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0"/>
  </p:handoutMasterIdLst>
  <p:sldIdLst>
    <p:sldId id="256" r:id="rId2"/>
    <p:sldId id="301" r:id="rId3"/>
    <p:sldId id="288" r:id="rId4"/>
    <p:sldId id="277" r:id="rId5"/>
    <p:sldId id="278" r:id="rId6"/>
    <p:sldId id="282" r:id="rId7"/>
    <p:sldId id="283" r:id="rId8"/>
    <p:sldId id="296" r:id="rId9"/>
    <p:sldId id="274" r:id="rId10"/>
    <p:sldId id="307" r:id="rId11"/>
    <p:sldId id="281" r:id="rId12"/>
    <p:sldId id="297" r:id="rId13"/>
    <p:sldId id="287" r:id="rId14"/>
    <p:sldId id="285" r:id="rId15"/>
    <p:sldId id="286" r:id="rId16"/>
    <p:sldId id="289" r:id="rId17"/>
    <p:sldId id="290" r:id="rId18"/>
    <p:sldId id="295" r:id="rId19"/>
    <p:sldId id="306" r:id="rId20"/>
    <p:sldId id="300" r:id="rId21"/>
    <p:sldId id="298" r:id="rId22"/>
    <p:sldId id="291" r:id="rId23"/>
    <p:sldId id="292" r:id="rId24"/>
    <p:sldId id="293" r:id="rId25"/>
    <p:sldId id="294" r:id="rId26"/>
    <p:sldId id="303" r:id="rId27"/>
    <p:sldId id="305" r:id="rId28"/>
    <p:sldId id="302" r:id="rId29"/>
  </p:sldIdLst>
  <p:sldSz cx="6858000" cy="9144000" type="screen4x3"/>
  <p:notesSz cx="6669088"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E0197CBB-1C8A-415F-B745-CA1D0112BAE5}">
          <p14:sldIdLst>
            <p14:sldId id="256"/>
            <p14:sldId id="301"/>
          </p14:sldIdLst>
        </p14:section>
        <p14:section name="Nimetön osa" id="{25EB4274-D8C6-4916-849B-8BA85D2A01B7}">
          <p14:sldIdLst>
            <p14:sldId id="288"/>
            <p14:sldId id="277"/>
            <p14:sldId id="278"/>
            <p14:sldId id="282"/>
            <p14:sldId id="283"/>
            <p14:sldId id="296"/>
            <p14:sldId id="274"/>
            <p14:sldId id="307"/>
            <p14:sldId id="281"/>
            <p14:sldId id="297"/>
            <p14:sldId id="287"/>
            <p14:sldId id="285"/>
            <p14:sldId id="286"/>
            <p14:sldId id="289"/>
            <p14:sldId id="290"/>
            <p14:sldId id="295"/>
            <p14:sldId id="306"/>
            <p14:sldId id="300"/>
            <p14:sldId id="298"/>
            <p14:sldId id="291"/>
            <p14:sldId id="292"/>
            <p14:sldId id="293"/>
            <p14:sldId id="294"/>
            <p14:sldId id="303"/>
            <p14:sldId id="305"/>
            <p14:sldId id="30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01" autoAdjust="0"/>
    <p:restoredTop sz="94660"/>
  </p:normalViewPr>
  <p:slideViewPr>
    <p:cSldViewPr>
      <p:cViewPr>
        <p:scale>
          <a:sx n="75" d="100"/>
          <a:sy n="75" d="100"/>
        </p:scale>
        <p:origin x="-2606" y="-5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1"/>
            <a:ext cx="2889250" cy="496412"/>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778250" y="1"/>
            <a:ext cx="2889250" cy="496412"/>
          </a:xfrm>
          <a:prstGeom prst="rect">
            <a:avLst/>
          </a:prstGeom>
        </p:spPr>
        <p:txBody>
          <a:bodyPr vert="horz" lIns="91440" tIns="45720" rIns="91440" bIns="45720" rtlCol="0"/>
          <a:lstStyle>
            <a:lvl1pPr algn="r">
              <a:defRPr sz="1200"/>
            </a:lvl1pPr>
          </a:lstStyle>
          <a:p>
            <a:fld id="{E4A37387-B6BC-42FA-AED3-A7B16EAB0BDC}" type="datetimeFigureOut">
              <a:rPr lang="fi-FI" smtClean="0"/>
              <a:t>24.8.2015</a:t>
            </a:fld>
            <a:endParaRPr lang="fi-FI"/>
          </a:p>
        </p:txBody>
      </p:sp>
      <p:sp>
        <p:nvSpPr>
          <p:cNvPr id="4" name="Alatunnisteen paikkamerkki 3"/>
          <p:cNvSpPr>
            <a:spLocks noGrp="1"/>
          </p:cNvSpPr>
          <p:nvPr>
            <p:ph type="ftr" sz="quarter" idx="2"/>
          </p:nvPr>
        </p:nvSpPr>
        <p:spPr>
          <a:xfrm>
            <a:off x="0" y="9428630"/>
            <a:ext cx="2889250" cy="496411"/>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778250" y="9428630"/>
            <a:ext cx="2889250" cy="496411"/>
          </a:xfrm>
          <a:prstGeom prst="rect">
            <a:avLst/>
          </a:prstGeom>
        </p:spPr>
        <p:txBody>
          <a:bodyPr vert="horz" lIns="91440" tIns="45720" rIns="91440" bIns="45720" rtlCol="0" anchor="b"/>
          <a:lstStyle>
            <a:lvl1pPr algn="r">
              <a:defRPr sz="1200"/>
            </a:lvl1pPr>
          </a:lstStyle>
          <a:p>
            <a:fld id="{9B1DA245-8509-44B7-BB23-1827C533B58B}" type="slidenum">
              <a:rPr lang="fi-FI" smtClean="0"/>
              <a:t>‹#›</a:t>
            </a:fld>
            <a:endParaRPr lang="fi-FI"/>
          </a:p>
        </p:txBody>
      </p:sp>
    </p:spTree>
    <p:extLst>
      <p:ext uri="{BB962C8B-B14F-4D97-AF65-F5344CB8AC3E}">
        <p14:creationId xmlns:p14="http://schemas.microsoft.com/office/powerpoint/2010/main" val="37293582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5427" y="6578600"/>
            <a:ext cx="1552575"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cstate="print">
            <a:extLst>
              <a:ext uri="{28A0092B-C50C-407E-A947-70E740481C1C}">
                <a14:useLocalDpi xmlns:a14="http://schemas.microsoft.com/office/drawing/2010/main" val="0"/>
              </a:ext>
            </a:extLst>
          </a:blip>
          <a:srcRect r="28867" b="6947"/>
          <a:stretch>
            <a:fillRect/>
          </a:stretch>
        </p:blipFill>
        <p:spPr bwMode="auto">
          <a:xfrm>
            <a:off x="2920603" y="7643287"/>
            <a:ext cx="2281238"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1"/>
            <a:ext cx="6858000"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514350" y="1379857"/>
            <a:ext cx="5829300" cy="1960033"/>
          </a:xfrm>
        </p:spPr>
        <p:txBody>
          <a:bodyPr/>
          <a:lstStyle/>
          <a:p>
            <a:r>
              <a:rPr lang="fi-FI" smtClean="0"/>
              <a:t>Muokkaa perustyyl. napsautt.</a:t>
            </a:r>
            <a:endParaRPr lang="fi-FI" dirty="0"/>
          </a:p>
        </p:txBody>
      </p:sp>
      <p:sp>
        <p:nvSpPr>
          <p:cNvPr id="3" name="Alaotsikko 2"/>
          <p:cNvSpPr>
            <a:spLocks noGrp="1"/>
          </p:cNvSpPr>
          <p:nvPr>
            <p:ph type="subTitle" idx="1"/>
          </p:nvPr>
        </p:nvSpPr>
        <p:spPr>
          <a:xfrm>
            <a:off x="1028700" y="3358940"/>
            <a:ext cx="4800600" cy="23368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fld id="{D2F6E183-3B56-429A-9C5F-B59B4D883A68}" type="datetimeFigureOut">
              <a:rPr lang="fi-FI" smtClean="0"/>
              <a:t>24.8.2015</a:t>
            </a:fld>
            <a:endParaRPr lang="fi-FI"/>
          </a:p>
        </p:txBody>
      </p:sp>
    </p:spTree>
    <p:extLst>
      <p:ext uri="{BB962C8B-B14F-4D97-AF65-F5344CB8AC3E}">
        <p14:creationId xmlns:p14="http://schemas.microsoft.com/office/powerpoint/2010/main" val="121106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79344" y="8022170"/>
            <a:ext cx="678656" cy="1121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4774408" y="8530168"/>
            <a:ext cx="1358504" cy="474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fld id="{D2F6E183-3B56-429A-9C5F-B59B4D883A68}" type="datetimeFigureOut">
              <a:rPr lang="fi-FI" smtClean="0"/>
              <a:t>24.8.2015</a:t>
            </a:fld>
            <a:endParaRPr lang="fi-FI"/>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790755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Väliotsikko">
    <p:spTree>
      <p:nvGrpSpPr>
        <p:cNvPr id="1" name=""/>
        <p:cNvGrpSpPr/>
        <p:nvPr/>
      </p:nvGrpSpPr>
      <p:grpSpPr>
        <a:xfrm>
          <a:off x="0" y="0"/>
          <a:ext cx="0" cy="0"/>
          <a:chOff x="0" y="0"/>
          <a:chExt cx="0" cy="0"/>
        </a:xfrm>
      </p:grpSpPr>
      <p:pic>
        <p:nvPicPr>
          <p:cNvPr id="4" name="Picture 8" descr="Kuvapohja_Jkl_vär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16" y="19051"/>
            <a:ext cx="6858000"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in paikkamerkki 2"/>
          <p:cNvSpPr>
            <a:spLocks noGrp="1"/>
          </p:cNvSpPr>
          <p:nvPr>
            <p:ph type="body" idx="1"/>
          </p:nvPr>
        </p:nvSpPr>
        <p:spPr>
          <a:xfrm>
            <a:off x="541735" y="1633569"/>
            <a:ext cx="5829300" cy="1254099"/>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11" name="Otsikko 1"/>
          <p:cNvSpPr>
            <a:spLocks noGrp="1"/>
          </p:cNvSpPr>
          <p:nvPr>
            <p:ph type="title"/>
          </p:nvPr>
        </p:nvSpPr>
        <p:spPr>
          <a:xfrm>
            <a:off x="541735" y="3246251"/>
            <a:ext cx="5829300" cy="1816100"/>
          </a:xfrm>
        </p:spPr>
        <p:txBody>
          <a:bodyPr anchor="t"/>
          <a:lstStyle>
            <a:lvl1pPr algn="ctr">
              <a:defRPr sz="4000" b="0" i="0" cap="none"/>
            </a:lvl1pPr>
          </a:lstStyle>
          <a:p>
            <a:r>
              <a:rPr lang="fi-FI" smtClean="0"/>
              <a:t>Muokkaa perustyyl. napsautt.</a:t>
            </a:r>
            <a:endParaRPr lang="fi-FI" dirty="0"/>
          </a:p>
        </p:txBody>
      </p:sp>
      <p:sp>
        <p:nvSpPr>
          <p:cNvPr id="5" name="Päiväyksen paikkamerkki 3"/>
          <p:cNvSpPr>
            <a:spLocks noGrp="1"/>
          </p:cNvSpPr>
          <p:nvPr>
            <p:ph type="dt" sz="half" idx="10"/>
          </p:nvPr>
        </p:nvSpPr>
        <p:spPr/>
        <p:txBody>
          <a:bodyPr/>
          <a:lstStyle>
            <a:lvl1pPr>
              <a:defRPr/>
            </a:lvl1pPr>
          </a:lstStyle>
          <a:p>
            <a:fld id="{D2F6E183-3B56-429A-9C5F-B59B4D883A68}" type="datetimeFigureOut">
              <a:rPr lang="fi-FI" smtClean="0"/>
              <a:t>24.8.2015</a:t>
            </a:fld>
            <a:endParaRPr lang="fi-FI"/>
          </a:p>
        </p:txBody>
      </p:sp>
      <p:sp>
        <p:nvSpPr>
          <p:cNvPr id="6" name="Alatunnisteen paikkamerkki 4"/>
          <p:cNvSpPr>
            <a:spLocks noGrp="1"/>
          </p:cNvSpPr>
          <p:nvPr>
            <p:ph type="ftr" sz="quarter" idx="11"/>
          </p:nvPr>
        </p:nvSpPr>
        <p:spPr/>
        <p:txBody>
          <a:bodyPr/>
          <a:lstStyle>
            <a:lvl1pPr>
              <a:defRPr/>
            </a:lvl1pPr>
          </a:lstStyle>
          <a:p>
            <a:endParaRPr lang="fi-FI"/>
          </a:p>
        </p:txBody>
      </p:sp>
      <p:sp>
        <p:nvSpPr>
          <p:cNvPr id="7"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1672837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fld id="{D2F6E183-3B56-429A-9C5F-B59B4D883A68}" type="datetimeFigureOut">
              <a:rPr lang="fi-FI" smtClean="0"/>
              <a:t>24.8.2015</a:t>
            </a:fld>
            <a:endParaRPr lang="fi-FI"/>
          </a:p>
        </p:txBody>
      </p:sp>
      <p:sp>
        <p:nvSpPr>
          <p:cNvPr id="3" name="Alatunnisteen paikkamerkki 4"/>
          <p:cNvSpPr>
            <a:spLocks noGrp="1"/>
          </p:cNvSpPr>
          <p:nvPr>
            <p:ph type="ftr" sz="quarter" idx="11"/>
          </p:nvPr>
        </p:nvSpPr>
        <p:spPr>
          <a:ln/>
        </p:spPr>
        <p:txBody>
          <a:bodyPr/>
          <a:lstStyle>
            <a:lvl1pPr>
              <a:defRPr/>
            </a:lvl1pPr>
          </a:lstStyle>
          <a:p>
            <a:endParaRPr lang="fi-FI"/>
          </a:p>
        </p:txBody>
      </p:sp>
      <p:sp>
        <p:nvSpPr>
          <p:cNvPr id="4"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2004759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fld id="{D2F6E183-3B56-429A-9C5F-B59B4D883A68}" type="datetimeFigureOut">
              <a:rPr lang="fi-FI" smtClean="0"/>
              <a:t>24.8.2015</a:t>
            </a:fld>
            <a:endParaRPr lang="fi-FI"/>
          </a:p>
        </p:txBody>
      </p:sp>
      <p:sp>
        <p:nvSpPr>
          <p:cNvPr id="4" name="Alatunnisteen paikkamerkki 4"/>
          <p:cNvSpPr>
            <a:spLocks noGrp="1"/>
          </p:cNvSpPr>
          <p:nvPr>
            <p:ph type="ftr" sz="quarter" idx="11"/>
          </p:nvPr>
        </p:nvSpPr>
        <p:spPr>
          <a:ln/>
        </p:spPr>
        <p:txBody>
          <a:bodyPr/>
          <a:lstStyle>
            <a:lvl1pPr>
              <a:defRPr/>
            </a:lvl1pPr>
          </a:lstStyle>
          <a:p>
            <a:endParaRPr lang="fi-FI"/>
          </a:p>
        </p:txBody>
      </p:sp>
      <p:sp>
        <p:nvSpPr>
          <p:cNvPr id="5"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33948709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342900" y="366184"/>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perustyylejä osoitt.</a:t>
            </a:r>
          </a:p>
        </p:txBody>
      </p:sp>
      <p:sp>
        <p:nvSpPr>
          <p:cNvPr id="1027" name="Tekstin paikkamerkki 2"/>
          <p:cNvSpPr>
            <a:spLocks noGrp="1"/>
          </p:cNvSpPr>
          <p:nvPr>
            <p:ph type="body" idx="1"/>
          </p:nvPr>
        </p:nvSpPr>
        <p:spPr bwMode="auto">
          <a:xfrm>
            <a:off x="342900" y="2133604"/>
            <a:ext cx="6172200" cy="6034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osoittamalla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sp>
        <p:nvSpPr>
          <p:cNvPr id="4" name="Päiväyksen paikkamerkki 3"/>
          <p:cNvSpPr>
            <a:spLocks noGrp="1"/>
          </p:cNvSpPr>
          <p:nvPr>
            <p:ph type="dt" sz="half" idx="2"/>
          </p:nvPr>
        </p:nvSpPr>
        <p:spPr>
          <a:xfrm>
            <a:off x="109540" y="8572504"/>
            <a:ext cx="964406" cy="486833"/>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ＭＳ Ｐゴシック" charset="0"/>
                <a:cs typeface="ＭＳ Ｐゴシック" charset="0"/>
              </a:defRPr>
            </a:lvl1pPr>
          </a:lstStyle>
          <a:p>
            <a:fld id="{D2F6E183-3B56-429A-9C5F-B59B4D883A68}" type="datetimeFigureOut">
              <a:rPr lang="fi-FI" smtClean="0"/>
              <a:t>24.8.2015</a:t>
            </a:fld>
            <a:endParaRPr lang="fi-FI"/>
          </a:p>
        </p:txBody>
      </p:sp>
      <p:sp>
        <p:nvSpPr>
          <p:cNvPr id="5" name="Alatunnisteen paikkamerkki 4"/>
          <p:cNvSpPr>
            <a:spLocks noGrp="1"/>
          </p:cNvSpPr>
          <p:nvPr>
            <p:ph type="ftr" sz="quarter" idx="3"/>
          </p:nvPr>
        </p:nvSpPr>
        <p:spPr>
          <a:xfrm>
            <a:off x="1172766" y="8572504"/>
            <a:ext cx="2171700" cy="486833"/>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endParaRPr lang="fi-FI"/>
          </a:p>
        </p:txBody>
      </p:sp>
      <p:sp>
        <p:nvSpPr>
          <p:cNvPr id="6" name="Dian numeron paikkamerkki 5"/>
          <p:cNvSpPr>
            <a:spLocks noGrp="1"/>
          </p:cNvSpPr>
          <p:nvPr>
            <p:ph type="sldNum" sz="quarter" idx="4"/>
          </p:nvPr>
        </p:nvSpPr>
        <p:spPr>
          <a:xfrm>
            <a:off x="3424238" y="8572504"/>
            <a:ext cx="1123950" cy="486833"/>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ea typeface="ＭＳ Ｐゴシック" charset="0"/>
                <a:cs typeface="ＭＳ Ｐゴシック" charset="0"/>
              </a:defRPr>
            </a:lvl1pPr>
          </a:lstStyle>
          <a:p>
            <a:fld id="{7E34E97B-2700-47D9-880B-3A271EC80FD1}"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Arial"/>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hyperlink" Target="https://intra.jkl.fi/tyoturvallisuus/olosuhteet/uhkatilanteet" TargetMode="Externa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eija.rajalainen@jkl.fi" TargetMode="External"/><Relationship Id="rId2" Type="http://schemas.openxmlformats.org/officeDocument/2006/relationships/hyperlink" Target="mailto:tella.vuolle-oranen@jkl.fi"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32656" y="889194"/>
            <a:ext cx="5497760" cy="8246640"/>
          </a:xfrm>
          <a:prstGeom prst="rect">
            <a:avLst/>
          </a:prstGeom>
          <a:effectLst>
            <a:softEdge rad="635000"/>
          </a:effectLst>
        </p:spPr>
      </p:pic>
      <p:sp>
        <p:nvSpPr>
          <p:cNvPr id="2" name="Otsikko 1"/>
          <p:cNvSpPr>
            <a:spLocks noGrp="1"/>
          </p:cNvSpPr>
          <p:nvPr>
            <p:ph type="ctrTitle"/>
          </p:nvPr>
        </p:nvSpPr>
        <p:spPr>
          <a:xfrm>
            <a:off x="476672" y="1907704"/>
            <a:ext cx="5866978" cy="6048672"/>
          </a:xfrm>
        </p:spPr>
        <p:txBody>
          <a:bodyPr/>
          <a:lstStyle/>
          <a:p>
            <a:r>
              <a:rPr lang="fi-FI" sz="2800" dirty="0" smtClean="0"/>
              <a:t>Perusopetuksen</a:t>
            </a:r>
            <a:br>
              <a:rPr lang="fi-FI" sz="2800" dirty="0" smtClean="0"/>
            </a:br>
            <a:r>
              <a:rPr lang="fi-FI" sz="2800" dirty="0" smtClean="0"/>
              <a:t>Aamu- ja iltapäivätoiminnan</a:t>
            </a:r>
            <a:br>
              <a:rPr lang="fi-FI" sz="2800" dirty="0" smtClean="0"/>
            </a:br>
            <a:r>
              <a:rPr lang="fi-FI" sz="2800" dirty="0" err="1" smtClean="0"/>
              <a:t>Jälkkärin</a:t>
            </a:r>
            <a:r>
              <a:rPr lang="fi-FI" sz="2800" dirty="0" smtClean="0"/>
              <a:t> ja </a:t>
            </a:r>
            <a:r>
              <a:rPr lang="fi-FI" sz="2800" dirty="0" err="1" smtClean="0"/>
              <a:t>Vertin</a:t>
            </a:r>
            <a:r>
              <a:rPr lang="fi-FI" sz="2800" dirty="0" smtClean="0"/>
              <a:t> </a:t>
            </a:r>
            <a:br>
              <a:rPr lang="fi-FI" sz="2800" dirty="0" smtClean="0"/>
            </a:br>
            <a:r>
              <a:rPr lang="fi-FI" sz="2800" dirty="0" smtClean="0"/>
              <a:t/>
            </a:r>
            <a:br>
              <a:rPr lang="fi-FI" sz="2800" dirty="0" smtClean="0"/>
            </a:br>
            <a:r>
              <a:rPr lang="fi-FI" sz="4000" dirty="0" smtClean="0"/>
              <a:t>PEREHDYTYSKANSIO</a:t>
            </a:r>
            <a:r>
              <a:rPr lang="fi-FI" sz="4000" dirty="0"/>
              <a:t/>
            </a:r>
            <a:br>
              <a:rPr lang="fi-FI" sz="4000" dirty="0"/>
            </a:br>
            <a:r>
              <a:rPr lang="fi-FI" sz="4000" dirty="0" smtClean="0"/>
              <a:t/>
            </a:r>
            <a:br>
              <a:rPr lang="fi-FI" sz="4000" dirty="0" smtClean="0"/>
            </a:br>
            <a:r>
              <a:rPr lang="fi-FI" sz="2400" dirty="0" smtClean="0"/>
              <a:t>Jyväskylän kaupunki</a:t>
            </a:r>
            <a:r>
              <a:rPr lang="fi-FI" sz="4000" dirty="0" smtClean="0"/>
              <a:t/>
            </a:r>
            <a:br>
              <a:rPr lang="fi-FI" sz="4000" dirty="0" smtClean="0"/>
            </a:br>
            <a:r>
              <a:rPr lang="fi-FI" sz="4000" dirty="0" smtClean="0"/>
              <a:t/>
            </a:r>
            <a:br>
              <a:rPr lang="fi-FI" sz="4000" dirty="0" smtClean="0"/>
            </a:br>
            <a:r>
              <a:rPr lang="fi-FI" sz="4000" dirty="0" smtClean="0"/>
              <a:t/>
            </a:r>
            <a:br>
              <a:rPr lang="fi-FI" sz="4000" dirty="0" smtClean="0"/>
            </a:br>
            <a:r>
              <a:rPr lang="fi-FI" sz="2400" dirty="0" smtClean="0"/>
              <a:t>Jyväskylän kaupunki</a:t>
            </a:r>
            <a:endParaRPr lang="fi-FI" sz="4000" dirty="0"/>
          </a:p>
        </p:txBody>
      </p:sp>
      <p:sp>
        <p:nvSpPr>
          <p:cNvPr id="3" name="Suorakulmio 2"/>
          <p:cNvSpPr/>
          <p:nvPr/>
        </p:nvSpPr>
        <p:spPr>
          <a:xfrm>
            <a:off x="2924944" y="7956376"/>
            <a:ext cx="2232248" cy="864096"/>
          </a:xfrm>
          <a:prstGeom prst="rect">
            <a:avLst/>
          </a:prstGeom>
          <a:solidFill>
            <a:schemeClr val="bg1"/>
          </a:solidFill>
          <a:ln>
            <a:noFill/>
          </a:ln>
          <a:effectLst/>
          <a:scene3d>
            <a:camera prst="orthographicFront">
              <a:rot lat="0" lon="0" rev="0"/>
            </a:camera>
            <a:lightRig rig="contrasting" dir="t">
              <a:rot lat="0" lon="0" rev="7800000"/>
            </a:lightRig>
          </a:scene3d>
          <a:sp3d>
            <a:bevelT w="139700" h="1397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Automaattinen muoto 2"/>
          <p:cNvSpPr>
            <a:spLocks noChangeArrowheads="1"/>
          </p:cNvSpPr>
          <p:nvPr/>
        </p:nvSpPr>
        <p:spPr bwMode="auto">
          <a:xfrm rot="16200000">
            <a:off x="2060849" y="5760130"/>
            <a:ext cx="2736302" cy="3096350"/>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spcAft>
                <a:spcPts val="0"/>
              </a:spcAft>
            </a:pPr>
            <a:endParaRPr lang="fi-FI" sz="1400" dirty="0" smtClean="0">
              <a:solidFill>
                <a:srgbClr val="1184CB"/>
              </a:solidFill>
              <a:effectLst/>
              <a:latin typeface="Calibri"/>
              <a:ea typeface="Times New Roman"/>
              <a:cs typeface="Times New Roman"/>
            </a:endParaRPr>
          </a:p>
          <a:p>
            <a:pPr algn="ctr">
              <a:spcAft>
                <a:spcPts val="0"/>
              </a:spcAft>
            </a:pPr>
            <a:r>
              <a:rPr lang="fi-FI" sz="1400" dirty="0" smtClean="0">
                <a:solidFill>
                  <a:srgbClr val="1184CB"/>
                </a:solidFill>
                <a:effectLst/>
                <a:latin typeface="Calibri"/>
                <a:ea typeface="Times New Roman"/>
                <a:cs typeface="Times New Roman"/>
              </a:rPr>
              <a:t>Aamu- </a:t>
            </a:r>
            <a:r>
              <a:rPr lang="fi-FI" sz="1400" dirty="0">
                <a:solidFill>
                  <a:srgbClr val="1184CB"/>
                </a:solidFill>
                <a:effectLst/>
                <a:latin typeface="Calibri"/>
                <a:ea typeface="Times New Roman"/>
                <a:cs typeface="Times New Roman"/>
              </a:rPr>
              <a:t>ja</a:t>
            </a:r>
            <a:endParaRPr lang="fi-FI" sz="1200" dirty="0">
              <a:effectLst/>
              <a:latin typeface="Arial"/>
              <a:ea typeface="Calibri"/>
              <a:cs typeface="Calibri"/>
            </a:endParaRPr>
          </a:p>
          <a:p>
            <a:pPr algn="ctr">
              <a:spcAft>
                <a:spcPts val="0"/>
              </a:spcAft>
            </a:pPr>
            <a:r>
              <a:rPr lang="fi-FI" sz="1400" dirty="0" smtClean="0">
                <a:solidFill>
                  <a:srgbClr val="1184CB"/>
                </a:solidFill>
                <a:effectLst/>
                <a:latin typeface="Calibri"/>
                <a:ea typeface="Times New Roman"/>
                <a:cs typeface="Times New Roman"/>
              </a:rPr>
              <a:t>iltapäivätoiminnalla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pyritään vähentämään lasten yksinäistä aikaa ilman turvallisen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aikuisen läsnäoloa.</a:t>
            </a:r>
            <a:endParaRPr lang="fi-FI" sz="1200" dirty="0">
              <a:effectLst/>
              <a:latin typeface="Arial"/>
              <a:ea typeface="Calibri"/>
              <a:cs typeface="Calibri"/>
            </a:endParaRPr>
          </a:p>
        </p:txBody>
      </p:sp>
    </p:spTree>
    <p:extLst>
      <p:ext uri="{BB962C8B-B14F-4D97-AF65-F5344CB8AC3E}">
        <p14:creationId xmlns:p14="http://schemas.microsoft.com/office/powerpoint/2010/main" val="2775371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5" name="Automaattinen muoto 2"/>
          <p:cNvSpPr>
            <a:spLocks noChangeArrowheads="1"/>
          </p:cNvSpPr>
          <p:nvPr/>
        </p:nvSpPr>
        <p:spPr bwMode="auto">
          <a:xfrm>
            <a:off x="278415" y="1331640"/>
            <a:ext cx="1206370" cy="6624736"/>
          </a:xfrm>
          <a:prstGeom prst="roundRect">
            <a:avLst>
              <a:gd name="adj" fmla="val 10394"/>
            </a:avLst>
          </a:prstGeom>
          <a:solidFill>
            <a:schemeClr val="accent2"/>
          </a:solidFill>
          <a:ln w="9525">
            <a:solidFill>
              <a:srgbClr val="4F81BD"/>
            </a:solidFill>
            <a:round/>
            <a:headEnd/>
            <a:tailEnd/>
          </a:ln>
          <a:effectLst>
            <a:outerShdw dist="660034" dir="20934377" sx="75000" sy="75000" algn="tl" rotWithShape="0">
              <a:srgbClr val="BFBFBF">
                <a:alpha val="50000"/>
              </a:srgbClr>
            </a:outerShdw>
          </a:effectLst>
        </p:spPr>
        <p:txBody>
          <a:bodyPr vert="vert270" wrap="square" lIns="228600" tIns="228600" rIns="228600" bIns="228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LASKUTUS</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KOULUTUKSET</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err="1" smtClean="0">
                <a:ln>
                  <a:noFill/>
                </a:ln>
                <a:solidFill>
                  <a:srgbClr val="FFFFFF"/>
                </a:solidFill>
                <a:effectLst/>
                <a:latin typeface="Arial" pitchFamily="34" charset="0"/>
                <a:ea typeface="Calibri" pitchFamily="34" charset="0"/>
                <a:cs typeface="Calibri" pitchFamily="34" charset="0"/>
              </a:rPr>
              <a:t>OPPILAShHUOLTORYHMIIN</a:t>
            </a: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 OSALLISTUMINEN</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OPPILASPALAVEREIHIN OSALLISTUMINEN</a:t>
            </a:r>
          </a:p>
          <a:p>
            <a:pPr algn="ctr" eaLnBrk="0" fontAlgn="base" hangingPunct="0">
              <a:spcBef>
                <a:spcPct val="0"/>
              </a:spcBef>
              <a:spcAft>
                <a:spcPct val="0"/>
              </a:spcAft>
            </a:pPr>
            <a:r>
              <a:rPr lang="fi-FI" altLang="fi-FI" sz="1050" dirty="0">
                <a:solidFill>
                  <a:srgbClr val="FFFFFF"/>
                </a:solidFill>
                <a:latin typeface="Arial" pitchFamily="34" charset="0"/>
                <a:ea typeface="Calibri" pitchFamily="34" charset="0"/>
                <a:cs typeface="Calibri" pitchFamily="34" charset="0"/>
              </a:rPr>
              <a:t>VASTUUOHJAAJATIIMIT, VASTUUOHJAAJIEN </a:t>
            </a:r>
            <a:r>
              <a:rPr lang="fi-FI" altLang="fi-FI" sz="1050" dirty="0" smtClean="0">
                <a:solidFill>
                  <a:srgbClr val="FFFFFF"/>
                </a:solidFill>
                <a:latin typeface="Arial" pitchFamily="34" charset="0"/>
                <a:ea typeface="Calibri" pitchFamily="34" charset="0"/>
                <a:cs typeface="Calibri" pitchFamily="34" charset="0"/>
              </a:rPr>
              <a:t>VERTAISTUKIRYHMÄT</a:t>
            </a:r>
            <a:endParaRPr lang="fi-FI" altLang="fi-FI" sz="1050" dirty="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772816" y="-5980809"/>
            <a:ext cx="4968552" cy="14950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OHJAAJAN VUOSIKELLO, </a:t>
            </a:r>
            <a:r>
              <a:rPr kumimoji="0" lang="fi-FI" altLang="fi-FI"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Vertti</a:t>
            </a:r>
            <a:endParaRPr kumimoji="0" lang="fi-FI" altLang="fi-FI"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sz="1050" dirty="0" smtClean="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Elokuu</a:t>
            </a:r>
            <a:endParaRPr lang="fi-FI" altLang="fi-FI" sz="1050" dirty="0">
              <a:ea typeface="Calibri"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ea typeface="Calibri" pitchFamily="34" charset="0"/>
              </a:rPr>
              <a:t>uusien ohjaajien perehdytyskoulutus</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ryhmät käynnistyvät,</a:t>
            </a:r>
            <a:r>
              <a:rPr kumimoji="0" lang="fi-FI" altLang="fi-FI" sz="1050" b="0" i="0" u="none" strike="noStrike" cap="none" normalizeH="0" dirty="0" smtClean="0">
                <a:ln>
                  <a:noFill/>
                </a:ln>
                <a:solidFill>
                  <a:schemeClr val="tx1"/>
                </a:solidFill>
                <a:effectLst/>
                <a:ea typeface="Calibri" pitchFamily="34" charset="0"/>
              </a:rPr>
              <a:t> panostetaan </a:t>
            </a:r>
            <a:r>
              <a:rPr kumimoji="0" lang="fi-FI" altLang="fi-FI" sz="1050" b="0" i="0" u="none" strike="noStrike" cap="none" normalizeH="0" dirty="0" err="1" smtClean="0">
                <a:ln>
                  <a:noFill/>
                </a:ln>
                <a:solidFill>
                  <a:schemeClr val="tx1"/>
                </a:solidFill>
                <a:effectLst/>
                <a:ea typeface="Calibri" pitchFamily="34" charset="0"/>
              </a:rPr>
              <a:t>ryhmäyttämiseen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yhteistyö koulun ja muiden yhteistyökumppaneiden kanssa käynnistyy</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lapsilistat</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i="1" dirty="0">
                <a:ea typeface="Calibri" pitchFamily="34" charset="0"/>
              </a:rPr>
              <a:t> </a:t>
            </a:r>
            <a:r>
              <a:rPr lang="fi-FI" altLang="fi-FI" sz="1050" i="1" dirty="0" smtClean="0">
                <a:ea typeface="Calibri" pitchFamily="34" charset="0"/>
              </a:rPr>
              <a:t>t</a:t>
            </a:r>
            <a:r>
              <a:rPr kumimoji="0" lang="fi-FI" altLang="fi-FI" sz="1050" i="1" u="none" strike="noStrike" cap="none" normalizeH="0" baseline="0" dirty="0" smtClean="0">
                <a:ln>
                  <a:noFill/>
                </a:ln>
                <a:solidFill>
                  <a:schemeClr val="tx1"/>
                </a:solidFill>
                <a:effectLst/>
                <a:ea typeface="Calibri" pitchFamily="34" charset="0"/>
              </a:rPr>
              <a:t>oiminnasta tiedottaminen koteihin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toimintasuunnitelmat</a:t>
            </a:r>
          </a:p>
          <a:p>
            <a:pPr marL="0" marR="0" lvl="0" indent="0" algn="l" defTabSz="914400" rtl="0" eaLnBrk="0" fontAlgn="base" latinLnBrk="0" hangingPunct="0">
              <a:lnSpc>
                <a:spcPct val="100000"/>
              </a:lnSpc>
              <a:spcBef>
                <a:spcPct val="0"/>
              </a:spcBef>
              <a:spcAft>
                <a:spcPct val="0"/>
              </a:spcAft>
              <a:buClrTx/>
              <a:buSzTx/>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Syyskuu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a:ea typeface="Calibri" pitchFamily="34" charset="0"/>
              </a:rPr>
              <a:t>i</a:t>
            </a:r>
            <a:r>
              <a:rPr lang="fi-FI" altLang="fi-FI" sz="1050" dirty="0" smtClean="0">
                <a:ea typeface="Calibri" pitchFamily="34" charset="0"/>
              </a:rPr>
              <a:t>lmoittautuminen syysloman </a:t>
            </a:r>
            <a:r>
              <a:rPr lang="fi-FI" altLang="fi-FI" sz="1050" dirty="0" err="1" smtClean="0">
                <a:ea typeface="Calibri" pitchFamily="34" charset="0"/>
              </a:rPr>
              <a:t>Vertti-toimintaan</a:t>
            </a:r>
            <a:endParaRPr lang="fi-FI" altLang="fi-FI" sz="1050" dirty="0" smtClean="0">
              <a:ea typeface="Calibri"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ea typeface="Calibri" pitchFamily="34" charset="0"/>
              </a:rPr>
              <a:t> s</a:t>
            </a:r>
            <a:r>
              <a:rPr kumimoji="0" lang="fi-FI" altLang="fi-FI" sz="1050" b="0" i="0" u="none" strike="noStrike" cap="none" normalizeH="0" baseline="0" dirty="0" smtClean="0">
                <a:ln>
                  <a:noFill/>
                </a:ln>
                <a:solidFill>
                  <a:schemeClr val="tx1"/>
                </a:solidFill>
                <a:effectLst/>
                <a:ea typeface="Calibri" pitchFamily="34" charset="0"/>
              </a:rPr>
              <a:t>yyslomalla </a:t>
            </a:r>
            <a:r>
              <a:rPr kumimoji="0" lang="fi-FI" altLang="fi-FI" sz="1050" b="0" i="0" u="none" strike="noStrike" cap="none" normalizeH="0" baseline="0" dirty="0" err="1" smtClean="0">
                <a:ln>
                  <a:noFill/>
                </a:ln>
                <a:solidFill>
                  <a:schemeClr val="tx1"/>
                </a:solidFill>
                <a:effectLst/>
                <a:ea typeface="Calibri" pitchFamily="34" charset="0"/>
              </a:rPr>
              <a:t>Vertti-toimina</a:t>
            </a:r>
            <a:r>
              <a:rPr kumimoji="0" lang="fi-FI" altLang="fi-FI" sz="1050" b="0" i="0" u="none" strike="noStrike" cap="none" normalizeH="0" dirty="0" smtClean="0">
                <a:ln>
                  <a:noFill/>
                </a:ln>
                <a:solidFill>
                  <a:schemeClr val="tx1"/>
                </a:solidFill>
                <a:effectLst/>
                <a:ea typeface="Calibri" pitchFamily="34" charset="0"/>
              </a:rPr>
              <a:t> keskitetysti</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Lokakuu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Marraskuu</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t>Ilmoittautuminen joululoman </a:t>
            </a:r>
            <a:r>
              <a:rPr lang="fi-FI" altLang="fi-FI" sz="1050" dirty="0" err="1" smtClean="0"/>
              <a:t>Vertti-toimintaan</a:t>
            </a:r>
            <a:endParaRPr kumimoji="0" lang="fi-FI" altLang="fi-FI" sz="105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lasten ja huoltajien toiveiden kartoitus kevään toimintasuunnitelmaan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Joulukuu</a:t>
            </a:r>
          </a:p>
          <a:p>
            <a:pPr marL="171450" indent="-171450" eaLnBrk="0" hangingPunct="0">
              <a:buFont typeface="Arial" panose="020B0604020202020204" pitchFamily="34" charset="0"/>
              <a:buChar char="•"/>
            </a:pPr>
            <a:r>
              <a:rPr lang="fi-FI" altLang="fi-FI" sz="1050" dirty="0" smtClean="0">
                <a:ea typeface="Calibri" pitchFamily="34" charset="0"/>
              </a:rPr>
              <a:t>joululomalla </a:t>
            </a:r>
            <a:r>
              <a:rPr lang="fi-FI" altLang="fi-FI" sz="1050" dirty="0" err="1">
                <a:ea typeface="Calibri" pitchFamily="34" charset="0"/>
              </a:rPr>
              <a:t>Vertti-toiminta</a:t>
            </a:r>
            <a:r>
              <a:rPr lang="fi-FI" altLang="fi-FI" sz="1050" dirty="0">
                <a:ea typeface="Calibri" pitchFamily="34" charset="0"/>
              </a:rPr>
              <a:t> </a:t>
            </a:r>
            <a:r>
              <a:rPr lang="fi-FI" altLang="fi-FI" sz="1050" dirty="0" smtClean="0">
                <a:ea typeface="Calibri" pitchFamily="34" charset="0"/>
              </a:rPr>
              <a:t>keskitetysti</a:t>
            </a:r>
            <a:endParaRPr kumimoji="0" lang="fi-FI" altLang="fi-FI" sz="105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kevään toimintasuunnitelma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Tammikuu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tyytyväisyyskyselyt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t>Ilmoittautuminen hiihtoloman </a:t>
            </a:r>
            <a:r>
              <a:rPr lang="fi-FI" altLang="fi-FI" sz="1050" dirty="0" err="1" smtClean="0"/>
              <a:t>Vertti-toimintaan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Helmikuu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hiihtolomalla </a:t>
            </a:r>
            <a:r>
              <a:rPr lang="fi-FI" altLang="fi-FI" sz="1050" dirty="0" err="1" smtClean="0">
                <a:ea typeface="Calibri" pitchFamily="34" charset="0"/>
              </a:rPr>
              <a:t>Vertti-toiminta</a:t>
            </a:r>
            <a:r>
              <a:rPr lang="fi-FI" altLang="fi-FI" sz="1050" dirty="0" smtClean="0">
                <a:ea typeface="Calibri" pitchFamily="34" charset="0"/>
              </a:rPr>
              <a:t> keskitetysti</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Maaliskuu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Huhtikuu</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ilmoittautuminen kesätoimintaan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Toukokuu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Jälkkäreiden</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Verttien</a:t>
            </a:r>
            <a:r>
              <a:rPr kumimoji="0" lang="fi-FI" altLang="fi-FI" sz="1050" b="0" i="0" u="none" strike="noStrike" cap="none" normalizeH="0" baseline="0" dirty="0" smtClean="0">
                <a:ln>
                  <a:noFill/>
                </a:ln>
                <a:solidFill>
                  <a:schemeClr val="tx1"/>
                </a:solidFill>
                <a:effectLst/>
                <a:ea typeface="Calibri" pitchFamily="34" charset="0"/>
              </a:rPr>
              <a:t> yhteinen tapahtuma</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lautakunnan vahvistama toimintasuunnitelma välitetään ohjaajille</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Kesäkuu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Kesä-Jälkkärit</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-Vertit</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Heinäkuu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heinäkuun </a:t>
            </a:r>
            <a:r>
              <a:rPr lang="fi-FI" altLang="fi-FI" sz="1050" dirty="0" err="1" smtClean="0">
                <a:ea typeface="Calibri" pitchFamily="34" charset="0"/>
              </a:rPr>
              <a:t>Vertti-toiminta</a:t>
            </a:r>
            <a:r>
              <a:rPr lang="fi-FI" altLang="fi-FI" sz="1050" dirty="0" smtClean="0">
                <a:ea typeface="Calibri" pitchFamily="34" charset="0"/>
              </a:rPr>
              <a:t> keskitetysti</a:t>
            </a:r>
            <a:endParaRPr kumimoji="0" lang="fi-FI" altLang="fi-FI" sz="1050" b="0" i="0" u="none" strike="noStrike" cap="none" normalizeH="0" baseline="0" dirty="0" smtClean="0">
              <a:ln>
                <a:noFill/>
              </a:ln>
              <a:solidFill>
                <a:schemeClr val="tx1"/>
              </a:solidFill>
              <a:effectLst/>
            </a:endParaRPr>
          </a:p>
        </p:txBody>
      </p:sp>
      <p:sp>
        <p:nvSpPr>
          <p:cNvPr id="2" name="Tekstiruutu 1"/>
          <p:cNvSpPr txBox="1"/>
          <p:nvPr/>
        </p:nvSpPr>
        <p:spPr>
          <a:xfrm>
            <a:off x="6213339" y="1712862"/>
            <a:ext cx="461665" cy="5900654"/>
          </a:xfrm>
          <a:prstGeom prst="rect">
            <a:avLst/>
          </a:prstGeom>
          <a:solidFill>
            <a:schemeClr val="tx2">
              <a:lumMod val="20000"/>
              <a:lumOff val="80000"/>
            </a:schemeClr>
          </a:solidFill>
        </p:spPr>
        <p:txBody>
          <a:bodyPr vert="vert270" wrap="none" rtlCol="0">
            <a:spAutoFit/>
          </a:bodyPr>
          <a:lstStyle/>
          <a:p>
            <a:r>
              <a:rPr lang="fi-FI" b="1" dirty="0" smtClean="0"/>
              <a:t>Lasten ja huoltajien </a:t>
            </a:r>
            <a:r>
              <a:rPr lang="fi-FI" b="1" dirty="0" err="1" smtClean="0"/>
              <a:t>osallistaminen</a:t>
            </a:r>
            <a:r>
              <a:rPr lang="fi-FI" b="1" dirty="0" smtClean="0"/>
              <a:t> toiminnan suunnitteluun</a:t>
            </a:r>
            <a:r>
              <a:rPr lang="fi-FI" dirty="0" smtClean="0"/>
              <a:t>!</a:t>
            </a:r>
            <a:endParaRPr lang="fi-FI" dirty="0"/>
          </a:p>
        </p:txBody>
      </p:sp>
    </p:spTree>
    <p:extLst>
      <p:ext uri="{BB962C8B-B14F-4D97-AF65-F5344CB8AC3E}">
        <p14:creationId xmlns:p14="http://schemas.microsoft.com/office/powerpoint/2010/main" val="6862037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539552"/>
            <a:ext cx="6172200" cy="576064"/>
          </a:xfrm>
        </p:spPr>
        <p:txBody>
          <a:bodyPr/>
          <a:lstStyle/>
          <a:p>
            <a:r>
              <a:rPr lang="fi-FI" sz="2000" dirty="0"/>
              <a:t>5</a:t>
            </a:r>
            <a:r>
              <a:rPr lang="fi-FI" sz="2000" dirty="0" smtClean="0"/>
              <a:t>.1 </a:t>
            </a:r>
            <a:r>
              <a:rPr lang="fi-FI" sz="2000" dirty="0" smtClean="0"/>
              <a:t>OHJAAJAN TEHTÄVÄT</a:t>
            </a:r>
            <a:br>
              <a:rPr lang="fi-FI" sz="2000" dirty="0" smtClean="0"/>
            </a:br>
            <a:r>
              <a:rPr lang="fi-FI" sz="1800" dirty="0" smtClean="0"/>
              <a:t>Ryhmän työntekijät kirjaavat kaikkien työtehtävät ylös</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272232471"/>
              </p:ext>
            </p:extLst>
          </p:nvPr>
        </p:nvGraphicFramePr>
        <p:xfrm>
          <a:off x="548679" y="1691680"/>
          <a:ext cx="5760641" cy="6035040"/>
        </p:xfrm>
        <a:graphic>
          <a:graphicData uri="http://schemas.openxmlformats.org/drawingml/2006/table">
            <a:tbl>
              <a:tblPr firstRow="1" firstCol="1" bandRow="1">
                <a:tableStyleId>{5C22544A-7EE6-4342-B048-85BDC9FD1C3A}</a:tableStyleId>
              </a:tblPr>
              <a:tblGrid>
                <a:gridCol w="5760641"/>
              </a:tblGrid>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2005128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04664" y="179512"/>
            <a:ext cx="6100192" cy="1080120"/>
          </a:xfrm>
        </p:spPr>
        <p:txBody>
          <a:bodyPr/>
          <a:lstStyle/>
          <a:p>
            <a:r>
              <a:rPr lang="fi-FI" sz="2000" dirty="0" smtClean="0"/>
              <a:t>5.</a:t>
            </a:r>
            <a:r>
              <a:rPr lang="fi-FI" sz="2000" dirty="0" smtClean="0"/>
              <a:t>2 </a:t>
            </a:r>
            <a:r>
              <a:rPr lang="fi-FI" sz="2000" dirty="0" smtClean="0"/>
              <a:t>VASTUUOHJAAJAN TEHTÄVÄT</a:t>
            </a:r>
            <a:br>
              <a:rPr lang="fi-FI" sz="2000" dirty="0" smtClean="0"/>
            </a:br>
            <a:r>
              <a:rPr lang="fi-FI" sz="2000" dirty="0" smtClean="0"/>
              <a:t/>
            </a:r>
            <a:br>
              <a:rPr lang="fi-FI" sz="2000" dirty="0" smtClean="0"/>
            </a:br>
            <a:r>
              <a:rPr lang="fi-FI" sz="1800" dirty="0" smtClean="0"/>
              <a:t>Ryhmän työntekijät kirjaavat yhdessä vastuuohjaajan tehtävät </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3999432984"/>
              </p:ext>
            </p:extLst>
          </p:nvPr>
        </p:nvGraphicFramePr>
        <p:xfrm>
          <a:off x="548680" y="1691680"/>
          <a:ext cx="5760640" cy="6035040"/>
        </p:xfrm>
        <a:graphic>
          <a:graphicData uri="http://schemas.openxmlformats.org/drawingml/2006/table">
            <a:tbl>
              <a:tblPr firstRow="1" firstCol="1" bandRow="1">
                <a:tableStyleId>{5C22544A-7EE6-4342-B048-85BDC9FD1C3A}</a:tableStyleId>
              </a:tblPr>
              <a:tblGrid>
                <a:gridCol w="5760640"/>
              </a:tblGrid>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6647686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92696" y="1187624"/>
            <a:ext cx="5976664" cy="1254099"/>
          </a:xfrm>
        </p:spPr>
        <p:txBody>
          <a:bodyPr/>
          <a:lstStyle/>
          <a:p>
            <a:r>
              <a:rPr lang="fi-FI" sz="3600" dirty="0">
                <a:solidFill>
                  <a:schemeClr val="tx1"/>
                </a:solidFill>
              </a:rPr>
              <a:t>6</a:t>
            </a:r>
            <a:r>
              <a:rPr lang="fi-FI" sz="3600" dirty="0" smtClean="0">
                <a:solidFill>
                  <a:schemeClr val="tx1"/>
                </a:solidFill>
              </a:rPr>
              <a:t>. YHTEISTYÖKUMPPANIT</a:t>
            </a:r>
            <a:endParaRPr lang="fi-FI" sz="3600" dirty="0">
              <a:solidFill>
                <a:schemeClr val="tx1"/>
              </a:solidFill>
            </a:endParaRPr>
          </a:p>
        </p:txBody>
      </p:sp>
      <p:sp>
        <p:nvSpPr>
          <p:cNvPr id="3" name="Tekstiruutu 2"/>
          <p:cNvSpPr txBox="1"/>
          <p:nvPr/>
        </p:nvSpPr>
        <p:spPr>
          <a:xfrm>
            <a:off x="1268760" y="2795390"/>
            <a:ext cx="5040804" cy="646331"/>
          </a:xfrm>
          <a:prstGeom prst="rect">
            <a:avLst/>
          </a:prstGeom>
          <a:noFill/>
        </p:spPr>
        <p:txBody>
          <a:bodyPr wrap="none" rtlCol="0">
            <a:spAutoFit/>
          </a:bodyPr>
          <a:lstStyle/>
          <a:p>
            <a:r>
              <a:rPr lang="fi-FI" dirty="0">
                <a:latin typeface="Arial" panose="020B0604020202020204" pitchFamily="34" charset="0"/>
                <a:cs typeface="Arial" panose="020B0604020202020204" pitchFamily="34" charset="0"/>
              </a:rPr>
              <a:t>6</a:t>
            </a:r>
            <a:r>
              <a:rPr lang="fi-FI" dirty="0" smtClean="0">
                <a:latin typeface="Arial" panose="020B0604020202020204" pitchFamily="34" charset="0"/>
                <a:cs typeface="Arial" panose="020B0604020202020204" pitchFamily="34" charset="0"/>
              </a:rPr>
              <a:t>.1 Yhteistyökumppanit ja muut toimintaryhmät </a:t>
            </a:r>
          </a:p>
          <a:p>
            <a:r>
              <a:rPr lang="fi-FI" dirty="0">
                <a:latin typeface="Arial" panose="020B0604020202020204" pitchFamily="34" charset="0"/>
                <a:cs typeface="Arial" panose="020B0604020202020204" pitchFamily="34" charset="0"/>
              </a:rPr>
              <a:t> </a:t>
            </a:r>
            <a:r>
              <a:rPr lang="fi-FI" dirty="0" smtClean="0">
                <a:latin typeface="Arial" panose="020B0604020202020204" pitchFamily="34" charset="0"/>
                <a:cs typeface="Arial" panose="020B0604020202020204" pitchFamily="34" charset="0"/>
              </a:rPr>
              <a:t>      yhteystietoineen</a:t>
            </a:r>
            <a:endParaRPr lang="fi-FI" dirty="0">
              <a:latin typeface="Arial" panose="020B0604020202020204" pitchFamily="34" charset="0"/>
              <a:cs typeface="Arial" panose="020B060402020202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8760" y="3831886"/>
            <a:ext cx="4189857" cy="3221922"/>
          </a:xfrm>
          <a:prstGeom prst="rect">
            <a:avLst/>
          </a:prstGeom>
          <a:noFill/>
          <a:ln>
            <a:noFill/>
          </a:ln>
          <a:effectLst>
            <a:outerShdw dist="35921" dir="2700000" algn="ctr" rotWithShape="0">
              <a:schemeClr val="bg2"/>
            </a:outerShdw>
            <a:softEdge rad="317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92872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251520"/>
            <a:ext cx="6172200" cy="1524000"/>
          </a:xfrm>
        </p:spPr>
        <p:txBody>
          <a:bodyPr/>
          <a:lstStyle/>
          <a:p>
            <a:r>
              <a:rPr lang="fi-FI" sz="2000" dirty="0"/>
              <a:t>6</a:t>
            </a:r>
            <a:r>
              <a:rPr lang="fi-FI" sz="2000" dirty="0" smtClean="0"/>
              <a:t>.1 YHTEISTYÖKUMPPANIT JA MUUT TOIMINTARYHMÄT YHTEYSTIETOINEEN</a:t>
            </a:r>
            <a:endParaRPr lang="fi-FI" sz="2000" dirty="0"/>
          </a:p>
        </p:txBody>
      </p:sp>
      <p:graphicFrame>
        <p:nvGraphicFramePr>
          <p:cNvPr id="3" name="Taulukko 2"/>
          <p:cNvGraphicFramePr>
            <a:graphicFrameLocks noGrp="1"/>
          </p:cNvGraphicFramePr>
          <p:nvPr>
            <p:extLst>
              <p:ext uri="{D42A27DB-BD31-4B8C-83A1-F6EECF244321}">
                <p14:modId xmlns:p14="http://schemas.microsoft.com/office/powerpoint/2010/main" val="3037055371"/>
              </p:ext>
            </p:extLst>
          </p:nvPr>
        </p:nvGraphicFramePr>
        <p:xfrm>
          <a:off x="548680" y="1691680"/>
          <a:ext cx="5760640" cy="5486400"/>
        </p:xfrm>
        <a:graphic>
          <a:graphicData uri="http://schemas.openxmlformats.org/drawingml/2006/table">
            <a:tbl>
              <a:tblPr firstRow="1" firstCol="1" bandRow="1">
                <a:tableStyleId>{5C22544A-7EE6-4342-B048-85BDC9FD1C3A}</a:tableStyleId>
              </a:tblPr>
              <a:tblGrid>
                <a:gridCol w="2869769"/>
                <a:gridCol w="2890871"/>
              </a:tblGrid>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1460921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p:cNvGraphicFramePr>
            <a:graphicFrameLocks noGrp="1"/>
          </p:cNvGraphicFramePr>
          <p:nvPr>
            <p:extLst>
              <p:ext uri="{D42A27DB-BD31-4B8C-83A1-F6EECF244321}">
                <p14:modId xmlns:p14="http://schemas.microsoft.com/office/powerpoint/2010/main" val="1327562017"/>
              </p:ext>
            </p:extLst>
          </p:nvPr>
        </p:nvGraphicFramePr>
        <p:xfrm>
          <a:off x="548679" y="899592"/>
          <a:ext cx="5760640" cy="7076535"/>
        </p:xfrm>
        <a:graphic>
          <a:graphicData uri="http://schemas.openxmlformats.org/drawingml/2006/table">
            <a:tbl>
              <a:tblPr firstRow="1" firstCol="1" bandRow="1">
                <a:tableStyleId>{5C22544A-7EE6-4342-B048-85BDC9FD1C3A}</a:tableStyleId>
              </a:tblPr>
              <a:tblGrid>
                <a:gridCol w="2941777"/>
                <a:gridCol w="2818863"/>
              </a:tblGrid>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75112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1608187" y="1800269"/>
            <a:ext cx="4320477" cy="4247317"/>
          </a:xfrm>
          <a:prstGeom prst="rect">
            <a:avLst/>
          </a:prstGeom>
          <a:noFill/>
        </p:spPr>
        <p:txBody>
          <a:bodyPr wrap="square" rtlCol="0">
            <a:spAutoFit/>
          </a:bodyPr>
          <a:lstStyle/>
          <a:p>
            <a:pPr>
              <a:lnSpc>
                <a:spcPct val="150000"/>
              </a:lnSpc>
            </a:pPr>
            <a:r>
              <a:rPr lang="fi-FI" dirty="0"/>
              <a:t>7</a:t>
            </a:r>
            <a:r>
              <a:rPr lang="fi-FI" dirty="0" smtClean="0"/>
              <a:t>.1 </a:t>
            </a:r>
            <a:r>
              <a:rPr lang="fi-FI" dirty="0"/>
              <a:t>Toimintapaikan turvallisuussuunnitelma</a:t>
            </a:r>
            <a:br>
              <a:rPr lang="fi-FI" dirty="0"/>
            </a:br>
            <a:r>
              <a:rPr lang="fi-FI" dirty="0" smtClean="0"/>
              <a:t>7.2 </a:t>
            </a:r>
            <a:r>
              <a:rPr lang="fi-FI" dirty="0"/>
              <a:t>Ensiaputarvikkeet</a:t>
            </a:r>
            <a:br>
              <a:rPr lang="fi-FI" dirty="0"/>
            </a:br>
            <a:r>
              <a:rPr lang="fi-FI" dirty="0" smtClean="0"/>
              <a:t>7.3 </a:t>
            </a:r>
            <a:r>
              <a:rPr lang="fi-FI" dirty="0"/>
              <a:t>Ensiapuohjeet</a:t>
            </a:r>
            <a:br>
              <a:rPr lang="fi-FI" dirty="0"/>
            </a:br>
            <a:r>
              <a:rPr lang="fi-FI" dirty="0" smtClean="0"/>
              <a:t>7.4 </a:t>
            </a:r>
            <a:r>
              <a:rPr lang="fi-FI" dirty="0"/>
              <a:t>Tapaturmailmoitus</a:t>
            </a:r>
            <a:br>
              <a:rPr lang="fi-FI" dirty="0"/>
            </a:br>
            <a:r>
              <a:rPr lang="fi-FI" dirty="0" smtClean="0"/>
              <a:t>7.5 </a:t>
            </a:r>
            <a:r>
              <a:rPr lang="fi-FI" dirty="0"/>
              <a:t>Vakuutusasiakirjat</a:t>
            </a:r>
            <a:br>
              <a:rPr lang="fi-FI" dirty="0"/>
            </a:br>
            <a:r>
              <a:rPr lang="fi-FI" dirty="0" smtClean="0"/>
              <a:t>7.6 </a:t>
            </a:r>
            <a:r>
              <a:rPr lang="fi-FI" dirty="0"/>
              <a:t>Toimintaohje karkaamistilanteissa</a:t>
            </a:r>
            <a:br>
              <a:rPr lang="fi-FI" dirty="0"/>
            </a:br>
            <a:r>
              <a:rPr lang="fi-FI" dirty="0" smtClean="0"/>
              <a:t>7.7 </a:t>
            </a:r>
            <a:r>
              <a:rPr lang="fi-FI" dirty="0"/>
              <a:t>Toimintaohje uhkatilanteessa </a:t>
            </a:r>
            <a:r>
              <a:rPr lang="fi-FI" dirty="0" smtClean="0"/>
              <a:t>ja                uhkatilanneselvitys</a:t>
            </a:r>
          </a:p>
          <a:p>
            <a:pPr>
              <a:lnSpc>
                <a:spcPct val="150000"/>
              </a:lnSpc>
            </a:pPr>
            <a:r>
              <a:rPr lang="fi-FI" dirty="0"/>
              <a:t>7</a:t>
            </a:r>
            <a:r>
              <a:rPr lang="fi-FI" dirty="0" smtClean="0"/>
              <a:t>.8 Toimintaohje haastavan käyttäytymisen kohtaamiseen</a:t>
            </a:r>
            <a:endParaRPr lang="fi-FI" dirty="0"/>
          </a:p>
        </p:txBody>
      </p:sp>
      <p:sp>
        <p:nvSpPr>
          <p:cNvPr id="6" name="Tekstiruutu 5"/>
          <p:cNvSpPr txBox="1"/>
          <p:nvPr/>
        </p:nvSpPr>
        <p:spPr>
          <a:xfrm>
            <a:off x="1623760" y="827584"/>
            <a:ext cx="3433248" cy="646331"/>
          </a:xfrm>
          <a:prstGeom prst="rect">
            <a:avLst/>
          </a:prstGeom>
          <a:noFill/>
        </p:spPr>
        <p:txBody>
          <a:bodyPr wrap="none" rtlCol="0">
            <a:spAutoFit/>
          </a:bodyPr>
          <a:lstStyle/>
          <a:p>
            <a:r>
              <a:rPr lang="fi-FI" sz="3600" dirty="0"/>
              <a:t>7</a:t>
            </a:r>
            <a:r>
              <a:rPr lang="fi-FI" sz="3600" dirty="0" smtClean="0"/>
              <a:t>. TURVALLISUUS</a:t>
            </a:r>
            <a:endParaRPr lang="fi-FI" sz="3600" dirty="0"/>
          </a:p>
        </p:txBody>
      </p:sp>
      <p:sp>
        <p:nvSpPr>
          <p:cNvPr id="7" name="Automaattinen muoto 2"/>
          <p:cNvSpPr>
            <a:spLocks noChangeArrowheads="1"/>
          </p:cNvSpPr>
          <p:nvPr/>
        </p:nvSpPr>
        <p:spPr bwMode="auto">
          <a:xfrm rot="16200000">
            <a:off x="2500931" y="5351545"/>
            <a:ext cx="1678904" cy="3288165"/>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endParaRPr lang="fi-FI" sz="1000" dirty="0" smtClean="0">
              <a:solidFill>
                <a:schemeClr val="tx2">
                  <a:lumMod val="40000"/>
                  <a:lumOff val="60000"/>
                </a:schemeClr>
              </a:solidFill>
            </a:endParaRPr>
          </a:p>
          <a:p>
            <a:pPr algn="ctr"/>
            <a:r>
              <a:rPr lang="fi-FI" sz="1000" dirty="0" smtClean="0">
                <a:solidFill>
                  <a:schemeClr val="tx2">
                    <a:lumMod val="40000"/>
                    <a:lumOff val="60000"/>
                  </a:schemeClr>
                </a:solidFill>
              </a:rPr>
              <a:t>Jyväskylän </a:t>
            </a:r>
            <a:r>
              <a:rPr lang="fi-FI" sz="1000" dirty="0">
                <a:solidFill>
                  <a:schemeClr val="tx2">
                    <a:lumMod val="40000"/>
                    <a:lumOff val="60000"/>
                  </a:schemeClr>
                </a:solidFill>
              </a:rPr>
              <a:t>kaupunki vastaa koulujen tiloissa järjestettävän toiminnan tilojen turvallisuudesta. Ohjaajat perehdytetään tilakohtaisiin pelastus- ja turvallisuussuunnitelmiin. Samalla päivitetään turvallisuuteen </a:t>
            </a:r>
            <a:r>
              <a:rPr lang="fi-FI" sz="1000" dirty="0" smtClean="0">
                <a:solidFill>
                  <a:schemeClr val="tx2">
                    <a:lumMod val="40000"/>
                    <a:lumOff val="60000"/>
                  </a:schemeClr>
                </a:solidFill>
              </a:rPr>
              <a:t>liittyvät ohjeet </a:t>
            </a:r>
            <a:r>
              <a:rPr lang="fi-FI" sz="1000" dirty="0">
                <a:solidFill>
                  <a:schemeClr val="tx2">
                    <a:lumMod val="40000"/>
                    <a:lumOff val="60000"/>
                  </a:schemeClr>
                </a:solidFill>
              </a:rPr>
              <a:t>perehdyttämiskansioon.</a:t>
            </a:r>
          </a:p>
          <a:p>
            <a:pPr algn="ctr">
              <a:spcAft>
                <a:spcPts val="0"/>
              </a:spcAft>
            </a:pPr>
            <a:endParaRPr lang="fi-FI" sz="1000" dirty="0">
              <a:effectLst/>
              <a:latin typeface="Arial"/>
              <a:ea typeface="Calibri"/>
              <a:cs typeface="Calibri"/>
            </a:endParaRPr>
          </a:p>
        </p:txBody>
      </p:sp>
    </p:spTree>
    <p:extLst>
      <p:ext uri="{BB962C8B-B14F-4D97-AF65-F5344CB8AC3E}">
        <p14:creationId xmlns:p14="http://schemas.microsoft.com/office/powerpoint/2010/main" val="17791275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p:cNvGraphicFramePr>
            <a:graphicFrameLocks noGrp="1"/>
          </p:cNvGraphicFramePr>
          <p:nvPr>
            <p:extLst>
              <p:ext uri="{D42A27DB-BD31-4B8C-83A1-F6EECF244321}">
                <p14:modId xmlns:p14="http://schemas.microsoft.com/office/powerpoint/2010/main" val="94628837"/>
              </p:ext>
            </p:extLst>
          </p:nvPr>
        </p:nvGraphicFramePr>
        <p:xfrm>
          <a:off x="548680" y="1331640"/>
          <a:ext cx="5760640" cy="2743200"/>
        </p:xfrm>
        <a:graphic>
          <a:graphicData uri="http://schemas.openxmlformats.org/drawingml/2006/table">
            <a:tbl>
              <a:tblPr firstRow="1" firstCol="1" bandRow="1">
                <a:tableStyleId>{5C22544A-7EE6-4342-B048-85BDC9FD1C3A}</a:tableStyleId>
              </a:tblPr>
              <a:tblGrid>
                <a:gridCol w="5760640"/>
              </a:tblGrid>
              <a:tr h="548640">
                <a:tc>
                  <a:txBody>
                    <a:bodyPr/>
                    <a:lstStyle/>
                    <a:p>
                      <a:pPr>
                        <a:spcAft>
                          <a:spcPts val="0"/>
                        </a:spcAft>
                      </a:pPr>
                      <a:r>
                        <a:rPr lang="fi-FI" sz="1200" dirty="0">
                          <a:solidFill>
                            <a:schemeClr val="accent3"/>
                          </a:solidFill>
                          <a:effectLst/>
                        </a:rPr>
                        <a:t>Ensiapuvälineet sijaitsevat</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Retkille otetaan mukaan seuraavat ensiaputarvikkeet</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Lähin terveyskeskus ja puhelinnumero</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Tapaturman sattuessa kuljetukset hoidetaan taksilla numerosta</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tai ambulanssilla soittamalla hätänumeroon 112</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Kaikki lapset ovat vakuutettuja</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4" name="Tekstiruutu 3"/>
          <p:cNvSpPr txBox="1"/>
          <p:nvPr/>
        </p:nvSpPr>
        <p:spPr>
          <a:xfrm>
            <a:off x="1735138" y="611560"/>
            <a:ext cx="3315716" cy="400110"/>
          </a:xfrm>
          <a:prstGeom prst="rect">
            <a:avLst/>
          </a:prstGeom>
          <a:noFill/>
        </p:spPr>
        <p:txBody>
          <a:bodyPr wrap="none" rtlCol="0">
            <a:spAutoFit/>
          </a:bodyPr>
          <a:lstStyle/>
          <a:p>
            <a:pPr algn="ctr"/>
            <a:r>
              <a:rPr lang="fi-FI" sz="2000" dirty="0">
                <a:latin typeface="Arial" panose="020B0604020202020204" pitchFamily="34" charset="0"/>
                <a:cs typeface="Arial" panose="020B0604020202020204" pitchFamily="34" charset="0"/>
              </a:rPr>
              <a:t>7</a:t>
            </a:r>
            <a:r>
              <a:rPr lang="fi-FI" sz="2000" dirty="0" smtClean="0">
                <a:latin typeface="Arial" panose="020B0604020202020204" pitchFamily="34" charset="0"/>
                <a:cs typeface="Arial" panose="020B0604020202020204" pitchFamily="34" charset="0"/>
              </a:rPr>
              <a:t>.2 ENSIAPUTARVIKKEET</a:t>
            </a:r>
            <a:endParaRPr lang="fi-FI" sz="2000" dirty="0">
              <a:latin typeface="Arial" panose="020B0604020202020204" pitchFamily="34" charset="0"/>
              <a:cs typeface="Arial" panose="020B0604020202020204" pitchFamily="34" charset="0"/>
            </a:endParaRPr>
          </a:p>
        </p:txBody>
      </p:sp>
      <p:sp>
        <p:nvSpPr>
          <p:cNvPr id="6" name="Tekstiruutu 5"/>
          <p:cNvSpPr txBox="1"/>
          <p:nvPr/>
        </p:nvSpPr>
        <p:spPr>
          <a:xfrm>
            <a:off x="332656" y="4427988"/>
            <a:ext cx="6120680" cy="4001095"/>
          </a:xfrm>
          <a:prstGeom prst="rect">
            <a:avLst/>
          </a:prstGeom>
          <a:noFill/>
        </p:spPr>
        <p:txBody>
          <a:bodyPr wrap="square" rtlCol="0">
            <a:spAutoFit/>
          </a:bodyPr>
          <a:lstStyle/>
          <a:p>
            <a:pPr algn="ctr"/>
            <a:r>
              <a:rPr lang="fi-FI" sz="1600" b="1" dirty="0"/>
              <a:t>HÄTÄILMOITUKSEN TEKO</a:t>
            </a:r>
          </a:p>
          <a:p>
            <a:pPr algn="ctr"/>
            <a:r>
              <a:rPr lang="fi-FI" sz="1400" dirty="0"/>
              <a:t> </a:t>
            </a:r>
          </a:p>
          <a:p>
            <a:pPr algn="ctr"/>
            <a:r>
              <a:rPr lang="fi-FI" sz="1400" dirty="0" smtClean="0"/>
              <a:t>▪ Soita </a:t>
            </a:r>
            <a:r>
              <a:rPr lang="fi-FI" sz="1400" dirty="0"/>
              <a:t>hätänumeroon 112 jos tarvitaan ambulanssia, palokuntaa tai poliisia</a:t>
            </a:r>
          </a:p>
          <a:p>
            <a:pPr algn="ctr"/>
            <a:r>
              <a:rPr lang="fi-FI" sz="1400" dirty="0"/>
              <a:t> </a:t>
            </a:r>
          </a:p>
          <a:p>
            <a:pPr algn="ctr"/>
            <a:r>
              <a:rPr lang="fi-FI" sz="1400" dirty="0" smtClean="0"/>
              <a:t>▪ Puhu </a:t>
            </a:r>
            <a:r>
              <a:rPr lang="fi-FI" sz="1400" dirty="0"/>
              <a:t>selkeästi</a:t>
            </a:r>
          </a:p>
          <a:p>
            <a:pPr algn="ctr"/>
            <a:r>
              <a:rPr lang="fi-FI" sz="1400" dirty="0"/>
              <a:t> </a:t>
            </a:r>
          </a:p>
          <a:p>
            <a:pPr algn="ctr"/>
            <a:r>
              <a:rPr lang="fi-FI" sz="1400" dirty="0" smtClean="0"/>
              <a:t>▪ Kerro </a:t>
            </a:r>
            <a:r>
              <a:rPr lang="fi-FI" sz="1400" dirty="0"/>
              <a:t>mitä on tapahtunut</a:t>
            </a:r>
          </a:p>
          <a:p>
            <a:pPr algn="ctr"/>
            <a:r>
              <a:rPr lang="fi-FI" sz="1400" dirty="0"/>
              <a:t> </a:t>
            </a:r>
          </a:p>
          <a:p>
            <a:pPr algn="ctr"/>
            <a:r>
              <a:rPr lang="fi-FI" sz="1400" dirty="0" smtClean="0"/>
              <a:t>▪ Vastaa </a:t>
            </a:r>
            <a:r>
              <a:rPr lang="fi-FI" sz="1400" dirty="0"/>
              <a:t>kysymyksiin</a:t>
            </a:r>
          </a:p>
          <a:p>
            <a:pPr algn="ctr"/>
            <a:r>
              <a:rPr lang="fi-FI" sz="1400" dirty="0"/>
              <a:t> </a:t>
            </a:r>
          </a:p>
          <a:p>
            <a:pPr algn="ctr"/>
            <a:r>
              <a:rPr lang="fi-FI" sz="1400" dirty="0" smtClean="0"/>
              <a:t>▪ Noudata </a:t>
            </a:r>
            <a:r>
              <a:rPr lang="fi-FI" sz="1400" dirty="0"/>
              <a:t>saamiasi ohjeita</a:t>
            </a:r>
          </a:p>
          <a:p>
            <a:pPr algn="ctr"/>
            <a:r>
              <a:rPr lang="fi-FI" sz="1400" dirty="0"/>
              <a:t> </a:t>
            </a:r>
          </a:p>
          <a:p>
            <a:pPr algn="ctr"/>
            <a:r>
              <a:rPr lang="fi-FI" sz="1400" dirty="0" smtClean="0"/>
              <a:t>▪ Älä </a:t>
            </a:r>
            <a:r>
              <a:rPr lang="fi-FI" sz="1400" dirty="0"/>
              <a:t>lopeta puhelua ennen lupaa</a:t>
            </a:r>
          </a:p>
          <a:p>
            <a:r>
              <a:rPr lang="fi-FI" sz="1400" dirty="0"/>
              <a:t> </a:t>
            </a:r>
            <a:endParaRPr lang="fi-FI" sz="1400" dirty="0" smtClean="0"/>
          </a:p>
          <a:p>
            <a:endParaRPr lang="fi-FI" sz="1400" dirty="0"/>
          </a:p>
          <a:p>
            <a:pPr algn="ctr"/>
            <a:r>
              <a:rPr lang="fi-FI" sz="1400" b="1" dirty="0" smtClean="0"/>
              <a:t>HÄTÄNUMERO </a:t>
            </a:r>
            <a:r>
              <a:rPr lang="fi-FI" sz="1400" b="1" dirty="0"/>
              <a:t>112</a:t>
            </a:r>
          </a:p>
          <a:p>
            <a:pPr algn="ctr"/>
            <a:r>
              <a:rPr lang="fi-FI" sz="1400" b="1" dirty="0"/>
              <a:t>POLIISI </a:t>
            </a:r>
            <a:r>
              <a:rPr lang="fi-FI" sz="1400" b="1" dirty="0" smtClean="0"/>
              <a:t>10022</a:t>
            </a:r>
            <a:endParaRPr lang="fi-FI" sz="1400" b="1" dirty="0"/>
          </a:p>
          <a:p>
            <a:pPr algn="ctr"/>
            <a:r>
              <a:rPr lang="fi-FI" sz="1400" b="1" dirty="0"/>
              <a:t>MYRKYTYSTIETOKESKUS 09 471 </a:t>
            </a:r>
            <a:r>
              <a:rPr lang="fi-FI" sz="1400" b="1" dirty="0" smtClean="0"/>
              <a:t>977</a:t>
            </a:r>
            <a:endParaRPr lang="fi-FI" sz="1400" b="1" dirty="0"/>
          </a:p>
        </p:txBody>
      </p:sp>
    </p:spTree>
    <p:extLst>
      <p:ext uri="{BB962C8B-B14F-4D97-AF65-F5344CB8AC3E}">
        <p14:creationId xmlns:p14="http://schemas.microsoft.com/office/powerpoint/2010/main" val="2764860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1" y="971600"/>
            <a:ext cx="5760640" cy="9017853"/>
          </a:xfrm>
          <a:prstGeom prst="rect">
            <a:avLst/>
          </a:prstGeom>
          <a:noFill/>
        </p:spPr>
        <p:txBody>
          <a:bodyPr wrap="square" rtlCol="0">
            <a:spAutoFit/>
          </a:bodyPr>
          <a:lstStyle/>
          <a:p>
            <a:endParaRPr lang="fi-FI" sz="1400" b="1" dirty="0" smtClean="0">
              <a:latin typeface="Arial" panose="020B0604020202020204" pitchFamily="34" charset="0"/>
              <a:cs typeface="Arial" panose="020B0604020202020204" pitchFamily="34" charset="0"/>
            </a:endParaRPr>
          </a:p>
          <a:p>
            <a:endParaRPr lang="fi-FI" sz="1400" b="1" dirty="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Haavat </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Verenvuodon tyrehdyttäminen ja haavan sitominen ovat ensiavun perustaitoja</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Tyrehdytä mahdollinen verenvuoto.</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Puhdista haavasta lika juoksevan, viileän veden alla.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Sulje pienen viiltohaavan reunat vastakkain haavateipillä.</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Peitä haava suojasidoksella.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Hakeudu tarvittaessa hoitoon.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Tarkista, että tetanus- eli jäykkäkouristusrokote on voimassa</a:t>
            </a:r>
            <a:r>
              <a:rPr lang="fi-FI" sz="1200" dirty="0" smtClean="0">
                <a:latin typeface="Arial" panose="020B0604020202020204" pitchFamily="34" charset="0"/>
                <a:cs typeface="Arial" panose="020B0604020202020204" pitchFamily="34" charset="0"/>
              </a:rPr>
              <a:t>.</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Vuotavat, syvät ja likaiset haavat ja vähänkin suuremmat viiltohaavat kuuluvat aina lääkärin hoitoon. Haavan ulkonäöstä ei aina voi päätellä, onko syvemmälle kudoksiin syntynyt vaurioita</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endParaRPr lang="fi-FI" sz="1400" b="1" dirty="0" smtClean="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Verenvuoto</a:t>
            </a:r>
            <a:endParaRPr lang="fi-FI" sz="14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Ulkoisen näkyvän verenvuodon määrää on vaikea mitata ja arvioida luotettavasti. Suuren verenhukan (yli 20 %) seurauksena ihminen menee sokkiin.</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Näin tyrehdytät verenvuodon:</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Tyrehdytä verenvuoto painamalla sormin tai kämmenellä suoraan vuotokohtaan. Voit myös pyytää loukkaantunutta painamaan itse vuotokohtaa.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Auta loukkaantunut tarvittaessa istumaan tai makuulle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Sido vuotokohtaan paineside joko käyttäen sidetarvikkeita tai muita saatavilla olevia välineitä, esimerkiksi huivia.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Soita hätänumeroon 112, jos arvioit tilanteen sitä vaativan.</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Runsas verenvuoto voi johtaa verenkierron vakavaan häiriötilaan eli sokkiin. Huolehdi loukkaantuneen sokin oireenmukaisesta ensiavusta.</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Mikäli haavassa on vierasesine, esim. naula tai puukko, sitä ei poisteta ensiavun yhteydessä. Jos esine vaikeuttaa hengitystä, tulee se välittömästi poistaa.</a:t>
            </a:r>
          </a:p>
          <a:p>
            <a:endParaRPr lang="fi-FI" sz="12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b="1" dirty="0"/>
              <a:t> </a:t>
            </a:r>
            <a:endParaRPr lang="fi-FI" sz="1200" b="1" dirty="0" smtClean="0"/>
          </a:p>
          <a:p>
            <a:endParaRPr lang="fi-FI" sz="1200" b="1" dirty="0">
              <a:latin typeface="Arial" panose="020B0604020202020204" pitchFamily="34" charset="0"/>
              <a:cs typeface="Arial" panose="020B0604020202020204" pitchFamily="34" charset="0"/>
            </a:endParaRPr>
          </a:p>
          <a:p>
            <a:r>
              <a:rPr lang="fi-FI" sz="1200" dirty="0"/>
              <a:t> </a:t>
            </a:r>
          </a:p>
          <a:p>
            <a:endParaRPr lang="fi-FI" dirty="0"/>
          </a:p>
          <a:p>
            <a:r>
              <a:rPr lang="fi-FI" dirty="0"/>
              <a:t> </a:t>
            </a:r>
          </a:p>
          <a:p>
            <a:endParaRPr lang="fi-FI" dirty="0"/>
          </a:p>
        </p:txBody>
      </p:sp>
      <p:sp>
        <p:nvSpPr>
          <p:cNvPr id="4" name="Tekstiruutu 3"/>
          <p:cNvSpPr txBox="1"/>
          <p:nvPr/>
        </p:nvSpPr>
        <p:spPr>
          <a:xfrm>
            <a:off x="2060847" y="601433"/>
            <a:ext cx="2752678" cy="400110"/>
          </a:xfrm>
          <a:prstGeom prst="rect">
            <a:avLst/>
          </a:prstGeom>
          <a:noFill/>
        </p:spPr>
        <p:txBody>
          <a:bodyPr wrap="none" rtlCol="0">
            <a:spAutoFit/>
          </a:bodyPr>
          <a:lstStyle/>
          <a:p>
            <a:pPr algn="ctr"/>
            <a:r>
              <a:rPr lang="fi-FI" sz="2000" dirty="0">
                <a:latin typeface="Arial" panose="020B0604020202020204" pitchFamily="34" charset="0"/>
                <a:cs typeface="Arial" panose="020B0604020202020204" pitchFamily="34" charset="0"/>
              </a:rPr>
              <a:t>7</a:t>
            </a:r>
            <a:r>
              <a:rPr lang="fi-FI" sz="2000" dirty="0" smtClean="0">
                <a:latin typeface="Arial" panose="020B0604020202020204" pitchFamily="34" charset="0"/>
                <a:cs typeface="Arial" panose="020B0604020202020204" pitchFamily="34" charset="0"/>
              </a:rPr>
              <a:t>.3 ENSIAPUOHJEET</a:t>
            </a:r>
            <a:endParaRPr lang="fi-F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2318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467544"/>
            <a:ext cx="5760639" cy="8648521"/>
          </a:xfrm>
          <a:prstGeom prst="rect">
            <a:avLst/>
          </a:prstGeom>
          <a:noFill/>
        </p:spPr>
        <p:txBody>
          <a:bodyPr wrap="square" rtlCol="0">
            <a:spAutoFit/>
          </a:bodyPr>
          <a:lstStyle/>
          <a:p>
            <a:r>
              <a:rPr lang="fi-FI" sz="1400" b="1" dirty="0">
                <a:latin typeface="Arial" panose="020B0604020202020204" pitchFamily="34" charset="0"/>
                <a:cs typeface="Arial" panose="020B0604020202020204" pitchFamily="34" charset="0"/>
              </a:rPr>
              <a:t>Nenäverenvuoto </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Nenäverenvuoto on yleensä vaaraton. Joskus vuoto voi kuitenkin olla niin runsasta, että se vaatii lääkärin hoitoa. </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Nenäverenvuodon 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Anna autettavan istua etukumarassa asennossa.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Käske autettavan niistää vuotava sierain tyhjäksi. Paina vuotavaa sierainta nenäluuta vasten n. 10–15 min.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Kylmä supistaa verisuonia, joten sitä voidaan pitää esim. pyyhkeen sisällä otsalla tai niskassa.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verenvuoto ei lakkaa, toimita autettava lääkäriin.</a:t>
            </a:r>
          </a:p>
          <a:p>
            <a:endParaRPr lang="fi-FI" dirty="0" smtClean="0">
              <a:latin typeface="Arial" panose="020B0604020202020204" pitchFamily="34" charset="0"/>
              <a:cs typeface="Arial" panose="020B0604020202020204" pitchFamily="34" charset="0"/>
            </a:endParaRPr>
          </a:p>
          <a:p>
            <a:endParaRPr lang="fi-FI"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 </a:t>
            </a:r>
            <a:r>
              <a:rPr lang="fi-FI" sz="1400" b="1" dirty="0">
                <a:latin typeface="Arial" panose="020B0604020202020204" pitchFamily="34" charset="0"/>
                <a:cs typeface="Arial" panose="020B0604020202020204" pitchFamily="34" charset="0"/>
              </a:rPr>
              <a:t>Nyrjähdys</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Kun nivel nyrjähtää, vamma aiheuttaa verenvuotoa ihonalaiseen kudokseen. Kivun lisäksi vamma-alueelle kerääntyy nestettä ja se turpoaa.</a:t>
            </a:r>
          </a:p>
          <a:p>
            <a:endParaRPr lang="fi-FI" sz="1200" dirty="0">
              <a:latin typeface="Arial" panose="020B0604020202020204" pitchFamily="34" charset="0"/>
              <a:cs typeface="Arial" panose="020B0604020202020204" pitchFamily="34" charset="0"/>
            </a:endParaRPr>
          </a:p>
          <a:p>
            <a:r>
              <a:rPr lang="fi-FI" sz="1200" b="1" dirty="0">
                <a:latin typeface="Arial" panose="020B0604020202020204" pitchFamily="34" charset="0"/>
                <a:cs typeface="Arial" panose="020B0604020202020204" pitchFamily="34" charset="0"/>
              </a:rPr>
              <a:t>Nyrjähdysten ensiapu:</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1. Kohota raaja.</a:t>
            </a:r>
          </a:p>
          <a:p>
            <a:r>
              <a:rPr lang="fi-FI" sz="1200" b="1" dirty="0">
                <a:latin typeface="Arial" panose="020B0604020202020204" pitchFamily="34" charset="0"/>
                <a:cs typeface="Arial" panose="020B0604020202020204" pitchFamily="34" charset="0"/>
              </a:rPr>
              <a:t>2.</a:t>
            </a:r>
            <a:r>
              <a:rPr lang="fi-FI" sz="1200" dirty="0">
                <a:latin typeface="Arial" panose="020B0604020202020204" pitchFamily="34" charset="0"/>
                <a:cs typeface="Arial" panose="020B0604020202020204" pitchFamily="34" charset="0"/>
              </a:rPr>
              <a:t> Purista tai paina vammakohtaa.</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3.</a:t>
            </a:r>
            <a:r>
              <a:rPr lang="fi-FI" sz="1200" dirty="0">
                <a:latin typeface="Arial" panose="020B0604020202020204" pitchFamily="34" charset="0"/>
                <a:cs typeface="Arial" panose="020B0604020202020204" pitchFamily="34" charset="0"/>
              </a:rPr>
              <a:t> Jäähdytä kylmällä noin 20 minuuttia.</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4.</a:t>
            </a:r>
            <a:r>
              <a:rPr lang="fi-FI" sz="1200" dirty="0">
                <a:latin typeface="Arial" panose="020B0604020202020204" pitchFamily="34" charset="0"/>
                <a:cs typeface="Arial" panose="020B0604020202020204" pitchFamily="34" charset="0"/>
              </a:rPr>
              <a:t> Sido vammakohdan ympärille tukeva side.</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5.</a:t>
            </a:r>
            <a:r>
              <a:rPr lang="fi-FI" sz="1200" dirty="0">
                <a:latin typeface="Arial" panose="020B0604020202020204" pitchFamily="34" charset="0"/>
                <a:cs typeface="Arial" panose="020B0604020202020204" pitchFamily="34" charset="0"/>
              </a:rPr>
              <a:t> Jatka kylmähoitoa ensimmäisen vuorokauden ajan parin tunnin välein.</a:t>
            </a:r>
          </a:p>
          <a:p>
            <a:pPr marL="228600" indent="-228600">
              <a:buAutoNum type="arabicPeriod"/>
            </a:pPr>
            <a:endParaRPr lang="fi-FI" sz="1200" dirty="0">
              <a:latin typeface="Arial" panose="020B0604020202020204" pitchFamily="34" charset="0"/>
              <a:cs typeface="Arial" panose="020B0604020202020204" pitchFamily="34" charset="0"/>
            </a:endParaRPr>
          </a:p>
          <a:p>
            <a:r>
              <a:rPr lang="fi-FI" sz="1200" b="1" i="1" dirty="0">
                <a:latin typeface="Arial" panose="020B0604020202020204" pitchFamily="34" charset="0"/>
                <a:cs typeface="Arial" panose="020B0604020202020204" pitchFamily="34" charset="0"/>
              </a:rPr>
              <a:t>Kolmen K:n ensiapu:</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Kolmen K:n ensiapu auttaa nyrjähdyksen lisäksi myös revähdyksiin ja mustelmien ehkäisyyn. Nopeasti ja oikein annettu ensiapu voi säästää lääkärissä käynniltä.</a:t>
            </a:r>
          </a:p>
          <a:p>
            <a:endParaRPr lang="fi-FI" sz="1200" dirty="0">
              <a:latin typeface="Arial" panose="020B0604020202020204" pitchFamily="34" charset="0"/>
              <a:cs typeface="Arial" panose="020B0604020202020204" pitchFamily="34" charset="0"/>
            </a:endParaRPr>
          </a:p>
          <a:p>
            <a:pPr lvl="0"/>
            <a:r>
              <a:rPr lang="fi-FI" sz="1200" b="1" dirty="0">
                <a:latin typeface="Arial" panose="020B0604020202020204" pitchFamily="34" charset="0"/>
                <a:cs typeface="Arial" panose="020B0604020202020204" pitchFamily="34" charset="0"/>
              </a:rPr>
              <a:t>1K = kompressio eli puristus</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Purista käsilläsi kipukohtaa. Puristus estää verenvuotoa ja vähentää turvotusta.</a:t>
            </a:r>
          </a:p>
          <a:p>
            <a:pPr lvl="0"/>
            <a:r>
              <a:rPr lang="fi-FI" sz="1200" b="1" dirty="0">
                <a:latin typeface="Arial" panose="020B0604020202020204" pitchFamily="34" charset="0"/>
                <a:cs typeface="Arial" panose="020B0604020202020204" pitchFamily="34" charset="0"/>
              </a:rPr>
              <a:t>2K = kohoasento</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Pidä raajaa koholla. Kohoasento vähentää välittömästi sisäistä verenvuotoa, kun verenpaine verisuonistossa pienenee.</a:t>
            </a:r>
          </a:p>
          <a:p>
            <a:pPr lvl="0"/>
            <a:r>
              <a:rPr lang="fi-FI" sz="1200" b="1" dirty="0">
                <a:latin typeface="Arial" panose="020B0604020202020204" pitchFamily="34" charset="0"/>
                <a:cs typeface="Arial" panose="020B0604020202020204" pitchFamily="34" charset="0"/>
              </a:rPr>
              <a:t>3K = kylmä</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Laita kipukohtaan jotakin kylmää. Kylmä supistaa verisuonia ja vähentää siten sisäistä verenvuotoa. Jääpussi, lumi tai mikä tahansa vamma-aluetta vasten painettava kylmä auttaa. Kääri ideaaliside tai muu joustava side nivelen tueksi.</a:t>
            </a:r>
          </a:p>
          <a:p>
            <a:endParaRPr lang="fi-FI" dirty="0"/>
          </a:p>
          <a:p>
            <a:endParaRPr lang="fi-FI" dirty="0"/>
          </a:p>
        </p:txBody>
      </p:sp>
    </p:spTree>
    <p:extLst>
      <p:ext uri="{BB962C8B-B14F-4D97-AF65-F5344CB8AC3E}">
        <p14:creationId xmlns:p14="http://schemas.microsoft.com/office/powerpoint/2010/main" val="797148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1755576" y="251520"/>
            <a:ext cx="5829300" cy="288032"/>
          </a:xfrm>
        </p:spPr>
        <p:txBody>
          <a:bodyPr/>
          <a:lstStyle/>
          <a:p>
            <a:r>
              <a:rPr lang="fi-FI" sz="1400" b="1" dirty="0" smtClean="0">
                <a:solidFill>
                  <a:schemeClr val="tx1"/>
                </a:solidFill>
              </a:rPr>
              <a:t>Sisällysluettelo</a:t>
            </a:r>
            <a:endParaRPr lang="fi-FI" sz="1400" b="1" dirty="0">
              <a:solidFill>
                <a:schemeClr val="tx1"/>
              </a:solidFill>
            </a:endParaRPr>
          </a:p>
        </p:txBody>
      </p:sp>
      <p:sp>
        <p:nvSpPr>
          <p:cNvPr id="3" name="Otsikko 2"/>
          <p:cNvSpPr>
            <a:spLocks noGrp="1"/>
          </p:cNvSpPr>
          <p:nvPr>
            <p:ph type="title"/>
          </p:nvPr>
        </p:nvSpPr>
        <p:spPr>
          <a:xfrm>
            <a:off x="548680" y="467544"/>
            <a:ext cx="5976664" cy="8352929"/>
          </a:xfrm>
        </p:spPr>
        <p:txBody>
          <a:bodyPr/>
          <a:lstStyle/>
          <a:p>
            <a:pPr algn="l"/>
            <a:r>
              <a:rPr lang="fi-FI" sz="1000" dirty="0" smtClean="0"/>
              <a:t/>
            </a:r>
            <a:br>
              <a:rPr lang="fi-FI" sz="1000" dirty="0" smtClean="0"/>
            </a:br>
            <a:r>
              <a:rPr lang="fi-FI" sz="1000" dirty="0" smtClean="0"/>
              <a:t/>
            </a:r>
            <a:br>
              <a:rPr lang="fi-FI" sz="1000" dirty="0" smtClean="0"/>
            </a:br>
            <a:r>
              <a:rPr lang="fi-FI" sz="1000" dirty="0" smtClean="0"/>
              <a:t>1. Perusopetuksen aamu- ja iltapäivätoiminnan perusteet 2011</a:t>
            </a:r>
            <a:br>
              <a:rPr lang="fi-FI" sz="1000" dirty="0" smtClean="0"/>
            </a:br>
            <a:r>
              <a:rPr lang="fi-FI" sz="1000" dirty="0" smtClean="0"/>
              <a:t/>
            </a:r>
            <a:br>
              <a:rPr lang="fi-FI" sz="1000" dirty="0" smtClean="0"/>
            </a:br>
            <a:r>
              <a:rPr lang="fi-FI" sz="1000" dirty="0" smtClean="0"/>
              <a:t>2. Jyväskylän perusopetuksen aamu- ja iltapäivätoiminnan toimintasuunnitelma 1.8.2015 alkaen</a:t>
            </a:r>
            <a:br>
              <a:rPr lang="fi-FI" sz="1000" dirty="0" smtClean="0"/>
            </a:br>
            <a:r>
              <a:rPr lang="fi-FI" sz="1000" dirty="0" smtClean="0"/>
              <a:t/>
            </a:r>
            <a:br>
              <a:rPr lang="fi-FI" sz="1000" dirty="0" smtClean="0"/>
            </a:br>
            <a:r>
              <a:rPr lang="fi-FI" sz="1000" dirty="0" smtClean="0"/>
              <a:t>3. Toimintapaikka</a:t>
            </a:r>
            <a:br>
              <a:rPr lang="fi-FI" sz="1000" dirty="0" smtClean="0"/>
            </a:br>
            <a:r>
              <a:rPr lang="fi-FI" sz="1000" dirty="0"/>
              <a:t> 	</a:t>
            </a:r>
            <a:r>
              <a:rPr lang="fi-FI" sz="1000" dirty="0" smtClean="0"/>
              <a:t>3.1 Toimintapaikan tiedot</a:t>
            </a:r>
            <a:br>
              <a:rPr lang="fi-FI" sz="1000" dirty="0" smtClean="0"/>
            </a:br>
            <a:r>
              <a:rPr lang="fi-FI" sz="1000" dirty="0" smtClean="0"/>
              <a:t/>
            </a:r>
            <a:br>
              <a:rPr lang="fi-FI" sz="1000" dirty="0" smtClean="0"/>
            </a:br>
            <a:r>
              <a:rPr lang="fi-FI" sz="1000" dirty="0" smtClean="0"/>
              <a:t>4. Toimintaryhmä</a:t>
            </a:r>
            <a:br>
              <a:rPr lang="fi-FI" sz="1000" dirty="0" smtClean="0"/>
            </a:br>
            <a:r>
              <a:rPr lang="fi-FI" sz="1000" dirty="0" smtClean="0"/>
              <a:t>	4.1 Ryhmän säännöt</a:t>
            </a:r>
            <a:br>
              <a:rPr lang="fi-FI" sz="1000" dirty="0" smtClean="0"/>
            </a:br>
            <a:r>
              <a:rPr lang="fi-FI" sz="1000" dirty="0"/>
              <a:t>	4</a:t>
            </a:r>
            <a:r>
              <a:rPr lang="fi-FI" sz="1000" dirty="0" smtClean="0"/>
              <a:t>.2 Päiväjärjestys</a:t>
            </a:r>
            <a:br>
              <a:rPr lang="fi-FI" sz="1000" dirty="0" smtClean="0"/>
            </a:br>
            <a:r>
              <a:rPr lang="fi-FI" sz="1000" dirty="0"/>
              <a:t>	</a:t>
            </a:r>
            <a:r>
              <a:rPr lang="fi-FI" sz="1000" dirty="0" smtClean="0"/>
              <a:t>4.3 Viikkosuunnitelma</a:t>
            </a:r>
            <a:br>
              <a:rPr lang="fi-FI" sz="1000" dirty="0" smtClean="0"/>
            </a:br>
            <a:r>
              <a:rPr lang="fi-FI" sz="1000" dirty="0"/>
              <a:t>	</a:t>
            </a:r>
            <a:r>
              <a:rPr lang="fi-FI" sz="1000" dirty="0" smtClean="0"/>
              <a:t>4.4 Lukukausisuunnitelma</a:t>
            </a:r>
            <a:br>
              <a:rPr lang="fi-FI" sz="1000" dirty="0" smtClean="0"/>
            </a:br>
            <a:r>
              <a:rPr lang="fi-FI" sz="1000" dirty="0"/>
              <a:t>	</a:t>
            </a:r>
            <a:r>
              <a:rPr lang="fi-FI" sz="1000" dirty="0" smtClean="0"/>
              <a:t>4.5 Lapsilista ja tiedot lapsista</a:t>
            </a:r>
            <a:br>
              <a:rPr lang="fi-FI" sz="1000" dirty="0" smtClean="0"/>
            </a:br>
            <a:r>
              <a:rPr lang="fi-FI" sz="1000" dirty="0"/>
              <a:t>	</a:t>
            </a:r>
            <a:r>
              <a:rPr lang="fi-FI" sz="1000" dirty="0" smtClean="0"/>
              <a:t>4.6 Välipalalista</a:t>
            </a:r>
            <a:br>
              <a:rPr lang="fi-FI" sz="1000" dirty="0" smtClean="0"/>
            </a:br>
            <a:r>
              <a:rPr lang="fi-FI" sz="1000" dirty="0"/>
              <a:t/>
            </a:r>
            <a:br>
              <a:rPr lang="fi-FI" sz="1000" dirty="0"/>
            </a:br>
            <a:r>
              <a:rPr lang="fi-FI" sz="1000" dirty="0" smtClean="0"/>
              <a:t>5. Työntekijälle</a:t>
            </a:r>
            <a:br>
              <a:rPr lang="fi-FI" sz="1000" dirty="0" smtClean="0"/>
            </a:br>
            <a:r>
              <a:rPr lang="fi-FI" sz="1000" dirty="0"/>
              <a:t>	</a:t>
            </a:r>
            <a:r>
              <a:rPr lang="fi-FI" sz="1000" dirty="0" smtClean="0"/>
              <a:t>Ohjaajan vuosikello</a:t>
            </a:r>
            <a:br>
              <a:rPr lang="fi-FI" sz="1000" dirty="0" smtClean="0"/>
            </a:br>
            <a:r>
              <a:rPr lang="fi-FI" sz="1000" dirty="0"/>
              <a:t>	</a:t>
            </a:r>
            <a:r>
              <a:rPr lang="fi-FI" sz="1000" dirty="0" smtClean="0"/>
              <a:t>5.1 Ohjaajan tehtävät</a:t>
            </a:r>
            <a:br>
              <a:rPr lang="fi-FI" sz="1000" dirty="0" smtClean="0"/>
            </a:br>
            <a:r>
              <a:rPr lang="fi-FI" sz="1000" dirty="0"/>
              <a:t>	</a:t>
            </a:r>
            <a:r>
              <a:rPr lang="fi-FI" sz="1000" dirty="0" smtClean="0"/>
              <a:t>5.2 Vastuuohjaajan tehtävät</a:t>
            </a:r>
            <a:br>
              <a:rPr lang="fi-FI" sz="1000" dirty="0" smtClean="0"/>
            </a:br>
            <a:r>
              <a:rPr lang="fi-FI" sz="1000" dirty="0"/>
              <a:t>	</a:t>
            </a:r>
            <a:r>
              <a:rPr lang="fi-FI" sz="1000" dirty="0" smtClean="0"/>
              <a:t>5.3 </a:t>
            </a:r>
            <a:r>
              <a:rPr lang="fi-FI" sz="1000" dirty="0" err="1" smtClean="0"/>
              <a:t>Peda.net</a:t>
            </a:r>
            <a:r>
              <a:rPr lang="fi-FI" sz="1000" dirty="0" smtClean="0"/>
              <a:t/>
            </a:r>
            <a:br>
              <a:rPr lang="fi-FI" sz="1000" dirty="0" smtClean="0"/>
            </a:br>
            <a:r>
              <a:rPr lang="fi-FI" sz="1000" dirty="0"/>
              <a:t/>
            </a:r>
            <a:br>
              <a:rPr lang="fi-FI" sz="1000" dirty="0"/>
            </a:br>
            <a:r>
              <a:rPr lang="fi-FI" sz="1000" dirty="0" smtClean="0"/>
              <a:t>6. Yhteistyökumppanit</a:t>
            </a:r>
            <a:br>
              <a:rPr lang="fi-FI" sz="1000" dirty="0" smtClean="0"/>
            </a:br>
            <a:r>
              <a:rPr lang="fi-FI" sz="1000" dirty="0" smtClean="0"/>
              <a:t>	6.1 Yhteistyökumppanit ja muut toimintaryhmät yhteystietoineen</a:t>
            </a:r>
            <a:br>
              <a:rPr lang="fi-FI" sz="1000" dirty="0" smtClean="0"/>
            </a:br>
            <a:r>
              <a:rPr lang="fi-FI" sz="1000" dirty="0"/>
              <a:t/>
            </a:r>
            <a:br>
              <a:rPr lang="fi-FI" sz="1000" dirty="0"/>
            </a:br>
            <a:r>
              <a:rPr lang="fi-FI" sz="1000" dirty="0" smtClean="0"/>
              <a:t>7. Turvallisuus</a:t>
            </a:r>
            <a:br>
              <a:rPr lang="fi-FI" sz="1000" dirty="0" smtClean="0"/>
            </a:br>
            <a:r>
              <a:rPr lang="fi-FI" sz="1000" dirty="0"/>
              <a:t>	</a:t>
            </a:r>
            <a:r>
              <a:rPr lang="fi-FI" sz="1000" dirty="0" smtClean="0"/>
              <a:t>7.1 Toimintapaikan turvallisuussuunnitelma</a:t>
            </a:r>
            <a:br>
              <a:rPr lang="fi-FI" sz="1000" dirty="0" smtClean="0"/>
            </a:br>
            <a:r>
              <a:rPr lang="fi-FI" sz="1000" dirty="0"/>
              <a:t>	</a:t>
            </a:r>
            <a:r>
              <a:rPr lang="fi-FI" sz="1000" dirty="0" smtClean="0"/>
              <a:t>7.2 Ensiaputarvikkeet</a:t>
            </a:r>
            <a:br>
              <a:rPr lang="fi-FI" sz="1000" dirty="0" smtClean="0"/>
            </a:br>
            <a:r>
              <a:rPr lang="fi-FI" sz="1000" dirty="0"/>
              <a:t>	</a:t>
            </a:r>
            <a:r>
              <a:rPr lang="fi-FI" sz="1000" dirty="0" smtClean="0"/>
              <a:t>7.3 Ensiapuohjeet</a:t>
            </a:r>
            <a:br>
              <a:rPr lang="fi-FI" sz="1000" dirty="0" smtClean="0"/>
            </a:br>
            <a:r>
              <a:rPr lang="fi-FI" sz="1000" dirty="0"/>
              <a:t>	</a:t>
            </a:r>
            <a:r>
              <a:rPr lang="fi-FI" sz="1000" dirty="0" smtClean="0"/>
              <a:t>7.4 Tapaturmailmoitus</a:t>
            </a:r>
            <a:br>
              <a:rPr lang="fi-FI" sz="1000" dirty="0" smtClean="0"/>
            </a:br>
            <a:r>
              <a:rPr lang="fi-FI" sz="1000" dirty="0"/>
              <a:t>	</a:t>
            </a:r>
            <a:r>
              <a:rPr lang="fi-FI" sz="1000" dirty="0" smtClean="0"/>
              <a:t>7.5 Vakuutusasiakirjat</a:t>
            </a:r>
            <a:br>
              <a:rPr lang="fi-FI" sz="1000" dirty="0" smtClean="0"/>
            </a:br>
            <a:r>
              <a:rPr lang="fi-FI" sz="1000" dirty="0"/>
              <a:t>	</a:t>
            </a:r>
            <a:r>
              <a:rPr lang="fi-FI" sz="1000" dirty="0" smtClean="0"/>
              <a:t>7.6 Toimintaohje karkaamistilanteissa</a:t>
            </a:r>
            <a:br>
              <a:rPr lang="fi-FI" sz="1000" dirty="0" smtClean="0"/>
            </a:br>
            <a:r>
              <a:rPr lang="fi-FI" sz="1000" dirty="0"/>
              <a:t>	7</a:t>
            </a:r>
            <a:r>
              <a:rPr lang="fi-FI" sz="1000" dirty="0" smtClean="0"/>
              <a:t>.7 Toimintaohje haastavan käytöksen kohtaamiseen, Jyväskylän kaupunki</a:t>
            </a:r>
            <a:br>
              <a:rPr lang="fi-FI" sz="1000" dirty="0" smtClean="0"/>
            </a:br>
            <a:r>
              <a:rPr lang="fi-FI" sz="1000" dirty="0"/>
              <a:t>	7</a:t>
            </a:r>
            <a:r>
              <a:rPr lang="fi-FI" sz="1000" dirty="0" smtClean="0"/>
              <a:t>.8 Toimintaohje uhkatilanteessa ja uhkatilanneselvitys</a:t>
            </a:r>
            <a:br>
              <a:rPr lang="fi-FI" sz="1000" dirty="0" smtClean="0"/>
            </a:br>
            <a:r>
              <a:rPr lang="fi-FI" sz="1000" dirty="0"/>
              <a:t>	</a:t>
            </a:r>
            <a:r>
              <a:rPr lang="fi-FI" sz="1000" dirty="0" smtClean="0"/>
              <a:t/>
            </a:r>
            <a:br>
              <a:rPr lang="fi-FI" sz="1000" dirty="0" smtClean="0"/>
            </a:br>
            <a:r>
              <a:rPr lang="fi-FI" sz="1000" dirty="0"/>
              <a:t/>
            </a:r>
            <a:br>
              <a:rPr lang="fi-FI" sz="1000" dirty="0"/>
            </a:br>
            <a:r>
              <a:rPr lang="fi-FI" sz="1000" dirty="0" smtClean="0"/>
              <a:t>8. </a:t>
            </a:r>
            <a:r>
              <a:rPr lang="fi-FI" sz="1000" dirty="0" err="1" smtClean="0"/>
              <a:t>Osallistava</a:t>
            </a:r>
            <a:r>
              <a:rPr lang="fi-FI" sz="1000" dirty="0" smtClean="0"/>
              <a:t> kasvatus</a:t>
            </a:r>
            <a:br>
              <a:rPr lang="fi-FI" sz="1000" dirty="0" smtClean="0"/>
            </a:br>
            <a:r>
              <a:rPr lang="fi-FI" sz="1000" dirty="0"/>
              <a:t>	8</a:t>
            </a:r>
            <a:r>
              <a:rPr lang="fi-FI" sz="1000" dirty="0" smtClean="0"/>
              <a:t>.1 Suunnitelma </a:t>
            </a:r>
            <a:r>
              <a:rPr lang="fi-FI" sz="1000" dirty="0" err="1" smtClean="0"/>
              <a:t>osallistamisesta</a:t>
            </a:r>
            <a:r>
              <a:rPr lang="fi-FI" sz="1000" dirty="0" smtClean="0"/>
              <a:t/>
            </a:r>
            <a:br>
              <a:rPr lang="fi-FI" sz="1000" dirty="0" smtClean="0"/>
            </a:br>
            <a:r>
              <a:rPr lang="fi-FI" sz="1000" dirty="0"/>
              <a:t/>
            </a:r>
            <a:br>
              <a:rPr lang="fi-FI" sz="1000" dirty="0"/>
            </a:br>
            <a:r>
              <a:rPr lang="fi-FI" sz="1000" dirty="0"/>
              <a:t>9</a:t>
            </a:r>
            <a:r>
              <a:rPr lang="fi-FI" sz="1000" dirty="0" smtClean="0"/>
              <a:t>. Laatu ja kehittäminen</a:t>
            </a:r>
            <a:br>
              <a:rPr lang="fi-FI" sz="1000" dirty="0" smtClean="0"/>
            </a:br>
            <a:r>
              <a:rPr lang="fi-FI" sz="1000" dirty="0"/>
              <a:t>	9</a:t>
            </a:r>
            <a:r>
              <a:rPr lang="fi-FI" sz="1000" dirty="0" smtClean="0"/>
              <a:t>.1 </a:t>
            </a:r>
            <a:r>
              <a:rPr lang="fi-FI" sz="1000" dirty="0"/>
              <a:t>Toiminnan seuranta ja arviointi Jyväskylänseudun aamu- </a:t>
            </a:r>
            <a:r>
              <a:rPr lang="fi-FI" sz="1000" dirty="0" smtClean="0"/>
              <a:t>ja iltapäivätoiminnassa</a:t>
            </a:r>
            <a:br>
              <a:rPr lang="fi-FI" sz="1000" dirty="0" smtClean="0"/>
            </a:br>
            <a:r>
              <a:rPr lang="fi-FI" sz="1000" dirty="0"/>
              <a:t/>
            </a:r>
            <a:br>
              <a:rPr lang="fi-FI" sz="1000" dirty="0"/>
            </a:br>
            <a:r>
              <a:rPr lang="fi-FI" sz="1000" dirty="0" smtClean="0"/>
              <a:t>10. Liitteet ja lomakepohjat</a:t>
            </a:r>
            <a:br>
              <a:rPr lang="fi-FI" sz="1000" dirty="0" smtClean="0"/>
            </a:br>
            <a:r>
              <a:rPr lang="fi-FI" sz="1000" dirty="0"/>
              <a:t>	</a:t>
            </a:r>
            <a:r>
              <a:rPr lang="fi-FI" sz="1000" dirty="0" smtClean="0"/>
              <a:t>10.1 </a:t>
            </a:r>
            <a:r>
              <a:rPr lang="fi-FI" sz="1000" dirty="0"/>
              <a:t>Hakulomake</a:t>
            </a:r>
            <a:br>
              <a:rPr lang="fi-FI" sz="1000" dirty="0"/>
            </a:br>
            <a:r>
              <a:rPr lang="fi-FI" sz="1000" dirty="0" smtClean="0"/>
              <a:t>	10.2 </a:t>
            </a:r>
            <a:r>
              <a:rPr lang="fi-FI" sz="1000" dirty="0"/>
              <a:t>Vahvistuslomake</a:t>
            </a:r>
            <a:br>
              <a:rPr lang="fi-FI" sz="1000" dirty="0"/>
            </a:br>
            <a:r>
              <a:rPr lang="fi-FI" sz="1000" dirty="0" smtClean="0"/>
              <a:t>	10.3 </a:t>
            </a:r>
            <a:r>
              <a:rPr lang="fi-FI" sz="1000" dirty="0"/>
              <a:t>Irtisanomisilmoitus/maksuperustemuutos</a:t>
            </a:r>
            <a:br>
              <a:rPr lang="fi-FI" sz="1000" dirty="0"/>
            </a:br>
            <a:r>
              <a:rPr lang="fi-FI" sz="1000" dirty="0" smtClean="0"/>
              <a:t>	10.4 </a:t>
            </a:r>
            <a:r>
              <a:rPr lang="fi-FI" sz="1000" dirty="0"/>
              <a:t>Asiakaskortti ja asiakaskortin liite</a:t>
            </a:r>
            <a:br>
              <a:rPr lang="fi-FI" sz="1000" dirty="0"/>
            </a:br>
            <a:r>
              <a:rPr lang="fi-FI" sz="1000" dirty="0" smtClean="0"/>
              <a:t>	10.5 </a:t>
            </a:r>
            <a:r>
              <a:rPr lang="fi-FI" sz="1000" dirty="0"/>
              <a:t>Koululaisten </a:t>
            </a:r>
            <a:r>
              <a:rPr lang="fi-FI" sz="1000" dirty="0" smtClean="0"/>
              <a:t>kotiinlähtöilmoitus</a:t>
            </a:r>
            <a:r>
              <a:rPr lang="fi-FI" sz="1000" dirty="0"/>
              <a:t/>
            </a:r>
            <a:br>
              <a:rPr lang="fi-FI" sz="1000" dirty="0"/>
            </a:br>
            <a:r>
              <a:rPr lang="fi-FI" sz="1000" dirty="0" smtClean="0"/>
              <a:t>	10.6 Ilmoitus lapsen osallistumisesta muuhun toimintaan (esim. terapia) ja muutosilmoitus</a:t>
            </a:r>
            <a:r>
              <a:rPr lang="fi-FI" sz="1000" dirty="0"/>
              <a:t/>
            </a:r>
            <a:br>
              <a:rPr lang="fi-FI" sz="1000" dirty="0"/>
            </a:br>
            <a:r>
              <a:rPr lang="fi-FI" sz="1000" dirty="0" smtClean="0"/>
              <a:t>	10.7 </a:t>
            </a:r>
            <a:r>
              <a:rPr lang="fi-FI" sz="1000" dirty="0"/>
              <a:t>Lääkkeenantoluvat ja lääkehoitosuunnitelma</a:t>
            </a:r>
            <a:br>
              <a:rPr lang="fi-FI" sz="1000" dirty="0"/>
            </a:br>
            <a:r>
              <a:rPr lang="fi-FI" sz="1000" dirty="0" smtClean="0"/>
              <a:t>	10.8 </a:t>
            </a:r>
            <a:r>
              <a:rPr lang="fi-FI" sz="1000" dirty="0"/>
              <a:t>Retkilupa ja retkisuunnitelma</a:t>
            </a:r>
            <a:br>
              <a:rPr lang="fi-FI" sz="1000" dirty="0"/>
            </a:br>
            <a:r>
              <a:rPr lang="fi-FI" sz="1000" dirty="0" smtClean="0"/>
              <a:t>	10.9 </a:t>
            </a:r>
            <a:r>
              <a:rPr lang="fi-FI" sz="1000" dirty="0"/>
              <a:t>Todistus lapsen äkillisestä sairastumisesta</a:t>
            </a:r>
            <a:br>
              <a:rPr lang="fi-FI" sz="1000" dirty="0"/>
            </a:br>
            <a:r>
              <a:rPr lang="fi-FI" sz="1000" dirty="0" smtClean="0"/>
              <a:t>	10.10 </a:t>
            </a:r>
            <a:r>
              <a:rPr lang="fi-FI" sz="1000" dirty="0"/>
              <a:t>Uhkatilanneselvitys</a:t>
            </a:r>
            <a:r>
              <a:rPr lang="fi-FI" sz="1000" dirty="0" smtClean="0"/>
              <a:t/>
            </a:r>
            <a:br>
              <a:rPr lang="fi-FI" sz="1000" dirty="0" smtClean="0"/>
            </a:br>
            <a:r>
              <a:rPr lang="fi-FI" sz="1000" dirty="0" smtClean="0"/>
              <a:t>	</a:t>
            </a:r>
            <a:r>
              <a:rPr lang="fi-FI" sz="1200" dirty="0"/>
              <a:t/>
            </a:r>
            <a:br>
              <a:rPr lang="fi-FI" sz="1200" dirty="0"/>
            </a:br>
            <a:r>
              <a:rPr lang="fi-FI" sz="1400" dirty="0" smtClean="0"/>
              <a:t/>
            </a:r>
            <a:br>
              <a:rPr lang="fi-FI" sz="1400" dirty="0" smtClean="0"/>
            </a:br>
            <a:r>
              <a:rPr lang="fi-FI" sz="1400" dirty="0"/>
              <a:t/>
            </a:r>
            <a:br>
              <a:rPr lang="fi-FI" sz="1400" dirty="0"/>
            </a:br>
            <a:endParaRPr lang="fi-FI" sz="1400" dirty="0"/>
          </a:p>
        </p:txBody>
      </p:sp>
    </p:spTree>
    <p:extLst>
      <p:ext uri="{BB962C8B-B14F-4D97-AF65-F5344CB8AC3E}">
        <p14:creationId xmlns:p14="http://schemas.microsoft.com/office/powerpoint/2010/main" val="6152177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395536"/>
            <a:ext cx="5760640" cy="8956298"/>
          </a:xfrm>
          <a:prstGeom prst="rect">
            <a:avLst/>
          </a:prstGeom>
          <a:noFill/>
        </p:spPr>
        <p:txBody>
          <a:bodyPr wrap="square" rtlCol="0">
            <a:spAutoFit/>
          </a:bodyPr>
          <a:lstStyle/>
          <a:p>
            <a:pPr lvl="0"/>
            <a:endParaRPr lang="fi-FI" sz="1200" dirty="0">
              <a:latin typeface="Arial" panose="020B0604020202020204" pitchFamily="34" charset="0"/>
              <a:cs typeface="Arial" panose="020B0604020202020204" pitchFamily="34" charset="0"/>
            </a:endParaRPr>
          </a:p>
          <a:p>
            <a:r>
              <a:rPr lang="fi-FI" sz="1400" b="1" dirty="0">
                <a:latin typeface="Arial" panose="020B0604020202020204" pitchFamily="34" charset="0"/>
                <a:cs typeface="Arial" panose="020B0604020202020204" pitchFamily="34" charset="0"/>
              </a:rPr>
              <a:t>Murtumat</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Murtuman oireita ovat kipu, turvotus, epänormaali liikkuvuus ja arkuus tai virheasento. </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Murtuman 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Yläraajan murtumassa autettava voi itse tukea kipeää raajaansa kehoaan vasten tai tue käsi liikkumattomaksi esimerkiksi kolmioliinalla. Kylkiluiden murtumassa voit tukea rintakehää käsin tai tukisiteellä.   </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Mikäli jalassa on murtuma, sitä ei ole syytä lastoittaa, mikäli apu saapuu kohtuuajassa. Autettavan tulee välttää jalan liikuttamista ja painon asettamista kipeälle jalalle.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loukkaantunutta on välttämätöntä liikuttaa, alaraajan murtuman tukemiseen voi käyttää toista jalkaa tai muuta tilapäisvälinettä, kuten esimerkiksi tukevaa lautaa tai keppiä.</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epäilet selkärangan murtumaa, liikuta loukkaantunutta vain, jos se on hengen pelastamisen kannalta välttämätöntä.   </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Murtumat syntyvät tavallisesti putoamisen, kaatumisen tai iskeytymisen seurauksena.</a:t>
            </a:r>
          </a:p>
          <a:p>
            <a:pPr lvl="0"/>
            <a:endParaRPr lang="fi-FI" sz="1200" dirty="0" smtClean="0">
              <a:latin typeface="Arial" panose="020B0604020202020204" pitchFamily="34" charset="0"/>
              <a:cs typeface="Arial" panose="020B0604020202020204" pitchFamily="34" charset="0"/>
            </a:endParaRPr>
          </a:p>
          <a:p>
            <a:endParaRPr lang="fi-FI" sz="1400" b="1" dirty="0" smtClean="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Myrkytys </a:t>
            </a:r>
            <a:endParaRPr lang="fi-FI" sz="14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Myrkytysoireiden vakavuus ja niiden ilmaantumisen nopeus riippuvat aineesta ja määrästä sekä siitä, millä tavoin myrkky on joutunut elimistöön.</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Toimi näin myrkytystilanteessa:</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Hätätilanteessa soita numeroon 112.</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epäilet myrkytyksen mahdollisuutta, soita myrkytystietokeskukseen, puhelin 09 471 977 (24h/vrk)</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Toimi myrkytystietokeskuksen ohjeiden mukaan.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Kuvaile myrkytystietokeskukseen</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mitä on tapahtunut, mistä aineesta on kysymys</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miten myrkky on joutunut kehoon (nielty, hengitetty, imeytynyt, pistetty)</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minkä määrän autettava on niellyt</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kuinka pitkä aika tapahtuneesta on kulunut.</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Älä okseta.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Tarkkaile autettavan tilaa, ilmentyykö esim. pahoinvointia, vatsakipua, ripulia.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autettava menee tajuttomaksi, turvaa avoin hengitystie kääntämällä hänet kylkiasentoon. Jos autettava menee elottomaksi, aloita elvytys.</a:t>
            </a:r>
          </a:p>
          <a:p>
            <a:pPr lvl="0"/>
            <a:endParaRPr lang="fi-FI" sz="1200" dirty="0">
              <a:latin typeface="Arial" panose="020B0604020202020204" pitchFamily="34" charset="0"/>
              <a:cs typeface="Arial" panose="020B0604020202020204" pitchFamily="34" charset="0"/>
            </a:endParaRPr>
          </a:p>
          <a:p>
            <a:endParaRPr lang="fi-FI" sz="1200" b="1" dirty="0" smtClean="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4725865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323528"/>
            <a:ext cx="5760640" cy="5570756"/>
          </a:xfrm>
          <a:prstGeom prst="rect">
            <a:avLst/>
          </a:prstGeom>
          <a:noFill/>
        </p:spPr>
        <p:txBody>
          <a:bodyPr wrap="square" rtlCol="0">
            <a:spAutoFit/>
          </a:bodyPr>
          <a:lstStyle/>
          <a:p>
            <a:r>
              <a:rPr lang="fi-FI" sz="1200" dirty="0"/>
              <a:t> </a:t>
            </a:r>
            <a:endParaRPr lang="fi-FI" sz="1400" dirty="0">
              <a:latin typeface="Arial" panose="020B0604020202020204" pitchFamily="34" charset="0"/>
              <a:cs typeface="Arial" panose="020B0604020202020204" pitchFamily="34" charset="0"/>
            </a:endParaRPr>
          </a:p>
          <a:p>
            <a:r>
              <a:rPr lang="fi-FI" sz="1400" b="1" dirty="0">
                <a:latin typeface="Arial" panose="020B0604020202020204" pitchFamily="34" charset="0"/>
                <a:cs typeface="Arial" panose="020B0604020202020204" pitchFamily="34" charset="0"/>
              </a:rPr>
              <a:t>Diabeetikon heikotus </a:t>
            </a:r>
            <a:endParaRPr lang="fi-FI" sz="1400" b="1" dirty="0" smtClean="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Kun diabetesta sairastavan verensokeri laskee liian alas, syntyy </a:t>
            </a:r>
            <a:r>
              <a:rPr lang="fi-FI" sz="1200" dirty="0" err="1">
                <a:latin typeface="Arial" panose="020B0604020202020204" pitchFamily="34" charset="0"/>
                <a:cs typeface="Arial" panose="020B0604020202020204" pitchFamily="34" charset="0"/>
              </a:rPr>
              <a:t>diabeettinen</a:t>
            </a:r>
            <a:r>
              <a:rPr lang="fi-FI" sz="1200" dirty="0">
                <a:latin typeface="Arial" panose="020B0604020202020204" pitchFamily="34" charset="0"/>
                <a:cs typeface="Arial" panose="020B0604020202020204" pitchFamily="34" charset="0"/>
              </a:rPr>
              <a:t> sokki, joka voi olla hengenvaarallinen</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Tunnista oireet</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Hikoilu, kalpeus, vapina.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Ärtymys, levottomuus.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Huimaus, sydämen tykytys.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Näläntunne.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Päänsärky, pahoinvointi.</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Näön hämärtyminen ja kaksoiskuvat.</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Poikkeava käytös (esim. levottomuus, äkkipikaisuus).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Pahimmassa tapauksessa kouristuksia ja tajuttomuus, jos verensokeri laskee hyvin alhaiseksi</a:t>
            </a:r>
            <a:r>
              <a:rPr lang="fi-FI" sz="1200" dirty="0" smtClean="0">
                <a:latin typeface="Arial" panose="020B0604020202020204" pitchFamily="34" charset="0"/>
                <a:cs typeface="Arial" panose="020B0604020202020204" pitchFamily="34" charset="0"/>
              </a:rPr>
              <a:t>.</a:t>
            </a:r>
          </a:p>
          <a:p>
            <a:pPr marL="171450" lvl="0" indent="-171450">
              <a:buFont typeface="Wingdings" panose="05000000000000000000" pitchFamily="2" charset="2"/>
              <a:buChar char="§"/>
            </a:pPr>
            <a:endParaRPr lang="fi-FI" sz="1200" dirty="0">
              <a:latin typeface="Arial" panose="020B0604020202020204" pitchFamily="34" charset="0"/>
              <a:cs typeface="Arial" panose="020B0604020202020204" pitchFamily="34" charset="0"/>
            </a:endParaRPr>
          </a:p>
          <a:p>
            <a:r>
              <a:rPr lang="fi-FI" sz="1200" dirty="0" err="1">
                <a:latin typeface="Arial" panose="020B0604020202020204" pitchFamily="34" charset="0"/>
                <a:cs typeface="Arial" panose="020B0604020202020204" pitchFamily="34" charset="0"/>
              </a:rPr>
              <a:t>Diabeettisen</a:t>
            </a:r>
            <a:r>
              <a:rPr lang="fi-FI" sz="1200" dirty="0">
                <a:latin typeface="Arial" panose="020B0604020202020204" pitchFamily="34" charset="0"/>
                <a:cs typeface="Arial" panose="020B0604020202020204" pitchFamily="34" charset="0"/>
              </a:rPr>
              <a:t> sokin </a:t>
            </a:r>
            <a:r>
              <a:rPr lang="fi-FI" sz="1200" dirty="0" smtClean="0">
                <a:latin typeface="Arial" panose="020B0604020202020204" pitchFamily="34" charset="0"/>
                <a:cs typeface="Arial" panose="020B0604020202020204" pitchFamily="34" charset="0"/>
              </a:rPr>
              <a:t>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Anna välittömästi sokeripitoista syötävää tai juotavaa, mikäli autettava on tajuissaan ja pystyy itse syömään tai juomaan. Tajuttomalle henkilölle ei saa antaa mitään suuhun.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Mikäli autettava ei toivu 10 minuutissa tai menee tajuttomaksi, soita hätänumeroon 112.</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Käännä tajuton henkilö kylkiasentoon</a:t>
            </a:r>
            <a:r>
              <a:rPr lang="fi-FI" sz="1200" dirty="0" smtClean="0">
                <a:latin typeface="Arial" panose="020B0604020202020204" pitchFamily="34" charset="0"/>
                <a:cs typeface="Arial" panose="020B0604020202020204" pitchFamily="34" charset="0"/>
              </a:rPr>
              <a:t>.</a:t>
            </a:r>
          </a:p>
          <a:p>
            <a:pPr marL="171450" lvl="0" indent="-171450">
              <a:buFont typeface="Wingdings" panose="05000000000000000000" pitchFamily="2" charset="2"/>
              <a:buChar char="§"/>
            </a:pPr>
            <a:endParaRPr lang="fi-FI" sz="1200" dirty="0">
              <a:latin typeface="Arial" panose="020B0604020202020204" pitchFamily="34" charset="0"/>
              <a:cs typeface="Arial" panose="020B0604020202020204" pitchFamily="34" charset="0"/>
            </a:endParaRPr>
          </a:p>
          <a:p>
            <a:pPr lvl="0"/>
            <a:endParaRPr lang="fi-FI" sz="1200" dirty="0"/>
          </a:p>
          <a:p>
            <a:endParaRPr lang="fi-FI" dirty="0"/>
          </a:p>
        </p:txBody>
      </p:sp>
    </p:spTree>
    <p:extLst>
      <p:ext uri="{BB962C8B-B14F-4D97-AF65-F5344CB8AC3E}">
        <p14:creationId xmlns:p14="http://schemas.microsoft.com/office/powerpoint/2010/main" val="221692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107504"/>
            <a:ext cx="6172200" cy="1524000"/>
          </a:xfrm>
        </p:spPr>
        <p:txBody>
          <a:bodyPr/>
          <a:lstStyle/>
          <a:p>
            <a:r>
              <a:rPr lang="fi-FI" sz="2000" dirty="0"/>
              <a:t>7</a:t>
            </a:r>
            <a:r>
              <a:rPr lang="fi-FI" sz="2000" dirty="0" smtClean="0"/>
              <a:t>.6 TOIMINTAOHJE KARKAAMISTILANTEESSA</a:t>
            </a:r>
            <a:br>
              <a:rPr lang="fi-FI" sz="2000" dirty="0" smtClean="0"/>
            </a:br>
            <a:r>
              <a:rPr lang="fi-FI" sz="1800" dirty="0" smtClean="0"/>
              <a:t>Työntekijät käyvät yhdessä läpi, kuinka karkaamistilanteissa toimitaan ja kirjaavat ne</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2078359859"/>
              </p:ext>
            </p:extLst>
          </p:nvPr>
        </p:nvGraphicFramePr>
        <p:xfrm>
          <a:off x="548680" y="1331640"/>
          <a:ext cx="5760640" cy="6840760"/>
        </p:xfrm>
        <a:graphic>
          <a:graphicData uri="http://schemas.openxmlformats.org/drawingml/2006/table">
            <a:tbl>
              <a:tblPr firstRow="1" bandRow="1">
                <a:tableStyleId>{5C22544A-7EE6-4342-B048-85BDC9FD1C3A}</a:tableStyleId>
              </a:tblPr>
              <a:tblGrid>
                <a:gridCol w="5760640"/>
              </a:tblGrid>
              <a:tr h="6840760">
                <a:tc>
                  <a:txBody>
                    <a:bodyPr/>
                    <a:lstStyle/>
                    <a:p>
                      <a:endParaRPr lang="fi-FI" sz="1900" dirty="0"/>
                    </a:p>
                  </a:txBody>
                  <a:tcPr>
                    <a:solidFill>
                      <a:schemeClr val="tx2">
                        <a:lumMod val="40000"/>
                        <a:lumOff val="60000"/>
                      </a:schemeClr>
                    </a:solidFill>
                  </a:tcPr>
                </a:tc>
              </a:tr>
            </a:tbl>
          </a:graphicData>
        </a:graphic>
      </p:graphicFrame>
    </p:spTree>
    <p:extLst>
      <p:ext uri="{BB962C8B-B14F-4D97-AF65-F5344CB8AC3E}">
        <p14:creationId xmlns:p14="http://schemas.microsoft.com/office/powerpoint/2010/main" val="34095283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6184"/>
            <a:ext cx="6172200" cy="1325496"/>
          </a:xfrm>
        </p:spPr>
        <p:txBody>
          <a:bodyPr/>
          <a:lstStyle/>
          <a:p>
            <a:r>
              <a:rPr lang="fi-FI" sz="2000" dirty="0"/>
              <a:t>7</a:t>
            </a:r>
            <a:r>
              <a:rPr lang="fi-FI" sz="2000" dirty="0" smtClean="0"/>
              <a:t>.8 TOIMINTAOHJE UHKATILANTEISSA JA UHKATILANNESELVITYS</a:t>
            </a:r>
            <a:br>
              <a:rPr lang="fi-FI" sz="2000" dirty="0" smtClean="0"/>
            </a:br>
            <a:r>
              <a:rPr lang="fi-FI" sz="1800" dirty="0" smtClean="0"/>
              <a:t>Työntekijät käyvät ohjeet läpi ja kirjaavat ne </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718676506"/>
              </p:ext>
            </p:extLst>
          </p:nvPr>
        </p:nvGraphicFramePr>
        <p:xfrm>
          <a:off x="548680" y="1691680"/>
          <a:ext cx="5760640" cy="5400600"/>
        </p:xfrm>
        <a:graphic>
          <a:graphicData uri="http://schemas.openxmlformats.org/drawingml/2006/table">
            <a:tbl>
              <a:tblPr firstRow="1" bandRow="1">
                <a:tableStyleId>{5C22544A-7EE6-4342-B048-85BDC9FD1C3A}</a:tableStyleId>
              </a:tblPr>
              <a:tblGrid>
                <a:gridCol w="5760640"/>
              </a:tblGrid>
              <a:tr h="5400600">
                <a:tc>
                  <a:txBody>
                    <a:bodyPr/>
                    <a:lstStyle/>
                    <a:p>
                      <a:endParaRPr lang="fi-FI" sz="1900" dirty="0"/>
                    </a:p>
                  </a:txBody>
                  <a:tcPr>
                    <a:solidFill>
                      <a:schemeClr val="tx2">
                        <a:lumMod val="40000"/>
                        <a:lumOff val="60000"/>
                      </a:schemeClr>
                    </a:solidFill>
                  </a:tcPr>
                </a:tc>
              </a:tr>
            </a:tbl>
          </a:graphicData>
        </a:graphic>
      </p:graphicFrame>
      <p:sp>
        <p:nvSpPr>
          <p:cNvPr id="6" name="Tekstiruutu 5"/>
          <p:cNvSpPr txBox="1"/>
          <p:nvPr/>
        </p:nvSpPr>
        <p:spPr>
          <a:xfrm>
            <a:off x="548680" y="7380312"/>
            <a:ext cx="5832648" cy="1661993"/>
          </a:xfrm>
          <a:prstGeom prst="rect">
            <a:avLst/>
          </a:prstGeom>
          <a:noFill/>
        </p:spPr>
        <p:txBody>
          <a:bodyPr wrap="square" rtlCol="0">
            <a:spAutoFit/>
          </a:bodyPr>
          <a:lstStyle/>
          <a:p>
            <a:r>
              <a:rPr lang="fi-FI" sz="1200" dirty="0">
                <a:latin typeface="Arial" panose="020B0604020202020204" pitchFamily="34" charset="0"/>
                <a:cs typeface="Arial" panose="020B0604020202020204" pitchFamily="34" charset="0"/>
              </a:rPr>
              <a:t>Mikäli työskennellessäsi kohdallesi osuu poikkeava tilanne, kannattaa siitä ehdottomasti tehdä ilmoitus. Ilmoituksen suullisesta tai sanallisesta häirinnästä, väkivaltatilanteesta tai työturvallisuuteen liittyvästä läheltä piti – tilanteesta voit tehdä sähköisellä </a:t>
            </a:r>
            <a:r>
              <a:rPr lang="fi-FI" sz="1200" dirty="0" smtClean="0">
                <a:latin typeface="Arial" panose="020B0604020202020204" pitchFamily="34" charset="0"/>
                <a:cs typeface="Arial" panose="020B0604020202020204" pitchFamily="34" charset="0"/>
              </a:rPr>
              <a:t>lomakkeella</a:t>
            </a:r>
          </a:p>
          <a:p>
            <a:endParaRPr lang="fi-FI" sz="1200" dirty="0">
              <a:latin typeface="Arial" panose="020B0604020202020204" pitchFamily="34" charset="0"/>
              <a:cs typeface="Arial" panose="020B0604020202020204" pitchFamily="34" charset="0"/>
            </a:endParaRPr>
          </a:p>
          <a:p>
            <a:r>
              <a:rPr lang="fi-FI" sz="1200" b="1" dirty="0">
                <a:latin typeface="Arial" panose="020B0604020202020204" pitchFamily="34" charset="0"/>
                <a:cs typeface="Arial" panose="020B0604020202020204" pitchFamily="34" charset="0"/>
              </a:rPr>
              <a:t>Ilmoituksen pääset täyttämään Jyväskylän kaupungin </a:t>
            </a:r>
            <a:r>
              <a:rPr lang="fi-FI" sz="1200" b="1" dirty="0" err="1">
                <a:latin typeface="Arial" panose="020B0604020202020204" pitchFamily="34" charset="0"/>
                <a:cs typeface="Arial" panose="020B0604020202020204" pitchFamily="34" charset="0"/>
              </a:rPr>
              <a:t>intran</a:t>
            </a:r>
            <a:r>
              <a:rPr lang="fi-FI" sz="1200" b="1" dirty="0">
                <a:latin typeface="Arial" panose="020B0604020202020204" pitchFamily="34" charset="0"/>
                <a:cs typeface="Arial" panose="020B0604020202020204" pitchFamily="34" charset="0"/>
              </a:rPr>
              <a:t> sivuilla osoitteessa: </a:t>
            </a:r>
            <a:r>
              <a:rPr lang="fi-FI" sz="1200" b="1" u="sng" dirty="0">
                <a:latin typeface="Arial" panose="020B0604020202020204" pitchFamily="34" charset="0"/>
                <a:cs typeface="Arial" panose="020B0604020202020204" pitchFamily="34" charset="0"/>
                <a:hlinkClick r:id="rId2"/>
              </a:rPr>
              <a:t>https://intra.jkl.fi/tyoturvallisuus/olosuhteet/uhkatilanteet</a:t>
            </a:r>
            <a:endParaRPr lang="fi-FI" sz="1200" dirty="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31086406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17553" y="467544"/>
            <a:ext cx="5829300" cy="1254099"/>
          </a:xfrm>
        </p:spPr>
        <p:txBody>
          <a:bodyPr/>
          <a:lstStyle/>
          <a:p>
            <a:endParaRPr lang="fi-FI" sz="3600" dirty="0" smtClean="0">
              <a:solidFill>
                <a:schemeClr val="tx1"/>
              </a:solidFill>
            </a:endParaRPr>
          </a:p>
          <a:p>
            <a:endParaRPr lang="fi-FI" sz="3600" dirty="0">
              <a:solidFill>
                <a:schemeClr val="tx1"/>
              </a:solidFill>
            </a:endParaRPr>
          </a:p>
          <a:p>
            <a:r>
              <a:rPr lang="fi-FI" sz="3600" dirty="0">
                <a:solidFill>
                  <a:schemeClr val="tx1"/>
                </a:solidFill>
              </a:rPr>
              <a:t>8</a:t>
            </a:r>
            <a:r>
              <a:rPr lang="fi-FI" sz="3600" dirty="0" smtClean="0">
                <a:solidFill>
                  <a:schemeClr val="tx1"/>
                </a:solidFill>
              </a:rPr>
              <a:t>. OSALLISTAVA KASVATUS</a:t>
            </a:r>
          </a:p>
        </p:txBody>
      </p:sp>
      <p:sp>
        <p:nvSpPr>
          <p:cNvPr id="3" name="Otsikko 2"/>
          <p:cNvSpPr>
            <a:spLocks noGrp="1"/>
          </p:cNvSpPr>
          <p:nvPr>
            <p:ph type="title"/>
          </p:nvPr>
        </p:nvSpPr>
        <p:spPr>
          <a:xfrm>
            <a:off x="1183804" y="1475656"/>
            <a:ext cx="5040560" cy="720080"/>
          </a:xfrm>
        </p:spPr>
        <p:txBody>
          <a:bodyPr/>
          <a:lstStyle/>
          <a:p>
            <a:r>
              <a:rPr lang="fi-FI" sz="1800" dirty="0" smtClean="0"/>
              <a:t/>
            </a:r>
            <a:br>
              <a:rPr lang="fi-FI" sz="1800" dirty="0" smtClean="0"/>
            </a:br>
            <a:r>
              <a:rPr lang="fi-FI" sz="1800" dirty="0" smtClean="0"/>
              <a:t/>
            </a:r>
            <a:br>
              <a:rPr lang="fi-FI" sz="1800" dirty="0" smtClean="0"/>
            </a:br>
            <a:r>
              <a:rPr lang="fi-FI" sz="1800" dirty="0" smtClean="0"/>
              <a:t>8.1 Suunnitelma </a:t>
            </a:r>
            <a:r>
              <a:rPr lang="fi-FI" sz="1800" dirty="0" err="1" smtClean="0"/>
              <a:t>osallistamisesta</a:t>
            </a:r>
            <a:endParaRPr lang="fi-FI" sz="1800" dirty="0"/>
          </a:p>
        </p:txBody>
      </p:sp>
      <p:sp>
        <p:nvSpPr>
          <p:cNvPr id="4" name="Automaattinen muoto 2"/>
          <p:cNvSpPr>
            <a:spLocks noChangeArrowheads="1"/>
          </p:cNvSpPr>
          <p:nvPr/>
        </p:nvSpPr>
        <p:spPr bwMode="auto">
          <a:xfrm rot="16200000">
            <a:off x="2452083" y="5476909"/>
            <a:ext cx="2016226" cy="2366645"/>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spcAft>
                <a:spcPts val="0"/>
              </a:spcAft>
            </a:pPr>
            <a:r>
              <a:rPr lang="fi-FI" sz="1400" dirty="0">
                <a:solidFill>
                  <a:srgbClr val="1184CB"/>
                </a:solidFill>
                <a:effectLst/>
                <a:latin typeface="Calibri"/>
                <a:ea typeface="Times New Roman"/>
                <a:cs typeface="Times New Roman"/>
              </a:rPr>
              <a:t>On tärkeää, että lapset tulevat kuulluksi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toiminnassa ja voivat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osallistua sen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suunnitteluun ja </a:t>
            </a:r>
            <a:endParaRPr lang="fi-FI" sz="1200" dirty="0">
              <a:effectLst/>
              <a:latin typeface="Arial"/>
              <a:ea typeface="Calibri"/>
              <a:cs typeface="Calibri"/>
            </a:endParaRPr>
          </a:p>
          <a:p>
            <a:pPr algn="ctr">
              <a:spcAft>
                <a:spcPts val="0"/>
              </a:spcAft>
            </a:pPr>
            <a:r>
              <a:rPr lang="fi-FI" sz="1400" dirty="0">
                <a:solidFill>
                  <a:srgbClr val="1184CB"/>
                </a:solidFill>
                <a:latin typeface="Calibri"/>
                <a:ea typeface="Times New Roman"/>
                <a:cs typeface="Times New Roman"/>
              </a:rPr>
              <a:t>t</a:t>
            </a:r>
            <a:r>
              <a:rPr lang="fi-FI" sz="1400" dirty="0" smtClean="0">
                <a:solidFill>
                  <a:srgbClr val="1184CB"/>
                </a:solidFill>
                <a:effectLst/>
                <a:latin typeface="Calibri"/>
                <a:ea typeface="Times New Roman"/>
                <a:cs typeface="Times New Roman"/>
              </a:rPr>
              <a:t>oteuttamiseen</a:t>
            </a:r>
          </a:p>
          <a:p>
            <a:pPr algn="ctr">
              <a:spcAft>
                <a:spcPts val="0"/>
              </a:spcAft>
            </a:pPr>
            <a:endParaRPr lang="fi-FI" sz="1200" dirty="0">
              <a:effectLst/>
              <a:latin typeface="Arial"/>
              <a:ea typeface="Calibri"/>
              <a:cs typeface="Calibri"/>
            </a:endParaRPr>
          </a:p>
        </p:txBody>
      </p:sp>
      <p:pic>
        <p:nvPicPr>
          <p:cNvPr id="2050" name="Picture 2" descr="E:\KesäJälkkärin kuvat\mankola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4162" y="2528991"/>
            <a:ext cx="3623030" cy="2875421"/>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6948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3150592213"/>
              </p:ext>
            </p:extLst>
          </p:nvPr>
        </p:nvGraphicFramePr>
        <p:xfrm>
          <a:off x="1143000" y="3048000"/>
          <a:ext cx="4572000" cy="370840"/>
        </p:xfrm>
        <a:graphic>
          <a:graphicData uri="http://schemas.openxmlformats.org/drawingml/2006/table">
            <a:tbl>
              <a:tblPr firstRow="1" bandRow="1">
                <a:tableStyleId>{5C22544A-7EE6-4342-B048-85BDC9FD1C3A}</a:tableStyleId>
              </a:tblPr>
              <a:tblGrid>
                <a:gridCol w="4572000"/>
              </a:tblGrid>
              <a:tr h="370840">
                <a:tc>
                  <a:txBody>
                    <a:bodyPr/>
                    <a:lstStyle/>
                    <a:p>
                      <a:endParaRPr lang="fi-FI" dirty="0"/>
                    </a:p>
                  </a:txBody>
                  <a:tcPr>
                    <a:solidFill>
                      <a:schemeClr val="tx2">
                        <a:lumMod val="20000"/>
                        <a:lumOff val="80000"/>
                      </a:schemeClr>
                    </a:solidFill>
                  </a:tcPr>
                </a:tc>
              </a:tr>
            </a:tbl>
          </a:graphicData>
        </a:graphic>
      </p:graphicFrame>
      <p:graphicFrame>
        <p:nvGraphicFramePr>
          <p:cNvPr id="3" name="Taulukko 2"/>
          <p:cNvGraphicFramePr>
            <a:graphicFrameLocks noGrp="1"/>
          </p:cNvGraphicFramePr>
          <p:nvPr>
            <p:extLst>
              <p:ext uri="{D42A27DB-BD31-4B8C-83A1-F6EECF244321}">
                <p14:modId xmlns:p14="http://schemas.microsoft.com/office/powerpoint/2010/main" val="883519289"/>
              </p:ext>
            </p:extLst>
          </p:nvPr>
        </p:nvGraphicFramePr>
        <p:xfrm>
          <a:off x="1143000" y="3048000"/>
          <a:ext cx="4572000" cy="370840"/>
        </p:xfrm>
        <a:graphic>
          <a:graphicData uri="http://schemas.openxmlformats.org/drawingml/2006/table">
            <a:tbl>
              <a:tblPr firstRow="1" bandRow="1">
                <a:tableStyleId>{5C22544A-7EE6-4342-B048-85BDC9FD1C3A}</a:tableStyleId>
              </a:tblPr>
              <a:tblGrid>
                <a:gridCol w="4572000"/>
              </a:tblGrid>
              <a:tr h="370840">
                <a:tc>
                  <a:txBody>
                    <a:bodyPr/>
                    <a:lstStyle/>
                    <a:p>
                      <a:endParaRPr lang="fi-FI" dirty="0"/>
                    </a:p>
                  </a:txBody>
                  <a:tcPr>
                    <a:solidFill>
                      <a:schemeClr val="tx2">
                        <a:lumMod val="20000"/>
                        <a:lumOff val="80000"/>
                      </a:schemeClr>
                    </a:solidFill>
                  </a:tcPr>
                </a:tc>
              </a:tr>
            </a:tbl>
          </a:graphicData>
        </a:graphic>
      </p:graphicFrame>
      <p:graphicFrame>
        <p:nvGraphicFramePr>
          <p:cNvPr id="4" name="Taulukko 3"/>
          <p:cNvGraphicFramePr>
            <a:graphicFrameLocks noGrp="1"/>
          </p:cNvGraphicFramePr>
          <p:nvPr>
            <p:extLst>
              <p:ext uri="{D42A27DB-BD31-4B8C-83A1-F6EECF244321}">
                <p14:modId xmlns:p14="http://schemas.microsoft.com/office/powerpoint/2010/main" val="2362738358"/>
              </p:ext>
            </p:extLst>
          </p:nvPr>
        </p:nvGraphicFramePr>
        <p:xfrm>
          <a:off x="548680" y="1691680"/>
          <a:ext cx="5760640" cy="2983234"/>
        </p:xfrm>
        <a:graphic>
          <a:graphicData uri="http://schemas.openxmlformats.org/drawingml/2006/table">
            <a:tbl>
              <a:tblPr firstRow="1" bandRow="1">
                <a:tableStyleId>{5C22544A-7EE6-4342-B048-85BDC9FD1C3A}</a:tableStyleId>
              </a:tblPr>
              <a:tblGrid>
                <a:gridCol w="5760640"/>
              </a:tblGrid>
              <a:tr h="2983234">
                <a:tc>
                  <a:txBody>
                    <a:bodyPr/>
                    <a:lstStyle/>
                    <a:p>
                      <a:r>
                        <a:rPr lang="fi-FI" sz="1200" b="0" dirty="0" smtClean="0">
                          <a:solidFill>
                            <a:schemeClr val="tx2"/>
                          </a:solidFill>
                          <a:latin typeface="Arial" panose="020B0604020202020204" pitchFamily="34" charset="0"/>
                          <a:cs typeface="Arial" panose="020B0604020202020204" pitchFamily="34" charset="0"/>
                        </a:rPr>
                        <a:t>Kuinka</a:t>
                      </a:r>
                      <a:r>
                        <a:rPr lang="fi-FI" sz="1200" b="0" baseline="0" dirty="0" smtClean="0">
                          <a:solidFill>
                            <a:schemeClr val="tx2"/>
                          </a:solidFill>
                          <a:latin typeface="Arial" panose="020B0604020202020204" pitchFamily="34" charset="0"/>
                          <a:cs typeface="Arial" panose="020B0604020202020204" pitchFamily="34" charset="0"/>
                        </a:rPr>
                        <a:t> ryhmässämme </a:t>
                      </a:r>
                      <a:r>
                        <a:rPr lang="fi-FI" sz="1200" b="0" baseline="0" dirty="0" err="1" smtClean="0">
                          <a:solidFill>
                            <a:schemeClr val="tx2"/>
                          </a:solidFill>
                          <a:latin typeface="Arial" panose="020B0604020202020204" pitchFamily="34" charset="0"/>
                          <a:cs typeface="Arial" panose="020B0604020202020204" pitchFamily="34" charset="0"/>
                        </a:rPr>
                        <a:t>osallistetaan</a:t>
                      </a:r>
                      <a:r>
                        <a:rPr lang="fi-FI" sz="1200" b="0" baseline="0" dirty="0" smtClean="0">
                          <a:solidFill>
                            <a:schemeClr val="tx2"/>
                          </a:solidFill>
                          <a:latin typeface="Arial" panose="020B0604020202020204" pitchFamily="34" charset="0"/>
                          <a:cs typeface="Arial" panose="020B0604020202020204" pitchFamily="34" charset="0"/>
                        </a:rPr>
                        <a:t> lapset toiminnan suunnitteluun?</a:t>
                      </a:r>
                      <a:endParaRPr lang="fi-FI" sz="1200" b="0" dirty="0">
                        <a:solidFill>
                          <a:schemeClr val="tx2"/>
                        </a:solidFill>
                        <a:latin typeface="Arial" panose="020B0604020202020204" pitchFamily="34" charset="0"/>
                        <a:cs typeface="Arial" panose="020B0604020202020204" pitchFamily="34" charset="0"/>
                      </a:endParaRPr>
                    </a:p>
                  </a:txBody>
                  <a:tcPr>
                    <a:solidFill>
                      <a:schemeClr val="tx2">
                        <a:lumMod val="40000"/>
                        <a:lumOff val="60000"/>
                      </a:schemeClr>
                    </a:solidFill>
                  </a:tcPr>
                </a:tc>
              </a:tr>
            </a:tbl>
          </a:graphicData>
        </a:graphic>
      </p:graphicFrame>
      <p:graphicFrame>
        <p:nvGraphicFramePr>
          <p:cNvPr id="5" name="Taulukko 4"/>
          <p:cNvGraphicFramePr>
            <a:graphicFrameLocks noGrp="1"/>
          </p:cNvGraphicFramePr>
          <p:nvPr>
            <p:extLst>
              <p:ext uri="{D42A27DB-BD31-4B8C-83A1-F6EECF244321}">
                <p14:modId xmlns:p14="http://schemas.microsoft.com/office/powerpoint/2010/main" val="2825463719"/>
              </p:ext>
            </p:extLst>
          </p:nvPr>
        </p:nvGraphicFramePr>
        <p:xfrm>
          <a:off x="548680" y="4932040"/>
          <a:ext cx="5760640" cy="2952328"/>
        </p:xfrm>
        <a:graphic>
          <a:graphicData uri="http://schemas.openxmlformats.org/drawingml/2006/table">
            <a:tbl>
              <a:tblPr firstRow="1" bandRow="1">
                <a:tableStyleId>{5C22544A-7EE6-4342-B048-85BDC9FD1C3A}</a:tableStyleId>
              </a:tblPr>
              <a:tblGrid>
                <a:gridCol w="5760640"/>
              </a:tblGrid>
              <a:tr h="2952328">
                <a:tc>
                  <a:txBody>
                    <a:bodyPr/>
                    <a:lstStyle/>
                    <a:p>
                      <a:r>
                        <a:rPr lang="fi-FI" sz="1200" b="0" dirty="0" smtClean="0">
                          <a:solidFill>
                            <a:schemeClr val="tx2"/>
                          </a:solidFill>
                          <a:latin typeface="Arial" panose="020B0604020202020204" pitchFamily="34" charset="0"/>
                          <a:cs typeface="Arial" panose="020B0604020202020204" pitchFamily="34" charset="0"/>
                        </a:rPr>
                        <a:t>Kuinka</a:t>
                      </a:r>
                      <a:r>
                        <a:rPr lang="fi-FI" sz="1200" b="0" baseline="0" dirty="0" smtClean="0">
                          <a:solidFill>
                            <a:schemeClr val="tx2"/>
                          </a:solidFill>
                          <a:latin typeface="Arial" panose="020B0604020202020204" pitchFamily="34" charset="0"/>
                          <a:cs typeface="Arial" panose="020B0604020202020204" pitchFamily="34" charset="0"/>
                        </a:rPr>
                        <a:t> ryhmässämme </a:t>
                      </a:r>
                      <a:r>
                        <a:rPr lang="fi-FI" sz="1200" b="0" baseline="0" dirty="0" err="1" smtClean="0">
                          <a:solidFill>
                            <a:schemeClr val="tx2"/>
                          </a:solidFill>
                          <a:latin typeface="Arial" panose="020B0604020202020204" pitchFamily="34" charset="0"/>
                          <a:cs typeface="Arial" panose="020B0604020202020204" pitchFamily="34" charset="0"/>
                        </a:rPr>
                        <a:t>osallistetaan</a:t>
                      </a:r>
                      <a:r>
                        <a:rPr lang="fi-FI" sz="1200" b="0" baseline="0" dirty="0" smtClean="0">
                          <a:solidFill>
                            <a:schemeClr val="tx2"/>
                          </a:solidFill>
                          <a:latin typeface="Arial" panose="020B0604020202020204" pitchFamily="34" charset="0"/>
                          <a:cs typeface="Arial" panose="020B0604020202020204" pitchFamily="34" charset="0"/>
                        </a:rPr>
                        <a:t>  huoltajat toiminnan suunnitteluun?</a:t>
                      </a:r>
                      <a:endParaRPr lang="fi-FI" sz="1200" b="0" dirty="0">
                        <a:solidFill>
                          <a:schemeClr val="tx2"/>
                        </a:solidFill>
                        <a:latin typeface="Arial" panose="020B0604020202020204" pitchFamily="34" charset="0"/>
                        <a:cs typeface="Arial" panose="020B0604020202020204" pitchFamily="34" charset="0"/>
                      </a:endParaRPr>
                    </a:p>
                  </a:txBody>
                  <a:tcPr>
                    <a:solidFill>
                      <a:schemeClr val="tx2">
                        <a:lumMod val="40000"/>
                        <a:lumOff val="60000"/>
                      </a:schemeClr>
                    </a:solidFill>
                  </a:tcPr>
                </a:tc>
              </a:tr>
            </a:tbl>
          </a:graphicData>
        </a:graphic>
      </p:graphicFrame>
      <p:sp>
        <p:nvSpPr>
          <p:cNvPr id="6" name="Tekstiruutu 5"/>
          <p:cNvSpPr txBox="1"/>
          <p:nvPr/>
        </p:nvSpPr>
        <p:spPr>
          <a:xfrm>
            <a:off x="1119839" y="675474"/>
            <a:ext cx="5072671" cy="400110"/>
          </a:xfrm>
          <a:prstGeom prst="rect">
            <a:avLst/>
          </a:prstGeom>
          <a:noFill/>
        </p:spPr>
        <p:txBody>
          <a:bodyPr wrap="none" rtlCol="0">
            <a:spAutoFit/>
          </a:bodyPr>
          <a:lstStyle/>
          <a:p>
            <a:r>
              <a:rPr lang="fi-FI" sz="2000" dirty="0">
                <a:latin typeface="Arial" panose="020B0604020202020204" pitchFamily="34" charset="0"/>
                <a:cs typeface="Arial" panose="020B0604020202020204" pitchFamily="34" charset="0"/>
              </a:rPr>
              <a:t>8</a:t>
            </a:r>
            <a:r>
              <a:rPr lang="fi-FI" sz="2000" dirty="0" smtClean="0">
                <a:latin typeface="Arial" panose="020B0604020202020204" pitchFamily="34" charset="0"/>
                <a:cs typeface="Arial" panose="020B0604020202020204" pitchFamily="34" charset="0"/>
              </a:rPr>
              <a:t>.1 SUUNNITELMA OSALLISTAMISESTA</a:t>
            </a:r>
            <a:r>
              <a:rPr lang="fi-FI" sz="2000" dirty="0" smtClean="0"/>
              <a:t> </a:t>
            </a:r>
            <a:endParaRPr lang="fi-FI" sz="2000" dirty="0"/>
          </a:p>
        </p:txBody>
      </p:sp>
    </p:spTree>
    <p:extLst>
      <p:ext uri="{BB962C8B-B14F-4D97-AF65-F5344CB8AC3E}">
        <p14:creationId xmlns:p14="http://schemas.microsoft.com/office/powerpoint/2010/main" val="29705278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85676" y="2195736"/>
            <a:ext cx="5829300" cy="1584176"/>
          </a:xfrm>
        </p:spPr>
        <p:txBody>
          <a:bodyPr/>
          <a:lstStyle/>
          <a:p>
            <a:r>
              <a:rPr lang="fi-FI" sz="1800" dirty="0" smtClean="0"/>
              <a:t/>
            </a:r>
            <a:br>
              <a:rPr lang="fi-FI" sz="1800" dirty="0" smtClean="0"/>
            </a:br>
            <a:r>
              <a:rPr lang="fi-FI" sz="1800" dirty="0"/>
              <a:t/>
            </a:r>
            <a:br>
              <a:rPr lang="fi-FI" sz="1800" dirty="0"/>
            </a:br>
            <a:r>
              <a:rPr lang="fi-FI" sz="1800" dirty="0"/>
              <a:t>9</a:t>
            </a:r>
            <a:r>
              <a:rPr lang="fi-FI" sz="1800" dirty="0" smtClean="0"/>
              <a:t>.1 Toiminnan seuranta ja arviointi Jyväskylän seudun </a:t>
            </a:r>
            <a:br>
              <a:rPr lang="fi-FI" sz="1800" dirty="0" smtClean="0"/>
            </a:br>
            <a:r>
              <a:rPr lang="fi-FI" sz="1800" dirty="0" smtClean="0"/>
              <a:t>aamu- ja iltapäivätoiminnassa</a:t>
            </a:r>
            <a:endParaRPr lang="fi-FI" sz="1800" dirty="0"/>
          </a:p>
        </p:txBody>
      </p:sp>
      <p:sp>
        <p:nvSpPr>
          <p:cNvPr id="3" name="Tekstin paikkamerkki 2"/>
          <p:cNvSpPr>
            <a:spLocks noGrp="1"/>
          </p:cNvSpPr>
          <p:nvPr>
            <p:ph type="body" idx="1"/>
          </p:nvPr>
        </p:nvSpPr>
        <p:spPr>
          <a:xfrm>
            <a:off x="692696" y="1259632"/>
            <a:ext cx="5829300" cy="1254099"/>
          </a:xfrm>
        </p:spPr>
        <p:txBody>
          <a:bodyPr/>
          <a:lstStyle/>
          <a:p>
            <a:endParaRPr lang="fi-FI" sz="3600" dirty="0" smtClean="0">
              <a:solidFill>
                <a:schemeClr val="tx1"/>
              </a:solidFill>
            </a:endParaRPr>
          </a:p>
          <a:p>
            <a:endParaRPr lang="fi-FI" sz="3600" dirty="0" smtClean="0">
              <a:solidFill>
                <a:schemeClr val="tx1"/>
              </a:solidFill>
            </a:endParaRPr>
          </a:p>
          <a:p>
            <a:endParaRPr lang="fi-FI" sz="3600" dirty="0" smtClean="0">
              <a:solidFill>
                <a:schemeClr val="tx1"/>
              </a:solidFill>
            </a:endParaRPr>
          </a:p>
          <a:p>
            <a:endParaRPr lang="fi-FI" sz="3600" dirty="0" smtClean="0">
              <a:solidFill>
                <a:schemeClr val="tx1"/>
              </a:solidFill>
            </a:endParaRPr>
          </a:p>
          <a:p>
            <a:endParaRPr lang="fi-FI" sz="3600" dirty="0">
              <a:solidFill>
                <a:schemeClr val="tx1"/>
              </a:solidFill>
            </a:endParaRPr>
          </a:p>
          <a:p>
            <a:endParaRPr lang="fi-FI" sz="3600" dirty="0" smtClean="0">
              <a:solidFill>
                <a:schemeClr val="tx1"/>
              </a:solidFill>
            </a:endParaRPr>
          </a:p>
          <a:p>
            <a:endParaRPr lang="fi-FI" sz="3600" dirty="0">
              <a:solidFill>
                <a:schemeClr val="tx1"/>
              </a:solidFill>
            </a:endParaRPr>
          </a:p>
          <a:p>
            <a:r>
              <a:rPr lang="fi-FI" sz="3600" dirty="0">
                <a:solidFill>
                  <a:schemeClr val="tx1"/>
                </a:solidFill>
              </a:rPr>
              <a:t>9</a:t>
            </a:r>
            <a:r>
              <a:rPr lang="fi-FI" sz="3600" dirty="0" smtClean="0">
                <a:solidFill>
                  <a:schemeClr val="tx1"/>
                </a:solidFill>
              </a:rPr>
              <a:t>. LAATU </a:t>
            </a:r>
            <a:r>
              <a:rPr lang="fi-FI" sz="3600" dirty="0">
                <a:solidFill>
                  <a:schemeClr val="tx1"/>
                </a:solidFill>
              </a:rPr>
              <a:t>JA </a:t>
            </a:r>
            <a:endParaRPr lang="fi-FI" sz="3600" dirty="0" smtClean="0">
              <a:solidFill>
                <a:schemeClr val="tx1"/>
              </a:solidFill>
            </a:endParaRPr>
          </a:p>
          <a:p>
            <a:r>
              <a:rPr lang="fi-FI" sz="3600" dirty="0" smtClean="0">
                <a:solidFill>
                  <a:schemeClr val="tx1"/>
                </a:solidFill>
              </a:rPr>
              <a:t>KEHITTÄMINEN</a:t>
            </a:r>
            <a:endParaRPr lang="fi-FI" sz="3600" dirty="0">
              <a:solidFill>
                <a:schemeClr val="tx1"/>
              </a:solidFill>
            </a:endParaRPr>
          </a:p>
          <a:p>
            <a:endParaRPr lang="fi-FI" dirty="0"/>
          </a:p>
        </p:txBody>
      </p:sp>
      <p:sp>
        <p:nvSpPr>
          <p:cNvPr id="8" name="Automaattinen muoto 2"/>
          <p:cNvSpPr>
            <a:spLocks noChangeArrowheads="1"/>
          </p:cNvSpPr>
          <p:nvPr/>
        </p:nvSpPr>
        <p:spPr bwMode="auto">
          <a:xfrm rot="16200000">
            <a:off x="1955361" y="3959932"/>
            <a:ext cx="2880320" cy="2664296"/>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r>
              <a:rPr lang="fi-FI" sz="1200" dirty="0">
                <a:solidFill>
                  <a:schemeClr val="tx2">
                    <a:lumMod val="40000"/>
                    <a:lumOff val="60000"/>
                  </a:schemeClr>
                </a:solidFill>
              </a:rPr>
              <a:t>Aamu- ja iltapäivätoiminnan laki velvoittaa kunnan olemaan yhteistyössä kotien ja palveluntuottajien</a:t>
            </a:r>
          </a:p>
          <a:p>
            <a:pPr algn="ctr"/>
            <a:r>
              <a:rPr lang="fi-FI" sz="1200" dirty="0">
                <a:solidFill>
                  <a:schemeClr val="tx2">
                    <a:lumMod val="40000"/>
                    <a:lumOff val="60000"/>
                  </a:schemeClr>
                </a:solidFill>
              </a:rPr>
              <a:t> kanssa, arvioimaan aamu- ja iltapäivätoimintaa sekä julkistamaan arvioinnin keskeiset tulokset.</a:t>
            </a:r>
          </a:p>
        </p:txBody>
      </p:sp>
    </p:spTree>
    <p:extLst>
      <p:ext uri="{BB962C8B-B14F-4D97-AF65-F5344CB8AC3E}">
        <p14:creationId xmlns:p14="http://schemas.microsoft.com/office/powerpoint/2010/main" val="899722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2123728"/>
            <a:ext cx="5760641" cy="6647974"/>
          </a:xfrm>
          <a:prstGeom prst="rect">
            <a:avLst/>
          </a:prstGeom>
          <a:noFill/>
        </p:spPr>
        <p:txBody>
          <a:bodyPr wrap="square" rtlCol="0">
            <a:spAutoFit/>
          </a:bodyPr>
          <a:lstStyle/>
          <a:p>
            <a:r>
              <a:rPr lang="fi-FI" sz="1200" dirty="0">
                <a:latin typeface="Arial" panose="020B0604020202020204" pitchFamily="34" charset="0"/>
                <a:cs typeface="Arial" panose="020B0604020202020204" pitchFamily="34" charset="0"/>
              </a:rPr>
              <a:t>Opetushallitus on päättänyt 1.8.2011 Perusopetuksen aamu- ja iltapäivätoiminnan perusteet, joiden mukaan toimintaa on järjestettävä. Perusteissa määrätään toimintaa ohjaavista yleisperiaatteista, joita kunta täsmentää toimintasuunnitelmassaan ottaen huomioon paikalliset tarpeet, toimintaympäristön ja kunnan omat strategiset linjaukset.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Yksi koululaisten aamu- ja iltapäivätoiminnan keskeisistä tavoitteista on toiminnan laadun kehittäminen. Kunnan tulee arvioida antamaansa tai hankkimaansa toimintaa sekä osallistua toimintansa ulkopuoliseen arviointiin. Arviointien keskeiset tulokset tulee julkistaa. </a:t>
            </a:r>
            <a:endParaRPr lang="fi-FI" sz="1200" dirty="0" smtClean="0">
              <a:latin typeface="Arial" panose="020B0604020202020204" pitchFamily="34" charset="0"/>
              <a:cs typeface="Arial" panose="020B0604020202020204" pitchFamily="34" charset="0"/>
            </a:endParaRPr>
          </a:p>
          <a:p>
            <a:endParaRPr lang="fi-FI" sz="1200" dirty="0">
              <a:latin typeface="Arial" panose="020B0604020202020204" pitchFamily="34" charset="0"/>
              <a:cs typeface="Arial" panose="020B0604020202020204" pitchFamily="34" charset="0"/>
            </a:endParaRPr>
          </a:p>
          <a:p>
            <a:endParaRPr lang="fi-FI" sz="1200" dirty="0" smtClean="0">
              <a:latin typeface="Arial" panose="020B0604020202020204" pitchFamily="34" charset="0"/>
              <a:cs typeface="Arial" panose="020B0604020202020204" pitchFamily="34" charset="0"/>
            </a:endParaRPr>
          </a:p>
          <a:p>
            <a:endParaRPr lang="fi-FI" sz="1200" dirty="0">
              <a:latin typeface="Arial" panose="020B0604020202020204" pitchFamily="34" charset="0"/>
              <a:cs typeface="Arial" panose="020B0604020202020204" pitchFamily="34" charset="0"/>
            </a:endParaRPr>
          </a:p>
          <a:p>
            <a:r>
              <a:rPr lang="fi-FI" sz="1200" b="1" dirty="0" smtClean="0">
                <a:latin typeface="Arial" panose="020B0604020202020204" pitchFamily="34" charset="0"/>
                <a:cs typeface="Arial" panose="020B0604020202020204" pitchFamily="34" charset="0"/>
              </a:rPr>
              <a:t>Jyväskylän </a:t>
            </a:r>
            <a:r>
              <a:rPr lang="fi-FI" sz="1200" b="1" dirty="0">
                <a:latin typeface="Arial" panose="020B0604020202020204" pitchFamily="34" charset="0"/>
                <a:cs typeface="Arial" panose="020B0604020202020204" pitchFamily="34" charset="0"/>
              </a:rPr>
              <a:t>seudun </a:t>
            </a:r>
            <a:r>
              <a:rPr lang="fi-FI" sz="1200" b="1" dirty="0" err="1">
                <a:latin typeface="Arial" panose="020B0604020202020204" pitchFamily="34" charset="0"/>
                <a:cs typeface="Arial" panose="020B0604020202020204" pitchFamily="34" charset="0"/>
              </a:rPr>
              <a:t>Jälkkäreissä</a:t>
            </a:r>
            <a:r>
              <a:rPr lang="fi-FI" sz="1200" b="1" dirty="0">
                <a:latin typeface="Arial" panose="020B0604020202020204" pitchFamily="34" charset="0"/>
                <a:cs typeface="Arial" panose="020B0604020202020204" pitchFamily="34" charset="0"/>
              </a:rPr>
              <a:t> ja </a:t>
            </a:r>
            <a:r>
              <a:rPr lang="fi-FI" sz="1200" b="1" dirty="0" err="1">
                <a:latin typeface="Arial" panose="020B0604020202020204" pitchFamily="34" charset="0"/>
                <a:cs typeface="Arial" panose="020B0604020202020204" pitchFamily="34" charset="0"/>
              </a:rPr>
              <a:t>Verteissä</a:t>
            </a:r>
            <a:r>
              <a:rPr lang="fi-FI" sz="1200" b="1" dirty="0">
                <a:latin typeface="Arial" panose="020B0604020202020204" pitchFamily="34" charset="0"/>
                <a:cs typeface="Arial" panose="020B0604020202020204" pitchFamily="34" charset="0"/>
              </a:rPr>
              <a:t> </a:t>
            </a:r>
            <a:r>
              <a:rPr lang="fi-FI" sz="1200" dirty="0">
                <a:latin typeface="Arial" panose="020B0604020202020204" pitchFamily="34" charset="0"/>
                <a:cs typeface="Arial" panose="020B0604020202020204" pitchFamily="34" charset="0"/>
              </a:rPr>
              <a:t>tavoitteiden  toteutuminen varmistetaan seurantakyselyjen avulla ja niiden tulosten huomioimisella toiminnan järjestämisessä.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Kyselyjen kohderyhmät vaihtelevat Opetushallituksen asettaman seurannan mukaan</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a:t>
            </a:r>
            <a:r>
              <a:rPr lang="fi-FI" sz="1200" b="1" dirty="0">
                <a:latin typeface="Arial" panose="020B0604020202020204" pitchFamily="34" charset="0"/>
                <a:cs typeface="Arial" panose="020B0604020202020204" pitchFamily="34" charset="0"/>
              </a:rPr>
              <a:t>Lapsilta </a:t>
            </a:r>
            <a:r>
              <a:rPr lang="fi-FI" sz="1200" dirty="0">
                <a:latin typeface="Arial" panose="020B0604020202020204" pitchFamily="34" charset="0"/>
                <a:cs typeface="Arial" panose="020B0604020202020204" pitchFamily="34" charset="0"/>
              </a:rPr>
              <a:t>kysytään oman ryhmä toiminnasta, viihtymisestä, ohjaajista, kavereista, tiloista, välipaloista ja välineistä. </a:t>
            </a:r>
          </a:p>
          <a:p>
            <a:r>
              <a:rPr lang="fi-FI" sz="1200" dirty="0">
                <a:latin typeface="Arial" panose="020B0604020202020204" pitchFamily="34" charset="0"/>
                <a:cs typeface="Arial" panose="020B0604020202020204" pitchFamily="34" charset="0"/>
              </a:rPr>
              <a:t>* </a:t>
            </a:r>
            <a:r>
              <a:rPr lang="fi-FI" sz="1200" b="1" dirty="0">
                <a:latin typeface="Arial" panose="020B0604020202020204" pitchFamily="34" charset="0"/>
                <a:cs typeface="Arial" panose="020B0604020202020204" pitchFamily="34" charset="0"/>
              </a:rPr>
              <a:t>Vanhemmilta </a:t>
            </a:r>
            <a:r>
              <a:rPr lang="fi-FI" sz="1200" dirty="0">
                <a:latin typeface="Arial" panose="020B0604020202020204" pitchFamily="34" charset="0"/>
                <a:cs typeface="Arial" panose="020B0604020202020204" pitchFamily="34" charset="0"/>
              </a:rPr>
              <a:t>kysytään mm. tyytyväisyyttä tarjonnan määrään, sisältöön, ohjaajiin, yhteistyöhön sekä käsitystä lapsensa viihtymisestä toiminnassa. </a:t>
            </a:r>
          </a:p>
          <a:p>
            <a:r>
              <a:rPr lang="fi-FI" sz="1200" dirty="0">
                <a:latin typeface="Arial" panose="020B0604020202020204" pitchFamily="34" charset="0"/>
                <a:cs typeface="Arial" panose="020B0604020202020204" pitchFamily="34" charset="0"/>
              </a:rPr>
              <a:t>* </a:t>
            </a:r>
            <a:r>
              <a:rPr lang="fi-FI" sz="1200" b="1" dirty="0">
                <a:latin typeface="Arial" panose="020B0604020202020204" pitchFamily="34" charset="0"/>
                <a:cs typeface="Arial" panose="020B0604020202020204" pitchFamily="34" charset="0"/>
              </a:rPr>
              <a:t>Yhteistyötahoilta </a:t>
            </a:r>
            <a:r>
              <a:rPr lang="fi-FI" sz="1200" dirty="0">
                <a:latin typeface="Arial" panose="020B0604020202020204" pitchFamily="34" charset="0"/>
                <a:cs typeface="Arial" panose="020B0604020202020204" pitchFamily="34" charset="0"/>
              </a:rPr>
              <a:t>kysytään mm. perusteiden tavoitteiden toteutumisesta, yhteistyön toteutumisesta ja toiminnan laadukkuudesta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Seuranta-kyselyssä selvitetään, ovatko aamu- ja iltapäivätoiminnassa mukana olevat tahot tyytyväisiä toimintaan sekä toteutuvatko toiminnalle asetetut tavoitteet heidän mielestään. Palveluntuottajien ja kunnan on oltava valmiita tarvittaessa muuttamaan toimintaansa saadun palautteen mukaan. Seurannan tulokset julkistetaan esittelemällä ne Sivistyslautakunnalle ja vuosittain pidettävissä ohjaajien toiminnansuunnittelupäivissä. </a:t>
            </a:r>
          </a:p>
          <a:p>
            <a:endParaRPr lang="fi-FI" sz="1200" dirty="0">
              <a:latin typeface="Arial" panose="020B0604020202020204" pitchFamily="34" charset="0"/>
              <a:cs typeface="Arial" panose="020B0604020202020204" pitchFamily="34" charset="0"/>
            </a:endParaRPr>
          </a:p>
          <a:p>
            <a:endParaRPr lang="fi-FI" dirty="0"/>
          </a:p>
        </p:txBody>
      </p:sp>
      <p:sp>
        <p:nvSpPr>
          <p:cNvPr id="4" name="Tekstiruutu 3"/>
          <p:cNvSpPr txBox="1"/>
          <p:nvPr/>
        </p:nvSpPr>
        <p:spPr>
          <a:xfrm>
            <a:off x="548680" y="683568"/>
            <a:ext cx="5760641" cy="1015663"/>
          </a:xfrm>
          <a:prstGeom prst="rect">
            <a:avLst/>
          </a:prstGeom>
          <a:noFill/>
        </p:spPr>
        <p:txBody>
          <a:bodyPr wrap="square" rtlCol="0">
            <a:spAutoFit/>
          </a:bodyPr>
          <a:lstStyle/>
          <a:p>
            <a:pPr algn="ctr"/>
            <a:r>
              <a:rPr lang="fi-FI" sz="2000" dirty="0">
                <a:latin typeface="Arial" panose="020B0604020202020204" pitchFamily="34" charset="0"/>
                <a:cs typeface="Arial" panose="020B0604020202020204" pitchFamily="34" charset="0"/>
              </a:rPr>
              <a:t>9</a:t>
            </a:r>
            <a:r>
              <a:rPr lang="fi-FI" sz="2000" dirty="0" smtClean="0">
                <a:latin typeface="Arial" panose="020B0604020202020204" pitchFamily="34" charset="0"/>
                <a:cs typeface="Arial" panose="020B0604020202020204" pitchFamily="34" charset="0"/>
              </a:rPr>
              <a:t>.1 TOIMINNAN SEURANTA JA ARVIOINTI JYVÄSSEUDUN AAMU- JA ILTAPÄIVÄTOIMINNASSA</a:t>
            </a:r>
            <a:endParaRPr lang="fi-F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31079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548680" y="1187624"/>
            <a:ext cx="5829300" cy="1254099"/>
          </a:xfrm>
        </p:spPr>
        <p:txBody>
          <a:bodyPr/>
          <a:lstStyle/>
          <a:p>
            <a:r>
              <a:rPr lang="fi-FI" sz="3600" dirty="0" smtClean="0">
                <a:solidFill>
                  <a:schemeClr val="tx1"/>
                </a:solidFill>
              </a:rPr>
              <a:t>10. LIITTEET JA LOMAKEPOHJAT</a:t>
            </a:r>
            <a:endParaRPr lang="fi-FI" sz="3600" dirty="0">
              <a:solidFill>
                <a:schemeClr val="tx1"/>
              </a:solidFill>
            </a:endParaRPr>
          </a:p>
        </p:txBody>
      </p:sp>
      <p:sp>
        <p:nvSpPr>
          <p:cNvPr id="3" name="Otsikko 2"/>
          <p:cNvSpPr>
            <a:spLocks noGrp="1"/>
          </p:cNvSpPr>
          <p:nvPr>
            <p:ph type="title"/>
          </p:nvPr>
        </p:nvSpPr>
        <p:spPr>
          <a:xfrm>
            <a:off x="692696" y="3275856"/>
            <a:ext cx="5757292" cy="3816424"/>
          </a:xfrm>
        </p:spPr>
        <p:txBody>
          <a:bodyPr/>
          <a:lstStyle/>
          <a:p>
            <a:pPr algn="l"/>
            <a:r>
              <a:rPr lang="fi-FI" sz="1800" dirty="0" smtClean="0"/>
              <a:t>10.1 Hakulomake </a:t>
            </a:r>
            <a:r>
              <a:rPr lang="fi-FI" sz="1800" dirty="0" err="1" smtClean="0"/>
              <a:t>Jälkkäriin</a:t>
            </a:r>
            <a:r>
              <a:rPr lang="fi-FI" sz="1800" dirty="0" smtClean="0"/>
              <a:t> / ilmoittautuminen </a:t>
            </a:r>
            <a:r>
              <a:rPr lang="fi-FI" sz="1800" dirty="0" err="1" smtClean="0"/>
              <a:t>Vertti-toimintaan</a:t>
            </a:r>
            <a:r>
              <a:rPr lang="fi-FI" sz="1800" dirty="0" smtClean="0"/>
              <a:t/>
            </a:r>
            <a:br>
              <a:rPr lang="fi-FI" sz="1800" dirty="0" smtClean="0"/>
            </a:br>
            <a:r>
              <a:rPr lang="fi-FI" sz="1800" dirty="0" smtClean="0"/>
              <a:t>10.2 Vahvistuslomake</a:t>
            </a:r>
            <a:br>
              <a:rPr lang="fi-FI" sz="1800" dirty="0" smtClean="0"/>
            </a:br>
            <a:r>
              <a:rPr lang="fi-FI" sz="1800" dirty="0" smtClean="0"/>
              <a:t>10.3 Irtisanomisilmoitus/maksuperustemuutos</a:t>
            </a:r>
            <a:br>
              <a:rPr lang="fi-FI" sz="1800" dirty="0" smtClean="0"/>
            </a:br>
            <a:r>
              <a:rPr lang="fi-FI" sz="1800" dirty="0" smtClean="0"/>
              <a:t>10.4 Asiakaskortti ja asiakaskortin liite</a:t>
            </a:r>
            <a:br>
              <a:rPr lang="fi-FI" sz="1800" dirty="0" smtClean="0"/>
            </a:br>
            <a:r>
              <a:rPr lang="fi-FI" sz="1800" dirty="0" smtClean="0"/>
              <a:t>10.5 Koululaisten kotiinlähtöilmoitus</a:t>
            </a:r>
            <a:br>
              <a:rPr lang="fi-FI" sz="1800" dirty="0" smtClean="0"/>
            </a:br>
            <a:r>
              <a:rPr lang="fi-FI" sz="1800" dirty="0" smtClean="0"/>
              <a:t>10.6 </a:t>
            </a:r>
            <a:r>
              <a:rPr lang="fi-FI" sz="1800" dirty="0"/>
              <a:t>Ilmoitus lapsen osallistumisesta muuhun toimintaan (</a:t>
            </a:r>
            <a:r>
              <a:rPr lang="fi-FI" sz="1800" dirty="0" err="1"/>
              <a:t>esim.terapia</a:t>
            </a:r>
            <a:r>
              <a:rPr lang="fi-FI" sz="1800" dirty="0"/>
              <a:t>) ja muutosilmoitus</a:t>
            </a:r>
            <a:r>
              <a:rPr lang="fi-FI" sz="1800" dirty="0" smtClean="0"/>
              <a:t/>
            </a:r>
            <a:br>
              <a:rPr lang="fi-FI" sz="1800" dirty="0" smtClean="0"/>
            </a:br>
            <a:r>
              <a:rPr lang="fi-FI" sz="1800" dirty="0" smtClean="0"/>
              <a:t>10.7 Lääkkeenantoluvat ja lääkehoitosuunnitelma</a:t>
            </a:r>
            <a:br>
              <a:rPr lang="fi-FI" sz="1800" dirty="0" smtClean="0"/>
            </a:br>
            <a:r>
              <a:rPr lang="fi-FI" sz="1800" dirty="0" smtClean="0"/>
              <a:t>10.8 Retkilupa ja retkisuunnitelma</a:t>
            </a:r>
            <a:br>
              <a:rPr lang="fi-FI" sz="1800" dirty="0" smtClean="0"/>
            </a:br>
            <a:r>
              <a:rPr lang="fi-FI" sz="1800" dirty="0" smtClean="0"/>
              <a:t>10.9 Todistus lapsen äkillisestä sairastumisesta</a:t>
            </a:r>
            <a:br>
              <a:rPr lang="fi-FI" sz="1800" dirty="0" smtClean="0"/>
            </a:br>
            <a:r>
              <a:rPr lang="fi-FI" sz="1800" dirty="0" smtClean="0"/>
              <a:t>10.10 Uhkatilanneselvitys</a:t>
            </a:r>
            <a:br>
              <a:rPr lang="fi-FI" sz="1800" dirty="0" smtClean="0"/>
            </a:br>
            <a:r>
              <a:rPr lang="fi-FI" sz="1800" dirty="0" smtClean="0"/>
              <a:t>10.11 Tapaturmailmoitus</a:t>
            </a:r>
            <a:br>
              <a:rPr lang="fi-FI" sz="1800" dirty="0" smtClean="0"/>
            </a:br>
            <a:r>
              <a:rPr lang="fi-FI" sz="1800" dirty="0" smtClean="0"/>
              <a:t/>
            </a:r>
            <a:br>
              <a:rPr lang="fi-FI" sz="1800" dirty="0" smtClean="0"/>
            </a:br>
            <a:r>
              <a:rPr lang="fi-FI" sz="1800" dirty="0"/>
              <a:t/>
            </a:r>
            <a:br>
              <a:rPr lang="fi-FI" sz="1800" dirty="0"/>
            </a:br>
            <a:endParaRPr lang="fi-FI" sz="1800" dirty="0"/>
          </a:p>
        </p:txBody>
      </p:sp>
    </p:spTree>
    <p:extLst>
      <p:ext uri="{BB962C8B-B14F-4D97-AF65-F5344CB8AC3E}">
        <p14:creationId xmlns:p14="http://schemas.microsoft.com/office/powerpoint/2010/main" val="4151426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E:\mankola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696" y="3619128"/>
            <a:ext cx="5040560" cy="3517191"/>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2" name="Tekstin paikkamerkki 1"/>
          <p:cNvSpPr>
            <a:spLocks noGrp="1"/>
          </p:cNvSpPr>
          <p:nvPr>
            <p:ph type="body" idx="1"/>
          </p:nvPr>
        </p:nvSpPr>
        <p:spPr>
          <a:xfrm>
            <a:off x="512469" y="1259632"/>
            <a:ext cx="5829300" cy="1224135"/>
          </a:xfrm>
        </p:spPr>
        <p:txBody>
          <a:bodyPr/>
          <a:lstStyle/>
          <a:p>
            <a:r>
              <a:rPr lang="fi-FI" sz="3600" dirty="0">
                <a:solidFill>
                  <a:schemeClr val="tx1"/>
                </a:solidFill>
              </a:rPr>
              <a:t>3</a:t>
            </a:r>
            <a:r>
              <a:rPr lang="fi-FI" sz="3600" dirty="0" smtClean="0">
                <a:solidFill>
                  <a:schemeClr val="tx1"/>
                </a:solidFill>
              </a:rPr>
              <a:t>. TOIMINTAPAIKKA</a:t>
            </a:r>
            <a:endParaRPr lang="fi-FI" sz="3600" dirty="0">
              <a:solidFill>
                <a:schemeClr val="tx1"/>
              </a:solidFill>
            </a:endParaRPr>
          </a:p>
        </p:txBody>
      </p:sp>
      <p:sp>
        <p:nvSpPr>
          <p:cNvPr id="3" name="Tekstiruutu 2"/>
          <p:cNvSpPr txBox="1"/>
          <p:nvPr/>
        </p:nvSpPr>
        <p:spPr>
          <a:xfrm>
            <a:off x="2060848" y="2771800"/>
            <a:ext cx="2732544" cy="369332"/>
          </a:xfrm>
          <a:prstGeom prst="rect">
            <a:avLst/>
          </a:prstGeom>
          <a:noFill/>
        </p:spPr>
        <p:txBody>
          <a:bodyPr wrap="none" rtlCol="0">
            <a:spAutoFit/>
          </a:bodyPr>
          <a:lstStyle/>
          <a:p>
            <a:pPr algn="ctr"/>
            <a:r>
              <a:rPr lang="fi-FI" dirty="0">
                <a:latin typeface="Arial" panose="020B0604020202020204" pitchFamily="34" charset="0"/>
                <a:cs typeface="Arial" panose="020B0604020202020204" pitchFamily="34" charset="0"/>
              </a:rPr>
              <a:t>3</a:t>
            </a:r>
            <a:r>
              <a:rPr lang="fi-FI" dirty="0" smtClean="0">
                <a:latin typeface="Arial" panose="020B0604020202020204" pitchFamily="34" charset="0"/>
                <a:cs typeface="Arial" panose="020B0604020202020204" pitchFamily="34" charset="0"/>
              </a:rPr>
              <a:t>.1 Toimintapaikan tiedot</a:t>
            </a:r>
            <a:endParaRPr lang="fi-F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9847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725163596"/>
              </p:ext>
            </p:extLst>
          </p:nvPr>
        </p:nvGraphicFramePr>
        <p:xfrm>
          <a:off x="548680" y="1331640"/>
          <a:ext cx="5760640" cy="7699767"/>
        </p:xfrm>
        <a:graphic>
          <a:graphicData uri="http://schemas.openxmlformats.org/drawingml/2006/table">
            <a:tbl>
              <a:tblPr firstRow="1" firstCol="1" bandRow="1">
                <a:tableStyleId>{5C22544A-7EE6-4342-B048-85BDC9FD1C3A}</a:tableStyleId>
              </a:tblPr>
              <a:tblGrid>
                <a:gridCol w="5760640"/>
              </a:tblGrid>
              <a:tr h="464438">
                <a:tc>
                  <a:txBody>
                    <a:bodyPr/>
                    <a:lstStyle/>
                    <a:p>
                      <a:pPr>
                        <a:lnSpc>
                          <a:spcPct val="150000"/>
                        </a:lnSpc>
                        <a:spcAft>
                          <a:spcPts val="0"/>
                        </a:spcAft>
                      </a:pPr>
                      <a:r>
                        <a:rPr lang="fi-FI" sz="900" dirty="0" smtClean="0">
                          <a:solidFill>
                            <a:schemeClr val="accent3"/>
                          </a:solidFill>
                          <a:effectLst/>
                        </a:rPr>
                        <a:t>Toimintapaikan</a:t>
                      </a:r>
                      <a:r>
                        <a:rPr lang="fi-FI" sz="900" baseline="0" dirty="0" smtClean="0">
                          <a:solidFill>
                            <a:schemeClr val="accent3"/>
                          </a:solidFill>
                          <a:effectLst/>
                        </a:rPr>
                        <a:t> nimi:</a:t>
                      </a:r>
                    </a:p>
                    <a:p>
                      <a:pPr>
                        <a:lnSpc>
                          <a:spcPct val="150000"/>
                        </a:lnSpc>
                        <a:spcAft>
                          <a:spcPts val="0"/>
                        </a:spcAft>
                      </a:pPr>
                      <a:r>
                        <a:rPr lang="fi-FI" sz="900" baseline="0" dirty="0" smtClean="0">
                          <a:solidFill>
                            <a:schemeClr val="accent3"/>
                          </a:solidFill>
                          <a:effectLst/>
                        </a:rPr>
                        <a:t>osoite</a:t>
                      </a:r>
                      <a:r>
                        <a:rPr lang="fi-FI" sz="900" dirty="0" smtClean="0">
                          <a:solidFill>
                            <a:schemeClr val="accent3"/>
                          </a:solidFill>
                          <a:effectLst/>
                        </a:rPr>
                        <a:t>:</a:t>
                      </a:r>
                    </a:p>
                    <a:p>
                      <a:pPr>
                        <a:lnSpc>
                          <a:spcPct val="150000"/>
                        </a:lnSpc>
                        <a:spcAft>
                          <a:spcPts val="0"/>
                        </a:spcAft>
                      </a:pPr>
                      <a:r>
                        <a:rPr lang="fi-FI" sz="900" dirty="0" smtClean="0">
                          <a:solidFill>
                            <a:schemeClr val="accent3"/>
                          </a:solidFill>
                          <a:effectLst/>
                        </a:rPr>
                        <a:t>Puhelinnumero:</a:t>
                      </a: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22766">
                <a:tc>
                  <a:txBody>
                    <a:bodyPr/>
                    <a:lstStyle/>
                    <a:p>
                      <a:pPr>
                        <a:lnSpc>
                          <a:spcPct val="150000"/>
                        </a:lnSpc>
                        <a:spcAft>
                          <a:spcPts val="0"/>
                        </a:spcAft>
                      </a:pPr>
                      <a:r>
                        <a:rPr lang="fi-FI" sz="900" dirty="0" smtClean="0">
                          <a:solidFill>
                            <a:schemeClr val="accent3"/>
                          </a:solidFill>
                          <a:effectLst/>
                        </a:rPr>
                        <a:t>Palvelun</a:t>
                      </a:r>
                      <a:r>
                        <a:rPr lang="fi-FI" sz="900" baseline="0" dirty="0" smtClean="0">
                          <a:solidFill>
                            <a:schemeClr val="accent3"/>
                          </a:solidFill>
                          <a:effectLst/>
                        </a:rPr>
                        <a:t>tuottaja:</a:t>
                      </a: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1400276">
                <a:tc>
                  <a:txBody>
                    <a:bodyPr/>
                    <a:lstStyle/>
                    <a:p>
                      <a:pPr>
                        <a:lnSpc>
                          <a:spcPct val="150000"/>
                        </a:lnSpc>
                        <a:spcAft>
                          <a:spcPts val="0"/>
                        </a:spcAft>
                      </a:pPr>
                      <a:r>
                        <a:rPr lang="fi-FI" sz="900" dirty="0">
                          <a:solidFill>
                            <a:schemeClr val="accent3"/>
                          </a:solidFill>
                          <a:effectLst/>
                        </a:rPr>
                        <a:t>Ohjaajat:</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1941590">
                <a:tc>
                  <a:txBody>
                    <a:bodyPr/>
                    <a:lstStyle/>
                    <a:p>
                      <a:pPr>
                        <a:lnSpc>
                          <a:spcPct val="150000"/>
                        </a:lnSpc>
                        <a:spcAft>
                          <a:spcPts val="0"/>
                        </a:spcAft>
                      </a:pPr>
                      <a:r>
                        <a:rPr lang="fi-FI" sz="900" dirty="0">
                          <a:solidFill>
                            <a:schemeClr val="accent3"/>
                          </a:solidFill>
                          <a:effectLst/>
                        </a:rPr>
                        <a:t>Koulun yhteystiedot:</a:t>
                      </a:r>
                    </a:p>
                    <a:p>
                      <a:pPr>
                        <a:lnSpc>
                          <a:spcPct val="150000"/>
                        </a:lnSpc>
                        <a:spcAft>
                          <a:spcPts val="0"/>
                        </a:spcAft>
                      </a:pPr>
                      <a:r>
                        <a:rPr lang="fi-FI" sz="900" dirty="0">
                          <a:solidFill>
                            <a:schemeClr val="accent3"/>
                          </a:solidFill>
                          <a:effectLst/>
                        </a:rPr>
                        <a:t>Rehtori</a:t>
                      </a:r>
                    </a:p>
                    <a:p>
                      <a:pPr>
                        <a:lnSpc>
                          <a:spcPct val="150000"/>
                        </a:lnSpc>
                        <a:spcAft>
                          <a:spcPts val="0"/>
                        </a:spcAft>
                      </a:pPr>
                      <a:r>
                        <a:rPr lang="fi-FI" sz="900" dirty="0">
                          <a:solidFill>
                            <a:schemeClr val="accent3"/>
                          </a:solidFill>
                          <a:effectLst/>
                        </a:rPr>
                        <a:t>Koulusihteeri</a:t>
                      </a:r>
                    </a:p>
                    <a:p>
                      <a:pPr>
                        <a:lnSpc>
                          <a:spcPct val="150000"/>
                        </a:lnSpc>
                        <a:spcAft>
                          <a:spcPts val="0"/>
                        </a:spcAft>
                      </a:pPr>
                      <a:r>
                        <a:rPr lang="fi-FI" sz="900" dirty="0" smtClean="0">
                          <a:solidFill>
                            <a:schemeClr val="accent3"/>
                          </a:solidFill>
                          <a:effectLst/>
                        </a:rPr>
                        <a:t>Opettajat</a:t>
                      </a:r>
                    </a:p>
                    <a:p>
                      <a:pPr>
                        <a:lnSpc>
                          <a:spcPct val="150000"/>
                        </a:lnSpc>
                        <a:spcAft>
                          <a:spcPts val="0"/>
                        </a:spcAft>
                      </a:pPr>
                      <a:endParaRPr lang="fi-FI" sz="900" dirty="0">
                        <a:solidFill>
                          <a:schemeClr val="accent3"/>
                        </a:solidFill>
                        <a:effectLst/>
                      </a:endParaRPr>
                    </a:p>
                    <a:p>
                      <a:pPr>
                        <a:lnSpc>
                          <a:spcPct val="150000"/>
                        </a:lnSpc>
                        <a:spcAft>
                          <a:spcPts val="0"/>
                        </a:spcAft>
                      </a:pPr>
                      <a:r>
                        <a:rPr lang="fi-FI" sz="900" dirty="0">
                          <a:solidFill>
                            <a:schemeClr val="accent3"/>
                          </a:solidFill>
                          <a:effectLst/>
                        </a:rPr>
                        <a:t>Terveydenhoitaja</a:t>
                      </a:r>
                    </a:p>
                    <a:p>
                      <a:pPr>
                        <a:lnSpc>
                          <a:spcPct val="150000"/>
                        </a:lnSpc>
                        <a:spcAft>
                          <a:spcPts val="0"/>
                        </a:spcAft>
                      </a:pPr>
                      <a:r>
                        <a:rPr lang="fi-FI" sz="900" dirty="0">
                          <a:solidFill>
                            <a:schemeClr val="accent3"/>
                          </a:solidFill>
                          <a:effectLst/>
                        </a:rPr>
                        <a:t>Koulupsykologi</a:t>
                      </a:r>
                    </a:p>
                    <a:p>
                      <a:pPr>
                        <a:lnSpc>
                          <a:spcPct val="150000"/>
                        </a:lnSpc>
                        <a:spcAft>
                          <a:spcPts val="0"/>
                        </a:spcAft>
                      </a:pPr>
                      <a:r>
                        <a:rPr lang="fi-FI" sz="900" dirty="0" smtClean="0">
                          <a:solidFill>
                            <a:schemeClr val="accent3"/>
                          </a:solidFill>
                          <a:effectLst/>
                        </a:rPr>
                        <a:t>Koulukuraattori</a:t>
                      </a: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dirty="0">
                          <a:solidFill>
                            <a:schemeClr val="accent3"/>
                          </a:solidFill>
                          <a:effectLst/>
                        </a:rPr>
                        <a:t>Välipalan toimittaja:</a:t>
                      </a: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31464">
                <a:tc>
                  <a:txBody>
                    <a:bodyPr/>
                    <a:lstStyle/>
                    <a:p>
                      <a:pPr>
                        <a:lnSpc>
                          <a:spcPct val="150000"/>
                        </a:lnSpc>
                        <a:spcAft>
                          <a:spcPts val="0"/>
                        </a:spcAft>
                      </a:pPr>
                      <a:r>
                        <a:rPr lang="fi-FI" sz="900" dirty="0">
                          <a:solidFill>
                            <a:schemeClr val="accent3"/>
                          </a:solidFill>
                          <a:effectLst/>
                        </a:rPr>
                        <a:t>Huoltomies</a:t>
                      </a:r>
                      <a:r>
                        <a:rPr lang="fi-FI" sz="900" dirty="0" smtClean="0">
                          <a:solidFill>
                            <a:schemeClr val="accent3"/>
                          </a:solidFill>
                          <a:effectLst/>
                        </a:rPr>
                        <a:t>:</a:t>
                      </a: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dirty="0" err="1">
                          <a:solidFill>
                            <a:schemeClr val="accent3"/>
                          </a:solidFill>
                          <a:effectLst/>
                        </a:rPr>
                        <a:t>Jälkkäri</a:t>
                      </a:r>
                      <a:r>
                        <a:rPr lang="fi-FI" sz="900" dirty="0">
                          <a:solidFill>
                            <a:schemeClr val="accent3"/>
                          </a:solidFill>
                          <a:effectLst/>
                        </a:rPr>
                        <a:t> koordinaattori / </a:t>
                      </a:r>
                      <a:r>
                        <a:rPr lang="fi-FI" sz="900" dirty="0" err="1">
                          <a:solidFill>
                            <a:schemeClr val="accent3"/>
                          </a:solidFill>
                          <a:effectLst/>
                        </a:rPr>
                        <a:t>Vertti-suunnittelija</a:t>
                      </a:r>
                      <a:r>
                        <a:rPr lang="fi-FI" sz="900" dirty="0">
                          <a:solidFill>
                            <a:schemeClr val="accent3"/>
                          </a:solidFill>
                          <a:effectLst/>
                        </a:rPr>
                        <a:t>:</a:t>
                      </a:r>
                    </a:p>
                    <a:p>
                      <a:pPr>
                        <a:lnSpc>
                          <a:spcPct val="150000"/>
                        </a:lnSpc>
                        <a:spcAft>
                          <a:spcPts val="0"/>
                        </a:spcAft>
                      </a:pPr>
                      <a:r>
                        <a:rPr lang="fi-FI" sz="900" dirty="0">
                          <a:solidFill>
                            <a:schemeClr val="accent3"/>
                          </a:solidFill>
                          <a:effectLst/>
                        </a:rPr>
                        <a:t> </a:t>
                      </a:r>
                      <a:r>
                        <a:rPr lang="fi-FI" sz="900" dirty="0" err="1" smtClean="0">
                          <a:solidFill>
                            <a:schemeClr val="accent3"/>
                          </a:solidFill>
                          <a:effectLst/>
                        </a:rPr>
                        <a:t>Jälkkärin</a:t>
                      </a:r>
                      <a:r>
                        <a:rPr lang="fi-FI" sz="900" baseline="0" dirty="0" smtClean="0">
                          <a:solidFill>
                            <a:schemeClr val="accent3"/>
                          </a:solidFill>
                          <a:effectLst/>
                        </a:rPr>
                        <a:t> koordinaattori Tella Vuolle-Oranen  014-266 4036,  050-369 2771 , </a:t>
                      </a:r>
                      <a:r>
                        <a:rPr lang="fi-FI" sz="900" baseline="0" dirty="0" err="1" smtClean="0">
                          <a:solidFill>
                            <a:schemeClr val="accent3"/>
                          </a:solidFill>
                          <a:effectLst/>
                          <a:hlinkClick r:id="rId2"/>
                        </a:rPr>
                        <a:t>tella.vuolle-oranen@jkl.fi</a:t>
                      </a:r>
                      <a:endParaRPr lang="fi-FI" sz="900" baseline="0" dirty="0" smtClean="0">
                        <a:solidFill>
                          <a:schemeClr val="accent3"/>
                        </a:solidFill>
                        <a:effectLst/>
                      </a:endParaRPr>
                    </a:p>
                    <a:p>
                      <a:pPr>
                        <a:lnSpc>
                          <a:spcPct val="150000"/>
                        </a:lnSpc>
                        <a:spcAft>
                          <a:spcPts val="0"/>
                        </a:spcAft>
                      </a:pPr>
                      <a:r>
                        <a:rPr lang="fi-FI" sz="900" baseline="0" dirty="0" err="1" smtClean="0">
                          <a:solidFill>
                            <a:schemeClr val="accent3"/>
                          </a:solidFill>
                          <a:effectLst/>
                        </a:rPr>
                        <a:t>Vertin</a:t>
                      </a:r>
                      <a:r>
                        <a:rPr lang="fi-FI" sz="900" baseline="0" dirty="0" smtClean="0">
                          <a:solidFill>
                            <a:schemeClr val="accent3"/>
                          </a:solidFill>
                          <a:effectLst/>
                        </a:rPr>
                        <a:t> koordinaattori Eija Rajalainen 014- 266 1985, 050-311 8871, </a:t>
                      </a:r>
                      <a:r>
                        <a:rPr lang="fi-FI" sz="900" baseline="0" dirty="0" err="1" smtClean="0">
                          <a:solidFill>
                            <a:schemeClr val="accent3"/>
                          </a:solidFill>
                          <a:effectLst/>
                          <a:hlinkClick r:id="rId3"/>
                        </a:rPr>
                        <a:t>eija.rajalainen@jkl.fi</a:t>
                      </a:r>
                      <a:endParaRPr lang="fi-FI" sz="900" baseline="0" dirty="0" smtClean="0">
                        <a:solidFill>
                          <a:schemeClr val="accent3"/>
                        </a:solidFill>
                        <a:effectLst/>
                      </a:endParaRP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928875">
                <a:tc>
                  <a:txBody>
                    <a:bodyPr/>
                    <a:lstStyle/>
                    <a:p>
                      <a:pPr>
                        <a:lnSpc>
                          <a:spcPct val="150000"/>
                        </a:lnSpc>
                        <a:spcAft>
                          <a:spcPts val="0"/>
                        </a:spcAft>
                      </a:pPr>
                      <a:r>
                        <a:rPr lang="fi-FI" sz="900" dirty="0">
                          <a:solidFill>
                            <a:schemeClr val="accent3"/>
                          </a:solidFill>
                          <a:effectLst/>
                        </a:rPr>
                        <a:t>Muut tärkeät yhteystiedot</a:t>
                      </a:r>
                      <a:r>
                        <a:rPr lang="fi-FI" sz="900" dirty="0" smtClean="0">
                          <a:solidFill>
                            <a:schemeClr val="accent3"/>
                          </a:solidFill>
                          <a:effectLst/>
                        </a:rPr>
                        <a:t>:</a:t>
                      </a:r>
                    </a:p>
                    <a:p>
                      <a:pPr>
                        <a:lnSpc>
                          <a:spcPct val="150000"/>
                        </a:lnSpc>
                        <a:spcAft>
                          <a:spcPts val="0"/>
                        </a:spcAft>
                      </a:pP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dirty="0">
                          <a:solidFill>
                            <a:schemeClr val="accent3"/>
                          </a:solidFill>
                          <a:effectLst/>
                        </a:rPr>
                        <a:t>HÄTÄNUMERO           </a:t>
                      </a:r>
                      <a:r>
                        <a:rPr lang="fi-FI" sz="1900" dirty="0">
                          <a:solidFill>
                            <a:schemeClr val="accent3"/>
                          </a:solidFill>
                          <a:effectLst/>
                        </a:rPr>
                        <a:t>112</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bl>
          </a:graphicData>
        </a:graphic>
      </p:graphicFrame>
      <p:sp>
        <p:nvSpPr>
          <p:cNvPr id="3" name="Tekstiruutu 2"/>
          <p:cNvSpPr txBox="1"/>
          <p:nvPr/>
        </p:nvSpPr>
        <p:spPr>
          <a:xfrm>
            <a:off x="1268759" y="636966"/>
            <a:ext cx="4219641" cy="677108"/>
          </a:xfrm>
          <a:prstGeom prst="rect">
            <a:avLst/>
          </a:prstGeom>
          <a:noFill/>
        </p:spPr>
        <p:txBody>
          <a:bodyPr wrap="square" rtlCol="0">
            <a:spAutoFit/>
          </a:bodyPr>
          <a:lstStyle/>
          <a:p>
            <a:r>
              <a:rPr lang="fi-FI" sz="2000" b="1" dirty="0">
                <a:latin typeface="Arial" panose="020B0604020202020204" pitchFamily="34" charset="0"/>
                <a:cs typeface="Arial" panose="020B0604020202020204" pitchFamily="34" charset="0"/>
              </a:rPr>
              <a:t>3</a:t>
            </a:r>
            <a:r>
              <a:rPr lang="fi-FI" sz="2000" b="1" dirty="0" smtClean="0">
                <a:latin typeface="Arial" panose="020B0604020202020204" pitchFamily="34" charset="0"/>
                <a:cs typeface="Arial" panose="020B0604020202020204" pitchFamily="34" charset="0"/>
              </a:rPr>
              <a:t>.1 TOIMINTAPAIKAN </a:t>
            </a:r>
            <a:r>
              <a:rPr lang="fi-FI" sz="2000" b="1" dirty="0">
                <a:latin typeface="Arial" panose="020B0604020202020204" pitchFamily="34" charset="0"/>
                <a:cs typeface="Arial" panose="020B0604020202020204" pitchFamily="34" charset="0"/>
              </a:rPr>
              <a:t>TIEDOT</a:t>
            </a:r>
          </a:p>
          <a:p>
            <a:endParaRPr lang="fi-FI" dirty="0"/>
          </a:p>
        </p:txBody>
      </p:sp>
    </p:spTree>
    <p:extLst>
      <p:ext uri="{BB962C8B-B14F-4D97-AF65-F5344CB8AC3E}">
        <p14:creationId xmlns:p14="http://schemas.microsoft.com/office/powerpoint/2010/main" val="3798459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20688" y="1475656"/>
            <a:ext cx="5829300" cy="1008112"/>
          </a:xfrm>
        </p:spPr>
        <p:txBody>
          <a:bodyPr/>
          <a:lstStyle/>
          <a:p>
            <a:r>
              <a:rPr lang="fi-FI" sz="3600" dirty="0">
                <a:solidFill>
                  <a:schemeClr val="tx1"/>
                </a:solidFill>
              </a:rPr>
              <a:t>4</a:t>
            </a:r>
            <a:r>
              <a:rPr lang="fi-FI" sz="3600" dirty="0" smtClean="0">
                <a:solidFill>
                  <a:schemeClr val="tx1"/>
                </a:solidFill>
              </a:rPr>
              <a:t>. TOIMINTARYHMÄ</a:t>
            </a:r>
            <a:endParaRPr lang="fi-FI" sz="3600" dirty="0">
              <a:solidFill>
                <a:schemeClr val="tx1"/>
              </a:solidFill>
            </a:endParaRPr>
          </a:p>
        </p:txBody>
      </p:sp>
      <p:sp>
        <p:nvSpPr>
          <p:cNvPr id="3" name="Otsikko 2"/>
          <p:cNvSpPr>
            <a:spLocks noGrp="1"/>
          </p:cNvSpPr>
          <p:nvPr>
            <p:ph type="title"/>
          </p:nvPr>
        </p:nvSpPr>
        <p:spPr>
          <a:xfrm>
            <a:off x="2132856" y="2267744"/>
            <a:ext cx="3816424" cy="3485991"/>
          </a:xfrm>
        </p:spPr>
        <p:txBody>
          <a:bodyPr/>
          <a:lstStyle/>
          <a:p>
            <a:pPr lvl="0" algn="l">
              <a:lnSpc>
                <a:spcPct val="150000"/>
              </a:lnSpc>
            </a:pPr>
            <a:r>
              <a:rPr lang="fi-FI" sz="1800" dirty="0"/>
              <a:t/>
            </a:r>
            <a:br>
              <a:rPr lang="fi-FI" sz="1800" dirty="0"/>
            </a:br>
            <a:r>
              <a:rPr lang="fi-FI" sz="1800" dirty="0" smtClean="0"/>
              <a:t>4.1 </a:t>
            </a:r>
            <a:r>
              <a:rPr lang="fi-FI" sz="1800" dirty="0"/>
              <a:t>Ryhmän säännöt</a:t>
            </a:r>
            <a:br>
              <a:rPr lang="fi-FI" sz="1800" dirty="0"/>
            </a:br>
            <a:r>
              <a:rPr lang="fi-FI" sz="1800" dirty="0" smtClean="0"/>
              <a:t>4.2 </a:t>
            </a:r>
            <a:r>
              <a:rPr lang="fi-FI" sz="1800" dirty="0"/>
              <a:t>Päiväjärjestys</a:t>
            </a:r>
            <a:br>
              <a:rPr lang="fi-FI" sz="1800" dirty="0"/>
            </a:br>
            <a:r>
              <a:rPr lang="fi-FI" sz="1800" dirty="0" smtClean="0"/>
              <a:t>4.3 </a:t>
            </a:r>
            <a:r>
              <a:rPr lang="fi-FI" sz="1800" dirty="0"/>
              <a:t>Viikkosuunnitelma</a:t>
            </a:r>
            <a:br>
              <a:rPr lang="fi-FI" sz="1800" dirty="0"/>
            </a:br>
            <a:r>
              <a:rPr lang="fi-FI" sz="1800" dirty="0" smtClean="0"/>
              <a:t>4.4 </a:t>
            </a:r>
            <a:r>
              <a:rPr lang="fi-FI" sz="1800" dirty="0"/>
              <a:t>Lukukausisuunnitelma</a:t>
            </a:r>
            <a:br>
              <a:rPr lang="fi-FI" sz="1800" dirty="0"/>
            </a:br>
            <a:r>
              <a:rPr lang="fi-FI" sz="1800" dirty="0" smtClean="0"/>
              <a:t>4.5 </a:t>
            </a:r>
            <a:r>
              <a:rPr lang="fi-FI" sz="1800" dirty="0"/>
              <a:t>Lapsilista ja tiedot lapsista</a:t>
            </a:r>
            <a:br>
              <a:rPr lang="fi-FI" sz="1800" dirty="0"/>
            </a:br>
            <a:r>
              <a:rPr lang="fi-FI" sz="1800" dirty="0" smtClean="0"/>
              <a:t>4.6 </a:t>
            </a:r>
            <a:r>
              <a:rPr lang="fi-FI" sz="1800" dirty="0"/>
              <a:t>Välipalalista</a:t>
            </a:r>
            <a:r>
              <a:rPr lang="fi-FI" sz="1200" dirty="0"/>
              <a:t/>
            </a:r>
            <a:br>
              <a:rPr lang="fi-FI" sz="1200" dirty="0"/>
            </a:br>
            <a:endParaRPr lang="fi-FI" sz="12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4864" y="5295071"/>
            <a:ext cx="2448272" cy="3230462"/>
          </a:xfrm>
          <a:prstGeom prst="rect">
            <a:avLst/>
          </a:prstGeom>
          <a:noFill/>
          <a:ln>
            <a:noFill/>
          </a:ln>
          <a:effectLst>
            <a:outerShdw dist="35921" dir="2700000" algn="ctr" rotWithShape="0">
              <a:schemeClr val="bg2"/>
            </a:outerShdw>
            <a:softEdge rad="1270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3821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60521" y="251520"/>
            <a:ext cx="6172200" cy="1259632"/>
          </a:xfrm>
        </p:spPr>
        <p:txBody>
          <a:bodyPr/>
          <a:lstStyle/>
          <a:p>
            <a:r>
              <a:rPr lang="fi-FI" sz="2000" dirty="0"/>
              <a:t>4</a:t>
            </a:r>
            <a:r>
              <a:rPr lang="fi-FI" sz="2000" dirty="0" smtClean="0"/>
              <a:t>.1 RYHMÄN SÄÄNNÖT</a:t>
            </a:r>
            <a:endParaRPr lang="fi-FI" sz="2000" dirty="0"/>
          </a:p>
        </p:txBody>
      </p:sp>
      <p:graphicFrame>
        <p:nvGraphicFramePr>
          <p:cNvPr id="5" name="Taulukko 4"/>
          <p:cNvGraphicFramePr>
            <a:graphicFrameLocks noGrp="1"/>
          </p:cNvGraphicFramePr>
          <p:nvPr>
            <p:extLst>
              <p:ext uri="{D42A27DB-BD31-4B8C-83A1-F6EECF244321}">
                <p14:modId xmlns:p14="http://schemas.microsoft.com/office/powerpoint/2010/main" val="665165872"/>
              </p:ext>
            </p:extLst>
          </p:nvPr>
        </p:nvGraphicFramePr>
        <p:xfrm>
          <a:off x="548680" y="1691680"/>
          <a:ext cx="5760641" cy="5852160"/>
        </p:xfrm>
        <a:graphic>
          <a:graphicData uri="http://schemas.openxmlformats.org/drawingml/2006/table">
            <a:tbl>
              <a:tblPr firstRow="1" firstCol="1" bandRow="1">
                <a:tableStyleId>{5C22544A-7EE6-4342-B048-85BDC9FD1C3A}</a:tableStyleId>
              </a:tblPr>
              <a:tblGrid>
                <a:gridCol w="5760641"/>
              </a:tblGrid>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6" name="Rectangle 1"/>
          <p:cNvSpPr>
            <a:spLocks noChangeArrowheads="1"/>
          </p:cNvSpPr>
          <p:nvPr/>
        </p:nvSpPr>
        <p:spPr bwMode="auto">
          <a:xfrm>
            <a:off x="342900" y="222408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837656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2900" y="107504"/>
            <a:ext cx="6172200" cy="1524000"/>
          </a:xfrm>
        </p:spPr>
        <p:txBody>
          <a:bodyPr/>
          <a:lstStyle/>
          <a:p>
            <a:r>
              <a:rPr lang="fi-FI" sz="2000" dirty="0"/>
              <a:t>4</a:t>
            </a:r>
            <a:r>
              <a:rPr lang="fi-FI" sz="2000" dirty="0" smtClean="0"/>
              <a:t>.2 PÄIVÄJÄRJESTYS</a:t>
            </a:r>
            <a:endParaRPr lang="fi-FI" sz="2000" dirty="0"/>
          </a:p>
        </p:txBody>
      </p:sp>
      <p:graphicFrame>
        <p:nvGraphicFramePr>
          <p:cNvPr id="5" name="Taulukko 4"/>
          <p:cNvGraphicFramePr>
            <a:graphicFrameLocks noGrp="1"/>
          </p:cNvGraphicFramePr>
          <p:nvPr>
            <p:extLst>
              <p:ext uri="{D42A27DB-BD31-4B8C-83A1-F6EECF244321}">
                <p14:modId xmlns:p14="http://schemas.microsoft.com/office/powerpoint/2010/main" val="4166522538"/>
              </p:ext>
            </p:extLst>
          </p:nvPr>
        </p:nvGraphicFramePr>
        <p:xfrm>
          <a:off x="548680" y="1691680"/>
          <a:ext cx="5760640" cy="5852160"/>
        </p:xfrm>
        <a:graphic>
          <a:graphicData uri="http://schemas.openxmlformats.org/drawingml/2006/table">
            <a:tbl>
              <a:tblPr firstRow="1" firstCol="1" bandRow="1">
                <a:tableStyleId>{5C22544A-7EE6-4342-B048-85BDC9FD1C3A}</a:tableStyleId>
              </a:tblPr>
              <a:tblGrid>
                <a:gridCol w="5760640"/>
              </a:tblGrid>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6" name="Rectangle 1"/>
          <p:cNvSpPr>
            <a:spLocks noChangeArrowheads="1"/>
          </p:cNvSpPr>
          <p:nvPr/>
        </p:nvSpPr>
        <p:spPr bwMode="auto">
          <a:xfrm>
            <a:off x="342900" y="169168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76783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548680" y="1259632"/>
            <a:ext cx="5829300" cy="1254099"/>
          </a:xfrm>
        </p:spPr>
        <p:txBody>
          <a:bodyPr/>
          <a:lstStyle/>
          <a:p>
            <a:r>
              <a:rPr lang="fi-FI" sz="3600" dirty="0">
                <a:solidFill>
                  <a:schemeClr val="tx1"/>
                </a:solidFill>
              </a:rPr>
              <a:t>5</a:t>
            </a:r>
            <a:r>
              <a:rPr lang="fi-FI" sz="3600" dirty="0" smtClean="0">
                <a:solidFill>
                  <a:schemeClr val="tx1"/>
                </a:solidFill>
              </a:rPr>
              <a:t>. TYÖNTEKIJÄLLE</a:t>
            </a:r>
            <a:endParaRPr lang="fi-FI" sz="3600" dirty="0">
              <a:solidFill>
                <a:schemeClr val="tx1"/>
              </a:solidFill>
            </a:endParaRPr>
          </a:p>
        </p:txBody>
      </p:sp>
      <p:sp>
        <p:nvSpPr>
          <p:cNvPr id="3" name="Otsikko 2"/>
          <p:cNvSpPr>
            <a:spLocks noGrp="1"/>
          </p:cNvSpPr>
          <p:nvPr>
            <p:ph type="title"/>
          </p:nvPr>
        </p:nvSpPr>
        <p:spPr>
          <a:xfrm>
            <a:off x="1916833" y="2771800"/>
            <a:ext cx="4454202" cy="2290551"/>
          </a:xfrm>
        </p:spPr>
        <p:txBody>
          <a:bodyPr/>
          <a:lstStyle/>
          <a:p>
            <a:pPr algn="l">
              <a:lnSpc>
                <a:spcPct val="150000"/>
              </a:lnSpc>
            </a:pPr>
            <a:r>
              <a:rPr lang="fi-FI" sz="1800" dirty="0" smtClean="0"/>
              <a:t>Ohjaajan </a:t>
            </a:r>
            <a:r>
              <a:rPr lang="fi-FI" sz="1800" dirty="0"/>
              <a:t>vuosikello</a:t>
            </a:r>
            <a:br>
              <a:rPr lang="fi-FI" sz="1800" dirty="0"/>
            </a:br>
            <a:r>
              <a:rPr lang="fi-FI" sz="1800" dirty="0"/>
              <a:t>5</a:t>
            </a:r>
            <a:r>
              <a:rPr lang="fi-FI" sz="1800" dirty="0" smtClean="0"/>
              <a:t>.1 </a:t>
            </a:r>
            <a:r>
              <a:rPr lang="fi-FI" sz="1800" dirty="0"/>
              <a:t>Ohjaajan tehtävät</a:t>
            </a:r>
            <a:br>
              <a:rPr lang="fi-FI" sz="1800" dirty="0"/>
            </a:br>
            <a:r>
              <a:rPr lang="fi-FI" sz="1800" dirty="0"/>
              <a:t>5</a:t>
            </a:r>
            <a:r>
              <a:rPr lang="fi-FI" sz="1800" dirty="0" smtClean="0"/>
              <a:t>.2 </a:t>
            </a:r>
            <a:r>
              <a:rPr lang="fi-FI" sz="1800" dirty="0"/>
              <a:t>Vastuuohjaajan </a:t>
            </a:r>
            <a:r>
              <a:rPr lang="fi-FI" sz="1800" dirty="0" smtClean="0"/>
              <a:t>tehtävät</a:t>
            </a:r>
            <a:r>
              <a:rPr lang="fi-FI" sz="1800" dirty="0"/>
              <a:t/>
            </a:r>
            <a:br>
              <a:rPr lang="fi-FI" sz="1800" dirty="0"/>
            </a:br>
            <a:r>
              <a:rPr lang="fi-FI" sz="1800" dirty="0" smtClean="0"/>
              <a:t>5.3 </a:t>
            </a:r>
            <a:r>
              <a:rPr lang="fi-FI" sz="1800" dirty="0" err="1" smtClean="0"/>
              <a:t>Peda.net</a:t>
            </a:r>
            <a:endParaRPr lang="fi-FI" sz="1800" dirty="0"/>
          </a:p>
        </p:txBody>
      </p:sp>
      <p:pic>
        <p:nvPicPr>
          <p:cNvPr id="1026" name="Picture 2" descr="E:\KesäJälkkärin kuvat\palokka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6792" y="5076056"/>
            <a:ext cx="3528391" cy="2820207"/>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563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5" name="Automaattinen muoto 2"/>
          <p:cNvSpPr>
            <a:spLocks noChangeArrowheads="1"/>
          </p:cNvSpPr>
          <p:nvPr/>
        </p:nvSpPr>
        <p:spPr bwMode="auto">
          <a:xfrm>
            <a:off x="278415" y="1331640"/>
            <a:ext cx="1206370" cy="6624736"/>
          </a:xfrm>
          <a:prstGeom prst="roundRect">
            <a:avLst>
              <a:gd name="adj" fmla="val 10394"/>
            </a:avLst>
          </a:prstGeom>
          <a:solidFill>
            <a:schemeClr val="accent2"/>
          </a:solidFill>
          <a:ln w="9525">
            <a:solidFill>
              <a:srgbClr val="4F81BD"/>
            </a:solidFill>
            <a:round/>
            <a:headEnd/>
            <a:tailEnd/>
          </a:ln>
          <a:effectLst>
            <a:outerShdw dist="660034" dir="20934377" sx="75000" sy="75000" algn="tl" rotWithShape="0">
              <a:srgbClr val="BFBFBF">
                <a:alpha val="50000"/>
              </a:srgbClr>
            </a:outerShdw>
          </a:effectLst>
        </p:spPr>
        <p:txBody>
          <a:bodyPr vert="vert270" wrap="square" lIns="228600" tIns="228600" rIns="228600" bIns="228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LASKUTUS</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KOULUTUKSET</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OPPILASHUOLTORYHMIIN OSALLISTUMINEN</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OPPILASPALAVEREIHIN OSALLISTUMINEN</a:t>
            </a:r>
          </a:p>
          <a:p>
            <a:pPr algn="ctr" eaLnBrk="0" fontAlgn="base" hangingPunct="0">
              <a:spcBef>
                <a:spcPct val="0"/>
              </a:spcBef>
              <a:spcAft>
                <a:spcPct val="0"/>
              </a:spcAft>
            </a:pPr>
            <a:r>
              <a:rPr lang="fi-FI" altLang="fi-FI" sz="1050" dirty="0">
                <a:solidFill>
                  <a:srgbClr val="FFFFFF"/>
                </a:solidFill>
                <a:latin typeface="Arial" pitchFamily="34" charset="0"/>
                <a:ea typeface="Calibri" pitchFamily="34" charset="0"/>
                <a:cs typeface="Calibri" pitchFamily="34" charset="0"/>
              </a:rPr>
              <a:t>VASTUUOHJAAJATIIMIT, VASTUUOHJAAJIEN </a:t>
            </a:r>
            <a:r>
              <a:rPr lang="fi-FI" altLang="fi-FI" sz="1050" dirty="0" smtClean="0">
                <a:solidFill>
                  <a:srgbClr val="FFFFFF"/>
                </a:solidFill>
                <a:latin typeface="Arial" pitchFamily="34" charset="0"/>
                <a:ea typeface="Calibri" pitchFamily="34" charset="0"/>
                <a:cs typeface="Calibri" pitchFamily="34" charset="0"/>
              </a:rPr>
              <a:t>VERTAISTUKIRYHMÄT</a:t>
            </a:r>
            <a:endParaRPr lang="fi-FI" altLang="fi-FI" sz="1050" dirty="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772816" y="-6061601"/>
            <a:ext cx="4968552" cy="1511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OHJAAJAN VUOSIKELLO, </a:t>
            </a:r>
            <a:r>
              <a:rPr kumimoji="0" lang="fi-FI" altLang="fi-FI"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Jälkkäri</a:t>
            </a:r>
            <a:endParaRPr kumimoji="0" lang="fi-FI" altLang="fi-FI"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sz="1050" dirty="0" smtClean="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Elokuu</a:t>
            </a:r>
            <a:r>
              <a:rPr kumimoji="0" lang="fi-FI" altLang="fi-FI" sz="1050" b="0" i="0" u="none" strike="noStrike" cap="none" normalizeH="0" baseline="0" dirty="0" smtClean="0">
                <a:ln>
                  <a:noFill/>
                </a:ln>
                <a:solidFill>
                  <a:schemeClr val="tx1"/>
                </a:solidFill>
                <a:effectLst/>
                <a:ea typeface="Calibri" pitchFamily="34" charset="0"/>
              </a:rPr>
              <a:t>	</a:t>
            </a:r>
          </a:p>
          <a:p>
            <a:pPr marL="171450" indent="-171450" eaLnBrk="0" hangingPunct="0">
              <a:buFont typeface="Arial" panose="020B0604020202020204" pitchFamily="34" charset="0"/>
              <a:buChar char="•"/>
            </a:pPr>
            <a:r>
              <a:rPr lang="fi-FI" altLang="fi-FI" sz="1050" dirty="0" smtClean="0">
                <a:ea typeface="Calibri" pitchFamily="34" charset="0"/>
              </a:rPr>
              <a:t>uusien ohjaajien perehdytyskoulutus</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ryhmät käynnistyvät,</a:t>
            </a:r>
            <a:r>
              <a:rPr kumimoji="0" lang="fi-FI" altLang="fi-FI" sz="1050" b="0" i="0" u="none" strike="noStrike" cap="none" normalizeH="0" dirty="0" smtClean="0">
                <a:ln>
                  <a:noFill/>
                </a:ln>
                <a:solidFill>
                  <a:schemeClr val="tx1"/>
                </a:solidFill>
                <a:effectLst/>
                <a:ea typeface="Calibri" pitchFamily="34" charset="0"/>
              </a:rPr>
              <a:t> panostetaan </a:t>
            </a:r>
            <a:r>
              <a:rPr kumimoji="0" lang="fi-FI" altLang="fi-FI" sz="1050" b="0" i="0" u="none" strike="noStrike" cap="none" normalizeH="0" dirty="0" err="1" smtClean="0">
                <a:ln>
                  <a:noFill/>
                </a:ln>
                <a:solidFill>
                  <a:schemeClr val="tx1"/>
                </a:solidFill>
                <a:effectLst/>
                <a:ea typeface="Calibri" pitchFamily="34" charset="0"/>
              </a:rPr>
              <a:t>ryhmäyttämiseen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yhteistyö koulun ja muiden yhteistyökumppaneiden kanssa käynnistyy</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a:t>
            </a:r>
            <a:r>
              <a:rPr lang="fi-FI" altLang="fi-FI" sz="1050" i="1" dirty="0" smtClean="0">
                <a:ea typeface="Calibri" pitchFamily="34" charset="0"/>
              </a:rPr>
              <a:t>tekee lapsilistat ja lähettää tarvittavat tiedot hallintoon</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i="1" dirty="0">
                <a:ea typeface="Calibri" pitchFamily="34" charset="0"/>
              </a:rPr>
              <a:t> </a:t>
            </a:r>
            <a:r>
              <a:rPr lang="fi-FI" altLang="fi-FI" sz="1050" i="1" dirty="0" smtClean="0">
                <a:ea typeface="Calibri" pitchFamily="34" charset="0"/>
              </a:rPr>
              <a:t>t</a:t>
            </a:r>
            <a:r>
              <a:rPr kumimoji="0" lang="fi-FI" altLang="fi-FI" sz="1050" i="1" u="none" strike="noStrike" cap="none" normalizeH="0" baseline="0" dirty="0" smtClean="0">
                <a:ln>
                  <a:noFill/>
                </a:ln>
                <a:solidFill>
                  <a:schemeClr val="tx1"/>
                </a:solidFill>
                <a:effectLst/>
                <a:ea typeface="Calibri" pitchFamily="34" charset="0"/>
              </a:rPr>
              <a:t>oiminnasta tiedottaminen koteihin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toimintasuunnitelmat</a:t>
            </a:r>
          </a:p>
          <a:p>
            <a:pPr marL="0" marR="0" lvl="0" indent="0" algn="l" defTabSz="914400" rtl="0" eaLnBrk="0" fontAlgn="base" latinLnBrk="0" hangingPunct="0">
              <a:lnSpc>
                <a:spcPct val="100000"/>
              </a:lnSpc>
              <a:spcBef>
                <a:spcPct val="0"/>
              </a:spcBef>
              <a:spcAft>
                <a:spcPct val="0"/>
              </a:spcAft>
              <a:buClrTx/>
              <a:buSzTx/>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Syyskuu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kerhot käynnistyvät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Lokakuu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Marraskuu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lasten ja huoltajien toiveiden kartoitus kevään toimintasuunnitelmaan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Joulukuu</a:t>
            </a:r>
            <a:endParaRPr kumimoji="0" lang="fi-FI" altLang="fi-FI" sz="105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kevään toimintasuunnitelma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Tammikuu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tyytyväisyyskyselyt</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a:t>
            </a:r>
            <a:r>
              <a:rPr lang="fi-FI" altLang="fi-FI" sz="1050" i="1" dirty="0" smtClean="0">
                <a:ea typeface="Calibri" pitchFamily="34" charset="0"/>
              </a:rPr>
              <a:t>tekee lapsilistat ja lähettää tarvittavat tiedot hallintoon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Helmikuu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toimintaan hakeminen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Maaliskuu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Huhtikuu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haku päättyy</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ilmoittautuminen kesätoimintaan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Toukokuu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Jälkkäreiden</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Verttien</a:t>
            </a:r>
            <a:r>
              <a:rPr kumimoji="0" lang="fi-FI" altLang="fi-FI" sz="1050" b="0" i="0" u="none" strike="noStrike" cap="none" normalizeH="0" baseline="0" dirty="0" smtClean="0">
                <a:ln>
                  <a:noFill/>
                </a:ln>
                <a:solidFill>
                  <a:schemeClr val="tx1"/>
                </a:solidFill>
                <a:effectLst/>
                <a:ea typeface="Calibri" pitchFamily="34" charset="0"/>
              </a:rPr>
              <a:t> yhteinen tapahtuma</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lautakunnan vahvistama toimintasuunnitelma välitetään ohjaajille</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hyväksymiskirjeet koteihin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Kesäkuu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Kesä-Jälkkärit</a:t>
            </a: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ja</a:t>
            </a: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-Vertit</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Heinäkuu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muu kesätoiminta</a:t>
            </a:r>
            <a:endParaRPr kumimoji="0" lang="fi-FI" altLang="fi-FI" sz="1050" b="0" i="0" u="none" strike="noStrike" cap="none" normalizeH="0" baseline="0" dirty="0" smtClean="0">
              <a:ln>
                <a:noFill/>
              </a:ln>
              <a:solidFill>
                <a:schemeClr val="tx1"/>
              </a:solidFill>
              <a:effectLst/>
            </a:endParaRPr>
          </a:p>
        </p:txBody>
      </p:sp>
      <p:sp>
        <p:nvSpPr>
          <p:cNvPr id="2" name="Tekstiruutu 1"/>
          <p:cNvSpPr txBox="1"/>
          <p:nvPr/>
        </p:nvSpPr>
        <p:spPr>
          <a:xfrm>
            <a:off x="6213339" y="1712862"/>
            <a:ext cx="461665" cy="5900654"/>
          </a:xfrm>
          <a:prstGeom prst="rect">
            <a:avLst/>
          </a:prstGeom>
          <a:solidFill>
            <a:schemeClr val="tx2">
              <a:lumMod val="20000"/>
              <a:lumOff val="80000"/>
            </a:schemeClr>
          </a:solidFill>
        </p:spPr>
        <p:txBody>
          <a:bodyPr vert="vert270" wrap="none" rtlCol="0">
            <a:spAutoFit/>
          </a:bodyPr>
          <a:lstStyle/>
          <a:p>
            <a:r>
              <a:rPr lang="fi-FI" b="1" dirty="0" smtClean="0"/>
              <a:t>Lasten ja huoltajien </a:t>
            </a:r>
            <a:r>
              <a:rPr lang="fi-FI" b="1" dirty="0" err="1" smtClean="0"/>
              <a:t>osallistaminen</a:t>
            </a:r>
            <a:r>
              <a:rPr lang="fi-FI" b="1" dirty="0" smtClean="0"/>
              <a:t> toiminnan suunnitteluun</a:t>
            </a:r>
            <a:r>
              <a:rPr lang="fi-FI" dirty="0" smtClean="0"/>
              <a:t>!</a:t>
            </a:r>
            <a:endParaRPr lang="fi-FI" dirty="0"/>
          </a:p>
        </p:txBody>
      </p:sp>
    </p:spTree>
    <p:extLst>
      <p:ext uri="{BB962C8B-B14F-4D97-AF65-F5344CB8AC3E}">
        <p14:creationId xmlns:p14="http://schemas.microsoft.com/office/powerpoint/2010/main" val="3465316587"/>
      </p:ext>
    </p:extLst>
  </p:cSld>
  <p:clrMapOvr>
    <a:masterClrMapping/>
  </p:clrMapOvr>
  <p:timing>
    <p:tnLst>
      <p:par>
        <p:cTn id="1" dur="indefinite" restart="never" nodeType="tmRoot"/>
      </p:par>
    </p:tnLst>
  </p:timing>
</p:sld>
</file>

<file path=ppt/theme/theme1.xml><?xml version="1.0" encoding="utf-8"?>
<a:theme xmlns:a="http://schemas.openxmlformats.org/drawingml/2006/main" name="Jkl_ppt_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pohja johanna</Template>
  <TotalTime>1148</TotalTime>
  <Words>666</Words>
  <Application>Microsoft Office PowerPoint</Application>
  <PresentationFormat>Näytössä katseltava diaesitys (4:3)</PresentationFormat>
  <Paragraphs>590</Paragraphs>
  <Slides>28</Slides>
  <Notes>0</Notes>
  <HiddenSlides>0</HiddenSlides>
  <MMClips>0</MMClips>
  <ScaleCrop>false</ScaleCrop>
  <HeadingPairs>
    <vt:vector size="4" baseType="variant">
      <vt:variant>
        <vt:lpstr>Teema</vt:lpstr>
      </vt:variant>
      <vt:variant>
        <vt:i4>1</vt:i4>
      </vt:variant>
      <vt:variant>
        <vt:lpstr>Dian otsikot</vt:lpstr>
      </vt:variant>
      <vt:variant>
        <vt:i4>28</vt:i4>
      </vt:variant>
    </vt:vector>
  </HeadingPairs>
  <TitlesOfParts>
    <vt:vector size="29" baseType="lpstr">
      <vt:lpstr>Jkl_ppt_pohja</vt:lpstr>
      <vt:lpstr>Perusopetuksen Aamu- ja iltapäivätoiminnan Jälkkärin ja Vertin   PEREHDYTYSKANSIO  Jyväskylän kaupunki   Jyväskylän kaupunki</vt:lpstr>
      <vt:lpstr>  1. Perusopetuksen aamu- ja iltapäivätoiminnan perusteet 2011  2. Jyväskylän perusopetuksen aamu- ja iltapäivätoiminnan toimintasuunnitelma 1.8.2015 alkaen  3. Toimintapaikka   3.1 Toimintapaikan tiedot  4. Toimintaryhmä  4.1 Ryhmän säännöt  4.2 Päiväjärjestys  4.3 Viikkosuunnitelma  4.4 Lukukausisuunnitelma  4.5 Lapsilista ja tiedot lapsista  4.6 Välipalalista  5. Työntekijälle  Ohjaajan vuosikello  5.1 Ohjaajan tehtävät  5.2 Vastuuohjaajan tehtävät  5.3 Peda.net  6. Yhteistyökumppanit  6.1 Yhteistyökumppanit ja muut toimintaryhmät yhteystietoineen  7. Turvallisuus  7.1 Toimintapaikan turvallisuussuunnitelma  7.2 Ensiaputarvikkeet  7.3 Ensiapuohjeet  7.4 Tapaturmailmoitus  7.5 Vakuutusasiakirjat  7.6 Toimintaohje karkaamistilanteissa  7.7 Toimintaohje haastavan käytöksen kohtaamiseen, Jyväskylän kaupunki  7.8 Toimintaohje uhkatilanteessa ja uhkatilanneselvitys    8. Osallistava kasvatus  8.1 Suunnitelma osallistamisesta  9. Laatu ja kehittäminen  9.1 Toiminnan seuranta ja arviointi Jyväskylänseudun aamu- ja iltapäivätoiminnassa  10. Liitteet ja lomakepohjat  10.1 Hakulomake  10.2 Vahvistuslomake  10.3 Irtisanomisilmoitus/maksuperustemuutos  10.4 Asiakaskortti ja asiakaskortin liite  10.5 Koululaisten kotiinlähtöilmoitus  10.6 Ilmoitus lapsen osallistumisesta muuhun toimintaan (esim. terapia) ja muutosilmoitus  10.7 Lääkkeenantoluvat ja lääkehoitosuunnitelma  10.8 Retkilupa ja retkisuunnitelma  10.9 Todistus lapsen äkillisestä sairastumisesta  10.10 Uhkatilanneselvitys     </vt:lpstr>
      <vt:lpstr>PowerPoint-esitys</vt:lpstr>
      <vt:lpstr>PowerPoint-esitys</vt:lpstr>
      <vt:lpstr> 4.1 Ryhmän säännöt 4.2 Päiväjärjestys 4.3 Viikkosuunnitelma 4.4 Lukukausisuunnitelma 4.5 Lapsilista ja tiedot lapsista 4.6 Välipalalista </vt:lpstr>
      <vt:lpstr>4.1 RYHMÄN SÄÄNNÖT</vt:lpstr>
      <vt:lpstr>4.2 PÄIVÄJÄRJESTYS</vt:lpstr>
      <vt:lpstr>Ohjaajan vuosikello 5.1 Ohjaajan tehtävät 5.2 Vastuuohjaajan tehtävät 5.3 Peda.net</vt:lpstr>
      <vt:lpstr>PowerPoint-esitys</vt:lpstr>
      <vt:lpstr>PowerPoint-esitys</vt:lpstr>
      <vt:lpstr>5.1 OHJAAJAN TEHTÄVÄT Ryhmän työntekijät kirjaavat kaikkien työtehtävät ylös</vt:lpstr>
      <vt:lpstr>5.2 VASTUUOHJAAJAN TEHTÄVÄT  Ryhmän työntekijät kirjaavat yhdessä vastuuohjaajan tehtävät </vt:lpstr>
      <vt:lpstr>PowerPoint-esitys</vt:lpstr>
      <vt:lpstr>6.1 YHTEISTYÖKUMPPANIT JA MUUT TOIMINTARYHMÄT YHTEYSTIETOINEEN</vt:lpstr>
      <vt:lpstr>PowerPoint-esitys</vt:lpstr>
      <vt:lpstr>PowerPoint-esitys</vt:lpstr>
      <vt:lpstr>PowerPoint-esitys</vt:lpstr>
      <vt:lpstr>PowerPoint-esitys</vt:lpstr>
      <vt:lpstr>PowerPoint-esitys</vt:lpstr>
      <vt:lpstr>PowerPoint-esitys</vt:lpstr>
      <vt:lpstr>PowerPoint-esitys</vt:lpstr>
      <vt:lpstr>7.6 TOIMINTAOHJE KARKAAMISTILANTEESSA Työntekijät käyvät yhdessä läpi, kuinka karkaamistilanteissa toimitaan ja kirjaavat ne</vt:lpstr>
      <vt:lpstr>7.8 TOIMINTAOHJE UHKATILANTEISSA JA UHKATILANNESELVITYS Työntekijät käyvät ohjeet läpi ja kirjaavat ne </vt:lpstr>
      <vt:lpstr>  8.1 Suunnitelma osallistamisesta</vt:lpstr>
      <vt:lpstr>PowerPoint-esitys</vt:lpstr>
      <vt:lpstr>  9.1 Toiminnan seuranta ja arviointi Jyväskylän seudun  aamu- ja iltapäivätoiminnassa</vt:lpstr>
      <vt:lpstr>PowerPoint-esitys</vt:lpstr>
      <vt:lpstr>10.1 Hakulomake Jälkkäriin / ilmoittautuminen Vertti-toimintaan 10.2 Vahvistuslomake 10.3 Irtisanomisilmoitus/maksuperustemuutos 10.4 Asiakaskortti ja asiakaskortin liite 10.5 Koululaisten kotiinlähtöilmoitus 10.6 Ilmoitus lapsen osallistumisesta muuhun toimintaan (esim.terapia) ja muutosilmoitus 10.7 Lääkkeenantoluvat ja lääkehoitosuunnitelma 10.8 Retkilupa ja retkisuunnitelma 10.9 Todistus lapsen äkillisestä sairastumisesta 10.10 Uhkatilanneselvitys 10.11 Tapaturmailmoitus   </vt:lpstr>
    </vt:vector>
  </TitlesOfParts>
  <Company>Jyväskylän kaupunki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Ohjaajan arvokas päivä zef -kyselyn tulokset</dc:title>
  <dc:creator>Jyvaskylan kaupunki</dc:creator>
  <cp:lastModifiedBy>JKL</cp:lastModifiedBy>
  <cp:revision>222</cp:revision>
  <cp:lastPrinted>2015-08-24T10:25:53Z</cp:lastPrinted>
  <dcterms:created xsi:type="dcterms:W3CDTF">2014-11-06T08:02:21Z</dcterms:created>
  <dcterms:modified xsi:type="dcterms:W3CDTF">2015-08-24T12:31:22Z</dcterms:modified>
</cp:coreProperties>
</file>