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6" r:id="rId5"/>
    <p:sldId id="276" r:id="rId6"/>
    <p:sldId id="277" r:id="rId7"/>
    <p:sldId id="278" r:id="rId8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Josefin Sans" pitchFamily="2" charset="0"/>
      <p:regular r:id="rId15"/>
      <p:bold r:id="rId16"/>
      <p:italic r:id="rId17"/>
      <p:boldItalic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  <p:embeddedFont>
      <p:font typeface="Roboto Slab" pitchFamily="2" charset="0"/>
      <p:regular r:id="rId23"/>
      <p:bold r:id="rId24"/>
    </p:embeddedFont>
    <p:embeddedFont>
      <p:font typeface="Roboto Slab Medium" pitchFamily="2" charset="0"/>
      <p:regular r:id="rId25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kkarainen Minna" initials="HM" lastIdx="7" clrIdx="0">
    <p:extLst>
      <p:ext uri="{19B8F6BF-5375-455C-9EA6-DF929625EA0E}">
        <p15:presenceInfo xmlns:p15="http://schemas.microsoft.com/office/powerpoint/2012/main" userId="S::minna.hakkarainen@jyvaskyla.fi::e8f948b9-0591-4ef2-af8f-e51bf4b275f8" providerId="AD"/>
      </p:ext>
    </p:extLst>
  </p:cmAuthor>
  <p:cmAuthor id="2" name="Pekkarinen Terhi" initials="PT" lastIdx="39" clrIdx="1">
    <p:extLst>
      <p:ext uri="{19B8F6BF-5375-455C-9EA6-DF929625EA0E}">
        <p15:presenceInfo xmlns:p15="http://schemas.microsoft.com/office/powerpoint/2012/main" userId="S::terhi.pekkarinen@jyvaskyla.fi::d3a02b69-a866-4259-9bda-d52d6b4db252" providerId="AD"/>
      </p:ext>
    </p:extLst>
  </p:cmAuthor>
  <p:cmAuthor id="3" name="Ristimella Kaisa" initials="RK" lastIdx="5" clrIdx="2">
    <p:extLst>
      <p:ext uri="{19B8F6BF-5375-455C-9EA6-DF929625EA0E}">
        <p15:presenceInfo xmlns:p15="http://schemas.microsoft.com/office/powerpoint/2012/main" userId="S::Kaisa.Ristimella@jyvaskyla.fi::ce907c6e-d83f-4c94-ae2e-8bad592ceb01" providerId="AD"/>
      </p:ext>
    </p:extLst>
  </p:cmAuthor>
  <p:cmAuthor id="4" name="Esa Hämäläinen" initials="EH" lastIdx="7" clrIdx="3">
    <p:extLst>
      <p:ext uri="{19B8F6BF-5375-455C-9EA6-DF929625EA0E}">
        <p15:presenceInfo xmlns:p15="http://schemas.microsoft.com/office/powerpoint/2012/main" userId="S::esa.hamalainen@avidlyagency.com::b837e70c-9246-4cf2-8ea8-03a7fe78efb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390F"/>
    <a:srgbClr val="3C00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20C6B5-E04A-4880-BF9F-2C2B8EA63E2D}" v="6" dt="2024-01-18T07:55:57.4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5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font" Target="fonts/font11.fntdata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viewProps" Target="viewProp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komaa Ville" userId="055f2952-193f-4d11-ab7c-e19f39225182" providerId="ADAL" clId="{F120C6B5-E04A-4880-BF9F-2C2B8EA63E2D}"/>
    <pc:docChg chg="custSel modSld">
      <pc:chgData name="Sakomaa Ville" userId="055f2952-193f-4d11-ab7c-e19f39225182" providerId="ADAL" clId="{F120C6B5-E04A-4880-BF9F-2C2B8EA63E2D}" dt="2024-01-18T08:11:33.915" v="331" actId="20577"/>
      <pc:docMkLst>
        <pc:docMk/>
      </pc:docMkLst>
      <pc:sldChg chg="modSp mod">
        <pc:chgData name="Sakomaa Ville" userId="055f2952-193f-4d11-ab7c-e19f39225182" providerId="ADAL" clId="{F120C6B5-E04A-4880-BF9F-2C2B8EA63E2D}" dt="2024-01-18T08:11:33.915" v="331" actId="20577"/>
        <pc:sldMkLst>
          <pc:docMk/>
          <pc:sldMk cId="2688316816" sldId="276"/>
        </pc:sldMkLst>
        <pc:spChg chg="mod">
          <ac:chgData name="Sakomaa Ville" userId="055f2952-193f-4d11-ab7c-e19f39225182" providerId="ADAL" clId="{F120C6B5-E04A-4880-BF9F-2C2B8EA63E2D}" dt="2024-01-18T08:11:33.915" v="331" actId="20577"/>
          <ac:spMkLst>
            <pc:docMk/>
            <pc:sldMk cId="2688316816" sldId="276"/>
            <ac:spMk id="7" creationId="{A0CC9A64-22F7-4241-B1FF-837FB4CFD3AD}"/>
          </ac:spMkLst>
        </pc:spChg>
      </pc:sldChg>
      <pc:sldChg chg="addSp modSp mod">
        <pc:chgData name="Sakomaa Ville" userId="055f2952-193f-4d11-ab7c-e19f39225182" providerId="ADAL" clId="{F120C6B5-E04A-4880-BF9F-2C2B8EA63E2D}" dt="2024-01-18T07:59:14.375" v="137" actId="20577"/>
        <pc:sldMkLst>
          <pc:docMk/>
          <pc:sldMk cId="1550800182" sldId="278"/>
        </pc:sldMkLst>
        <pc:spChg chg="mod">
          <ac:chgData name="Sakomaa Ville" userId="055f2952-193f-4d11-ab7c-e19f39225182" providerId="ADAL" clId="{F120C6B5-E04A-4880-BF9F-2C2B8EA63E2D}" dt="2024-01-18T07:59:14.375" v="137" actId="20577"/>
          <ac:spMkLst>
            <pc:docMk/>
            <pc:sldMk cId="1550800182" sldId="278"/>
            <ac:spMk id="7" creationId="{A0CC9A64-22F7-4241-B1FF-837FB4CFD3AD}"/>
          </ac:spMkLst>
        </pc:spChg>
        <pc:picChg chg="add mod">
          <ac:chgData name="Sakomaa Ville" userId="055f2952-193f-4d11-ab7c-e19f39225182" providerId="ADAL" clId="{F120C6B5-E04A-4880-BF9F-2C2B8EA63E2D}" dt="2024-01-18T07:55:52.331" v="10" actId="1076"/>
          <ac:picMkLst>
            <pc:docMk/>
            <pc:sldMk cId="1550800182" sldId="278"/>
            <ac:picMk id="8" creationId="{7188D550-8236-64A7-CB50-772B27B67907}"/>
          </ac:picMkLst>
        </pc:picChg>
        <pc:picChg chg="add mod">
          <ac:chgData name="Sakomaa Ville" userId="055f2952-193f-4d11-ab7c-e19f39225182" providerId="ADAL" clId="{F120C6B5-E04A-4880-BF9F-2C2B8EA63E2D}" dt="2024-01-18T07:55:57.466" v="11" actId="1076"/>
          <ac:picMkLst>
            <pc:docMk/>
            <pc:sldMk cId="1550800182" sldId="278"/>
            <ac:picMk id="1026" creationId="{BEF8D253-0E2B-E658-37DF-9542CCBC7AD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E089AD-7BA2-471C-8D58-ED655DB17A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F5D9F9-B217-4469-AA30-2F90D4C87A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A545CC-1BA0-4B0C-B9C2-5E603880AF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73783-E26D-49CC-8828-9429A80D33AD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89846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06FE8-154B-4CF4-9A83-9F72D0661E5D}" type="datetimeFigureOut">
              <a:rPr lang="en-FI" smtClean="0"/>
              <a:t>01/18/2024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0DA72-19FE-4EDE-92C6-5A70F5973D9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05190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latin typeface="Josefin Sans" pitchFamily="2" charset="0"/>
              </a:defRPr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teksti napsauttamalla</a:t>
            </a:r>
          </a:p>
        </p:txBody>
      </p:sp>
      <p:pic>
        <p:nvPicPr>
          <p:cNvPr id="8" name="Kuva 7" descr="Jyväskylän kaupunki">
            <a:extLst>
              <a:ext uri="{FF2B5EF4-FFF2-40B4-BE49-F238E27FC236}">
                <a16:creationId xmlns:a16="http://schemas.microsoft.com/office/drawing/2014/main" id="{5D024F1F-7715-4A0E-A3A4-05B640913E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 ja ingressi tummalla taust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94744627-E584-4F2D-9579-FB881B419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378713" cy="6858000"/>
          </a:xfrm>
          <a:prstGeom prst="rect">
            <a:avLst/>
          </a:prstGeom>
          <a:gradFill>
            <a:gsLst>
              <a:gs pos="46000">
                <a:schemeClr val="tx2">
                  <a:alpha val="81000"/>
                </a:schemeClr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522113BD-7FB3-4C22-914B-903AB696A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29051" y="457200"/>
            <a:ext cx="6779623" cy="5930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30634" y="457199"/>
            <a:ext cx="3932237" cy="2450827"/>
          </a:xfrm>
        </p:spPr>
        <p:txBody>
          <a:bodyPr anchor="b">
            <a:normAutofit/>
          </a:bodyPr>
          <a:lstStyle>
            <a:lvl1pPr>
              <a:defRPr sz="39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530634" y="3123872"/>
            <a:ext cx="3932237" cy="3263863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5281748" y="766354"/>
            <a:ext cx="6082938" cy="5299165"/>
          </a:xfrm>
        </p:spPr>
        <p:txBody>
          <a:bodyPr/>
          <a:lstStyle>
            <a:lvl1pPr marL="384175" indent="-384175">
              <a:spcBef>
                <a:spcPts val="600"/>
              </a:spcBef>
              <a:spcAft>
                <a:spcPts val="600"/>
              </a:spcAft>
              <a:defRPr sz="2200"/>
            </a:lvl1pPr>
            <a:lvl2pPr marL="717550" indent="-269875">
              <a:spcBef>
                <a:spcPts val="0"/>
              </a:spcBef>
              <a:spcAft>
                <a:spcPts val="600"/>
              </a:spcAft>
              <a:defRPr sz="2000"/>
            </a:lvl2pPr>
            <a:lvl3pPr marL="985838" indent="-268288">
              <a:spcBef>
                <a:spcPts val="0"/>
              </a:spcBef>
              <a:spcAft>
                <a:spcPts val="600"/>
              </a:spcAft>
              <a:defRPr sz="1800"/>
            </a:lvl3pPr>
            <a:lvl4pPr marL="1255713" indent="-271463">
              <a:spcBef>
                <a:spcPts val="0"/>
              </a:spcBef>
              <a:spcAft>
                <a:spcPts val="600"/>
              </a:spcAft>
              <a:defRPr sz="1800"/>
            </a:lvl4pPr>
            <a:lvl5pPr marL="1612900" indent="-266700">
              <a:spcAft>
                <a:spcPts val="600"/>
              </a:spcAft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E995E32-C504-4EAB-856C-6A5DC0444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2171" y="6469561"/>
            <a:ext cx="86650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4AEF5D-7FAC-4949-84D2-DA5A9BB3D22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 otsikko ja sisältö 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35577" y="1214718"/>
            <a:ext cx="11046823" cy="466164"/>
          </a:xfrm>
        </p:spPr>
        <p:txBody>
          <a:bodyPr/>
          <a:lstStyle>
            <a:lvl1pPr>
              <a:defRPr sz="4000" cap="all" baseline="0"/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535577" y="2142565"/>
            <a:ext cx="11046823" cy="4500305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CF6B3B4E-87C4-48E5-884D-35EDAEFAB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2171" y="6469561"/>
            <a:ext cx="966652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F4AEF5D-7FAC-4949-84D2-DA5A9BB3D22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9762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 otsikko ja sisältö logo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35577" y="1145943"/>
            <a:ext cx="11046823" cy="682857"/>
          </a:xfrm>
        </p:spPr>
        <p:txBody>
          <a:bodyPr/>
          <a:lstStyle>
            <a:lvl1pPr>
              <a:defRPr sz="4000" cap="all" baseline="0"/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535577" y="1946535"/>
            <a:ext cx="11046823" cy="3857918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8304605-0DA0-4608-B10C-4DD2A16642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5577" y="6192401"/>
            <a:ext cx="1025434" cy="365125"/>
          </a:xfrm>
        </p:spPr>
        <p:txBody>
          <a:bodyPr/>
          <a:lstStyle/>
          <a:p>
            <a:r>
              <a:rPr lang="en-FI"/>
              <a:t>23/03/2021</a:t>
            </a:r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519B0E7-A395-450C-B968-5D790C992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7239" y="6192401"/>
            <a:ext cx="6380922" cy="365125"/>
          </a:xfrm>
        </p:spPr>
        <p:txBody>
          <a:bodyPr/>
          <a:lstStyle/>
          <a:p>
            <a:r>
              <a:rPr lang="fi-FI"/>
              <a:t>Jyväskylän kaupunki</a:t>
            </a:r>
          </a:p>
        </p:txBody>
      </p:sp>
      <p:sp>
        <p:nvSpPr>
          <p:cNvPr id="8" name="Dian numeron paikkamerkki 6">
            <a:extLst>
              <a:ext uri="{FF2B5EF4-FFF2-40B4-BE49-F238E27FC236}">
                <a16:creationId xmlns:a16="http://schemas.microsoft.com/office/drawing/2014/main" id="{EAF6FF19-77BD-491D-9069-263CD4F23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4947" y="6192401"/>
            <a:ext cx="611777" cy="365125"/>
          </a:xfr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BBFFA347-DDC3-4C30-BC7F-8B939ED6E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6467" y="6092835"/>
            <a:ext cx="2159726" cy="5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57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logo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1204809"/>
            <a:ext cx="10515600" cy="639689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838200" y="2081349"/>
            <a:ext cx="5181600" cy="3683726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6172200" y="2081349"/>
            <a:ext cx="5181600" cy="3683726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838200" y="6199596"/>
            <a:ext cx="1025434" cy="365125"/>
          </a:xfrm>
        </p:spPr>
        <p:txBody>
          <a:bodyPr/>
          <a:lstStyle/>
          <a:p>
            <a:r>
              <a:rPr lang="en-FI"/>
              <a:t>23/03/2021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2002971" y="6199596"/>
            <a:ext cx="5673635" cy="365125"/>
          </a:xfrm>
        </p:spPr>
        <p:txBody>
          <a:bodyPr/>
          <a:lstStyle/>
          <a:p>
            <a:r>
              <a:rPr lang="fi-FI"/>
              <a:t>Jyväskylän kaupunki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7815942" y="6199596"/>
            <a:ext cx="611777" cy="365125"/>
          </a:xfr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821ECA0-831E-410A-98E7-774054095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074" y="6100030"/>
            <a:ext cx="2159726" cy="5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24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Vertai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9788" y="1185189"/>
            <a:ext cx="10515600" cy="647536"/>
          </a:xfrm>
        </p:spPr>
        <p:txBody>
          <a:bodyPr/>
          <a:lstStyle/>
          <a:p>
            <a:r>
              <a:rPr lang="fi-FI"/>
              <a:t>Lisää teksti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839788" y="2121155"/>
            <a:ext cx="5157787" cy="823912"/>
          </a:xfrm>
        </p:spPr>
        <p:txBody>
          <a:bodyPr anchor="t"/>
          <a:lstStyle>
            <a:lvl1pPr marL="0" indent="0">
              <a:buNone/>
              <a:defRPr sz="2400" b="1">
                <a:latin typeface="Roboto Slab Medium" pitchFamily="2" charset="0"/>
                <a:ea typeface="Roboto Slab Medium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Lisää teksti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839788" y="3139571"/>
            <a:ext cx="5157787" cy="2849159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200"/>
            </a:lvl1pPr>
            <a:lvl2pPr>
              <a:spcBef>
                <a:spcPts val="0"/>
              </a:spcBef>
              <a:spcAft>
                <a:spcPts val="600"/>
              </a:spcAft>
              <a:defRPr sz="20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121155"/>
            <a:ext cx="5183188" cy="823912"/>
          </a:xfrm>
        </p:spPr>
        <p:txBody>
          <a:bodyPr anchor="t"/>
          <a:lstStyle>
            <a:lvl1pPr marL="0" indent="0">
              <a:buNone/>
              <a:defRPr sz="2400" b="1">
                <a:latin typeface="Roboto Slab Medium" pitchFamily="2" charset="0"/>
                <a:ea typeface="Roboto Slab Medium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Lisää teksti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 hasCustomPrompt="1"/>
          </p:nvPr>
        </p:nvSpPr>
        <p:spPr>
          <a:xfrm>
            <a:off x="6172200" y="3139571"/>
            <a:ext cx="5183188" cy="2849159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200"/>
            </a:lvl1pPr>
            <a:lvl2pPr>
              <a:spcBef>
                <a:spcPts val="0"/>
              </a:spcBef>
              <a:spcAft>
                <a:spcPts val="600"/>
              </a:spcAft>
              <a:defRPr sz="20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4">
            <a:extLst>
              <a:ext uri="{FF2B5EF4-FFF2-40B4-BE49-F238E27FC236}">
                <a16:creationId xmlns:a16="http://schemas.microsoft.com/office/drawing/2014/main" id="{732BCECF-24FA-4245-89F0-F9E3F84B8B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08304"/>
            <a:ext cx="1025434" cy="365125"/>
          </a:xfrm>
        </p:spPr>
        <p:txBody>
          <a:bodyPr/>
          <a:lstStyle/>
          <a:p>
            <a:r>
              <a:rPr lang="en-FI"/>
              <a:t>23/03/2021</a:t>
            </a:r>
            <a:endParaRPr lang="fi-FI"/>
          </a:p>
        </p:txBody>
      </p:sp>
      <p:sp>
        <p:nvSpPr>
          <p:cNvPr id="8" name="Alatunnisteen paikkamerkki 5">
            <a:extLst>
              <a:ext uri="{FF2B5EF4-FFF2-40B4-BE49-F238E27FC236}">
                <a16:creationId xmlns:a16="http://schemas.microsoft.com/office/drawing/2014/main" id="{119944AF-3501-4178-8A67-BC3EA871C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2971" y="6208304"/>
            <a:ext cx="5673635" cy="365125"/>
          </a:xfrm>
        </p:spPr>
        <p:txBody>
          <a:bodyPr/>
          <a:lstStyle/>
          <a:p>
            <a:r>
              <a:rPr lang="fi-FI"/>
              <a:t>Jyväskylän kaupunki</a:t>
            </a:r>
          </a:p>
        </p:txBody>
      </p:sp>
      <p:sp>
        <p:nvSpPr>
          <p:cNvPr id="9" name="Dian numeron paikkamerkki 6">
            <a:extLst>
              <a:ext uri="{FF2B5EF4-FFF2-40B4-BE49-F238E27FC236}">
                <a16:creationId xmlns:a16="http://schemas.microsoft.com/office/drawing/2014/main" id="{08B92EAD-D883-401D-8AA0-01AB9B4EC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5942" y="6208304"/>
            <a:ext cx="611777" cy="365125"/>
          </a:xfr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F093F3DD-5E7F-4930-8505-0AB4862F8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074" y="6108738"/>
            <a:ext cx="2159726" cy="5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68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 ja ingres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30634" y="1223554"/>
            <a:ext cx="3932237" cy="1600200"/>
          </a:xfrm>
        </p:spPr>
        <p:txBody>
          <a:bodyPr anchor="b">
            <a:noAutofit/>
          </a:bodyPr>
          <a:lstStyle>
            <a:lvl1pPr>
              <a:defRPr sz="39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530634" y="2991393"/>
            <a:ext cx="3932237" cy="3531325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968240" y="1223554"/>
            <a:ext cx="6396446" cy="5299165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840324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518029"/>
            <a:ext cx="10515600" cy="651461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6" name="Päivämäärän paikkamerkki 4">
            <a:extLst>
              <a:ext uri="{FF2B5EF4-FFF2-40B4-BE49-F238E27FC236}">
                <a16:creationId xmlns:a16="http://schemas.microsoft.com/office/drawing/2014/main" id="{40F95D50-A862-48FB-9B78-F3C05216E0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99596"/>
            <a:ext cx="1025434" cy="365125"/>
          </a:xfrm>
        </p:spPr>
        <p:txBody>
          <a:bodyPr/>
          <a:lstStyle/>
          <a:p>
            <a:r>
              <a:rPr lang="en-FI"/>
              <a:t>23/03/2021</a:t>
            </a:r>
            <a:endParaRPr lang="fi-FI"/>
          </a:p>
        </p:txBody>
      </p:sp>
      <p:sp>
        <p:nvSpPr>
          <p:cNvPr id="7" name="Alatunnisteen paikkamerkki 5">
            <a:extLst>
              <a:ext uri="{FF2B5EF4-FFF2-40B4-BE49-F238E27FC236}">
                <a16:creationId xmlns:a16="http://schemas.microsoft.com/office/drawing/2014/main" id="{E7711795-E442-40A4-A082-5EB6AB314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2971" y="6199596"/>
            <a:ext cx="5673635" cy="365125"/>
          </a:xfrm>
        </p:spPr>
        <p:txBody>
          <a:bodyPr/>
          <a:lstStyle/>
          <a:p>
            <a:r>
              <a:rPr lang="fi-FI"/>
              <a:t>Jyväskylän kaupunki</a:t>
            </a:r>
          </a:p>
        </p:txBody>
      </p:sp>
      <p:sp>
        <p:nvSpPr>
          <p:cNvPr id="8" name="Dian numeron paikkamerkki 6">
            <a:extLst>
              <a:ext uri="{FF2B5EF4-FFF2-40B4-BE49-F238E27FC236}">
                <a16:creationId xmlns:a16="http://schemas.microsoft.com/office/drawing/2014/main" id="{9D789163-F972-4ABF-9316-92A93D451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5942" y="6199596"/>
            <a:ext cx="611777" cy="365125"/>
          </a:xfr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99370626-A5E4-4A0C-A22C-06CE1C07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074" y="6100030"/>
            <a:ext cx="2159726" cy="5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a dia logo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8">
            <a:extLst>
              <a:ext uri="{FF2B5EF4-FFF2-40B4-BE49-F238E27FC236}">
                <a16:creationId xmlns:a16="http://schemas.microsoft.com/office/drawing/2014/main" id="{EFFD69E1-2040-4684-81B2-BA4D53DC7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074" y="6100030"/>
            <a:ext cx="2159726" cy="5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98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ko + selite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88028"/>
            <a:ext cx="3932237" cy="3680959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Lisää teksti napsauttamalla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 hasCustomPrompt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Kuva </a:t>
            </a:r>
            <a:br>
              <a:rPr lang="fi-FI"/>
            </a:br>
            <a:r>
              <a:rPr lang="fi-FI"/>
              <a:t>Muista lisätä tarvittaessa kuvan ALT -teksti</a:t>
            </a:r>
          </a:p>
        </p:txBody>
      </p:sp>
      <p:sp>
        <p:nvSpPr>
          <p:cNvPr id="8" name="Päivämäärän paikkamerkki 4">
            <a:extLst>
              <a:ext uri="{FF2B5EF4-FFF2-40B4-BE49-F238E27FC236}">
                <a16:creationId xmlns:a16="http://schemas.microsoft.com/office/drawing/2014/main" id="{A62F173C-CA01-46C8-8ACB-059B50B0E6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99596"/>
            <a:ext cx="1025434" cy="365125"/>
          </a:xfrm>
        </p:spPr>
        <p:txBody>
          <a:bodyPr/>
          <a:lstStyle/>
          <a:p>
            <a:r>
              <a:rPr lang="en-FI"/>
              <a:t>23/03/2021</a:t>
            </a:r>
            <a:endParaRPr lang="fi-FI"/>
          </a:p>
        </p:txBody>
      </p:sp>
      <p:sp>
        <p:nvSpPr>
          <p:cNvPr id="9" name="Alatunnisteen paikkamerkki 5">
            <a:extLst>
              <a:ext uri="{FF2B5EF4-FFF2-40B4-BE49-F238E27FC236}">
                <a16:creationId xmlns:a16="http://schemas.microsoft.com/office/drawing/2014/main" id="{8D1C888C-C80D-443E-BB84-5438D5E0B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2971" y="6199596"/>
            <a:ext cx="5673635" cy="365125"/>
          </a:xfrm>
        </p:spPr>
        <p:txBody>
          <a:bodyPr/>
          <a:lstStyle/>
          <a:p>
            <a:r>
              <a:rPr lang="fi-FI"/>
              <a:t>Jyväskylän kaupunki</a:t>
            </a:r>
          </a:p>
        </p:txBody>
      </p:sp>
      <p:sp>
        <p:nvSpPr>
          <p:cNvPr id="10" name="Dian numeron paikkamerkki 6">
            <a:extLst>
              <a:ext uri="{FF2B5EF4-FFF2-40B4-BE49-F238E27FC236}">
                <a16:creationId xmlns:a16="http://schemas.microsoft.com/office/drawing/2014/main" id="{5598F737-49C6-465C-AAC0-1CC317207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5942" y="6199596"/>
            <a:ext cx="611777" cy="365125"/>
          </a:xfr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1085A5C-08A8-43AA-8946-9AC820FA8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074" y="6100030"/>
            <a:ext cx="2159726" cy="5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 di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4">
            <a:extLst>
              <a:ext uri="{FF2B5EF4-FFF2-40B4-BE49-F238E27FC236}">
                <a16:creationId xmlns:a16="http://schemas.microsoft.com/office/drawing/2014/main" id="{4219756E-40AA-4ACF-9DDE-987C8E105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803732" cy="6858000"/>
          </a:xfrm>
          <a:prstGeom prst="rect">
            <a:avLst/>
          </a:prstGeom>
          <a:gradFill>
            <a:gsLst>
              <a:gs pos="6000">
                <a:schemeClr val="tx2">
                  <a:alpha val="72000"/>
                </a:schemeClr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osefin Sans" pitchFamily="2" charset="0"/>
              </a:defRPr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878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-asettelu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B0B4A5E3-A489-492E-BF46-7B5AEE3A368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387564" y="0"/>
            <a:ext cx="5798084" cy="3428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/>
              <a:t>Kuva</a:t>
            </a:r>
          </a:p>
          <a:p>
            <a:endParaRPr lang="fi-FI"/>
          </a:p>
        </p:txBody>
      </p:sp>
      <p:sp>
        <p:nvSpPr>
          <p:cNvPr id="12" name="Kuvan paikkamerkki 2">
            <a:extLst>
              <a:ext uri="{FF2B5EF4-FFF2-40B4-BE49-F238E27FC236}">
                <a16:creationId xmlns:a16="http://schemas.microsoft.com/office/drawing/2014/main" id="{340D0AD1-5DF7-46B9-A3E2-3A1577D471B2}"/>
              </a:ext>
            </a:extLst>
          </p:cNvPr>
          <p:cNvSpPr>
            <a:spLocks noGrp="1"/>
          </p:cNvSpPr>
          <p:nvPr>
            <p:ph type="pic" idx="24" hasCustomPrompt="1"/>
          </p:nvPr>
        </p:nvSpPr>
        <p:spPr>
          <a:xfrm>
            <a:off x="6392328" y="3626069"/>
            <a:ext cx="5788556" cy="32319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/>
              <a:t>Kuva</a:t>
            </a:r>
          </a:p>
          <a:p>
            <a:endParaRPr lang="fi-FI"/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18D88550-7248-44B1-9174-AB6B42A48D0E}"/>
              </a:ext>
            </a:extLst>
          </p:cNvPr>
          <p:cNvSpPr>
            <a:spLocks noGrp="1"/>
          </p:cNvSpPr>
          <p:nvPr>
            <p:ph type="pic" idx="25" hasCustomPrompt="1"/>
          </p:nvPr>
        </p:nvSpPr>
        <p:spPr>
          <a:xfrm>
            <a:off x="3614179" y="0"/>
            <a:ext cx="2618217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/>
              <a:t>Kuva</a:t>
            </a:r>
          </a:p>
          <a:p>
            <a:endParaRPr lang="fi-FI"/>
          </a:p>
        </p:txBody>
      </p:sp>
      <p:sp>
        <p:nvSpPr>
          <p:cNvPr id="14" name="Kuvan paikkamerkki 2">
            <a:extLst>
              <a:ext uri="{FF2B5EF4-FFF2-40B4-BE49-F238E27FC236}">
                <a16:creationId xmlns:a16="http://schemas.microsoft.com/office/drawing/2014/main" id="{90D0767E-2AA6-4653-A890-C7698B13E125}"/>
              </a:ext>
            </a:extLst>
          </p:cNvPr>
          <p:cNvSpPr>
            <a:spLocks noGrp="1"/>
          </p:cNvSpPr>
          <p:nvPr>
            <p:ph type="pic" idx="26" hasCustomPrompt="1"/>
          </p:nvPr>
        </p:nvSpPr>
        <p:spPr>
          <a:xfrm>
            <a:off x="-11115" y="-1"/>
            <a:ext cx="3465363" cy="23163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Kuva</a:t>
            </a:r>
          </a:p>
        </p:txBody>
      </p:sp>
      <p:sp>
        <p:nvSpPr>
          <p:cNvPr id="15" name="Kuvan paikkamerkki 2">
            <a:extLst>
              <a:ext uri="{FF2B5EF4-FFF2-40B4-BE49-F238E27FC236}">
                <a16:creationId xmlns:a16="http://schemas.microsoft.com/office/drawing/2014/main" id="{3006635A-5F06-44E4-B7A3-75A27D9EE0CB}"/>
              </a:ext>
            </a:extLst>
          </p:cNvPr>
          <p:cNvSpPr>
            <a:spLocks noGrp="1"/>
          </p:cNvSpPr>
          <p:nvPr>
            <p:ph type="pic" idx="27" hasCustomPrompt="1"/>
          </p:nvPr>
        </p:nvSpPr>
        <p:spPr>
          <a:xfrm>
            <a:off x="0" y="2467881"/>
            <a:ext cx="3465363" cy="23163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/>
              <a:t>Kuva</a:t>
            </a:r>
          </a:p>
          <a:p>
            <a:endParaRPr lang="fi-FI"/>
          </a:p>
        </p:txBody>
      </p:sp>
      <p:sp>
        <p:nvSpPr>
          <p:cNvPr id="16" name="Kuvan paikkamerkki 2">
            <a:extLst>
              <a:ext uri="{FF2B5EF4-FFF2-40B4-BE49-F238E27FC236}">
                <a16:creationId xmlns:a16="http://schemas.microsoft.com/office/drawing/2014/main" id="{EF1AD1EF-8AA9-4D06-B6D4-EC0A770B464A}"/>
              </a:ext>
            </a:extLst>
          </p:cNvPr>
          <p:cNvSpPr>
            <a:spLocks noGrp="1"/>
          </p:cNvSpPr>
          <p:nvPr>
            <p:ph type="pic" idx="28" hasCustomPrompt="1"/>
          </p:nvPr>
        </p:nvSpPr>
        <p:spPr>
          <a:xfrm>
            <a:off x="-4764" y="4935763"/>
            <a:ext cx="3465363" cy="19187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/>
              <a:t>Kuva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99359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-asettelu 2.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C9BD9F77-D97C-4641-BF54-33154D36B332}"/>
              </a:ext>
            </a:extLst>
          </p:cNvPr>
          <p:cNvSpPr>
            <a:spLocks noGrp="1"/>
          </p:cNvSpPr>
          <p:nvPr>
            <p:ph type="pic" idx="27" hasCustomPrompt="1"/>
          </p:nvPr>
        </p:nvSpPr>
        <p:spPr>
          <a:xfrm>
            <a:off x="3642608" y="0"/>
            <a:ext cx="8538897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/>
              <a:t>Kuva</a:t>
            </a:r>
          </a:p>
          <a:p>
            <a:endParaRPr lang="fi-FI"/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BFD4E7A1-729E-46E1-BD90-8600DADC9467}"/>
              </a:ext>
            </a:extLst>
          </p:cNvPr>
          <p:cNvSpPr>
            <a:spLocks noGrp="1"/>
          </p:cNvSpPr>
          <p:nvPr>
            <p:ph type="pic" idx="28" hasCustomPrompt="1"/>
          </p:nvPr>
        </p:nvSpPr>
        <p:spPr>
          <a:xfrm>
            <a:off x="-3970" y="-8909"/>
            <a:ext cx="3465363" cy="2301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/>
              <a:t>Kuva</a:t>
            </a:r>
          </a:p>
          <a:p>
            <a:endParaRPr lang="fi-FI"/>
          </a:p>
        </p:txBody>
      </p:sp>
      <p:sp>
        <p:nvSpPr>
          <p:cNvPr id="12" name="Kuvan paikkamerkki 2">
            <a:extLst>
              <a:ext uri="{FF2B5EF4-FFF2-40B4-BE49-F238E27FC236}">
                <a16:creationId xmlns:a16="http://schemas.microsoft.com/office/drawing/2014/main" id="{69C3A83E-7A2B-4C63-9041-5C1EE68001E8}"/>
              </a:ext>
            </a:extLst>
          </p:cNvPr>
          <p:cNvSpPr>
            <a:spLocks noGrp="1"/>
          </p:cNvSpPr>
          <p:nvPr>
            <p:ph type="pic" idx="29" hasCustomPrompt="1"/>
          </p:nvPr>
        </p:nvSpPr>
        <p:spPr>
          <a:xfrm>
            <a:off x="6525" y="2471352"/>
            <a:ext cx="3465363" cy="14704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/>
              <a:t>Kuva</a:t>
            </a:r>
          </a:p>
          <a:p>
            <a:endParaRPr lang="fi-FI"/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CC35BF02-7B0D-48AD-9BAD-5554B54E2B54}"/>
              </a:ext>
            </a:extLst>
          </p:cNvPr>
          <p:cNvSpPr>
            <a:spLocks noGrp="1"/>
          </p:cNvSpPr>
          <p:nvPr>
            <p:ph type="pic" idx="30" hasCustomPrompt="1"/>
          </p:nvPr>
        </p:nvSpPr>
        <p:spPr>
          <a:xfrm>
            <a:off x="6525" y="4120977"/>
            <a:ext cx="3465363" cy="27370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/>
              <a:t>Kuva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4781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-asettelu 3.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780432A4-79B2-4E2C-9BE8-6A6DB0EFE24B}"/>
              </a:ext>
            </a:extLst>
          </p:cNvPr>
          <p:cNvSpPr>
            <a:spLocks noGrp="1"/>
          </p:cNvSpPr>
          <p:nvPr>
            <p:ph type="pic" idx="28" hasCustomPrompt="1"/>
          </p:nvPr>
        </p:nvSpPr>
        <p:spPr>
          <a:xfrm>
            <a:off x="-3970" y="-8909"/>
            <a:ext cx="6233985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/>
              <a:t>Kuva</a:t>
            </a:r>
          </a:p>
          <a:p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DE3D5D2E-044C-47A6-BB4D-8161EF3E9B37}"/>
              </a:ext>
            </a:extLst>
          </p:cNvPr>
          <p:cNvSpPr>
            <a:spLocks noGrp="1"/>
          </p:cNvSpPr>
          <p:nvPr>
            <p:ph type="pic" idx="29" hasCustomPrompt="1"/>
          </p:nvPr>
        </p:nvSpPr>
        <p:spPr>
          <a:xfrm>
            <a:off x="6391534" y="0"/>
            <a:ext cx="5796496" cy="34245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/>
              <a:t>Kuva</a:t>
            </a:r>
          </a:p>
          <a:p>
            <a:endParaRPr lang="fi-FI"/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F90F2A9-8182-4B0A-B2FB-34994EEADCE5}"/>
              </a:ext>
            </a:extLst>
          </p:cNvPr>
          <p:cNvSpPr>
            <a:spLocks noGrp="1"/>
          </p:cNvSpPr>
          <p:nvPr>
            <p:ph type="pic" idx="30" hasCustomPrompt="1"/>
          </p:nvPr>
        </p:nvSpPr>
        <p:spPr>
          <a:xfrm>
            <a:off x="6391534" y="3616046"/>
            <a:ext cx="5796496" cy="32419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/>
              <a:t>Kuva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8490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4">
            <a:extLst>
              <a:ext uri="{FF2B5EF4-FFF2-40B4-BE49-F238E27FC236}">
                <a16:creationId xmlns:a16="http://schemas.microsoft.com/office/drawing/2014/main" id="{4219756E-40AA-4ACF-9DDE-987C8E105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5536504" cy="6858000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latin typeface="Josefin Sans" pitchFamily="2" charset="0"/>
              </a:defRPr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2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 di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4">
            <a:extLst>
              <a:ext uri="{FF2B5EF4-FFF2-40B4-BE49-F238E27FC236}">
                <a16:creationId xmlns:a16="http://schemas.microsoft.com/office/drawing/2014/main" id="{4219756E-40AA-4ACF-9DDE-987C8E105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367403" cy="6858000"/>
          </a:xfrm>
          <a:prstGeom prst="rect">
            <a:avLst/>
          </a:prstGeom>
          <a:gradFill>
            <a:gsLst>
              <a:gs pos="0">
                <a:srgbClr val="3C0047"/>
              </a:gs>
              <a:gs pos="100000">
                <a:srgbClr val="3C0047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latin typeface="Josefin Sans" pitchFamily="2" charset="0"/>
              </a:defRPr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21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uvallinen väli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4AE37F47-5A04-43EB-8463-E5366ABAC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460377" cy="6858000"/>
          </a:xfrm>
          <a:prstGeom prst="rect">
            <a:avLst/>
          </a:prstGeom>
          <a:gradFill>
            <a:gsLst>
              <a:gs pos="46000">
                <a:schemeClr val="tx2">
                  <a:alpha val="72000"/>
                </a:schemeClr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509451" y="423843"/>
            <a:ext cx="4667795" cy="3163010"/>
          </a:xfrm>
        </p:spPr>
        <p:txBody>
          <a:bodyPr anchor="b">
            <a:normAutofit/>
          </a:bodyPr>
          <a:lstStyle>
            <a:lvl1pPr algn="ctr">
              <a:defRPr sz="4800" b="1" cap="all" baseline="0">
                <a:solidFill>
                  <a:schemeClr val="bg1"/>
                </a:solidFill>
                <a:effectLst>
                  <a:outerShdw blurRad="127000" dist="50800" dir="5400000" algn="ctr" rotWithShape="0">
                    <a:schemeClr val="tx1">
                      <a:alpha val="50000"/>
                    </a:schemeClr>
                  </a:outerShdw>
                </a:effectLst>
                <a:latin typeface="Josefin Sans" pitchFamily="2" charset="0"/>
              </a:defRPr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509451" y="3678927"/>
            <a:ext cx="4667795" cy="2933794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200">
                <a:solidFill>
                  <a:schemeClr val="bg1"/>
                </a:solidFill>
                <a:effectLst>
                  <a:outerShdw blurRad="127000" dist="50800" dir="5400000" algn="ctr" rotWithShape="0">
                    <a:schemeClr val="tx1">
                      <a:alpha val="50000"/>
                    </a:schemeClr>
                  </a:outerShdw>
                </a:effectLst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39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tummalla taust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0842171" y="6469561"/>
            <a:ext cx="96665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4AEF5D-7FAC-4949-84D2-DA5A9BB3D22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735107"/>
            <a:ext cx="10515600" cy="639732"/>
          </a:xfrm>
        </p:spPr>
        <p:txBody>
          <a:bodyPr/>
          <a:lstStyle>
            <a:lvl1pPr>
              <a:defRPr sz="4000" cap="all" baseline="0"/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838200" y="1649225"/>
            <a:ext cx="10515600" cy="4473668"/>
          </a:xfrm>
        </p:spPr>
        <p:txBody>
          <a:bodyPr/>
          <a:lstStyle>
            <a:lvl1pPr indent="-334800">
              <a:spcBef>
                <a:spcPts val="600"/>
              </a:spcBef>
              <a:spcAft>
                <a:spcPts val="600"/>
              </a:spcAft>
              <a:defRPr sz="2400"/>
            </a:lvl1pPr>
            <a:lvl2pPr indent="-334800">
              <a:spcBef>
                <a:spcPts val="0"/>
              </a:spcBef>
              <a:spcAft>
                <a:spcPts val="600"/>
              </a:spcAft>
              <a:defRPr sz="2200"/>
            </a:lvl2pPr>
            <a:lvl3pPr indent="-334800">
              <a:spcBef>
                <a:spcPts val="0"/>
              </a:spcBef>
              <a:spcAft>
                <a:spcPts val="600"/>
              </a:spcAft>
              <a:defRPr sz="2000"/>
            </a:lvl3pPr>
            <a:lvl4pPr indent="-334800">
              <a:spcBef>
                <a:spcPts val="0"/>
              </a:spcBef>
              <a:spcAft>
                <a:spcPts val="600"/>
              </a:spcAft>
              <a:defRPr sz="2000"/>
            </a:lvl4pPr>
            <a:lvl5pPr indent="-334800"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  <a:p>
            <a:pPr lvl="4"/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CD6F2F4-62C2-4AC3-9A4C-77387D986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074" y="5664321"/>
            <a:ext cx="2159726" cy="5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tummalla taust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>
            <a:extLst>
              <a:ext uri="{FF2B5EF4-FFF2-40B4-BE49-F238E27FC236}">
                <a16:creationId xmlns:a16="http://schemas.microsoft.com/office/drawing/2014/main" id="{923DC920-EA68-4D84-B72C-114FBC687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7416"/>
            <a:ext cx="10515600" cy="614746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838200" y="1593332"/>
            <a:ext cx="5181600" cy="4194155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en-GB" b="0" i="1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Lisää</a:t>
            </a:r>
            <a:r>
              <a:rPr lang="en-GB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teksti</a:t>
            </a:r>
            <a:r>
              <a:rPr lang="en-GB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napsauttamalla</a:t>
            </a:r>
            <a:endParaRPr lang="en-GB" b="0" i="1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6172200" y="1593332"/>
            <a:ext cx="5181600" cy="4194155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0"/>
              </a:spcAft>
              <a:defRPr sz="2000"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838200" y="5933984"/>
            <a:ext cx="1025434" cy="365125"/>
          </a:xfrm>
        </p:spPr>
        <p:txBody>
          <a:bodyPr/>
          <a:lstStyle/>
          <a:p>
            <a:r>
              <a:rPr lang="en-FI"/>
              <a:t>23/03/2021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2002971" y="5933984"/>
            <a:ext cx="5673635" cy="365125"/>
          </a:xfrm>
        </p:spPr>
        <p:txBody>
          <a:bodyPr/>
          <a:lstStyle/>
          <a:p>
            <a:r>
              <a:rPr lang="fi-FI"/>
              <a:t>Jyväskylän kaupunki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7815942" y="5933984"/>
            <a:ext cx="611777" cy="365125"/>
          </a:xfr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821ECA0-831E-410A-98E7-774054095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074" y="5834418"/>
            <a:ext cx="2159726" cy="512641"/>
          </a:xfrm>
          <a:prstGeom prst="rect">
            <a:avLst/>
          </a:prstGeom>
        </p:spPr>
      </p:pic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317AF3CD-6323-4E10-A1B6-5CB2EFB211AE}"/>
              </a:ext>
            </a:extLst>
          </p:cNvPr>
          <p:cNvSpPr txBox="1">
            <a:spLocks/>
          </p:cNvSpPr>
          <p:nvPr userDrawn="1"/>
        </p:nvSpPr>
        <p:spPr>
          <a:xfrm>
            <a:off x="10842171" y="6469561"/>
            <a:ext cx="966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AEF5D-7FAC-4949-84D2-DA5A9BB3D22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sisältökohdetta  tummalla taust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735873"/>
            <a:ext cx="10515600" cy="649463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838200" y="1707143"/>
            <a:ext cx="5181600" cy="4057932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838200" y="5964464"/>
            <a:ext cx="1025434" cy="365125"/>
          </a:xfrm>
        </p:spPr>
        <p:txBody>
          <a:bodyPr/>
          <a:lstStyle/>
          <a:p>
            <a:r>
              <a:rPr lang="en-FI"/>
              <a:t>23/03/2021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1994264" y="5964464"/>
            <a:ext cx="8608424" cy="365125"/>
          </a:xfrm>
        </p:spPr>
        <p:txBody>
          <a:bodyPr/>
          <a:lstStyle/>
          <a:p>
            <a:r>
              <a:rPr lang="fi-FI"/>
              <a:t>Jyväskylän kaupunki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10742023" y="5964464"/>
            <a:ext cx="611777" cy="365125"/>
          </a:xfr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A737AD9D-8528-447C-B6F4-7BA1462E5CF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172200" y="1707143"/>
            <a:ext cx="5181600" cy="4057932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738567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  tummalla taust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9788" y="828062"/>
            <a:ext cx="10515600" cy="862626"/>
          </a:xfrm>
        </p:spPr>
        <p:txBody>
          <a:bodyPr/>
          <a:lstStyle/>
          <a:p>
            <a:r>
              <a:rPr lang="fi-FI"/>
              <a:t>Lisää teksti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t"/>
          <a:lstStyle>
            <a:lvl1pPr marL="0" indent="0">
              <a:buNone/>
              <a:defRPr sz="2400" b="1">
                <a:latin typeface="Roboto Slab Medium" pitchFamily="2" charset="0"/>
                <a:ea typeface="Roboto Slab Medium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Lisää teksti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839788" y="2649013"/>
            <a:ext cx="5157787" cy="354065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t"/>
          <a:lstStyle>
            <a:lvl1pPr marL="0" indent="0">
              <a:buNone/>
              <a:defRPr sz="2400" b="1">
                <a:latin typeface="Roboto Slab Medium" pitchFamily="2" charset="0"/>
                <a:ea typeface="Roboto Slab Medium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Lisää teksti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 hasCustomPrompt="1"/>
          </p:nvPr>
        </p:nvSpPr>
        <p:spPr>
          <a:xfrm>
            <a:off x="6172200" y="2649013"/>
            <a:ext cx="5183188" cy="354065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F141F0F8-1B45-4090-BC6B-75229D9DB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2171" y="6469561"/>
            <a:ext cx="96665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4AEF5D-7FAC-4949-84D2-DA5A9BB3D22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10243"/>
            <a:ext cx="10515600" cy="7431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Lisää teksti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425389"/>
            <a:ext cx="10515600" cy="4751574"/>
          </a:xfrm>
          <a:prstGeom prst="rect">
            <a:avLst/>
          </a:prstGeom>
        </p:spPr>
        <p:txBody>
          <a:bodyPr vert="horz" lIns="108000" tIns="45720" rIns="91440" bIns="45720" spcCol="288000" rtlCol="0" anchor="t" anchorCtr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FI"/>
              <a:t>23/03/2021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>
                <a:solidFill>
                  <a:schemeClr val="tx1"/>
                </a:solidFill>
              </a:rPr>
              <a:t>Jyväskylän kaupunki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F4AEF5D-7FAC-4949-84D2-DA5A9BB3D225}" type="slidenum">
              <a:rPr lang="fi-FI" smtClean="0"/>
              <a:pPr/>
              <a:t>‹#›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3" r:id="rId3"/>
    <p:sldLayoutId id="2147483674" r:id="rId4"/>
    <p:sldLayoutId id="2147483667" r:id="rId5"/>
    <p:sldLayoutId id="2147483650" r:id="rId6"/>
    <p:sldLayoutId id="2147483652" r:id="rId7"/>
    <p:sldLayoutId id="2147483662" r:id="rId8"/>
    <p:sldLayoutId id="2147483653" r:id="rId9"/>
    <p:sldLayoutId id="2147483656" r:id="rId10"/>
    <p:sldLayoutId id="2147483661" r:id="rId11"/>
    <p:sldLayoutId id="2147483666" r:id="rId12"/>
    <p:sldLayoutId id="2147483665" r:id="rId13"/>
    <p:sldLayoutId id="2147483663" r:id="rId14"/>
    <p:sldLayoutId id="2147483664" r:id="rId15"/>
    <p:sldLayoutId id="2147483654" r:id="rId16"/>
    <p:sldLayoutId id="2147483660" r:id="rId17"/>
    <p:sldLayoutId id="2147483655" r:id="rId18"/>
    <p:sldLayoutId id="2147483657" r:id="rId19"/>
    <p:sldLayoutId id="2147483668" r:id="rId20"/>
    <p:sldLayoutId id="2147483670" r:id="rId21"/>
    <p:sldLayoutId id="2147483669" r:id="rId2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normalizeH="0" baseline="0">
          <a:solidFill>
            <a:schemeClr val="tx1"/>
          </a:solidFill>
          <a:latin typeface="Josefin Sans" pitchFamily="2" charset="0"/>
          <a:ea typeface="+mj-ea"/>
          <a:cs typeface="+mj-cs"/>
        </a:defRPr>
      </a:lvl1pPr>
    </p:titleStyle>
    <p:bodyStyle>
      <a:lvl1pPr marL="325438" indent="-32543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0070C0"/>
        </a:buClr>
        <a:buSzPct val="100000"/>
        <a:buFont typeface="Arial" panose="020B0604020202020204" pitchFamily="34" charset="0"/>
        <a:buChar char="■"/>
        <a:tabLst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27063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70C0"/>
        </a:buClr>
        <a:buSzPct val="100000"/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985838" indent="-32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70C0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344613" indent="-334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70C0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703388" indent="-334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70C0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jyvaskyla.sharepoint.com/sites/intra-ict/ICTohjeet/Forms/AllItems.aspx?id=%2Fsites%2Fintra%2Dict%2FICTohjeet%2FSecMail%5Fk%C3%A4ytt%C3%B6ohje%2Epdf&amp;parent=%2Fsites%2Fintra%2Dict%2FICTohjeet" TargetMode="External"/><Relationship Id="rId2" Type="http://schemas.openxmlformats.org/officeDocument/2006/relationships/hyperlink" Target="https://jyvaskyla.sharepoint.com/sites/intra-ict/sitepages/Secmail.aspx" TargetMode="Externa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jyvaskyla.sharepoint.com/sites/intra-ict/ICTohjeet/Outlook/Sahkopostiviestin_salaus.pdf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ADAAD54D-AC77-42E2-9D18-7B366118BB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Suojatut sähköpostit</a:t>
            </a:r>
            <a:endParaRPr lang="en-FI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D80902C-F763-4B5D-922A-56BAAF8B70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Sähköpostilla</a:t>
            </a:r>
            <a:br>
              <a:rPr lang="fi-FI" dirty="0"/>
            </a:br>
            <a:r>
              <a:rPr lang="fi-FI" dirty="0"/>
              <a:t>turvallisesti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686981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C41C5C-4704-4696-BE9B-E31FCE5DC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77" y="164393"/>
            <a:ext cx="11046823" cy="466164"/>
          </a:xfrm>
        </p:spPr>
        <p:txBody>
          <a:bodyPr>
            <a:normAutofit fontScale="90000"/>
          </a:bodyPr>
          <a:lstStyle/>
          <a:p>
            <a:r>
              <a:rPr lang="fi-FI" dirty="0">
                <a:solidFill>
                  <a:schemeClr val="bg1"/>
                </a:solidFill>
              </a:rPr>
              <a:t>Sähköpostiviestien suojaus</a:t>
            </a:r>
            <a:endParaRPr lang="en-FI" dirty="0">
              <a:solidFill>
                <a:schemeClr val="bg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CC9A64-22F7-4241-B1FF-837FB4CFD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577" y="1223319"/>
            <a:ext cx="11046823" cy="5419551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fi-FI" dirty="0">
                <a:solidFill>
                  <a:srgbClr val="000000"/>
                </a:solidFill>
                <a:latin typeface="Arial"/>
                <a:ea typeface="Open Sans"/>
                <a:cs typeface="Open Sans"/>
              </a:rPr>
              <a:t>Turvaposti jää pois 31.12.2023</a:t>
            </a:r>
          </a:p>
          <a:p>
            <a:pPr marL="0" indent="0" fontAlgn="base">
              <a:buNone/>
            </a:pPr>
            <a:endParaRPr lang="fi-FI" dirty="0">
              <a:solidFill>
                <a:srgbClr val="000000"/>
              </a:solidFill>
              <a:latin typeface="Arial"/>
              <a:ea typeface="Open Sans"/>
              <a:cs typeface="Open Sans"/>
            </a:endParaRPr>
          </a:p>
          <a:p>
            <a:pPr fontAlgn="base"/>
            <a:r>
              <a:rPr lang="fi-FI" dirty="0">
                <a:solidFill>
                  <a:srgbClr val="000000"/>
                </a:solidFill>
                <a:latin typeface="Arial"/>
                <a:ea typeface="Open Sans"/>
                <a:cs typeface="Open Sans"/>
              </a:rPr>
              <a:t>Viestit kaupungin ulkopuolelle</a:t>
            </a:r>
          </a:p>
          <a:p>
            <a:pPr lvl="1" fontAlgn="base"/>
            <a:r>
              <a:rPr lang="fi-FI" dirty="0">
                <a:solidFill>
                  <a:srgbClr val="000000"/>
                </a:solidFill>
                <a:latin typeface="Arial"/>
                <a:ea typeface="Open Sans"/>
                <a:cs typeface="Open Sans"/>
              </a:rPr>
              <a:t>Kaupungin ulkopuolisessa viestinnässä Turvapostin korvaa </a:t>
            </a:r>
            <a:r>
              <a:rPr lang="fi-FI" dirty="0" err="1">
                <a:solidFill>
                  <a:srgbClr val="000000"/>
                </a:solidFill>
                <a:latin typeface="Arial"/>
                <a:ea typeface="Open Sans"/>
                <a:cs typeface="Open Sans"/>
              </a:rPr>
              <a:t>SecMail</a:t>
            </a:r>
            <a:endParaRPr lang="fi-FI" dirty="0">
              <a:solidFill>
                <a:srgbClr val="000000"/>
              </a:solidFill>
              <a:latin typeface="Arial"/>
              <a:ea typeface="Open Sans"/>
              <a:cs typeface="Open Sans"/>
            </a:endParaRPr>
          </a:p>
          <a:p>
            <a:pPr fontAlgn="base"/>
            <a:r>
              <a:rPr lang="fi-FI" dirty="0">
                <a:solidFill>
                  <a:srgbClr val="000000"/>
                </a:solidFill>
                <a:latin typeface="Arial"/>
                <a:ea typeface="Open Sans"/>
                <a:cs typeface="Open Sans"/>
              </a:rPr>
              <a:t>Viestit kaupungin sisällä</a:t>
            </a:r>
          </a:p>
          <a:p>
            <a:pPr lvl="1" fontAlgn="base"/>
            <a:r>
              <a:rPr lang="fi-FI" dirty="0">
                <a:solidFill>
                  <a:srgbClr val="000000"/>
                </a:solidFill>
                <a:latin typeface="Arial"/>
                <a:ea typeface="Open Sans"/>
                <a:cs typeface="Open Sans"/>
              </a:rPr>
              <a:t>Kaupungin sisäiseen viestintään hyödynnetään Outlookin omaa salausta</a:t>
            </a:r>
          </a:p>
          <a:p>
            <a:pPr lvl="1" fontAlgn="base"/>
            <a:r>
              <a:rPr lang="fi-FI" dirty="0">
                <a:solidFill>
                  <a:srgbClr val="000000"/>
                </a:solidFill>
                <a:latin typeface="Arial"/>
                <a:ea typeface="Open Sans"/>
                <a:cs typeface="Open Sans"/>
              </a:rPr>
              <a:t>Sähköpostiviestit, joissa on lasten tai huoltajien henkilötietoja, tulee lähettää outlook-salausta käyttäen.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E5DA97-5595-419E-8749-AF1494AE5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8316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C41C5C-4704-4696-BE9B-E31FCE5DC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77" y="205877"/>
            <a:ext cx="11046823" cy="466164"/>
          </a:xfrm>
        </p:spPr>
        <p:txBody>
          <a:bodyPr>
            <a:normAutofit fontScale="90000"/>
          </a:bodyPr>
          <a:lstStyle/>
          <a:p>
            <a:r>
              <a:rPr lang="fi-FI" dirty="0">
                <a:solidFill>
                  <a:schemeClr val="bg1"/>
                </a:solidFill>
              </a:rPr>
              <a:t>Viestit kaupungin ulkopuolelle</a:t>
            </a:r>
            <a:endParaRPr lang="en-FI" dirty="0">
              <a:solidFill>
                <a:schemeClr val="bg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CC9A64-22F7-4241-B1FF-837FB4CFD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578" y="1167715"/>
            <a:ext cx="8651672" cy="5475156"/>
          </a:xfrm>
        </p:spPr>
        <p:txBody>
          <a:bodyPr>
            <a:normAutofit fontScale="85000" lnSpcReduction="20000"/>
          </a:bodyPr>
          <a:lstStyle/>
          <a:p>
            <a:pPr marL="0" indent="0" fontAlgn="base">
              <a:buNone/>
            </a:pPr>
            <a:r>
              <a:rPr lang="fi-FI" sz="2000" dirty="0" err="1">
                <a:solidFill>
                  <a:srgbClr val="000000"/>
                </a:solidFill>
                <a:latin typeface="Arial"/>
                <a:ea typeface="Open Sans"/>
                <a:cs typeface="Open Sans"/>
              </a:rPr>
              <a:t>SecMail</a:t>
            </a:r>
            <a:r>
              <a:rPr lang="fi-FI" sz="2000" dirty="0">
                <a:solidFill>
                  <a:srgbClr val="000000"/>
                </a:solidFill>
                <a:latin typeface="Arial"/>
                <a:ea typeface="Open Sans"/>
                <a:cs typeface="Open Sans"/>
              </a:rPr>
              <a:t> korvaa Turvapostin 1.1.2024 alkaen</a:t>
            </a:r>
          </a:p>
          <a:p>
            <a:pPr fontAlgn="base"/>
            <a:r>
              <a:rPr lang="fi-FI" sz="2000" dirty="0">
                <a:solidFill>
                  <a:srgbClr val="000000"/>
                </a:solidFill>
                <a:latin typeface="Arial"/>
                <a:ea typeface="Open Sans"/>
                <a:cs typeface="Open Sans"/>
              </a:rPr>
              <a:t>Lähettäminen</a:t>
            </a:r>
          </a:p>
          <a:p>
            <a:pPr lvl="1" fontAlgn="base"/>
            <a:r>
              <a:rPr lang="fi-FI" sz="1800" dirty="0">
                <a:solidFill>
                  <a:srgbClr val="000000"/>
                </a:solidFill>
                <a:latin typeface="Arial"/>
                <a:ea typeface="Open Sans"/>
                <a:cs typeface="Open Sans"/>
              </a:rPr>
              <a:t>Suojattu viesti lähetetään perinteisen sähköpostiviestin tapaan. Viesti salataan lisäämällä vastaanottajien sähköpostiosoitteiden perään ’.s’-pääte. Esimerkiksi lähettämällä sähköpostiviestin osoitteeseen </a:t>
            </a:r>
            <a:r>
              <a:rPr lang="fi-FI" sz="1800" dirty="0" err="1">
                <a:solidFill>
                  <a:srgbClr val="000000"/>
                </a:solidFill>
                <a:latin typeface="Arial"/>
                <a:ea typeface="Open Sans"/>
                <a:cs typeface="Open Sans"/>
              </a:rPr>
              <a:t>veikko.vastaanottaja@sahkoposti.fi.s</a:t>
            </a:r>
            <a:r>
              <a:rPr lang="fi-FI" sz="1800" dirty="0">
                <a:solidFill>
                  <a:srgbClr val="000000"/>
                </a:solidFill>
                <a:latin typeface="Arial"/>
                <a:ea typeface="Open Sans"/>
                <a:cs typeface="Open Sans"/>
              </a:rPr>
              <a:t> lähettäisi viestin suojattuna vastaanottajalle. </a:t>
            </a:r>
          </a:p>
          <a:p>
            <a:pPr lvl="1" fontAlgn="base"/>
            <a:r>
              <a:rPr lang="fi-FI" sz="1800" dirty="0">
                <a:solidFill>
                  <a:srgbClr val="000000"/>
                </a:solidFill>
                <a:latin typeface="Arial"/>
                <a:ea typeface="Open Sans"/>
                <a:cs typeface="Open Sans"/>
              </a:rPr>
              <a:t>Vastaanottajan sähköpostilaatikkoon lähetetään perinteisellä sähköpostilla toimitettava saapumisilmoitus ja linkki palveluun suojatun viestin lukemiseksi. </a:t>
            </a:r>
          </a:p>
          <a:p>
            <a:pPr fontAlgn="base"/>
            <a:r>
              <a:rPr lang="fi-FI" sz="2000" dirty="0">
                <a:solidFill>
                  <a:srgbClr val="000000"/>
                </a:solidFill>
                <a:latin typeface="Arial"/>
                <a:ea typeface="Open Sans"/>
                <a:cs typeface="Open Sans"/>
              </a:rPr>
              <a:t>Lukeminen</a:t>
            </a:r>
          </a:p>
          <a:p>
            <a:pPr lvl="1" fontAlgn="base"/>
            <a:r>
              <a:rPr lang="fi-FI" sz="1800" dirty="0">
                <a:solidFill>
                  <a:srgbClr val="000000"/>
                </a:solidFill>
                <a:latin typeface="Arial"/>
                <a:ea typeface="Open Sans"/>
                <a:cs typeface="Open Sans"/>
              </a:rPr>
              <a:t>Lukeakseen saapuneen suojatun viestin, vastaanottaja klikkaa saapumisilmoitusviestissä olevaa linkkiä, joka ohjaa hänet tavallisella internetselaimella suojatun postin palvelimelle. </a:t>
            </a:r>
          </a:p>
          <a:p>
            <a:pPr fontAlgn="base"/>
            <a:r>
              <a:rPr lang="fi-FI" sz="2000" dirty="0">
                <a:solidFill>
                  <a:srgbClr val="000000"/>
                </a:solidFill>
                <a:latin typeface="Arial"/>
                <a:ea typeface="Open Sans"/>
                <a:cs typeface="Open Sans"/>
              </a:rPr>
              <a:t>Vastaaminen</a:t>
            </a:r>
          </a:p>
          <a:p>
            <a:pPr lvl="1" fontAlgn="base"/>
            <a:r>
              <a:rPr lang="fi-FI" sz="1800" dirty="0">
                <a:solidFill>
                  <a:srgbClr val="000000"/>
                </a:solidFill>
                <a:latin typeface="Arial"/>
                <a:ea typeface="Open Sans"/>
                <a:cs typeface="Open Sans"/>
              </a:rPr>
              <a:t>Organisaation ulkopuolinen, suojatun viestin vastaanottaja voi vastata saamaansa viestiin saman liittymän kautta, kuin mistä on viestin lukenut. </a:t>
            </a:r>
          </a:p>
          <a:p>
            <a:pPr lvl="1" fontAlgn="base"/>
            <a:r>
              <a:rPr lang="fi-FI" sz="1800" dirty="0">
                <a:solidFill>
                  <a:srgbClr val="000000"/>
                </a:solidFill>
                <a:latin typeface="Arial"/>
                <a:ea typeface="Open Sans"/>
                <a:cs typeface="Open Sans"/>
              </a:rPr>
              <a:t>Viestiin vastaaminen ei salli uusien vastaanottajien lisäämistä viestiketjuun, vaan alkuperäisen viestin lähettäjän määrittelemät viestiketjun vastaanottajat säilyvät aina viesteihin vastatessa. </a:t>
            </a:r>
          </a:p>
          <a:p>
            <a:pPr fontAlgn="base"/>
            <a:r>
              <a:rPr lang="fi-FI" sz="2000" dirty="0">
                <a:solidFill>
                  <a:srgbClr val="000000"/>
                </a:solidFill>
                <a:latin typeface="Arial"/>
                <a:ea typeface="Open Sans"/>
                <a:cs typeface="Open Sans"/>
              </a:rPr>
              <a:t>Lähetyslinkki</a:t>
            </a:r>
          </a:p>
          <a:p>
            <a:pPr lvl="1" fontAlgn="base"/>
            <a:r>
              <a:rPr lang="fi-FI" sz="1800" dirty="0">
                <a:solidFill>
                  <a:srgbClr val="000000"/>
                </a:solidFill>
                <a:latin typeface="Arial"/>
                <a:ea typeface="Open Sans"/>
                <a:cs typeface="Open Sans"/>
              </a:rPr>
              <a:t>Luomalla esimerkiksi verkkosivuille tai sähköpostiallekirjoituksiin lisättävän </a:t>
            </a:r>
            <a:r>
              <a:rPr lang="fi-FI" sz="1800" dirty="0" err="1">
                <a:solidFill>
                  <a:srgbClr val="000000"/>
                </a:solidFill>
                <a:latin typeface="Arial"/>
                <a:ea typeface="Open Sans"/>
                <a:cs typeface="Open Sans"/>
              </a:rPr>
              <a:t>SecMail</a:t>
            </a:r>
            <a:r>
              <a:rPr lang="fi-FI" sz="1800" dirty="0">
                <a:solidFill>
                  <a:srgbClr val="000000"/>
                </a:solidFill>
                <a:latin typeface="Arial"/>
                <a:ea typeface="Open Sans"/>
                <a:cs typeface="Open Sans"/>
              </a:rPr>
              <a:t> -suojatun postin lähetyslinkin, voit tarjota ulkopuolisille käyttäjille tietoturvallisen tavan ottaa yhteyttä kaupungin työntekijöihin.</a:t>
            </a:r>
          </a:p>
          <a:p>
            <a:pPr fontAlgn="base"/>
            <a:endParaRPr lang="fi-FI" sz="2000" dirty="0">
              <a:solidFill>
                <a:srgbClr val="000000"/>
              </a:solidFill>
              <a:latin typeface="Arial"/>
              <a:ea typeface="Open Sans"/>
              <a:cs typeface="Open Sans"/>
            </a:endParaRPr>
          </a:p>
          <a:p>
            <a:pPr marL="0" indent="0" fontAlgn="base">
              <a:buNone/>
            </a:pPr>
            <a:endParaRPr lang="fi-FI" sz="2000" dirty="0">
              <a:solidFill>
                <a:srgbClr val="000000"/>
              </a:solidFill>
              <a:latin typeface="Arial"/>
              <a:ea typeface="Open Sans"/>
              <a:cs typeface="Open San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E5DA97-5595-419E-8749-AF1494AE5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3</a:t>
            </a:fld>
            <a:endParaRPr lang="fi-FI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9C57C301-1A1C-ED5A-40C1-3DAF1B4DBCB5}"/>
              </a:ext>
            </a:extLst>
          </p:cNvPr>
          <p:cNvSpPr txBox="1">
            <a:spLocks/>
          </p:cNvSpPr>
          <p:nvPr/>
        </p:nvSpPr>
        <p:spPr>
          <a:xfrm>
            <a:off x="9548848" y="1176968"/>
            <a:ext cx="2033551" cy="5475156"/>
          </a:xfrm>
          <a:prstGeom prst="rect">
            <a:avLst/>
          </a:prstGeom>
        </p:spPr>
        <p:txBody>
          <a:bodyPr vert="horz" lIns="108000" tIns="45720" rIns="91440" bIns="45720" spcCol="288000" rtlCol="0" anchor="t" anchorCtr="0">
            <a:normAutofit/>
          </a:bodyPr>
          <a:lstStyle>
            <a:lvl1pPr marL="325438" indent="-3254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Char char="■"/>
              <a:tabLst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7063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85838" indent="-32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44613" indent="-334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703388" indent="-334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anose="020B0604020202020204" pitchFamily="34" charset="0"/>
              <a:buNone/>
            </a:pPr>
            <a:r>
              <a:rPr lang="fi-FI" sz="2000" dirty="0" err="1">
                <a:solidFill>
                  <a:srgbClr val="000000"/>
                </a:solidFill>
                <a:latin typeface="Arial"/>
                <a:ea typeface="Open Sans"/>
                <a:cs typeface="Open Sans"/>
                <a:hlinkClick r:id="rId2"/>
              </a:rPr>
              <a:t>SecMail</a:t>
            </a:r>
            <a:r>
              <a:rPr lang="fi-FI" sz="2000" dirty="0">
                <a:solidFill>
                  <a:srgbClr val="000000"/>
                </a:solidFill>
                <a:latin typeface="Arial"/>
                <a:ea typeface="Open Sans"/>
                <a:cs typeface="Open Sans"/>
                <a:hlinkClick r:id="rId2"/>
              </a:rPr>
              <a:t> palvelun kuvaus</a:t>
            </a:r>
            <a:endParaRPr lang="fi-FI" sz="2000" dirty="0">
              <a:solidFill>
                <a:srgbClr val="000000"/>
              </a:solidFill>
              <a:latin typeface="Arial"/>
              <a:ea typeface="Open Sans"/>
              <a:cs typeface="Open Sans"/>
            </a:endParaRPr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fi-FI" sz="2000" dirty="0" err="1">
                <a:solidFill>
                  <a:srgbClr val="000000"/>
                </a:solidFill>
                <a:latin typeface="Arial"/>
                <a:ea typeface="Open Sans"/>
                <a:cs typeface="Open Sans"/>
                <a:hlinkClick r:id="rId3"/>
              </a:rPr>
              <a:t>SecMail</a:t>
            </a:r>
            <a:r>
              <a:rPr lang="fi-FI" sz="2000" dirty="0">
                <a:solidFill>
                  <a:srgbClr val="000000"/>
                </a:solidFill>
                <a:latin typeface="Arial"/>
                <a:ea typeface="Open Sans"/>
                <a:cs typeface="Open Sans"/>
                <a:hlinkClick r:id="rId3"/>
              </a:rPr>
              <a:t> Käyttöohje</a:t>
            </a:r>
            <a:endParaRPr lang="fi-FI" sz="2000" dirty="0">
              <a:solidFill>
                <a:srgbClr val="000000"/>
              </a:solidFill>
              <a:latin typeface="Arial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592230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C41C5C-4704-4696-BE9B-E31FCE5DC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77" y="205877"/>
            <a:ext cx="11046823" cy="466164"/>
          </a:xfrm>
        </p:spPr>
        <p:txBody>
          <a:bodyPr>
            <a:normAutofit fontScale="90000"/>
          </a:bodyPr>
          <a:lstStyle/>
          <a:p>
            <a:r>
              <a:rPr lang="fi-FI" dirty="0">
                <a:solidFill>
                  <a:schemeClr val="bg1"/>
                </a:solidFill>
              </a:rPr>
              <a:t>Viestit kaupungin sisällä</a:t>
            </a:r>
            <a:endParaRPr lang="en-FI" dirty="0">
              <a:solidFill>
                <a:schemeClr val="bg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CC9A64-22F7-4241-B1FF-837FB4CFD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577" y="1167715"/>
            <a:ext cx="6524442" cy="5475156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fi-FI" sz="2000" dirty="0">
                <a:solidFill>
                  <a:srgbClr val="000000"/>
                </a:solidFill>
                <a:latin typeface="Arial"/>
                <a:ea typeface="Open Sans"/>
                <a:cs typeface="Open Sans"/>
              </a:rPr>
              <a:t>Office 365 sähköpostien suojaus sisäisessä sähköpostiviestinnässä, kun lähetetään salassa pidettävää tai arkaluontoista materiaalia</a:t>
            </a:r>
          </a:p>
          <a:p>
            <a:pPr fontAlgn="base"/>
            <a:r>
              <a:rPr lang="fi-FI" sz="1600" dirty="0">
                <a:solidFill>
                  <a:srgbClr val="000000"/>
                </a:solidFill>
                <a:latin typeface="Arial"/>
                <a:ea typeface="Open Sans"/>
                <a:cs typeface="Open Sans"/>
              </a:rPr>
              <a:t>Älä käytä sisäisessä postissa </a:t>
            </a:r>
            <a:r>
              <a:rPr lang="fi-FI" sz="1600" dirty="0" err="1">
                <a:solidFill>
                  <a:srgbClr val="000000"/>
                </a:solidFill>
                <a:latin typeface="Arial"/>
                <a:ea typeface="Open Sans"/>
                <a:cs typeface="Open Sans"/>
              </a:rPr>
              <a:t>SecMail</a:t>
            </a:r>
            <a:r>
              <a:rPr lang="fi-FI" sz="1600" dirty="0">
                <a:solidFill>
                  <a:srgbClr val="000000"/>
                </a:solidFill>
                <a:latin typeface="Arial"/>
                <a:ea typeface="Open Sans"/>
                <a:cs typeface="Open Sans"/>
              </a:rPr>
              <a:t>-palvelua</a:t>
            </a:r>
          </a:p>
          <a:p>
            <a:pPr lvl="1" fontAlgn="base"/>
            <a:r>
              <a:rPr lang="fi-FI" sz="1400" dirty="0">
                <a:solidFill>
                  <a:srgbClr val="000000"/>
                </a:solidFill>
                <a:latin typeface="Arial"/>
                <a:ea typeface="Open Sans"/>
                <a:cs typeface="Open Sans"/>
              </a:rPr>
              <a:t>Ei estä viestin </a:t>
            </a:r>
            <a:r>
              <a:rPr lang="fi-FI" sz="1400" dirty="0" err="1">
                <a:solidFill>
                  <a:srgbClr val="000000"/>
                </a:solidFill>
                <a:latin typeface="Arial"/>
                <a:ea typeface="Open Sans"/>
                <a:cs typeface="Open Sans"/>
              </a:rPr>
              <a:t>edelleenlähetystä</a:t>
            </a:r>
            <a:r>
              <a:rPr lang="fi-FI" sz="1400" dirty="0">
                <a:solidFill>
                  <a:srgbClr val="000000"/>
                </a:solidFill>
                <a:latin typeface="Arial"/>
                <a:ea typeface="Open Sans"/>
                <a:cs typeface="Open Sans"/>
              </a:rPr>
              <a:t> kuten Outlookin salaus</a:t>
            </a:r>
          </a:p>
          <a:p>
            <a:pPr fontAlgn="base"/>
            <a:r>
              <a:rPr lang="fi-FI" sz="1600" dirty="0">
                <a:solidFill>
                  <a:srgbClr val="000000"/>
                </a:solidFill>
                <a:latin typeface="Arial"/>
                <a:ea typeface="Open Sans"/>
                <a:cs typeface="Open Sans"/>
              </a:rPr>
              <a:t>Sähköpostiviestit, joissa on lasten tai huoltajien henkilötietoja, lähetetään salattuna myös kaupungin sisäisessä sähköpostiviestinnässä. </a:t>
            </a:r>
          </a:p>
          <a:p>
            <a:pPr fontAlgn="base"/>
            <a:r>
              <a:rPr lang="fi-FI" sz="1600" dirty="0">
                <a:solidFill>
                  <a:srgbClr val="000000"/>
                </a:solidFill>
                <a:latin typeface="Arial"/>
                <a:ea typeface="Open Sans"/>
                <a:cs typeface="Open Sans"/>
              </a:rPr>
              <a:t>Eri suojaustasot</a:t>
            </a:r>
          </a:p>
          <a:p>
            <a:pPr lvl="1" fontAlgn="base"/>
            <a:r>
              <a:rPr lang="fi-FI" sz="1200" dirty="0">
                <a:solidFill>
                  <a:srgbClr val="000000"/>
                </a:solidFill>
                <a:latin typeface="Arial"/>
                <a:ea typeface="Open Sans"/>
                <a:cs typeface="Open Sans"/>
              </a:rPr>
              <a:t>Vain salatut =&gt; Salaa viestin liitteineen</a:t>
            </a:r>
          </a:p>
          <a:p>
            <a:pPr lvl="1" fontAlgn="base"/>
            <a:r>
              <a:rPr lang="fi-FI" sz="1200" dirty="0">
                <a:solidFill>
                  <a:srgbClr val="000000"/>
                </a:solidFill>
                <a:latin typeface="Arial"/>
                <a:ea typeface="Open Sans"/>
                <a:cs typeface="Open Sans"/>
              </a:rPr>
              <a:t>Älä lähetä edelleen =&gt; estää salauksen lisäksi vastaanottajaa lähettämästä viestiä suoraan eteenpäin, tulostamasta sitä tai kopioimasta sen sisältöä. </a:t>
            </a:r>
          </a:p>
          <a:p>
            <a:pPr lvl="1" fontAlgn="base"/>
            <a:r>
              <a:rPr lang="fi-FI" sz="1200" dirty="0">
                <a:solidFill>
                  <a:srgbClr val="000000"/>
                </a:solidFill>
                <a:latin typeface="Arial"/>
                <a:ea typeface="Open Sans"/>
                <a:cs typeface="Open Sans"/>
              </a:rPr>
              <a:t>Molemmissa vaihtoehdoissa vastaanottaja voi suojauksesta huolimatta ladata liitetiedoston itselleen tai ottaa viestistä esim. kuvakaappauksen.</a:t>
            </a:r>
          </a:p>
          <a:p>
            <a:pPr lvl="1" fontAlgn="base"/>
            <a:endParaRPr lang="fi-FI" sz="1200" dirty="0">
              <a:solidFill>
                <a:srgbClr val="000000"/>
              </a:solidFill>
              <a:latin typeface="Arial"/>
              <a:ea typeface="Open Sans"/>
              <a:cs typeface="Open Sans"/>
            </a:endParaRPr>
          </a:p>
          <a:p>
            <a:pPr fontAlgn="base"/>
            <a:r>
              <a:rPr lang="fi-FI" sz="1400" dirty="0">
                <a:solidFill>
                  <a:srgbClr val="000000"/>
                </a:solidFill>
                <a:latin typeface="Arial"/>
                <a:ea typeface="Open Sans"/>
                <a:cs typeface="Open Sans"/>
                <a:hlinkClick r:id="rId2"/>
              </a:rPr>
              <a:t>Sähköpostiviestien suojausohje</a:t>
            </a:r>
            <a:endParaRPr lang="fi-FI" sz="1400" dirty="0">
              <a:solidFill>
                <a:srgbClr val="000000"/>
              </a:solidFill>
              <a:latin typeface="Arial"/>
              <a:ea typeface="Open Sans"/>
              <a:cs typeface="Open Sans"/>
            </a:endParaRPr>
          </a:p>
          <a:p>
            <a:pPr fontAlgn="base"/>
            <a:endParaRPr lang="fi-FI" sz="1600" dirty="0">
              <a:solidFill>
                <a:srgbClr val="000000"/>
              </a:solidFill>
              <a:latin typeface="Arial"/>
              <a:ea typeface="Open Sans"/>
              <a:cs typeface="Open Sans"/>
            </a:endParaRPr>
          </a:p>
          <a:p>
            <a:pPr marL="0" indent="0" fontAlgn="base">
              <a:buNone/>
            </a:pPr>
            <a:endParaRPr lang="fi-FI" sz="1600" dirty="0">
              <a:solidFill>
                <a:srgbClr val="000000"/>
              </a:solidFill>
              <a:latin typeface="Arial"/>
              <a:ea typeface="Open Sans"/>
              <a:cs typeface="Open San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E5DA97-5595-419E-8749-AF1494AE5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4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188D550-8236-64A7-CB50-772B27B67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790" y="998603"/>
            <a:ext cx="4698033" cy="149505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EF8D253-0E2B-E658-37DF-9542CCBC7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083" y="2665997"/>
            <a:ext cx="3554414" cy="363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800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Custom 2">
      <a:dk1>
        <a:sysClr val="windowText" lastClr="000000"/>
      </a:dk1>
      <a:lt1>
        <a:sysClr val="window" lastClr="FFFFFF"/>
      </a:lt1>
      <a:dk2>
        <a:srgbClr val="2D4280"/>
      </a:dk2>
      <a:lt2>
        <a:srgbClr val="E7E6E6"/>
      </a:lt2>
      <a:accent1>
        <a:srgbClr val="0061A0"/>
      </a:accent1>
      <a:accent2>
        <a:srgbClr val="E07800"/>
      </a:accent2>
      <a:accent3>
        <a:srgbClr val="666666"/>
      </a:accent3>
      <a:accent4>
        <a:srgbClr val="C54700"/>
      </a:accent4>
      <a:accent5>
        <a:srgbClr val="009EE2"/>
      </a:accent5>
      <a:accent6>
        <a:srgbClr val="007603"/>
      </a:accent6>
      <a:hlink>
        <a:srgbClr val="0061A0"/>
      </a:hlink>
      <a:folHlink>
        <a:srgbClr val="3C0047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pohja-jyvaskyla" id="{C3D70844-40FB-2E48-A460-FF478C883A73}" vid="{73751ED9-C960-F944-B4C0-29A0A38A02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538FE217BF7C94B82AC57EDF1595550" ma:contentTypeVersion="11" ma:contentTypeDescription="Luo uusi asiakirja." ma:contentTypeScope="" ma:versionID="c23354104d20acb6d7c68cd7ee422ba7">
  <xsd:schema xmlns:xsd="http://www.w3.org/2001/XMLSchema" xmlns:xs="http://www.w3.org/2001/XMLSchema" xmlns:p="http://schemas.microsoft.com/office/2006/metadata/properties" xmlns:ns2="146ee41f-5fc1-4b49-a013-72d148edfb1b" xmlns:ns3="6afc2943-7005-45e2-9e81-a35d3b8cd6e8" targetNamespace="http://schemas.microsoft.com/office/2006/metadata/properties" ma:root="true" ma:fieldsID="fae698621946a7a1cc6902cd81ff7dba" ns2:_="" ns3:_="">
    <xsd:import namespace="146ee41f-5fc1-4b49-a013-72d148edfb1b"/>
    <xsd:import namespace="6afc2943-7005-45e2-9e81-a35d3b8cd6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6ee41f-5fc1-4b49-a013-72d148edfb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fc2943-7005-45e2-9e81-a35d3b8cd6e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D5167ED-7AE2-4B1E-94D8-17F8910C238D}">
  <ds:schemaRefs>
    <ds:schemaRef ds:uri="146ee41f-5fc1-4b49-a013-72d148edfb1b"/>
    <ds:schemaRef ds:uri="6afc2943-7005-45e2-9e81-a35d3b8cd6e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DFA1C9E-19AD-4856-B04B-B07F23B104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1A8753-FB9D-4D4B-ABE3-10963DFD6D36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6afc2943-7005-45e2-9e81-a35d3b8cd6e8"/>
    <ds:schemaRef ds:uri="146ee41f-5fc1-4b49-a013-72d148edfb1b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ppt-pohja-jyvaskyla</Template>
  <TotalTime>78</TotalTime>
  <Words>289</Words>
  <Application>Microsoft Office PowerPoint</Application>
  <PresentationFormat>Laajakuva</PresentationFormat>
  <Paragraphs>38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12" baseType="lpstr">
      <vt:lpstr>Calibri</vt:lpstr>
      <vt:lpstr>Open Sans</vt:lpstr>
      <vt:lpstr>Wingdings</vt:lpstr>
      <vt:lpstr>Arial</vt:lpstr>
      <vt:lpstr>Roboto Slab</vt:lpstr>
      <vt:lpstr>Roboto Slab Medium</vt:lpstr>
      <vt:lpstr>Josefin Sans</vt:lpstr>
      <vt:lpstr>Office-teema</vt:lpstr>
      <vt:lpstr>Sähköpostilla turvallisesti</vt:lpstr>
      <vt:lpstr>Sähköpostiviestien suojaus</vt:lpstr>
      <vt:lpstr>Viestit kaupungin ulkopuolelle</vt:lpstr>
      <vt:lpstr>Viestit kaupungin sisällä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Rinnakkaissijoitukset vuorohoidossa</dc:title>
  <dc:creator>Riihinen Saija</dc:creator>
  <cp:lastModifiedBy>Sakomaa Ville</cp:lastModifiedBy>
  <cp:revision>4</cp:revision>
  <dcterms:created xsi:type="dcterms:W3CDTF">2023-09-04T09:38:30Z</dcterms:created>
  <dcterms:modified xsi:type="dcterms:W3CDTF">2024-01-18T08:12:14Z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0x010100D538FE217BF7C94B82AC57EDF1595550</vt:lpwstr>
  </property>
</Properties>
</file>