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0" r:id="rId4"/>
  </p:sldMasterIdLst>
  <p:notesMasterIdLst>
    <p:notesMasterId r:id="rId17"/>
  </p:notesMasterIdLst>
  <p:handoutMasterIdLst>
    <p:handoutMasterId r:id="rId18"/>
  </p:handoutMasterIdLst>
  <p:sldIdLst>
    <p:sldId id="390" r:id="rId5"/>
    <p:sldId id="458" r:id="rId6"/>
    <p:sldId id="435" r:id="rId7"/>
    <p:sldId id="457" r:id="rId8"/>
    <p:sldId id="409" r:id="rId9"/>
    <p:sldId id="455" r:id="rId10"/>
    <p:sldId id="434" r:id="rId11"/>
    <p:sldId id="397" r:id="rId12"/>
    <p:sldId id="431" r:id="rId13"/>
    <p:sldId id="419" r:id="rId14"/>
    <p:sldId id="454" r:id="rId15"/>
    <p:sldId id="436" r:id="rId16"/>
  </p:sldIdLst>
  <p:sldSz cx="12192000" cy="6858000"/>
  <p:notesSz cx="6799263" cy="9929813"/>
  <p:embeddedFontLst>
    <p:embeddedFont>
      <p:font typeface="Josefin Sans" pitchFamily="2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Roboto Slab" pitchFamily="2" charset="0"/>
      <p:regular r:id="rId27"/>
      <p:bold r:id="rId28"/>
    </p:embeddedFont>
    <p:embeddedFont>
      <p:font typeface="Roboto Slab Medium" pitchFamily="2" charset="0"/>
      <p:regular r:id="rId2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karainen Minna" initials="HM" lastIdx="7" clrIdx="0">
    <p:extLst>
      <p:ext uri="{19B8F6BF-5375-455C-9EA6-DF929625EA0E}">
        <p15:presenceInfo xmlns:p15="http://schemas.microsoft.com/office/powerpoint/2012/main" userId="S::minna.hakkarainen@jyvaskyla.fi::e8f948b9-0591-4ef2-af8f-e51bf4b275f8" providerId="AD"/>
      </p:ext>
    </p:extLst>
  </p:cmAuthor>
  <p:cmAuthor id="2" name="Pekkarinen Terhi" initials="PT" lastIdx="39" clrIdx="1">
    <p:extLst>
      <p:ext uri="{19B8F6BF-5375-455C-9EA6-DF929625EA0E}">
        <p15:presenceInfo xmlns:p15="http://schemas.microsoft.com/office/powerpoint/2012/main" userId="S::terhi.pekkarinen@jyvaskyla.fi::d3a02b69-a866-4259-9bda-d52d6b4db252" providerId="AD"/>
      </p:ext>
    </p:extLst>
  </p:cmAuthor>
  <p:cmAuthor id="3" name="Ristimella Kaisa" initials="RK" lastIdx="5" clrIdx="2">
    <p:extLst>
      <p:ext uri="{19B8F6BF-5375-455C-9EA6-DF929625EA0E}">
        <p15:presenceInfo xmlns:p15="http://schemas.microsoft.com/office/powerpoint/2012/main" userId="S::Kaisa.Ristimella@jyvaskyla.fi::ce907c6e-d83f-4c94-ae2e-8bad592ceb01" providerId="AD"/>
      </p:ext>
    </p:extLst>
  </p:cmAuthor>
  <p:cmAuthor id="4" name="Esa Hämäläinen" initials="EH" lastIdx="7" clrIdx="3">
    <p:extLst>
      <p:ext uri="{19B8F6BF-5375-455C-9EA6-DF929625EA0E}">
        <p15:presenceInfo xmlns:p15="http://schemas.microsoft.com/office/powerpoint/2012/main" userId="S::esa.hamalainen@avidlyagency.com::b837e70c-9246-4cf2-8ea8-03a7fe78efba" providerId="AD"/>
      </p:ext>
    </p:extLst>
  </p:cmAuthor>
  <p:cmAuthor id="5" name="Leppä Lasse" initials="LL" lastIdx="1" clrIdx="4">
    <p:extLst>
      <p:ext uri="{19B8F6BF-5375-455C-9EA6-DF929625EA0E}">
        <p15:presenceInfo xmlns:p15="http://schemas.microsoft.com/office/powerpoint/2012/main" userId="S::Lasse.Leppa@jyvaskyla.fi::0ed62ea2-33f0-46f6-9b47-d6c24ba550e4" providerId="AD"/>
      </p:ext>
    </p:extLst>
  </p:cmAuthor>
  <p:cmAuthor id="6" name="Lampinen Jarkko" initials="LJ" lastIdx="1" clrIdx="5">
    <p:extLst>
      <p:ext uri="{19B8F6BF-5375-455C-9EA6-DF929625EA0E}">
        <p15:presenceInfo xmlns:p15="http://schemas.microsoft.com/office/powerpoint/2012/main" userId="S-1-5-21-2810185408-1565646690-3075656129-46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A8A"/>
    <a:srgbClr val="22390F"/>
    <a:srgbClr val="3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690BDA-C54C-41DA-9D64-79D393016123}" v="245" dt="2024-12-19T09:12:44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7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089AD-7BA2-471C-8D58-ED655DB17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5D9F9-B217-4469-AA30-2F90D4C87A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545CC-1BA0-4B0C-B9C2-5E603880A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3783-E26D-49CC-8828-9429A80D33A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984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6FE8-154B-4CF4-9A83-9F72D0661E5D}" type="datetimeFigureOut">
              <a:rPr lang="en-FI" smtClean="0"/>
              <a:t>12/20/2024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DA72-19FE-4EDE-92C6-5A70F5973D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51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4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 userDrawn="1"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85670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762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4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8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0324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dia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8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Kuva </a:t>
            </a:r>
            <a:br>
              <a:rPr lang="fi-FI"/>
            </a:br>
            <a:r>
              <a:rPr lang="fi-FI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9359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2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7811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3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49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FI"/>
              <a:t>23/03/2021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Jyväskylän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41" r:id="rId26"/>
    <p:sldLayoutId id="2147483842" r:id="rId27"/>
    <p:sldLayoutId id="2147483843" r:id="rId28"/>
    <p:sldLayoutId id="2147483844" r:id="rId29"/>
    <p:sldLayoutId id="2147483845" r:id="rId30"/>
    <p:sldLayoutId id="2147483836" r:id="rId31"/>
    <p:sldLayoutId id="2147483837" r:id="rId32"/>
    <p:sldLayoutId id="2147483838" r:id="rId33"/>
    <p:sldLayoutId id="2147483839" r:id="rId34"/>
    <p:sldLayoutId id="2147483840" r:id="rId35"/>
    <p:sldLayoutId id="2147483831" r:id="rId36"/>
    <p:sldLayoutId id="2147483832" r:id="rId37"/>
    <p:sldLayoutId id="2147483833" r:id="rId38"/>
    <p:sldLayoutId id="2147483834" r:id="rId39"/>
    <p:sldLayoutId id="2147483835" r:id="rId40"/>
    <p:sldLayoutId id="2147483826" r:id="rId41"/>
    <p:sldLayoutId id="2147483827" r:id="rId42"/>
    <p:sldLayoutId id="2147483828" r:id="rId43"/>
    <p:sldLayoutId id="2147483829" r:id="rId44"/>
    <p:sldLayoutId id="2147483830" r:id="rId45"/>
    <p:sldLayoutId id="2147483787" r:id="rId46"/>
    <p:sldLayoutId id="2147483743" r:id="rId47"/>
    <p:sldLayoutId id="2147483649" r:id="rId48"/>
    <p:sldLayoutId id="2147483672" r:id="rId49"/>
    <p:sldLayoutId id="2147483673" r:id="rId50"/>
    <p:sldLayoutId id="2147483674" r:id="rId51"/>
    <p:sldLayoutId id="2147483667" r:id="rId52"/>
    <p:sldLayoutId id="2147483650" r:id="rId53"/>
    <p:sldLayoutId id="2147483652" r:id="rId54"/>
    <p:sldLayoutId id="2147483702" r:id="rId55"/>
    <p:sldLayoutId id="2147483653" r:id="rId56"/>
    <p:sldLayoutId id="2147483656" r:id="rId57"/>
    <p:sldLayoutId id="2147483701" r:id="rId58"/>
    <p:sldLayoutId id="2147483666" r:id="rId59"/>
    <p:sldLayoutId id="2147483705" r:id="rId60"/>
    <p:sldLayoutId id="2147483703" r:id="rId61"/>
    <p:sldLayoutId id="2147483704" r:id="rId62"/>
    <p:sldLayoutId id="2147483654" r:id="rId63"/>
    <p:sldLayoutId id="2147483660" r:id="rId64"/>
    <p:sldLayoutId id="2147483655" r:id="rId65"/>
    <p:sldLayoutId id="2147483657" r:id="rId66"/>
    <p:sldLayoutId id="2147483668" r:id="rId67"/>
    <p:sldLayoutId id="2147483670" r:id="rId68"/>
    <p:sldLayoutId id="2147483669" r:id="rId6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ict/tietosuoja/poikkeama" TargetMode="External"/><Relationship Id="rId7" Type="http://schemas.openxmlformats.org/officeDocument/2006/relationships/hyperlink" Target="https://peda.net/jyvaskyla/ict/palvelut/muut-ohjelmistot/whatsapp" TargetMode="External"/><Relationship Id="rId2" Type="http://schemas.openxmlformats.org/officeDocument/2006/relationships/hyperlink" Target="https://compliance.edudata.io/login" TargetMode="Externa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peda.net/jyvaskyla/ict/tietosuoja" TargetMode="External"/><Relationship Id="rId5" Type="http://schemas.openxmlformats.org/officeDocument/2006/relationships/hyperlink" Target="https://www.jyvaskyla.fi/info/tietosuoja" TargetMode="External"/><Relationship Id="rId4" Type="http://schemas.openxmlformats.org/officeDocument/2006/relationships/hyperlink" Target="mailto:timo.piiparinen@jyvaskyla.f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julkaisut.valtioneuvosto.fi/handle/10024/161383" TargetMode="External"/><Relationship Id="rId3" Type="http://schemas.openxmlformats.org/officeDocument/2006/relationships/hyperlink" Target="https://peda.net/opetussuunnitelma/ksops/jkleops" TargetMode="External"/><Relationship Id="rId7" Type="http://schemas.openxmlformats.org/officeDocument/2006/relationships/hyperlink" Target="https://julkaisut.valtioneuvosto.fi/handle/10024/164853" TargetMode="External"/><Relationship Id="rId2" Type="http://schemas.openxmlformats.org/officeDocument/2006/relationships/hyperlink" Target="https://eperusteet.opintopolku.fi/#/fi/opetussuunnitelma/22644783/perusopetus/tiedot" TargetMode="Externa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online.fliphtml5.com/enxld/mthu/#p=1" TargetMode="External"/><Relationship Id="rId5" Type="http://schemas.openxmlformats.org/officeDocument/2006/relationships/hyperlink" Target="https://www.jyvaskyla.fi/kaupunkistrategia" TargetMode="External"/><Relationship Id="rId4" Type="http://schemas.openxmlformats.org/officeDocument/2006/relationships/hyperlink" Target="https://sites.google.com/edu.jyvaskyla.fi/tvt-ops/etusiv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asi.pohjola@jyvaskyla.fi" TargetMode="External"/><Relationship Id="rId2" Type="http://schemas.openxmlformats.org/officeDocument/2006/relationships/hyperlink" Target="mailto:jarkko.lampinen@jyvaskyla.fi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apani.aaltonen@jyvaskyla.fi" TargetMode="External"/><Relationship Id="rId4" Type="http://schemas.openxmlformats.org/officeDocument/2006/relationships/hyperlink" Target="mailto:Ville.sakomaa@jyvaskyla.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ict/laitteet-ja-verkot/kayttosaannot" TargetMode="External"/><Relationship Id="rId2" Type="http://schemas.openxmlformats.org/officeDocument/2006/relationships/hyperlink" Target="https://peda.net/jyvaskyla/ict/laitteet-ja-verkot" TargetMode="External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peda.net/jyvaskyla/ict/laitteet-ja-verkot/puhelimet/matkapuhelimet-etikett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ict/laitteet-ja-verkot/puhelimet/matkapuhelimet-etiketti" TargetMode="External"/><Relationship Id="rId2" Type="http://schemas.openxmlformats.org/officeDocument/2006/relationships/hyperlink" Target="https://peda.net/jyvaskyla/ict/laitteet-ja-verkot/kayttosaannot" TargetMode="Externa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ict/laitteet-ja-verkot/tunnukset" TargetMode="External"/><Relationship Id="rId2" Type="http://schemas.openxmlformats.org/officeDocument/2006/relationships/hyperlink" Target="https://jyvaskyla.opinsys.fi/users/password/own?changing=" TargetMode="Externa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ict/laitteet-ja-verkot/tunnukset/mpass-sanomapro" TargetMode="External"/><Relationship Id="rId2" Type="http://schemas.openxmlformats.org/officeDocument/2006/relationships/hyperlink" Target="https://peda.net/jyvaskyla/ict/palvelut/wilma/monivaiheinen-tunnistautuminen" TargetMode="External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peda.net/jyvaskyla/ict/laitteet-ja-verkot/tunnukset/mpass-stude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pariedu.jyvaskyla.fi/" TargetMode="External"/><Relationship Id="rId2" Type="http://schemas.openxmlformats.org/officeDocument/2006/relationships/hyperlink" Target="https://peda.net/jyvaskyla/ict" TargetMode="External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peda.net/jyvaskyla/ict/laitteet-ja-verkot/hallintoverkko/int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09800" y="1075555"/>
            <a:ext cx="7772400" cy="3355044"/>
          </a:xfrm>
        </p:spPr>
        <p:txBody>
          <a:bodyPr>
            <a:normAutofit/>
          </a:bodyPr>
          <a:lstStyle/>
          <a:p>
            <a:r>
              <a:rPr lang="fi-FI" dirty="0"/>
              <a:t>koulujen uudet työntekijät ja TVT</a:t>
            </a:r>
            <a:br>
              <a:rPr lang="fi-FI" dirty="0"/>
            </a:br>
            <a:br>
              <a:rPr lang="fi-FI" dirty="0"/>
            </a:br>
            <a:r>
              <a:rPr lang="fi-FI" sz="2000" dirty="0"/>
              <a:t>Jyväskylän perusopetus</a:t>
            </a:r>
            <a:br>
              <a:rPr lang="fi-FI" sz="2000" dirty="0"/>
            </a:br>
            <a:r>
              <a:rPr lang="fi-FI" sz="2000" i="1" dirty="0"/>
              <a:t>Kasvu ja oppiminen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1648687-F3D1-B242-93F7-A3F7AFF8400E}" type="datetime1">
              <a:rPr lang="fi-FI" smtClean="0"/>
              <a:pPr>
                <a:defRPr/>
              </a:pPr>
              <a:t>20.12.2024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24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90053"/>
            <a:ext cx="10515600" cy="1055986"/>
          </a:xfrm>
        </p:spPr>
        <p:txBody>
          <a:bodyPr>
            <a:normAutofit fontScale="90000"/>
          </a:bodyPr>
          <a:lstStyle/>
          <a:p>
            <a:r>
              <a:rPr lang="fi-FI"/>
              <a:t>Tietosuojan ja tietoturvan erittäin lyhyt oppimääRÄ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5398" y="1543161"/>
            <a:ext cx="10584730" cy="4824786"/>
          </a:xfrm>
        </p:spPr>
        <p:txBody>
          <a:bodyPr>
            <a:normAutofit fontScale="85000" lnSpcReduction="20000"/>
          </a:bodyPr>
          <a:lstStyle/>
          <a:p>
            <a:pPr marL="325120" indent="-334645"/>
            <a:r>
              <a:rPr lang="fi-FI" sz="1400">
                <a:latin typeface="Open Sans"/>
                <a:ea typeface="Open Sans"/>
                <a:cs typeface="Open Sans"/>
              </a:rPr>
              <a:t>Lukitse kone kun poistut luokasta.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325120" indent="-334645"/>
            <a:r>
              <a:rPr lang="fi-FI" sz="1400">
                <a:latin typeface="Open Sans"/>
                <a:ea typeface="Open Sans"/>
                <a:cs typeface="Open Sans"/>
              </a:rPr>
              <a:t>Älä anna oppilaan koskaan työskennellä omalla tunnuksellasi.</a:t>
            </a:r>
          </a:p>
          <a:p>
            <a:pPr marL="325120" indent="-334645"/>
            <a:r>
              <a:rPr lang="fi-FI" sz="1400">
                <a:latin typeface="Open Sans"/>
                <a:ea typeface="Open Sans"/>
                <a:cs typeface="Open Sans"/>
              </a:rPr>
              <a:t>Ota käyttöön monivaiheinen tunnistautuminen vähintään o365, Google ja Wilma järjestelmissä! Suositeltavaa myös muissa järjestelmissä aina kun se on saatavilla.</a:t>
            </a:r>
          </a:p>
          <a:p>
            <a:pPr marL="325120" indent="-334645"/>
            <a:r>
              <a:rPr lang="fi-FI" sz="1400">
                <a:latin typeface="Open Sans"/>
                <a:ea typeface="Open Sans"/>
                <a:cs typeface="Open Sans"/>
              </a:rPr>
              <a:t>Älä ota käyttöön kokonaan uusia palveluita (jotka keräävät henkilötietoja) ennen kuin olet ollut yhteydessä TVT-tukeen.</a:t>
            </a:r>
            <a:endParaRPr lang="fi-FI" sz="1400"/>
          </a:p>
          <a:p>
            <a:pPr marL="626745" lvl="1" indent="-334645"/>
            <a:r>
              <a:rPr lang="fi-FI" sz="1200">
                <a:latin typeface="Open Sans"/>
                <a:ea typeface="Open Sans"/>
                <a:cs typeface="Open Sans"/>
              </a:rPr>
              <a:t>LUUPPI-palvelu </a:t>
            </a:r>
            <a:r>
              <a:rPr lang="fi-FI" sz="1200">
                <a:latin typeface="Open Sans"/>
                <a:ea typeface="Open Sans"/>
                <a:cs typeface="Open Sans"/>
                <a:hlinkClick r:id="rId2"/>
              </a:rPr>
              <a:t>https://compliance.edudata.io/login</a:t>
            </a:r>
            <a:endParaRPr lang="fi-FI" sz="1200"/>
          </a:p>
          <a:p>
            <a:pPr marL="325120" indent="-334645"/>
            <a:r>
              <a:rPr lang="fi-FI" sz="1400">
                <a:latin typeface="Open Sans"/>
                <a:ea typeface="Open Sans"/>
                <a:cs typeface="Open Sans"/>
              </a:rPr>
              <a:t>Ole tarkkana erityisen henkilötiedon (esim. terveystieto, oppilashuollon asiat) kanssa.</a:t>
            </a:r>
          </a:p>
          <a:p>
            <a:pPr marL="626745" lvl="1" indent="-334645"/>
            <a:r>
              <a:rPr lang="fi-FI" sz="1200">
                <a:latin typeface="Open Sans"/>
                <a:ea typeface="Open Sans"/>
                <a:cs typeface="Open Sans"/>
              </a:rPr>
              <a:t>Älä tallenna erityistä henkilötietoa pilvipalveluihin.</a:t>
            </a:r>
          </a:p>
          <a:p>
            <a:pPr marL="626745" lvl="1" indent="-334645"/>
            <a:r>
              <a:rPr lang="fi-FI" sz="1200">
                <a:latin typeface="Open Sans"/>
                <a:ea typeface="Open Sans"/>
                <a:cs typeface="Open Sans"/>
              </a:rPr>
              <a:t>Älä lähetä erityistä henkilötietoa tavallisella sähköpostilla tai käsittele niitä esim. </a:t>
            </a:r>
            <a:r>
              <a:rPr lang="fi-FI" sz="1200" err="1">
                <a:latin typeface="Open Sans"/>
                <a:ea typeface="Open Sans"/>
                <a:cs typeface="Open Sans"/>
              </a:rPr>
              <a:t>Teams</a:t>
            </a:r>
            <a:r>
              <a:rPr lang="fi-FI" sz="1200">
                <a:latin typeface="Open Sans"/>
                <a:ea typeface="Open Sans"/>
                <a:cs typeface="Open Sans"/>
              </a:rPr>
              <a:t>-keskustelussa.</a:t>
            </a:r>
          </a:p>
          <a:p>
            <a:pPr marL="626745" lvl="1" indent="-334645"/>
            <a:r>
              <a:rPr lang="fi-FI" sz="1200">
                <a:latin typeface="Open Sans"/>
                <a:ea typeface="Open Sans"/>
                <a:cs typeface="Open Sans"/>
              </a:rPr>
              <a:t>Arkaluonteisia asioita on parasta käsitellä kasvokkain.</a:t>
            </a:r>
          </a:p>
          <a:p>
            <a:pPr marL="325120" indent="-334645"/>
            <a:r>
              <a:rPr lang="fi-FI" sz="1600">
                <a:latin typeface="Open Sans"/>
                <a:ea typeface="Open Sans"/>
                <a:cs typeface="Open Sans"/>
              </a:rPr>
              <a:t>Jos havaitset ongelmia tietosuojan tai tietoturvan kanssa</a:t>
            </a:r>
          </a:p>
          <a:p>
            <a:pPr marL="626745" lvl="1" indent="-334645"/>
            <a:r>
              <a:rPr lang="fi-FI" sz="1200">
                <a:latin typeface="Open Sans"/>
                <a:ea typeface="Open Sans"/>
                <a:cs typeface="Open Sans"/>
              </a:rPr>
              <a:t>Hengitä rauhallisesti </a:t>
            </a:r>
            <a:r>
              <a:rPr lang="fi-FI" sz="12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</a:t>
            </a:r>
          </a:p>
          <a:p>
            <a:pPr marL="626745" lvl="1" indent="-334645"/>
            <a:r>
              <a:rPr lang="fi-FI" sz="12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Kysy!!!</a:t>
            </a:r>
            <a:endParaRPr lang="fi-FI" sz="1200">
              <a:latin typeface="Open Sans"/>
              <a:ea typeface="Open Sans"/>
              <a:cs typeface="Open Sans"/>
            </a:endParaRPr>
          </a:p>
          <a:p>
            <a:pPr marL="626745" lvl="1" indent="-334645"/>
            <a:r>
              <a:rPr lang="fi-FI" sz="12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Toimi ohjeiden mukaan, älä viivyttele: </a:t>
            </a:r>
            <a:r>
              <a:rPr lang="fi-FI" sz="1200">
                <a:latin typeface="Open Sans"/>
                <a:ea typeface="Open Sans"/>
                <a:cs typeface="Open Sans"/>
                <a:sym typeface="Wingdings" panose="05000000000000000000" pitchFamily="2" charset="2"/>
                <a:hlinkClick r:id="rId3"/>
              </a:rPr>
              <a:t>https://peda.net/jyvaskyla/ict/tietosuoja/poikkeama</a:t>
            </a:r>
            <a:r>
              <a:rPr lang="fi-FI" sz="12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 </a:t>
            </a:r>
            <a:endParaRPr lang="fi-FI" sz="1200"/>
          </a:p>
          <a:p>
            <a:pPr marL="325120" indent="-334645"/>
            <a:r>
              <a:rPr lang="fi-FI" sz="1500">
                <a:latin typeface="Open Sans"/>
                <a:ea typeface="Open Sans"/>
                <a:cs typeface="Open Sans"/>
              </a:rPr>
              <a:t>Sivistyksen tietosuojavastaava: </a:t>
            </a:r>
            <a:r>
              <a:rPr lang="fi-FI" sz="1500">
                <a:latin typeface="Open Sans"/>
                <a:ea typeface="Open Sans"/>
                <a:cs typeface="Open Sans"/>
                <a:hlinkClick r:id="rId4"/>
              </a:rPr>
              <a:t>timo.piiparinen@jyvaskyla.fi</a:t>
            </a:r>
            <a:r>
              <a:rPr lang="fi-FI" sz="1500">
                <a:latin typeface="Open Sans"/>
                <a:ea typeface="Open Sans"/>
                <a:cs typeface="Open Sans"/>
              </a:rPr>
              <a:t>, 050 4062131</a:t>
            </a:r>
            <a:endParaRPr lang="fi-FI" sz="1500">
              <a:latin typeface="Open Sans"/>
              <a:ea typeface="Open Sans"/>
              <a:cs typeface="Open Sans"/>
              <a:hlinkClick r:id="rId5"/>
            </a:endParaRPr>
          </a:p>
          <a:p>
            <a:pPr marL="325120" indent="-334645"/>
            <a:r>
              <a:rPr lang="fi-FI" sz="1500">
                <a:latin typeface="Open Sans"/>
                <a:ea typeface="Open Sans"/>
                <a:cs typeface="Open Sans"/>
                <a:hlinkClick r:id="rId5"/>
              </a:rPr>
              <a:t>https://www.jyvaskyla.fi/info/tietosuoja</a:t>
            </a:r>
            <a:endParaRPr lang="fi-FI" sz="1500">
              <a:latin typeface="Open Sans"/>
              <a:ea typeface="Open Sans"/>
              <a:cs typeface="Open Sans"/>
            </a:endParaRPr>
          </a:p>
          <a:p>
            <a:pPr marL="325120" indent="-334645"/>
            <a:r>
              <a:rPr lang="fi-FI" sz="1600">
                <a:latin typeface="Open Sans"/>
                <a:ea typeface="Open Sans"/>
                <a:cs typeface="Open Sans"/>
                <a:hlinkClick r:id="rId6"/>
              </a:rPr>
              <a:t>https://peda.net/jyvaskyla/ict/tietosuoja</a:t>
            </a:r>
            <a:r>
              <a:rPr lang="fi-FI" sz="1600">
                <a:latin typeface="Open Sans"/>
                <a:ea typeface="Open Sans"/>
                <a:cs typeface="Open Sans"/>
              </a:rPr>
              <a:t> </a:t>
            </a:r>
            <a:endParaRPr lang="fi-FI" sz="1600"/>
          </a:p>
          <a:p>
            <a:pPr marL="325120" indent="-334645"/>
            <a:r>
              <a:rPr lang="fi-FI" sz="1600">
                <a:latin typeface="Open Sans"/>
                <a:ea typeface="Open Sans"/>
                <a:cs typeface="Open Sans"/>
                <a:hlinkClick r:id="rId7"/>
              </a:rPr>
              <a:t>https://peda.net/jyvaskyla/ict/palvelut/muut-ohjelmistot/whatsapp</a:t>
            </a:r>
            <a:r>
              <a:rPr lang="fi-FI" sz="1600">
                <a:latin typeface="Open Sans"/>
                <a:ea typeface="Open Sans"/>
                <a:cs typeface="Open Sans"/>
              </a:rPr>
              <a:t> </a:t>
            </a:r>
            <a:endParaRPr lang="fi-FI" sz="160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20.12.2024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62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35107"/>
            <a:ext cx="10515600" cy="1018278"/>
          </a:xfrm>
        </p:spPr>
        <p:txBody>
          <a:bodyPr>
            <a:normAutofit fontScale="90000"/>
          </a:bodyPr>
          <a:lstStyle/>
          <a:p>
            <a:r>
              <a:rPr lang="fi-FI"/>
              <a:t>OPS, toimintasuunnitelmat ja kehittäminen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95960"/>
            <a:ext cx="10515600" cy="4369507"/>
          </a:xfrm>
        </p:spPr>
        <p:txBody>
          <a:bodyPr>
            <a:noAutofit/>
          </a:bodyPr>
          <a:lstStyle/>
          <a:p>
            <a:pPr marL="325120" indent="-334645"/>
            <a:r>
              <a:rPr lang="fi-FI" sz="1800">
                <a:latin typeface="Open Sans"/>
                <a:ea typeface="Open Sans"/>
                <a:cs typeface="Open Sans"/>
              </a:rPr>
              <a:t>Opetussuunnitelma, Esiopetuksen OPS</a:t>
            </a:r>
            <a:endParaRPr lang="en-US" sz="1800">
              <a:latin typeface="Open Sans"/>
              <a:ea typeface="Open Sans"/>
              <a:cs typeface="Open Sans"/>
            </a:endParaRPr>
          </a:p>
          <a:p>
            <a:pPr marL="626745" lvl="1" indent="-334645"/>
            <a:r>
              <a:rPr lang="fi-FI" sz="1200">
                <a:latin typeface="Open Sans"/>
                <a:ea typeface="Open Sans"/>
                <a:cs typeface="Open Sans"/>
                <a:hlinkClick r:id="rId2"/>
              </a:rPr>
              <a:t>https://eperusteet.opintopolku.fi/#/fi/opetussuunnitelma/22644783/perusopetus/tiedot</a:t>
            </a:r>
            <a:endParaRPr lang="fi-FI" sz="1200">
              <a:latin typeface="Open Sans"/>
              <a:ea typeface="Open Sans"/>
              <a:cs typeface="Open Sans"/>
            </a:endParaRPr>
          </a:p>
          <a:p>
            <a:pPr marL="626745" lvl="1" indent="-334645"/>
            <a:r>
              <a:rPr lang="fi-FI" sz="1200">
                <a:latin typeface="Open Sans"/>
                <a:ea typeface="Open Sans"/>
                <a:cs typeface="Open Sans"/>
                <a:hlinkClick r:id="rId3"/>
              </a:rPr>
              <a:t>https://peda.net/opetussuunnitelma/ksops/jkleops</a:t>
            </a:r>
            <a:endParaRPr lang="fi-FI" sz="1200">
              <a:latin typeface="Open Sans"/>
              <a:ea typeface="Open Sans"/>
              <a:cs typeface="Open Sans"/>
            </a:endParaRPr>
          </a:p>
          <a:p>
            <a:pPr marL="325120" indent="-334645"/>
            <a:r>
              <a:rPr lang="fi-FI" sz="1800">
                <a:latin typeface="Open Sans"/>
                <a:ea typeface="Open Sans"/>
                <a:cs typeface="Open Sans"/>
              </a:rPr>
              <a:t>TVT-OPS</a:t>
            </a:r>
          </a:p>
          <a:p>
            <a:pPr marL="626745" lvl="1" indent="-334645"/>
            <a:r>
              <a:rPr lang="fi-FI" sz="1200">
                <a:hlinkClick r:id="rId4"/>
              </a:rPr>
              <a:t>https://sites.google.com/edu.jyvaskyla.fi/tvt-ops/etusivu</a:t>
            </a:r>
            <a:endParaRPr lang="fi-FI" sz="1200"/>
          </a:p>
          <a:p>
            <a:pPr marL="325120" indent="-334645"/>
            <a:r>
              <a:rPr lang="fi-FI" sz="1800">
                <a:latin typeface="Open Sans"/>
                <a:ea typeface="Open Sans"/>
                <a:cs typeface="Open Sans"/>
              </a:rPr>
              <a:t>Jyväskylän kaupunkistrategia ja uusi digistrategia*</a:t>
            </a:r>
          </a:p>
          <a:p>
            <a:pPr marL="626745" lvl="1" indent="-334645"/>
            <a:r>
              <a:rPr lang="fi-FI" sz="1200">
                <a:latin typeface="Open Sans"/>
                <a:ea typeface="Open Sans"/>
                <a:cs typeface="Open Sans"/>
                <a:hlinkClick r:id="rId5"/>
              </a:rPr>
              <a:t>https://www.jyvaskyla.fi/kaupunkistrategia</a:t>
            </a:r>
            <a:endParaRPr lang="fi-FI" sz="1200">
              <a:latin typeface="Open Sans"/>
              <a:ea typeface="Open Sans"/>
              <a:cs typeface="Open Sans"/>
            </a:endParaRPr>
          </a:p>
          <a:p>
            <a:pPr marL="325120" indent="-334645"/>
            <a:r>
              <a:rPr lang="fi-FI" sz="1800">
                <a:hlinkClick r:id="rId6"/>
              </a:rPr>
              <a:t>Jyväskylän kaupungin kasvun ja oppimisen palveluiden kehittämisohjelma 2023–2025 (fliphtml5.com)</a:t>
            </a:r>
            <a:endParaRPr lang="fi-FI" sz="1800">
              <a:latin typeface="Open Sans"/>
              <a:ea typeface="Open Sans"/>
              <a:cs typeface="Open Sans"/>
            </a:endParaRPr>
          </a:p>
          <a:p>
            <a:r>
              <a:rPr lang="fi-FI" sz="1800">
                <a:latin typeface="Open Sans"/>
                <a:ea typeface="Open Sans"/>
                <a:cs typeface="Open Sans"/>
              </a:rPr>
              <a:t>Kasvatuksen ja koulutuksen digitalisaation linjaukset 2027</a:t>
            </a:r>
          </a:p>
          <a:p>
            <a:pPr lvl="1"/>
            <a:r>
              <a:rPr lang="fi-FI" sz="1200">
                <a:latin typeface="Open Sans"/>
                <a:ea typeface="Open Sans"/>
                <a:cs typeface="Open Sans"/>
                <a:hlinkClick r:id="rId7"/>
              </a:rPr>
              <a:t>https://julkaisut.valtioneuvosto.fi/handle/10024/164853</a:t>
            </a:r>
            <a:endParaRPr lang="fi-FI" sz="1200">
              <a:latin typeface="Open Sans"/>
              <a:ea typeface="Open Sans"/>
              <a:cs typeface="Open Sans"/>
            </a:endParaRPr>
          </a:p>
          <a:p>
            <a:r>
              <a:rPr lang="fi-FI" sz="1800">
                <a:latin typeface="Open Sans"/>
                <a:ea typeface="Open Sans"/>
                <a:cs typeface="Open Sans"/>
              </a:rPr>
              <a:t>Digiajan peruskoulu (Valto)</a:t>
            </a:r>
          </a:p>
          <a:p>
            <a:pPr marL="626745" lvl="1" indent="-334645"/>
            <a:r>
              <a:rPr lang="fi-FI" sz="1200">
                <a:latin typeface="Open Sans"/>
                <a:ea typeface="Open Sans"/>
                <a:cs typeface="Open Sans"/>
                <a:hlinkClick r:id="rId8"/>
              </a:rPr>
              <a:t>https://julkaisut.valtioneuvosto.fi/handle/10024/161383</a:t>
            </a:r>
            <a:r>
              <a:rPr lang="fi-FI" sz="1200">
                <a:latin typeface="Open Sans"/>
                <a:ea typeface="Open Sans"/>
                <a:cs typeface="Open Sans"/>
              </a:rPr>
              <a:t> </a:t>
            </a:r>
            <a:endParaRPr lang="fi-FI" sz="120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20.12.2024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954AB624-FFAF-445A-AA1A-9972B2E14447}"/>
              </a:ext>
            </a:extLst>
          </p:cNvPr>
          <p:cNvSpPr/>
          <p:nvPr/>
        </p:nvSpPr>
        <p:spPr>
          <a:xfrm>
            <a:off x="8159261" y="1515775"/>
            <a:ext cx="3413024" cy="19057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/>
              <a:t>Jyväskylän kaupunki on mukana DigiOne </a:t>
            </a:r>
            <a:br>
              <a:rPr lang="fi-FI" sz="1600"/>
            </a:br>
            <a:r>
              <a:rPr lang="fi-FI" sz="1600"/>
              <a:t>-hankkeessa https://www.digione.fi/ </a:t>
            </a:r>
          </a:p>
        </p:txBody>
      </p:sp>
    </p:spTree>
    <p:extLst>
      <p:ext uri="{BB962C8B-B14F-4D97-AF65-F5344CB8AC3E}">
        <p14:creationId xmlns:p14="http://schemas.microsoft.com/office/powerpoint/2010/main" val="258871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43077" y="674259"/>
            <a:ext cx="9474686" cy="4718836"/>
          </a:xfrm>
        </p:spPr>
        <p:txBody>
          <a:bodyPr>
            <a:normAutofit/>
          </a:bodyPr>
          <a:lstStyle/>
          <a:p>
            <a:r>
              <a:rPr lang="fi-FI">
                <a:latin typeface="Josefin Sans"/>
              </a:rPr>
              <a:t>Mukavaa lukuvuotta!</a:t>
            </a:r>
            <a:br>
              <a:rPr lang="fi-FI"/>
            </a:br>
            <a:r>
              <a:rPr lang="fi-FI" sz="2800">
                <a:latin typeface="Josefin Sans"/>
              </a:rPr>
              <a:t>Ja AINA SAA KYSYÄ😊</a:t>
            </a:r>
            <a:br>
              <a:rPr lang="fi-FI" sz="2800">
                <a:latin typeface="Josefin Sans"/>
              </a:rPr>
            </a:br>
            <a:br>
              <a:rPr lang="fi-FI" sz="2800">
                <a:latin typeface="Josefin Sans"/>
              </a:rPr>
            </a:br>
            <a:r>
              <a:rPr lang="fi-FI" sz="2800" u="sng">
                <a:latin typeface="Josefin Sans"/>
              </a:rPr>
              <a:t>TVT-TIIMI</a:t>
            </a:r>
            <a:br>
              <a:rPr lang="fi-FI" sz="1800">
                <a:latin typeface="Josefin Sans"/>
                <a:sym typeface="Wingdings" panose="05000000000000000000" pitchFamily="2" charset="2"/>
              </a:rPr>
            </a:br>
            <a:r>
              <a:rPr lang="fi-FI" sz="1800">
                <a:solidFill>
                  <a:schemeClr val="accent1">
                    <a:lumMod val="40000"/>
                    <a:lumOff val="60000"/>
                  </a:schemeClr>
                </a:solidFill>
                <a:latin typeface="Josefin Sans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jarkko.lampinen@jyvaskyla.fi</a:t>
            </a:r>
            <a:br>
              <a:rPr lang="fi-FI" sz="1800">
                <a:solidFill>
                  <a:schemeClr val="accent1">
                    <a:lumMod val="40000"/>
                    <a:lumOff val="60000"/>
                  </a:schemeClr>
                </a:solidFill>
                <a:latin typeface="Josefin Sans"/>
              </a:rPr>
            </a:br>
            <a:r>
              <a:rPr lang="fi-FI" sz="1800">
                <a:solidFill>
                  <a:schemeClr val="accent1">
                    <a:lumMod val="40000"/>
                    <a:lumOff val="60000"/>
                  </a:schemeClr>
                </a:solidFill>
                <a:latin typeface="Josefi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Pasi.pohjola@jyvaskyla.fi</a:t>
            </a:r>
            <a:br>
              <a:rPr lang="fi-FI" sz="1800">
                <a:solidFill>
                  <a:schemeClr val="accent1">
                    <a:lumMod val="40000"/>
                    <a:lumOff val="60000"/>
                  </a:schemeClr>
                </a:solidFill>
                <a:latin typeface="Josefin Sans"/>
              </a:rPr>
            </a:br>
            <a:r>
              <a:rPr lang="fi-FI" sz="1800">
                <a:solidFill>
                  <a:schemeClr val="accent1">
                    <a:lumMod val="40000"/>
                    <a:lumOff val="60000"/>
                  </a:schemeClr>
                </a:solidFill>
                <a:latin typeface="Josefi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Ville.sakomaa@jyvaskyla.fi</a:t>
            </a:r>
            <a:br>
              <a:rPr lang="fi-FI" sz="1800">
                <a:solidFill>
                  <a:schemeClr val="accent1">
                    <a:lumMod val="40000"/>
                    <a:lumOff val="60000"/>
                  </a:schemeClr>
                </a:solidFill>
                <a:latin typeface="Josefin Sans"/>
              </a:rPr>
            </a:br>
            <a:r>
              <a:rPr lang="fi-FI" sz="1800">
                <a:solidFill>
                  <a:schemeClr val="accent1">
                    <a:lumMod val="40000"/>
                    <a:lumOff val="60000"/>
                  </a:schemeClr>
                </a:solidFill>
                <a:latin typeface="Josefi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Tapani.aaltonen@jyvaskyla.fi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1648687-F3D1-B242-93F7-A3F7AFF8400E}" type="datetime1">
              <a:rPr lang="fi-FI" smtClean="0"/>
              <a:pPr>
                <a:defRPr/>
              </a:pPr>
              <a:t>20.12.2024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45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latin typeface="Josefin Sans"/>
              </a:rPr>
              <a:t>TVT-tiimi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5120" indent="-334645">
              <a:buFont typeface="Calibri" panose="020B0604020202020204" pitchFamily="34" charset="0"/>
              <a:buChar char="-"/>
            </a:pPr>
            <a:r>
              <a:rPr lang="fi-FI" sz="2600">
                <a:latin typeface="Open Sans"/>
                <a:ea typeface="Open Sans"/>
                <a:cs typeface="Open Sans"/>
              </a:rPr>
              <a:t>TVT-tiimissä työskentelee tällä hetkellä 7 henkilöä osana kaupungin keskitettyä ICT-palveluyksikköä. </a:t>
            </a:r>
            <a:endParaRPr lang="fi-FI">
              <a:latin typeface="Open Sans"/>
              <a:ea typeface="Open Sans"/>
              <a:cs typeface="Open Sans"/>
            </a:endParaRPr>
          </a:p>
          <a:p>
            <a:pPr marL="325120" indent="-334645">
              <a:buFont typeface="Calibri" panose="020B0604020202020204" pitchFamily="34" charset="0"/>
              <a:buChar char="-"/>
            </a:pPr>
            <a:r>
              <a:rPr lang="fi-FI">
                <a:latin typeface="Open Sans"/>
                <a:ea typeface="Open Sans"/>
                <a:cs typeface="Open Sans"/>
              </a:rPr>
              <a:t>TVT-tiimi vastaa päiväkotien ja koulujen pedagogisesta TVT/AV-tuesta/koulutuksesta, hankinnoista, kehittämisestä ja järjestelmien ylläpidosta.</a:t>
            </a:r>
            <a:endParaRPr lang="fi-FI"/>
          </a:p>
          <a:p>
            <a:pPr marL="325120" indent="-334645">
              <a:buFont typeface="Calibri" panose="020B0604020202020204" pitchFamily="34" charset="0"/>
              <a:buChar char="-"/>
            </a:pPr>
            <a:r>
              <a:rPr lang="fi-FI">
                <a:latin typeface="Open Sans"/>
                <a:ea typeface="Open Sans"/>
                <a:cs typeface="Open Sans"/>
              </a:rPr>
              <a:t>Perustietotekniikan tukipalvelut ulkoistettu Kuntien Tieralle.</a:t>
            </a:r>
          </a:p>
          <a:p>
            <a:pPr marL="626745" lvl="1" indent="-334645">
              <a:buFont typeface="Courier New" panose="020B0604020202020204" pitchFamily="34" charset="0"/>
              <a:buChar char="o"/>
            </a:pPr>
            <a:r>
              <a:rPr lang="fi-FI">
                <a:latin typeface="Open Sans"/>
                <a:ea typeface="Open Sans"/>
                <a:cs typeface="Open Sans"/>
              </a:rPr>
              <a:t>Perustietotekniikan tukipalvelu siirtynyt TVT-tiimiltä Tieralle v. 2025 vaihteessa.</a:t>
            </a:r>
          </a:p>
          <a:p>
            <a:pPr marL="626745" lvl="1" indent="-334645">
              <a:buFont typeface="Courier New" panose="020B0604020202020204" pitchFamily="34" charset="0"/>
              <a:buChar char="o"/>
            </a:pPr>
            <a:endParaRPr lang="fi-FI">
              <a:latin typeface="Open Sans"/>
              <a:ea typeface="Open Sans"/>
              <a:cs typeface="Open San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20.12.2024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17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Josefin Sans"/>
              </a:rPr>
              <a:t>Koulujen 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Jokaisella opettajalla on käytössään henkilökohtainen laite (WIN tai </a:t>
            </a:r>
            <a:r>
              <a:rPr lang="fi-FI" dirty="0" err="1">
                <a:latin typeface="Open Sans"/>
                <a:ea typeface="Open Sans"/>
                <a:cs typeface="Open Sans"/>
              </a:rPr>
              <a:t>ChromeBook</a:t>
            </a:r>
            <a:r>
              <a:rPr lang="fi-FI" dirty="0">
                <a:latin typeface="Open Sans"/>
                <a:ea typeface="Open Sans"/>
                <a:cs typeface="Open Sans"/>
              </a:rPr>
              <a:t>) + puhelin. </a:t>
            </a:r>
          </a:p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Ohjaajilla on käytössään henkilökohtainen työpuhelin.</a:t>
            </a:r>
          </a:p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Opetusverkossa laitteita yhteensä noin 9000 + opetushenkilöstön puhelimet noin 1600.</a:t>
            </a:r>
            <a:endParaRPr lang="fi-FI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626745" lvl="1" indent="-334645"/>
            <a:r>
              <a:rPr lang="fi-FI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Opetusverkon laitteet ovat pääasiassa opetushenkilöstön ja oppilaiden käytössä olevia Chromebook, Windows, </a:t>
            </a:r>
            <a:r>
              <a:rPr lang="fi-FI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iPad</a:t>
            </a:r>
            <a:r>
              <a:rPr lang="fi-FI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ja puhelinlaitteita.</a:t>
            </a:r>
          </a:p>
          <a:p>
            <a:pPr marL="626745" lvl="1" indent="-334645"/>
            <a:r>
              <a:rPr lang="fi-FI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Valtaosa oppilaiden käytössä olevista laitteista ovat yhteiskäyttöisiä. Tilanne kuitenkin vaihtelee eri kouluilla niin pääasiallisen pilvipalvelun (Google vs. MS) ja laitteiden määrän osalta. </a:t>
            </a:r>
          </a:p>
          <a:p>
            <a:pPr marL="626745" lvl="1" indent="-334645"/>
            <a:r>
              <a:rPr lang="fi-FI" sz="1200" dirty="0">
                <a:solidFill>
                  <a:srgbClr val="333333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https://peda.net/jyvaskyla/ict/laitteet-ja-verkot</a:t>
            </a:r>
            <a:r>
              <a:rPr lang="fi-FI" sz="12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br>
              <a:rPr lang="fi-FI" sz="12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</a:br>
            <a:r>
              <a:rPr lang="fi-FI" sz="1200" dirty="0">
                <a:solidFill>
                  <a:srgbClr val="333333"/>
                </a:solidFill>
                <a:latin typeface="Open Sans"/>
                <a:ea typeface="Open Sans"/>
                <a:cs typeface="Open Sans"/>
                <a:hlinkClick r:id="rId3"/>
              </a:rPr>
              <a:t>https://peda.net/jyvaskyla/ict/laitteet-ja-verkot/kayttosaannot</a:t>
            </a:r>
            <a:r>
              <a:rPr lang="fi-FI" sz="12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br>
              <a:rPr lang="fi-FI" sz="12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</a:br>
            <a:r>
              <a:rPr lang="fi-FI" sz="1200" dirty="0">
                <a:solidFill>
                  <a:srgbClr val="333333"/>
                </a:solidFill>
                <a:latin typeface="Open Sans"/>
                <a:ea typeface="Open Sans"/>
                <a:cs typeface="Open Sans"/>
                <a:hlinkClick r:id="rId4"/>
              </a:rPr>
              <a:t>https://peda.net/jyvaskyla/ict/laitteet-ja-verkot/puhelimet/matkapuhelimet-etiketti</a:t>
            </a:r>
            <a:r>
              <a:rPr lang="fi-FI" sz="12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endParaRPr lang="fi-FI" sz="1000" dirty="0">
              <a:solidFill>
                <a:srgbClr val="333333"/>
              </a:solidFill>
              <a:latin typeface="Open Sans"/>
              <a:ea typeface="Open Sans"/>
              <a:cs typeface="Open Sans"/>
            </a:endParaRPr>
          </a:p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Lisäksi kouluilla hallintoverkon laitteita, joista osa myös opettajien käytössä.</a:t>
            </a:r>
          </a:p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Luokkien AV-varustelu vaihtelee kouluittain. 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20.12.2024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34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0ABD78-FAD4-5138-2846-68F6E76C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Henkilökunnan työpuhelimet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7EF95A-0D1E-2E20-84F9-6F707BE25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5120" indent="-334645"/>
            <a:r>
              <a:rPr lang="fi-FI">
                <a:latin typeface="Open Sans"/>
                <a:ea typeface="Open Sans"/>
                <a:cs typeface="Open Sans"/>
              </a:rPr>
              <a:t>Jyväskylässä jokainen opettaja ja ohjaaja varustettu älypuhelimella ja rajattomalla dataliittymällä</a:t>
            </a:r>
          </a:p>
          <a:p>
            <a:pPr marL="325120" indent="-334645"/>
            <a:r>
              <a:rPr lang="fi-FI">
                <a:latin typeface="Open Sans"/>
                <a:ea typeface="Open Sans"/>
                <a:cs typeface="Open Sans"/>
              </a:rPr>
              <a:t>Tarkoitettu työasioiden hoitamiseen työaikana:</a:t>
            </a:r>
          </a:p>
          <a:p>
            <a:pPr marL="626745" lvl="1" indent="-334645"/>
            <a:r>
              <a:rPr lang="fi-FI">
                <a:latin typeface="Open Sans"/>
                <a:ea typeface="Open Sans"/>
                <a:cs typeface="Open Sans"/>
              </a:rPr>
              <a:t>Viestintä</a:t>
            </a:r>
          </a:p>
          <a:p>
            <a:pPr marL="626745" lvl="1" indent="-334645"/>
            <a:r>
              <a:rPr lang="fi-FI">
                <a:latin typeface="Open Sans"/>
                <a:ea typeface="Open Sans"/>
                <a:cs typeface="Open Sans"/>
              </a:rPr>
              <a:t>Pedagoginen käyttö</a:t>
            </a:r>
          </a:p>
          <a:p>
            <a:pPr marL="626745" lvl="1" indent="-334645"/>
            <a:r>
              <a:rPr lang="fi-FI">
                <a:latin typeface="Open Sans"/>
                <a:ea typeface="Open Sans"/>
                <a:cs typeface="Open Sans"/>
              </a:rPr>
              <a:t>Poikkeustilanteet </a:t>
            </a:r>
          </a:p>
          <a:p>
            <a:pPr marL="626745" lvl="1" indent="-334645"/>
            <a:r>
              <a:rPr lang="fi-FI">
                <a:latin typeface="Open Sans"/>
                <a:ea typeface="Open Sans"/>
                <a:cs typeface="Open Sans"/>
              </a:rPr>
              <a:t>Monivaiheinen tunnistautuminen (Wilma, M365, Google)</a:t>
            </a:r>
          </a:p>
          <a:p>
            <a:pPr marL="325120" indent="-334645"/>
            <a:r>
              <a:rPr lang="fi-FI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Työpuhelimet etähallittuja. </a:t>
            </a:r>
          </a:p>
          <a:p>
            <a:pPr marL="325120" indent="-334645"/>
            <a:r>
              <a:rPr lang="fi-FI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Mobiililaitteiden käyttösäännöt ja ohjeet :</a:t>
            </a:r>
            <a:br>
              <a:rPr lang="fi-FI" sz="1200"/>
            </a:br>
            <a:r>
              <a:rPr lang="fi-FI" sz="12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1200">
                <a:solidFill>
                  <a:srgbClr val="333333"/>
                </a:solidFill>
                <a:latin typeface="Open Sans"/>
                <a:ea typeface="Open Sans"/>
                <a:cs typeface="Open Sans"/>
                <a:hlinkClick r:id="rId2"/>
              </a:rPr>
              <a:t>https://peda.net/jyvaskyla/ict/laitteet-ja-verkot/kayttosaannot</a:t>
            </a:r>
            <a:r>
              <a:rPr lang="fi-FI" sz="12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br>
              <a:rPr lang="fi-FI" sz="1200"/>
            </a:br>
            <a:r>
              <a:rPr lang="fi-FI" sz="1200">
                <a:solidFill>
                  <a:srgbClr val="333333"/>
                </a:solidFill>
                <a:latin typeface="Open Sans"/>
                <a:ea typeface="Open Sans"/>
                <a:cs typeface="Open Sans"/>
                <a:hlinkClick r:id="rId3"/>
              </a:rPr>
              <a:t>https://peda.net/jyvaskyla/ict/laitteet-ja-verkot/puhelimet/matkapuhelimet-etiketti</a:t>
            </a:r>
            <a:r>
              <a:rPr lang="fi-FI" sz="12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 </a:t>
            </a:r>
            <a:endParaRPr lang="fi-FI"/>
          </a:p>
          <a:p>
            <a:pPr marL="0" indent="0">
              <a:buNone/>
            </a:pPr>
            <a:endParaRPr lang="fi-FI" sz="1200">
              <a:solidFill>
                <a:srgbClr val="333333"/>
              </a:solidFill>
            </a:endParaRPr>
          </a:p>
          <a:p>
            <a:pPr marL="325120" indent="-334645"/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7C13D0-F7BF-714E-D206-1FC690AC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00EF4D-0D19-AD18-53BA-9EF7316A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3688" y="64293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C13042-C0EE-A52E-ED04-13B69D69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76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0896" y="528057"/>
            <a:ext cx="9771530" cy="539815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Josefin Sans"/>
              </a:rPr>
              <a:t>Opetushenkilökunnan TILIT JA TUNNUKSET</a:t>
            </a:r>
            <a:endParaRPr lang="en-US" sz="2800" dirty="0">
              <a:latin typeface="Josefin San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0896" y="1163090"/>
            <a:ext cx="10408975" cy="5266285"/>
          </a:xfrm>
        </p:spPr>
        <p:txBody>
          <a:bodyPr/>
          <a:lstStyle/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Tunnus: </a:t>
            </a:r>
            <a:r>
              <a:rPr lang="fi-FI" b="1" dirty="0">
                <a:latin typeface="Open Sans"/>
                <a:ea typeface="Open Sans"/>
                <a:cs typeface="Open Sans"/>
              </a:rPr>
              <a:t>etunimi.sukunimi@edu.jyvaskyla.fi </a:t>
            </a:r>
            <a:endParaRPr lang="en-US" b="1" dirty="0"/>
          </a:p>
          <a:p>
            <a:pPr marL="626745" lvl="1" indent="-334645"/>
            <a:r>
              <a:rPr lang="fi-FI" sz="1600" dirty="0">
                <a:latin typeface="Open Sans"/>
                <a:ea typeface="Open Sans"/>
                <a:cs typeface="Open Sans"/>
              </a:rPr>
              <a:t>Kirjautuminen samalla tunnuksella kaikille opetusverkon laitteille ja keskeisiin palveluihin (Windows, Chromebook, </a:t>
            </a:r>
            <a:r>
              <a:rPr lang="fi-FI" sz="1600" dirty="0" err="1">
                <a:latin typeface="Open Sans"/>
                <a:ea typeface="Open Sans"/>
                <a:cs typeface="Open Sans"/>
              </a:rPr>
              <a:t>iPad</a:t>
            </a:r>
            <a:r>
              <a:rPr lang="fi-FI" sz="1600" dirty="0">
                <a:latin typeface="Open Sans"/>
                <a:ea typeface="Open Sans"/>
                <a:cs typeface="Open Sans"/>
              </a:rPr>
              <a:t>, Työpuhelimet, O365, Google)</a:t>
            </a:r>
            <a:endParaRPr lang="fi-FI" dirty="0"/>
          </a:p>
          <a:p>
            <a:pPr marL="626745" lvl="1" indent="-334645"/>
            <a:r>
              <a:rPr lang="fi-FI" sz="1600" dirty="0">
                <a:latin typeface="Open Sans"/>
                <a:ea typeface="Open Sans"/>
                <a:cs typeface="Open Sans"/>
              </a:rPr>
              <a:t>Opetusverkon tunnus muodostuu automaattisesti kun työsopimus on tehty</a:t>
            </a:r>
            <a:endParaRPr lang="fi-FI" sz="1600" dirty="0"/>
          </a:p>
          <a:p>
            <a:pPr marL="985520" lvl="2" indent="-334645"/>
            <a:r>
              <a:rPr lang="fi-FI" sz="1400" dirty="0">
                <a:latin typeface="Open Sans"/>
                <a:ea typeface="Open Sans"/>
                <a:cs typeface="Open Sans"/>
              </a:rPr>
              <a:t>Käyttäjätunnukset ja salasanat saat esihenkilöltäsi tai koulusihteeriltä</a:t>
            </a:r>
          </a:p>
          <a:p>
            <a:pPr marL="985520" lvl="2" indent="-334645"/>
            <a:r>
              <a:rPr lang="fi-FI" sz="1400" dirty="0">
                <a:latin typeface="Open Sans"/>
                <a:ea typeface="Open Sans"/>
                <a:cs typeface="Open Sans"/>
              </a:rPr>
              <a:t>Salasanat vanhenevat puolen vuoden välein</a:t>
            </a:r>
          </a:p>
          <a:p>
            <a:pPr marL="985520" lvl="2" indent="-334645"/>
            <a:r>
              <a:rPr lang="fi-FI" sz="1400" dirty="0">
                <a:latin typeface="Open Sans"/>
                <a:ea typeface="Open Sans"/>
                <a:cs typeface="Open Sans"/>
              </a:rPr>
              <a:t>Henkilökunnan jäsenet ja oppilaat voivat vaihtaa oman salasanansa </a:t>
            </a:r>
            <a:r>
              <a:rPr lang="fi-FI" sz="1400" dirty="0">
                <a:latin typeface="Open Sans"/>
                <a:ea typeface="Open Sans"/>
                <a:cs typeface="Open Sans"/>
                <a:hlinkClick r:id="rId2"/>
              </a:rPr>
              <a:t>salasanan vaihtotyökalulla</a:t>
            </a:r>
            <a:r>
              <a:rPr lang="fi-FI" sz="1400" dirty="0">
                <a:latin typeface="Open Sans"/>
                <a:ea typeface="Open Sans"/>
                <a:cs typeface="Open Sans"/>
              </a:rPr>
              <a:t> </a:t>
            </a:r>
          </a:p>
          <a:p>
            <a:pPr marL="985520" lvl="2" indent="-334645"/>
            <a:r>
              <a:rPr lang="fi-FI" sz="1400" dirty="0">
                <a:latin typeface="Open Sans"/>
                <a:ea typeface="Open Sans"/>
                <a:cs typeface="Open Sans"/>
              </a:rPr>
              <a:t>Muiden salasanan vaihtamiseen on kouluilla nimetyt opettajat. </a:t>
            </a:r>
          </a:p>
          <a:p>
            <a:pPr marL="985520" lvl="2" indent="-334645"/>
            <a:r>
              <a:rPr lang="fi-FI" sz="1200" dirty="0">
                <a:latin typeface="Arial"/>
                <a:ea typeface="Open Sans"/>
                <a:cs typeface="Arial"/>
                <a:hlinkClick r:id="rId3"/>
              </a:rPr>
              <a:t>https://peda.net/jyvaskyla/ict/laitteet-ja-verkot/tunnukset</a:t>
            </a:r>
            <a:endParaRPr lang="fi-FI" sz="1400" dirty="0">
              <a:latin typeface="Open Sans"/>
              <a:ea typeface="Open Sans"/>
              <a:cs typeface="Open Sans"/>
            </a:endParaRPr>
          </a:p>
          <a:p>
            <a:pPr marL="626745" lvl="1" indent="-334645"/>
            <a:r>
              <a:rPr lang="fi-FI" sz="1600" dirty="0">
                <a:latin typeface="Open Sans"/>
                <a:ea typeface="Open Sans"/>
                <a:cs typeface="Open Sans"/>
              </a:rPr>
              <a:t>Oppilailla tunnukset muotoa etunimi.sukunimi@cygnnet.fi</a:t>
            </a:r>
            <a:endParaRPr lang="fi-FI" sz="14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20.12.2024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5" name="Tekstiruutu 6">
            <a:extLst>
              <a:ext uri="{FF2B5EF4-FFF2-40B4-BE49-F238E27FC236}">
                <a16:creationId xmlns:a16="http://schemas.microsoft.com/office/drawing/2014/main" id="{71054E7B-D19F-4036-CD83-1B7A02CCC406}"/>
              </a:ext>
            </a:extLst>
          </p:cNvPr>
          <p:cNvSpPr txBox="1"/>
          <p:nvPr/>
        </p:nvSpPr>
        <p:spPr>
          <a:xfrm>
            <a:off x="1690153" y="4840719"/>
            <a:ext cx="7243691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fi-FI" sz="1400" b="1" dirty="0"/>
              <a:t>HUOM:</a:t>
            </a:r>
            <a:r>
              <a:rPr lang="fi-FI" sz="1400" dirty="0"/>
              <a:t> Opetusverkon tunnusten käyttäminen vaati tietoturvasyistä monivaiheista tunnistautumista. Tunnistautuminen tapahtuu ensisijaisesti työpuhelimella joko tekstiviestin tai </a:t>
            </a:r>
            <a:r>
              <a:rPr lang="fi-FI" sz="1400" dirty="0" err="1"/>
              <a:t>Authenticator</a:t>
            </a:r>
            <a:r>
              <a:rPr lang="fi-FI" sz="1400" dirty="0"/>
              <a:t>-sovelluksen avulla.</a:t>
            </a:r>
            <a:endParaRPr lang="fi-FI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95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latin typeface="Josefin Sans"/>
              </a:rPr>
              <a:t>OPETUSHENKILÖKUNNAN TILIT ja tunnukset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03483"/>
            <a:ext cx="10898171" cy="4719410"/>
          </a:xfrm>
        </p:spPr>
        <p:txBody>
          <a:bodyPr>
            <a:normAutofit lnSpcReduction="10000"/>
          </a:bodyPr>
          <a:lstStyle/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Wilma – tunnus (yleensä etunimi.sukunimi@edu.jyvaskyla.fi)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marL="626745" lvl="1" indent="-334645"/>
            <a:r>
              <a:rPr lang="fi-FI" sz="1600" b="1" dirty="0">
                <a:latin typeface="Open Sans"/>
                <a:ea typeface="Open Sans"/>
                <a:cs typeface="Open Sans"/>
              </a:rPr>
              <a:t>Käyttötarkoitus</a:t>
            </a:r>
            <a:r>
              <a:rPr lang="fi-FI" sz="1600" dirty="0">
                <a:latin typeface="Open Sans"/>
                <a:ea typeface="Open Sans"/>
                <a:cs typeface="Open Sans"/>
              </a:rPr>
              <a:t>: Kodin ja koulun välinen viestintä, </a:t>
            </a:r>
            <a:br>
              <a:rPr lang="fi-FI" sz="1600" dirty="0"/>
            </a:br>
            <a:r>
              <a:rPr lang="fi-FI" sz="1600" dirty="0">
                <a:latin typeface="Open Sans"/>
                <a:ea typeface="Open Sans"/>
                <a:cs typeface="Open Sans"/>
              </a:rPr>
              <a:t>lukujärjestykset, arvosanat, pedagogiset asiakirjat yms.</a:t>
            </a:r>
          </a:p>
          <a:p>
            <a:pPr marL="626745" lvl="1" indent="-334645"/>
            <a:r>
              <a:rPr lang="fi-FI" sz="1600" dirty="0">
                <a:latin typeface="Open Sans"/>
                <a:ea typeface="Open Sans"/>
                <a:cs typeface="Open Sans"/>
              </a:rPr>
              <a:t>Tunnuksen saa koulusihteeriltä</a:t>
            </a:r>
          </a:p>
          <a:p>
            <a:pPr marL="626745" lvl="1" indent="-334645"/>
            <a:r>
              <a:rPr lang="fi-FI" sz="1600" dirty="0">
                <a:latin typeface="Open Sans"/>
                <a:ea typeface="Open Sans"/>
                <a:cs typeface="Open Sans"/>
              </a:rPr>
              <a:t>Monivaiheisen tunnistautumisen ohjeet:</a:t>
            </a:r>
            <a:br>
              <a:rPr lang="fi-FI" sz="1600" dirty="0"/>
            </a:br>
            <a:r>
              <a:rPr lang="fi-FI" sz="1600" dirty="0">
                <a:latin typeface="Open Sans"/>
                <a:ea typeface="Open Sans"/>
                <a:cs typeface="Open Sans"/>
                <a:hlinkClick r:id="rId2"/>
              </a:rPr>
              <a:t>https://peda.net/jyvaskyla/ict/palvelut/wilma/monivaiheinen-tunnistautuminen</a:t>
            </a:r>
            <a:r>
              <a:rPr lang="fi-FI" sz="1600" dirty="0">
                <a:latin typeface="Open Sans"/>
                <a:ea typeface="Open Sans"/>
                <a:cs typeface="Open Sans"/>
              </a:rPr>
              <a:t> </a:t>
            </a:r>
          </a:p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Hallintoverkon tunnus (etunimi.sukunimi@jyvaskyla.fi)</a:t>
            </a:r>
          </a:p>
          <a:p>
            <a:pPr marL="626745" lvl="1" indent="-334645"/>
            <a:r>
              <a:rPr lang="fi-FI" sz="1600" b="1" dirty="0">
                <a:latin typeface="Open Sans"/>
                <a:ea typeface="Open Sans"/>
                <a:cs typeface="Open Sans"/>
              </a:rPr>
              <a:t>Käyttötarkoitus</a:t>
            </a:r>
            <a:r>
              <a:rPr lang="fi-FI" sz="1600" dirty="0">
                <a:latin typeface="Open Sans"/>
                <a:ea typeface="Open Sans"/>
                <a:cs typeface="Open Sans"/>
              </a:rPr>
              <a:t>: Hallintoverkon palvelut, joihin ei pääse opetusverkon tunnuksilla, esim. virkamatkat (M2) ja koulutusasiat (SAP), hallintoverkon tietokoneille kirjautuminen.</a:t>
            </a:r>
          </a:p>
          <a:p>
            <a:pPr marL="626745" lvl="1" indent="-334645"/>
            <a:r>
              <a:rPr lang="fi-FI" sz="1600" dirty="0">
                <a:latin typeface="Open Sans"/>
                <a:ea typeface="Open Sans"/>
                <a:cs typeface="Open Sans"/>
              </a:rPr>
              <a:t>Esihenkilö tilaa tunnuksen ja antaa sen uuden työntekijän käyttöön.</a:t>
            </a:r>
          </a:p>
          <a:p>
            <a:pPr marL="325120" indent="-334645"/>
            <a:r>
              <a:rPr lang="fi-FI" dirty="0">
                <a:latin typeface="Open Sans"/>
                <a:ea typeface="Open Sans"/>
                <a:cs typeface="Open Sans"/>
              </a:rPr>
              <a:t>Oppimateriaaleihin kirjaudutaan pääsääntöisesti </a:t>
            </a:r>
            <a:r>
              <a:rPr lang="fi-FI" dirty="0" err="1">
                <a:latin typeface="Open Sans"/>
                <a:ea typeface="Open Sans"/>
                <a:cs typeface="Open Sans"/>
              </a:rPr>
              <a:t>mpass</a:t>
            </a:r>
            <a:r>
              <a:rPr lang="fi-FI" dirty="0">
                <a:latin typeface="Open Sans"/>
                <a:ea typeface="Open Sans"/>
                <a:cs typeface="Open Sans"/>
              </a:rPr>
              <a:t>-kirjautumisen avulla! </a:t>
            </a:r>
            <a:endParaRPr lang="fi-FI" dirty="0"/>
          </a:p>
          <a:p>
            <a:pPr marL="626745" lvl="1" indent="-334645"/>
            <a:r>
              <a:rPr lang="fi-FI" sz="1100" dirty="0">
                <a:latin typeface="Calibri"/>
                <a:ea typeface="Open Sans"/>
                <a:cs typeface="Calibri"/>
              </a:rPr>
              <a:t>Ohjeet kirjautumiseen: </a:t>
            </a:r>
            <a:br>
              <a:rPr lang="fi-FI" sz="1100" dirty="0">
                <a:latin typeface="Calibri"/>
                <a:cs typeface="Calibri"/>
              </a:rPr>
            </a:br>
            <a:r>
              <a:rPr lang="fi-FI" sz="1100" dirty="0">
                <a:latin typeface="Calibri"/>
                <a:ea typeface="Open Sans"/>
                <a:cs typeface="Calibri"/>
                <a:hlinkClick r:id="rId3"/>
              </a:rPr>
              <a:t>https://peda.net/jyvaskyla/ict/laitteet-ja-verkot/tunnukset/mpass-sanomapro</a:t>
            </a:r>
            <a:br>
              <a:rPr lang="fi-FI" sz="1100" dirty="0">
                <a:latin typeface="Calibri"/>
                <a:cs typeface="Calibri"/>
              </a:rPr>
            </a:br>
            <a:r>
              <a:rPr lang="fi-FI" sz="1100" dirty="0">
                <a:latin typeface="Calibri"/>
                <a:ea typeface="Open Sans"/>
                <a:cs typeface="Calibri"/>
                <a:hlinkClick r:id="rId4"/>
              </a:rPr>
              <a:t>https://peda.net/jyvaskyla/ict/laitteet-ja-verkot/tunnukset/mpass-studeo</a:t>
            </a:r>
            <a:r>
              <a:rPr lang="fi-FI" sz="1100" dirty="0">
                <a:latin typeface="Calibri"/>
                <a:ea typeface="Open Sans"/>
                <a:cs typeface="Calibri"/>
              </a:rPr>
              <a:t> </a:t>
            </a:r>
            <a:endParaRPr lang="fi-FI" sz="1100" dirty="0">
              <a:ea typeface="Open San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20.12.2024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08EA7120-626C-4B56-9DEC-96F354764F09}"/>
              </a:ext>
            </a:extLst>
          </p:cNvPr>
          <p:cNvSpPr/>
          <p:nvPr/>
        </p:nvSpPr>
        <p:spPr>
          <a:xfrm>
            <a:off x="9579975" y="1537089"/>
            <a:ext cx="2064463" cy="16847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HUOM!</a:t>
            </a:r>
            <a:br>
              <a:rPr lang="fi-FI" sz="1200">
                <a:solidFill>
                  <a:schemeClr val="tx1"/>
                </a:solidFill>
              </a:rPr>
            </a:br>
            <a:r>
              <a:rPr lang="fi-FI" sz="1200">
                <a:solidFill>
                  <a:schemeClr val="tx1"/>
                </a:solidFill>
              </a:rPr>
              <a:t> Wilman käyttöön monivaiheinen tunnistautuminen!</a:t>
            </a:r>
          </a:p>
        </p:txBody>
      </p:sp>
    </p:spTree>
    <p:extLst>
      <p:ext uri="{BB962C8B-B14F-4D97-AF65-F5344CB8AC3E}">
        <p14:creationId xmlns:p14="http://schemas.microsoft.com/office/powerpoint/2010/main" val="321878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Koulujen verkot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74839"/>
            <a:ext cx="10210014" cy="4525963"/>
          </a:xfrm>
        </p:spPr>
        <p:txBody>
          <a:bodyPr/>
          <a:lstStyle/>
          <a:p>
            <a:pPr marL="325120" indent="-334645"/>
            <a:r>
              <a:rPr lang="fi-FI" sz="2800">
                <a:latin typeface="Open Sans"/>
                <a:ea typeface="Open Sans"/>
                <a:cs typeface="Open Sans"/>
              </a:rPr>
              <a:t>Kouluilla on opetuskäytössä seuraavia verkkoja: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626745" lvl="1" indent="-334645"/>
            <a:r>
              <a:rPr lang="fi-FI" sz="2400">
                <a:latin typeface="Open Sans"/>
                <a:ea typeface="Open Sans"/>
                <a:cs typeface="Open Sans"/>
              </a:rPr>
              <a:t>Avoin langaton verkko ”</a:t>
            </a:r>
            <a:r>
              <a:rPr lang="fi-FI" sz="2400" b="1" err="1">
                <a:latin typeface="Open Sans"/>
                <a:ea typeface="Open Sans"/>
                <a:cs typeface="Open Sans"/>
              </a:rPr>
              <a:t>OpetusWLAN</a:t>
            </a:r>
            <a:r>
              <a:rPr lang="fi-FI" sz="2400">
                <a:latin typeface="Open Sans"/>
                <a:ea typeface="Open Sans"/>
                <a:cs typeface="Open Sans"/>
              </a:rPr>
              <a:t>” (WLAN)</a:t>
            </a:r>
          </a:p>
          <a:p>
            <a:pPr marL="985520" lvl="2" indent="-334645"/>
            <a:r>
              <a:rPr lang="fi-FI">
                <a:latin typeface="Open Sans"/>
                <a:ea typeface="Open Sans"/>
                <a:cs typeface="Open Sans"/>
              </a:rPr>
              <a:t>Osa </a:t>
            </a:r>
            <a:r>
              <a:rPr lang="fi-FI" err="1">
                <a:latin typeface="Open Sans"/>
                <a:ea typeface="Open Sans"/>
                <a:cs typeface="Open Sans"/>
              </a:rPr>
              <a:t>Windowslaitteista</a:t>
            </a:r>
            <a:r>
              <a:rPr lang="fi-FI">
                <a:latin typeface="Open Sans"/>
                <a:ea typeface="Open Sans"/>
                <a:cs typeface="Open Sans"/>
              </a:rPr>
              <a:t>, </a:t>
            </a:r>
            <a:r>
              <a:rPr lang="fi-FI" err="1">
                <a:latin typeface="Open Sans"/>
                <a:ea typeface="Open Sans"/>
                <a:cs typeface="Open Sans"/>
              </a:rPr>
              <a:t>Ipadit</a:t>
            </a:r>
            <a:r>
              <a:rPr lang="fi-FI">
                <a:latin typeface="Open Sans"/>
                <a:ea typeface="Open Sans"/>
                <a:cs typeface="Open Sans"/>
              </a:rPr>
              <a:t> ja Chromebookit</a:t>
            </a:r>
          </a:p>
          <a:p>
            <a:pPr marL="985520" lvl="2" indent="-334645"/>
            <a:r>
              <a:rPr lang="fi-FI">
                <a:latin typeface="Open Sans"/>
                <a:ea typeface="Open Sans"/>
                <a:cs typeface="Open Sans"/>
              </a:rPr>
              <a:t>Saa liittyä kaikilla laitteilla, myös omilla laitteilla</a:t>
            </a:r>
          </a:p>
          <a:p>
            <a:pPr marL="626745" lvl="1" indent="-334645"/>
            <a:r>
              <a:rPr lang="fi-FI">
                <a:latin typeface="Open Sans"/>
                <a:ea typeface="Open Sans"/>
                <a:cs typeface="Open Sans"/>
              </a:rPr>
              <a:t>Langaton verkko</a:t>
            </a:r>
            <a:r>
              <a:rPr lang="fi-FI" b="1">
                <a:latin typeface="Open Sans"/>
                <a:ea typeface="Open Sans"/>
                <a:cs typeface="Open Sans"/>
              </a:rPr>
              <a:t> CCWLAN</a:t>
            </a:r>
            <a:r>
              <a:rPr lang="fi-FI">
                <a:latin typeface="Open Sans"/>
                <a:ea typeface="Open Sans"/>
                <a:cs typeface="Open Sans"/>
              </a:rPr>
              <a:t> tarkoitettu vain opettajien </a:t>
            </a:r>
            <a:r>
              <a:rPr lang="fi-FI" err="1">
                <a:latin typeface="Open Sans"/>
                <a:ea typeface="Open Sans"/>
                <a:cs typeface="Open Sans"/>
              </a:rPr>
              <a:t>chromebookkeja</a:t>
            </a:r>
            <a:r>
              <a:rPr lang="fi-FI">
                <a:latin typeface="Open Sans"/>
                <a:ea typeface="Open Sans"/>
                <a:cs typeface="Open Sans"/>
              </a:rPr>
              <a:t> ja Chromecast-laitteita varten. CCWLAN on suljettu salasanalla.</a:t>
            </a:r>
            <a:endParaRPr lang="fi-FI"/>
          </a:p>
          <a:p>
            <a:pPr marL="626745" lvl="1" indent="-334645"/>
            <a:r>
              <a:rPr lang="fi-FI" sz="2400">
                <a:latin typeface="Open Sans"/>
                <a:ea typeface="Open Sans"/>
                <a:cs typeface="Open Sans"/>
              </a:rPr>
              <a:t>Opetusverkko (Cygnnet.fi ja </a:t>
            </a:r>
            <a:r>
              <a:rPr lang="fi-FI" sz="2400" b="1" err="1">
                <a:latin typeface="Open Sans"/>
                <a:ea typeface="Open Sans"/>
                <a:cs typeface="Open Sans"/>
              </a:rPr>
              <a:t>CygWLAN</a:t>
            </a:r>
            <a:r>
              <a:rPr lang="fi-FI" sz="2400">
                <a:latin typeface="Open Sans"/>
                <a:ea typeface="Open Sans"/>
                <a:cs typeface="Open Sans"/>
              </a:rPr>
              <a:t>)</a:t>
            </a:r>
          </a:p>
          <a:p>
            <a:pPr marL="985520" lvl="2" indent="-334645"/>
            <a:r>
              <a:rPr lang="fi-FI">
                <a:latin typeface="Open Sans"/>
                <a:ea typeface="Open Sans"/>
                <a:cs typeface="Open Sans"/>
              </a:rPr>
              <a:t>Vain tunnistetut (Windows) laitteet ja kirjautuneet käyttäjät.</a:t>
            </a:r>
          </a:p>
          <a:p>
            <a:pPr marL="626745" lvl="1" indent="-334645"/>
            <a:r>
              <a:rPr lang="fi-FI" sz="2400">
                <a:latin typeface="Open Sans"/>
                <a:ea typeface="Open Sans"/>
                <a:cs typeface="Open Sans"/>
              </a:rPr>
              <a:t>Hallintoverkko (jk.fi ja </a:t>
            </a:r>
            <a:r>
              <a:rPr lang="fi-FI" sz="2400" b="1" err="1">
                <a:latin typeface="Open Sans"/>
                <a:ea typeface="Open Sans"/>
                <a:cs typeface="Open Sans"/>
              </a:rPr>
              <a:t>HallintoWLAN</a:t>
            </a:r>
            <a:r>
              <a:rPr lang="fi-FI" sz="2400">
                <a:latin typeface="Open Sans"/>
                <a:ea typeface="Open Sans"/>
                <a:cs typeface="Open Sans"/>
              </a:rPr>
              <a:t>)</a:t>
            </a:r>
          </a:p>
          <a:p>
            <a:pPr marL="985520" lvl="2" indent="-334645"/>
            <a:r>
              <a:rPr lang="fi-FI">
                <a:latin typeface="Open Sans"/>
                <a:ea typeface="Open Sans"/>
                <a:cs typeface="Open Sans"/>
              </a:rPr>
              <a:t>Hallintoverkon laitteet (esim. rehtorit, koulusihteerit, opot ja yhteiskäyttöiset hallintokoneet)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20.12.2024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79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8186675" y="1350906"/>
            <a:ext cx="1873847" cy="7445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Wilma</a:t>
            </a:r>
          </a:p>
          <a:p>
            <a:pPr marL="171450" indent="-171450" algn="ctr">
              <a:buFontTx/>
              <a:buChar char="-"/>
            </a:pPr>
            <a:r>
              <a:rPr lang="fi-FI" sz="800"/>
              <a:t>Kodin ja koulun välinen viestint</a:t>
            </a:r>
            <a:r>
              <a:rPr lang="fi-FI" sz="1000"/>
              <a:t>ä</a:t>
            </a:r>
          </a:p>
        </p:txBody>
      </p:sp>
      <p:sp>
        <p:nvSpPr>
          <p:cNvPr id="28" name="Pilvi 27"/>
          <p:cNvSpPr/>
          <p:nvPr/>
        </p:nvSpPr>
        <p:spPr>
          <a:xfrm>
            <a:off x="3596810" y="2371421"/>
            <a:ext cx="2400300" cy="137160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/>
              <a:t>Opetusverkon tunnushallinta</a:t>
            </a:r>
          </a:p>
          <a:p>
            <a:pPr algn="ctr"/>
            <a:r>
              <a:rPr lang="fi-FI" sz="1400"/>
              <a:t>”MS AD”</a:t>
            </a:r>
          </a:p>
          <a:p>
            <a:pPr algn="ctr"/>
            <a:r>
              <a:rPr lang="fi-FI" sz="800"/>
              <a:t>Opetusverkon tietokoneille kirjautuminen</a:t>
            </a:r>
          </a:p>
        </p:txBody>
      </p:sp>
      <p:sp>
        <p:nvSpPr>
          <p:cNvPr id="46" name="Pilvi 45"/>
          <p:cNvSpPr/>
          <p:nvPr/>
        </p:nvSpPr>
        <p:spPr>
          <a:xfrm>
            <a:off x="1250109" y="5079126"/>
            <a:ext cx="2491048" cy="1295848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400"/>
              <a:t>MS Office 365/ </a:t>
            </a:r>
            <a:r>
              <a:rPr lang="fi-FI" sz="1400" err="1"/>
              <a:t>Intune</a:t>
            </a:r>
            <a:endParaRPr lang="fi-FI" sz="1400"/>
          </a:p>
          <a:p>
            <a:pPr algn="ctr"/>
            <a:r>
              <a:rPr lang="fi-FI" sz="800" err="1">
                <a:cs typeface="Calibri"/>
              </a:rPr>
              <a:t>Windowslaitteiden</a:t>
            </a:r>
            <a:r>
              <a:rPr lang="fi-FI" sz="800">
                <a:cs typeface="Calibri"/>
              </a:rPr>
              <a:t>, </a:t>
            </a:r>
            <a:r>
              <a:rPr lang="fi-FI" sz="800" err="1">
                <a:cs typeface="Calibri"/>
              </a:rPr>
              <a:t>iPAdien</a:t>
            </a:r>
            <a:r>
              <a:rPr lang="fi-FI" sz="800">
                <a:cs typeface="Calibri"/>
              </a:rPr>
              <a:t>, puhelinten, tilien ja sovellusten hallinta</a:t>
            </a:r>
          </a:p>
        </p:txBody>
      </p:sp>
      <p:cxnSp>
        <p:nvCxnSpPr>
          <p:cNvPr id="48" name="Suora nuoliyhdysviiva 47"/>
          <p:cNvCxnSpPr/>
          <p:nvPr/>
        </p:nvCxnSpPr>
        <p:spPr>
          <a:xfrm flipH="1">
            <a:off x="3605634" y="3663801"/>
            <a:ext cx="972445" cy="1595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Pilvi 23"/>
          <p:cNvSpPr/>
          <p:nvPr/>
        </p:nvSpPr>
        <p:spPr>
          <a:xfrm>
            <a:off x="5666234" y="4781439"/>
            <a:ext cx="2491048" cy="1491718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400"/>
              <a:t>Google </a:t>
            </a:r>
            <a:r>
              <a:rPr lang="fi-FI" sz="1400" err="1"/>
              <a:t>Workspace</a:t>
            </a:r>
            <a:endParaRPr lang="fi-FI" sz="1400">
              <a:cs typeface="Calibri"/>
            </a:endParaRPr>
          </a:p>
          <a:p>
            <a:pPr algn="ctr"/>
            <a:r>
              <a:rPr lang="fi-FI" sz="800">
                <a:cs typeface="Calibri"/>
              </a:rPr>
              <a:t>Chromebook laitteiden, google tilien ja sovellusten hallinta</a:t>
            </a:r>
          </a:p>
        </p:txBody>
      </p:sp>
      <p:cxnSp>
        <p:nvCxnSpPr>
          <p:cNvPr id="12" name="Suora nuoliyhdysviiva 11"/>
          <p:cNvCxnSpPr/>
          <p:nvPr/>
        </p:nvCxnSpPr>
        <p:spPr>
          <a:xfrm>
            <a:off x="4647337" y="2177743"/>
            <a:ext cx="5076" cy="203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i 13"/>
          <p:cNvSpPr/>
          <p:nvPr/>
        </p:nvSpPr>
        <p:spPr>
          <a:xfrm>
            <a:off x="6857325" y="3011808"/>
            <a:ext cx="1653934" cy="3848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/>
              <a:t>MPASS-kirjautumispalvelu</a:t>
            </a:r>
            <a:endParaRPr lang="fi-FI" sz="700"/>
          </a:p>
        </p:txBody>
      </p:sp>
      <p:cxnSp>
        <p:nvCxnSpPr>
          <p:cNvPr id="25" name="Suora nuoliyhdysviiva 24"/>
          <p:cNvCxnSpPr>
            <a:cxnSpLocks/>
          </p:cNvCxnSpPr>
          <p:nvPr/>
        </p:nvCxnSpPr>
        <p:spPr>
          <a:xfrm>
            <a:off x="5234755" y="3628388"/>
            <a:ext cx="1286903" cy="11530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/>
          <p:cNvCxnSpPr/>
          <p:nvPr/>
        </p:nvCxnSpPr>
        <p:spPr>
          <a:xfrm>
            <a:off x="6172763" y="1762655"/>
            <a:ext cx="1874923" cy="1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Suorakulmio 44"/>
          <p:cNvSpPr/>
          <p:nvPr/>
        </p:nvSpPr>
        <p:spPr>
          <a:xfrm>
            <a:off x="8715576" y="3026460"/>
            <a:ext cx="2155883" cy="12190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400"/>
              <a:t>OPPIMATERIAALIT </a:t>
            </a:r>
            <a:r>
              <a:rPr lang="fi-FI" sz="1400" err="1"/>
              <a:t>SanomaPro</a:t>
            </a:r>
            <a:r>
              <a:rPr lang="fi-FI" sz="1400"/>
              <a:t>, </a:t>
            </a:r>
            <a:r>
              <a:rPr lang="fi-FI" sz="1400" err="1"/>
              <a:t>Studeo</a:t>
            </a:r>
            <a:r>
              <a:rPr lang="fi-FI" sz="1400"/>
              <a:t>, Otava, Opinaika, Peda.net</a:t>
            </a:r>
          </a:p>
          <a:p>
            <a:pPr algn="ctr"/>
            <a:r>
              <a:rPr lang="fi-FI" sz="800"/>
              <a:t>MPASS –kirjautuminen, esim. sähköisten oppimateriaalien jakaminen, koulujen kotisivut.</a:t>
            </a:r>
            <a:endParaRPr lang="fi-FI" sz="800">
              <a:cs typeface="Calibri"/>
            </a:endParaRPr>
          </a:p>
          <a:p>
            <a:pPr algn="ctr"/>
            <a:endParaRPr lang="fi-FI" sz="800">
              <a:cs typeface="Calibri"/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3316955" y="1330702"/>
            <a:ext cx="2703970" cy="826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/>
              <a:t>Primus/Kurre</a:t>
            </a:r>
            <a:endParaRPr lang="fi-FI"/>
          </a:p>
          <a:p>
            <a:pPr algn="ctr"/>
            <a:r>
              <a:rPr lang="fi-FI" sz="1000"/>
              <a:t>Oppilasrekisteri</a:t>
            </a:r>
          </a:p>
          <a:p>
            <a:pPr algn="ctr"/>
            <a:r>
              <a:rPr lang="fi-FI" sz="1000"/>
              <a:t>Opettajarekisteri</a:t>
            </a:r>
          </a:p>
          <a:p>
            <a:pPr algn="ctr"/>
            <a:r>
              <a:rPr lang="fi-FI" sz="1000"/>
              <a:t>Henkilökuntarekisteri</a:t>
            </a:r>
          </a:p>
        </p:txBody>
      </p: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035C790D-9D37-4738-80E5-AE13A2DB393D}"/>
              </a:ext>
            </a:extLst>
          </p:cNvPr>
          <p:cNvCxnSpPr>
            <a:cxnSpLocks/>
          </p:cNvCxnSpPr>
          <p:nvPr/>
        </p:nvCxnSpPr>
        <p:spPr>
          <a:xfrm>
            <a:off x="5938943" y="2733904"/>
            <a:ext cx="1108009" cy="320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uora nuoliyhdysviiva 54"/>
          <p:cNvCxnSpPr>
            <a:cxnSpLocks/>
          </p:cNvCxnSpPr>
          <p:nvPr/>
        </p:nvCxnSpPr>
        <p:spPr>
          <a:xfrm>
            <a:off x="8327068" y="3318554"/>
            <a:ext cx="587022" cy="16343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40027F8-5844-E3B1-B87C-C8E0F3DA0F1C}"/>
              </a:ext>
            </a:extLst>
          </p:cNvPr>
          <p:cNvSpPr/>
          <p:nvPr/>
        </p:nvSpPr>
        <p:spPr>
          <a:xfrm>
            <a:off x="1533991" y="1307822"/>
            <a:ext cx="9130281" cy="859375"/>
          </a:xfrm>
          <a:prstGeom prst="rect">
            <a:avLst/>
          </a:prstGeom>
          <a:solidFill>
            <a:srgbClr val="948A8A">
              <a:alpha val="2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084DD-5099-D7DF-5D51-03BB79B1818A}"/>
              </a:ext>
            </a:extLst>
          </p:cNvPr>
          <p:cNvSpPr txBox="1"/>
          <p:nvPr/>
        </p:nvSpPr>
        <p:spPr>
          <a:xfrm>
            <a:off x="1685050" y="1547784"/>
            <a:ext cx="14111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cs typeface="Calibri"/>
              </a:rPr>
              <a:t>DIGIONE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5D94A2BC-A122-E58D-B989-56777E0AF4F6}"/>
              </a:ext>
            </a:extLst>
          </p:cNvPr>
          <p:cNvSpPr txBox="1">
            <a:spLocks/>
          </p:cNvSpPr>
          <p:nvPr/>
        </p:nvSpPr>
        <p:spPr>
          <a:xfrm>
            <a:off x="838200" y="735107"/>
            <a:ext cx="10515600" cy="639732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normalizeH="0" baseline="0">
                <a:solidFill>
                  <a:schemeClr val="tx1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fi-FI" sz="3600" b="0">
                <a:latin typeface="Calibri"/>
                <a:cs typeface="Calibri"/>
              </a:rPr>
              <a:t>Opetusverkon keskeiset pilvet ja palvelut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7584" y="546554"/>
            <a:ext cx="10935092" cy="659946"/>
          </a:xfrm>
        </p:spPr>
        <p:txBody>
          <a:bodyPr>
            <a:normAutofit/>
          </a:bodyPr>
          <a:lstStyle/>
          <a:p>
            <a:r>
              <a:rPr lang="fi-FI" dirty="0"/>
              <a:t>TVT-tukipalvelut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59410" y="1196942"/>
            <a:ext cx="10443327" cy="5104946"/>
          </a:xfrm>
        </p:spPr>
        <p:txBody>
          <a:bodyPr>
            <a:normAutofit/>
          </a:bodyPr>
          <a:lstStyle/>
          <a:p>
            <a:pPr marL="325120" indent="-334645"/>
            <a:r>
              <a:rPr lang="fi-FI" sz="2000" dirty="0">
                <a:latin typeface="Open Sans"/>
                <a:ea typeface="Open Sans"/>
                <a:cs typeface="Open Sans"/>
              </a:rPr>
              <a:t>Tukisivusto: </a:t>
            </a:r>
            <a:r>
              <a:rPr lang="fi-FI" sz="2000" dirty="0">
                <a:latin typeface="Open Sans"/>
                <a:ea typeface="Open Sans"/>
                <a:cs typeface="Open Sans"/>
                <a:hlinkClick r:id="rId2"/>
              </a:rPr>
              <a:t>https://peda.net/jyvaskyla/ict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</a:t>
            </a:r>
            <a:endParaRPr lang="en-US" dirty="0"/>
          </a:p>
          <a:p>
            <a:pPr marL="325120" indent="-334645"/>
            <a:r>
              <a:rPr lang="fi-FI" sz="2000" dirty="0">
                <a:latin typeface="Open Sans"/>
                <a:ea typeface="Open Sans"/>
                <a:cs typeface="Open Sans"/>
              </a:rPr>
              <a:t>Koulukohtainen tuki</a:t>
            </a:r>
          </a:p>
          <a:p>
            <a:pPr marL="626745" lvl="1" indent="-334645"/>
            <a:r>
              <a:rPr lang="fi-FI" sz="1400" dirty="0">
                <a:latin typeface="Open Sans"/>
                <a:ea typeface="Open Sans"/>
                <a:cs typeface="Open Sans"/>
              </a:rPr>
              <a:t>Oman koulun </a:t>
            </a:r>
            <a:r>
              <a:rPr lang="fi-FI" sz="1400" b="1" dirty="0">
                <a:latin typeface="Open Sans"/>
                <a:ea typeface="Open Sans"/>
                <a:cs typeface="Open Sans"/>
              </a:rPr>
              <a:t>TVT-tukihenkilöt ja vertaistuki</a:t>
            </a:r>
            <a:r>
              <a:rPr lang="fi-FI" sz="1400" dirty="0">
                <a:latin typeface="Open Sans"/>
                <a:ea typeface="Open Sans"/>
                <a:cs typeface="Open Sans"/>
              </a:rPr>
              <a:t>: Tunnusasiat, TVT- ja AV-laitteisiin liittyvät asiat</a:t>
            </a:r>
          </a:p>
          <a:p>
            <a:pPr marL="626745" lvl="1" indent="-334645"/>
            <a:r>
              <a:rPr lang="fi-FI" sz="1400" dirty="0">
                <a:latin typeface="Open Sans"/>
                <a:ea typeface="Open Sans"/>
                <a:cs typeface="Open Sans"/>
              </a:rPr>
              <a:t>Opetukseen ja oppilaiden kanssa toimimiseen liittyvät asiat, opetusverkon palveluiden käyttö</a:t>
            </a:r>
          </a:p>
          <a:p>
            <a:pPr marL="626745" lvl="1" indent="-334645"/>
            <a:r>
              <a:rPr lang="fi-FI" sz="1400" b="1" dirty="0">
                <a:latin typeface="Open Sans"/>
                <a:ea typeface="Open Sans"/>
                <a:cs typeface="Open Sans"/>
              </a:rPr>
              <a:t>Koulusihteeri</a:t>
            </a:r>
            <a:r>
              <a:rPr lang="fi-FI" sz="1400" dirty="0">
                <a:latin typeface="Open Sans"/>
                <a:ea typeface="Open Sans"/>
                <a:cs typeface="Open Sans"/>
              </a:rPr>
              <a:t>: Primus, Kurre ja Wilma</a:t>
            </a:r>
          </a:p>
          <a:p>
            <a:pPr marL="325120" indent="-334645"/>
            <a:r>
              <a:rPr lang="fi-FI" sz="2000" dirty="0">
                <a:latin typeface="Open Sans"/>
                <a:ea typeface="Open Sans"/>
                <a:cs typeface="Open Sans"/>
              </a:rPr>
              <a:t>Yhteinen tuki</a:t>
            </a:r>
          </a:p>
          <a:p>
            <a:pPr marL="626745" lvl="1" indent="-334645"/>
            <a:r>
              <a:rPr lang="fi-FI" sz="1400" dirty="0">
                <a:latin typeface="Open Sans"/>
                <a:ea typeface="Open Sans"/>
                <a:cs typeface="Open Sans"/>
                <a:hlinkClick r:id="rId3"/>
              </a:rPr>
              <a:t>https://helppariedu.jyvaskyla.fi</a:t>
            </a:r>
            <a:r>
              <a:rPr lang="fi-FI" sz="1400" dirty="0">
                <a:latin typeface="Open Sans"/>
                <a:ea typeface="Open Sans"/>
                <a:cs typeface="Open Sans"/>
              </a:rPr>
              <a:t>. Kirjautuminen omilla opetusverkon tunnuksilla (etunimi.sukunimi@edu.jyvaskyla.fi). </a:t>
            </a:r>
            <a:endParaRPr lang="fi-FI" sz="1400" dirty="0"/>
          </a:p>
          <a:p>
            <a:pPr marL="626745" lvl="1" indent="-334645"/>
            <a:r>
              <a:rPr lang="fi-FI" sz="1400" dirty="0">
                <a:latin typeface="Open Sans"/>
                <a:ea typeface="Open Sans"/>
                <a:cs typeface="Open Sans"/>
              </a:rPr>
              <a:t>Ohjeet intran käyttöön: </a:t>
            </a:r>
            <a:r>
              <a:rPr lang="fi-FI" sz="1400" dirty="0">
                <a:latin typeface="Open Sans"/>
                <a:ea typeface="Open Sans"/>
                <a:cs typeface="Open Sans"/>
                <a:hlinkClick r:id="rId4"/>
              </a:rPr>
              <a:t>https://peda.net/jyvaskyla/ict/laitteet-ja-verkot/hallintoverkko/intra</a:t>
            </a:r>
            <a:r>
              <a:rPr lang="fi-FI" sz="1400" dirty="0">
                <a:latin typeface="Open Sans"/>
                <a:ea typeface="Open Sans"/>
                <a:cs typeface="Open Sans"/>
              </a:rPr>
              <a:t> </a:t>
            </a:r>
            <a:endParaRPr lang="fi-FI" sz="1400" dirty="0"/>
          </a:p>
          <a:p>
            <a:pPr marL="325120" indent="-334645"/>
            <a:r>
              <a:rPr lang="fi-FI" sz="2000" dirty="0">
                <a:latin typeface="Open Sans"/>
                <a:ea typeface="Open Sans"/>
                <a:cs typeface="Open Sans"/>
              </a:rPr>
              <a:t>Aina saa ja pitää kysyä! Uutiskirje!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20.12.2024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76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ohja-jyvaskyla" id="{C3D70844-40FB-2E48-A460-FF478C883A73}" vid="{73751ED9-C960-F944-B4C0-29A0A38A02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3B5E63AB4D7AE478E615F53F626A5FF" ma:contentTypeVersion="18" ma:contentTypeDescription="Luo uusi asiakirja." ma:contentTypeScope="" ma:versionID="558c4dd6e6278124794834b52ff86434">
  <xsd:schema xmlns:xsd="http://www.w3.org/2001/XMLSchema" xmlns:xs="http://www.w3.org/2001/XMLSchema" xmlns:p="http://schemas.microsoft.com/office/2006/metadata/properties" xmlns:ns2="739b3f43-524a-4c19-9d04-cce4ab00d81e" xmlns:ns3="bbb03cff-3ced-4fc3-b8af-2769e37034d7" targetNamespace="http://schemas.microsoft.com/office/2006/metadata/properties" ma:root="true" ma:fieldsID="e9605ef57d50b61ebe56bf6a6108a17c" ns2:_="" ns3:_="">
    <xsd:import namespace="739b3f43-524a-4c19-9d04-cce4ab00d81e"/>
    <xsd:import namespace="bbb03cff-3ced-4fc3-b8af-2769e37034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b3f43-524a-4c19-9d04-cce4ab00d8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8ac6db3c-6098-40de-8db1-2007c48888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03cff-3ced-4fc3-b8af-2769e37034d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54b39a-e378-41b8-9f37-c25f3eb13667}" ma:internalName="TaxCatchAll" ma:showField="CatchAllData" ma:web="bbb03cff-3ced-4fc3-b8af-2769e37034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9b3f43-524a-4c19-9d04-cce4ab00d81e">
      <Terms xmlns="http://schemas.microsoft.com/office/infopath/2007/PartnerControls"/>
    </lcf76f155ced4ddcb4097134ff3c332f>
    <TaxCatchAll xmlns="bbb03cff-3ced-4fc3-b8af-2769e37034d7" xsi:nil="true"/>
  </documentManagement>
</p:properties>
</file>

<file path=customXml/itemProps1.xml><?xml version="1.0" encoding="utf-8"?>
<ds:datastoreItem xmlns:ds="http://schemas.openxmlformats.org/officeDocument/2006/customXml" ds:itemID="{8DFA1C9E-19AD-4856-B04B-B07F23B10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53F1AF-8D85-458A-9BA3-DBE06CB5FC8F}">
  <ds:schemaRefs>
    <ds:schemaRef ds:uri="739b3f43-524a-4c19-9d04-cce4ab00d81e"/>
    <ds:schemaRef ds:uri="bbb03cff-3ced-4fc3-b8af-2769e37034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81A8753-FB9D-4D4B-ABE3-10963DFD6D36}">
  <ds:schemaRefs>
    <ds:schemaRef ds:uri="http://purl.org/dc/elements/1.1/"/>
    <ds:schemaRef ds:uri="http://schemas.microsoft.com/office/2006/metadata/properties"/>
    <ds:schemaRef ds:uri="http://purl.org/dc/terms/"/>
    <ds:schemaRef ds:uri="739b3f43-524a-4c19-9d04-cce4ab00d81e"/>
    <ds:schemaRef ds:uri="http://schemas.microsoft.com/office/2006/documentManagement/types"/>
    <ds:schemaRef ds:uri="bbb03cff-3ced-4fc3-b8af-2769e37034d7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0</TotalTime>
  <Words>1188</Words>
  <Application>Microsoft Office PowerPoint</Application>
  <PresentationFormat>Laajakuva</PresentationFormat>
  <Paragraphs>137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Wingdings</vt:lpstr>
      <vt:lpstr>Open Sans</vt:lpstr>
      <vt:lpstr>Courier New</vt:lpstr>
      <vt:lpstr>Arial</vt:lpstr>
      <vt:lpstr>Josefin Sans</vt:lpstr>
      <vt:lpstr>Roboto Slab Medium</vt:lpstr>
      <vt:lpstr>Roboto Slab</vt:lpstr>
      <vt:lpstr>Calibri</vt:lpstr>
      <vt:lpstr>Office-teema</vt:lpstr>
      <vt:lpstr>koulujen uudet työntekijät ja TVT  Jyväskylän perusopetus Kasvu ja oppiminen</vt:lpstr>
      <vt:lpstr>TVT-tiimi</vt:lpstr>
      <vt:lpstr>Koulujen laitteet</vt:lpstr>
      <vt:lpstr>Henkilökunnan työpuhelimet</vt:lpstr>
      <vt:lpstr>Opetushenkilökunnan TILIT JA TUNNUKSET</vt:lpstr>
      <vt:lpstr>OPETUSHENKILÖKUNNAN TILIT ja tunnukset</vt:lpstr>
      <vt:lpstr>Koulujen verkot</vt:lpstr>
      <vt:lpstr>PowerPoint-esitys</vt:lpstr>
      <vt:lpstr>TVT-tukipalvelut</vt:lpstr>
      <vt:lpstr>Tietosuojan ja tietoturvan erittäin lyhyt oppimääRÄ</vt:lpstr>
      <vt:lpstr>OPS, toimintasuunnitelmat ja kehittäminen</vt:lpstr>
      <vt:lpstr>Mukavaa lukuvuotta! Ja AINA SAA KYSYÄ😊  TVT-TIIMI jarkko.lampinen@jyvaskyla.fi Pasi.pohjola@jyvaskyla.fi Ville.sakomaa@jyvaskyla.fi Tapani.aaltonen@jyvaskyla.fi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Pekkarinen Terhi</dc:creator>
  <cp:lastModifiedBy>Sakomaa Ville</cp:lastModifiedBy>
  <cp:revision>2</cp:revision>
  <cp:lastPrinted>2022-04-29T07:35:50Z</cp:lastPrinted>
  <dcterms:created xsi:type="dcterms:W3CDTF">2021-03-30T13:29:42Z</dcterms:created>
  <dcterms:modified xsi:type="dcterms:W3CDTF">2024-12-20T16:03:16Z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0x01010013B5E63AB4D7AE478E615F53F626A5FF</vt:lpwstr>
  </property>
  <property fmtid="{D5CDD505-2E9C-101B-9397-08002B2CF9AE}" pid="3" name="MediaServiceImageTags">
    <vt:lpwstr/>
  </property>
</Properties>
</file>