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B8B4"/>
    <a:srgbClr val="47E7E7"/>
    <a:srgbClr val="22AD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7F4ABC-6DB4-45F2-A200-672C023237A7}" type="doc">
      <dgm:prSet loTypeId="urn:microsoft.com/office/officeart/2005/8/layout/venn2" loCatId="relationship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fi-FI"/>
        </a:p>
      </dgm:t>
    </dgm:pt>
    <dgm:pt modelId="{B381C698-0A5E-40F6-A9EC-C5432E5E339B}">
      <dgm:prSet phldrT="[Teksti]" custT="1"/>
      <dgm:spPr/>
      <dgm:t>
        <a:bodyPr/>
        <a:lstStyle/>
        <a:p>
          <a:endParaRPr lang="fi-FI" sz="1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fi-FI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2015 </a:t>
          </a:r>
        </a:p>
        <a:p>
          <a:r>
            <a:rPr lang="fi-FI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Kaikki Jyväskylän kaupungin päiväkodit</a:t>
          </a:r>
          <a:endParaRPr lang="fi-FI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B117AD-D36D-4E65-AB2E-38B4DD451DDC}" type="parTrans" cxnId="{9BCBE5B1-7783-4C97-9F8A-364DCF9E9A6C}">
      <dgm:prSet/>
      <dgm:spPr/>
      <dgm:t>
        <a:bodyPr/>
        <a:lstStyle/>
        <a:p>
          <a:endParaRPr lang="fi-FI"/>
        </a:p>
      </dgm:t>
    </dgm:pt>
    <dgm:pt modelId="{E8603D57-F156-4F44-BAC2-F5DADC552312}" type="sibTrans" cxnId="{9BCBE5B1-7783-4C97-9F8A-364DCF9E9A6C}">
      <dgm:prSet/>
      <dgm:spPr/>
      <dgm:t>
        <a:bodyPr/>
        <a:lstStyle/>
        <a:p>
          <a:endParaRPr lang="fi-FI"/>
        </a:p>
      </dgm:t>
    </dgm:pt>
    <dgm:pt modelId="{BE9446F3-4E5B-4658-B4A3-80C0E8401177}">
      <dgm:prSet phldrT="[Teksti]" custT="1"/>
      <dgm:spPr/>
      <dgm:t>
        <a:bodyPr/>
        <a:lstStyle/>
        <a:p>
          <a:r>
            <a:rPr lang="fi-FI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MARRASKUU 2014 </a:t>
          </a:r>
        </a:p>
        <a:p>
          <a:r>
            <a:rPr lang="fi-FI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49 päiväkotia</a:t>
          </a:r>
          <a:endParaRPr lang="fi-FI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B5D9EE-BDE2-4E7F-81A1-751CE4DEF8DB}" type="parTrans" cxnId="{7856ACCD-6945-4FA1-834D-1A5221928759}">
      <dgm:prSet/>
      <dgm:spPr/>
      <dgm:t>
        <a:bodyPr/>
        <a:lstStyle/>
        <a:p>
          <a:endParaRPr lang="fi-FI"/>
        </a:p>
      </dgm:t>
    </dgm:pt>
    <dgm:pt modelId="{3737B589-FFD9-43E1-93F4-CCF7559C2312}" type="sibTrans" cxnId="{7856ACCD-6945-4FA1-834D-1A5221928759}">
      <dgm:prSet/>
      <dgm:spPr/>
      <dgm:t>
        <a:bodyPr/>
        <a:lstStyle/>
        <a:p>
          <a:endParaRPr lang="fi-FI"/>
        </a:p>
      </dgm:t>
    </dgm:pt>
    <dgm:pt modelId="{C4746CD2-E0B3-46C8-8C2A-326E888368D4}">
      <dgm:prSet phldrT="[Teksti]" custT="1"/>
      <dgm:spPr/>
      <dgm:t>
        <a:bodyPr/>
        <a:lstStyle/>
        <a:p>
          <a:endParaRPr lang="fi-FI" sz="14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fi-FI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KESÄKUU 2014</a:t>
          </a:r>
        </a:p>
        <a:p>
          <a:r>
            <a:rPr lang="fi-FI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41 päiväkotia</a:t>
          </a:r>
          <a:endParaRPr lang="fi-FI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64D332-4DA0-4894-A192-415660075F24}" type="parTrans" cxnId="{3AE3D910-7019-48BE-B763-88376DF1F4CB}">
      <dgm:prSet/>
      <dgm:spPr/>
      <dgm:t>
        <a:bodyPr/>
        <a:lstStyle/>
        <a:p>
          <a:endParaRPr lang="fi-FI"/>
        </a:p>
      </dgm:t>
    </dgm:pt>
    <dgm:pt modelId="{54482900-9BFE-4D68-9D0C-42C44F79F8A8}" type="sibTrans" cxnId="{3AE3D910-7019-48BE-B763-88376DF1F4CB}">
      <dgm:prSet/>
      <dgm:spPr/>
      <dgm:t>
        <a:bodyPr/>
        <a:lstStyle/>
        <a:p>
          <a:endParaRPr lang="fi-FI"/>
        </a:p>
      </dgm:t>
    </dgm:pt>
    <dgm:pt modelId="{2F52184B-1A3D-4735-AFCC-5C2F6020B080}">
      <dgm:prSet phldrT="[Teksti]" custT="1"/>
      <dgm:spPr/>
      <dgm:t>
        <a:bodyPr/>
        <a:lstStyle/>
        <a:p>
          <a:r>
            <a:rPr lang="fi-FI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SYYSKUU 2013</a:t>
          </a:r>
        </a:p>
        <a:p>
          <a:r>
            <a:rPr lang="fi-FI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29 päiväkotia</a:t>
          </a:r>
          <a:endParaRPr lang="fi-FI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FA6C1B-BE49-47C7-8155-DA7D120FA6B3}" type="parTrans" cxnId="{86C65045-3EF3-4348-849F-54F8F6581C0A}">
      <dgm:prSet/>
      <dgm:spPr/>
      <dgm:t>
        <a:bodyPr/>
        <a:lstStyle/>
        <a:p>
          <a:endParaRPr lang="fi-FI"/>
        </a:p>
      </dgm:t>
    </dgm:pt>
    <dgm:pt modelId="{644FE061-C654-4623-B31A-1ABCBE724BF9}" type="sibTrans" cxnId="{86C65045-3EF3-4348-849F-54F8F6581C0A}">
      <dgm:prSet/>
      <dgm:spPr/>
      <dgm:t>
        <a:bodyPr/>
        <a:lstStyle/>
        <a:p>
          <a:endParaRPr lang="fi-FI"/>
        </a:p>
      </dgm:t>
    </dgm:pt>
    <dgm:pt modelId="{ED0A6F1D-B4FD-4F71-8A28-9955222708B2}" type="pres">
      <dgm:prSet presAssocID="{727F4ABC-6DB4-45F2-A200-672C023237A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193633E9-565D-4A35-AF27-3B16387752D2}" type="pres">
      <dgm:prSet presAssocID="{727F4ABC-6DB4-45F2-A200-672C023237A7}" presName="comp1" presStyleCnt="0"/>
      <dgm:spPr/>
    </dgm:pt>
    <dgm:pt modelId="{82D46FE3-38F2-4730-A593-BB8568CAD4E1}" type="pres">
      <dgm:prSet presAssocID="{727F4ABC-6DB4-45F2-A200-672C023237A7}" presName="circle1" presStyleLbl="node1" presStyleIdx="0" presStyleCnt="4" custScaleX="125996" custLinFactNeighborX="-443" custLinFactNeighborY="1591"/>
      <dgm:spPr/>
      <dgm:t>
        <a:bodyPr/>
        <a:lstStyle/>
        <a:p>
          <a:endParaRPr lang="fi-FI"/>
        </a:p>
      </dgm:t>
    </dgm:pt>
    <dgm:pt modelId="{45A5810E-5D5B-421E-B192-DD747A8E506B}" type="pres">
      <dgm:prSet presAssocID="{727F4ABC-6DB4-45F2-A200-672C023237A7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74B79B1-0D33-4173-960D-59D1BF6CC086}" type="pres">
      <dgm:prSet presAssocID="{727F4ABC-6DB4-45F2-A200-672C023237A7}" presName="comp2" presStyleCnt="0"/>
      <dgm:spPr/>
    </dgm:pt>
    <dgm:pt modelId="{06F43095-BA5E-45E8-9702-CDB5BFCE01A3}" type="pres">
      <dgm:prSet presAssocID="{727F4ABC-6DB4-45F2-A200-672C023237A7}" presName="circle2" presStyleLbl="node1" presStyleIdx="1" presStyleCnt="4" custScaleX="122731" custScaleY="84345" custLinFactNeighborX="1339" custLinFactNeighborY="6975"/>
      <dgm:spPr/>
      <dgm:t>
        <a:bodyPr/>
        <a:lstStyle/>
        <a:p>
          <a:endParaRPr lang="fi-FI"/>
        </a:p>
      </dgm:t>
    </dgm:pt>
    <dgm:pt modelId="{5A280A1C-BD16-487F-B8EB-73DA201D4024}" type="pres">
      <dgm:prSet presAssocID="{727F4ABC-6DB4-45F2-A200-672C023237A7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E666EE4-F98C-4E6C-98F0-11301E462943}" type="pres">
      <dgm:prSet presAssocID="{727F4ABC-6DB4-45F2-A200-672C023237A7}" presName="comp3" presStyleCnt="0"/>
      <dgm:spPr/>
    </dgm:pt>
    <dgm:pt modelId="{D3A164BE-0900-42F1-9209-F7B88BD2B2F6}" type="pres">
      <dgm:prSet presAssocID="{727F4ABC-6DB4-45F2-A200-672C023237A7}" presName="circle3" presStyleLbl="node1" presStyleIdx="2" presStyleCnt="4" custScaleX="111370" custScaleY="84116" custLinFactNeighborX="-1066" custLinFactNeighborY="7823"/>
      <dgm:spPr/>
      <dgm:t>
        <a:bodyPr/>
        <a:lstStyle/>
        <a:p>
          <a:endParaRPr lang="fi-FI"/>
        </a:p>
      </dgm:t>
    </dgm:pt>
    <dgm:pt modelId="{34D81C73-229F-4999-9C91-3215BAC00E87}" type="pres">
      <dgm:prSet presAssocID="{727F4ABC-6DB4-45F2-A200-672C023237A7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B488E9E-3EBC-40C9-95B6-0FE87853D6D5}" type="pres">
      <dgm:prSet presAssocID="{727F4ABC-6DB4-45F2-A200-672C023237A7}" presName="comp4" presStyleCnt="0"/>
      <dgm:spPr/>
    </dgm:pt>
    <dgm:pt modelId="{7755555C-B584-483C-B7ED-884E99FA3E7A}" type="pres">
      <dgm:prSet presAssocID="{727F4ABC-6DB4-45F2-A200-672C023237A7}" presName="circle4" presStyleLbl="node1" presStyleIdx="3" presStyleCnt="4" custScaleY="75948" custLinFactNeighborX="3188" custLinFactNeighborY="11844"/>
      <dgm:spPr/>
      <dgm:t>
        <a:bodyPr/>
        <a:lstStyle/>
        <a:p>
          <a:endParaRPr lang="fi-FI"/>
        </a:p>
      </dgm:t>
    </dgm:pt>
    <dgm:pt modelId="{1971B25A-635C-427D-9087-311129608766}" type="pres">
      <dgm:prSet presAssocID="{727F4ABC-6DB4-45F2-A200-672C023237A7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A042C5AA-6467-48EB-89EB-C31435E5A74A}" type="presOf" srcId="{2F52184B-1A3D-4735-AFCC-5C2F6020B080}" destId="{1971B25A-635C-427D-9087-311129608766}" srcOrd="1" destOrd="0" presId="urn:microsoft.com/office/officeart/2005/8/layout/venn2"/>
    <dgm:cxn modelId="{519C5141-FBCF-4B4A-9BC8-69E98DF362B1}" type="presOf" srcId="{B381C698-0A5E-40F6-A9EC-C5432E5E339B}" destId="{45A5810E-5D5B-421E-B192-DD747A8E506B}" srcOrd="1" destOrd="0" presId="urn:microsoft.com/office/officeart/2005/8/layout/venn2"/>
    <dgm:cxn modelId="{94978DE5-7DC8-487E-83B2-66EABE274528}" type="presOf" srcId="{C4746CD2-E0B3-46C8-8C2A-326E888368D4}" destId="{D3A164BE-0900-42F1-9209-F7B88BD2B2F6}" srcOrd="0" destOrd="0" presId="urn:microsoft.com/office/officeart/2005/8/layout/venn2"/>
    <dgm:cxn modelId="{2622896F-23CB-4385-BE35-B9E572303BE1}" type="presOf" srcId="{C4746CD2-E0B3-46C8-8C2A-326E888368D4}" destId="{34D81C73-229F-4999-9C91-3215BAC00E87}" srcOrd="1" destOrd="0" presId="urn:microsoft.com/office/officeart/2005/8/layout/venn2"/>
    <dgm:cxn modelId="{72A69583-9C13-4C6C-A3E7-BDE82B600369}" type="presOf" srcId="{B381C698-0A5E-40F6-A9EC-C5432E5E339B}" destId="{82D46FE3-38F2-4730-A593-BB8568CAD4E1}" srcOrd="0" destOrd="0" presId="urn:microsoft.com/office/officeart/2005/8/layout/venn2"/>
    <dgm:cxn modelId="{86C65045-3EF3-4348-849F-54F8F6581C0A}" srcId="{727F4ABC-6DB4-45F2-A200-672C023237A7}" destId="{2F52184B-1A3D-4735-AFCC-5C2F6020B080}" srcOrd="3" destOrd="0" parTransId="{99FA6C1B-BE49-47C7-8155-DA7D120FA6B3}" sibTransId="{644FE061-C654-4623-B31A-1ABCBE724BF9}"/>
    <dgm:cxn modelId="{6027C900-CC90-4EC0-86BD-80A50279A0B2}" type="presOf" srcId="{2F52184B-1A3D-4735-AFCC-5C2F6020B080}" destId="{7755555C-B584-483C-B7ED-884E99FA3E7A}" srcOrd="0" destOrd="0" presId="urn:microsoft.com/office/officeart/2005/8/layout/venn2"/>
    <dgm:cxn modelId="{7856ACCD-6945-4FA1-834D-1A5221928759}" srcId="{727F4ABC-6DB4-45F2-A200-672C023237A7}" destId="{BE9446F3-4E5B-4658-B4A3-80C0E8401177}" srcOrd="1" destOrd="0" parTransId="{9FB5D9EE-BDE2-4E7F-81A1-751CE4DEF8DB}" sibTransId="{3737B589-FFD9-43E1-93F4-CCF7559C2312}"/>
    <dgm:cxn modelId="{9BCBE5B1-7783-4C97-9F8A-364DCF9E9A6C}" srcId="{727F4ABC-6DB4-45F2-A200-672C023237A7}" destId="{B381C698-0A5E-40F6-A9EC-C5432E5E339B}" srcOrd="0" destOrd="0" parTransId="{37B117AD-D36D-4E65-AB2E-38B4DD451DDC}" sibTransId="{E8603D57-F156-4F44-BAC2-F5DADC552312}"/>
    <dgm:cxn modelId="{D8C75890-914F-4F69-B00A-F0351292EFCD}" type="presOf" srcId="{BE9446F3-4E5B-4658-B4A3-80C0E8401177}" destId="{06F43095-BA5E-45E8-9702-CDB5BFCE01A3}" srcOrd="0" destOrd="0" presId="urn:microsoft.com/office/officeart/2005/8/layout/venn2"/>
    <dgm:cxn modelId="{3AE3D910-7019-48BE-B763-88376DF1F4CB}" srcId="{727F4ABC-6DB4-45F2-A200-672C023237A7}" destId="{C4746CD2-E0B3-46C8-8C2A-326E888368D4}" srcOrd="2" destOrd="0" parTransId="{FE64D332-4DA0-4894-A192-415660075F24}" sibTransId="{54482900-9BFE-4D68-9D0C-42C44F79F8A8}"/>
    <dgm:cxn modelId="{7DA1070C-BC29-4FE6-B090-56F1B9E4E41E}" type="presOf" srcId="{BE9446F3-4E5B-4658-B4A3-80C0E8401177}" destId="{5A280A1C-BD16-487F-B8EB-73DA201D4024}" srcOrd="1" destOrd="0" presId="urn:microsoft.com/office/officeart/2005/8/layout/venn2"/>
    <dgm:cxn modelId="{E1EEE2AF-0D99-404E-8745-87B7D10636CB}" type="presOf" srcId="{727F4ABC-6DB4-45F2-A200-672C023237A7}" destId="{ED0A6F1D-B4FD-4F71-8A28-9955222708B2}" srcOrd="0" destOrd="0" presId="urn:microsoft.com/office/officeart/2005/8/layout/venn2"/>
    <dgm:cxn modelId="{BF981C9F-5F98-4246-AE59-AB556CD31C8A}" type="presParOf" srcId="{ED0A6F1D-B4FD-4F71-8A28-9955222708B2}" destId="{193633E9-565D-4A35-AF27-3B16387752D2}" srcOrd="0" destOrd="0" presId="urn:microsoft.com/office/officeart/2005/8/layout/venn2"/>
    <dgm:cxn modelId="{10B2C3AE-124C-43A2-81FF-1C66043ECD2D}" type="presParOf" srcId="{193633E9-565D-4A35-AF27-3B16387752D2}" destId="{82D46FE3-38F2-4730-A593-BB8568CAD4E1}" srcOrd="0" destOrd="0" presId="urn:microsoft.com/office/officeart/2005/8/layout/venn2"/>
    <dgm:cxn modelId="{DE8F44B8-0EF9-457B-A730-ABD13DFA5E63}" type="presParOf" srcId="{193633E9-565D-4A35-AF27-3B16387752D2}" destId="{45A5810E-5D5B-421E-B192-DD747A8E506B}" srcOrd="1" destOrd="0" presId="urn:microsoft.com/office/officeart/2005/8/layout/venn2"/>
    <dgm:cxn modelId="{2BF4B255-270D-4366-A084-CDF7E5C7571B}" type="presParOf" srcId="{ED0A6F1D-B4FD-4F71-8A28-9955222708B2}" destId="{F74B79B1-0D33-4173-960D-59D1BF6CC086}" srcOrd="1" destOrd="0" presId="urn:microsoft.com/office/officeart/2005/8/layout/venn2"/>
    <dgm:cxn modelId="{94636BA0-D5DB-4AFB-8F1B-5BD398B5D7D2}" type="presParOf" srcId="{F74B79B1-0D33-4173-960D-59D1BF6CC086}" destId="{06F43095-BA5E-45E8-9702-CDB5BFCE01A3}" srcOrd="0" destOrd="0" presId="urn:microsoft.com/office/officeart/2005/8/layout/venn2"/>
    <dgm:cxn modelId="{A8219FD2-7117-41D2-B08A-0D924B02E9DF}" type="presParOf" srcId="{F74B79B1-0D33-4173-960D-59D1BF6CC086}" destId="{5A280A1C-BD16-487F-B8EB-73DA201D4024}" srcOrd="1" destOrd="0" presId="urn:microsoft.com/office/officeart/2005/8/layout/venn2"/>
    <dgm:cxn modelId="{D37D4EA8-B19B-4AE1-8CD8-CC517017D80F}" type="presParOf" srcId="{ED0A6F1D-B4FD-4F71-8A28-9955222708B2}" destId="{CE666EE4-F98C-4E6C-98F0-11301E462943}" srcOrd="2" destOrd="0" presId="urn:microsoft.com/office/officeart/2005/8/layout/venn2"/>
    <dgm:cxn modelId="{D203A007-FB70-4AFA-8E2C-C848F9ACB0A6}" type="presParOf" srcId="{CE666EE4-F98C-4E6C-98F0-11301E462943}" destId="{D3A164BE-0900-42F1-9209-F7B88BD2B2F6}" srcOrd="0" destOrd="0" presId="urn:microsoft.com/office/officeart/2005/8/layout/venn2"/>
    <dgm:cxn modelId="{94B8C2E0-18D9-40AA-94B9-F8E04A49627D}" type="presParOf" srcId="{CE666EE4-F98C-4E6C-98F0-11301E462943}" destId="{34D81C73-229F-4999-9C91-3215BAC00E87}" srcOrd="1" destOrd="0" presId="urn:microsoft.com/office/officeart/2005/8/layout/venn2"/>
    <dgm:cxn modelId="{F1974883-736D-4292-9417-DDE5D1FE1B5A}" type="presParOf" srcId="{ED0A6F1D-B4FD-4F71-8A28-9955222708B2}" destId="{3B488E9E-3EBC-40C9-95B6-0FE87853D6D5}" srcOrd="3" destOrd="0" presId="urn:microsoft.com/office/officeart/2005/8/layout/venn2"/>
    <dgm:cxn modelId="{D3CEE041-6304-4CA9-A2A6-948087257F65}" type="presParOf" srcId="{3B488E9E-3EBC-40C9-95B6-0FE87853D6D5}" destId="{7755555C-B584-483C-B7ED-884E99FA3E7A}" srcOrd="0" destOrd="0" presId="urn:microsoft.com/office/officeart/2005/8/layout/venn2"/>
    <dgm:cxn modelId="{11C44E78-912C-4373-A347-A2D598C59150}" type="presParOf" srcId="{3B488E9E-3EBC-40C9-95B6-0FE87853D6D5}" destId="{1971B25A-635C-427D-9087-31112960876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46FE3-38F2-4730-A593-BB8568CAD4E1}">
      <dsp:nvSpPr>
        <dsp:cNvPr id="0" name=""/>
        <dsp:cNvSpPr/>
      </dsp:nvSpPr>
      <dsp:spPr>
        <a:xfrm>
          <a:off x="1197801" y="0"/>
          <a:ext cx="5793259" cy="4597971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2015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Kaikki Jyväskylän kaupungin päiväkodit</a:t>
          </a:r>
          <a:endParaRPr lang="fi-FI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84533" y="229898"/>
        <a:ext cx="1619795" cy="689695"/>
      </dsp:txXfrm>
    </dsp:sp>
    <dsp:sp modelId="{06F43095-BA5E-45E8-9702-CDB5BFCE01A3}">
      <dsp:nvSpPr>
        <dsp:cNvPr id="0" name=""/>
        <dsp:cNvSpPr/>
      </dsp:nvSpPr>
      <dsp:spPr>
        <a:xfrm>
          <a:off x="1906799" y="1464085"/>
          <a:ext cx="4514508" cy="3102526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80719"/>
                <a:satOff val="-3780"/>
                <a:lumOff val="2103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0719"/>
                <a:satOff val="-3780"/>
                <a:lumOff val="2103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0719"/>
                <a:satOff val="-3780"/>
                <a:lumOff val="210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MARRASKUU 2014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49 päiväkotia</a:t>
          </a:r>
          <a:endParaRPr lang="fi-FI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75143" y="1650237"/>
        <a:ext cx="1577820" cy="558454"/>
      </dsp:txXfrm>
    </dsp:sp>
    <dsp:sp modelId="{D3A164BE-0900-42F1-9209-F7B88BD2B2F6}">
      <dsp:nvSpPr>
        <dsp:cNvPr id="0" name=""/>
        <dsp:cNvSpPr/>
      </dsp:nvSpPr>
      <dsp:spPr>
        <a:xfrm>
          <a:off x="2549163" y="2274110"/>
          <a:ext cx="3072456" cy="2320577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361437"/>
                <a:satOff val="-7560"/>
                <a:lumOff val="4206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1437"/>
                <a:satOff val="-7560"/>
                <a:lumOff val="4206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1437"/>
                <a:satOff val="-7560"/>
                <a:lumOff val="420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4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KESÄKUU 2014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41 päiväkotia</a:t>
          </a:r>
          <a:endParaRPr lang="fi-FI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69509" y="2448153"/>
        <a:ext cx="1431764" cy="522129"/>
      </dsp:txXfrm>
    </dsp:sp>
    <dsp:sp modelId="{7755555C-B584-483C-B7ED-884E99FA3E7A}">
      <dsp:nvSpPr>
        <dsp:cNvPr id="0" name=""/>
        <dsp:cNvSpPr/>
      </dsp:nvSpPr>
      <dsp:spPr>
        <a:xfrm>
          <a:off x="3253839" y="3197796"/>
          <a:ext cx="1839188" cy="1396826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80719"/>
                <a:satOff val="-3780"/>
                <a:lumOff val="2103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0719"/>
                <a:satOff val="-3780"/>
                <a:lumOff val="2103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0719"/>
                <a:satOff val="-3780"/>
                <a:lumOff val="210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SYYSKUU 2013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29 päiväkotia</a:t>
          </a:r>
          <a:endParaRPr lang="fi-FI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23182" y="3547003"/>
        <a:ext cx="1300502" cy="698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59A90-972C-4368-AD57-7E19DFAB40F6}" type="datetimeFigureOut">
              <a:rPr lang="fi-FI" smtClean="0"/>
              <a:t>12.11.2014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4E0A9-0011-4304-B027-9C1DC6C08D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340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4E0A9-0011-4304-B027-9C1DC6C08D61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4883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D655-C6D4-4173-8023-CE3C23A0C88B}" type="datetimeFigureOut">
              <a:rPr lang="fi-FI" smtClean="0"/>
              <a:t>12.11.2014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D66D-0045-4437-9832-FCB7A7F918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064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D655-C6D4-4173-8023-CE3C23A0C88B}" type="datetimeFigureOut">
              <a:rPr lang="fi-FI" smtClean="0"/>
              <a:t>12.11.2014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D66D-0045-4437-9832-FCB7A7F918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743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D655-C6D4-4173-8023-CE3C23A0C88B}" type="datetimeFigureOut">
              <a:rPr lang="fi-FI" smtClean="0"/>
              <a:t>12.11.2014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D66D-0045-4437-9832-FCB7A7F918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812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D655-C6D4-4173-8023-CE3C23A0C88B}" type="datetimeFigureOut">
              <a:rPr lang="fi-FI" smtClean="0"/>
              <a:t>12.11.2014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D66D-0045-4437-9832-FCB7A7F918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139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D655-C6D4-4173-8023-CE3C23A0C88B}" type="datetimeFigureOut">
              <a:rPr lang="fi-FI" smtClean="0"/>
              <a:t>12.11.2014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D66D-0045-4437-9832-FCB7A7F918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554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D655-C6D4-4173-8023-CE3C23A0C88B}" type="datetimeFigureOut">
              <a:rPr lang="fi-FI" smtClean="0"/>
              <a:t>12.11.2014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D66D-0045-4437-9832-FCB7A7F918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175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D655-C6D4-4173-8023-CE3C23A0C88B}" type="datetimeFigureOut">
              <a:rPr lang="fi-FI" smtClean="0"/>
              <a:t>12.11.2014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D66D-0045-4437-9832-FCB7A7F918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177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D655-C6D4-4173-8023-CE3C23A0C88B}" type="datetimeFigureOut">
              <a:rPr lang="fi-FI" smtClean="0"/>
              <a:t>12.11.2014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D66D-0045-4437-9832-FCB7A7F918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706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D655-C6D4-4173-8023-CE3C23A0C88B}" type="datetimeFigureOut">
              <a:rPr lang="fi-FI" smtClean="0"/>
              <a:t>12.11.2014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D66D-0045-4437-9832-FCB7A7F918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751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D655-C6D4-4173-8023-CE3C23A0C88B}" type="datetimeFigureOut">
              <a:rPr lang="fi-FI" smtClean="0"/>
              <a:t>12.11.2014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D66D-0045-4437-9832-FCB7A7F918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491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D655-C6D4-4173-8023-CE3C23A0C88B}" type="datetimeFigureOut">
              <a:rPr lang="fi-FI" smtClean="0"/>
              <a:t>12.11.2014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D66D-0045-4437-9832-FCB7A7F918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613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BD655-C6D4-4173-8023-CE3C23A0C88B}" type="datetimeFigureOut">
              <a:rPr lang="fi-FI" smtClean="0"/>
              <a:t>12.11.2014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0D66D-0045-4437-9832-FCB7A7F918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745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39552" y="4005064"/>
            <a:ext cx="7883963" cy="172819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fi-FI" sz="4900" b="1" dirty="0" err="1">
                <a:ln>
                  <a:solidFill>
                    <a:schemeClr val="tx1"/>
                  </a:solidFill>
                </a:ln>
                <a:solidFill>
                  <a:srgbClr val="18B8B4"/>
                </a:solidFill>
                <a:effectLst>
                  <a:outerShdw blurRad="19685" dist="12700" dir="5400000" algn="tl">
                    <a:schemeClr val="accent1">
                      <a:satMod val="130000"/>
                      <a:alpha val="60000"/>
                    </a:schemeClr>
                  </a:outerShdw>
                  <a:reflection blurRad="9995" stA="55000" endPos="48000" dist="495" dir="5400000" sy="-100000" algn="bl"/>
                </a:effectLst>
                <a:latin typeface="Britannic Bold" panose="020B0903060703020204" pitchFamily="34" charset="0"/>
              </a:rPr>
              <a:t>e</a:t>
            </a:r>
            <a:r>
              <a:rPr lang="fi-FI" sz="4900" b="1" cap="all" dirty="0" err="1">
                <a:ln>
                  <a:solidFill>
                    <a:schemeClr val="tx1"/>
                  </a:solidFill>
                </a:ln>
                <a:solidFill>
                  <a:srgbClr val="18B8B4"/>
                </a:solidFill>
                <a:effectLst>
                  <a:outerShdw blurRad="19685" dist="12700" dir="5400000" algn="tl">
                    <a:schemeClr val="accent1">
                      <a:satMod val="130000"/>
                      <a:alpha val="60000"/>
                    </a:schemeClr>
                  </a:outerShdw>
                  <a:reflection blurRad="9995" stA="55000" endPos="48000" dist="495" dir="5400000" sy="-100000" algn="bl"/>
                </a:effectLst>
                <a:latin typeface="Britannic Bold" panose="020B0903060703020204" pitchFamily="34" charset="0"/>
              </a:rPr>
              <a:t>-Hipsu</a:t>
            </a:r>
            <a:r>
              <a:rPr lang="fi-FI" sz="4900" b="1" cap="all" dirty="0">
                <a:ln>
                  <a:solidFill>
                    <a:schemeClr val="tx1"/>
                  </a:solidFill>
                </a:ln>
                <a:solidFill>
                  <a:srgbClr val="18B8B4"/>
                </a:solidFill>
                <a:effectLst>
                  <a:outerShdw blurRad="19685" dist="12700" dir="5400000" algn="tl">
                    <a:schemeClr val="accent1">
                      <a:satMod val="130000"/>
                      <a:alpha val="60000"/>
                    </a:schemeClr>
                  </a:outerShdw>
                  <a:reflection blurRad="9995" stA="55000" endPos="48000" dist="495" dir="5400000" sy="-100000" algn="bl"/>
                </a:effectLst>
                <a:latin typeface="Britannic Bold" panose="020B0903060703020204" pitchFamily="34" charset="0"/>
              </a:rPr>
              <a:t> – </a:t>
            </a:r>
            <a:r>
              <a:rPr lang="fi-FI" sz="4900" dirty="0">
                <a:ln>
                  <a:solidFill>
                    <a:schemeClr val="tx1"/>
                  </a:solidFill>
                </a:ln>
                <a:solidFill>
                  <a:srgbClr val="18B8B4"/>
                </a:solidFill>
                <a:latin typeface="Britannic Bold" panose="020B0903060703020204" pitchFamily="34" charset="0"/>
              </a:rPr>
              <a:t/>
            </a:r>
            <a:br>
              <a:rPr lang="fi-FI" sz="4900" dirty="0">
                <a:ln>
                  <a:solidFill>
                    <a:schemeClr val="tx1"/>
                  </a:solidFill>
                </a:ln>
                <a:solidFill>
                  <a:srgbClr val="18B8B4"/>
                </a:solidFill>
                <a:latin typeface="Britannic Bold" panose="020B0903060703020204" pitchFamily="34" charset="0"/>
              </a:rPr>
            </a:br>
            <a:r>
              <a:rPr lang="fi-FI" sz="4900" b="1" cap="all" dirty="0" err="1">
                <a:ln>
                  <a:solidFill>
                    <a:schemeClr val="tx1"/>
                  </a:solidFill>
                </a:ln>
                <a:solidFill>
                  <a:srgbClr val="18B8B4"/>
                </a:solidFill>
                <a:effectLst>
                  <a:outerShdw blurRad="19685" dist="12700" dir="5400000" algn="tl">
                    <a:schemeClr val="accent1">
                      <a:satMod val="130000"/>
                      <a:alpha val="60000"/>
                    </a:schemeClr>
                  </a:outerShdw>
                  <a:reflection blurRad="9995" stA="55000" endPos="48000" dist="495" dir="5400000" sy="-100000" algn="bl"/>
                </a:effectLst>
                <a:latin typeface="Britannic Bold" panose="020B0903060703020204" pitchFamily="34" charset="0"/>
                <a:cs typeface="Miriam" panose="020B0502050101010101" pitchFamily="34" charset="-79"/>
              </a:rPr>
              <a:t>Eskarin</a:t>
            </a:r>
            <a:r>
              <a:rPr lang="fi-FI" sz="4900" b="1" cap="all" dirty="0">
                <a:ln>
                  <a:solidFill>
                    <a:schemeClr val="tx1"/>
                  </a:solidFill>
                </a:ln>
                <a:solidFill>
                  <a:srgbClr val="18B8B4"/>
                </a:solidFill>
                <a:effectLst>
                  <a:outerShdw blurRad="19685" dist="12700" dir="5400000" algn="tl">
                    <a:schemeClr val="accent1">
                      <a:satMod val="130000"/>
                      <a:alpha val="60000"/>
                    </a:schemeClr>
                  </a:outerShdw>
                  <a:reflection blurRad="9995" stA="55000" endPos="48000" dist="495" dir="5400000" sy="-100000" algn="bl"/>
                </a:effectLst>
                <a:latin typeface="Britannic Bold" panose="020B0903060703020204" pitchFamily="34" charset="0"/>
              </a:rPr>
              <a:t> tulevaisuusnäyttö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0072" y="474526"/>
            <a:ext cx="3412449" cy="2812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Kuva 4" descr="Kuvaus: Macintosh HD:Users:terhipekkarinen:Documents:DOT_ilme:VALMIIT_ELOKUU_2012:Aineistot:Graafiset elementit:Aallokkomerkki :1-väri-Aallokkomerkki-leikattu-A4-kulmaan50pros_viiv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784" y="6381328"/>
            <a:ext cx="484216" cy="476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0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oli oikealle 1"/>
          <p:cNvSpPr/>
          <p:nvPr/>
        </p:nvSpPr>
        <p:spPr>
          <a:xfrm>
            <a:off x="1259632" y="1259313"/>
            <a:ext cx="6926557" cy="4264497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grpSp>
        <p:nvGrpSpPr>
          <p:cNvPr id="3" name="Ryhmä 2"/>
          <p:cNvGrpSpPr/>
          <p:nvPr/>
        </p:nvGrpSpPr>
        <p:grpSpPr>
          <a:xfrm>
            <a:off x="1619672" y="2819156"/>
            <a:ext cx="1856230" cy="1066795"/>
            <a:chOff x="665" y="1066802"/>
            <a:chExt cx="1856230" cy="1066795"/>
          </a:xfrm>
        </p:grpSpPr>
        <p:sp>
          <p:nvSpPr>
            <p:cNvPr id="4" name="Pyöristetty suorakulmio 3"/>
            <p:cNvSpPr/>
            <p:nvPr/>
          </p:nvSpPr>
          <p:spPr>
            <a:xfrm>
              <a:off x="665" y="1066802"/>
              <a:ext cx="1856230" cy="106679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Pyöristetty suorakulmio 4"/>
            <p:cNvSpPr/>
            <p:nvPr/>
          </p:nvSpPr>
          <p:spPr>
            <a:xfrm>
              <a:off x="52742" y="1118879"/>
              <a:ext cx="1752076" cy="962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2000" b="1" kern="1200" dirty="0" err="1"/>
                <a:t>OPH:n</a:t>
              </a:r>
              <a:r>
                <a:rPr lang="fi-FI" sz="2000" b="1" kern="1200" dirty="0"/>
                <a:t> hankerahoitus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2000" b="1" kern="1200" dirty="0"/>
                <a:t>2013-2014</a:t>
              </a:r>
            </a:p>
          </p:txBody>
        </p:sp>
      </p:grpSp>
      <p:grpSp>
        <p:nvGrpSpPr>
          <p:cNvPr id="6" name="Ryhmä 5"/>
          <p:cNvGrpSpPr/>
          <p:nvPr/>
        </p:nvGrpSpPr>
        <p:grpSpPr>
          <a:xfrm>
            <a:off x="3779912" y="2823622"/>
            <a:ext cx="1538418" cy="1028698"/>
            <a:chOff x="876509" y="1085850"/>
            <a:chExt cx="1538418" cy="1028698"/>
          </a:xfrm>
          <a:solidFill>
            <a:srgbClr val="22ADB4"/>
          </a:solidFill>
        </p:grpSpPr>
        <p:sp>
          <p:nvSpPr>
            <p:cNvPr id="7" name="Pyöristetty suorakulmio 6"/>
            <p:cNvSpPr/>
            <p:nvPr/>
          </p:nvSpPr>
          <p:spPr>
            <a:xfrm>
              <a:off x="876509" y="1085850"/>
              <a:ext cx="1538418" cy="1028698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shade val="50000"/>
                <a:hueOff val="168648"/>
                <a:satOff val="-3730"/>
                <a:lumOff val="27991"/>
                <a:alphaOff val="0"/>
              </a:schemeClr>
            </a:fillRef>
            <a:effectRef idx="0">
              <a:schemeClr val="accent5">
                <a:shade val="50000"/>
                <a:hueOff val="168648"/>
                <a:satOff val="-3730"/>
                <a:lumOff val="2799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yöristetty suorakulmio 4"/>
            <p:cNvSpPr/>
            <p:nvPr/>
          </p:nvSpPr>
          <p:spPr>
            <a:xfrm>
              <a:off x="926726" y="1148846"/>
              <a:ext cx="1437984" cy="92826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2800" b="1" kern="1200" dirty="0"/>
                <a:t>40 000€</a:t>
              </a:r>
            </a:p>
          </p:txBody>
        </p:sp>
      </p:grpSp>
      <p:grpSp>
        <p:nvGrpSpPr>
          <p:cNvPr id="9" name="Ryhmä 8"/>
          <p:cNvGrpSpPr/>
          <p:nvPr/>
        </p:nvGrpSpPr>
        <p:grpSpPr>
          <a:xfrm>
            <a:off x="5580112" y="2852987"/>
            <a:ext cx="1699633" cy="1009649"/>
            <a:chOff x="3786101" y="1095375"/>
            <a:chExt cx="1699633" cy="1009649"/>
          </a:xfrm>
        </p:grpSpPr>
        <p:sp>
          <p:nvSpPr>
            <p:cNvPr id="10" name="Pyöristetty suorakulmio 9"/>
            <p:cNvSpPr/>
            <p:nvPr/>
          </p:nvSpPr>
          <p:spPr>
            <a:xfrm>
              <a:off x="3786101" y="1095375"/>
              <a:ext cx="1699633" cy="1009649"/>
            </a:xfrm>
            <a:prstGeom prst="roundRect">
              <a:avLst/>
            </a:prstGeom>
            <a:solidFill>
              <a:srgbClr val="47E7E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shade val="50000"/>
                <a:hueOff val="168648"/>
                <a:satOff val="-3730"/>
                <a:lumOff val="2799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Pyöristetty suorakulmio 4"/>
            <p:cNvSpPr/>
            <p:nvPr/>
          </p:nvSpPr>
          <p:spPr>
            <a:xfrm>
              <a:off x="3835388" y="1144662"/>
              <a:ext cx="1601059" cy="9110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600" b="1" kern="1200" dirty="0">
                  <a:solidFill>
                    <a:schemeClr val="bg1"/>
                  </a:solidFill>
                </a:rPr>
                <a:t>Jyväskylän kaupungin päiväkotien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600" b="1" kern="1200" dirty="0">
                  <a:solidFill>
                    <a:schemeClr val="bg1"/>
                  </a:solidFill>
                </a:rPr>
                <a:t> </a:t>
              </a:r>
              <a:r>
                <a:rPr lang="fi-FI" b="1" kern="1200" dirty="0">
                  <a:solidFill>
                    <a:schemeClr val="bg1"/>
                  </a:solidFill>
                </a:rPr>
                <a:t>esiopetus</a:t>
              </a:r>
            </a:p>
          </p:txBody>
        </p:sp>
      </p:grpSp>
      <p:pic>
        <p:nvPicPr>
          <p:cNvPr id="13" name="Kuva 12" descr="Kuvaus: Macintosh HD:Users:terhipekkarinen:Documents:DOT_ilme:VALMIIT_ELOKUU_2012:Aineistot:Graafiset elementit:Aallokkomerkki :1-väri-Aallokkomerkki-leikattu-A4-kulmaan50pros_viiv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784" y="6381328"/>
            <a:ext cx="484216" cy="476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22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  <a:reflection blurRad="6350" stA="55000" endA="300" endPos="45500" dir="5400000" sy="-100000" algn="bl"/>
                </a:effectLst>
              </a:rPr>
              <a:t>Hankkeen </a:t>
            </a:r>
            <a:r>
              <a:rPr lang="fi-FI" b="1" dirty="0" smtClean="0"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  <a:reflection blurRad="6350" stA="55000" endA="300" endPos="45500" dir="5400000" sy="-100000" algn="bl"/>
                </a:effectLst>
              </a:rPr>
              <a:t>eteneminen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fi-FI" sz="2000" dirty="0">
              <a:ln w="9208" cap="flat" cmpd="sng" algn="ctr">
                <a:solidFill>
                  <a:srgbClr val="FFFFFF"/>
                </a:solidFill>
                <a:prstDash val="solid"/>
                <a:round/>
              </a:ln>
              <a:solidFill>
                <a:srgbClr val="FFFFFF"/>
              </a:solidFill>
              <a:effectLst>
                <a:outerShdw blurRad="63500" dir="3600000" algn="tl">
                  <a:srgbClr val="000000">
                    <a:alpha val="70000"/>
                  </a:srgbClr>
                </a:outerShdw>
              </a:effectLst>
              <a:latin typeface="Arial"/>
              <a:ea typeface="Calibri"/>
              <a:cs typeface="Calibri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fi-FI" sz="2000" dirty="0">
              <a:effectLst/>
              <a:latin typeface="Arial"/>
              <a:ea typeface="Calibri"/>
              <a:cs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427" y="1554703"/>
            <a:ext cx="5973300" cy="802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yöristetty suorakulmio 4"/>
          <p:cNvSpPr/>
          <p:nvPr/>
        </p:nvSpPr>
        <p:spPr>
          <a:xfrm>
            <a:off x="4809461" y="3992631"/>
            <a:ext cx="3434947" cy="2172673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Hankkeen ohjausryhmä </a:t>
            </a:r>
            <a:endParaRPr kumimoji="0" lang="fi-FI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Calibri"/>
              <a:cs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Teijo Paananen, päiväkodin johtaja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Merja Hautakangas, päiväkodin johtaja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Hannamaija Väkiparta, aluejohtaja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Päivi Koivisto, kehittämisvastaava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Jarkko</a:t>
            </a:r>
            <a:r>
              <a:rPr kumimoji="0" lang="fi-FI" sz="1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 Lampinen, </a:t>
            </a:r>
            <a:r>
              <a:rPr kumimoji="0" lang="fi-FI" sz="140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ict-kehitysryhmä</a:t>
            </a:r>
            <a:r>
              <a:rPr kumimoji="0" lang="fi-FI" sz="1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, Kasvu- </a:t>
            </a:r>
            <a:r>
              <a:rPr kumimoji="0" lang="fi-FI" sz="1400" b="0" i="0" u="none" strike="noStrike" kern="0" cap="none" spc="0" normalizeH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ja oppiminen</a:t>
            </a:r>
            <a:endParaRPr kumimoji="0" lang="fi-FI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Calibri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 </a:t>
            </a:r>
          </a:p>
        </p:txBody>
      </p:sp>
      <p:sp>
        <p:nvSpPr>
          <p:cNvPr id="6" name="Pyöristetty suorakulmio 5"/>
          <p:cNvSpPr/>
          <p:nvPr/>
        </p:nvSpPr>
        <p:spPr>
          <a:xfrm>
            <a:off x="1628825" y="2359037"/>
            <a:ext cx="3467100" cy="746232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Calibri"/>
              <a:cs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Hankekoordinaattorit </a:t>
            </a: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Päiväkodin johtajat</a:t>
            </a: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 </a:t>
            </a: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Teijo Paananen &amp; Merja Hautakangas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 </a:t>
            </a:r>
          </a:p>
        </p:txBody>
      </p:sp>
      <p:sp>
        <p:nvSpPr>
          <p:cNvPr id="7" name="Pyöristetty suorakulmio 6"/>
          <p:cNvSpPr/>
          <p:nvPr/>
        </p:nvSpPr>
        <p:spPr>
          <a:xfrm>
            <a:off x="1660814" y="3252525"/>
            <a:ext cx="3905250" cy="533400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Rahoitussumman kohdennus: </a:t>
            </a:r>
            <a:endParaRPr kumimoji="0" lang="fi-FI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Calibri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iPad</a:t>
            </a:r>
            <a:r>
              <a:rPr kumimoji="0" lang="fi-FI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 </a:t>
            </a: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mini -tabletit</a:t>
            </a:r>
            <a:endParaRPr kumimoji="0" lang="fi-FI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Calibri"/>
              <a:cs typeface="Calibri"/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1628824" y="3992631"/>
            <a:ext cx="2295103" cy="1303338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Calibri"/>
              <a:cs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Jyväskylän </a:t>
            </a: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kaupungin päiväkotien vapaat hakemukset hankkeeseen osallistumisesta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 </a:t>
            </a:r>
          </a:p>
        </p:txBody>
      </p:sp>
      <p:sp>
        <p:nvSpPr>
          <p:cNvPr id="15" name="Pyöristetty suorakulmio 14"/>
          <p:cNvSpPr/>
          <p:nvPr/>
        </p:nvSpPr>
        <p:spPr>
          <a:xfrm>
            <a:off x="1660814" y="5367730"/>
            <a:ext cx="1724025" cy="130163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i-FI" sz="1400" dirty="0">
                <a:effectLst/>
                <a:latin typeface="Arial"/>
                <a:ea typeface="Calibri"/>
                <a:cs typeface="Calibri"/>
              </a:rPr>
              <a:t>Yhteistyössä </a:t>
            </a:r>
          </a:p>
          <a:p>
            <a:pPr algn="ctr">
              <a:spcAft>
                <a:spcPts val="0"/>
              </a:spcAft>
            </a:pPr>
            <a:r>
              <a:rPr lang="fi-FI" sz="1400" b="1" dirty="0" err="1">
                <a:effectLst/>
                <a:latin typeface="Arial"/>
                <a:ea typeface="Calibri"/>
                <a:cs typeface="Calibri"/>
              </a:rPr>
              <a:t>Pedanet</a:t>
            </a:r>
            <a:r>
              <a:rPr lang="fi-FI" sz="1400" b="1" dirty="0">
                <a:effectLst/>
                <a:latin typeface="Arial"/>
                <a:ea typeface="Calibri"/>
                <a:cs typeface="Calibri"/>
              </a:rPr>
              <a:t> </a:t>
            </a:r>
            <a:r>
              <a:rPr lang="fi-FI" sz="1400" b="1" dirty="0" smtClean="0">
                <a:effectLst/>
                <a:latin typeface="Arial"/>
                <a:ea typeface="Calibri"/>
                <a:cs typeface="Calibri"/>
              </a:rPr>
              <a:t> &amp; Jyväskylän yliopiston kasvatus-tieteiden laitos</a:t>
            </a:r>
            <a:endParaRPr lang="fi-FI" sz="1400" dirty="0">
              <a:effectLst/>
              <a:latin typeface="Arial"/>
              <a:ea typeface="Calibri"/>
              <a:cs typeface="Calibri"/>
            </a:endParaRPr>
          </a:p>
        </p:txBody>
      </p:sp>
      <p:sp>
        <p:nvSpPr>
          <p:cNvPr id="16" name="Kaareutuva nuoli 15"/>
          <p:cNvSpPr/>
          <p:nvPr/>
        </p:nvSpPr>
        <p:spPr>
          <a:xfrm rot="3740082">
            <a:off x="5035882" y="2839306"/>
            <a:ext cx="1641008" cy="920043"/>
          </a:xfrm>
          <a:prstGeom prst="bentArrow">
            <a:avLst>
              <a:gd name="adj1" fmla="val 25000"/>
              <a:gd name="adj2" fmla="val 29358"/>
              <a:gd name="adj3" fmla="val 25000"/>
              <a:gd name="adj4" fmla="val 4375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Kaarinuoli oikealle 3"/>
          <p:cNvSpPr/>
          <p:nvPr/>
        </p:nvSpPr>
        <p:spPr>
          <a:xfrm>
            <a:off x="431921" y="1955826"/>
            <a:ext cx="1064506" cy="39021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17" name="Kaarinuoli oikealle 16"/>
          <p:cNvSpPr/>
          <p:nvPr/>
        </p:nvSpPr>
        <p:spPr>
          <a:xfrm>
            <a:off x="755575" y="2044712"/>
            <a:ext cx="740851" cy="155051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18" name="Kaarinuoli oikealle 17"/>
          <p:cNvSpPr/>
          <p:nvPr/>
        </p:nvSpPr>
        <p:spPr>
          <a:xfrm>
            <a:off x="964174" y="2043104"/>
            <a:ext cx="532252" cy="9522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19" name="Kaarinuoli oikealle 18"/>
          <p:cNvSpPr/>
          <p:nvPr/>
        </p:nvSpPr>
        <p:spPr>
          <a:xfrm>
            <a:off x="431921" y="2044712"/>
            <a:ext cx="1064506" cy="28964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pic>
        <p:nvPicPr>
          <p:cNvPr id="20" name="Kuva 19" descr="Kuvaus: Macintosh HD:Users:terhipekkarinen:Documents:DOT_ilme:VALMIIT_ELOKUU_2012:Aineistot:Graafiset elementit:Aallokkomerkki :1-väri-Aallokkomerkki-leikattu-A4-kulmaan50pros_viiva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784" y="6381328"/>
            <a:ext cx="484216" cy="476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985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yöristetty suorakulmio 3"/>
          <p:cNvSpPr/>
          <p:nvPr/>
        </p:nvSpPr>
        <p:spPr>
          <a:xfrm>
            <a:off x="971600" y="332656"/>
            <a:ext cx="6742302" cy="720080"/>
          </a:xfrm>
          <a:prstGeom prst="roundRect">
            <a:avLst/>
          </a:prstGeom>
          <a:solidFill>
            <a:srgbClr val="4BACC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0" cap="none" spc="30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Calibri"/>
                <a:cs typeface="Calibri"/>
              </a:rPr>
              <a:t>LOKAKUU   </a:t>
            </a:r>
            <a:r>
              <a:rPr kumimoji="0" lang="fi-FI" sz="2400" b="1" i="0" u="none" strike="noStrike" kern="0" cap="none" spc="30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Calibri"/>
                <a:cs typeface="Calibri"/>
              </a:rPr>
              <a:t>2013</a:t>
            </a:r>
            <a:endParaRPr kumimoji="0" lang="fi-FI" sz="1600" b="0" i="0" u="none" strike="noStrike" kern="0" cap="none" spc="30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Calibri"/>
              <a:cs typeface="Calibri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36694"/>
            <a:ext cx="3391008" cy="130309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408" y="1706671"/>
            <a:ext cx="1412455" cy="56673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yöristetty suorakulmio 6"/>
          <p:cNvSpPr/>
          <p:nvPr/>
        </p:nvSpPr>
        <p:spPr>
          <a:xfrm>
            <a:off x="5436096" y="1353814"/>
            <a:ext cx="2277806" cy="1067074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29</a:t>
            </a: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 </a:t>
            </a: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hakemusta</a:t>
            </a: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, kaikki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hyväksyttiin</a:t>
            </a:r>
          </a:p>
        </p:txBody>
      </p:sp>
      <p:sp>
        <p:nvSpPr>
          <p:cNvPr id="9" name="Pyöristetty suorakulmio 8"/>
          <p:cNvSpPr/>
          <p:nvPr/>
        </p:nvSpPr>
        <p:spPr>
          <a:xfrm>
            <a:off x="5967169" y="2924944"/>
            <a:ext cx="1971323" cy="800100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Päiväkotien jako </a:t>
            </a: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sisältöaluepiireihin</a:t>
            </a:r>
            <a:endParaRPr kumimoji="0" lang="fi-FI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Calibri"/>
              <a:cs typeface="Calibri"/>
            </a:endParaRPr>
          </a:p>
        </p:txBody>
      </p:sp>
      <p:sp>
        <p:nvSpPr>
          <p:cNvPr id="10" name="Pyöristetty suorakulmio 9"/>
          <p:cNvSpPr/>
          <p:nvPr/>
        </p:nvSpPr>
        <p:spPr>
          <a:xfrm>
            <a:off x="3418362" y="2788940"/>
            <a:ext cx="1743737" cy="1872208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iPadien</a:t>
            </a: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 jakaminen ja luovutus esiopetusryhmien koon mukaan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23.10.2013</a:t>
            </a:r>
          </a:p>
        </p:txBody>
      </p:sp>
      <p:sp>
        <p:nvSpPr>
          <p:cNvPr id="12" name="Pyöristetty suorakulmio 11"/>
          <p:cNvSpPr/>
          <p:nvPr/>
        </p:nvSpPr>
        <p:spPr>
          <a:xfrm>
            <a:off x="6189442" y="4789802"/>
            <a:ext cx="1782316" cy="753814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Oppimispiirit </a:t>
            </a:r>
            <a:endParaRPr kumimoji="0" lang="fi-FI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Calibri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1 </a:t>
            </a:r>
            <a:r>
              <a:rPr kumimoji="0" lang="fi-FI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krt</a:t>
            </a: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 / kk</a:t>
            </a:r>
          </a:p>
        </p:txBody>
      </p:sp>
      <p:sp>
        <p:nvSpPr>
          <p:cNvPr id="13" name="Pyöristetty suorakulmio 12"/>
          <p:cNvSpPr/>
          <p:nvPr/>
        </p:nvSpPr>
        <p:spPr>
          <a:xfrm>
            <a:off x="431455" y="3212976"/>
            <a:ext cx="2232248" cy="1711449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Vertaistukiopettajat, </a:t>
            </a:r>
            <a:r>
              <a:rPr kumimoji="0" lang="fi-FI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Masterhipsut</a:t>
            </a:r>
            <a:endParaRPr kumimoji="0" lang="fi-FI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tieto- ja viestintätekniikan hyödyntäminen pedagogisessa toiminnassa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 </a:t>
            </a:r>
            <a:endParaRPr kumimoji="0" lang="fi-FI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Calibri"/>
              <a:cs typeface="Calibri"/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431456" y="5342732"/>
            <a:ext cx="2078804" cy="9525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i-FI" sz="1400" b="1" dirty="0" err="1">
                <a:effectLst/>
                <a:latin typeface="Arial"/>
                <a:ea typeface="Calibri"/>
                <a:cs typeface="Calibri"/>
              </a:rPr>
              <a:t>Pedanet</a:t>
            </a:r>
            <a:r>
              <a:rPr lang="fi-FI" sz="1400" dirty="0">
                <a:effectLst/>
                <a:latin typeface="Arial"/>
                <a:ea typeface="Calibri"/>
                <a:cs typeface="Calibri"/>
              </a:rPr>
              <a:t> –koulutukset </a:t>
            </a:r>
          </a:p>
          <a:p>
            <a:pPr algn="ctr">
              <a:spcAft>
                <a:spcPts val="0"/>
              </a:spcAft>
            </a:pPr>
            <a:r>
              <a:rPr lang="fi-FI" sz="1400" dirty="0">
                <a:effectLst/>
                <a:latin typeface="Arial"/>
                <a:ea typeface="Calibri"/>
                <a:cs typeface="Calibri"/>
              </a:rPr>
              <a:t>28.10</a:t>
            </a:r>
          </a:p>
          <a:p>
            <a:pPr algn="ctr">
              <a:spcAft>
                <a:spcPts val="0"/>
              </a:spcAft>
            </a:pPr>
            <a:r>
              <a:rPr lang="fi-FI" sz="1400" dirty="0">
                <a:effectLst/>
                <a:latin typeface="Arial"/>
                <a:ea typeface="Calibri"/>
                <a:cs typeface="Calibri"/>
              </a:rPr>
              <a:t>28.11</a:t>
            </a:r>
          </a:p>
        </p:txBody>
      </p:sp>
      <p:sp>
        <p:nvSpPr>
          <p:cNvPr id="15" name="Pyöristetty suorakulmio 14"/>
          <p:cNvSpPr/>
          <p:nvPr/>
        </p:nvSpPr>
        <p:spPr>
          <a:xfrm>
            <a:off x="2939748" y="5342732"/>
            <a:ext cx="2973859" cy="8225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i-FI" sz="1400" b="1" dirty="0">
                <a:effectLst/>
                <a:latin typeface="Arial"/>
                <a:ea typeface="Calibri"/>
                <a:cs typeface="Calibri"/>
              </a:rPr>
              <a:t>Tablettien käyttöönottokoulutus 3.11.2013</a:t>
            </a:r>
            <a:endParaRPr lang="fi-FI" sz="1400" dirty="0">
              <a:effectLst/>
              <a:latin typeface="Arial"/>
              <a:ea typeface="Calibri"/>
              <a:cs typeface="Calibri"/>
            </a:endParaRPr>
          </a:p>
        </p:txBody>
      </p:sp>
      <p:sp>
        <p:nvSpPr>
          <p:cNvPr id="16" name="Alanuoli 15"/>
          <p:cNvSpPr/>
          <p:nvPr/>
        </p:nvSpPr>
        <p:spPr>
          <a:xfrm rot="2712611">
            <a:off x="5136315" y="2323953"/>
            <a:ext cx="418439" cy="797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7" name="Alanuoli 16"/>
          <p:cNvSpPr/>
          <p:nvPr/>
        </p:nvSpPr>
        <p:spPr>
          <a:xfrm>
            <a:off x="6630640" y="2465491"/>
            <a:ext cx="341630" cy="4285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8" name="Alanuoli 17"/>
          <p:cNvSpPr/>
          <p:nvPr/>
        </p:nvSpPr>
        <p:spPr>
          <a:xfrm>
            <a:off x="4146584" y="4779128"/>
            <a:ext cx="457200" cy="504825"/>
          </a:xfrm>
          <a:prstGeom prst="downArrow">
            <a:avLst>
              <a:gd name="adj1" fmla="val 50000"/>
              <a:gd name="adj2" fmla="val 481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9" name="Alanuoli 18"/>
          <p:cNvSpPr/>
          <p:nvPr/>
        </p:nvSpPr>
        <p:spPr>
          <a:xfrm>
            <a:off x="6788671" y="3924299"/>
            <a:ext cx="457200" cy="854829"/>
          </a:xfrm>
          <a:prstGeom prst="downArrow">
            <a:avLst>
              <a:gd name="adj1" fmla="val 50000"/>
              <a:gd name="adj2" fmla="val 481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20" name="Alanuoli 19"/>
          <p:cNvSpPr/>
          <p:nvPr/>
        </p:nvSpPr>
        <p:spPr>
          <a:xfrm rot="3404186">
            <a:off x="2796970" y="3471227"/>
            <a:ext cx="418439" cy="587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21" name="Alanuoli 20"/>
          <p:cNvSpPr/>
          <p:nvPr/>
        </p:nvSpPr>
        <p:spPr>
          <a:xfrm rot="2712611">
            <a:off x="2775568" y="4456973"/>
            <a:ext cx="418439" cy="1109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pic>
        <p:nvPicPr>
          <p:cNvPr id="22" name="Kuva 21" descr="Kuvaus: Macintosh HD:Users:terhipekkarinen:Documents:DOT_ilme:VALMIIT_ELOKUU_2012:Aineistot:Graafiset elementit:Aallokkomerkki :1-väri-Aallokkomerkki-leikattu-A4-kulmaan50pros_viiva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784" y="6381328"/>
            <a:ext cx="484216" cy="476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861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3155315" cy="2904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lipsi 4"/>
          <p:cNvSpPr/>
          <p:nvPr/>
        </p:nvSpPr>
        <p:spPr>
          <a:xfrm>
            <a:off x="3465105" y="925116"/>
            <a:ext cx="1872208" cy="144016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i-FI" sz="1400" b="1" dirty="0">
                <a:effectLst/>
                <a:latin typeface="Arial"/>
                <a:ea typeface="Calibri"/>
                <a:cs typeface="Calibri"/>
              </a:rPr>
              <a:t>Tablettien luovutus </a:t>
            </a:r>
            <a:endParaRPr lang="fi-FI" sz="1400" dirty="0">
              <a:effectLst/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</a:pPr>
            <a:r>
              <a:rPr lang="fi-FI" sz="1400" b="1" dirty="0">
                <a:effectLst/>
                <a:latin typeface="Arial"/>
                <a:ea typeface="Calibri"/>
                <a:cs typeface="Calibri"/>
              </a:rPr>
              <a:t>29 päiväkodille</a:t>
            </a:r>
            <a:endParaRPr lang="fi-FI" sz="1400" dirty="0">
              <a:effectLst/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</a:pPr>
            <a:r>
              <a:rPr lang="fi-FI" sz="1400" b="1" dirty="0">
                <a:effectLst/>
                <a:latin typeface="Arial"/>
                <a:ea typeface="Calibri"/>
                <a:cs typeface="Calibri"/>
              </a:rPr>
              <a:t>23.10.2013</a:t>
            </a:r>
            <a:endParaRPr lang="fi-FI" sz="1400" dirty="0">
              <a:effectLst/>
              <a:latin typeface="Arial"/>
              <a:ea typeface="Calibri"/>
              <a:cs typeface="Calibri"/>
            </a:endParaRPr>
          </a:p>
        </p:txBody>
      </p:sp>
      <p:sp>
        <p:nvSpPr>
          <p:cNvPr id="6" name="Ellipsi 5"/>
          <p:cNvSpPr/>
          <p:nvPr/>
        </p:nvSpPr>
        <p:spPr>
          <a:xfrm>
            <a:off x="4617678" y="300689"/>
            <a:ext cx="1513634" cy="879189"/>
          </a:xfrm>
          <a:prstGeom prst="ellipse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Oppimispiirit</a:t>
            </a:r>
            <a:endParaRPr kumimoji="0" lang="fi-FI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Calibri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1 </a:t>
            </a:r>
            <a:r>
              <a:rPr kumimoji="0" lang="fi-FI" sz="1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krt</a:t>
            </a: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 / kk</a:t>
            </a:r>
            <a:endParaRPr kumimoji="0" lang="fi-FI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Calibri"/>
              <a:cs typeface="Calibri"/>
            </a:endParaRPr>
          </a:p>
        </p:txBody>
      </p:sp>
      <p:sp>
        <p:nvSpPr>
          <p:cNvPr id="7" name="Ellipsi 6"/>
          <p:cNvSpPr/>
          <p:nvPr/>
        </p:nvSpPr>
        <p:spPr>
          <a:xfrm>
            <a:off x="4032604" y="2213611"/>
            <a:ext cx="1569517" cy="952500"/>
          </a:xfrm>
          <a:prstGeom prst="ellipse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Käyttöönotto-koulutus </a:t>
            </a: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Calibri"/>
              </a:rPr>
              <a:t>3.11.2014</a:t>
            </a:r>
            <a:endParaRPr kumimoji="0" lang="fi-FI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Calibri"/>
              <a:cs typeface="Calibri"/>
            </a:endParaRPr>
          </a:p>
        </p:txBody>
      </p:sp>
      <p:sp>
        <p:nvSpPr>
          <p:cNvPr id="8" name="6-kärkinen tähti 7"/>
          <p:cNvSpPr/>
          <p:nvPr/>
        </p:nvSpPr>
        <p:spPr>
          <a:xfrm>
            <a:off x="7872470" y="862032"/>
            <a:ext cx="1066800" cy="1104900"/>
          </a:xfrm>
          <a:prstGeom prst="star6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i-FI" sz="1100" dirty="0">
                <a:effectLst/>
                <a:latin typeface="Arial"/>
                <a:ea typeface="Calibri"/>
                <a:cs typeface="Calibri"/>
              </a:rPr>
              <a:t>liikunta ja terveys</a:t>
            </a:r>
            <a:endParaRPr lang="fi-FI" sz="1600" dirty="0">
              <a:effectLst/>
              <a:latin typeface="Arial"/>
              <a:ea typeface="Calibri"/>
              <a:cs typeface="Calibri"/>
            </a:endParaRPr>
          </a:p>
        </p:txBody>
      </p:sp>
      <p:sp>
        <p:nvSpPr>
          <p:cNvPr id="9" name="6-kärkinen tähti 8"/>
          <p:cNvSpPr/>
          <p:nvPr/>
        </p:nvSpPr>
        <p:spPr>
          <a:xfrm>
            <a:off x="6777133" y="925115"/>
            <a:ext cx="1293125" cy="1175115"/>
          </a:xfrm>
          <a:prstGeom prst="star6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i-FI" sz="1100" dirty="0">
                <a:effectLst/>
                <a:latin typeface="Arial"/>
                <a:ea typeface="Calibri"/>
                <a:cs typeface="Calibri"/>
              </a:rPr>
              <a:t>luonto ja ympäristökasvatus</a:t>
            </a:r>
            <a:endParaRPr lang="fi-FI" dirty="0">
              <a:effectLst/>
              <a:latin typeface="Arial"/>
              <a:ea typeface="Calibri"/>
              <a:cs typeface="Calibri"/>
            </a:endParaRPr>
          </a:p>
        </p:txBody>
      </p:sp>
      <p:sp>
        <p:nvSpPr>
          <p:cNvPr id="10" name="6-kärkinen tähti 9"/>
          <p:cNvSpPr/>
          <p:nvPr/>
        </p:nvSpPr>
        <p:spPr>
          <a:xfrm>
            <a:off x="7593810" y="151178"/>
            <a:ext cx="1114425" cy="1028700"/>
          </a:xfrm>
          <a:prstGeom prst="star6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i-FI" sz="1200" dirty="0">
                <a:effectLst/>
                <a:latin typeface="Arial"/>
                <a:ea typeface="Calibri"/>
                <a:cs typeface="Calibri"/>
              </a:rPr>
              <a:t>musiikki</a:t>
            </a:r>
            <a:endParaRPr lang="fi-FI" sz="1400" dirty="0">
              <a:effectLst/>
              <a:latin typeface="Arial"/>
              <a:ea typeface="Calibri"/>
              <a:cs typeface="Calibri"/>
            </a:endParaRPr>
          </a:p>
        </p:txBody>
      </p:sp>
      <p:sp>
        <p:nvSpPr>
          <p:cNvPr id="11" name="6-kärkinen tähti 10"/>
          <p:cNvSpPr/>
          <p:nvPr/>
        </p:nvSpPr>
        <p:spPr>
          <a:xfrm>
            <a:off x="6777133" y="213414"/>
            <a:ext cx="1104900" cy="1082040"/>
          </a:xfrm>
          <a:prstGeom prst="star6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i-FI" sz="1200" dirty="0">
                <a:effectLst/>
                <a:latin typeface="Arial"/>
                <a:ea typeface="Calibri"/>
                <a:cs typeface="Calibri"/>
              </a:rPr>
              <a:t>taide ja kulttuuri</a:t>
            </a:r>
            <a:endParaRPr lang="fi-FI" dirty="0">
              <a:effectLst/>
              <a:latin typeface="Arial"/>
              <a:ea typeface="Calibri"/>
              <a:cs typeface="Calibri"/>
            </a:endParaRPr>
          </a:p>
        </p:txBody>
      </p:sp>
      <p:sp>
        <p:nvSpPr>
          <p:cNvPr id="12" name="6-kärkinen tähti 11"/>
          <p:cNvSpPr/>
          <p:nvPr/>
        </p:nvSpPr>
        <p:spPr>
          <a:xfrm>
            <a:off x="5822060" y="27985"/>
            <a:ext cx="1244589" cy="1249051"/>
          </a:xfrm>
          <a:prstGeom prst="star6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i-FI" sz="1200" dirty="0">
                <a:effectLst/>
                <a:latin typeface="Arial"/>
                <a:ea typeface="Calibri"/>
                <a:cs typeface="Calibri"/>
              </a:rPr>
              <a:t>kieli ja </a:t>
            </a:r>
            <a:r>
              <a:rPr lang="fi-FI" sz="1200" dirty="0" err="1" smtClean="0">
                <a:effectLst/>
                <a:latin typeface="Arial"/>
                <a:ea typeface="Calibri"/>
                <a:cs typeface="Calibri"/>
              </a:rPr>
              <a:t>matema-tiikka</a:t>
            </a:r>
            <a:endParaRPr lang="fi-FI" dirty="0">
              <a:effectLst/>
              <a:latin typeface="Arial"/>
              <a:ea typeface="Calibri"/>
              <a:cs typeface="Calibri"/>
            </a:endParaRPr>
          </a:p>
        </p:txBody>
      </p:sp>
      <p:sp>
        <p:nvSpPr>
          <p:cNvPr id="13" name="Ellipsi 12"/>
          <p:cNvSpPr/>
          <p:nvPr/>
        </p:nvSpPr>
        <p:spPr>
          <a:xfrm>
            <a:off x="5796136" y="1928642"/>
            <a:ext cx="1814178" cy="140301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i-FI" sz="1200" b="1" dirty="0">
                <a:effectLst/>
                <a:latin typeface="Arial"/>
                <a:ea typeface="Calibri"/>
                <a:cs typeface="Calibri"/>
              </a:rPr>
              <a:t>Symposium</a:t>
            </a:r>
            <a:endParaRPr lang="fi-FI" sz="1200" dirty="0">
              <a:effectLst/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</a:pPr>
            <a:r>
              <a:rPr lang="fi-FI" sz="1200" b="1" dirty="0">
                <a:effectLst/>
                <a:latin typeface="Arial"/>
                <a:ea typeface="Calibri"/>
                <a:cs typeface="Calibri"/>
              </a:rPr>
              <a:t>4.3.2014</a:t>
            </a:r>
            <a:endParaRPr lang="fi-FI" sz="1200" dirty="0">
              <a:effectLst/>
              <a:latin typeface="Arial"/>
              <a:ea typeface="Calibri"/>
              <a:cs typeface="Calibri"/>
            </a:endParaRPr>
          </a:p>
        </p:txBody>
      </p:sp>
      <p:sp>
        <p:nvSpPr>
          <p:cNvPr id="14" name="Ellipsi 13"/>
          <p:cNvSpPr/>
          <p:nvPr/>
        </p:nvSpPr>
        <p:spPr>
          <a:xfrm>
            <a:off x="4992620" y="3165792"/>
            <a:ext cx="2252490" cy="90823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i-FI" sz="1200" dirty="0">
                <a:effectLst/>
                <a:latin typeface="Arial"/>
                <a:ea typeface="Calibri"/>
                <a:cs typeface="Calibri"/>
              </a:rPr>
              <a:t>Kaikki hankepäiväkodit esittelemässä tuotoksiansa</a:t>
            </a:r>
            <a:endParaRPr lang="fi-FI" sz="1400" dirty="0">
              <a:effectLst/>
              <a:latin typeface="Arial"/>
              <a:ea typeface="Calibri"/>
              <a:cs typeface="Calibri"/>
            </a:endParaRPr>
          </a:p>
        </p:txBody>
      </p:sp>
      <p:sp>
        <p:nvSpPr>
          <p:cNvPr id="15" name="Ellipsi 14"/>
          <p:cNvSpPr/>
          <p:nvPr/>
        </p:nvSpPr>
        <p:spPr>
          <a:xfrm>
            <a:off x="7173440" y="2576481"/>
            <a:ext cx="1970560" cy="75517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fi-FI" sz="1400" dirty="0" smtClean="0">
              <a:effectLst/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</a:pPr>
            <a:r>
              <a:rPr lang="fi-FI" sz="1400" dirty="0" err="1" smtClean="0">
                <a:effectLst/>
                <a:latin typeface="Arial"/>
                <a:ea typeface="Calibri"/>
                <a:cs typeface="Calibri"/>
              </a:rPr>
              <a:t>Varhaiskasva-</a:t>
            </a:r>
            <a:endParaRPr lang="fi-FI" sz="1400" dirty="0" smtClean="0">
              <a:effectLst/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</a:pPr>
            <a:r>
              <a:rPr lang="fi-FI" sz="1400" dirty="0" err="1" smtClean="0">
                <a:effectLst/>
                <a:latin typeface="Arial"/>
                <a:ea typeface="Calibri"/>
                <a:cs typeface="Calibri"/>
              </a:rPr>
              <a:t>tuksen</a:t>
            </a:r>
            <a:r>
              <a:rPr lang="fi-FI" sz="1100" dirty="0" smtClean="0">
                <a:effectLst/>
                <a:latin typeface="Arial"/>
                <a:ea typeface="Calibri"/>
                <a:cs typeface="Calibri"/>
              </a:rPr>
              <a:t> </a:t>
            </a:r>
            <a:r>
              <a:rPr lang="fi-FI" sz="1200" b="1" dirty="0" err="1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ICT</a:t>
            </a:r>
            <a:r>
              <a:rPr lang="fi-FI" sz="1600" b="1" dirty="0" err="1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</a:t>
            </a:r>
            <a:r>
              <a:rPr lang="fi-FI" sz="1400" b="1" dirty="0" err="1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Strategia</a:t>
            </a:r>
            <a:endParaRPr lang="fi-FI" sz="1600" b="1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i-FI" sz="1200" dirty="0">
                <a:effectLst/>
                <a:latin typeface="Arial"/>
                <a:ea typeface="Calibri"/>
                <a:cs typeface="Calibri"/>
              </a:rPr>
              <a:t> </a:t>
            </a:r>
          </a:p>
        </p:txBody>
      </p:sp>
      <p:sp>
        <p:nvSpPr>
          <p:cNvPr id="16" name="Ellipsi 15"/>
          <p:cNvSpPr/>
          <p:nvPr/>
        </p:nvSpPr>
        <p:spPr>
          <a:xfrm>
            <a:off x="6444355" y="4091864"/>
            <a:ext cx="2247900" cy="1143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i-FI" sz="1200" b="1">
                <a:effectLst/>
                <a:latin typeface="Arial"/>
                <a:ea typeface="Calibri"/>
                <a:cs typeface="Calibri"/>
              </a:rPr>
              <a:t>KESÄKUU 2014</a:t>
            </a:r>
            <a:endParaRPr lang="fi-FI" sz="1200">
              <a:effectLst/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</a:pPr>
            <a:r>
              <a:rPr lang="fi-FI" sz="1200" b="1">
                <a:effectLst/>
                <a:latin typeface="Arial"/>
                <a:ea typeface="Calibri"/>
                <a:cs typeface="Calibri"/>
              </a:rPr>
              <a:t>Hankkeeseen mukaan 12 uutta päiväkotia</a:t>
            </a:r>
            <a:endParaRPr lang="fi-FI" sz="1200">
              <a:effectLst/>
              <a:latin typeface="Arial"/>
              <a:ea typeface="Calibri"/>
              <a:cs typeface="Calibri"/>
            </a:endParaRPr>
          </a:p>
        </p:txBody>
      </p:sp>
      <p:sp>
        <p:nvSpPr>
          <p:cNvPr id="17" name="Ellipsi 16"/>
          <p:cNvSpPr/>
          <p:nvPr/>
        </p:nvSpPr>
        <p:spPr>
          <a:xfrm>
            <a:off x="6155030" y="5143115"/>
            <a:ext cx="1626951" cy="107445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i-FI" sz="1200" dirty="0" smtClean="0">
                <a:effectLst/>
                <a:latin typeface="Arial"/>
                <a:ea typeface="Calibri"/>
                <a:cs typeface="Calibri"/>
              </a:rPr>
              <a:t>Käyttöönotto-</a:t>
            </a:r>
          </a:p>
          <a:p>
            <a:pPr algn="ctr">
              <a:spcAft>
                <a:spcPts val="0"/>
              </a:spcAft>
            </a:pPr>
            <a:r>
              <a:rPr lang="fi-FI" sz="1200" dirty="0" smtClean="0">
                <a:effectLst/>
                <a:latin typeface="Arial"/>
                <a:ea typeface="Calibri"/>
                <a:cs typeface="Calibri"/>
              </a:rPr>
              <a:t>koulutus </a:t>
            </a:r>
            <a:r>
              <a:rPr lang="fi-FI" sz="1200" dirty="0">
                <a:effectLst/>
                <a:latin typeface="Arial"/>
                <a:ea typeface="Calibri"/>
                <a:cs typeface="Calibri"/>
              </a:rPr>
              <a:t>17.9.2014</a:t>
            </a:r>
            <a:endParaRPr lang="fi-FI" sz="1400" dirty="0">
              <a:effectLst/>
              <a:latin typeface="Arial"/>
              <a:ea typeface="Calibri"/>
              <a:cs typeface="Calibri"/>
            </a:endParaRPr>
          </a:p>
        </p:txBody>
      </p:sp>
      <p:sp>
        <p:nvSpPr>
          <p:cNvPr id="18" name="Ellipsi 17"/>
          <p:cNvSpPr/>
          <p:nvPr/>
        </p:nvSpPr>
        <p:spPr>
          <a:xfrm>
            <a:off x="3502650" y="4544143"/>
            <a:ext cx="2295525" cy="157035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i-FI" sz="1400" b="1" dirty="0">
                <a:effectLst/>
                <a:latin typeface="Arial"/>
                <a:ea typeface="Calibri"/>
                <a:cs typeface="Calibri"/>
              </a:rPr>
              <a:t>Marraskuu 2014</a:t>
            </a:r>
            <a:endParaRPr lang="fi-FI" sz="1400" dirty="0">
              <a:effectLst/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</a:pPr>
            <a:r>
              <a:rPr lang="fi-FI" sz="1200" dirty="0">
                <a:effectLst/>
                <a:latin typeface="Arial"/>
                <a:ea typeface="Calibri"/>
                <a:cs typeface="Calibri"/>
              </a:rPr>
              <a:t>Viimeisten </a:t>
            </a:r>
            <a:r>
              <a:rPr lang="fi-FI" sz="1200" dirty="0" err="1">
                <a:effectLst/>
                <a:latin typeface="Arial"/>
                <a:ea typeface="Calibri"/>
                <a:cs typeface="Calibri"/>
              </a:rPr>
              <a:t>iPadien</a:t>
            </a:r>
            <a:r>
              <a:rPr lang="fi-FI" sz="1200" dirty="0">
                <a:effectLst/>
                <a:latin typeface="Arial"/>
                <a:ea typeface="Calibri"/>
                <a:cs typeface="Calibri"/>
              </a:rPr>
              <a:t> jakaminen hankkeeseen kuulumattomille päiväkodeille</a:t>
            </a:r>
            <a:endParaRPr lang="fi-FI" sz="1400" dirty="0">
              <a:effectLst/>
              <a:latin typeface="Arial"/>
              <a:ea typeface="Calibri"/>
              <a:cs typeface="Calibri"/>
            </a:endParaRPr>
          </a:p>
        </p:txBody>
      </p:sp>
      <p:sp>
        <p:nvSpPr>
          <p:cNvPr id="19" name="Ellipsi 18"/>
          <p:cNvSpPr/>
          <p:nvPr/>
        </p:nvSpPr>
        <p:spPr>
          <a:xfrm>
            <a:off x="2384477" y="3325241"/>
            <a:ext cx="2236345" cy="149757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i-FI" sz="1400" b="1" dirty="0">
                <a:effectLst/>
                <a:latin typeface="Arial"/>
                <a:ea typeface="Calibri"/>
                <a:cs typeface="Calibri"/>
              </a:rPr>
              <a:t>12.11.2014</a:t>
            </a:r>
            <a:endParaRPr lang="fi-FI" sz="1600" dirty="0">
              <a:effectLst/>
              <a:latin typeface="Arial"/>
              <a:ea typeface="Calibri"/>
              <a:cs typeface="Calibri"/>
            </a:endParaRPr>
          </a:p>
          <a:p>
            <a:pPr>
              <a:spcAft>
                <a:spcPts val="0"/>
              </a:spcAft>
            </a:pPr>
            <a:r>
              <a:rPr lang="fi-FI" sz="1400" dirty="0">
                <a:effectLst/>
                <a:latin typeface="Arial"/>
                <a:ea typeface="Calibri"/>
                <a:cs typeface="Calibri"/>
              </a:rPr>
              <a:t>Ila Hannula:</a:t>
            </a:r>
            <a:endParaRPr lang="fi-FI" sz="1600" dirty="0">
              <a:effectLst/>
              <a:latin typeface="Arial"/>
              <a:ea typeface="Calibri"/>
              <a:cs typeface="Calibri"/>
            </a:endParaRPr>
          </a:p>
          <a:p>
            <a:pPr>
              <a:spcAft>
                <a:spcPts val="0"/>
              </a:spcAft>
            </a:pPr>
            <a:r>
              <a:rPr lang="fi-FI" sz="1200" dirty="0" err="1">
                <a:effectLst/>
                <a:latin typeface="Arial"/>
                <a:ea typeface="Calibri"/>
                <a:cs typeface="Calibri"/>
              </a:rPr>
              <a:t>iPadin</a:t>
            </a:r>
            <a:r>
              <a:rPr lang="fi-FI" sz="1200" dirty="0">
                <a:effectLst/>
                <a:latin typeface="Arial"/>
                <a:ea typeface="Calibri"/>
                <a:cs typeface="Calibri"/>
              </a:rPr>
              <a:t> hyödyntäminen </a:t>
            </a:r>
            <a:r>
              <a:rPr lang="fi-FI" sz="1400" dirty="0">
                <a:effectLst/>
                <a:latin typeface="Arial"/>
                <a:ea typeface="Calibri"/>
                <a:cs typeface="Calibri"/>
              </a:rPr>
              <a:t>opetuksessa ja arvioinnissa</a:t>
            </a:r>
            <a:endParaRPr lang="fi-FI" sz="2000" dirty="0">
              <a:effectLst/>
              <a:latin typeface="Arial"/>
              <a:ea typeface="Calibri"/>
              <a:cs typeface="Calibri"/>
            </a:endParaRPr>
          </a:p>
          <a:p>
            <a:pPr>
              <a:spcAft>
                <a:spcPts val="0"/>
              </a:spcAft>
            </a:pPr>
            <a:r>
              <a:rPr lang="fi-FI" sz="1200" dirty="0">
                <a:effectLst/>
                <a:latin typeface="Arial"/>
                <a:ea typeface="Calibri"/>
                <a:cs typeface="Calibri"/>
              </a:rPr>
              <a:t> </a:t>
            </a:r>
          </a:p>
        </p:txBody>
      </p:sp>
      <p:sp>
        <p:nvSpPr>
          <p:cNvPr id="21" name="Ellipsi 20"/>
          <p:cNvSpPr/>
          <p:nvPr/>
        </p:nvSpPr>
        <p:spPr>
          <a:xfrm>
            <a:off x="930056" y="5143115"/>
            <a:ext cx="1790700" cy="121793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i-FI" sz="1200" b="1">
                <a:effectLst/>
                <a:latin typeface="Arial"/>
                <a:ea typeface="Calibri"/>
                <a:cs typeface="Calibri"/>
              </a:rPr>
              <a:t>Joulukuu 2014</a:t>
            </a:r>
            <a:endParaRPr lang="fi-FI" sz="1200">
              <a:effectLst/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</a:pPr>
            <a:r>
              <a:rPr lang="fi-FI" sz="1200">
                <a:effectLst/>
                <a:latin typeface="Arial"/>
                <a:ea typeface="Calibri"/>
                <a:cs typeface="Calibri"/>
              </a:rPr>
              <a:t>Hanke päättyy</a:t>
            </a:r>
          </a:p>
        </p:txBody>
      </p:sp>
      <p:sp>
        <p:nvSpPr>
          <p:cNvPr id="22" name="Ellipsi 21"/>
          <p:cNvSpPr/>
          <p:nvPr/>
        </p:nvSpPr>
        <p:spPr>
          <a:xfrm>
            <a:off x="66326" y="3711499"/>
            <a:ext cx="1876425" cy="11049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i-FI" sz="1200" b="1" dirty="0">
                <a:effectLst/>
                <a:latin typeface="Arial"/>
                <a:ea typeface="Calibri"/>
                <a:cs typeface="Calibri"/>
              </a:rPr>
              <a:t>Loppuselvitys</a:t>
            </a:r>
            <a:r>
              <a:rPr lang="fi-FI" sz="1200" dirty="0">
                <a:effectLst/>
                <a:latin typeface="Arial"/>
                <a:ea typeface="Calibri"/>
                <a:cs typeface="Calibri"/>
              </a:rPr>
              <a:t> 28.2.2015 Opetushallitukselle</a:t>
            </a:r>
          </a:p>
        </p:txBody>
      </p:sp>
      <p:sp>
        <p:nvSpPr>
          <p:cNvPr id="23" name="Nuoli oikealle 22"/>
          <p:cNvSpPr/>
          <p:nvPr/>
        </p:nvSpPr>
        <p:spPr>
          <a:xfrm rot="21034401">
            <a:off x="3029133" y="1761954"/>
            <a:ext cx="609506" cy="333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24" name="Nuoli oikealle 23"/>
          <p:cNvSpPr/>
          <p:nvPr/>
        </p:nvSpPr>
        <p:spPr>
          <a:xfrm rot="1608456">
            <a:off x="5316077" y="1711262"/>
            <a:ext cx="960120" cy="333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25" name="Nuoli oikealle 24"/>
          <p:cNvSpPr/>
          <p:nvPr/>
        </p:nvSpPr>
        <p:spPr>
          <a:xfrm rot="4156980">
            <a:off x="6796600" y="3518196"/>
            <a:ext cx="1018917" cy="3850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26" name="Nuoli oikealle 25"/>
          <p:cNvSpPr/>
          <p:nvPr/>
        </p:nvSpPr>
        <p:spPr>
          <a:xfrm rot="9164814">
            <a:off x="5651252" y="4745469"/>
            <a:ext cx="960120" cy="333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27" name="Nuoli oikealle 26"/>
          <p:cNvSpPr/>
          <p:nvPr/>
        </p:nvSpPr>
        <p:spPr>
          <a:xfrm rot="9146404">
            <a:off x="2646900" y="5442993"/>
            <a:ext cx="960120" cy="333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28" name="Nuoli oikealle 27"/>
          <p:cNvSpPr/>
          <p:nvPr/>
        </p:nvSpPr>
        <p:spPr>
          <a:xfrm rot="13823799">
            <a:off x="1305275" y="4843321"/>
            <a:ext cx="686021" cy="234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pic>
        <p:nvPicPr>
          <p:cNvPr id="29" name="Kuva 28" descr="Kuvaus: Macintosh HD:Users:terhipekkarinen:Documents:DOT_ilme:VALMIIT_ELOKUU_2012:Aineistot:Graafiset elementit:Aallokkomerkki :1-väri-Aallokkomerkki-leikattu-A4-kulmaan50pros_viiva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784" y="6381328"/>
            <a:ext cx="484216" cy="476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324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Jyväskylän kaupungin päiväkotien osallistuminen </a:t>
            </a:r>
            <a:r>
              <a:rPr lang="fi-FI" sz="3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e-Hipsu</a:t>
            </a:r>
            <a:r>
              <a:rPr lang="fi-FI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fi-FI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hankkeeseen</a:t>
            </a:r>
            <a:endParaRPr lang="fi-FI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Ryhmä 4"/>
          <p:cNvGrpSpPr/>
          <p:nvPr/>
        </p:nvGrpSpPr>
        <p:grpSpPr>
          <a:xfrm>
            <a:off x="3707904" y="2610474"/>
            <a:ext cx="2188845" cy="2142610"/>
            <a:chOff x="2158196" y="144445"/>
            <a:chExt cx="2188845" cy="2142610"/>
          </a:xfrm>
        </p:grpSpPr>
        <p:sp>
          <p:nvSpPr>
            <p:cNvPr id="6" name="Ellipsi 5"/>
            <p:cNvSpPr/>
            <p:nvPr/>
          </p:nvSpPr>
          <p:spPr>
            <a:xfrm>
              <a:off x="2158196" y="361113"/>
              <a:ext cx="2188845" cy="1925942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361437"/>
                <a:satOff val="-7560"/>
                <a:lumOff val="42063"/>
                <a:alphaOff val="0"/>
              </a:schemeClr>
            </a:fillRef>
            <a:effectRef idx="3">
              <a:schemeClr val="accent1">
                <a:shade val="50000"/>
                <a:hueOff val="361437"/>
                <a:satOff val="-7560"/>
                <a:lumOff val="420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Ellipsi 4"/>
            <p:cNvSpPr/>
            <p:nvPr/>
          </p:nvSpPr>
          <p:spPr>
            <a:xfrm>
              <a:off x="2512290" y="144445"/>
              <a:ext cx="1020001" cy="4333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00" kern="1200" dirty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200" b="1" kern="1200" dirty="0"/>
                <a:t>KESÄKUU 2014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200" b="1" kern="1200" dirty="0"/>
                <a:t>41 päiväkotia</a:t>
              </a:r>
            </a:p>
          </p:txBody>
        </p:sp>
      </p:grpSp>
      <p:graphicFrame>
        <p:nvGraphicFramePr>
          <p:cNvPr id="9" name="Sisällön paikkamerkk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4054"/>
              </p:ext>
            </p:extLst>
          </p:nvPr>
        </p:nvGraphicFramePr>
        <p:xfrm>
          <a:off x="251520" y="1628800"/>
          <a:ext cx="8229600" cy="4597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kstiruutu 3"/>
          <p:cNvSpPr txBox="1"/>
          <p:nvPr/>
        </p:nvSpPr>
        <p:spPr>
          <a:xfrm>
            <a:off x="6372200" y="6597352"/>
            <a:ext cx="24482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i="1" dirty="0" smtClean="0"/>
              <a:t>Laura Moilanen, </a:t>
            </a:r>
            <a:r>
              <a:rPr lang="fi-FI" sz="1050" i="1" dirty="0" err="1" smtClean="0"/>
              <a:t>JyU</a:t>
            </a:r>
            <a:r>
              <a:rPr lang="fi-FI" sz="1050" i="1" dirty="0" smtClean="0"/>
              <a:t> 2014</a:t>
            </a:r>
            <a:endParaRPr lang="fi-FI" sz="1050" i="1" dirty="0"/>
          </a:p>
        </p:txBody>
      </p:sp>
      <p:pic>
        <p:nvPicPr>
          <p:cNvPr id="10" name="Kuva 9" descr="Kuvaus: Macintosh HD:Users:terhipekkarinen:Documents:DOT_ilme:VALMIIT_ELOKUU_2012:Aineistot:Graafiset elementit:Aallokkomerkki :1-väri-Aallokkomerkki-leikattu-A4-kulmaan50pros_viiva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784" y="6381328"/>
            <a:ext cx="484216" cy="476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15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214</Words>
  <Application>Microsoft Office PowerPoint</Application>
  <PresentationFormat>Näytössä katseltava diaesitys (4:3)</PresentationFormat>
  <Paragraphs>108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e-Hipsu –  Eskarin tulevaisuusnäyttö </vt:lpstr>
      <vt:lpstr>PowerPoint-esitys</vt:lpstr>
      <vt:lpstr>Hankkeen eteneminen</vt:lpstr>
      <vt:lpstr>PowerPoint-esitys</vt:lpstr>
      <vt:lpstr>PowerPoint-esitys</vt:lpstr>
      <vt:lpstr>Jyväskylän kaupungin päiväkotien osallistuminen e-Hipsu -hankkeeseen</vt:lpstr>
    </vt:vector>
  </TitlesOfParts>
  <Company>Jyväskylän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e-Hipsu –  Eskarin tulevaisuusnäyttö</dc:title>
  <dc:creator>Jyvaskylan kaupunki</dc:creator>
  <cp:lastModifiedBy>Jyvaskylan kaupunki</cp:lastModifiedBy>
  <cp:revision>22</cp:revision>
  <dcterms:created xsi:type="dcterms:W3CDTF">2014-11-07T09:44:29Z</dcterms:created>
  <dcterms:modified xsi:type="dcterms:W3CDTF">2014-11-12T08:43:13Z</dcterms:modified>
</cp:coreProperties>
</file>