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4" r:id="rId4"/>
    <p:sldId id="275" r:id="rId5"/>
    <p:sldId id="267" r:id="rId6"/>
    <p:sldId id="283" r:id="rId7"/>
    <p:sldId id="268" r:id="rId8"/>
    <p:sldId id="269" r:id="rId9"/>
    <p:sldId id="270" r:id="rId10"/>
    <p:sldId id="273" r:id="rId11"/>
    <p:sldId id="274" r:id="rId12"/>
    <p:sldId id="276" r:id="rId13"/>
    <p:sldId id="277" r:id="rId14"/>
    <p:sldId id="278" r:id="rId15"/>
    <p:sldId id="280" r:id="rId16"/>
  </p:sldIdLst>
  <p:sldSz cx="9144000" cy="6858000" type="screen4x3"/>
  <p:notesSz cx="6742113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15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17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119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8804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603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411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23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669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95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1881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20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5FD7A-34C7-4BB5-8CB5-1FD171B1B84A}" type="datetimeFigureOut">
              <a:rPr lang="fi-FI" smtClean="0"/>
              <a:t>15.9.2016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E0326-91B9-4AA3-A929-4D275B345B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1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l.fi/fi_FI/web/kasvunkumppanit-fi/tyon/lomakkeet/lomakkeet_koulu_ja_opiskeluterveydenhuoltoon#Esitietolomakkeet" TargetMode="External"/><Relationship Id="rId2" Type="http://schemas.openxmlformats.org/officeDocument/2006/relationships/hyperlink" Target="http://www.thl.fi/fi_FI/web/kasvunkumppanit-fi/tyon/lomakkeet/lomakkeet_neuvolatyoh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eda.net/veraja/jyvaskyla/opetustoimi/hyvinvointioppiminen/arviointimenetelm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Hyvinvointioppiminen</a:t>
            </a:r>
            <a:br>
              <a:rPr lang="fi-FI" dirty="0" smtClean="0"/>
            </a:br>
            <a:r>
              <a:rPr lang="fi-FI" dirty="0" smtClean="0"/>
              <a:t>- </a:t>
            </a:r>
            <a:r>
              <a:rPr lang="fi-FI" dirty="0" smtClean="0"/>
              <a:t>OPS2016 Hyvinvointi ja turvallinen arki</a:t>
            </a:r>
            <a:r>
              <a:rPr lang="fi-FI" dirty="0" smtClean="0"/>
              <a:t>- Kyselyt 4-16-vuotiaille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               </a:t>
            </a:r>
          </a:p>
          <a:p>
            <a:r>
              <a:rPr lang="fi-FI" dirty="0" smtClean="0"/>
              <a:t>              Tarja Tuomainen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502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Yleistä laajoista terveystarkastuksista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Kaikkien osalta pituus, paino, ryhti, verenpaine, näkö ja kuulo</a:t>
            </a:r>
          </a:p>
          <a:p>
            <a:r>
              <a:rPr lang="fi-FI" dirty="0" smtClean="0"/>
              <a:t>Täytettävät lomakkeet tällä hetkellä paperisia, menevät tarkastuksen jälkeen silppuriin – tavoitteena sähköiset lomakkeet</a:t>
            </a:r>
          </a:p>
          <a:p>
            <a:r>
              <a:rPr lang="fi-FI" dirty="0" smtClean="0"/>
              <a:t>Lähisuhdeväkivalta seula </a:t>
            </a:r>
            <a:r>
              <a:rPr lang="fi-FI" dirty="0" err="1" smtClean="0"/>
              <a:t>vl</a:t>
            </a:r>
            <a:r>
              <a:rPr lang="fi-FI" dirty="0" smtClean="0"/>
              <a:t>. 1.,5. ja 8 </a:t>
            </a:r>
            <a:r>
              <a:rPr lang="fi-FI" dirty="0" err="1" smtClean="0"/>
              <a:t>lk</a:t>
            </a:r>
            <a:endParaRPr lang="fi-FI" dirty="0" smtClean="0"/>
          </a:p>
          <a:p>
            <a:r>
              <a:rPr lang="fi-FI" dirty="0" smtClean="0"/>
              <a:t>Käytössä AUDIT –alkoholin käytön arviointikysely vanhemmille</a:t>
            </a:r>
          </a:p>
          <a:p>
            <a:r>
              <a:rPr lang="fi-FI" b="1" i="1" dirty="0" smtClean="0"/>
              <a:t>SDQ</a:t>
            </a:r>
          </a:p>
          <a:p>
            <a:r>
              <a:rPr lang="fi-FI" dirty="0" smtClean="0"/>
              <a:t>Aikaa tarkastuksiin 1 h silloin, kun lapsi yksin ja 1,5 h, kun vanhemmat mukana</a:t>
            </a:r>
          </a:p>
          <a:p>
            <a:r>
              <a:rPr lang="fi-FI" dirty="0" smtClean="0"/>
              <a:t>Keskeistä on se, että vanhemmat tietävät mihin ovat tulossa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648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Yleistä määrävuositarkastuksista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Vuosiluokilla 2, 3, 4, 6, 7 ja 9</a:t>
            </a:r>
          </a:p>
          <a:p>
            <a:r>
              <a:rPr lang="fi-FI" dirty="0" smtClean="0"/>
              <a:t>Pituus, paino, ryhti, ihon kunto ja kuulumiset</a:t>
            </a:r>
          </a:p>
          <a:p>
            <a:r>
              <a:rPr lang="fi-FI" dirty="0" smtClean="0"/>
              <a:t>Suun terveydenhuolto: 3 ja 5-vuotiaat, vuosiluokat 1, 3, 5 ja 8</a:t>
            </a:r>
          </a:p>
        </p:txBody>
      </p:sp>
    </p:spTree>
    <p:extLst>
      <p:ext uri="{BB962C8B-B14F-4D97-AF65-F5344CB8AC3E}">
        <p14:creationId xmlns:p14="http://schemas.microsoft.com/office/powerpoint/2010/main" val="145648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Varhaiskasvatus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4-vuotiaat (kaksi kuukautta </a:t>
            </a:r>
            <a:r>
              <a:rPr lang="fi-FI" dirty="0" err="1" smtClean="0"/>
              <a:t>ennen-</a:t>
            </a:r>
            <a:r>
              <a:rPr lang="fi-FI" dirty="0" smtClean="0"/>
              <a:t> kaksi kuukautta jälkeen)</a:t>
            </a:r>
          </a:p>
          <a:p>
            <a:r>
              <a:rPr lang="fi-FI" dirty="0" smtClean="0"/>
              <a:t>Päiväkodissa </a:t>
            </a:r>
            <a:r>
              <a:rPr lang="fi-FI" dirty="0" err="1" smtClean="0"/>
              <a:t>VASU-keskustelu</a:t>
            </a:r>
            <a:r>
              <a:rPr lang="fi-FI" dirty="0"/>
              <a:t> </a:t>
            </a:r>
            <a:r>
              <a:rPr lang="fi-FI" dirty="0" smtClean="0"/>
              <a:t>(vanhemmat, henkilökunnan edustus, lapsi</a:t>
            </a:r>
          </a:p>
          <a:p>
            <a:r>
              <a:rPr lang="fi-FI" dirty="0" smtClean="0"/>
              <a:t>SDQ, keskustelu tiimissä, yhteenvetosivu neuvolaan; </a:t>
            </a:r>
            <a:r>
              <a:rPr lang="fi-FI" dirty="0" err="1" smtClean="0"/>
              <a:t>tiedonsiirtolupaja</a:t>
            </a:r>
            <a:r>
              <a:rPr lang="fi-FI" dirty="0" smtClean="0"/>
              <a:t> kopio yhteenvedosta neuvolaan</a:t>
            </a:r>
          </a:p>
          <a:p>
            <a:r>
              <a:rPr lang="fi-FI" dirty="0" smtClean="0"/>
              <a:t>Neuvolassa: laaja terveystarkastus; kasvu, </a:t>
            </a:r>
            <a:r>
              <a:rPr lang="fi-FI" dirty="0" err="1" smtClean="0"/>
              <a:t>LENE-menetelmä</a:t>
            </a:r>
            <a:r>
              <a:rPr lang="fi-FI" dirty="0" smtClean="0"/>
              <a:t> (neurologinen kasvu), </a:t>
            </a:r>
            <a:r>
              <a:rPr lang="fi-FI" dirty="0" err="1" smtClean="0"/>
              <a:t>SDQ-huolet</a:t>
            </a:r>
            <a:r>
              <a:rPr lang="fi-FI" dirty="0" smtClean="0"/>
              <a:t>, koko perheen hyvinvointi </a:t>
            </a:r>
          </a:p>
          <a:p>
            <a:r>
              <a:rPr lang="fi-FI" dirty="0" smtClean="0"/>
              <a:t>5-vuotiaat; määräaikaistarkastus, seurattavat asiat</a:t>
            </a:r>
          </a:p>
        </p:txBody>
      </p:sp>
    </p:spTree>
    <p:extLst>
      <p:ext uri="{BB962C8B-B14F-4D97-AF65-F5344CB8AC3E}">
        <p14:creationId xmlns:p14="http://schemas.microsoft.com/office/powerpoint/2010/main" val="34651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Varhaiskasvatus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6-vuotiaat (</a:t>
            </a:r>
            <a:r>
              <a:rPr lang="fi-FI" dirty="0" err="1" smtClean="0"/>
              <a:t>eskarit</a:t>
            </a:r>
            <a:r>
              <a:rPr lang="fi-FI" dirty="0" smtClean="0"/>
              <a:t>)</a:t>
            </a:r>
          </a:p>
          <a:p>
            <a:r>
              <a:rPr lang="fi-FI" dirty="0" smtClean="0"/>
              <a:t>Varhaiskasvatus-perusopetus, nivelvaihe – REITTIKARTTA (</a:t>
            </a:r>
            <a:r>
              <a:rPr lang="fi-FI" dirty="0" err="1" smtClean="0"/>
              <a:t>sis.oppilashuollon</a:t>
            </a:r>
            <a:r>
              <a:rPr lang="fi-FI" dirty="0" smtClean="0"/>
              <a:t> osuuden); </a:t>
            </a:r>
            <a:r>
              <a:rPr lang="fi-FI" dirty="0" err="1" smtClean="0"/>
              <a:t>esun</a:t>
            </a:r>
            <a:r>
              <a:rPr lang="fi-FI" dirty="0" smtClean="0"/>
              <a:t> kulku kouluun, päivitetään toukokuussa</a:t>
            </a:r>
          </a:p>
          <a:p>
            <a:r>
              <a:rPr lang="fi-FI" b="1" i="1" dirty="0" smtClean="0"/>
              <a:t>SDQ</a:t>
            </a:r>
          </a:p>
          <a:p>
            <a:r>
              <a:rPr lang="fi-FI" dirty="0" smtClean="0"/>
              <a:t>Neuvola: tarkastus kaikille, yhteenveto neuvolaiästä kouluterveydenhuoltoon, kuuluu terveyskertomukseen – </a:t>
            </a:r>
            <a:r>
              <a:rPr lang="fi-FI" i="1" dirty="0" err="1" smtClean="0"/>
              <a:t>SDQ-huolet</a:t>
            </a:r>
            <a:endParaRPr lang="fi-FI" i="1" dirty="0" smtClean="0"/>
          </a:p>
          <a:p>
            <a:r>
              <a:rPr lang="fi-FI" dirty="0" smtClean="0"/>
              <a:t>Oppilashuolto alkaa – rakenne yksilölliseen ja yhteisölliseen oppilashuoltoon, oppilashuoltokertomus</a:t>
            </a:r>
          </a:p>
          <a:p>
            <a:r>
              <a:rPr lang="fi-FI" dirty="0" smtClean="0"/>
              <a:t>Vasu-kansio mukaan kotiin, lapsen esiopetuksen oppimissuunnitelma kopioidaan kouluun rehtorille toimitettavaksi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8915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Kouluun - vuosiluokat 1-9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1.luokat, kouluterveydenhoitajan tarkastus kesä-elokuussa, lääkärin tarkastus keväällä pääsääntöisesti (vanhempien esitietolomake)</a:t>
            </a:r>
          </a:p>
          <a:p>
            <a:r>
              <a:rPr lang="fi-FI" dirty="0" smtClean="0"/>
              <a:t>5.lk, ajankohdat vaihtelee, oppilaan ja vanhempien esitietolomakkeet</a:t>
            </a:r>
          </a:p>
          <a:p>
            <a:r>
              <a:rPr lang="fi-FI" dirty="0" smtClean="0"/>
              <a:t>8-luokat, alkaa kesällä: oppilaan ja vanhempien lomake, fyysisen kunnon tarkastus – liikunnan opettajat tekevät, MOVE</a:t>
            </a:r>
          </a:p>
        </p:txBody>
      </p:sp>
    </p:spTree>
    <p:extLst>
      <p:ext uri="{BB962C8B-B14F-4D97-AF65-F5344CB8AC3E}">
        <p14:creationId xmlns:p14="http://schemas.microsoft.com/office/powerpoint/2010/main" val="159975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Huomioita: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000" dirty="0" smtClean="0"/>
              <a:t>Yhteistyö lasten- ja nuorten psykiatria, ylilääkäri Kirsi Mustonen – yhteinen näkemys kehittämisestä, heiltä myös koulutuksellista tukea kouluterveydenhuoltoon</a:t>
            </a:r>
          </a:p>
          <a:p>
            <a:r>
              <a:rPr lang="fi-FI" sz="2000" dirty="0" smtClean="0"/>
              <a:t>Yhteistyö yliopiston kanssa OKL ja psykologian laitos</a:t>
            </a:r>
          </a:p>
          <a:p>
            <a:r>
              <a:rPr lang="fi-FI" sz="2000" dirty="0" smtClean="0"/>
              <a:t>Kyselyistä </a:t>
            </a:r>
            <a:r>
              <a:rPr lang="fi-FI" sz="2000" dirty="0" smtClean="0"/>
              <a:t>painopiste toimintaan, hyvinvoinnin oppimiseen ja edistämiseen kouluyhteisössä yksilöissä ja koko </a:t>
            </a:r>
            <a:r>
              <a:rPr lang="fi-FI" sz="2000" dirty="0" smtClean="0"/>
              <a:t>kouluyhteisöissä – OPS2016 laaja-alainen osaaminen Itsestä huolehtiminen ja arjen taidot  (L3) sekä hyvinvointia ja turvallisuutta edistävä toimintakulttuuri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ei erillistä toimintaa vaan yhteistyötä kouluterveydenhuollon,   	suunterveydenhuollon, oppilashuollon ja nuorisopalvelujen kanssa</a:t>
            </a:r>
            <a:endParaRPr lang="fi-FI" sz="2000" dirty="0" smtClean="0"/>
          </a:p>
          <a:p>
            <a:r>
              <a:rPr lang="fi-FI" sz="2000" dirty="0" smtClean="0"/>
              <a:t>Kehittämisryhmä </a:t>
            </a:r>
            <a:r>
              <a:rPr lang="fi-FI" sz="2000" dirty="0" smtClean="0"/>
              <a:t>jatkaa työtä konkreettien ikätasoisten toimintamallien kehittämiseksi</a:t>
            </a:r>
          </a:p>
        </p:txBody>
      </p:sp>
    </p:spTree>
    <p:extLst>
      <p:ext uri="{BB962C8B-B14F-4D97-AF65-F5344CB8AC3E}">
        <p14:creationId xmlns:p14="http://schemas.microsoft.com/office/powerpoint/2010/main" val="166439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512" cy="68579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kstiruutu 6"/>
          <p:cNvSpPr txBox="1"/>
          <p:nvPr/>
        </p:nvSpPr>
        <p:spPr>
          <a:xfrm>
            <a:off x="971600" y="727829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>
                <a:solidFill>
                  <a:schemeClr val="bg1"/>
                </a:solidFill>
              </a:rPr>
              <a:t>Terveyttä ja hyvinvointia tarkastellaan:</a:t>
            </a:r>
            <a:endParaRPr lang="fi-FI" sz="3600" dirty="0">
              <a:solidFill>
                <a:schemeClr val="bg1"/>
              </a:solidFill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467544" y="41655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 smtClean="0">
                <a:solidFill>
                  <a:srgbClr val="002060"/>
                </a:solidFill>
              </a:rPr>
              <a:t>4v*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1835696" y="414217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 smtClean="0">
                <a:solidFill>
                  <a:srgbClr val="002060"/>
                </a:solidFill>
              </a:rPr>
              <a:t>6v*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4355976" y="415088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4</a:t>
            </a:r>
            <a:r>
              <a:rPr lang="fi-FI" dirty="0" smtClean="0">
                <a:solidFill>
                  <a:schemeClr val="bg1"/>
                </a:solidFill>
              </a:rPr>
              <a:t>. </a:t>
            </a:r>
            <a:r>
              <a:rPr lang="fi-FI" dirty="0" err="1" smtClean="0">
                <a:solidFill>
                  <a:schemeClr val="bg1"/>
                </a:solidFill>
              </a:rPr>
              <a:t>lk</a:t>
            </a:r>
            <a:endParaRPr lang="fi-FI" dirty="0" smtClean="0">
              <a:solidFill>
                <a:schemeClr val="bg1"/>
              </a:solidFill>
            </a:endParaRPr>
          </a:p>
        </p:txBody>
      </p:sp>
      <p:sp>
        <p:nvSpPr>
          <p:cNvPr id="13" name="Tekstiruutu 12"/>
          <p:cNvSpPr txBox="1"/>
          <p:nvPr/>
        </p:nvSpPr>
        <p:spPr>
          <a:xfrm>
            <a:off x="3089421" y="416054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2</a:t>
            </a:r>
            <a:r>
              <a:rPr lang="fi-FI" dirty="0" smtClean="0">
                <a:solidFill>
                  <a:schemeClr val="bg1"/>
                </a:solidFill>
              </a:rPr>
              <a:t>. </a:t>
            </a:r>
            <a:r>
              <a:rPr lang="fi-FI" dirty="0" err="1" smtClean="0">
                <a:solidFill>
                  <a:schemeClr val="bg1"/>
                </a:solidFill>
              </a:rPr>
              <a:t>lk</a:t>
            </a:r>
            <a:endParaRPr lang="fi-FI" dirty="0" smtClean="0">
              <a:solidFill>
                <a:schemeClr val="bg1"/>
              </a:solidFill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7380312" y="410649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>
                <a:solidFill>
                  <a:srgbClr val="002060"/>
                </a:solidFill>
              </a:rPr>
              <a:t>8</a:t>
            </a:r>
            <a:r>
              <a:rPr lang="fi-FI" b="1" u="sng" dirty="0" smtClean="0">
                <a:solidFill>
                  <a:srgbClr val="002060"/>
                </a:solidFill>
              </a:rPr>
              <a:t>. </a:t>
            </a:r>
            <a:r>
              <a:rPr lang="fi-FI" b="1" u="sng" dirty="0" err="1" smtClean="0">
                <a:solidFill>
                  <a:srgbClr val="002060"/>
                </a:solidFill>
              </a:rPr>
              <a:t>lk</a:t>
            </a:r>
            <a:r>
              <a:rPr lang="fi-FI" b="1" u="sng" dirty="0" smtClean="0">
                <a:solidFill>
                  <a:srgbClr val="002060"/>
                </a:solidFill>
              </a:rPr>
              <a:t>*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5724128" y="415088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6</a:t>
            </a:r>
            <a:r>
              <a:rPr lang="fi-FI" b="1" dirty="0" smtClean="0">
                <a:solidFill>
                  <a:schemeClr val="bg1"/>
                </a:solidFill>
              </a:rPr>
              <a:t>. </a:t>
            </a:r>
            <a:r>
              <a:rPr lang="fi-FI" b="1" dirty="0" err="1" smtClean="0">
                <a:solidFill>
                  <a:schemeClr val="bg1"/>
                </a:solidFill>
              </a:rPr>
              <a:t>lk</a:t>
            </a:r>
            <a:r>
              <a:rPr lang="fi-FI" b="1" u="sng" dirty="0" smtClean="0">
                <a:solidFill>
                  <a:schemeClr val="tx2">
                    <a:lumMod val="50000"/>
                  </a:schemeClr>
                </a:solidFill>
              </a:rPr>
              <a:t>*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115616" y="523770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5v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2337768" y="522816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 smtClean="0">
                <a:solidFill>
                  <a:srgbClr val="002060"/>
                </a:solidFill>
              </a:rPr>
              <a:t>1. </a:t>
            </a:r>
            <a:r>
              <a:rPr lang="fi-FI" b="1" u="sng" dirty="0" err="1" smtClean="0">
                <a:solidFill>
                  <a:srgbClr val="002060"/>
                </a:solidFill>
              </a:rPr>
              <a:t>lk</a:t>
            </a:r>
            <a:endParaRPr lang="fi-FI" b="1" u="sng" dirty="0" smtClean="0">
              <a:solidFill>
                <a:srgbClr val="002060"/>
              </a:solidFill>
            </a:endParaRPr>
          </a:p>
        </p:txBody>
      </p:sp>
      <p:sp>
        <p:nvSpPr>
          <p:cNvPr id="19" name="Tekstiruutu 18"/>
          <p:cNvSpPr txBox="1"/>
          <p:nvPr/>
        </p:nvSpPr>
        <p:spPr>
          <a:xfrm>
            <a:off x="3779912" y="525624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3</a:t>
            </a:r>
            <a:r>
              <a:rPr lang="fi-FI" dirty="0" smtClean="0">
                <a:solidFill>
                  <a:schemeClr val="bg1"/>
                </a:solidFill>
              </a:rPr>
              <a:t>. </a:t>
            </a:r>
            <a:r>
              <a:rPr lang="fi-FI" dirty="0" err="1" smtClean="0">
                <a:solidFill>
                  <a:schemeClr val="bg1"/>
                </a:solidFill>
              </a:rPr>
              <a:t>lk</a:t>
            </a:r>
            <a:r>
              <a:rPr lang="fi-FI" dirty="0" smtClean="0"/>
              <a:t>*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6732240" y="527810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bg1"/>
                </a:solidFill>
              </a:rPr>
              <a:t>7</a:t>
            </a:r>
            <a:r>
              <a:rPr lang="fi-FI" dirty="0" smtClean="0">
                <a:solidFill>
                  <a:schemeClr val="bg1"/>
                </a:solidFill>
              </a:rPr>
              <a:t>. </a:t>
            </a:r>
            <a:r>
              <a:rPr lang="fi-FI" dirty="0" err="1" smtClean="0">
                <a:solidFill>
                  <a:schemeClr val="bg1"/>
                </a:solidFill>
              </a:rPr>
              <a:t>lk</a:t>
            </a:r>
            <a:endParaRPr lang="fi-FI" dirty="0" smtClean="0">
              <a:solidFill>
                <a:schemeClr val="bg1"/>
              </a:solidFill>
            </a:endParaRPr>
          </a:p>
        </p:txBody>
      </p:sp>
      <p:sp>
        <p:nvSpPr>
          <p:cNvPr id="21" name="Tekstiruutu 20"/>
          <p:cNvSpPr txBox="1"/>
          <p:nvPr/>
        </p:nvSpPr>
        <p:spPr>
          <a:xfrm>
            <a:off x="5148064" y="527810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fi-FI" b="1" u="sng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fi-FI" b="1" u="sng" dirty="0" err="1" smtClean="0">
                <a:solidFill>
                  <a:schemeClr val="tx2">
                    <a:lumMod val="50000"/>
                  </a:schemeClr>
                </a:solidFill>
              </a:rPr>
              <a:t>lk</a:t>
            </a:r>
            <a:endParaRPr lang="fi-FI" b="1" u="sng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Tekstiruutu 21"/>
          <p:cNvSpPr txBox="1"/>
          <p:nvPr/>
        </p:nvSpPr>
        <p:spPr>
          <a:xfrm>
            <a:off x="8244408" y="527810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9. </a:t>
            </a:r>
            <a:r>
              <a:rPr lang="fi-FI" dirty="0" err="1" smtClean="0">
                <a:solidFill>
                  <a:schemeClr val="bg1"/>
                </a:solidFill>
              </a:rPr>
              <a:t>lk</a:t>
            </a:r>
            <a:endParaRPr lang="fi-FI" dirty="0" smtClean="0">
              <a:solidFill>
                <a:schemeClr val="bg1"/>
              </a:solidFill>
            </a:endParaRPr>
          </a:p>
        </p:txBody>
      </p:sp>
      <p:sp>
        <p:nvSpPr>
          <p:cNvPr id="23" name="Suorakulmio 22"/>
          <p:cNvSpPr/>
          <p:nvPr/>
        </p:nvSpPr>
        <p:spPr>
          <a:xfrm>
            <a:off x="971600" y="2132856"/>
            <a:ext cx="216024" cy="21602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ruutu 23"/>
          <p:cNvSpPr txBox="1"/>
          <p:nvPr/>
        </p:nvSpPr>
        <p:spPr>
          <a:xfrm>
            <a:off x="1313876" y="2071591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chemeClr val="bg1"/>
                </a:solidFill>
              </a:rPr>
              <a:t>Määräaikaistarkistus</a:t>
            </a:r>
          </a:p>
          <a:p>
            <a:endParaRPr lang="fi-FI" sz="1600" dirty="0">
              <a:solidFill>
                <a:schemeClr val="bg1"/>
              </a:solidFill>
            </a:endParaRPr>
          </a:p>
        </p:txBody>
      </p:sp>
      <p:sp>
        <p:nvSpPr>
          <p:cNvPr id="25" name="Suorakulmio 24"/>
          <p:cNvSpPr/>
          <p:nvPr/>
        </p:nvSpPr>
        <p:spPr>
          <a:xfrm>
            <a:off x="971600" y="2728893"/>
            <a:ext cx="216024" cy="216024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/>
          <p:cNvSpPr txBox="1"/>
          <p:nvPr/>
        </p:nvSpPr>
        <p:spPr>
          <a:xfrm>
            <a:off x="1313876" y="2667628"/>
            <a:ext cx="3064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rgbClr val="002060"/>
                </a:solidFill>
              </a:rPr>
              <a:t>Laajempia toimenpiteitä </a:t>
            </a:r>
          </a:p>
          <a:p>
            <a:r>
              <a:rPr lang="fi-FI" sz="1600" dirty="0" smtClean="0">
                <a:solidFill>
                  <a:srgbClr val="002060"/>
                </a:solidFill>
              </a:rPr>
              <a:t> </a:t>
            </a:r>
            <a:endParaRPr lang="fi-FI" sz="1600" dirty="0">
              <a:solidFill>
                <a:srgbClr val="002060"/>
              </a:solidFill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4283968" y="2071591"/>
            <a:ext cx="172819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* </a:t>
            </a:r>
            <a:r>
              <a:rPr lang="fi-FI" sz="1600" dirty="0" smtClean="0"/>
              <a:t>SDQ, </a:t>
            </a:r>
            <a:r>
              <a:rPr lang="fi-FI" sz="1600" smtClean="0"/>
              <a:t>8lk varmistuu </a:t>
            </a:r>
            <a:endParaRPr lang="fi-FI" sz="1600" dirty="0"/>
          </a:p>
        </p:txBody>
      </p:sp>
      <p:sp>
        <p:nvSpPr>
          <p:cNvPr id="3" name="Tekstiruutu 2"/>
          <p:cNvSpPr txBox="1"/>
          <p:nvPr/>
        </p:nvSpPr>
        <p:spPr>
          <a:xfrm>
            <a:off x="4291013" y="2606363"/>
            <a:ext cx="3577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 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2558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Hyvinvointi ja turvallinen arki </a:t>
            </a:r>
            <a:br>
              <a:rPr lang="fi-FI" dirty="0" smtClean="0"/>
            </a:br>
            <a:r>
              <a:rPr lang="fi-FI" dirty="0" smtClean="0"/>
              <a:t>Itsestä huolehtiminen ja arjen taidot (L3)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i-FI" sz="2800" dirty="0"/>
          </a:p>
          <a:p>
            <a:r>
              <a:rPr lang="fi-FI" sz="2800" dirty="0"/>
              <a:t>Kyselyistä painopiste toimintaan, hyvinvoinnin oppimiseen ja edistämiseen kouluyhteisössä yksilöissä ja koko kouluyhteisöissä – OPS2016 laaja-alainen osaaminen Itsestä huolehtiminen ja arjen taidot  (L3) sekä hyvinvointia ja turvallisuutta edistävä toimintakulttuuri</a:t>
            </a:r>
          </a:p>
          <a:p>
            <a:pPr marL="0" indent="0">
              <a:buNone/>
            </a:pPr>
            <a:r>
              <a:rPr lang="fi-FI" sz="2800" dirty="0"/>
              <a:t>	- ei erillistä toimintaa vaan yhteistyötä </a:t>
            </a:r>
            <a:r>
              <a:rPr lang="fi-FI" sz="2800" dirty="0" smtClean="0"/>
              <a:t>	kouluterveydenhuollon</a:t>
            </a:r>
            <a:r>
              <a:rPr lang="fi-FI" sz="2800" dirty="0"/>
              <a:t>, </a:t>
            </a:r>
            <a:r>
              <a:rPr lang="fi-FI" sz="2800" dirty="0" smtClean="0"/>
              <a:t>suunterveydenhuollon</a:t>
            </a:r>
            <a:r>
              <a:rPr lang="fi-FI" sz="2800" dirty="0"/>
              <a:t>, </a:t>
            </a:r>
            <a:r>
              <a:rPr lang="fi-FI" sz="2800" dirty="0" smtClean="0"/>
              <a:t>	oppilashuollon </a:t>
            </a:r>
            <a:r>
              <a:rPr lang="fi-FI" sz="2800" dirty="0"/>
              <a:t>ja nuorisopalvelujen </a:t>
            </a:r>
            <a:r>
              <a:rPr lang="fi-FI" sz="2800" dirty="0" smtClean="0"/>
              <a:t>kanssa</a:t>
            </a:r>
          </a:p>
          <a:p>
            <a:pPr marL="0" indent="0">
              <a:buNone/>
            </a:pPr>
            <a:r>
              <a:rPr lang="fi-FI" sz="2800" dirty="0"/>
              <a:t>	</a:t>
            </a:r>
            <a:r>
              <a:rPr lang="fi-FI" sz="2800" dirty="0" smtClean="0"/>
              <a:t>- </a:t>
            </a:r>
            <a:r>
              <a:rPr lang="fi-FI" sz="2800" dirty="0" err="1" smtClean="0"/>
              <a:t>Itsestähuolehtiminen</a:t>
            </a:r>
            <a:r>
              <a:rPr lang="fi-FI" sz="2800" dirty="0" smtClean="0"/>
              <a:t> ja arjen taidot –vuosikello ja 	hyvää mieltä yhdessä –materiaali ja koulutus sen 	käyttämiseen</a:t>
            </a:r>
            <a:endParaRPr lang="fi-FI" sz="2800" dirty="0"/>
          </a:p>
          <a:p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44305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SDQ – aikataulut lv.2016-2017: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800" dirty="0" smtClean="0"/>
              <a:t>4-vuotiaat – </a:t>
            </a:r>
            <a:r>
              <a:rPr lang="fi-FI" sz="2800" dirty="0" err="1" smtClean="0"/>
              <a:t>Childcare</a:t>
            </a:r>
            <a:r>
              <a:rPr lang="fi-FI" sz="2800" dirty="0" smtClean="0"/>
              <a:t> –tutkimus, ei SDQ</a:t>
            </a:r>
          </a:p>
          <a:p>
            <a:r>
              <a:rPr lang="fi-FI" sz="2800" dirty="0" smtClean="0"/>
              <a:t>6-vuotiaat, määrittyy syntymäpäivän mukaan</a:t>
            </a:r>
          </a:p>
          <a:p>
            <a:r>
              <a:rPr lang="fi-FI" sz="2800" dirty="0" smtClean="0"/>
              <a:t>3.luokka: </a:t>
            </a:r>
            <a:r>
              <a:rPr lang="fi-FI" sz="2800" dirty="0" smtClean="0"/>
              <a:t>loka-, marraskuu- kysely auki </a:t>
            </a:r>
            <a:r>
              <a:rPr lang="fi-FI" sz="2800" dirty="0" smtClean="0"/>
              <a:t> 28.10.-8.11.2016 – kouluterveydenhuollon määrävuositarkastus tammikuusta alkaen</a:t>
            </a:r>
            <a:endParaRPr lang="fi-FI" sz="2800" dirty="0" smtClean="0"/>
          </a:p>
          <a:p>
            <a:r>
              <a:rPr lang="fi-FI" sz="2800" dirty="0" smtClean="0"/>
              <a:t>8.luokka: </a:t>
            </a:r>
            <a:r>
              <a:rPr lang="fi-FI" sz="2800" dirty="0" smtClean="0"/>
              <a:t>joulukuu?</a:t>
            </a:r>
            <a:endParaRPr lang="fi-FI" sz="2800" dirty="0" smtClean="0"/>
          </a:p>
          <a:p>
            <a:r>
              <a:rPr lang="fi-FI" sz="2800" dirty="0" smtClean="0"/>
              <a:t> Luokkayhteenvedot 5. ja 8.</a:t>
            </a:r>
            <a:r>
              <a:rPr lang="fi-FI" dirty="0"/>
              <a:t> </a:t>
            </a:r>
            <a:r>
              <a:rPr lang="fi-FI" sz="2800" dirty="0" smtClean="0"/>
              <a:t>kouluterveydenhuolto, 1.vl. kokeiluna</a:t>
            </a:r>
          </a:p>
          <a:p>
            <a:r>
              <a:rPr lang="fi-FI" sz="2800" dirty="0" smtClean="0"/>
              <a:t>Koulutuksellinen tuki neuvola ja kouluterveydenhuolto, SDQ tulkinta (Kirsi Mustonen)</a:t>
            </a:r>
          </a:p>
        </p:txBody>
      </p:sp>
    </p:spTree>
    <p:extLst>
      <p:ext uri="{BB962C8B-B14F-4D97-AF65-F5344CB8AC3E}">
        <p14:creationId xmlns:p14="http://schemas.microsoft.com/office/powerpoint/2010/main" val="203660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Luokkatasoiset yhteenvedot laajojen terveystarkastusten yhteydessä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J</a:t>
            </a:r>
            <a:r>
              <a:rPr lang="fi-FI" dirty="0" smtClean="0"/>
              <a:t>okaisen terveystarkastuksen jälkeen terveydenhoitaja kokoaa koontilomakkeeseen luokkatasoiseen yhteenvetoon seurattavaksi sovittuja asioita</a:t>
            </a:r>
          </a:p>
          <a:p>
            <a:r>
              <a:rPr lang="fi-FI" dirty="0" smtClean="0"/>
              <a:t>Luokkatason yhteenvedon käsittely oppilashuoltoryhmässä (yhteisöllinen oppilashuolto) ja sen hyödyntäminen oppilashuoltosuunnitelman laatimisessa</a:t>
            </a:r>
          </a:p>
          <a:p>
            <a:r>
              <a:rPr lang="fi-FI" dirty="0" smtClean="0"/>
              <a:t>Luokkatasoisesta yhteenvedosta tiedottaminen opettajille, oppilaille ja vanhemmille ja nuorisotoimelle sekä sen hyödyntäminen luokka/koulu/aluekohtaisessa työssä</a:t>
            </a:r>
          </a:p>
          <a:p>
            <a:r>
              <a:rPr lang="fi-FI" dirty="0" smtClean="0"/>
              <a:t>Toimenpiteet, kirjaukset ja seuranta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208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Luokkakohtainen yhteenveto 1.luokka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</a:t>
            </a:r>
            <a:r>
              <a:rPr lang="fi-FI" dirty="0" smtClean="0"/>
              <a:t>.-2.luokkalaisten </a:t>
            </a:r>
            <a:r>
              <a:rPr lang="fi-FI" dirty="0"/>
              <a:t>luokkayhteenveto kokeiluna lv. 2016-2017, jossa seuraavat teemat: kiusaaminen koulussa, yksinäisyys iltapäivisin, liikunta ja toimintakyky, oppilaan ja huoltajan näkemys kodin tyytyväisyydestä koulunkäyntiin, mieliala-kysymys mukana hymynaamalla ja toivotaan harrastusta -kysymys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575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Luokkakohtainen yhteenveto alakoulu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Aamupala</a:t>
            </a:r>
          </a:p>
          <a:p>
            <a:r>
              <a:rPr lang="fi-FI" dirty="0" smtClean="0"/>
              <a:t>Liikunta, suosituksen mukainen</a:t>
            </a:r>
          </a:p>
          <a:p>
            <a:r>
              <a:rPr lang="fi-FI" dirty="0" smtClean="0"/>
              <a:t>Uni; </a:t>
            </a:r>
            <a:r>
              <a:rPr lang="fi-FI" dirty="0" err="1" smtClean="0"/>
              <a:t>riittävää-ei</a:t>
            </a:r>
            <a:endParaRPr lang="fi-FI" dirty="0" smtClean="0"/>
          </a:p>
          <a:p>
            <a:r>
              <a:rPr lang="fi-FI" dirty="0" smtClean="0"/>
              <a:t>Media-aika kohtuullisesti?</a:t>
            </a:r>
          </a:p>
          <a:p>
            <a:r>
              <a:rPr lang="fi-FI" dirty="0" smtClean="0"/>
              <a:t>Kokee tulevansa kiusatuksi: kyllä –ei</a:t>
            </a:r>
          </a:p>
          <a:p>
            <a:r>
              <a:rPr lang="fi-FI" dirty="0" smtClean="0"/>
              <a:t>Luokan ilmapiiri ja työrauha: hyvä – huono</a:t>
            </a:r>
          </a:p>
          <a:p>
            <a:r>
              <a:rPr lang="fi-FI" dirty="0" smtClean="0"/>
              <a:t>Yksinäisyys: </a:t>
            </a:r>
            <a:r>
              <a:rPr lang="fi-FI" dirty="0" err="1" smtClean="0"/>
              <a:t>koulussa-vapaa-ajalla</a:t>
            </a:r>
            <a:endParaRPr lang="fi-FI" dirty="0" smtClean="0"/>
          </a:p>
          <a:p>
            <a:r>
              <a:rPr lang="fi-FI" dirty="0" smtClean="0"/>
              <a:t>Toivoisi harrastusta koulupäivän jälkeen: kyllä –ei</a:t>
            </a:r>
          </a:p>
          <a:p>
            <a:r>
              <a:rPr lang="fi-FI" dirty="0" smtClean="0"/>
              <a:t>Vanhemmat kokevat tarvitsevansa tukea kasvatukseen liittyvissä asioissa: kyllä – ei</a:t>
            </a:r>
          </a:p>
          <a:p>
            <a:r>
              <a:rPr lang="fi-FI" dirty="0" smtClean="0"/>
              <a:t>Vanhemmat ovat tyytyväisiä kodin ja koulun väliseen yhteistyöhön: kyllä ei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464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Luokkakohtainen yhteenveto yläkoulu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Huoltaja tyytyväinen yhteistyöhön koulun kanssa? Kyllä – ei</a:t>
            </a:r>
          </a:p>
          <a:p>
            <a:r>
              <a:rPr lang="fi-FI" dirty="0" smtClean="0"/>
              <a:t>Oppilaan tyytyväisyys luokan ilmapiiriin ja työrauhaan: arvosanat</a:t>
            </a:r>
          </a:p>
          <a:p>
            <a:r>
              <a:rPr lang="fi-FI" dirty="0" smtClean="0"/>
              <a:t>Kaverisuhdepulma: koulussa – vapaa-ajalla</a:t>
            </a:r>
          </a:p>
          <a:p>
            <a:r>
              <a:rPr lang="fi-FI" dirty="0" smtClean="0"/>
              <a:t>Kiusaaminen: </a:t>
            </a:r>
            <a:r>
              <a:rPr lang="fi-FI" dirty="0" err="1" smtClean="0"/>
              <a:t>koulussa-</a:t>
            </a:r>
            <a:r>
              <a:rPr lang="fi-FI" dirty="0" smtClean="0"/>
              <a:t> vapaa-ajalla</a:t>
            </a:r>
          </a:p>
          <a:p>
            <a:r>
              <a:rPr lang="fi-FI" dirty="0" smtClean="0"/>
              <a:t>Ruokailu: säännöllinen – epäsäännöllinen</a:t>
            </a:r>
          </a:p>
          <a:p>
            <a:r>
              <a:rPr lang="fi-FI" dirty="0" smtClean="0"/>
              <a:t>Liikunta: 1,5 tuntia päivittäin: kyllä - ei</a:t>
            </a:r>
          </a:p>
          <a:p>
            <a:r>
              <a:rPr lang="fi-FI" dirty="0" smtClean="0"/>
              <a:t>Uni, suosituksen mukainen: kyllä – ei</a:t>
            </a:r>
          </a:p>
          <a:p>
            <a:r>
              <a:rPr lang="fi-FI" dirty="0" smtClean="0"/>
              <a:t>”Ruutuaika”: tuntia/päivä/viikonloppu</a:t>
            </a:r>
          </a:p>
          <a:p>
            <a:r>
              <a:rPr lang="fi-FI" dirty="0" smtClean="0"/>
              <a:t>Alakuloisuus, mielialan lasku: kyllä – ei</a:t>
            </a:r>
          </a:p>
          <a:p>
            <a:r>
              <a:rPr lang="fi-FI" dirty="0" smtClean="0"/>
              <a:t>Tupakointi tai nuuska: ei – joskus – päivittäin</a:t>
            </a:r>
          </a:p>
          <a:p>
            <a:r>
              <a:rPr lang="fi-FI" dirty="0" smtClean="0"/>
              <a:t>Päihteiden käyttö: </a:t>
            </a:r>
            <a:r>
              <a:rPr lang="fi-FI" dirty="0" err="1" smtClean="0"/>
              <a:t>kyllä-</a:t>
            </a:r>
            <a:r>
              <a:rPr lang="fi-FI" dirty="0" smtClean="0"/>
              <a:t> ei - kokeillut</a:t>
            </a:r>
          </a:p>
        </p:txBody>
      </p:sp>
    </p:spTree>
    <p:extLst>
      <p:ext uri="{BB962C8B-B14F-4D97-AF65-F5344CB8AC3E}">
        <p14:creationId xmlns:p14="http://schemas.microsoft.com/office/powerpoint/2010/main" val="265805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Lomakkeet löytyvät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Lomakkeet neuvolatyöhön löytyvät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www.thl.fi/fi_FI/web/kasvunkumppanit-fi/tyon/lomakkeet/lomakkeet_neuvolatyohon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Esitietolomakkeet kouluterveydenhuollon laajoihin terveystarkastuksiin löytyvät</a:t>
            </a:r>
          </a:p>
          <a:p>
            <a:pPr marL="0" indent="0">
              <a:buNone/>
            </a:pPr>
            <a:r>
              <a:rPr lang="fi-FI" dirty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www.thl.fi/fi_FI/web/kasvunkumppanit-fi/tyon/lomakkeet/lomakkeet_koulu_ja_opiskeluterveydenhuoltoon#Esitietolomakkeet</a:t>
            </a: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SDQ-käyttöohje</a:t>
            </a:r>
            <a:r>
              <a:rPr lang="fi-FI" dirty="0" smtClean="0"/>
              <a:t> ja lomakkeet löytyvät:</a:t>
            </a:r>
          </a:p>
          <a:p>
            <a:pPr marL="0" indent="0">
              <a:buNone/>
            </a:pPr>
            <a:r>
              <a:rPr lang="fi-FI" dirty="0">
                <a:hlinkClick r:id="rId4"/>
              </a:rPr>
              <a:t>http://</a:t>
            </a:r>
            <a:r>
              <a:rPr lang="fi-FI" dirty="0" smtClean="0">
                <a:hlinkClick r:id="rId4"/>
              </a:rPr>
              <a:t>www.peda.net/veraja/jyvaskyla/opetustoimi/hyvinvointioppiminen/arviointimenetelma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94570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735</Words>
  <Application>Microsoft Office PowerPoint</Application>
  <PresentationFormat>Näytössä katseltava diaesitys (4:3)</PresentationFormat>
  <Paragraphs>107</Paragraphs>
  <Slides>15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Office-teema</vt:lpstr>
      <vt:lpstr>Hyvinvointioppiminen - OPS2016 Hyvinvointi ja turvallinen arki- Kyselyt 4-16-vuotiaille  </vt:lpstr>
      <vt:lpstr>PowerPoint-esitys</vt:lpstr>
      <vt:lpstr>Hyvinvointi ja turvallinen arki  Itsestä huolehtiminen ja arjen taidot (L3)</vt:lpstr>
      <vt:lpstr>SDQ – aikataulut lv.2016-2017:</vt:lpstr>
      <vt:lpstr>Luokkatasoiset yhteenvedot laajojen terveystarkastusten yhteydessä</vt:lpstr>
      <vt:lpstr>Luokkakohtainen yhteenveto 1.luokka</vt:lpstr>
      <vt:lpstr>Luokkakohtainen yhteenveto alakoulu</vt:lpstr>
      <vt:lpstr>Luokkakohtainen yhteenveto yläkoulu</vt:lpstr>
      <vt:lpstr>Lomakkeet löytyvät</vt:lpstr>
      <vt:lpstr>Yleistä laajoista terveystarkastuksista</vt:lpstr>
      <vt:lpstr>Yleistä määrävuositarkastuksista</vt:lpstr>
      <vt:lpstr>Varhaiskasvatus</vt:lpstr>
      <vt:lpstr>Varhaiskasvatus</vt:lpstr>
      <vt:lpstr>Kouluun - vuosiluokat 1-9</vt:lpstr>
      <vt:lpstr>Huomioita:</vt:lpstr>
    </vt:vector>
  </TitlesOfParts>
  <Company>Jyväskylän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Terveystarkastukset yms</dc:title>
  <dc:creator>Jyvaskylan kaupunki</dc:creator>
  <cp:lastModifiedBy>Tuomainen Tarja</cp:lastModifiedBy>
  <cp:revision>102</cp:revision>
  <cp:lastPrinted>2014-09-09T09:24:59Z</cp:lastPrinted>
  <dcterms:created xsi:type="dcterms:W3CDTF">2014-08-18T07:32:47Z</dcterms:created>
  <dcterms:modified xsi:type="dcterms:W3CDTF">2016-09-15T09:28:48Z</dcterms:modified>
</cp:coreProperties>
</file>