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E6EA13F-C217-491C-A65D-5984EABBC509}"/>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70FDC51C-FA77-4291-AC48-ED312466EF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CB8FE7A0-55DD-4F87-A99E-D4253B42A617}"/>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5" name="Alatunnisteen paikkamerkki 4">
            <a:extLst>
              <a:ext uri="{FF2B5EF4-FFF2-40B4-BE49-F238E27FC236}">
                <a16:creationId xmlns:a16="http://schemas.microsoft.com/office/drawing/2014/main" id="{DF5247FE-5009-43C0-83E3-16C4CB2DD9D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0C6B7A8-F7E6-4798-A186-B45BFBEA979E}"/>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3367156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EEB75C9-60EC-4F0F-B6F1-45B4329E98BD}"/>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681B89D8-1753-4A7A-A698-AF8BDE6BF2EF}"/>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5CE26AE-CA96-4417-AC95-C8D629F0F2B7}"/>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5" name="Alatunnisteen paikkamerkki 4">
            <a:extLst>
              <a:ext uri="{FF2B5EF4-FFF2-40B4-BE49-F238E27FC236}">
                <a16:creationId xmlns:a16="http://schemas.microsoft.com/office/drawing/2014/main" id="{F11486D3-C8AB-495E-BFB4-9D55930408D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46C5B42-9C7A-4226-8810-927EF6D672ED}"/>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3153878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DEC9C4B-7D38-4997-A854-B969C8A60D2C}"/>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0F357B03-A304-4BAC-9B0D-DFF12E08E94A}"/>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995C2A7-599C-4F04-9567-9BA471C2CE5A}"/>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5" name="Alatunnisteen paikkamerkki 4">
            <a:extLst>
              <a:ext uri="{FF2B5EF4-FFF2-40B4-BE49-F238E27FC236}">
                <a16:creationId xmlns:a16="http://schemas.microsoft.com/office/drawing/2014/main" id="{BC310841-2DDD-42F1-8524-D56D253A21F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15C1C4B-EB55-4AED-A522-602CE2D451C3}"/>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1050711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4F23FF-CB32-41C1-8862-4D3236FB65D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99489589-332C-4007-926A-7482D494575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AD3002F-4519-469C-B5EF-DA71917E9423}"/>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5" name="Alatunnisteen paikkamerkki 4">
            <a:extLst>
              <a:ext uri="{FF2B5EF4-FFF2-40B4-BE49-F238E27FC236}">
                <a16:creationId xmlns:a16="http://schemas.microsoft.com/office/drawing/2014/main" id="{5A46DDFC-3CF8-4FA8-A9F3-8EEAA3A08D2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A9BA2FB-D574-4922-BA51-65964B19FA1F}"/>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2338022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6C8B94-D2AE-4054-8224-609F451F49E6}"/>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E9601195-F198-4206-9406-B1C60D0666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54B7ECD8-9D88-471E-A43E-9E09F62B9075}"/>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5" name="Alatunnisteen paikkamerkki 4">
            <a:extLst>
              <a:ext uri="{FF2B5EF4-FFF2-40B4-BE49-F238E27FC236}">
                <a16:creationId xmlns:a16="http://schemas.microsoft.com/office/drawing/2014/main" id="{76006E4A-C588-4567-9E9C-E73134FDF30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DA9637D-840A-4971-A486-231F8B482A5F}"/>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3651286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F12ABD-1345-4181-AA64-F4A7E0413D5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BADBA16-F2D8-40B7-A5FB-BFFBAA42901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9238C969-6260-4761-A2FA-8A203F4E92B1}"/>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A62D9285-3CC3-4C0F-9C74-905B52FE6B23}"/>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6" name="Alatunnisteen paikkamerkki 5">
            <a:extLst>
              <a:ext uri="{FF2B5EF4-FFF2-40B4-BE49-F238E27FC236}">
                <a16:creationId xmlns:a16="http://schemas.microsoft.com/office/drawing/2014/main" id="{8C4BCDF0-7B0D-4D35-82F3-19ECBD516B3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D321D20-6554-49CA-99EA-EBC62C762F10}"/>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801001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74F2D4B-A3BF-4D79-92AC-8EDAEC82B099}"/>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8F4427D4-5DAD-4C37-AE23-0C119C7BBC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36CE06A4-FE42-45EA-AAB1-A5DAF916E6BF}"/>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439DB66B-89FF-4BE5-8AD4-7D599C3DFB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FDB8019-D6E7-42E8-8987-ADFF7D50DF42}"/>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A330D16E-7C81-43E9-8B1F-0F27D3392B8D}"/>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8" name="Alatunnisteen paikkamerkki 7">
            <a:extLst>
              <a:ext uri="{FF2B5EF4-FFF2-40B4-BE49-F238E27FC236}">
                <a16:creationId xmlns:a16="http://schemas.microsoft.com/office/drawing/2014/main" id="{009ED377-88F3-4933-9B70-96846A6748F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AA856AB8-5F11-4349-8E6F-08137DFEFCF5}"/>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620814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E8179B2-5B2D-48BB-B9A4-7E69AAC8D080}"/>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19FC9F87-79AB-4E5E-9459-0AAB1EC95B46}"/>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4" name="Alatunnisteen paikkamerkki 3">
            <a:extLst>
              <a:ext uri="{FF2B5EF4-FFF2-40B4-BE49-F238E27FC236}">
                <a16:creationId xmlns:a16="http://schemas.microsoft.com/office/drawing/2014/main" id="{8ABC0DE5-16BD-4598-9269-C56EAFA85A7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854AA55E-636D-4203-83DA-270288BDE52A}"/>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1449586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7E0A913-80CC-4334-A0A9-6F76E76B4413}"/>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3" name="Alatunnisteen paikkamerkki 2">
            <a:extLst>
              <a:ext uri="{FF2B5EF4-FFF2-40B4-BE49-F238E27FC236}">
                <a16:creationId xmlns:a16="http://schemas.microsoft.com/office/drawing/2014/main" id="{3F405803-92B7-4DDE-8B49-134EB8C799BC}"/>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9270F82A-871E-4775-B0DC-2D5DC75D9000}"/>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3250083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6024A0-25EE-4319-8A5C-C9E4236E0A94}"/>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1FBA506E-DF8C-4D14-BCBB-17D86DFCCD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92ECAA96-3C48-402A-8367-1216995FD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58FB1AA-E50B-4B89-BBC2-99CB144BFF03}"/>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6" name="Alatunnisteen paikkamerkki 5">
            <a:extLst>
              <a:ext uri="{FF2B5EF4-FFF2-40B4-BE49-F238E27FC236}">
                <a16:creationId xmlns:a16="http://schemas.microsoft.com/office/drawing/2014/main" id="{419153B0-C0C4-403B-ADA7-1B0C9F90554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B767C95-7E45-4513-96F8-76820A1047C8}"/>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3816497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56CBB4-8FA7-4933-9FF0-0E04DF537C4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91107683-56E4-4CFB-99E7-6949A72092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86E1F1F-CE66-4FE4-8A84-08A86C7246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BFD6904-B0DB-463F-948E-52B04D00C8F5}"/>
              </a:ext>
            </a:extLst>
          </p:cNvPr>
          <p:cNvSpPr>
            <a:spLocks noGrp="1"/>
          </p:cNvSpPr>
          <p:nvPr>
            <p:ph type="dt" sz="half" idx="10"/>
          </p:nvPr>
        </p:nvSpPr>
        <p:spPr/>
        <p:txBody>
          <a:bodyPr/>
          <a:lstStyle/>
          <a:p>
            <a:fld id="{C45B5AFE-142B-46C5-B76E-EE0A5BC138A4}" type="datetimeFigureOut">
              <a:rPr lang="fi-FI" smtClean="0"/>
              <a:t>19.1.2022</a:t>
            </a:fld>
            <a:endParaRPr lang="fi-FI"/>
          </a:p>
        </p:txBody>
      </p:sp>
      <p:sp>
        <p:nvSpPr>
          <p:cNvPr id="6" name="Alatunnisteen paikkamerkki 5">
            <a:extLst>
              <a:ext uri="{FF2B5EF4-FFF2-40B4-BE49-F238E27FC236}">
                <a16:creationId xmlns:a16="http://schemas.microsoft.com/office/drawing/2014/main" id="{3BC6349D-A5AE-48CF-AC31-F84E50B104F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9590B73E-E5C8-4275-A4FD-7F7966E9D751}"/>
              </a:ext>
            </a:extLst>
          </p:cNvPr>
          <p:cNvSpPr>
            <a:spLocks noGrp="1"/>
          </p:cNvSpPr>
          <p:nvPr>
            <p:ph type="sldNum" sz="quarter" idx="12"/>
          </p:nvPr>
        </p:nvSpPr>
        <p:spPr/>
        <p:txBody>
          <a:bodyPr/>
          <a:lstStyle/>
          <a:p>
            <a:fld id="{5C0D7850-B9C2-4107-834C-0F16234BF1E5}" type="slidenum">
              <a:rPr lang="fi-FI" smtClean="0"/>
              <a:t>‹#›</a:t>
            </a:fld>
            <a:endParaRPr lang="fi-FI"/>
          </a:p>
        </p:txBody>
      </p:sp>
    </p:spTree>
    <p:extLst>
      <p:ext uri="{BB962C8B-B14F-4D97-AF65-F5344CB8AC3E}">
        <p14:creationId xmlns:p14="http://schemas.microsoft.com/office/powerpoint/2010/main" val="2785139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4C01C5A-9A40-463D-97A3-EB2E125D4A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7F87A542-C7BB-4011-8C14-4D9EDFD3E1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7D5C6C6-82CA-4C6C-A4D8-BB9E80B59C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5B5AFE-142B-46C5-B76E-EE0A5BC138A4}" type="datetimeFigureOut">
              <a:rPr lang="fi-FI" smtClean="0"/>
              <a:t>19.1.2022</a:t>
            </a:fld>
            <a:endParaRPr lang="fi-FI"/>
          </a:p>
        </p:txBody>
      </p:sp>
      <p:sp>
        <p:nvSpPr>
          <p:cNvPr id="5" name="Alatunnisteen paikkamerkki 4">
            <a:extLst>
              <a:ext uri="{FF2B5EF4-FFF2-40B4-BE49-F238E27FC236}">
                <a16:creationId xmlns:a16="http://schemas.microsoft.com/office/drawing/2014/main" id="{661E0294-873B-4EAE-833E-834A060D16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51ED27D2-0472-4450-9CF6-D23B177261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0D7850-B9C2-4107-834C-0F16234BF1E5}" type="slidenum">
              <a:rPr lang="fi-FI" smtClean="0"/>
              <a:t>‹#›</a:t>
            </a:fld>
            <a:endParaRPr lang="fi-FI"/>
          </a:p>
        </p:txBody>
      </p:sp>
    </p:spTree>
    <p:extLst>
      <p:ext uri="{BB962C8B-B14F-4D97-AF65-F5344CB8AC3E}">
        <p14:creationId xmlns:p14="http://schemas.microsoft.com/office/powerpoint/2010/main" val="1179631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23F7EF-13F3-4838-BDA7-AFA45982F905}"/>
              </a:ext>
            </a:extLst>
          </p:cNvPr>
          <p:cNvSpPr>
            <a:spLocks noGrp="1"/>
          </p:cNvSpPr>
          <p:nvPr>
            <p:ph type="ctrTitle"/>
          </p:nvPr>
        </p:nvSpPr>
        <p:spPr/>
        <p:txBody>
          <a:bodyPr>
            <a:normAutofit/>
          </a:bodyPr>
          <a:lstStyle/>
          <a:p>
            <a:r>
              <a:rPr lang="fi-FI" sz="4000" b="1" dirty="0">
                <a:latin typeface="Arial Nova" panose="020B0604020202020204" pitchFamily="34" charset="0"/>
              </a:rPr>
              <a:t>KÄSITYÖN VALINNAISUUS</a:t>
            </a:r>
          </a:p>
        </p:txBody>
      </p:sp>
      <p:sp>
        <p:nvSpPr>
          <p:cNvPr id="3" name="Alaotsikko 2">
            <a:extLst>
              <a:ext uri="{FF2B5EF4-FFF2-40B4-BE49-F238E27FC236}">
                <a16:creationId xmlns:a16="http://schemas.microsoft.com/office/drawing/2014/main" id="{6C671F72-1908-4306-A188-9D33AD21E570}"/>
              </a:ext>
            </a:extLst>
          </p:cNvPr>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2709133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3E8B86-5298-45A7-B24C-D2609C8622E7}"/>
              </a:ext>
            </a:extLst>
          </p:cNvPr>
          <p:cNvSpPr>
            <a:spLocks noGrp="1"/>
          </p:cNvSpPr>
          <p:nvPr>
            <p:ph type="title"/>
          </p:nvPr>
        </p:nvSpPr>
        <p:spPr/>
        <p:txBody>
          <a:bodyPr/>
          <a:lstStyle/>
          <a:p>
            <a:r>
              <a:rPr lang="fi-FI" b="1" dirty="0"/>
              <a:t>T-valinnainen (kaksi vuotta, 2t/vko)</a:t>
            </a:r>
          </a:p>
        </p:txBody>
      </p:sp>
      <p:sp>
        <p:nvSpPr>
          <p:cNvPr id="3" name="Sisällön paikkamerkki 2">
            <a:extLst>
              <a:ext uri="{FF2B5EF4-FFF2-40B4-BE49-F238E27FC236}">
                <a16:creationId xmlns:a16="http://schemas.microsoft.com/office/drawing/2014/main" id="{8BDDCE35-4682-4722-B5EF-F56E7064E7A4}"/>
              </a:ext>
            </a:extLst>
          </p:cNvPr>
          <p:cNvSpPr>
            <a:spLocks noGrp="1"/>
          </p:cNvSpPr>
          <p:nvPr>
            <p:ph idx="1"/>
          </p:nvPr>
        </p:nvSpPr>
        <p:spPr/>
        <p:txBody>
          <a:bodyPr>
            <a:normAutofit/>
          </a:bodyPr>
          <a:lstStyle/>
          <a:p>
            <a:pPr marL="0" indent="0">
              <a:buNone/>
            </a:pPr>
            <a:r>
              <a:rPr lang="fi-FI" dirty="0">
                <a:latin typeface="Calibri" panose="020F0502020204030204" pitchFamily="34" charset="0"/>
                <a:ea typeface="Calibri" panose="020F0502020204030204" pitchFamily="34" charset="0"/>
              </a:rPr>
              <a:t>Käsityön</a:t>
            </a:r>
            <a:r>
              <a:rPr lang="fi-FI" dirty="0">
                <a:effectLst/>
                <a:latin typeface="Calibri" panose="020F0502020204030204" pitchFamily="34" charset="0"/>
                <a:ea typeface="Calibri" panose="020F0502020204030204" pitchFamily="34" charset="0"/>
              </a:rPr>
              <a:t> valinnaiset opinnot syventävät perusopintojen pakollisten oppimäärien tavoitteita ja sisältöjä. Nämä opinnot vaikuttavat pakollisen oppimäärän päättöarvioinnin arvosanaan</a:t>
            </a:r>
            <a:r>
              <a:rPr lang="fi-FI" b="1" dirty="0">
                <a:effectLst/>
                <a:latin typeface="Calibri" panose="020F0502020204030204" pitchFamily="34" charset="0"/>
                <a:ea typeface="Calibri" panose="020F0502020204030204" pitchFamily="34" charset="0"/>
              </a:rPr>
              <a:t>. </a:t>
            </a:r>
            <a:endParaRPr lang="fi-FI" b="1" dirty="0">
              <a:latin typeface="Calibri" panose="020F0502020204030204" pitchFamily="34" charset="0"/>
              <a:ea typeface="Calibri" panose="020F0502020204030204" pitchFamily="34" charset="0"/>
            </a:endParaRPr>
          </a:p>
          <a:p>
            <a:pPr marL="0" indent="0">
              <a:buNone/>
            </a:pPr>
            <a:r>
              <a:rPr lang="fi-FI" dirty="0">
                <a:latin typeface="Calibri" panose="020F0502020204030204" pitchFamily="34" charset="0"/>
              </a:rPr>
              <a:t>Opiskelu sisältää erilaisten tekniikoiden avulla valmistettavia tuotteita oman mielenkiinnon mukaan.</a:t>
            </a:r>
          </a:p>
          <a:p>
            <a:pPr marL="0" indent="0">
              <a:buNone/>
            </a:pPr>
            <a:r>
              <a:rPr lang="fi-FI" dirty="0">
                <a:latin typeface="Calibri" panose="020F0502020204030204" pitchFamily="34" charset="0"/>
              </a:rPr>
              <a:t>Mahdollisuus käyttää monipuolisia materiaaleja.</a:t>
            </a:r>
            <a:endParaRPr lang="fi-FI" dirty="0"/>
          </a:p>
        </p:txBody>
      </p:sp>
    </p:spTree>
    <p:extLst>
      <p:ext uri="{BB962C8B-B14F-4D97-AF65-F5344CB8AC3E}">
        <p14:creationId xmlns:p14="http://schemas.microsoft.com/office/powerpoint/2010/main" val="4192644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698FA0-483A-40D6-AF01-DC7B6B91C64C}"/>
              </a:ext>
            </a:extLst>
          </p:cNvPr>
          <p:cNvSpPr>
            <a:spLocks noGrp="1"/>
          </p:cNvSpPr>
          <p:nvPr>
            <p:ph type="title"/>
          </p:nvPr>
        </p:nvSpPr>
        <p:spPr/>
        <p:txBody>
          <a:bodyPr/>
          <a:lstStyle/>
          <a:p>
            <a:r>
              <a:rPr lang="fi-FI" b="1" dirty="0"/>
              <a:t>V-valinnainen (yhden vuoden valinta)</a:t>
            </a:r>
          </a:p>
        </p:txBody>
      </p:sp>
      <p:sp>
        <p:nvSpPr>
          <p:cNvPr id="3" name="Sisällön paikkamerkki 2">
            <a:extLst>
              <a:ext uri="{FF2B5EF4-FFF2-40B4-BE49-F238E27FC236}">
                <a16:creationId xmlns:a16="http://schemas.microsoft.com/office/drawing/2014/main" id="{D8A4685F-5527-4DFC-986F-0A06759643DF}"/>
              </a:ext>
            </a:extLst>
          </p:cNvPr>
          <p:cNvSpPr>
            <a:spLocks noGrp="1"/>
          </p:cNvSpPr>
          <p:nvPr>
            <p:ph idx="1"/>
          </p:nvPr>
        </p:nvSpPr>
        <p:spPr>
          <a:xfrm>
            <a:off x="838200" y="1444486"/>
            <a:ext cx="10515600" cy="5413513"/>
          </a:xfrm>
        </p:spPr>
        <p:txBody>
          <a:bodyPr>
            <a:normAutofit fontScale="92500" lnSpcReduction="10000"/>
          </a:bodyPr>
          <a:lstStyle/>
          <a:p>
            <a:pPr marL="0" indent="0" algn="just">
              <a:buNone/>
            </a:pPr>
            <a:r>
              <a:rPr lang="fi-FI" sz="2400" u="sng" dirty="0">
                <a:effectLst/>
                <a:latin typeface="Calibri" panose="020F0502020204030204" pitchFamily="34" charset="0"/>
                <a:ea typeface="Calibri" panose="020F0502020204030204" pitchFamily="34" charset="0"/>
                <a:cs typeface="Calibri" panose="020F0502020204030204" pitchFamily="34" charset="0"/>
              </a:rPr>
              <a:t>Tekninen työ 1 (8. luokka)</a:t>
            </a:r>
            <a:endParaRPr lang="fi-FI" sz="2400" u="sng"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dirty="0">
                <a:effectLst/>
                <a:latin typeface="Calibri" panose="020F0502020204030204" pitchFamily="34" charset="0"/>
                <a:ea typeface="Calibri" panose="020F0502020204030204" pitchFamily="34" charset="0"/>
                <a:cs typeface="Calibri" panose="020F0502020204030204" pitchFamily="34" charset="0"/>
              </a:rPr>
              <a:t>Tutustut soveltavaan tekniseen työhön</a:t>
            </a:r>
            <a:r>
              <a:rPr lang="fi-FI" sz="2400" i="1" dirty="0">
                <a:effectLst/>
                <a:latin typeface="Calibri" panose="020F0502020204030204" pitchFamily="34" charset="0"/>
                <a:ea typeface="Calibri" panose="020F0502020204030204" pitchFamily="34" charset="0"/>
                <a:cs typeface="Calibri" panose="020F0502020204030204" pitchFamily="34" charset="0"/>
              </a:rPr>
              <a:t>,</a:t>
            </a:r>
            <a:r>
              <a:rPr lang="fi-FI" sz="2400" dirty="0">
                <a:effectLst/>
                <a:latin typeface="Calibri" panose="020F0502020204030204" pitchFamily="34" charset="0"/>
                <a:ea typeface="Calibri" panose="020F0502020204030204" pitchFamily="34" charset="0"/>
                <a:cs typeface="Calibri" panose="020F0502020204030204" pitchFamily="34" charset="0"/>
              </a:rPr>
              <a:t> jossa hyödynnät monipuolisesti tekemiseen tarvittavia työvälineitä, koneita ja laitteita. Tutustut puun-, metallin-, muovin ja elektroniikan komponenttien käsittelyn taitoihin monipuolisesti. Oppimistehtävien pohjana on tutkiva, keksivä ja kokeileva toiminta. </a:t>
            </a:r>
            <a:endParaRPr lang="fi-FI" sz="2400"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u="sng" dirty="0">
                <a:effectLst/>
                <a:latin typeface="Calibri" panose="020F0502020204030204" pitchFamily="34" charset="0"/>
                <a:ea typeface="Calibri" panose="020F0502020204030204" pitchFamily="34" charset="0"/>
                <a:cs typeface="Calibri" panose="020F0502020204030204" pitchFamily="34" charset="0"/>
              </a:rPr>
              <a:t>Tekninen työ 2 (9. luokka)</a:t>
            </a:r>
            <a:endParaRPr lang="fi-FI" sz="2400" u="sng"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dirty="0">
                <a:effectLst/>
                <a:latin typeface="Calibri" panose="020F0502020204030204" pitchFamily="34" charset="0"/>
                <a:ea typeface="Calibri" panose="020F0502020204030204" pitchFamily="34" charset="0"/>
                <a:cs typeface="Calibri" panose="020F0502020204030204" pitchFamily="34" charset="0"/>
              </a:rPr>
              <a:t>Perehdyt teknologiataitoihin, joissa hyödynnät teknologisen käsityön mahdollisuuksia tuotteiden valmistamisessa. Tutustut puun-, metallin- ja muovin sekä elektroniikan komponenttien käsittelyn taitoihin monipuolisesti tutkien, keksisen ja kokeillen. Hyödynnät lisäksi uusinta teknologiaa tuotteiden suunnittelussa ja valmistamisessa.</a:t>
            </a:r>
            <a:endParaRPr lang="fi-FI" sz="2400"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u="sng" dirty="0">
                <a:effectLst/>
                <a:latin typeface="Calibri" panose="020F0502020204030204" pitchFamily="34" charset="0"/>
                <a:ea typeface="Calibri" panose="020F0502020204030204" pitchFamily="34" charset="0"/>
                <a:cs typeface="Calibri" panose="020F0502020204030204" pitchFamily="34" charset="0"/>
              </a:rPr>
              <a:t>Tekstiilityö 1 (8. luokka)</a:t>
            </a:r>
            <a:endParaRPr lang="fi-FI" sz="2400" u="sng"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dirty="0">
                <a:effectLst/>
                <a:latin typeface="Calibri" panose="020F0502020204030204" pitchFamily="34" charset="0"/>
                <a:ea typeface="Calibri" panose="020F0502020204030204" pitchFamily="34" charset="0"/>
                <a:cs typeface="Calibri" panose="020F0502020204030204" pitchFamily="34" charset="0"/>
              </a:rPr>
              <a:t>Tutustut trendeihin ja sisustamiseen liittyviin ilmiöihin ja valmistat omien suunnitelmiesi mukaisia sisustustuotteita.  </a:t>
            </a:r>
            <a:endParaRPr lang="fi-FI" sz="2400"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u="sng" dirty="0">
                <a:effectLst/>
                <a:latin typeface="Calibri" panose="020F0502020204030204" pitchFamily="34" charset="0"/>
                <a:ea typeface="Calibri" panose="020F0502020204030204" pitchFamily="34" charset="0"/>
                <a:cs typeface="Calibri" panose="020F0502020204030204" pitchFamily="34" charset="0"/>
              </a:rPr>
              <a:t>Tekstiilityö 2 (9. luokka)</a:t>
            </a:r>
            <a:endParaRPr lang="fi-FI" sz="2400" u="sng"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dirty="0">
                <a:effectLst/>
                <a:latin typeface="Calibri" panose="020F0502020204030204" pitchFamily="34" charset="0"/>
                <a:ea typeface="Calibri" panose="020F0502020204030204" pitchFamily="34" charset="0"/>
                <a:cs typeface="Calibri" panose="020F0502020204030204" pitchFamily="34" charset="0"/>
              </a:rPr>
              <a:t>Tutkit muotiin ja pukeutumiseen liittyviä ilmiöitä sekä valmistat vaatteita ja asusteita.</a:t>
            </a:r>
            <a:endParaRPr lang="fi-FI" sz="2400" dirty="0">
              <a:effectLst/>
              <a:latin typeface="Arial" panose="020B0604020202020204" pitchFamily="34" charset="0"/>
              <a:ea typeface="Calibri" panose="020F0502020204030204" pitchFamily="34" charset="0"/>
              <a:cs typeface="Calibri" panose="020F0502020204030204" pitchFamily="34" charset="0"/>
            </a:endParaRPr>
          </a:p>
          <a:p>
            <a:pPr marL="0" indent="0" algn="just">
              <a:buNone/>
            </a:pPr>
            <a:r>
              <a:rPr lang="fi-FI" sz="2400" b="1" dirty="0">
                <a:effectLst/>
                <a:latin typeface="Calibri" panose="020F0502020204030204" pitchFamily="34" charset="0"/>
                <a:ea typeface="Calibri" panose="020F0502020204030204" pitchFamily="34" charset="0"/>
                <a:cs typeface="Calibri" panose="020F0502020204030204" pitchFamily="34" charset="0"/>
              </a:rPr>
              <a:t> </a:t>
            </a:r>
            <a:endParaRPr lang="fi-FI" sz="2400" dirty="0">
              <a:effectLst/>
              <a:latin typeface="Arial" panose="020B0604020202020204" pitchFamily="34" charset="0"/>
              <a:ea typeface="Calibri" panose="020F0502020204030204" pitchFamily="34" charset="0"/>
              <a:cs typeface="Calibri" panose="020F0502020204030204" pitchFamily="34" charset="0"/>
            </a:endParaRPr>
          </a:p>
          <a:p>
            <a:endParaRPr lang="fi-FI" dirty="0"/>
          </a:p>
        </p:txBody>
      </p:sp>
    </p:spTree>
    <p:extLst>
      <p:ext uri="{BB962C8B-B14F-4D97-AF65-F5344CB8AC3E}">
        <p14:creationId xmlns:p14="http://schemas.microsoft.com/office/powerpoint/2010/main" val="17702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BCF51F-51EB-4379-A97F-317E2DD6922A}"/>
              </a:ext>
            </a:extLst>
          </p:cNvPr>
          <p:cNvSpPr>
            <a:spLocks noGrp="1"/>
          </p:cNvSpPr>
          <p:nvPr>
            <p:ph type="title"/>
          </p:nvPr>
        </p:nvSpPr>
        <p:spPr/>
        <p:txBody>
          <a:bodyPr/>
          <a:lstStyle/>
          <a:p>
            <a:r>
              <a:rPr lang="fi-FI" b="1" dirty="0"/>
              <a:t>L-valinnainen (lyhyt valinta)</a:t>
            </a:r>
          </a:p>
        </p:txBody>
      </p:sp>
      <p:sp>
        <p:nvSpPr>
          <p:cNvPr id="3" name="Sisällön paikkamerkki 2">
            <a:extLst>
              <a:ext uri="{FF2B5EF4-FFF2-40B4-BE49-F238E27FC236}">
                <a16:creationId xmlns:a16="http://schemas.microsoft.com/office/drawing/2014/main" id="{094ABF80-8DA5-4955-BDB8-3953A6ACC8EB}"/>
              </a:ext>
            </a:extLst>
          </p:cNvPr>
          <p:cNvSpPr>
            <a:spLocks noGrp="1"/>
          </p:cNvSpPr>
          <p:nvPr>
            <p:ph idx="1"/>
          </p:nvPr>
        </p:nvSpPr>
        <p:spPr>
          <a:xfrm>
            <a:off x="838200" y="1404730"/>
            <a:ext cx="10515600" cy="5221357"/>
          </a:xfrm>
        </p:spPr>
        <p:txBody>
          <a:bodyPr>
            <a:normAutofit fontScale="92500" lnSpcReduction="20000"/>
          </a:bodyPr>
          <a:lstStyle/>
          <a:p>
            <a:pPr marL="0" indent="0">
              <a:buNone/>
            </a:pPr>
            <a:r>
              <a:rPr lang="fi-FI" sz="2400" b="1"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TUPEN RAPINAA – PUUKKOKURSSI  (8lk) </a:t>
            </a:r>
            <a:r>
              <a:rPr lang="fi-FI" sz="2400"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                                                                                                    </a:t>
            </a:r>
            <a:endParaRPr lang="fi-FI" sz="2400" dirty="0">
              <a:effectLst/>
              <a:latin typeface="Arial Nova" panose="020B0504020202020204" pitchFamily="34" charset="0"/>
              <a:ea typeface="Calibri" panose="020F0502020204030204" pitchFamily="34" charset="0"/>
              <a:cs typeface="Calibri" panose="020F0502020204030204" pitchFamily="34" charset="0"/>
            </a:endParaRPr>
          </a:p>
          <a:p>
            <a:pPr marL="0" indent="0">
              <a:buNone/>
            </a:pPr>
            <a:r>
              <a:rPr lang="fi-FI" sz="2400"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Tutustumme puukkojen historiaan ja niiden valmistukseen. Millaisia puukkoja on käytetty Suomessa ja muualla kautta aikojen? Kurssin aikana valmistamme suomalaisen käyttöpuukon aina terän takomisesta nahkaiseen tuppeen asti. Tekeminen vaatii tarkkaa ja pitkäjänteistä keskittymistä. Käymme läpi myös teräaselakia. </a:t>
            </a:r>
            <a:endParaRPr lang="fi-FI" sz="2400" dirty="0">
              <a:effectLst/>
              <a:latin typeface="Arial Nova" panose="020B0504020202020204" pitchFamily="34" charset="0"/>
              <a:ea typeface="Calibri" panose="020F0502020204030204" pitchFamily="34" charset="0"/>
              <a:cs typeface="Calibri" panose="020F0502020204030204" pitchFamily="34" charset="0"/>
            </a:endParaRPr>
          </a:p>
          <a:p>
            <a:pPr marL="0" indent="0" algn="just">
              <a:lnSpc>
                <a:spcPct val="107000"/>
              </a:lnSpc>
              <a:buNone/>
            </a:pPr>
            <a:r>
              <a:rPr lang="fi-FI" sz="2400" b="1"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DIY: TEE-SE-ITSE (8. </a:t>
            </a:r>
            <a:r>
              <a:rPr lang="fi-FI" sz="2400" b="1" dirty="0" err="1">
                <a:solidFill>
                  <a:srgbClr val="000000"/>
                </a:solidFill>
                <a:effectLst/>
                <a:latin typeface="Arial Nova" panose="020B0504020202020204" pitchFamily="34" charset="0"/>
                <a:ea typeface="Calibri" panose="020F0502020204030204" pitchFamily="34" charset="0"/>
                <a:cs typeface="Calibri" panose="020F0502020204030204" pitchFamily="34" charset="0"/>
              </a:rPr>
              <a:t>lk</a:t>
            </a:r>
            <a:r>
              <a:rPr lang="fi-FI" sz="2400" b="1"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a:t>
            </a:r>
            <a:endParaRPr lang="fi-FI" sz="2400" dirty="0">
              <a:effectLst/>
              <a:latin typeface="Arial Nova" panose="020B0504020202020204" pitchFamily="34" charset="0"/>
              <a:ea typeface="Calibri" panose="020F0502020204030204" pitchFamily="34" charset="0"/>
              <a:cs typeface="Calibri" panose="020F0502020204030204" pitchFamily="34" charset="0"/>
            </a:endParaRPr>
          </a:p>
          <a:p>
            <a:pPr marL="0" indent="0" algn="just">
              <a:lnSpc>
                <a:spcPct val="107000"/>
              </a:lnSpc>
              <a:buNone/>
            </a:pPr>
            <a:r>
              <a:rPr lang="fi-FI" sz="2400" dirty="0">
                <a:effectLst/>
                <a:latin typeface="Arial Nova" panose="020B0504020202020204" pitchFamily="34" charset="0"/>
                <a:ea typeface="Calibri" panose="020F0502020204030204" pitchFamily="34" charset="0"/>
                <a:cs typeface="Calibri" panose="020F0502020204030204" pitchFamily="34" charset="0"/>
              </a:rPr>
              <a:t>Pienempiä töitä erikoisemmillakin käsityötekniikoilla tai materiaaleilla. Voit tutustua mm. vaatteiden tuunaukseen, kankaan kuviointiin tai huovutukseen. Voit itse valita haluamasi käsityötekniikat ja materiaalit.  </a:t>
            </a:r>
            <a:r>
              <a:rPr lang="fi-FI" sz="2400"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 </a:t>
            </a:r>
            <a:endParaRPr lang="fi-FI" sz="2400" dirty="0">
              <a:effectLst/>
              <a:latin typeface="Arial Nova" panose="020B0504020202020204" pitchFamily="34" charset="0"/>
              <a:ea typeface="Calibri" panose="020F0502020204030204" pitchFamily="34" charset="0"/>
              <a:cs typeface="Calibri" panose="020F0502020204030204" pitchFamily="34" charset="0"/>
            </a:endParaRPr>
          </a:p>
          <a:p>
            <a:pPr marL="0" indent="0" algn="just">
              <a:lnSpc>
                <a:spcPct val="107000"/>
              </a:lnSpc>
              <a:buNone/>
            </a:pPr>
            <a:r>
              <a:rPr lang="fi-FI" sz="2400" b="1"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HUPPARIKURSSI (9. </a:t>
            </a:r>
            <a:r>
              <a:rPr lang="fi-FI" sz="2400" b="1" dirty="0" err="1">
                <a:solidFill>
                  <a:srgbClr val="000000"/>
                </a:solidFill>
                <a:effectLst/>
                <a:latin typeface="Arial Nova" panose="020B0504020202020204" pitchFamily="34" charset="0"/>
                <a:ea typeface="Calibri" panose="020F0502020204030204" pitchFamily="34" charset="0"/>
                <a:cs typeface="Calibri" panose="020F0502020204030204" pitchFamily="34" charset="0"/>
              </a:rPr>
              <a:t>lk</a:t>
            </a:r>
            <a:r>
              <a:rPr lang="fi-FI" sz="2400" b="1"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a:t>
            </a:r>
            <a:endParaRPr lang="fi-FI" sz="2400" dirty="0">
              <a:effectLst/>
              <a:latin typeface="Arial Nova" panose="020B0504020202020204" pitchFamily="34" charset="0"/>
              <a:ea typeface="Calibri" panose="020F0502020204030204" pitchFamily="34" charset="0"/>
              <a:cs typeface="Calibri" panose="020F0502020204030204" pitchFamily="34" charset="0"/>
            </a:endParaRPr>
          </a:p>
          <a:p>
            <a:pPr marL="0" indent="0" algn="just">
              <a:lnSpc>
                <a:spcPct val="107000"/>
              </a:lnSpc>
              <a:buNone/>
            </a:pPr>
            <a:r>
              <a:rPr lang="fi-FI" sz="2400" dirty="0">
                <a:solidFill>
                  <a:srgbClr val="000000"/>
                </a:solidFill>
                <a:effectLst/>
                <a:latin typeface="Arial Nova" panose="020B0504020202020204" pitchFamily="34" charset="0"/>
                <a:ea typeface="Calibri" panose="020F0502020204030204" pitchFamily="34" charset="0"/>
                <a:cs typeface="Calibri" panose="020F0502020204030204" pitchFamily="34" charset="0"/>
              </a:rPr>
              <a:t>Tutustumme vaateompelun tekniikoihin ja samalla tehdään huppari omien mittojen mukaan. Voit suunnitella omanäköisen hupparin valmiita kaavoja muokaten. Opimme hyödyntämään käsityölehtien ohjeita. Tutustumme erityisesti joustavien kankaiden ompeluun ja saumurin käyttöön.</a:t>
            </a:r>
            <a:endParaRPr lang="fi-FI" sz="2400" dirty="0">
              <a:effectLst/>
              <a:latin typeface="Arial Nova" panose="020B0504020202020204" pitchFamily="34" charset="0"/>
              <a:ea typeface="Calibri" panose="020F0502020204030204" pitchFamily="34" charset="0"/>
              <a:cs typeface="Calibri" panose="020F0502020204030204" pitchFamily="34" charset="0"/>
            </a:endParaRPr>
          </a:p>
          <a:p>
            <a:endParaRPr lang="fi-FI" dirty="0"/>
          </a:p>
        </p:txBody>
      </p:sp>
    </p:spTree>
    <p:extLst>
      <p:ext uri="{BB962C8B-B14F-4D97-AF65-F5344CB8AC3E}">
        <p14:creationId xmlns:p14="http://schemas.microsoft.com/office/powerpoint/2010/main" val="276005662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312</Words>
  <Application>Microsoft Office PowerPoint</Application>
  <PresentationFormat>Laajakuva</PresentationFormat>
  <Paragraphs>22</Paragraphs>
  <Slides>4</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4</vt:i4>
      </vt:variant>
    </vt:vector>
  </HeadingPairs>
  <TitlesOfParts>
    <vt:vector size="9" baseType="lpstr">
      <vt:lpstr>Arial</vt:lpstr>
      <vt:lpstr>Arial Nova</vt:lpstr>
      <vt:lpstr>Calibri</vt:lpstr>
      <vt:lpstr>Calibri Light</vt:lpstr>
      <vt:lpstr>Office-teema</vt:lpstr>
      <vt:lpstr>KÄSITYÖN VALINNAISUUS</vt:lpstr>
      <vt:lpstr>T-valinnainen (kaksi vuotta, 2t/vko)</vt:lpstr>
      <vt:lpstr>V-valinnainen (yhden vuoden valinta)</vt:lpstr>
      <vt:lpstr>L-valinnainen (lyhyt valinta)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KÄSITYÖN VALINNAISUUS</dc:title>
  <dc:creator>Paavo.Hietala</dc:creator>
  <cp:lastModifiedBy>Paavo.Hietala</cp:lastModifiedBy>
  <cp:revision>4</cp:revision>
  <dcterms:created xsi:type="dcterms:W3CDTF">2022-01-19T12:08:16Z</dcterms:created>
  <dcterms:modified xsi:type="dcterms:W3CDTF">2022-01-19T12:39:49Z</dcterms:modified>
</cp:coreProperties>
</file>