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02" r:id="rId6"/>
    <p:sldId id="277" r:id="rId7"/>
    <p:sldId id="278" r:id="rId8"/>
    <p:sldId id="303" r:id="rId9"/>
    <p:sldId id="304" r:id="rId10"/>
    <p:sldId id="281" r:id="rId11"/>
    <p:sldId id="291" r:id="rId12"/>
    <p:sldId id="289" r:id="rId13"/>
    <p:sldId id="288" r:id="rId14"/>
    <p:sldId id="259" r:id="rId15"/>
    <p:sldId id="262" r:id="rId16"/>
    <p:sldId id="298" r:id="rId17"/>
    <p:sldId id="299" r:id="rId18"/>
    <p:sldId id="300" r:id="rId19"/>
    <p:sldId id="293" r:id="rId20"/>
    <p:sldId id="301" r:id="rId21"/>
    <p:sldId id="265" r:id="rId22"/>
    <p:sldId id="297" r:id="rId23"/>
    <p:sldId id="279" r:id="rId24"/>
    <p:sldId id="287" r:id="rId25"/>
    <p:sldId id="292" r:id="rId26"/>
  </p:sldIdLst>
  <p:sldSz cx="12192000" cy="6858000"/>
  <p:notesSz cx="6858000" cy="9144000"/>
  <p:embeddedFontLst>
    <p:embeddedFont>
      <p:font typeface="Josefin Sans" pitchFamily="2" charset="0"/>
      <p:regular r:id="rId29"/>
      <p:bold r:id="rId30"/>
      <p:italic r:id="rId31"/>
      <p:boldItalic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Bold" panose="020B0604020202020204" charset="0"/>
      <p:bold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Roboto Slab" pitchFamily="2" charset="0"/>
      <p:regular r:id="rId42"/>
    </p:embeddedFont>
    <p:embeddedFont>
      <p:font typeface="Roboto Slab Medium" pitchFamily="2" charset="0"/>
      <p:regular r:id="rId4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arainen Minna" initials="HM" lastIdx="7" clrIdx="0">
    <p:extLst>
      <p:ext uri="{19B8F6BF-5375-455C-9EA6-DF929625EA0E}">
        <p15:presenceInfo xmlns:p15="http://schemas.microsoft.com/office/powerpoint/2012/main" userId="S::minna.hakkarainen@jyvaskyla.fi::e8f948b9-0591-4ef2-af8f-e51bf4b275f8" providerId="AD"/>
      </p:ext>
    </p:extLst>
  </p:cmAuthor>
  <p:cmAuthor id="2" name="Pekkarinen Terhi" initials="PT" lastIdx="39" clrIdx="1">
    <p:extLst>
      <p:ext uri="{19B8F6BF-5375-455C-9EA6-DF929625EA0E}">
        <p15:presenceInfo xmlns:p15="http://schemas.microsoft.com/office/powerpoint/2012/main" userId="S::terhi.pekkarinen@jyvaskyla.fi::d3a02b69-a866-4259-9bda-d52d6b4db252" providerId="AD"/>
      </p:ext>
    </p:extLst>
  </p:cmAuthor>
  <p:cmAuthor id="3" name="Ristimella Kaisa" initials="RK" lastIdx="5" clrIdx="2">
    <p:extLst>
      <p:ext uri="{19B8F6BF-5375-455C-9EA6-DF929625EA0E}">
        <p15:presenceInfo xmlns:p15="http://schemas.microsoft.com/office/powerpoint/2012/main" userId="S::Kaisa.Ristimella@jyvaskyla.fi::ce907c6e-d83f-4c94-ae2e-8bad592ceb01" providerId="AD"/>
      </p:ext>
    </p:extLst>
  </p:cmAuthor>
  <p:cmAuthor id="4" name="Esa Hämäläinen" initials="EH" lastIdx="7" clrIdx="3">
    <p:extLst>
      <p:ext uri="{19B8F6BF-5375-455C-9EA6-DF929625EA0E}">
        <p15:presenceInfo xmlns:p15="http://schemas.microsoft.com/office/powerpoint/2012/main" userId="S::esa.hamalainen@avidlyagency.com::b837e70c-9246-4cf2-8ea8-03a7fe78ef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90F"/>
    <a:srgbClr val="3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49B4E-C74F-E2E3-A4B7-55B11DBC237B}" v="398" dt="2025-03-11T11:58:10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2" autoAdjust="0"/>
    <p:restoredTop sz="95884"/>
  </p:normalViewPr>
  <p:slideViewPr>
    <p:cSldViewPr snapToGrid="0">
      <p:cViewPr varScale="1">
        <p:scale>
          <a:sx n="112" d="100"/>
          <a:sy n="112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089AD-7BA2-471C-8D58-ED655DB17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5D9F9-B217-4469-AA30-2F90D4C87A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545CC-1BA0-4B0C-B9C2-5E603880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3783-E26D-49CC-8828-9429A80D33A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98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6FE8-154B-4CF4-9A83-9F72D0661E5D}" type="datetimeFigureOut">
              <a:rPr lang="en-FI" smtClean="0"/>
              <a:t>03/13/2025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A72-19FE-4EDE-92C6-5A70F5973D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5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03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 </a:t>
            </a:r>
            <a:br>
              <a:rPr lang="fi-FI" dirty="0"/>
            </a:br>
            <a:r>
              <a:rPr lang="fi-FI" dirty="0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93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78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4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5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7" r:id="rId5"/>
    <p:sldLayoutId id="2147483650" r:id="rId6"/>
    <p:sldLayoutId id="2147483652" r:id="rId7"/>
    <p:sldLayoutId id="2147483662" r:id="rId8"/>
    <p:sldLayoutId id="2147483653" r:id="rId9"/>
    <p:sldLayoutId id="2147483656" r:id="rId10"/>
    <p:sldLayoutId id="2147483661" r:id="rId11"/>
    <p:sldLayoutId id="2147483666" r:id="rId12"/>
    <p:sldLayoutId id="2147483665" r:id="rId13"/>
    <p:sldLayoutId id="2147483663" r:id="rId14"/>
    <p:sldLayoutId id="2147483664" r:id="rId15"/>
    <p:sldLayoutId id="2147483654" r:id="rId16"/>
    <p:sldLayoutId id="2147483660" r:id="rId17"/>
    <p:sldLayoutId id="2147483655" r:id="rId18"/>
    <p:sldLayoutId id="2147483657" r:id="rId19"/>
    <p:sldLayoutId id="2147483668" r:id="rId20"/>
    <p:sldLayoutId id="2147483670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DAAD54D-AC77-42E2-9D18-7B366118B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dirty="0"/>
              <a:t>Ella Lounasto</a:t>
            </a:r>
          </a:p>
          <a:p>
            <a:r>
              <a:rPr lang="fi-FI" dirty="0"/>
              <a:t>Ehkäisevän päihde- ja väkivaltatyön koordinaattori</a:t>
            </a:r>
            <a:endParaRPr lang="en-FI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80902C-F763-4B5D-922A-56BAAF8B7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Halssilan</a:t>
            </a:r>
            <a:r>
              <a:rPr lang="fi-FI" dirty="0"/>
              <a:t> koulu vanhempainilta 4.3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8698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142AFC3-27FD-1678-D087-5E5381A3F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1F2D6426-1EE0-6ABE-2E31-230370B9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F4AEF5D-7FAC-4949-84D2-DA5A9BB3D225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49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0" y="-918019"/>
            <a:ext cx="12192000" cy="8138160"/>
          </a:xfrm>
          <a:custGeom>
            <a:avLst/>
            <a:gdLst/>
            <a:ahLst/>
            <a:cxnLst/>
            <a:rect l="l" t="t" r="r" b="b"/>
            <a:pathLst>
              <a:path w="18288000" h="12207240">
                <a:moveTo>
                  <a:pt x="0" y="0"/>
                </a:moveTo>
                <a:lnTo>
                  <a:pt x="18288000" y="0"/>
                </a:lnTo>
                <a:lnTo>
                  <a:pt x="18288000" y="12207240"/>
                </a:lnTo>
                <a:lnTo>
                  <a:pt x="0" y="12207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1105356" y="253206"/>
            <a:ext cx="814389" cy="814389"/>
          </a:xfrm>
          <a:custGeom>
            <a:avLst/>
            <a:gdLst/>
            <a:ahLst/>
            <a:cxnLst/>
            <a:rect l="l" t="t" r="r" b="b"/>
            <a:pathLst>
              <a:path w="1221583" h="1221583">
                <a:moveTo>
                  <a:pt x="0" y="0"/>
                </a:moveTo>
                <a:lnTo>
                  <a:pt x="1221584" y="0"/>
                </a:lnTo>
                <a:lnTo>
                  <a:pt x="1221584" y="1221584"/>
                </a:lnTo>
                <a:lnTo>
                  <a:pt x="0" y="12215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685800" y="787400"/>
            <a:ext cx="7861594" cy="48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PÄIHTEIDEN KÄYTÖN MOTIIVIT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3627190"/>
            <a:ext cx="3905261" cy="216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r>
              <a:rPr lang="en-US" sz="17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Top 5 motiivit</a:t>
            </a:r>
          </a:p>
          <a:p>
            <a:pPr>
              <a:lnSpc>
                <a:spcPts val="899"/>
              </a:lnSpc>
            </a:pPr>
            <a:endParaRPr lang="en-US" sz="1799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88635" lvl="1" indent="-194318">
              <a:lnSpc>
                <a:spcPts val="2699"/>
              </a:lnSpc>
              <a:buAutoNum type="arabicPeriod"/>
            </a:pPr>
            <a:r>
              <a:rPr lang="en-US" sz="17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Kokeilunhalu</a:t>
            </a:r>
          </a:p>
          <a:p>
            <a:pPr marL="388635" lvl="1" indent="-194318">
              <a:lnSpc>
                <a:spcPts val="2699"/>
              </a:lnSpc>
              <a:buAutoNum type="arabicPeriod"/>
            </a:pPr>
            <a:r>
              <a:rPr lang="en-US" sz="17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Sosiaalinen paine</a:t>
            </a:r>
          </a:p>
          <a:p>
            <a:pPr marL="388635" lvl="1" indent="-194318">
              <a:lnSpc>
                <a:spcPts val="2699"/>
              </a:lnSpc>
              <a:buAutoNum type="arabicPeriod"/>
            </a:pPr>
            <a:r>
              <a:rPr lang="en-US" sz="17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Tapa purkaa pahaa oloa</a:t>
            </a:r>
          </a:p>
          <a:p>
            <a:pPr marL="388635" lvl="1" indent="-194318">
              <a:lnSpc>
                <a:spcPts val="2699"/>
              </a:lnSpc>
              <a:buAutoNum type="arabicPeriod"/>
            </a:pPr>
            <a:r>
              <a:rPr lang="en-US" sz="17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Halu pitää hauskaa</a:t>
            </a:r>
          </a:p>
          <a:p>
            <a:pPr marL="388635" lvl="1" indent="-194318">
              <a:lnSpc>
                <a:spcPts val="2699"/>
              </a:lnSpc>
              <a:buAutoNum type="arabicPeriod"/>
            </a:pPr>
            <a:r>
              <a:rPr lang="en-US" sz="17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Halu päästä porukkaan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1" y="2243965"/>
            <a:ext cx="6019195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r>
              <a:rPr lang="en-US" sz="1799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Jos päättäisit kokeilla tai käyttää päihteitä, mitkä olisivat tärkeimpiä syitä kokeilulle tai käytölle? </a:t>
            </a:r>
          </a:p>
          <a:p>
            <a:pPr>
              <a:lnSpc>
                <a:spcPts val="899"/>
              </a:lnSpc>
            </a:pPr>
            <a:endParaRPr lang="en-US" sz="1799" b="1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>
              <a:lnSpc>
                <a:spcPts val="2699"/>
              </a:lnSpc>
            </a:pPr>
            <a:r>
              <a:rPr lang="en-US" sz="1799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 = 2671 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85800" y="1819045"/>
            <a:ext cx="2287115" cy="0"/>
          </a:xfrm>
          <a:prstGeom prst="line">
            <a:avLst/>
          </a:prstGeom>
          <a:ln w="133350" cap="flat">
            <a:solidFill>
              <a:srgbClr val="FC50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94065" y="0"/>
            <a:ext cx="12192000" cy="6858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3524" y="6051613"/>
            <a:ext cx="1051185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3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alkoholi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75300" y="6051613"/>
            <a:ext cx="1051185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3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tupakka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125693" y="788316"/>
            <a:ext cx="325724" cy="325724"/>
            <a:chOff x="0" y="0"/>
            <a:chExt cx="164656" cy="1646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656" cy="164656"/>
            </a:xfrm>
            <a:custGeom>
              <a:avLst/>
              <a:gdLst/>
              <a:ahLst/>
              <a:cxnLst/>
              <a:rect l="l" t="t" r="r" b="b"/>
              <a:pathLst>
                <a:path w="164656" h="164656">
                  <a:moveTo>
                    <a:pt x="0" y="0"/>
                  </a:moveTo>
                  <a:lnTo>
                    <a:pt x="164656" y="0"/>
                  </a:lnTo>
                  <a:lnTo>
                    <a:pt x="164656" y="164656"/>
                  </a:lnTo>
                  <a:lnTo>
                    <a:pt x="0" y="164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4656" cy="2122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9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25693" y="1392837"/>
            <a:ext cx="325724" cy="325724"/>
            <a:chOff x="0" y="0"/>
            <a:chExt cx="164656" cy="1646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4656" cy="164656"/>
            </a:xfrm>
            <a:custGeom>
              <a:avLst/>
              <a:gdLst/>
              <a:ahLst/>
              <a:cxnLst/>
              <a:rect l="l" t="t" r="r" b="b"/>
              <a:pathLst>
                <a:path w="164656" h="164656">
                  <a:moveTo>
                    <a:pt x="0" y="0"/>
                  </a:moveTo>
                  <a:lnTo>
                    <a:pt x="164656" y="0"/>
                  </a:lnTo>
                  <a:lnTo>
                    <a:pt x="164656" y="164656"/>
                  </a:lnTo>
                  <a:lnTo>
                    <a:pt x="0" y="164656"/>
                  </a:lnTo>
                  <a:close/>
                </a:path>
              </a:pathLst>
            </a:custGeom>
            <a:solidFill>
              <a:srgbClr val="FC500D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64656" cy="2122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99"/>
                </a:lnSpc>
              </a:pPr>
              <a:endParaRPr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628908" y="872862"/>
            <a:ext cx="1190103" cy="192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6"/>
              </a:lnSpc>
            </a:pPr>
            <a:r>
              <a:rPr lang="en-US" sz="153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28908" y="1477382"/>
            <a:ext cx="1190103" cy="192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6"/>
              </a:lnSpc>
            </a:pPr>
            <a:r>
              <a:rPr lang="en-US" sz="153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9157" y="6051613"/>
            <a:ext cx="1051185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3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kannabis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08215" y="6028330"/>
            <a:ext cx="1051185" cy="38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"/>
              </a:lnSpc>
            </a:pPr>
            <a:r>
              <a:rPr lang="en-US" sz="153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sähkö-</a:t>
            </a:r>
          </a:p>
          <a:p>
            <a:pPr algn="ctr">
              <a:lnSpc>
                <a:spcPts val="1533"/>
              </a:lnSpc>
            </a:pPr>
            <a:r>
              <a:rPr lang="en-US" sz="153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tupakka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92072" y="6028330"/>
            <a:ext cx="1051185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"/>
              </a:lnSpc>
            </a:pPr>
            <a:r>
              <a:rPr lang="en-US" sz="1533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nikotiini-</a:t>
            </a:r>
          </a:p>
          <a:p>
            <a:pPr algn="ctr">
              <a:lnSpc>
                <a:spcPts val="1533"/>
              </a:lnSpc>
            </a:pPr>
            <a:r>
              <a:rPr lang="en-US" sz="1533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pussit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70318" y="6028330"/>
            <a:ext cx="1216953" cy="38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"/>
              </a:lnSpc>
            </a:pPr>
            <a:r>
              <a:rPr lang="en-US" sz="153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muut huumeet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30365" y="6028330"/>
            <a:ext cx="1505203" cy="38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"/>
              </a:lnSpc>
            </a:pPr>
            <a:r>
              <a:rPr lang="en-US" sz="153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päihdyttävät lääkeaineet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17618" y="6042512"/>
            <a:ext cx="1249026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7"/>
              </a:lnSpc>
            </a:pPr>
            <a:r>
              <a:rPr lang="en-US" sz="153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doping-aineet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5800" y="750308"/>
            <a:ext cx="6178806" cy="1033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PÄIHTEIDENKÄYTÖN TODENNÄKÖISYYS </a:t>
            </a:r>
          </a:p>
        </p:txBody>
      </p:sp>
      <p:sp>
        <p:nvSpPr>
          <p:cNvPr id="23" name="AutoShape 23"/>
          <p:cNvSpPr/>
          <p:nvPr/>
        </p:nvSpPr>
        <p:spPr>
          <a:xfrm>
            <a:off x="685800" y="1848857"/>
            <a:ext cx="2287115" cy="0"/>
          </a:xfrm>
          <a:prstGeom prst="line">
            <a:avLst/>
          </a:prstGeom>
          <a:ln w="133350" cap="flat">
            <a:solidFill>
              <a:srgbClr val="FC50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24" name="Freeform 24"/>
          <p:cNvSpPr/>
          <p:nvPr/>
        </p:nvSpPr>
        <p:spPr>
          <a:xfrm>
            <a:off x="11105356" y="253206"/>
            <a:ext cx="814389" cy="814389"/>
          </a:xfrm>
          <a:custGeom>
            <a:avLst/>
            <a:gdLst/>
            <a:ahLst/>
            <a:cxnLst/>
            <a:rect l="l" t="t" r="r" b="b"/>
            <a:pathLst>
              <a:path w="1221583" h="1221583">
                <a:moveTo>
                  <a:pt x="0" y="0"/>
                </a:moveTo>
                <a:lnTo>
                  <a:pt x="1221584" y="0"/>
                </a:lnTo>
                <a:lnTo>
                  <a:pt x="1221584" y="1221584"/>
                </a:lnTo>
                <a:lnTo>
                  <a:pt x="0" y="1221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5" name="TextBox 25"/>
          <p:cNvSpPr txBox="1"/>
          <p:nvPr/>
        </p:nvSpPr>
        <p:spPr>
          <a:xfrm>
            <a:off x="685800" y="2120166"/>
            <a:ext cx="6362685" cy="50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6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Näin monta prosenttia vastanneista käyttäisi seuraavia päihteitä erittäin tai melko todennäköisesti: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2289" y="2100055"/>
            <a:ext cx="13347744" cy="4882126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643524" y="3012337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19%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8392" y="3413659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16%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865728" y="3537484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493084" y="4338184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75300" y="4184315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00893" y="4735493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71493" y="4611678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950490" y="4983154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240330" y="4735504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64606" y="4859340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359302" y="4859368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606463" y="4983154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436068" y="4983176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981396" y="5106985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180730" y="4983154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109168" y="4735504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683434" y="4859356"/>
            <a:ext cx="46631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94836" y="6051613"/>
            <a:ext cx="1051185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3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nuuska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110465" y="737516"/>
            <a:ext cx="187686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r>
              <a:rPr lang="en-US" sz="1799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2022 n = 1403</a:t>
            </a:r>
          </a:p>
          <a:p>
            <a:pPr>
              <a:lnSpc>
                <a:spcPts val="2699"/>
              </a:lnSpc>
            </a:pPr>
            <a:r>
              <a:rPr lang="en-US" sz="1799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2024 n = 852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579436" y="2567815"/>
            <a:ext cx="5340309" cy="1271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850" lvl="1" indent="-179925">
              <a:lnSpc>
                <a:spcPts val="1999"/>
              </a:lnSpc>
              <a:buFont typeface="Arial"/>
              <a:buChar char="•"/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Molemmilla sukupuolilla alkoholi kiinnostavin päihde </a:t>
            </a:r>
          </a:p>
          <a:p>
            <a:pPr marL="359850" lvl="1" indent="-179925">
              <a:lnSpc>
                <a:spcPts val="1999"/>
              </a:lnSpc>
              <a:buFont typeface="Arial"/>
              <a:buChar char="•"/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Merkittävän ero halukkuudessa nuuskan ja nikotiinipussien kokeiluun, joka pojilla tyttöjä suurempaa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9BB0B-7749-308A-9254-0F0431AFC4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Mihin kiinnittää huoltajana huomiota?</a:t>
            </a:r>
          </a:p>
        </p:txBody>
      </p:sp>
    </p:spTree>
    <p:extLst>
      <p:ext uri="{BB962C8B-B14F-4D97-AF65-F5344CB8AC3E}">
        <p14:creationId xmlns:p14="http://schemas.microsoft.com/office/powerpoint/2010/main" val="403889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5C8EAB-61B1-BC85-59A3-E4A777BE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D545249-51DA-F6E5-C3B4-5555C7EB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Arjen perusasioiden merkitys  lapsen/nuoren hyvinvoinnille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9FD895-239E-0727-693A-5F18D22DF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296161"/>
            <a:ext cx="10734040" cy="3081382"/>
          </a:xfrm>
        </p:spPr>
        <p:txBody>
          <a:bodyPr/>
          <a:lstStyle/>
          <a:p>
            <a:pPr marL="325120" indent="-334645"/>
            <a:r>
              <a:rPr lang="fi-FI" dirty="0"/>
              <a:t>Riittävä uni (mielen hyvinvointi, jaksaminen)</a:t>
            </a:r>
            <a:endParaRPr lang="en-US"/>
          </a:p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Aamupala/ säännöllinen ruokailu ( jää useammin väliin ylemmillä luokilla)</a:t>
            </a:r>
          </a:p>
          <a:p>
            <a:pPr marL="325120" indent="-334645"/>
            <a:r>
              <a:rPr lang="fi-FI" dirty="0"/>
              <a:t>Säännöllinen liikunta</a:t>
            </a:r>
          </a:p>
          <a:p>
            <a:pPr marL="325120" indent="-334645"/>
            <a:r>
              <a:rPr lang="fi-FI" dirty="0"/>
              <a:t>Rajattu sosiaalinen media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44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155063E-E7E1-8192-8D7C-6F988892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2D6958-8F3B-1934-F28B-3B59E287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Uni ja ravinto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F52958-A9EE-1C9F-8979-1AA0F4C19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79" y="2722880"/>
            <a:ext cx="11135361" cy="3667759"/>
          </a:xfrm>
        </p:spPr>
        <p:txBody>
          <a:bodyPr/>
          <a:lstStyle/>
          <a:p>
            <a:r>
              <a:rPr lang="fi-FI" dirty="0">
                <a:solidFill>
                  <a:srgbClr val="22390F"/>
                </a:solidFill>
                <a:latin typeface="+mn-lt"/>
              </a:rPr>
              <a:t>Jyväskylässä </a:t>
            </a:r>
            <a:r>
              <a:rPr lang="fi-FI" b="1" dirty="0">
                <a:solidFill>
                  <a:srgbClr val="22390F"/>
                </a:solidFill>
                <a:latin typeface="+mn-lt"/>
              </a:rPr>
              <a:t>4. ja 5. - luokan oppilaista 25,7% </a:t>
            </a:r>
            <a:r>
              <a:rPr lang="fi-FI" dirty="0">
                <a:solidFill>
                  <a:srgbClr val="22390F"/>
                </a:solidFill>
                <a:latin typeface="+mn-lt"/>
              </a:rPr>
              <a:t>ilmoitti vuoden 2023 kouluterveyskyselyssä, ettei syö aamupalaa joka arkiaamu</a:t>
            </a:r>
          </a:p>
          <a:p>
            <a:pPr marL="0" indent="0">
              <a:buNone/>
            </a:pPr>
            <a:endParaRPr lang="fi-FI" dirty="0">
              <a:solidFill>
                <a:srgbClr val="22390F"/>
              </a:solidFill>
              <a:latin typeface="+mn-lt"/>
            </a:endParaRPr>
          </a:p>
          <a:p>
            <a:r>
              <a:rPr lang="fi-FI" b="1" i="0" dirty="0">
                <a:solidFill>
                  <a:srgbClr val="22390F"/>
                </a:solidFill>
                <a:effectLst/>
                <a:latin typeface="+mn-lt"/>
              </a:rPr>
              <a:t>4.- ja 5.-luokkalaisista 9% </a:t>
            </a:r>
            <a:r>
              <a:rPr lang="fi-FI" b="0" i="0" dirty="0">
                <a:solidFill>
                  <a:srgbClr val="22390F"/>
                </a:solidFill>
                <a:effectLst/>
                <a:latin typeface="+mn-lt"/>
              </a:rPr>
              <a:t>kokee saavansa liian vähän unta. </a:t>
            </a:r>
            <a:r>
              <a:rPr lang="fi-FI" dirty="0">
                <a:solidFill>
                  <a:srgbClr val="22390F"/>
                </a:solidFill>
                <a:latin typeface="+mn-lt"/>
              </a:rPr>
              <a:t>Nukkuminen vähentyy selvästi siirryttäessä yläkoulun puolelle</a:t>
            </a:r>
            <a:r>
              <a:rPr lang="fi-FI" b="0" i="0" dirty="0">
                <a:solidFill>
                  <a:srgbClr val="22390F"/>
                </a:solidFill>
                <a:effectLst/>
                <a:latin typeface="+mn-lt"/>
              </a:rPr>
              <a:t> </a:t>
            </a:r>
          </a:p>
          <a:p>
            <a:pPr marL="0" indent="0">
              <a:buNone/>
            </a:pPr>
            <a:endParaRPr lang="fi-FI" dirty="0">
              <a:solidFill>
                <a:srgbClr val="22390F"/>
              </a:solidFill>
              <a:latin typeface="+mn-lt"/>
            </a:endParaRPr>
          </a:p>
        </p:txBody>
      </p:sp>
      <p:sp>
        <p:nvSpPr>
          <p:cNvPr id="5" name="Puhekupla: Soikea 4">
            <a:extLst>
              <a:ext uri="{FF2B5EF4-FFF2-40B4-BE49-F238E27FC236}">
                <a16:creationId xmlns:a16="http://schemas.microsoft.com/office/drawing/2014/main" id="{F7E1F807-10ED-0549-4AA8-8EE0AF28DE2E}"/>
              </a:ext>
            </a:extLst>
          </p:cNvPr>
          <p:cNvSpPr/>
          <p:nvPr/>
        </p:nvSpPr>
        <p:spPr>
          <a:xfrm>
            <a:off x="6553201" y="491735"/>
            <a:ext cx="4653279" cy="174346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22390F"/>
                </a:solidFill>
              </a:rPr>
              <a:t>Suositusten mukaan a</a:t>
            </a:r>
            <a:r>
              <a:rPr lang="fi-FI" b="0" i="0" dirty="0">
                <a:solidFill>
                  <a:srgbClr val="22390F"/>
                </a:solidFill>
                <a:effectLst/>
                <a:latin typeface="+mn-lt"/>
              </a:rPr>
              <a:t>lakouluikäisen lapsen tulisi </a:t>
            </a:r>
            <a:r>
              <a:rPr lang="fi-FI" b="1" i="0" dirty="0">
                <a:solidFill>
                  <a:srgbClr val="22390F"/>
                </a:solidFill>
                <a:effectLst/>
                <a:latin typeface="+mn-lt"/>
              </a:rPr>
              <a:t>nukkua</a:t>
            </a:r>
            <a:r>
              <a:rPr lang="fi-FI" b="0" i="0" dirty="0">
                <a:solidFill>
                  <a:srgbClr val="22390F"/>
                </a:solidFill>
                <a:effectLst/>
                <a:latin typeface="+mn-lt"/>
              </a:rPr>
              <a:t> vuorokaudessa noin 9-11 tuntia.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429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E9489AF5-4FD9-37D9-EFF5-FF1BCB93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1965557"/>
            <a:ext cx="9795625" cy="4869129"/>
          </a:xfrm>
          <a:prstGeom prst="rect">
            <a:avLst/>
          </a:prstGeom>
          <a:noFill/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8870EF8-7E85-5C9C-614A-224DB509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4AEF5D-7FAC-4949-84D2-DA5A9BB3D225}" type="slidenum">
              <a:rPr lang="fi-FI" smtClean="0"/>
              <a:pPr>
                <a:spcAft>
                  <a:spcPts val="600"/>
                </a:spcAft>
              </a:pPr>
              <a:t>16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22BBEAD-FFE7-936A-F73B-A8ED4BC62EFC}"/>
              </a:ext>
            </a:extLst>
          </p:cNvPr>
          <p:cNvSpPr/>
          <p:nvPr/>
        </p:nvSpPr>
        <p:spPr>
          <a:xfrm>
            <a:off x="5588462" y="1099526"/>
            <a:ext cx="304800" cy="314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09B189D-1E29-9DB3-BA2E-55A042EED76D}"/>
              </a:ext>
            </a:extLst>
          </p:cNvPr>
          <p:cNvSpPr txBox="1"/>
          <p:nvPr/>
        </p:nvSpPr>
        <p:spPr>
          <a:xfrm>
            <a:off x="6016336" y="1035041"/>
            <a:ext cx="263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Kokee koulu-uupumusta, % 4. ja 5.luokan oppilaista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89C765F-6A47-22CE-945D-A018C171E5EC}"/>
              </a:ext>
            </a:extLst>
          </p:cNvPr>
          <p:cNvSpPr/>
          <p:nvPr/>
        </p:nvSpPr>
        <p:spPr>
          <a:xfrm>
            <a:off x="1395764" y="1099526"/>
            <a:ext cx="304800" cy="314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103B938-D5BB-68F5-E73C-4C9995028166}"/>
              </a:ext>
            </a:extLst>
          </p:cNvPr>
          <p:cNvSpPr txBox="1"/>
          <p:nvPr/>
        </p:nvSpPr>
        <p:spPr>
          <a:xfrm>
            <a:off x="1884137" y="946480"/>
            <a:ext cx="275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Mielialaan liittyviä ongelmia kahden viime viikon aikana, % 4. ja 5.luokan oppilaista</a:t>
            </a:r>
          </a:p>
        </p:txBody>
      </p:sp>
    </p:spTree>
    <p:extLst>
      <p:ext uri="{BB962C8B-B14F-4D97-AF65-F5344CB8AC3E}">
        <p14:creationId xmlns:p14="http://schemas.microsoft.com/office/powerpoint/2010/main" val="344144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237985A-CF9E-BB54-9DED-DF72E8EC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91FF300-CBAB-1C83-9AD4-5B194842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Lapsen ohjaaminen ja tuki sosiaalisen median käytössä tärkeää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60F84E-0526-CD2E-7AC1-46AFB958A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3" y="2192482"/>
            <a:ext cx="11201400" cy="3930410"/>
          </a:xfrm>
        </p:spPr>
        <p:txBody>
          <a:bodyPr/>
          <a:lstStyle/>
          <a:p>
            <a:pPr marL="0" indent="0" algn="ctr">
              <a:buNone/>
            </a:pPr>
            <a:endParaRPr lang="fi-FI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i-FI" sz="2800" b="1" dirty="0">
                <a:solidFill>
                  <a:schemeClr val="accent1">
                    <a:lumMod val="75000"/>
                  </a:schemeClr>
                </a:solidFill>
              </a:rPr>
              <a:t>Vuonna 2023 useampi kuin joka kymmenes nuori (10–16 %) kertoi, että ei ollut usein syönyt tai nukkunut netin takia. </a:t>
            </a:r>
          </a:p>
          <a:p>
            <a:pPr marL="0" indent="0" algn="ctr">
              <a:buNone/>
            </a:pPr>
            <a:endParaRPr lang="fi-FI" b="1" dirty="0"/>
          </a:p>
          <a:p>
            <a:pPr marL="0" indent="0" algn="ctr">
              <a:buNone/>
            </a:pPr>
            <a:r>
              <a:rPr lang="fi-FI" b="1" dirty="0">
                <a:solidFill>
                  <a:srgbClr val="2A364B"/>
                </a:solidFill>
                <a:latin typeface="+mn-lt"/>
              </a:rPr>
              <a:t>Lähde: Kouluterveyskysely 2023</a:t>
            </a:r>
            <a:endParaRPr lang="fi-FI" b="1" i="0" dirty="0">
              <a:solidFill>
                <a:srgbClr val="2A364B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54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0" y="17132"/>
            <a:ext cx="12192000" cy="6858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1105356" y="253206"/>
            <a:ext cx="814389" cy="814389"/>
          </a:xfrm>
          <a:custGeom>
            <a:avLst/>
            <a:gdLst/>
            <a:ahLst/>
            <a:cxnLst/>
            <a:rect l="l" t="t" r="r" b="b"/>
            <a:pathLst>
              <a:path w="1221583" h="1221583">
                <a:moveTo>
                  <a:pt x="0" y="0"/>
                </a:moveTo>
                <a:lnTo>
                  <a:pt x="1221584" y="0"/>
                </a:lnTo>
                <a:lnTo>
                  <a:pt x="1221584" y="1221584"/>
                </a:lnTo>
                <a:lnTo>
                  <a:pt x="0" y="1221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AutoShape 7"/>
          <p:cNvSpPr/>
          <p:nvPr/>
        </p:nvSpPr>
        <p:spPr>
          <a:xfrm>
            <a:off x="667875" y="1823831"/>
            <a:ext cx="2287115" cy="0"/>
          </a:xfrm>
          <a:prstGeom prst="line">
            <a:avLst/>
          </a:prstGeom>
          <a:ln w="133350" cap="flat">
            <a:solidFill>
              <a:srgbClr val="FC50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533" y="2711781"/>
            <a:ext cx="3951096" cy="121825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67875" y="4193345"/>
            <a:ext cx="4871212" cy="2214199"/>
            <a:chOff x="0" y="0"/>
            <a:chExt cx="2094138" cy="9518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94138" cy="951886"/>
            </a:xfrm>
            <a:custGeom>
              <a:avLst/>
              <a:gdLst/>
              <a:ahLst/>
              <a:cxnLst/>
              <a:rect l="l" t="t" r="r" b="b"/>
              <a:pathLst>
                <a:path w="2094138" h="951886">
                  <a:moveTo>
                    <a:pt x="0" y="0"/>
                  </a:moveTo>
                  <a:lnTo>
                    <a:pt x="2094138" y="0"/>
                  </a:lnTo>
                  <a:lnTo>
                    <a:pt x="2094138" y="951886"/>
                  </a:lnTo>
                  <a:lnTo>
                    <a:pt x="0" y="9518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094138" cy="10090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7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85800" y="787400"/>
            <a:ext cx="6142451" cy="94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SOSIAALINEN MEDIA JA RUUTUAIKA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5800" y="2230698"/>
            <a:ext cx="4634533" cy="50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Käytätkö aikaasi sosiaalisessa mediassa tai ruudun ääressä?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52733" y="1487748"/>
            <a:ext cx="4452623" cy="75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Oletko kokenut sosiaalisen median tai liiallisen ruutuajan haittavaikutuksia viimeisen 12 kk aikana?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57994" y="2516825"/>
            <a:ext cx="3032775" cy="233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lainkaan</a:t>
            </a:r>
          </a:p>
          <a:p>
            <a:pPr>
              <a:lnSpc>
                <a:spcPts val="2333"/>
              </a:lnSpc>
            </a:pPr>
            <a:r>
              <a:rPr lang="en-US" sz="16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Joitain kertoja viimeisen puolen vuoden aikana</a:t>
            </a:r>
          </a:p>
          <a:p>
            <a:pPr>
              <a:lnSpc>
                <a:spcPts val="2333"/>
              </a:lnSpc>
            </a:pPr>
            <a:r>
              <a:rPr lang="en-US" sz="16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Noin kerran kuukaudessa tai harvemmin</a:t>
            </a:r>
          </a:p>
          <a:p>
            <a:pPr>
              <a:lnSpc>
                <a:spcPts val="2333"/>
              </a:lnSpc>
            </a:pPr>
            <a:r>
              <a:rPr lang="en-US" sz="16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Useita kertoja kuukaudessa</a:t>
            </a:r>
          </a:p>
          <a:p>
            <a:pPr>
              <a:lnSpc>
                <a:spcPts val="2333"/>
              </a:lnSpc>
            </a:pPr>
            <a:r>
              <a:rPr lang="en-US" sz="16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Useita kertoja viikossa</a:t>
            </a:r>
          </a:p>
          <a:p>
            <a:pPr>
              <a:lnSpc>
                <a:spcPts val="2333"/>
              </a:lnSpc>
            </a:pPr>
            <a:r>
              <a:rPr lang="en-US" sz="16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Päivittäin tai lähes päivittäin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52734" y="2516824"/>
            <a:ext cx="705261" cy="233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b="1">
                <a:solidFill>
                  <a:srgbClr val="FC50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55%</a:t>
            </a:r>
          </a:p>
          <a:p>
            <a:pPr>
              <a:lnSpc>
                <a:spcPts val="2333"/>
              </a:lnSpc>
            </a:pPr>
            <a:r>
              <a:rPr lang="en-US" sz="1666" b="1">
                <a:solidFill>
                  <a:srgbClr val="FC50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21%</a:t>
            </a:r>
          </a:p>
          <a:p>
            <a:pPr>
              <a:lnSpc>
                <a:spcPts val="2333"/>
              </a:lnSpc>
            </a:pPr>
            <a:endParaRPr lang="en-US" sz="1666" b="1">
              <a:solidFill>
                <a:srgbClr val="FC500D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333"/>
              </a:lnSpc>
            </a:pPr>
            <a:r>
              <a:rPr lang="en-US" sz="1666" b="1">
                <a:solidFill>
                  <a:srgbClr val="FC50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11%</a:t>
            </a:r>
          </a:p>
          <a:p>
            <a:pPr>
              <a:lnSpc>
                <a:spcPts val="2333"/>
              </a:lnSpc>
            </a:pPr>
            <a:endParaRPr lang="en-US" sz="1666" b="1">
              <a:solidFill>
                <a:srgbClr val="FC500D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333"/>
              </a:lnSpc>
            </a:pPr>
            <a:r>
              <a:rPr lang="en-US" sz="1666" b="1">
                <a:solidFill>
                  <a:srgbClr val="FC50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6%</a:t>
            </a:r>
          </a:p>
          <a:p>
            <a:pPr>
              <a:lnSpc>
                <a:spcPts val="2333"/>
              </a:lnSpc>
            </a:pPr>
            <a:r>
              <a:rPr lang="en-US" sz="1666" b="1">
                <a:solidFill>
                  <a:srgbClr val="FC50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5%</a:t>
            </a:r>
          </a:p>
          <a:p>
            <a:pPr>
              <a:lnSpc>
                <a:spcPts val="2333"/>
              </a:lnSpc>
            </a:pPr>
            <a:r>
              <a:rPr lang="en-US" sz="1666" b="1">
                <a:solidFill>
                  <a:srgbClr val="FC50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5079" y="4427480"/>
            <a:ext cx="4463211" cy="183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18%</a:t>
            </a:r>
            <a:r>
              <a:rPr lang="en-US" sz="133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nuorista kokee vaikeaksi kontrolloida sosiaalisessa mediassa tai ruudun ääressä viettämäänsä aikaa. </a:t>
            </a:r>
          </a:p>
          <a:p>
            <a:pPr>
              <a:lnSpc>
                <a:spcPts val="1600"/>
              </a:lnSpc>
            </a:pPr>
            <a:endParaRPr lang="en-US" sz="1333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600"/>
              </a:lnSpc>
            </a:pPr>
            <a:r>
              <a:rPr lang="en-US" sz="1333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52%</a:t>
            </a:r>
            <a:r>
              <a:rPr lang="en-US" sz="133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nuorista on jatkanut sosiaalisen median tai ruutuajan parissa  havaitsemistaan haitoista huolimatta.</a:t>
            </a:r>
          </a:p>
          <a:p>
            <a:pPr>
              <a:lnSpc>
                <a:spcPts val="1600"/>
              </a:lnSpc>
            </a:pPr>
            <a:endParaRPr lang="en-US" sz="1333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600"/>
              </a:lnSpc>
            </a:pPr>
            <a:endParaRPr lang="en-US" sz="1333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250221" y="2990461"/>
            <a:ext cx="577732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2"/>
              </a:lnSpc>
            </a:pPr>
            <a:r>
              <a:rPr lang="en-US" sz="185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147" y="2990461"/>
            <a:ext cx="577732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2"/>
              </a:lnSpc>
            </a:pPr>
            <a:r>
              <a:rPr lang="en-US" sz="185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Kyllä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50222" y="3285357"/>
            <a:ext cx="913817" cy="4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5"/>
              </a:lnSpc>
            </a:pPr>
            <a:r>
              <a:rPr lang="en-US" sz="3227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7%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5800" y="3285357"/>
            <a:ext cx="949486" cy="4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5"/>
              </a:lnSpc>
            </a:pPr>
            <a:r>
              <a:rPr lang="en-US" sz="3227" b="1">
                <a:solidFill>
                  <a:srgbClr val="FC500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93%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45539" y="5249441"/>
            <a:ext cx="5267011" cy="1397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37" lvl="1" indent="-194318">
              <a:lnSpc>
                <a:spcPts val="2159"/>
              </a:lnSpc>
              <a:buFont typeface="Arial"/>
              <a:buChar char="•"/>
            </a:pPr>
            <a:r>
              <a:rPr lang="en-US" sz="1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76 %:lla nuorista on tieto, miten toimia jos kohtaa epämiellyttäviä tilanteita</a:t>
            </a:r>
          </a:p>
          <a:p>
            <a:pPr>
              <a:lnSpc>
                <a:spcPts val="2159"/>
              </a:lnSpc>
            </a:pPr>
            <a:endParaRPr lang="en-US" sz="1799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88637" lvl="1" indent="-194318">
              <a:lnSpc>
                <a:spcPts val="2159"/>
              </a:lnSpc>
              <a:buFont typeface="Arial"/>
              <a:buChar char="•"/>
            </a:pPr>
            <a:r>
              <a:rPr lang="en-US" sz="1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Haittojen kokeminen tytöillä yleisempää</a:t>
            </a:r>
          </a:p>
          <a:p>
            <a:pPr>
              <a:lnSpc>
                <a:spcPts val="2159"/>
              </a:lnSpc>
            </a:pPr>
            <a:endParaRPr lang="en-US" sz="1799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16ED0A0-3D92-F489-AA1C-36FED0CF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6B6294E-ACE2-323E-F4B9-847F3D85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Sosiaalinen median osalta huomioitavaa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CA5518-4521-39C9-5D54-0D2EE082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2015835"/>
            <a:ext cx="10813473" cy="4107057"/>
          </a:xfrm>
        </p:spPr>
        <p:txBody>
          <a:bodyPr>
            <a:normAutofit/>
          </a:bodyPr>
          <a:lstStyle/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Eri päihteiden, saatavuus eri sosiaalisen median kanavissa on lisääntynyt viime vuosina. Kaikki on tarjolla, myös huumausaineet!</a:t>
            </a:r>
            <a:endParaRPr lang="en-US"/>
          </a:p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Mahdollistaa uusia tapoja kiusaamiselle, seksuaaliselle häirinnälle</a:t>
            </a:r>
          </a:p>
          <a:p>
            <a:pPr marL="325120" indent="-334645"/>
            <a:r>
              <a:rPr lang="fi-FI" dirty="0"/>
              <a:t>Vääränlaisiin yhteisöihin ajautuminen</a:t>
            </a:r>
          </a:p>
          <a:p>
            <a:pPr marL="325120" indent="-334645"/>
            <a:r>
              <a:rPr lang="fi-FI" dirty="0"/>
              <a:t>Traumatisoiva sisältö</a:t>
            </a:r>
          </a:p>
          <a:p>
            <a:pPr marL="325120" indent="-334645"/>
            <a:r>
              <a:rPr lang="fi-FI" dirty="0"/>
              <a:t>Itsensä vertailu muihin, epävarmuuden lisääntyminen, ulkonäköpaineet</a:t>
            </a:r>
          </a:p>
          <a:p>
            <a:pPr marL="0" indent="0">
              <a:buNone/>
            </a:pP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latin typeface="+mn-lt"/>
            </a:endParaRPr>
          </a:p>
          <a:p>
            <a:pPr marL="0" indent="0">
              <a:buNone/>
            </a:pPr>
            <a:endParaRPr lang="fi-FI" dirty="0">
              <a:latin typeface="Open Sans"/>
              <a:ea typeface="Open Sans"/>
              <a:cs typeface="Open Sans"/>
            </a:endParaRPr>
          </a:p>
          <a:p>
            <a:pPr marL="325120" indent="-33464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83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1D9775C-11D0-906D-D8A2-84D8E9CF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ED18E02-F41A-EA85-5F7E-C99D396A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Mitä luvassa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F28BC7-37F8-6086-9F69-AD8604769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930399"/>
            <a:ext cx="10693400" cy="4192493"/>
          </a:xfrm>
        </p:spPr>
        <p:txBody>
          <a:bodyPr/>
          <a:lstStyle/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Uudet nikotiinituotteet kiinnostavat yhä </a:t>
            </a:r>
            <a:r>
              <a:rPr lang="fi-FI" dirty="0" err="1">
                <a:latin typeface="Open Sans"/>
                <a:ea typeface="Open Sans"/>
                <a:cs typeface="Open Sans"/>
              </a:rPr>
              <a:t>usempaa</a:t>
            </a:r>
            <a:r>
              <a:rPr lang="fi-FI" dirty="0">
                <a:latin typeface="Open Sans"/>
                <a:ea typeface="Open Sans"/>
                <a:cs typeface="Open Sans"/>
              </a:rPr>
              <a:t> nuorta</a:t>
            </a:r>
            <a:endParaRPr lang="en-US" dirty="0"/>
          </a:p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Nuorten kiinnostus päihteisiin</a:t>
            </a:r>
          </a:p>
          <a:p>
            <a:pPr marL="325120" indent="-334645"/>
            <a:r>
              <a:rPr lang="fi-FI" dirty="0"/>
              <a:t>Miten vanhempi/huoltaja voi tukea lapsen hyvinvointia</a:t>
            </a:r>
          </a:p>
          <a:p>
            <a:pPr marL="325120" indent="-334645"/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325120" indent="-33464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753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2E54B49-29C9-E35C-A9CD-2A3D2907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Lapsen ja nuoren hyvinvointia suojaavia tekijöitä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353CC39-D216-677F-54E3-1F66FADC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463040"/>
            <a:ext cx="10698480" cy="46598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200" b="1" u="sng" dirty="0">
                <a:solidFill>
                  <a:srgbClr val="333333"/>
                </a:solidFill>
                <a:latin typeface="+mn-lt"/>
                <a:ea typeface="Open Sans"/>
                <a:cs typeface="Open Sans"/>
              </a:rPr>
              <a:t>Huoltaja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200" b="1" i="0" dirty="0">
                <a:solidFill>
                  <a:srgbClr val="333333"/>
                </a:solidFill>
                <a:effectLst/>
                <a:latin typeface="+mn-lt"/>
                <a:ea typeface="Open Sans"/>
                <a:cs typeface="Open Sans"/>
              </a:rPr>
              <a:t>Turvallinen ja huolehtiva perhe ja kasvuympäristö. </a:t>
            </a:r>
            <a:endParaRPr lang="en-US" dirty="0">
              <a:latin typeface="+mn-lt"/>
              <a:ea typeface="Open Sans"/>
              <a:cs typeface="Open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200" b="1" dirty="0">
                <a:solidFill>
                  <a:srgbClr val="333333"/>
                </a:solidFill>
                <a:latin typeface="+mn-lt"/>
                <a:ea typeface="Open Sans"/>
                <a:cs typeface="Open Sans"/>
              </a:rPr>
              <a:t>Lapsella hyvät suhteet läheisiin, avoin keskustelu mahdollista.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200" b="1" dirty="0">
                <a:solidFill>
                  <a:srgbClr val="333333"/>
                </a:solidFill>
                <a:latin typeface="+mn-lt"/>
                <a:ea typeface="Open Sans"/>
                <a:cs typeface="Open Sans"/>
              </a:rPr>
              <a:t>Lapsesta ollaan kiinnostuneita. Tiedetään missä lapsi liikkuu ja kenen kanssa. Mihin käyttää rahaa?</a:t>
            </a:r>
            <a:endParaRPr lang="fi-FI" dirty="0">
              <a:latin typeface="+mn-lt"/>
              <a:ea typeface="Open Sans"/>
              <a:cs typeface="Open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200" b="1" dirty="0">
                <a:solidFill>
                  <a:srgbClr val="333333"/>
                </a:solidFill>
                <a:latin typeface="+mn-lt"/>
                <a:ea typeface="Open Sans"/>
                <a:cs typeface="Open Sans"/>
              </a:rPr>
              <a:t>Tuki ja kontrolli sosiaalisen median osalta</a:t>
            </a:r>
          </a:p>
          <a:p>
            <a:pPr marL="0" indent="0">
              <a:buNone/>
            </a:pPr>
            <a:endParaRPr lang="fi-FI" sz="2200" b="1" dirty="0">
              <a:solidFill>
                <a:srgbClr val="333333"/>
              </a:solidFill>
              <a:latin typeface="+mn-lt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fi-FI" sz="2200" b="1" u="sng" dirty="0">
                <a:solidFill>
                  <a:srgbClr val="333333"/>
                </a:solidFill>
                <a:latin typeface="+mn-lt"/>
                <a:ea typeface="Open Sans"/>
                <a:cs typeface="Open Sans"/>
              </a:rPr>
              <a:t>Lapsi/nuori</a:t>
            </a:r>
            <a:endParaRPr lang="fi-FI" sz="2200" b="1" i="0" u="sng" dirty="0">
              <a:solidFill>
                <a:srgbClr val="333333"/>
              </a:solidFill>
              <a:effectLst/>
              <a:latin typeface="+mn-lt"/>
            </a:endParaRPr>
          </a:p>
          <a:p>
            <a:pPr marL="325120" indent="-334645" algn="l">
              <a:buFont typeface="Arial" panose="020B0604020202020204" pitchFamily="34" charset="0"/>
              <a:buChar char="•"/>
            </a:pPr>
            <a:r>
              <a:rPr lang="fi-FI" sz="2200" b="1" i="0" dirty="0">
                <a:solidFill>
                  <a:srgbClr val="333333"/>
                </a:solidFill>
                <a:effectLst/>
                <a:latin typeface="+mn-lt"/>
                <a:ea typeface="Open Sans"/>
                <a:cs typeface="Open Sans"/>
              </a:rPr>
              <a:t>Hyvät sosiaaliset taidot ja verkostot</a:t>
            </a:r>
          </a:p>
          <a:p>
            <a:pPr marL="325120" indent="-334645" algn="l">
              <a:buFont typeface="Arial" panose="020B0604020202020204" pitchFamily="34" charset="0"/>
              <a:buChar char="•"/>
            </a:pPr>
            <a:r>
              <a:rPr lang="fi-FI" sz="2200" b="1" i="0" dirty="0">
                <a:solidFill>
                  <a:srgbClr val="333333"/>
                </a:solidFill>
                <a:effectLst/>
                <a:latin typeface="+mn-lt"/>
                <a:ea typeface="Open Sans"/>
                <a:cs typeface="Open Sans"/>
              </a:rPr>
              <a:t>Pärjääminen jossain asiassa, onnistumiset, huoltajalta saatu kannustus</a:t>
            </a:r>
          </a:p>
          <a:p>
            <a:pPr marL="325120" indent="-334645" algn="l">
              <a:buFont typeface="Arial" panose="020B0604020202020204" pitchFamily="34" charset="0"/>
              <a:buChar char="•"/>
            </a:pPr>
            <a:r>
              <a:rPr lang="fi-FI" sz="2200" b="1" i="0" dirty="0">
                <a:solidFill>
                  <a:srgbClr val="333333"/>
                </a:solidFill>
                <a:effectLst/>
                <a:latin typeface="+mn-lt"/>
                <a:ea typeface="Open Sans"/>
                <a:cs typeface="Open Sans"/>
              </a:rPr>
              <a:t>Hyvä itsetunto ja myönteinen minäkuva</a:t>
            </a:r>
          </a:p>
          <a:p>
            <a:pPr marL="325120" indent="-334645" algn="l">
              <a:buFont typeface="Arial" panose="020B0604020202020204" pitchFamily="34" charset="0"/>
              <a:buChar char="•"/>
            </a:pPr>
            <a:r>
              <a:rPr lang="fi-FI" sz="2200" b="1" i="0" dirty="0">
                <a:solidFill>
                  <a:srgbClr val="333333"/>
                </a:solidFill>
                <a:effectLst/>
                <a:latin typeface="+mn-lt"/>
                <a:ea typeface="Open Sans"/>
                <a:cs typeface="Open Sans"/>
              </a:rPr>
              <a:t>Lähiyhteisön vastuullinen suhtautuminen päihteisiin, kaveripiiri</a:t>
            </a:r>
          </a:p>
          <a:p>
            <a:pPr marL="325120" indent="-334645" algn="l">
              <a:buFont typeface="Arial" panose="020B0604020202020204" pitchFamily="34" charset="0"/>
              <a:buChar char="•"/>
            </a:pPr>
            <a:r>
              <a:rPr lang="fi-FI" sz="2200" b="1" i="0" dirty="0">
                <a:solidFill>
                  <a:srgbClr val="333333"/>
                </a:solidFill>
                <a:effectLst/>
                <a:latin typeface="+mn-lt"/>
                <a:ea typeface="Open Sans"/>
                <a:cs typeface="Open Sans"/>
              </a:rPr>
              <a:t>Kiinnittyminen yhteisöihin (perhe, koulu, harrastusryhmä jne.)</a:t>
            </a:r>
          </a:p>
          <a:p>
            <a:pPr marL="325120" indent="-33464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086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8333E-3CE0-A18D-2451-EDAD0496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015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https://peda.net/jyvaskyla/ankkuritoiminta-vanhempien-sivu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4AE2F4-E458-8C9F-B33F-528803EC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640" y="2094531"/>
            <a:ext cx="5620719" cy="3225504"/>
          </a:xfrm>
        </p:spPr>
        <p:txBody>
          <a:bodyPr/>
          <a:lstStyle/>
          <a:p>
            <a:r>
              <a:rPr lang="fi-FI"/>
              <a:t>Yhteystiedot</a:t>
            </a:r>
          </a:p>
          <a:p>
            <a:r>
              <a:rPr lang="fi-FI"/>
              <a:t>Ajankohtaiset</a:t>
            </a:r>
          </a:p>
          <a:p>
            <a:r>
              <a:rPr lang="fi-FI"/>
              <a:t>Mistä apua</a:t>
            </a:r>
          </a:p>
          <a:p>
            <a:r>
              <a:rPr lang="fi-FI"/>
              <a:t>Materiaalipankki</a:t>
            </a:r>
          </a:p>
        </p:txBody>
      </p:sp>
      <p:pic>
        <p:nvPicPr>
          <p:cNvPr id="7" name="Kuva 6" descr="Kuva, joka sisältää kohteen kuvio, neliö, pikseli&#10;&#10;Kuvaus luotu automaattisesti">
            <a:extLst>
              <a:ext uri="{FF2B5EF4-FFF2-40B4-BE49-F238E27FC236}">
                <a16:creationId xmlns:a16="http://schemas.microsoft.com/office/drawing/2014/main" id="{77B482E1-44C3-FE0C-F28E-18486AABE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7" y="1806036"/>
            <a:ext cx="3262765" cy="3262765"/>
          </a:xfrm>
          <a:prstGeom prst="rect">
            <a:avLst/>
          </a:prstGeom>
        </p:spPr>
      </p:pic>
      <p:pic>
        <p:nvPicPr>
          <p:cNvPr id="8" name="Kuva 6">
            <a:extLst>
              <a:ext uri="{FF2B5EF4-FFF2-40B4-BE49-F238E27FC236}">
                <a16:creationId xmlns:a16="http://schemas.microsoft.com/office/drawing/2014/main" id="{F3E3D4DE-AF45-C34D-A00E-35A86AE3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92" y="5318631"/>
            <a:ext cx="5072694" cy="10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D2DF559-77B3-0B34-C157-C4FAAD1D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27F243E-5606-FC84-963F-0B7C6797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680" y="955040"/>
            <a:ext cx="4124960" cy="879039"/>
          </a:xfrm>
        </p:spPr>
        <p:txBody>
          <a:bodyPr>
            <a:normAutofit/>
          </a:bodyPr>
          <a:lstStyle/>
          <a:p>
            <a:r>
              <a:rPr lang="fi-FI" i="1" dirty="0">
                <a:latin typeface="Josefin Sans"/>
              </a:rPr>
              <a:t>Kiitos! </a:t>
            </a:r>
          </a:p>
        </p:txBody>
      </p:sp>
      <p:sp>
        <p:nvSpPr>
          <p:cNvPr id="10" name="Puhekupla: Soikea 9">
            <a:extLst>
              <a:ext uri="{FF2B5EF4-FFF2-40B4-BE49-F238E27FC236}">
                <a16:creationId xmlns:a16="http://schemas.microsoft.com/office/drawing/2014/main" id="{4B700846-93EC-A602-B448-3036516ACB8F}"/>
              </a:ext>
            </a:extLst>
          </p:cNvPr>
          <p:cNvSpPr/>
          <p:nvPr/>
        </p:nvSpPr>
        <p:spPr>
          <a:xfrm>
            <a:off x="1361440" y="2308678"/>
            <a:ext cx="3578230" cy="176620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Ehkäisevä päihdetyö kuuluu meille kaikille!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0A0A0B-F1EE-87E1-B1E5-B4CE78784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720" y="2096859"/>
            <a:ext cx="4124960" cy="172402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fi-FI" sz="1800" dirty="0"/>
              <a:t>Kun on huoli lapsesta, on tärkeä toimia ja pyytää apua matalla kynnyksellä</a:t>
            </a:r>
          </a:p>
        </p:txBody>
      </p:sp>
      <p:sp>
        <p:nvSpPr>
          <p:cNvPr id="5" name="Puhekupla: Soikea 4">
            <a:extLst>
              <a:ext uri="{FF2B5EF4-FFF2-40B4-BE49-F238E27FC236}">
                <a16:creationId xmlns:a16="http://schemas.microsoft.com/office/drawing/2014/main" id="{DE1296A0-7C2C-C464-C80B-6FAA749B8287}"/>
              </a:ext>
            </a:extLst>
          </p:cNvPr>
          <p:cNvSpPr/>
          <p:nvPr/>
        </p:nvSpPr>
        <p:spPr>
          <a:xfrm>
            <a:off x="3822337" y="3913576"/>
            <a:ext cx="3578230" cy="172402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Pidetään yhdessä huolta lapsista ja toinen toisistamme!</a:t>
            </a:r>
          </a:p>
        </p:txBody>
      </p:sp>
    </p:spTree>
    <p:extLst>
      <p:ext uri="{BB962C8B-B14F-4D97-AF65-F5344CB8AC3E}">
        <p14:creationId xmlns:p14="http://schemas.microsoft.com/office/powerpoint/2010/main" val="71882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41C5C-4704-4696-BE9B-E31FCE5D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840509"/>
            <a:ext cx="11336383" cy="988291"/>
          </a:xfrm>
        </p:spPr>
        <p:txBody>
          <a:bodyPr>
            <a:normAutofit fontScale="90000"/>
          </a:bodyPr>
          <a:lstStyle/>
          <a:p>
            <a:r>
              <a:rPr lang="fi-FI" sz="2800" dirty="0">
                <a:latin typeface="Josefin Sans"/>
              </a:rPr>
              <a:t>Kiinnostus Uusiin nikotiinituotteisiin on lisääntynyt</a:t>
            </a:r>
            <a:r>
              <a:rPr lang="fi-FI" dirty="0">
                <a:latin typeface="Josefin Sans"/>
              </a:rPr>
              <a:t> </a:t>
            </a:r>
            <a:endParaRPr lang="en-FI" dirty="0">
              <a:latin typeface="Josefin San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C9A64-22F7-4241-B1FF-837FB4CF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" y="1923142"/>
            <a:ext cx="11046823" cy="4186110"/>
          </a:xfrm>
        </p:spPr>
        <p:txBody>
          <a:bodyPr>
            <a:normAutofit fontScale="92500" lnSpcReduction="10000"/>
          </a:bodyPr>
          <a:lstStyle/>
          <a:p>
            <a:pPr marL="325120" indent="-325120"/>
            <a:r>
              <a:rPr lang="fi-FI" dirty="0">
                <a:latin typeface="Open Sans"/>
                <a:ea typeface="Open Sans"/>
                <a:cs typeface="Open Sans"/>
              </a:rPr>
              <a:t>Tuotteiden käyttöä on havaittu jopa alakoululaisilla</a:t>
            </a:r>
          </a:p>
          <a:p>
            <a:pPr marL="325120" indent="-325120"/>
            <a:r>
              <a:rPr lang="fi-FI" dirty="0">
                <a:latin typeface="Open Sans"/>
                <a:ea typeface="Open Sans"/>
                <a:cs typeface="Open Sans"/>
              </a:rPr>
              <a:t>Uudet nikotiinituotteet on tehty todella houkutteleviksi nuorille ja niitä ”markkinoidaan” nuorille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325120" indent="-325120"/>
            <a:r>
              <a:rPr lang="fi-FI" dirty="0">
                <a:latin typeface="Open Sans"/>
                <a:ea typeface="Open Sans"/>
                <a:cs typeface="Open Sans"/>
              </a:rPr>
              <a:t>Käyttö voi jäädä huomaamatta (esim. </a:t>
            </a:r>
            <a:r>
              <a:rPr lang="fi-FI" dirty="0" err="1">
                <a:latin typeface="Open Sans"/>
                <a:ea typeface="Open Sans"/>
                <a:cs typeface="Open Sans"/>
              </a:rPr>
              <a:t>vape</a:t>
            </a:r>
            <a:r>
              <a:rPr lang="fi-FI" dirty="0">
                <a:latin typeface="Open Sans"/>
                <a:ea typeface="Open Sans"/>
                <a:cs typeface="Open Sans"/>
              </a:rPr>
              <a:t> ei ”haise” ja nikotiinipussit ovat huomaamattomia)</a:t>
            </a:r>
          </a:p>
          <a:p>
            <a:pPr marL="0" indent="0">
              <a:buNone/>
            </a:pPr>
            <a:endParaRPr lang="fi-FI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fi-FI" b="1" u="sng" dirty="0">
                <a:latin typeface="Open Sans"/>
                <a:ea typeface="Open Sans"/>
                <a:cs typeface="Open Sans"/>
              </a:rPr>
              <a:t>Huolena:</a:t>
            </a:r>
          </a:p>
          <a:p>
            <a:pPr marL="325120" indent="-325120">
              <a:buFont typeface="Wingdings" panose="05000000000000000000" pitchFamily="2" charset="2"/>
              <a:buChar char="Ø"/>
            </a:pPr>
            <a:r>
              <a:rPr lang="fi-FI" dirty="0">
                <a:latin typeface="Open Sans"/>
                <a:ea typeface="Open Sans"/>
                <a:cs typeface="Open Sans"/>
              </a:rPr>
              <a:t>Terveysvaikutukset esim. nikotiiniriippuvuus, nikotiinimyrkytys</a:t>
            </a:r>
          </a:p>
          <a:p>
            <a:pPr marL="325120" indent="-325120">
              <a:buFont typeface="Wingdings" panose="05000000000000000000" pitchFamily="2" charset="2"/>
              <a:buChar char="Ø"/>
            </a:pPr>
            <a:r>
              <a:rPr lang="fi-FI" dirty="0">
                <a:latin typeface="Open Sans"/>
                <a:ea typeface="Open Sans"/>
                <a:cs typeface="Open Sans"/>
              </a:rPr>
              <a:t>Tuotteen sisältö (ei välttämättä osata mieltää haitalliseksi)</a:t>
            </a:r>
            <a:endParaRPr lang="fi-FI" dirty="0"/>
          </a:p>
          <a:p>
            <a:pPr marL="325120" indent="-325120">
              <a:buFont typeface="Wingdings" panose="05000000000000000000" pitchFamily="2" charset="2"/>
              <a:buChar char="Ø"/>
            </a:pPr>
            <a:r>
              <a:rPr lang="fi-FI" dirty="0">
                <a:latin typeface="Open Sans"/>
                <a:ea typeface="Open Sans"/>
                <a:cs typeface="Open Sans"/>
              </a:rPr>
              <a:t>Velanperintä ja siitä koituva väkivalta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096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kuvakaappaus, muotoilu&#10;&#10;Kuvaus luotu automaattisesti">
            <a:extLst>
              <a:ext uri="{FF2B5EF4-FFF2-40B4-BE49-F238E27FC236}">
                <a16:creationId xmlns:a16="http://schemas.microsoft.com/office/drawing/2014/main" id="{80676A66-530D-79E8-2850-B16F49BFF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4888654C-2CE0-2627-0568-C6F84916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F4AEF5D-7FAC-4949-84D2-DA5A9BB3D225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74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D0B3868-9F5B-67FF-1818-187B5EE0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64F2905-5ABF-630D-489D-32F5075D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Mitä haittoja/ riskejä </a:t>
            </a:r>
            <a:r>
              <a:rPr lang="fi-FI" dirty="0" err="1"/>
              <a:t>vapessa</a:t>
            </a: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B17192A-2AB5-BB8F-63F8-4BD913BAA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07" y="1660299"/>
            <a:ext cx="10163158" cy="4473575"/>
          </a:xfrm>
        </p:spPr>
      </p:pic>
    </p:spTree>
    <p:extLst>
      <p:ext uri="{BB962C8B-B14F-4D97-AF65-F5344CB8AC3E}">
        <p14:creationId xmlns:p14="http://schemas.microsoft.com/office/powerpoint/2010/main" val="409843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F69DB-E009-8EF7-D22B-5871EC2C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48DCF-346F-D1CB-64D2-44E8853F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err="1">
                <a:latin typeface="Josefin Sans"/>
              </a:rPr>
              <a:t>Nuoria</a:t>
            </a:r>
            <a:r>
              <a:rPr lang="en-US" sz="2800" dirty="0">
                <a:latin typeface="Josefin Sans"/>
              </a:rPr>
              <a:t> </a:t>
            </a:r>
            <a:r>
              <a:rPr lang="en-US" sz="2800" err="1">
                <a:latin typeface="Josefin Sans"/>
              </a:rPr>
              <a:t>houkutellaan</a:t>
            </a:r>
            <a:r>
              <a:rPr lang="en-US" sz="2800" dirty="0">
                <a:latin typeface="Josefin Sans"/>
              </a:rPr>
              <a:t> </a:t>
            </a:r>
            <a:r>
              <a:rPr lang="en-US" sz="2800" err="1">
                <a:latin typeface="Josefin Sans"/>
              </a:rPr>
              <a:t>uusilla</a:t>
            </a:r>
            <a:r>
              <a:rPr lang="en-US" sz="2800" dirty="0">
                <a:latin typeface="Josefin Sans"/>
              </a:rPr>
              <a:t> </a:t>
            </a:r>
            <a:r>
              <a:rPr lang="en-US" sz="2800" err="1">
                <a:latin typeface="Josefin Sans"/>
              </a:rPr>
              <a:t>tuotteilla</a:t>
            </a:r>
            <a:endParaRPr lang="en-US" sz="2800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B98B3-74FF-86BD-BF4B-3AE8D6EB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2062882"/>
            <a:ext cx="10668000" cy="4060011"/>
          </a:xfrm>
        </p:spPr>
        <p:txBody>
          <a:bodyPr/>
          <a:lstStyle/>
          <a:p>
            <a:pPr marL="325120" indent="-334645"/>
            <a:r>
              <a:rPr lang="en-US" dirty="0" err="1">
                <a:latin typeface="Open Sans"/>
                <a:ea typeface="Open Sans"/>
                <a:cs typeface="Open Sans"/>
              </a:rPr>
              <a:t>Sekä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sähkösavukkeissa</a:t>
            </a:r>
            <a:r>
              <a:rPr lang="en-US" dirty="0">
                <a:latin typeface="Open Sans"/>
                <a:ea typeface="Open Sans"/>
                <a:cs typeface="Open Sans"/>
              </a:rPr>
              <a:t>, </a:t>
            </a:r>
            <a:r>
              <a:rPr lang="en-US" dirty="0" err="1">
                <a:latin typeface="Open Sans"/>
                <a:ea typeface="Open Sans"/>
                <a:cs typeface="Open Sans"/>
              </a:rPr>
              <a:t>että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nikotiinipusseissa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laaja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valikoima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tuotteita</a:t>
            </a:r>
            <a:r>
              <a:rPr lang="en-US" dirty="0">
                <a:latin typeface="Open Sans"/>
                <a:ea typeface="Open Sans"/>
                <a:cs typeface="Open Sans"/>
              </a:rPr>
              <a:t>, </a:t>
            </a:r>
            <a:r>
              <a:rPr lang="en-US" dirty="0" err="1">
                <a:latin typeface="Open Sans"/>
                <a:ea typeface="Open Sans"/>
                <a:cs typeface="Open Sans"/>
              </a:rPr>
              <a:t>makuja</a:t>
            </a:r>
            <a:r>
              <a:rPr lang="en-US" dirty="0">
                <a:latin typeface="Open Sans"/>
                <a:ea typeface="Open Sans"/>
                <a:cs typeface="Open Sans"/>
              </a:rPr>
              <a:t>, </a:t>
            </a:r>
            <a:r>
              <a:rPr lang="en-US" dirty="0" err="1">
                <a:latin typeface="Open Sans"/>
                <a:ea typeface="Open Sans"/>
                <a:cs typeface="Open Sans"/>
              </a:rPr>
              <a:t>tuoksuja</a:t>
            </a:r>
            <a:r>
              <a:rPr lang="en-US" dirty="0">
                <a:latin typeface="Open Sans"/>
                <a:ea typeface="Open Sans"/>
                <a:cs typeface="Open Sans"/>
              </a:rPr>
              <a:t>. </a:t>
            </a:r>
            <a:r>
              <a:rPr lang="en-US" dirty="0" err="1">
                <a:latin typeface="Open Sans"/>
                <a:ea typeface="Open Sans"/>
                <a:cs typeface="Open Sans"/>
              </a:rPr>
              <a:t>Jokaiselle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>
                <a:latin typeface="Open Sans"/>
                <a:ea typeface="Open Sans"/>
                <a:cs typeface="Open Sans"/>
              </a:rPr>
              <a:t>jotakin! 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325120" indent="-334645"/>
            <a:r>
              <a:rPr lang="en-US" dirty="0" err="1">
                <a:latin typeface="Open Sans"/>
                <a:ea typeface="Open Sans"/>
                <a:cs typeface="Open Sans"/>
              </a:rPr>
              <a:t>Pakkaukset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myös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tehty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erittäin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houkutteleviksi</a:t>
            </a:r>
            <a:endParaRPr lang="en-US" dirty="0" err="1"/>
          </a:p>
          <a:p>
            <a:pPr marL="325120" indent="-334645"/>
            <a:r>
              <a:rPr lang="en-US" dirty="0" err="1">
                <a:latin typeface="Open Sans"/>
                <a:ea typeface="Open Sans"/>
                <a:cs typeface="Open Sans"/>
              </a:rPr>
              <a:t>Osassa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sähkösavukkeissa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vilkkuvaloja</a:t>
            </a:r>
            <a:r>
              <a:rPr lang="en-US" dirty="0">
                <a:latin typeface="Open Sans"/>
                <a:ea typeface="Open Sans"/>
                <a:cs typeface="Open Sans"/>
              </a:rPr>
              <a:t> ja </a:t>
            </a:r>
            <a:r>
              <a:rPr lang="en-US" dirty="0" err="1">
                <a:latin typeface="Open Sans"/>
                <a:ea typeface="Open Sans"/>
                <a:cs typeface="Open Sans"/>
              </a:rPr>
              <a:t>pelejä</a:t>
            </a:r>
          </a:p>
          <a:p>
            <a:pPr marL="325120" indent="-334645"/>
            <a:r>
              <a:rPr lang="en-US" dirty="0">
                <a:latin typeface="Open Sans"/>
                <a:ea typeface="Open Sans"/>
                <a:cs typeface="Open Sans"/>
              </a:rPr>
              <a:t>Nuorten </a:t>
            </a:r>
            <a:r>
              <a:rPr lang="en-US" dirty="0" err="1">
                <a:latin typeface="Open Sans"/>
                <a:ea typeface="Open Sans"/>
                <a:cs typeface="Open Sans"/>
              </a:rPr>
              <a:t>suosimisssa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sosiaalisen</a:t>
            </a:r>
            <a:r>
              <a:rPr lang="en-US" dirty="0">
                <a:latin typeface="Open Sans"/>
                <a:ea typeface="Open Sans"/>
                <a:cs typeface="Open Sans"/>
              </a:rPr>
              <a:t> median </a:t>
            </a:r>
            <a:r>
              <a:rPr lang="en-US" dirty="0" err="1">
                <a:latin typeface="Open Sans"/>
                <a:ea typeface="Open Sans"/>
                <a:cs typeface="Open Sans"/>
              </a:rPr>
              <a:t>kanavissa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tapahtuu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tuotteiden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piilomarkkinointia</a:t>
            </a:r>
            <a:endParaRPr lang="en-US" dirty="0" err="1"/>
          </a:p>
          <a:p>
            <a:pPr marL="325120" indent="-33464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pullo, vaaleanpunainen, kirjoitusväline, kokoelma&#10;&#10;Kuvaus luotu automaattisesti">
            <a:extLst>
              <a:ext uri="{FF2B5EF4-FFF2-40B4-BE49-F238E27FC236}">
                <a16:creationId xmlns:a16="http://schemas.microsoft.com/office/drawing/2014/main" id="{CC2287EE-21B0-B2D9-27A6-D31C91C181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16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D85C0F24-6B0B-D3A5-160A-3FDFDEBA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F4AEF5D-7FAC-4949-84D2-DA5A9BB3D225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20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42C967A-3CD8-07A3-A3A7-DCF4EDF1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2ABE338-DBE5-E463-7B06-6A3D6EF5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B769B0-C0C5-5554-0B2F-FB7AD8514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71F5A77-E265-09E2-E5BE-08A17682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"/>
            <a:ext cx="12192000" cy="6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0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E58016-451A-B603-A510-E4AC87278B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3C224747-5017-F9A3-90ED-C1554CBE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F4AEF5D-7FAC-4949-84D2-DA5A9BB3D225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58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-jyvaskyla" id="{C3D70844-40FB-2E48-A460-FF478C883A73}" vid="{73751ED9-C960-F944-B4C0-29A0A38A0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538FE217BF7C94B82AC57EDF1595550" ma:contentTypeVersion="11" ma:contentTypeDescription="Luo uusi asiakirja." ma:contentTypeScope="" ma:versionID="c23354104d20acb6d7c68cd7ee422ba7">
  <xsd:schema xmlns:xsd="http://www.w3.org/2001/XMLSchema" xmlns:xs="http://www.w3.org/2001/XMLSchema" xmlns:p="http://schemas.microsoft.com/office/2006/metadata/properties" xmlns:ns2="146ee41f-5fc1-4b49-a013-72d148edfb1b" xmlns:ns3="6afc2943-7005-45e2-9e81-a35d3b8cd6e8" targetNamespace="http://schemas.microsoft.com/office/2006/metadata/properties" ma:root="true" ma:fieldsID="fae698621946a7a1cc6902cd81ff7dba" ns2:_="" ns3:_="">
    <xsd:import namespace="146ee41f-5fc1-4b49-a013-72d148edfb1b"/>
    <xsd:import namespace="6afc2943-7005-45e2-9e81-a35d3b8cd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ee41f-5fc1-4b49-a013-72d148edf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c2943-7005-45e2-9e81-a35d3b8cd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1A8753-FB9D-4D4B-ABE3-10963DFD6D3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afc2943-7005-45e2-9e81-a35d3b8cd6e8"/>
    <ds:schemaRef ds:uri="146ee41f-5fc1-4b49-a013-72d148edfb1b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5167ED-7AE2-4B1E-94D8-17F8910C238D}">
  <ds:schemaRefs>
    <ds:schemaRef ds:uri="146ee41f-5fc1-4b49-a013-72d148edfb1b"/>
    <ds:schemaRef ds:uri="6afc2943-7005-45e2-9e81-a35d3b8cd6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FA1C9E-19AD-4856-B04B-B07F23B104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ppt-pohja-jyvaskyla</Template>
  <TotalTime>9544</TotalTime>
  <Words>715</Words>
  <Application>Microsoft Office PowerPoint</Application>
  <PresentationFormat>Laajakuva</PresentationFormat>
  <Paragraphs>161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6" baseType="lpstr">
      <vt:lpstr>Archivo Black</vt:lpstr>
      <vt:lpstr>Montserrat Semi-Bold</vt:lpstr>
      <vt:lpstr>Arial</vt:lpstr>
      <vt:lpstr>Montserrat Ultra-Bold</vt:lpstr>
      <vt:lpstr>Wingdings</vt:lpstr>
      <vt:lpstr>Josefin Sans</vt:lpstr>
      <vt:lpstr>Montserrat Bold</vt:lpstr>
      <vt:lpstr>Montserrat</vt:lpstr>
      <vt:lpstr>Roboto Slab Medium</vt:lpstr>
      <vt:lpstr>Roboto Slab</vt:lpstr>
      <vt:lpstr>Open Sans</vt:lpstr>
      <vt:lpstr>Montserrat Italics</vt:lpstr>
      <vt:lpstr>Calibri</vt:lpstr>
      <vt:lpstr>Office-teema</vt:lpstr>
      <vt:lpstr>Halssilan koulu vanhempainilta 4.3</vt:lpstr>
      <vt:lpstr>Mitä luvassa</vt:lpstr>
      <vt:lpstr>Kiinnostus Uusiin nikotiinituotteisiin on lisääntynyt </vt:lpstr>
      <vt:lpstr>PowerPoint-esitys</vt:lpstr>
      <vt:lpstr>Mitä haittoja/ riskejä vapessa</vt:lpstr>
      <vt:lpstr>Nuoria houkutellaan uusilla tuotteilla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Mihin kiinnittää huoltajana huomiota?</vt:lpstr>
      <vt:lpstr>Arjen perusasioiden merkitys  lapsen/nuoren hyvinvoinnille</vt:lpstr>
      <vt:lpstr>Uni ja ravinto</vt:lpstr>
      <vt:lpstr>PowerPoint-esitys</vt:lpstr>
      <vt:lpstr>Lapsen ohjaaminen ja tuki sosiaalisen median käytössä tärkeää</vt:lpstr>
      <vt:lpstr>PowerPoint-esitys</vt:lpstr>
      <vt:lpstr>Sosiaalinen median osalta huomioitavaa</vt:lpstr>
      <vt:lpstr>Lapsen ja nuoren hyvinvointia suojaavia tekijöitä</vt:lpstr>
      <vt:lpstr>https://peda.net/jyvaskyla/ankkuritoiminta-vanhempien-sivu</vt:lpstr>
      <vt:lpstr>Kiitos!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Lounasto Ella</dc:creator>
  <cp:lastModifiedBy>Lumela Meri</cp:lastModifiedBy>
  <cp:revision>79</cp:revision>
  <dcterms:created xsi:type="dcterms:W3CDTF">2025-01-28T08:07:27Z</dcterms:created>
  <dcterms:modified xsi:type="dcterms:W3CDTF">2025-03-13T15:18:15Z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0x010100D538FE217BF7C94B82AC57EDF1595550</vt:lpwstr>
  </property>
</Properties>
</file>