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4"/>
  </p:sldMasterIdLst>
  <p:sldIdLst>
    <p:sldId id="256" r:id="rId5"/>
    <p:sldId id="257" r:id="rId6"/>
    <p:sldId id="258" r:id="rId7"/>
    <p:sldId id="259" r:id="rId8"/>
    <p:sldId id="260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1C773E-326E-48CF-B32D-45C02DADEBD4}" v="2" dt="2021-09-14T12:54:01.6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7000"/>
                <a:shade val="100000"/>
                <a:satMod val="185000"/>
                <a:lumMod val="120000"/>
              </a:schemeClr>
            </a:gs>
            <a:gs pos="100000">
              <a:schemeClr val="bg1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1C9F4F8-1CA1-4169-A513-5E15F4D91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73A525E-84D8-4BED-887D-CB80FD380C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chemeClr val="accent1"/>
          </a:solidFill>
          <a:ln w="190500" cmpd="thinThick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fi-FI" dirty="0">
                <a:solidFill>
                  <a:srgbClr val="FFFFFF"/>
                </a:solidFill>
              </a:rPr>
              <a:t>2. A –luokan vanhempainilta</a:t>
            </a:r>
            <a:br>
              <a:rPr lang="fi-FI" dirty="0">
                <a:solidFill>
                  <a:srgbClr val="FFFFFF"/>
                </a:solidFill>
              </a:rPr>
            </a:br>
            <a:endParaRPr lang="fi-FI" dirty="0">
              <a:solidFill>
                <a:srgbClr val="FFFFFF"/>
              </a:solidFill>
            </a:endParaRP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58BD241-AF7D-47AB-BBDC-E9A0AF17AA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</p:spPr>
        <p:txBody>
          <a:bodyPr>
            <a:normAutofit/>
          </a:bodyPr>
          <a:lstStyle/>
          <a:p>
            <a:r>
              <a:rPr lang="fi-FI" dirty="0"/>
              <a:t>16.9.2021</a:t>
            </a:r>
          </a:p>
        </p:txBody>
      </p:sp>
    </p:spTree>
    <p:extLst>
      <p:ext uri="{BB962C8B-B14F-4D97-AF65-F5344CB8AC3E}">
        <p14:creationId xmlns:p14="http://schemas.microsoft.com/office/powerpoint/2010/main" val="929460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isällön paikkamerkki 5" descr="Koulupöydällä kirjoja ja kyniä ja taustalla liitutaulu">
            <a:extLst>
              <a:ext uri="{FF2B5EF4-FFF2-40B4-BE49-F238E27FC236}">
                <a16:creationId xmlns:a16="http://schemas.microsoft.com/office/drawing/2014/main" id="{B80443D4-DA73-4F3A-A6CB-F1CC66A0856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alphaModFix amt="40000"/>
          </a:blip>
          <a:srcRect t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3F48214E-AAEA-4641-87C2-E33C9FB0D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noFill/>
          <a:ln>
            <a:solidFill>
              <a:srgbClr val="FFFFFF"/>
            </a:solidFill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>
                <a:solidFill>
                  <a:schemeClr val="tx1"/>
                </a:solidFill>
              </a:rPr>
              <a:t>Vanhempainillan asioita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945ACAF-F75D-4883-B0DD-7E774874C8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31136" y="2638044"/>
            <a:ext cx="7729728" cy="310198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/>
              <a:t>Paikallaolijat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 </a:t>
            </a:r>
            <a:endParaRPr lang="en-US" dirty="0"/>
          </a:p>
          <a:p>
            <a:r>
              <a:rPr lang="en-US" dirty="0" err="1"/>
              <a:t>Viestintä</a:t>
            </a:r>
            <a:r>
              <a:rPr lang="en-US" dirty="0"/>
              <a:t> </a:t>
            </a:r>
            <a:r>
              <a:rPr lang="en-US" dirty="0" err="1"/>
              <a:t>kodin</a:t>
            </a:r>
            <a:r>
              <a:rPr lang="en-US" dirty="0"/>
              <a:t> ja </a:t>
            </a:r>
            <a:r>
              <a:rPr lang="en-US" dirty="0" err="1"/>
              <a:t>koulun</a:t>
            </a:r>
            <a:r>
              <a:rPr lang="en-US" dirty="0"/>
              <a:t> </a:t>
            </a:r>
            <a:r>
              <a:rPr lang="en-US" dirty="0" err="1"/>
              <a:t>välillä</a:t>
            </a:r>
            <a:endParaRPr lang="en-US" dirty="0"/>
          </a:p>
          <a:p>
            <a:r>
              <a:rPr lang="en-US" dirty="0" err="1"/>
              <a:t>Arviointi</a:t>
            </a:r>
            <a:endParaRPr lang="en-US" dirty="0"/>
          </a:p>
          <a:p>
            <a:r>
              <a:rPr lang="en-US" dirty="0" err="1"/>
              <a:t>Liikunta</a:t>
            </a:r>
            <a:endParaRPr lang="en-US" dirty="0"/>
          </a:p>
          <a:p>
            <a:r>
              <a:rPr lang="en-US" dirty="0" err="1"/>
              <a:t>Retket</a:t>
            </a:r>
            <a:endParaRPr lang="en-US" dirty="0"/>
          </a:p>
          <a:p>
            <a:r>
              <a:rPr lang="en-US" dirty="0"/>
              <a:t>Muut </a:t>
            </a:r>
            <a:r>
              <a:rPr lang="en-US" dirty="0" err="1"/>
              <a:t>asiat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5807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97C49C-D7A0-445E-A537-2919B68CD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811099"/>
          </a:xfrm>
        </p:spPr>
        <p:txBody>
          <a:bodyPr/>
          <a:lstStyle/>
          <a:p>
            <a:r>
              <a:rPr lang="fi-FI" dirty="0"/>
              <a:t>Viestintä kodin ja koulun välillä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30DA373-86CE-4D1E-B94C-AC2A0DF557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213113"/>
            <a:ext cx="7729728" cy="4134677"/>
          </a:xfrm>
        </p:spPr>
        <p:txBody>
          <a:bodyPr>
            <a:normAutofit/>
          </a:bodyPr>
          <a:lstStyle/>
          <a:p>
            <a:r>
              <a:rPr lang="fi-FI" dirty="0"/>
              <a:t>Wilma pääasiallinen viestintäkanava</a:t>
            </a:r>
          </a:p>
          <a:p>
            <a:r>
              <a:rPr lang="fi-FI" dirty="0"/>
              <a:t>Puhelimesta tavoittaa myöskin pääsääntöisesti 8-16 välillä, viestillä varmemmin</a:t>
            </a:r>
          </a:p>
          <a:p>
            <a:r>
              <a:rPr lang="fi-FI" dirty="0"/>
              <a:t>Luokan sivulle aina viikkotiedote perjantaisin</a:t>
            </a:r>
            <a:br>
              <a:rPr lang="fi-FI" dirty="0"/>
            </a:br>
            <a:endParaRPr lang="fi-FI" dirty="0"/>
          </a:p>
          <a:p>
            <a:r>
              <a:rPr lang="fi-FI" dirty="0"/>
              <a:t>POISSAOLOT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dirty="0"/>
              <a:t>Viesti minulle mielellään merkintöjen lisäksi.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dirty="0"/>
              <a:t>Lepääminen etusijalla! </a:t>
            </a:r>
            <a:r>
              <a:rPr lang="fi-FI" dirty="0">
                <a:sym typeface="Wingdings" panose="05000000000000000000" pitchFamily="2" charset="2"/>
              </a:rPr>
              <a:t></a:t>
            </a:r>
            <a:endParaRPr lang="fi-FI" dirty="0"/>
          </a:p>
          <a:p>
            <a:pPr>
              <a:buFont typeface="Wingdings" panose="05000000000000000000" pitchFamily="2" charset="2"/>
              <a:buChar char="§"/>
            </a:pPr>
            <a:r>
              <a:rPr lang="fi-FI" dirty="0"/>
              <a:t>useamman päivän poissaolon jälkeen kirjat koululta kotiin. Läksykyselyt ovat hoituneet hienosti </a:t>
            </a:r>
            <a:r>
              <a:rPr lang="fi-FI" dirty="0" err="1"/>
              <a:t>wilman</a:t>
            </a:r>
            <a:r>
              <a:rPr lang="fi-FI" dirty="0"/>
              <a:t> kautta. Lepääminen etusijalla! </a:t>
            </a:r>
            <a:r>
              <a:rPr lang="fi-FI" dirty="0">
                <a:sym typeface="Wingdings" panose="05000000000000000000" pitchFamily="2" charset="2"/>
              </a:rPr>
              <a:t></a:t>
            </a:r>
            <a:endParaRPr lang="fi-FI" dirty="0"/>
          </a:p>
          <a:p>
            <a:pPr lvl="0">
              <a:buClr>
                <a:srgbClr val="9BAFB5"/>
              </a:buClr>
              <a:buFont typeface="Wingdings" panose="05000000000000000000" pitchFamily="2" charset="2"/>
              <a:buChar char="§"/>
            </a:pPr>
            <a:r>
              <a:rPr lang="fi-FI" dirty="0">
                <a:solidFill>
                  <a:srgbClr val="000000">
                    <a:lumMod val="85000"/>
                    <a:lumOff val="15000"/>
                  </a:srgbClr>
                </a:solidFill>
              </a:rPr>
              <a:t>Uusi poissaolomalli, 30h jälkeen aina yhteys kotiin</a:t>
            </a:r>
          </a:p>
          <a:p>
            <a:pPr lvl="0">
              <a:buClr>
                <a:srgbClr val="9BAFB5"/>
              </a:buClr>
              <a:buFont typeface="Wingdings" panose="05000000000000000000" pitchFamily="2" charset="2"/>
              <a:buChar char="§"/>
            </a:pPr>
            <a:r>
              <a:rPr lang="fi-FI" dirty="0">
                <a:solidFill>
                  <a:srgbClr val="000000">
                    <a:lumMod val="85000"/>
                    <a:lumOff val="15000"/>
                  </a:srgbClr>
                </a:solidFill>
              </a:rPr>
              <a:t>Omat lomat ja poissaolohakemus</a:t>
            </a:r>
          </a:p>
          <a:p>
            <a:pPr>
              <a:buFont typeface="Wingdings" panose="05000000000000000000" pitchFamily="2" charset="2"/>
              <a:buChar char="§"/>
            </a:pPr>
            <a:endParaRPr lang="fi-FI" dirty="0"/>
          </a:p>
          <a:p>
            <a:pPr>
              <a:buFont typeface="Wingdings" panose="05000000000000000000" pitchFamily="2" charset="2"/>
              <a:buChar char="§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42310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F29009-1F4A-463D-A213-1FB8A0E0B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705082"/>
          </a:xfrm>
        </p:spPr>
        <p:txBody>
          <a:bodyPr>
            <a:normAutofit fontScale="90000"/>
          </a:bodyPr>
          <a:lstStyle/>
          <a:p>
            <a:r>
              <a:rPr lang="fi-FI" dirty="0"/>
              <a:t>Tavoitteet ja arviointi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59772B3-A789-4D57-AB7C-AB5CBDC8B0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0417" y="1828800"/>
            <a:ext cx="10151165" cy="4823791"/>
          </a:xfrm>
        </p:spPr>
        <p:txBody>
          <a:bodyPr>
            <a:normAutofit/>
          </a:bodyPr>
          <a:lstStyle/>
          <a:p>
            <a:r>
              <a:rPr lang="fi-FI" dirty="0"/>
              <a:t>Lukuvuoden tavoitteet: Minä ja muut koulussa, Minä ja opiskelun perustaidot, Minä ja itseluottamus</a:t>
            </a:r>
            <a:endParaRPr lang="fi-FI" dirty="0">
              <a:solidFill>
                <a:srgbClr val="000000">
                  <a:lumMod val="85000"/>
                  <a:lumOff val="15000"/>
                </a:srgbClr>
              </a:solidFill>
            </a:endParaRPr>
          </a:p>
          <a:p>
            <a:r>
              <a:rPr lang="fi-FI" dirty="0"/>
              <a:t>Arviointikeskustelut marras- tammikuussa</a:t>
            </a:r>
          </a:p>
          <a:p>
            <a:endParaRPr lang="fi-FI" dirty="0"/>
          </a:p>
          <a:p>
            <a:pPr lvl="0">
              <a:buClr>
                <a:srgbClr val="9BAFB5"/>
              </a:buClr>
            </a:pPr>
            <a:r>
              <a:rPr lang="fi-FI" b="1" dirty="0">
                <a:solidFill>
                  <a:srgbClr val="000000">
                    <a:lumMod val="85000"/>
                    <a:lumOff val="15000"/>
                  </a:srgbClr>
                </a:solidFill>
              </a:rPr>
              <a:t>Läksyt</a:t>
            </a:r>
            <a:r>
              <a:rPr lang="fi-FI" dirty="0">
                <a:solidFill>
                  <a:srgbClr val="000000">
                    <a:lumMod val="85000"/>
                    <a:lumOff val="15000"/>
                  </a:srgbClr>
                </a:solidFill>
              </a:rPr>
              <a:t> kuitataan ja kuunnellaan kotona huolella, siisteys</a:t>
            </a:r>
          </a:p>
          <a:p>
            <a:pPr lvl="0">
              <a:buClr>
                <a:srgbClr val="9BAFB5"/>
              </a:buClr>
            </a:pPr>
            <a:r>
              <a:rPr lang="fi-FI" dirty="0">
                <a:solidFill>
                  <a:srgbClr val="000000">
                    <a:lumMod val="85000"/>
                    <a:lumOff val="15000"/>
                  </a:srgbClr>
                </a:solidFill>
              </a:rPr>
              <a:t>Lukemisen ymmärtämiselle yhä suurempi rooli, kysy luetusta / pyydä lasta kertomaan</a:t>
            </a:r>
          </a:p>
          <a:p>
            <a:pPr lvl="0">
              <a:buClr>
                <a:srgbClr val="9BAFB5"/>
              </a:buClr>
            </a:pPr>
            <a:endParaRPr lang="fi-FI" dirty="0">
              <a:solidFill>
                <a:srgbClr val="000000">
                  <a:lumMod val="85000"/>
                  <a:lumOff val="15000"/>
                </a:srgbClr>
              </a:solidFill>
            </a:endParaRPr>
          </a:p>
          <a:p>
            <a:pPr lvl="0">
              <a:buClr>
                <a:srgbClr val="9BAFB5"/>
              </a:buClr>
            </a:pPr>
            <a:r>
              <a:rPr lang="fi-FI" b="1" dirty="0">
                <a:solidFill>
                  <a:srgbClr val="000000">
                    <a:lumMod val="85000"/>
                    <a:lumOff val="15000"/>
                  </a:srgbClr>
                </a:solidFill>
              </a:rPr>
              <a:t>Äidinkieli</a:t>
            </a:r>
            <a:r>
              <a:rPr lang="fi-FI" dirty="0">
                <a:solidFill>
                  <a:srgbClr val="000000">
                    <a:lumMod val="85000"/>
                    <a:lumOff val="15000"/>
                  </a:srgbClr>
                </a:solidFill>
              </a:rPr>
              <a:t>: </a:t>
            </a:r>
          </a:p>
          <a:p>
            <a:pPr marL="0" lvl="0" indent="0">
              <a:buClr>
                <a:srgbClr val="9BAFB5"/>
              </a:buClr>
              <a:buNone/>
            </a:pPr>
            <a:r>
              <a:rPr lang="fi-FI" dirty="0">
                <a:solidFill>
                  <a:srgbClr val="000000">
                    <a:lumMod val="85000"/>
                    <a:lumOff val="15000"/>
                  </a:srgbClr>
                </a:solidFill>
              </a:rPr>
              <a:t>-sujuva lukeminen ja ymmärtäminen, virkkeellä vastaaminen, oikeinkirjoitus, kirjainmuodot, pienet tarinat</a:t>
            </a:r>
          </a:p>
          <a:p>
            <a:pPr>
              <a:buClr>
                <a:srgbClr val="9BAFB5"/>
              </a:buClr>
            </a:pPr>
            <a:r>
              <a:rPr lang="fi-FI" b="1" dirty="0">
                <a:solidFill>
                  <a:srgbClr val="000000">
                    <a:lumMod val="85000"/>
                    <a:lumOff val="15000"/>
                  </a:srgbClr>
                </a:solidFill>
              </a:rPr>
              <a:t>Matematiikka</a:t>
            </a:r>
            <a:r>
              <a:rPr lang="fi-FI" dirty="0">
                <a:solidFill>
                  <a:srgbClr val="000000">
                    <a:lumMod val="85000"/>
                    <a:lumOff val="15000"/>
                  </a:srgbClr>
                </a:solidFill>
              </a:rPr>
              <a:t>:</a:t>
            </a:r>
          </a:p>
          <a:p>
            <a:pPr>
              <a:buClr>
                <a:srgbClr val="9BAFB5"/>
              </a:buClr>
              <a:buFontTx/>
              <a:buChar char="-"/>
            </a:pPr>
            <a:r>
              <a:rPr lang="fi-FI" dirty="0">
                <a:solidFill>
                  <a:srgbClr val="000000">
                    <a:lumMod val="85000"/>
                    <a:lumOff val="15000"/>
                  </a:srgbClr>
                </a:solidFill>
              </a:rPr>
              <a:t>Luvut 0-100, kertotaulut 2,3,4,5 ja 10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b="1" dirty="0"/>
              <a:t>TVT </a:t>
            </a:r>
            <a:r>
              <a:rPr lang="fi-FI" dirty="0"/>
              <a:t>–asioita vuoden aikana</a:t>
            </a:r>
          </a:p>
        </p:txBody>
      </p:sp>
    </p:spTree>
    <p:extLst>
      <p:ext uri="{BB962C8B-B14F-4D97-AF65-F5344CB8AC3E}">
        <p14:creationId xmlns:p14="http://schemas.microsoft.com/office/powerpoint/2010/main" val="1598571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A3DA462-3428-4846-A607-15BA11AC0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705082"/>
          </a:xfrm>
        </p:spPr>
        <p:txBody>
          <a:bodyPr>
            <a:normAutofit fontScale="90000"/>
          </a:bodyPr>
          <a:lstStyle/>
          <a:p>
            <a:r>
              <a:rPr lang="fi-FI" dirty="0"/>
              <a:t>Liikunta ja retket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ED2FE1D-EA18-41D5-8B40-AFEDDAE2AD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1908313"/>
            <a:ext cx="7729728" cy="46780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LIIKUNTA</a:t>
            </a:r>
          </a:p>
          <a:p>
            <a:r>
              <a:rPr lang="fi-FI" dirty="0"/>
              <a:t>Uinnit keväällä </a:t>
            </a:r>
            <a:r>
              <a:rPr lang="fi-FI" dirty="0" err="1"/>
              <a:t>maalis</a:t>
            </a:r>
            <a:r>
              <a:rPr lang="fi-FI" dirty="0"/>
              <a:t> - huhtikuu</a:t>
            </a:r>
            <a:br>
              <a:rPr lang="fi-FI" dirty="0"/>
            </a:br>
            <a:endParaRPr lang="fi-FI" dirty="0"/>
          </a:p>
          <a:p>
            <a:r>
              <a:rPr lang="fi-FI" dirty="0"/>
              <a:t>Ulkoliikuntaa mahdollisimman paljon, sateella salissa </a:t>
            </a:r>
          </a:p>
          <a:p>
            <a:r>
              <a:rPr lang="fi-FI" dirty="0"/>
              <a:t>Vaatetus kuntoon ja pitkät hiukset tunneilla kiinni ! </a:t>
            </a:r>
            <a:r>
              <a:rPr lang="fi-FI" dirty="0">
                <a:sym typeface="Wingdings" panose="05000000000000000000" pitchFamily="2" charset="2"/>
              </a:rPr>
              <a:t></a:t>
            </a:r>
          </a:p>
          <a:p>
            <a:pPr marL="0" indent="0">
              <a:buNone/>
            </a:pPr>
            <a:endParaRPr lang="fi-FI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dirty="0">
                <a:sym typeface="Wingdings" panose="05000000000000000000" pitchFamily="2" charset="2"/>
              </a:rPr>
              <a:t>RETKET</a:t>
            </a:r>
          </a:p>
          <a:p>
            <a:r>
              <a:rPr lang="fi-FI" dirty="0"/>
              <a:t>Kulttuurikompassi:</a:t>
            </a:r>
          </a:p>
          <a:p>
            <a:pPr marL="0" indent="0">
              <a:buNone/>
            </a:pPr>
            <a:r>
              <a:rPr lang="fi-FI" dirty="0"/>
              <a:t>-teatteri</a:t>
            </a:r>
          </a:p>
          <a:p>
            <a:pPr marL="0" indent="0">
              <a:buNone/>
            </a:pPr>
            <a:r>
              <a:rPr lang="fi-FI" dirty="0"/>
              <a:t>-musiikkiluokkien konsertti keväällä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498252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8B6BC5-D51C-4CA8-AD3E-274789532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Muuta asiaa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B850E3E-66E2-47F9-9719-A709188FDB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8820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Tunnetaidot luokassa</a:t>
            </a:r>
          </a:p>
          <a:p>
            <a:endParaRPr lang="fi-FI" dirty="0"/>
          </a:p>
          <a:p>
            <a:r>
              <a:rPr lang="fi-FI" dirty="0"/>
              <a:t>Yhteiset säännöt</a:t>
            </a:r>
          </a:p>
          <a:p>
            <a:r>
              <a:rPr lang="fi-FI" dirty="0"/>
              <a:t>Kiusaamiseen nollatoleranssi</a:t>
            </a:r>
          </a:p>
          <a:p>
            <a:endParaRPr lang="fi-FI" dirty="0"/>
          </a:p>
          <a:p>
            <a:r>
              <a:rPr lang="fi-FI" dirty="0"/>
              <a:t>EKI tiimi</a:t>
            </a:r>
          </a:p>
          <a:p>
            <a:pPr marL="0" indent="0">
              <a:buNone/>
            </a:pPr>
            <a:r>
              <a:rPr lang="fi-FI" dirty="0"/>
              <a:t>-Koulussa ei kiusaamista –tiimi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Koulukuraattorin, terveydenhoitajan ja koulupsykologin yhteystiedot koulun sivuilla.</a:t>
            </a:r>
          </a:p>
          <a:p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C1FF0E7-EF5D-46C6-BE50-C2E1BF86065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fi-FI" dirty="0"/>
          </a:p>
          <a:p>
            <a:r>
              <a:rPr lang="fi-FI" dirty="0"/>
              <a:t>Ajankohtaista: </a:t>
            </a:r>
          </a:p>
          <a:p>
            <a:r>
              <a:rPr lang="fi-FI" dirty="0"/>
              <a:t>Koulukuvaus maanantaina 20.9. klo 10.05</a:t>
            </a:r>
          </a:p>
        </p:txBody>
      </p:sp>
    </p:spTree>
    <p:extLst>
      <p:ext uri="{BB962C8B-B14F-4D97-AF65-F5344CB8AC3E}">
        <p14:creationId xmlns:p14="http://schemas.microsoft.com/office/powerpoint/2010/main" val="13977536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1660E788-AFA9-4A1B-9991-6AA74632A1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Sisällön paikkamerkki 9" descr="Lähikuva kirjan sivuista sydämen muodossa">
            <a:extLst>
              <a:ext uri="{FF2B5EF4-FFF2-40B4-BE49-F238E27FC236}">
                <a16:creationId xmlns:a16="http://schemas.microsoft.com/office/drawing/2014/main" id="{18EB4BD0-99C2-480C-8563-BF305EAFFBC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/>
          <a:srcRect l="12354" r="14246" b="-1"/>
          <a:stretch/>
        </p:blipFill>
        <p:spPr>
          <a:xfrm>
            <a:off x="4650909" y="10"/>
            <a:ext cx="7541090" cy="6857989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867D4867-5BA7-4462-B2F6-A23F4A622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4FA9A08-B1BE-495C-B229-C8E0A9B78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43467"/>
            <a:ext cx="3363974" cy="1728044"/>
          </a:xfrm>
          <a:noFill/>
          <a:ln>
            <a:solidFill>
              <a:schemeClr val="bg1"/>
            </a:solidFill>
          </a:ln>
        </p:spPr>
        <p:txBody>
          <a:bodyPr vert="horz" wrap="square" lIns="182880" tIns="182880" rIns="182880" bIns="182880" rtlCol="0"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MUUTA Asiaa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538A7-93DC-4887-9568-CA1F8BA9FC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3468" y="2638043"/>
            <a:ext cx="3815990" cy="4100381"/>
          </a:xfr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Sisäkengät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 err="1">
                <a:solidFill>
                  <a:schemeClr val="bg1"/>
                </a:solidFill>
              </a:rPr>
              <a:t>Puhelimen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käyttö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koulumatkalla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 err="1">
                <a:solidFill>
                  <a:schemeClr val="bg1"/>
                </a:solidFill>
              </a:rPr>
              <a:t>Vanhempainneuvosto</a:t>
            </a:r>
            <a:r>
              <a:rPr lang="en-US" dirty="0">
                <a:solidFill>
                  <a:schemeClr val="bg1"/>
                </a:solidFill>
              </a:rPr>
              <a:t> 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bg1"/>
                </a:solidFill>
              </a:rPr>
              <a:t>mielellään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kaksi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jäsentä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 err="1">
                <a:solidFill>
                  <a:schemeClr val="bg1"/>
                </a:solidFill>
              </a:rPr>
              <a:t>Oppilaskunnan</a:t>
            </a:r>
            <a:r>
              <a:rPr lang="en-US" dirty="0">
                <a:solidFill>
                  <a:schemeClr val="bg1"/>
                </a:solidFill>
              </a:rPr>
              <a:t> halitus: Manu, </a:t>
            </a:r>
            <a:r>
              <a:rPr lang="en-US" dirty="0" err="1">
                <a:solidFill>
                  <a:schemeClr val="bg1"/>
                </a:solidFill>
              </a:rPr>
              <a:t>Eemeli</a:t>
            </a:r>
            <a:r>
              <a:rPr lang="en-US" dirty="0">
                <a:solidFill>
                  <a:schemeClr val="bg1"/>
                </a:solidFill>
              </a:rPr>
              <a:t> ja </a:t>
            </a:r>
            <a:r>
              <a:rPr lang="en-US" dirty="0" err="1">
                <a:solidFill>
                  <a:schemeClr val="bg1"/>
                </a:solidFill>
              </a:rPr>
              <a:t>Nelma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err="1">
                <a:solidFill>
                  <a:schemeClr val="bg1"/>
                </a:solidFill>
              </a:rPr>
              <a:t>Kysymyksiä</a:t>
            </a:r>
            <a:r>
              <a:rPr lang="en-US" dirty="0">
                <a:solidFill>
                  <a:schemeClr val="bg1"/>
                </a:solidFill>
              </a:rPr>
              <a:t>??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KOULU JA KOTI TEKEVÄT  YHDESSÄ TÖITÄ OPPILAIDEN PARHAAKSI !!</a:t>
            </a:r>
          </a:p>
        </p:txBody>
      </p:sp>
    </p:spTree>
    <p:extLst>
      <p:ext uri="{BB962C8B-B14F-4D97-AF65-F5344CB8AC3E}">
        <p14:creationId xmlns:p14="http://schemas.microsoft.com/office/powerpoint/2010/main" val="3470695213"/>
      </p:ext>
    </p:extLst>
  </p:cSld>
  <p:clrMapOvr>
    <a:masterClrMapping/>
  </p:clrMapOvr>
</p:sld>
</file>

<file path=ppt/theme/theme1.xml><?xml version="1.0" encoding="utf-8"?>
<a:theme xmlns:a="http://schemas.openxmlformats.org/drawingml/2006/main" name="Pakkaus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EB2C8BFC42F3F4A993A34EC6AEE3ADC" ma:contentTypeVersion="9" ma:contentTypeDescription="Luo uusi asiakirja." ma:contentTypeScope="" ma:versionID="175052a1cf32c60e515d034da445613e">
  <xsd:schema xmlns:xsd="http://www.w3.org/2001/XMLSchema" xmlns:xs="http://www.w3.org/2001/XMLSchema" xmlns:p="http://schemas.microsoft.com/office/2006/metadata/properties" xmlns:ns3="b522bb1b-76f5-44ca-8dc0-75ef71053c0a" xmlns:ns4="793d2c5f-3702-4a63-a1b5-9ac551723c15" targetNamespace="http://schemas.microsoft.com/office/2006/metadata/properties" ma:root="true" ma:fieldsID="ca4ff80a84644653c5d3872c278702a8" ns3:_="" ns4:_="">
    <xsd:import namespace="b522bb1b-76f5-44ca-8dc0-75ef71053c0a"/>
    <xsd:import namespace="793d2c5f-3702-4a63-a1b5-9ac551723c1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22bb1b-76f5-44ca-8dc0-75ef71053c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3d2c5f-3702-4a63-a1b5-9ac551723c15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068A49F-6091-4852-8133-8B561B446AD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79490F1-891E-45C1-BD69-13ADFF612F00}">
  <ds:schemaRefs>
    <ds:schemaRef ds:uri="http://purl.org/dc/terms/"/>
    <ds:schemaRef ds:uri="http://schemas.microsoft.com/office/2006/metadata/properties"/>
    <ds:schemaRef ds:uri="http://purl.org/dc/elements/1.1/"/>
    <ds:schemaRef ds:uri="http://purl.org/dc/dcmitype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793d2c5f-3702-4a63-a1b5-9ac551723c15"/>
    <ds:schemaRef ds:uri="b522bb1b-76f5-44ca-8dc0-75ef71053c0a"/>
  </ds:schemaRefs>
</ds:datastoreItem>
</file>

<file path=customXml/itemProps3.xml><?xml version="1.0" encoding="utf-8"?>
<ds:datastoreItem xmlns:ds="http://schemas.openxmlformats.org/officeDocument/2006/customXml" ds:itemID="{E2D7065B-6C3F-45F5-A30A-9F606E240A9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522bb1b-76f5-44ca-8dc0-75ef71053c0a"/>
    <ds:schemaRef ds:uri="793d2c5f-3702-4a63-a1b5-9ac551723c1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{D701DFF3-807A-4DDE-98B2-0D8AC6E38DC0}tf10001115</Template>
  <TotalTime>142</TotalTime>
  <Words>256</Words>
  <Application>Microsoft Office PowerPoint</Application>
  <PresentationFormat>Laajakuva</PresentationFormat>
  <Paragraphs>66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Gill Sans MT</vt:lpstr>
      <vt:lpstr>Wingdings</vt:lpstr>
      <vt:lpstr>Pakkaus</vt:lpstr>
      <vt:lpstr>2. A –luokan vanhempainilta </vt:lpstr>
      <vt:lpstr>Vanhempainillan asioita</vt:lpstr>
      <vt:lpstr>Viestintä kodin ja koulun välillä</vt:lpstr>
      <vt:lpstr>Tavoitteet ja arviointi</vt:lpstr>
      <vt:lpstr>Liikunta ja retket</vt:lpstr>
      <vt:lpstr>Muuta asiaa</vt:lpstr>
      <vt:lpstr>MUUTA Asiaa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B –luokan vanhempainilta 16.9.2021</dc:title>
  <dc:creator>Tytti Jaakkola</dc:creator>
  <cp:lastModifiedBy>Katri.Munukka</cp:lastModifiedBy>
  <cp:revision>7</cp:revision>
  <dcterms:created xsi:type="dcterms:W3CDTF">2021-09-09T12:44:27Z</dcterms:created>
  <dcterms:modified xsi:type="dcterms:W3CDTF">2021-09-16T11:26:19Z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0x0101007EB2C8BFC42F3F4A993A34EC6AEE3ADC</vt:lpwstr>
  </property>
</Properties>
</file>