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EB9F59-94F0-9747-A688-B8DE8354A565}" type="datetimeFigureOut">
              <a:rPr lang="fi-FI"/>
              <a:pPr>
                <a:defRPr/>
              </a:pPr>
              <a:t>23.4.2018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2F38E1-DF8B-5A48-A0F4-29EF8404A6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66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556E9DB-BB59-E042-B6EF-8E8E2E47C700}" type="datetime1">
              <a:rPr lang="fi-FI"/>
              <a:pPr>
                <a:defRPr/>
              </a:pPr>
              <a:t>23.4.2018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8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90B859-AA55-0E4E-8FF3-DCAAB9E887A6}" type="datetime1">
              <a:rPr lang="fi-FI"/>
              <a:pPr>
                <a:defRPr/>
              </a:pPr>
              <a:t>23.4.2018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2DF7F1-61BF-4D4A-A3A4-FC1457762D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8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sivu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FE2DCB-CF67-4D4C-9228-A4AD9F9E46A9}" type="datetime1">
              <a:rPr lang="fi-FI"/>
              <a:pPr>
                <a:defRPr/>
              </a:pPr>
              <a:t>23.4.2018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AC9CF3C-9A01-0649-AA76-A595CF1BDF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76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E60-39F7-9448-9ED9-1FBC88A85563}" type="datetime1">
              <a:rPr lang="fi-FI"/>
              <a:pPr>
                <a:defRPr/>
              </a:pPr>
              <a:t>23.4.2018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63E-2174-9242-AA9A-FCC3836111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6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A3A-DE49-0646-9AD7-2388BF193C35}" type="datetime1">
              <a:rPr lang="fi-FI"/>
              <a:pPr>
                <a:defRPr/>
              </a:pPr>
              <a:t>23.4.2018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F2CB-7913-A149-9E78-AC0E5883D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49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E428-6E76-9A4B-ADE9-8A5436A12C9E}" type="datetime1">
              <a:rPr lang="fi-FI"/>
              <a:pPr>
                <a:defRPr/>
              </a:pPr>
              <a:t>23.4.2018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74B-9DDC-6440-93C2-52A8BF43E6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1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8813E-FD90-9047-A49F-33682ED6006F}" type="datetime1">
              <a:rPr lang="fi-FI"/>
              <a:pPr>
                <a:defRPr/>
              </a:pPr>
              <a:t>23.4.2018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1CCC5DA-184C-0541-B408-6671D40D68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1" r:id="rId5"/>
    <p:sldLayoutId id="2147483752" r:id="rId6"/>
    <p:sldLayoutId id="2147483757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tsikko 1"/>
          <p:cNvSpPr>
            <a:spLocks noGrp="1"/>
          </p:cNvSpPr>
          <p:nvPr>
            <p:ph type="ctrTitle"/>
          </p:nvPr>
        </p:nvSpPr>
        <p:spPr>
          <a:xfrm>
            <a:off x="685800" y="1698727"/>
            <a:ext cx="7772400" cy="1470025"/>
          </a:xfrm>
        </p:spPr>
        <p:txBody>
          <a:bodyPr/>
          <a:lstStyle/>
          <a:p>
            <a:r>
              <a:rPr lang="fi-FI" sz="3600" dirty="0"/>
              <a:t>PÄIVYSTYSAIKOJEN TOIMINTA</a:t>
            </a:r>
            <a:br>
              <a:rPr lang="fi-FI" sz="3600" dirty="0"/>
            </a:br>
            <a:r>
              <a:rPr lang="fi-FI" sz="3600" dirty="0"/>
              <a:t>VARHAISKASVATUKSESSA</a:t>
            </a:r>
            <a:endParaRPr lang="fi-FI" sz="3600" dirty="0">
              <a:latin typeface="Arial" charset="0"/>
              <a:ea typeface="ＭＳ Ｐゴシック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741049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fi-FI" dirty="0" smtClean="0"/>
          </a:p>
          <a:p>
            <a:pPr eaLnBrk="1" hangingPunct="1">
              <a:defRPr/>
            </a:pPr>
            <a:endParaRPr lang="fi-FI" dirty="0"/>
          </a:p>
          <a:p>
            <a:r>
              <a:rPr lang="fi-FI" dirty="0"/>
              <a:t>Asiakasraati 19.4.2018</a:t>
            </a:r>
          </a:p>
        </p:txBody>
      </p:sp>
      <p:sp>
        <p:nvSpPr>
          <p:cNvPr id="9219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B3AC73-68FD-504F-817D-BD5F0789C3EA}" type="datetime1">
              <a:rPr lang="fi-FI" sz="1000">
                <a:solidFill>
                  <a:srgbClr val="898989"/>
                </a:solidFill>
                <a:cs typeface="Arial" charset="0"/>
              </a:rPr>
              <a:pPr eaLnBrk="1" hangingPunct="1"/>
              <a:t>23.4.2018</a:t>
            </a:fld>
            <a:endParaRPr lang="fi-FI" sz="10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Varhaiskasvatuksen toimintavuosi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accent3"/>
                </a:solidFill>
              </a:rPr>
              <a:t>Syystoimintakausi</a:t>
            </a:r>
          </a:p>
          <a:p>
            <a:pPr lvl="1"/>
            <a:r>
              <a:rPr lang="fi-FI" dirty="0" smtClean="0"/>
              <a:t>sisältää syysloman ja joululoman</a:t>
            </a:r>
          </a:p>
          <a:p>
            <a:r>
              <a:rPr lang="fi-FI" dirty="0" smtClean="0">
                <a:solidFill>
                  <a:schemeClr val="accent3"/>
                </a:solidFill>
              </a:rPr>
              <a:t>Kevättoimintakausi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isältää talviloman</a:t>
            </a:r>
          </a:p>
          <a:p>
            <a:r>
              <a:rPr lang="fi-FI" dirty="0" smtClean="0">
                <a:solidFill>
                  <a:schemeClr val="accent3"/>
                </a:solidFill>
              </a:rPr>
              <a:t>Kesätoimintakausi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isältää kesäloman</a:t>
            </a:r>
            <a:endParaRPr lang="fi-FI" dirty="0"/>
          </a:p>
          <a:p>
            <a:pPr>
              <a:buFont typeface="Wingdings"/>
              <a:buChar char="à"/>
            </a:pPr>
            <a:r>
              <a:rPr lang="fi-FI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Päivystysjärjestelyihin</a:t>
            </a:r>
            <a:r>
              <a:rPr lang="fi-FI" dirty="0" smtClean="0">
                <a:sym typeface="Wingdings" panose="05000000000000000000" pitchFamily="2" charset="2"/>
              </a:rPr>
              <a:t> vaikuttavat mm. seuraavat asiat: lapsimäärät, </a:t>
            </a:r>
            <a:r>
              <a:rPr lang="fi-FI" dirty="0">
                <a:sym typeface="Wingdings" panose="05000000000000000000" pitchFamily="2" charset="2"/>
              </a:rPr>
              <a:t>käytettävissä olevat tilat, </a:t>
            </a:r>
            <a:r>
              <a:rPr lang="fi-FI" dirty="0" smtClean="0">
                <a:sym typeface="Wingdings" panose="05000000000000000000" pitchFamily="2" charset="2"/>
              </a:rPr>
              <a:t>asiakaslähtöisyys, vuorohoidon tarvitsijat, henkilöstön lomasuunnittelu</a:t>
            </a:r>
          </a:p>
          <a:p>
            <a:pPr>
              <a:buFont typeface="Wingdings"/>
              <a:buChar char="à"/>
            </a:pPr>
            <a:r>
              <a:rPr lang="fi-FI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Päivystystyöryhmä</a:t>
            </a:r>
            <a:r>
              <a:rPr lang="fi-FI" dirty="0" smtClean="0">
                <a:sym typeface="Wingdings" panose="05000000000000000000" pitchFamily="2" charset="2"/>
              </a:rPr>
              <a:t> suunnittelee, arvioi ja kehittää</a:t>
            </a:r>
          </a:p>
          <a:p>
            <a:pPr>
              <a:buFont typeface="Wingdings"/>
              <a:buChar char="à"/>
            </a:pPr>
            <a:endParaRPr lang="fi-FI" dirty="0" smtClean="0"/>
          </a:p>
        </p:txBody>
      </p:sp>
      <p:pic>
        <p:nvPicPr>
          <p:cNvPr id="3074" name="Picture 2" descr="C:\Users\koivispa\AppData\Local\Microsoft\Windows\Temporary Internet Files\Content.IE5\XNZYIMML\syy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62" y="1412775"/>
            <a:ext cx="1079701" cy="10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ivispa\AppData\Local\Microsoft\Windows\Temporary Internet Files\Content.IE5\XNZYIMML\joul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33379" y="1412776"/>
            <a:ext cx="1038988" cy="1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ivispa\AppData\Local\Microsoft\Windows\Temporary Internet Files\Content.IE5\XNZYIMML\snow-68550_960_72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34" y="2443406"/>
            <a:ext cx="1552646" cy="8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ivispa\AppData\Local\Microsoft\Windows\Temporary Internet Files\Content.IE5\NW6FW471\meadow-flower-819033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80" y="2797737"/>
            <a:ext cx="1557084" cy="10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accent3"/>
                </a:solidFill>
              </a:rPr>
              <a:t>Päivystysjärjestelyt osana </a:t>
            </a:r>
            <a:br>
              <a:rPr lang="fi-FI" dirty="0" smtClean="0">
                <a:solidFill>
                  <a:schemeClr val="accent3"/>
                </a:solidFill>
              </a:rPr>
            </a:br>
            <a:r>
              <a:rPr lang="fi-FI" dirty="0" smtClean="0">
                <a:solidFill>
                  <a:schemeClr val="accent3"/>
                </a:solidFill>
              </a:rPr>
              <a:t>koko vuoden suunnittelua</a:t>
            </a:r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32039"/>
            <a:ext cx="8229600" cy="4194124"/>
          </a:xfrm>
        </p:spPr>
        <p:txBody>
          <a:bodyPr/>
          <a:lstStyle/>
          <a:p>
            <a:r>
              <a:rPr lang="fi-FI" dirty="0" smtClean="0"/>
              <a:t>Johtamistyö</a:t>
            </a:r>
          </a:p>
          <a:p>
            <a:r>
              <a:rPr lang="fi-FI" dirty="0" smtClean="0"/>
              <a:t>Koko vuoden suunnitelma</a:t>
            </a:r>
          </a:p>
          <a:p>
            <a:r>
              <a:rPr lang="fi-FI" dirty="0" smtClean="0"/>
              <a:t>Tiedottamisen käytännöt</a:t>
            </a:r>
          </a:p>
          <a:p>
            <a:r>
              <a:rPr lang="fi-FI" dirty="0" smtClean="0"/>
              <a:t>Kyselyt perheille</a:t>
            </a:r>
          </a:p>
          <a:p>
            <a:r>
              <a:rPr lang="fi-FI" dirty="0" smtClean="0"/>
              <a:t>Perheillä mahdollisuus tutustumiseen</a:t>
            </a:r>
          </a:p>
          <a:p>
            <a:endParaRPr lang="fi-FI" dirty="0"/>
          </a:p>
        </p:txBody>
      </p:sp>
      <p:pic>
        <p:nvPicPr>
          <p:cNvPr id="1027" name="Picture 3" descr="C:\Users\koivispa\AppData\Local\Microsoft\Windows\Temporary Internet Files\Content.IE5\Q3OFGH8T\calendar-1847346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58" y="2285999"/>
            <a:ext cx="1625242" cy="17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accent3"/>
                </a:solidFill>
              </a:rPr>
              <a:t>Pedagogiikka päivystystoiminnassa </a:t>
            </a:r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Lapsilla ”päivystysvasut”</a:t>
            </a:r>
          </a:p>
          <a:p>
            <a:r>
              <a:rPr lang="fi-FI" dirty="0" smtClean="0"/>
              <a:t>Alueilla </a:t>
            </a:r>
            <a:r>
              <a:rPr lang="fi-FI" dirty="0" smtClean="0">
                <a:solidFill>
                  <a:schemeClr val="accent3"/>
                </a:solidFill>
              </a:rPr>
              <a:t>etukäteissuunnittelua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päivystyksessä työskentelevät tapaavat etukäteen ja tekevät yhteistä suunnitelmaa</a:t>
            </a:r>
          </a:p>
          <a:p>
            <a:r>
              <a:rPr lang="fi-FI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Kaupungin linjaukset</a:t>
            </a:r>
            <a:r>
              <a:rPr lang="fi-FI" dirty="0" smtClean="0">
                <a:sym typeface="Wingdings" panose="05000000000000000000" pitchFamily="2" charset="2"/>
              </a:rPr>
              <a:t>, joita noudatetaan: mm. sisarukset samassa ryhmässä, </a:t>
            </a:r>
            <a:r>
              <a:rPr lang="fi-FI" dirty="0" err="1" smtClean="0">
                <a:sym typeface="Wingdings" panose="05000000000000000000" pitchFamily="2" charset="2"/>
              </a:rPr>
              <a:t>eskarilaisille</a:t>
            </a:r>
            <a:r>
              <a:rPr lang="fi-FI" dirty="0" smtClean="0">
                <a:sym typeface="Wingdings" panose="05000000000000000000" pitchFamily="2" charset="2"/>
              </a:rPr>
              <a:t> omaa toimintaa, tarvittaessa pienille omia ryhmiä, saman hoitopaikan lapset samaan paikkaan perheen toiveet huomioiden, lapsen tuen tarpeet huomioidaan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49" y="5007796"/>
            <a:ext cx="1607728" cy="11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kuvat/displayContent.do?uri=http://kuvat/kuva/content/digitalContent/primary/20161101/14803326650630.jpg&amp;type=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36" y="5387867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essit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Yleinen" ma:contentTypeID="0x01010005F00720816C7C41B43655261CBB164B00677925416D751B4D970D3BAD6A31EBC6" ma:contentTypeVersion="17" ma:contentTypeDescription="" ma:contentTypeScope="" ma:versionID="09ccd4713ac3c426a4786d9290389a8d">
  <xsd:schema xmlns:xsd="http://www.w3.org/2001/XMLSchema" xmlns:p="http://schemas.microsoft.com/office/2006/metadata/properties" xmlns:ns2="f5c5f768-025d-4258-a717-78865902ec2e" targetNamespace="http://schemas.microsoft.com/office/2006/metadata/properties" ma:root="true" ma:fieldsID="ff16494b77f0a5b66cd06d26c731f84e" ns2:_="">
    <xsd:import namespace="f5c5f768-025d-4258-a717-78865902ec2e"/>
    <xsd:element name="properties">
      <xsd:complexType>
        <xsd:sequence>
          <xsd:element name="documentManagement">
            <xsd:complexType>
              <xsd:all>
                <xsd:element ref="ns2:Asiakirjan_x0020_nimi" minOccurs="0"/>
                <xsd:element ref="ns2:Omistava_x0020_organisaatio" minOccurs="0"/>
                <xsd:element ref="ns2:Asiakirjan_x0020_kirjoittaja" minOccurs="0"/>
                <xsd:element ref="ns2:Asiakirjalaji" minOccurs="0"/>
                <xsd:element ref="ns2:Asiakirjan_x0020_tila" minOccurs="0"/>
                <xsd:element ref="ns2:Julkisuus" minOccurs="0"/>
                <xsd:element ref="ns2:Säilytysaika" minOccurs="0"/>
                <xsd:element ref="ns2:Dokumentin_x0020_kuvaus" minOccurs="0"/>
                <xsd:element ref="ns2:Asiatunnus" minOccurs="0"/>
                <xsd:element ref="ns2:Diaarinumero" minOccurs="0"/>
                <xsd:element ref="ns2:Liiteasiakirj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5c5f768-025d-4258-a717-78865902ec2e" elementFormDefault="qualified">
    <xsd:import namespace="http://schemas.microsoft.com/office/2006/documentManagement/types"/>
    <xsd:element name="Asiakirjan_x0020_nimi" ma:index="1" nillable="true" ma:displayName="Asiakirjan nimi" ma:internalName="Asiakirjan_x0020_nimi">
      <xsd:simpleType>
        <xsd:restriction base="dms:Text">
          <xsd:maxLength value="255"/>
        </xsd:restriction>
      </xsd:simpleType>
    </xsd:element>
    <xsd:element name="Omistava_x0020_organisaatio" ma:index="3" nillable="true" ma:displayName="Omistava organisaatio" ma:format="Dropdown" ma:internalName="Omistava_x0020_organisaatio">
      <xsd:simpleType>
        <xsd:restriction base="dms:Choice">
          <xsd:enumeration value="Konsernihallinto"/>
          <xsd:enumeration value="~ Hallintokeskus"/>
          <xsd:enumeration value="~ Kaupunginhallitus"/>
          <xsd:enumeration value="~ Kaupunginvaltuusto"/>
          <xsd:enumeration value="~ Tilintarkastus"/>
          <xsd:enumeration value="Liiketoimi"/>
          <xsd:enumeration value="~ Erillispalvelut"/>
          <xsd:enumeration value="~ Talous- ja hankintapalvelukeskus"/>
          <xsd:enumeration value="~ Tietohallinto"/>
          <xsd:enumeration value="Sivistystoimi"/>
          <xsd:enumeration value="~ Kulttuuri- ja nuorisotoimi"/>
          <xsd:enumeration value="~~ Kaupunginorkesteri"/>
          <xsd:enumeration value="~~ Kaupunginteatteri"/>
          <xsd:enumeration value="~~ Keski-Suomen museo"/>
          <xsd:enumeration value="~~ Kirjasto"/>
          <xsd:enumeration value="~~ Kulttuuripalvelukeskus"/>
          <xsd:enumeration value="~~ Kuvataidekoulu"/>
          <xsd:enumeration value="~~ Nuorisoasiainkeskus"/>
          <xsd:enumeration value="~~ Suomen käsityön museo"/>
          <xsd:enumeration value="~~ Taidemuseo"/>
          <xsd:enumeration value="~ Liikuntapalvelukeskus"/>
          <xsd:enumeration value="~ Opetustoimi"/>
          <xsd:enumeration value="~~ Erityiskoulut"/>
          <xsd:enumeration value="~~ Lukiot"/>
          <xsd:enumeration value="~~ Opetuspalvelukeskus"/>
          <xsd:enumeration value="~~ Peruskoulut, 1-6 lk"/>
          <xsd:enumeration value="~~ Peruskoulut, 7-9 lk"/>
          <xsd:enumeration value="Sosiaali- ja terveyspalvelukeskus"/>
          <xsd:enumeration value="~ Avoterveydenhuollon palvelut"/>
          <xsd:enumeration value="~~ Avosairaanhoito"/>
          <xsd:enumeration value="~~ Hammashuolto"/>
          <xsd:enumeration value="~~ Terveyden edistäminen"/>
          <xsd:enumeration value="~ Hallinto ja talous"/>
          <xsd:enumeration value="~ Jyväskylän Seudun Työterveyshuolto"/>
          <xsd:enumeration value="~ Lasten päivähoitopalvelut"/>
          <xsd:enumeration value="~ Sosiaali- ja mielenterveyspalvelut"/>
          <xsd:enumeration value="~~ Aikuispsykiatria ja päihdepalvelut"/>
          <xsd:enumeration value="~~ Kuntouttava sosiaalityö ja perusturva"/>
          <xsd:enumeration value="~~ Lastensuojelu"/>
          <xsd:enumeration value="~~ Psykososiaaliset palvelut"/>
          <xsd:enumeration value="~~ Työllisyyspalvelut"/>
          <xsd:enumeration value="~~ Vammaispalvelut"/>
          <xsd:enumeration value="~ Vanhuspalvelut ja terveyskeskussairaala"/>
          <xsd:enumeration value="~~ Kotihoito ja palveluasuminen"/>
          <xsd:enumeration value="~~ Terveyskeskussairaala"/>
          <xsd:enumeration value="~~ Vanhainkoti"/>
          <xsd:enumeration value="Yhdyskuntatoimi"/>
          <xsd:enumeration value="~ Hallinto- ja kehittämisosasto"/>
          <xsd:enumeration value="~ Jyväskylän Vesi"/>
          <xsd:enumeration value="~ Katu- ja puisto-osasto"/>
          <xsd:enumeration value="~ Kaupunkisuunnitteluosasto"/>
          <xsd:enumeration value="~ Rakennusvalvontaosasto"/>
          <xsd:enumeration value="~ Tonttiosasto"/>
          <xsd:enumeration value="~ Ympäristöosasto"/>
          <xsd:enumeration value="Aluetekniikka"/>
          <xsd:enumeration value="Kylän kattaus"/>
          <xsd:enumeration value="Tilapalvelu"/>
          <xsd:enumeration value="Total Kiinteistöpalvelu"/>
          <xsd:enumeration value="Jyväskylän seudun kansalaisopisto"/>
          <xsd:enumeration value="Keski-Suomen pelastuslaitos"/>
          <xsd:enumeration value="Yhteiset"/>
        </xsd:restriction>
      </xsd:simpleType>
    </xsd:element>
    <xsd:element name="Asiakirjan_x0020_kirjoittaja" ma:index="4" nillable="true" ma:displayName="Asiakirjan kirjoittaja" ma:internalName="Asiakirjan_x0020_kirjoittaja">
      <xsd:simpleType>
        <xsd:restriction base="dms:Text">
          <xsd:maxLength value="255"/>
        </xsd:restriction>
      </xsd:simpleType>
    </xsd:element>
    <xsd:element name="Asiakirjalaji" ma:index="5" nillable="true" ma:displayName="Asiakirjalaji" ma:format="Dropdown" ma:internalName="Asiakirjalaji">
      <xsd:simpleType>
        <xsd:restriction base="dms:Choice">
          <xsd:enumeration value="esitys"/>
          <xsd:enumeration value="kartta tai piirustus"/>
          <xsd:enumeration value="kirje"/>
          <xsd:enumeration value="kuva tai äänite"/>
          <xsd:enumeration value="lomake"/>
          <xsd:enumeration value="muistio"/>
          <xsd:enumeration value="ohje tai sääntö"/>
          <xsd:enumeration value="pöytäkirja"/>
          <xsd:enumeration value="raportti tai selonteko"/>
          <xsd:enumeration value="rekisteri tai luettelo"/>
          <xsd:enumeration value="sopimus"/>
          <xsd:enumeration value="suunnitelma"/>
          <xsd:enumeration value="tiedote tai esite"/>
          <xsd:enumeration value="tilasto"/>
          <xsd:enumeration value="toimintakertomus"/>
        </xsd:restriction>
      </xsd:simpleType>
    </xsd:element>
    <xsd:element name="Asiakirjan_x0020_tila" ma:index="6" nillable="true" ma:displayName="Asiakirjan tila" ma:internalName="Asiakirjan_x0020_til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eskeneräinen"/>
                  </xsd:restriction>
                </xsd:simpleType>
              </xsd:element>
            </xsd:sequence>
          </xsd:extension>
        </xsd:complexContent>
      </xsd:complexType>
    </xsd:element>
    <xsd:element name="Julkisuus" ma:index="7" nillable="true" ma:displayName="Julkisuus" ma:default="Julkinen" ma:format="RadioButtons" ma:internalName="Julkisuus">
      <xsd:simpleType>
        <xsd:restriction base="dms:Choice">
          <xsd:enumeration value="Julkinen"/>
          <xsd:enumeration value="Ei-julkinen"/>
          <xsd:enumeration value="Salainen"/>
        </xsd:restriction>
      </xsd:simpleType>
    </xsd:element>
    <xsd:element name="Säilytysaika" ma:index="8" nillable="true" ma:displayName="Säilytysaika" ma:format="Dropdown" ma:internalName="S_x00e4_ilytysaika">
      <xsd:simpleType>
        <xsd:restriction base="dms:Choice">
          <xsd:enumeration value="oma tarve"/>
          <xsd:enumeration value="voimassaoloaika + 2v"/>
          <xsd:enumeration value="2v"/>
          <xsd:enumeration value="6v"/>
          <xsd:enumeration value="10v"/>
          <xsd:enumeration value="50v"/>
          <xsd:enumeration value="säilytetään pysyvästi"/>
        </xsd:restriction>
      </xsd:simpleType>
    </xsd:element>
    <xsd:element name="Dokumentin_x0020_kuvaus" ma:index="9" nillable="true" ma:displayName="Dokumentin kuvaus" ma:internalName="Dokumentin_x0020_kuvaus">
      <xsd:simpleType>
        <xsd:restriction base="dms:Note"/>
      </xsd:simpleType>
    </xsd:element>
    <xsd:element name="Asiatunnus" ma:index="10" nillable="true" ma:displayName="Asiatunnus" ma:internalName="Asiatunnus">
      <xsd:simpleType>
        <xsd:restriction base="dms:Text">
          <xsd:maxLength value="255"/>
        </xsd:restriction>
      </xsd:simpleType>
    </xsd:element>
    <xsd:element name="Diaarinumero" ma:index="11" nillable="true" ma:displayName="Diaarinumero" ma:internalName="Diaarinumero">
      <xsd:simpleType>
        <xsd:restriction base="dms:Text">
          <xsd:maxLength value="255"/>
        </xsd:restriction>
      </xsd:simpleType>
    </xsd:element>
    <xsd:element name="Liiteasiakirja" ma:index="12" nillable="true" ma:displayName="Liiteasiakirja" ma:format="Hyperlink" ma:internalName="Liite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Sisältölaji" ma:readOnly="true"/>
        <xsd:element ref="dc:title" minOccurs="0" maxOccurs="1" ma:index="2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siakirjan_x0020_tila xmlns="f5c5f768-025d-4258-a717-78865902ec2e"/>
    <Diaarinumero xmlns="f5c5f768-025d-4258-a717-78865902ec2e" xsi:nil="true"/>
    <Julkisuus xmlns="f5c5f768-025d-4258-a717-78865902ec2e">Julkinen</Julkisuus>
    <Liiteasiakirja xmlns="f5c5f768-025d-4258-a717-78865902ec2e">
      <Url xsi:nil="true"/>
      <Description xsi:nil="true"/>
    </Liiteasiakirja>
    <Dokumentin_x0020_kuvaus xmlns="f5c5f768-025d-4258-a717-78865902ec2e">&lt;div&gt;&lt;/div&gt;</Dokumentin_x0020_kuvaus>
    <Asiakirjan_x0020_nimi xmlns="f5c5f768-025d-4258-a717-78865902ec2e">Kaupungin yleinen diapohja (malli, potx)</Asiakirjan_x0020_nimi>
    <Asiakirjan_x0020_kirjoittaja xmlns="f5c5f768-025d-4258-a717-78865902ec2e">Terhi Pekkarinen / Brand United Oy</Asiakirjan_x0020_kirjoittaja>
    <Asiakirjalaji xmlns="f5c5f768-025d-4258-a717-78865902ec2e">esitys</Asiakirjalaji>
    <Säilytysaika xmlns="f5c5f768-025d-4258-a717-78865902ec2e" xsi:nil="true"/>
    <Asiatunnus xmlns="f5c5f768-025d-4258-a717-78865902ec2e" xsi:nil="true"/>
    <Omistava_x0020_organisaatio xmlns="f5c5f768-025d-4258-a717-78865902ec2e">~ Hallintokeskus</Omistava_x0020_organisaatio>
  </documentManagement>
</p:properties>
</file>

<file path=customXml/itemProps1.xml><?xml version="1.0" encoding="utf-8"?>
<ds:datastoreItem xmlns:ds="http://schemas.openxmlformats.org/officeDocument/2006/customXml" ds:itemID="{22DECD27-D3B0-4F81-A362-59DE0FE603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B98362-3DFD-45C0-80EC-91156409C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c5f768-025d-4258-a717-78865902ec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12033A4-FF2A-4B3D-A7DF-5E05238199C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5c5f768-025d-4258-a717-78865902ec2e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Prosessit</Template>
  <TotalTime>226</TotalTime>
  <Words>108</Words>
  <Application>Microsoft Office PowerPoint</Application>
  <PresentationFormat>Näytössä katseltava diaesitys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Prosessit</vt:lpstr>
      <vt:lpstr>PÄIVYSTYSAIKOJEN TOIMINTA VARHAISKASVATUKSESSA</vt:lpstr>
      <vt:lpstr>Varhaiskasvatuksen toimintavuosi</vt:lpstr>
      <vt:lpstr>Päivystysjärjestelyt osana  koko vuoden suunnittelua</vt:lpstr>
      <vt:lpstr>Pedagogiikka päivystystoiminnassa 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Prosessit ja aikataulut syksyllä 2014</dc:title>
  <dc:creator>Jyvaskylan kaupunki</dc:creator>
  <cp:lastModifiedBy>JKL</cp:lastModifiedBy>
  <cp:revision>21</cp:revision>
  <dcterms:created xsi:type="dcterms:W3CDTF">2014-08-20T11:22:45Z</dcterms:created>
  <dcterms:modified xsi:type="dcterms:W3CDTF">2018-04-23T08:51:12Z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0x01010005F00720816C7C41B43655261CBB164B00677925416D751B4D970D3BAD6A31EBC6</vt:lpwstr>
  </property>
</Properties>
</file>