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6"/>
  </p:sldMasterIdLst>
  <p:notesMasterIdLst>
    <p:notesMasterId r:id="rId11"/>
  </p:notesMasterIdLst>
  <p:sldIdLst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EB9F59-94F0-9747-A688-B8DE8354A565}" type="datetimeFigureOut">
              <a:rPr lang="fi-FI"/>
              <a:pPr>
                <a:defRPr/>
              </a:pPr>
              <a:t>4.4.2017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02F38E1-DF8B-5A48-A0F4-29EF8404A6B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2664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allokko merkki leikattu_rgb_55m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00" y="4933950"/>
            <a:ext cx="20701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uva 12" descr="Jyväskylä_logo_web_is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867" b="6947"/>
          <a:stretch>
            <a:fillRect/>
          </a:stretch>
        </p:blipFill>
        <p:spPr bwMode="auto">
          <a:xfrm>
            <a:off x="3894138" y="5732463"/>
            <a:ext cx="30416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uva 8" descr="Jkl_yläpalkki_A4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" r="1741" b="94539"/>
          <a:stretch>
            <a:fillRect/>
          </a:stretch>
        </p:blipFill>
        <p:spPr bwMode="auto">
          <a:xfrm>
            <a:off x="0" y="0"/>
            <a:ext cx="91440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034890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519205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/>
                <a:cs typeface="Arial"/>
              </a:defRPr>
            </a:lvl1pPr>
          </a:lstStyle>
          <a:p>
            <a:pPr>
              <a:defRPr/>
            </a:pPr>
            <a:fld id="{5556E9DB-BB59-E042-B6EF-8E8E2E47C700}" type="datetime1">
              <a:rPr lang="fi-FI"/>
              <a:pPr>
                <a:defRPr/>
              </a:pPr>
              <a:t>4.4.2017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382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allokko merkki leikattu_rgb_55m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6016625"/>
            <a:ext cx="90487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uva 9" descr="Jyväskylä_logo_mv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67" r="28769" b="17770"/>
          <a:stretch>
            <a:fillRect/>
          </a:stretch>
        </p:blipFill>
        <p:spPr bwMode="auto">
          <a:xfrm>
            <a:off x="6365875" y="6397625"/>
            <a:ext cx="18113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6990B859-AA55-0E4E-8FF3-DCAAB9E887A6}" type="datetime1">
              <a:rPr lang="fi-FI"/>
              <a:pPr>
                <a:defRPr/>
              </a:pPr>
              <a:t>4.4.2017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10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F52DF7F1-61BF-4D4A-A3A4-FC1457762D9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887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sivu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Aallokko merkki leikattu_rgb_55m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6016625"/>
            <a:ext cx="90487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uva 9" descr="Jyväskylä_logo_mv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67" r="28769" b="17770"/>
          <a:stretch>
            <a:fillRect/>
          </a:stretch>
        </p:blipFill>
        <p:spPr bwMode="auto">
          <a:xfrm>
            <a:off x="6365875" y="6397625"/>
            <a:ext cx="18113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3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10FE2DCB-CF67-4D4C-9228-A4AD9F9E46A9}" type="datetime1">
              <a:rPr lang="fi-FI"/>
              <a:pPr>
                <a:defRPr/>
              </a:pPr>
              <a:t>4.4.2017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10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2AC9CF3C-9A01-0649-AA76-A595CF1BDF4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776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Kuvapohja_Jkl_vär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142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1225176"/>
            <a:ext cx="7772400" cy="940574"/>
          </a:xfrm>
        </p:spPr>
        <p:txBody>
          <a:bodyPr anchor="b"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Otsikko 1"/>
          <p:cNvSpPr>
            <a:spLocks noGrp="1"/>
          </p:cNvSpPr>
          <p:nvPr>
            <p:ph type="title"/>
          </p:nvPr>
        </p:nvSpPr>
        <p:spPr>
          <a:xfrm>
            <a:off x="722313" y="2434688"/>
            <a:ext cx="7772400" cy="1362075"/>
          </a:xfrm>
        </p:spPr>
        <p:txBody>
          <a:bodyPr anchor="t"/>
          <a:lstStyle>
            <a:lvl1pPr algn="ctr">
              <a:defRPr sz="4000" b="0" i="0" cap="none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CDE60-39F7-9448-9ED9-1FBC88A85563}" type="datetime1">
              <a:rPr lang="fi-FI"/>
              <a:pPr>
                <a:defRPr/>
              </a:pPr>
              <a:t>4.4.2017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7463E-2174-9242-AA9A-FCC3836111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267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, iso kuva tai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B9A3A-DE49-0646-9AD7-2388BF193C35}" type="datetime1">
              <a:rPr lang="fi-FI"/>
              <a:pPr>
                <a:defRPr/>
              </a:pPr>
              <a:t>4.4.2017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6F2CB-7913-A149-9E78-AC0E5883D57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149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5E428-6E76-9A4B-ADE9-8A5436A12C9E}" type="datetime1">
              <a:rPr lang="fi-FI"/>
              <a:pPr>
                <a:defRPr/>
              </a:pPr>
              <a:t>4.4.2017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B674B-9DDC-6440-93C2-52A8BF43E67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611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yhjä, iso kuva tai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155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perustyylejä osoitt.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146050" y="6429375"/>
            <a:ext cx="12858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BAB8813E-FD90-9047-A49F-33682ED6006F}" type="datetime1">
              <a:rPr lang="fi-FI"/>
              <a:pPr>
                <a:defRPr/>
              </a:pPr>
              <a:t>4.4.2017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563688" y="6429375"/>
            <a:ext cx="2895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565650" y="6429375"/>
            <a:ext cx="1498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1CCC5DA-184C-0541-B408-6671D40D68D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1" r:id="rId5"/>
    <p:sldLayoutId id="2147483752" r:id="rId6"/>
    <p:sldLayoutId id="2147483757" r:id="rId7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Otsikko 1"/>
          <p:cNvSpPr>
            <a:spLocks noGrp="1"/>
          </p:cNvSpPr>
          <p:nvPr>
            <p:ph type="ctrTitle"/>
          </p:nvPr>
        </p:nvSpPr>
        <p:spPr>
          <a:xfrm>
            <a:off x="685800" y="1035050"/>
            <a:ext cx="7772400" cy="1470025"/>
          </a:xfrm>
        </p:spPr>
        <p:txBody>
          <a:bodyPr/>
          <a:lstStyle/>
          <a:p>
            <a:pPr eaLnBrk="1" hangingPunct="1"/>
            <a:r>
              <a:rPr lang="fi-FI" dirty="0" smtClean="0">
                <a:latin typeface="Arial" charset="0"/>
                <a:ea typeface="ＭＳ Ｐゴシック" charset="0"/>
              </a:rPr>
              <a:t>Asiakasraati 21.3.2017</a:t>
            </a:r>
            <a:endParaRPr lang="fi-FI" dirty="0">
              <a:latin typeface="Arial" charset="0"/>
              <a:ea typeface="ＭＳ Ｐゴシック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519363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fi-FI" sz="3600" dirty="0" smtClean="0"/>
              <a:t>Lapsen vasu</a:t>
            </a:r>
            <a:endParaRPr lang="fi-FI" sz="3600" dirty="0"/>
          </a:p>
        </p:txBody>
      </p:sp>
      <p:sp>
        <p:nvSpPr>
          <p:cNvPr id="9219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AB3AC73-68FD-504F-817D-BD5F0789C3EA}" type="datetime1">
              <a:rPr lang="fi-FI" sz="1000">
                <a:solidFill>
                  <a:srgbClr val="898989"/>
                </a:solidFill>
                <a:cs typeface="Arial" charset="0"/>
              </a:rPr>
              <a:pPr eaLnBrk="1" hangingPunct="1"/>
              <a:t>4.4.2017</a:t>
            </a:fld>
            <a:endParaRPr lang="fi-FI" sz="1000">
              <a:solidFill>
                <a:srgbClr val="898989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Miksi lapsen vasu uudistuu?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Varhaiskasvatuslaki ja perusteuudistus pohjalla</a:t>
            </a:r>
          </a:p>
          <a:p>
            <a:pPr marL="0" indent="0">
              <a:buNone/>
            </a:pPr>
            <a:r>
              <a:rPr lang="fi-FI" sz="1600" dirty="0" smtClean="0"/>
              <a:t>-&gt; Lapsen </a:t>
            </a:r>
            <a:r>
              <a:rPr lang="fi-FI" sz="1600" dirty="0"/>
              <a:t>varhaiskasvatussuunnitelman tulee sisältää seuraavat asiat: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/>
              <a:t>lapsen kehitykseen ja oppimiseen liittyvät vahvuudet sekä lapsen kiinnostuksen kohteet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/>
              <a:t>lapsen kehitystä, oppimista ja hyvinvointia tukevat tavoitteet sekä toimenpiteet tavoitteiden toteuttamiseksi sekä toteutumisen arviointi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/>
              <a:t>lapsen mahdollisesti tarvitsema tuki (luku 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/>
              <a:t>mahdollinen lääkehoitosuunnitelma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/>
              <a:t>lasten, henkilöstön ja huoltajien yhdessä sopimat asiat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/>
              <a:t>suunnitelman laatimiseen osallistuneet muut mahdolliset asiantuntijat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/>
              <a:t>tieto siitä, milloin suunnitelma on laadittu ja tarkistettu ja milloin suunnitelma tarkistetaan seuraavan kerran.</a:t>
            </a:r>
          </a:p>
          <a:p>
            <a:pPr marL="0" indent="0">
              <a:buNone/>
            </a:pPr>
            <a:r>
              <a:rPr lang="fi-FI" sz="1600" dirty="0" smtClean="0"/>
              <a:t>-&gt; </a:t>
            </a:r>
            <a:r>
              <a:rPr lang="fi-FI" sz="1600" dirty="0"/>
              <a:t>O</a:t>
            </a:r>
            <a:r>
              <a:rPr lang="fi-FI" sz="1600" dirty="0" smtClean="0"/>
              <a:t>sallisuuden painotus</a:t>
            </a:r>
          </a:p>
          <a:p>
            <a:pPr marL="0" indent="0">
              <a:buNone/>
            </a:pPr>
            <a:r>
              <a:rPr lang="fi-FI" sz="1600" dirty="0" smtClean="0"/>
              <a:t>-&gt; Pedagogiikan painotus</a:t>
            </a:r>
          </a:p>
          <a:p>
            <a:pPr marL="0" indent="0">
              <a:buNone/>
            </a:pPr>
            <a:r>
              <a:rPr lang="fi-FI" sz="1600" dirty="0" smtClean="0"/>
              <a:t>-&gt; Oppimiskäsitys</a:t>
            </a:r>
          </a:p>
          <a:p>
            <a:pPr marL="0" indent="0">
              <a:buNone/>
            </a:pPr>
            <a:endParaRPr lang="fi-FI" sz="1600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90B859-AA55-0E4E-8FF3-DCAAB9E887A6}" type="datetime1">
              <a:rPr lang="fi-FI" smtClean="0"/>
              <a:pPr>
                <a:defRPr/>
              </a:pPr>
              <a:t>4.4.2017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DF7F1-61BF-4D4A-A3A4-FC1457762D92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1351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Lapsen vasun prosessi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Seutukunnallinen yhteistyö: Hankasalmi, Luhanka, Uurainen, Petäjävesi, Laukaa, Muurame, Toivakka, Jyväskylä</a:t>
            </a:r>
          </a:p>
          <a:p>
            <a:pPr marL="0" indent="0">
              <a:buNone/>
            </a:pPr>
            <a:r>
              <a:rPr lang="fi-FI" sz="2000" dirty="0" smtClean="0"/>
              <a:t>-&gt; osallisuus prosessiin joka kunnassa: huoltajat, yhteistyötahot (neuvola), henkilöstö, yliopisto </a:t>
            </a:r>
          </a:p>
          <a:p>
            <a:r>
              <a:rPr lang="fi-FI" sz="2000" dirty="0" smtClean="0"/>
              <a:t>Työryhmän työskentely kevään 2017 aikana. Valmis 8.5.17. mennessä. </a:t>
            </a:r>
          </a:p>
          <a:p>
            <a:r>
              <a:rPr lang="fi-FI" sz="2000" dirty="0" smtClean="0"/>
              <a:t>Uudistetaan lapsen vasulomake, mutta myös kirkastetaan prosessia </a:t>
            </a:r>
          </a:p>
          <a:p>
            <a:r>
              <a:rPr lang="fi-FI" sz="2000" dirty="0" smtClean="0"/>
              <a:t>Vasuprosessi: </a:t>
            </a:r>
          </a:p>
          <a:p>
            <a:pPr>
              <a:buFontTx/>
              <a:buChar char="-"/>
            </a:pPr>
            <a:r>
              <a:rPr lang="fi-FI" sz="2000" dirty="0" smtClean="0"/>
              <a:t>Hyvä alku -&gt; tutustuminen -&gt; havainnointi -&gt; pedagoginen dokumentointi -&gt; huoltajan ja lapsen osallisuus -&gt; vasukeskustelu -&gt; yksilölliset tavoitteet ja toimintatavat ryhmävasuksi suunnittelun pohjana -&gt; arviointi jatkuvaa -&gt; arviointikeskustelu </a:t>
            </a:r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90B859-AA55-0E4E-8FF3-DCAAB9E887A6}" type="datetime1">
              <a:rPr lang="fi-FI" smtClean="0"/>
              <a:pPr>
                <a:defRPr/>
              </a:pPr>
              <a:t>4.4.2017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DF7F1-61BF-4D4A-A3A4-FC1457762D92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48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90B859-AA55-0E4E-8FF3-DCAAB9E887A6}" type="datetime1">
              <a:rPr lang="fi-FI" smtClean="0"/>
              <a:pPr>
                <a:defRPr/>
              </a:pPr>
              <a:t>4.4.2017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DF7F1-61BF-4D4A-A3A4-FC1457762D92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68" y="314453"/>
            <a:ext cx="7883236" cy="5903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5299702"/>
      </p:ext>
    </p:extLst>
  </p:cSld>
  <p:clrMapOvr>
    <a:masterClrMapping/>
  </p:clrMapOvr>
</p:sld>
</file>

<file path=ppt/theme/theme1.xml><?xml version="1.0" encoding="utf-8"?>
<a:theme xmlns:a="http://schemas.openxmlformats.org/drawingml/2006/main" name="260117 vasuiltapäivä">
  <a:themeElements>
    <a:clrScheme name="Custom 2">
      <a:dk1>
        <a:sysClr val="windowText" lastClr="000000"/>
      </a:dk1>
      <a:lt1>
        <a:sysClr val="window" lastClr="FFFFFF"/>
      </a:lt1>
      <a:dk2>
        <a:srgbClr val="0A4B73"/>
      </a:dk2>
      <a:lt2>
        <a:srgbClr val="F2F2F2"/>
      </a:lt2>
      <a:accent1>
        <a:srgbClr val="F28705"/>
      </a:accent1>
      <a:accent2>
        <a:srgbClr val="2192BF"/>
      </a:accent2>
      <a:accent3>
        <a:srgbClr val="0A4B73"/>
      </a:accent3>
      <a:accent4>
        <a:srgbClr val="1AA17E"/>
      </a:accent4>
      <a:accent5>
        <a:srgbClr val="A69586"/>
      </a:accent5>
      <a:accent6>
        <a:srgbClr val="594C47"/>
      </a:accent6>
      <a:hlink>
        <a:srgbClr val="2192B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Vastuuhenkilo xmlns="03c35437-39aa-4fa0-ae8b-a504c9b2e8b3">Aski.konserni.viestinta@jkl.fi</Vastuuhenkilo>
    <AskiKuvaus xmlns="03c35437-39aa-4fa0-ae8b-a504c9b2e8b3">Kaupungin virallinen diapohja</AskiKuvaus>
    <pfb1dae054d847a0818617cf09b8d235 xmlns="03c35437-39aa-4fa0-ae8b-a504c9b2e8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Viestintä ja kansainväliset yhteydet</TermName>
          <TermId xmlns="http://schemas.microsoft.com/office/infopath/2007/PartnerControls">3f13df45-81ab-412a-8743-ac515f4ad898</TermId>
        </TermInfo>
      </Terms>
    </pfb1dae054d847a0818617cf09b8d235>
    <TaxCatchAll xmlns="03c35437-39aa-4fa0-ae8b-a504c9b2e8b3">
      <Value>32</Value>
    </TaxCatchAll>
    <Vanhenemisk1 xmlns="03c35437-39aa-4fa0-ae8b-a504c9b2e8b3">2020-09-08T21:00:00+00:00</Vanhenemisk1>
    <Tila_x0020__x0028_Keskeneräinen_x0029_ xmlns="03c35437-39aa-4fa0-ae8b-a504c9b2e8b3">Ei</Tila_x0020__x0028_Keskeneräinen_x0029_>
    <Vanhenemisk2 xmlns="03c35437-39aa-4fa0-ae8b-a504c9b2e8b3">2020-09-08T21:00:00+00:00</Vanhenemisk2>
    <jf8d3893d7ed491c93031f2115279c91 xmlns="03c35437-39aa-4fa0-ae8b-a504c9b2e8b3">
      <Terms xmlns="http://schemas.microsoft.com/office/infopath/2007/PartnerControls"/>
    </jf8d3893d7ed491c93031f2115279c91>
    <_dlc_DocId xmlns="03c35437-39aa-4fa0-ae8b-a504c9b2e8b3">ASKI-1111-16</_dlc_DocId>
    <_dlc_DocIdUrl xmlns="03c35437-39aa-4fa0-ae8b-a504c9b2e8b3">
      <Url>http://aski/tiedonhallintajaviestinta/viestintajamarkkinointi/graafinenohje/_layouts/15/DocIdRedir.aspx?ID=ASKI-1111-16</Url>
      <Description>ASKI-1111-16</Description>
    </_dlc_DocIdUrl>
    <_dlc_ExpireDateSaved xmlns="http://schemas.microsoft.com/sharepoint/v3" xsi:nil="true"/>
    <_dlc_ExpireDate xmlns="http://schemas.microsoft.com/sharepoint/v3">2020-09-08T21:00:00+00:00</_dlc_ExpireDate>
  </documentManagement>
</p:properties>
</file>

<file path=customXml/item3.xml><?xml version="1.0" encoding="utf-8"?>
<?mso-contentType ?>
<p:Policy xmlns:p="office.server.policy" id="" local="true">
  <p:Name>Esitys</p:Name>
  <p:Description/>
  <p:Statement/>
  <p:PolicyItems>
    <p:PolicyItem featureId="Microsoft.Office.RecordsManagement.PolicyFeatures.Expiration" staticId="0x0101004EE5C71646C29842993EA066F6F39CED|1480298367" UniqueId="18d83b00-8f95-4b96-98d0-0efd5d1056e8">
      <p:Name>Säilytys</p:Name>
      <p:Description>Sisällön automaattinen ajoitus käsittelyä varten ja määräpäivän saavuttaneen sisällön säilytystoiminnon suorittaminen.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0</number>
                  <property>Vanhenemisk2</property>
                  <propertyId>47662f27-d350-4576-9486-5591277bfb71</propertyId>
                  <period>days</period>
                </formula>
                <action type="workflow" id="97f686a3-9e8a-4799-a8bc-bdf650ab2a4a"/>
              </data>
            </stages>
          </Schedule>
        </Schedules>
      </p:CustomData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sitys" ma:contentTypeID="0x0101004EE5C71646C29842993EA066F6F39CED00E130229BAB81654C85BB7F8F3CD67258" ma:contentTypeVersion="124" ma:contentTypeDescription="Esitys-sisältötyyppi toimii kaikkien Askin muiden sisältötyyppien pohjana." ma:contentTypeScope="" ma:versionID="916f88e296c436aec7c0e962cf62446b">
  <xsd:schema xmlns:xsd="http://www.w3.org/2001/XMLSchema" xmlns:xs="http://www.w3.org/2001/XMLSchema" xmlns:p="http://schemas.microsoft.com/office/2006/metadata/properties" xmlns:ns1="http://schemas.microsoft.com/sharepoint/v3" xmlns:ns2="03c35437-39aa-4fa0-ae8b-a504c9b2e8b3" targetNamespace="http://schemas.microsoft.com/office/2006/metadata/properties" ma:root="true" ma:fieldsID="f494b9fbda4d1d56786404c797eb324d" ns1:_="" ns2:_="">
    <xsd:import namespace="http://schemas.microsoft.com/sharepoint/v3"/>
    <xsd:import namespace="03c35437-39aa-4fa0-ae8b-a504c9b2e8b3"/>
    <xsd:element name="properties">
      <xsd:complexType>
        <xsd:sequence>
          <xsd:element name="documentManagement">
            <xsd:complexType>
              <xsd:all>
                <xsd:element ref="ns2:AskiKuvaus" minOccurs="0"/>
                <xsd:element ref="ns2:Tila_x0020__x0028_Keskeneräinen_x0029_" minOccurs="0"/>
                <xsd:element ref="ns2:_dlc_DocId" minOccurs="0"/>
                <xsd:element ref="ns2:_dlc_DocIdUrl" minOccurs="0"/>
                <xsd:element ref="ns2:_dlc_DocIdPersistId" minOccurs="0"/>
                <xsd:element ref="ns2:jf8d3893d7ed491c93031f2115279c91" minOccurs="0"/>
                <xsd:element ref="ns2:TaxCatchAll" minOccurs="0"/>
                <xsd:element ref="ns2:TaxCatchAllLabel" minOccurs="0"/>
                <xsd:element ref="ns2:pfb1dae054d847a0818617cf09b8d235" minOccurs="0"/>
                <xsd:element ref="ns2:Vanhenemisk1" minOccurs="0"/>
                <xsd:element ref="ns2:Vanhenemisk2" minOccurs="0"/>
                <xsd:element ref="ns1:_dlc_ExpireDateSaved" minOccurs="0"/>
                <xsd:element ref="ns1:_dlc_ExpireDate" minOccurs="0"/>
                <xsd:element ref="ns1:_dlc_Exempt" minOccurs="0"/>
                <xsd:element ref="ns2:Vastuuhenkilo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pireDateSaved" ma:index="21" nillable="true" ma:displayName="Alkuperäinen vanhenemispäivämäärä" ma:hidden="true" ma:internalName="_dlc_ExpireDateSaved" ma:readOnly="true">
      <xsd:simpleType>
        <xsd:restriction base="dms:DateTime"/>
      </xsd:simpleType>
    </xsd:element>
    <xsd:element name="_dlc_ExpireDate" ma:index="22" nillable="true" ma:displayName="Vanhenemispäivämäärä" ma:description="" ma:hidden="true" ma:indexed="true" ma:internalName="_dlc_ExpireDate" ma:readOnly="true">
      <xsd:simpleType>
        <xsd:restriction base="dms:DateTime"/>
      </xsd:simpleType>
    </xsd:element>
    <xsd:element name="_dlc_Exempt" ma:index="23" nillable="true" ma:displayName="Vapauta käytännöstä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35437-39aa-4fa0-ae8b-a504c9b2e8b3" elementFormDefault="qualified">
    <xsd:import namespace="http://schemas.microsoft.com/office/2006/documentManagement/types"/>
    <xsd:import namespace="http://schemas.microsoft.com/office/infopath/2007/PartnerControls"/>
    <xsd:element name="AskiKuvaus" ma:index="3" nillable="true" ma:displayName="Kuvaus" ma:description="Kenttä dokumentin kuvausta varten" ma:internalName="AskiKuvaus" ma:readOnly="false">
      <xsd:simpleType>
        <xsd:restriction base="dms:Note">
          <xsd:maxLength value="255"/>
        </xsd:restriction>
      </xsd:simpleType>
    </xsd:element>
    <xsd:element name="Tila_x0020__x0028_Keskeneräinen_x0029_" ma:index="5" nillable="true" ma:displayName="Tila (Keskeneräinen)" ma:default="Ei" ma:format="RadioButtons" ma:internalName="Tila_x0020__x0028_Keskener_x00e4_inen_x0029_" ma:readOnly="false">
      <xsd:simpleType>
        <xsd:restriction base="dms:Choice">
          <xsd:enumeration value="Ei"/>
          <xsd:enumeration value="Kyllä"/>
        </xsd:restriction>
      </xsd:simpleType>
    </xsd:element>
    <xsd:element name="_dlc_DocId" ma:index="9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10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jf8d3893d7ed491c93031f2115279c91" ma:index="12" nillable="true" ma:taxonomy="true" ma:internalName="jf8d3893d7ed491c93031f2115279c91" ma:taxonomyFieldName="Asiasanat" ma:displayName="Asiasanat" ma:default="" ma:fieldId="{3f8d3893-d7ed-491c-9303-1f2115279c91}" ma:taxonomyMulti="true" ma:sspId="6997a751-7c47-4342-b18b-66a2d5f2d257" ma:termSetId="a4559da8-a461-4c42-87ce-3f89adcc409d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f002565e-310a-45f5-a52c-03667dc0854c}" ma:internalName="TaxCatchAll" ma:showField="CatchAllData" ma:web="03c35437-39aa-4fa0-ae8b-a504c9b2e8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f002565e-310a-45f5-a52c-03667dc0854c}" ma:internalName="TaxCatchAllLabel" ma:readOnly="true" ma:showField="CatchAllDataLabel" ma:web="03c35437-39aa-4fa0-ae8b-a504c9b2e8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b1dae054d847a0818617cf09b8d235" ma:index="17" ma:taxonomy="true" ma:internalName="pfb1dae054d847a0818617cf09b8d235" ma:taxonomyFieldName="Julkaiseva_x0020_organisaatio" ma:displayName="Julkaiseva organisaatio" ma:readOnly="false" ma:default="" ma:fieldId="{9fb1dae0-54d8-47a0-8186-17cf09b8d235}" ma:sspId="6997a751-7c47-4342-b18b-66a2d5f2d257" ma:termSetId="74f3503e-2e7a-4bc4-9961-ee9786f4d15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nhenemisk1" ma:index="19" nillable="true" ma:displayName="Syötä vanhenemisaika" ma:format="DateOnly" ma:internalName="Vanhenemisk1" ma:readOnly="false">
      <xsd:simpleType>
        <xsd:restriction base="dms:DateTime"/>
      </xsd:simpleType>
    </xsd:element>
    <xsd:element name="Vanhenemisk2" ma:index="20" nillable="true" ma:displayName="Vanhenemispäivä" ma:format="DateOnly" ma:hidden="true" ma:internalName="Vanhenemisk2" ma:readOnly="false">
      <xsd:simpleType>
        <xsd:restriction base="dms:DateTime"/>
      </xsd:simpleType>
    </xsd:element>
    <xsd:element name="Vastuuhenkilo" ma:index="25" ma:displayName="Vanhenemisilmoitukset" ma:default="Aski.vanhentuneet@jkl.fi" ma:format="Dropdown" ma:internalName="Vastuuhenkilo" ma:readOnly="false">
      <xsd:simpleType>
        <xsd:restriction base="dms:Choice">
          <xsd:enumeration value="Aski.vanhentuneet@jkl.fi"/>
          <xsd:enumeration value="Aski.altek@jkl.fi"/>
          <xsd:enumeration value="Aski.kasvu_ja_oppiminen@jkl.fi"/>
          <xsd:enumeration value="Aski.kasvu_ja_oppiminen.nuoriso@jkl.fi"/>
          <xsd:enumeration value="Aski.kasvu_ja_oppiminen.oppilashuolto@jkl.fi"/>
          <xsd:enumeration value="Aski.kasvu_ja_oppiminen.perusopetus@jkl.fi"/>
          <xsd:enumeration value="Aski.kasvu_ja_oppiminen.varhaiskasvatus@jkl.fi"/>
          <xsd:enumeration value="Aski.kaupunkirakenne@jkl.fi"/>
          <xsd:enumeration value="Aski.kaupunkirakenne.jote@jkl.fi"/>
          <xsd:enumeration value="Aski.kaupunkirakenne.kaavoitus@jkl.fi"/>
          <xsd:enumeration value="Aski.kaupunkirakenne.kadut_ja_liikenne@jkl.fi"/>
          <xsd:enumeration value="Aski.kaupunkirakenne.maankaytto@jkl.fi"/>
          <xsd:enumeration value="Aski.kaupunkirakenne.rakennusvalvonta@jkl.fi"/>
          <xsd:enumeration value="Aski.kaupunkirakenne.tontit@jkl.fi"/>
          <xsd:enumeration value="Aski.kaupunkirakenne.ymparisto_ja_luonto@jkl.fi"/>
          <xsd:enumeration value="Aski.konserni@jkl.fi"/>
          <xsd:enumeration value="Aski.konserni.elinkeino@jkl.fi"/>
          <xsd:enumeration value="Aski.konserni.hallinto@jkl.fi"/>
          <xsd:enumeration value="Aski.konserni.hankinta@jkl.fi"/>
          <xsd:enumeration value="Aski.konserni.henkilosto@jkl.fi"/>
          <xsd:enumeration value="Aski.konserni.kaupunkikehitys@jkl.fi"/>
          <xsd:enumeration value="Aski.konserni.viestinta@jkl.fi"/>
          <xsd:enumeration value="Aski.konserni.taloudenohjaus@jkl.fi"/>
          <xsd:enumeration value="Aski.konserni.talouskeskus@jkl.fi"/>
          <xsd:enumeration value="Aski.konserni.tietohallinto@jkl.fi"/>
          <xsd:enumeration value="Aski.kulttuuri_ja_liikunta@jkl.fi"/>
          <xsd:enumeration value="Aski.kulttuuri_ja_liikunta.kansalaisopisto@jkl.fi"/>
          <xsd:enumeration value="Aski.kulttuuri_ja_liikunta.kirjasto@jkl.fi"/>
          <xsd:enumeration value="Aski.kulttuuri_ja_liikunta.kulttuuri@jkl.fi"/>
          <xsd:enumeration value="Aski.kulttuuri_ja_liikunta.liikunta@jkl.fi"/>
          <xsd:enumeration value="Aski.kylan_kattaus@jkl.fi"/>
          <xsd:enumeration value="Aski.museot@jkl.fi"/>
          <xsd:enumeration value="Aski.perusturva@jkl.fi"/>
          <xsd:enumeration value="Aski.psykososiaaliset@jkl.fi"/>
          <xsd:enumeration value="Aski.sivistys@jkl.fi"/>
          <xsd:enumeration value="Aski.sosiaali@jkl.fi"/>
          <xsd:enumeration value="Aski.terveys@jkl.fi"/>
          <xsd:enumeration value="Aski.terveys.avo@jkl.fi"/>
          <xsd:enumeration value="Aski.terveys.kuntoutus_ja_erikoisvastaanotot@jkl.fi"/>
          <xsd:enumeration value="Aski.terveys.neko@jkl.fi"/>
          <xsd:enumeration value="Aski.terveys.suunterveys@jkl.fi"/>
          <xsd:enumeration value="Aski.terveys.tksairaala@jkl.fi"/>
          <xsd:enumeration value="Aski.tilapalvelu@jkl.fi"/>
          <xsd:enumeration value="Aski.tyollisyyspalvelut@jkl.fi"/>
          <xsd:enumeration value="Aski.tyoterveys@jkl.fi"/>
          <xsd:enumeration value="Aski.vammais@jkl.fi"/>
          <xsd:enumeration value="Aski.vanhus@jkl.fi"/>
          <xsd:enumeration value="Aski.vanhus_ja_vammais@jkl.fi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Sisältölaji"/>
        <xsd:element ref="dc:title" maxOccurs="1" ma:index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Version=15.0.0.0, Culture=neutral, PublicKeyToken=71e9bce111e9429c</Assembly>
    <Class>Microsoft.Office.RecordsManagement.Internal.UpdateExpireDate</Class>
    <Data/>
    <Filter/>
  </Receiver>
</spe:Receivers>
</file>

<file path=customXml/itemProps1.xml><?xml version="1.0" encoding="utf-8"?>
<ds:datastoreItem xmlns:ds="http://schemas.openxmlformats.org/officeDocument/2006/customXml" ds:itemID="{22DECD27-D3B0-4F81-A362-59DE0FE603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2033A4-FF2A-4B3D-A7DF-5E05238199C0}">
  <ds:schemaRefs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sharepoint/v3"/>
    <ds:schemaRef ds:uri="03c35437-39aa-4fa0-ae8b-a504c9b2e8b3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21DEB07-C5CE-4A82-A2C1-D726E97D15CB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C81E6A1F-4DD0-412D-A37F-2FC40B747C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3c35437-39aa-4fa0-ae8b-a504c9b2e8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737F999C-35C5-4B13-BBAD-8AD03C077636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260117 vasuiltapäivä</Template>
  <TotalTime>39</TotalTime>
  <Words>187</Words>
  <Application>Microsoft Office PowerPoint</Application>
  <PresentationFormat>Näytössä katseltava diaesitys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260117 vasuiltapäivä</vt:lpstr>
      <vt:lpstr>Asiakasraati 21.3.2017</vt:lpstr>
      <vt:lpstr>Miksi lapsen vasu uudistuu?</vt:lpstr>
      <vt:lpstr>Lapsen vasun prosessi</vt:lpstr>
      <vt:lpstr>PowerPoint-esitys</vt:lpstr>
    </vt:vector>
  </TitlesOfParts>
  <Company>Jyväskylän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Jyvaskylan kaupunki</dc:creator>
  <cp:lastModifiedBy>JKL</cp:lastModifiedBy>
  <cp:revision>7</cp:revision>
  <dcterms:created xsi:type="dcterms:W3CDTF">2017-02-20T07:52:00Z</dcterms:created>
  <dcterms:modified xsi:type="dcterms:W3CDTF">2017-04-04T05:11:35Z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0x0101004EE5C71646C29842993EA066F6F39CED00E130229BAB81654C85BB7F8F3CD67258</vt:lpwstr>
  </property>
  <property fmtid="{D5CDD505-2E9C-101B-9397-08002B2CF9AE}" pid="3" name="_dlc_DocIdItemGuid">
    <vt:lpwstr>bb51ee62-754b-446a-a715-f652a4190645</vt:lpwstr>
  </property>
  <property fmtid="{D5CDD505-2E9C-101B-9397-08002B2CF9AE}" pid="4" name="Julkaiseva organisaatio">
    <vt:lpwstr>32;#Viestintä ja kansainväliset yhteydet|3f13df45-81ab-412a-8743-ac515f4ad898</vt:lpwstr>
  </property>
  <property fmtid="{D5CDD505-2E9C-101B-9397-08002B2CF9AE}" pid="5" name="Asiasanat">
    <vt:lpwstr/>
  </property>
  <property fmtid="{D5CDD505-2E9C-101B-9397-08002B2CF9AE}" pid="6" name="_dlc_policyId">
    <vt:lpwstr>0x0101004EE5C71646C29842993EA066F6F39CED|1480298367</vt:lpwstr>
  </property>
  <property fmtid="{D5CDD505-2E9C-101B-9397-08002B2CF9AE}" pid="7" name="ItemRetentionFormula">
    <vt:lpwstr>&lt;formula id="Microsoft.Office.RecordsManagement.PolicyFeatures.Expiration.Formula.BuiltIn"&gt;&lt;number&gt;0&lt;/number&gt;&lt;property&gt;Vanhenemisk2&lt;/property&gt;&lt;propertyId&gt;47662f27-d350-4576-9486-5591277bfb71&lt;/propertyId&gt;&lt;period&gt;days&lt;/period&gt;&lt;/formula&gt;</vt:lpwstr>
  </property>
  <property fmtid="{D5CDD505-2E9C-101B-9397-08002B2CF9AE}" pid="8" name="WorkflowChangePath">
    <vt:lpwstr>c75cc875-9752-4a75-a1f3-fca4dbd81ebf,5;</vt:lpwstr>
  </property>
</Properties>
</file>