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4"/>
  </p:notesMasterIdLst>
  <p:sldIdLst>
    <p:sldId id="256" r:id="rId7"/>
    <p:sldId id="292" r:id="rId8"/>
    <p:sldId id="309" r:id="rId9"/>
    <p:sldId id="311" r:id="rId10"/>
    <p:sldId id="290" r:id="rId11"/>
    <p:sldId id="310" r:id="rId12"/>
    <p:sldId id="312" r:id="rId13"/>
  </p:sldIdLst>
  <p:sldSz cx="9144000" cy="6858000" type="screen4x3"/>
  <p:notesSz cx="6799263" cy="9929813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59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B996-9FE6-45AC-BF5D-7DC6D40D8A41}" type="datetimeFigureOut">
              <a:rPr lang="fi-FI" smtClean="0"/>
              <a:t>17.11.2017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F7702-955E-4E03-B786-CFCA95670E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07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F7702-955E-4E03-B786-CFCA95670E0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41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DA9691B2-936E-45B8-B4A6-4E5DB95883D7}" type="datetime1">
              <a:rPr lang="fi-FI" smtClean="0"/>
              <a:t>17.11.2017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68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F7C98DB-1C53-4AFF-BFED-C1D69E45C2FD}" type="datetime1">
              <a:rPr lang="fi-FI" smtClean="0"/>
              <a:t>17.11.2017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8AC36C8-14ED-174F-91BC-FEED42DCEDD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23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vapohja_Jkl_vär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" y="14941"/>
            <a:ext cx="9144000" cy="6858000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0047-693E-4C3D-AE75-1A1DE713F2C1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2C02-4A24-1740-A230-CAEB880997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6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B78D-DAD5-4570-83AD-5ECBCACBC4AB}" type="datetime1">
              <a:rPr lang="fi-FI" smtClean="0"/>
              <a:t>17.11.2017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EA20-206D-5949-B68A-BCD5DB0E4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28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FACA-0D9F-4767-831B-F64009F82A52}" type="datetime1">
              <a:rPr lang="fi-FI" smtClean="0"/>
              <a:t>17.11.2017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F622-D64C-EE44-83D3-3BEC786FB1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7CB034A-083C-452A-8E99-AE4977E7D272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CF4F339-D9FA-D742-B92F-C65D832969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18" r:id="rId4"/>
    <p:sldLayoutId id="2147483717" r:id="rId5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uaakkosetdiplomi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kuaakkosetdiplomi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fi-FI" dirty="0"/>
              <a:t>Kylän </a:t>
            </a:r>
            <a:r>
              <a:rPr lang="fi-FI" dirty="0" smtClean="0"/>
              <a:t>Kattaus -liikelaitos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670" y="3645024"/>
            <a:ext cx="2700300" cy="2196601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553253"/>
          </a:xfrm>
        </p:spPr>
        <p:txBody>
          <a:bodyPr/>
          <a:lstStyle/>
          <a:p>
            <a:r>
              <a:rPr lang="fi-FI" dirty="0" smtClean="0"/>
              <a:t>Jyväskylän </a:t>
            </a:r>
            <a:r>
              <a:rPr lang="fi-FI" dirty="0"/>
              <a:t>kaupungin ruokapalvelu</a:t>
            </a:r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249D6-DB72-4445-9BD9-EEF86F9ED368}" type="datetime1">
              <a:rPr lang="fi-FI" smtClean="0"/>
              <a:t>17.11.2017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0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Toimipisteet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Keskuskeittiöt:</a:t>
            </a:r>
          </a:p>
          <a:p>
            <a:pPr lvl="1"/>
            <a:r>
              <a:rPr lang="fi-FI" sz="2400" dirty="0" smtClean="0"/>
              <a:t>Ristonmaan Ateriakeskus</a:t>
            </a:r>
          </a:p>
          <a:p>
            <a:pPr lvl="1"/>
            <a:r>
              <a:rPr lang="fi-FI" sz="2400" dirty="0" smtClean="0"/>
              <a:t>Keskussairaalan ruokapalvelukeskus</a:t>
            </a:r>
          </a:p>
          <a:p>
            <a:pPr lvl="1"/>
            <a:r>
              <a:rPr lang="fi-FI" sz="2400" dirty="0" err="1" smtClean="0"/>
              <a:t>Kuokkalan</a:t>
            </a:r>
            <a:r>
              <a:rPr lang="fi-FI" sz="2400" dirty="0" smtClean="0"/>
              <a:t>, </a:t>
            </a:r>
            <a:r>
              <a:rPr lang="fi-FI" sz="2400" dirty="0" err="1" smtClean="0"/>
              <a:t>Palokan</a:t>
            </a:r>
            <a:r>
              <a:rPr lang="fi-FI" sz="2400" dirty="0" smtClean="0"/>
              <a:t> ja Vaajakosken keskuskeittiöt</a:t>
            </a:r>
          </a:p>
          <a:p>
            <a:pPr marL="457200" lvl="1" indent="0">
              <a:buNone/>
            </a:pPr>
            <a:endParaRPr lang="fi-FI" sz="2400" dirty="0" smtClean="0"/>
          </a:p>
          <a:p>
            <a:r>
              <a:rPr lang="fi-FI" b="1" dirty="0" smtClean="0"/>
              <a:t>Valmistuskeittiöt: </a:t>
            </a:r>
            <a:r>
              <a:rPr lang="fi-FI" dirty="0" err="1" smtClean="0"/>
              <a:t>Vesangan</a:t>
            </a:r>
            <a:r>
              <a:rPr lang="fi-FI" dirty="0" smtClean="0"/>
              <a:t> päiväkotikoulun keittiö sekä Muuramen hyvinvointikeskuksen keittiö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C98DB-1C53-4AFF-BFED-C1D69E45C2FD}" type="datetime1">
              <a:rPr lang="fi-FI" smtClean="0"/>
              <a:t>17.11.2017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Kylän Kattaus -liikelaitos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568" y="332656"/>
            <a:ext cx="2268033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6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Toimipisteet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Palvelukeittiöt: </a:t>
            </a:r>
            <a:r>
              <a:rPr lang="fi-FI" dirty="0"/>
              <a:t>n. 80 koulujen, päiväkotien, terveyskeskusten ja palvelutalojen keittiöitä, joissa </a:t>
            </a:r>
            <a:r>
              <a:rPr lang="fi-FI" dirty="0" smtClean="0"/>
              <a:t>ruokapalvelun </a:t>
            </a:r>
            <a:r>
              <a:rPr lang="fi-FI" dirty="0"/>
              <a:t>hoitavat Kylän Kattauksen </a:t>
            </a:r>
            <a:r>
              <a:rPr lang="fi-FI" dirty="0" smtClean="0"/>
              <a:t>työntekijät.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Ravintolat: </a:t>
            </a:r>
            <a:r>
              <a:rPr lang="fi-FI" dirty="0"/>
              <a:t>keskussairaalan </a:t>
            </a:r>
            <a:r>
              <a:rPr lang="fi-FI" dirty="0" err="1"/>
              <a:t>Caterina</a:t>
            </a:r>
            <a:r>
              <a:rPr lang="fi-FI" dirty="0"/>
              <a:t> ja </a:t>
            </a:r>
            <a:r>
              <a:rPr lang="fi-FI" dirty="0" err="1"/>
              <a:t>Kyllön</a:t>
            </a:r>
            <a:r>
              <a:rPr lang="fi-FI" dirty="0"/>
              <a:t> henkilöstöravintola, Kahvilat: Kahvila Paussi keskussairaala ja </a:t>
            </a:r>
            <a:r>
              <a:rPr lang="fi-FI" dirty="0" smtClean="0"/>
              <a:t>sädesairaala.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Lisäksi toimituspisteitä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C98DB-1C53-4AFF-BFED-C1D69E45C2FD}" type="datetime1">
              <a:rPr lang="fi-FI" smtClean="0"/>
              <a:t>17.11.2017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702" y="332656"/>
            <a:ext cx="2268033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8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fi-FI" dirty="0" smtClean="0"/>
              <a:t>Ateriamäärät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Vuonna 2016 yhteensä n 7,7 milj. ateriaa.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Lounaat 23 000 kpl päivässä.</a:t>
            </a:r>
          </a:p>
          <a:p>
            <a:endParaRPr lang="fi-FI" dirty="0"/>
          </a:p>
          <a:p>
            <a:r>
              <a:rPr lang="fi-FI" dirty="0" smtClean="0"/>
              <a:t>Lisäksi aamiaisia</a:t>
            </a:r>
            <a:r>
              <a:rPr lang="fi-FI" dirty="0"/>
              <a:t>, </a:t>
            </a:r>
            <a:r>
              <a:rPr lang="fi-FI" dirty="0" smtClean="0"/>
              <a:t>välipaloja, päiväkahveja</a:t>
            </a:r>
            <a:r>
              <a:rPr lang="fi-FI" dirty="0"/>
              <a:t>, päivällisiä ja iltapaloja sekä tuote- ja </a:t>
            </a:r>
            <a:r>
              <a:rPr lang="fi-FI" dirty="0" smtClean="0"/>
              <a:t>elintarvikemyyntiä </a:t>
            </a:r>
            <a:r>
              <a:rPr lang="fi-FI" dirty="0"/>
              <a:t>ja palvelua.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C98DB-1C53-4AFF-BFED-C1D69E45C2FD}" type="datetime1">
              <a:rPr lang="fi-FI" smtClean="0"/>
              <a:t>17.11.2017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7664" y="630650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pic>
        <p:nvPicPr>
          <p:cNvPr id="8" name="Kuva 7" descr="LO_P8310158_180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8" y="4211433"/>
            <a:ext cx="303864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75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Päiväkotiruokailu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34845"/>
            <a:ext cx="8481405" cy="4525963"/>
          </a:xfrm>
        </p:spPr>
        <p:txBody>
          <a:bodyPr/>
          <a:lstStyle/>
          <a:p>
            <a:r>
              <a:rPr lang="fi-FI" dirty="0"/>
              <a:t>Ruoka on tärkeä osa lapsen kasvua ja kehitystä. Päiväkotiruokailun tavoitteena on tarjota lapselle riittävät ja tasapainoiset ateriat sekä ohjata lasta monipuoliseen ja vaihtelevaan ruokavalioon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smtClean="0"/>
              <a:t>Ruokakasvatus </a:t>
            </a:r>
            <a:r>
              <a:rPr lang="fi-FI" dirty="0"/>
              <a:t>päivähoidossa ohjaa alle kouluikäisiä suomalaiseen perusruokaan. Lasta totutetaan vähitellen uusiin makuihin ja </a:t>
            </a:r>
            <a:r>
              <a:rPr lang="fi-FI" dirty="0" smtClean="0"/>
              <a:t>rakenteisiin.</a:t>
            </a:r>
          </a:p>
          <a:p>
            <a:endParaRPr lang="fi-FI" dirty="0" smtClean="0"/>
          </a:p>
          <a:p>
            <a:r>
              <a:rPr lang="fi-FI" dirty="0" smtClean="0"/>
              <a:t>Kylän </a:t>
            </a:r>
            <a:r>
              <a:rPr lang="fi-FI" dirty="0"/>
              <a:t>Kattaus hoitaa ruokailun 48 päiväkodissa</a:t>
            </a:r>
          </a:p>
          <a:p>
            <a:r>
              <a:rPr lang="fi-FI" dirty="0"/>
              <a:t>Päiväkotilapsia ja kerholaisia n. 5400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51520" y="6479812"/>
            <a:ext cx="1285875" cy="365125"/>
          </a:xfrm>
        </p:spPr>
        <p:txBody>
          <a:bodyPr/>
          <a:lstStyle/>
          <a:p>
            <a:pPr>
              <a:defRPr/>
            </a:pPr>
            <a:fld id="{DF7C98DB-1C53-4AFF-BFED-C1D69E45C2FD}" type="datetime1">
              <a:rPr lang="fi-FI" smtClean="0"/>
              <a:t>17.11.2017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06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Päiväkotiruokailu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fi-FI" dirty="0" smtClean="0"/>
              <a:t>Käytössä </a:t>
            </a:r>
            <a:r>
              <a:rPr lang="fi-FI" dirty="0"/>
              <a:t>on kaksi 6 viikon kiertävää ruokalistaa. Ruokalistasuunnittelussa huomioidaan juhlapyhät ja muut kalenterivuoden tapahtumat. </a:t>
            </a:r>
            <a:endParaRPr lang="fi-FI" dirty="0" smtClean="0"/>
          </a:p>
          <a:p>
            <a:r>
              <a:rPr lang="fi-FI" dirty="0" smtClean="0"/>
              <a:t>Ruoanvalmistuksessa käytettävät lihat ovat kotimaisia ja marinoimattomia.</a:t>
            </a:r>
          </a:p>
          <a:p>
            <a:r>
              <a:rPr lang="fi-FI" dirty="0" smtClean="0"/>
              <a:t>Maito ja maitotaloustuotteet ovat kotimaisia.</a:t>
            </a:r>
          </a:p>
          <a:p>
            <a:r>
              <a:rPr lang="fi-FI" dirty="0" smtClean="0"/>
              <a:t>Leivät ovat lähellä leivottuja (Elonen). Päiväkotien keittiöissä leivotaan mahdollisimman paljon myös itse.</a:t>
            </a:r>
          </a:p>
          <a:p>
            <a:r>
              <a:rPr lang="fi-FI" dirty="0" smtClean="0"/>
              <a:t>Huomioimme </a:t>
            </a:r>
            <a:r>
              <a:rPr lang="fi-FI" dirty="0"/>
              <a:t>vihannesten ja hedelmien kausivaihtelun </a:t>
            </a:r>
            <a:r>
              <a:rPr lang="fi-FI" dirty="0" smtClean="0"/>
              <a:t>ruokalistasuunnittelussa.</a:t>
            </a:r>
            <a:endParaRPr lang="fi-FI" dirty="0"/>
          </a:p>
          <a:p>
            <a:r>
              <a:rPr lang="fi-FI" dirty="0"/>
              <a:t>V</a:t>
            </a:r>
            <a:r>
              <a:rPr lang="fi-FI" dirty="0" smtClean="0"/>
              <a:t>almistamme </a:t>
            </a:r>
            <a:r>
              <a:rPr lang="fi-FI" dirty="0"/>
              <a:t>jälkiruoat </a:t>
            </a:r>
            <a:r>
              <a:rPr lang="fi-FI" dirty="0" smtClean="0"/>
              <a:t>itse vähäsokerisina, käyttämällä </a:t>
            </a:r>
            <a:r>
              <a:rPr lang="fi-FI" dirty="0"/>
              <a:t>maustamatonta jogurttia ja rahkaa sekä mahdollisuuksien mukaan kotimaisia </a:t>
            </a:r>
            <a:r>
              <a:rPr lang="fi-FI" dirty="0" smtClean="0"/>
              <a:t>marjoja.</a:t>
            </a:r>
            <a:endParaRPr lang="fi-FI" dirty="0" smtClean="0">
              <a:hlinkClick r:id="rId3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C98DB-1C53-4AFF-BFED-C1D69E45C2FD}" type="datetime1">
              <a:rPr lang="fi-FI" smtClean="0"/>
              <a:t>17.11.2017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Sapere</a:t>
            </a:r>
            <a:r>
              <a:rPr lang="fi-FI" dirty="0" smtClean="0"/>
              <a:t> ja Makuaakkoset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r>
              <a:rPr lang="fi-FI" dirty="0" smtClean="0"/>
              <a:t>Kylän Kattaus tukee vahvasti päiväkotien käyttämää </a:t>
            </a:r>
            <a:r>
              <a:rPr lang="fi-FI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Sapere</a:t>
            </a:r>
            <a:r>
              <a:rPr lang="fi-FI" dirty="0" err="1" smtClean="0"/>
              <a:t>-menetelmää</a:t>
            </a:r>
            <a:r>
              <a:rPr lang="fi-FI" dirty="0" smtClean="0"/>
              <a:t>. </a:t>
            </a:r>
            <a:r>
              <a:rPr lang="fi-FI" dirty="0" err="1" smtClean="0"/>
              <a:t>Saperessa</a:t>
            </a:r>
            <a:r>
              <a:rPr lang="fi-FI" dirty="0" smtClean="0"/>
              <a:t> </a:t>
            </a:r>
            <a:r>
              <a:rPr lang="fi-FI" dirty="0"/>
              <a:t>lapset oppivat aistimalla, tutkimalla, kokeilemalla, ihmettelemällä ja leikkimällä. Menetelmä perustuu aistikokemuksiin, joiden kautta lapsi oppii uusia asioita </a:t>
            </a:r>
            <a:r>
              <a:rPr lang="fi-FI" dirty="0" smtClean="0"/>
              <a:t>ruokamaailmasta.</a:t>
            </a:r>
            <a:endParaRPr lang="fi-FI" dirty="0">
              <a:hlinkClick r:id="rId2"/>
            </a:endParaRPr>
          </a:p>
          <a:p>
            <a:r>
              <a:rPr lang="fi-FI" dirty="0" err="1" smtClean="0">
                <a:hlinkClick r:id="rId2"/>
              </a:rPr>
              <a:t>Makuaakkoset-diplomi</a:t>
            </a:r>
            <a:r>
              <a:rPr lang="fi-FI" dirty="0">
                <a:hlinkClick r:id="rId2"/>
              </a:rPr>
              <a:t>®</a:t>
            </a:r>
            <a:r>
              <a:rPr lang="fi-FI" dirty="0"/>
              <a:t> on päiväkodeille myönnettävä tunnustus ravitsemuksellisesti, kasvatuksellisesti, sosiaalisesti ja ekologisesti kestävän päiväkotiruokailun edistämisestä. Diplomin myöntämisestä vastaa Ammattikeittiöosaajat ry. Meidän </a:t>
            </a:r>
            <a:r>
              <a:rPr lang="fi-FI" dirty="0" smtClean="0"/>
              <a:t>päiväkodeistamme </a:t>
            </a:r>
            <a:r>
              <a:rPr lang="fi-FI" dirty="0"/>
              <a:t>kaikki ovat suorittaneet Makuaakkoset -diplomin.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				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C98DB-1C53-4AFF-BFED-C1D69E45C2FD}" type="datetime1">
              <a:rPr lang="fi-FI" smtClean="0"/>
              <a:t>17.11.2017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Kylän Kattaus -liikelaitos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5579961"/>
            <a:ext cx="19335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9441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stuuhenkilo xmlns="03c35437-39aa-4fa0-ae8b-a504c9b2e8b3">Aski.kylan_kattaus@jkl.fi</Vastuuhenkilo>
    <AskiKuvaus xmlns="03c35437-39aa-4fa0-ae8b-a504c9b2e8b3" xsi:nil="true"/>
    <pfb1dae054d847a0818617cf09b8d235 xmlns="03c35437-39aa-4fa0-ae8b-a504c9b2e8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Kylän Kattaus</TermName>
          <TermId xmlns="http://schemas.microsoft.com/office/infopath/2007/PartnerControls">bf8159d9-9529-4cf5-83bb-92cf79edc794</TermId>
        </TermInfo>
      </Terms>
    </pfb1dae054d847a0818617cf09b8d235>
    <TaxCatchAll xmlns="03c35437-39aa-4fa0-ae8b-a504c9b2e8b3">
      <Value>191</Value>
    </TaxCatchAll>
    <Vanhenemisk1 xmlns="03c35437-39aa-4fa0-ae8b-a504c9b2e8b3" xsi:nil="true"/>
    <Tila_x0020__x0028_Keskeneräinen_x0029_ xmlns="03c35437-39aa-4fa0-ae8b-a504c9b2e8b3">Ei</Tila_x0020__x0028_Keskeneräinen_x0029_>
    <Vanhenemisk2 xmlns="03c35437-39aa-4fa0-ae8b-a504c9b2e8b3">2019-08-28T05:13:17+00:00</Vanhenemisk2>
    <jf8d3893d7ed491c93031f2115279c91 xmlns="03c35437-39aa-4fa0-ae8b-a504c9b2e8b3">
      <Terms xmlns="http://schemas.microsoft.com/office/infopath/2007/PartnerControls"/>
    </jf8d3893d7ed491c93031f2115279c91>
    <_dlc_DocId xmlns="03c35437-39aa-4fa0-ae8b-a504c9b2e8b3">ASKI-4704-22</_dlc_DocId>
    <_dlc_DocIdUrl xmlns="03c35437-39aa-4fa0-ae8b-a504c9b2e8b3">
      <Url>http://aski/tyojaelinkeino/ruokapalvelut/hallinto/_layouts/15/DocIdRedir.aspx?ID=ASKI-4704-22</Url>
      <Description>ASKI-4704-22</Description>
    </_dlc_DocIdUrl>
    <_dlc_ExpireDateSaved xmlns="http://schemas.microsoft.com/sharepoint/v3" xsi:nil="true"/>
    <_dlc_ExpireDate xmlns="http://schemas.microsoft.com/sharepoint/v3">2019-08-28T05:13:17+00:00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:Policy xmlns:p="office.server.policy" id="" local="true">
  <p:Name>Esitys</p:Name>
  <p:Description/>
  <p:Statement/>
  <p:PolicyItems>
    <p:PolicyItem featureId="Microsoft.Office.RecordsManagement.PolicyFeatures.Expiration" staticId="0x0101004EE5C71646C29842993EA066F6F39CED|1480298367" UniqueId="18d83b00-8f95-4b96-98d0-0efd5d1056e8">
      <p:Name>Säilytys</p:Name>
      <p:Description>Sisällön automaattinen ajoitus käsittelyä varten ja määräpäivän saavuttaneen sisällön säilytystoiminnon suorittaminen.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Vanhenemisk2</property>
                  <propertyId>47662f27-d350-4576-9486-5591277bfb71</propertyId>
                  <period>days</period>
                </formula>
                <action type="workflow" id="97f686a3-9e8a-4799-a8bc-bdf650ab2a4a"/>
              </data>
            </stages>
          </Schedule>
        </Schedules>
      </p:CustomData>
    </p:PolicyItem>
  </p:PolicyItems>
</p:Policy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Tiedote tai esite" ma:contentTypeID="0x0101004EE5C71646C29842993EA066F6F39CED0B00D8854B9F8189BA4280C04C4641DE936A" ma:contentTypeVersion="0" ma:contentTypeDescription="" ma:contentTypeScope="" ma:versionID="1734f23cad307a8e191d2eeb195dc6cb">
  <xsd:schema xmlns:xsd="http://www.w3.org/2001/XMLSchema" xmlns:xs="http://www.w3.org/2001/XMLSchema" xmlns:p="http://schemas.microsoft.com/office/2006/metadata/properties" xmlns:ns1="http://schemas.microsoft.com/sharepoint/v3" xmlns:ns2="03c35437-39aa-4fa0-ae8b-a504c9b2e8b3" targetNamespace="http://schemas.microsoft.com/office/2006/metadata/properties" ma:root="true" ma:fieldsID="1c22701737bff1b367cd4105b4bc54a9" ns1:_="" ns2:_="">
    <xsd:import namespace="http://schemas.microsoft.com/sharepoint/v3"/>
    <xsd:import namespace="03c35437-39aa-4fa0-ae8b-a504c9b2e8b3"/>
    <xsd:element name="properties">
      <xsd:complexType>
        <xsd:sequence>
          <xsd:element name="documentManagement">
            <xsd:complexType>
              <xsd:all>
                <xsd:element ref="ns2:AskiKuvaus" minOccurs="0"/>
                <xsd:element ref="ns2:Tila_x0020__x0028_Keskeneräinen_x0029_" minOccurs="0"/>
                <xsd:element ref="ns2:_dlc_DocId" minOccurs="0"/>
                <xsd:element ref="ns2:_dlc_DocIdUrl" minOccurs="0"/>
                <xsd:element ref="ns2:_dlc_DocIdPersistId" minOccurs="0"/>
                <xsd:element ref="ns2:jf8d3893d7ed491c93031f2115279c91" minOccurs="0"/>
                <xsd:element ref="ns2:TaxCatchAll" minOccurs="0"/>
                <xsd:element ref="ns2:TaxCatchAllLabel" minOccurs="0"/>
                <xsd:element ref="ns2:pfb1dae054d847a0818617cf09b8d235" minOccurs="0"/>
                <xsd:element ref="ns1:_dlc_ExpireDateSaved" minOccurs="0"/>
                <xsd:element ref="ns1:_dlc_ExpireDate" minOccurs="0"/>
                <xsd:element ref="ns2:Vanhenemisk1" minOccurs="0"/>
                <xsd:element ref="ns2:Vanhenemisk2" minOccurs="0"/>
                <xsd:element ref="ns1:_dlc_Exempt" minOccurs="0"/>
                <xsd:element ref="ns2:Vastuuhenkilo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9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20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  <xsd:element name="_dlc_Exempt" ma:index="23" nillable="true" ma:displayName="Vapauta käytännöstä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5437-39aa-4fa0-ae8b-a504c9b2e8b3" elementFormDefault="qualified">
    <xsd:import namespace="http://schemas.microsoft.com/office/2006/documentManagement/types"/>
    <xsd:import namespace="http://schemas.microsoft.com/office/infopath/2007/PartnerControls"/>
    <xsd:element name="AskiKuvaus" ma:index="3" nillable="true" ma:displayName="Kuvaus" ma:description="Kenttä dokumentin kuvausta varten" ma:internalName="AskiKuvaus" ma:readOnly="false">
      <xsd:simpleType>
        <xsd:restriction base="dms:Note">
          <xsd:maxLength value="255"/>
        </xsd:restriction>
      </xsd:simpleType>
    </xsd:element>
    <xsd:element name="Tila_x0020__x0028_Keskeneräinen_x0029_" ma:index="5" nillable="true" ma:displayName="Tila (Keskeneräinen)" ma:default="Ei" ma:format="RadioButtons" ma:internalName="Tila_x0020__x0028_Keskener_x00e4_inen_x0029_" ma:readOnly="false">
      <xsd:simpleType>
        <xsd:restriction base="dms:Choice">
          <xsd:enumeration value="Ei"/>
          <xsd:enumeration value="Kyllä"/>
        </xsd:restriction>
      </xsd:simpleType>
    </xsd:element>
    <xsd:element name="_dlc_DocId" ma:index="9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0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jf8d3893d7ed491c93031f2115279c91" ma:index="12" nillable="true" ma:taxonomy="true" ma:internalName="jf8d3893d7ed491c93031f2115279c91" ma:taxonomyFieldName="Asiasanat" ma:displayName="Asiasanat" ma:default="" ma:fieldId="{3f8d3893-d7ed-491c-9303-1f2115279c91}" ma:taxonomyMulti="true" ma:sspId="6997a751-7c47-4342-b18b-66a2d5f2d257" ma:termSetId="a4559da8-a461-4c42-87ce-3f89adcc409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f002565e-310a-45f5-a52c-03667dc0854c}" ma:internalName="TaxCatchAll" ma:showField="CatchAllData" ma:web="03c35437-39aa-4fa0-ae8b-a504c9b2e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f002565e-310a-45f5-a52c-03667dc0854c}" ma:internalName="TaxCatchAllLabel" ma:readOnly="true" ma:showField="CatchAllDataLabel" ma:web="03c35437-39aa-4fa0-ae8b-a504c9b2e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b1dae054d847a0818617cf09b8d235" ma:index="17" ma:taxonomy="true" ma:internalName="pfb1dae054d847a0818617cf09b8d235" ma:taxonomyFieldName="Julkaiseva_x0020_organisaatio" ma:displayName="Julkaiseva organisaatio" ma:readOnly="false" ma:default="" ma:fieldId="{9fb1dae0-54d8-47a0-8186-17cf09b8d235}" ma:sspId="6997a751-7c47-4342-b18b-66a2d5f2d257" ma:termSetId="74f3503e-2e7a-4bc4-9961-ee9786f4d1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anhenemisk1" ma:index="21" nillable="true" ma:displayName="Syötä vanhenemisaika" ma:format="DateOnly" ma:internalName="Vanhenemisk1" ma:readOnly="false">
      <xsd:simpleType>
        <xsd:restriction base="dms:DateTime"/>
      </xsd:simpleType>
    </xsd:element>
    <xsd:element name="Vanhenemisk2" ma:index="22" nillable="true" ma:displayName="Vanhenemispäivä" ma:format="DateOnly" ma:hidden="true" ma:internalName="Vanhenemisk2" ma:readOnly="false">
      <xsd:simpleType>
        <xsd:restriction base="dms:DateTime"/>
      </xsd:simpleType>
    </xsd:element>
    <xsd:element name="Vastuuhenkilo" ma:index="26" ma:displayName="Vanhenemisilmoitukset" ma:default="Aski.vanhentuneet@jkl.fi" ma:format="Dropdown" ma:internalName="Vastuuhenkilo" ma:readOnly="false">
      <xsd:simpleType>
        <xsd:restriction base="dms:Choice">
          <xsd:enumeration value="Aski.vanhentuneet@jkl.fi"/>
          <xsd:enumeration value="Aski.altek@jkl.fi"/>
          <xsd:enumeration value="Aski.kasvu_ja_oppiminen@jkl.fi"/>
          <xsd:enumeration value="Aski.kasvu_ja_oppiminen.nuoriso@jkl.fi"/>
          <xsd:enumeration value="Aski.kasvu_ja_oppiminen.oppilashuolto@jkl.fi"/>
          <xsd:enumeration value="Aski.kasvu_ja_oppiminen.perusopetus@jkl.fi"/>
          <xsd:enumeration value="Aski.kasvu_ja_oppiminen.varhaiskasvatus@jkl.fi"/>
          <xsd:enumeration value="Aski.kaupunkirakenne@jkl.fi"/>
          <xsd:enumeration value="Aski.kaupunkirakenne.jote@jkl.fi"/>
          <xsd:enumeration value="Aski.kaupunkirakenne.kaavoitus@jkl.fi"/>
          <xsd:enumeration value="Aski.kaupunkirakenne.kadut_ja_liikenne@jkl.fi"/>
          <xsd:enumeration value="Aski.kaupunkirakenne.maankaytto@jkl.fi"/>
          <xsd:enumeration value="Aski.kaupunkirakenne.rakennusvalvonta@jkl.fi"/>
          <xsd:enumeration value="Aski.kaupunkirakenne.tontit@jkl.fi"/>
          <xsd:enumeration value="Aski.kaupunkirakenne.ymparisto_ja_luonto@jkl.fi"/>
          <xsd:enumeration value="Aski.kaupunkirakenne.ymparistoterveydenhuolto@jkl.fi"/>
          <xsd:enumeration value="Aski.konserni@jkl.fi"/>
          <xsd:enumeration value="Aski.konserni.elinkeino@jkl.fi"/>
          <xsd:enumeration value="Aski.konserni.elinkeino.matkailu@jkl.fi"/>
          <xsd:enumeration value="Aski.konserni.hallinto@jkl.fi"/>
          <xsd:enumeration value="Aski.konserni.hankinta@jkl.fi"/>
          <xsd:enumeration value="Aski.konserni.henkilosto@jkl.fi"/>
          <xsd:enumeration value="Aski.konserni.kaupunkikehitys@jkl.fi"/>
          <xsd:enumeration value="Aski.konserni.viestinta@jkl.fi"/>
          <xsd:enumeration value="Aski.konserni.sisainentarkastus@jkl.fi"/>
          <xsd:enumeration value="Aski.konserni.taloudenohjaus@jkl.fi"/>
          <xsd:enumeration value="Aski.konserni.talouskeskus@jkl.fi"/>
          <xsd:enumeration value="Aski.konserni.tietohallinto@jkl.fi"/>
          <xsd:enumeration value="Aski.kulttuuri_ja_liikunta@jkl.fi"/>
          <xsd:enumeration value="Aski.kulttuuri_ja_liikunta.kansalaisopisto@jkl.fi"/>
          <xsd:enumeration value="Aski.kulttuuri_ja_liikunta.kirjasto@jkl.fi"/>
          <xsd:enumeration value="Aski.kulttuuri_ja_liikunta.kulttuuri@jkl.fi"/>
          <xsd:enumeration value="Aski.kulttuuri_ja_liikunta.liikunta@jkl.fi"/>
          <xsd:enumeration value="Aski.kylan_kattaus@jkl.fi"/>
          <xsd:enumeration value="Aski.museot@jkl.fi"/>
          <xsd:enumeration value="Aski.perusturva@jkl.fi"/>
          <xsd:enumeration value="Aski.psykososiaaliset@jkl.fi"/>
          <xsd:enumeration value="Aski.sivistys@jkl.fi"/>
          <xsd:enumeration value="Aski.sosiaali@jkl.fi"/>
          <xsd:enumeration value="Aski.terveys@jkl.fi"/>
          <xsd:enumeration value="Aski.terveys.avo@jkl.fi"/>
          <xsd:enumeration value="Aski.terveys.kuntoutus_ja_erikoisvastaanotot@jkl.fi"/>
          <xsd:enumeration value="Aski.terveys.neko@jkl.fi"/>
          <xsd:enumeration value="Aski.terveys.suunterveys@jkl.fi"/>
          <xsd:enumeration value="Aski.terveys.tksairaala@jkl.fi"/>
          <xsd:enumeration value="Aski.tilapalvelu@jkl.fi"/>
          <xsd:enumeration value="Aski.tyollisyyspalvelut@jkl.fi"/>
          <xsd:enumeration value="Aski.tyoterveys@jkl.fi"/>
          <xsd:enumeration value="Aski.vammais@jkl.fi"/>
          <xsd:enumeration value="Aski.vanhus@jkl.fi"/>
          <xsd:enumeration value="Aski.vanhus_ja_vammais@jkl.f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2AD2F-ED85-4846-B8DD-718B40AADCF8}">
  <ds:schemaRefs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3c35437-39aa-4fa0-ae8b-a504c9b2e8b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8CC643-1578-45D6-A862-BFAB02F8C2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04966-D975-4B24-883B-9A87FE880F40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F9F1B2D7-9288-4E68-A3F2-09E25AAE732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E8AC23A7-63B5-49E5-BA43-D034180F1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c35437-39aa-4fa0-ae8b-a504c9b2e8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334</Words>
  <Application>Microsoft Office PowerPoint</Application>
  <PresentationFormat>Näytössä katseltava diaesitys (4:3)</PresentationFormat>
  <Paragraphs>98</Paragraphs>
  <Slides>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Default Theme</vt:lpstr>
      <vt:lpstr>Kylän Kattaus -liikelaitos</vt:lpstr>
      <vt:lpstr>Toimipisteet</vt:lpstr>
      <vt:lpstr>Toimipisteet</vt:lpstr>
      <vt:lpstr>Ateriamäärät</vt:lpstr>
      <vt:lpstr>Päiväkotiruokailu</vt:lpstr>
      <vt:lpstr>Päiväkotiruokailu</vt:lpstr>
      <vt:lpstr>Sapere ja Makuaakkoset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Kylän Kattauksen esittelydiat</dc:title>
  <dc:creator>Jyvaskylan kaupunki</dc:creator>
  <cp:lastModifiedBy>JKL</cp:lastModifiedBy>
  <cp:revision>335</cp:revision>
  <cp:lastPrinted>2016-11-04T09:13:58Z</cp:lastPrinted>
  <dcterms:created xsi:type="dcterms:W3CDTF">2013-02-22T08:40:42Z</dcterms:created>
  <dcterms:modified xsi:type="dcterms:W3CDTF">2017-11-17T06:48:36Z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0x0101004EE5C71646C29842993EA066F6F39CED0B00D8854B9F8189BA4280C04C4641DE936A</vt:lpwstr>
  </property>
  <property fmtid="{D5CDD505-2E9C-101B-9397-08002B2CF9AE}" pid="3" name="_dlc_DocIdItemGuid">
    <vt:lpwstr>23d90db9-8f97-4f55-a04f-15b5c90116df</vt:lpwstr>
  </property>
  <property fmtid="{D5CDD505-2E9C-101B-9397-08002B2CF9AE}" pid="4" name="Julkaiseva organisaatio">
    <vt:lpwstr>191;#Kylän Kattaus|bf8159d9-9529-4cf5-83bb-92cf79edc794</vt:lpwstr>
  </property>
  <property fmtid="{D5CDD505-2E9C-101B-9397-08002B2CF9AE}" pid="5" name="Asiasanat">
    <vt:lpwstr/>
  </property>
  <property fmtid="{D5CDD505-2E9C-101B-9397-08002B2CF9AE}" pid="6" name="_dlc_policyId">
    <vt:lpwstr>0x0101004EE5C71646C29842993EA066F6F39CED|1480298367</vt:lpwstr>
  </property>
  <property fmtid="{D5CDD505-2E9C-101B-9397-08002B2CF9AE}" pid="7" name="ItemRetentionFormula">
    <vt:lpwstr>&lt;formula id="Microsoft.Office.RecordsManagement.PolicyFeatures.Expiration.Formula.BuiltIn"&gt;&lt;number&gt;0&lt;/number&gt;&lt;property&gt;Vanhenemisk2&lt;/property&gt;&lt;propertyId&gt;47662f27-d350-4576-9486-5591277bfb71&lt;/propertyId&gt;&lt;period&gt;days&lt;/period&gt;&lt;/formula&gt;</vt:lpwstr>
  </property>
  <property fmtid="{D5CDD505-2E9C-101B-9397-08002B2CF9AE}" pid="8" name="WorkflowChangePath">
    <vt:lpwstr>b632b70d-fbd6-4aef-9d7c-bd88313d7dc9,4;bc876a75-777e-42f0-9221-46074ef52565,3;bc876a75-777e-42f0-9221-46074ef52565,5;bc876a75-777e-42f0-9221-46074ef52565,7;bc876a75-777e-42f0-9221-46074ef52565,9;bc876a75-777e-42f0-9221-46074ef52565,18;bc876a75-777e-42f0-9</vt:lpwstr>
  </property>
</Properties>
</file>