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  <p:sldMasterId id="2147483758" r:id="rId7"/>
  </p:sldMasterIdLst>
  <p:notesMasterIdLst>
    <p:notesMasterId r:id="rId22"/>
  </p:notesMasterIdLst>
  <p:handoutMasterIdLst>
    <p:handoutMasterId r:id="rId23"/>
  </p:handoutMasterIdLst>
  <p:sldIdLst>
    <p:sldId id="256" r:id="rId8"/>
    <p:sldId id="258" r:id="rId9"/>
    <p:sldId id="269" r:id="rId10"/>
    <p:sldId id="264" r:id="rId11"/>
    <p:sldId id="257" r:id="rId12"/>
    <p:sldId id="259" r:id="rId13"/>
    <p:sldId id="260" r:id="rId14"/>
    <p:sldId id="261" r:id="rId15"/>
    <p:sldId id="262" r:id="rId16"/>
    <p:sldId id="263" r:id="rId17"/>
    <p:sldId id="265" r:id="rId18"/>
    <p:sldId id="266" r:id="rId19"/>
    <p:sldId id="268" r:id="rId20"/>
    <p:sldId id="267" r:id="rId21"/>
  </p:sldIdLst>
  <p:sldSz cx="9144000" cy="6858000" type="screen4x3"/>
  <p:notesSz cx="6799263" cy="9929813"/>
  <p:defaultTextStyle>
    <a:defPPr>
      <a:defRPr lang="fi-FI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27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4EAB4-8656-4C2F-9D7C-D6B94353604B}" type="datetimeFigureOut">
              <a:rPr lang="fi-FI" smtClean="0"/>
              <a:t>25.2.2019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947B3-D287-471E-9226-4D07CFF89E93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95828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EB9F59-94F0-9747-A688-B8DE8354A565}" type="datetimeFigureOut">
              <a:rPr lang="fi-FI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dirty="0" smtClean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02F38E1-DF8B-5A48-A0F4-29EF8404A6B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2664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allokko merkki leikattu_rgb_55m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4933950"/>
            <a:ext cx="20701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uva 12" descr="Jyväskylä_logo_web_is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67" b="6947"/>
          <a:stretch>
            <a:fillRect/>
          </a:stretch>
        </p:blipFill>
        <p:spPr bwMode="auto">
          <a:xfrm>
            <a:off x="3894138" y="5732463"/>
            <a:ext cx="30416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Kuva 8" descr="Jkl_yläpalkki_A4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" r="1741" b="94539"/>
          <a:stretch>
            <a:fillRect/>
          </a:stretch>
        </p:blipFill>
        <p:spPr bwMode="auto">
          <a:xfrm>
            <a:off x="0" y="0"/>
            <a:ext cx="91440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034890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2519205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7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/>
                <a:cs typeface="Arial"/>
              </a:defRPr>
            </a:lvl1pPr>
          </a:lstStyle>
          <a:p>
            <a:pPr>
              <a:defRPr/>
            </a:pPr>
            <a:fld id="{5556E9DB-BB59-E042-B6EF-8E8E2E47C700}" type="datetime1">
              <a:rPr lang="fi-FI"/>
              <a:pPr>
                <a:defRPr/>
              </a:pPr>
              <a:t>25.2.2019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382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130297"/>
      </p:ext>
    </p:extLst>
  </p:cSld>
  <p:clrMapOvr>
    <a:masterClrMapping/>
  </p:clrMapOvr>
  <p:transition spd="slow" advClick="0" advTm="30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203277"/>
      </p:ext>
    </p:extLst>
  </p:cSld>
  <p:clrMapOvr>
    <a:masterClrMapping/>
  </p:clrMapOvr>
  <p:transition spd="slow" advClick="0" advTm="30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6248269"/>
      </p:ext>
    </p:extLst>
  </p:cSld>
  <p:clrMapOvr>
    <a:masterClrMapping/>
  </p:clrMapOvr>
  <p:transition spd="slow" advClick="0" advTm="30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1419664"/>
      </p:ext>
    </p:extLst>
  </p:cSld>
  <p:clrMapOvr>
    <a:masterClrMapping/>
  </p:clrMapOvr>
  <p:transition spd="slow" advClick="0" advTm="30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9795264"/>
      </p:ext>
    </p:extLst>
  </p:cSld>
  <p:clrMapOvr>
    <a:masterClrMapping/>
  </p:clrMapOvr>
  <p:transition spd="slow" advClick="0" advTm="30000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1566486"/>
      </p:ext>
    </p:extLst>
  </p:cSld>
  <p:clrMapOvr>
    <a:masterClrMapping/>
  </p:clrMapOvr>
  <p:transition spd="slow" advClick="0" advTm="30000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561864"/>
      </p:ext>
    </p:extLst>
  </p:cSld>
  <p:clrMapOvr>
    <a:masterClrMapping/>
  </p:clrMapOvr>
  <p:transition spd="slow" advClick="0" advTm="30000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4754316"/>
      </p:ext>
    </p:extLst>
  </p:cSld>
  <p:clrMapOvr>
    <a:masterClrMapping/>
  </p:clrMapOvr>
  <p:transition spd="slow" advClick="0" advTm="30000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2318090"/>
      </p:ext>
    </p:extLst>
  </p:cSld>
  <p:clrMapOvr>
    <a:masterClrMapping/>
  </p:clrMapOvr>
  <p:transition spd="slow" advClick="0" advTm="30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allokko merkki leikattu_rgb_55m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25" y="6016625"/>
            <a:ext cx="90487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uva 9" descr="Jyväskylä_logo_mv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67" r="28769" b="17770"/>
          <a:stretch>
            <a:fillRect/>
          </a:stretch>
        </p:blipFill>
        <p:spPr bwMode="auto">
          <a:xfrm>
            <a:off x="6365875" y="6397625"/>
            <a:ext cx="18113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6990B859-AA55-0E4E-8FF3-DCAAB9E887A6}" type="datetime1">
              <a:rPr lang="fi-FI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100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F52DF7F1-61BF-4D4A-A3A4-FC1457762D9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887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sivu 2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Aallokko merkki leikattu_rgb_55m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25" y="6016625"/>
            <a:ext cx="904875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Kuva 9" descr="Jyväskylä_logo_mv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67" r="28769" b="17770"/>
          <a:stretch>
            <a:fillRect/>
          </a:stretch>
        </p:blipFill>
        <p:spPr bwMode="auto">
          <a:xfrm>
            <a:off x="6365875" y="6397625"/>
            <a:ext cx="18113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1" name="Sisällön paikkamerkki 2"/>
          <p:cNvSpPr>
            <a:spLocks noGrp="1"/>
          </p:cNvSpPr>
          <p:nvPr>
            <p:ph idx="13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ykse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100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10FE2DCB-CF67-4D4C-9228-A4AD9F9E46A9}" type="datetime1">
              <a:rPr lang="fi-FI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00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2AC9CF3C-9A01-0649-AA76-A595CF1BDF4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776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Kuvapohja_Jkl_vär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142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1225176"/>
            <a:ext cx="7772400" cy="940574"/>
          </a:xfrm>
        </p:spPr>
        <p:txBody>
          <a:bodyPr anchor="b"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/>
          </p:nvPr>
        </p:nvSpPr>
        <p:spPr>
          <a:xfrm>
            <a:off x="722313" y="2434688"/>
            <a:ext cx="7772400" cy="1362075"/>
          </a:xfrm>
        </p:spPr>
        <p:txBody>
          <a:bodyPr anchor="t"/>
          <a:lstStyle>
            <a:lvl1pPr algn="ctr">
              <a:defRPr sz="4000" b="0" i="0" cap="none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CDE60-39F7-9448-9ED9-1FBC88A85563}" type="datetime1">
              <a:rPr lang="fi-FI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7463E-2174-9242-AA9A-FCC38361110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267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, iso kuva tai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B9A3A-DE49-0646-9AD7-2388BF193C35}" type="datetime1">
              <a:rPr lang="fi-FI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6F2CB-7913-A149-9E78-AC0E5883D57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149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5E428-6E76-9A4B-ADE9-8A5436A12C9E}" type="datetime1">
              <a:rPr lang="fi-FI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674B-9DDC-6440-93C2-52A8BF43E67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611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yhjä, iso kuva tai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55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9332082"/>
      </p:ext>
    </p:extLst>
  </p:cSld>
  <p:clrMapOvr>
    <a:masterClrMapping/>
  </p:clrMapOvr>
  <p:transition spd="slow" advClick="0" advTm="30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2903189"/>
      </p:ext>
    </p:extLst>
  </p:cSld>
  <p:clrMapOvr>
    <a:masterClrMapping/>
  </p:clrMapOvr>
  <p:transition spd="slow" advClick="0" advTm="30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perustyylejä osoitt.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146050" y="6429375"/>
            <a:ext cx="12858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BAB8813E-FD90-9047-A49F-33682ED6006F}" type="datetime1">
              <a:rPr lang="fi-FI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563688" y="6429375"/>
            <a:ext cx="28956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565650" y="6429375"/>
            <a:ext cx="1498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1CCC5DA-184C-0541-B408-6671D40D68D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1" r:id="rId5"/>
    <p:sldLayoutId id="2147483752" r:id="rId6"/>
    <p:sldLayoutId id="2147483757" r:id="rId7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1D675-A4E1-4910-BB9F-A29164F19423}" type="datetimeFigureOut">
              <a:rPr lang="fi-FI" smtClean="0"/>
              <a:t>25.2.2019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CA523-4CFC-453C-B8D4-237E7CBA54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677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 spd="slow" advClick="0" advTm="30000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yvaskyla.fi/sites/default/files/atoms/files/hakemus_palvelusetelipalveluntuottajaksi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yvaskyla.fi/sites/default/files/atoms/files/palveluseteliohje_2018.pdf" TargetMode="External"/><Relationship Id="rId2" Type="http://schemas.openxmlformats.org/officeDocument/2006/relationships/hyperlink" Target="https://www.jyvaskyla.fi/varhaiskasvatus-ja-koulutus/varhaiskasvatus-ja-esiopetus/varhaiskasvatuksen-palveluohjau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jyvaskyla.fi/sites/default/files/atoms/files/muistutuslomake_2019.p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yvaskyla.fi/sites/default/files/atoms/files/yksityinen_varhaiskasvatus_valvontasuunnitelma_2018_2019_002_0.pdf" TargetMode="External"/><Relationship Id="rId2" Type="http://schemas.openxmlformats.org/officeDocument/2006/relationships/hyperlink" Target="https://www.jyvaskyla.fi/sites/default/files/atoms/files/jyvaskylan_yksityisen_varhaiskasvatuksen_palvelusetelipalvelujen_saantokirja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Otsikko 1"/>
          <p:cNvSpPr>
            <a:spLocks noGrp="1"/>
          </p:cNvSpPr>
          <p:nvPr>
            <p:ph type="ctrTitle"/>
          </p:nvPr>
        </p:nvSpPr>
        <p:spPr>
          <a:xfrm>
            <a:off x="685800" y="972589"/>
            <a:ext cx="7772400" cy="1911927"/>
          </a:xfrm>
        </p:spPr>
        <p:txBody>
          <a:bodyPr/>
          <a:lstStyle/>
          <a:p>
            <a:pPr eaLnBrk="1" hangingPunct="1"/>
            <a:r>
              <a:rPr lang="fi-FI" b="1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/>
            </a:r>
            <a:br>
              <a:rPr lang="fi-FI" b="1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</a:br>
            <a:r>
              <a:rPr lang="fi-FI" sz="4800" b="1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Jyväskylän yksityinen varhaiskasvatus</a:t>
            </a:r>
            <a:r>
              <a:rPr lang="fi-FI" b="1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/>
            </a:r>
            <a:br>
              <a:rPr lang="fi-FI" b="1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</a:br>
            <a:endParaRPr lang="fi-FI" b="1" dirty="0">
              <a:solidFill>
                <a:schemeClr val="tx2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65670" y="3308465"/>
            <a:ext cx="6400800" cy="1729047"/>
          </a:xfrm>
        </p:spPr>
        <p:txBody>
          <a:bodyPr/>
          <a:lstStyle/>
          <a:p>
            <a:pPr eaLnBrk="1" hangingPunct="1">
              <a:defRPr/>
            </a:pPr>
            <a:r>
              <a:rPr lang="fi-FI" sz="4400" dirty="0" smtClean="0"/>
              <a:t>	Valvonta, ohjaus, neuvonta</a:t>
            </a:r>
          </a:p>
        </p:txBody>
      </p:sp>
      <p:sp>
        <p:nvSpPr>
          <p:cNvPr id="9219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AB3AC73-68FD-504F-817D-BD5F0789C3EA}" type="datetime1">
              <a:rPr lang="fi-FI" sz="1000">
                <a:solidFill>
                  <a:srgbClr val="898989"/>
                </a:solidFill>
                <a:cs typeface="Arial" charset="0"/>
              </a:rPr>
              <a:pPr eaLnBrk="1" hangingPunct="1"/>
              <a:t>25.2.2019</a:t>
            </a:fld>
            <a:endParaRPr lang="fi-FI" sz="1000" dirty="0">
              <a:solidFill>
                <a:srgbClr val="898989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04039"/>
          </a:xfrm>
        </p:spPr>
        <p:txBody>
          <a:bodyPr/>
          <a:lstStyle/>
          <a:p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2800" dirty="0"/>
              <a:t/>
            </a:r>
            <a:br>
              <a:rPr lang="fi-FI" sz="2800" dirty="0"/>
            </a:br>
            <a:r>
              <a:rPr lang="fi-FI" sz="2800" b="1" dirty="0" smtClean="0">
                <a:solidFill>
                  <a:schemeClr val="tx2"/>
                </a:solidFill>
              </a:rPr>
              <a:t>Hakeutuminen </a:t>
            </a:r>
            <a:r>
              <a:rPr lang="fi-FI" sz="2800" b="1" dirty="0">
                <a:solidFill>
                  <a:schemeClr val="tx2"/>
                </a:solidFill>
              </a:rPr>
              <a:t>Jyväskylän kaupungin varhaiskasvatuksen palvelusetelipalvelun tuottajaksi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78676"/>
            <a:ext cx="8229600" cy="4272425"/>
          </a:xfrm>
        </p:spPr>
        <p:txBody>
          <a:bodyPr/>
          <a:lstStyle/>
          <a:p>
            <a:pPr marL="0" indent="0">
              <a:buNone/>
            </a:pPr>
            <a:r>
              <a:rPr lang="fi-FI" sz="2000" dirty="0"/>
              <a:t>L</a:t>
            </a:r>
            <a:r>
              <a:rPr lang="fi-FI" sz="2000" dirty="0" smtClean="0"/>
              <a:t>omake</a:t>
            </a:r>
          </a:p>
          <a:p>
            <a:pPr marL="0" indent="0">
              <a:buNone/>
            </a:pPr>
            <a:r>
              <a:rPr lang="fi-FI" sz="2000" dirty="0" smtClean="0">
                <a:hlinkClick r:id="rId2"/>
              </a:rPr>
              <a:t>https</a:t>
            </a:r>
            <a:r>
              <a:rPr lang="fi-FI" sz="2000" dirty="0">
                <a:hlinkClick r:id="rId2"/>
              </a:rPr>
              <a:t>://</a:t>
            </a:r>
            <a:r>
              <a:rPr lang="fi-FI" sz="2000" dirty="0" smtClean="0">
                <a:hlinkClick r:id="rId2"/>
              </a:rPr>
              <a:t>www.jyvaskyla.fi/sites/default/files/atoms/files/hakemus_palvelusetelipalveluntuottajaksi.pdf</a:t>
            </a:r>
            <a:endParaRPr lang="fi-FI" sz="2000" dirty="0" smtClean="0"/>
          </a:p>
          <a:p>
            <a:pPr marL="0" indent="0">
              <a:buNone/>
            </a:pPr>
            <a:r>
              <a:rPr lang="fi-FI" sz="2000" dirty="0" smtClean="0"/>
              <a:t>Liitteet: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/>
              <a:t>Todistus rekisteröitymisestä ennakkoperintälaissa (1118/1996) tarkoitettuun ennakkoperintärekisteriin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/>
              <a:t>Todistus verojen maksamisesta / verovelkatodistus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/>
              <a:t>Kaupparekisteriote tai jäljennös elinkeinoilmoituksesta tai perustamisilmoitus kaupparekisteriin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/>
              <a:t>Todistus Yel-  ja Tyel- maksujen maksamisesta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/>
              <a:t>Selvitys työterveydenhuollon järjestämisestä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/>
              <a:t>Todistus vastuuvakuutuksesta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0B859-AA55-0E4E-8FF3-DCAAB9E887A6}" type="datetime1">
              <a:rPr lang="fi-FI" smtClean="0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HA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DF7F1-61BF-4D4A-A3A4-FC1457762D92}" type="slidenum">
              <a:rPr lang="fi-FI" smtClean="0"/>
              <a:pPr>
                <a:defRPr/>
              </a:pPr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3920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0850" y="249382"/>
            <a:ext cx="8229600" cy="1213658"/>
          </a:xfrm>
        </p:spPr>
        <p:txBody>
          <a:bodyPr/>
          <a:lstStyle/>
          <a:p>
            <a:r>
              <a:rPr lang="fi-FI" sz="2800" b="1" dirty="0" smtClean="0">
                <a:solidFill>
                  <a:schemeClr val="tx2"/>
                </a:solidFill>
              </a:rPr>
              <a:t>Toiminnan aikaisen </a:t>
            </a:r>
            <a:r>
              <a:rPr lang="fi-FI" sz="2800" b="1" dirty="0">
                <a:solidFill>
                  <a:schemeClr val="tx2"/>
                </a:solidFill>
              </a:rPr>
              <a:t>v</a:t>
            </a:r>
            <a:r>
              <a:rPr lang="fi-FI" sz="2800" b="1" dirty="0" smtClean="0">
                <a:solidFill>
                  <a:schemeClr val="tx2"/>
                </a:solidFill>
              </a:rPr>
              <a:t>alvonnan käytänteet ja työkalut</a:t>
            </a:r>
            <a:endParaRPr lang="fi-FI" sz="2800" b="1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44488" y="1379913"/>
            <a:ext cx="8229600" cy="5203767"/>
          </a:xfrm>
        </p:spPr>
        <p:txBody>
          <a:bodyPr/>
          <a:lstStyle/>
          <a:p>
            <a:r>
              <a:rPr lang="fi-FI" sz="2000" dirty="0" smtClean="0"/>
              <a:t>Auditointikäynnit </a:t>
            </a:r>
            <a:r>
              <a:rPr lang="fi-FI" sz="2000" dirty="0"/>
              <a:t>toimipaikoissa </a:t>
            </a:r>
            <a:r>
              <a:rPr lang="fi-FI" sz="2000" dirty="0" smtClean="0"/>
              <a:t>kaksi kertaa vuodessa</a:t>
            </a:r>
          </a:p>
          <a:p>
            <a:pPr marL="0" indent="0">
              <a:buNone/>
            </a:pPr>
            <a:r>
              <a:rPr lang="fi-FI" sz="2000" dirty="0"/>
              <a:t>	</a:t>
            </a:r>
            <a:r>
              <a:rPr lang="fi-FI" sz="2000" dirty="0" smtClean="0"/>
              <a:t>(yht</a:t>
            </a:r>
            <a:r>
              <a:rPr lang="fi-FI" sz="2000" dirty="0"/>
              <a:t>.</a:t>
            </a:r>
            <a:r>
              <a:rPr lang="fi-FI" sz="2000" dirty="0" smtClean="0"/>
              <a:t> 244 käyntiä / vuosi)</a:t>
            </a:r>
            <a:endParaRPr lang="fi-FI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2000" dirty="0" smtClean="0"/>
              <a:t>        Auditointi-lomake</a:t>
            </a:r>
            <a:endParaRPr lang="fi-FI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sz="2000" dirty="0" smtClean="0"/>
              <a:t>		Valvottavien </a:t>
            </a:r>
            <a:r>
              <a:rPr lang="fi-FI" sz="2000" dirty="0"/>
              <a:t>asioiden lista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Päiväkotien henkilöstön kelpoisuuksien tarkastaminen kaksi kertaa vuodessa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Yksikkökohtaisten varhaiskasvatussuunnitelmien, esiopetussuunnitelmien ja oppilashuoltosuunnitelmien tarkastaminen aina toimintavuoden alussa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/>
              <a:t>Palaute- / </a:t>
            </a:r>
            <a:r>
              <a:rPr lang="fi-FI" sz="2000" smtClean="0"/>
              <a:t>epäkohtailmoitusten kirjaaminen &gt; </a:t>
            </a:r>
            <a:r>
              <a:rPr lang="fi-FI" sz="2000" dirty="0" smtClean="0"/>
              <a:t>tehostetun valvonnan käynti toimipaikassa noin viikon kuluessa palautteen saapumisesta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/>
              <a:t>Valvontakertomus tehostetusta valvontakäynnistä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/>
              <a:t>Talouden valvontailmoitukset (Myyntireskontra)</a:t>
            </a:r>
          </a:p>
          <a:p>
            <a:pPr>
              <a:buFont typeface="Arial" panose="020B0604020202020204" pitchFamily="34" charset="0"/>
              <a:buChar char="•"/>
            </a:pPr>
            <a:endParaRPr lang="fi-FI" sz="200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0B859-AA55-0E4E-8FF3-DCAAB9E887A6}" type="datetime1">
              <a:rPr lang="fi-FI" smtClean="0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HA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DF7F1-61BF-4D4A-A3A4-FC1457762D92}" type="slidenum">
              <a:rPr lang="fi-FI" smtClean="0"/>
              <a:pPr>
                <a:defRPr/>
              </a:pPr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3135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33004"/>
            <a:ext cx="8229600" cy="1130531"/>
          </a:xfrm>
        </p:spPr>
        <p:txBody>
          <a:bodyPr/>
          <a:lstStyle/>
          <a:p>
            <a:r>
              <a:rPr lang="fi-FI" sz="2800" b="1" dirty="0">
                <a:solidFill>
                  <a:schemeClr val="tx2"/>
                </a:solidFill>
              </a:rPr>
              <a:t>Toiminnan aikaisen valvonnan käytänteet ja työkalut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32856"/>
            <a:ext cx="8229600" cy="4701441"/>
          </a:xfrm>
        </p:spPr>
        <p:txBody>
          <a:bodyPr/>
          <a:lstStyle/>
          <a:p>
            <a:r>
              <a:rPr lang="fi-FI" dirty="0"/>
              <a:t>Yksityisten palveluntuottajien </a:t>
            </a:r>
            <a:r>
              <a:rPr lang="fi-FI" dirty="0" smtClean="0"/>
              <a:t>sivut (sis. materiaalia, ohjeita)</a:t>
            </a:r>
            <a:endParaRPr lang="fi-FI" dirty="0"/>
          </a:p>
          <a:p>
            <a:r>
              <a:rPr lang="fi-FI" dirty="0"/>
              <a:t>Yksityisen varhaiskasvatuksen sähköposti</a:t>
            </a:r>
          </a:p>
          <a:p>
            <a:r>
              <a:rPr lang="fi-FI" dirty="0"/>
              <a:t>Tapaamiset pienryhmissä </a:t>
            </a:r>
            <a:r>
              <a:rPr lang="fi-FI" dirty="0" smtClean="0"/>
              <a:t>(2-4 kertaa /vuosi)</a:t>
            </a:r>
            <a:endParaRPr lang="fi-FI" dirty="0"/>
          </a:p>
          <a:p>
            <a:r>
              <a:rPr lang="fi-FI" dirty="0"/>
              <a:t>Koulutukselliset tapaamiset </a:t>
            </a:r>
            <a:r>
              <a:rPr lang="fi-FI" dirty="0" smtClean="0"/>
              <a:t>(2 kertaa/vuosi)</a:t>
            </a:r>
            <a:endParaRPr lang="fi-FI" dirty="0"/>
          </a:p>
          <a:p>
            <a:r>
              <a:rPr lang="fi-FI" dirty="0"/>
              <a:t>Ajankohtaiset perehdytys-, </a:t>
            </a:r>
            <a:r>
              <a:rPr lang="fi-FI" dirty="0" smtClean="0"/>
              <a:t>ohjaus-, neuvonta- ja tiedotustapaamiset (2-4 kertaa /vuosi)</a:t>
            </a:r>
            <a:endParaRPr lang="fi-FI" dirty="0"/>
          </a:p>
          <a:p>
            <a:r>
              <a:rPr lang="fi-FI" dirty="0" smtClean="0"/>
              <a:t>Yksityisen </a:t>
            </a:r>
            <a:r>
              <a:rPr lang="fi-FI" dirty="0"/>
              <a:t>varhaiskasvatuksen asiakkaiden edustus varhaiskasvatuksena </a:t>
            </a:r>
            <a:r>
              <a:rPr lang="fi-FI" dirty="0" smtClean="0"/>
              <a:t>asiakasraadissa</a:t>
            </a:r>
          </a:p>
          <a:p>
            <a:r>
              <a:rPr lang="fi-FI" dirty="0"/>
              <a:t>Osallistaminen valmisteluissa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0B859-AA55-0E4E-8FF3-DCAAB9E887A6}" type="datetime1">
              <a:rPr lang="fi-FI" smtClean="0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HA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DF7F1-61BF-4D4A-A3A4-FC1457762D92}" type="slidenum">
              <a:rPr lang="fi-FI" smtClean="0"/>
              <a:pPr>
                <a:defRPr/>
              </a:pPr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1620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 smtClean="0">
                <a:solidFill>
                  <a:schemeClr val="tx2"/>
                </a:solidFill>
              </a:rPr>
              <a:t>Asiakkaiden ohjaus</a:t>
            </a:r>
            <a:endParaRPr lang="fi-FI" sz="2800" b="1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Varhaiskasvatuksen palveluohjaus</a:t>
            </a:r>
          </a:p>
          <a:p>
            <a:pPr marL="0" indent="0">
              <a:buNone/>
            </a:pPr>
            <a:r>
              <a:rPr lang="fi-FI" sz="2000" dirty="0">
                <a:hlinkClick r:id="rId2"/>
              </a:rPr>
              <a:t>https://</a:t>
            </a:r>
            <a:r>
              <a:rPr lang="fi-FI" sz="2000" dirty="0" smtClean="0">
                <a:hlinkClick r:id="rId2"/>
              </a:rPr>
              <a:t>www.jyvaskyla.fi/varhaiskasvatus-ja-koulutus/varhaiskasvatus-ja-esiopetus/varhaiskasvatuksen-palveluohjaus</a:t>
            </a:r>
            <a:endParaRPr lang="fi-FI" sz="2000" dirty="0" smtClean="0"/>
          </a:p>
          <a:p>
            <a:pPr marL="0" indent="0">
              <a:buNone/>
            </a:pPr>
            <a:endParaRPr lang="fi-FI" sz="2000" dirty="0" smtClean="0"/>
          </a:p>
          <a:p>
            <a:r>
              <a:rPr lang="fi-FI" sz="2000" dirty="0" smtClean="0"/>
              <a:t>Ohje palvelusetelin hakemiseen ja varhaiskasvatusajan määrittelyyn</a:t>
            </a:r>
          </a:p>
          <a:p>
            <a:pPr marL="0" indent="0">
              <a:buNone/>
            </a:pPr>
            <a:r>
              <a:rPr lang="fi-FI" sz="2000" dirty="0">
                <a:hlinkClick r:id="rId3"/>
              </a:rPr>
              <a:t>https://</a:t>
            </a:r>
            <a:r>
              <a:rPr lang="fi-FI" sz="2000" dirty="0" smtClean="0">
                <a:hlinkClick r:id="rId3"/>
              </a:rPr>
              <a:t>www.jyvaskyla.fi/sites/default/files/atoms/files/palveluseteliohje_2018.pdf</a:t>
            </a:r>
            <a:endParaRPr lang="fi-FI" sz="2000" dirty="0" smtClean="0"/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 smtClean="0"/>
              <a:t>Muistutus-lomake </a:t>
            </a:r>
            <a:r>
              <a:rPr lang="fi-FI" sz="2000" dirty="0"/>
              <a:t>asiakkaiden käyttöön: </a:t>
            </a:r>
            <a:endParaRPr lang="fi-FI" sz="2000" dirty="0" smtClean="0"/>
          </a:p>
          <a:p>
            <a:pPr marL="0" indent="0">
              <a:buNone/>
            </a:pPr>
            <a:r>
              <a:rPr lang="fi-FI" sz="2000" dirty="0" smtClean="0">
                <a:hlinkClick r:id="rId4"/>
              </a:rPr>
              <a:t>https</a:t>
            </a:r>
            <a:r>
              <a:rPr lang="fi-FI" sz="2000" dirty="0">
                <a:hlinkClick r:id="rId4"/>
              </a:rPr>
              <a:t>://</a:t>
            </a:r>
            <a:r>
              <a:rPr lang="fi-FI" sz="2000" dirty="0" smtClean="0">
                <a:hlinkClick r:id="rId4"/>
              </a:rPr>
              <a:t>www.jyvaskyla.fi/sites/default/files/atoms/files/muistutuslomake_2019.pd</a:t>
            </a:r>
            <a:endParaRPr lang="fi-FI" sz="2000" dirty="0" smtClean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0B859-AA55-0E4E-8FF3-DCAAB9E887A6}" type="datetime1">
              <a:rPr lang="fi-FI" smtClean="0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HA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DF7F1-61BF-4D4A-A3A4-FC1457762D92}" type="slidenum">
              <a:rPr lang="fi-FI" smtClean="0"/>
              <a:pPr>
                <a:defRPr/>
              </a:pPr>
              <a:t>13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0202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>
                <a:solidFill>
                  <a:schemeClr val="tx2"/>
                </a:solidFill>
              </a:rPr>
              <a:t>E</a:t>
            </a:r>
            <a:r>
              <a:rPr lang="fi-FI" sz="2800" b="1" dirty="0" smtClean="0">
                <a:solidFill>
                  <a:schemeClr val="tx2"/>
                </a:solidFill>
              </a:rPr>
              <a:t>päkohtiin puuttuminen,</a:t>
            </a:r>
            <a:br>
              <a:rPr lang="fi-FI" sz="2800" b="1" dirty="0" smtClean="0">
                <a:solidFill>
                  <a:schemeClr val="tx2"/>
                </a:solidFill>
              </a:rPr>
            </a:br>
            <a:r>
              <a:rPr lang="fi-FI" sz="2800" b="1" dirty="0" smtClean="0">
                <a:solidFill>
                  <a:schemeClr val="tx2"/>
                </a:solidFill>
              </a:rPr>
              <a:t>toimenpiteet</a:t>
            </a:r>
            <a:endParaRPr lang="fi-FI" sz="2800" b="1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Varhaiskasvatuslaki 57 – 58 §</a:t>
            </a:r>
            <a:endParaRPr lang="fi-FI" dirty="0"/>
          </a:p>
          <a:p>
            <a:r>
              <a:rPr lang="fi-FI" dirty="0" smtClean="0"/>
              <a:t>Huomautus ja huomion kiinnittäminen </a:t>
            </a:r>
          </a:p>
          <a:p>
            <a:r>
              <a:rPr lang="fi-FI" dirty="0" smtClean="0"/>
              <a:t>Määräyksen antaminen </a:t>
            </a:r>
          </a:p>
          <a:p>
            <a:r>
              <a:rPr lang="fi-FI" dirty="0" smtClean="0"/>
              <a:t>Toiminnan keskeyttäminen 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0B859-AA55-0E4E-8FF3-DCAAB9E887A6}" type="datetime1">
              <a:rPr lang="fi-FI" smtClean="0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HA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DF7F1-61BF-4D4A-A3A4-FC1457762D92}" type="slidenum">
              <a:rPr lang="fi-FI" smtClean="0"/>
              <a:pPr>
                <a:defRPr/>
              </a:pPr>
              <a:t>14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4585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>
                <a:solidFill>
                  <a:schemeClr val="tx2"/>
                </a:solidFill>
              </a:rPr>
              <a:t>Yksityinen varhaiskasvatus </a:t>
            </a:r>
            <a:r>
              <a:rPr lang="fi-FI" b="1" dirty="0">
                <a:solidFill>
                  <a:schemeClr val="tx2"/>
                </a:solidFill>
              </a:rPr>
              <a:t>J</a:t>
            </a:r>
            <a:r>
              <a:rPr lang="fi-FI" b="1" dirty="0" smtClean="0">
                <a:solidFill>
                  <a:schemeClr val="tx2"/>
                </a:solidFill>
              </a:rPr>
              <a:t>yväskylässä</a:t>
            </a:r>
            <a:endParaRPr lang="fi-FI" b="1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73382" y="2081051"/>
            <a:ext cx="2403567" cy="570710"/>
          </a:xfrm>
        </p:spPr>
        <p:txBody>
          <a:bodyPr/>
          <a:lstStyle/>
          <a:p>
            <a:endParaRPr lang="fi-FI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90B859-AA55-0E4E-8FF3-DCAAB9E887A6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25.2.2019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2DF7F1-61BF-4D4A-A3A4-FC1457762D92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0" name="Ellipsi 9"/>
          <p:cNvSpPr/>
          <p:nvPr/>
        </p:nvSpPr>
        <p:spPr>
          <a:xfrm>
            <a:off x="686465" y="3740410"/>
            <a:ext cx="2236123" cy="202555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Ryhmikset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 kpl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21 lasta</a:t>
            </a: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Ellipsi 7"/>
          <p:cNvSpPr/>
          <p:nvPr/>
        </p:nvSpPr>
        <p:spPr>
          <a:xfrm>
            <a:off x="3017521" y="3740409"/>
            <a:ext cx="2467224" cy="202555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Päiväkodit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35 kpl</a:t>
            </a:r>
            <a:r>
              <a:rPr kumimoji="0" lang="fi-FI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1398 lasta</a:t>
            </a: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Ellipsi 10"/>
          <p:cNvSpPr/>
          <p:nvPr/>
        </p:nvSpPr>
        <p:spPr>
          <a:xfrm>
            <a:off x="5552903" y="3740410"/>
            <a:ext cx="2723262" cy="202555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Perhepäivä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hoitajat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prstClr val="black"/>
                </a:solidFill>
                <a:latin typeface="Calibri"/>
              </a:rPr>
              <a:t>87</a:t>
            </a: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kpl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327lasta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Pyöristetty suorakulmio 6"/>
          <p:cNvSpPr/>
          <p:nvPr/>
        </p:nvSpPr>
        <p:spPr>
          <a:xfrm>
            <a:off x="1563688" y="1895139"/>
            <a:ext cx="5902036" cy="166270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Palvelusetelijärjestelmä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Yht. 1746 lasta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2800" b="1" dirty="0" smtClean="0">
                <a:solidFill>
                  <a:prstClr val="black"/>
                </a:solidFill>
                <a:latin typeface="Calibri"/>
              </a:rPr>
              <a:t>(v. 2019 lopussa n. 2000)</a:t>
            </a:r>
            <a:endParaRPr kumimoji="0" lang="fi-FI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068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3" y="836712"/>
            <a:ext cx="9144000" cy="5363140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1176121" y="251356"/>
            <a:ext cx="405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charset="0"/>
                <a:cs typeface="+mn-cs"/>
              </a:rPr>
              <a:t>YKSITYISET VARHAISKASVATUSPALVELUT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charset="0"/>
              <a:cs typeface="+mn-cs"/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456" y="6275613"/>
            <a:ext cx="1907704" cy="572639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720080" cy="10885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Pyöristetty suorakulmio 10"/>
          <p:cNvSpPr/>
          <p:nvPr/>
        </p:nvSpPr>
        <p:spPr>
          <a:xfrm>
            <a:off x="556793" y="1205153"/>
            <a:ext cx="4004148" cy="4869075"/>
          </a:xfrm>
          <a:prstGeom prst="roundRect">
            <a:avLst>
              <a:gd name="adj" fmla="val 3872"/>
            </a:avLst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Yksityisten varhaiskasvatuspalvelujen tiimi vastaa yksityisten palvelujen kokonaisuudesta. Tiimin jäsenet vastaavat tehtäväkuviensa mukaisesti palveluntuottajien hyväksynnästä, ohjauksesta, neuvonnasta ja valvonnasta sekä toiminnan kehittämisestä.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Yksityisten varhaiskasvatuspalvelujen suunnitelmallisen valvonnan tavoitteena on varmistaa, että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palvelut täyttävät lakien ja asetusten sekä kaupungin omien linjausten ja ehtojen mukaiset vaatimukset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Jyväskylän palveluntuottajaehdot ja palvelusetelin perusteet toteutuvat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varhaiskasvatuksen asiakkaiden tasavertainen asema ja palvelu toteutuvat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varhaiskasvatuksen hyvä laatu varmistuu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yksityiset varhaiskasvatuspalvelut ovat tasavertaisessa asemassa kunnallisten palvelujen kanssa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Pyöristetty suorakulmio 18">
            <a:hlinkClick r:id="" action="ppaction://noaction"/>
          </p:cNvPr>
          <p:cNvSpPr/>
          <p:nvPr/>
        </p:nvSpPr>
        <p:spPr>
          <a:xfrm>
            <a:off x="5695406" y="1285384"/>
            <a:ext cx="2027692" cy="738810"/>
          </a:xfrm>
          <a:prstGeom prst="roundRect">
            <a:avLst/>
          </a:prstGeom>
          <a:solidFill>
            <a:srgbClr val="FFFFFF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Yksityiset päiväkodit</a:t>
            </a:r>
            <a:b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palvelukoordinaattori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tiimivastaava</a:t>
            </a:r>
            <a:endParaRPr kumimoji="0" lang="fi-FI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Pyöristetty suorakulmio 19">
            <a:hlinkClick r:id="" action="ppaction://noaction"/>
          </p:cNvPr>
          <p:cNvSpPr/>
          <p:nvPr/>
        </p:nvSpPr>
        <p:spPr>
          <a:xfrm>
            <a:off x="4773533" y="3614335"/>
            <a:ext cx="1728192" cy="692494"/>
          </a:xfrm>
          <a:prstGeom prst="roundRect">
            <a:avLst/>
          </a:prstGeom>
          <a:solidFill>
            <a:srgbClr val="FFFFFF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Yksityinen perhepäivähoito</a:t>
            </a:r>
            <a:b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palvelukoordinaattori</a:t>
            </a:r>
            <a:endParaRPr kumimoji="0" lang="fi-FI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Pyöristetty suorakulmio 21">
            <a:hlinkClick r:id="" action="ppaction://noaction"/>
          </p:cNvPr>
          <p:cNvSpPr/>
          <p:nvPr/>
        </p:nvSpPr>
        <p:spPr>
          <a:xfrm>
            <a:off x="5994906" y="4793320"/>
            <a:ext cx="1728192" cy="669763"/>
          </a:xfrm>
          <a:prstGeom prst="roundRect">
            <a:avLst/>
          </a:prstGeom>
          <a:solidFill>
            <a:srgbClr val="FFFFFF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Kasvun ja oppimisen tuki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suunnittelija</a:t>
            </a:r>
            <a:endParaRPr kumimoji="0" lang="fi-FI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Pyöristetty suorakulmio 22">
            <a:hlinkClick r:id="" action="ppaction://noaction"/>
          </p:cNvPr>
          <p:cNvSpPr/>
          <p:nvPr/>
        </p:nvSpPr>
        <p:spPr>
          <a:xfrm>
            <a:off x="4758875" y="2376851"/>
            <a:ext cx="1742850" cy="709451"/>
          </a:xfrm>
          <a:prstGeom prst="roundRect">
            <a:avLst/>
          </a:prstGeom>
          <a:solidFill>
            <a:srgbClr val="FFFFFF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Yksityiset päiväkodit</a:t>
            </a:r>
            <a:b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palvelukoordinaattori</a:t>
            </a:r>
            <a:endParaRPr kumimoji="0" lang="fi-FI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Pyöristetty suorakulmio 20">
            <a:hlinkClick r:id="" action="ppaction://noaction"/>
          </p:cNvPr>
          <p:cNvSpPr/>
          <p:nvPr/>
        </p:nvSpPr>
        <p:spPr>
          <a:xfrm>
            <a:off x="6946558" y="2391171"/>
            <a:ext cx="1765672" cy="706206"/>
          </a:xfrm>
          <a:prstGeom prst="roundRect">
            <a:avLst/>
          </a:prstGeom>
          <a:solidFill>
            <a:srgbClr val="FFFFFF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Yksityinen perhepäivähoito</a:t>
            </a:r>
            <a:b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palvelukoordinaattori</a:t>
            </a:r>
            <a:endParaRPr kumimoji="0" lang="fi-FI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Pyöristetty suorakulmio 23">
            <a:hlinkClick r:id="" action="ppaction://noaction"/>
          </p:cNvPr>
          <p:cNvSpPr/>
          <p:nvPr/>
        </p:nvSpPr>
        <p:spPr>
          <a:xfrm>
            <a:off x="6965298" y="3645252"/>
            <a:ext cx="1728192" cy="671601"/>
          </a:xfrm>
          <a:prstGeom prst="roundRect">
            <a:avLst/>
          </a:prstGeom>
          <a:solidFill>
            <a:srgbClr val="FFFFFF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Yksityinen perhepäivähoito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palvelukoordinaattori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16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 smtClean="0">
                <a:solidFill>
                  <a:schemeClr val="tx2"/>
                </a:solidFill>
              </a:rPr>
              <a:t>Kunta on yksityisen varhaiskasvatuksen ensisijainen valvoja</a:t>
            </a:r>
            <a:endParaRPr lang="fi-FI" sz="2800" b="1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Kunnalla on varhaiskasvatuslain mukainen velvollisuus valvoa hyväksymiensä yksityisten palveluntuottajien palvelujen laatua hyväksymismenettelyn ja palveluntuottamisen yhteydessä.</a:t>
            </a:r>
          </a:p>
          <a:p>
            <a:pPr marL="0" indent="0">
              <a:buNone/>
            </a:pPr>
            <a:endParaRPr lang="fi-FI" dirty="0"/>
          </a:p>
          <a:p>
            <a:pPr marL="457200" indent="-457200">
              <a:buAutoNum type="arabicPeriod"/>
            </a:pPr>
            <a:r>
              <a:rPr lang="fi-FI" dirty="0" smtClean="0"/>
              <a:t>Ennakollinen valvonta (ohjaus, neuvonta, ilmoitusmenettely)</a:t>
            </a:r>
          </a:p>
          <a:p>
            <a:pPr marL="457200" indent="-457200">
              <a:buAutoNum type="arabicPeriod"/>
            </a:pPr>
            <a:r>
              <a:rPr lang="fi-FI" dirty="0" smtClean="0"/>
              <a:t>Toiminnan aikainen auditointi </a:t>
            </a:r>
          </a:p>
          <a:p>
            <a:pPr marL="457200" indent="-457200">
              <a:buAutoNum type="arabicPeriod"/>
            </a:pPr>
            <a:r>
              <a:rPr lang="fi-FI" dirty="0" smtClean="0"/>
              <a:t>Palveluntuottajan omavalvonta</a:t>
            </a:r>
          </a:p>
          <a:p>
            <a:pPr marL="457200" indent="-457200">
              <a:buAutoNum type="arabicPeriod"/>
            </a:pPr>
            <a:r>
              <a:rPr lang="fi-FI" dirty="0" smtClean="0"/>
              <a:t>Tehostettu valvonta</a:t>
            </a:r>
          </a:p>
          <a:p>
            <a:pPr marL="457200" indent="-457200">
              <a:buAutoNum type="arabicPeriod"/>
            </a:pPr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0B859-AA55-0E4E-8FF3-DCAAB9E887A6}" type="datetime1">
              <a:rPr lang="fi-FI" smtClean="0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HA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DF7F1-61BF-4D4A-A3A4-FC1457762D92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638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 smtClean="0">
                <a:solidFill>
                  <a:schemeClr val="tx2"/>
                </a:solidFill>
              </a:rPr>
              <a:t>Valvonnan, ohjauksen ja neuvonnan raamit Jyväskylässä</a:t>
            </a:r>
            <a:endParaRPr lang="fi-FI" sz="2800" b="1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29542"/>
            <a:ext cx="8229600" cy="4899833"/>
          </a:xfrm>
        </p:spPr>
        <p:txBody>
          <a:bodyPr/>
          <a:lstStyle/>
          <a:p>
            <a:pPr marL="0" indent="0">
              <a:buNone/>
            </a:pPr>
            <a:r>
              <a:rPr lang="fi-FI" b="1" dirty="0" smtClean="0">
                <a:solidFill>
                  <a:schemeClr val="tx2"/>
                </a:solidFill>
                <a:hlinkClick r:id="rId2"/>
              </a:rPr>
              <a:t>SÄÄNTÖKIRJA</a:t>
            </a:r>
          </a:p>
          <a:p>
            <a:r>
              <a:rPr lang="fi-FI" dirty="0" smtClean="0">
                <a:hlinkClick r:id="rId2"/>
              </a:rPr>
              <a:t>https</a:t>
            </a:r>
            <a:r>
              <a:rPr lang="fi-FI" dirty="0">
                <a:hlinkClick r:id="rId2"/>
              </a:rPr>
              <a:t>://</a:t>
            </a:r>
            <a:r>
              <a:rPr lang="fi-FI" dirty="0" smtClean="0">
                <a:hlinkClick r:id="rId2"/>
              </a:rPr>
              <a:t>www.jyvaskyla.fi/sites/default/files/atoms/files/jyvaskylan_yksityisen_varhaiskasvatuksen_palvelusetelipalvelujen_saantokirja.pdf</a:t>
            </a:r>
            <a:endParaRPr lang="fi-FI" dirty="0" smtClean="0"/>
          </a:p>
          <a:p>
            <a:pPr marL="0" indent="0">
              <a:buNone/>
            </a:pPr>
            <a:endParaRPr lang="fi-FI" u="sng" dirty="0"/>
          </a:p>
          <a:p>
            <a:pPr marL="0" indent="0">
              <a:buNone/>
            </a:pPr>
            <a:r>
              <a:rPr lang="fi-FI" b="1" u="sng" dirty="0" smtClean="0">
                <a:solidFill>
                  <a:schemeClr val="accent2"/>
                </a:solidFill>
              </a:rPr>
              <a:t>VALVONTASUUNNITELMA</a:t>
            </a:r>
          </a:p>
          <a:p>
            <a:r>
              <a:rPr lang="fi-FI" dirty="0">
                <a:hlinkClick r:id="rId3"/>
              </a:rPr>
              <a:t>https://</a:t>
            </a:r>
            <a:r>
              <a:rPr lang="fi-FI" dirty="0" smtClean="0">
                <a:hlinkClick r:id="rId3"/>
              </a:rPr>
              <a:t>www.jyvaskyla.fi/sites/default/files/atoms/files/yksityinen_varhaiskasvatus_valvontasuunnitelma_2018_2019_002_0.pdf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90B859-AA55-0E4E-8FF3-DCAAB9E887A6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25.2.2019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2DF7F1-61BF-4D4A-A3A4-FC1457762D92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445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 smtClean="0">
                <a:solidFill>
                  <a:schemeClr val="tx2"/>
                </a:solidFill>
              </a:rPr>
              <a:t>Yksityisen palveluntuottajan hyväksyminen </a:t>
            </a:r>
            <a:endParaRPr lang="fi-FI" sz="2800" b="1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Varhaiskasvatuslain 540/2018 44 §mukainen ilmoitusmenettely liitteineen ennen toiminnan aloittamista</a:t>
            </a:r>
          </a:p>
          <a:p>
            <a:r>
              <a:rPr lang="fi-FI" dirty="0" smtClean="0"/>
              <a:t>Yksityisestä varhaiskasvatuksen valvonnasta vastaava palvelukoordinaattori tarkastaa asiakirjat</a:t>
            </a:r>
          </a:p>
          <a:p>
            <a:r>
              <a:rPr lang="fi-FI" dirty="0"/>
              <a:t>Yksityisestä varhaiskasvatuksen valvonnasta vastaava palvelukoordinaattori </a:t>
            </a:r>
            <a:r>
              <a:rPr lang="fi-FI" dirty="0" smtClean="0"/>
              <a:t>tekee toimipaikkaan tarkastuskäynnin ja laatii lausunnon</a:t>
            </a:r>
          </a:p>
          <a:p>
            <a:r>
              <a:rPr lang="fi-FI" dirty="0" smtClean="0"/>
              <a:t>Palveluntuottaja hakee </a:t>
            </a:r>
            <a:r>
              <a:rPr lang="fi-FI" dirty="0"/>
              <a:t>J</a:t>
            </a:r>
            <a:r>
              <a:rPr lang="fi-FI" dirty="0" smtClean="0"/>
              <a:t>yväskylän kaupungin varhaiskasvatuksen palvelusetelipalvelun tuottajaksi</a:t>
            </a:r>
          </a:p>
          <a:p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990B859-AA55-0E4E-8FF3-DCAAB9E887A6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25.2.2019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</a:t>
            </a: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2DF7F1-61BF-4D4A-A3A4-FC1457762D92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ＭＳ Ｐゴシック" charset="0"/>
                <a:cs typeface="Arial"/>
              </a:rPr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5856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 smtClean="0">
                <a:solidFill>
                  <a:schemeClr val="tx2"/>
                </a:solidFill>
              </a:rPr>
              <a:t>Ilmoitusmenettely </a:t>
            </a:r>
            <a:br>
              <a:rPr lang="fi-FI" sz="2800" b="1" dirty="0" smtClean="0">
                <a:solidFill>
                  <a:schemeClr val="tx2"/>
                </a:solidFill>
              </a:rPr>
            </a:br>
            <a:r>
              <a:rPr lang="fi-FI" sz="2800" b="1" dirty="0" smtClean="0">
                <a:solidFill>
                  <a:schemeClr val="tx2"/>
                </a:solidFill>
              </a:rPr>
              <a:t>-palveluntuottajaa koskevat liitteet</a:t>
            </a:r>
            <a:endParaRPr lang="fi-FI" sz="2800" b="1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166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200" dirty="0" smtClean="0"/>
              <a:t>Ajantasainen </a:t>
            </a:r>
            <a:r>
              <a:rPr lang="fi-FI" sz="2200" dirty="0"/>
              <a:t>kaupparekisteriote tai jäljennös elinkeinoilmoituksesta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200" dirty="0"/>
              <a:t>Jäljennös yhtiösopimuksesta, yhtiöjärjestyksestä tai säännöistä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200" dirty="0"/>
              <a:t>Ote ennakkoperintälain mukaisesta työnantajarekisteristä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200" dirty="0"/>
              <a:t>Ote liiketoimintakieltorekisteristä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200" dirty="0"/>
              <a:t>Ote edunvalvontarekisteristä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200" dirty="0"/>
              <a:t>Ote kaupparekisteristä koskien määräysvaltaa yhtiössä käyttävien konkurssitaustaa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200" dirty="0"/>
              <a:t>Yleinen tietosuoja-asetuksen 30. artiklan mukainen käsittelyseloste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200" dirty="0"/>
              <a:t>Todistus konkurssi- ja yrityssaneerausrekisteristä ja todistus ulosottorekisteristä</a:t>
            </a:r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0B859-AA55-0E4E-8FF3-DCAAB9E887A6}" type="datetime1">
              <a:rPr lang="fi-FI" smtClean="0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HA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DF7F1-61BF-4D4A-A3A4-FC1457762D92}" type="slidenum">
              <a:rPr lang="fi-FI" smtClean="0"/>
              <a:pPr>
                <a:defRPr/>
              </a:pPr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958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fi-FI" sz="2800" b="1" dirty="0" smtClean="0">
                <a:solidFill>
                  <a:schemeClr val="tx2"/>
                </a:solidFill>
              </a:rPr>
              <a:t>Ilmoitusmenettely</a:t>
            </a:r>
            <a:br>
              <a:rPr lang="fi-FI" sz="2800" b="1" dirty="0" smtClean="0">
                <a:solidFill>
                  <a:schemeClr val="tx2"/>
                </a:solidFill>
              </a:rPr>
            </a:br>
            <a:r>
              <a:rPr lang="fi-FI" sz="2800" b="1" dirty="0" smtClean="0">
                <a:solidFill>
                  <a:schemeClr val="tx2"/>
                </a:solidFill>
              </a:rPr>
              <a:t>- toimipaikkaa koskevat liitteet</a:t>
            </a:r>
            <a:br>
              <a:rPr lang="fi-FI" sz="2800" b="1" dirty="0" smtClean="0">
                <a:solidFill>
                  <a:schemeClr val="tx2"/>
                </a:solidFill>
              </a:rPr>
            </a:br>
            <a:r>
              <a:rPr lang="fi-FI" sz="2800" b="1" dirty="0" smtClean="0">
                <a:solidFill>
                  <a:schemeClr val="tx2"/>
                </a:solidFill>
              </a:rPr>
              <a:t>ja vastuuhenkilön todistukset</a:t>
            </a:r>
            <a:endParaRPr lang="fi-FI" sz="2800" b="1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12422"/>
            <a:ext cx="8229600" cy="4413741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prstClr val="black"/>
                </a:solidFill>
              </a:rPr>
              <a:t>Toimintasuunnitelma </a:t>
            </a:r>
            <a:r>
              <a:rPr lang="fi-FI" dirty="0">
                <a:solidFill>
                  <a:prstClr val="black"/>
                </a:solidFill>
              </a:rPr>
              <a:t>(toiminnan sisältö, laajuus, käytetyt alihankkijat, selvitys asiakaskunnasta, henkilöstösuunnitelma- ja rakenne</a:t>
            </a:r>
            <a:r>
              <a:rPr lang="fi-FI" dirty="0" smtClean="0">
                <a:solidFill>
                  <a:prstClr val="black"/>
                </a:solidFill>
              </a:rPr>
              <a:t>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prstClr val="black"/>
                </a:solidFill>
              </a:rPr>
              <a:t>Toiminnassa käytettävien huonetilojen ajantasainen pohjapiirustus ja käyttösuunnitelma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prstClr val="black"/>
                </a:solidFill>
              </a:rPr>
              <a:t>Pelastussuunnitelma ja poistumisturvallisuusselvitys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prstClr val="black"/>
                </a:solidFill>
              </a:rPr>
              <a:t>Omavalvontasuunnitelma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prstClr val="black"/>
                </a:solidFill>
              </a:rPr>
              <a:t>Jäljennös vastuuhenkilön tutkintotodistuksesta/todistuksista </a:t>
            </a:r>
            <a:r>
              <a:rPr lang="fi-FI" dirty="0">
                <a:solidFill>
                  <a:prstClr val="black"/>
                </a:solidFill>
              </a:rPr>
              <a:t>ja selvitys työkokemuksesta</a:t>
            </a:r>
          </a:p>
          <a:p>
            <a:pPr lvl="0">
              <a:buFont typeface="Arial" panose="020B0604020202020204" pitchFamily="34" charset="0"/>
              <a:buChar char="•"/>
            </a:pPr>
            <a:endParaRPr lang="fi-FI" dirty="0" smtClean="0">
              <a:solidFill>
                <a:prstClr val="black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fi-FI" dirty="0">
              <a:solidFill>
                <a:prstClr val="black"/>
              </a:solidFill>
            </a:endParaRP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0B859-AA55-0E4E-8FF3-DCAAB9E887A6}" type="datetime1">
              <a:rPr lang="fi-FI" smtClean="0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HA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DF7F1-61BF-4D4A-A3A4-FC1457762D92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601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 smtClean="0">
                <a:solidFill>
                  <a:schemeClr val="tx2"/>
                </a:solidFill>
              </a:rPr>
              <a:t>Ilmoitusmenettely</a:t>
            </a:r>
            <a:br>
              <a:rPr lang="fi-FI" sz="2800" b="1" dirty="0" smtClean="0">
                <a:solidFill>
                  <a:schemeClr val="tx2"/>
                </a:solidFill>
              </a:rPr>
            </a:br>
            <a:r>
              <a:rPr lang="fi-FI" sz="2800" b="1" dirty="0" smtClean="0">
                <a:solidFill>
                  <a:schemeClr val="tx2"/>
                </a:solidFill>
              </a:rPr>
              <a:t>-muut tarkastusasiakirjat</a:t>
            </a:r>
            <a:endParaRPr lang="fi-FI" sz="2800" b="1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Pelastusviranomaisen lausunto</a:t>
            </a:r>
          </a:p>
          <a:p>
            <a:r>
              <a:rPr lang="fi-FI" dirty="0" smtClean="0"/>
              <a:t>Terveydensuojeluviranomaisen lausunto</a:t>
            </a:r>
          </a:p>
          <a:p>
            <a:r>
              <a:rPr lang="fi-FI" dirty="0"/>
              <a:t>Yksityisestä varhaiskasvatuksen valvonnasta vastaava </a:t>
            </a:r>
            <a:r>
              <a:rPr lang="fi-FI" dirty="0" smtClean="0"/>
              <a:t>palvelukoordinaattorin lausunto toimipaikan lakisääteisestä tarkast</a:t>
            </a:r>
            <a:r>
              <a:rPr lang="fi-FI" dirty="0"/>
              <a:t>u</a:t>
            </a:r>
            <a:r>
              <a:rPr lang="fi-FI" dirty="0" smtClean="0"/>
              <a:t>ksesta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0B859-AA55-0E4E-8FF3-DCAAB9E887A6}" type="datetime1">
              <a:rPr lang="fi-FI" smtClean="0"/>
              <a:pPr>
                <a:defRPr/>
              </a:pPr>
              <a:t>25.2.2019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HA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2DF7F1-61BF-4D4A-A3A4-FC1457762D92}" type="slidenum">
              <a:rPr lang="fi-FI" smtClean="0"/>
              <a:pPr>
                <a:defRPr/>
              </a:pPr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075358"/>
      </p:ext>
    </p:extLst>
  </p:cSld>
  <p:clrMapOvr>
    <a:masterClrMapping/>
  </p:clrMapOvr>
</p:sld>
</file>

<file path=ppt/theme/theme1.xml><?xml version="1.0" encoding="utf-8"?>
<a:theme xmlns:a="http://schemas.openxmlformats.org/drawingml/2006/main" name="Jkl_powerpoint_pohja">
  <a:themeElements>
    <a:clrScheme name="Custom 2">
      <a:dk1>
        <a:sysClr val="windowText" lastClr="000000"/>
      </a:dk1>
      <a:lt1>
        <a:sysClr val="window" lastClr="FFFFFF"/>
      </a:lt1>
      <a:dk2>
        <a:srgbClr val="0A4B73"/>
      </a:dk2>
      <a:lt2>
        <a:srgbClr val="F2F2F2"/>
      </a:lt2>
      <a:accent1>
        <a:srgbClr val="F28705"/>
      </a:accent1>
      <a:accent2>
        <a:srgbClr val="2192BF"/>
      </a:accent2>
      <a:accent3>
        <a:srgbClr val="0A4B73"/>
      </a:accent3>
      <a:accent4>
        <a:srgbClr val="1AA17E"/>
      </a:accent4>
      <a:accent5>
        <a:srgbClr val="A69586"/>
      </a:accent5>
      <a:accent6>
        <a:srgbClr val="594C47"/>
      </a:accent6>
      <a:hlink>
        <a:srgbClr val="2192B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Esitys</p:Name>
  <p:Description/>
  <p:Statement/>
  <p:PolicyItems>
    <p:PolicyItem featureId="Microsoft.Office.RecordsManagement.PolicyFeatures.Expiration" staticId="0x0101004EE5C71646C29842993EA066F6F39CED|1480298367" UniqueId="18d83b00-8f95-4b96-98d0-0efd5d1056e8">
      <p:Name>Säilytys</p:Name>
      <p:Description>Sisällön automaattinen ajoitus käsittelyä varten ja määräpäivän saavuttaneen sisällön säilytystoiminnon suorittaminen.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0</number>
                  <property>Vanhenemisk2</property>
                  <propertyId>47662f27-d350-4576-9486-5591277bfb71</propertyId>
                  <period>days</period>
                </formula>
                <action type="workflow" id="97f686a3-9e8a-4799-a8bc-bdf650ab2a4a"/>
              </data>
            </stages>
          </Schedule>
        </Schedules>
      </p:CustomData>
    </p:PolicyItem>
  </p:PolicyItems>
</p:Policy>
</file>

<file path=customXml/item2.xml><?xml version="1.0" encoding="utf-8"?>
<p:properties xmlns:p="http://schemas.microsoft.com/office/2006/metadata/properties" xmlns:xsi="http://www.w3.org/2001/XMLSchema-instance">
  <documentManagement>
    <Vastuuhenkilo xmlns="03c35437-39aa-4fa0-ae8b-a504c9b2e8b3">Aski.konserni.viestinta@jkl.fi</Vastuuhenkilo>
    <AskiKuvaus xmlns="03c35437-39aa-4fa0-ae8b-a504c9b2e8b3">Kaupungin virallinen diapohja</AskiKuvaus>
    <pfb1dae054d847a0818617cf09b8d235 xmlns="03c35437-39aa-4fa0-ae8b-a504c9b2e8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Viestintä ja kansainväliset yhteydet</TermName>
          <TermId xmlns="http://schemas.microsoft.com/office/infopath/2007/PartnerControls">3f13df45-81ab-412a-8743-ac515f4ad898</TermId>
        </TermInfo>
      </Terms>
    </pfb1dae054d847a0818617cf09b8d235>
    <TaxCatchAll xmlns="03c35437-39aa-4fa0-ae8b-a504c9b2e8b3">
      <Value>32</Value>
    </TaxCatchAll>
    <Vanhenemisk1 xmlns="03c35437-39aa-4fa0-ae8b-a504c9b2e8b3">2020-09-08T21:00:00+00:00</Vanhenemisk1>
    <Tila_x0020__x0028_Keskeneräinen_x0029_ xmlns="03c35437-39aa-4fa0-ae8b-a504c9b2e8b3">Ei</Tila_x0020__x0028_Keskeneräinen_x0029_>
    <Vanhenemisk2 xmlns="03c35437-39aa-4fa0-ae8b-a504c9b2e8b3">2020-09-08T21:00:00+00:00</Vanhenemisk2>
    <jf8d3893d7ed491c93031f2115279c91 xmlns="03c35437-39aa-4fa0-ae8b-a504c9b2e8b3">
      <Terms xmlns="http://schemas.microsoft.com/office/infopath/2007/PartnerControls"/>
    </jf8d3893d7ed491c93031f2115279c91>
    <_dlc_DocId xmlns="03c35437-39aa-4fa0-ae8b-a504c9b2e8b3">ASKI-1111-16</_dlc_DocId>
    <_dlc_DocIdUrl xmlns="03c35437-39aa-4fa0-ae8b-a504c9b2e8b3">
      <Url>http://aski/tiedonhallintajaviestinta/viestintajamarkkinointi/graafinenohje/_layouts/15/DocIdRedir.aspx?ID=ASKI-1111-16</Url>
      <Description>ASKI-1111-16</Description>
    </_dlc_DocIdUrl>
    <_dlc_ExpireDateSaved xmlns="http://schemas.microsoft.com/sharepoint/v3" xsi:nil="true"/>
    <_dlc_ExpireDate xmlns="http://schemas.microsoft.com/sharepoint/v3">2020-09-08T21:00:00+00:00</_dlc_ExpireDat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Version=15.0.0.0, Culture=neutral, PublicKeyToken=71e9bce111e9429c</Assembly>
    <Class>Microsoft.Office.RecordsManagement.Internal.UpdateExpireDate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Esitys" ma:contentTypeID="0x0101004EE5C71646C29842993EA066F6F39CED00E130229BAB81654C85BB7F8F3CD67258" ma:contentTypeVersion="124" ma:contentTypeDescription="Esitys-sisältötyyppi toimii kaikkien Askin muiden sisältötyyppien pohjana." ma:contentTypeScope="" ma:versionID="5c4a46d05c253a7ca3a89f67714a84d0">
  <xsd:schema xmlns:xsd="http://www.w3.org/2001/XMLSchema" xmlns:xs="http://www.w3.org/2001/XMLSchema" xmlns:p="http://schemas.microsoft.com/office/2006/metadata/properties" xmlns:ns1="http://schemas.microsoft.com/sharepoint/v3" xmlns:ns2="03c35437-39aa-4fa0-ae8b-a504c9b2e8b3" targetNamespace="http://schemas.microsoft.com/office/2006/metadata/properties" ma:root="true" ma:fieldsID="f711c9efa6ff02589ae61eb0d789b9d8" ns1:_="" ns2:_="">
    <xsd:import namespace="http://schemas.microsoft.com/sharepoint/v3"/>
    <xsd:import namespace="03c35437-39aa-4fa0-ae8b-a504c9b2e8b3"/>
    <xsd:element name="properties">
      <xsd:complexType>
        <xsd:sequence>
          <xsd:element name="documentManagement">
            <xsd:complexType>
              <xsd:all>
                <xsd:element ref="ns2:AskiKuvaus" minOccurs="0"/>
                <xsd:element ref="ns2:Tila_x0020__x0028_Keskeneräinen_x0029_" minOccurs="0"/>
                <xsd:element ref="ns2:_dlc_DocId" minOccurs="0"/>
                <xsd:element ref="ns2:_dlc_DocIdUrl" minOccurs="0"/>
                <xsd:element ref="ns2:_dlc_DocIdPersistId" minOccurs="0"/>
                <xsd:element ref="ns2:jf8d3893d7ed491c93031f2115279c91" minOccurs="0"/>
                <xsd:element ref="ns2:TaxCatchAll" minOccurs="0"/>
                <xsd:element ref="ns2:TaxCatchAllLabel" minOccurs="0"/>
                <xsd:element ref="ns2:pfb1dae054d847a0818617cf09b8d235" minOccurs="0"/>
                <xsd:element ref="ns2:Vanhenemisk1" minOccurs="0"/>
                <xsd:element ref="ns2:Vanhenemisk2" minOccurs="0"/>
                <xsd:element ref="ns1:_dlc_ExpireDateSaved" minOccurs="0"/>
                <xsd:element ref="ns1:_dlc_ExpireDate" minOccurs="0"/>
                <xsd:element ref="ns1:_dlc_Exempt" minOccurs="0"/>
                <xsd:element ref="ns2:Vastuuhenkilo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pireDateSaved" ma:index="21" nillable="true" ma:displayName="Alkuperäinen vanhenemispäivämäärä" ma:hidden="true" ma:internalName="_dlc_ExpireDateSaved" ma:readOnly="true">
      <xsd:simpleType>
        <xsd:restriction base="dms:DateTime"/>
      </xsd:simpleType>
    </xsd:element>
    <xsd:element name="_dlc_ExpireDate" ma:index="22" nillable="true" ma:displayName="Vanhenemispäivämäärä" ma:description="" ma:hidden="true" ma:indexed="true" ma:internalName="_dlc_ExpireDate" ma:readOnly="true">
      <xsd:simpleType>
        <xsd:restriction base="dms:DateTime"/>
      </xsd:simpleType>
    </xsd:element>
    <xsd:element name="_dlc_Exempt" ma:index="23" nillable="true" ma:displayName="Vapauta käytännöstä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35437-39aa-4fa0-ae8b-a504c9b2e8b3" elementFormDefault="qualified">
    <xsd:import namespace="http://schemas.microsoft.com/office/2006/documentManagement/types"/>
    <xsd:import namespace="http://schemas.microsoft.com/office/infopath/2007/PartnerControls"/>
    <xsd:element name="AskiKuvaus" ma:index="3" nillable="true" ma:displayName="Kuvaus" ma:description="Kenttä dokumentin kuvausta varten" ma:internalName="AskiKuvaus" ma:readOnly="false">
      <xsd:simpleType>
        <xsd:restriction base="dms:Note">
          <xsd:maxLength value="255"/>
        </xsd:restriction>
      </xsd:simpleType>
    </xsd:element>
    <xsd:element name="Tila_x0020__x0028_Keskeneräinen_x0029_" ma:index="5" nillable="true" ma:displayName="Tila (Keskeneräinen)" ma:default="Ei" ma:format="RadioButtons" ma:internalName="Tila_x0020__x0028_Keskener_x00e4_inen_x0029_" ma:readOnly="false">
      <xsd:simpleType>
        <xsd:restriction base="dms:Choice">
          <xsd:enumeration value="Ei"/>
          <xsd:enumeration value="Kyllä"/>
        </xsd:restriction>
      </xsd:simpleType>
    </xsd:element>
    <xsd:element name="_dlc_DocId" ma:index="9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10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jf8d3893d7ed491c93031f2115279c91" ma:index="12" nillable="true" ma:taxonomy="true" ma:internalName="jf8d3893d7ed491c93031f2115279c91" ma:taxonomyFieldName="Asiasanat" ma:displayName="Asiasanat" ma:default="" ma:fieldId="{3f8d3893-d7ed-491c-9303-1f2115279c91}" ma:taxonomyMulti="true" ma:sspId="6997a751-7c47-4342-b18b-66a2d5f2d257" ma:termSetId="a4559da8-a461-4c42-87ce-3f89adcc409d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f002565e-310a-45f5-a52c-03667dc0854c}" ma:internalName="TaxCatchAll" ma:showField="CatchAllData" ma:web="03c35437-39aa-4fa0-ae8b-a504c9b2e8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f002565e-310a-45f5-a52c-03667dc0854c}" ma:internalName="TaxCatchAllLabel" ma:readOnly="true" ma:showField="CatchAllDataLabel" ma:web="03c35437-39aa-4fa0-ae8b-a504c9b2e8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fb1dae054d847a0818617cf09b8d235" ma:index="17" ma:taxonomy="true" ma:internalName="pfb1dae054d847a0818617cf09b8d235" ma:taxonomyFieldName="Julkaiseva_x0020_organisaatio" ma:displayName="Julkaiseva organisaatio" ma:readOnly="false" ma:default="" ma:fieldId="{9fb1dae0-54d8-47a0-8186-17cf09b8d235}" ma:sspId="6997a751-7c47-4342-b18b-66a2d5f2d257" ma:termSetId="74f3503e-2e7a-4bc4-9961-ee9786f4d15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nhenemisk1" ma:index="19" nillable="true" ma:displayName="Syötä vanhenemisaika" ma:format="DateOnly" ma:internalName="Vanhenemisk1" ma:readOnly="false">
      <xsd:simpleType>
        <xsd:restriction base="dms:DateTime"/>
      </xsd:simpleType>
    </xsd:element>
    <xsd:element name="Vanhenemisk2" ma:index="20" nillable="true" ma:displayName="Vanhenemispäivä" ma:format="DateOnly" ma:hidden="true" ma:internalName="Vanhenemisk2" ma:readOnly="false">
      <xsd:simpleType>
        <xsd:restriction base="dms:DateTime"/>
      </xsd:simpleType>
    </xsd:element>
    <xsd:element name="Vastuuhenkilo" ma:index="25" ma:displayName="Vanhenemisilmoitukset" ma:default="Aski.vanhentuneet@jkl.fi" ma:format="Dropdown" ma:internalName="Vastuuhenkilo" ma:readOnly="false">
      <xsd:simpleType>
        <xsd:restriction base="dms:Choice">
          <xsd:enumeration value="Aski.vanhentuneet@jkl.fi"/>
          <xsd:enumeration value="Aski.altek@jkl.fi"/>
          <xsd:enumeration value="Aski.kasvu_ja_oppiminen@jkl.fi"/>
          <xsd:enumeration value="Aski.kasvu_ja_oppiminen.nuoriso@jkl.fi"/>
          <xsd:enumeration value="Aski.kasvu_ja_oppiminen.oppilashuolto@jkl.fi"/>
          <xsd:enumeration value="Aski.kasvu_ja_oppiminen.perusopetus@jkl.fi"/>
          <xsd:enumeration value="Aski.kasvu_ja_oppiminen.varhaiskasvatus@jkl.fi"/>
          <xsd:enumeration value="Aski.kaupunkirakenne@jkl.fi"/>
          <xsd:enumeration value="Aski.kaupunkirakenne.jote@jkl.fi"/>
          <xsd:enumeration value="Aski.kaupunkirakenne.kaavoitus@jkl.fi"/>
          <xsd:enumeration value="Aski.kaupunkirakenne.kadut_ja_liikenne@jkl.fi"/>
          <xsd:enumeration value="Aski.kaupunkirakenne.maankaytto@jkl.fi"/>
          <xsd:enumeration value="Aski.kaupunkirakenne.rakennusvalvonta@jkl.fi"/>
          <xsd:enumeration value="Aski.kaupunkirakenne.tontit@jkl.fi"/>
          <xsd:enumeration value="Aski.kaupunkirakenne.ymparisto_ja_luonto@jkl.fi"/>
          <xsd:enumeration value="Aski.kaupunkirakenne.ymparistoterveydenhuolto@jkl.fi"/>
          <xsd:enumeration value="Aski.konserni@jkl.fi"/>
          <xsd:enumeration value="Aski.konserni.elinkeino@jkl.fi"/>
          <xsd:enumeration value="Aski.konserni.elinkeino.matkailu@jkl.fi"/>
          <xsd:enumeration value="Aski.konserni.hallinto@jkl.fi"/>
          <xsd:enumeration value="Aski.konserni.hankinta@jkl.fi"/>
          <xsd:enumeration value="Aski.konserni.henkilosto@jkl.fi"/>
          <xsd:enumeration value="Aski.konserni.kaupunkikehitys@jkl.fi"/>
          <xsd:enumeration value="Aski.konserni.viestinta@jkl.fi"/>
          <xsd:enumeration value="Aski.konserni.sisainentarkastus@jkl.fi"/>
          <xsd:enumeration value="Aski.konserni.taloudenohjaus@jkl.fi"/>
          <xsd:enumeration value="Aski.konserni.talouskeskus@jkl.fi"/>
          <xsd:enumeration value="Aski.konserni.tietohallinto@jkl.fi"/>
          <xsd:enumeration value="Aski.kulttuuri_ja_liikunta@jkl.fi"/>
          <xsd:enumeration value="Aski.kulttuuri_ja_liikunta.kansalaisopisto@jkl.fi"/>
          <xsd:enumeration value="Aski.kulttuuri_ja_liikunta.kirjasto@jkl.fi"/>
          <xsd:enumeration value="Aski.kulttuuri_ja_liikunta.kulttuuri@jkl.fi"/>
          <xsd:enumeration value="Aski.kulttuuri_ja_liikunta.liikunta@jkl.fi"/>
          <xsd:enumeration value="Aski.kylan_kattaus@jkl.fi"/>
          <xsd:enumeration value="Aski.museot@jkl.fi"/>
          <xsd:enumeration value="Aski.perusturva@jkl.fi"/>
          <xsd:enumeration value="Aski.psykososiaaliset@jkl.fi"/>
          <xsd:enumeration value="Aski.sivistys@jkl.fi"/>
          <xsd:enumeration value="Aski.sosiaali@jkl.fi"/>
          <xsd:enumeration value="Aski.terveys@jkl.fi"/>
          <xsd:enumeration value="Aski.terveys.avo@jkl.fi"/>
          <xsd:enumeration value="Aski.terveys.kuntoutus_ja_erikoisvastaanotot@jkl.fi"/>
          <xsd:enumeration value="Aski.terveys.neko@jkl.fi"/>
          <xsd:enumeration value="Aski.terveys.suunterveys@jkl.fi"/>
          <xsd:enumeration value="Aski.terveys.tksairaala@jkl.fi"/>
          <xsd:enumeration value="Aski.tilapalvelu@jkl.fi"/>
          <xsd:enumeration value="Aski.tyollisyyspalvelut@jkl.fi"/>
          <xsd:enumeration value="Aski.tyoterveys@jkl.fi"/>
          <xsd:enumeration value="Aski.vammais@jkl.fi"/>
          <xsd:enumeration value="Aski.vanhus@jkl.fi"/>
          <xsd:enumeration value="Aski.vanhus_ja_vammais@jkl.fi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Sisältölaji"/>
        <xsd:element ref="dc:title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1DEB07-C5CE-4A82-A2C1-D726E97D15CB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B12033A4-FF2A-4B3D-A7DF-5E05238199C0}">
  <ds:schemaRefs>
    <ds:schemaRef ds:uri="http://schemas.microsoft.com/office/2006/documentManagement/types"/>
    <ds:schemaRef ds:uri="http://purl.org/dc/elements/1.1/"/>
    <ds:schemaRef ds:uri="http://purl.org/dc/dcmitype/"/>
    <ds:schemaRef ds:uri="03c35437-39aa-4fa0-ae8b-a504c9b2e8b3"/>
    <ds:schemaRef ds:uri="http://schemas.microsoft.com/sharepoint/v3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2DECD27-D3B0-4F81-A362-59DE0FE6038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37F999C-35C5-4B13-BBAD-8AD03C077636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907814B0-DCD4-4553-949D-9A8DC9175C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3c35437-39aa-4fa0-ae8b-a504c9b2e8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Jkl_ppt_pohja</Template>
  <TotalTime>265</TotalTime>
  <Words>482</Words>
  <Application>Microsoft Office PowerPoint</Application>
  <PresentationFormat>Näytössä katseltava diaesitys (4:3)</PresentationFormat>
  <Paragraphs>159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Wingdings</vt:lpstr>
      <vt:lpstr>Jkl_powerpoint_pohja</vt:lpstr>
      <vt:lpstr>Office-teema</vt:lpstr>
      <vt:lpstr> Jyväskylän yksityinen varhaiskasvatus </vt:lpstr>
      <vt:lpstr>Yksityinen varhaiskasvatus Jyväskylässä</vt:lpstr>
      <vt:lpstr>PowerPoint-esitys</vt:lpstr>
      <vt:lpstr>Kunta on yksityisen varhaiskasvatuksen ensisijainen valvoja</vt:lpstr>
      <vt:lpstr>Valvonnan, ohjauksen ja neuvonnan raamit Jyväskylässä</vt:lpstr>
      <vt:lpstr>Yksityisen palveluntuottajan hyväksyminen </vt:lpstr>
      <vt:lpstr>Ilmoitusmenettely  -palveluntuottajaa koskevat liitteet</vt:lpstr>
      <vt:lpstr>Ilmoitusmenettely - toimipaikkaa koskevat liitteet ja vastuuhenkilön todistukset</vt:lpstr>
      <vt:lpstr>Ilmoitusmenettely -muut tarkastusasiakirjat</vt:lpstr>
      <vt:lpstr>  Hakeutuminen Jyväskylän kaupungin varhaiskasvatuksen palvelusetelipalvelun tuottajaksi </vt:lpstr>
      <vt:lpstr>Toiminnan aikaisen valvonnan käytänteet ja työkalut</vt:lpstr>
      <vt:lpstr>Toiminnan aikaisen valvonnan käytänteet ja työkalut</vt:lpstr>
      <vt:lpstr>Asiakkaiden ohjaus</vt:lpstr>
      <vt:lpstr>Epäkohtiin puuttuminen, toimenpiteet</vt:lpstr>
    </vt:vector>
  </TitlesOfParts>
  <Company>Jyvaskyla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Jyväskylän yksityinen varhaiskasvatus </dc:title>
  <dc:creator>Arnberg Heli</dc:creator>
  <cp:lastModifiedBy>Arnberg Heli</cp:lastModifiedBy>
  <cp:revision>42</cp:revision>
  <cp:lastPrinted>2019-02-13T10:02:52Z</cp:lastPrinted>
  <dcterms:created xsi:type="dcterms:W3CDTF">2019-02-13T06:19:55Z</dcterms:created>
  <dcterms:modified xsi:type="dcterms:W3CDTF">2019-02-25T15:08:44Z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0x0101004EE5C71646C29842993EA066F6F39CED00E130229BAB81654C85BB7F8F3CD67258</vt:lpwstr>
  </property>
  <property fmtid="{D5CDD505-2E9C-101B-9397-08002B2CF9AE}" pid="3" name="_dlc_DocIdItemGuid">
    <vt:lpwstr>bb51ee62-754b-446a-a715-f652a4190645</vt:lpwstr>
  </property>
  <property fmtid="{D5CDD505-2E9C-101B-9397-08002B2CF9AE}" pid="4" name="Julkaiseva organisaatio">
    <vt:lpwstr>32;#Viestintä ja kansainväliset yhteydet|3f13df45-81ab-412a-8743-ac515f4ad898</vt:lpwstr>
  </property>
  <property fmtid="{D5CDD505-2E9C-101B-9397-08002B2CF9AE}" pid="5" name="Asiasanat">
    <vt:lpwstr/>
  </property>
  <property fmtid="{D5CDD505-2E9C-101B-9397-08002B2CF9AE}" pid="6" name="_dlc_policyId">
    <vt:lpwstr>0x0101004EE5C71646C29842993EA066F6F39CED|1480298367</vt:lpwstr>
  </property>
  <property fmtid="{D5CDD505-2E9C-101B-9397-08002B2CF9AE}" pid="7" name="ItemRetentionFormula">
    <vt:lpwstr>&lt;formula id="Microsoft.Office.RecordsManagement.PolicyFeatures.Expiration.Formula.BuiltIn"&gt;&lt;number&gt;0&lt;/number&gt;&lt;property&gt;Vanhenemisk2&lt;/property&gt;&lt;propertyId&gt;47662f27-d350-4576-9486-5591277bfb71&lt;/propertyId&gt;&lt;period&gt;days&lt;/period&gt;&lt;/formula&gt;</vt:lpwstr>
  </property>
  <property fmtid="{D5CDD505-2E9C-101B-9397-08002B2CF9AE}" pid="8" name="WorkflowChangePath">
    <vt:lpwstr>c75cc875-9752-4a75-a1f3-fca4dbd81ebf,5;</vt:lpwstr>
  </property>
</Properties>
</file>