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4"/>
  </p:handoutMasterIdLst>
  <p:sldIdLst>
    <p:sldId id="256" r:id="rId2"/>
    <p:sldId id="301" r:id="rId3"/>
    <p:sldId id="288" r:id="rId4"/>
    <p:sldId id="312" r:id="rId5"/>
    <p:sldId id="282" r:id="rId6"/>
    <p:sldId id="283" r:id="rId7"/>
    <p:sldId id="278" r:id="rId8"/>
    <p:sldId id="281" r:id="rId9"/>
    <p:sldId id="318" r:id="rId10"/>
    <p:sldId id="296" r:id="rId11"/>
    <p:sldId id="290" r:id="rId12"/>
    <p:sldId id="295" r:id="rId13"/>
    <p:sldId id="306" r:id="rId14"/>
    <p:sldId id="300" r:id="rId15"/>
    <p:sldId id="298" r:id="rId16"/>
    <p:sldId id="316" r:id="rId17"/>
    <p:sldId id="317" r:id="rId18"/>
    <p:sldId id="319" r:id="rId19"/>
    <p:sldId id="287" r:id="rId20"/>
    <p:sldId id="294" r:id="rId21"/>
    <p:sldId id="314" r:id="rId22"/>
    <p:sldId id="315" r:id="rId23"/>
  </p:sldIdLst>
  <p:sldSz cx="6858000" cy="9144000" type="screen4x3"/>
  <p:notesSz cx="6799263" cy="9929813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letusosa" id="{E0197CBB-1C8A-415F-B745-CA1D0112BAE5}">
          <p14:sldIdLst>
            <p14:sldId id="256"/>
            <p14:sldId id="301"/>
          </p14:sldIdLst>
        </p14:section>
        <p14:section name="Nimetön osa" id="{25EB4274-D8C6-4916-849B-8BA85D2A01B7}">
          <p14:sldIdLst>
            <p14:sldId id="288"/>
            <p14:sldId id="312"/>
            <p14:sldId id="282"/>
            <p14:sldId id="283"/>
            <p14:sldId id="278"/>
            <p14:sldId id="281"/>
            <p14:sldId id="318"/>
            <p14:sldId id="296"/>
            <p14:sldId id="290"/>
            <p14:sldId id="295"/>
            <p14:sldId id="306"/>
            <p14:sldId id="300"/>
            <p14:sldId id="298"/>
            <p14:sldId id="316"/>
            <p14:sldId id="317"/>
            <p14:sldId id="319"/>
            <p14:sldId id="287"/>
            <p14:sldId id="294"/>
            <p14:sldId id="314"/>
            <p14:sldId id="31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Normaali tyyli 2 - Korost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Ei tyyliä, taulukon ruudukko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001" autoAdjust="0"/>
    <p:restoredTop sz="94660"/>
  </p:normalViewPr>
  <p:slideViewPr>
    <p:cSldViewPr>
      <p:cViewPr varScale="1">
        <p:scale>
          <a:sx n="63" d="100"/>
          <a:sy n="63" d="100"/>
        </p:scale>
        <p:origin x="2870" y="53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46" cy="496571"/>
          </a:xfrm>
          <a:prstGeom prst="rect">
            <a:avLst/>
          </a:prstGeom>
        </p:spPr>
        <p:txBody>
          <a:bodyPr vert="horz" lIns="92473" tIns="46237" rIns="92473" bIns="46237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51998" y="1"/>
            <a:ext cx="2945646" cy="496571"/>
          </a:xfrm>
          <a:prstGeom prst="rect">
            <a:avLst/>
          </a:prstGeom>
        </p:spPr>
        <p:txBody>
          <a:bodyPr vert="horz" lIns="92473" tIns="46237" rIns="92473" bIns="46237" rtlCol="0"/>
          <a:lstStyle>
            <a:lvl1pPr algn="r">
              <a:defRPr sz="1200"/>
            </a:lvl1pPr>
          </a:lstStyle>
          <a:p>
            <a:fld id="{E4A37387-B6BC-42FA-AED3-A7B16EAB0BDC}" type="datetimeFigureOut">
              <a:rPr lang="fi-FI" smtClean="0"/>
              <a:t>10.11.2017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431646"/>
            <a:ext cx="2945646" cy="496570"/>
          </a:xfrm>
          <a:prstGeom prst="rect">
            <a:avLst/>
          </a:prstGeom>
        </p:spPr>
        <p:txBody>
          <a:bodyPr vert="horz" lIns="92473" tIns="46237" rIns="92473" bIns="46237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51998" y="9431646"/>
            <a:ext cx="2945646" cy="496570"/>
          </a:xfrm>
          <a:prstGeom prst="rect">
            <a:avLst/>
          </a:prstGeom>
        </p:spPr>
        <p:txBody>
          <a:bodyPr vert="horz" lIns="92473" tIns="46237" rIns="92473" bIns="46237" rtlCol="0" anchor="b"/>
          <a:lstStyle>
            <a:lvl1pPr algn="r">
              <a:defRPr sz="1200"/>
            </a:lvl1pPr>
          </a:lstStyle>
          <a:p>
            <a:fld id="{9B1DA245-8509-44B7-BB23-1827C533B58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293582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Aallokko merkki leikattu_rgb_55mm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5427" y="6578600"/>
            <a:ext cx="1552575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Kuva 12" descr="Jyväskylä_logo_web_is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867" b="6947"/>
          <a:stretch>
            <a:fillRect/>
          </a:stretch>
        </p:blipFill>
        <p:spPr bwMode="auto">
          <a:xfrm>
            <a:off x="2920603" y="7643287"/>
            <a:ext cx="2281238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Kuva 8" descr="Jkl_yläpalkki_A4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0" r="1741" b="94539"/>
          <a:stretch>
            <a:fillRect/>
          </a:stretch>
        </p:blipFill>
        <p:spPr bwMode="auto">
          <a:xfrm>
            <a:off x="0" y="1"/>
            <a:ext cx="6858000" cy="719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514350" y="1379857"/>
            <a:ext cx="5829300" cy="1960033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028700" y="3358940"/>
            <a:ext cx="4800600" cy="233680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7" name="Päiväykse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>
                <a:latin typeface="Arial"/>
                <a:cs typeface="Arial"/>
              </a:defRPr>
            </a:lvl1pPr>
          </a:lstStyle>
          <a:p>
            <a:fld id="{D2F6E183-3B56-429A-9C5F-B59B4D883A68}" type="datetimeFigureOut">
              <a:rPr lang="fi-FI" smtClean="0"/>
              <a:t>10.11.2017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11069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isä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Aallokko merkki leikattu_rgb_55mm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9344" y="8022170"/>
            <a:ext cx="678656" cy="1121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Kuva 9" descr="Jyväskylä_logo_mv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67" r="28769" b="17770"/>
          <a:stretch>
            <a:fillRect/>
          </a:stretch>
        </p:blipFill>
        <p:spPr bwMode="auto">
          <a:xfrm>
            <a:off x="4774408" y="8530168"/>
            <a:ext cx="1358504" cy="474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8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6" name="Päiväykse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>
                <a:solidFill>
                  <a:srgbClr val="898989"/>
                </a:solidFill>
                <a:latin typeface="Arial"/>
                <a:cs typeface="Arial"/>
              </a:defRPr>
            </a:lvl1pPr>
          </a:lstStyle>
          <a:p>
            <a:fld id="{D2F6E183-3B56-429A-9C5F-B59B4D883A68}" type="datetimeFigureOut">
              <a:rPr lang="fi-FI" smtClean="0"/>
              <a:t>10.11.2017</a:t>
            </a:fld>
            <a:endParaRPr lang="fi-FI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1pPr>
          </a:lstStyle>
          <a:p>
            <a:endParaRPr lang="fi-FI"/>
          </a:p>
        </p:txBody>
      </p:sp>
      <p:sp>
        <p:nvSpPr>
          <p:cNvPr id="8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sz="1000">
                <a:solidFill>
                  <a:srgbClr val="898989"/>
                </a:solidFill>
                <a:latin typeface="Arial"/>
                <a:cs typeface="Arial"/>
              </a:defRPr>
            </a:lvl1pPr>
          </a:lstStyle>
          <a:p>
            <a:fld id="{7E34E97B-2700-47D9-880B-3A271EC80FD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90755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Kuvapohja_Jkl_väri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6" y="19051"/>
            <a:ext cx="6858000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541735" y="1633569"/>
            <a:ext cx="5829300" cy="1254099"/>
          </a:xfrm>
        </p:spPr>
        <p:txBody>
          <a:bodyPr anchor="b"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1" name="Otsikko 1"/>
          <p:cNvSpPr>
            <a:spLocks noGrp="1"/>
          </p:cNvSpPr>
          <p:nvPr>
            <p:ph type="title"/>
          </p:nvPr>
        </p:nvSpPr>
        <p:spPr>
          <a:xfrm>
            <a:off x="541735" y="3246251"/>
            <a:ext cx="5829300" cy="1816100"/>
          </a:xfrm>
        </p:spPr>
        <p:txBody>
          <a:bodyPr anchor="t"/>
          <a:lstStyle>
            <a:lvl1pPr algn="ctr">
              <a:defRPr sz="4000" b="0" i="0" cap="none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5" name="Päiväykse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2F6E183-3B56-429A-9C5F-B59B4D883A68}" type="datetimeFigureOut">
              <a:rPr lang="fi-FI" smtClean="0"/>
              <a:t>10.11.2017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34E97B-2700-47D9-880B-3A271EC80FD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72837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, iso kuva tai taulu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ykse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2F6E183-3B56-429A-9C5F-B59B4D883A68}" type="datetimeFigureOut">
              <a:rPr lang="fi-FI" smtClean="0"/>
              <a:t>10.11.2017</a:t>
            </a:fld>
            <a:endParaRPr lang="fi-FI"/>
          </a:p>
        </p:txBody>
      </p:sp>
      <p:sp>
        <p:nvSpPr>
          <p:cNvPr id="3" name="Alatunnisteen paikkamerkki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4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34E97B-2700-47D9-880B-3A271EC80FD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04759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8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Päiväykse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2F6E183-3B56-429A-9C5F-B59B4D883A68}" type="datetimeFigureOut">
              <a:rPr lang="fi-FI" smtClean="0"/>
              <a:t>10.11.2017</a:t>
            </a:fld>
            <a:endParaRPr lang="fi-FI"/>
          </a:p>
        </p:txBody>
      </p:sp>
      <p:sp>
        <p:nvSpPr>
          <p:cNvPr id="4" name="Alatunnisteen paikkamerkki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5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34E97B-2700-47D9-880B-3A271EC80FD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94870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tsikon paikkamerkki 1"/>
          <p:cNvSpPr>
            <a:spLocks noGrp="1"/>
          </p:cNvSpPr>
          <p:nvPr>
            <p:ph type="title"/>
          </p:nvPr>
        </p:nvSpPr>
        <p:spPr bwMode="auto">
          <a:xfrm>
            <a:off x="342900" y="366184"/>
            <a:ext cx="6172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 smtClean="0"/>
              <a:t>Muokkaa perustyylejä osoitt.</a:t>
            </a:r>
          </a:p>
        </p:txBody>
      </p:sp>
      <p:sp>
        <p:nvSpPr>
          <p:cNvPr id="1027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342900" y="2133604"/>
            <a:ext cx="6172200" cy="6034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 smtClean="0"/>
              <a:t>Muokkaa tekstin perustyylejä osoittamalla</a:t>
            </a:r>
          </a:p>
          <a:p>
            <a:pPr lvl="1"/>
            <a:r>
              <a:rPr lang="fi-FI" altLang="fi-FI" smtClean="0"/>
              <a:t>toinen taso</a:t>
            </a:r>
          </a:p>
          <a:p>
            <a:pPr lvl="2"/>
            <a:r>
              <a:rPr lang="fi-FI" altLang="fi-FI" smtClean="0"/>
              <a:t>kolmas taso</a:t>
            </a:r>
          </a:p>
          <a:p>
            <a:pPr lvl="3"/>
            <a:r>
              <a:rPr lang="fi-FI" altLang="fi-FI" smtClean="0"/>
              <a:t>neljäs taso</a:t>
            </a:r>
          </a:p>
          <a:p>
            <a:pPr lvl="4"/>
            <a:r>
              <a:rPr lang="fi-FI" altLang="fi-FI" smtClean="0"/>
              <a:t>viides taso</a:t>
            </a:r>
          </a:p>
        </p:txBody>
      </p:sp>
      <p:sp>
        <p:nvSpPr>
          <p:cNvPr id="4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109540" y="8572504"/>
            <a:ext cx="964406" cy="48683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fld id="{D2F6E183-3B56-429A-9C5F-B59B4D883A68}" type="datetimeFigureOut">
              <a:rPr lang="fi-FI" smtClean="0"/>
              <a:t>10.11.2017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172766" y="8572504"/>
            <a:ext cx="2171700" cy="48683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3424238" y="8572504"/>
            <a:ext cx="1123950" cy="48683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fld id="{7E34E97B-2700-47D9-880B-3A271EC80FD1}" type="slidenum">
              <a:rPr lang="fi-FI" smtClean="0"/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/>
          <a:ea typeface="ＭＳ Ｐゴシック" charset="-128"/>
          <a:cs typeface="Arial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  <a:cs typeface="Arial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  <a:cs typeface="Arial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  <a:cs typeface="Arial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  <a:cs typeface="Arial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/>
          <a:ea typeface="ＭＳ Ｐゴシック" charset="-128"/>
          <a:cs typeface="Arial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/>
          <a:ea typeface="ＭＳ Ｐゴシック" charset="-128"/>
          <a:cs typeface="Arial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/>
          <a:ea typeface="ＭＳ Ｐゴシック" charset="-128"/>
          <a:cs typeface="Arial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/>
          <a:ea typeface="ＭＳ Ｐゴシック" charset="-128"/>
          <a:cs typeface="Arial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intra/tyoturvallisuus/olosuhteet/uhkatilanteet" TargetMode="Externa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mailto:tella.vuolle-oranen@jkl.fi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92696" y="1907704"/>
            <a:ext cx="5866978" cy="6048672"/>
          </a:xfrm>
          <a:noFill/>
          <a:effectLst>
            <a:reflection endPos="65000" dist="50800" dir="5400000" sy="-100000" algn="bl" rotWithShape="0"/>
          </a:effectLst>
        </p:spPr>
        <p:txBody>
          <a:bodyPr/>
          <a:lstStyle/>
          <a:p>
            <a:r>
              <a:rPr lang="fi-FI" sz="4000" dirty="0" smtClean="0"/>
              <a:t>Koulun</a:t>
            </a:r>
            <a:br>
              <a:rPr lang="fi-FI" sz="4000" dirty="0" smtClean="0"/>
            </a:br>
            <a:r>
              <a:rPr lang="fi-FI" sz="4000" dirty="0" smtClean="0"/>
              <a:t>Kerhotoiminnan</a:t>
            </a:r>
            <a:r>
              <a:rPr lang="fi-FI" sz="2800" dirty="0" smtClean="0"/>
              <a:t/>
            </a:r>
            <a:br>
              <a:rPr lang="fi-FI" sz="2800" dirty="0" smtClean="0"/>
            </a:br>
            <a:r>
              <a:rPr lang="fi-FI" sz="2800" dirty="0" smtClean="0"/>
              <a:t/>
            </a:r>
            <a:br>
              <a:rPr lang="fi-FI" sz="2800" dirty="0" smtClean="0"/>
            </a:br>
            <a:r>
              <a:rPr lang="fi-FI" sz="4000" dirty="0" smtClean="0"/>
              <a:t>PEREHDYTYSKANSIO</a:t>
            </a:r>
            <a:r>
              <a:rPr lang="fi-FI" sz="4000" dirty="0"/>
              <a:t/>
            </a:r>
            <a:br>
              <a:rPr lang="fi-FI" sz="4000" dirty="0"/>
            </a:br>
            <a:r>
              <a:rPr lang="fi-FI" sz="4000" dirty="0" smtClean="0"/>
              <a:t/>
            </a:r>
            <a:br>
              <a:rPr lang="fi-FI" sz="4000" dirty="0" smtClean="0"/>
            </a:br>
            <a:r>
              <a:rPr lang="fi-FI" sz="2400" dirty="0" smtClean="0"/>
              <a:t>Jyväskylän kaupunki</a:t>
            </a:r>
            <a:r>
              <a:rPr lang="fi-FI" sz="4000" dirty="0" smtClean="0"/>
              <a:t/>
            </a:r>
            <a:br>
              <a:rPr lang="fi-FI" sz="4000" dirty="0" smtClean="0"/>
            </a:br>
            <a:r>
              <a:rPr lang="fi-FI" sz="4000" dirty="0" smtClean="0"/>
              <a:t/>
            </a:r>
            <a:br>
              <a:rPr lang="fi-FI" sz="4000" dirty="0" smtClean="0"/>
            </a:br>
            <a:r>
              <a:rPr lang="fi-FI" sz="4000" dirty="0" smtClean="0"/>
              <a:t/>
            </a:r>
            <a:br>
              <a:rPr lang="fi-FI" sz="4000" dirty="0" smtClean="0"/>
            </a:br>
            <a:endParaRPr lang="fi-FI" sz="4000" dirty="0"/>
          </a:p>
        </p:txBody>
      </p:sp>
      <p:sp>
        <p:nvSpPr>
          <p:cNvPr id="3" name="Suorakulmio 2"/>
          <p:cNvSpPr/>
          <p:nvPr/>
        </p:nvSpPr>
        <p:spPr>
          <a:xfrm>
            <a:off x="2924944" y="7956376"/>
            <a:ext cx="2232248" cy="86409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75371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26" y="611560"/>
            <a:ext cx="5666928" cy="79928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kstin paikkamerkki 1"/>
          <p:cNvSpPr>
            <a:spLocks noGrp="1"/>
          </p:cNvSpPr>
          <p:nvPr>
            <p:ph type="body" idx="1"/>
          </p:nvPr>
        </p:nvSpPr>
        <p:spPr>
          <a:xfrm>
            <a:off x="269826" y="755576"/>
            <a:ext cx="5829300" cy="1254099"/>
          </a:xfrm>
        </p:spPr>
        <p:txBody>
          <a:bodyPr/>
          <a:lstStyle/>
          <a:p>
            <a:r>
              <a:rPr lang="fi-FI" sz="2800" dirty="0" smtClean="0">
                <a:solidFill>
                  <a:schemeClr val="tx1"/>
                </a:solidFill>
              </a:rPr>
              <a:t>5. TURVALLISUUS</a:t>
            </a:r>
            <a:endParaRPr lang="fi-FI" sz="2800" dirty="0">
              <a:solidFill>
                <a:schemeClr val="tx1"/>
              </a:solidFill>
            </a:endParaRPr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>
          <a:xfrm>
            <a:off x="980728" y="2555776"/>
            <a:ext cx="5431458" cy="2290551"/>
          </a:xfrm>
        </p:spPr>
        <p:txBody>
          <a:bodyPr/>
          <a:lstStyle/>
          <a:p>
            <a:pPr algn="l">
              <a:lnSpc>
                <a:spcPct val="150000"/>
              </a:lnSpc>
            </a:pPr>
            <a:r>
              <a:rPr lang="fi-FI" sz="2000" dirty="0" smtClean="0"/>
              <a:t>- Vakuutukset</a:t>
            </a:r>
            <a:br>
              <a:rPr lang="fi-FI" sz="2000" dirty="0" smtClean="0"/>
            </a:br>
            <a:r>
              <a:rPr lang="fi-FI" sz="2000" dirty="0" smtClean="0"/>
              <a:t>- Erityisryhmät</a:t>
            </a:r>
            <a:br>
              <a:rPr lang="fi-FI" sz="2000" dirty="0" smtClean="0"/>
            </a:br>
            <a:r>
              <a:rPr lang="fi-FI" sz="2000" dirty="0" smtClean="0"/>
              <a:t>- Ensiaputarvikkeet</a:t>
            </a:r>
            <a:br>
              <a:rPr lang="fi-FI" sz="2000" dirty="0" smtClean="0"/>
            </a:br>
            <a:r>
              <a:rPr lang="fi-FI" sz="2000" dirty="0" smtClean="0"/>
              <a:t>- Ensiapuohjeet</a:t>
            </a:r>
            <a:br>
              <a:rPr lang="fi-FI" sz="2000" dirty="0" smtClean="0"/>
            </a:br>
            <a:r>
              <a:rPr lang="fi-FI" sz="2000" dirty="0" smtClean="0"/>
              <a:t>- Toimintaohje haastavaan käyttäytymiseen</a:t>
            </a:r>
            <a:br>
              <a:rPr lang="fi-FI" sz="2000" dirty="0" smtClean="0"/>
            </a:br>
            <a:r>
              <a:rPr lang="fi-FI" sz="2000" dirty="0" smtClean="0"/>
              <a:t>- Toimintaohje uhkatilanteissa ja</a:t>
            </a:r>
            <a:br>
              <a:rPr lang="fi-FI" sz="2000" dirty="0" smtClean="0"/>
            </a:br>
            <a:r>
              <a:rPr lang="fi-FI" sz="2000" dirty="0" smtClean="0"/>
              <a:t>   uhkatilanneilmoitus</a:t>
            </a:r>
            <a:br>
              <a:rPr lang="fi-FI" sz="2000" dirty="0" smtClean="0"/>
            </a:br>
            <a:r>
              <a:rPr lang="fi-FI" sz="2000" dirty="0" smtClean="0"/>
              <a:t>- Ohje tapaturmissa ja tapaturmailmoitus</a:t>
            </a:r>
            <a:r>
              <a:rPr lang="fi-FI" sz="1800" dirty="0" smtClean="0"/>
              <a:t/>
            </a:r>
            <a:br>
              <a:rPr lang="fi-FI" sz="1800" dirty="0" smtClean="0"/>
            </a:br>
            <a:r>
              <a:rPr lang="fi-FI" sz="1800" dirty="0" smtClean="0"/>
              <a:t/>
            </a:r>
            <a:br>
              <a:rPr lang="fi-FI" sz="1800" dirty="0" smtClean="0"/>
            </a:br>
            <a:endParaRPr lang="fi-FI" sz="1800" dirty="0"/>
          </a:p>
        </p:txBody>
      </p:sp>
    </p:spTree>
    <p:extLst>
      <p:ext uri="{BB962C8B-B14F-4D97-AF65-F5344CB8AC3E}">
        <p14:creationId xmlns:p14="http://schemas.microsoft.com/office/powerpoint/2010/main" val="2305563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ulukk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628837"/>
              </p:ext>
            </p:extLst>
          </p:nvPr>
        </p:nvGraphicFramePr>
        <p:xfrm>
          <a:off x="548680" y="1331640"/>
          <a:ext cx="5760640" cy="2743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760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200" dirty="0">
                          <a:solidFill>
                            <a:schemeClr val="accent3"/>
                          </a:solidFill>
                          <a:effectLst/>
                        </a:rPr>
                        <a:t>Ensiapuvälineet sijaitsevat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200" dirty="0">
                          <a:solidFill>
                            <a:schemeClr val="accent3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200" dirty="0">
                          <a:solidFill>
                            <a:schemeClr val="accent3"/>
                          </a:solidFill>
                          <a:effectLst/>
                        </a:rPr>
                        <a:t> </a:t>
                      </a:r>
                      <a:endParaRPr lang="fi-FI" sz="1200" dirty="0">
                        <a:solidFill>
                          <a:schemeClr val="accent3"/>
                        </a:solidFill>
                        <a:effectLst/>
                        <a:latin typeface="Arial"/>
                        <a:ea typeface="Calibri"/>
                        <a:cs typeface="Calibri"/>
                      </a:endParaRPr>
                    </a:p>
                  </a:txBody>
                  <a:tcPr marL="66256" marR="66256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200" dirty="0">
                          <a:solidFill>
                            <a:schemeClr val="accent3"/>
                          </a:solidFill>
                          <a:effectLst/>
                        </a:rPr>
                        <a:t>Retkille otetaan mukaan seuraavat ensiaputarvikkeet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200" dirty="0">
                          <a:solidFill>
                            <a:schemeClr val="accent3"/>
                          </a:solidFill>
                          <a:effectLst/>
                        </a:rPr>
                        <a:t>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200" dirty="0">
                          <a:solidFill>
                            <a:schemeClr val="accent3"/>
                          </a:solidFill>
                          <a:effectLst/>
                        </a:rPr>
                        <a:t> </a:t>
                      </a:r>
                      <a:endParaRPr lang="fi-FI" sz="1200" dirty="0">
                        <a:solidFill>
                          <a:schemeClr val="accent3"/>
                        </a:solidFill>
                        <a:effectLst/>
                        <a:latin typeface="Arial"/>
                        <a:ea typeface="Calibri"/>
                        <a:cs typeface="Calibri"/>
                      </a:endParaRPr>
                    </a:p>
                  </a:txBody>
                  <a:tcPr marL="66256" marR="66256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200" dirty="0">
                          <a:solidFill>
                            <a:schemeClr val="accent3"/>
                          </a:solidFill>
                          <a:effectLst/>
                        </a:rPr>
                        <a:t>Lähin terveyskeskus ja puhelinnumero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200" dirty="0">
                          <a:solidFill>
                            <a:schemeClr val="accent3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200" dirty="0">
                          <a:solidFill>
                            <a:schemeClr val="accent3"/>
                          </a:solidFill>
                          <a:effectLst/>
                        </a:rPr>
                        <a:t> </a:t>
                      </a:r>
                      <a:endParaRPr lang="fi-FI" sz="1200" dirty="0">
                        <a:solidFill>
                          <a:schemeClr val="accent3"/>
                        </a:solidFill>
                        <a:effectLst/>
                        <a:latin typeface="Arial"/>
                        <a:ea typeface="Calibri"/>
                        <a:cs typeface="Calibri"/>
                      </a:endParaRPr>
                    </a:p>
                  </a:txBody>
                  <a:tcPr marL="66256" marR="66256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200" dirty="0">
                          <a:solidFill>
                            <a:schemeClr val="accent3"/>
                          </a:solidFill>
                          <a:effectLst/>
                        </a:rPr>
                        <a:t>Tapaturman sattuessa kuljetukset hoidetaan taksilla numerosta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200" dirty="0">
                          <a:solidFill>
                            <a:schemeClr val="accent3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200" dirty="0">
                          <a:solidFill>
                            <a:schemeClr val="accent3"/>
                          </a:solidFill>
                          <a:effectLst/>
                        </a:rPr>
                        <a:t>tai ambulanssilla soittamalla hätänumeroon 112</a:t>
                      </a:r>
                      <a:endParaRPr lang="fi-FI" sz="1200" dirty="0">
                        <a:solidFill>
                          <a:schemeClr val="accent3"/>
                        </a:solidFill>
                        <a:effectLst/>
                        <a:latin typeface="Arial"/>
                        <a:ea typeface="Calibri"/>
                        <a:cs typeface="Calibri"/>
                      </a:endParaRPr>
                    </a:p>
                  </a:txBody>
                  <a:tcPr marL="66256" marR="66256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200" dirty="0">
                          <a:solidFill>
                            <a:schemeClr val="accent3"/>
                          </a:solidFill>
                          <a:effectLst/>
                        </a:rPr>
                        <a:t>Kaikki lapset ovat vakuutettuja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200" dirty="0">
                          <a:solidFill>
                            <a:schemeClr val="accent3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200" dirty="0">
                          <a:solidFill>
                            <a:schemeClr val="accent3"/>
                          </a:solidFill>
                          <a:effectLst/>
                        </a:rPr>
                        <a:t> </a:t>
                      </a:r>
                      <a:endParaRPr lang="fi-FI" sz="1200" dirty="0">
                        <a:solidFill>
                          <a:schemeClr val="accent3"/>
                        </a:solidFill>
                        <a:effectLst/>
                        <a:latin typeface="Arial"/>
                        <a:ea typeface="Calibri"/>
                        <a:cs typeface="Calibri"/>
                      </a:endParaRPr>
                    </a:p>
                  </a:txBody>
                  <a:tcPr marL="66256" marR="66256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Tekstiruutu 3"/>
          <p:cNvSpPr txBox="1"/>
          <p:nvPr/>
        </p:nvSpPr>
        <p:spPr>
          <a:xfrm>
            <a:off x="1919483" y="611560"/>
            <a:ext cx="29470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i-FI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ENSIAPUTARVIKKEET</a:t>
            </a:r>
            <a:endParaRPr lang="fi-FI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kstiruutu 5"/>
          <p:cNvSpPr txBox="1"/>
          <p:nvPr/>
        </p:nvSpPr>
        <p:spPr>
          <a:xfrm>
            <a:off x="332656" y="4427988"/>
            <a:ext cx="6120680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600" b="1" dirty="0">
                <a:latin typeface="Arial" panose="020B0604020202020204" pitchFamily="34" charset="0"/>
                <a:cs typeface="Arial" panose="020B0604020202020204" pitchFamily="34" charset="0"/>
              </a:rPr>
              <a:t>HÄTÄILMOITUKSEN TEKO</a:t>
            </a:r>
          </a:p>
          <a:p>
            <a:pPr algn="ctr"/>
            <a:r>
              <a:rPr lang="fi-FI" sz="1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ctr"/>
            <a:r>
              <a:rPr lang="fi-FI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▪ Soita </a:t>
            </a:r>
            <a:r>
              <a:rPr lang="fi-FI" sz="1400" dirty="0">
                <a:latin typeface="Arial" panose="020B0604020202020204" pitchFamily="34" charset="0"/>
                <a:cs typeface="Arial" panose="020B0604020202020204" pitchFamily="34" charset="0"/>
              </a:rPr>
              <a:t>hätänumeroon 112 jos tarvitaan ambulanssia, palokuntaa tai poliisia</a:t>
            </a:r>
          </a:p>
          <a:p>
            <a:pPr algn="ctr"/>
            <a:r>
              <a:rPr lang="fi-FI" sz="1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ctr"/>
            <a:r>
              <a:rPr lang="fi-FI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▪ Puhu </a:t>
            </a:r>
            <a:r>
              <a:rPr lang="fi-FI" sz="1400" dirty="0">
                <a:latin typeface="Arial" panose="020B0604020202020204" pitchFamily="34" charset="0"/>
                <a:cs typeface="Arial" panose="020B0604020202020204" pitchFamily="34" charset="0"/>
              </a:rPr>
              <a:t>selkeästi</a:t>
            </a:r>
          </a:p>
          <a:p>
            <a:pPr algn="ctr"/>
            <a:r>
              <a:rPr lang="fi-FI" sz="1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ctr"/>
            <a:r>
              <a:rPr lang="fi-FI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▪ Kerro </a:t>
            </a:r>
            <a:r>
              <a:rPr lang="fi-FI" sz="1400" dirty="0">
                <a:latin typeface="Arial" panose="020B0604020202020204" pitchFamily="34" charset="0"/>
                <a:cs typeface="Arial" panose="020B0604020202020204" pitchFamily="34" charset="0"/>
              </a:rPr>
              <a:t>mitä on tapahtunut</a:t>
            </a:r>
          </a:p>
          <a:p>
            <a:pPr algn="ctr"/>
            <a:r>
              <a:rPr lang="fi-FI" sz="1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ctr"/>
            <a:r>
              <a:rPr lang="fi-FI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▪ Vastaa </a:t>
            </a:r>
            <a:r>
              <a:rPr lang="fi-FI" sz="1400" dirty="0">
                <a:latin typeface="Arial" panose="020B0604020202020204" pitchFamily="34" charset="0"/>
                <a:cs typeface="Arial" panose="020B0604020202020204" pitchFamily="34" charset="0"/>
              </a:rPr>
              <a:t>kysymyksiin</a:t>
            </a:r>
          </a:p>
          <a:p>
            <a:pPr algn="ctr"/>
            <a:r>
              <a:rPr lang="fi-FI" sz="1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ctr"/>
            <a:r>
              <a:rPr lang="fi-FI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▪ Noudata </a:t>
            </a:r>
            <a:r>
              <a:rPr lang="fi-FI" sz="1400" dirty="0">
                <a:latin typeface="Arial" panose="020B0604020202020204" pitchFamily="34" charset="0"/>
                <a:cs typeface="Arial" panose="020B0604020202020204" pitchFamily="34" charset="0"/>
              </a:rPr>
              <a:t>saamiasi ohjeita</a:t>
            </a:r>
          </a:p>
          <a:p>
            <a:pPr algn="ctr"/>
            <a:r>
              <a:rPr lang="fi-FI" sz="1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ctr"/>
            <a:r>
              <a:rPr lang="fi-FI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▪ Älä </a:t>
            </a:r>
            <a:r>
              <a:rPr lang="fi-FI" sz="1400" dirty="0">
                <a:latin typeface="Arial" panose="020B0604020202020204" pitchFamily="34" charset="0"/>
                <a:cs typeface="Arial" panose="020B0604020202020204" pitchFamily="34" charset="0"/>
              </a:rPr>
              <a:t>lopeta puhelua ennen lupaa</a:t>
            </a:r>
          </a:p>
          <a:p>
            <a:r>
              <a:rPr lang="fi-FI" sz="1400" dirty="0"/>
              <a:t> </a:t>
            </a:r>
            <a:endParaRPr lang="fi-FI" sz="1400" dirty="0" smtClean="0"/>
          </a:p>
          <a:p>
            <a:endParaRPr lang="fi-FI" sz="1400" dirty="0"/>
          </a:p>
          <a:p>
            <a:pPr algn="ctr"/>
            <a:r>
              <a:rPr lang="fi-FI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HÄTÄNUMERO </a:t>
            </a:r>
            <a:r>
              <a:rPr lang="fi-FI" sz="1400" b="1" dirty="0">
                <a:latin typeface="Arial" panose="020B0604020202020204" pitchFamily="34" charset="0"/>
                <a:cs typeface="Arial" panose="020B0604020202020204" pitchFamily="34" charset="0"/>
              </a:rPr>
              <a:t>112</a:t>
            </a:r>
          </a:p>
          <a:p>
            <a:pPr algn="ctr"/>
            <a:r>
              <a:rPr lang="fi-FI" sz="1400" b="1" dirty="0">
                <a:latin typeface="Arial" panose="020B0604020202020204" pitchFamily="34" charset="0"/>
                <a:cs typeface="Arial" panose="020B0604020202020204" pitchFamily="34" charset="0"/>
              </a:rPr>
              <a:t>POLIISI </a:t>
            </a:r>
            <a:r>
              <a:rPr lang="fi-FI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10022</a:t>
            </a:r>
            <a:endParaRPr lang="fi-FI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i-FI" sz="1400" b="1" dirty="0">
                <a:latin typeface="Arial" panose="020B0604020202020204" pitchFamily="34" charset="0"/>
                <a:cs typeface="Arial" panose="020B0604020202020204" pitchFamily="34" charset="0"/>
              </a:rPr>
              <a:t>MYRKYTYSTIETOKESKUS 09 471 </a:t>
            </a:r>
            <a:r>
              <a:rPr lang="fi-FI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977</a:t>
            </a:r>
            <a:endParaRPr lang="fi-FI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486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/>
          <p:cNvSpPr txBox="1"/>
          <p:nvPr/>
        </p:nvSpPr>
        <p:spPr>
          <a:xfrm>
            <a:off x="548681" y="971600"/>
            <a:ext cx="5760640" cy="92025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i-FI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i-FI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Haavat </a:t>
            </a:r>
          </a:p>
          <a:p>
            <a:endParaRPr lang="fi-FI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i-FI" sz="1200" dirty="0">
                <a:latin typeface="Arial" panose="020B0604020202020204" pitchFamily="34" charset="0"/>
                <a:cs typeface="Arial" panose="020B0604020202020204" pitchFamily="34" charset="0"/>
              </a:rPr>
              <a:t>Verenvuodon tyrehdyttäminen ja haavan sitominen ovat ensiavun perustaitoja</a:t>
            </a:r>
            <a:r>
              <a:rPr lang="fi-FI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fi-FI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fi-FI" sz="1200" dirty="0">
                <a:latin typeface="Arial" panose="020B0604020202020204" pitchFamily="34" charset="0"/>
                <a:cs typeface="Arial" panose="020B0604020202020204" pitchFamily="34" charset="0"/>
              </a:rPr>
              <a:t>Tyrehdytä mahdollinen verenvuoto.</a:t>
            </a:r>
          </a:p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fi-FI" sz="1200" dirty="0">
                <a:latin typeface="Arial" panose="020B0604020202020204" pitchFamily="34" charset="0"/>
                <a:cs typeface="Arial" panose="020B0604020202020204" pitchFamily="34" charset="0"/>
              </a:rPr>
              <a:t>Puhdista haavasta lika juoksevan, viileän veden alla.</a:t>
            </a:r>
          </a:p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fi-FI" sz="1200" dirty="0">
                <a:latin typeface="Arial" panose="020B0604020202020204" pitchFamily="34" charset="0"/>
                <a:cs typeface="Arial" panose="020B0604020202020204" pitchFamily="34" charset="0"/>
              </a:rPr>
              <a:t>Sulje pienen viiltohaavan reunat vastakkain haavateipillä.</a:t>
            </a:r>
          </a:p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fi-FI" sz="1200" dirty="0">
                <a:latin typeface="Arial" panose="020B0604020202020204" pitchFamily="34" charset="0"/>
                <a:cs typeface="Arial" panose="020B0604020202020204" pitchFamily="34" charset="0"/>
              </a:rPr>
              <a:t>Peitä haava suojasidoksella.</a:t>
            </a:r>
          </a:p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fi-FI" sz="1200" dirty="0">
                <a:latin typeface="Arial" panose="020B0604020202020204" pitchFamily="34" charset="0"/>
                <a:cs typeface="Arial" panose="020B0604020202020204" pitchFamily="34" charset="0"/>
              </a:rPr>
              <a:t>Hakeudu tarvittaessa hoitoon.</a:t>
            </a:r>
          </a:p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fi-FI" sz="1200" dirty="0">
                <a:latin typeface="Arial" panose="020B0604020202020204" pitchFamily="34" charset="0"/>
                <a:cs typeface="Arial" panose="020B0604020202020204" pitchFamily="34" charset="0"/>
              </a:rPr>
              <a:t>Tarkista, että tetanus- eli jäykkäkouristusrokote on voimassa</a:t>
            </a:r>
            <a:r>
              <a:rPr lang="fi-FI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/>
            <a:endParaRPr lang="fi-FI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i-FI" sz="1200" dirty="0">
                <a:latin typeface="Arial" panose="020B0604020202020204" pitchFamily="34" charset="0"/>
                <a:cs typeface="Arial" panose="020B0604020202020204" pitchFamily="34" charset="0"/>
              </a:rPr>
              <a:t>Vuotavat, syvät ja likaiset haavat ja vähänkin suuremmat viiltohaavat kuuluvat aina lääkärin hoitoon. Haavan ulkonäöstä ei aina voi päätellä, onko syvemmälle kudoksiin syntynyt vaurioita</a:t>
            </a:r>
            <a:r>
              <a:rPr lang="fi-FI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fi-FI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i-FI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i-FI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Verenvuoto</a:t>
            </a:r>
            <a:endParaRPr lang="fi-FI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i-FI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i-FI" sz="1200" dirty="0">
                <a:latin typeface="Arial" panose="020B0604020202020204" pitchFamily="34" charset="0"/>
                <a:cs typeface="Arial" panose="020B0604020202020204" pitchFamily="34" charset="0"/>
              </a:rPr>
              <a:t>Ulkoisen näkyvän verenvuodon määrää on vaikea mitata ja arvioida luotettavasti. Suuren verenhukan (yli 20 %) seurauksena ihminen menee sokkiin.</a:t>
            </a:r>
          </a:p>
          <a:p>
            <a:endParaRPr lang="fi-FI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i-FI" sz="1200" dirty="0">
                <a:latin typeface="Arial" panose="020B0604020202020204" pitchFamily="34" charset="0"/>
                <a:cs typeface="Arial" panose="020B0604020202020204" pitchFamily="34" charset="0"/>
              </a:rPr>
              <a:t>Näin tyrehdytät verenvuodon:</a:t>
            </a:r>
          </a:p>
          <a:p>
            <a:endParaRPr lang="fi-FI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fi-FI" sz="1200" dirty="0">
                <a:latin typeface="Arial" panose="020B0604020202020204" pitchFamily="34" charset="0"/>
                <a:cs typeface="Arial" panose="020B0604020202020204" pitchFamily="34" charset="0"/>
              </a:rPr>
              <a:t>Tyrehdytä verenvuoto painamalla sormin tai kämmenellä suoraan vuotokohtaan. Voit myös pyytää loukkaantunutta painamaan itse vuotokohtaa.</a:t>
            </a:r>
          </a:p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fi-FI" sz="1200" dirty="0">
                <a:latin typeface="Arial" panose="020B0604020202020204" pitchFamily="34" charset="0"/>
                <a:cs typeface="Arial" panose="020B0604020202020204" pitchFamily="34" charset="0"/>
              </a:rPr>
              <a:t>Auta loukkaantunut tarvittaessa istumaan tai makuulle</a:t>
            </a:r>
          </a:p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fi-FI" sz="1200" dirty="0">
                <a:latin typeface="Arial" panose="020B0604020202020204" pitchFamily="34" charset="0"/>
                <a:cs typeface="Arial" panose="020B0604020202020204" pitchFamily="34" charset="0"/>
              </a:rPr>
              <a:t>Sido vuotokohtaan paineside joko käyttäen sidetarvikkeita tai muita saatavilla olevia välineitä, esimerkiksi huivia.</a:t>
            </a:r>
          </a:p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fi-FI" sz="1200" dirty="0">
                <a:latin typeface="Arial" panose="020B0604020202020204" pitchFamily="34" charset="0"/>
                <a:cs typeface="Arial" panose="020B0604020202020204" pitchFamily="34" charset="0"/>
              </a:rPr>
              <a:t>Soita hätänumeroon 112, jos arvioit tilanteen sitä vaativan.</a:t>
            </a:r>
          </a:p>
          <a:p>
            <a:pPr lvl="0"/>
            <a:endParaRPr lang="fi-FI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i-FI" sz="1200" dirty="0">
                <a:latin typeface="Arial" panose="020B0604020202020204" pitchFamily="34" charset="0"/>
                <a:cs typeface="Arial" panose="020B0604020202020204" pitchFamily="34" charset="0"/>
              </a:rPr>
              <a:t>Runsas verenvuoto voi johtaa verenkierron vakavaan häiriötilaan eli sokkiin. Huolehdi loukkaantuneen sokin oireenmukaisesta ensiavusta.</a:t>
            </a:r>
          </a:p>
          <a:p>
            <a:endParaRPr lang="fi-FI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i-FI" sz="1200" dirty="0">
                <a:latin typeface="Arial" panose="020B0604020202020204" pitchFamily="34" charset="0"/>
                <a:cs typeface="Arial" panose="020B0604020202020204" pitchFamily="34" charset="0"/>
              </a:rPr>
              <a:t>Mikäli haavassa on vierasesine, esim. naula tai puukko, sitä ei poisteta ensiavun yhteydessä. Jos esine vaikeuttaa hengitystä, tulee se välittömästi poistaa.</a:t>
            </a:r>
          </a:p>
          <a:p>
            <a:endParaRPr lang="fi-FI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i-FI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i-FI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i-FI" sz="1200" b="1" dirty="0"/>
              <a:t> </a:t>
            </a:r>
            <a:endParaRPr lang="fi-FI" sz="1200" b="1" dirty="0" smtClean="0"/>
          </a:p>
          <a:p>
            <a:endParaRPr lang="fi-FI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i-FI" sz="1200" dirty="0"/>
              <a:t> </a:t>
            </a:r>
          </a:p>
          <a:p>
            <a:endParaRPr lang="fi-FI" dirty="0"/>
          </a:p>
          <a:p>
            <a:r>
              <a:rPr lang="fi-FI" dirty="0"/>
              <a:t> </a:t>
            </a:r>
          </a:p>
          <a:p>
            <a:endParaRPr lang="fi-FI" dirty="0"/>
          </a:p>
        </p:txBody>
      </p:sp>
      <p:sp>
        <p:nvSpPr>
          <p:cNvPr id="4" name="Tekstiruutu 3"/>
          <p:cNvSpPr txBox="1"/>
          <p:nvPr/>
        </p:nvSpPr>
        <p:spPr>
          <a:xfrm>
            <a:off x="2259620" y="601433"/>
            <a:ext cx="23551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i-FI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ENSIAPUOHJEET</a:t>
            </a:r>
            <a:endParaRPr lang="fi-FI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231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/>
          <p:cNvSpPr txBox="1"/>
          <p:nvPr/>
        </p:nvSpPr>
        <p:spPr>
          <a:xfrm>
            <a:off x="548680" y="467544"/>
            <a:ext cx="5760639" cy="86485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b="1" dirty="0">
                <a:latin typeface="Arial" panose="020B0604020202020204" pitchFamily="34" charset="0"/>
                <a:cs typeface="Arial" panose="020B0604020202020204" pitchFamily="34" charset="0"/>
              </a:rPr>
              <a:t>Nenäverenvuoto </a:t>
            </a:r>
          </a:p>
          <a:p>
            <a:endParaRPr lang="fi-FI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i-FI" sz="1200" dirty="0">
                <a:latin typeface="Arial" panose="020B0604020202020204" pitchFamily="34" charset="0"/>
                <a:cs typeface="Arial" panose="020B0604020202020204" pitchFamily="34" charset="0"/>
              </a:rPr>
              <a:t>Nenäverenvuoto on yleensä vaaraton. Joskus vuoto voi kuitenkin olla niin runsasta, että se vaatii lääkärin hoitoa. </a:t>
            </a:r>
          </a:p>
          <a:p>
            <a:endParaRPr lang="fi-FI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i-FI" sz="1200" dirty="0">
                <a:latin typeface="Arial" panose="020B0604020202020204" pitchFamily="34" charset="0"/>
                <a:cs typeface="Arial" panose="020B0604020202020204" pitchFamily="34" charset="0"/>
              </a:rPr>
              <a:t>Nenäverenvuodon ensiapu:</a:t>
            </a:r>
          </a:p>
          <a:p>
            <a:endParaRPr lang="fi-FI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fi-FI" sz="1200" dirty="0">
                <a:latin typeface="Arial" panose="020B0604020202020204" pitchFamily="34" charset="0"/>
                <a:cs typeface="Arial" panose="020B0604020202020204" pitchFamily="34" charset="0"/>
              </a:rPr>
              <a:t>Anna autettavan istua etukumarassa asennossa.</a:t>
            </a:r>
          </a:p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fi-FI" sz="1200" dirty="0">
                <a:latin typeface="Arial" panose="020B0604020202020204" pitchFamily="34" charset="0"/>
                <a:cs typeface="Arial" panose="020B0604020202020204" pitchFamily="34" charset="0"/>
              </a:rPr>
              <a:t>Käske autettavan niistää vuotava sierain tyhjäksi. Paina vuotavaa sierainta nenäluuta vasten n. 10–15 min.</a:t>
            </a:r>
          </a:p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fi-FI" sz="1200" dirty="0">
                <a:latin typeface="Arial" panose="020B0604020202020204" pitchFamily="34" charset="0"/>
                <a:cs typeface="Arial" panose="020B0604020202020204" pitchFamily="34" charset="0"/>
              </a:rPr>
              <a:t>Kylmä supistaa verisuonia, joten sitä voidaan pitää esim. pyyhkeen sisällä otsalla tai niskassa.</a:t>
            </a:r>
          </a:p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fi-FI" sz="1200" dirty="0">
                <a:latin typeface="Arial" panose="020B0604020202020204" pitchFamily="34" charset="0"/>
                <a:cs typeface="Arial" panose="020B0604020202020204" pitchFamily="34" charset="0"/>
              </a:rPr>
              <a:t>Jos verenvuoto ei lakkaa, toimita autettava lääkäriin.</a:t>
            </a:r>
          </a:p>
          <a:p>
            <a:endParaRPr lang="fi-FI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i-F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i-FI" sz="12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fi-FI" sz="1400" b="1" dirty="0">
                <a:latin typeface="Arial" panose="020B0604020202020204" pitchFamily="34" charset="0"/>
                <a:cs typeface="Arial" panose="020B0604020202020204" pitchFamily="34" charset="0"/>
              </a:rPr>
              <a:t>Nyrjähdys</a:t>
            </a:r>
          </a:p>
          <a:p>
            <a:endParaRPr lang="fi-FI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i-FI" sz="1200" dirty="0">
                <a:latin typeface="Arial" panose="020B0604020202020204" pitchFamily="34" charset="0"/>
                <a:cs typeface="Arial" panose="020B0604020202020204" pitchFamily="34" charset="0"/>
              </a:rPr>
              <a:t>Kun nivel nyrjähtää, vamma aiheuttaa verenvuotoa ihonalaiseen kudokseen. Kivun lisäksi vamma-alueelle kerääntyy nestettä ja se turpoaa.</a:t>
            </a:r>
          </a:p>
          <a:p>
            <a:endParaRPr lang="fi-FI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i-FI" sz="1200" b="1" dirty="0">
                <a:latin typeface="Arial" panose="020B0604020202020204" pitchFamily="34" charset="0"/>
                <a:cs typeface="Arial" panose="020B0604020202020204" pitchFamily="34" charset="0"/>
              </a:rPr>
              <a:t>Nyrjähdysten ensiapu:</a:t>
            </a:r>
          </a:p>
          <a:p>
            <a:endParaRPr lang="fi-FI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i-FI" sz="1200" dirty="0">
                <a:latin typeface="Arial" panose="020B0604020202020204" pitchFamily="34" charset="0"/>
                <a:cs typeface="Arial" panose="020B0604020202020204" pitchFamily="34" charset="0"/>
              </a:rPr>
              <a:t>1. Kohota raaja.</a:t>
            </a:r>
          </a:p>
          <a:p>
            <a:r>
              <a:rPr lang="fi-FI" sz="1200" b="1" dirty="0"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lang="fi-FI" sz="1200" dirty="0">
                <a:latin typeface="Arial" panose="020B0604020202020204" pitchFamily="34" charset="0"/>
                <a:cs typeface="Arial" panose="020B0604020202020204" pitchFamily="34" charset="0"/>
              </a:rPr>
              <a:t> Purista tai paina vammakohtaa.</a:t>
            </a:r>
            <a:br>
              <a:rPr lang="fi-FI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sz="1200" b="1" dirty="0"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  <a:r>
              <a:rPr lang="fi-FI" sz="1200" dirty="0">
                <a:latin typeface="Arial" panose="020B0604020202020204" pitchFamily="34" charset="0"/>
                <a:cs typeface="Arial" panose="020B0604020202020204" pitchFamily="34" charset="0"/>
              </a:rPr>
              <a:t> Jäähdytä kylmällä noin 20 minuuttia.</a:t>
            </a:r>
            <a:br>
              <a:rPr lang="fi-FI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sz="1200" b="1" dirty="0">
                <a:latin typeface="Arial" panose="020B0604020202020204" pitchFamily="34" charset="0"/>
                <a:cs typeface="Arial" panose="020B0604020202020204" pitchFamily="34" charset="0"/>
              </a:rPr>
              <a:t>4.</a:t>
            </a:r>
            <a:r>
              <a:rPr lang="fi-FI" sz="1200" dirty="0">
                <a:latin typeface="Arial" panose="020B0604020202020204" pitchFamily="34" charset="0"/>
                <a:cs typeface="Arial" panose="020B0604020202020204" pitchFamily="34" charset="0"/>
              </a:rPr>
              <a:t> Sido vammakohdan ympärille tukeva side.</a:t>
            </a:r>
            <a:br>
              <a:rPr lang="fi-FI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sz="1200" b="1" dirty="0">
                <a:latin typeface="Arial" panose="020B0604020202020204" pitchFamily="34" charset="0"/>
                <a:cs typeface="Arial" panose="020B0604020202020204" pitchFamily="34" charset="0"/>
              </a:rPr>
              <a:t>5.</a:t>
            </a:r>
            <a:r>
              <a:rPr lang="fi-FI" sz="1200" dirty="0">
                <a:latin typeface="Arial" panose="020B0604020202020204" pitchFamily="34" charset="0"/>
                <a:cs typeface="Arial" panose="020B0604020202020204" pitchFamily="34" charset="0"/>
              </a:rPr>
              <a:t> Jatka kylmähoitoa ensimmäisen vuorokauden ajan parin tunnin välein.</a:t>
            </a:r>
          </a:p>
          <a:p>
            <a:pPr marL="228600" indent="-228600">
              <a:buAutoNum type="arabicPeriod"/>
            </a:pPr>
            <a:endParaRPr lang="fi-FI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i-FI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Kolmen K:n ensiapu:</a:t>
            </a:r>
          </a:p>
          <a:p>
            <a:endParaRPr lang="fi-FI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i-FI" sz="1200" dirty="0">
                <a:latin typeface="Arial" panose="020B0604020202020204" pitchFamily="34" charset="0"/>
                <a:cs typeface="Arial" panose="020B0604020202020204" pitchFamily="34" charset="0"/>
              </a:rPr>
              <a:t>Kolmen K:n ensiapu auttaa nyrjähdyksen lisäksi myös revähdyksiin ja mustelmien ehkäisyyn. Nopeasti ja oikein annettu ensiapu voi säästää lääkärissä käynniltä.</a:t>
            </a:r>
          </a:p>
          <a:p>
            <a:endParaRPr lang="fi-FI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fi-FI" sz="1200" b="1" dirty="0">
                <a:latin typeface="Arial" panose="020B0604020202020204" pitchFamily="34" charset="0"/>
                <a:cs typeface="Arial" panose="020B0604020202020204" pitchFamily="34" charset="0"/>
              </a:rPr>
              <a:t>1K = kompressio eli puristus</a:t>
            </a:r>
            <a:r>
              <a:rPr lang="fi-FI" sz="1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i-FI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sz="1200" dirty="0">
                <a:latin typeface="Arial" panose="020B0604020202020204" pitchFamily="34" charset="0"/>
                <a:cs typeface="Arial" panose="020B0604020202020204" pitchFamily="34" charset="0"/>
              </a:rPr>
              <a:t>Purista käsilläsi kipukohtaa. Puristus estää verenvuotoa ja vähentää turvotusta.</a:t>
            </a:r>
          </a:p>
          <a:p>
            <a:pPr lvl="0"/>
            <a:r>
              <a:rPr lang="fi-FI" sz="1200" b="1" dirty="0">
                <a:latin typeface="Arial" panose="020B0604020202020204" pitchFamily="34" charset="0"/>
                <a:cs typeface="Arial" panose="020B0604020202020204" pitchFamily="34" charset="0"/>
              </a:rPr>
              <a:t>2K = kohoasento</a:t>
            </a:r>
            <a:r>
              <a:rPr lang="fi-FI" sz="1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i-FI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sz="1200" dirty="0">
                <a:latin typeface="Arial" panose="020B0604020202020204" pitchFamily="34" charset="0"/>
                <a:cs typeface="Arial" panose="020B0604020202020204" pitchFamily="34" charset="0"/>
              </a:rPr>
              <a:t>Pidä raajaa koholla. Kohoasento vähentää välittömästi sisäistä verenvuotoa, kun verenpaine verisuonistossa pienenee.</a:t>
            </a:r>
          </a:p>
          <a:p>
            <a:pPr lvl="0"/>
            <a:r>
              <a:rPr lang="fi-FI" sz="1200" b="1" dirty="0">
                <a:latin typeface="Arial" panose="020B0604020202020204" pitchFamily="34" charset="0"/>
                <a:cs typeface="Arial" panose="020B0604020202020204" pitchFamily="34" charset="0"/>
              </a:rPr>
              <a:t>3K = kylmä</a:t>
            </a:r>
            <a:r>
              <a:rPr lang="fi-FI" sz="1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i-FI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sz="1200" dirty="0">
                <a:latin typeface="Arial" panose="020B0604020202020204" pitchFamily="34" charset="0"/>
                <a:cs typeface="Arial" panose="020B0604020202020204" pitchFamily="34" charset="0"/>
              </a:rPr>
              <a:t>Laita kipukohtaan jotakin kylmää. Kylmä supistaa verisuonia ja vähentää siten sisäistä verenvuotoa. Jääpussi, lumi tai mikä tahansa vamma-aluetta vasten painettava kylmä auttaa. Kääri ideaaliside tai muu joustava side nivelen tueksi.</a:t>
            </a:r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97148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/>
          <p:cNvSpPr txBox="1"/>
          <p:nvPr/>
        </p:nvSpPr>
        <p:spPr>
          <a:xfrm>
            <a:off x="548680" y="395536"/>
            <a:ext cx="5760640" cy="8956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fi-FI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i-FI" sz="1400" b="1" dirty="0">
                <a:latin typeface="Arial" panose="020B0604020202020204" pitchFamily="34" charset="0"/>
                <a:cs typeface="Arial" panose="020B0604020202020204" pitchFamily="34" charset="0"/>
              </a:rPr>
              <a:t>Murtumat</a:t>
            </a:r>
          </a:p>
          <a:p>
            <a:endParaRPr lang="fi-FI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i-FI" sz="1200" dirty="0">
                <a:latin typeface="Arial" panose="020B0604020202020204" pitchFamily="34" charset="0"/>
                <a:cs typeface="Arial" panose="020B0604020202020204" pitchFamily="34" charset="0"/>
              </a:rPr>
              <a:t>Murtuman oireita ovat kipu, turvotus, epänormaali liikkuvuus ja arkuus tai virheasento. </a:t>
            </a:r>
          </a:p>
          <a:p>
            <a:endParaRPr lang="fi-FI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i-FI" sz="1200" dirty="0">
                <a:latin typeface="Arial" panose="020B0604020202020204" pitchFamily="34" charset="0"/>
                <a:cs typeface="Arial" panose="020B0604020202020204" pitchFamily="34" charset="0"/>
              </a:rPr>
              <a:t>Murtuman ensiapu:</a:t>
            </a:r>
          </a:p>
          <a:p>
            <a:endParaRPr lang="fi-FI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fi-FI" sz="1200" dirty="0">
                <a:latin typeface="Arial" panose="020B0604020202020204" pitchFamily="34" charset="0"/>
                <a:cs typeface="Arial" panose="020B0604020202020204" pitchFamily="34" charset="0"/>
              </a:rPr>
              <a:t>Yläraajan murtumassa autettava voi itse tukea kipeää raajaansa kehoaan vasten tai tue käsi liikkumattomaksi esimerkiksi kolmioliinalla. Kylkiluiden murtumassa voit tukea rintakehää käsin tai tukisiteellä.   </a:t>
            </a:r>
          </a:p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fi-FI" sz="1200" dirty="0">
                <a:latin typeface="Arial" panose="020B0604020202020204" pitchFamily="34" charset="0"/>
                <a:cs typeface="Arial" panose="020B0604020202020204" pitchFamily="34" charset="0"/>
              </a:rPr>
              <a:t>Mikäli jalassa on murtuma, sitä ei ole syytä lastoittaa, mikäli apu saapuu kohtuuajassa. Autettavan tulee välttää jalan liikuttamista ja painon asettamista kipeälle jalalle.</a:t>
            </a:r>
          </a:p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fi-FI" sz="1200" dirty="0">
                <a:latin typeface="Arial" panose="020B0604020202020204" pitchFamily="34" charset="0"/>
                <a:cs typeface="Arial" panose="020B0604020202020204" pitchFamily="34" charset="0"/>
              </a:rPr>
              <a:t>Jos loukkaantunutta on välttämätöntä liikuttaa, alaraajan murtuman tukemiseen voi käyttää toista jalkaa tai muuta tilapäisvälinettä, kuten esimerkiksi tukevaa lautaa tai keppiä.</a:t>
            </a:r>
          </a:p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fi-FI" sz="1200" dirty="0">
                <a:latin typeface="Arial" panose="020B0604020202020204" pitchFamily="34" charset="0"/>
                <a:cs typeface="Arial" panose="020B0604020202020204" pitchFamily="34" charset="0"/>
              </a:rPr>
              <a:t>Jos epäilet selkärangan murtumaa, liikuta loukkaantunutta vain, jos se on hengen pelastamisen kannalta välttämätöntä.   </a:t>
            </a:r>
          </a:p>
          <a:p>
            <a:pPr lvl="0"/>
            <a:endParaRPr lang="fi-FI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i-FI" sz="1200" dirty="0">
                <a:latin typeface="Arial" panose="020B0604020202020204" pitchFamily="34" charset="0"/>
                <a:cs typeface="Arial" panose="020B0604020202020204" pitchFamily="34" charset="0"/>
              </a:rPr>
              <a:t>Murtumat syntyvät tavallisesti putoamisen, kaatumisen tai iskeytymisen seurauksena.</a:t>
            </a:r>
          </a:p>
          <a:p>
            <a:pPr lvl="0"/>
            <a:endParaRPr lang="fi-FI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i-FI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i-FI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Myrkytys </a:t>
            </a:r>
            <a:endParaRPr lang="fi-FI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i-FI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i-FI" sz="1200" dirty="0">
                <a:latin typeface="Arial" panose="020B0604020202020204" pitchFamily="34" charset="0"/>
                <a:cs typeface="Arial" panose="020B0604020202020204" pitchFamily="34" charset="0"/>
              </a:rPr>
              <a:t>Myrkytysoireiden vakavuus ja niiden ilmaantumisen nopeus riippuvat aineesta ja määrästä sekä siitä, millä tavoin myrkky on joutunut elimistöön.</a:t>
            </a:r>
          </a:p>
          <a:p>
            <a:endParaRPr lang="fi-FI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i-FI" sz="1200" dirty="0">
                <a:latin typeface="Arial" panose="020B0604020202020204" pitchFamily="34" charset="0"/>
                <a:cs typeface="Arial" panose="020B0604020202020204" pitchFamily="34" charset="0"/>
              </a:rPr>
              <a:t>Toimi näin myrkytystilanteessa:</a:t>
            </a:r>
          </a:p>
          <a:p>
            <a:endParaRPr lang="fi-FI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fi-FI" sz="1200" dirty="0">
                <a:latin typeface="Arial" panose="020B0604020202020204" pitchFamily="34" charset="0"/>
                <a:cs typeface="Arial" panose="020B0604020202020204" pitchFamily="34" charset="0"/>
              </a:rPr>
              <a:t>Hätätilanteessa soita numeroon 112.</a:t>
            </a:r>
          </a:p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fi-FI" sz="1200" dirty="0">
                <a:latin typeface="Arial" panose="020B0604020202020204" pitchFamily="34" charset="0"/>
                <a:cs typeface="Arial" panose="020B0604020202020204" pitchFamily="34" charset="0"/>
              </a:rPr>
              <a:t>Jos epäilet myrkytyksen mahdollisuutta, soita myrkytystietokeskukseen, puhelin 09 471 977 (24h/vrk)</a:t>
            </a:r>
          </a:p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fi-FI" sz="1200" dirty="0">
                <a:latin typeface="Arial" panose="020B0604020202020204" pitchFamily="34" charset="0"/>
                <a:cs typeface="Arial" panose="020B0604020202020204" pitchFamily="34" charset="0"/>
              </a:rPr>
              <a:t>Toimi myrkytystietokeskuksen ohjeiden mukaan.</a:t>
            </a:r>
          </a:p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fi-FI" sz="1200" dirty="0">
                <a:latin typeface="Arial" panose="020B0604020202020204" pitchFamily="34" charset="0"/>
                <a:cs typeface="Arial" panose="020B0604020202020204" pitchFamily="34" charset="0"/>
              </a:rPr>
              <a:t>Kuvaile myrkytystietokeskukseen</a:t>
            </a:r>
            <a:br>
              <a:rPr lang="fi-FI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sz="1200" dirty="0">
                <a:latin typeface="Arial" panose="020B0604020202020204" pitchFamily="34" charset="0"/>
                <a:cs typeface="Arial" panose="020B0604020202020204" pitchFamily="34" charset="0"/>
              </a:rPr>
              <a:t>o    mitä on tapahtunut, mistä aineesta on kysymys</a:t>
            </a:r>
            <a:br>
              <a:rPr lang="fi-FI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sz="1200" dirty="0">
                <a:latin typeface="Arial" panose="020B0604020202020204" pitchFamily="34" charset="0"/>
                <a:cs typeface="Arial" panose="020B0604020202020204" pitchFamily="34" charset="0"/>
              </a:rPr>
              <a:t>o    miten myrkky on joutunut kehoon (nielty, hengitetty, imeytynyt, pistetty)</a:t>
            </a:r>
            <a:br>
              <a:rPr lang="fi-FI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sz="1200" dirty="0">
                <a:latin typeface="Arial" panose="020B0604020202020204" pitchFamily="34" charset="0"/>
                <a:cs typeface="Arial" panose="020B0604020202020204" pitchFamily="34" charset="0"/>
              </a:rPr>
              <a:t>o    minkä määrän autettava on niellyt</a:t>
            </a:r>
            <a:br>
              <a:rPr lang="fi-FI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sz="1200" dirty="0">
                <a:latin typeface="Arial" panose="020B0604020202020204" pitchFamily="34" charset="0"/>
                <a:cs typeface="Arial" panose="020B0604020202020204" pitchFamily="34" charset="0"/>
              </a:rPr>
              <a:t>o    kuinka pitkä aika tapahtuneesta on kulunut.</a:t>
            </a:r>
          </a:p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fi-FI" sz="1200" dirty="0">
                <a:latin typeface="Arial" panose="020B0604020202020204" pitchFamily="34" charset="0"/>
                <a:cs typeface="Arial" panose="020B0604020202020204" pitchFamily="34" charset="0"/>
              </a:rPr>
              <a:t>Älä okseta.</a:t>
            </a:r>
          </a:p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fi-FI" sz="1200" dirty="0">
                <a:latin typeface="Arial" panose="020B0604020202020204" pitchFamily="34" charset="0"/>
                <a:cs typeface="Arial" panose="020B0604020202020204" pitchFamily="34" charset="0"/>
              </a:rPr>
              <a:t>Tarkkaile autettavan tilaa, ilmentyykö esim. pahoinvointia, vatsakipua, ripulia.</a:t>
            </a:r>
          </a:p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fi-FI" sz="1200" dirty="0">
                <a:latin typeface="Arial" panose="020B0604020202020204" pitchFamily="34" charset="0"/>
                <a:cs typeface="Arial" panose="020B0604020202020204" pitchFamily="34" charset="0"/>
              </a:rPr>
              <a:t>Jos autettava menee tajuttomaksi, turvaa avoin hengitystie kääntämällä hänet kylkiasentoon. Jos autettava menee elottomaksi, aloita elvytys.</a:t>
            </a:r>
          </a:p>
          <a:p>
            <a:pPr lvl="0"/>
            <a:endParaRPr lang="fi-FI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i-FI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72586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/>
          <p:cNvSpPr txBox="1"/>
          <p:nvPr/>
        </p:nvSpPr>
        <p:spPr>
          <a:xfrm>
            <a:off x="548680" y="323528"/>
            <a:ext cx="5760640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/>
              <a:t> </a:t>
            </a:r>
            <a:endParaRPr lang="fi-FI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i-FI" sz="1400" b="1" dirty="0">
                <a:latin typeface="Arial" panose="020B0604020202020204" pitchFamily="34" charset="0"/>
                <a:cs typeface="Arial" panose="020B0604020202020204" pitchFamily="34" charset="0"/>
              </a:rPr>
              <a:t>Diabeetikon heikotus </a:t>
            </a:r>
            <a:endParaRPr lang="fi-FI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i-FI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i-FI" sz="1200" dirty="0">
                <a:latin typeface="Arial" panose="020B0604020202020204" pitchFamily="34" charset="0"/>
                <a:cs typeface="Arial" panose="020B0604020202020204" pitchFamily="34" charset="0"/>
              </a:rPr>
              <a:t>Kun diabetesta sairastavan verensokeri laskee liian alas, syntyy </a:t>
            </a:r>
            <a:r>
              <a:rPr lang="fi-FI" sz="1200" dirty="0" err="1">
                <a:latin typeface="Arial" panose="020B0604020202020204" pitchFamily="34" charset="0"/>
                <a:cs typeface="Arial" panose="020B0604020202020204" pitchFamily="34" charset="0"/>
              </a:rPr>
              <a:t>diabeettinen</a:t>
            </a:r>
            <a:r>
              <a:rPr lang="fi-FI" sz="1200" dirty="0">
                <a:latin typeface="Arial" panose="020B0604020202020204" pitchFamily="34" charset="0"/>
                <a:cs typeface="Arial" panose="020B0604020202020204" pitchFamily="34" charset="0"/>
              </a:rPr>
              <a:t> sokki, joka voi olla hengenvaarallinen</a:t>
            </a:r>
            <a:r>
              <a:rPr lang="fi-FI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fi-FI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i-FI" sz="1200" dirty="0">
                <a:latin typeface="Arial" panose="020B0604020202020204" pitchFamily="34" charset="0"/>
                <a:cs typeface="Arial" panose="020B0604020202020204" pitchFamily="34" charset="0"/>
              </a:rPr>
              <a:t>Tunnista oireet</a:t>
            </a:r>
            <a:r>
              <a:rPr lang="fi-FI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fi-FI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fi-FI" sz="1200" dirty="0">
                <a:latin typeface="Arial" panose="020B0604020202020204" pitchFamily="34" charset="0"/>
                <a:cs typeface="Arial" panose="020B0604020202020204" pitchFamily="34" charset="0"/>
              </a:rPr>
              <a:t>Hikoilu, kalpeus, vapina.</a:t>
            </a:r>
          </a:p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fi-FI" sz="1200" dirty="0">
                <a:latin typeface="Arial" panose="020B0604020202020204" pitchFamily="34" charset="0"/>
                <a:cs typeface="Arial" panose="020B0604020202020204" pitchFamily="34" charset="0"/>
              </a:rPr>
              <a:t>Ärtymys, levottomuus.</a:t>
            </a:r>
          </a:p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fi-FI" sz="1200" dirty="0">
                <a:latin typeface="Arial" panose="020B0604020202020204" pitchFamily="34" charset="0"/>
                <a:cs typeface="Arial" panose="020B0604020202020204" pitchFamily="34" charset="0"/>
              </a:rPr>
              <a:t>Huimaus, sydämen tykytys.</a:t>
            </a:r>
          </a:p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fi-FI" sz="1200" dirty="0">
                <a:latin typeface="Arial" panose="020B0604020202020204" pitchFamily="34" charset="0"/>
                <a:cs typeface="Arial" panose="020B0604020202020204" pitchFamily="34" charset="0"/>
              </a:rPr>
              <a:t>Näläntunne.</a:t>
            </a:r>
          </a:p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fi-FI" sz="1200" dirty="0">
                <a:latin typeface="Arial" panose="020B0604020202020204" pitchFamily="34" charset="0"/>
                <a:cs typeface="Arial" panose="020B0604020202020204" pitchFamily="34" charset="0"/>
              </a:rPr>
              <a:t>Päänsärky, pahoinvointi.</a:t>
            </a:r>
          </a:p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fi-FI" sz="1200" dirty="0">
                <a:latin typeface="Arial" panose="020B0604020202020204" pitchFamily="34" charset="0"/>
                <a:cs typeface="Arial" panose="020B0604020202020204" pitchFamily="34" charset="0"/>
              </a:rPr>
              <a:t>Näön hämärtyminen ja kaksoiskuvat.</a:t>
            </a:r>
          </a:p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fi-FI" sz="1200" dirty="0">
                <a:latin typeface="Arial" panose="020B0604020202020204" pitchFamily="34" charset="0"/>
                <a:cs typeface="Arial" panose="020B0604020202020204" pitchFamily="34" charset="0"/>
              </a:rPr>
              <a:t>Poikkeava käytös (esim. levottomuus, äkkipikaisuus).</a:t>
            </a:r>
          </a:p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fi-FI" sz="1200" dirty="0">
                <a:latin typeface="Arial" panose="020B0604020202020204" pitchFamily="34" charset="0"/>
                <a:cs typeface="Arial" panose="020B0604020202020204" pitchFamily="34" charset="0"/>
              </a:rPr>
              <a:t>Pahimmassa tapauksessa kouristuksia ja tajuttomuus, jos verensokeri laskee hyvin alhaiseksi</a:t>
            </a:r>
            <a:r>
              <a:rPr lang="fi-FI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lvl="0" indent="-171450">
              <a:buFont typeface="Wingdings" panose="05000000000000000000" pitchFamily="2" charset="2"/>
              <a:buChar char="§"/>
            </a:pPr>
            <a:endParaRPr lang="fi-FI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i-FI" sz="1200" dirty="0" err="1">
                <a:latin typeface="Arial" panose="020B0604020202020204" pitchFamily="34" charset="0"/>
                <a:cs typeface="Arial" panose="020B0604020202020204" pitchFamily="34" charset="0"/>
              </a:rPr>
              <a:t>Diabeettisen</a:t>
            </a:r>
            <a:r>
              <a:rPr lang="fi-FI" sz="1200" dirty="0">
                <a:latin typeface="Arial" panose="020B0604020202020204" pitchFamily="34" charset="0"/>
                <a:cs typeface="Arial" panose="020B0604020202020204" pitchFamily="34" charset="0"/>
              </a:rPr>
              <a:t> sokin </a:t>
            </a:r>
            <a:r>
              <a:rPr lang="fi-FI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ensiapu</a:t>
            </a:r>
          </a:p>
          <a:p>
            <a:endParaRPr lang="fi-FI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fi-FI" sz="1200" dirty="0">
                <a:latin typeface="Arial" panose="020B0604020202020204" pitchFamily="34" charset="0"/>
                <a:cs typeface="Arial" panose="020B0604020202020204" pitchFamily="34" charset="0"/>
              </a:rPr>
              <a:t>Anna välittömästi sokeripitoista syötävää tai juotavaa, mikäli autettava on tajuissaan ja pystyy itse syömään tai juomaan. Tajuttomalle henkilölle ei saa antaa mitään suuhun.</a:t>
            </a:r>
          </a:p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fi-FI" sz="1200" dirty="0">
                <a:latin typeface="Arial" panose="020B0604020202020204" pitchFamily="34" charset="0"/>
                <a:cs typeface="Arial" panose="020B0604020202020204" pitchFamily="34" charset="0"/>
              </a:rPr>
              <a:t>Mikäli autettava ei toivu 10 minuutissa tai menee tajuttomaksi, soita hätänumeroon 112.</a:t>
            </a:r>
          </a:p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fi-FI" sz="1200" dirty="0">
                <a:latin typeface="Arial" panose="020B0604020202020204" pitchFamily="34" charset="0"/>
                <a:cs typeface="Arial" panose="020B0604020202020204" pitchFamily="34" charset="0"/>
              </a:rPr>
              <a:t>Käännä tajuton henkilö kylkiasentoon</a:t>
            </a:r>
            <a:r>
              <a:rPr lang="fi-FI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lvl="0" indent="-171450">
              <a:buFont typeface="Wingdings" panose="05000000000000000000" pitchFamily="2" charset="2"/>
              <a:buChar char="§"/>
            </a:pPr>
            <a:endParaRPr lang="fi-FI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fi-FI" sz="1200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1692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/>
          <p:cNvSpPr/>
          <p:nvPr/>
        </p:nvSpPr>
        <p:spPr>
          <a:xfrm>
            <a:off x="548680" y="683568"/>
            <a:ext cx="5472608" cy="5651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i-FI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OHJE </a:t>
            </a:r>
            <a:r>
              <a:rPr lang="fi-FI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OPPILASTAPATURMISSA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fi-FI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fi-FI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fi-FI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Jos oppilaalle tapahtuu tapaturma kerhossa, toimi näin: </a:t>
            </a:r>
          </a:p>
          <a:p>
            <a:pPr>
              <a:spcAft>
                <a:spcPts val="0"/>
              </a:spcAft>
            </a:pPr>
            <a:r>
              <a:rPr lang="fi-FI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fi-FI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Jos oppilas tarvitsee lääkärin hoitoa, mutta tapaturma ei ole erityisen vaarallinen tai kivulias, vie oppilas terveydenhoitajalle.</a:t>
            </a:r>
          </a:p>
          <a:p>
            <a:pPr marL="342900" lvl="0" indent="-342900"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fi-FI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Jos terveydenhoitaja ei ole paikalla, soita huoltajille ja kysy, lähtevätkö he itse oppilaan kanssa terveysasemalle.</a:t>
            </a:r>
          </a:p>
          <a:p>
            <a:pPr marL="342900" lvl="0" indent="-342900"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fi-FI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Jos huoltajat eivät pääse saattamaan oppilasta, pyydä jotakuta soittamaan taksi ja sopimaan, kuka lähtee SAATTAJAKSI oppilaan omalle terveysasemalle. </a:t>
            </a:r>
          </a:p>
          <a:p>
            <a:pPr marL="342900" lvl="0" indent="-342900"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fi-FI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Taksille pitää muistaa ilmoittaa OPPILAAN NIMI ja että kyseessä on OPPILASTAPATURMASTA JOHTUVA KULJETUS.</a:t>
            </a:r>
          </a:p>
          <a:p>
            <a:pPr marL="685800">
              <a:spcAft>
                <a:spcPts val="0"/>
              </a:spcAft>
            </a:pPr>
            <a:r>
              <a:rPr lang="fi-FI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lvl="0">
              <a:spcAft>
                <a:spcPts val="0"/>
              </a:spcAft>
            </a:pPr>
            <a:r>
              <a:rPr lang="fi-FI" sz="1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 .   Jos tapaturma on hengenvaarallinen tai oppilaalla on kovia kipuja,</a:t>
            </a:r>
          </a:p>
          <a:p>
            <a:pPr lvl="0">
              <a:spcAft>
                <a:spcPts val="0"/>
              </a:spcAft>
            </a:pPr>
            <a:r>
              <a:rPr lang="fi-FI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i-FI" sz="1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soita suoraan 112 ja tilaa ambulanssi.</a:t>
            </a:r>
          </a:p>
          <a:p>
            <a:pPr>
              <a:spcAft>
                <a:spcPts val="0"/>
              </a:spcAft>
            </a:pPr>
            <a:r>
              <a:rPr lang="fi-FI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fi-FI" sz="12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28600" lvl="0" indent="-228600">
              <a:spcAft>
                <a:spcPts val="0"/>
              </a:spcAft>
              <a:buAutoNum type="arabicPeriod" startAt="3"/>
            </a:pPr>
            <a:r>
              <a:rPr lang="fi-FI" sz="1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Täytä </a:t>
            </a:r>
            <a:r>
              <a:rPr lang="fi-FI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tapaturmailmoitus Wilmassa heti, kun ehdit. Jos et pääse </a:t>
            </a:r>
            <a:endParaRPr lang="fi-FI" sz="12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spcAft>
                <a:spcPts val="0"/>
              </a:spcAft>
            </a:pPr>
            <a:r>
              <a:rPr lang="fi-FI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i-FI" sz="1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itse </a:t>
            </a:r>
            <a:r>
              <a:rPr lang="fi-FI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kirjautumaan Wilmaan, tee tapahtumasta kirjallinen selvitys ja </a:t>
            </a:r>
            <a:endParaRPr lang="fi-FI" sz="12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spcAft>
                <a:spcPts val="0"/>
              </a:spcAft>
            </a:pPr>
            <a:r>
              <a:rPr lang="fi-FI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i-FI" sz="1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vie </a:t>
            </a:r>
            <a:r>
              <a:rPr lang="fi-FI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 </a:t>
            </a:r>
            <a:r>
              <a:rPr lang="fi-FI" sz="1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kansliaan</a:t>
            </a:r>
            <a:r>
              <a:rPr lang="fi-FI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Koulusihteeri tekee sen puolestasi.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i-FI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marL="228600" lvl="0" indent="-228600">
              <a:spcAft>
                <a:spcPts val="0"/>
              </a:spcAft>
              <a:buAutoNum type="arabicPeriod" startAt="4"/>
            </a:pPr>
            <a:r>
              <a:rPr lang="fi-FI" sz="1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Jos </a:t>
            </a:r>
            <a:r>
              <a:rPr lang="fi-FI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vanhemmille on tullut KULUJA tapaturmasta, </a:t>
            </a:r>
            <a:r>
              <a:rPr lang="fi-FI" sz="1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pyydä</a:t>
            </a:r>
          </a:p>
          <a:p>
            <a:pPr lvl="0">
              <a:spcAft>
                <a:spcPts val="0"/>
              </a:spcAft>
            </a:pPr>
            <a:r>
              <a:rPr lang="fi-FI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i-FI" sz="1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</a:t>
            </a:r>
            <a:r>
              <a:rPr lang="fi-FI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heitä toimittamaan kuitit kuluista ja lääkärintodistukset kansliaan</a:t>
            </a:r>
            <a:r>
              <a:rPr lang="fi-FI" sz="1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lvl="0">
              <a:spcAft>
                <a:spcPts val="0"/>
              </a:spcAft>
            </a:pPr>
            <a:r>
              <a:rPr lang="fi-FI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i-FI" sz="1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</a:t>
            </a:r>
            <a:r>
              <a:rPr lang="fi-FI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(Koulun tapaturmavakuutus ei korvaa hoito yksityisellä lääkärillä.)</a:t>
            </a:r>
            <a:endParaRPr lang="fi-FI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102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392844" y="734671"/>
            <a:ext cx="4004686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altLang="fi-FI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Toimintaohje </a:t>
            </a:r>
            <a:r>
              <a:rPr kumimoji="0" lang="fi-FI" altLang="fi-FI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uhkatilanteissa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i-FI" altLang="fi-FI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(selvitä, kuinka koulussa toimitaan uhkatilanteissa)</a:t>
            </a:r>
            <a:endParaRPr kumimoji="0" lang="fi-FI" altLang="fi-FI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altLang="fi-FI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aulukk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7847577"/>
              </p:ext>
            </p:extLst>
          </p:nvPr>
        </p:nvGraphicFramePr>
        <p:xfrm>
          <a:off x="514868" y="2051720"/>
          <a:ext cx="5760641" cy="58521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7606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067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2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2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2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200" dirty="0">
                          <a:effectLst/>
                        </a:rPr>
                        <a:t> </a:t>
                      </a:r>
                      <a:endParaRPr lang="fi-FI" sz="1200" dirty="0">
                        <a:effectLst/>
                        <a:latin typeface="Arial"/>
                        <a:ea typeface="Calibri"/>
                        <a:cs typeface="Calibri"/>
                      </a:endParaRPr>
                    </a:p>
                  </a:txBody>
                  <a:tcPr marL="66256" marR="66256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67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20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20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20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200">
                          <a:effectLst/>
                        </a:rPr>
                        <a:t> </a:t>
                      </a:r>
                      <a:endParaRPr lang="fi-FI" sz="1200">
                        <a:effectLst/>
                        <a:latin typeface="Arial"/>
                        <a:ea typeface="Calibri"/>
                        <a:cs typeface="Calibri"/>
                      </a:endParaRPr>
                    </a:p>
                  </a:txBody>
                  <a:tcPr marL="66256" marR="66256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67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2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2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2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200" dirty="0">
                          <a:effectLst/>
                        </a:rPr>
                        <a:t> </a:t>
                      </a:r>
                      <a:endParaRPr lang="fi-FI" sz="1200" dirty="0">
                        <a:effectLst/>
                        <a:latin typeface="Arial"/>
                        <a:ea typeface="Calibri"/>
                        <a:cs typeface="Calibri"/>
                      </a:endParaRPr>
                    </a:p>
                  </a:txBody>
                  <a:tcPr marL="66256" marR="66256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67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20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20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20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200">
                          <a:effectLst/>
                        </a:rPr>
                        <a:t> </a:t>
                      </a:r>
                      <a:endParaRPr lang="fi-FI" sz="1200">
                        <a:effectLst/>
                        <a:latin typeface="Arial"/>
                        <a:ea typeface="Calibri"/>
                        <a:cs typeface="Calibri"/>
                      </a:endParaRPr>
                    </a:p>
                  </a:txBody>
                  <a:tcPr marL="66256" marR="66256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67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2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2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2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200" dirty="0">
                          <a:effectLst/>
                        </a:rPr>
                        <a:t> </a:t>
                      </a:r>
                      <a:endParaRPr lang="fi-FI" sz="1200" dirty="0">
                        <a:effectLst/>
                        <a:latin typeface="Arial"/>
                        <a:ea typeface="Calibri"/>
                        <a:cs typeface="Calibri"/>
                      </a:endParaRPr>
                    </a:p>
                  </a:txBody>
                  <a:tcPr marL="66256" marR="66256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67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20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20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20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200">
                          <a:effectLst/>
                        </a:rPr>
                        <a:t> </a:t>
                      </a:r>
                      <a:endParaRPr lang="fi-FI" sz="1200">
                        <a:effectLst/>
                        <a:latin typeface="Arial"/>
                        <a:ea typeface="Calibri"/>
                        <a:cs typeface="Calibri"/>
                      </a:endParaRPr>
                    </a:p>
                  </a:txBody>
                  <a:tcPr marL="66256" marR="66256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067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20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20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20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200">
                          <a:effectLst/>
                        </a:rPr>
                        <a:t> </a:t>
                      </a:r>
                      <a:endParaRPr lang="fi-FI" sz="1200">
                        <a:effectLst/>
                        <a:latin typeface="Arial"/>
                        <a:ea typeface="Calibri"/>
                        <a:cs typeface="Calibri"/>
                      </a:endParaRPr>
                    </a:p>
                  </a:txBody>
                  <a:tcPr marL="66256" marR="66256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067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2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2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2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200" dirty="0">
                          <a:effectLst/>
                        </a:rPr>
                        <a:t> </a:t>
                      </a:r>
                      <a:endParaRPr lang="fi-FI" sz="1200" dirty="0">
                        <a:effectLst/>
                        <a:latin typeface="Arial"/>
                        <a:ea typeface="Calibri"/>
                        <a:cs typeface="Calibri"/>
                      </a:endParaRPr>
                    </a:p>
                  </a:txBody>
                  <a:tcPr marL="66256" marR="66256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3827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/>
          <p:cNvSpPr/>
          <p:nvPr/>
        </p:nvSpPr>
        <p:spPr>
          <a:xfrm>
            <a:off x="332656" y="827584"/>
            <a:ext cx="630932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altLang="fi-FI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Väkivalta – ja uhkatilanteet ja niistä </a:t>
            </a:r>
            <a:r>
              <a:rPr lang="fi-FI" altLang="fi-FI" sz="20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ilmoittaminen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 altLang="fi-FI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 altLang="fi-FI" sz="12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 altLang="fi-FI" sz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 altLang="fi-FI" sz="12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 altLang="fi-FI" sz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altLang="fi-FI" sz="1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Mene intraan ja täytä siellä  läheltä piti/uhkatilanneilmoitus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 altLang="fi-FI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altLang="fi-FI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http://</a:t>
            </a:r>
            <a:r>
              <a:rPr lang="fi-FI" altLang="fi-FI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intra/tyoturvallisuus/olosuhteet/uhkatilanteet</a:t>
            </a:r>
            <a:endParaRPr lang="fi-FI" altLang="fi-FI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 altLang="fi-FI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altLang="fi-FI" sz="1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Jos et pääse intraan täytä lomake ja toimita se kansliaan koulusihteerille.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 altLang="fi-F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 altLang="fi-F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38054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704" y="827584"/>
            <a:ext cx="5076825" cy="762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kstin paikkamerkki 1"/>
          <p:cNvSpPr>
            <a:spLocks noGrp="1"/>
          </p:cNvSpPr>
          <p:nvPr>
            <p:ph type="body" idx="1"/>
          </p:nvPr>
        </p:nvSpPr>
        <p:spPr>
          <a:xfrm>
            <a:off x="456410" y="1691680"/>
            <a:ext cx="5976664" cy="1254099"/>
          </a:xfrm>
        </p:spPr>
        <p:txBody>
          <a:bodyPr/>
          <a:lstStyle/>
          <a:p>
            <a:r>
              <a:rPr lang="fi-FI" sz="2800" dirty="0" smtClean="0">
                <a:solidFill>
                  <a:schemeClr val="tx1"/>
                </a:solidFill>
              </a:rPr>
              <a:t>6. OSALLISTAVA KASVATUS</a:t>
            </a:r>
            <a:endParaRPr lang="fi-FI" sz="2800" dirty="0">
              <a:solidFill>
                <a:schemeClr val="tx1"/>
              </a:solidFill>
            </a:endParaRPr>
          </a:p>
        </p:txBody>
      </p:sp>
      <p:sp>
        <p:nvSpPr>
          <p:cNvPr id="3" name="Tekstiruutu 2"/>
          <p:cNvSpPr txBox="1"/>
          <p:nvPr/>
        </p:nvSpPr>
        <p:spPr>
          <a:xfrm>
            <a:off x="1214003" y="3707904"/>
            <a:ext cx="44614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i-F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Miten toteutetaan kerhossa</a:t>
            </a:r>
          </a:p>
          <a:p>
            <a:pPr marL="285750" indent="-285750">
              <a:buFontTx/>
              <a:buChar char="-"/>
            </a:pPr>
            <a:r>
              <a:rPr lang="fi-F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Lomakkeet: arviointi ja tyytyväisyys</a:t>
            </a:r>
            <a:endParaRPr lang="fi-FI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9287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idx="1"/>
          </p:nvPr>
        </p:nvSpPr>
        <p:spPr>
          <a:xfrm>
            <a:off x="404664" y="467544"/>
            <a:ext cx="5829300" cy="288032"/>
          </a:xfrm>
        </p:spPr>
        <p:txBody>
          <a:bodyPr/>
          <a:lstStyle/>
          <a:p>
            <a:r>
              <a:rPr lang="fi-FI" b="1" dirty="0" smtClean="0">
                <a:solidFill>
                  <a:schemeClr val="tx1"/>
                </a:solidFill>
              </a:rPr>
              <a:t>Sisällysluettelo</a:t>
            </a:r>
            <a:endParaRPr lang="fi-FI" b="1" dirty="0">
              <a:solidFill>
                <a:schemeClr val="tx1"/>
              </a:solidFill>
            </a:endParaRPr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>
          <a:xfrm>
            <a:off x="548680" y="467544"/>
            <a:ext cx="5976664" cy="8352929"/>
          </a:xfrm>
        </p:spPr>
        <p:txBody>
          <a:bodyPr/>
          <a:lstStyle/>
          <a:p>
            <a:pPr algn="l"/>
            <a:r>
              <a:rPr lang="fi-FI" sz="1000" dirty="0" smtClean="0"/>
              <a:t/>
            </a:r>
            <a:br>
              <a:rPr lang="fi-FI" sz="1000" dirty="0" smtClean="0"/>
            </a:br>
            <a:r>
              <a:rPr lang="fi-FI" sz="1000" dirty="0" smtClean="0"/>
              <a:t>	</a:t>
            </a:r>
            <a:r>
              <a:rPr lang="fi-FI" sz="1200" dirty="0"/>
              <a:t/>
            </a:r>
            <a:br>
              <a:rPr lang="fi-FI" sz="1200" dirty="0"/>
            </a:br>
            <a:r>
              <a:rPr lang="fi-FI" sz="1400" dirty="0" smtClean="0"/>
              <a:t/>
            </a:r>
            <a:br>
              <a:rPr lang="fi-FI" sz="1400" dirty="0" smtClean="0"/>
            </a:br>
            <a:r>
              <a:rPr lang="fi-FI" sz="1400" dirty="0"/>
              <a:t/>
            </a:r>
            <a:br>
              <a:rPr lang="fi-FI" sz="1400" dirty="0"/>
            </a:br>
            <a:r>
              <a:rPr lang="fi-FI" sz="1600" dirty="0" smtClean="0"/>
              <a:t>1.Laatukriteerit</a:t>
            </a:r>
            <a:r>
              <a:rPr lang="fi-FI" sz="1400" dirty="0" smtClean="0"/>
              <a:t/>
            </a:r>
            <a:br>
              <a:rPr lang="fi-FI" sz="1400" dirty="0" smtClean="0"/>
            </a:br>
            <a:r>
              <a:rPr lang="fi-FI" sz="1400" dirty="0" smtClean="0"/>
              <a:t/>
            </a:r>
            <a:br>
              <a:rPr lang="fi-FI" sz="1400" dirty="0" smtClean="0"/>
            </a:br>
            <a:r>
              <a:rPr lang="fi-FI" sz="1600" dirty="0" smtClean="0"/>
              <a:t>2. Vuosikello</a:t>
            </a:r>
            <a:r>
              <a:rPr lang="fi-FI" sz="1400" dirty="0" smtClean="0"/>
              <a:t/>
            </a:r>
            <a:br>
              <a:rPr lang="fi-FI" sz="1400" dirty="0" smtClean="0"/>
            </a:br>
            <a:r>
              <a:rPr lang="fi-FI" sz="1600" dirty="0" smtClean="0"/>
              <a:t/>
            </a:r>
            <a:br>
              <a:rPr lang="fi-FI" sz="1600" dirty="0" smtClean="0"/>
            </a:br>
            <a:r>
              <a:rPr lang="fi-FI" sz="1600" dirty="0" smtClean="0"/>
              <a:t>3. Koulu, jossa kerhotoimintaa toteutetaan</a:t>
            </a:r>
            <a:br>
              <a:rPr lang="fi-FI" sz="1600" dirty="0" smtClean="0"/>
            </a:br>
            <a:r>
              <a:rPr lang="fi-FI" sz="1400" dirty="0" smtClean="0"/>
              <a:t>	</a:t>
            </a:r>
            <a:br>
              <a:rPr lang="fi-FI" sz="1400" dirty="0" smtClean="0"/>
            </a:br>
            <a:r>
              <a:rPr lang="fi-FI" sz="1400" dirty="0"/>
              <a:t>	</a:t>
            </a:r>
            <a:r>
              <a:rPr lang="fi-FI" sz="1400" dirty="0" smtClean="0"/>
              <a:t>- Toimintapaikan yhteystiedot</a:t>
            </a:r>
            <a:br>
              <a:rPr lang="fi-FI" sz="1400" dirty="0" smtClean="0"/>
            </a:br>
            <a:r>
              <a:rPr lang="fi-FI" sz="1400" dirty="0"/>
              <a:t>	</a:t>
            </a:r>
            <a:r>
              <a:rPr lang="fi-FI" sz="1400" dirty="0" smtClean="0"/>
              <a:t>- Pelisäännöt</a:t>
            </a:r>
            <a:br>
              <a:rPr lang="fi-FI" sz="1400" dirty="0" smtClean="0"/>
            </a:br>
            <a:r>
              <a:rPr lang="fi-FI" sz="1400" dirty="0"/>
              <a:t>	</a:t>
            </a:r>
            <a:r>
              <a:rPr lang="fi-FI" sz="1400" dirty="0" smtClean="0"/>
              <a:t>- Ostopalvelusopimukset</a:t>
            </a:r>
            <a:br>
              <a:rPr lang="fi-FI" sz="1400" dirty="0" smtClean="0"/>
            </a:br>
            <a:r>
              <a:rPr lang="fi-FI" sz="1400" dirty="0"/>
              <a:t>	</a:t>
            </a:r>
            <a:r>
              <a:rPr lang="fi-FI" sz="1400" dirty="0" smtClean="0"/>
              <a:t>- Lukukausisuunnitelmat</a:t>
            </a:r>
            <a:br>
              <a:rPr lang="fi-FI" sz="1400" dirty="0" smtClean="0"/>
            </a:br>
            <a:r>
              <a:rPr lang="fi-FI" sz="1400" dirty="0"/>
              <a:t>	</a:t>
            </a:r>
            <a:r>
              <a:rPr lang="fi-FI" sz="1400" dirty="0" smtClean="0"/>
              <a:t>- Lapsilistat</a:t>
            </a:r>
            <a:br>
              <a:rPr lang="fi-FI" sz="1400" dirty="0" smtClean="0"/>
            </a:br>
            <a:r>
              <a:rPr lang="fi-FI" sz="1400" dirty="0"/>
              <a:t>	</a:t>
            </a:r>
            <a:r>
              <a:rPr lang="fi-FI" sz="1400" dirty="0" smtClean="0"/>
              <a:t>- Läsnäololistat</a:t>
            </a:r>
            <a:br>
              <a:rPr lang="fi-FI" sz="1400" dirty="0" smtClean="0"/>
            </a:br>
            <a:r>
              <a:rPr lang="fi-FI" sz="1400" dirty="0" smtClean="0"/>
              <a:t/>
            </a:r>
            <a:br>
              <a:rPr lang="fi-FI" sz="1400" dirty="0" smtClean="0"/>
            </a:br>
            <a:r>
              <a:rPr lang="fi-FI" sz="1600" dirty="0" smtClean="0"/>
              <a:t>4. Kerho-ohjaajille</a:t>
            </a:r>
            <a:r>
              <a:rPr lang="fi-FI" sz="1400" dirty="0" smtClean="0"/>
              <a:t/>
            </a:r>
            <a:br>
              <a:rPr lang="fi-FI" sz="1400" dirty="0" smtClean="0"/>
            </a:br>
            <a:r>
              <a:rPr lang="fi-FI" sz="1400" dirty="0"/>
              <a:t>	</a:t>
            </a:r>
            <a:r>
              <a:rPr lang="fi-FI" sz="1400" dirty="0" smtClean="0"/>
              <a:t/>
            </a:r>
            <a:br>
              <a:rPr lang="fi-FI" sz="1400" dirty="0" smtClean="0"/>
            </a:br>
            <a:r>
              <a:rPr lang="fi-FI" sz="1400" dirty="0"/>
              <a:t>	</a:t>
            </a:r>
            <a:r>
              <a:rPr lang="fi-FI" sz="1400" dirty="0" smtClean="0"/>
              <a:t>- Ohjaajan tehtävät</a:t>
            </a:r>
            <a:br>
              <a:rPr lang="fi-FI" sz="1400" dirty="0" smtClean="0"/>
            </a:br>
            <a:r>
              <a:rPr lang="fi-FI" sz="1400" dirty="0"/>
              <a:t>	</a:t>
            </a:r>
            <a:r>
              <a:rPr lang="fi-FI" sz="1400" dirty="0" smtClean="0"/>
              <a:t>- Tiedottaminen</a:t>
            </a:r>
            <a:br>
              <a:rPr lang="fi-FI" sz="1400" dirty="0" smtClean="0"/>
            </a:br>
            <a:r>
              <a:rPr lang="fi-FI" sz="1400" dirty="0"/>
              <a:t>	</a:t>
            </a:r>
            <a:r>
              <a:rPr lang="fi-FI" sz="1400" dirty="0" smtClean="0"/>
              <a:t>- Laskutus</a:t>
            </a:r>
            <a:br>
              <a:rPr lang="fi-FI" sz="1400" dirty="0" smtClean="0"/>
            </a:br>
            <a:r>
              <a:rPr lang="fi-FI" sz="1400" dirty="0"/>
              <a:t/>
            </a:r>
            <a:br>
              <a:rPr lang="fi-FI" sz="1400" dirty="0"/>
            </a:br>
            <a:r>
              <a:rPr lang="fi-FI" sz="1600" dirty="0" smtClean="0"/>
              <a:t>5. Turvallisuus</a:t>
            </a:r>
            <a:r>
              <a:rPr lang="fi-FI" sz="1400" dirty="0" smtClean="0"/>
              <a:t/>
            </a:r>
            <a:br>
              <a:rPr lang="fi-FI" sz="1400" dirty="0" smtClean="0"/>
            </a:br>
            <a:r>
              <a:rPr lang="fi-FI" sz="1400" dirty="0"/>
              <a:t>	</a:t>
            </a:r>
            <a:r>
              <a:rPr lang="fi-FI" sz="1400" dirty="0" smtClean="0"/>
              <a:t/>
            </a:r>
            <a:br>
              <a:rPr lang="fi-FI" sz="1400" dirty="0" smtClean="0"/>
            </a:br>
            <a:r>
              <a:rPr lang="fi-FI" sz="1400" dirty="0"/>
              <a:t>	</a:t>
            </a:r>
            <a:r>
              <a:rPr lang="fi-FI" sz="1400" dirty="0" smtClean="0"/>
              <a:t>- Vakuutukset</a:t>
            </a:r>
            <a:br>
              <a:rPr lang="fi-FI" sz="1400" dirty="0" smtClean="0"/>
            </a:br>
            <a:r>
              <a:rPr lang="fi-FI" sz="1400" dirty="0"/>
              <a:t>	</a:t>
            </a:r>
            <a:r>
              <a:rPr lang="fi-FI" sz="1400" dirty="0" smtClean="0"/>
              <a:t>- Erityisryhmät</a:t>
            </a:r>
            <a:br>
              <a:rPr lang="fi-FI" sz="1400" dirty="0" smtClean="0"/>
            </a:br>
            <a:r>
              <a:rPr lang="fi-FI" sz="1400" dirty="0"/>
              <a:t>	</a:t>
            </a:r>
            <a:r>
              <a:rPr lang="fi-FI" sz="1400" dirty="0" smtClean="0"/>
              <a:t>- Ensiapuohjeet</a:t>
            </a:r>
            <a:br>
              <a:rPr lang="fi-FI" sz="1400" dirty="0" smtClean="0"/>
            </a:br>
            <a:r>
              <a:rPr lang="fi-FI" sz="1400" dirty="0"/>
              <a:t>	</a:t>
            </a:r>
            <a:r>
              <a:rPr lang="fi-FI" sz="1400" dirty="0" smtClean="0"/>
              <a:t>- Toimintaohje uhkatilanteissa ja uhkatilanneilmoitus</a:t>
            </a:r>
            <a:br>
              <a:rPr lang="fi-FI" sz="1400" dirty="0" smtClean="0"/>
            </a:br>
            <a:r>
              <a:rPr lang="fi-FI" sz="1400" dirty="0"/>
              <a:t>	</a:t>
            </a:r>
            <a:r>
              <a:rPr lang="fi-FI" sz="1400" dirty="0" smtClean="0"/>
              <a:t>- Tapaturmailmoitus</a:t>
            </a:r>
            <a:br>
              <a:rPr lang="fi-FI" sz="1400" dirty="0" smtClean="0"/>
            </a:br>
            <a:r>
              <a:rPr lang="fi-FI" sz="1400" dirty="0"/>
              <a:t/>
            </a:r>
            <a:br>
              <a:rPr lang="fi-FI" sz="1400" dirty="0"/>
            </a:br>
            <a:r>
              <a:rPr lang="fi-FI" sz="1600" dirty="0" smtClean="0"/>
              <a:t>6. </a:t>
            </a:r>
            <a:r>
              <a:rPr lang="fi-FI" sz="1600" dirty="0" err="1" smtClean="0"/>
              <a:t>Osallistava</a:t>
            </a:r>
            <a:r>
              <a:rPr lang="fi-FI" sz="1600" dirty="0" smtClean="0"/>
              <a:t> kasvatus</a:t>
            </a:r>
            <a:r>
              <a:rPr lang="fi-FI" sz="1400" dirty="0" smtClean="0"/>
              <a:t/>
            </a:r>
            <a:br>
              <a:rPr lang="fi-FI" sz="1400" dirty="0" smtClean="0"/>
            </a:br>
            <a:r>
              <a:rPr lang="fi-FI" sz="1400" dirty="0"/>
              <a:t>	</a:t>
            </a:r>
            <a:r>
              <a:rPr lang="fi-FI" sz="1400" dirty="0" smtClean="0"/>
              <a:t/>
            </a:r>
            <a:br>
              <a:rPr lang="fi-FI" sz="1400" dirty="0" smtClean="0"/>
            </a:br>
            <a:r>
              <a:rPr lang="fi-FI" sz="1400" dirty="0"/>
              <a:t>	</a:t>
            </a:r>
            <a:r>
              <a:rPr lang="fi-FI" sz="1400" dirty="0" smtClean="0"/>
              <a:t>- Miten toteutetaan kerhoissa?</a:t>
            </a:r>
            <a:br>
              <a:rPr lang="fi-FI" sz="1400" dirty="0" smtClean="0"/>
            </a:br>
            <a:r>
              <a:rPr lang="fi-FI" sz="1400" dirty="0"/>
              <a:t>	</a:t>
            </a:r>
            <a:r>
              <a:rPr lang="fi-FI" sz="1400" dirty="0" smtClean="0"/>
              <a:t>- Lomakkeet: arviointi ja tyytyväisyys</a:t>
            </a:r>
            <a:br>
              <a:rPr lang="fi-FI" sz="1400" dirty="0" smtClean="0"/>
            </a:br>
            <a:r>
              <a:rPr lang="fi-FI" sz="1400" dirty="0"/>
              <a:t>	</a:t>
            </a:r>
            <a:r>
              <a:rPr lang="fi-FI" sz="1400" dirty="0" smtClean="0"/>
              <a:t> </a:t>
            </a:r>
            <a:br>
              <a:rPr lang="fi-FI" sz="1400" dirty="0" smtClean="0"/>
            </a:br>
            <a:endParaRPr lang="fi-FI" sz="1400" dirty="0"/>
          </a:p>
        </p:txBody>
      </p:sp>
    </p:spTree>
    <p:extLst>
      <p:ext uri="{BB962C8B-B14F-4D97-AF65-F5344CB8AC3E}">
        <p14:creationId xmlns:p14="http://schemas.microsoft.com/office/powerpoint/2010/main" val="615217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ulukk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0592213"/>
              </p:ext>
            </p:extLst>
          </p:nvPr>
        </p:nvGraphicFramePr>
        <p:xfrm>
          <a:off x="1143000" y="3048000"/>
          <a:ext cx="4572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" name="Taulukk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3519289"/>
              </p:ext>
            </p:extLst>
          </p:nvPr>
        </p:nvGraphicFramePr>
        <p:xfrm>
          <a:off x="1143000" y="3048000"/>
          <a:ext cx="4572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" name="Taulukk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60676"/>
              </p:ext>
            </p:extLst>
          </p:nvPr>
        </p:nvGraphicFramePr>
        <p:xfrm>
          <a:off x="548680" y="1691680"/>
          <a:ext cx="5760640" cy="29832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983234">
                <a:tc>
                  <a:txBody>
                    <a:bodyPr/>
                    <a:lstStyle/>
                    <a:p>
                      <a:r>
                        <a:rPr lang="fi-FI" sz="1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Kuinka</a:t>
                      </a:r>
                      <a:r>
                        <a:rPr lang="fi-FI" sz="12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ryhmässämme </a:t>
                      </a:r>
                      <a:r>
                        <a:rPr lang="fi-FI" sz="12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osallistetaan</a:t>
                      </a:r>
                      <a:r>
                        <a:rPr lang="fi-FI" sz="12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lapset toiminnan suunnitteluun?</a:t>
                      </a:r>
                      <a:endParaRPr lang="fi-FI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Taulukk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2437393"/>
              </p:ext>
            </p:extLst>
          </p:nvPr>
        </p:nvGraphicFramePr>
        <p:xfrm>
          <a:off x="548680" y="4932040"/>
          <a:ext cx="5760640" cy="29523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952328">
                <a:tc>
                  <a:txBody>
                    <a:bodyPr/>
                    <a:lstStyle/>
                    <a:p>
                      <a:r>
                        <a:rPr lang="fi-FI" sz="1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Kuinka</a:t>
                      </a:r>
                      <a:r>
                        <a:rPr lang="fi-FI" sz="12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ryhmässämme </a:t>
                      </a:r>
                      <a:r>
                        <a:rPr lang="fi-FI" sz="12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osallistetaan</a:t>
                      </a:r>
                      <a:r>
                        <a:rPr lang="fi-FI" sz="12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huoltajat toiminnan suunnitteluun?</a:t>
                      </a:r>
                      <a:endParaRPr lang="fi-FI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Tekstiruutu 5"/>
          <p:cNvSpPr txBox="1"/>
          <p:nvPr/>
        </p:nvSpPr>
        <p:spPr>
          <a:xfrm>
            <a:off x="1119839" y="675474"/>
            <a:ext cx="47362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SUUNNITELMA OSALLISTAMISESTA </a:t>
            </a:r>
            <a:endParaRPr lang="fi-FI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0527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in paikkamerkki 3"/>
          <p:cNvSpPr>
            <a:spLocks noGrp="1"/>
          </p:cNvSpPr>
          <p:nvPr>
            <p:ph type="body" idx="1"/>
          </p:nvPr>
        </p:nvSpPr>
        <p:spPr>
          <a:xfrm>
            <a:off x="260648" y="467544"/>
            <a:ext cx="6110387" cy="7632848"/>
          </a:xfrm>
        </p:spPr>
        <p:txBody>
          <a:bodyPr/>
          <a:lstStyle/>
          <a:p>
            <a:pPr algn="l"/>
            <a:r>
              <a:rPr lang="fi-FI" sz="1400" b="1" dirty="0">
                <a:solidFill>
                  <a:schemeClr val="tx1"/>
                </a:solidFill>
              </a:rPr>
              <a:t>Palautelomake kerholaisille</a:t>
            </a:r>
          </a:p>
          <a:p>
            <a:pPr algn="l"/>
            <a:r>
              <a:rPr lang="fi-FI" sz="1400" dirty="0">
                <a:solidFill>
                  <a:schemeClr val="tx1"/>
                </a:solidFill>
              </a:rPr>
              <a:t> </a:t>
            </a:r>
          </a:p>
          <a:p>
            <a:pPr algn="l"/>
            <a:r>
              <a:rPr lang="fi-FI" sz="1400" dirty="0">
                <a:solidFill>
                  <a:schemeClr val="tx1"/>
                </a:solidFill>
              </a:rPr>
              <a:t>Kerho:____________________________________________________</a:t>
            </a:r>
          </a:p>
          <a:p>
            <a:pPr algn="l"/>
            <a:r>
              <a:rPr lang="fi-FI" sz="1400" dirty="0">
                <a:solidFill>
                  <a:schemeClr val="tx1"/>
                </a:solidFill>
              </a:rPr>
              <a:t>Koulu:____________________________________________________</a:t>
            </a:r>
          </a:p>
          <a:p>
            <a:pPr algn="l"/>
            <a:r>
              <a:rPr lang="fi-FI" sz="1400" dirty="0">
                <a:solidFill>
                  <a:schemeClr val="tx1"/>
                </a:solidFill>
              </a:rPr>
              <a:t> </a:t>
            </a:r>
          </a:p>
          <a:p>
            <a:pPr lvl="0" algn="l"/>
            <a:r>
              <a:rPr lang="fi-FI" sz="1400" dirty="0">
                <a:solidFill>
                  <a:schemeClr val="tx1"/>
                </a:solidFill>
              </a:rPr>
              <a:t>Mitä mieltä olit kerhosta? 						</a:t>
            </a:r>
            <a:r>
              <a:rPr lang="fi-FI" sz="1400" dirty="0">
                <a:solidFill>
                  <a:schemeClr val="tx1"/>
                </a:solidFill>
                <a:sym typeface="Wingdings" panose="05000000000000000000" pitchFamily="2" charset="2"/>
              </a:rPr>
              <a:t></a:t>
            </a:r>
            <a:r>
              <a:rPr lang="fi-FI" sz="1400" dirty="0">
                <a:solidFill>
                  <a:schemeClr val="tx1"/>
                </a:solidFill>
              </a:rPr>
              <a:t>	</a:t>
            </a:r>
            <a:r>
              <a:rPr lang="fi-FI" sz="1400" dirty="0">
                <a:solidFill>
                  <a:schemeClr val="tx1"/>
                </a:solidFill>
                <a:sym typeface="Wingdings" panose="05000000000000000000" pitchFamily="2" charset="2"/>
              </a:rPr>
              <a:t></a:t>
            </a:r>
            <a:r>
              <a:rPr lang="fi-FI" sz="1400" dirty="0">
                <a:solidFill>
                  <a:schemeClr val="tx1"/>
                </a:solidFill>
              </a:rPr>
              <a:t>	</a:t>
            </a:r>
            <a:r>
              <a:rPr lang="fi-FI" sz="1400" dirty="0">
                <a:solidFill>
                  <a:schemeClr val="tx1"/>
                </a:solidFill>
                <a:sym typeface="Wingdings" panose="05000000000000000000" pitchFamily="2" charset="2"/>
              </a:rPr>
              <a:t></a:t>
            </a:r>
            <a:r>
              <a:rPr lang="fi-FI" sz="1400" dirty="0">
                <a:solidFill>
                  <a:schemeClr val="tx1"/>
                </a:solidFill>
              </a:rPr>
              <a:t>  </a:t>
            </a:r>
          </a:p>
          <a:p>
            <a:pPr lvl="0" algn="l"/>
            <a:r>
              <a:rPr lang="fi-FI" sz="1400" dirty="0">
                <a:solidFill>
                  <a:schemeClr val="tx1"/>
                </a:solidFill>
              </a:rPr>
              <a:t>Mitä mieltä olit ohjaajasta? 						</a:t>
            </a:r>
            <a:r>
              <a:rPr lang="fi-FI" sz="1400" dirty="0">
                <a:solidFill>
                  <a:schemeClr val="tx1"/>
                </a:solidFill>
                <a:sym typeface="Wingdings" panose="05000000000000000000" pitchFamily="2" charset="2"/>
              </a:rPr>
              <a:t></a:t>
            </a:r>
            <a:r>
              <a:rPr lang="fi-FI" sz="1400" dirty="0">
                <a:solidFill>
                  <a:schemeClr val="tx1"/>
                </a:solidFill>
              </a:rPr>
              <a:t>	</a:t>
            </a:r>
            <a:r>
              <a:rPr lang="fi-FI" sz="1400" dirty="0">
                <a:solidFill>
                  <a:schemeClr val="tx1"/>
                </a:solidFill>
                <a:sym typeface="Wingdings" panose="05000000000000000000" pitchFamily="2" charset="2"/>
              </a:rPr>
              <a:t></a:t>
            </a:r>
            <a:r>
              <a:rPr lang="fi-FI" sz="1400" dirty="0">
                <a:solidFill>
                  <a:schemeClr val="tx1"/>
                </a:solidFill>
              </a:rPr>
              <a:t>	</a:t>
            </a:r>
            <a:r>
              <a:rPr lang="fi-FI" sz="1400" dirty="0">
                <a:solidFill>
                  <a:schemeClr val="tx1"/>
                </a:solidFill>
                <a:sym typeface="Wingdings" panose="05000000000000000000" pitchFamily="2" charset="2"/>
              </a:rPr>
              <a:t></a:t>
            </a:r>
            <a:r>
              <a:rPr lang="fi-FI" sz="1400" dirty="0">
                <a:solidFill>
                  <a:schemeClr val="tx1"/>
                </a:solidFill>
              </a:rPr>
              <a:t>  </a:t>
            </a:r>
          </a:p>
          <a:p>
            <a:pPr lvl="0" algn="l"/>
            <a:r>
              <a:rPr lang="fi-FI" sz="1400" dirty="0">
                <a:solidFill>
                  <a:schemeClr val="tx1"/>
                </a:solidFill>
              </a:rPr>
              <a:t>Saitko osallistua kerhon ohjelman suunnitteluun? 		</a:t>
            </a:r>
            <a:r>
              <a:rPr lang="fi-FI" sz="1400" dirty="0">
                <a:solidFill>
                  <a:schemeClr val="tx1"/>
                </a:solidFill>
                <a:sym typeface="Wingdings" panose="05000000000000000000" pitchFamily="2" charset="2"/>
              </a:rPr>
              <a:t></a:t>
            </a:r>
            <a:r>
              <a:rPr lang="fi-FI" sz="1400" dirty="0">
                <a:solidFill>
                  <a:schemeClr val="tx1"/>
                </a:solidFill>
              </a:rPr>
              <a:t>	</a:t>
            </a:r>
            <a:r>
              <a:rPr lang="fi-FI" sz="1400" dirty="0">
                <a:solidFill>
                  <a:schemeClr val="tx1"/>
                </a:solidFill>
                <a:sym typeface="Wingdings" panose="05000000000000000000" pitchFamily="2" charset="2"/>
              </a:rPr>
              <a:t></a:t>
            </a:r>
            <a:r>
              <a:rPr lang="fi-FI" sz="1400" dirty="0">
                <a:solidFill>
                  <a:schemeClr val="tx1"/>
                </a:solidFill>
              </a:rPr>
              <a:t>	</a:t>
            </a:r>
            <a:r>
              <a:rPr lang="fi-FI" sz="1400" dirty="0">
                <a:solidFill>
                  <a:schemeClr val="tx1"/>
                </a:solidFill>
                <a:sym typeface="Wingdings" panose="05000000000000000000" pitchFamily="2" charset="2"/>
              </a:rPr>
              <a:t></a:t>
            </a:r>
            <a:r>
              <a:rPr lang="fi-FI" sz="1400" dirty="0">
                <a:solidFill>
                  <a:schemeClr val="tx1"/>
                </a:solidFill>
              </a:rPr>
              <a:t>  </a:t>
            </a:r>
          </a:p>
          <a:p>
            <a:pPr algn="l"/>
            <a:r>
              <a:rPr lang="fi-FI" sz="1400" dirty="0">
                <a:solidFill>
                  <a:schemeClr val="tx1"/>
                </a:solidFill>
              </a:rPr>
              <a:t> </a:t>
            </a:r>
          </a:p>
          <a:p>
            <a:pPr lvl="0" algn="l"/>
            <a:r>
              <a:rPr lang="fi-FI" sz="1400" dirty="0">
                <a:solidFill>
                  <a:schemeClr val="tx1"/>
                </a:solidFill>
              </a:rPr>
              <a:t>Mikä oli kerhossa parasta?</a:t>
            </a:r>
          </a:p>
          <a:p>
            <a:pPr algn="l"/>
            <a:r>
              <a:rPr lang="fi-FI" sz="1400" dirty="0" smtClean="0">
                <a:solidFill>
                  <a:schemeClr val="tx1"/>
                </a:solidFill>
              </a:rPr>
              <a:t>____________________________________________________________________________________________________________________________________________________________________________________</a:t>
            </a:r>
            <a:endParaRPr lang="fi-FI" sz="1400" dirty="0">
              <a:solidFill>
                <a:schemeClr val="tx1"/>
              </a:solidFill>
            </a:endParaRPr>
          </a:p>
          <a:p>
            <a:pPr algn="l"/>
            <a:r>
              <a:rPr lang="fi-FI" sz="1400" dirty="0">
                <a:solidFill>
                  <a:schemeClr val="tx1"/>
                </a:solidFill>
              </a:rPr>
              <a:t> </a:t>
            </a:r>
          </a:p>
          <a:p>
            <a:pPr lvl="0" algn="l"/>
            <a:r>
              <a:rPr lang="fi-FI" sz="1400" dirty="0">
                <a:solidFill>
                  <a:schemeClr val="tx1"/>
                </a:solidFill>
              </a:rPr>
              <a:t>Mikä oli kerhossa tylsää?</a:t>
            </a:r>
          </a:p>
          <a:p>
            <a:pPr algn="l"/>
            <a:r>
              <a:rPr lang="fi-FI" sz="1400" dirty="0" smtClean="0">
                <a:solidFill>
                  <a:schemeClr val="tx1"/>
                </a:solidFill>
              </a:rPr>
              <a:t>____________________________________________________________________________________________________________________________________________________________________________________</a:t>
            </a:r>
            <a:endParaRPr lang="fi-FI" sz="1400" dirty="0">
              <a:solidFill>
                <a:schemeClr val="tx1"/>
              </a:solidFill>
            </a:endParaRPr>
          </a:p>
          <a:p>
            <a:pPr algn="l"/>
            <a:r>
              <a:rPr lang="fi-FI" sz="1400" dirty="0">
                <a:solidFill>
                  <a:schemeClr val="tx1"/>
                </a:solidFill>
              </a:rPr>
              <a:t> </a:t>
            </a:r>
          </a:p>
          <a:p>
            <a:pPr lvl="0" algn="l"/>
            <a:r>
              <a:rPr lang="fi-FI" sz="1400" dirty="0">
                <a:solidFill>
                  <a:schemeClr val="tx1"/>
                </a:solidFill>
              </a:rPr>
              <a:t>Mitä haluaisit tehdä kerhossa jatkossa?</a:t>
            </a:r>
          </a:p>
          <a:p>
            <a:pPr algn="l"/>
            <a:r>
              <a:rPr lang="fi-FI" sz="1400" dirty="0" smtClean="0">
                <a:solidFill>
                  <a:schemeClr val="tx1"/>
                </a:solidFill>
              </a:rPr>
              <a:t>____________________________________________________________________________________________________________________________________________________________________________________</a:t>
            </a:r>
            <a:endParaRPr lang="fi-FI" sz="1400" dirty="0">
              <a:solidFill>
                <a:schemeClr val="tx1"/>
              </a:solidFill>
            </a:endParaRPr>
          </a:p>
          <a:p>
            <a:pPr algn="l"/>
            <a:r>
              <a:rPr lang="fi-FI" sz="1400" dirty="0">
                <a:solidFill>
                  <a:schemeClr val="tx1"/>
                </a:solidFill>
              </a:rPr>
              <a:t> </a:t>
            </a:r>
          </a:p>
          <a:p>
            <a:pPr lvl="0" algn="l"/>
            <a:r>
              <a:rPr lang="fi-FI" sz="1400" dirty="0">
                <a:solidFill>
                  <a:schemeClr val="tx1"/>
                </a:solidFill>
              </a:rPr>
              <a:t>Terveisiä ohjaajalle:</a:t>
            </a:r>
          </a:p>
          <a:p>
            <a:pPr algn="l"/>
            <a:r>
              <a:rPr lang="fi-FI" sz="1400" dirty="0" smtClean="0">
                <a:solidFill>
                  <a:schemeClr val="tx1"/>
                </a:solidFill>
              </a:rPr>
              <a:t>____________________________________________________________________________________________________________________________________________________________________________________</a:t>
            </a:r>
            <a:endParaRPr lang="fi-FI" sz="1400" dirty="0">
              <a:solidFill>
                <a:schemeClr val="tx1"/>
              </a:solidFill>
            </a:endParaRPr>
          </a:p>
          <a:p>
            <a:pPr algn="l"/>
            <a:r>
              <a:rPr lang="fi-FI" sz="1400" dirty="0">
                <a:solidFill>
                  <a:schemeClr val="tx1"/>
                </a:solidFill>
              </a:rPr>
              <a:t> </a:t>
            </a:r>
          </a:p>
          <a:p>
            <a:endParaRPr lang="fi-FI" sz="1200" dirty="0"/>
          </a:p>
        </p:txBody>
      </p:sp>
    </p:spTree>
    <p:extLst>
      <p:ext uri="{BB962C8B-B14F-4D97-AF65-F5344CB8AC3E}">
        <p14:creationId xmlns:p14="http://schemas.microsoft.com/office/powerpoint/2010/main" val="3904712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idx="1"/>
          </p:nvPr>
        </p:nvSpPr>
        <p:spPr>
          <a:xfrm>
            <a:off x="116632" y="107504"/>
            <a:ext cx="6480720" cy="7992888"/>
          </a:xfrm>
        </p:spPr>
        <p:txBody>
          <a:bodyPr/>
          <a:lstStyle/>
          <a:p>
            <a:pPr algn="l"/>
            <a:r>
              <a:rPr lang="fi-FI" sz="1400" b="1" dirty="0">
                <a:solidFill>
                  <a:schemeClr val="tx1"/>
                </a:solidFill>
              </a:rPr>
              <a:t>Kerhon palautelomake </a:t>
            </a:r>
            <a:r>
              <a:rPr lang="fi-FI" sz="1400" b="1" dirty="0" smtClean="0">
                <a:solidFill>
                  <a:schemeClr val="tx1"/>
                </a:solidFill>
              </a:rPr>
              <a:t>vanhemmille</a:t>
            </a:r>
            <a:endParaRPr lang="fi-FI" sz="1400" dirty="0">
              <a:solidFill>
                <a:schemeClr val="tx1"/>
              </a:solidFill>
            </a:endParaRPr>
          </a:p>
          <a:p>
            <a:pPr algn="l"/>
            <a:r>
              <a:rPr lang="fi-FI" sz="1400" dirty="0" smtClean="0">
                <a:solidFill>
                  <a:schemeClr val="tx1"/>
                </a:solidFill>
              </a:rPr>
              <a:t>Kerhon nimi:_____________________________________________________</a:t>
            </a:r>
            <a:endParaRPr lang="fi-FI" sz="1400" dirty="0">
              <a:solidFill>
                <a:schemeClr val="tx1"/>
              </a:solidFill>
            </a:endParaRPr>
          </a:p>
          <a:p>
            <a:pPr algn="l"/>
            <a:r>
              <a:rPr lang="fi-FI" sz="1400" dirty="0">
                <a:solidFill>
                  <a:schemeClr val="tx1"/>
                </a:solidFill>
              </a:rPr>
              <a:t>Koulu</a:t>
            </a:r>
            <a:r>
              <a:rPr lang="fi-FI" sz="1400" dirty="0" smtClean="0">
                <a:solidFill>
                  <a:schemeClr val="tx1"/>
                </a:solidFill>
              </a:rPr>
              <a:t>:__________________________________________________________</a:t>
            </a:r>
            <a:endParaRPr lang="fi-FI" sz="1400" dirty="0">
              <a:solidFill>
                <a:schemeClr val="tx1"/>
              </a:solidFill>
            </a:endParaRPr>
          </a:p>
          <a:p>
            <a:pPr algn="l"/>
            <a:r>
              <a:rPr lang="fi-FI" sz="1400" dirty="0">
                <a:solidFill>
                  <a:schemeClr val="tx1"/>
                </a:solidFill>
              </a:rPr>
              <a:t> </a:t>
            </a:r>
          </a:p>
          <a:p>
            <a:pPr algn="l"/>
            <a:r>
              <a:rPr lang="fi-FI" sz="1400" dirty="0">
                <a:solidFill>
                  <a:schemeClr val="tx1"/>
                </a:solidFill>
              </a:rPr>
              <a:t>Saitteko riittävästi tietoa kerhosta ja sen sisällöstä lukuvuoden alussa ja sen </a:t>
            </a:r>
            <a:r>
              <a:rPr lang="fi-FI" sz="1400" dirty="0" smtClean="0">
                <a:solidFill>
                  <a:schemeClr val="tx1"/>
                </a:solidFill>
              </a:rPr>
              <a:t>aikana?</a:t>
            </a:r>
          </a:p>
          <a:p>
            <a:pPr algn="l"/>
            <a:r>
              <a:rPr lang="fi-FI" sz="1400" dirty="0">
                <a:solidFill>
                  <a:schemeClr val="tx1"/>
                </a:solidFill>
              </a:rPr>
              <a:t>	</a:t>
            </a:r>
            <a:r>
              <a:rPr lang="fi-FI" sz="1400" dirty="0" smtClean="0">
                <a:solidFill>
                  <a:schemeClr val="tx1"/>
                </a:solidFill>
              </a:rPr>
              <a:t>				 __ kyllä   __ ei</a:t>
            </a:r>
            <a:endParaRPr lang="fi-FI" sz="1400" dirty="0">
              <a:solidFill>
                <a:schemeClr val="tx1"/>
              </a:solidFill>
            </a:endParaRPr>
          </a:p>
          <a:p>
            <a:pPr algn="l"/>
            <a:r>
              <a:rPr lang="fi-FI" sz="1400" dirty="0">
                <a:solidFill>
                  <a:schemeClr val="tx1"/>
                </a:solidFill>
              </a:rPr>
              <a:t>Oletteko olleet tyytyväisiä kerhon </a:t>
            </a:r>
            <a:r>
              <a:rPr lang="fi-FI" sz="1400" dirty="0" smtClean="0">
                <a:solidFill>
                  <a:schemeClr val="tx1"/>
                </a:solidFill>
              </a:rPr>
              <a:t>toimintaan?</a:t>
            </a:r>
          </a:p>
          <a:p>
            <a:pPr algn="l"/>
            <a:r>
              <a:rPr lang="fi-FI" sz="1400" dirty="0">
                <a:solidFill>
                  <a:schemeClr val="tx1"/>
                </a:solidFill>
              </a:rPr>
              <a:t>	</a:t>
            </a:r>
            <a:r>
              <a:rPr lang="fi-FI" sz="1400" dirty="0" smtClean="0">
                <a:solidFill>
                  <a:schemeClr val="tx1"/>
                </a:solidFill>
              </a:rPr>
              <a:t>				__ kyllä  __ ei</a:t>
            </a:r>
            <a:endParaRPr lang="fi-FI" sz="1400" dirty="0">
              <a:solidFill>
                <a:schemeClr val="tx1"/>
              </a:solidFill>
            </a:endParaRPr>
          </a:p>
          <a:p>
            <a:pPr algn="l"/>
            <a:r>
              <a:rPr lang="fi-FI" sz="1400" dirty="0">
                <a:solidFill>
                  <a:schemeClr val="tx1"/>
                </a:solidFill>
              </a:rPr>
              <a:t>Oletteko olleet tyytyväisiä ohjaajien </a:t>
            </a:r>
            <a:r>
              <a:rPr lang="fi-FI" sz="1400" dirty="0" smtClean="0">
                <a:solidFill>
                  <a:schemeClr val="tx1"/>
                </a:solidFill>
              </a:rPr>
              <a:t>toimintaan?</a:t>
            </a:r>
          </a:p>
          <a:p>
            <a:pPr algn="l"/>
            <a:r>
              <a:rPr lang="fi-FI" sz="1400" dirty="0">
                <a:solidFill>
                  <a:schemeClr val="tx1"/>
                </a:solidFill>
              </a:rPr>
              <a:t>	</a:t>
            </a:r>
            <a:r>
              <a:rPr lang="fi-FI" sz="1400" dirty="0" smtClean="0">
                <a:solidFill>
                  <a:schemeClr val="tx1"/>
                </a:solidFill>
              </a:rPr>
              <a:t>				 __ kyllä</a:t>
            </a:r>
            <a:r>
              <a:rPr lang="fi-FI" sz="1400" dirty="0">
                <a:solidFill>
                  <a:schemeClr val="tx1"/>
                </a:solidFill>
              </a:rPr>
              <a:t> </a:t>
            </a:r>
            <a:r>
              <a:rPr lang="fi-FI" sz="1400" dirty="0" smtClean="0">
                <a:solidFill>
                  <a:schemeClr val="tx1"/>
                </a:solidFill>
              </a:rPr>
              <a:t> __ ei</a:t>
            </a:r>
            <a:endParaRPr lang="fi-FI" sz="1400" dirty="0">
              <a:solidFill>
                <a:schemeClr val="tx1"/>
              </a:solidFill>
            </a:endParaRPr>
          </a:p>
          <a:p>
            <a:pPr algn="l"/>
            <a:r>
              <a:rPr lang="fi-FI" sz="1400" dirty="0">
                <a:solidFill>
                  <a:schemeClr val="tx1"/>
                </a:solidFill>
              </a:rPr>
              <a:t>Voisitteko ajatella lapsenne osallistuvan kerhoon myös ensi lukukaudella?	</a:t>
            </a:r>
            <a:endParaRPr lang="fi-FI" sz="1400" dirty="0" smtClean="0">
              <a:solidFill>
                <a:schemeClr val="tx1"/>
              </a:solidFill>
            </a:endParaRPr>
          </a:p>
          <a:p>
            <a:pPr algn="l"/>
            <a:r>
              <a:rPr lang="fi-FI" sz="1400" dirty="0" smtClean="0">
                <a:solidFill>
                  <a:schemeClr val="tx1"/>
                </a:solidFill>
              </a:rPr>
              <a:t> 					 ___kyllä __ei</a:t>
            </a:r>
          </a:p>
          <a:p>
            <a:pPr algn="l"/>
            <a:endParaRPr lang="fi-FI" sz="1400" dirty="0">
              <a:solidFill>
                <a:schemeClr val="tx1"/>
              </a:solidFill>
            </a:endParaRPr>
          </a:p>
          <a:p>
            <a:pPr algn="l"/>
            <a:r>
              <a:rPr lang="fi-FI" sz="1400" dirty="0">
                <a:solidFill>
                  <a:schemeClr val="tx1"/>
                </a:solidFill>
              </a:rPr>
              <a:t>Ehdotuksia seuraavalle lukuvuodelle kerhon sisältöön?</a:t>
            </a:r>
          </a:p>
          <a:p>
            <a:pPr algn="l"/>
            <a:r>
              <a:rPr lang="fi-FI" sz="1400" dirty="0" smtClean="0">
                <a:solidFill>
                  <a:schemeClr val="tx1"/>
                </a:solidFill>
              </a:rPr>
              <a:t>_____________________________________________________________________________________________________________________________________________________________________________________________</a:t>
            </a:r>
            <a:endParaRPr lang="fi-FI" sz="1400" dirty="0">
              <a:solidFill>
                <a:schemeClr val="tx1"/>
              </a:solidFill>
            </a:endParaRPr>
          </a:p>
          <a:p>
            <a:pPr algn="l"/>
            <a:r>
              <a:rPr lang="fi-FI" sz="1400" dirty="0">
                <a:solidFill>
                  <a:schemeClr val="tx1"/>
                </a:solidFill>
              </a:rPr>
              <a:t>Palautetta ohjaajille?</a:t>
            </a:r>
          </a:p>
          <a:p>
            <a:pPr algn="l"/>
            <a:r>
              <a:rPr lang="fi-FI" sz="1400" dirty="0" smtClean="0">
                <a:solidFill>
                  <a:schemeClr val="tx1"/>
                </a:solidFill>
              </a:rPr>
              <a:t>_____________________________________________________________________________________________________________________________________________________________________________________________</a:t>
            </a:r>
            <a:endParaRPr lang="fi-FI" sz="1400" dirty="0">
              <a:solidFill>
                <a:schemeClr val="tx1"/>
              </a:solidFill>
            </a:endParaRPr>
          </a:p>
          <a:p>
            <a:pPr algn="l"/>
            <a:r>
              <a:rPr lang="fi-FI" sz="1400" dirty="0">
                <a:solidFill>
                  <a:schemeClr val="tx1"/>
                </a:solidFill>
              </a:rPr>
              <a:t>Onko koulun harrastetarjonta mielestänne riittävä? Mitä toivoisit järjestettävän?</a:t>
            </a:r>
          </a:p>
          <a:p>
            <a:pPr algn="l"/>
            <a:r>
              <a:rPr lang="fi-FI" sz="1400" dirty="0" smtClean="0">
                <a:solidFill>
                  <a:schemeClr val="tx1"/>
                </a:solidFill>
              </a:rPr>
              <a:t>_____________________________________________________________________________________________________________________________________________________________________________________________</a:t>
            </a:r>
            <a:endParaRPr lang="fi-FI" sz="1400" dirty="0">
              <a:solidFill>
                <a:schemeClr val="tx1"/>
              </a:solidFill>
            </a:endParaRPr>
          </a:p>
          <a:p>
            <a:pPr algn="l"/>
            <a:endParaRPr lang="fi-FI" sz="1400" dirty="0">
              <a:solidFill>
                <a:schemeClr val="tx1"/>
              </a:solidFill>
            </a:endParaRPr>
          </a:p>
          <a:p>
            <a:pPr algn="l"/>
            <a:r>
              <a:rPr lang="fi-FI" sz="1400" dirty="0">
                <a:solidFill>
                  <a:schemeClr val="tx1"/>
                </a:solidFill>
              </a:rPr>
              <a:t>KIITOS PALAUTTEESTA!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2908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565A63"/>
              </a:clrFrom>
              <a:clrTo>
                <a:srgbClr val="565A63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712" y="368051"/>
            <a:ext cx="5184576" cy="77787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kstin paikkamerkki 1"/>
          <p:cNvSpPr>
            <a:spLocks noGrp="1"/>
          </p:cNvSpPr>
          <p:nvPr>
            <p:ph type="body" idx="1"/>
          </p:nvPr>
        </p:nvSpPr>
        <p:spPr>
          <a:xfrm>
            <a:off x="260648" y="1043608"/>
            <a:ext cx="5976664" cy="2016223"/>
          </a:xfrm>
        </p:spPr>
        <p:txBody>
          <a:bodyPr/>
          <a:lstStyle/>
          <a:p>
            <a:r>
              <a:rPr lang="fi-FI" sz="2800" dirty="0" smtClean="0">
                <a:solidFill>
                  <a:schemeClr val="tx1"/>
                </a:solidFill>
              </a:rPr>
              <a:t>3. KOULU, </a:t>
            </a:r>
          </a:p>
          <a:p>
            <a:r>
              <a:rPr lang="fi-FI" sz="2800" dirty="0" smtClean="0">
                <a:solidFill>
                  <a:schemeClr val="tx1"/>
                </a:solidFill>
              </a:rPr>
              <a:t>JOSSA KERHOTOIMINTAA TOTEUTETAAN</a:t>
            </a:r>
          </a:p>
          <a:p>
            <a:endParaRPr lang="fi-FI" sz="1400" dirty="0">
              <a:solidFill>
                <a:schemeClr val="tx1"/>
              </a:solidFill>
            </a:endParaRPr>
          </a:p>
        </p:txBody>
      </p:sp>
      <p:sp>
        <p:nvSpPr>
          <p:cNvPr id="4" name="Tekstiruutu 3"/>
          <p:cNvSpPr txBox="1"/>
          <p:nvPr/>
        </p:nvSpPr>
        <p:spPr>
          <a:xfrm>
            <a:off x="2061123" y="3995936"/>
            <a:ext cx="3020379" cy="25237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i-FI" sz="2000" dirty="0" smtClean="0"/>
          </a:p>
          <a:p>
            <a:r>
              <a:rPr lang="fi-F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 Toimintapaikan tiedot</a:t>
            </a:r>
          </a:p>
          <a:p>
            <a:r>
              <a:rPr lang="fi-F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 Pelisäännöt</a:t>
            </a:r>
          </a:p>
          <a:p>
            <a:r>
              <a:rPr lang="fi-F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 Ostosopimukset</a:t>
            </a:r>
          </a:p>
          <a:p>
            <a:r>
              <a:rPr lang="fi-F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 Lukukausisuunnitelmat</a:t>
            </a:r>
          </a:p>
          <a:p>
            <a:r>
              <a:rPr lang="fi-F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 Lapsilistat</a:t>
            </a:r>
          </a:p>
          <a:p>
            <a:r>
              <a:rPr lang="fi-F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 Läsnäololistat</a:t>
            </a:r>
          </a:p>
          <a:p>
            <a:pPr marL="342900" indent="-342900">
              <a:buAutoNum type="arabicPeriod"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89847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ulukk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8256248"/>
              </p:ext>
            </p:extLst>
          </p:nvPr>
        </p:nvGraphicFramePr>
        <p:xfrm>
          <a:off x="548680" y="1331640"/>
          <a:ext cx="5760640" cy="69243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760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6773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i-FI" sz="1000" dirty="0" smtClean="0">
                          <a:solidFill>
                            <a:schemeClr val="accent3"/>
                          </a:solidFill>
                          <a:effectLst/>
                        </a:rPr>
                        <a:t>Koulun</a:t>
                      </a:r>
                      <a:r>
                        <a:rPr lang="fi-FI" sz="1000" baseline="0" dirty="0" smtClean="0">
                          <a:solidFill>
                            <a:schemeClr val="accent3"/>
                          </a:solidFill>
                          <a:effectLst/>
                        </a:rPr>
                        <a:t> nimi: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fi-FI" sz="1000" baseline="0" dirty="0" smtClean="0">
                        <a:solidFill>
                          <a:schemeClr val="accent3"/>
                        </a:solidFill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i-FI" sz="1000" baseline="0" dirty="0" smtClean="0">
                          <a:solidFill>
                            <a:schemeClr val="accent3"/>
                          </a:solidFill>
                          <a:effectLst/>
                        </a:rPr>
                        <a:t>Osoite</a:t>
                      </a:r>
                      <a:r>
                        <a:rPr lang="fi-FI" sz="1000" dirty="0" smtClean="0">
                          <a:solidFill>
                            <a:schemeClr val="accent3"/>
                          </a:solidFill>
                          <a:effectLst/>
                        </a:rPr>
                        <a:t>: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fi-FI" sz="1000" dirty="0" smtClean="0">
                        <a:solidFill>
                          <a:schemeClr val="accent3"/>
                        </a:solidFill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i-FI" sz="1000" dirty="0" smtClean="0">
                          <a:solidFill>
                            <a:schemeClr val="accent3"/>
                          </a:solidFill>
                          <a:effectLst/>
                        </a:rPr>
                        <a:t>Puhelinnumero:</a:t>
                      </a:r>
                      <a:endParaRPr lang="fi-FI" sz="1000" dirty="0">
                        <a:solidFill>
                          <a:schemeClr val="accent3"/>
                        </a:solidFill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i-FI" sz="1000" dirty="0">
                          <a:solidFill>
                            <a:schemeClr val="accent3"/>
                          </a:solidFill>
                          <a:effectLst/>
                        </a:rPr>
                        <a:t> </a:t>
                      </a:r>
                      <a:endParaRPr lang="fi-FI" sz="1000" dirty="0">
                        <a:solidFill>
                          <a:schemeClr val="accent3"/>
                        </a:solidFill>
                        <a:effectLst/>
                        <a:latin typeface="Comic Sans MS"/>
                        <a:ea typeface="Calibri"/>
                        <a:cs typeface="Calibri"/>
                      </a:endParaRPr>
                    </a:p>
                  </a:txBody>
                  <a:tcPr marL="50284" marR="50284" marT="0" marB="0">
                    <a:solidFill>
                      <a:schemeClr val="tx2">
                        <a:lumMod val="40000"/>
                        <a:lumOff val="60000"/>
                        <a:alpha val="6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384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i-FI" sz="1000" dirty="0">
                          <a:solidFill>
                            <a:schemeClr val="accent3"/>
                          </a:solidFill>
                          <a:effectLst/>
                        </a:rPr>
                        <a:t> </a:t>
                      </a:r>
                      <a:r>
                        <a:rPr lang="fi-FI" sz="1000" dirty="0" smtClean="0">
                          <a:solidFill>
                            <a:schemeClr val="accent3"/>
                          </a:solidFill>
                          <a:effectLst/>
                        </a:rPr>
                        <a:t>Kerho-ohjaajat:</a:t>
                      </a:r>
                      <a:endParaRPr lang="fi-FI" sz="1000" dirty="0">
                        <a:solidFill>
                          <a:schemeClr val="accent3"/>
                        </a:solidFill>
                        <a:effectLst/>
                        <a:latin typeface="Comic Sans MS"/>
                        <a:ea typeface="Calibri"/>
                        <a:cs typeface="Calibri"/>
                      </a:endParaRPr>
                    </a:p>
                  </a:txBody>
                  <a:tcPr marL="50284" marR="50284" marT="0" marB="0">
                    <a:solidFill>
                      <a:schemeClr val="tx2">
                        <a:lumMod val="40000"/>
                        <a:lumOff val="60000"/>
                        <a:alpha val="6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364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i-FI" sz="1000" dirty="0" smtClean="0">
                          <a:solidFill>
                            <a:schemeClr val="accent3"/>
                          </a:solidFill>
                          <a:effectLst/>
                        </a:rPr>
                        <a:t>Koulun</a:t>
                      </a:r>
                      <a:r>
                        <a:rPr lang="fi-FI" sz="1000" baseline="0" dirty="0" smtClean="0">
                          <a:solidFill>
                            <a:schemeClr val="accent3"/>
                          </a:solidFill>
                          <a:effectLst/>
                        </a:rPr>
                        <a:t> r</a:t>
                      </a:r>
                      <a:r>
                        <a:rPr lang="fi-FI" sz="1000" dirty="0" smtClean="0">
                          <a:solidFill>
                            <a:schemeClr val="accent3"/>
                          </a:solidFill>
                          <a:effectLst/>
                        </a:rPr>
                        <a:t>ehtori: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fi-FI" sz="1000" dirty="0" smtClean="0">
                        <a:solidFill>
                          <a:schemeClr val="accent3"/>
                        </a:solidFill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i-FI" sz="1000" dirty="0" smtClean="0">
                          <a:solidFill>
                            <a:schemeClr val="accent3"/>
                          </a:solidFill>
                          <a:effectLst/>
                        </a:rPr>
                        <a:t>Kerhoyhdyshenkilö: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fi-FI" sz="1000" dirty="0">
                        <a:solidFill>
                          <a:schemeClr val="accent3"/>
                        </a:solidFill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i-FI" sz="1000" dirty="0" smtClean="0">
                          <a:solidFill>
                            <a:schemeClr val="accent3"/>
                          </a:solidFill>
                          <a:effectLst/>
                        </a:rPr>
                        <a:t>Koulusihteeri: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fi-FI" sz="1000" dirty="0">
                        <a:solidFill>
                          <a:schemeClr val="accent3"/>
                        </a:solidFill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i-FI" sz="1000" dirty="0" smtClean="0">
                          <a:solidFill>
                            <a:schemeClr val="accent3"/>
                          </a:solidFill>
                          <a:effectLst/>
                        </a:rPr>
                        <a:t>Terveydenhoitaja: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fi-FI" sz="1000" dirty="0">
                        <a:solidFill>
                          <a:schemeClr val="accent3"/>
                        </a:solidFill>
                        <a:effectLst/>
                      </a:endParaRPr>
                    </a:p>
                  </a:txBody>
                  <a:tcPr marL="50284" marR="50284" marT="0" marB="0">
                    <a:solidFill>
                      <a:schemeClr val="tx2">
                        <a:lumMod val="40000"/>
                        <a:lumOff val="60000"/>
                        <a:alpha val="6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182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i-FI" sz="1000" dirty="0" smtClean="0">
                          <a:solidFill>
                            <a:schemeClr val="accent3"/>
                          </a:solidFill>
                          <a:effectLst/>
                        </a:rPr>
                        <a:t>Kiinteistö</a:t>
                      </a:r>
                      <a:r>
                        <a:rPr lang="fi-FI" sz="1000" baseline="0" dirty="0" smtClean="0">
                          <a:solidFill>
                            <a:schemeClr val="accent3"/>
                          </a:solidFill>
                          <a:effectLst/>
                        </a:rPr>
                        <a:t>hoitaja: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fi-FI" sz="1000" baseline="0" dirty="0" smtClean="0">
                        <a:solidFill>
                          <a:schemeClr val="accent3"/>
                        </a:solidFill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i-FI" sz="1000" baseline="0" dirty="0" smtClean="0">
                          <a:solidFill>
                            <a:schemeClr val="accent3"/>
                          </a:solidFill>
                          <a:effectLst/>
                        </a:rPr>
                        <a:t>Vahtimestari:</a:t>
                      </a:r>
                      <a:endParaRPr lang="fi-FI" sz="1000" dirty="0" smtClean="0">
                        <a:solidFill>
                          <a:schemeClr val="accent3"/>
                        </a:solidFill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fi-FI" sz="1000" dirty="0">
                        <a:solidFill>
                          <a:schemeClr val="accent3"/>
                        </a:solidFill>
                        <a:effectLst/>
                        <a:latin typeface="Comic Sans MS"/>
                        <a:ea typeface="Calibri"/>
                        <a:cs typeface="Calibri"/>
                      </a:endParaRPr>
                    </a:p>
                  </a:txBody>
                  <a:tcPr marL="50284" marR="50284" marT="0" marB="0">
                    <a:solidFill>
                      <a:schemeClr val="tx2">
                        <a:lumMod val="40000"/>
                        <a:lumOff val="60000"/>
                        <a:alpha val="6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196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i-FI" sz="1000" dirty="0" smtClean="0">
                          <a:solidFill>
                            <a:schemeClr val="accent3"/>
                          </a:solidFill>
                          <a:effectLst/>
                        </a:rPr>
                        <a:t>Kerhotoiminnan</a:t>
                      </a:r>
                      <a:r>
                        <a:rPr lang="fi-FI" sz="1000" baseline="0" dirty="0" smtClean="0">
                          <a:solidFill>
                            <a:schemeClr val="accent3"/>
                          </a:solidFill>
                          <a:effectLst/>
                        </a:rPr>
                        <a:t> </a:t>
                      </a:r>
                      <a:r>
                        <a:rPr lang="fi-FI" sz="1000" dirty="0" smtClean="0">
                          <a:solidFill>
                            <a:schemeClr val="accent3"/>
                          </a:solidFill>
                          <a:effectLst/>
                        </a:rPr>
                        <a:t> koordinaattori</a:t>
                      </a:r>
                      <a:endParaRPr lang="fi-FI" sz="1000" dirty="0">
                        <a:solidFill>
                          <a:schemeClr val="accent3"/>
                        </a:solidFill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i-FI" sz="1000" dirty="0">
                          <a:solidFill>
                            <a:schemeClr val="accent3"/>
                          </a:solidFill>
                          <a:effectLst/>
                        </a:rPr>
                        <a:t> </a:t>
                      </a:r>
                      <a:r>
                        <a:rPr lang="fi-FI" sz="1000" baseline="0" dirty="0" smtClean="0">
                          <a:solidFill>
                            <a:schemeClr val="accent3"/>
                          </a:solidFill>
                          <a:effectLst/>
                        </a:rPr>
                        <a:t>Tella Vuolle-Oranen  014-266 4036,  050-369 2771 , </a:t>
                      </a:r>
                      <a:r>
                        <a:rPr lang="fi-FI" sz="1000" baseline="0" dirty="0" err="1" smtClean="0">
                          <a:solidFill>
                            <a:schemeClr val="accent3"/>
                          </a:solidFill>
                          <a:effectLst/>
                          <a:hlinkClick r:id="rId2"/>
                        </a:rPr>
                        <a:t>tella.vuolle-oranen@jkl.fi</a:t>
                      </a:r>
                      <a:endParaRPr lang="fi-FI" sz="1000" baseline="0" dirty="0" smtClean="0">
                        <a:solidFill>
                          <a:schemeClr val="accent3"/>
                        </a:solidFill>
                        <a:effectLst/>
                      </a:endParaRPr>
                    </a:p>
                  </a:txBody>
                  <a:tcPr marL="50284" marR="50284" marT="0" marB="0">
                    <a:solidFill>
                      <a:schemeClr val="tx2">
                        <a:lumMod val="40000"/>
                        <a:lumOff val="60000"/>
                        <a:alpha val="6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2917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i-FI" sz="1000" dirty="0">
                          <a:solidFill>
                            <a:schemeClr val="accent3"/>
                          </a:solidFill>
                          <a:effectLst/>
                        </a:rPr>
                        <a:t>Muut tärkeät yhteystiedot</a:t>
                      </a:r>
                      <a:r>
                        <a:rPr lang="fi-FI" sz="1000" dirty="0" smtClean="0">
                          <a:solidFill>
                            <a:schemeClr val="accent3"/>
                          </a:solidFill>
                          <a:effectLst/>
                        </a:rPr>
                        <a:t>: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fi-FI" sz="1000" baseline="0" dirty="0" smtClean="0">
                        <a:solidFill>
                          <a:schemeClr val="accent3"/>
                        </a:solidFill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fi-FI" sz="1000" dirty="0">
                        <a:solidFill>
                          <a:schemeClr val="accent3"/>
                        </a:solidFill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i-FI" sz="1000" dirty="0">
                          <a:solidFill>
                            <a:schemeClr val="accent3"/>
                          </a:solidFill>
                          <a:effectLst/>
                        </a:rPr>
                        <a:t> </a:t>
                      </a:r>
                      <a:endParaRPr lang="fi-FI" sz="1000" dirty="0">
                        <a:solidFill>
                          <a:schemeClr val="accent3"/>
                        </a:solidFill>
                        <a:effectLst/>
                        <a:latin typeface="Comic Sans MS"/>
                        <a:ea typeface="Calibri"/>
                        <a:cs typeface="Calibri"/>
                      </a:endParaRPr>
                    </a:p>
                  </a:txBody>
                  <a:tcPr marL="50284" marR="50284" marT="0" marB="0">
                    <a:solidFill>
                      <a:schemeClr val="tx2">
                        <a:lumMod val="40000"/>
                        <a:lumOff val="60000"/>
                        <a:alpha val="6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458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i-FI" sz="1000" dirty="0">
                          <a:solidFill>
                            <a:schemeClr val="accent3"/>
                          </a:solidFill>
                          <a:effectLst/>
                        </a:rPr>
                        <a:t>HÄTÄNUMERO           112</a:t>
                      </a:r>
                      <a:endParaRPr lang="fi-FI" sz="1000" dirty="0">
                        <a:solidFill>
                          <a:schemeClr val="accent3"/>
                        </a:solidFill>
                        <a:effectLst/>
                        <a:latin typeface="Comic Sans MS"/>
                        <a:ea typeface="Calibri"/>
                        <a:cs typeface="Calibri"/>
                      </a:endParaRPr>
                    </a:p>
                  </a:txBody>
                  <a:tcPr marL="50284" marR="50284" marT="0" marB="0">
                    <a:solidFill>
                      <a:schemeClr val="tx2">
                        <a:lumMod val="40000"/>
                        <a:lumOff val="60000"/>
                        <a:alpha val="6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Tekstiruutu 2"/>
          <p:cNvSpPr txBox="1"/>
          <p:nvPr/>
        </p:nvSpPr>
        <p:spPr>
          <a:xfrm>
            <a:off x="1268759" y="636966"/>
            <a:ext cx="421964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TOIMINTAPAIKAN </a:t>
            </a:r>
            <a:r>
              <a:rPr lang="fi-FI" sz="2000" b="1" dirty="0">
                <a:latin typeface="Arial" panose="020B0604020202020204" pitchFamily="34" charset="0"/>
                <a:cs typeface="Arial" panose="020B0604020202020204" pitchFamily="34" charset="0"/>
              </a:rPr>
              <a:t>TIEDOT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92462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60521" y="251520"/>
            <a:ext cx="6172200" cy="1259632"/>
          </a:xfrm>
        </p:spPr>
        <p:txBody>
          <a:bodyPr/>
          <a:lstStyle/>
          <a:p>
            <a:r>
              <a:rPr lang="fi-FI" sz="2000" b="1" dirty="0" smtClean="0"/>
              <a:t>PELISÄÄNNÖT</a:t>
            </a:r>
            <a:endParaRPr lang="fi-FI" sz="2000" b="1" dirty="0"/>
          </a:p>
        </p:txBody>
      </p:sp>
      <p:graphicFrame>
        <p:nvGraphicFramePr>
          <p:cNvPr id="5" name="Taulukk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5165872"/>
              </p:ext>
            </p:extLst>
          </p:nvPr>
        </p:nvGraphicFramePr>
        <p:xfrm>
          <a:off x="548680" y="1691680"/>
          <a:ext cx="5760641" cy="58521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7606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067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2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2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2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200" dirty="0">
                          <a:effectLst/>
                        </a:rPr>
                        <a:t> </a:t>
                      </a:r>
                      <a:endParaRPr lang="fi-FI" sz="1200" dirty="0">
                        <a:effectLst/>
                        <a:latin typeface="Arial"/>
                        <a:ea typeface="Calibri"/>
                        <a:cs typeface="Calibri"/>
                      </a:endParaRPr>
                    </a:p>
                  </a:txBody>
                  <a:tcPr marL="66256" marR="66256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67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20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20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20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200">
                          <a:effectLst/>
                        </a:rPr>
                        <a:t> </a:t>
                      </a:r>
                      <a:endParaRPr lang="fi-FI" sz="1200">
                        <a:effectLst/>
                        <a:latin typeface="Arial"/>
                        <a:ea typeface="Calibri"/>
                        <a:cs typeface="Calibri"/>
                      </a:endParaRPr>
                    </a:p>
                  </a:txBody>
                  <a:tcPr marL="66256" marR="66256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67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2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2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2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200" dirty="0">
                          <a:effectLst/>
                        </a:rPr>
                        <a:t> </a:t>
                      </a:r>
                      <a:endParaRPr lang="fi-FI" sz="1200" dirty="0">
                        <a:effectLst/>
                        <a:latin typeface="Arial"/>
                        <a:ea typeface="Calibri"/>
                        <a:cs typeface="Calibri"/>
                      </a:endParaRPr>
                    </a:p>
                  </a:txBody>
                  <a:tcPr marL="66256" marR="66256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67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2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2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2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200" dirty="0">
                          <a:effectLst/>
                        </a:rPr>
                        <a:t> </a:t>
                      </a:r>
                      <a:endParaRPr lang="fi-FI" sz="1200" dirty="0">
                        <a:effectLst/>
                        <a:latin typeface="Arial"/>
                        <a:ea typeface="Calibri"/>
                        <a:cs typeface="Calibri"/>
                      </a:endParaRPr>
                    </a:p>
                  </a:txBody>
                  <a:tcPr marL="66256" marR="66256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67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20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20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20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200">
                          <a:effectLst/>
                        </a:rPr>
                        <a:t> </a:t>
                      </a:r>
                      <a:endParaRPr lang="fi-FI" sz="1200">
                        <a:effectLst/>
                        <a:latin typeface="Arial"/>
                        <a:ea typeface="Calibri"/>
                        <a:cs typeface="Calibri"/>
                      </a:endParaRPr>
                    </a:p>
                  </a:txBody>
                  <a:tcPr marL="66256" marR="66256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67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2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2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2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200" dirty="0">
                          <a:effectLst/>
                        </a:rPr>
                        <a:t> </a:t>
                      </a:r>
                      <a:endParaRPr lang="fi-FI" sz="1200" dirty="0">
                        <a:effectLst/>
                        <a:latin typeface="Arial"/>
                        <a:ea typeface="Calibri"/>
                        <a:cs typeface="Calibri"/>
                      </a:endParaRPr>
                    </a:p>
                  </a:txBody>
                  <a:tcPr marL="66256" marR="66256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067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20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20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20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200">
                          <a:effectLst/>
                        </a:rPr>
                        <a:t> </a:t>
                      </a:r>
                      <a:endParaRPr lang="fi-FI" sz="1200">
                        <a:effectLst/>
                        <a:latin typeface="Arial"/>
                        <a:ea typeface="Calibri"/>
                        <a:cs typeface="Calibri"/>
                      </a:endParaRPr>
                    </a:p>
                  </a:txBody>
                  <a:tcPr marL="66256" marR="66256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067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2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2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2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200" dirty="0">
                          <a:effectLst/>
                        </a:rPr>
                        <a:t> </a:t>
                      </a:r>
                      <a:endParaRPr lang="fi-FI" sz="1200" dirty="0">
                        <a:effectLst/>
                        <a:latin typeface="Arial"/>
                        <a:ea typeface="Calibri"/>
                        <a:cs typeface="Calibri"/>
                      </a:endParaRPr>
                    </a:p>
                  </a:txBody>
                  <a:tcPr marL="66256" marR="66256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42900" y="2224088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altLang="fi-FI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3765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42900" y="107504"/>
            <a:ext cx="6172200" cy="1524000"/>
          </a:xfrm>
        </p:spPr>
        <p:txBody>
          <a:bodyPr/>
          <a:lstStyle/>
          <a:p>
            <a:r>
              <a:rPr lang="fi-FI" sz="2000" b="1" dirty="0" smtClean="0"/>
              <a:t>LUKUKAUSISUUNNITELMAT</a:t>
            </a:r>
            <a:endParaRPr lang="fi-FI" sz="2000" b="1" dirty="0"/>
          </a:p>
        </p:txBody>
      </p:sp>
      <p:graphicFrame>
        <p:nvGraphicFramePr>
          <p:cNvPr id="5" name="Taulukk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6522538"/>
              </p:ext>
            </p:extLst>
          </p:nvPr>
        </p:nvGraphicFramePr>
        <p:xfrm>
          <a:off x="548680" y="1691680"/>
          <a:ext cx="5760640" cy="58521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760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067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2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2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2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200" dirty="0">
                          <a:effectLst/>
                        </a:rPr>
                        <a:t> </a:t>
                      </a:r>
                      <a:endParaRPr lang="fi-FI" sz="1200" dirty="0">
                        <a:effectLst/>
                        <a:latin typeface="Arial"/>
                        <a:ea typeface="Calibri"/>
                        <a:cs typeface="Calibri"/>
                      </a:endParaRPr>
                    </a:p>
                  </a:txBody>
                  <a:tcPr marL="66256" marR="66256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67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2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2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2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200" dirty="0">
                          <a:effectLst/>
                        </a:rPr>
                        <a:t> </a:t>
                      </a:r>
                      <a:endParaRPr lang="fi-FI" sz="1200" dirty="0">
                        <a:effectLst/>
                        <a:latin typeface="Arial"/>
                        <a:ea typeface="Calibri"/>
                        <a:cs typeface="Calibri"/>
                      </a:endParaRPr>
                    </a:p>
                  </a:txBody>
                  <a:tcPr marL="66256" marR="66256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67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2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2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2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200" dirty="0">
                          <a:effectLst/>
                        </a:rPr>
                        <a:t> </a:t>
                      </a:r>
                      <a:endParaRPr lang="fi-FI" sz="1200" dirty="0">
                        <a:effectLst/>
                        <a:latin typeface="Arial"/>
                        <a:ea typeface="Calibri"/>
                        <a:cs typeface="Calibri"/>
                      </a:endParaRPr>
                    </a:p>
                  </a:txBody>
                  <a:tcPr marL="66256" marR="66256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67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2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2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2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200" dirty="0">
                          <a:effectLst/>
                        </a:rPr>
                        <a:t> </a:t>
                      </a:r>
                      <a:endParaRPr lang="fi-FI" sz="1200" dirty="0">
                        <a:effectLst/>
                        <a:latin typeface="Arial"/>
                        <a:ea typeface="Calibri"/>
                        <a:cs typeface="Calibri"/>
                      </a:endParaRPr>
                    </a:p>
                  </a:txBody>
                  <a:tcPr marL="66256" marR="66256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67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2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2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2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200" dirty="0">
                          <a:effectLst/>
                        </a:rPr>
                        <a:t> </a:t>
                      </a:r>
                      <a:endParaRPr lang="fi-FI" sz="1200" dirty="0">
                        <a:effectLst/>
                        <a:latin typeface="Arial"/>
                        <a:ea typeface="Calibri"/>
                        <a:cs typeface="Calibri"/>
                      </a:endParaRPr>
                    </a:p>
                  </a:txBody>
                  <a:tcPr marL="66256" marR="66256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67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20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20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20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200">
                          <a:effectLst/>
                        </a:rPr>
                        <a:t> </a:t>
                      </a:r>
                      <a:endParaRPr lang="fi-FI" sz="1200">
                        <a:effectLst/>
                        <a:latin typeface="Arial"/>
                        <a:ea typeface="Calibri"/>
                        <a:cs typeface="Calibri"/>
                      </a:endParaRPr>
                    </a:p>
                  </a:txBody>
                  <a:tcPr marL="66256" marR="66256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067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20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20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20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200">
                          <a:effectLst/>
                        </a:rPr>
                        <a:t> </a:t>
                      </a:r>
                      <a:endParaRPr lang="fi-FI" sz="1200">
                        <a:effectLst/>
                        <a:latin typeface="Arial"/>
                        <a:ea typeface="Calibri"/>
                        <a:cs typeface="Calibri"/>
                      </a:endParaRPr>
                    </a:p>
                  </a:txBody>
                  <a:tcPr marL="66256" marR="66256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067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2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2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2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200" dirty="0">
                          <a:effectLst/>
                        </a:rPr>
                        <a:t> </a:t>
                      </a:r>
                      <a:endParaRPr lang="fi-FI" sz="1200" dirty="0">
                        <a:effectLst/>
                        <a:latin typeface="Arial"/>
                        <a:ea typeface="Calibri"/>
                        <a:cs typeface="Calibri"/>
                      </a:endParaRPr>
                    </a:p>
                  </a:txBody>
                  <a:tcPr marL="66256" marR="66256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42900" y="169168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altLang="fi-FI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6783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672" y="323528"/>
            <a:ext cx="5561016" cy="834356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kstin paikkamerkki 1"/>
          <p:cNvSpPr>
            <a:spLocks noGrp="1"/>
          </p:cNvSpPr>
          <p:nvPr>
            <p:ph type="body" idx="1"/>
          </p:nvPr>
        </p:nvSpPr>
        <p:spPr>
          <a:xfrm>
            <a:off x="476672" y="1835696"/>
            <a:ext cx="5829300" cy="1008112"/>
          </a:xfrm>
        </p:spPr>
        <p:txBody>
          <a:bodyPr/>
          <a:lstStyle/>
          <a:p>
            <a:r>
              <a:rPr lang="fi-FI" sz="2800" dirty="0" smtClean="0">
                <a:solidFill>
                  <a:schemeClr val="tx1"/>
                </a:solidFill>
              </a:rPr>
              <a:t>4. KERHO-OHJAAJALLE</a:t>
            </a:r>
            <a:endParaRPr lang="fi-FI" sz="2800" dirty="0">
              <a:solidFill>
                <a:schemeClr val="tx1"/>
              </a:solidFill>
            </a:endParaRPr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>
          <a:xfrm>
            <a:off x="1844824" y="3851920"/>
            <a:ext cx="3528392" cy="2693903"/>
          </a:xfrm>
        </p:spPr>
        <p:txBody>
          <a:bodyPr/>
          <a:lstStyle/>
          <a:p>
            <a:pPr lvl="0" algn="l">
              <a:lnSpc>
                <a:spcPct val="150000"/>
              </a:lnSpc>
            </a:pPr>
            <a:r>
              <a:rPr lang="fi-FI" sz="1800" dirty="0"/>
              <a:t/>
            </a:r>
            <a:br>
              <a:rPr lang="fi-FI" sz="1800" dirty="0"/>
            </a:br>
            <a:r>
              <a:rPr lang="fi-FI" sz="2000" dirty="0" smtClean="0"/>
              <a:t>- Ohjaajan tehtävät</a:t>
            </a:r>
            <a:br>
              <a:rPr lang="fi-FI" sz="2000" dirty="0" smtClean="0"/>
            </a:br>
            <a:r>
              <a:rPr lang="fi-FI" sz="2000" dirty="0" smtClean="0"/>
              <a:t>- Tiedottaminen</a:t>
            </a:r>
            <a:br>
              <a:rPr lang="fi-FI" sz="2000" dirty="0" smtClean="0"/>
            </a:br>
            <a:r>
              <a:rPr lang="fi-FI" sz="2000" dirty="0" smtClean="0"/>
              <a:t>- Laskutus</a:t>
            </a:r>
            <a:r>
              <a:rPr lang="fi-FI" sz="1200" dirty="0"/>
              <a:t/>
            </a:r>
            <a:br>
              <a:rPr lang="fi-FI" sz="1200" dirty="0"/>
            </a:br>
            <a:endParaRPr lang="fi-FI" sz="1200" dirty="0"/>
          </a:p>
        </p:txBody>
      </p:sp>
    </p:spTree>
    <p:extLst>
      <p:ext uri="{BB962C8B-B14F-4D97-AF65-F5344CB8AC3E}">
        <p14:creationId xmlns:p14="http://schemas.microsoft.com/office/powerpoint/2010/main" val="231382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32656" y="539552"/>
            <a:ext cx="6172200" cy="576064"/>
          </a:xfrm>
        </p:spPr>
        <p:txBody>
          <a:bodyPr/>
          <a:lstStyle/>
          <a:p>
            <a:r>
              <a:rPr lang="fi-FI" sz="2000" b="1" dirty="0" smtClean="0"/>
              <a:t>OHJAAJAN TEHTÄVÄT</a:t>
            </a:r>
            <a:r>
              <a:rPr lang="fi-FI" sz="2000" dirty="0" smtClean="0"/>
              <a:t/>
            </a:r>
            <a:br>
              <a:rPr lang="fi-FI" sz="2000" dirty="0" smtClean="0"/>
            </a:br>
            <a:endParaRPr lang="fi-FI" sz="1800" dirty="0"/>
          </a:p>
        </p:txBody>
      </p:sp>
      <p:graphicFrame>
        <p:nvGraphicFramePr>
          <p:cNvPr id="3" name="Taulukk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232471"/>
              </p:ext>
            </p:extLst>
          </p:nvPr>
        </p:nvGraphicFramePr>
        <p:xfrm>
          <a:off x="548679" y="1691680"/>
          <a:ext cx="5760641" cy="60350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7606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5438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</a:rPr>
                        <a:t> </a:t>
                      </a:r>
                      <a:endParaRPr lang="fi-FI" sz="1100" dirty="0">
                        <a:effectLst/>
                        <a:latin typeface="Comic Sans MS"/>
                        <a:ea typeface="Calibri"/>
                        <a:cs typeface="Calibri"/>
                      </a:endParaRPr>
                    </a:p>
                  </a:txBody>
                  <a:tcPr marL="62855" marR="62855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438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</a:rPr>
                        <a:t> </a:t>
                      </a:r>
                      <a:endParaRPr lang="fi-FI" sz="1100" dirty="0">
                        <a:effectLst/>
                        <a:latin typeface="Comic Sans MS"/>
                        <a:ea typeface="Calibri"/>
                        <a:cs typeface="Calibri"/>
                      </a:endParaRPr>
                    </a:p>
                  </a:txBody>
                  <a:tcPr marL="62855" marR="62855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438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</a:rPr>
                        <a:t> </a:t>
                      </a:r>
                      <a:endParaRPr lang="fi-FI" sz="1100" dirty="0">
                        <a:effectLst/>
                        <a:latin typeface="Comic Sans MS"/>
                        <a:ea typeface="Calibri"/>
                        <a:cs typeface="Calibri"/>
                      </a:endParaRPr>
                    </a:p>
                  </a:txBody>
                  <a:tcPr marL="62855" marR="62855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438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</a:rPr>
                        <a:t> </a:t>
                      </a:r>
                      <a:endParaRPr lang="fi-FI" sz="1100" dirty="0">
                        <a:effectLst/>
                        <a:latin typeface="Comic Sans MS"/>
                        <a:ea typeface="Calibri"/>
                        <a:cs typeface="Calibri"/>
                      </a:endParaRPr>
                    </a:p>
                  </a:txBody>
                  <a:tcPr marL="62855" marR="62855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438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</a:rPr>
                        <a:t> </a:t>
                      </a:r>
                      <a:endParaRPr lang="fi-FI" sz="1100" dirty="0">
                        <a:effectLst/>
                        <a:latin typeface="Comic Sans MS"/>
                        <a:ea typeface="Calibri"/>
                        <a:cs typeface="Calibri"/>
                      </a:endParaRPr>
                    </a:p>
                  </a:txBody>
                  <a:tcPr marL="62855" marR="62855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5438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</a:rPr>
                        <a:t> </a:t>
                      </a:r>
                      <a:endParaRPr lang="fi-FI" sz="1100" dirty="0">
                        <a:effectLst/>
                        <a:latin typeface="Comic Sans MS"/>
                        <a:ea typeface="Calibri"/>
                        <a:cs typeface="Calibri"/>
                      </a:endParaRPr>
                    </a:p>
                  </a:txBody>
                  <a:tcPr marL="62855" marR="62855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5438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</a:rPr>
                        <a:t> </a:t>
                      </a:r>
                      <a:endParaRPr lang="fi-FI" sz="1100" dirty="0">
                        <a:effectLst/>
                        <a:latin typeface="Comic Sans MS"/>
                        <a:ea typeface="Calibri"/>
                        <a:cs typeface="Calibri"/>
                      </a:endParaRPr>
                    </a:p>
                  </a:txBody>
                  <a:tcPr marL="62855" marR="62855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5438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</a:rPr>
                        <a:t> </a:t>
                      </a:r>
                      <a:endParaRPr lang="fi-FI" sz="1100" dirty="0">
                        <a:effectLst/>
                        <a:latin typeface="Comic Sans MS"/>
                        <a:ea typeface="Calibri"/>
                        <a:cs typeface="Calibri"/>
                      </a:endParaRPr>
                    </a:p>
                  </a:txBody>
                  <a:tcPr marL="62855" marR="62855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5128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TIEDOTTAMINEN</a:t>
            </a:r>
            <a:endParaRPr lang="fi-FI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ulukk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2106141"/>
              </p:ext>
            </p:extLst>
          </p:nvPr>
        </p:nvGraphicFramePr>
        <p:xfrm>
          <a:off x="548679" y="1691680"/>
          <a:ext cx="5760641" cy="60350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7606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5438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</a:rPr>
                        <a:t> </a:t>
                      </a:r>
                      <a:endParaRPr lang="fi-FI" sz="1100" dirty="0">
                        <a:effectLst/>
                        <a:latin typeface="Comic Sans MS"/>
                        <a:ea typeface="Calibri"/>
                        <a:cs typeface="Calibri"/>
                      </a:endParaRPr>
                    </a:p>
                  </a:txBody>
                  <a:tcPr marL="62855" marR="62855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438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</a:rPr>
                        <a:t> </a:t>
                      </a:r>
                      <a:endParaRPr lang="fi-FI" sz="1100" dirty="0">
                        <a:effectLst/>
                        <a:latin typeface="Comic Sans MS"/>
                        <a:ea typeface="Calibri"/>
                        <a:cs typeface="Calibri"/>
                      </a:endParaRPr>
                    </a:p>
                  </a:txBody>
                  <a:tcPr marL="62855" marR="62855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438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</a:rPr>
                        <a:t> </a:t>
                      </a:r>
                      <a:endParaRPr lang="fi-FI" sz="1100" dirty="0">
                        <a:effectLst/>
                        <a:latin typeface="Comic Sans MS"/>
                        <a:ea typeface="Calibri"/>
                        <a:cs typeface="Calibri"/>
                      </a:endParaRPr>
                    </a:p>
                  </a:txBody>
                  <a:tcPr marL="62855" marR="62855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438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</a:rPr>
                        <a:t> </a:t>
                      </a:r>
                      <a:endParaRPr lang="fi-FI" sz="1100" dirty="0">
                        <a:effectLst/>
                        <a:latin typeface="Comic Sans MS"/>
                        <a:ea typeface="Calibri"/>
                        <a:cs typeface="Calibri"/>
                      </a:endParaRPr>
                    </a:p>
                  </a:txBody>
                  <a:tcPr marL="62855" marR="62855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438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</a:rPr>
                        <a:t> </a:t>
                      </a:r>
                      <a:endParaRPr lang="fi-FI" sz="1100" dirty="0">
                        <a:effectLst/>
                        <a:latin typeface="Comic Sans MS"/>
                        <a:ea typeface="Calibri"/>
                        <a:cs typeface="Calibri"/>
                      </a:endParaRPr>
                    </a:p>
                  </a:txBody>
                  <a:tcPr marL="62855" marR="62855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5438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</a:rPr>
                        <a:t> </a:t>
                      </a:r>
                      <a:endParaRPr lang="fi-FI" sz="1100" dirty="0">
                        <a:effectLst/>
                        <a:latin typeface="Comic Sans MS"/>
                        <a:ea typeface="Calibri"/>
                        <a:cs typeface="Calibri"/>
                      </a:endParaRPr>
                    </a:p>
                  </a:txBody>
                  <a:tcPr marL="62855" marR="62855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5438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</a:rPr>
                        <a:t> </a:t>
                      </a:r>
                      <a:endParaRPr lang="fi-FI" sz="1100" dirty="0">
                        <a:effectLst/>
                        <a:latin typeface="Comic Sans MS"/>
                        <a:ea typeface="Calibri"/>
                        <a:cs typeface="Calibri"/>
                      </a:endParaRPr>
                    </a:p>
                  </a:txBody>
                  <a:tcPr marL="62855" marR="62855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5438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</a:rPr>
                        <a:t> </a:t>
                      </a:r>
                      <a:endParaRPr lang="fi-FI" sz="1100" dirty="0">
                        <a:effectLst/>
                        <a:latin typeface="Comic Sans MS"/>
                        <a:ea typeface="Calibri"/>
                        <a:cs typeface="Calibri"/>
                      </a:endParaRPr>
                    </a:p>
                  </a:txBody>
                  <a:tcPr marL="62855" marR="62855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4449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kl_ppt_pohja">
  <a:themeElements>
    <a:clrScheme name="Custom 2">
      <a:dk1>
        <a:sysClr val="windowText" lastClr="000000"/>
      </a:dk1>
      <a:lt1>
        <a:sysClr val="window" lastClr="FFFFFF"/>
      </a:lt1>
      <a:dk2>
        <a:srgbClr val="0A4B73"/>
      </a:dk2>
      <a:lt2>
        <a:srgbClr val="F2F2F2"/>
      </a:lt2>
      <a:accent1>
        <a:srgbClr val="F28705"/>
      </a:accent1>
      <a:accent2>
        <a:srgbClr val="2192BF"/>
      </a:accent2>
      <a:accent3>
        <a:srgbClr val="0A4B73"/>
      </a:accent3>
      <a:accent4>
        <a:srgbClr val="1AA17E"/>
      </a:accent4>
      <a:accent5>
        <a:srgbClr val="A69586"/>
      </a:accent5>
      <a:accent6>
        <a:srgbClr val="594C47"/>
      </a:accent6>
      <a:hlink>
        <a:srgbClr val="2192B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pohja johanna</Template>
  <TotalTime>1495</TotalTime>
  <Words>484</Words>
  <Application>Microsoft Office PowerPoint</Application>
  <PresentationFormat>Näytössä katseltava diaesitys (4:3)</PresentationFormat>
  <Paragraphs>422</Paragraphs>
  <Slides>22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22</vt:i4>
      </vt:variant>
    </vt:vector>
  </HeadingPairs>
  <TitlesOfParts>
    <vt:vector size="28" baseType="lpstr">
      <vt:lpstr>ＭＳ Ｐゴシック</vt:lpstr>
      <vt:lpstr>Arial</vt:lpstr>
      <vt:lpstr>Calibri</vt:lpstr>
      <vt:lpstr>Comic Sans MS</vt:lpstr>
      <vt:lpstr>Wingdings</vt:lpstr>
      <vt:lpstr>Jkl_ppt_pohja</vt:lpstr>
      <vt:lpstr>Koulun Kerhotoiminnan  PEREHDYTYSKANSIO  Jyväskylän kaupunki   </vt:lpstr>
      <vt:lpstr>     1.Laatukriteerit  2. Vuosikello  3. Koulu, jossa kerhotoimintaa toteutetaan    - Toimintapaikan yhteystiedot  - Pelisäännöt  - Ostopalvelusopimukset  - Lukukausisuunnitelmat  - Lapsilistat  - Läsnäololistat  4. Kerho-ohjaajille    - Ohjaajan tehtävät  - Tiedottaminen  - Laskutus  5. Turvallisuus    - Vakuutukset  - Erityisryhmät  - Ensiapuohjeet  - Toimintaohje uhkatilanteissa ja uhkatilanneilmoitus  - Tapaturmailmoitus  6. Osallistava kasvatus    - Miten toteutetaan kerhoissa?  - Lomakkeet: arviointi ja tyytyväisyys    </vt:lpstr>
      <vt:lpstr>PowerPoint-esitys</vt:lpstr>
      <vt:lpstr>PowerPoint-esitys</vt:lpstr>
      <vt:lpstr>PELISÄÄNNÖT</vt:lpstr>
      <vt:lpstr>LUKUKAUSISUUNNITELMAT</vt:lpstr>
      <vt:lpstr> - Ohjaajan tehtävät - Tiedottaminen - Laskutus </vt:lpstr>
      <vt:lpstr>OHJAAJAN TEHTÄVÄT </vt:lpstr>
      <vt:lpstr>TIEDOTTAMINEN</vt:lpstr>
      <vt:lpstr>- Vakuutukset - Erityisryhmät - Ensiaputarvikkeet - Ensiapuohjeet - Toimintaohje haastavaan käyttäytymiseen - Toimintaohje uhkatilanteissa ja    uhkatilanneilmoitus - Ohje tapaturmissa ja tapaturmailmoitus  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>Jyväskylän kaupunki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Ohjaajan arvokas päivä zef -kyselyn tulokset</dc:title>
  <dc:creator>Jyvaskylan kaupunki</dc:creator>
  <cp:lastModifiedBy>Mäkinen Johanna</cp:lastModifiedBy>
  <cp:revision>305</cp:revision>
  <cp:lastPrinted>2017-11-08T11:59:21Z</cp:lastPrinted>
  <dcterms:created xsi:type="dcterms:W3CDTF">2014-11-06T08:02:21Z</dcterms:created>
  <dcterms:modified xsi:type="dcterms:W3CDTF">2017-11-10T06:37:29Z</dcterms:modified>
</cp:coreProperties>
</file>