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71" r:id="rId7"/>
    <p:sldId id="264" r:id="rId8"/>
    <p:sldId id="261" r:id="rId9"/>
    <p:sldId id="272" r:id="rId10"/>
    <p:sldId id="267" r:id="rId11"/>
    <p:sldId id="273" r:id="rId12"/>
    <p:sldId id="265" r:id="rId13"/>
    <p:sldId id="268" r:id="rId14"/>
    <p:sldId id="274" r:id="rId15"/>
    <p:sldId id="269" r:id="rId16"/>
    <p:sldId id="275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A850D-0E67-4E09-8892-2664617B59DF}" type="doc">
      <dgm:prSet loTypeId="urn:microsoft.com/office/officeart/2005/8/layout/hProcess11" loCatId="process" qsTypeId="urn:microsoft.com/office/officeart/2005/8/quickstyle/3d4" qsCatId="3D" csTypeId="urn:microsoft.com/office/officeart/2005/8/colors/accent1_2" csCatId="accent1" phldr="1"/>
      <dgm:spPr/>
    </dgm:pt>
    <dgm:pt modelId="{8E8DFC41-4947-43E0-B5E3-C757D32BD5D9}">
      <dgm:prSet phldrT="[Teksti]" custT="1"/>
      <dgm:spPr/>
      <dgm:t>
        <a:bodyPr/>
        <a:lstStyle/>
        <a:p>
          <a:r>
            <a:rPr lang="fi-FI" sz="1400" dirty="0"/>
            <a:t>				Palveluntuottajien ja vastuuohjaajien kanssa palvelulupausten ideointi: lupaukset, joihin kaikki voivat sitoutua toimipaikasta riippumatta 1/22/</a:t>
          </a:r>
          <a:r>
            <a:rPr lang="fi-FI" sz="1400" b="1" dirty="0"/>
            <a:t>DO</a:t>
          </a:r>
        </a:p>
      </dgm:t>
    </dgm:pt>
    <dgm:pt modelId="{644F1B26-6F62-4DC6-ACC9-9EEF6ADCB45C}" type="parTrans" cxnId="{5BF8C6D5-F183-4A52-B1EE-FC141D6A2D57}">
      <dgm:prSet/>
      <dgm:spPr/>
      <dgm:t>
        <a:bodyPr/>
        <a:lstStyle/>
        <a:p>
          <a:endParaRPr lang="fi-FI"/>
        </a:p>
      </dgm:t>
    </dgm:pt>
    <dgm:pt modelId="{17BCE38F-F9E2-4C51-8944-BE1EA16446F5}" type="sibTrans" cxnId="{5BF8C6D5-F183-4A52-B1EE-FC141D6A2D57}">
      <dgm:prSet/>
      <dgm:spPr/>
      <dgm:t>
        <a:bodyPr/>
        <a:lstStyle/>
        <a:p>
          <a:endParaRPr lang="fi-FI"/>
        </a:p>
      </dgm:t>
    </dgm:pt>
    <dgm:pt modelId="{7D954A08-4EAF-4CE0-A00D-159D2149CF56}">
      <dgm:prSet phldrT="[Teksti]" custT="1"/>
      <dgm:spPr/>
      <dgm:t>
        <a:bodyPr/>
        <a:lstStyle/>
        <a:p>
          <a:r>
            <a:rPr lang="fi-FI" sz="1200" dirty="0"/>
            <a:t>Koostetaan ideoinnin kautta keskeiset lupaukset ja tehdään ZEF- kysely niiden toimivuudesta palveluntuottajille ja ohjaajille.</a:t>
          </a:r>
          <a:r>
            <a:rPr lang="fi-FI" sz="1200" b="1" dirty="0"/>
            <a:t> </a:t>
          </a:r>
          <a:r>
            <a:rPr lang="fi-FI" sz="1200" b="0" dirty="0"/>
            <a:t>Arvioidaan tuloksia kyselynperusteella </a:t>
          </a:r>
          <a:r>
            <a:rPr lang="fi-FI" sz="1200" dirty="0"/>
            <a:t>2/22 /</a:t>
          </a:r>
          <a:r>
            <a:rPr lang="fi-FI" sz="1200" b="1" dirty="0"/>
            <a:t>CHECK</a:t>
          </a:r>
        </a:p>
      </dgm:t>
    </dgm:pt>
    <dgm:pt modelId="{2F4798DA-253F-42F0-9DA8-1DCCEB29116A}" type="parTrans" cxnId="{2FB31959-2658-4963-AADF-5CFEA2818BEB}">
      <dgm:prSet/>
      <dgm:spPr/>
      <dgm:t>
        <a:bodyPr/>
        <a:lstStyle/>
        <a:p>
          <a:endParaRPr lang="fi-FI"/>
        </a:p>
      </dgm:t>
    </dgm:pt>
    <dgm:pt modelId="{4938ACFF-5A59-4D96-B205-5D9D08983A83}" type="sibTrans" cxnId="{2FB31959-2658-4963-AADF-5CFEA2818BEB}">
      <dgm:prSet/>
      <dgm:spPr/>
      <dgm:t>
        <a:bodyPr/>
        <a:lstStyle/>
        <a:p>
          <a:endParaRPr lang="fi-FI"/>
        </a:p>
      </dgm:t>
    </dgm:pt>
    <dgm:pt modelId="{6A75C68A-EFF7-4F2C-948B-F506E26E46F8}">
      <dgm:prSet phldrT="[Teksti]" custT="1"/>
      <dgm:spPr/>
      <dgm:t>
        <a:bodyPr/>
        <a:lstStyle/>
        <a:p>
          <a:r>
            <a:rPr lang="fi-FI" sz="1200" dirty="0"/>
            <a:t>Valitaan palvelulupauksiksi kyselyn perusteella tärkeimmiksi nousseet. Palvelulupaukset kirjataan kunnan toimintasuunnitelmaan ja niiden toteutumista seurataan asiakaskyselyin. (ohjaajakoulutus päivitetystä suunnitelmasta) </a:t>
          </a:r>
        </a:p>
        <a:p>
          <a:r>
            <a:rPr lang="fi-FI" sz="1200" dirty="0"/>
            <a:t>3-5/22/</a:t>
          </a:r>
          <a:r>
            <a:rPr lang="fi-FI" sz="1200" b="1" dirty="0"/>
            <a:t>ACT</a:t>
          </a:r>
        </a:p>
      </dgm:t>
    </dgm:pt>
    <dgm:pt modelId="{10FDB40B-CD70-4EAB-9869-1816D31D8CF8}" type="parTrans" cxnId="{3B1DB9B1-8FE7-4360-89B2-0C14D55C7A34}">
      <dgm:prSet/>
      <dgm:spPr/>
      <dgm:t>
        <a:bodyPr/>
        <a:lstStyle/>
        <a:p>
          <a:endParaRPr lang="fi-FI"/>
        </a:p>
      </dgm:t>
    </dgm:pt>
    <dgm:pt modelId="{84974FE6-7049-4622-B9AA-5B8BED455C56}" type="sibTrans" cxnId="{3B1DB9B1-8FE7-4360-89B2-0C14D55C7A34}">
      <dgm:prSet/>
      <dgm:spPr/>
      <dgm:t>
        <a:bodyPr/>
        <a:lstStyle/>
        <a:p>
          <a:endParaRPr lang="fi-FI"/>
        </a:p>
      </dgm:t>
    </dgm:pt>
    <dgm:pt modelId="{4AEACCA4-B074-4FC8-A982-1EA1F4371F2A}" type="pres">
      <dgm:prSet presAssocID="{4B2A850D-0E67-4E09-8892-2664617B59DF}" presName="Name0" presStyleCnt="0">
        <dgm:presLayoutVars>
          <dgm:dir/>
          <dgm:resizeHandles val="exact"/>
        </dgm:presLayoutVars>
      </dgm:prSet>
      <dgm:spPr/>
    </dgm:pt>
    <dgm:pt modelId="{D485C2D8-A7AD-4E69-B0E7-AB929E8E5E10}" type="pres">
      <dgm:prSet presAssocID="{4B2A850D-0E67-4E09-8892-2664617B59DF}" presName="arrow" presStyleLbl="bgShp" presStyleIdx="0" presStyleCnt="1" custLinFactNeighborX="-281" custLinFactNeighborY="5898"/>
      <dgm:spPr/>
    </dgm:pt>
    <dgm:pt modelId="{249F5E6C-766A-4C70-AECC-596533425620}" type="pres">
      <dgm:prSet presAssocID="{4B2A850D-0E67-4E09-8892-2664617B59DF}" presName="points" presStyleCnt="0"/>
      <dgm:spPr/>
    </dgm:pt>
    <dgm:pt modelId="{12256F7B-B84E-42A6-B7A8-969DAFD46548}" type="pres">
      <dgm:prSet presAssocID="{8E8DFC41-4947-43E0-B5E3-C757D32BD5D9}" presName="compositeA" presStyleCnt="0"/>
      <dgm:spPr/>
    </dgm:pt>
    <dgm:pt modelId="{BE22FBC2-A11A-4932-B3A0-A22994895237}" type="pres">
      <dgm:prSet presAssocID="{8E8DFC41-4947-43E0-B5E3-C757D32BD5D9}" presName="textA" presStyleLbl="revTx" presStyleIdx="0" presStyleCnt="3" custScaleX="135074">
        <dgm:presLayoutVars>
          <dgm:bulletEnabled val="1"/>
        </dgm:presLayoutVars>
      </dgm:prSet>
      <dgm:spPr/>
    </dgm:pt>
    <dgm:pt modelId="{A26D8B31-7FA4-4558-BB88-0738EC38D8E6}" type="pres">
      <dgm:prSet presAssocID="{8E8DFC41-4947-43E0-B5E3-C757D32BD5D9}" presName="circleA" presStyleLbl="node1" presStyleIdx="0" presStyleCnt="3" custLinFactX="-100000" custLinFactNeighborX="-117565" custLinFactNeighborY="18618"/>
      <dgm:spPr/>
    </dgm:pt>
    <dgm:pt modelId="{626D2086-EC58-466A-AA06-2CDCE6BB5BB3}" type="pres">
      <dgm:prSet presAssocID="{8E8DFC41-4947-43E0-B5E3-C757D32BD5D9}" presName="spaceA" presStyleCnt="0"/>
      <dgm:spPr/>
    </dgm:pt>
    <dgm:pt modelId="{CFD46306-1CA3-4E7F-8248-18E9B97C408E}" type="pres">
      <dgm:prSet presAssocID="{17BCE38F-F9E2-4C51-8944-BE1EA16446F5}" presName="space" presStyleCnt="0"/>
      <dgm:spPr/>
    </dgm:pt>
    <dgm:pt modelId="{B3D9BC98-CF14-4AF9-8D69-418E77ED85BA}" type="pres">
      <dgm:prSet presAssocID="{7D954A08-4EAF-4CE0-A00D-159D2149CF56}" presName="compositeB" presStyleCnt="0"/>
      <dgm:spPr/>
    </dgm:pt>
    <dgm:pt modelId="{C2F2DCC1-A375-452C-AD3C-8B9B7D2E6D14}" type="pres">
      <dgm:prSet presAssocID="{7D954A08-4EAF-4CE0-A00D-159D2149CF56}" presName="textB" presStyleLbl="revTx" presStyleIdx="1" presStyleCnt="3" custLinFactNeighborX="-6835" custLinFactNeighborY="17704">
        <dgm:presLayoutVars>
          <dgm:bulletEnabled val="1"/>
        </dgm:presLayoutVars>
      </dgm:prSet>
      <dgm:spPr/>
    </dgm:pt>
    <dgm:pt modelId="{14D7FDE8-894B-48D5-825D-9768A156F535}" type="pres">
      <dgm:prSet presAssocID="{7D954A08-4EAF-4CE0-A00D-159D2149CF56}" presName="circleB" presStyleLbl="node1" presStyleIdx="1" presStyleCnt="3" custLinFactX="-300000" custLinFactNeighborX="-330822" custLinFactNeighborY="18618"/>
      <dgm:spPr/>
    </dgm:pt>
    <dgm:pt modelId="{1720F943-F96E-4218-AC79-9CDA3AD81CFC}" type="pres">
      <dgm:prSet presAssocID="{7D954A08-4EAF-4CE0-A00D-159D2149CF56}" presName="spaceB" presStyleCnt="0"/>
      <dgm:spPr/>
    </dgm:pt>
    <dgm:pt modelId="{BDAB5A29-40EF-4D6D-8F7D-A96ADE7DF9A0}" type="pres">
      <dgm:prSet presAssocID="{4938ACFF-5A59-4D96-B205-5D9D08983A83}" presName="space" presStyleCnt="0"/>
      <dgm:spPr/>
    </dgm:pt>
    <dgm:pt modelId="{59DF6F46-8FAA-4BAE-B63A-75FC130209ED}" type="pres">
      <dgm:prSet presAssocID="{6A75C68A-EFF7-4F2C-948B-F506E26E46F8}" presName="compositeA" presStyleCnt="0"/>
      <dgm:spPr/>
    </dgm:pt>
    <dgm:pt modelId="{D878823E-AACE-429E-9580-8544DFA5B563}" type="pres">
      <dgm:prSet presAssocID="{6A75C68A-EFF7-4F2C-948B-F506E26E46F8}" presName="textA" presStyleLbl="revTx" presStyleIdx="2" presStyleCnt="3">
        <dgm:presLayoutVars>
          <dgm:bulletEnabled val="1"/>
        </dgm:presLayoutVars>
      </dgm:prSet>
      <dgm:spPr/>
    </dgm:pt>
    <dgm:pt modelId="{27850459-74D3-4C23-9100-58F55FA0EC8E}" type="pres">
      <dgm:prSet presAssocID="{6A75C68A-EFF7-4F2C-948B-F506E26E46F8}" presName="circleA" presStyleLbl="node1" presStyleIdx="2" presStyleCnt="3" custLinFactNeighborX="-24630" custLinFactNeighborY="8869"/>
      <dgm:spPr/>
    </dgm:pt>
    <dgm:pt modelId="{8E477E2E-2EE3-424B-A7C4-CDB3D94C908A}" type="pres">
      <dgm:prSet presAssocID="{6A75C68A-EFF7-4F2C-948B-F506E26E46F8}" presName="spaceA" presStyleCnt="0"/>
      <dgm:spPr/>
    </dgm:pt>
  </dgm:ptLst>
  <dgm:cxnLst>
    <dgm:cxn modelId="{31AD1036-C1A3-46BD-A0A2-C19E071478F9}" type="presOf" srcId="{7D954A08-4EAF-4CE0-A00D-159D2149CF56}" destId="{C2F2DCC1-A375-452C-AD3C-8B9B7D2E6D14}" srcOrd="0" destOrd="0" presId="urn:microsoft.com/office/officeart/2005/8/layout/hProcess11"/>
    <dgm:cxn modelId="{FB840A47-B3C9-44EE-9147-8F8826FB8033}" type="presOf" srcId="{8E8DFC41-4947-43E0-B5E3-C757D32BD5D9}" destId="{BE22FBC2-A11A-4932-B3A0-A22994895237}" srcOrd="0" destOrd="0" presId="urn:microsoft.com/office/officeart/2005/8/layout/hProcess11"/>
    <dgm:cxn modelId="{7D762677-C584-4758-AEDC-61AB11B719CD}" type="presOf" srcId="{6A75C68A-EFF7-4F2C-948B-F506E26E46F8}" destId="{D878823E-AACE-429E-9580-8544DFA5B563}" srcOrd="0" destOrd="0" presId="urn:microsoft.com/office/officeart/2005/8/layout/hProcess11"/>
    <dgm:cxn modelId="{2FB31959-2658-4963-AADF-5CFEA2818BEB}" srcId="{4B2A850D-0E67-4E09-8892-2664617B59DF}" destId="{7D954A08-4EAF-4CE0-A00D-159D2149CF56}" srcOrd="1" destOrd="0" parTransId="{2F4798DA-253F-42F0-9DA8-1DCCEB29116A}" sibTransId="{4938ACFF-5A59-4D96-B205-5D9D08983A83}"/>
    <dgm:cxn modelId="{3B1DB9B1-8FE7-4360-89B2-0C14D55C7A34}" srcId="{4B2A850D-0E67-4E09-8892-2664617B59DF}" destId="{6A75C68A-EFF7-4F2C-948B-F506E26E46F8}" srcOrd="2" destOrd="0" parTransId="{10FDB40B-CD70-4EAB-9869-1816D31D8CF8}" sibTransId="{84974FE6-7049-4622-B9AA-5B8BED455C56}"/>
    <dgm:cxn modelId="{FA4267B3-7C87-4B56-BA71-AA60526F2E86}" type="presOf" srcId="{4B2A850D-0E67-4E09-8892-2664617B59DF}" destId="{4AEACCA4-B074-4FC8-A982-1EA1F4371F2A}" srcOrd="0" destOrd="0" presId="urn:microsoft.com/office/officeart/2005/8/layout/hProcess11"/>
    <dgm:cxn modelId="{5BF8C6D5-F183-4A52-B1EE-FC141D6A2D57}" srcId="{4B2A850D-0E67-4E09-8892-2664617B59DF}" destId="{8E8DFC41-4947-43E0-B5E3-C757D32BD5D9}" srcOrd="0" destOrd="0" parTransId="{644F1B26-6F62-4DC6-ACC9-9EEF6ADCB45C}" sibTransId="{17BCE38F-F9E2-4C51-8944-BE1EA16446F5}"/>
    <dgm:cxn modelId="{BB86D18C-B50C-41C1-8719-BDE424595BCC}" type="presParOf" srcId="{4AEACCA4-B074-4FC8-A982-1EA1F4371F2A}" destId="{D485C2D8-A7AD-4E69-B0E7-AB929E8E5E10}" srcOrd="0" destOrd="0" presId="urn:microsoft.com/office/officeart/2005/8/layout/hProcess11"/>
    <dgm:cxn modelId="{E2F38A48-D04C-4F70-96A0-43CBC94B6842}" type="presParOf" srcId="{4AEACCA4-B074-4FC8-A982-1EA1F4371F2A}" destId="{249F5E6C-766A-4C70-AECC-596533425620}" srcOrd="1" destOrd="0" presId="urn:microsoft.com/office/officeart/2005/8/layout/hProcess11"/>
    <dgm:cxn modelId="{44EC3AD5-1833-4E30-B075-F66B75DB1D76}" type="presParOf" srcId="{249F5E6C-766A-4C70-AECC-596533425620}" destId="{12256F7B-B84E-42A6-B7A8-969DAFD46548}" srcOrd="0" destOrd="0" presId="urn:microsoft.com/office/officeart/2005/8/layout/hProcess11"/>
    <dgm:cxn modelId="{D91B42C3-A9BE-49A2-A851-DD8561F39189}" type="presParOf" srcId="{12256F7B-B84E-42A6-B7A8-969DAFD46548}" destId="{BE22FBC2-A11A-4932-B3A0-A22994895237}" srcOrd="0" destOrd="0" presId="urn:microsoft.com/office/officeart/2005/8/layout/hProcess11"/>
    <dgm:cxn modelId="{A126BC60-BF9B-445A-A25C-8FA025372234}" type="presParOf" srcId="{12256F7B-B84E-42A6-B7A8-969DAFD46548}" destId="{A26D8B31-7FA4-4558-BB88-0738EC38D8E6}" srcOrd="1" destOrd="0" presId="urn:microsoft.com/office/officeart/2005/8/layout/hProcess11"/>
    <dgm:cxn modelId="{D47C9339-8F0F-47C5-A58C-AC30BE690867}" type="presParOf" srcId="{12256F7B-B84E-42A6-B7A8-969DAFD46548}" destId="{626D2086-EC58-466A-AA06-2CDCE6BB5BB3}" srcOrd="2" destOrd="0" presId="urn:microsoft.com/office/officeart/2005/8/layout/hProcess11"/>
    <dgm:cxn modelId="{4910AF12-C9B5-468D-B49F-9053BAF3AAB6}" type="presParOf" srcId="{249F5E6C-766A-4C70-AECC-596533425620}" destId="{CFD46306-1CA3-4E7F-8248-18E9B97C408E}" srcOrd="1" destOrd="0" presId="urn:microsoft.com/office/officeart/2005/8/layout/hProcess11"/>
    <dgm:cxn modelId="{2A94FA23-63EC-4D97-95D3-0AC15CE7B239}" type="presParOf" srcId="{249F5E6C-766A-4C70-AECC-596533425620}" destId="{B3D9BC98-CF14-4AF9-8D69-418E77ED85BA}" srcOrd="2" destOrd="0" presId="urn:microsoft.com/office/officeart/2005/8/layout/hProcess11"/>
    <dgm:cxn modelId="{A799E671-4BFD-46CC-880B-362F8A9D293C}" type="presParOf" srcId="{B3D9BC98-CF14-4AF9-8D69-418E77ED85BA}" destId="{C2F2DCC1-A375-452C-AD3C-8B9B7D2E6D14}" srcOrd="0" destOrd="0" presId="urn:microsoft.com/office/officeart/2005/8/layout/hProcess11"/>
    <dgm:cxn modelId="{CC6D2F9E-B5FB-4E48-8716-554767A623B2}" type="presParOf" srcId="{B3D9BC98-CF14-4AF9-8D69-418E77ED85BA}" destId="{14D7FDE8-894B-48D5-825D-9768A156F535}" srcOrd="1" destOrd="0" presId="urn:microsoft.com/office/officeart/2005/8/layout/hProcess11"/>
    <dgm:cxn modelId="{7A36EEEF-2A80-404B-8439-9A2FDF750C31}" type="presParOf" srcId="{B3D9BC98-CF14-4AF9-8D69-418E77ED85BA}" destId="{1720F943-F96E-4218-AC79-9CDA3AD81CFC}" srcOrd="2" destOrd="0" presId="urn:microsoft.com/office/officeart/2005/8/layout/hProcess11"/>
    <dgm:cxn modelId="{C26B9FBF-939F-4850-A29D-625BD517DABB}" type="presParOf" srcId="{249F5E6C-766A-4C70-AECC-596533425620}" destId="{BDAB5A29-40EF-4D6D-8F7D-A96ADE7DF9A0}" srcOrd="3" destOrd="0" presId="urn:microsoft.com/office/officeart/2005/8/layout/hProcess11"/>
    <dgm:cxn modelId="{E594F9C5-6A88-4A5F-A26E-6999A4A7273D}" type="presParOf" srcId="{249F5E6C-766A-4C70-AECC-596533425620}" destId="{59DF6F46-8FAA-4BAE-B63A-75FC130209ED}" srcOrd="4" destOrd="0" presId="urn:microsoft.com/office/officeart/2005/8/layout/hProcess11"/>
    <dgm:cxn modelId="{B6E0CE71-1FEF-44D7-B0C8-7E6001E0F1EC}" type="presParOf" srcId="{59DF6F46-8FAA-4BAE-B63A-75FC130209ED}" destId="{D878823E-AACE-429E-9580-8544DFA5B563}" srcOrd="0" destOrd="0" presId="urn:microsoft.com/office/officeart/2005/8/layout/hProcess11"/>
    <dgm:cxn modelId="{53D842FB-4C0B-43C8-A3CC-7292D5978F05}" type="presParOf" srcId="{59DF6F46-8FAA-4BAE-B63A-75FC130209ED}" destId="{27850459-74D3-4C23-9100-58F55FA0EC8E}" srcOrd="1" destOrd="0" presId="urn:microsoft.com/office/officeart/2005/8/layout/hProcess11"/>
    <dgm:cxn modelId="{9B5DB47D-084A-4A2E-8842-A8B8C58A726F}" type="presParOf" srcId="{59DF6F46-8FAA-4BAE-B63A-75FC130209ED}" destId="{8E477E2E-2EE3-424B-A7C4-CDB3D94C908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5C2D8-A7AD-4E69-B0E7-AB929E8E5E10}">
      <dsp:nvSpPr>
        <dsp:cNvPr id="0" name=""/>
        <dsp:cNvSpPr/>
      </dsp:nvSpPr>
      <dsp:spPr>
        <a:xfrm>
          <a:off x="0" y="1155025"/>
          <a:ext cx="9470439" cy="142775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2FBC2-A11A-4932-B3A0-A22994895237}">
      <dsp:nvSpPr>
        <dsp:cNvPr id="0" name=""/>
        <dsp:cNvSpPr/>
      </dsp:nvSpPr>
      <dsp:spPr>
        <a:xfrm>
          <a:off x="3560" y="0"/>
          <a:ext cx="3333566" cy="1427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				Palveluntuottajien ja vastuuohjaajien kanssa palvelulupausten ideointi: lupaukset, joihin kaikki voivat sitoutua toimipaikasta riippumatta 1/22/</a:t>
          </a:r>
          <a:r>
            <a:rPr lang="fi-FI" sz="1400" b="1" kern="1200" dirty="0"/>
            <a:t>DO</a:t>
          </a:r>
        </a:p>
      </dsp:txBody>
      <dsp:txXfrm>
        <a:off x="3560" y="0"/>
        <a:ext cx="3333566" cy="1427755"/>
      </dsp:txXfrm>
    </dsp:sp>
    <dsp:sp modelId="{A26D8B31-7FA4-4558-BB88-0738EC38D8E6}">
      <dsp:nvSpPr>
        <dsp:cNvPr id="0" name=""/>
        <dsp:cNvSpPr/>
      </dsp:nvSpPr>
      <dsp:spPr>
        <a:xfrm>
          <a:off x="715300" y="1672679"/>
          <a:ext cx="356938" cy="356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2DCC1-A375-452C-AD3C-8B9B7D2E6D14}">
      <dsp:nvSpPr>
        <dsp:cNvPr id="0" name=""/>
        <dsp:cNvSpPr/>
      </dsp:nvSpPr>
      <dsp:spPr>
        <a:xfrm>
          <a:off x="3291840" y="2141633"/>
          <a:ext cx="2467955" cy="1427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Koostetaan ideoinnin kautta keskeiset lupaukset ja tehdään ZEF- kysely niiden toimivuudesta palveluntuottajille ja ohjaajille.</a:t>
          </a:r>
          <a:r>
            <a:rPr lang="fi-FI" sz="1200" b="1" kern="1200" dirty="0"/>
            <a:t> </a:t>
          </a:r>
          <a:r>
            <a:rPr lang="fi-FI" sz="1200" b="0" kern="1200" dirty="0"/>
            <a:t>Arvioidaan tuloksia kyselynperusteella </a:t>
          </a:r>
          <a:r>
            <a:rPr lang="fi-FI" sz="1200" kern="1200" dirty="0"/>
            <a:t>2/22 /</a:t>
          </a:r>
          <a:r>
            <a:rPr lang="fi-FI" sz="1200" b="1" kern="1200" dirty="0"/>
            <a:t>CHECK</a:t>
          </a:r>
        </a:p>
      </dsp:txBody>
      <dsp:txXfrm>
        <a:off x="3291840" y="2141633"/>
        <a:ext cx="2467955" cy="1427755"/>
      </dsp:txXfrm>
    </dsp:sp>
    <dsp:sp modelId="{14D7FDE8-894B-48D5-825D-9768A156F535}">
      <dsp:nvSpPr>
        <dsp:cNvPr id="0" name=""/>
        <dsp:cNvSpPr/>
      </dsp:nvSpPr>
      <dsp:spPr>
        <a:xfrm>
          <a:off x="2264384" y="1672679"/>
          <a:ext cx="356938" cy="356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8823E-AACE-429E-9580-8544DFA5B563}">
      <dsp:nvSpPr>
        <dsp:cNvPr id="0" name=""/>
        <dsp:cNvSpPr/>
      </dsp:nvSpPr>
      <dsp:spPr>
        <a:xfrm>
          <a:off x="6051878" y="0"/>
          <a:ext cx="2467955" cy="1427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Valitaan palvelulupauksiksi kyselyn perusteella tärkeimmiksi nousseet. Palvelulupaukset kirjataan kunnan toimintasuunnitelmaan ja niiden toteutumista seurataan asiakaskyselyin. (ohjaajakoulutus päivitetystä suunnitelmasta)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3-5/22/</a:t>
          </a:r>
          <a:r>
            <a:rPr lang="fi-FI" sz="1200" b="1" kern="1200" dirty="0"/>
            <a:t>ACT</a:t>
          </a:r>
        </a:p>
      </dsp:txBody>
      <dsp:txXfrm>
        <a:off x="6051878" y="0"/>
        <a:ext cx="2467955" cy="1427755"/>
      </dsp:txXfrm>
    </dsp:sp>
    <dsp:sp modelId="{27850459-74D3-4C23-9100-58F55FA0EC8E}">
      <dsp:nvSpPr>
        <dsp:cNvPr id="0" name=""/>
        <dsp:cNvSpPr/>
      </dsp:nvSpPr>
      <dsp:spPr>
        <a:xfrm>
          <a:off x="7019472" y="1637881"/>
          <a:ext cx="356938" cy="356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2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4744627-E584-4F2D-9579-FB881B419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378713" cy="6858000"/>
          </a:xfrm>
          <a:prstGeom prst="rect">
            <a:avLst/>
          </a:prstGeom>
          <a:gradFill>
            <a:gsLst>
              <a:gs pos="46000">
                <a:schemeClr val="tx2">
                  <a:alpha val="81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22113BD-7FB3-4C22-914B-903AB696A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9051" y="457200"/>
            <a:ext cx="6779623" cy="593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457199"/>
            <a:ext cx="3932237" cy="2450827"/>
          </a:xfrm>
        </p:spPr>
        <p:txBody>
          <a:bodyPr anchor="b">
            <a:normAutofit/>
          </a:bodyPr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3123872"/>
            <a:ext cx="3932237" cy="326386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281748" y="766354"/>
            <a:ext cx="6082938" cy="5299165"/>
          </a:xfrm>
        </p:spPr>
        <p:txBody>
          <a:bodyPr/>
          <a:lstStyle>
            <a:lvl1pPr marL="384175" indent="-384175">
              <a:spcBef>
                <a:spcPts val="600"/>
              </a:spcBef>
              <a:spcAft>
                <a:spcPts val="600"/>
              </a:spcAft>
              <a:defRPr sz="2200"/>
            </a:lvl1pPr>
            <a:lvl2pPr marL="717550" indent="-269875">
              <a:spcBef>
                <a:spcPts val="0"/>
              </a:spcBef>
              <a:spcAft>
                <a:spcPts val="600"/>
              </a:spcAft>
              <a:defRPr sz="2000"/>
            </a:lvl2pPr>
            <a:lvl3pPr marL="985838" indent="-268288">
              <a:spcBef>
                <a:spcPts val="0"/>
              </a:spcBef>
              <a:spcAft>
                <a:spcPts val="600"/>
              </a:spcAft>
              <a:defRPr sz="1800"/>
            </a:lvl3pPr>
            <a:lvl4pPr marL="1255713" indent="-271463">
              <a:spcBef>
                <a:spcPts val="0"/>
              </a:spcBef>
              <a:spcAft>
                <a:spcPts val="600"/>
              </a:spcAft>
              <a:defRPr sz="1800"/>
            </a:lvl4pPr>
            <a:lvl5pPr marL="1612900" indent="-266700">
              <a:spcAft>
                <a:spcPts val="600"/>
              </a:spcAft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E995E32-C504-4EAB-856C-6A5DC04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866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644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214718"/>
            <a:ext cx="11046823" cy="466164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2142565"/>
            <a:ext cx="11046823" cy="450030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F6B3B4E-87C4-48E5-884D-35EDAEFA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8726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145943"/>
            <a:ext cx="11046823" cy="682857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1946535"/>
            <a:ext cx="11046823" cy="385791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304605-0DA0-4608-B10C-4DD2A166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5577" y="6192401"/>
            <a:ext cx="1025434" cy="365125"/>
          </a:xfrm>
        </p:spPr>
        <p:txBody>
          <a:bodyPr/>
          <a:lstStyle/>
          <a:p>
            <a:fld id="{ADBBB2FC-7261-49C0-B19F-908DDA9ABE9C}" type="datetimeFigureOut">
              <a:rPr lang="fi-FI" smtClean="0"/>
              <a:t>12.12.2022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19B0E7-A395-450C-B968-5D790C99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39" y="6192401"/>
            <a:ext cx="6380922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EAF6FF19-77BD-491D-9069-263CD4F2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947" y="6192401"/>
            <a:ext cx="611777" cy="365125"/>
          </a:xfrm>
        </p:spPr>
        <p:txBody>
          <a:bodyPr/>
          <a:lstStyle/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BFFA347-DDC3-4C30-BC7F-8B939ED6E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6467" y="6092835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94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1204809"/>
            <a:ext cx="10515600" cy="639689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fld id="{ADBBB2FC-7261-49C0-B19F-908DDA9ABE9C}" type="datetimeFigureOut">
              <a:rPr lang="fi-FI" smtClean="0"/>
              <a:t>12.12.2022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88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tai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1185189"/>
            <a:ext cx="10515600" cy="647536"/>
          </a:xfrm>
        </p:spPr>
        <p:txBody>
          <a:bodyPr/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2121155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3139571"/>
            <a:ext cx="5157787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21155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3139571"/>
            <a:ext cx="5183188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4">
            <a:extLst>
              <a:ext uri="{FF2B5EF4-FFF2-40B4-BE49-F238E27FC236}">
                <a16:creationId xmlns:a16="http://schemas.microsoft.com/office/drawing/2014/main" id="{732BCECF-24FA-4245-89F0-F9E3F84B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8304"/>
            <a:ext cx="1025434" cy="365125"/>
          </a:xfrm>
        </p:spPr>
        <p:txBody>
          <a:bodyPr/>
          <a:lstStyle/>
          <a:p>
            <a:fld id="{ADBBB2FC-7261-49C0-B19F-908DDA9ABE9C}" type="datetimeFigureOut">
              <a:rPr lang="fi-FI" smtClean="0"/>
              <a:t>12.12.2022</a:t>
            </a:fld>
            <a:endParaRPr lang="fi-FI"/>
          </a:p>
        </p:txBody>
      </p:sp>
      <p:sp>
        <p:nvSpPr>
          <p:cNvPr id="8" name="Alatunnisteen paikkamerkki 5">
            <a:extLst>
              <a:ext uri="{FF2B5EF4-FFF2-40B4-BE49-F238E27FC236}">
                <a16:creationId xmlns:a16="http://schemas.microsoft.com/office/drawing/2014/main" id="{119944AF-3501-4178-8A67-BC3EA871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208304"/>
            <a:ext cx="567363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6">
            <a:extLst>
              <a:ext uri="{FF2B5EF4-FFF2-40B4-BE49-F238E27FC236}">
                <a16:creationId xmlns:a16="http://schemas.microsoft.com/office/drawing/2014/main" id="{08B92EAD-D883-401D-8AA0-01AB9B4E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208304"/>
            <a:ext cx="611777" cy="365125"/>
          </a:xfrm>
        </p:spPr>
        <p:txBody>
          <a:bodyPr/>
          <a:lstStyle/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093F3DD-5E7F-4930-8505-0AB4862F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8738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85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1223554"/>
            <a:ext cx="3932237" cy="1600200"/>
          </a:xfrm>
        </p:spPr>
        <p:txBody>
          <a:bodyPr anchor="b">
            <a:noAutofit/>
          </a:bodyPr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2991393"/>
            <a:ext cx="3932237" cy="35313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968240" y="1223554"/>
            <a:ext cx="6396446" cy="529916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86835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518029"/>
            <a:ext cx="10515600" cy="65146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6" name="Päivämäärän paikkamerkki 4">
            <a:extLst>
              <a:ext uri="{FF2B5EF4-FFF2-40B4-BE49-F238E27FC236}">
                <a16:creationId xmlns:a16="http://schemas.microsoft.com/office/drawing/2014/main" id="{40F95D50-A862-48FB-9B78-F3C05216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fld id="{ADBBB2FC-7261-49C0-B19F-908DDA9ABE9C}" type="datetimeFigureOut">
              <a:rPr lang="fi-FI" smtClean="0"/>
              <a:t>12.12.2022</a:t>
            </a:fld>
            <a:endParaRPr lang="fi-FI"/>
          </a:p>
        </p:txBody>
      </p:sp>
      <p:sp>
        <p:nvSpPr>
          <p:cNvPr id="7" name="Alatunnisteen paikkamerkki 5">
            <a:extLst>
              <a:ext uri="{FF2B5EF4-FFF2-40B4-BE49-F238E27FC236}">
                <a16:creationId xmlns:a16="http://schemas.microsoft.com/office/drawing/2014/main" id="{E7711795-E442-40A4-A082-5EB6AB31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9D789163-F972-4ABF-9316-92A93D45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9370626-A5E4-4A0C-A22C-06CE1C07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13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a dia logo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EFFD69E1-2040-4684-81B2-BA4D53DC7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58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427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+ selite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88028"/>
            <a:ext cx="3932237" cy="368095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Kuva </a:t>
            </a:r>
            <a:br>
              <a:rPr lang="fi-FI" dirty="0"/>
            </a:br>
            <a:r>
              <a:rPr lang="fi-FI" dirty="0"/>
              <a:t>Muista lisätä tarvittaessa kuvan ALT -teksti</a:t>
            </a:r>
          </a:p>
        </p:txBody>
      </p:sp>
      <p:sp>
        <p:nvSpPr>
          <p:cNvPr id="8" name="Päivämäärän paikkamerkki 4">
            <a:extLst>
              <a:ext uri="{FF2B5EF4-FFF2-40B4-BE49-F238E27FC236}">
                <a16:creationId xmlns:a16="http://schemas.microsoft.com/office/drawing/2014/main" id="{A62F173C-CA01-46C8-8ACB-059B50B0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fld id="{ADBBB2FC-7261-49C0-B19F-908DDA9ABE9C}" type="datetimeFigureOut">
              <a:rPr lang="fi-FI" smtClean="0"/>
              <a:t>12.12.2022</a:t>
            </a:fld>
            <a:endParaRPr lang="fi-FI"/>
          </a:p>
        </p:txBody>
      </p:sp>
      <p:sp>
        <p:nvSpPr>
          <p:cNvPr id="9" name="Alatunnisteen paikkamerkki 5">
            <a:extLst>
              <a:ext uri="{FF2B5EF4-FFF2-40B4-BE49-F238E27FC236}">
                <a16:creationId xmlns:a16="http://schemas.microsoft.com/office/drawing/2014/main" id="{8D1C888C-C80D-443E-BB84-5438D5E0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5598F737-49C6-465C-AAC0-1CC31720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1085A5C-08A8-43AA-8946-9AC820FA8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3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31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asettelu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B0B4A5E3-A489-492E-BF46-7B5AEE3A368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87564" y="0"/>
            <a:ext cx="5798084" cy="3428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340D0AD1-5DF7-46B9-A3E2-3A1577D471B2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6392328" y="3626069"/>
            <a:ext cx="5788556" cy="32319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18D88550-7248-44B1-9174-AB6B42A48D0E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3614179" y="0"/>
            <a:ext cx="261821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90D0767E-2AA6-4653-A890-C7698B13E125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-11115" y="-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Kuva</a:t>
            </a:r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3006635A-5F06-44E4-B7A3-75A27D9EE0CB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0" y="246788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F1AD1EF-8AA9-4D06-B6D4-EC0A770B464A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4764" y="4935763"/>
            <a:ext cx="3465363" cy="19187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7362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asettelu 2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C9BD9F77-D97C-4641-BF54-33154D36B332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3642608" y="0"/>
            <a:ext cx="8538897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BFD4E7A1-729E-46E1-BD90-8600DADC9467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3465363" cy="2301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69C3A83E-7A2B-4C63-9041-5C1EE68001E8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525" y="2471352"/>
            <a:ext cx="3465363" cy="14704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C35BF02-7B0D-48AD-9BAD-5554B54E2B54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525" y="4120977"/>
            <a:ext cx="3465363" cy="27370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8968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asettelu 3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780432A4-79B2-4E2C-9BE8-6A6DB0EFE24B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623398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DE3D5D2E-044C-47A6-BB4D-8161EF3E9B37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391534" y="0"/>
            <a:ext cx="5796496" cy="34245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F90F2A9-8182-4B0A-B2FB-34994EEADCE5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391534" y="3616046"/>
            <a:ext cx="5796496" cy="3241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635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8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0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vallinen 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8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107"/>
            <a:ext cx="10515600" cy="639732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8200" y="1649225"/>
            <a:ext cx="10515600" cy="4473668"/>
          </a:xfrm>
        </p:spPr>
        <p:txBody>
          <a:bodyPr/>
          <a:lstStyle>
            <a:lvl1pPr indent="-334800">
              <a:spcBef>
                <a:spcPts val="600"/>
              </a:spcBef>
              <a:spcAft>
                <a:spcPts val="600"/>
              </a:spcAft>
              <a:defRPr sz="2400"/>
            </a:lvl1pPr>
            <a:lvl2pPr indent="-334800">
              <a:spcBef>
                <a:spcPts val="0"/>
              </a:spcBef>
              <a:spcAft>
                <a:spcPts val="600"/>
              </a:spcAft>
              <a:defRPr sz="2200"/>
            </a:lvl2pPr>
            <a:lvl3pPr indent="-334800">
              <a:spcBef>
                <a:spcPts val="0"/>
              </a:spcBef>
              <a:spcAft>
                <a:spcPts val="600"/>
              </a:spcAft>
              <a:defRPr sz="2000"/>
            </a:lvl3pPr>
            <a:lvl4pPr indent="-334800">
              <a:spcBef>
                <a:spcPts val="0"/>
              </a:spcBef>
              <a:spcAft>
                <a:spcPts val="600"/>
              </a:spcAft>
              <a:defRPr sz="2000"/>
            </a:lvl4pPr>
            <a:lvl5pPr indent="-33480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4"/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CD6F2F4-62C2-4AC3-9A4C-77387D986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664321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0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923DC920-EA68-4D84-B72C-114FBC687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7416"/>
            <a:ext cx="10515600" cy="61474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Lisää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teksti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napsauttamalla</a:t>
            </a:r>
            <a:endParaRPr lang="en-GB" b="0" i="1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33984"/>
            <a:ext cx="1025434" cy="365125"/>
          </a:xfrm>
        </p:spPr>
        <p:txBody>
          <a:bodyPr/>
          <a:lstStyle/>
          <a:p>
            <a:fld id="{ADBBB2FC-7261-49C0-B19F-908DDA9ABE9C}" type="datetimeFigureOut">
              <a:rPr lang="fi-FI" smtClean="0"/>
              <a:t>12.12.2022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5933984"/>
            <a:ext cx="567363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5933984"/>
            <a:ext cx="611777" cy="365125"/>
          </a:xfrm>
        </p:spPr>
        <p:txBody>
          <a:bodyPr/>
          <a:lstStyle/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834418"/>
            <a:ext cx="2159726" cy="512641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17AF3CD-6323-4E10-A1B6-5CB2EFB211AE}"/>
              </a:ext>
            </a:extLst>
          </p:cNvPr>
          <p:cNvSpPr txBox="1">
            <a:spLocks/>
          </p:cNvSpPr>
          <p:nvPr/>
        </p:nvSpPr>
        <p:spPr>
          <a:xfrm>
            <a:off x="10842171" y="6469561"/>
            <a:ext cx="966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55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ksi sisältökohdetta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873"/>
            <a:ext cx="10515600" cy="649463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64464"/>
            <a:ext cx="1025434" cy="365125"/>
          </a:xfrm>
        </p:spPr>
        <p:txBody>
          <a:bodyPr/>
          <a:lstStyle/>
          <a:p>
            <a:fld id="{ADBBB2FC-7261-49C0-B19F-908DDA9ABE9C}" type="datetimeFigureOut">
              <a:rPr lang="fi-FI" smtClean="0"/>
              <a:t>12.12.2022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994264" y="5964464"/>
            <a:ext cx="8608424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742023" y="5964464"/>
            <a:ext cx="611777" cy="365125"/>
          </a:xfrm>
        </p:spPr>
        <p:txBody>
          <a:bodyPr/>
          <a:lstStyle/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737AD9D-8528-447C-B6F4-7BA1462E5C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4807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828062"/>
            <a:ext cx="10515600" cy="862626"/>
          </a:xfrm>
        </p:spPr>
        <p:txBody>
          <a:bodyPr/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2649013"/>
            <a:ext cx="5157787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649013"/>
            <a:ext cx="5183188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F141F0F8-1B45-4090-BC6B-75229D9D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515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10243"/>
            <a:ext cx="10515600" cy="743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425389"/>
            <a:ext cx="10515600" cy="4751574"/>
          </a:xfrm>
          <a:prstGeom prst="rect">
            <a:avLst/>
          </a:prstGeom>
        </p:spPr>
        <p:txBody>
          <a:bodyPr vert="horz" lIns="108000" tIns="45720" rIns="91440" bIns="45720" spcCol="288000" rtlCol="0" anchor="t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DBBB2FC-7261-49C0-B19F-908DDA9ABE9C}" type="datetimeFigureOut">
              <a:rPr lang="fi-FI" smtClean="0"/>
              <a:t>12.12.2022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422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normalizeH="0" baseline="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325438" indent="-3254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■"/>
        <a:tabLst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27063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85838" indent="-32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44613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03388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eda.net/jyvaskyla/aji/hyvinvoiva-jalkkarilainen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957861-9C2C-4367-8415-237BA273A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54" y="648389"/>
            <a:ext cx="9283337" cy="2938463"/>
          </a:xfrm>
        </p:spPr>
        <p:txBody>
          <a:bodyPr anchor="b">
            <a:normAutofit/>
          </a:bodyPr>
          <a:lstStyle/>
          <a:p>
            <a:r>
              <a:rPr lang="fi-FI" dirty="0"/>
              <a:t>Palvelulupaukset osaksi Jälkkäriä</a:t>
            </a:r>
          </a:p>
        </p:txBody>
      </p:sp>
    </p:spTree>
    <p:extLst>
      <p:ext uri="{BB962C8B-B14F-4D97-AF65-F5344CB8AC3E}">
        <p14:creationId xmlns:p14="http://schemas.microsoft.com/office/powerpoint/2010/main" val="213254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BA1FC-668A-472D-A336-69C8C08C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noProof="0"/>
            </a:br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46022D-79C0-6BB3-646B-4BB35AD7A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972" y="686112"/>
            <a:ext cx="3932237" cy="3263863"/>
          </a:xfrm>
        </p:spPr>
        <p:txBody>
          <a:bodyPr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Kaikille lapsille tarjotaan turvallista Jälkkäri -toimintaa, jota ohjaavat luotettavat ja ammattitaitoiset ohjaajat hyväksyvässä ilmapiirissä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BFFC68-DF36-409B-EE72-6F2685E44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100" b="1" dirty="0"/>
              <a:t>Miten palvelulupaukset näkyvät tällä hetkellä toiminnassanne?</a:t>
            </a:r>
          </a:p>
          <a:p>
            <a:pPr>
              <a:buFontTx/>
              <a:buChar char="-"/>
            </a:pPr>
            <a:r>
              <a:rPr lang="fi-FI" sz="1100" dirty="0"/>
              <a:t>Ohjaajat käyvät tarjotuissa koulutuksissa</a:t>
            </a:r>
          </a:p>
          <a:p>
            <a:pPr>
              <a:buFontTx/>
              <a:buChar char="-"/>
            </a:pPr>
            <a:r>
              <a:rPr lang="fi-FI" sz="1100" dirty="0"/>
              <a:t>Jokainen lapsi otetaan vastaan omana itsenään ja arvostaen</a:t>
            </a:r>
          </a:p>
          <a:p>
            <a:pPr>
              <a:buFontTx/>
              <a:buChar char="-"/>
            </a:pPr>
            <a:r>
              <a:rPr lang="fi-FI" sz="1100" dirty="0"/>
              <a:t>Uuden ohjaajan perehdytys huolella</a:t>
            </a:r>
          </a:p>
          <a:p>
            <a:pPr>
              <a:buFontTx/>
              <a:buChar char="-"/>
            </a:pPr>
            <a:r>
              <a:rPr lang="fi-FI" sz="1100" dirty="0"/>
              <a:t>Tiedonsiirto; yhteen hiileen puhaltaminen</a:t>
            </a:r>
          </a:p>
          <a:p>
            <a:pPr>
              <a:buFontTx/>
              <a:buChar char="-"/>
            </a:pPr>
            <a:r>
              <a:rPr lang="fi-FI" sz="1100" dirty="0"/>
              <a:t>Asiat keskustellaan heti läpi ja avoimesti</a:t>
            </a:r>
          </a:p>
          <a:p>
            <a:pPr>
              <a:buFontTx/>
              <a:buChar char="-"/>
            </a:pPr>
            <a:r>
              <a:rPr lang="fi-FI" sz="1100" dirty="0"/>
              <a:t>Suunnitelmallisuus </a:t>
            </a:r>
          </a:p>
          <a:p>
            <a:pPr>
              <a:buFontTx/>
              <a:buChar char="-"/>
            </a:pPr>
            <a:r>
              <a:rPr lang="fi-FI" sz="1100" dirty="0"/>
              <a:t>Viikkopalaveri</a:t>
            </a:r>
          </a:p>
          <a:p>
            <a:pPr>
              <a:buFontTx/>
              <a:buChar char="-"/>
            </a:pPr>
            <a:r>
              <a:rPr lang="fi-FI" sz="1100" dirty="0"/>
              <a:t>Ennakointi ja tarkkaan mietitty rytmi päivittäin</a:t>
            </a:r>
          </a:p>
          <a:p>
            <a:pPr marL="0" indent="0">
              <a:buNone/>
            </a:pPr>
            <a:endParaRPr lang="fi-FI" sz="1100" dirty="0"/>
          </a:p>
          <a:p>
            <a:r>
              <a:rPr lang="fi-FI" sz="1100" b="1" dirty="0"/>
              <a:t>Miten viette palvelulupauksia eteenpäin ryhmässänne?</a:t>
            </a:r>
            <a:br>
              <a:rPr lang="fi-FI" sz="1100" b="1" dirty="0"/>
            </a:br>
            <a:r>
              <a:rPr lang="fi-FI" sz="1100" b="1" dirty="0"/>
              <a:t>Mitä mahdollisia haasteita ja esteitä on palvelulupausten toteutumisessa? Ja miten ratkaisette niitä</a:t>
            </a:r>
          </a:p>
          <a:p>
            <a:pPr>
              <a:buFontTx/>
              <a:buChar char="-"/>
            </a:pPr>
            <a:r>
              <a:rPr lang="fi-FI" sz="1100" dirty="0"/>
              <a:t>Useat sairaspoissaolot, vaihtuvuus, sijaisten puute</a:t>
            </a:r>
          </a:p>
          <a:p>
            <a:pPr>
              <a:buFontTx/>
              <a:buChar char="-"/>
            </a:pPr>
            <a:r>
              <a:rPr lang="fi-FI" sz="1100" dirty="0"/>
              <a:t>Viikkopalaveriin </a:t>
            </a:r>
            <a:r>
              <a:rPr lang="fi-FI" sz="1100" dirty="0" err="1"/>
              <a:t>tmv</a:t>
            </a:r>
            <a:r>
              <a:rPr lang="fi-FI" sz="1100" dirty="0"/>
              <a:t>. ei löydy aikaa</a:t>
            </a:r>
          </a:p>
          <a:p>
            <a:pPr>
              <a:buFontTx/>
              <a:buChar char="-"/>
            </a:pPr>
            <a:r>
              <a:rPr lang="fi-FI" sz="1100" dirty="0"/>
              <a:t>Perehdytys </a:t>
            </a: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→ haasteena aika ja kenen vastuulla</a:t>
            </a:r>
            <a:endParaRPr lang="fi-FI" sz="1100" dirty="0"/>
          </a:p>
          <a:p>
            <a:pPr>
              <a:buFontTx/>
              <a:buChar char="-"/>
            </a:pPr>
            <a:endParaRPr lang="en-US" sz="1100" b="1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E32B1BC-FFA2-429E-ACA6-2E8F906F0E2F}"/>
              </a:ext>
            </a:extLst>
          </p:cNvPr>
          <p:cNvSpPr txBox="1"/>
          <p:nvPr/>
        </p:nvSpPr>
        <p:spPr>
          <a:xfrm>
            <a:off x="600972" y="117231"/>
            <a:ext cx="408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Ensimmäinen koulutusryhmä</a:t>
            </a:r>
          </a:p>
        </p:txBody>
      </p:sp>
    </p:spTree>
    <p:extLst>
      <p:ext uri="{BB962C8B-B14F-4D97-AF65-F5344CB8AC3E}">
        <p14:creationId xmlns:p14="http://schemas.microsoft.com/office/powerpoint/2010/main" val="853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BA1FC-668A-472D-A336-69C8C08C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noProof="0"/>
            </a:br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46022D-79C0-6BB3-646B-4BB35AD7A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972" y="686112"/>
            <a:ext cx="3932237" cy="3263863"/>
          </a:xfrm>
        </p:spPr>
        <p:txBody>
          <a:bodyPr>
            <a:normAutofit fontScale="77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Kaikille lapsille tarjotaan turvallista Jälkkäri -toimintaa, jota ohjaavat luotettavat ja ammattitaitoiset ohjaajat hyväksyvässä ilmapiirissä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Kaikissa Jälkkäreissä on yhteisesti laaditut säännöt, jotka osaltaan lisäävät turvallisuutta.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BFFC68-DF36-409B-EE72-6F2685E44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1100" b="1" dirty="0"/>
              <a:t>Miten palvelulupaukset näkyvät tällä hetkellä toiminnassanne?</a:t>
            </a:r>
          </a:p>
          <a:p>
            <a:pPr>
              <a:buFontTx/>
              <a:buChar char="-"/>
            </a:pPr>
            <a:r>
              <a:rPr lang="fi-FI" sz="1100" dirty="0"/>
              <a:t>Turvallisuus on tärkein asia , joka toteutuu säännöllisin rutiinein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100" dirty="0"/>
              <a:t>Jonot, pilli, lapsilista, ryhmän havainnointi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100" dirty="0"/>
              <a:t>Selkeät säännöt ja ohjeet</a:t>
            </a:r>
          </a:p>
          <a:p>
            <a:pPr>
              <a:buFontTx/>
              <a:buChar char="-"/>
            </a:pPr>
            <a:r>
              <a:rPr lang="fi-FI" sz="1100" dirty="0"/>
              <a:t>Kaikki ohjaajat toimivat samalla lailla eli noudattavat selkeitä ohjeita ja päivärutiineja</a:t>
            </a:r>
          </a:p>
          <a:p>
            <a:pPr>
              <a:buFontTx/>
              <a:buChar char="-"/>
            </a:pPr>
            <a:r>
              <a:rPr lang="fi-FI" sz="1100" dirty="0"/>
              <a:t>Läsnäolevat aikuiset</a:t>
            </a:r>
          </a:p>
          <a:p>
            <a:pPr>
              <a:buFontTx/>
              <a:buChar char="-"/>
            </a:pPr>
            <a:r>
              <a:rPr lang="fi-FI" sz="1100" dirty="0"/>
              <a:t>Lapset huomioidaan tervehtimällä ja juttelemalla</a:t>
            </a:r>
          </a:p>
          <a:p>
            <a:pPr>
              <a:buFontTx/>
              <a:buChar char="-"/>
            </a:pPr>
            <a:r>
              <a:rPr lang="fi-FI" sz="1100" dirty="0"/>
              <a:t>Hiljaiset ja rauhalliset tyypit jäävät sivuun, jos ryhmässä on monta haastavaa lasta </a:t>
            </a: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→ratkaistaan järjestämällä yhteisiä hetkiä mieluisan puuhan parissa</a:t>
            </a:r>
            <a:endParaRPr lang="fi-FI" sz="1100" dirty="0"/>
          </a:p>
          <a:p>
            <a:r>
              <a:rPr lang="fi-FI" sz="1100" b="1" dirty="0"/>
              <a:t>Miten viette palvelulupauksia eteenpäin ryhmässänne?</a:t>
            </a:r>
            <a:br>
              <a:rPr lang="fi-FI" sz="1100" b="1" dirty="0"/>
            </a:br>
            <a:r>
              <a:rPr lang="fi-FI" sz="1100" b="1" dirty="0"/>
              <a:t>Mitä mahdollisia haasteita ja esteitä on palvelulupausten toteutumisessa? Ja miten ratkaisette niitä</a:t>
            </a:r>
          </a:p>
          <a:p>
            <a:pPr>
              <a:buFontTx/>
              <a:buChar char="-"/>
            </a:pPr>
            <a:r>
              <a:rPr lang="fi-FI" sz="1100" dirty="0"/>
              <a:t>Rajataan ylimääräinen pois</a:t>
            </a:r>
          </a:p>
          <a:p>
            <a:pPr>
              <a:buFontTx/>
              <a:buChar char="-"/>
            </a:pPr>
            <a:r>
              <a:rPr lang="fi-FI" sz="1100" dirty="0"/>
              <a:t>Kaikilla ohjaajilla ei kokemusta toimia haastavien lasten kanssa</a:t>
            </a:r>
          </a:p>
          <a:p>
            <a:pPr>
              <a:buFontTx/>
              <a:buChar char="-"/>
            </a:pPr>
            <a:r>
              <a:rPr lang="fi-FI" sz="1100" dirty="0"/>
              <a:t>Puuttuva ammattitaito</a:t>
            </a:r>
          </a:p>
          <a:p>
            <a:pPr>
              <a:buFontTx/>
              <a:buChar char="-"/>
            </a:pPr>
            <a:r>
              <a:rPr lang="fi-FI" sz="1100" dirty="0"/>
              <a:t>Tilat haasteena </a:t>
            </a: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→ iso ryhmä ja vain yksi tila, jonka vuoksi paljon lasten kanssa ulkona. Käytävillä oleilua. Luokkatiloja kysytty käyttöön</a:t>
            </a:r>
            <a:endParaRPr lang="fi-FI" sz="1100" dirty="0"/>
          </a:p>
          <a:p>
            <a:pPr>
              <a:buFontTx/>
              <a:buChar char="-"/>
            </a:pPr>
            <a:r>
              <a:rPr lang="fi-FI" sz="1100" dirty="0"/>
              <a:t>Erityisen tuen lapset, jolla voi olla suuret haasteet </a:t>
            </a: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→ jaetaan lapsesta huolehtimisen vastuuvuoroja ja haastaviin tilanteisiin aina kaksi aikuista. Pyritään keksimään mieluista </a:t>
            </a:r>
            <a:r>
              <a:rPr lang="fi-FI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tekmistä</a:t>
            </a: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 erityisen tuen lapselle ja ohjaaja pelaa esim. jalkapalloa mukana</a:t>
            </a:r>
          </a:p>
          <a:p>
            <a:pPr marL="0" indent="0">
              <a:buNone/>
            </a:pPr>
            <a:endParaRPr lang="fi-FI" sz="1100" dirty="0"/>
          </a:p>
          <a:p>
            <a:pPr>
              <a:buFontTx/>
              <a:buChar char="-"/>
            </a:pPr>
            <a:endParaRPr lang="fi-FI" sz="1100" dirty="0"/>
          </a:p>
          <a:p>
            <a:pPr>
              <a:buFontTx/>
              <a:buChar char="-"/>
            </a:pPr>
            <a:endParaRPr lang="fi-FI" sz="1100" dirty="0"/>
          </a:p>
          <a:p>
            <a:pPr>
              <a:buFontTx/>
              <a:buChar char="-"/>
            </a:pPr>
            <a:endParaRPr lang="en-US" sz="1100" b="1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E32B1BC-FFA2-429E-ACA6-2E8F906F0E2F}"/>
              </a:ext>
            </a:extLst>
          </p:cNvPr>
          <p:cNvSpPr txBox="1"/>
          <p:nvPr/>
        </p:nvSpPr>
        <p:spPr>
          <a:xfrm>
            <a:off x="600972" y="117231"/>
            <a:ext cx="408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Toinen koulutusryhmä</a:t>
            </a:r>
          </a:p>
        </p:txBody>
      </p:sp>
    </p:spTree>
    <p:extLst>
      <p:ext uri="{BB962C8B-B14F-4D97-AF65-F5344CB8AC3E}">
        <p14:creationId xmlns:p14="http://schemas.microsoft.com/office/powerpoint/2010/main" val="1230403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BA1FC-668A-472D-A336-69C8C08C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noProof="0"/>
            </a:br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46022D-79C0-6BB3-646B-4BB35AD7A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972" y="686112"/>
            <a:ext cx="3932237" cy="3263863"/>
          </a:xfrm>
        </p:spPr>
        <p:txBody>
          <a:bodyPr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Kaikissa Jälkkäreissä on yhteisesti laaditut säännöt, jotka osaltaan lisäävät turvallisuutta.</a:t>
            </a: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BFFC68-DF36-409B-EE72-6F2685E44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100" b="1" dirty="0"/>
              <a:t>Miten palvelulupaukset näkyvät tällä hetkellä toiminnassanne?</a:t>
            </a:r>
          </a:p>
          <a:p>
            <a:pPr>
              <a:buFontTx/>
              <a:buChar char="-"/>
            </a:pPr>
            <a:r>
              <a:rPr lang="fi-FI" sz="1100" dirty="0"/>
              <a:t>Lasten kanssa laaditut yhteiset pelisäännöt, jotka viedään tiedoksi myös koteihin</a:t>
            </a:r>
          </a:p>
          <a:p>
            <a:pPr>
              <a:buFontTx/>
              <a:buChar char="-"/>
            </a:pPr>
            <a:r>
              <a:rPr lang="fi-FI" sz="1100" dirty="0"/>
              <a:t>Ohjaajat sitoutuvat pitämään säännöistä kiinni</a:t>
            </a:r>
          </a:p>
          <a:p>
            <a:pPr>
              <a:buFontTx/>
              <a:buChar char="-"/>
            </a:pPr>
            <a:r>
              <a:rPr lang="fi-FI" sz="1100" dirty="0"/>
              <a:t>Vaikka on yhteiset säännöt, jokaisen oma persoona saa näkyä!</a:t>
            </a:r>
          </a:p>
          <a:p>
            <a:pPr>
              <a:buFontTx/>
              <a:buChar char="-"/>
            </a:pPr>
            <a:r>
              <a:rPr lang="fi-FI" sz="1100" dirty="0"/>
              <a:t>Perehdytys sääntöihin</a:t>
            </a:r>
          </a:p>
          <a:p>
            <a:pPr>
              <a:buFontTx/>
              <a:buChar char="-"/>
            </a:pPr>
            <a:r>
              <a:rPr lang="fi-FI" sz="1100" dirty="0"/>
              <a:t>Lasta kunnioittavat säännöt, ei sanan käyttö ajatuksella!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i-FI" sz="1100" dirty="0"/>
              <a:t>positiivisuuden/myönteisyyden kautta</a:t>
            </a:r>
          </a:p>
          <a:p>
            <a:pPr>
              <a:buFontTx/>
              <a:buChar char="-"/>
            </a:pPr>
            <a:r>
              <a:rPr lang="fi-FI" sz="1100" dirty="0"/>
              <a:t>Lasten silmissä myös arvostus on ansaittava → huom. Turvan tunne</a:t>
            </a:r>
          </a:p>
          <a:p>
            <a:pPr>
              <a:buFontTx/>
              <a:buChar char="-"/>
            </a:pPr>
            <a:r>
              <a:rPr lang="fi-FI" sz="1100" dirty="0"/>
              <a:t>Huomio ilmapiiriin ja sen vaikutukseen lapsiin</a:t>
            </a:r>
          </a:p>
          <a:p>
            <a:pPr marL="0" indent="0">
              <a:buNone/>
            </a:pPr>
            <a:endParaRPr lang="fi-FI" sz="1100" dirty="0"/>
          </a:p>
          <a:p>
            <a:r>
              <a:rPr lang="fi-FI" sz="1100" b="1" dirty="0"/>
              <a:t>Miten viette palvelulupauksia eteenpäin ryhmässänne?</a:t>
            </a:r>
            <a:br>
              <a:rPr lang="fi-FI" sz="1100" b="1" dirty="0"/>
            </a:br>
            <a:r>
              <a:rPr lang="fi-FI" sz="1100" b="1" dirty="0"/>
              <a:t>Mitä mahdollisia haasteita ja esteitä on palvelulupausten toteutumisessa? Ja miten ratkaisette niitä</a:t>
            </a:r>
          </a:p>
          <a:p>
            <a:pPr>
              <a:buFontTx/>
              <a:buChar char="-"/>
            </a:pPr>
            <a:r>
              <a:rPr lang="fi-FI" sz="1100" dirty="0"/>
              <a:t>haasteena, jos joku lipsuu säännöistä</a:t>
            </a:r>
          </a:p>
          <a:p>
            <a:pPr>
              <a:buFontTx/>
              <a:buChar char="-"/>
            </a:pPr>
            <a:r>
              <a:rPr lang="fi-FI" sz="1100" dirty="0"/>
              <a:t>haasteena joskus nuorten ohjaajien itsevarmuuden vähyys, uskallus, kokemus ja koulutuksen puute → tulee ajan kanssa</a:t>
            </a:r>
          </a:p>
          <a:p>
            <a:pPr>
              <a:buFontTx/>
              <a:buChar char="-"/>
            </a:pPr>
            <a:r>
              <a:rPr lang="fi-FI" sz="1100" dirty="0"/>
              <a:t>Haasteena alan koulutuksen puute → vaikuttaa myös perehdytykseen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88558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BA1FC-668A-472D-A336-69C8C08C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noProof="0"/>
            </a:br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46022D-79C0-6BB3-646B-4BB35AD7A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972" y="1094154"/>
            <a:ext cx="3423951" cy="2855821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Iltapäivässä on ohjattu/ohjattuja toimintasisältöjä</a:t>
            </a: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BFFC68-DF36-409B-EE72-6F2685E44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1100" b="1" dirty="0"/>
              <a:t>Miten palvelulupaukset näkyvät tällä hetkellä toiminnassanne?</a:t>
            </a:r>
          </a:p>
          <a:p>
            <a:pPr>
              <a:buFontTx/>
              <a:buChar char="-"/>
            </a:pPr>
            <a:r>
              <a:rPr lang="fi-FI" sz="1100" dirty="0"/>
              <a:t>Yhteistyö eskareiden kanssa päivittäinen toimintatuokio 45 min. onnistuu. Toki yhteistä suunnitteluaikaa välillä huonosti.</a:t>
            </a:r>
          </a:p>
          <a:p>
            <a:pPr>
              <a:buFontTx/>
              <a:buChar char="-"/>
            </a:pPr>
            <a:r>
              <a:rPr lang="fi-FI" sz="1100" dirty="0"/>
              <a:t>Henkilökunnasta nousseet vahvuudet käyttöön</a:t>
            </a:r>
          </a:p>
          <a:p>
            <a:pPr>
              <a:buFontTx/>
              <a:buChar char="-"/>
            </a:pPr>
            <a:r>
              <a:rPr lang="fi-FI" sz="1100" dirty="0"/>
              <a:t>Sali käytössä</a:t>
            </a:r>
          </a:p>
          <a:p>
            <a:pPr>
              <a:buFontTx/>
              <a:buChar char="-"/>
            </a:pPr>
            <a:r>
              <a:rPr lang="fi-FI" sz="1100" dirty="0"/>
              <a:t>Koulu järjestää kerhoja </a:t>
            </a:r>
            <a:r>
              <a:rPr lang="fi-FI" sz="1100" dirty="0" err="1"/>
              <a:t>ma,ti,to</a:t>
            </a:r>
            <a:r>
              <a:rPr lang="fi-FI" sz="1100" dirty="0"/>
              <a:t>, pe; jalkapallo, parkour, akrobatia, cheerleader, taiteilu, </a:t>
            </a:r>
            <a:r>
              <a:rPr lang="fi-FI" sz="1100" dirty="0" err="1"/>
              <a:t>kokkki</a:t>
            </a:r>
            <a:r>
              <a:rPr lang="fi-FI" sz="1100" dirty="0"/>
              <a:t>, sähly, koripallo/ulkopuoliset kerhot/vanhemmat ilmoittavat lapsensa kerhoon</a:t>
            </a:r>
          </a:p>
          <a:p>
            <a:pPr>
              <a:buFontTx/>
              <a:buChar char="-"/>
            </a:pPr>
            <a:r>
              <a:rPr lang="fi-FI" sz="1100" dirty="0"/>
              <a:t>Jälkkärin omaa toimintaa: ma –piirustuskerho, ti- koulun kerhoja niin </a:t>
            </a:r>
            <a:r>
              <a:rPr lang="fi-FI" sz="1100" dirty="0" err="1"/>
              <a:t>paljon,ke</a:t>
            </a:r>
            <a:r>
              <a:rPr lang="fi-FI" sz="1100" dirty="0"/>
              <a:t> –kädentaitoja, to-lukupiiri ja kirjasto käytössä, pe–liikuntaa salissa </a:t>
            </a:r>
          </a:p>
          <a:p>
            <a:pPr>
              <a:buFontTx/>
              <a:buChar char="-"/>
            </a:pPr>
            <a:r>
              <a:rPr lang="fi-FI" sz="1100" dirty="0"/>
              <a:t>Jälkkärin omat pajat joka päivä (tämä on ison porukan kanssa välttämätöntä)</a:t>
            </a:r>
          </a:p>
          <a:p>
            <a:pPr>
              <a:buFontTx/>
              <a:buChar char="-"/>
            </a:pPr>
            <a:r>
              <a:rPr lang="fi-FI" sz="1100" dirty="0"/>
              <a:t>Lasten osallistuttaminen suunnitteluun, näkyy vuosikalenterissa</a:t>
            </a:r>
          </a:p>
          <a:p>
            <a:pPr>
              <a:buFontTx/>
              <a:buChar char="-"/>
            </a:pPr>
            <a:r>
              <a:rPr lang="fi-FI" sz="1100" dirty="0"/>
              <a:t>Vanhemmille mahdollisuus vaikuttaa toimintaan</a:t>
            </a:r>
          </a:p>
          <a:p>
            <a:pPr>
              <a:buFontTx/>
              <a:buChar char="-"/>
            </a:pPr>
            <a:r>
              <a:rPr lang="fi-FI" sz="1100" dirty="0"/>
              <a:t>Lasten itsepitämät kerhot/toiminnot</a:t>
            </a:r>
          </a:p>
          <a:p>
            <a:pPr>
              <a:buFontTx/>
              <a:buChar char="-"/>
            </a:pPr>
            <a:r>
              <a:rPr lang="fi-FI" sz="1100" dirty="0"/>
              <a:t>Tukea/ideoita/koulutuksia ohjaajille → ideapankki omaan työhön</a:t>
            </a:r>
          </a:p>
          <a:p>
            <a:pPr>
              <a:buFontTx/>
              <a:buChar char="-"/>
            </a:pPr>
            <a:r>
              <a:rPr lang="fi-FI" sz="1100" dirty="0"/>
              <a:t>Ohjattu toiminta ei aina ole ”sirkushuvia”</a:t>
            </a:r>
          </a:p>
          <a:p>
            <a:pPr>
              <a:buFontTx/>
              <a:buChar char="-"/>
            </a:pPr>
            <a:r>
              <a:rPr lang="fi-FI" sz="1100" dirty="0"/>
              <a:t>Ei tarvitse kestää koko päivää</a:t>
            </a:r>
          </a:p>
          <a:p>
            <a:pPr>
              <a:buFontTx/>
              <a:buChar char="-"/>
            </a:pPr>
            <a:r>
              <a:rPr lang="fi-FI" sz="1100" dirty="0"/>
              <a:t>Ohjaajan suunnittelema, lasten toteuttama</a:t>
            </a:r>
          </a:p>
          <a:p>
            <a:pPr>
              <a:buFontTx/>
              <a:buChar char="-"/>
            </a:pPr>
            <a:r>
              <a:rPr lang="fi-FI" sz="1100" dirty="0"/>
              <a:t>Aikuinen läsnä</a:t>
            </a:r>
          </a:p>
          <a:p>
            <a:pPr>
              <a:buFontTx/>
              <a:buChar char="-"/>
            </a:pPr>
            <a:endParaRPr lang="fi-FI" sz="1100" dirty="0"/>
          </a:p>
          <a:p>
            <a:pPr>
              <a:buFontTx/>
              <a:buChar char="-"/>
            </a:pPr>
            <a:endParaRPr lang="fi-FI" sz="1100" dirty="0"/>
          </a:p>
          <a:p>
            <a:pPr>
              <a:buFontTx/>
              <a:buChar char="-"/>
            </a:pPr>
            <a:endParaRPr lang="fi-FI" sz="1100" dirty="0"/>
          </a:p>
          <a:p>
            <a:endParaRPr lang="fi-FI" sz="11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D58C62F-F7AB-41AD-B9F9-0BC903D55949}"/>
              </a:ext>
            </a:extLst>
          </p:cNvPr>
          <p:cNvSpPr txBox="1"/>
          <p:nvPr/>
        </p:nvSpPr>
        <p:spPr>
          <a:xfrm>
            <a:off x="303987" y="4063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Ensimmäinen koulutusryhmä</a:t>
            </a:r>
          </a:p>
        </p:txBody>
      </p:sp>
    </p:spTree>
    <p:extLst>
      <p:ext uri="{BB962C8B-B14F-4D97-AF65-F5344CB8AC3E}">
        <p14:creationId xmlns:p14="http://schemas.microsoft.com/office/powerpoint/2010/main" val="75724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BA1FC-668A-472D-A336-69C8C08C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noProof="0"/>
            </a:br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46022D-79C0-6BB3-646B-4BB35AD7A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972" y="1094154"/>
            <a:ext cx="3423951" cy="2855821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Iltapäivässä on ohjattu/ohjattuja toimintasisältöjä</a:t>
            </a: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BFFC68-DF36-409B-EE72-6F2685E44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1100" b="1" dirty="0"/>
              <a:t>Miten palvelulupaukset näkyvät tällä hetkellä toiminnassanne?</a:t>
            </a:r>
          </a:p>
          <a:p>
            <a:pPr>
              <a:buFontTx/>
              <a:buChar char="-"/>
            </a:pPr>
            <a:r>
              <a:rPr lang="fi-FI" sz="1100" dirty="0"/>
              <a:t>Jälkkärin omat kerhot kolmena päivänä viikossa</a:t>
            </a:r>
          </a:p>
          <a:p>
            <a:pPr>
              <a:buFontTx/>
              <a:buChar char="-"/>
            </a:pPr>
            <a:r>
              <a:rPr lang="fi-FI" sz="1100" dirty="0" err="1"/>
              <a:t>Non</a:t>
            </a:r>
            <a:r>
              <a:rPr lang="fi-FI" sz="1100" dirty="0"/>
              <a:t> stop askartelupöytä, ohjattu</a:t>
            </a:r>
          </a:p>
          <a:p>
            <a:pPr>
              <a:buFontTx/>
              <a:buChar char="-"/>
            </a:pPr>
            <a:r>
              <a:rPr lang="fi-FI" sz="1100" dirty="0"/>
              <a:t>Koulun kerhot</a:t>
            </a:r>
          </a:p>
          <a:p>
            <a:pPr>
              <a:buFontTx/>
              <a:buChar char="-"/>
            </a:pPr>
            <a:r>
              <a:rPr lang="fi-FI" sz="1100" dirty="0"/>
              <a:t>Läksykerho</a:t>
            </a:r>
          </a:p>
          <a:p>
            <a:pPr>
              <a:buFontTx/>
              <a:buChar char="-"/>
            </a:pPr>
            <a:r>
              <a:rPr lang="fi-FI" sz="1100" dirty="0"/>
              <a:t>Salivuorot</a:t>
            </a:r>
          </a:p>
          <a:p>
            <a:pPr>
              <a:buFontTx/>
              <a:buChar char="-"/>
            </a:pPr>
            <a:r>
              <a:rPr lang="fi-FI" sz="1100" dirty="0"/>
              <a:t>Ulkoilu</a:t>
            </a:r>
          </a:p>
          <a:p>
            <a:pPr>
              <a:buFontTx/>
              <a:buChar char="-"/>
            </a:pPr>
            <a:r>
              <a:rPr lang="fi-FI" sz="1100" dirty="0"/>
              <a:t>Vapaaleikki</a:t>
            </a:r>
          </a:p>
          <a:p>
            <a:pPr>
              <a:buFontTx/>
              <a:buChar char="-"/>
            </a:pPr>
            <a:r>
              <a:rPr lang="fi-FI" sz="1100" dirty="0"/>
              <a:t>Kuukausisuunnitelma </a:t>
            </a: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→ ohjaajien vahvuudet hyödyksi toiminnoissa</a:t>
            </a:r>
          </a:p>
          <a:p>
            <a:pPr>
              <a:buFontTx/>
              <a:buChar char="-"/>
            </a:pP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Viikkosuunnitelma </a:t>
            </a:r>
          </a:p>
          <a:p>
            <a:pPr>
              <a:buFontTx/>
              <a:buChar char="-"/>
            </a:pPr>
            <a:r>
              <a:rPr lang="fi-FI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Iltistiimi</a:t>
            </a: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 joka toinen tiistai, varhaiskasvatus mukana</a:t>
            </a:r>
          </a:p>
          <a:p>
            <a:pPr>
              <a:buFontTx/>
              <a:buChar char="-"/>
            </a:pP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Työnohessa suunnittelua esim. ulkona</a:t>
            </a:r>
          </a:p>
          <a:p>
            <a:pPr>
              <a:buFontTx/>
              <a:buChar char="-"/>
            </a:pP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Rehtorin kanssa palaveri joka toinen viikko</a:t>
            </a:r>
          </a:p>
          <a:p>
            <a:pPr>
              <a:buFontTx/>
              <a:buChar char="-"/>
            </a:pP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Vastuuohjaajien suunnittelu kerran viikossa</a:t>
            </a:r>
          </a:p>
          <a:p>
            <a:pPr>
              <a:buFontTx/>
              <a:buChar char="-"/>
            </a:pP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Puhelimessa arvontapyörä</a:t>
            </a:r>
          </a:p>
          <a:p>
            <a:pPr>
              <a:buFontTx/>
              <a:buChar char="-"/>
            </a:pP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Ohjaaja keksinyt muutaman leikin, lapset keksii loput → käytetään ulkona ja salissa</a:t>
            </a:r>
          </a:p>
          <a:p>
            <a:pPr>
              <a:buFontTx/>
              <a:buChar char="-"/>
            </a:pP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Tarkka lapsilista →missä mennään</a:t>
            </a:r>
          </a:p>
          <a:p>
            <a:pPr>
              <a:buFontTx/>
              <a:buChar char="-"/>
            </a:pP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EI PELKÄSTÄÄN VASTUUOHJAAJAN VASTUULLA TOIMINNAN SUUNNITTELU JA OHJAAMINEN</a:t>
            </a:r>
            <a:endParaRPr lang="fi-FI" sz="1100" dirty="0"/>
          </a:p>
          <a:p>
            <a:pPr>
              <a:buFontTx/>
              <a:buChar char="-"/>
            </a:pPr>
            <a:endParaRPr lang="fi-FI" sz="1100" dirty="0"/>
          </a:p>
          <a:p>
            <a:pPr>
              <a:buFontTx/>
              <a:buChar char="-"/>
            </a:pPr>
            <a:endParaRPr lang="fi-FI" sz="1100" dirty="0"/>
          </a:p>
          <a:p>
            <a:pPr>
              <a:buFontTx/>
              <a:buChar char="-"/>
            </a:pPr>
            <a:endParaRPr lang="fi-FI" sz="1100" dirty="0"/>
          </a:p>
          <a:p>
            <a:endParaRPr lang="fi-FI" sz="11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D58C62F-F7AB-41AD-B9F9-0BC903D55949}"/>
              </a:ext>
            </a:extLst>
          </p:cNvPr>
          <p:cNvSpPr txBox="1"/>
          <p:nvPr/>
        </p:nvSpPr>
        <p:spPr>
          <a:xfrm>
            <a:off x="600972" y="4063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Toinen koulutusryhmä</a:t>
            </a:r>
          </a:p>
        </p:txBody>
      </p:sp>
    </p:spTree>
    <p:extLst>
      <p:ext uri="{BB962C8B-B14F-4D97-AF65-F5344CB8AC3E}">
        <p14:creationId xmlns:p14="http://schemas.microsoft.com/office/powerpoint/2010/main" val="1491690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BA1FC-668A-472D-A336-69C8C08C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35" y="1117600"/>
            <a:ext cx="3205120" cy="1790426"/>
          </a:xfrm>
        </p:spPr>
        <p:txBody>
          <a:bodyPr/>
          <a:lstStyle/>
          <a:p>
            <a:br>
              <a:rPr lang="fi-FI" noProof="0"/>
            </a:br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46022D-79C0-6BB3-646B-4BB35AD7A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508" y="1367692"/>
            <a:ext cx="4173701" cy="2582283"/>
          </a:xfrm>
        </p:spPr>
        <p:txBody>
          <a:bodyPr>
            <a:normAutofit fontScale="925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Iltapäivässä on ohjattu/ohjattuja toimintasisältöjä</a:t>
            </a: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BFFC68-DF36-409B-EE72-6F2685E44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100" b="1" dirty="0"/>
              <a:t>Miten viette palvelulupauksia eteenpäin ryhmässänne?</a:t>
            </a:r>
            <a:br>
              <a:rPr lang="fi-FI" sz="1100" b="1" dirty="0"/>
            </a:br>
            <a:r>
              <a:rPr lang="fi-FI" sz="1100" b="1" dirty="0"/>
              <a:t>Mitä mahdollisia haasteita ja esteitä on palvelulupausten toteutumisessa? Ja miten ratkaisette niitä</a:t>
            </a:r>
            <a:endParaRPr lang="en-US" sz="1100" b="1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8292E6D-A8C5-4989-AA11-CA6E92A3788D}"/>
              </a:ext>
            </a:extLst>
          </p:cNvPr>
          <p:cNvSpPr txBox="1"/>
          <p:nvPr/>
        </p:nvSpPr>
        <p:spPr>
          <a:xfrm>
            <a:off x="5337907" y="1551807"/>
            <a:ext cx="6096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4175" marR="0" lvl="0" indent="-3841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lapsia, jotka eivät halua käydä kerhoissa</a:t>
            </a:r>
          </a:p>
          <a:p>
            <a:pPr marL="384175" marR="0" lvl="0" indent="-3841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Tx/>
              <a:buChar char="-"/>
              <a:tabLst/>
              <a:defRPr/>
            </a:pPr>
            <a:r>
              <a:rPr lang="fi-FI" sz="11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Jos ohjaajia ei ole tarpeeksi, silloin kerhot jää pitämättä, kun ei ole sijaisia</a:t>
            </a:r>
          </a:p>
          <a:p>
            <a:pPr marL="384175" marR="0" lvl="0" indent="-3841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Oman tilan puute. Tilan vaihtoa paljon, joka sotkee tiettyjen lasten toimintaa.</a:t>
            </a:r>
          </a:p>
          <a:p>
            <a:pPr marL="384175" marR="0" lvl="0" indent="-3841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Tx/>
              <a:buChar char="-"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174130F-D1FB-4FE5-9798-7FC87952A4F7}"/>
              </a:ext>
            </a:extLst>
          </p:cNvPr>
          <p:cNvSpPr txBox="1"/>
          <p:nvPr/>
        </p:nvSpPr>
        <p:spPr>
          <a:xfrm>
            <a:off x="488989" y="2719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Ensimmäinen koulutusryhmä</a:t>
            </a:r>
          </a:p>
        </p:txBody>
      </p:sp>
    </p:spTree>
    <p:extLst>
      <p:ext uri="{BB962C8B-B14F-4D97-AF65-F5344CB8AC3E}">
        <p14:creationId xmlns:p14="http://schemas.microsoft.com/office/powerpoint/2010/main" val="4016687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BA1FC-668A-472D-A336-69C8C08C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35" y="1117600"/>
            <a:ext cx="3205120" cy="1790426"/>
          </a:xfrm>
        </p:spPr>
        <p:txBody>
          <a:bodyPr/>
          <a:lstStyle/>
          <a:p>
            <a:br>
              <a:rPr lang="fi-FI" noProof="0"/>
            </a:br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46022D-79C0-6BB3-646B-4BB35AD7A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508" y="1367692"/>
            <a:ext cx="4173701" cy="2582283"/>
          </a:xfrm>
        </p:spPr>
        <p:txBody>
          <a:bodyPr>
            <a:normAutofit fontScale="925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Iltapäivässä on ohjattu/ohjattuja toimintasisältöjä</a:t>
            </a: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BFFC68-DF36-409B-EE72-6F2685E44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100" b="1" dirty="0"/>
              <a:t>Miten viette palvelulupauksia eteenpäin ryhmässänne?</a:t>
            </a:r>
            <a:br>
              <a:rPr lang="fi-FI" sz="1100" b="1" dirty="0"/>
            </a:br>
            <a:r>
              <a:rPr lang="fi-FI" sz="1100" b="1" dirty="0"/>
              <a:t>Mitä mahdollisia haasteita ja esteitä on palvelulupausten toteutumisessa? Ja miten ratkaisette niitä</a:t>
            </a:r>
            <a:endParaRPr lang="en-US" sz="1100" b="1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8292E6D-A8C5-4989-AA11-CA6E92A3788D}"/>
              </a:ext>
            </a:extLst>
          </p:cNvPr>
          <p:cNvSpPr txBox="1"/>
          <p:nvPr/>
        </p:nvSpPr>
        <p:spPr>
          <a:xfrm>
            <a:off x="5337907" y="1551807"/>
            <a:ext cx="609600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4175" marR="0" lvl="0" indent="-3841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Aikataulutus, henkilökunnan vaihtuvuus ja vähyys (isot ryhmät ja haastavat lapset)</a:t>
            </a:r>
          </a:p>
          <a:p>
            <a:pPr marL="384175" marR="0" lvl="0" indent="-3841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Tx/>
              <a:buChar char="-"/>
              <a:tabLst/>
              <a:defRPr/>
            </a:pPr>
            <a:r>
              <a:rPr lang="fi-FI" sz="11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Tilojen puute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174130F-D1FB-4FE5-9798-7FC87952A4F7}"/>
              </a:ext>
            </a:extLst>
          </p:cNvPr>
          <p:cNvSpPr txBox="1"/>
          <p:nvPr/>
        </p:nvSpPr>
        <p:spPr>
          <a:xfrm>
            <a:off x="488989" y="2719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Toinen koulutusryhmä</a:t>
            </a:r>
          </a:p>
        </p:txBody>
      </p:sp>
    </p:spTree>
    <p:extLst>
      <p:ext uri="{BB962C8B-B14F-4D97-AF65-F5344CB8AC3E}">
        <p14:creationId xmlns:p14="http://schemas.microsoft.com/office/powerpoint/2010/main" val="172800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0CF40FC-1E7A-4A82-BE9B-695EE3CA82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496593" y="1177238"/>
            <a:ext cx="5395428" cy="421270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D054E45-4748-4D4E-93D6-D884A82CE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Jälkkäristä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BD3F80-7F70-4D0D-85BF-E08472CBE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Jälkkäri -toiminnassa on mukana 1543 lasta. </a:t>
            </a:r>
          </a:p>
          <a:p>
            <a:r>
              <a:rPr lang="fi-FI" sz="2400" dirty="0">
                <a:effectLst/>
                <a:ea typeface="Tahoma" panose="020B0604030504040204" pitchFamily="34" charset="0"/>
              </a:rPr>
              <a:t>Toimintapisteitä on 42 ja niissä työskentelee 214 ohjaajaa. </a:t>
            </a:r>
          </a:p>
          <a:p>
            <a:r>
              <a:rPr lang="fi-FI" sz="2400" dirty="0">
                <a:effectLst/>
                <a:ea typeface="Tahoma" panose="020B0604030504040204" pitchFamily="34" charset="0"/>
              </a:rPr>
              <a:t>Jokaisessa toimipisteessä on 1-2 vastuuohjaajaa riippuen ryhmän suuruudesta.</a:t>
            </a:r>
            <a:r>
              <a:rPr lang="fi-FI" sz="24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fi-FI" sz="2400" dirty="0"/>
              <a:t> Palvelua järjestetään opetuksen omana toimintana sekä palveluntuottajien toimesta. </a:t>
            </a:r>
          </a:p>
          <a:p>
            <a:pPr marL="0" indent="0">
              <a:buNone/>
            </a:pPr>
            <a:r>
              <a:rPr lang="fi-FI" dirty="0"/>
              <a:t>  	Luodaan yhteinen kehittämissuunnitelma 	toiminnantasalaatuisuuden ja  yhdenmukaisuuden 	parantamiseksi.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	</a:t>
            </a:r>
          </a:p>
          <a:p>
            <a:endParaRPr lang="fi-FI" dirty="0"/>
          </a:p>
        </p:txBody>
      </p:sp>
      <p:sp>
        <p:nvSpPr>
          <p:cNvPr id="4" name="Nuoli: Oikea 3">
            <a:extLst>
              <a:ext uri="{FF2B5EF4-FFF2-40B4-BE49-F238E27FC236}">
                <a16:creationId xmlns:a16="http://schemas.microsoft.com/office/drawing/2014/main" id="{89C9592A-BFB8-4F8B-A70D-7B3FEF08121B}"/>
              </a:ext>
            </a:extLst>
          </p:cNvPr>
          <p:cNvSpPr/>
          <p:nvPr/>
        </p:nvSpPr>
        <p:spPr>
          <a:xfrm>
            <a:off x="941032" y="3886059"/>
            <a:ext cx="612559" cy="790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031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D52CF4-369A-4D46-BE97-33D32492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34" y="457199"/>
            <a:ext cx="3932237" cy="2450827"/>
          </a:xfrm>
        </p:spPr>
        <p:txBody>
          <a:bodyPr anchor="b">
            <a:normAutofit/>
          </a:bodyPr>
          <a:lstStyle/>
          <a:p>
            <a:r>
              <a:rPr lang="fi-FI" sz="3300" dirty="0"/>
              <a:t>Tavoitteena Hyvinvoinnin vahvistaminen </a:t>
            </a:r>
            <a:br>
              <a:rPr lang="fi-FI" sz="3300" dirty="0"/>
            </a:br>
            <a:endParaRPr lang="fi-FI" sz="33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862CBC-9F3E-1B68-81B8-965C2EE47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634" y="3123872"/>
            <a:ext cx="3932237" cy="32638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sz="2400" dirty="0"/>
              <a:t>Kehittämisuunnitelma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Blogi </a:t>
            </a:r>
            <a:r>
              <a:rPr lang="en-US" sz="2400" dirty="0">
                <a:hlinkClick r:id="rId2"/>
              </a:rPr>
              <a:t>https://peda.net/jyvaskyla/aji/hyvinvoiva-jalkkarilainen</a:t>
            </a:r>
            <a:r>
              <a:rPr lang="en-US" sz="2400" dirty="0"/>
              <a:t> 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Palvelulupaukset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Kehittämisen vuosikello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9CA8475A-E3EB-423A-80BB-1FBDAF33C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65560" y="532570"/>
            <a:ext cx="4097640" cy="5791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49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5CC948-7BEF-4AA4-939D-45898025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PalvelulUpausprosessi</a:t>
            </a:r>
            <a:r>
              <a:rPr lang="fi-FI" dirty="0"/>
              <a:t> 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DEB74259-8AFB-42E0-8B57-9493DE133A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532909"/>
              </p:ext>
            </p:extLst>
          </p:nvPr>
        </p:nvGraphicFramePr>
        <p:xfrm>
          <a:off x="1748900" y="1402106"/>
          <a:ext cx="9470439" cy="3569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llipsi 10">
            <a:extLst>
              <a:ext uri="{FF2B5EF4-FFF2-40B4-BE49-F238E27FC236}">
                <a16:creationId xmlns:a16="http://schemas.microsoft.com/office/drawing/2014/main" id="{46A6919F-A87F-4EA5-A56D-480D1DDF58EE}"/>
              </a:ext>
            </a:extLst>
          </p:cNvPr>
          <p:cNvSpPr/>
          <p:nvPr/>
        </p:nvSpPr>
        <p:spPr>
          <a:xfrm>
            <a:off x="5983071" y="3031985"/>
            <a:ext cx="432525" cy="432525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E4A0E83-844F-4E14-A4CC-C15E7E7DB2F2}"/>
              </a:ext>
            </a:extLst>
          </p:cNvPr>
          <p:cNvSpPr txBox="1"/>
          <p:nvPr/>
        </p:nvSpPr>
        <p:spPr>
          <a:xfrm>
            <a:off x="1589102" y="3719743"/>
            <a:ext cx="2201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Toiminnan kehittämiseksi päädytään yhteisen palvelulupausten luomiseen/</a:t>
            </a:r>
            <a:r>
              <a:rPr lang="fi-FI" sz="1400" b="1" dirty="0"/>
              <a:t>PLAN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54879DD-A516-4FE6-A5E0-D7A39495CC09}"/>
              </a:ext>
            </a:extLst>
          </p:cNvPr>
          <p:cNvSpPr txBox="1"/>
          <p:nvPr/>
        </p:nvSpPr>
        <p:spPr>
          <a:xfrm>
            <a:off x="1669002" y="4909351"/>
            <a:ext cx="7022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/>
              <a:t>	Palvelulupausprosessissa luodaan kaikkiin toimipisteisiin 	yhteiset palvelulupaukset eli toiminnan näkökulmasta keskeiset 	asiat, joihin kaikkien tulee voida sitoutua.</a:t>
            </a:r>
            <a:endParaRPr lang="fi-FI" dirty="0"/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id="{BED79FEB-82D4-454E-B02E-90923985E96F}"/>
              </a:ext>
            </a:extLst>
          </p:cNvPr>
          <p:cNvSpPr/>
          <p:nvPr/>
        </p:nvSpPr>
        <p:spPr>
          <a:xfrm>
            <a:off x="1882066" y="5094389"/>
            <a:ext cx="523783" cy="516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537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7140E-7841-437F-BC38-315F5564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106"/>
            <a:ext cx="10515600" cy="765219"/>
          </a:xfrm>
        </p:spPr>
        <p:txBody>
          <a:bodyPr>
            <a:normAutofit fontScale="90000"/>
          </a:bodyPr>
          <a:lstStyle/>
          <a:p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Jälkkärin palvelulupaukset</a:t>
            </a:r>
            <a:b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E8E1A4-0691-4743-A6D6-68593EEBE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Kaikille lapsille tarjotaan turvallista Jälkkäri -toimintaa, jota ohjaavat luotettavat ja ammattitaitoiset ohjaajat hyväksyvässä ilmapiirissä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Kaikissa Jälkkäreissä on yhteisesti laaditut säännöt, jotka osaltaan lisäävät turvallisuutta.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Jokainen lapsi tulee päivittäin huomatuksi ja on arvokas.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Toiminta on lapsilähtöistä, lasten toiveita kuullaan toiminnan sisältöjen suunnittelussa sekä toteutuksessa.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Toiminnassa kiinnitetään huomiota ryhmäytymiseen sekä vahvistetaan kaverisuhteiden syntymistä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Jokaiseen Jälkkäri -päivään sisältyy ulkoilua ja liikkumista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Iltapäivässä on ohjattu/ohjattuja toimintasisältöjä.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Lapsille taataan mahdollisuus vapaaseen leikkiin.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Ohjaajat kannustavat ja tukevat lapsia läksyjen teossa.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Jälkkärissä puututaan välittömästi kiusaamistilanteisiin ja ne selvitetään yhdessä lasten kanssa.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Sitoudumme arvostavaan ja avoimeen yhteistyöhön kotien ja koulujen kanssa.</a:t>
            </a:r>
          </a:p>
        </p:txBody>
      </p:sp>
      <p:pic>
        <p:nvPicPr>
          <p:cNvPr id="4" name="Kuva 3" descr="Kuva, joka sisältää kohteen henkilö, käsi&#10;&#10;Kuvaus luotu automaattisesti">
            <a:extLst>
              <a:ext uri="{FF2B5EF4-FFF2-40B4-BE49-F238E27FC236}">
                <a16:creationId xmlns:a16="http://schemas.microsoft.com/office/drawing/2014/main" id="{39EF1585-A07A-4E00-8760-1053065DB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13" y="3278843"/>
            <a:ext cx="3294187" cy="253103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13681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ABDB6D-0549-48AF-BF07-97F52229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34" y="457199"/>
            <a:ext cx="3932237" cy="2450827"/>
          </a:xfrm>
        </p:spPr>
        <p:txBody>
          <a:bodyPr anchor="b">
            <a:normAutofit/>
          </a:bodyPr>
          <a:lstStyle/>
          <a:p>
            <a:r>
              <a:rPr lang="fi-FI" sz="2400"/>
              <a:t>ryhmäkeskustelut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BF00CD-18A4-4272-B4AA-9E364978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634" y="3123872"/>
            <a:ext cx="3932237" cy="3263863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000" b="1"/>
              <a:t>Miten palvelulupaukset näkyvät tällä hetkellä toiminnassanne?</a:t>
            </a:r>
          </a:p>
          <a:p>
            <a:pPr>
              <a:lnSpc>
                <a:spcPct val="90000"/>
              </a:lnSpc>
            </a:pPr>
            <a:r>
              <a:rPr lang="fi-FI" sz="2000" b="1"/>
              <a:t>Miten viette palvelulupauksia eteenpäin ryhmässänne?</a:t>
            </a:r>
          </a:p>
          <a:p>
            <a:pPr>
              <a:lnSpc>
                <a:spcPct val="90000"/>
              </a:lnSpc>
            </a:pPr>
            <a:r>
              <a:rPr lang="fi-FI" sz="2000" b="1"/>
              <a:t>Mitä mahdollisia haasteita ja esteitä on palvelulupausten toteutumisessa? Ja miten ratkaisette niitä?</a:t>
            </a:r>
          </a:p>
          <a:p>
            <a:pPr>
              <a:lnSpc>
                <a:spcPct val="90000"/>
              </a:lnSpc>
            </a:pPr>
            <a:endParaRPr lang="fi-FI" sz="2000" b="1"/>
          </a:p>
          <a:p>
            <a:pPr>
              <a:lnSpc>
                <a:spcPct val="90000"/>
              </a:lnSpc>
            </a:pPr>
            <a:endParaRPr lang="fi-FI" sz="200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344A563-049F-45D8-8AE2-AD5CFBCF9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48" y="1613866"/>
            <a:ext cx="6082938" cy="3604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290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063D69-E573-467B-AF92-EF3F55365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54" y="648389"/>
            <a:ext cx="9283337" cy="2938463"/>
          </a:xfrm>
        </p:spPr>
        <p:txBody>
          <a:bodyPr anchor="b">
            <a:normAutofit/>
          </a:bodyPr>
          <a:lstStyle/>
          <a:p>
            <a:r>
              <a:rPr lang="fi-FI" dirty="0"/>
              <a:t>Ryhmäkeskustelujen koosteet</a:t>
            </a:r>
          </a:p>
        </p:txBody>
      </p:sp>
    </p:spTree>
    <p:extLst>
      <p:ext uri="{BB962C8B-B14F-4D97-AF65-F5344CB8AC3E}">
        <p14:creationId xmlns:p14="http://schemas.microsoft.com/office/powerpoint/2010/main" val="61158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BA1FC-668A-472D-A336-69C8C08C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noProof="0"/>
            </a:br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46022D-79C0-6BB3-646B-4BB35AD7A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972" y="686112"/>
            <a:ext cx="3932237" cy="32638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i-FI" noProof="0" dirty="0"/>
              <a:t>Jokainen lapsi tulee päivittäin huomatuksi ja on arvokas.</a:t>
            </a:r>
          </a:p>
          <a:p>
            <a:pPr lvl="0"/>
            <a:r>
              <a:rPr lang="fi-FI" noProof="0" dirty="0"/>
              <a:t>Toiminnassa kiinnitetään huomiota ryhmäytymiseen sekä vahvistetaan kaverisuhteiden syntymistä</a:t>
            </a: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BFFC68-DF36-409B-EE72-6F2685E44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076" y="608144"/>
            <a:ext cx="6112748" cy="5510627"/>
          </a:xfrm>
        </p:spPr>
        <p:txBody>
          <a:bodyPr>
            <a:normAutofit fontScale="92500" lnSpcReduction="10000"/>
          </a:bodyPr>
          <a:lstStyle/>
          <a:p>
            <a:r>
              <a:rPr lang="fi-FI" sz="1200" b="1" dirty="0"/>
              <a:t>Miten palvelulupaukset näkyvät tällä hetkellä toiminnassanne?</a:t>
            </a:r>
          </a:p>
          <a:p>
            <a:pPr>
              <a:buFontTx/>
              <a:buChar char="-"/>
            </a:pPr>
            <a:r>
              <a:rPr lang="fi-FI" sz="1200" dirty="0"/>
              <a:t>nimeltä puhuttelu tullessa ja lähtiessä </a:t>
            </a:r>
          </a:p>
          <a:p>
            <a:pPr>
              <a:buFontTx/>
              <a:buChar char="-"/>
            </a:pPr>
            <a:r>
              <a:rPr lang="fi-FI" sz="1200" dirty="0"/>
              <a:t>Viikkoinfo kaikille esim. ma; kuulumiset, viikon toiminta, uudet ideat yms.</a:t>
            </a:r>
          </a:p>
          <a:p>
            <a:pPr>
              <a:buFontTx/>
              <a:buChar char="-"/>
            </a:pPr>
            <a:r>
              <a:rPr lang="fi-FI" sz="1200" dirty="0"/>
              <a:t>kättely ja katsekontakti</a:t>
            </a:r>
          </a:p>
          <a:p>
            <a:pPr>
              <a:buFontTx/>
              <a:buChar char="-"/>
            </a:pPr>
            <a:r>
              <a:rPr lang="fi-FI" sz="1200" dirty="0"/>
              <a:t>viikonloppukuulumiset</a:t>
            </a:r>
          </a:p>
          <a:p>
            <a:pPr>
              <a:buFontTx/>
              <a:buChar char="-"/>
            </a:pPr>
            <a:r>
              <a:rPr lang="fi-FI" sz="1200" dirty="0"/>
              <a:t>pienryhmissä toimiminen (kerhot, läksyt, välipala)</a:t>
            </a:r>
          </a:p>
          <a:p>
            <a:pPr>
              <a:buFontTx/>
              <a:buChar char="-"/>
            </a:pPr>
            <a:r>
              <a:rPr lang="fi-FI" sz="1200" dirty="0"/>
              <a:t>kuulumiset joka päivä jokaiselta</a:t>
            </a:r>
          </a:p>
          <a:p>
            <a:pPr>
              <a:buFontTx/>
              <a:buChar char="-"/>
            </a:pPr>
            <a:r>
              <a:rPr lang="fi-FI" sz="1200" dirty="0"/>
              <a:t>yhteistyö eskarin kanssa joissain toimipisteissä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fi-FI" sz="1200" dirty="0"/>
              <a:t> tullaan tutuiksi tulevienkin </a:t>
            </a:r>
            <a:r>
              <a:rPr lang="fi-FI" sz="1200" dirty="0" err="1"/>
              <a:t>eppujen</a:t>
            </a:r>
            <a:r>
              <a:rPr lang="fi-FI" sz="1200" dirty="0"/>
              <a:t> kanssa</a:t>
            </a:r>
          </a:p>
          <a:p>
            <a:pPr>
              <a:buFontTx/>
              <a:buChar char="-"/>
            </a:pPr>
            <a:r>
              <a:rPr lang="fi-FI" sz="1200" dirty="0"/>
              <a:t>otetaan kaikki mukaan ja leikkisäännöt</a:t>
            </a:r>
          </a:p>
          <a:p>
            <a:pPr>
              <a:buFontTx/>
              <a:buChar char="-"/>
            </a:pPr>
            <a:r>
              <a:rPr lang="fi-FI" sz="1200" dirty="0"/>
              <a:t>kannustetaan yhteiseen leikkiin, myös aikuinen heittäytyy</a:t>
            </a:r>
          </a:p>
          <a:p>
            <a:pPr>
              <a:buFontTx/>
              <a:buChar char="-"/>
            </a:pPr>
            <a:r>
              <a:rPr lang="fi-FI" sz="1200" dirty="0"/>
              <a:t>havainnoida hiljaiset ja yksinäiset lapset, aktivoida ja tukea toimintaan toisten kanssa</a:t>
            </a:r>
            <a:endParaRPr lang="fi-FI" dirty="0"/>
          </a:p>
          <a:p>
            <a:r>
              <a:rPr lang="fi-FI" sz="1200" b="1" dirty="0"/>
              <a:t>Miten viette palvelulupauksia eteenpäin ryhmässänne?</a:t>
            </a:r>
            <a:br>
              <a:rPr lang="fi-FI" sz="1200" b="1" dirty="0"/>
            </a:br>
            <a:r>
              <a:rPr lang="fi-FI" sz="1200" b="1" dirty="0"/>
              <a:t> Mitä mahdollisia haasteita ja esteitä on palvelulupausten toteutumisessa? Ja miten ratkaisette niitä?</a:t>
            </a:r>
          </a:p>
          <a:p>
            <a:pPr>
              <a:buFontTx/>
              <a:buChar char="-"/>
            </a:pPr>
            <a:r>
              <a:rPr lang="fi-FI" sz="1200" dirty="0"/>
              <a:t>kiireen tuntu</a:t>
            </a:r>
          </a:p>
          <a:p>
            <a:pPr>
              <a:buFontTx/>
              <a:buChar char="-"/>
            </a:pPr>
            <a:r>
              <a:rPr lang="fi-FI" sz="1200" dirty="0"/>
              <a:t>tilat!!! (usein vaihtuvat tilat)</a:t>
            </a:r>
          </a:p>
          <a:p>
            <a:pPr>
              <a:buFontTx/>
              <a:buChar char="-"/>
            </a:pPr>
            <a:r>
              <a:rPr lang="fi-FI" sz="1200" dirty="0"/>
              <a:t>vastuuohjaaja puhelimessa kiinni</a:t>
            </a:r>
          </a:p>
          <a:p>
            <a:pPr>
              <a:buFontTx/>
              <a:buChar char="-"/>
            </a:pPr>
            <a:r>
              <a:rPr lang="fi-FI" sz="1200" dirty="0"/>
              <a:t>syksyn alku: heikot kaveritaidot/haastava käyttäytyminen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→ yhteisesti sovitut säännöt, pidetään kiinni</a:t>
            </a:r>
            <a:endParaRPr lang="fi-FI" sz="1200" dirty="0"/>
          </a:p>
          <a:p>
            <a:pPr>
              <a:buFontTx/>
              <a:buChar char="-"/>
            </a:pPr>
            <a:endParaRPr lang="en-US" sz="12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E01A9C5-DC25-4147-831E-2FCF5339E6A2}"/>
              </a:ext>
            </a:extLst>
          </p:cNvPr>
          <p:cNvSpPr txBox="1"/>
          <p:nvPr/>
        </p:nvSpPr>
        <p:spPr>
          <a:xfrm>
            <a:off x="600972" y="4118708"/>
            <a:ext cx="3666228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Mitä voimme tehdä?</a:t>
            </a:r>
          </a:p>
          <a:p>
            <a:pPr marL="285750" indent="-285750">
              <a:buFontTx/>
              <a:buChar char="-"/>
            </a:pPr>
            <a:r>
              <a:rPr lang="fi-FI" dirty="0"/>
              <a:t>ohjatut tilanteet ja leikit</a:t>
            </a:r>
          </a:p>
          <a:p>
            <a:pPr marL="285750" indent="-285750">
              <a:buFontTx/>
              <a:buChar char="-"/>
            </a:pPr>
            <a:r>
              <a:rPr lang="fi-FI" dirty="0"/>
              <a:t>Ohjaajien kesken jutellaan lapsista, kerrotaan omia huomioita toisillemme ja jaetaan huomioita palavereissa.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71CBA72-3522-4864-8E5A-B3DED4CAAB69}"/>
              </a:ext>
            </a:extLst>
          </p:cNvPr>
          <p:cNvSpPr txBox="1"/>
          <p:nvPr/>
        </p:nvSpPr>
        <p:spPr>
          <a:xfrm>
            <a:off x="600972" y="117231"/>
            <a:ext cx="408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Ensimmäinen koulutusryhmä</a:t>
            </a:r>
          </a:p>
        </p:txBody>
      </p:sp>
    </p:spTree>
    <p:extLst>
      <p:ext uri="{BB962C8B-B14F-4D97-AF65-F5344CB8AC3E}">
        <p14:creationId xmlns:p14="http://schemas.microsoft.com/office/powerpoint/2010/main" val="81016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BA1FC-668A-472D-A336-69C8C08C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noProof="0"/>
            </a:br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46022D-79C0-6BB3-646B-4BB35AD7A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972" y="686112"/>
            <a:ext cx="3932237" cy="32638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i-FI" noProof="0" dirty="0"/>
              <a:t>Jokainen lapsi tulee päivittäin huomatuksi ja on arvokas.</a:t>
            </a:r>
          </a:p>
          <a:p>
            <a:pPr lvl="0"/>
            <a:r>
              <a:rPr lang="fi-FI" noProof="0" dirty="0"/>
              <a:t>Toiminnassa kiinnitetään huomiota ryhmäytymiseen sekä vahvistetaan kaverisuhteiden syntymistä</a:t>
            </a: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BFFC68-DF36-409B-EE72-6F2685E44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076" y="608144"/>
            <a:ext cx="6112748" cy="5510627"/>
          </a:xfrm>
        </p:spPr>
        <p:txBody>
          <a:bodyPr>
            <a:normAutofit/>
          </a:bodyPr>
          <a:lstStyle/>
          <a:p>
            <a:r>
              <a:rPr lang="fi-FI" sz="1200" b="1" dirty="0"/>
              <a:t>Miten palvelulupaukset näkyvät tällä hetkellä toiminnassanne?</a:t>
            </a:r>
          </a:p>
          <a:p>
            <a:pPr>
              <a:buFontTx/>
              <a:buChar char="-"/>
            </a:pPr>
            <a:r>
              <a:rPr lang="fi-FI" sz="1200" dirty="0"/>
              <a:t>Jutellaan ja rohkaistaan lapsia mukaan vapaisiin leikkeihin</a:t>
            </a:r>
          </a:p>
          <a:p>
            <a:pPr>
              <a:buFontTx/>
              <a:buChar char="-"/>
            </a:pPr>
            <a:r>
              <a:rPr lang="fi-FI" sz="1200" dirty="0"/>
              <a:t>Viikonlopun kuulumiset jokaiselta </a:t>
            </a:r>
          </a:p>
          <a:p>
            <a:pPr>
              <a:buFontTx/>
              <a:buChar char="-"/>
            </a:pPr>
            <a:r>
              <a:rPr lang="fi-FI" sz="1200" dirty="0"/>
              <a:t>Ilmoittautumistilanteessa tervehditään ja kysytään pikaiset kuulumiset, jos mahdollista</a:t>
            </a:r>
          </a:p>
          <a:p>
            <a:pPr>
              <a:buFontTx/>
              <a:buChar char="-"/>
            </a:pPr>
            <a:r>
              <a:rPr lang="fi-FI" sz="1200" dirty="0"/>
              <a:t>Välipalalla ja sisällä leikkien/askartelujen lomassa on hyvä käydä keskusteluja ja kysellä. </a:t>
            </a:r>
          </a:p>
          <a:p>
            <a:pPr>
              <a:buFontTx/>
              <a:buChar char="-"/>
            </a:pPr>
            <a:r>
              <a:rPr lang="fi-FI" sz="1200" dirty="0"/>
              <a:t>Aikuisen tuki kaverisuhteiden löytämisessä todella tärkeää, jos sellaisessa on haastetta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→ peleihin ja leikkeihin ohjaamista</a:t>
            </a:r>
            <a:endParaRPr lang="fi-FI" sz="1200" dirty="0"/>
          </a:p>
          <a:p>
            <a:pPr>
              <a:buFontTx/>
              <a:buChar char="-"/>
            </a:pPr>
            <a:endParaRPr lang="en-US" sz="12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E01A9C5-DC25-4147-831E-2FCF5339E6A2}"/>
              </a:ext>
            </a:extLst>
          </p:cNvPr>
          <p:cNvSpPr txBox="1"/>
          <p:nvPr/>
        </p:nvSpPr>
        <p:spPr>
          <a:xfrm>
            <a:off x="600972" y="4118708"/>
            <a:ext cx="3666228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Mitä voimme tehdä?</a:t>
            </a:r>
          </a:p>
          <a:p>
            <a:pPr marL="285750" indent="-285750">
              <a:buFontTx/>
              <a:buChar char="-"/>
            </a:pPr>
            <a:r>
              <a:rPr lang="fi-FI" dirty="0"/>
              <a:t>Ryhmäytymisleikit</a:t>
            </a:r>
          </a:p>
          <a:p>
            <a:pPr marL="285750" indent="-285750">
              <a:buFontTx/>
              <a:buChar char="-"/>
            </a:pPr>
            <a:r>
              <a:rPr lang="fi-FI" dirty="0"/>
              <a:t>Autetaan riitojen/epäselvyyksien selvittelyssä</a:t>
            </a:r>
          </a:p>
          <a:p>
            <a:pPr marL="285750" indent="-285750">
              <a:buFontTx/>
              <a:buChar char="-"/>
            </a:pPr>
            <a:r>
              <a:rPr lang="fi-FI" dirty="0"/>
              <a:t>Pienessä ryhmässä helppo ottaa lapset huomioon (ryhmäjako)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71CBA72-3522-4864-8E5A-B3DED4CAAB69}"/>
              </a:ext>
            </a:extLst>
          </p:cNvPr>
          <p:cNvSpPr txBox="1"/>
          <p:nvPr/>
        </p:nvSpPr>
        <p:spPr>
          <a:xfrm>
            <a:off x="600972" y="117231"/>
            <a:ext cx="408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Toinen koulutusryhmä</a:t>
            </a:r>
          </a:p>
        </p:txBody>
      </p:sp>
    </p:spTree>
    <p:extLst>
      <p:ext uri="{BB962C8B-B14F-4D97-AF65-F5344CB8AC3E}">
        <p14:creationId xmlns:p14="http://schemas.microsoft.com/office/powerpoint/2010/main" val="3394428639"/>
      </p:ext>
    </p:extLst>
  </p:cSld>
  <p:clrMapOvr>
    <a:masterClrMapping/>
  </p:clrMapOvr>
</p:sld>
</file>

<file path=ppt/theme/theme1.xml><?xml version="1.0" encoding="utf-8"?>
<a:theme xmlns:a="http://schemas.openxmlformats.org/drawingml/2006/main" name="jyväskylä">
  <a:themeElements>
    <a:clrScheme name="Custom 2">
      <a:dk1>
        <a:sysClr val="windowText" lastClr="000000"/>
      </a:dk1>
      <a:lt1>
        <a:sysClr val="window" lastClr="FFFFFF"/>
      </a:lt1>
      <a:dk2>
        <a:srgbClr val="2D4280"/>
      </a:dk2>
      <a:lt2>
        <a:srgbClr val="E7E6E6"/>
      </a:lt2>
      <a:accent1>
        <a:srgbClr val="0061A0"/>
      </a:accent1>
      <a:accent2>
        <a:srgbClr val="E07800"/>
      </a:accent2>
      <a:accent3>
        <a:srgbClr val="666666"/>
      </a:accent3>
      <a:accent4>
        <a:srgbClr val="C54700"/>
      </a:accent4>
      <a:accent5>
        <a:srgbClr val="009EE2"/>
      </a:accent5>
      <a:accent6>
        <a:srgbClr val="007603"/>
      </a:accent6>
      <a:hlink>
        <a:srgbClr val="0061A0"/>
      </a:hlink>
      <a:folHlink>
        <a:srgbClr val="3C004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yväskylä" id="{46984095-1533-4033-93F1-009806AF9C40}" vid="{EA374A55-61DE-43AA-B23C-917A582BA6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jyväskylä</Template>
  <TotalTime>1700</TotalTime>
  <Words>1359</Words>
  <Application>Microsoft Office PowerPoint</Application>
  <PresentationFormat>Laajakuva</PresentationFormat>
  <Paragraphs>195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5" baseType="lpstr">
      <vt:lpstr>Arial</vt:lpstr>
      <vt:lpstr>Calibri</vt:lpstr>
      <vt:lpstr>Josefin Sans</vt:lpstr>
      <vt:lpstr>Open Sans</vt:lpstr>
      <vt:lpstr>Roboto Slab</vt:lpstr>
      <vt:lpstr>Roboto Slab Medium</vt:lpstr>
      <vt:lpstr>Tahoma</vt:lpstr>
      <vt:lpstr>Wingdings</vt:lpstr>
      <vt:lpstr>jyväskylä</vt:lpstr>
      <vt:lpstr>Palvelulupaukset osaksi Jälkkäriä</vt:lpstr>
      <vt:lpstr>Jälkkäristä</vt:lpstr>
      <vt:lpstr>Tavoitteena Hyvinvoinnin vahvistaminen  </vt:lpstr>
      <vt:lpstr>PalvelulUpausprosessi </vt:lpstr>
      <vt:lpstr>Jälkkärin palvelulupaukset  </vt:lpstr>
      <vt:lpstr>ryhmäkeskustelut</vt:lpstr>
      <vt:lpstr>Ryhmäkeskustelujen koosteet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Vuolle-Oranen Tella</dc:creator>
  <cp:lastModifiedBy>Vuolle-Oranen Tella</cp:lastModifiedBy>
  <cp:revision>44</cp:revision>
  <dcterms:created xsi:type="dcterms:W3CDTF">2022-01-29T12:49:05Z</dcterms:created>
  <dcterms:modified xsi:type="dcterms:W3CDTF">2022-12-13T07:25:34Z</dcterms:modified>
</cp:coreProperties>
</file>