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672" r:id="rId5"/>
    <p:sldMasterId id="2147483733" r:id="rId6"/>
    <p:sldMasterId id="2147483724" r:id="rId7"/>
  </p:sldMasterIdLst>
  <p:notesMasterIdLst>
    <p:notesMasterId r:id="rId28"/>
  </p:notesMasterIdLst>
  <p:handoutMasterIdLst>
    <p:handoutMasterId r:id="rId29"/>
  </p:handoutMasterIdLst>
  <p:sldIdLst>
    <p:sldId id="332" r:id="rId8"/>
    <p:sldId id="302" r:id="rId9"/>
    <p:sldId id="330" r:id="rId10"/>
    <p:sldId id="378" r:id="rId11"/>
    <p:sldId id="259" r:id="rId12"/>
    <p:sldId id="261" r:id="rId13"/>
    <p:sldId id="260" r:id="rId14"/>
    <p:sldId id="262" r:id="rId15"/>
    <p:sldId id="386" r:id="rId16"/>
    <p:sldId id="318" r:id="rId17"/>
    <p:sldId id="329" r:id="rId18"/>
    <p:sldId id="381" r:id="rId19"/>
    <p:sldId id="383" r:id="rId20"/>
    <p:sldId id="388" r:id="rId21"/>
    <p:sldId id="389" r:id="rId22"/>
    <p:sldId id="382" r:id="rId23"/>
    <p:sldId id="385" r:id="rId24"/>
    <p:sldId id="387" r:id="rId25"/>
    <p:sldId id="321" r:id="rId26"/>
    <p:sldId id="323" r:id="rId27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F"/>
    <a:srgbClr val="E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016BB-6A90-4D45-8C6B-5DD2543438B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B7B37-97B4-4C90-975F-485AEEFAC430}">
      <dgm:prSet phldrT="[Text]"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US" sz="2600" b="1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Tiedontuottamisen</a:t>
          </a:r>
          <a:r>
            <a:rPr lang="en-US" sz="2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1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tausta</a:t>
          </a:r>
          <a:r>
            <a:rPr lang="en-US" sz="2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b="1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näkökulmat</a:t>
          </a:r>
          <a:r>
            <a:rPr lang="en-US" sz="2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ja </a:t>
          </a:r>
          <a:r>
            <a:rPr lang="en-US" sz="2600" b="1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perustelut</a:t>
          </a:r>
          <a:endParaRPr lang="en-US" sz="2600" b="1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D4D4D0-B36E-4CD1-AE58-B1D5F8FD26B4}" type="parTrans" cxnId="{D80D55D3-2CB0-49C4-A1A2-D4F5D7F55D9F}">
      <dgm:prSet/>
      <dgm:spPr/>
      <dgm:t>
        <a:bodyPr/>
        <a:lstStyle/>
        <a:p>
          <a:endParaRPr lang="en-US"/>
        </a:p>
      </dgm:t>
    </dgm:pt>
    <dgm:pt modelId="{4C70B5FC-1E8B-48EB-8FCE-AB95AB653A42}" type="sibTrans" cxnId="{D80D55D3-2CB0-49C4-A1A2-D4F5D7F55D9F}">
      <dgm:prSet/>
      <dgm:spPr/>
      <dgm:t>
        <a:bodyPr/>
        <a:lstStyle/>
        <a:p>
          <a:endParaRPr lang="en-US"/>
        </a:p>
      </dgm:t>
    </dgm:pt>
    <dgm:pt modelId="{F1F0E9C6-0C74-453A-A8D1-9AEAF8AC3296}">
      <dgm:prSet phldrT="[Text]" custT="1"/>
      <dgm:spPr/>
      <dgm:t>
        <a:bodyPr/>
        <a:lstStyle/>
        <a:p>
          <a:r>
            <a:rPr lang="en-US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Tiedon</a:t>
          </a:r>
          <a:r>
            <a: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analyysin</a:t>
          </a:r>
          <a:r>
            <a: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käytön</a:t>
          </a:r>
          <a:r>
            <a: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tavoitteet</a:t>
          </a:r>
          <a:r>
            <a: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ja </a:t>
          </a:r>
          <a:r>
            <a:rPr lang="en-US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menetelmät</a:t>
          </a:r>
          <a:endParaRPr lang="en-US" sz="24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8DDD8-4F97-4A01-8614-51CBE5514B19}" type="parTrans" cxnId="{C41FC4B0-E40D-470E-B673-6688485FCF3D}">
      <dgm:prSet/>
      <dgm:spPr/>
      <dgm:t>
        <a:bodyPr/>
        <a:lstStyle/>
        <a:p>
          <a:endParaRPr lang="en-US"/>
        </a:p>
      </dgm:t>
    </dgm:pt>
    <dgm:pt modelId="{6E097DF8-41E1-4D90-8028-3DA005D4FDEF}" type="sibTrans" cxnId="{C41FC4B0-E40D-470E-B673-6688485FCF3D}">
      <dgm:prSet/>
      <dgm:spPr/>
      <dgm:t>
        <a:bodyPr/>
        <a:lstStyle/>
        <a:p>
          <a:endParaRPr lang="en-US"/>
        </a:p>
      </dgm:t>
    </dgm:pt>
    <dgm:pt modelId="{7B9B45E5-1245-4C29-8414-739E5E812EC5}">
      <dgm:prSet phldrT="[Text]"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600" b="1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Kehittämistoiminnan</a:t>
          </a:r>
          <a:r>
            <a:rPr lang="en-US" sz="2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600" b="1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tausta</a:t>
          </a:r>
          <a:r>
            <a:rPr lang="en-US" sz="2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b="1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näkökulmat</a:t>
          </a:r>
          <a:r>
            <a:rPr lang="en-US" sz="2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ja </a:t>
          </a:r>
          <a:r>
            <a:rPr lang="en-US" sz="2600" b="1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perustelut</a:t>
          </a:r>
          <a:endParaRPr lang="en-US" sz="2600" b="1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993DB0-A1CD-4D5F-9E18-5176B2712B7C}" type="parTrans" cxnId="{98731078-8C4C-43F6-8DCE-78B26C2AA55B}">
      <dgm:prSet/>
      <dgm:spPr/>
      <dgm:t>
        <a:bodyPr/>
        <a:lstStyle/>
        <a:p>
          <a:endParaRPr lang="en-US"/>
        </a:p>
      </dgm:t>
    </dgm:pt>
    <dgm:pt modelId="{53AD7552-3CF8-45CC-B0B8-C352385B185F}" type="sibTrans" cxnId="{98731078-8C4C-43F6-8DCE-78B26C2AA55B}">
      <dgm:prSet/>
      <dgm:spPr/>
      <dgm:t>
        <a:bodyPr/>
        <a:lstStyle/>
        <a:p>
          <a:endParaRPr lang="en-US"/>
        </a:p>
      </dgm:t>
    </dgm:pt>
    <dgm:pt modelId="{1CFEA755-AFE1-4699-A2A7-C5EAEF888778}">
      <dgm:prSet phldrT="[Text]"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Kehittämistoiminnan</a:t>
          </a:r>
          <a:r>
            <a: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jatkumo</a:t>
          </a:r>
          <a:r>
            <a: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osat</a:t>
          </a:r>
          <a:endParaRPr lang="en-US" sz="24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1B1F2-BF15-41F1-A9DB-189F3CB88403}" type="parTrans" cxnId="{691FC566-F851-4EF0-8397-D5B07E5FFD8E}">
      <dgm:prSet/>
      <dgm:spPr/>
      <dgm:t>
        <a:bodyPr/>
        <a:lstStyle/>
        <a:p>
          <a:endParaRPr lang="en-US"/>
        </a:p>
      </dgm:t>
    </dgm:pt>
    <dgm:pt modelId="{C84365D0-6E1E-462B-BF63-D83E884F3FF2}" type="sibTrans" cxnId="{691FC566-F851-4EF0-8397-D5B07E5FFD8E}">
      <dgm:prSet/>
      <dgm:spPr/>
      <dgm:t>
        <a:bodyPr/>
        <a:lstStyle/>
        <a:p>
          <a:endParaRPr lang="en-US"/>
        </a:p>
      </dgm:t>
    </dgm:pt>
    <dgm:pt modelId="{CB49A239-0C5B-4E87-964D-5F7A4CD2D053}">
      <dgm:prSet phldrT="[Text]" custT="1"/>
      <dgm:spPr/>
      <dgm:t>
        <a:bodyPr/>
        <a:lstStyle/>
        <a:p>
          <a:r>
            <a:rPr lang="fi-FI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Kehittämisen kohde, tavoite, menetelmät, arviointi, tuotokset</a:t>
          </a:r>
          <a:endParaRPr lang="en-US" sz="24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D06E12-8196-447A-AB3C-8BE749D5E40E}" type="parTrans" cxnId="{14450A41-2AD3-4AA2-A016-F76DD6385C05}">
      <dgm:prSet/>
      <dgm:spPr/>
      <dgm:t>
        <a:bodyPr/>
        <a:lstStyle/>
        <a:p>
          <a:endParaRPr lang="en-US"/>
        </a:p>
      </dgm:t>
    </dgm:pt>
    <dgm:pt modelId="{8DC0DAFC-299D-4921-80B4-26C33C7ECF7E}" type="sibTrans" cxnId="{14450A41-2AD3-4AA2-A016-F76DD6385C05}">
      <dgm:prSet/>
      <dgm:spPr/>
      <dgm:t>
        <a:bodyPr/>
        <a:lstStyle/>
        <a:p>
          <a:endParaRPr lang="en-US"/>
        </a:p>
      </dgm:t>
    </dgm:pt>
    <dgm:pt modelId="{6FC897B2-F662-421E-8A78-E48674BB099D}">
      <dgm:prSet phldrT="[Text]" custT="1"/>
      <dgm:spPr/>
      <dgm:t>
        <a:bodyPr/>
        <a:lstStyle/>
        <a:p>
          <a:r>
            <a:rPr lang="en-US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Tiedon</a:t>
          </a:r>
          <a:r>
            <a: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hankinnan</a:t>
          </a:r>
          <a:r>
            <a: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en-US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tuottamisen</a:t>
          </a:r>
          <a:r>
            <a: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tavoitteet</a:t>
          </a:r>
          <a:r>
            <a: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ja </a:t>
          </a:r>
          <a:r>
            <a:rPr lang="en-US" sz="24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menetelmät</a:t>
          </a:r>
          <a:endParaRPr lang="en-US" sz="24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72EA7-0A7F-49F9-933D-74B3944567F3}" type="parTrans" cxnId="{DD5458F2-CAE8-437D-AAE9-59B4358A6F6C}">
      <dgm:prSet/>
      <dgm:spPr/>
      <dgm:t>
        <a:bodyPr/>
        <a:lstStyle/>
        <a:p>
          <a:endParaRPr lang="en-US"/>
        </a:p>
      </dgm:t>
    </dgm:pt>
    <dgm:pt modelId="{81F5CAD6-374B-4F31-8A3A-53A7BD546C08}" type="sibTrans" cxnId="{DD5458F2-CAE8-437D-AAE9-59B4358A6F6C}">
      <dgm:prSet/>
      <dgm:spPr/>
      <dgm:t>
        <a:bodyPr/>
        <a:lstStyle/>
        <a:p>
          <a:endParaRPr lang="en-US"/>
        </a:p>
      </dgm:t>
    </dgm:pt>
    <dgm:pt modelId="{B5B4C7BB-657F-48F7-B478-ECDE5D0EB333}" type="pres">
      <dgm:prSet presAssocID="{469016BB-6A90-4D45-8C6B-5DD2543438B4}" presName="Name0" presStyleCnt="0">
        <dgm:presLayoutVars>
          <dgm:dir/>
          <dgm:animLvl val="lvl"/>
          <dgm:resizeHandles/>
        </dgm:presLayoutVars>
      </dgm:prSet>
      <dgm:spPr/>
    </dgm:pt>
    <dgm:pt modelId="{42A12DD2-EE3D-4879-8717-94CDE6772E03}" type="pres">
      <dgm:prSet presAssocID="{8EAB7B37-97B4-4C90-975F-485AEEFAC430}" presName="linNode" presStyleCnt="0"/>
      <dgm:spPr/>
    </dgm:pt>
    <dgm:pt modelId="{35D5ED40-7613-48FE-A2B4-FDE250527F89}" type="pres">
      <dgm:prSet presAssocID="{8EAB7B37-97B4-4C90-975F-485AEEFAC430}" presName="parentShp" presStyleLbl="node1" presStyleIdx="0" presStyleCnt="2" custScaleX="176091" custScaleY="40545" custLinFactNeighborX="219">
        <dgm:presLayoutVars>
          <dgm:bulletEnabled val="1"/>
        </dgm:presLayoutVars>
      </dgm:prSet>
      <dgm:spPr/>
    </dgm:pt>
    <dgm:pt modelId="{64325847-E429-4897-B434-03CE6CF6836E}" type="pres">
      <dgm:prSet presAssocID="{8EAB7B37-97B4-4C90-975F-485AEEFAC430}" presName="childShp" presStyleLbl="bgAccFollowNode1" presStyleIdx="0" presStyleCnt="2" custScaleX="147832" custScaleY="53022">
        <dgm:presLayoutVars>
          <dgm:bulletEnabled val="1"/>
        </dgm:presLayoutVars>
      </dgm:prSet>
      <dgm:spPr/>
    </dgm:pt>
    <dgm:pt modelId="{BEB86695-78DE-4074-B603-CDBE34F521A1}" type="pres">
      <dgm:prSet presAssocID="{4C70B5FC-1E8B-48EB-8FCE-AB95AB653A42}" presName="spacing" presStyleCnt="0"/>
      <dgm:spPr/>
    </dgm:pt>
    <dgm:pt modelId="{2F9F2A4B-AE00-4050-852C-FAB03F735D2E}" type="pres">
      <dgm:prSet presAssocID="{7B9B45E5-1245-4C29-8414-739E5E812EC5}" presName="linNode" presStyleCnt="0"/>
      <dgm:spPr/>
    </dgm:pt>
    <dgm:pt modelId="{D48CBADE-E653-40E3-8DB3-8DE4BA4DCA60}" type="pres">
      <dgm:prSet presAssocID="{7B9B45E5-1245-4C29-8414-739E5E812EC5}" presName="parentShp" presStyleLbl="node1" presStyleIdx="1" presStyleCnt="2" custScaleX="125720" custScaleY="46822" custLinFactNeighborX="426" custLinFactNeighborY="-8622">
        <dgm:presLayoutVars>
          <dgm:bulletEnabled val="1"/>
        </dgm:presLayoutVars>
      </dgm:prSet>
      <dgm:spPr/>
    </dgm:pt>
    <dgm:pt modelId="{43593235-5DDA-498D-B000-E435021F3446}" type="pres">
      <dgm:prSet presAssocID="{7B9B45E5-1245-4C29-8414-739E5E812EC5}" presName="childShp" presStyleLbl="bgAccFollowNode1" presStyleIdx="1" presStyleCnt="2" custScaleX="102380" custScaleY="52977" custLinFactNeighborX="-320" custLinFactNeighborY="-9152">
        <dgm:presLayoutVars>
          <dgm:bulletEnabled val="1"/>
        </dgm:presLayoutVars>
      </dgm:prSet>
      <dgm:spPr/>
    </dgm:pt>
  </dgm:ptLst>
  <dgm:cxnLst>
    <dgm:cxn modelId="{819C5115-2CD9-4973-BBA9-3F45CD84CC9D}" type="presOf" srcId="{6FC897B2-F662-421E-8A78-E48674BB099D}" destId="{64325847-E429-4897-B434-03CE6CF6836E}" srcOrd="0" destOrd="0" presId="urn:microsoft.com/office/officeart/2005/8/layout/vList6"/>
    <dgm:cxn modelId="{D77A7415-A2FE-4BC1-B7B6-64ECBC158FE5}" type="presOf" srcId="{1CFEA755-AFE1-4699-A2A7-C5EAEF888778}" destId="{43593235-5DDA-498D-B000-E435021F3446}" srcOrd="0" destOrd="1" presId="urn:microsoft.com/office/officeart/2005/8/layout/vList6"/>
    <dgm:cxn modelId="{51411F18-6753-462A-B56E-0698093F9E5F}" type="presOf" srcId="{CB49A239-0C5B-4E87-964D-5F7A4CD2D053}" destId="{43593235-5DDA-498D-B000-E435021F3446}" srcOrd="0" destOrd="0" presId="urn:microsoft.com/office/officeart/2005/8/layout/vList6"/>
    <dgm:cxn modelId="{FED20C35-B988-4917-B686-9048C53C2CD3}" type="presOf" srcId="{7B9B45E5-1245-4C29-8414-739E5E812EC5}" destId="{D48CBADE-E653-40E3-8DB3-8DE4BA4DCA60}" srcOrd="0" destOrd="0" presId="urn:microsoft.com/office/officeart/2005/8/layout/vList6"/>
    <dgm:cxn modelId="{14450A41-2AD3-4AA2-A016-F76DD6385C05}" srcId="{7B9B45E5-1245-4C29-8414-739E5E812EC5}" destId="{CB49A239-0C5B-4E87-964D-5F7A4CD2D053}" srcOrd="0" destOrd="0" parTransId="{FDD06E12-8196-447A-AB3C-8BE749D5E40E}" sibTransId="{8DC0DAFC-299D-4921-80B4-26C33C7ECF7E}"/>
    <dgm:cxn modelId="{4BB2DF65-68D1-451C-AD54-FF529750B436}" type="presOf" srcId="{F1F0E9C6-0C74-453A-A8D1-9AEAF8AC3296}" destId="{64325847-E429-4897-B434-03CE6CF6836E}" srcOrd="0" destOrd="1" presId="urn:microsoft.com/office/officeart/2005/8/layout/vList6"/>
    <dgm:cxn modelId="{691FC566-F851-4EF0-8397-D5B07E5FFD8E}" srcId="{7B9B45E5-1245-4C29-8414-739E5E812EC5}" destId="{1CFEA755-AFE1-4699-A2A7-C5EAEF888778}" srcOrd="1" destOrd="0" parTransId="{1991B1F2-BF15-41F1-A9DB-189F3CB88403}" sibTransId="{C84365D0-6E1E-462B-BF63-D83E884F3FF2}"/>
    <dgm:cxn modelId="{98731078-8C4C-43F6-8DCE-78B26C2AA55B}" srcId="{469016BB-6A90-4D45-8C6B-5DD2543438B4}" destId="{7B9B45E5-1245-4C29-8414-739E5E812EC5}" srcOrd="1" destOrd="0" parTransId="{AB993DB0-A1CD-4D5F-9E18-5176B2712B7C}" sibTransId="{53AD7552-3CF8-45CC-B0B8-C352385B185F}"/>
    <dgm:cxn modelId="{2121568B-B59E-45FB-8076-5A40C3927F35}" type="presOf" srcId="{8EAB7B37-97B4-4C90-975F-485AEEFAC430}" destId="{35D5ED40-7613-48FE-A2B4-FDE250527F89}" srcOrd="0" destOrd="0" presId="urn:microsoft.com/office/officeart/2005/8/layout/vList6"/>
    <dgm:cxn modelId="{C41FC4B0-E40D-470E-B673-6688485FCF3D}" srcId="{8EAB7B37-97B4-4C90-975F-485AEEFAC430}" destId="{F1F0E9C6-0C74-453A-A8D1-9AEAF8AC3296}" srcOrd="1" destOrd="0" parTransId="{AFD8DDD8-4F97-4A01-8614-51CBE5514B19}" sibTransId="{6E097DF8-41E1-4D90-8028-3DA005D4FDEF}"/>
    <dgm:cxn modelId="{54A1E0D0-F7BB-4A13-B842-B005D0CFAE67}" type="presOf" srcId="{469016BB-6A90-4D45-8C6B-5DD2543438B4}" destId="{B5B4C7BB-657F-48F7-B478-ECDE5D0EB333}" srcOrd="0" destOrd="0" presId="urn:microsoft.com/office/officeart/2005/8/layout/vList6"/>
    <dgm:cxn modelId="{D80D55D3-2CB0-49C4-A1A2-D4F5D7F55D9F}" srcId="{469016BB-6A90-4D45-8C6B-5DD2543438B4}" destId="{8EAB7B37-97B4-4C90-975F-485AEEFAC430}" srcOrd="0" destOrd="0" parTransId="{D2D4D4D0-B36E-4CD1-AE58-B1D5F8FD26B4}" sibTransId="{4C70B5FC-1E8B-48EB-8FCE-AB95AB653A42}"/>
    <dgm:cxn modelId="{DD5458F2-CAE8-437D-AAE9-59B4358A6F6C}" srcId="{8EAB7B37-97B4-4C90-975F-485AEEFAC430}" destId="{6FC897B2-F662-421E-8A78-E48674BB099D}" srcOrd="0" destOrd="0" parTransId="{DDA72EA7-0A7F-49F9-933D-74B3944567F3}" sibTransId="{81F5CAD6-374B-4F31-8A3A-53A7BD546C08}"/>
    <dgm:cxn modelId="{41803582-D884-41CD-A3BF-625699B2D3F7}" type="presParOf" srcId="{B5B4C7BB-657F-48F7-B478-ECDE5D0EB333}" destId="{42A12DD2-EE3D-4879-8717-94CDE6772E03}" srcOrd="0" destOrd="0" presId="urn:microsoft.com/office/officeart/2005/8/layout/vList6"/>
    <dgm:cxn modelId="{1A74F8CD-158E-417C-B4ED-F2C0DCDFE194}" type="presParOf" srcId="{42A12DD2-EE3D-4879-8717-94CDE6772E03}" destId="{35D5ED40-7613-48FE-A2B4-FDE250527F89}" srcOrd="0" destOrd="0" presId="urn:microsoft.com/office/officeart/2005/8/layout/vList6"/>
    <dgm:cxn modelId="{23601E4D-03EB-498C-AFD5-4C8C007FE294}" type="presParOf" srcId="{42A12DD2-EE3D-4879-8717-94CDE6772E03}" destId="{64325847-E429-4897-B434-03CE6CF6836E}" srcOrd="1" destOrd="0" presId="urn:microsoft.com/office/officeart/2005/8/layout/vList6"/>
    <dgm:cxn modelId="{48E6CDBC-F78D-4034-A1E3-FF827AA1CC47}" type="presParOf" srcId="{B5B4C7BB-657F-48F7-B478-ECDE5D0EB333}" destId="{BEB86695-78DE-4074-B603-CDBE34F521A1}" srcOrd="1" destOrd="0" presId="urn:microsoft.com/office/officeart/2005/8/layout/vList6"/>
    <dgm:cxn modelId="{E0E157D3-B6BE-4542-BAD3-C2B8E34B5F7A}" type="presParOf" srcId="{B5B4C7BB-657F-48F7-B478-ECDE5D0EB333}" destId="{2F9F2A4B-AE00-4050-852C-FAB03F735D2E}" srcOrd="2" destOrd="0" presId="urn:microsoft.com/office/officeart/2005/8/layout/vList6"/>
    <dgm:cxn modelId="{DC125934-5DB9-46E7-8A8B-47C48729CCB6}" type="presParOf" srcId="{2F9F2A4B-AE00-4050-852C-FAB03F735D2E}" destId="{D48CBADE-E653-40E3-8DB3-8DE4BA4DCA60}" srcOrd="0" destOrd="0" presId="urn:microsoft.com/office/officeart/2005/8/layout/vList6"/>
    <dgm:cxn modelId="{B0052733-1720-4B28-8E46-E2E6CB7CAE38}" type="presParOf" srcId="{2F9F2A4B-AE00-4050-852C-FAB03F735D2E}" destId="{43593235-5DDA-498D-B000-E435021F34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25847-E429-4897-B434-03CE6CF6836E}">
      <dsp:nvSpPr>
        <dsp:cNvPr id="0" name=""/>
        <dsp:cNvSpPr/>
      </dsp:nvSpPr>
      <dsp:spPr>
        <a:xfrm>
          <a:off x="3606202" y="2152"/>
          <a:ext cx="4537423" cy="22654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Tiedon</a:t>
          </a:r>
          <a:r>
            <a:rPr lang="en-US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hankinnan</a:t>
          </a:r>
          <a:r>
            <a:rPr lang="en-US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en-US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tuottamisen</a:t>
          </a:r>
          <a:r>
            <a:rPr lang="en-US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tavoitteet</a:t>
          </a:r>
          <a:r>
            <a:rPr lang="en-US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ja </a:t>
          </a:r>
          <a:r>
            <a:rPr lang="en-US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menetelmät</a:t>
          </a:r>
          <a:endParaRPr lang="en-US" sz="24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Tiedon</a:t>
          </a:r>
          <a:r>
            <a:rPr lang="en-US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analyysin</a:t>
          </a:r>
          <a:r>
            <a:rPr lang="en-US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käytön</a:t>
          </a:r>
          <a:r>
            <a:rPr lang="en-US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tavoitteet</a:t>
          </a:r>
          <a:r>
            <a:rPr lang="en-US" sz="24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ja </a:t>
          </a:r>
          <a:r>
            <a:rPr lang="en-US" sz="240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menetelmät</a:t>
          </a:r>
          <a:endParaRPr lang="en-US" sz="24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6202" y="285332"/>
        <a:ext cx="3687884" cy="1699077"/>
      </dsp:txXfrm>
    </dsp:sp>
    <dsp:sp modelId="{35D5ED40-7613-48FE-A2B4-FDE250527F89}">
      <dsp:nvSpPr>
        <dsp:cNvPr id="0" name=""/>
        <dsp:cNvSpPr/>
      </dsp:nvSpPr>
      <dsp:spPr>
        <a:xfrm>
          <a:off x="9737" y="268701"/>
          <a:ext cx="3603186" cy="1732340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Tiedontuottamisen</a:t>
          </a:r>
          <a:r>
            <a:rPr lang="en-US" sz="26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1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tausta</a:t>
          </a:r>
          <a:r>
            <a:rPr lang="en-US" sz="26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b="1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näkökulmat</a:t>
          </a:r>
          <a:r>
            <a:rPr lang="en-US" sz="26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ja </a:t>
          </a:r>
          <a:r>
            <a:rPr lang="en-US" sz="2600" b="1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perustelut</a:t>
          </a:r>
          <a:endParaRPr lang="en-US" sz="2600" b="1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303" y="353267"/>
        <a:ext cx="3434054" cy="1563208"/>
      </dsp:txXfrm>
    </dsp:sp>
    <dsp:sp modelId="{43593235-5DDA-498D-B000-E435021F3446}">
      <dsp:nvSpPr>
        <dsp:cNvPr id="0" name=""/>
        <dsp:cNvSpPr/>
      </dsp:nvSpPr>
      <dsp:spPr>
        <a:xfrm>
          <a:off x="3658083" y="2303822"/>
          <a:ext cx="4476519" cy="22635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Kehittämisen kohde, tavoite, menetelmät, arviointi, tuotokset</a:t>
          </a:r>
          <a:endParaRPr lang="en-US" sz="2400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Kehittämistoiminnan</a:t>
          </a:r>
          <a:r>
            <a:rPr lang="en-US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jatkumo</a:t>
          </a:r>
          <a:r>
            <a:rPr lang="en-US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osat</a:t>
          </a:r>
          <a:endParaRPr lang="en-US" sz="24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8083" y="2586761"/>
        <a:ext cx="3627701" cy="1697636"/>
      </dsp:txXfrm>
    </dsp:sp>
    <dsp:sp modelId="{D48CBADE-E653-40E3-8DB3-8DE4BA4DCA60}">
      <dsp:nvSpPr>
        <dsp:cNvPr id="0" name=""/>
        <dsp:cNvSpPr/>
      </dsp:nvSpPr>
      <dsp:spPr>
        <a:xfrm>
          <a:off x="21337" y="2457957"/>
          <a:ext cx="3664700" cy="2000534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Kehittämistoiminnan</a:t>
          </a:r>
          <a:r>
            <a:rPr lang="en-US" sz="26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600" b="1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tausta</a:t>
          </a:r>
          <a:r>
            <a:rPr lang="en-US" sz="26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b="1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näkökulmat</a:t>
          </a:r>
          <a:r>
            <a:rPr lang="en-US" sz="2600" b="1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ja </a:t>
          </a:r>
          <a:r>
            <a:rPr lang="en-US" sz="2600" b="1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perustelut</a:t>
          </a:r>
          <a:endParaRPr lang="en-US" sz="2600" b="1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995" y="2555615"/>
        <a:ext cx="3469384" cy="1805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10.12.2021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10.12.2021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7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2"/>
            <a:ext cx="7636336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54" y="1084392"/>
            <a:ext cx="2031492" cy="131889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7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2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2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B56903C-B9CF-2C40-828C-AEAC0350D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48"/>
          <a:stretch/>
        </p:blipFill>
        <p:spPr>
          <a:xfrm>
            <a:off x="-1" y="0"/>
            <a:ext cx="12191973" cy="668312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55076" y="3135549"/>
            <a:ext cx="725968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5076" y="5152666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998FDE28-3A8A-CC41-B9AE-FC8219BDDC0F}"/>
              </a:ext>
            </a:extLst>
          </p:cNvPr>
          <p:cNvGrpSpPr/>
          <p:nvPr userDrawn="1"/>
        </p:nvGrpSpPr>
        <p:grpSpPr>
          <a:xfrm>
            <a:off x="10751376" y="0"/>
            <a:ext cx="763388" cy="1028096"/>
            <a:chOff x="457200" y="0"/>
            <a:chExt cx="763388" cy="102809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A7985D08-9F07-8444-8746-56235DC6557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E3D0C92-058E-6940-8D6D-797E16A92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50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43EA60-586E-4447-B142-D885A9937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62"/>
          <a:stretch/>
        </p:blipFill>
        <p:spPr>
          <a:xfrm>
            <a:off x="-1" y="-1"/>
            <a:ext cx="12191961" cy="654522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55076" y="3201250"/>
            <a:ext cx="725968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5076" y="5218367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998FDE28-3A8A-CC41-B9AE-FC8219BDDC0F}"/>
              </a:ext>
            </a:extLst>
          </p:cNvPr>
          <p:cNvGrpSpPr/>
          <p:nvPr userDrawn="1"/>
        </p:nvGrpSpPr>
        <p:grpSpPr>
          <a:xfrm>
            <a:off x="10751376" y="0"/>
            <a:ext cx="763388" cy="1028096"/>
            <a:chOff x="457200" y="0"/>
            <a:chExt cx="763388" cy="102809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A7985D08-9F07-8444-8746-56235DC6557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E3D0C92-058E-6940-8D6D-797E16A92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513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" y="0"/>
            <a:ext cx="12191972" cy="65404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71879" y="3378458"/>
            <a:ext cx="5442884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5076" y="5395575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998FDE28-3A8A-CC41-B9AE-FC8219BDDC0F}"/>
              </a:ext>
            </a:extLst>
          </p:cNvPr>
          <p:cNvGrpSpPr/>
          <p:nvPr userDrawn="1"/>
        </p:nvGrpSpPr>
        <p:grpSpPr>
          <a:xfrm>
            <a:off x="10751376" y="0"/>
            <a:ext cx="763388" cy="1028096"/>
            <a:chOff x="457200" y="0"/>
            <a:chExt cx="763388" cy="102809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A7985D08-9F07-8444-8746-56235DC6557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E3D0C92-058E-6940-8D6D-797E16A92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459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405C7BE-9AE5-4149-9E84-1AF29ADDA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0"/>
          <a:stretch/>
        </p:blipFill>
        <p:spPr>
          <a:xfrm>
            <a:off x="-38107" y="-1"/>
            <a:ext cx="12230092" cy="663357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55076" y="3201250"/>
            <a:ext cx="725968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5076" y="5218367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998FDE28-3A8A-CC41-B9AE-FC8219BDDC0F}"/>
              </a:ext>
            </a:extLst>
          </p:cNvPr>
          <p:cNvGrpSpPr/>
          <p:nvPr userDrawn="1"/>
        </p:nvGrpSpPr>
        <p:grpSpPr>
          <a:xfrm>
            <a:off x="10751376" y="0"/>
            <a:ext cx="763388" cy="1028096"/>
            <a:chOff x="457200" y="0"/>
            <a:chExt cx="763388" cy="102809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A7985D08-9F07-8444-8746-56235DC6557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E3D0C92-058E-6940-8D6D-797E16A92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810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B6EBE2C-9206-9E41-B5CB-1749E33FF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958" b="7006"/>
          <a:stretch/>
        </p:blipFill>
        <p:spPr>
          <a:xfrm>
            <a:off x="0" y="0"/>
            <a:ext cx="12192000" cy="64499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55076" y="3326318"/>
            <a:ext cx="725968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5076" y="5343435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998FDE28-3A8A-CC41-B9AE-FC8219BDDC0F}"/>
              </a:ext>
            </a:extLst>
          </p:cNvPr>
          <p:cNvGrpSpPr/>
          <p:nvPr userDrawn="1"/>
        </p:nvGrpSpPr>
        <p:grpSpPr>
          <a:xfrm>
            <a:off x="10751376" y="0"/>
            <a:ext cx="763388" cy="1028096"/>
            <a:chOff x="457200" y="0"/>
            <a:chExt cx="763388" cy="102809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A7985D08-9F07-8444-8746-56235DC6557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E3D0C92-058E-6940-8D6D-797E16A92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831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8F56E0B-2F1A-5C4C-AE4F-D350B293C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71" cy="660873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46091" y="3416840"/>
            <a:ext cx="6006247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46091" y="5433956"/>
            <a:ext cx="6006247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2D80A2-EC1D-6247-A1E4-7284CE909420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8F474B01-B130-B346-8A70-DECF900B3FD9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24" name="Suorakulmio 15">
              <a:extLst>
                <a:ext uri="{FF2B5EF4-FFF2-40B4-BE49-F238E27FC236}">
                  <a16:creationId xmlns:a16="http://schemas.microsoft.com/office/drawing/2014/main" id="{5D157C97-AE15-5749-A26B-6B9E9FB02553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1">
              <a:extLst>
                <a:ext uri="{FF2B5EF4-FFF2-40B4-BE49-F238E27FC236}">
                  <a16:creationId xmlns:a16="http://schemas.microsoft.com/office/drawing/2014/main" id="{12D412C8-8E35-674A-B162-72462FE7D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93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24C720A-128E-8148-83DF-BC7608AC2F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7885" y="-9130"/>
            <a:ext cx="6784114" cy="6540485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2A080D39-2748-BB43-8591-7CAB8E49DA8A}"/>
              </a:ext>
            </a:extLst>
          </p:cNvPr>
          <p:cNvSpPr/>
          <p:nvPr userDrawn="1"/>
        </p:nvSpPr>
        <p:spPr>
          <a:xfrm>
            <a:off x="5218063" y="6167005"/>
            <a:ext cx="306437" cy="368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F1AE4CED-F1BA-964E-911A-6F107B03C2FD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7C5C6DB-3CB5-464E-80B7-2CC30F112BE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43E5D273-1B11-4C49-B769-A1F65F535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506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FC455C4-101A-A641-8304-303C533CC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1114" y="-12141"/>
            <a:ext cx="6967954" cy="6554760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F288E0-BA71-B240-A3CD-875C088D794B}"/>
              </a:ext>
            </a:extLst>
          </p:cNvPr>
          <p:cNvGrpSpPr/>
          <p:nvPr userDrawn="1"/>
        </p:nvGrpSpPr>
        <p:grpSpPr>
          <a:xfrm>
            <a:off x="609600" y="-10696"/>
            <a:ext cx="763388" cy="1028096"/>
            <a:chOff x="457200" y="0"/>
            <a:chExt cx="763388" cy="1028096"/>
          </a:xfrm>
        </p:grpSpPr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B9D2F8A7-D776-D946-B227-2854B04F52BB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>
              <a:extLst>
                <a:ext uri="{FF2B5EF4-FFF2-40B4-BE49-F238E27FC236}">
                  <a16:creationId xmlns:a16="http://schemas.microsoft.com/office/drawing/2014/main" id="{C5218B57-BCD5-A041-97DB-117A2C2BC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363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13A19E1-1B1C-D04B-9551-8E5C2BCB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7000" y="0"/>
            <a:ext cx="7514999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10.12.2021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462F4281-2BCD-2145-8BBB-B4E0D5A44E41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3016C36-37CC-F543-8099-1045FAB3272E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34F1AE1-979D-3E47-9917-E7FC2F789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99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1A0164-2F47-B34B-A51D-EE1CFC38F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424"/>
            <a:ext cx="12192000" cy="3835400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12192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085664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963083" y="5314392"/>
            <a:ext cx="10456884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352BBDAF-4FB1-394A-9567-3BB92C74A39C}"/>
              </a:ext>
            </a:extLst>
          </p:cNvPr>
          <p:cNvGrpSpPr/>
          <p:nvPr userDrawn="1"/>
        </p:nvGrpSpPr>
        <p:grpSpPr>
          <a:xfrm>
            <a:off x="609601" y="0"/>
            <a:ext cx="763388" cy="1028096"/>
            <a:chOff x="457201" y="0"/>
            <a:chExt cx="763388" cy="1028096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6580AA72-B35B-8F4F-8F04-5965515A2D21}"/>
                </a:ext>
              </a:extLst>
            </p:cNvPr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F7D24B1F-032E-514A-BEAF-3D9DE2D9B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750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7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2"/>
            <a:ext cx="7636336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693647"/>
            <a:ext cx="12192000" cy="1704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2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tx2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2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08610AC-C6DC-4040-B5DB-3FDA4B18D1E3}" type="datetime1">
              <a:rPr lang="fi-FI" smtClean="0"/>
              <a:t>10.12.2021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DE20CDB-3AAF-234D-B1E6-880008B18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54" y="1084392"/>
            <a:ext cx="2031492" cy="1318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B81E7E4-FC8C-D946-B056-326E46CD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3779140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12192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963084" y="4085664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963083" y="5314392"/>
            <a:ext cx="10456884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6" name="Group 23">
            <a:extLst>
              <a:ext uri="{FF2B5EF4-FFF2-40B4-BE49-F238E27FC236}">
                <a16:creationId xmlns:a16="http://schemas.microsoft.com/office/drawing/2014/main" id="{528E2714-A8CF-6B42-B74E-67A5E0367BED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7F91791D-97D0-384B-9B55-B9C46963927A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7FA66311-70AC-224B-B8AB-2FE67B5BA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16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5111821-EEF5-CA4F-AF8D-DBEB6E46B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8" b="5650"/>
          <a:stretch/>
        </p:blipFill>
        <p:spPr>
          <a:xfrm>
            <a:off x="0" y="-1"/>
            <a:ext cx="12192000" cy="3429001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5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6" y="3227296"/>
            <a:ext cx="4721412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6" y="5162832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10.12.2021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23">
            <a:extLst>
              <a:ext uri="{FF2B5EF4-FFF2-40B4-BE49-F238E27FC236}">
                <a16:creationId xmlns:a16="http://schemas.microsoft.com/office/drawing/2014/main" id="{AF70CA8E-4F4E-E94F-A0CA-C91F9F2C5B91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52AF6B33-C78B-1046-99A1-7A92D2EFF94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A6E36625-3D07-C94B-AFB2-F6962E2C6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50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1" y="637578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699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699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0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844699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697090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341344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5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2503395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4FBF98-1656-2740-8CFF-CE4CC73042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792" r="-12"/>
          <a:stretch/>
        </p:blipFill>
        <p:spPr>
          <a:xfrm>
            <a:off x="-14909" y="0"/>
            <a:ext cx="12206909" cy="65347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600" y="2728182"/>
            <a:ext cx="588199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9600" y="4745298"/>
            <a:ext cx="5881992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67A43509-38E6-B147-9C40-427D60F0ED1A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3" name="Group 23">
            <a:extLst>
              <a:ext uri="{FF2B5EF4-FFF2-40B4-BE49-F238E27FC236}">
                <a16:creationId xmlns:a16="http://schemas.microsoft.com/office/drawing/2014/main" id="{020759A4-4F07-FF48-82FC-FC5BE1B66EB8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5" name="Suorakulmio 15">
              <a:extLst>
                <a:ext uri="{FF2B5EF4-FFF2-40B4-BE49-F238E27FC236}">
                  <a16:creationId xmlns:a16="http://schemas.microsoft.com/office/drawing/2014/main" id="{456FB161-DE53-3440-A39D-295F315637DB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7" name="Kuva 21">
              <a:extLst>
                <a:ext uri="{FF2B5EF4-FFF2-40B4-BE49-F238E27FC236}">
                  <a16:creationId xmlns:a16="http://schemas.microsoft.com/office/drawing/2014/main" id="{E9A57E90-65B0-A34F-A2C6-F6CD8BAF0C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7207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9B51-5D36-434A-9772-F9A8B06452AF}" type="datetimeFigureOut">
              <a:rPr lang="fi-FI" smtClean="0"/>
              <a:t>10.12.2021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1835-C102-4BFC-9834-90309E7ED5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022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39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 rot="5400000">
            <a:off x="11124909" y="-29066"/>
            <a:ext cx="763388" cy="13707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8081" y="165392"/>
            <a:ext cx="323551" cy="981880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5B4D27AE-834E-AB48-9E8B-C427A60CD151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7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2"/>
            <a:ext cx="7636336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13" y="1045884"/>
            <a:ext cx="2729923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7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2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2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515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1" y="637578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152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20C548F-C35E-7C44-A29A-BA7C2724C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26"/>
            <a:ext cx="12191998" cy="383611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12192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085664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963083" y="5314392"/>
            <a:ext cx="10456884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8520AD43-6A80-6B48-A3EB-AAB4EEE50EDD}"/>
              </a:ext>
            </a:extLst>
          </p:cNvPr>
          <p:cNvGrpSpPr/>
          <p:nvPr userDrawn="1"/>
        </p:nvGrpSpPr>
        <p:grpSpPr>
          <a:xfrm>
            <a:off x="609601" y="0"/>
            <a:ext cx="763388" cy="1028096"/>
            <a:chOff x="457201" y="0"/>
            <a:chExt cx="763388" cy="1028096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BCECDB1D-D9FB-A34E-AADD-25549FAC13EE}"/>
                </a:ext>
              </a:extLst>
            </p:cNvPr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5C7D53FA-D418-F646-A856-4613AEB08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758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975F191-867E-9E46-AC1A-C5459AC9C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917" b="7917"/>
          <a:stretch/>
        </p:blipFill>
        <p:spPr>
          <a:xfrm>
            <a:off x="11007" y="1"/>
            <a:ext cx="12222178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20806"/>
            <a:ext cx="2863544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20806"/>
            <a:ext cx="605355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20806"/>
            <a:ext cx="1108303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82B568B2-162A-7246-B3FC-A16B8EE510FC}" type="datetime1">
              <a:rPr lang="fi-FI" smtClean="0"/>
              <a:t>10.12.2021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0960279E-6E11-1C47-9502-10B260F59E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27075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99AA18F-667B-9043-A5B4-6DE4DA650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465"/>
          <a:stretch/>
        </p:blipFill>
        <p:spPr>
          <a:xfrm>
            <a:off x="23149" y="0"/>
            <a:ext cx="12168851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20806"/>
            <a:ext cx="2863544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>
                <a:solidFill>
                  <a:srgbClr val="F1563F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20806"/>
            <a:ext cx="605355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20806"/>
            <a:ext cx="1108303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FD361EE1-D02E-FC44-9B83-14D83344329D}" type="datetime1">
              <a:rPr lang="fi-FI" smtClean="0"/>
              <a:t>10.12.2021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9A4302-F2B8-9E43-892C-249DFBA804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78815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A3EC19E-619F-DA4F-9C93-D0E22AE47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798" b="1431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20806"/>
            <a:ext cx="1108303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1ACA4DC-9D46-1C4A-9FCC-A8A4E2D28BBB}" type="datetime1">
              <a:rPr lang="fi-FI" smtClean="0"/>
              <a:t>10.12.2021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20806"/>
            <a:ext cx="2863544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>
                <a:solidFill>
                  <a:srgbClr val="F1563F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20806"/>
            <a:ext cx="605355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8D421ED3-9D51-8943-8630-1126939C29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14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7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2"/>
            <a:ext cx="7636336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13" y="1045884"/>
            <a:ext cx="2729923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7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2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2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2682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4123533-2AA0-814F-923A-653332635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9323" y="-1"/>
            <a:ext cx="696836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51A010F2-C6FE-D245-B2ED-08F00B96E94D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0BB4F035-8711-2247-8FE9-F4EE050581DF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A954DDE7-4282-3945-B9C6-B0CCE7E79F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522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E3D7F98-E563-BE45-AC86-738A93C06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76" b="-2176"/>
          <a:stretch/>
        </p:blipFill>
        <p:spPr>
          <a:xfrm>
            <a:off x="-1" y="-2367"/>
            <a:ext cx="12191986" cy="6741675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609600" y="2829276"/>
            <a:ext cx="7259688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609600" y="4846392"/>
            <a:ext cx="7259688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3B5E02C-4786-8946-A4E3-50E8C3A48845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6D4805FA-630D-4B4B-ACF8-4EF8905EE13B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26" name="Suorakulmio 15">
              <a:extLst>
                <a:ext uri="{FF2B5EF4-FFF2-40B4-BE49-F238E27FC236}">
                  <a16:creationId xmlns:a16="http://schemas.microsoft.com/office/drawing/2014/main" id="{54B75E83-71E5-E943-ACB7-47456EEEA50B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1">
              <a:extLst>
                <a:ext uri="{FF2B5EF4-FFF2-40B4-BE49-F238E27FC236}">
                  <a16:creationId xmlns:a16="http://schemas.microsoft.com/office/drawing/2014/main" id="{383C001A-2A6A-0D43-BD20-BE1EDD0870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46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1" y="637578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99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1C5C562-1EF7-C94D-94F1-E012ACD14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608748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609600" y="2829276"/>
            <a:ext cx="7259688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609600" y="4846392"/>
            <a:ext cx="7259688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11F7B02D-79A3-214C-9408-F04E1B79335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25" name="Suorakulmio 15">
              <a:extLst>
                <a:ext uri="{FF2B5EF4-FFF2-40B4-BE49-F238E27FC236}">
                  <a16:creationId xmlns:a16="http://schemas.microsoft.com/office/drawing/2014/main" id="{D56AE105-3232-684F-A9F5-A53BE953B9DF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1">
              <a:extLst>
                <a:ext uri="{FF2B5EF4-FFF2-40B4-BE49-F238E27FC236}">
                  <a16:creationId xmlns:a16="http://schemas.microsoft.com/office/drawing/2014/main" id="{4416BF62-04C6-1044-972E-75157A2D8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601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FF628D5-D368-D744-8C2F-C19CE2199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68"/>
          <a:stretch/>
        </p:blipFill>
        <p:spPr>
          <a:xfrm>
            <a:off x="-1" y="1"/>
            <a:ext cx="12191995" cy="654115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609600" y="3384595"/>
            <a:ext cx="7259688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609600" y="5401711"/>
            <a:ext cx="7259688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11F7B02D-79A3-214C-9408-F04E1B79335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25" name="Suorakulmio 15">
              <a:extLst>
                <a:ext uri="{FF2B5EF4-FFF2-40B4-BE49-F238E27FC236}">
                  <a16:creationId xmlns:a16="http://schemas.microsoft.com/office/drawing/2014/main" id="{D56AE105-3232-684F-A9F5-A53BE953B9DF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1">
              <a:extLst>
                <a:ext uri="{FF2B5EF4-FFF2-40B4-BE49-F238E27FC236}">
                  <a16:creationId xmlns:a16="http://schemas.microsoft.com/office/drawing/2014/main" id="{4416BF62-04C6-1044-972E-75157A2D8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394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BFED53C-40DF-4E4A-87A1-5AD08D886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4161"/>
            <a:ext cx="12192000" cy="6532785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609600" y="2829276"/>
            <a:ext cx="7259688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609600" y="4846392"/>
            <a:ext cx="7259688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11F7B02D-79A3-214C-9408-F04E1B79335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25" name="Suorakulmio 15">
              <a:extLst>
                <a:ext uri="{FF2B5EF4-FFF2-40B4-BE49-F238E27FC236}">
                  <a16:creationId xmlns:a16="http://schemas.microsoft.com/office/drawing/2014/main" id="{D56AE105-3232-684F-A9F5-A53BE953B9DF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1">
              <a:extLst>
                <a:ext uri="{FF2B5EF4-FFF2-40B4-BE49-F238E27FC236}">
                  <a16:creationId xmlns:a16="http://schemas.microsoft.com/office/drawing/2014/main" id="{4416BF62-04C6-1044-972E-75157A2D8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41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78DB495-543E-C34B-ACBE-FE7ACADAB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4744"/>
            <a:ext cx="12191989" cy="6570760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609600" y="2829276"/>
            <a:ext cx="7259688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609600" y="4846392"/>
            <a:ext cx="7259688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11F7B02D-79A3-214C-9408-F04E1B79335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25" name="Suorakulmio 15">
              <a:extLst>
                <a:ext uri="{FF2B5EF4-FFF2-40B4-BE49-F238E27FC236}">
                  <a16:creationId xmlns:a16="http://schemas.microsoft.com/office/drawing/2014/main" id="{D56AE105-3232-684F-A9F5-A53BE953B9DF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1">
              <a:extLst>
                <a:ext uri="{FF2B5EF4-FFF2-40B4-BE49-F238E27FC236}">
                  <a16:creationId xmlns:a16="http://schemas.microsoft.com/office/drawing/2014/main" id="{4416BF62-04C6-1044-972E-75157A2D8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93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BE6E098-BCEF-D24C-B681-E8BBD7547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19" b="-1519"/>
          <a:stretch/>
        </p:blipFill>
        <p:spPr>
          <a:xfrm>
            <a:off x="-1" y="9458"/>
            <a:ext cx="12191973" cy="668469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55076" y="2830749"/>
            <a:ext cx="725968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5076" y="4847866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10.12.2021</a:t>
            </a:fld>
            <a:endParaRPr lang="fi-FI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998FDE28-3A8A-CC41-B9AE-FC8219BDDC0F}"/>
              </a:ext>
            </a:extLst>
          </p:cNvPr>
          <p:cNvGrpSpPr/>
          <p:nvPr userDrawn="1"/>
        </p:nvGrpSpPr>
        <p:grpSpPr>
          <a:xfrm>
            <a:off x="10751376" y="0"/>
            <a:ext cx="763388" cy="1028096"/>
            <a:chOff x="457200" y="0"/>
            <a:chExt cx="763388" cy="102809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A7985D08-9F07-8444-8746-56235DC6557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E3D0C92-058E-6940-8D6D-797E16A92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030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E0E3AB3E-AD34-0942-B6D3-5868262D7422}" type="datetime1">
              <a:rPr lang="fi-FI" smtClean="0"/>
              <a:t>10.12.2021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3" r:id="rId2"/>
    <p:sldLayoutId id="2147483689" r:id="rId3"/>
    <p:sldLayoutId id="2147483701" r:id="rId4"/>
    <p:sldLayoutId id="2147483703" r:id="rId5"/>
    <p:sldLayoutId id="2147483779" r:id="rId6"/>
    <p:sldLayoutId id="2147483777" r:id="rId7"/>
    <p:sldLayoutId id="2147483778" r:id="rId8"/>
    <p:sldLayoutId id="2147483704" r:id="rId9"/>
    <p:sldLayoutId id="2147483774" r:id="rId10"/>
    <p:sldLayoutId id="2147483767" r:id="rId11"/>
    <p:sldLayoutId id="2147483768" r:id="rId12"/>
    <p:sldLayoutId id="2147483769" r:id="rId13"/>
    <p:sldLayoutId id="2147483772" r:id="rId14"/>
    <p:sldLayoutId id="2147483770" r:id="rId15"/>
    <p:sldLayoutId id="2147483775" r:id="rId16"/>
    <p:sldLayoutId id="2147483686" r:id="rId17"/>
    <p:sldLayoutId id="2147483687" r:id="rId18"/>
    <p:sldLayoutId id="2147483776" r:id="rId19"/>
    <p:sldLayoutId id="2147483722" r:id="rId20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8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10.12.2021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3F3E354D-E954-FF46-ABEB-7E97F78C7665}"/>
              </a:ext>
            </a:extLst>
          </p:cNvPr>
          <p:cNvGrpSpPr/>
          <p:nvPr userDrawn="1"/>
        </p:nvGrpSpPr>
        <p:grpSpPr>
          <a:xfrm>
            <a:off x="10819012" y="-17241"/>
            <a:ext cx="763388" cy="1028096"/>
            <a:chOff x="457200" y="0"/>
            <a:chExt cx="763388" cy="102809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3AFE227F-863F-ED4F-9AC6-9CBB38936874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C9E943F7-B44B-3842-B8E5-821E0BA44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18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781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3B7846E-1148-6540-8CDC-0575AAF89067}" type="datetime1">
              <a:rPr lang="fi-FI" smtClean="0"/>
              <a:t>10.12.2021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8" r:id="rId2"/>
    <p:sldLayoutId id="2147483760" r:id="rId3"/>
    <p:sldLayoutId id="2147483773" r:id="rId4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6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7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FB69CF8E-21BB-AF46-B6FE-DA2AD07B6B76}" type="datetime1">
              <a:rPr lang="fi-FI" smtClean="0"/>
              <a:t>10.12.2021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JYU. Since 1863.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48E4C842-9D56-0E4E-9344-4F6611C275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2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47" r:id="rId3"/>
    <p:sldLayoutId id="2147483762" r:id="rId4"/>
    <p:sldLayoutId id="2147483763" r:id="rId5"/>
    <p:sldLayoutId id="2147483764" r:id="rId6"/>
  </p:sldLayoutIdLst>
  <p:hf hd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mural.co/t/universityofjyvaskyla4698/m/universityofjyvaskyla4698/1638971956915/81f39b0d571bfb7b9e968418a591ecb4014d39cd?sender=u7a0aef06b5c2ee5db2b90486" TargetMode="Externa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7AF332-048F-48D3-8F55-CB704861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DF763-A0FA-41B0-9208-45E1A872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269E17-F365-447A-90BB-79571E73E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16843"/>
            <a:ext cx="8048625" cy="1589105"/>
          </a:xfrm>
        </p:spPr>
        <p:txBody>
          <a:bodyPr>
            <a:normAutofit/>
          </a:bodyPr>
          <a:lstStyle/>
          <a:p>
            <a:r>
              <a:rPr lang="fi-FI" sz="4800"/>
              <a:t>PERJANTAI 10.12.2021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2A12CC-55CB-433B-8DEF-5F7540D65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/>
              <a:t>Riikka Holopainen &amp; </a:t>
            </a:r>
          </a:p>
          <a:p>
            <a:r>
              <a:rPr lang="fi-FI" sz="3200"/>
              <a:t>Pirjo Vuoskoski</a:t>
            </a:r>
          </a:p>
          <a:p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70309C-8003-407F-83CE-F5F20F56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C8C4-6DA1-C742-9D46-E5003B0E5B74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55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06930" y="3403151"/>
            <a:ext cx="4100946" cy="2105891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800">
              <a:solidFill>
                <a:srgbClr val="002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06930" y="1895354"/>
            <a:ext cx="4100946" cy="2105891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800">
              <a:solidFill>
                <a:srgbClr val="002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7167" y="2247305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solidFill>
                  <a:srgbClr val="00295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TUTKIMUS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4222" y="4130738"/>
            <a:ext cx="24785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solidFill>
                  <a:srgbClr val="00295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KEHITTÄMIS-</a:t>
            </a:r>
          </a:p>
          <a:p>
            <a:r>
              <a:rPr lang="fi-FI" sz="2800" b="1" dirty="0">
                <a:solidFill>
                  <a:srgbClr val="00295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TOIMINTA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47930" y="2484706"/>
            <a:ext cx="9237" cy="1140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63059" y="3636834"/>
            <a:ext cx="0" cy="1272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4643" y="3147931"/>
            <a:ext cx="2239716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2800" b="1" dirty="0">
                <a:solidFill>
                  <a:srgbClr val="00295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KEHITTÄVÄ</a:t>
            </a:r>
          </a:p>
          <a:p>
            <a:r>
              <a:rPr lang="fi-FI" sz="2800" b="1" dirty="0">
                <a:solidFill>
                  <a:srgbClr val="00295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TUTKIMUS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04472" y="3276794"/>
            <a:ext cx="383630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2800" b="1" dirty="0">
                <a:solidFill>
                  <a:srgbClr val="00295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TUTKIMUKSELLINEN</a:t>
            </a:r>
          </a:p>
          <a:p>
            <a:r>
              <a:rPr lang="fi-FI" sz="2800" b="1" dirty="0">
                <a:solidFill>
                  <a:srgbClr val="00295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KEHITTÄMINEN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1720" y="3473654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rgbClr val="002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8683" y="3487232"/>
            <a:ext cx="282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rgbClr val="002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351" y="131935"/>
            <a:ext cx="10369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002957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TUTKIMUKSEN JA KEHITTÄMISTOIMINNAN RISTEYSPAIKKA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44940" y="5921353"/>
            <a:ext cx="3226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0029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i-FI" dirty="0" err="1">
                <a:solidFill>
                  <a:srgbClr val="0029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Toikko</a:t>
            </a:r>
            <a:r>
              <a:rPr lang="fi-FI" dirty="0">
                <a:solidFill>
                  <a:srgbClr val="0029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Rantanen 2009)</a:t>
            </a:r>
          </a:p>
          <a:p>
            <a:endParaRPr lang="fi-FI" dirty="0">
              <a:solidFill>
                <a:srgbClr val="002957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2957"/>
                </a:solidFill>
              </a:rPr>
              <a:t>P Vuoskoski 2021</a:t>
            </a:r>
            <a:endParaRPr lang="fi-FI" dirty="0">
              <a:solidFill>
                <a:srgbClr val="0029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725" y="1510018"/>
            <a:ext cx="11612474" cy="4647426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Tutkimuksellinen</a:t>
            </a:r>
          </a:p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lähestymistapa</a:t>
            </a:r>
          </a:p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Kehittämistyön</a:t>
            </a:r>
          </a:p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lähestymistapa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[pedagoginen…]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8891236"/>
              </p:ext>
            </p:extLst>
          </p:nvPr>
        </p:nvGraphicFramePr>
        <p:xfrm>
          <a:off x="3493974" y="1594970"/>
          <a:ext cx="8146642" cy="496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9725" y="84385"/>
            <a:ext cx="10550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TUTKIMUKSELLISEN KEHITTÄMISTYÖN TEOREETTINEN &amp; MENETELMÄLLINEN VIITEKEHYS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 Vuoskoski 2021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6CF997-01AA-4B1D-A17F-A1DB9DEC11E8}"/>
              </a:ext>
            </a:extLst>
          </p:cNvPr>
          <p:cNvCxnSpPr/>
          <p:nvPr/>
        </p:nvCxnSpPr>
        <p:spPr>
          <a:xfrm>
            <a:off x="1366463" y="3429000"/>
            <a:ext cx="0" cy="107108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93" y="260648"/>
            <a:ext cx="9474082" cy="778098"/>
          </a:xfrm>
        </p:spPr>
        <p:txBody>
          <a:bodyPr>
            <a:normAutofit/>
          </a:bodyPr>
          <a:lstStyle/>
          <a:p>
            <a:pPr algn="l"/>
            <a:r>
              <a:rPr lang="fi-FI" sz="4400"/>
              <a:t>1. TUKE -TYÖPAJA 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21" y="1647825"/>
            <a:ext cx="11826757" cy="5210175"/>
          </a:xfrm>
        </p:spPr>
        <p:txBody>
          <a:bodyPr>
            <a:normAutofit lnSpcReduction="10000"/>
          </a:bodyPr>
          <a:lstStyle/>
          <a:p>
            <a:r>
              <a:rPr lang="fi-FI" sz="3500" b="1" dirty="0"/>
              <a:t>Keskustelu </a:t>
            </a:r>
            <a:r>
              <a:rPr lang="fi-FI" sz="3500" b="1" dirty="0" err="1"/>
              <a:t>oppimis</a:t>
            </a:r>
            <a:r>
              <a:rPr lang="fi-FI" sz="3500" b="1" dirty="0"/>
              <a:t>/lukupiiriryhmissä </a:t>
            </a:r>
            <a:r>
              <a:rPr lang="fi-FI" sz="3500" dirty="0"/>
              <a:t>[Lähtökohtana </a:t>
            </a:r>
            <a:r>
              <a:rPr lang="fi-FI" sz="3500" dirty="0" err="1"/>
              <a:t>andragogiset</a:t>
            </a:r>
            <a:r>
              <a:rPr lang="fi-FI" sz="3500" dirty="0"/>
              <a:t> käsikirjat – ks. Pedanet] </a:t>
            </a:r>
          </a:p>
          <a:p>
            <a:r>
              <a:rPr lang="fi-FI" sz="3500" b="1" dirty="0"/>
              <a:t>Kierros</a:t>
            </a:r>
            <a:r>
              <a:rPr lang="fi-FI" sz="35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500" dirty="0"/>
              <a:t>Mitkä aiheet kiinnostavat? Mahdolliset jo olemassa/käynnissä olevat suunnitelmat?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500" dirty="0"/>
              <a:t>Toiset voivat kommentoida ja esittää kysymyksiä.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500" b="1" dirty="0"/>
              <a:t>Aiheet/tekijä(t) kirjataan ylös </a:t>
            </a:r>
            <a:r>
              <a:rPr lang="fi-FI" sz="3500" b="1" dirty="0" err="1"/>
              <a:t>Flingassa</a:t>
            </a:r>
            <a:r>
              <a:rPr lang="fi-FI" sz="3500" b="1" dirty="0"/>
              <a:t>:     </a:t>
            </a:r>
            <a:r>
              <a:rPr lang="fi-FI" sz="3500" dirty="0"/>
              <a:t>https://edu.flinga.fi/s/EYTATM8</a:t>
            </a:r>
            <a:r>
              <a:rPr lang="fi-FI" sz="35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3500" dirty="0">
                <a:solidFill>
                  <a:srgbClr val="C00000"/>
                </a:solidFill>
              </a:rPr>
              <a:t>                                                                  (Aikaa 30 min)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588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457" y="184875"/>
            <a:ext cx="9454015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TUKE -TÖIDEN KOONTIA (1/3)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6457" y="2464297"/>
            <a:ext cx="11526982" cy="2209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000" b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Ryhmät esittävät lyhyesti (2 min/ryhmä):</a:t>
            </a:r>
          </a:p>
          <a:p>
            <a:pPr lvl="1"/>
            <a:r>
              <a:rPr lang="fi-FI" sz="40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Kunkin työn ”alustava otsikko” ja tekijä/t</a:t>
            </a:r>
          </a:p>
          <a:p>
            <a:r>
              <a:rPr lang="fi-FI" sz="4000" b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Alustavien teemaryhmien muodostaminen</a:t>
            </a:r>
          </a:p>
        </p:txBody>
      </p:sp>
    </p:spTree>
    <p:extLst>
      <p:ext uri="{BB962C8B-B14F-4D97-AF65-F5344CB8AC3E}">
        <p14:creationId xmlns:p14="http://schemas.microsoft.com/office/powerpoint/2010/main" val="802667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457" y="184875"/>
            <a:ext cx="9454015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TUKE -TÖIDEN KOONTIA (2/3)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619" y="1323866"/>
            <a:ext cx="11526982" cy="4984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”Pedagoginen kehittäminen”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Monimuoto-opetuksen kehittäminen Lapin AMK:ssa (Ansku?)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AMK:n, yliopiston ja toisen asteen yhteistyön kehittäminen Lapissa (Ansku?)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Asiakkaan oman toiminnan tukemisen opetuksen näkymä AMK-opetuksessa (Niko)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Simulaatio-opetuksen hyödyntäminen kuntoutuksen kontekstissa (Niko?)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Pedagoginen opas aloitteleville jujutsu-valmentajille – yhteistyökumppanina lajiliitto (Netta)</a:t>
            </a:r>
          </a:p>
          <a:p>
            <a:endParaRPr lang="fi-FI" sz="24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i-FI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  <a:r>
              <a:rPr lang="fi-FI" sz="2000" b="1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SoTeKu</a:t>
            </a:r>
            <a:r>
              <a:rPr lang="fi-FI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-alan koulutuksen kehittäminen”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KV-kuntoutusalan opetuksen nykytilan selvittäminen (Sonja)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Eri pedagogisten mallien hyödyntäminen Metropolia/fysioterapian opintopolun </a:t>
            </a:r>
            <a:r>
              <a:rPr lang="fi-FI" sz="2000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päivitt</a:t>
            </a:r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(Lasse?) </a:t>
            </a:r>
          </a:p>
          <a:p>
            <a:pPr lvl="1"/>
            <a:r>
              <a:rPr lang="fi-FI" sz="2000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Ft</a:t>
            </a:r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-asiantuntijuuden ja identiteetin kehittäminen täydennyskoulutuksessa (Lasse?)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Uuden materiaalin luominen ikääntyvien hoitotyöhön AMK:ssa (Miia)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Omnian ammattikoulun hyvinvointiosaamisen kurssin kehittäminen (Hanna)</a:t>
            </a:r>
          </a:p>
          <a:p>
            <a:endParaRPr lang="fi-FI" sz="24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fi-FI" sz="1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457" y="184875"/>
            <a:ext cx="9454015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TUKE -TÖIDEN KOONTIA (/3)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521583"/>
            <a:ext cx="11526982" cy="48278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”Verkkopedagogiikan kehittäminen”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Verkkopedagogiikan kehittäminen Liikunta-alalla (Laura)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Itse(joukko-)ohjautuvuuden tukeminen verkkopainotteisessa </a:t>
            </a:r>
            <a:r>
              <a:rPr lang="fi-FI" sz="2000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ft</a:t>
            </a:r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-koulutuksessa (Marko? ja Essi)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Itseohjautuvuus nettiopiskelijoilla (Marko?)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Etäkuntoutuksen teknologiset ratkaisut ja niiden pedagoginen kehittäminen (Juha)</a:t>
            </a:r>
          </a:p>
          <a:p>
            <a:pPr lvl="1"/>
            <a:r>
              <a:rPr lang="fi-FI" sz="2000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Verkkopedagogikan</a:t>
            </a:r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kehittäminen </a:t>
            </a:r>
            <a:r>
              <a:rPr lang="fi-FI" sz="2000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ft</a:t>
            </a:r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-koulutusohjelmassa (Seinäjoen AMK, mahd. toinen AMK?) (Jutta)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Omnian verkkopedagogisen materiaalin kehittäminen (Laura)</a:t>
            </a:r>
          </a:p>
          <a:p>
            <a:pPr marL="457200" lvl="1" indent="0">
              <a:buNone/>
            </a:pPr>
            <a:endParaRPr lang="fi-FI" sz="20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i-FI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”Työelämäyhteistyö”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Vuorovaikutus koulun ja työelämän välillä - yhteistyön kehittäminen (Saara ja Ansku?)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(2. ja 3. vuoden) </a:t>
            </a:r>
            <a:r>
              <a:rPr lang="fi-FI" sz="2000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Ft</a:t>
            </a:r>
            <a:r>
              <a:rPr lang="fi-FI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-opiskelijoiden mentoroinnin kehittäminen, mentorointiopas? (Outi ja Juulia)</a:t>
            </a:r>
          </a:p>
        </p:txBody>
      </p:sp>
    </p:spTree>
    <p:extLst>
      <p:ext uri="{BB962C8B-B14F-4D97-AF65-F5344CB8AC3E}">
        <p14:creationId xmlns:p14="http://schemas.microsoft.com/office/powerpoint/2010/main" val="399642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78" y="409497"/>
            <a:ext cx="8229600" cy="956966"/>
          </a:xfrm>
        </p:spPr>
        <p:txBody>
          <a:bodyPr>
            <a:normAutofit fontScale="90000"/>
          </a:bodyPr>
          <a:lstStyle/>
          <a:p>
            <a:pPr algn="l"/>
            <a:r>
              <a:rPr lang="fi-FI" sz="4400" dirty="0"/>
              <a:t>3. TUKE -TEHTÄVÄ JATKUU </a:t>
            </a:r>
            <a:r>
              <a:rPr lang="fi-FI" sz="4400" dirty="0">
                <a:solidFill>
                  <a:srgbClr val="C00000"/>
                </a:solidFill>
              </a:rPr>
              <a:t>-&gt;</a:t>
            </a:r>
            <a:br>
              <a:rPr lang="fi-FI" sz="4400" dirty="0">
                <a:solidFill>
                  <a:srgbClr val="C00000"/>
                </a:solidFill>
              </a:rPr>
            </a:br>
            <a:r>
              <a:rPr lang="fi-FI" sz="4400" dirty="0">
                <a:solidFill>
                  <a:srgbClr val="C00000"/>
                </a:solidFill>
              </a:rPr>
              <a:t>TÄMÄ JATKUU TAMMIKUUSSA</a:t>
            </a:r>
            <a:endParaRPr lang="fi-FI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" y="1670340"/>
            <a:ext cx="11859491" cy="4559010"/>
          </a:xfrm>
        </p:spPr>
        <p:txBody>
          <a:bodyPr>
            <a:normAutofit fontScale="92500"/>
          </a:bodyPr>
          <a:lstStyle/>
          <a:p>
            <a:r>
              <a:rPr lang="fi-FI" b="1" dirty="0"/>
              <a:t>Teemaryhmässä:</a:t>
            </a:r>
            <a:r>
              <a:rPr lang="fi-FI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Kierros: vastaa kysymyksiin työsi suhteen: Mitä &amp; miksi teen? Kenelle? Missä? Työn ’alustava otsikko’?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Lopuksi vielä pohdintaa ryhmän yhdistävästä teemasta/ teemanimestä</a:t>
            </a:r>
          </a:p>
          <a:p>
            <a:r>
              <a:rPr lang="fi-FI" b="1" dirty="0"/>
              <a:t>Kootaan PP-esitys</a:t>
            </a:r>
            <a:r>
              <a:rPr lang="fi-FI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Teemaryhmien alustavat ”otsikot” &amp; kunkin työn ”alustava otsikko” ja tekijät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Palautus joulukuun ’Tehtävien palautus’ alle, Teemaryhmien esitykset-kansioon</a:t>
            </a:r>
          </a:p>
          <a:p>
            <a:pPr marL="0" indent="0">
              <a:buNone/>
            </a:pPr>
            <a:r>
              <a:rPr lang="fi-FI" dirty="0">
                <a:solidFill>
                  <a:srgbClr val="C00000"/>
                </a:solidFill>
              </a:rPr>
              <a:t>    (aikaa 20 min)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4716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49"/>
            <a:ext cx="10744200" cy="2034575"/>
          </a:xfrm>
        </p:spPr>
        <p:txBody>
          <a:bodyPr>
            <a:noAutofit/>
          </a:bodyPr>
          <a:lstStyle/>
          <a:p>
            <a:r>
              <a:rPr lang="fi-FI" sz="4000"/>
              <a:t>3. TUKE –TEHTÄVÄN TYÖSTÄMINEN JATKUU TAMMIKUUSSA (II TYÖPAJA)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81" y="2158406"/>
            <a:ext cx="11859491" cy="453935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4300" b="1"/>
              <a:t>TuKe-työn menetelmällinen toteutus </a:t>
            </a:r>
          </a:p>
          <a:p>
            <a:pPr marL="0" indent="0">
              <a:buNone/>
            </a:pPr>
            <a:endParaRPr lang="fi-FI" sz="4300" b="1">
              <a:solidFill>
                <a:srgbClr val="002957"/>
              </a:solidFill>
            </a:endParaRPr>
          </a:p>
          <a:p>
            <a:pPr marL="970915" lvl="1" indent="-571500">
              <a:buFontTx/>
              <a:buChar char="-"/>
            </a:pPr>
            <a:r>
              <a:rPr lang="fi-FI" sz="4300">
                <a:solidFill>
                  <a:srgbClr val="002060"/>
                </a:solidFill>
              </a:rPr>
              <a:t>Millä menetelmällä/menetelmillä? </a:t>
            </a:r>
          </a:p>
          <a:p>
            <a:pPr marL="970915" lvl="1" indent="-571500">
              <a:buFontTx/>
              <a:buChar char="-"/>
            </a:pPr>
            <a:r>
              <a:rPr lang="fi-FI" sz="4300">
                <a:solidFill>
                  <a:srgbClr val="002060"/>
                </a:solidFill>
              </a:rPr>
              <a:t>Missä teoreettisessa viitekehyksessä? </a:t>
            </a:r>
          </a:p>
          <a:p>
            <a:pPr marL="970915" lvl="1" indent="-571500">
              <a:buFontTx/>
              <a:buChar char="-"/>
            </a:pPr>
            <a:r>
              <a:rPr lang="fi-FI" sz="4300">
                <a:solidFill>
                  <a:srgbClr val="002060"/>
                </a:solidFill>
              </a:rPr>
              <a:t>Tutkimuksen ja/tai kehityksen orientaatio?</a:t>
            </a:r>
          </a:p>
          <a:p>
            <a:pPr marL="685165" indent="-685800"/>
            <a:endParaRPr lang="fi-FI" sz="4700">
              <a:solidFill>
                <a:srgbClr val="002060"/>
              </a:solidFill>
            </a:endParaRPr>
          </a:p>
          <a:p>
            <a:pPr marL="685165" indent="-685800"/>
            <a:r>
              <a:rPr lang="fi-FI" sz="4700" b="1">
                <a:solidFill>
                  <a:srgbClr val="002060"/>
                </a:solidFill>
              </a:rPr>
              <a:t>Tammikuussa arviointikriteereistä</a:t>
            </a:r>
            <a:endParaRPr lang="fi-FI" b="1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146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49"/>
            <a:ext cx="10744200" cy="2034575"/>
          </a:xfrm>
        </p:spPr>
        <p:txBody>
          <a:bodyPr>
            <a:noAutofit/>
          </a:bodyPr>
          <a:lstStyle/>
          <a:p>
            <a:r>
              <a:rPr lang="fi-FI" sz="4000"/>
              <a:t>LÄHIJAKSON PALAUTE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27" y="2650330"/>
            <a:ext cx="11859491" cy="3005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4300" dirty="0">
                <a:hlinkClick r:id="rId2"/>
              </a:rPr>
              <a:t>MURAL-linkki</a:t>
            </a:r>
            <a:r>
              <a:rPr lang="fi-FI" sz="4300" dirty="0"/>
              <a:t> </a:t>
            </a:r>
            <a:endParaRPr lang="fi-FI" sz="4300"/>
          </a:p>
          <a:p>
            <a:r>
              <a:rPr lang="fi-FI" sz="4300" dirty="0"/>
              <a:t>Tammikuusta lähtien varataan lukupiiriryhmiin aikaa yhteisen palautteen antamiseen</a:t>
            </a:r>
            <a:endParaRPr lang="en-US" dirty="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618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2417" y="2798045"/>
            <a:ext cx="7636336" cy="1906777"/>
          </a:xfrm>
        </p:spPr>
        <p:txBody>
          <a:bodyPr anchor="ctr"/>
          <a:lstStyle/>
          <a:p>
            <a:r>
              <a:rPr lang="fi-FI">
                <a:latin typeface="Helvetica"/>
                <a:cs typeface="Helvetica"/>
              </a:rPr>
              <a:t>FIILISKIERROS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4FB0-F16B-984E-9F7F-EBDE0736108B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58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281BC36-9B45-4EEF-ACDD-61850F9D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tx2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274C4B-47F7-4D3B-BAC6-3D6030B2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C865C98-0803-412B-9694-C8AB71BF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0AC-C6DC-4040-B5DB-3FDA4B18D1E3}" type="datetime1">
              <a:rPr lang="fi-FI" smtClean="0"/>
              <a:t>10.12.2021</a:t>
            </a:fld>
            <a:endParaRPr lang="fi-FI"/>
          </a:p>
        </p:txBody>
      </p:sp>
      <p:pic>
        <p:nvPicPr>
          <p:cNvPr id="3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84B6EFB-FAAF-49EB-9D8E-2CF95273A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89508"/>
            <a:ext cx="10172700" cy="60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35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258F728-30E8-4C78-BE4F-A2039730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 err="1"/>
              <a:t>Since</a:t>
            </a:r>
            <a:r>
              <a:rPr lang="fi-FI" b="1"/>
              <a:t> 1863.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4AFC743-41AD-4087-8914-D6780AB8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dirty="0" smtClean="0"/>
              <a:pPr/>
              <a:t>20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36ACC66-3DFE-4FBB-812D-C4ECE378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46" y="256949"/>
            <a:ext cx="9824559" cy="1019912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3046277-CE71-482F-AE33-F305D2B60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EA488E7-8386-4A37-A54E-1756CC0E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46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50" y="2981325"/>
            <a:ext cx="10445758" cy="3009900"/>
          </a:xfrm>
        </p:spPr>
        <p:txBody>
          <a:bodyPr/>
          <a:lstStyle/>
          <a:p>
            <a:r>
              <a:rPr lang="fi-FI">
                <a:latin typeface="Helvetica"/>
                <a:cs typeface="Helvetica"/>
              </a:rPr>
              <a:t>TUKE-TEHTÄVÄT</a:t>
            </a:r>
            <a:br>
              <a:rPr lang="fi-FI">
                <a:latin typeface="Helvetica"/>
                <a:cs typeface="Helvetica"/>
              </a:rPr>
            </a:br>
            <a:r>
              <a:rPr lang="fi-FI">
                <a:latin typeface="Helvetica"/>
                <a:cs typeface="Helvetica"/>
              </a:rPr>
              <a:t>ORIENTAATIO JA TYÖPAJA (1)</a:t>
            </a:r>
            <a:br>
              <a:rPr lang="fi-FI">
                <a:latin typeface="Helvetica"/>
                <a:cs typeface="Helvetica"/>
              </a:rPr>
            </a:br>
            <a:r>
              <a:rPr lang="fi-FI">
                <a:latin typeface="Helvetica"/>
                <a:cs typeface="Helvetica"/>
              </a:rPr>
              <a:t> </a:t>
            </a:r>
            <a:endParaRPr lang="fi-FI" sz="2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4FB0-F16B-984E-9F7F-EBDE0736108B}" type="datetime1">
              <a:rPr lang="fi-FI" smtClean="0"/>
              <a:t>10.12.2021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53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16632"/>
            <a:ext cx="10649527" cy="1462786"/>
          </a:xfrm>
        </p:spPr>
        <p:txBody>
          <a:bodyPr>
            <a:noAutofit/>
          </a:bodyPr>
          <a:lstStyle/>
          <a:p>
            <a:pPr algn="l"/>
            <a:r>
              <a:rPr lang="fi-FI" sz="4400"/>
              <a:t>TUKE -TEHTÄVÄN TAUSTAA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544" y="184482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458162" y="2299991"/>
            <a:ext cx="112683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latin typeface="Helvetica" panose="020B0604020202020204" pitchFamily="34" charset="0"/>
                <a:cs typeface="Helvetica" panose="020B0604020202020204" pitchFamily="34" charset="0"/>
              </a:rPr>
              <a:t>TuKe-tehtävä integroituu kahteen opintojaksoon:</a:t>
            </a:r>
          </a:p>
          <a:p>
            <a:endParaRPr lang="fi-FI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i-FI" sz="3200" dirty="0">
                <a:latin typeface="Helvetica" panose="020B0604020202020204" pitchFamily="34" charset="0"/>
                <a:cs typeface="Helvetica" panose="020B0604020202020204" pitchFamily="34" charset="0"/>
              </a:rPr>
              <a:t>TTIA1102 Omakohtainen opettajuus ja harjoittelu </a:t>
            </a:r>
          </a:p>
          <a:p>
            <a:r>
              <a:rPr lang="fi-FI" sz="32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terveystieteissä II (5 op) </a:t>
            </a:r>
          </a:p>
          <a:p>
            <a:endParaRPr lang="fi-FI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i-FI" sz="3200" dirty="0">
                <a:latin typeface="Helvetica" panose="020B0604020202020204" pitchFamily="34" charset="0"/>
                <a:cs typeface="Helvetica" panose="020B0604020202020204" pitchFamily="34" charset="0"/>
              </a:rPr>
              <a:t>TTIA1104 Opettajuuden ja ohjaajuuden </a:t>
            </a:r>
          </a:p>
          <a:p>
            <a:r>
              <a:rPr lang="fi-FI" sz="32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tutkimukselliset tulkinnat (6 op)</a:t>
            </a:r>
          </a:p>
        </p:txBody>
      </p:sp>
    </p:spTree>
    <p:extLst>
      <p:ext uri="{BB962C8B-B14F-4D97-AF65-F5344CB8AC3E}">
        <p14:creationId xmlns:p14="http://schemas.microsoft.com/office/powerpoint/2010/main" val="130801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753725" cy="828675"/>
          </a:xfrm>
        </p:spPr>
        <p:txBody>
          <a:bodyPr>
            <a:normAutofit/>
          </a:bodyPr>
          <a:lstStyle/>
          <a:p>
            <a:r>
              <a:rPr lang="fi-FI" sz="2400"/>
              <a:t>TTIA1104 Opettajuuden ja </a:t>
            </a:r>
            <a:r>
              <a:rPr lang="fi-FI" sz="2400" err="1"/>
              <a:t>ohjaajuuden</a:t>
            </a:r>
            <a:r>
              <a:rPr lang="fi-FI" sz="2400"/>
              <a:t> tutkimukselliset tulkinnat  (6 op)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" y="962762"/>
            <a:ext cx="11896726" cy="57053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1600" b="1"/>
              <a:t>Osaa­mis­ta­voit­teet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/>
              <a:t>Opintojakson suoritettuaan opiskelija </a:t>
            </a:r>
            <a:br>
              <a:rPr lang="fi-FI" sz="1600"/>
            </a:br>
            <a:r>
              <a:rPr lang="fi-FI" sz="1600"/>
              <a:t>• tunnistaa keskeisiä opettamisen ja ohjaamisen teorioita sekä niiden keskinäisiä yhteyksiä</a:t>
            </a:r>
            <a:br>
              <a:rPr lang="fi-FI" sz="1600"/>
            </a:br>
            <a:r>
              <a:rPr lang="fi-FI" sz="1600"/>
              <a:t>• tunnistaa opettamisen ja oppimisen prosessien keskinäistä riippuvuutta ja dynamiikkaa</a:t>
            </a:r>
            <a:br>
              <a:rPr lang="fi-FI" sz="1600"/>
            </a:br>
            <a:r>
              <a:rPr lang="fi-FI" sz="1600"/>
              <a:t>• soveltaa teoreettista tietämystään opettajuudesta tilanteen vaatimalla tavalla</a:t>
            </a:r>
            <a:br>
              <a:rPr lang="fi-FI" sz="1600"/>
            </a:br>
            <a:r>
              <a:rPr lang="fi-FI" sz="1600"/>
              <a:t>• osaa kriittisesti arvioida ja kehittää opettajan työtä soveltaen tutkimuksellista otetta </a:t>
            </a:r>
            <a:r>
              <a:rPr lang="fi-FI" sz="1600" err="1"/>
              <a:t>sosiaali</a:t>
            </a:r>
            <a:r>
              <a:rPr lang="fi-FI" sz="1600"/>
              <a:t>- ja terveysalan koulutuksen ja/tai alansa työelämän kehittämiseen alueellisesta ja/tai eurooppalaisesta näkökulmasta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 b="1"/>
              <a:t>Suo­ri­tus­ta­vat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/>
              <a:t>Luennot 4h</a:t>
            </a:r>
            <a:br>
              <a:rPr lang="fi-FI" sz="1600"/>
            </a:br>
            <a:r>
              <a:rPr lang="fi-FI" sz="1600">
                <a:solidFill>
                  <a:srgbClr val="FF0000"/>
                </a:solidFill>
              </a:rPr>
              <a:t>Pienryhmätyöskentely</a:t>
            </a:r>
            <a:r>
              <a:rPr lang="fi-FI" sz="1600"/>
              <a:t> (oppimisryhmä, lukupiiri, verkko-opiskelu) ja </a:t>
            </a:r>
            <a:r>
              <a:rPr lang="fi-FI" sz="1600">
                <a:solidFill>
                  <a:srgbClr val="FF0000"/>
                </a:solidFill>
              </a:rPr>
              <a:t>yhteistoiminnalliset työtavat </a:t>
            </a:r>
            <a:r>
              <a:rPr lang="fi-FI" sz="1600"/>
              <a:t>(vertaistyöskentely ja vertaisohjaus) 24h</a:t>
            </a:r>
            <a:br>
              <a:rPr lang="fi-FI" sz="1600"/>
            </a:br>
            <a:r>
              <a:rPr lang="fi-FI" sz="1600"/>
              <a:t>Itsenäinen opiskelu </a:t>
            </a:r>
            <a:br>
              <a:rPr lang="fi-FI" sz="1600"/>
            </a:br>
            <a:r>
              <a:rPr lang="fi-FI" sz="1600">
                <a:solidFill>
                  <a:srgbClr val="FF0000"/>
                </a:solidFill>
              </a:rPr>
              <a:t>Projektityö, sen esittäminen ja raportointi osana yhteisesti koottavaa andragogista käsikirjaa (JYX-julkaisu kesäkuussa 2022)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 b="1"/>
              <a:t>Si­säl­tö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/>
              <a:t>Opettamisen ja ohjaamisen teoriat erityisesti aikuisoppimisen näkökulmasta</a:t>
            </a:r>
            <a:br>
              <a:rPr lang="fi-FI" sz="1600"/>
            </a:br>
            <a:r>
              <a:rPr lang="fi-FI" sz="1600"/>
              <a:t>Opettajan erilaiset roolit ja tehtävät </a:t>
            </a:r>
            <a:br>
              <a:rPr lang="fi-FI" sz="1600"/>
            </a:br>
            <a:r>
              <a:rPr lang="fi-FI" sz="1600"/>
              <a:t>Opettajuuden eettiset kysymykset</a:t>
            </a:r>
            <a:br>
              <a:rPr lang="fi-FI" sz="1600"/>
            </a:br>
            <a:r>
              <a:rPr lang="fi-FI" sz="1600"/>
              <a:t>Opettajan/kouluttajan työn tutkimus </a:t>
            </a:r>
            <a:br>
              <a:rPr lang="fi-FI" sz="1600"/>
            </a:br>
            <a:r>
              <a:rPr lang="fi-FI" sz="1600"/>
              <a:t>Toimijuuden teoriat</a:t>
            </a:r>
            <a:br>
              <a:rPr lang="fi-FI" sz="1600"/>
            </a:br>
            <a:r>
              <a:rPr lang="fi-FI" sz="1600"/>
              <a:t>Opettaja yhteiskunnallisena vaikuttajana</a:t>
            </a:r>
            <a:br>
              <a:rPr lang="fi-FI" sz="1600"/>
            </a:br>
            <a:r>
              <a:rPr lang="fi-FI" sz="1600"/>
              <a:t>Koulutuksen ja työelämän kehittämismenetelmät ja niiden sovellusmahdollisuudet </a:t>
            </a:r>
            <a:br>
              <a:rPr lang="fi-FI" sz="1600"/>
            </a:br>
            <a:r>
              <a:rPr lang="fi-FI" sz="1600"/>
              <a:t>Työyhteisön työn kehittäminen</a:t>
            </a:r>
            <a:br>
              <a:rPr lang="fi-FI" sz="1600"/>
            </a:br>
            <a:r>
              <a:rPr lang="fi-FI" sz="1600">
                <a:solidFill>
                  <a:srgbClr val="FF0000"/>
                </a:solidFill>
              </a:rPr>
              <a:t>Andragoginen tutkimus- ja kehittämistyö</a:t>
            </a:r>
          </a:p>
        </p:txBody>
      </p:sp>
    </p:spTree>
    <p:extLst>
      <p:ext uri="{BB962C8B-B14F-4D97-AF65-F5344CB8AC3E}">
        <p14:creationId xmlns:p14="http://schemas.microsoft.com/office/powerpoint/2010/main" val="110074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68" y="943769"/>
            <a:ext cx="11170507" cy="56166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1800" err="1"/>
              <a:t>Jarvis</a:t>
            </a:r>
            <a:r>
              <a:rPr lang="fi-FI" sz="1800"/>
              <a:t>, P. (ed.) 2006. </a:t>
            </a:r>
            <a:r>
              <a:rPr lang="fi-FI" sz="1800" err="1"/>
              <a:t>Theory</a:t>
            </a:r>
            <a:r>
              <a:rPr lang="fi-FI" sz="1800"/>
              <a:t> &amp; </a:t>
            </a:r>
            <a:r>
              <a:rPr lang="fi-FI" sz="1800" err="1"/>
              <a:t>practice</a:t>
            </a:r>
            <a:r>
              <a:rPr lang="fi-FI" sz="1800"/>
              <a:t> of </a:t>
            </a:r>
            <a:r>
              <a:rPr lang="fi-FI" sz="1800" err="1"/>
              <a:t>teaching</a:t>
            </a:r>
            <a:r>
              <a:rPr lang="fi-FI" sz="1800"/>
              <a:t>. London: </a:t>
            </a:r>
            <a:r>
              <a:rPr lang="fi-FI" sz="1800" err="1"/>
              <a:t>Routledge</a:t>
            </a:r>
            <a:r>
              <a:rPr lang="fi-FI" sz="1800"/>
              <a:t>. (250 s.) </a:t>
            </a:r>
          </a:p>
          <a:p>
            <a:pPr>
              <a:spcBef>
                <a:spcPts val="0"/>
              </a:spcBef>
            </a:pPr>
            <a:r>
              <a:rPr lang="fi-FI" sz="1800" err="1"/>
              <a:t>Brookfield</a:t>
            </a:r>
            <a:r>
              <a:rPr lang="fi-FI" sz="1800"/>
              <a:t>, S. 2013. </a:t>
            </a:r>
            <a:r>
              <a:rPr lang="fi-FI" sz="1800" err="1"/>
              <a:t>Powerful</a:t>
            </a:r>
            <a:r>
              <a:rPr lang="fi-FI" sz="1800"/>
              <a:t> </a:t>
            </a:r>
            <a:r>
              <a:rPr lang="fi-FI" sz="1800" err="1"/>
              <a:t>techniques</a:t>
            </a:r>
            <a:r>
              <a:rPr lang="fi-FI" sz="1800"/>
              <a:t> for </a:t>
            </a:r>
            <a:r>
              <a:rPr lang="fi-FI" sz="1800" err="1"/>
              <a:t>teaching</a:t>
            </a:r>
            <a:r>
              <a:rPr lang="fi-FI" sz="1800"/>
              <a:t> </a:t>
            </a:r>
            <a:r>
              <a:rPr lang="fi-FI" sz="1800" err="1"/>
              <a:t>adults</a:t>
            </a:r>
            <a:r>
              <a:rPr lang="fi-FI" sz="1800"/>
              <a:t>. San Francisco: </a:t>
            </a:r>
            <a:r>
              <a:rPr lang="fi-FI" sz="1800" err="1"/>
              <a:t>Jossey-Bass</a:t>
            </a:r>
            <a:r>
              <a:rPr lang="fi-FI" sz="1800"/>
              <a:t>. (720 s.) </a:t>
            </a:r>
          </a:p>
          <a:p>
            <a:pPr>
              <a:spcBef>
                <a:spcPts val="0"/>
              </a:spcBef>
            </a:pPr>
            <a:r>
              <a:rPr lang="fi-FI" sz="1800"/>
              <a:t>Brunila, K., Hakala, K., </a:t>
            </a:r>
            <a:r>
              <a:rPr lang="fi-FI" sz="1800" err="1"/>
              <a:t>Lahelma</a:t>
            </a:r>
            <a:r>
              <a:rPr lang="fi-FI" sz="1800"/>
              <a:t>, E. &amp; Teittinen, A. (toim.) 2013. Ammatillinen koulutus ja yhteiskunnalliset eronteot. Helsinki: Gaudeamus. (270 s.)</a:t>
            </a:r>
          </a:p>
          <a:p>
            <a:pPr>
              <a:spcBef>
                <a:spcPts val="0"/>
              </a:spcBef>
            </a:pPr>
            <a:r>
              <a:rPr lang="fi-FI" sz="1800"/>
              <a:t>Eteläpelto, A., Heiskanen, T. &amp; Collin, K. (toim.) 2011. Valta ja toimijuus aikuiskasvatuksessa. Aikuiskasvatuksen 49. vuosikirja. Helsinki: Kansanvalistusseura. (372 s.) </a:t>
            </a:r>
          </a:p>
          <a:p>
            <a:pPr>
              <a:spcBef>
                <a:spcPts val="0"/>
              </a:spcBef>
            </a:pPr>
            <a:r>
              <a:rPr lang="fi-FI" sz="1800" err="1"/>
              <a:t>Illeris</a:t>
            </a:r>
            <a:r>
              <a:rPr lang="fi-FI" sz="1800"/>
              <a:t>, K. 2014. </a:t>
            </a:r>
            <a:r>
              <a:rPr lang="fi-FI" sz="1800" err="1"/>
              <a:t>Transformative</a:t>
            </a:r>
            <a:r>
              <a:rPr lang="fi-FI" sz="1800"/>
              <a:t> </a:t>
            </a:r>
            <a:r>
              <a:rPr lang="fi-FI" sz="1800" err="1"/>
              <a:t>learning</a:t>
            </a:r>
            <a:r>
              <a:rPr lang="fi-FI" sz="1800"/>
              <a:t> and </a:t>
            </a:r>
            <a:r>
              <a:rPr lang="fi-FI" sz="1800" err="1"/>
              <a:t>identity</a:t>
            </a:r>
            <a:r>
              <a:rPr lang="fi-FI" sz="1800"/>
              <a:t>. London: </a:t>
            </a:r>
            <a:r>
              <a:rPr lang="fi-FI" sz="1800" err="1"/>
              <a:t>Routledge</a:t>
            </a:r>
            <a:r>
              <a:rPr lang="fi-FI" sz="1800"/>
              <a:t>. (176 s.) </a:t>
            </a:r>
          </a:p>
          <a:p>
            <a:pPr>
              <a:spcBef>
                <a:spcPts val="0"/>
              </a:spcBef>
            </a:pPr>
            <a:r>
              <a:rPr lang="fi-FI" sz="1800"/>
              <a:t>Vanhanen-Nuutinen, L., Mäki, K. &amp; </a:t>
            </a:r>
            <a:r>
              <a:rPr lang="fi-FI" sz="1800" err="1"/>
              <a:t>Töytäri</a:t>
            </a:r>
            <a:r>
              <a:rPr lang="fi-FI" sz="1800"/>
              <a:t>, A. 2013. Kiviä ja keitaita - ammattikorkeakoulutyö muutoksessa. Helsinki: Haaga-Helia (140 s.). </a:t>
            </a:r>
          </a:p>
          <a:p>
            <a:pPr>
              <a:spcBef>
                <a:spcPts val="0"/>
              </a:spcBef>
            </a:pPr>
            <a:r>
              <a:rPr lang="fi-FI" sz="1800"/>
              <a:t>Sallila, P. &amp; Malinen A. (toim.) 2002. Opettajuus muutoksessa. Helsinki: Kansanvalistusseura. (330 s.)</a:t>
            </a:r>
          </a:p>
          <a:p>
            <a:pPr>
              <a:spcBef>
                <a:spcPts val="0"/>
              </a:spcBef>
            </a:pPr>
            <a:r>
              <a:rPr lang="fi-FI" sz="1800"/>
              <a:t>Stenström, M.-L. &amp; Tynjälä, P. (toim.) 2009. </a:t>
            </a:r>
            <a:r>
              <a:rPr lang="fi-FI" sz="1800" err="1"/>
              <a:t>Towards</a:t>
            </a:r>
            <a:r>
              <a:rPr lang="fi-FI" sz="1800"/>
              <a:t> </a:t>
            </a:r>
            <a:r>
              <a:rPr lang="fi-FI" sz="1800" err="1"/>
              <a:t>integration</a:t>
            </a:r>
            <a:r>
              <a:rPr lang="fi-FI" sz="1800"/>
              <a:t> of </a:t>
            </a:r>
            <a:r>
              <a:rPr lang="fi-FI" sz="1800" err="1"/>
              <a:t>work</a:t>
            </a:r>
            <a:r>
              <a:rPr lang="fi-FI" sz="1800"/>
              <a:t> and </a:t>
            </a:r>
            <a:r>
              <a:rPr lang="fi-FI" sz="1800" err="1"/>
              <a:t>learning</a:t>
            </a:r>
            <a:r>
              <a:rPr lang="fi-FI" sz="1800"/>
              <a:t>. </a:t>
            </a:r>
            <a:r>
              <a:rPr lang="fi-FI" sz="1800" err="1"/>
              <a:t>Dordrecht</a:t>
            </a:r>
            <a:r>
              <a:rPr lang="fi-FI" sz="1800"/>
              <a:t>: </a:t>
            </a:r>
            <a:r>
              <a:rPr lang="fi-FI" sz="1800" err="1"/>
              <a:t>Springer</a:t>
            </a:r>
            <a:r>
              <a:rPr lang="fi-FI" sz="1800"/>
              <a:t>. (251 s.) </a:t>
            </a:r>
          </a:p>
          <a:p>
            <a:pPr>
              <a:spcBef>
                <a:spcPts val="0"/>
              </a:spcBef>
            </a:pPr>
            <a:endParaRPr lang="fi-FI" sz="1800"/>
          </a:p>
          <a:p>
            <a:pPr>
              <a:spcBef>
                <a:spcPts val="0"/>
              </a:spcBef>
            </a:pPr>
            <a:r>
              <a:rPr lang="fi-FI" sz="1800"/>
              <a:t>Muuta kirjallisuutta sopimuksen mukaan</a:t>
            </a:r>
          </a:p>
          <a:p>
            <a:endParaRPr lang="fi-FI" sz="1800"/>
          </a:p>
          <a:p>
            <a:pPr marL="0" indent="0">
              <a:buNone/>
            </a:pPr>
            <a:r>
              <a:rPr lang="fi-FI" sz="2800" b="1"/>
              <a:t>Ar­vioin­ti­pe­rus­teet</a:t>
            </a:r>
          </a:p>
          <a:p>
            <a:r>
              <a:rPr lang="fi-FI" sz="1800">
                <a:solidFill>
                  <a:srgbClr val="FF0000"/>
                </a:solidFill>
              </a:rPr>
              <a:t>Aktiivinen osallistuminen </a:t>
            </a:r>
            <a:r>
              <a:rPr lang="fi-FI" sz="1800"/>
              <a:t>yhteisiin tapaamisiin, </a:t>
            </a:r>
            <a:r>
              <a:rPr lang="fi-FI" sz="1800">
                <a:solidFill>
                  <a:srgbClr val="FF0000"/>
                </a:solidFill>
              </a:rPr>
              <a:t>hyväksytty projektityö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368" y="116632"/>
            <a:ext cx="9808432" cy="1019912"/>
          </a:xfrm>
        </p:spPr>
        <p:txBody>
          <a:bodyPr>
            <a:noAutofit/>
          </a:bodyPr>
          <a:lstStyle/>
          <a:p>
            <a:r>
              <a:rPr lang="fi-FI" sz="2800"/>
              <a:t>Op­pi­ma­te­ri­aa­lit</a:t>
            </a:r>
            <a:br>
              <a:rPr lang="fi-FI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794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68" y="332656"/>
            <a:ext cx="9808432" cy="1019912"/>
          </a:xfrm>
        </p:spPr>
        <p:txBody>
          <a:bodyPr>
            <a:normAutofit fontScale="90000"/>
          </a:bodyPr>
          <a:lstStyle/>
          <a:p>
            <a:r>
              <a:rPr lang="fi-FI"/>
              <a:t>TTIA1102 Oma­koh­tai­nen opet­ta­juus ja har­joit­te­lu ter­veys­tieteis­sä II (5 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572766"/>
            <a:ext cx="11830050" cy="60091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1600" b="1"/>
              <a:t>Osaa­mis­ta­voit­teet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/>
              <a:t>Opintojakson suoritettuaan opiskelija </a:t>
            </a:r>
            <a:br>
              <a:rPr lang="fi-FI" sz="1600"/>
            </a:br>
            <a:r>
              <a:rPr lang="fi-FI" sz="1600"/>
              <a:t>• osaa arvioida opettajan asiantuntijuutta ja sen kehittymistä yksilön, yhteisön ja organisaation kannalta</a:t>
            </a:r>
            <a:br>
              <a:rPr lang="fi-FI" sz="1600"/>
            </a:br>
            <a:r>
              <a:rPr lang="fi-FI" sz="1600"/>
              <a:t>• osaa rakentaa ja kehittää omaa ja yhteisöllistä osaamista ja asiantuntijuutta </a:t>
            </a:r>
            <a:br>
              <a:rPr lang="fi-FI" sz="1600"/>
            </a:br>
            <a:r>
              <a:rPr lang="fi-FI" sz="1600"/>
              <a:t>• osaa suunnitella opetuksen rakenteita ja kokonaisuuksia ja kehittää opettajan ja aikuiskouluttajan työtä ja oppimisympäristöä</a:t>
            </a:r>
            <a:br>
              <a:rPr lang="fi-FI" sz="1600"/>
            </a:br>
            <a:r>
              <a:rPr lang="fi-FI" sz="1600"/>
              <a:t>• osaa reflektoida opettajan asiantuntijuuttaan suhteessa työelämään ja arvioida opettajuutensa kehittymistä opettajaopintojen aikana portfolion avulla</a:t>
            </a:r>
            <a:br>
              <a:rPr lang="fi-FI" sz="1600"/>
            </a:br>
            <a:r>
              <a:rPr lang="fi-FI" sz="1600"/>
              <a:t>• syventää ymmärrystään harjoitteluorganisaationsa toimintamalleista ja –strategioista opettajan näkökulmasta </a:t>
            </a:r>
            <a:br>
              <a:rPr lang="fi-FI" sz="1600"/>
            </a:br>
            <a:r>
              <a:rPr lang="fi-FI" sz="1600"/>
              <a:t>• osaa arvioida ja kehittää opettajan kansainvälistä toimintaa</a:t>
            </a:r>
            <a:br>
              <a:rPr lang="fi-FI" sz="1600"/>
            </a:br>
            <a:r>
              <a:rPr lang="fi-FI" sz="1600"/>
              <a:t>• osaa arvioida kirjallisuuden avulla asiantuntijuuttaan opettajantyön kehittäjänä suhteessa harjoittelusta saamiinsa kokemuksiin ja esittää omia kehittymistarpeitaan</a:t>
            </a:r>
          </a:p>
          <a:p>
            <a:pPr marL="0" indent="0">
              <a:spcBef>
                <a:spcPts val="0"/>
              </a:spcBef>
              <a:buNone/>
            </a:pPr>
            <a:endParaRPr lang="fi-FI" sz="1600" b="1"/>
          </a:p>
          <a:p>
            <a:pPr marL="0" indent="0">
              <a:spcBef>
                <a:spcPts val="0"/>
              </a:spcBef>
              <a:buNone/>
            </a:pPr>
            <a:r>
              <a:rPr lang="fi-FI" sz="1600" b="1"/>
              <a:t>Suo­ri­tus­ta­vat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/>
              <a:t>Luennot, HOPS- ja portfolio-työskentely, portfolion esittäminen, </a:t>
            </a:r>
            <a:r>
              <a:rPr lang="fi-FI" sz="1600">
                <a:solidFill>
                  <a:srgbClr val="FF0000"/>
                </a:solidFill>
              </a:rPr>
              <a:t>pienryhmätyöskentely (oppimisryhmät, yhteistoiminnalliset työtavat, vertaistyöskentely)</a:t>
            </a:r>
            <a:br>
              <a:rPr lang="fi-FI" sz="1600"/>
            </a:br>
            <a:r>
              <a:rPr lang="fi-FI" sz="1600"/>
              <a:t>Yksilö- ja ryhmäohjaus, itsenäinen opiskelu, oppimistehtävät</a:t>
            </a:r>
            <a:br>
              <a:rPr lang="fi-FI" sz="1600"/>
            </a:br>
            <a:r>
              <a:rPr lang="fi-FI" sz="1600">
                <a:solidFill>
                  <a:srgbClr val="FF0000"/>
                </a:solidFill>
              </a:rPr>
              <a:t>Kehittämistyön esittäminen</a:t>
            </a:r>
          </a:p>
          <a:p>
            <a:pPr marL="0" indent="0">
              <a:spcBef>
                <a:spcPts val="0"/>
              </a:spcBef>
              <a:buNone/>
            </a:pPr>
            <a:endParaRPr lang="fi-FI" sz="1600" b="1"/>
          </a:p>
          <a:p>
            <a:pPr marL="0" indent="0">
              <a:spcBef>
                <a:spcPts val="0"/>
              </a:spcBef>
              <a:buNone/>
            </a:pPr>
            <a:r>
              <a:rPr lang="fi-FI" sz="1600" b="1"/>
              <a:t>Si­säl­tö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600"/>
              <a:t>Opettajan tehtävät ja muuttuva työelämä</a:t>
            </a:r>
            <a:br>
              <a:rPr lang="fi-FI" sz="1600"/>
            </a:br>
            <a:r>
              <a:rPr lang="fi-FI" sz="1600"/>
              <a:t>Kriittinen reflektio oman opettajuuden kehittämisessä</a:t>
            </a:r>
            <a:br>
              <a:rPr lang="fi-FI" sz="1600"/>
            </a:br>
            <a:r>
              <a:rPr lang="fi-FI" sz="1600"/>
              <a:t>HOPS ja portfolio </a:t>
            </a:r>
            <a:br>
              <a:rPr lang="fi-FI" sz="1600"/>
            </a:br>
            <a:r>
              <a:rPr lang="fi-FI" sz="1600"/>
              <a:t>Kehittämistehtävän suunnittelu ja tavoitteiden asettelu </a:t>
            </a:r>
            <a:br>
              <a:rPr lang="fi-FI" sz="1600"/>
            </a:br>
            <a:r>
              <a:rPr lang="fi-FI" sz="1600"/>
              <a:t>Opettaja alueellisena ja kansainvälisenä kehittäjänä </a:t>
            </a:r>
            <a:br>
              <a:rPr lang="fi-FI" sz="1600"/>
            </a:br>
            <a:r>
              <a:rPr lang="fi-FI" sz="1600"/>
              <a:t>Oppilaitoksissa tapahtuva työskentely</a:t>
            </a:r>
            <a:br>
              <a:rPr lang="fi-FI" sz="1600"/>
            </a:br>
            <a:r>
              <a:rPr lang="fi-FI" sz="1600"/>
              <a:t>Harjoitteluorganisaatioon perehtyminen</a:t>
            </a:r>
          </a:p>
        </p:txBody>
      </p:sp>
    </p:spTree>
    <p:extLst>
      <p:ext uri="{BB962C8B-B14F-4D97-AF65-F5344CB8AC3E}">
        <p14:creationId xmlns:p14="http://schemas.microsoft.com/office/powerpoint/2010/main" val="203984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99429"/>
            <a:ext cx="9808432" cy="1019912"/>
          </a:xfrm>
        </p:spPr>
        <p:txBody>
          <a:bodyPr>
            <a:normAutofit/>
          </a:bodyPr>
          <a:lstStyle/>
          <a:p>
            <a:r>
              <a:rPr lang="fi-FI" sz="2800"/>
              <a:t>Op­pi­ma­te­ri­aa­lit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81266"/>
            <a:ext cx="10972800" cy="5476734"/>
          </a:xfrm>
        </p:spPr>
        <p:txBody>
          <a:bodyPr>
            <a:normAutofit fontScale="77500" lnSpcReduction="20000"/>
          </a:bodyPr>
          <a:lstStyle/>
          <a:p>
            <a:r>
              <a:rPr lang="fi-FI" err="1"/>
              <a:t>Atjonen</a:t>
            </a:r>
            <a:r>
              <a:rPr lang="fi-FI"/>
              <a:t>, P. 2007. Hyvä, paha arviointi. Helsinki: Tammi. (256 s.) </a:t>
            </a:r>
          </a:p>
          <a:p>
            <a:r>
              <a:rPr lang="fi-FI"/>
              <a:t>Hakkarainen K., Lonka K. &amp; Lipponen L. 2004. Tutkiva oppiminen – järki, tunteet ja kulttuuri oppimisen sytyttäjinä. Helsinki: WSOY. (416 s.) </a:t>
            </a:r>
          </a:p>
          <a:p>
            <a:r>
              <a:rPr lang="fi-FI"/>
              <a:t>Puolimatka, T. 2011. Kasvatus, arvot ja tunteet. 2. painos. Helsinki: Suunta-kirjat. (367 s.) </a:t>
            </a:r>
          </a:p>
          <a:p>
            <a:r>
              <a:rPr lang="fi-FI"/>
              <a:t>Billet, S., </a:t>
            </a:r>
            <a:r>
              <a:rPr lang="fi-FI" err="1"/>
              <a:t>Harteis</a:t>
            </a:r>
            <a:r>
              <a:rPr lang="fi-FI"/>
              <a:t> C., Eteläpelto, A. 2008. </a:t>
            </a:r>
            <a:r>
              <a:rPr lang="fi-FI" err="1"/>
              <a:t>Emerging</a:t>
            </a:r>
            <a:r>
              <a:rPr lang="fi-FI"/>
              <a:t> </a:t>
            </a:r>
            <a:r>
              <a:rPr lang="fi-FI" err="1"/>
              <a:t>Perspectives</a:t>
            </a:r>
            <a:r>
              <a:rPr lang="fi-FI"/>
              <a:t> of </a:t>
            </a:r>
            <a:r>
              <a:rPr lang="fi-FI" err="1"/>
              <a:t>Workplace</a:t>
            </a:r>
            <a:r>
              <a:rPr lang="fi-FI"/>
              <a:t> Learning (253 s.)</a:t>
            </a:r>
            <a:br>
              <a:rPr lang="fi-FI"/>
            </a:br>
            <a:endParaRPr lang="fi-FI"/>
          </a:p>
          <a:p>
            <a:r>
              <a:rPr lang="fi-FI"/>
              <a:t>Muuta kirjallisuutta sopimuksen mukaan</a:t>
            </a:r>
          </a:p>
          <a:p>
            <a:endParaRPr lang="fi-FI"/>
          </a:p>
          <a:p>
            <a:pPr marL="0" indent="0">
              <a:buNone/>
            </a:pPr>
            <a:r>
              <a:rPr lang="fi-FI" sz="4000" b="1"/>
              <a:t>Ar­vioin­ti­pe­rus­teet</a:t>
            </a:r>
          </a:p>
          <a:p>
            <a:pPr marL="0" indent="0">
              <a:buNone/>
            </a:pPr>
            <a:endParaRPr lang="fi-FI" sz="4500" b="1"/>
          </a:p>
          <a:p>
            <a:r>
              <a:rPr lang="fi-FI">
                <a:solidFill>
                  <a:srgbClr val="FF0000"/>
                </a:solidFill>
              </a:rPr>
              <a:t>Aktiivinen osallistuminen yhteisiin tapaamisiin </a:t>
            </a:r>
            <a:r>
              <a:rPr lang="fi-FI"/>
              <a:t>sekä </a:t>
            </a:r>
            <a:r>
              <a:rPr lang="fi-FI">
                <a:solidFill>
                  <a:srgbClr val="FF0000"/>
                </a:solidFill>
              </a:rPr>
              <a:t>kehittämistyön</a:t>
            </a:r>
            <a:r>
              <a:rPr lang="fi-FI"/>
              <a:t>, oppimispäiväkirjojen ja portfolion </a:t>
            </a:r>
            <a:r>
              <a:rPr lang="fi-FI">
                <a:solidFill>
                  <a:srgbClr val="FF0000"/>
                </a:solidFill>
              </a:rPr>
              <a:t>hyväksytty suorittaminen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52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93" y="82193"/>
            <a:ext cx="10476776" cy="1551398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TUKE –TÖIDEN ALOITTAMINEN /</a:t>
            </a:r>
            <a:br>
              <a:rPr lang="fi-FI" sz="3200" dirty="0"/>
            </a:br>
            <a:r>
              <a:rPr lang="fi-FI" sz="3200" b="1" dirty="0"/>
              <a:t>AIHEET/TEEMAKOKONAISUUDET 2020-2021</a:t>
            </a:r>
            <a:br>
              <a:rPr lang="fi-FI" sz="3200" b="1" dirty="0"/>
            </a:br>
            <a:endParaRPr lang="fi-FI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7C8DCC-DC80-41DD-8995-07748A055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3" y="1503920"/>
            <a:ext cx="11859491" cy="52718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  <a:highlight>
                  <a:srgbClr val="FFFF00"/>
                </a:highlight>
              </a:rPr>
              <a:t>”osaaminen kehittäminen” fysioterapeutit (ydinosaaminen)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- fysioterapeuttiopiskelijat (integroituminen yhteisöön)</a:t>
            </a: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- fysioterapian opettajat (osaaminen)</a:t>
            </a: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  <a:highlight>
                  <a:srgbClr val="FFFF00"/>
                </a:highlight>
              </a:rPr>
              <a:t>”arvioinnin kehittäminen” (</a:t>
            </a:r>
            <a:r>
              <a:rPr lang="fi-FI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ft</a:t>
            </a:r>
            <a:r>
              <a:rPr lang="fi-FI" sz="2400" dirty="0">
                <a:solidFill>
                  <a:schemeClr val="tx1"/>
                </a:solidFill>
                <a:highlight>
                  <a:srgbClr val="FFFF00"/>
                </a:highlight>
              </a:rPr>
              <a:t>-koulutus/ammatillinen koulutus)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- harjoitteluympäristöt/käytännöt kehittäminen, kehittämishanke fysioterapeuteille</a:t>
            </a: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  <a:highlight>
                  <a:srgbClr val="FFFF00"/>
                </a:highlight>
              </a:rPr>
              <a:t>”opintojaksojen kehittäminen” etäluentokokonaisuuden kehittäminen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- opintojakson verkkototeutuksen kehittäminen (</a:t>
            </a:r>
            <a:r>
              <a:rPr lang="fi-FI" sz="2400" dirty="0" err="1">
                <a:solidFill>
                  <a:schemeClr val="tx1"/>
                </a:solidFill>
              </a:rPr>
              <a:t>ft</a:t>
            </a:r>
            <a:r>
              <a:rPr lang="fi-FI" sz="2400" dirty="0">
                <a:solidFill>
                  <a:schemeClr val="tx1"/>
                </a:solidFill>
              </a:rPr>
              <a:t>-koulutus)</a:t>
            </a: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- pedagogisen käsikirjoituksen/verkkomateriaalin kehittäminen</a:t>
            </a: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- valmentajakoulutuksen pedagoginen kehittäminen</a:t>
            </a: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  <a:highlight>
                  <a:srgbClr val="FFFF00"/>
                </a:highlight>
              </a:rPr>
              <a:t>”ammatillisten </a:t>
            </a:r>
            <a:r>
              <a:rPr lang="fi-FI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työelämävalmiuksen</a:t>
            </a:r>
            <a:r>
              <a:rPr lang="fi-FI" sz="2400" dirty="0">
                <a:solidFill>
                  <a:schemeClr val="tx1"/>
                </a:solidFill>
                <a:highlight>
                  <a:srgbClr val="FFFF00"/>
                </a:highlight>
              </a:rPr>
              <a:t> kehittäminen” 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tx1"/>
                </a:solidFill>
              </a:rPr>
              <a:t>- vuorovaikutus/opiskelijoiden kohtaaminen ammatillisessa koulutuksessa</a:t>
            </a:r>
          </a:p>
        </p:txBody>
      </p:sp>
    </p:spTree>
    <p:extLst>
      <p:ext uri="{BB962C8B-B14F-4D97-AF65-F5344CB8AC3E}">
        <p14:creationId xmlns:p14="http://schemas.microsoft.com/office/powerpoint/2010/main" val="3404428974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16_9.potx" id="{5EB1EC71-DB3D-4BC4-BA3A-8FB501F4F358}" vid="{6648A1D2-9A4C-4BC4-9BFE-7396F65E9B13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16_9.potx" id="{5EB1EC71-DB3D-4BC4-BA3A-8FB501F4F358}" vid="{98DE31EC-2E4C-4CE9-A9AF-BB9F75E3A72C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16_9.potx" id="{5EB1EC71-DB3D-4BC4-BA3A-8FB501F4F358}" vid="{2F0EE725-F9CD-407B-BAC1-95CA1A17B9A0}"/>
    </a:ext>
  </a:extLst>
</a:theme>
</file>

<file path=ppt/theme/theme4.xml><?xml version="1.0" encoding="utf-8"?>
<a:theme xmlns:a="http://schemas.openxmlformats.org/drawingml/2006/main" name="JYU kuva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16_9.potx" id="{5EB1EC71-DB3D-4BC4-BA3A-8FB501F4F358}" vid="{914951AB-EFD3-4A7A-94A8-ADD19BB405D2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30070ADBF961541925812843A26F9DF" ma:contentTypeVersion="6" ma:contentTypeDescription="Luo uusi asiakirja." ma:contentTypeScope="" ma:versionID="6ae2113a8bface5c3f63359333d6f557">
  <xsd:schema xmlns:xsd="http://www.w3.org/2001/XMLSchema" xmlns:xs="http://www.w3.org/2001/XMLSchema" xmlns:p="http://schemas.microsoft.com/office/2006/metadata/properties" xmlns:ns2="503b9d93-8403-4a46-a24c-0a6129fcdba3" xmlns:ns3="28107539-3d8a-449e-a535-c91582e78a7d" targetNamespace="http://schemas.microsoft.com/office/2006/metadata/properties" ma:root="true" ma:fieldsID="9d0412624f3a29a37904fc6953113db1" ns2:_="" ns3:_="">
    <xsd:import namespace="503b9d93-8403-4a46-a24c-0a6129fcdba3"/>
    <xsd:import namespace="28107539-3d8a-449e-a535-c91582e78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b9d93-8403-4a46-a24c-0a6129fcdb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07539-3d8a-449e-a535-c91582e78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660442-6CA8-4349-A440-5F42D39593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3A84CF-4D23-4547-9075-AD306388A44A}">
  <ds:schemaRefs>
    <ds:schemaRef ds:uri="28107539-3d8a-449e-a535-c91582e78a7d"/>
    <ds:schemaRef ds:uri="503b9d93-8403-4a46-a24c-0a6129fcdb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18DBC20-7305-4C60-B029-DEAA3E24921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jyu_16_9 (1)</Template>
  <TotalTime>193</TotalTime>
  <Words>1481</Words>
  <Application>Microsoft Office PowerPoint</Application>
  <PresentationFormat>Widescreen</PresentationFormat>
  <Paragraphs>170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Helvetica</vt:lpstr>
      <vt:lpstr>Palatino Linotype</vt:lpstr>
      <vt:lpstr>Verdana</vt:lpstr>
      <vt:lpstr>JYU Otsikkodiat</vt:lpstr>
      <vt:lpstr>JYU sisältö pohjat</vt:lpstr>
      <vt:lpstr>2_Mukautettu suunnittelumalli</vt:lpstr>
      <vt:lpstr>JYU kuvadiat</vt:lpstr>
      <vt:lpstr>PERJANTAI 10.12.2021</vt:lpstr>
      <vt:lpstr>PowerPoint Presentation</vt:lpstr>
      <vt:lpstr>TUKE-TEHTÄVÄT ORIENTAATIO JA TYÖPAJA (1)  </vt:lpstr>
      <vt:lpstr>TUKE -TEHTÄVÄN TAUSTAA</vt:lpstr>
      <vt:lpstr>TTIA1104 Opettajuuden ja ohjaajuuden tutkimukselliset tulkinnat  (6 op) </vt:lpstr>
      <vt:lpstr>Op­pi­ma­te­ri­aa­lit </vt:lpstr>
      <vt:lpstr>TTIA1102 Oma­koh­tai­nen opet­ta­juus ja har­joit­te­lu ter­veys­tieteis­sä II (5 op)</vt:lpstr>
      <vt:lpstr>Op­pi­ma­te­ri­aa­lit</vt:lpstr>
      <vt:lpstr>TUKE –TÖIDEN ALOITTAMINEN / AIHEET/TEEMAKOKONAISUUDET 2020-2021 </vt:lpstr>
      <vt:lpstr>PowerPoint Presentation</vt:lpstr>
      <vt:lpstr>PowerPoint Presentation</vt:lpstr>
      <vt:lpstr>1. TUKE -TYÖPAJA I </vt:lpstr>
      <vt:lpstr>PowerPoint Presentation</vt:lpstr>
      <vt:lpstr>PowerPoint Presentation</vt:lpstr>
      <vt:lpstr>PowerPoint Presentation</vt:lpstr>
      <vt:lpstr>3. TUKE -TEHTÄVÄ JATKUU -&gt; TÄMÄ JATKUU TAMMIKUUSSA</vt:lpstr>
      <vt:lpstr>3. TUKE –TEHTÄVÄN TYÖSTÄMINEN JATKUU TAMMIKUUSSA (II TYÖPAJA)</vt:lpstr>
      <vt:lpstr>LÄHIJAKSON PALAUTE</vt:lpstr>
      <vt:lpstr>FIILISKIERROS</vt:lpstr>
      <vt:lpstr>PowerPoint Presentation</vt:lpstr>
    </vt:vector>
  </TitlesOfParts>
  <Manager/>
  <Company>University Of Jyväskylä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Vuoskoski, Pirjo</dc:creator>
  <cp:keywords/>
  <dc:description/>
  <cp:lastModifiedBy>Vuoskoski, Pirjo</cp:lastModifiedBy>
  <cp:revision>39</cp:revision>
  <dcterms:created xsi:type="dcterms:W3CDTF">2020-03-25T12:46:54Z</dcterms:created>
  <dcterms:modified xsi:type="dcterms:W3CDTF">2021-12-10T09:03:04Z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0x010100730070ADBF961541925812843A26F9DF</vt:lpwstr>
  </property>
</Properties>
</file>