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73" r:id="rId4"/>
    <p:sldId id="285" r:id="rId5"/>
    <p:sldId id="287" r:id="rId6"/>
    <p:sldId id="267" r:id="rId7"/>
    <p:sldId id="298" r:id="rId8"/>
    <p:sldId id="299" r:id="rId9"/>
    <p:sldId id="300" r:id="rId10"/>
    <p:sldId id="301" r:id="rId11"/>
    <p:sldId id="288" r:id="rId12"/>
    <p:sldId id="286" r:id="rId13"/>
    <p:sldId id="289" r:id="rId14"/>
    <p:sldId id="302" r:id="rId15"/>
    <p:sldId id="278" r:id="rId16"/>
    <p:sldId id="303" r:id="rId17"/>
    <p:sldId id="304" r:id="rId18"/>
    <p:sldId id="292" r:id="rId19"/>
    <p:sldId id="282" r:id="rId20"/>
    <p:sldId id="306" r:id="rId21"/>
    <p:sldId id="307" r:id="rId22"/>
    <p:sldId id="308" r:id="rId23"/>
    <p:sldId id="309" r:id="rId24"/>
    <p:sldId id="305" r:id="rId25"/>
    <p:sldId id="280" r:id="rId26"/>
    <p:sldId id="293" r:id="rId27"/>
    <p:sldId id="294" r:id="rId28"/>
    <p:sldId id="295" r:id="rId29"/>
    <p:sldId id="296" r:id="rId30"/>
    <p:sldId id="297" r:id="rId31"/>
  </p:sldIdLst>
  <p:sldSz cx="9144000" cy="6858000" type="screen4x3"/>
  <p:notesSz cx="9942513" cy="68103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13" autoAdjust="0"/>
  </p:normalViewPr>
  <p:slideViewPr>
    <p:cSldViewPr>
      <p:cViewPr varScale="1">
        <p:scale>
          <a:sx n="90" d="100"/>
          <a:sy n="90" d="100"/>
        </p:scale>
        <p:origin x="22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4308423" cy="34051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5631790" y="0"/>
            <a:ext cx="4308423" cy="340519"/>
          </a:xfrm>
          <a:prstGeom prst="rect">
            <a:avLst/>
          </a:prstGeom>
        </p:spPr>
        <p:txBody>
          <a:bodyPr vert="horz" lIns="91440" tIns="45720" rIns="91440" bIns="45720" rtlCol="0"/>
          <a:lstStyle>
            <a:lvl1pPr algn="r">
              <a:defRPr sz="1200"/>
            </a:lvl1pPr>
          </a:lstStyle>
          <a:p>
            <a:fld id="{0D687A54-2A22-4B91-B46B-A6BC8E0FA8D4}" type="datetimeFigureOut">
              <a:rPr lang="fi-FI" smtClean="0"/>
              <a:pPr/>
              <a:t>21.2.2022</a:t>
            </a:fld>
            <a:endParaRPr lang="fi-FI"/>
          </a:p>
        </p:txBody>
      </p:sp>
      <p:sp>
        <p:nvSpPr>
          <p:cNvPr id="4" name="Alatunnisteen paikkamerkki 3"/>
          <p:cNvSpPr>
            <a:spLocks noGrp="1"/>
          </p:cNvSpPr>
          <p:nvPr>
            <p:ph type="ftr" sz="quarter" idx="2"/>
          </p:nvPr>
        </p:nvSpPr>
        <p:spPr>
          <a:xfrm>
            <a:off x="1" y="6468674"/>
            <a:ext cx="4308423" cy="340519"/>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5631790" y="6468674"/>
            <a:ext cx="4308423" cy="340519"/>
          </a:xfrm>
          <a:prstGeom prst="rect">
            <a:avLst/>
          </a:prstGeom>
        </p:spPr>
        <p:txBody>
          <a:bodyPr vert="horz" lIns="91440" tIns="45720" rIns="91440" bIns="45720" rtlCol="0" anchor="b"/>
          <a:lstStyle>
            <a:lvl1pPr algn="r">
              <a:defRPr sz="1200"/>
            </a:lvl1pPr>
          </a:lstStyle>
          <a:p>
            <a:fld id="{CDD11256-E145-4986-847B-074CEBA87547}" type="slidenum">
              <a:rPr lang="fi-FI" smtClean="0"/>
              <a:pPr/>
              <a:t>‹#›</a:t>
            </a:fld>
            <a:endParaRPr lang="fi-FI"/>
          </a:p>
        </p:txBody>
      </p:sp>
    </p:spTree>
    <p:extLst>
      <p:ext uri="{BB962C8B-B14F-4D97-AF65-F5344CB8AC3E}">
        <p14:creationId xmlns:p14="http://schemas.microsoft.com/office/powerpoint/2010/main" val="2183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4308423" cy="34051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631790" y="0"/>
            <a:ext cx="4308423" cy="340519"/>
          </a:xfrm>
          <a:prstGeom prst="rect">
            <a:avLst/>
          </a:prstGeom>
        </p:spPr>
        <p:txBody>
          <a:bodyPr vert="horz" lIns="91440" tIns="45720" rIns="91440" bIns="45720" rtlCol="0"/>
          <a:lstStyle>
            <a:lvl1pPr algn="r">
              <a:defRPr sz="1200"/>
            </a:lvl1pPr>
          </a:lstStyle>
          <a:p>
            <a:fld id="{B0216642-87DB-4FDE-AC45-4AF573ED2C87}" type="datetimeFigureOut">
              <a:rPr lang="fi-FI" smtClean="0"/>
              <a:pPr/>
              <a:t>21.2.2022</a:t>
            </a:fld>
            <a:endParaRPr lang="fi-FI"/>
          </a:p>
        </p:txBody>
      </p:sp>
      <p:sp>
        <p:nvSpPr>
          <p:cNvPr id="4" name="Dian kuvan paikkamerkki 3"/>
          <p:cNvSpPr>
            <a:spLocks noGrp="1" noRot="1" noChangeAspect="1"/>
          </p:cNvSpPr>
          <p:nvPr>
            <p:ph type="sldImg" idx="2"/>
          </p:nvPr>
        </p:nvSpPr>
        <p:spPr>
          <a:xfrm>
            <a:off x="3268663" y="511175"/>
            <a:ext cx="3405187" cy="25527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94252" y="3234929"/>
            <a:ext cx="7954010" cy="306466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6468674"/>
            <a:ext cx="4308423" cy="340519"/>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631790" y="6468674"/>
            <a:ext cx="4308423" cy="340519"/>
          </a:xfrm>
          <a:prstGeom prst="rect">
            <a:avLst/>
          </a:prstGeom>
        </p:spPr>
        <p:txBody>
          <a:bodyPr vert="horz" lIns="91440" tIns="45720" rIns="91440" bIns="45720" rtlCol="0" anchor="b"/>
          <a:lstStyle>
            <a:lvl1pPr algn="r">
              <a:defRPr sz="1200"/>
            </a:lvl1pPr>
          </a:lstStyle>
          <a:p>
            <a:fld id="{93EF7053-43B1-4676-865F-A88BDC2F5CA2}" type="slidenum">
              <a:rPr lang="fi-FI" smtClean="0"/>
              <a:pPr/>
              <a:t>‹#›</a:t>
            </a:fld>
            <a:endParaRPr lang="fi-FI"/>
          </a:p>
        </p:txBody>
      </p:sp>
    </p:spTree>
    <p:extLst>
      <p:ext uri="{BB962C8B-B14F-4D97-AF65-F5344CB8AC3E}">
        <p14:creationId xmlns:p14="http://schemas.microsoft.com/office/powerpoint/2010/main" val="11090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2</a:t>
            </a:fld>
            <a:endParaRPr lang="fi-FI"/>
          </a:p>
        </p:txBody>
      </p:sp>
    </p:spTree>
    <p:extLst>
      <p:ext uri="{BB962C8B-B14F-4D97-AF65-F5344CB8AC3E}">
        <p14:creationId xmlns:p14="http://schemas.microsoft.com/office/powerpoint/2010/main" val="207984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 Blokkiharjoittelussa taitoa harjoitetaan aina samanlaisessa ympäristössä ja samanlaisilla välineillä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t>- </a:t>
            </a:r>
            <a:r>
              <a:rPr lang="fi-FI" dirty="0"/>
              <a:t>Satunnaisharjoittelussa vaihdellaan opeteltavia taitoja muutamien toistojen jälkeen.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Hajautetussa harjoittelussa vaihdellaan harjoitusympäristöjä ja välineitä.  (</a:t>
            </a:r>
            <a:r>
              <a:rPr lang="fi-FI" dirty="0" err="1"/>
              <a:t>non</a:t>
            </a:r>
            <a:r>
              <a:rPr lang="fi-FI" dirty="0"/>
              <a:t>-lineaaripedagogiikka)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Taidon kehittyminen on yleensä parempaa </a:t>
            </a:r>
            <a:r>
              <a:rPr lang="fi-FI" dirty="0" err="1"/>
              <a:t>satunnais</a:t>
            </a:r>
            <a:r>
              <a:rPr lang="fi-FI" dirty="0"/>
              <a:t>- ja hajautettua harjoittelua käyttämällä. Kuitenkin taidon ollessa spesifi, voivat blokkiharjoittelu ja muuttumaton harjoittelu saada aikaan nopeampaa kehittymistä taidossa. (Jaakkola 2010, 136-154.)</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16</a:t>
            </a:fld>
            <a:endParaRPr lang="fi-FI"/>
          </a:p>
        </p:txBody>
      </p:sp>
    </p:spTree>
    <p:extLst>
      <p:ext uri="{BB962C8B-B14F-4D97-AF65-F5344CB8AC3E}">
        <p14:creationId xmlns:p14="http://schemas.microsoft.com/office/powerpoint/2010/main" val="1436090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Oppiminen on tehokkaampaa ja pysyvämpää, kun harjoituksessa on vaihtelua (tilannekohtaista häirintää).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Oppija joutuu tulemaan ongelmanratkaisutilanteeseen aina uudestaan.</a:t>
            </a:r>
          </a:p>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17</a:t>
            </a:fld>
            <a:endParaRPr lang="fi-FI"/>
          </a:p>
        </p:txBody>
      </p:sp>
    </p:spTree>
    <p:extLst>
      <p:ext uri="{BB962C8B-B14F-4D97-AF65-F5344CB8AC3E}">
        <p14:creationId xmlns:p14="http://schemas.microsoft.com/office/powerpoint/2010/main" val="851627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4F451-953E-4D01-83E0-19C66597FD0D}" type="slidenum">
              <a:rPr lang="fi-FI" altLang="fi-FI"/>
              <a:pPr/>
              <a:t>18</a:t>
            </a:fld>
            <a:endParaRPr lang="fi-FI" altLang="fi-FI"/>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fi-FI" altLang="fi-FI" dirty="0"/>
              <a:t>Lajitaitavuutta voi systemaattisesti kehittää eri metodein.</a:t>
            </a:r>
          </a:p>
          <a:p>
            <a:r>
              <a:rPr lang="fi-FI" altLang="fi-FI" dirty="0"/>
              <a:t>Yllättävän tehokas keino on vaikeuttaa alkuasentoa. Esimerkiksi lähtö selin telinevoimistelun hyppyyn tai korkeushyppyyn, tai </a:t>
            </a:r>
            <a:r>
              <a:rPr lang="fi-FI" altLang="fi-FI" dirty="0" err="1"/>
              <a:t>juoksusprintti</a:t>
            </a:r>
            <a:r>
              <a:rPr lang="fi-FI" altLang="fi-FI" dirty="0"/>
              <a:t> selinmakuulta.</a:t>
            </a:r>
          </a:p>
          <a:p>
            <a:r>
              <a:rPr lang="fi-FI" altLang="fi-FI" dirty="0"/>
              <a:t>Peilikuvana suorittaminen tarkoittaa esimerkiksi </a:t>
            </a:r>
            <a:r>
              <a:rPr lang="fi-FI" altLang="fi-FI" dirty="0" err="1"/>
              <a:t>rightilta</a:t>
            </a:r>
            <a:r>
              <a:rPr lang="fi-FI" altLang="fi-FI" dirty="0"/>
              <a:t> pelaamista, kärrynpyörää vasen jalka edessä, korkeushypyn ponnistusta vasemmalla jalalla.</a:t>
            </a:r>
          </a:p>
          <a:p>
            <a:r>
              <a:rPr lang="fi-FI" altLang="fi-FI" dirty="0"/>
              <a:t>Suoritustapaa voi vaihdella vartalo kerien, taittaen tai suorin vartaloin.</a:t>
            </a:r>
          </a:p>
          <a:p>
            <a:r>
              <a:rPr lang="fi-FI" altLang="fi-FI" dirty="0"/>
              <a:t>Vaikeuden lisäämisessä suoritukseen voidaan lisätä jotakin, esimerkiksi ½ kierrettä.</a:t>
            </a:r>
          </a:p>
          <a:p>
            <a:r>
              <a:rPr lang="fi-FI" altLang="fi-FI" dirty="0"/>
              <a:t>Kilpailuohjelman liikkeiden suorittaminen täysin ”uudessa järjestyksessä”. Sarjan tekeminen paperista lukemalla.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a:t>Hyvä opettaja hyödyntää positiivista ja välttää negatiivista siirtovaikutusta. </a:t>
            </a:r>
          </a:p>
        </p:txBody>
      </p:sp>
      <p:sp>
        <p:nvSpPr>
          <p:cNvPr id="4" name="Dian numeron paikkamerkki 3"/>
          <p:cNvSpPr>
            <a:spLocks noGrp="1"/>
          </p:cNvSpPr>
          <p:nvPr>
            <p:ph type="sldNum" sz="quarter" idx="10"/>
          </p:nvPr>
        </p:nvSpPr>
        <p:spPr/>
        <p:txBody>
          <a:bodyPr/>
          <a:lstStyle/>
          <a:p>
            <a:fld id="{93EF7053-43B1-4676-865F-A88BDC2F5CA2}" type="slidenum">
              <a:rPr lang="fi-FI" smtClean="0"/>
              <a:pPr/>
              <a:t>19</a:t>
            </a:fld>
            <a:endParaRPr lang="fi-FI"/>
          </a:p>
        </p:txBody>
      </p:sp>
    </p:spTree>
    <p:extLst>
      <p:ext uri="{BB962C8B-B14F-4D97-AF65-F5344CB8AC3E}">
        <p14:creationId xmlns:p14="http://schemas.microsoft.com/office/powerpoint/2010/main" val="59382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a:t>Opetuksen organisoiminen on ratkaisevaa harjoituksen onnistumisen kannalta.</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a:t>Esimerkiksi permantoharjoituksessa opetusryhmä voidaan jakaa niin moneen ryhmään kuin mattojen määrä edellyttää. Vaikka oppilaat ovatkin ryhmissä, harjoitus saattaa edetä niissä kaikissa täsmällisesti samalla, opettajan ohjaamalla tavalla.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dirty="0"/>
          </a:p>
          <a:p>
            <a:r>
              <a:rPr lang="fi-FI" dirty="0"/>
              <a:t>Liikunnanopetuksessa perinteinen yhteinen harjoitus, jossa oppilaat tekevät samanaikaisesti samaa liikettä opettajan johdolla, on edelleen käyttökelpoinen. Ryhmä- ja tehtäväpaikkaharjoitukseen</a:t>
            </a:r>
            <a:r>
              <a:rPr lang="fi-FI" i="1" dirty="0"/>
              <a:t> </a:t>
            </a:r>
            <a:r>
              <a:rPr lang="fi-FI" dirty="0"/>
              <a:t>sekä telinerataan saadaan tehoa, kun oppilaat koulutetaan avustamaan toisiaan.</a:t>
            </a:r>
          </a:p>
          <a:p>
            <a:endParaRPr lang="fi-FI" dirty="0"/>
          </a:p>
          <a:p>
            <a:pPr marL="0" marR="0" indent="0" algn="l" defTabSz="914400" rtl="0" eaLnBrk="1" fontAlgn="auto" latinLnBrk="0" hangingPunct="1">
              <a:lnSpc>
                <a:spcPct val="100000"/>
              </a:lnSpc>
              <a:spcBef>
                <a:spcPts val="0"/>
              </a:spcBef>
              <a:spcAft>
                <a:spcPts val="0"/>
              </a:spcAft>
              <a:buClrTx/>
              <a:buSzTx/>
              <a:buFontTx/>
              <a:buNone/>
              <a:tabLst/>
              <a:defRPr/>
            </a:pPr>
            <a:r>
              <a:rPr lang="fi-FI" dirty="0"/>
              <a:t>Digitaalisen tekniikan aikana nopeasti toteutettava tehtäväkortti voi olla valokuva tai kuvasarja. Mahdotonta ei enää ole sekään, että tehtäväkortin korvaa tietokoneen näytöllä pyörivä videoleike, joka voidaan heijastaa myös salin seinälle kaikkien nähtäväksi</a:t>
            </a:r>
          </a:p>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25</a:t>
            </a:fld>
            <a:endParaRPr lang="fi-FI"/>
          </a:p>
        </p:txBody>
      </p:sp>
    </p:spTree>
    <p:extLst>
      <p:ext uri="{BB962C8B-B14F-4D97-AF65-F5344CB8AC3E}">
        <p14:creationId xmlns:p14="http://schemas.microsoft.com/office/powerpoint/2010/main" val="272249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sz="1200" dirty="0"/>
              <a:t>Taitojen kehittämiseen sopivat hyvin erilaiset apuvälineet, koska standardimittaiset kilpaurheilun suorituspaikat ja -välineet soveltuvat harvoin sellaisenaan lapsille ja nuorille.</a:t>
            </a:r>
          </a:p>
          <a:p>
            <a:endParaRPr lang="fi-FI" sz="1200" dirty="0"/>
          </a:p>
          <a:p>
            <a:pPr>
              <a:lnSpc>
                <a:spcPct val="80000"/>
              </a:lnSpc>
            </a:pPr>
            <a:r>
              <a:rPr lang="fi-FI" sz="1200" dirty="0"/>
              <a:t>Liikekehittelyllä ja oppimisympäristön muokkaamisella on eniten myönteisiä vaikutuksia lähtötasoltaan heikkojen ja nuorten oppilaiden taitojen oppimiseen. </a:t>
            </a:r>
          </a:p>
          <a:p>
            <a:pPr>
              <a:lnSpc>
                <a:spcPct val="80000"/>
              </a:lnSpc>
            </a:pPr>
            <a:endParaRPr lang="fi-FI" sz="1200" dirty="0"/>
          </a:p>
          <a:p>
            <a:pPr>
              <a:lnSpc>
                <a:spcPct val="80000"/>
              </a:lnSpc>
            </a:pPr>
            <a:r>
              <a:rPr lang="fi-FI" sz="1200" dirty="0"/>
              <a:t>Suurissa opetusryhmissä oppimisympäristön merkitys korostuu.</a:t>
            </a:r>
          </a:p>
          <a:p>
            <a:endParaRPr lang="fi-FI" sz="1200" dirty="0"/>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a:t>Myönteiset kokemukset ja elämykset ovat tärkeitä myös koululiikunnassa, kuten muussakin elämässä. Parhaimmillaan nämä kytkeytyvät taitojen oppimiseen, mikä saattaa vahvistaa liikunnallisen elämäntavan omaksumista enemmän kuin muunlaiset elämykset. </a:t>
            </a:r>
          </a:p>
          <a:p>
            <a:r>
              <a:rPr lang="fi-FI" sz="1200" dirty="0"/>
              <a:t> </a:t>
            </a:r>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3</a:t>
            </a:fld>
            <a:endParaRPr lang="fi-FI"/>
          </a:p>
        </p:txBody>
      </p:sp>
    </p:spTree>
    <p:extLst>
      <p:ext uri="{BB962C8B-B14F-4D97-AF65-F5344CB8AC3E}">
        <p14:creationId xmlns:p14="http://schemas.microsoft.com/office/powerpoint/2010/main" val="337987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Telinevoimistelutunnilla viihtyvät</a:t>
            </a:r>
            <a:r>
              <a:rPr lang="fi-FI" baseline="0" dirty="0"/>
              <a:t> parhaiten ne, jotka kehittyivät (Pehkonen 1999)</a:t>
            </a:r>
          </a:p>
          <a:p>
            <a:endParaRPr lang="fi-FI" baseline="0" dirty="0"/>
          </a:p>
          <a:p>
            <a:r>
              <a:rPr lang="fi-FI" baseline="0" dirty="0"/>
              <a:t>Opetuksen suunnittelussa on olennaista taitotasoiltaan, kehon rakenteeltaan ja liikuntataidoiltaan erilaisten oppilaiden huomioiminen</a:t>
            </a:r>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4</a:t>
            </a:fld>
            <a:endParaRPr lang="fi-FI"/>
          </a:p>
        </p:txBody>
      </p:sp>
    </p:spTree>
    <p:extLst>
      <p:ext uri="{BB962C8B-B14F-4D97-AF65-F5344CB8AC3E}">
        <p14:creationId xmlns:p14="http://schemas.microsoft.com/office/powerpoint/2010/main" val="55895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t>
            </a:r>
            <a:r>
              <a:rPr lang="fi-FI" baseline="0" dirty="0"/>
              <a:t> Mitä turvallisuuteen liittyvää kuvasta löytyy?</a:t>
            </a:r>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5</a:t>
            </a:fld>
            <a:endParaRPr lang="fi-FI"/>
          </a:p>
        </p:txBody>
      </p:sp>
    </p:spTree>
    <p:extLst>
      <p:ext uri="{BB962C8B-B14F-4D97-AF65-F5344CB8AC3E}">
        <p14:creationId xmlns:p14="http://schemas.microsoft.com/office/powerpoint/2010/main" val="210222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Houkuttelevat tehtävät luovat mukavan ilmapiirin</a:t>
            </a:r>
          </a:p>
        </p:txBody>
      </p:sp>
      <p:sp>
        <p:nvSpPr>
          <p:cNvPr id="4" name="Dian numeron paikkamerkki 3"/>
          <p:cNvSpPr>
            <a:spLocks noGrp="1"/>
          </p:cNvSpPr>
          <p:nvPr>
            <p:ph type="sldNum" sz="quarter" idx="10"/>
          </p:nvPr>
        </p:nvSpPr>
        <p:spPr/>
        <p:txBody>
          <a:bodyPr/>
          <a:lstStyle/>
          <a:p>
            <a:fld id="{93EF7053-43B1-4676-865F-A88BDC2F5CA2}" type="slidenum">
              <a:rPr lang="fi-FI" smtClean="0"/>
              <a:pPr/>
              <a:t>11</a:t>
            </a:fld>
            <a:endParaRPr lang="fi-FI"/>
          </a:p>
        </p:txBody>
      </p:sp>
    </p:spTree>
    <p:extLst>
      <p:ext uri="{BB962C8B-B14F-4D97-AF65-F5344CB8AC3E}">
        <p14:creationId xmlns:p14="http://schemas.microsoft.com/office/powerpoint/2010/main" val="375250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Epäonnistumisen kautta huomionkohteeksi joutuminen muistetaan ehkä</a:t>
            </a:r>
            <a:r>
              <a:rPr lang="fi-FI" baseline="0" dirty="0"/>
              <a:t> lopun ikää.</a:t>
            </a:r>
          </a:p>
          <a:p>
            <a:endParaRPr lang="fi-FI" baseline="0" dirty="0"/>
          </a:p>
          <a:p>
            <a:r>
              <a:rPr lang="fi-FI" baseline="0" dirty="0"/>
              <a:t>On helpompi muokata telinettä lapselle kuin lasta telineelle.</a:t>
            </a:r>
          </a:p>
          <a:p>
            <a:endParaRPr lang="fi-FI"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fi-FI" sz="2400" dirty="0"/>
              <a:t>Aloitusvaihetta säädetään niin kauan, että kömpelökin voimistelija selviää tehtävästä ja kokee onnistumisen ilon. </a:t>
            </a:r>
          </a:p>
          <a:p>
            <a:endParaRPr lang="fi-FI" baseline="0"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12</a:t>
            </a:fld>
            <a:endParaRPr lang="fi-FI"/>
          </a:p>
        </p:txBody>
      </p:sp>
    </p:spTree>
    <p:extLst>
      <p:ext uri="{BB962C8B-B14F-4D97-AF65-F5344CB8AC3E}">
        <p14:creationId xmlns:p14="http://schemas.microsoft.com/office/powerpoint/2010/main" val="165516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i="1" dirty="0"/>
              <a:t>Oppimisympäristöä</a:t>
            </a:r>
            <a:r>
              <a:rPr lang="fi-FI" sz="1200" dirty="0"/>
              <a:t> muokatessa tulee liikuntasalia tarkastella ergonomisen ajattelun keinoin: voimisteluliike (työtehtävä) on suoritettava tämän voimistelijan (työntekijä) kyvyillä näillä telineillä (työkaluilla). </a:t>
            </a:r>
          </a:p>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13</a:t>
            </a:fld>
            <a:endParaRPr lang="fi-FI"/>
          </a:p>
        </p:txBody>
      </p:sp>
    </p:spTree>
    <p:extLst>
      <p:ext uri="{BB962C8B-B14F-4D97-AF65-F5344CB8AC3E}">
        <p14:creationId xmlns:p14="http://schemas.microsoft.com/office/powerpoint/2010/main" val="105419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A0A60-C69F-4421-9CCC-85311F4C2CC8}" type="slidenum">
              <a:rPr lang="fi-FI" altLang="fi-FI"/>
              <a:pPr/>
              <a:t>14</a:t>
            </a:fld>
            <a:endParaRPr lang="fi-FI" altLang="fi-FI"/>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fi-FI" altLang="fi-FI" dirty="0"/>
              <a:t>Kaikki liittyy kaikkeen, jo syntymästä saakka ihminen alkaa keräämään liikekokemuksia aivoihinsa.</a:t>
            </a:r>
          </a:p>
          <a:p>
            <a:endParaRPr lang="fi-FI" altLang="fi-FI" dirty="0"/>
          </a:p>
          <a:p>
            <a:r>
              <a:rPr lang="fi-FI" altLang="fi-FI" dirty="0"/>
              <a:t>Taidon oppimisdynamiikkaan kuuluu tietoisuuden asteittainen väheneminen</a:t>
            </a:r>
          </a:p>
        </p:txBody>
      </p:sp>
    </p:spTree>
    <p:extLst>
      <p:ext uri="{BB962C8B-B14F-4D97-AF65-F5344CB8AC3E}">
        <p14:creationId xmlns:p14="http://schemas.microsoft.com/office/powerpoint/2010/main" val="6849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92500" lnSpcReduction="10000"/>
          </a:bodyPr>
          <a:lstStyle/>
          <a:p>
            <a:pPr lvl="1">
              <a:lnSpc>
                <a:spcPct val="80000"/>
              </a:lnSpc>
            </a:pPr>
            <a:r>
              <a:rPr lang="fi-FI" sz="1900" dirty="0"/>
              <a:t>- Jos voimisteluliike voidaan turvallisesti opettaa kokonaisuutena jakamatta sitä osiin (esimerkiksi kuperkeikka eteenpäin), säästetään aikaa.</a:t>
            </a:r>
          </a:p>
          <a:p>
            <a:pPr lvl="1">
              <a:lnSpc>
                <a:spcPct val="80000"/>
              </a:lnSpc>
              <a:buFontTx/>
              <a:buChar char="-"/>
            </a:pPr>
            <a:r>
              <a:rPr lang="fi-FI" sz="1900" dirty="0"/>
              <a:t> Kokonaisena suoritetusta liikkeestä jää mielikuva siitä mihin pyritään (rytmi, voimankäyttö, nivelkulmat ym.)</a:t>
            </a:r>
          </a:p>
          <a:p>
            <a:pPr lvl="1">
              <a:lnSpc>
                <a:spcPct val="80000"/>
              </a:lnSpc>
              <a:buFontTx/>
              <a:buChar char="-"/>
            </a:pPr>
            <a:endParaRPr lang="fi-FI" sz="1900" dirty="0"/>
          </a:p>
          <a:p>
            <a:pPr lvl="1">
              <a:lnSpc>
                <a:spcPct val="80000"/>
              </a:lnSpc>
            </a:pPr>
            <a:r>
              <a:rPr lang="fi-FI" sz="1900" dirty="0"/>
              <a:t>- Osaoppimismetodia voidaan käyttää silloin, kun suorituksen osan irrottaminen ei muuta kokonaissuoritusta. </a:t>
            </a:r>
          </a:p>
          <a:p>
            <a:pPr lvl="1">
              <a:lnSpc>
                <a:spcPct val="80000"/>
              </a:lnSpc>
            </a:pPr>
            <a:r>
              <a:rPr lang="fi-FI" sz="1900" dirty="0"/>
              <a:t>- Osaopetus on usein tarpeen liikkeen monimutkaisuuden vuoksi tai turvallisuuden varmistamiseksi. </a:t>
            </a:r>
          </a:p>
          <a:p>
            <a:pPr lvl="1">
              <a:lnSpc>
                <a:spcPct val="80000"/>
              </a:lnSpc>
            </a:pPr>
            <a:r>
              <a:rPr lang="fi-FI" sz="1900" dirty="0"/>
              <a:t>- Liikkeen (esimerkiksi liikesarja) suoritus saattaa myös vaatia niin paljon suoritusohjeita, että niiden muistaminen yhdellä kerralla on mahdotonta, ja suoritus on sen vuoksi jaettava osiin. </a:t>
            </a:r>
          </a:p>
          <a:p>
            <a:pPr lvl="1">
              <a:lnSpc>
                <a:spcPct val="80000"/>
              </a:lnSpc>
            </a:pPr>
            <a:r>
              <a:rPr lang="fi-FI" sz="1900" dirty="0"/>
              <a:t>- Liiassa yksinkertaistamisessa piilee kuitenkin se vaara, että toiminta rikkoontuu osiin, jotka eivät ole luonnollisia ja joiden liittämisessä yhteen joudutaan myöhemmin tekemään tarpeettoman suuri työ. </a:t>
            </a:r>
          </a:p>
          <a:p>
            <a:endParaRPr lang="fi-FI" dirty="0"/>
          </a:p>
        </p:txBody>
      </p:sp>
      <p:sp>
        <p:nvSpPr>
          <p:cNvPr id="4" name="Dian numeron paikkamerkki 3"/>
          <p:cNvSpPr>
            <a:spLocks noGrp="1"/>
          </p:cNvSpPr>
          <p:nvPr>
            <p:ph type="sldNum" sz="quarter" idx="10"/>
          </p:nvPr>
        </p:nvSpPr>
        <p:spPr/>
        <p:txBody>
          <a:bodyPr/>
          <a:lstStyle/>
          <a:p>
            <a:fld id="{93EF7053-43B1-4676-865F-A88BDC2F5CA2}" type="slidenum">
              <a:rPr lang="fi-FI" smtClean="0"/>
              <a:pPr/>
              <a:t>15</a:t>
            </a:fld>
            <a:endParaRPr lang="fi-FI"/>
          </a:p>
        </p:txBody>
      </p:sp>
    </p:spTree>
    <p:extLst>
      <p:ext uri="{BB962C8B-B14F-4D97-AF65-F5344CB8AC3E}">
        <p14:creationId xmlns:p14="http://schemas.microsoft.com/office/powerpoint/2010/main" val="150504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F11473A2-DA83-4E42-A59B-1F255B74DC6C}" type="datetimeFigureOut">
              <a:rPr lang="fi-FI" smtClean="0"/>
              <a:pPr/>
              <a:t>21.2.2022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11473A2-DA83-4E42-A59B-1F255B74DC6C}" type="datetimeFigureOut">
              <a:rPr lang="fi-FI" smtClean="0"/>
              <a:pPr/>
              <a:t>21.2.2022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11473A2-DA83-4E42-A59B-1F255B74DC6C}" type="datetimeFigureOut">
              <a:rPr lang="fi-FI" smtClean="0"/>
              <a:pPr/>
              <a:t>21.2.2022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a:t>Muokkaa perustyyl. napsautt.</a:t>
            </a:r>
          </a:p>
        </p:txBody>
      </p:sp>
      <p:sp>
        <p:nvSpPr>
          <p:cNvPr id="3" name="Tekstin paikkamerkki 2"/>
          <p:cNvSpPr>
            <a:spLocks noGrp="1"/>
          </p:cNvSpPr>
          <p:nvPr>
            <p:ph type="body" sz="half" idx="1"/>
          </p:nvPr>
        </p:nvSpPr>
        <p:spPr>
          <a:xfrm>
            <a:off x="457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457200" y="6245225"/>
            <a:ext cx="2133600" cy="476250"/>
          </a:xfrm>
        </p:spPr>
        <p:txBody>
          <a:bodyPr/>
          <a:lstStyle>
            <a:lvl1pPr>
              <a:defRPr/>
            </a:lvl1pPr>
          </a:lstStyle>
          <a:p>
            <a:endParaRPr lang="fi-FI"/>
          </a:p>
        </p:txBody>
      </p:sp>
      <p:sp>
        <p:nvSpPr>
          <p:cNvPr id="6" name="Alatunnisteen paikkamerkki 5"/>
          <p:cNvSpPr>
            <a:spLocks noGrp="1"/>
          </p:cNvSpPr>
          <p:nvPr>
            <p:ph type="ftr" sz="quarter" idx="11"/>
          </p:nvPr>
        </p:nvSpPr>
        <p:spPr>
          <a:xfrm>
            <a:off x="3124200" y="6245225"/>
            <a:ext cx="2895600" cy="476250"/>
          </a:xfrm>
        </p:spPr>
        <p:txBody>
          <a:bodyPr/>
          <a:lstStyle>
            <a:lvl1pPr>
              <a:defRPr/>
            </a:lvl1pPr>
          </a:lstStyle>
          <a:p>
            <a:endParaRPr lang="fi-FI"/>
          </a:p>
        </p:txBody>
      </p:sp>
      <p:sp>
        <p:nvSpPr>
          <p:cNvPr id="7" name="Dian numeron paikkamerkki 6"/>
          <p:cNvSpPr>
            <a:spLocks noGrp="1"/>
          </p:cNvSpPr>
          <p:nvPr>
            <p:ph type="sldNum" sz="quarter" idx="12"/>
          </p:nvPr>
        </p:nvSpPr>
        <p:spPr>
          <a:xfrm>
            <a:off x="6553200" y="6245225"/>
            <a:ext cx="2133600" cy="476250"/>
          </a:xfrm>
        </p:spPr>
        <p:txBody>
          <a:bodyPr/>
          <a:lstStyle>
            <a:lvl1pPr>
              <a:defRPr/>
            </a:lvl1pPr>
          </a:lstStyle>
          <a:p>
            <a:fld id="{079B92B8-49A9-4FCC-BD3E-C68797F706BA}" type="slidenum">
              <a:rPr lang="fi-FI"/>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11473A2-DA83-4E42-A59B-1F255B74DC6C}" type="datetimeFigureOut">
              <a:rPr lang="fi-FI" smtClean="0"/>
              <a:pPr/>
              <a:t>21.2.2022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F11473A2-DA83-4E42-A59B-1F255B74DC6C}" type="datetimeFigureOut">
              <a:rPr lang="fi-FI" smtClean="0"/>
              <a:pPr/>
              <a:t>21.2.2022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F11473A2-DA83-4E42-A59B-1F255B74DC6C}" type="datetimeFigureOut">
              <a:rPr lang="fi-FI" smtClean="0"/>
              <a:pPr/>
              <a:t>21.2.2022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F11473A2-DA83-4E42-A59B-1F255B74DC6C}" type="datetimeFigureOut">
              <a:rPr lang="fi-FI" smtClean="0"/>
              <a:pPr/>
              <a:t>21.2.2022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F11473A2-DA83-4E42-A59B-1F255B74DC6C}" type="datetimeFigureOut">
              <a:rPr lang="fi-FI" smtClean="0"/>
              <a:pPr/>
              <a:t>21.2.2022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11473A2-DA83-4E42-A59B-1F255B74DC6C}" type="datetimeFigureOut">
              <a:rPr lang="fi-FI" smtClean="0"/>
              <a:pPr/>
              <a:t>21.2.2022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11473A2-DA83-4E42-A59B-1F255B74DC6C}" type="datetimeFigureOut">
              <a:rPr lang="fi-FI" smtClean="0"/>
              <a:pPr/>
              <a:t>21.2.2022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11473A2-DA83-4E42-A59B-1F255B74DC6C}" type="datetimeFigureOut">
              <a:rPr lang="fi-FI" smtClean="0"/>
              <a:pPr/>
              <a:t>21.2.2022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14E7564-8C06-421C-B315-1359012020C1}"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473A2-DA83-4E42-A59B-1F255B74DC6C}" type="datetimeFigureOut">
              <a:rPr lang="fi-FI" smtClean="0"/>
              <a:pPr/>
              <a:t>21.2.2022</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7564-8C06-421C-B315-1359012020C1}"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57808" y="4149080"/>
            <a:ext cx="7772400" cy="1470025"/>
          </a:xfrm>
        </p:spPr>
        <p:txBody>
          <a:bodyPr>
            <a:noAutofit/>
          </a:bodyPr>
          <a:lstStyle/>
          <a:p>
            <a:r>
              <a:rPr lang="fi-FI" sz="3600" dirty="0"/>
              <a:t>LPEA1032</a:t>
            </a:r>
            <a:br>
              <a:rPr lang="fi-FI" sz="3600" dirty="0"/>
            </a:br>
            <a:r>
              <a:rPr lang="fi-FI" sz="3600" dirty="0"/>
              <a:t>TELINEVOIMISTELU JA AKROBATIA</a:t>
            </a:r>
          </a:p>
        </p:txBody>
      </p:sp>
      <p:sp>
        <p:nvSpPr>
          <p:cNvPr id="3" name="Alaotsikko 2"/>
          <p:cNvSpPr>
            <a:spLocks noGrp="1"/>
          </p:cNvSpPr>
          <p:nvPr>
            <p:ph type="subTitle" idx="1"/>
          </p:nvPr>
        </p:nvSpPr>
        <p:spPr>
          <a:xfrm>
            <a:off x="1371600" y="5949280"/>
            <a:ext cx="6400800" cy="528464"/>
          </a:xfrm>
        </p:spPr>
        <p:txBody>
          <a:bodyPr>
            <a:normAutofit fontScale="47500" lnSpcReduction="20000"/>
          </a:bodyPr>
          <a:lstStyle/>
          <a:p>
            <a:endParaRPr lang="fi-FI" dirty="0"/>
          </a:p>
          <a:p>
            <a:r>
              <a:rPr lang="fi-FI" dirty="0"/>
              <a:t>Kevät 2022</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116632"/>
            <a:ext cx="4896544" cy="36572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4294967295"/>
          </p:nvPr>
        </p:nvSpPr>
        <p:spPr>
          <a:xfrm>
            <a:off x="323528" y="764704"/>
            <a:ext cx="8229600" cy="5184576"/>
          </a:xfrm>
        </p:spPr>
        <p:txBody>
          <a:bodyPr>
            <a:normAutofit fontScale="77500" lnSpcReduction="20000"/>
          </a:bodyPr>
          <a:lstStyle/>
          <a:p>
            <a:pPr lvl="0"/>
            <a:r>
              <a:rPr lang="fi-FI" sz="2800" dirty="0"/>
              <a:t>Patjat:		</a:t>
            </a:r>
          </a:p>
          <a:p>
            <a:pPr lvl="1"/>
            <a:r>
              <a:rPr lang="fi-FI" dirty="0"/>
              <a:t>päälliset rikki </a:t>
            </a:r>
          </a:p>
          <a:p>
            <a:pPr lvl="1"/>
            <a:r>
              <a:rPr lang="fi-FI" dirty="0"/>
              <a:t>sisus osittain rikki </a:t>
            </a:r>
          </a:p>
          <a:p>
            <a:pPr lvl="1"/>
            <a:r>
              <a:rPr lang="fi-FI" dirty="0"/>
              <a:t>liukuesto puuttuu</a:t>
            </a:r>
          </a:p>
          <a:p>
            <a:pPr lvl="1">
              <a:buNone/>
            </a:pPr>
            <a:endParaRPr lang="fi-FI" dirty="0"/>
          </a:p>
          <a:p>
            <a:pPr lvl="0"/>
            <a:r>
              <a:rPr lang="fi-FI" sz="2800" dirty="0"/>
              <a:t>Penkit:		</a:t>
            </a:r>
          </a:p>
          <a:p>
            <a:pPr lvl="1"/>
            <a:r>
              <a:rPr lang="fi-FI" dirty="0"/>
              <a:t>ruuvit irti </a:t>
            </a:r>
          </a:p>
          <a:p>
            <a:pPr lvl="1"/>
            <a:r>
              <a:rPr lang="fi-FI" dirty="0"/>
              <a:t>kumitassut puuttuvat </a:t>
            </a:r>
          </a:p>
          <a:p>
            <a:pPr lvl="1"/>
            <a:r>
              <a:rPr lang="fi-FI" dirty="0"/>
              <a:t>päätykoukut tai kapulat irti</a:t>
            </a:r>
          </a:p>
          <a:p>
            <a:endParaRPr lang="fi-FI" dirty="0"/>
          </a:p>
          <a:p>
            <a:r>
              <a:rPr lang="fi-FI" sz="2800" dirty="0"/>
              <a:t>Trampoliini:</a:t>
            </a:r>
          </a:p>
          <a:p>
            <a:pPr lvl="1"/>
            <a:r>
              <a:rPr lang="fi-FI" dirty="0"/>
              <a:t>jouset poikki</a:t>
            </a:r>
          </a:p>
          <a:p>
            <a:pPr lvl="1"/>
            <a:r>
              <a:rPr lang="fi-FI" dirty="0"/>
              <a:t>kiinnitysraudan kuluma</a:t>
            </a:r>
          </a:p>
          <a:p>
            <a:pPr lvl="1"/>
            <a:r>
              <a:rPr lang="fi-FI" dirty="0"/>
              <a:t>verkon rispaantuminen</a:t>
            </a:r>
          </a:p>
          <a:p>
            <a:endParaRPr lang="fi-FI" dirty="0"/>
          </a:p>
        </p:txBody>
      </p:sp>
      <p:sp>
        <p:nvSpPr>
          <p:cNvPr id="2" name="Alatunnisteen paikkamerkki 1"/>
          <p:cNvSpPr>
            <a:spLocks noGrp="1"/>
          </p:cNvSpPr>
          <p:nvPr>
            <p:ph type="ftr" sz="quarter" idx="11"/>
          </p:nvPr>
        </p:nvSpPr>
        <p:spPr/>
        <p:txBody>
          <a:bodyPr/>
          <a:lstStyle/>
          <a:p>
            <a:r>
              <a:rPr lang="fi-FI"/>
              <a:t>Teppo Kalaja</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348880"/>
            <a:ext cx="2915816" cy="1640147"/>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293096"/>
            <a:ext cx="2627784" cy="1962728"/>
          </a:xfrm>
          <a:prstGeom prst="rect">
            <a:avLst/>
          </a:prstGeom>
        </p:spPr>
      </p:pic>
    </p:spTree>
    <p:extLst>
      <p:ext uri="{BB962C8B-B14F-4D97-AF65-F5344CB8AC3E}">
        <p14:creationId xmlns:p14="http://schemas.microsoft.com/office/powerpoint/2010/main" val="13176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56" y="215475"/>
            <a:ext cx="3935208" cy="2951406"/>
          </a:xfrm>
          <a:prstGeom prst="rect">
            <a:avLst/>
          </a:prstGeom>
        </p:spPr>
      </p:pic>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204" y="3528821"/>
            <a:ext cx="3951960" cy="2969139"/>
          </a:xfrm>
          <a:prstGeom prst="rect">
            <a:avLst/>
          </a:prstGeom>
        </p:spPr>
      </p:pic>
      <p:pic>
        <p:nvPicPr>
          <p:cNvPr id="6" name="Kuv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243928"/>
            <a:ext cx="3899925" cy="2924944"/>
          </a:xfrm>
          <a:prstGeom prst="rect">
            <a:avLst/>
          </a:prstGeom>
        </p:spPr>
      </p:pic>
      <p:pic>
        <p:nvPicPr>
          <p:cNvPr id="7" name="Kuva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032" y="3528821"/>
            <a:ext cx="3899925" cy="2924944"/>
          </a:xfrm>
          <a:prstGeom prst="rect">
            <a:avLst/>
          </a:prstGeom>
        </p:spPr>
      </p:pic>
    </p:spTree>
    <p:extLst>
      <p:ext uri="{BB962C8B-B14F-4D97-AF65-F5344CB8AC3E}">
        <p14:creationId xmlns:p14="http://schemas.microsoft.com/office/powerpoint/2010/main" val="308660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Onnistumisen ydinkohta</a:t>
            </a:r>
          </a:p>
        </p:txBody>
      </p:sp>
      <p:sp>
        <p:nvSpPr>
          <p:cNvPr id="3" name="Sisällön paikkamerkki 2"/>
          <p:cNvSpPr>
            <a:spLocks noGrp="1"/>
          </p:cNvSpPr>
          <p:nvPr>
            <p:ph idx="1"/>
          </p:nvPr>
        </p:nvSpPr>
        <p:spPr>
          <a:xfrm>
            <a:off x="395536" y="1628800"/>
            <a:ext cx="8229600" cy="4525963"/>
          </a:xfrm>
        </p:spPr>
        <p:txBody>
          <a:bodyPr/>
          <a:lstStyle/>
          <a:p>
            <a:r>
              <a:rPr lang="fi-FI" dirty="0"/>
              <a:t>Onnistumiskokemusten takaaminen</a:t>
            </a:r>
          </a:p>
          <a:p>
            <a:r>
              <a:rPr lang="fi-FI" dirty="0"/>
              <a:t>Liikkeelle lähdetään onnistumisen ydinkohdasta</a:t>
            </a:r>
          </a:p>
        </p:txBody>
      </p:sp>
      <p:pic>
        <p:nvPicPr>
          <p:cNvPr id="1026" name="Picture 2" descr="Kuv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683898"/>
            <a:ext cx="254401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Kuva 7 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3645024"/>
            <a:ext cx="2941638"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79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Ympäristön muokkaus</a:t>
            </a:r>
          </a:p>
        </p:txBody>
      </p:sp>
      <p:pic>
        <p:nvPicPr>
          <p:cNvPr id="4" name="Sisällön paikkamerkki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1196752"/>
            <a:ext cx="3981982" cy="2974197"/>
          </a:xfrm>
        </p:spPr>
      </p:pic>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935" y="3645024"/>
            <a:ext cx="4039974" cy="3017512"/>
          </a:xfrm>
          <a:prstGeom prst="rect">
            <a:avLst/>
          </a:prstGeom>
        </p:spPr>
      </p:pic>
    </p:spTree>
    <p:extLst>
      <p:ext uri="{BB962C8B-B14F-4D97-AF65-F5344CB8AC3E}">
        <p14:creationId xmlns:p14="http://schemas.microsoft.com/office/powerpoint/2010/main" val="4074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4213" y="404813"/>
            <a:ext cx="7772400" cy="1143000"/>
          </a:xfrm>
        </p:spPr>
        <p:txBody>
          <a:bodyPr/>
          <a:lstStyle/>
          <a:p>
            <a:r>
              <a:rPr lang="fi-FI" altLang="fi-FI"/>
              <a:t>Voimistelutaitojen oppiminen</a:t>
            </a:r>
          </a:p>
        </p:txBody>
      </p:sp>
      <p:sp>
        <p:nvSpPr>
          <p:cNvPr id="110595" name="Rectangle 3"/>
          <p:cNvSpPr>
            <a:spLocks noGrp="1" noChangeArrowheads="1"/>
          </p:cNvSpPr>
          <p:nvPr>
            <p:ph type="body" idx="1"/>
          </p:nvPr>
        </p:nvSpPr>
        <p:spPr>
          <a:xfrm>
            <a:off x="684213" y="2060575"/>
            <a:ext cx="7772400" cy="4321175"/>
          </a:xfrm>
        </p:spPr>
        <p:txBody>
          <a:bodyPr/>
          <a:lstStyle/>
          <a:p>
            <a:pPr>
              <a:lnSpc>
                <a:spcPct val="90000"/>
              </a:lnSpc>
            </a:pPr>
            <a:r>
              <a:rPr lang="fi-FI" altLang="fi-FI" sz="3000" dirty="0"/>
              <a:t>Liikevarastossa olevien perusliikemuotojen tai aiemmin opittujen taitojen / niiden osien yhdistämistä uudenlaiseen järjestykseen.</a:t>
            </a:r>
          </a:p>
          <a:p>
            <a:pPr>
              <a:lnSpc>
                <a:spcPct val="90000"/>
              </a:lnSpc>
            </a:pPr>
            <a:r>
              <a:rPr lang="fi-FI" altLang="fi-FI" sz="3000" dirty="0"/>
              <a:t>Asteittainen siirtyminen korkeampien aivojen osien suorittamasta tiedollisesta kontrollista alempien kerrosten automaattiseen ohjaukseen.</a:t>
            </a:r>
          </a:p>
          <a:p>
            <a:pPr>
              <a:lnSpc>
                <a:spcPct val="90000"/>
              </a:lnSpc>
            </a:pPr>
            <a:r>
              <a:rPr lang="fi-FI" altLang="fi-FI" sz="3000" dirty="0" err="1"/>
              <a:t>Paralysis</a:t>
            </a:r>
            <a:r>
              <a:rPr lang="fi-FI" altLang="fi-FI" sz="3000" dirty="0"/>
              <a:t> </a:t>
            </a:r>
            <a:r>
              <a:rPr lang="fi-FI" altLang="fi-FI" sz="3000" dirty="0" err="1"/>
              <a:t>by</a:t>
            </a:r>
            <a:r>
              <a:rPr lang="fi-FI" altLang="fi-FI" sz="3000" dirty="0"/>
              <a:t> </a:t>
            </a:r>
            <a:r>
              <a:rPr lang="fi-FI" altLang="fi-FI" sz="3000" dirty="0" err="1"/>
              <a:t>analysis</a:t>
            </a:r>
            <a:endParaRPr lang="fi-FI" altLang="fi-FI" sz="3000" dirty="0"/>
          </a:p>
        </p:txBody>
      </p:sp>
    </p:spTree>
    <p:extLst>
      <p:ext uri="{BB962C8B-B14F-4D97-AF65-F5344CB8AC3E}">
        <p14:creationId xmlns:p14="http://schemas.microsoft.com/office/powerpoint/2010/main" val="60133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6" y="188640"/>
            <a:ext cx="8229600" cy="720080"/>
          </a:xfrm>
        </p:spPr>
        <p:txBody>
          <a:bodyPr>
            <a:normAutofit/>
          </a:bodyPr>
          <a:lstStyle/>
          <a:p>
            <a:r>
              <a:rPr lang="fi-FI" sz="3200" b="1" dirty="0"/>
              <a:t>Osa- vai kokonaisoppiminen?</a:t>
            </a:r>
            <a:r>
              <a:rPr lang="fi-FI" sz="3200" dirty="0"/>
              <a:t> </a:t>
            </a:r>
          </a:p>
        </p:txBody>
      </p:sp>
      <p:sp>
        <p:nvSpPr>
          <p:cNvPr id="17415" name="Rectangle 7"/>
          <p:cNvSpPr>
            <a:spLocks noGrp="1" noChangeArrowheads="1"/>
          </p:cNvSpPr>
          <p:nvPr>
            <p:ph type="body" idx="1"/>
          </p:nvPr>
        </p:nvSpPr>
        <p:spPr>
          <a:xfrm>
            <a:off x="467544" y="1484784"/>
            <a:ext cx="8229600" cy="4824536"/>
          </a:xfrm>
        </p:spPr>
        <p:txBody>
          <a:bodyPr>
            <a:normAutofit/>
          </a:bodyPr>
          <a:lstStyle/>
          <a:p>
            <a:pPr>
              <a:lnSpc>
                <a:spcPct val="80000"/>
              </a:lnSpc>
            </a:pPr>
            <a:r>
              <a:rPr lang="fi-FI" sz="2800" dirty="0"/>
              <a:t>Erillistaidoissa, kuten yksittäisissä telinevoimisteluliikkeissä, kokonaisoppiminen on osaoppimista tehokkaampaa. </a:t>
            </a:r>
          </a:p>
          <a:p>
            <a:pPr lvl="1">
              <a:lnSpc>
                <a:spcPct val="80000"/>
              </a:lnSpc>
              <a:buNone/>
            </a:pPr>
            <a:r>
              <a:rPr lang="fi-FI" dirty="0"/>
              <a:t> </a:t>
            </a:r>
          </a:p>
          <a:p>
            <a:pPr>
              <a:lnSpc>
                <a:spcPct val="80000"/>
              </a:lnSpc>
            </a:pPr>
            <a:r>
              <a:rPr lang="fi-FI" sz="2800" dirty="0"/>
              <a:t>Toisaalta, jos liiketehtävä on luontevasti jaettavissa osiin, jotka eivät vaikuta toisiinsa, on pienissä palasissa oppiminen tehokkaampaa. </a:t>
            </a:r>
          </a:p>
          <a:p>
            <a:pPr lvl="1">
              <a:lnSpc>
                <a:spcPct val="80000"/>
              </a:lnSpc>
            </a:pPr>
            <a:endParaRPr lang="fi-FI" dirty="0"/>
          </a:p>
          <a:p>
            <a:pPr lvl="1">
              <a:lnSpc>
                <a:spcPct val="80000"/>
              </a:lnSpc>
            </a:pPr>
            <a:endParaRPr lang="fi-FI" dirty="0"/>
          </a:p>
          <a:p>
            <a:pPr>
              <a:lnSpc>
                <a:spcPct val="80000"/>
              </a:lnSpc>
              <a:buNone/>
            </a:pPr>
            <a:r>
              <a:rPr lang="fi-FI" sz="2800" dirty="0"/>
              <a:t>→ Harjoiteltava taito kuitenkin ratkaisee, kumpi menetelmä on tarkoituksenmukaisempi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Blokkiharjoittelu vs. </a:t>
            </a:r>
            <a:r>
              <a:rPr lang="fi-FI" dirty="0" err="1"/>
              <a:t>satunnais</a:t>
            </a:r>
            <a:r>
              <a:rPr lang="fi-FI" dirty="0"/>
              <a:t>-ja hajautettu harjoittelu</a:t>
            </a:r>
          </a:p>
        </p:txBody>
      </p:sp>
      <p:sp>
        <p:nvSpPr>
          <p:cNvPr id="3" name="Sisällön paikkamerkki 2"/>
          <p:cNvSpPr>
            <a:spLocks noGrp="1"/>
          </p:cNvSpPr>
          <p:nvPr>
            <p:ph idx="1"/>
          </p:nvPr>
        </p:nvSpPr>
        <p:spPr/>
        <p:txBody>
          <a:bodyPr>
            <a:normAutofit/>
          </a:bodyPr>
          <a:lstStyle/>
          <a:p>
            <a:r>
              <a:rPr lang="fi-FI" dirty="0"/>
              <a:t>Blokkiharjoittelu</a:t>
            </a:r>
          </a:p>
          <a:p>
            <a:r>
              <a:rPr lang="fi-FI" dirty="0"/>
              <a:t>Satunnaisharjoittelu</a:t>
            </a:r>
          </a:p>
          <a:p>
            <a:r>
              <a:rPr lang="fi-FI" dirty="0"/>
              <a:t>Hajautettu harjoittelu </a:t>
            </a:r>
          </a:p>
          <a:p>
            <a:endParaRPr lang="fi-FI" dirty="0"/>
          </a:p>
        </p:txBody>
      </p:sp>
      <p:sp>
        <p:nvSpPr>
          <p:cNvPr id="4" name="Alatunnisteen paikkamerkki 3"/>
          <p:cNvSpPr>
            <a:spLocks noGrp="1"/>
          </p:cNvSpPr>
          <p:nvPr>
            <p:ph type="ftr" sz="quarter" idx="11"/>
          </p:nvPr>
        </p:nvSpPr>
        <p:spPr/>
        <p:txBody>
          <a:bodyPr/>
          <a:lstStyle/>
          <a:p>
            <a:r>
              <a:rPr lang="fi-FI" dirty="0"/>
              <a:t>Teppo Kalaja</a:t>
            </a:r>
          </a:p>
        </p:txBody>
      </p:sp>
    </p:spTree>
    <p:extLst>
      <p:ext uri="{BB962C8B-B14F-4D97-AF65-F5344CB8AC3E}">
        <p14:creationId xmlns:p14="http://schemas.microsoft.com/office/powerpoint/2010/main" val="4182418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fi-FI" altLang="fi-FI"/>
              <a:t>Harjoitusten vaihtelevuus</a:t>
            </a:r>
          </a:p>
        </p:txBody>
      </p:sp>
      <p:sp>
        <p:nvSpPr>
          <p:cNvPr id="212995" name="Rectangle 3"/>
          <p:cNvSpPr>
            <a:spLocks noGrp="1" noChangeArrowheads="1"/>
          </p:cNvSpPr>
          <p:nvPr>
            <p:ph type="body" idx="1"/>
          </p:nvPr>
        </p:nvSpPr>
        <p:spPr/>
        <p:txBody>
          <a:bodyPr/>
          <a:lstStyle/>
          <a:p>
            <a:r>
              <a:rPr lang="fi-FI" altLang="fi-FI" dirty="0"/>
              <a:t>Tilannekohtainen vaihtelu (=häirintä)</a:t>
            </a:r>
          </a:p>
          <a:p>
            <a:pPr lvl="1"/>
            <a:r>
              <a:rPr lang="fi-FI" altLang="fi-FI" dirty="0"/>
              <a:t>Aika</a:t>
            </a:r>
          </a:p>
          <a:p>
            <a:pPr lvl="1"/>
            <a:r>
              <a:rPr lang="fi-FI" altLang="fi-FI" dirty="0"/>
              <a:t>Tila</a:t>
            </a:r>
          </a:p>
          <a:p>
            <a:pPr lvl="1"/>
            <a:r>
              <a:rPr lang="fi-FI" altLang="fi-FI" dirty="0"/>
              <a:t>Voima</a:t>
            </a:r>
          </a:p>
          <a:p>
            <a:pPr lvl="1"/>
            <a:r>
              <a:rPr lang="fi-FI" altLang="fi-FI" dirty="0"/>
              <a:t>Virtaus</a:t>
            </a:r>
          </a:p>
          <a:p>
            <a:r>
              <a:rPr lang="fi-FI" altLang="fi-FI" dirty="0"/>
              <a:t>Paluu ongelmanratkaisutilanteeseen</a:t>
            </a:r>
          </a:p>
          <a:p>
            <a:endParaRPr lang="fi-FI" altLang="fi-FI" dirty="0"/>
          </a:p>
        </p:txBody>
      </p:sp>
      <p:sp>
        <p:nvSpPr>
          <p:cNvPr id="2" name="Alatunnisteen paikkamerkki 1"/>
          <p:cNvSpPr>
            <a:spLocks noGrp="1"/>
          </p:cNvSpPr>
          <p:nvPr>
            <p:ph type="ftr" sz="quarter" idx="11"/>
          </p:nvPr>
        </p:nvSpPr>
        <p:spPr/>
        <p:txBody>
          <a:bodyPr/>
          <a:lstStyle/>
          <a:p>
            <a:r>
              <a:rPr lang="fi-FI" dirty="0"/>
              <a:t>Teppo Kalaja</a:t>
            </a:r>
          </a:p>
        </p:txBody>
      </p:sp>
    </p:spTree>
    <p:extLst>
      <p:ext uri="{BB962C8B-B14F-4D97-AF65-F5344CB8AC3E}">
        <p14:creationId xmlns:p14="http://schemas.microsoft.com/office/powerpoint/2010/main" val="159593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81000"/>
            <a:ext cx="7772400" cy="1143000"/>
          </a:xfrm>
        </p:spPr>
        <p:txBody>
          <a:bodyPr/>
          <a:lstStyle/>
          <a:p>
            <a:r>
              <a:rPr lang="fi-FI" altLang="fi-FI"/>
              <a:t>Taitavuuden kehittämismetodeja</a:t>
            </a:r>
          </a:p>
        </p:txBody>
      </p:sp>
      <p:sp>
        <p:nvSpPr>
          <p:cNvPr id="65539" name="Rectangle 3"/>
          <p:cNvSpPr>
            <a:spLocks noGrp="1" noChangeArrowheads="1"/>
          </p:cNvSpPr>
          <p:nvPr>
            <p:ph type="body" idx="1"/>
          </p:nvPr>
        </p:nvSpPr>
        <p:spPr>
          <a:xfrm>
            <a:off x="685800" y="1676400"/>
            <a:ext cx="7772400" cy="4114800"/>
          </a:xfrm>
        </p:spPr>
        <p:txBody>
          <a:bodyPr>
            <a:normAutofit fontScale="92500" lnSpcReduction="10000"/>
          </a:bodyPr>
          <a:lstStyle/>
          <a:p>
            <a:r>
              <a:rPr lang="fi-FI" altLang="fi-FI" dirty="0"/>
              <a:t>Epätavallisten alkuasentojen käyttäminen</a:t>
            </a:r>
          </a:p>
          <a:p>
            <a:r>
              <a:rPr lang="fi-FI" altLang="fi-FI" dirty="0"/>
              <a:t>Peilikuvana suorittaminen</a:t>
            </a:r>
          </a:p>
          <a:p>
            <a:r>
              <a:rPr lang="fi-FI" altLang="fi-FI" dirty="0"/>
              <a:t>Liikenopeuden muuntelu</a:t>
            </a:r>
          </a:p>
          <a:p>
            <a:r>
              <a:rPr lang="fi-FI" altLang="fi-FI" dirty="0"/>
              <a:t>Suoritustavan vaihtelu</a:t>
            </a:r>
          </a:p>
          <a:p>
            <a:r>
              <a:rPr lang="fi-FI" altLang="fi-FI" dirty="0"/>
              <a:t>Vaikeuden lisääminen</a:t>
            </a:r>
          </a:p>
          <a:p>
            <a:r>
              <a:rPr lang="fi-FI" altLang="fi-FI" dirty="0"/>
              <a:t>Entuudestaan osattujen suoritusten tekeminen uusissa yhteyksissä</a:t>
            </a:r>
          </a:p>
          <a:p>
            <a:r>
              <a:rPr lang="fi-FI" altLang="fi-FI" dirty="0"/>
              <a:t>Epätavallisten olosuhteiden luominen</a:t>
            </a:r>
          </a:p>
          <a:p>
            <a:pPr>
              <a:buFontTx/>
              <a:buNone/>
            </a:pPr>
            <a:endParaRPr lang="fi-FI" altLang="fi-FI" dirty="0"/>
          </a:p>
        </p:txBody>
      </p:sp>
      <p:sp>
        <p:nvSpPr>
          <p:cNvPr id="2" name="Alatunnisteen paikkamerkki 1"/>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158887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Siirtovaikutus</a:t>
            </a:r>
          </a:p>
        </p:txBody>
      </p:sp>
      <p:sp>
        <p:nvSpPr>
          <p:cNvPr id="3" name="Sisällön paikkamerkki 2"/>
          <p:cNvSpPr>
            <a:spLocks noGrp="1"/>
          </p:cNvSpPr>
          <p:nvPr>
            <p:ph idx="1"/>
          </p:nvPr>
        </p:nvSpPr>
        <p:spPr/>
        <p:txBody>
          <a:bodyPr>
            <a:normAutofit/>
          </a:bodyPr>
          <a:lstStyle/>
          <a:p>
            <a:r>
              <a:rPr lang="fi-FI" dirty="0"/>
              <a:t>Telinevoimistelussa liikkeet luokitellaan liikesukuihin → samaan liikesukuun kuuluvat liikkeet kannattaa opettaa ajallisesti lähellä toisiaan. </a:t>
            </a:r>
          </a:p>
          <a:p>
            <a:r>
              <a:rPr lang="fi-FI" dirty="0"/>
              <a:t>Negatiivisessa siirtovaikutuksessa liikkeen opettelu häiritsee seuraavan oppimista → esimerkiksi puolivolttia ja kuperkeikkaa ei kannata opetella samalla liikuntatunnilla.</a:t>
            </a:r>
          </a:p>
          <a:p>
            <a:endParaRPr lang="fi-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Kilpavoimistelu ↔ kouluvoimistelu</a:t>
            </a:r>
          </a:p>
        </p:txBody>
      </p:sp>
      <p:sp>
        <p:nvSpPr>
          <p:cNvPr id="3" name="Sisällön paikkamerkki 2"/>
          <p:cNvSpPr>
            <a:spLocks noGrp="1"/>
          </p:cNvSpPr>
          <p:nvPr>
            <p:ph idx="1"/>
          </p:nvPr>
        </p:nvSpPr>
        <p:spPr>
          <a:xfrm>
            <a:off x="457200" y="1600200"/>
            <a:ext cx="8229600" cy="4637111"/>
          </a:xfrm>
        </p:spPr>
        <p:txBody>
          <a:bodyPr numCol="2"/>
          <a:lstStyle/>
          <a:p>
            <a:r>
              <a:rPr lang="fi-FI" dirty="0"/>
              <a:t>Kilpailumenestys</a:t>
            </a:r>
          </a:p>
          <a:p>
            <a:r>
              <a:rPr lang="fi-FI" dirty="0"/>
              <a:t>Tarkat säännöt</a:t>
            </a:r>
          </a:p>
          <a:p>
            <a:r>
              <a:rPr lang="fi-FI" dirty="0"/>
              <a:t>Suorituspuhtaus (virheettömyys)</a:t>
            </a:r>
          </a:p>
          <a:p>
            <a:endParaRPr lang="fi-FI" dirty="0"/>
          </a:p>
          <a:p>
            <a:endParaRPr lang="fi-FI" dirty="0"/>
          </a:p>
          <a:p>
            <a:endParaRPr lang="fi-FI" dirty="0"/>
          </a:p>
          <a:p>
            <a:pPr>
              <a:buNone/>
            </a:pPr>
            <a:endParaRPr lang="fi-FI" dirty="0"/>
          </a:p>
          <a:p>
            <a:r>
              <a:rPr lang="fi-FI" dirty="0"/>
              <a:t>Onnistumisen elämykset</a:t>
            </a:r>
          </a:p>
          <a:p>
            <a:r>
              <a:rPr lang="fi-FI" dirty="0"/>
              <a:t>Yksilölliset ratkaisut =</a:t>
            </a:r>
          </a:p>
          <a:p>
            <a:pPr lvl="1">
              <a:buNone/>
            </a:pPr>
            <a:r>
              <a:rPr lang="fi-FI" dirty="0"/>
              <a:t>Yksilöllisten kykyjen ja taitojen parantaminen</a:t>
            </a:r>
          </a:p>
          <a:p>
            <a:r>
              <a:rPr lang="fi-FI" dirty="0"/>
              <a:t>Olosuhteiden muokkaaminen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Pedagoginen eteneminen</a:t>
            </a:r>
          </a:p>
        </p:txBody>
      </p:sp>
      <p:sp>
        <p:nvSpPr>
          <p:cNvPr id="3" name="Sisällön paikkamerkki 2"/>
          <p:cNvSpPr>
            <a:spLocks noGrp="1"/>
          </p:cNvSpPr>
          <p:nvPr>
            <p:ph idx="1"/>
          </p:nvPr>
        </p:nvSpPr>
        <p:spPr/>
        <p:txBody>
          <a:bodyPr/>
          <a:lstStyle/>
          <a:p>
            <a:r>
              <a:rPr lang="fi-FI" dirty="0"/>
              <a:t>Tehtävät muotoillaan yhteistoiminnallisesti ja yksilöllisesti toteutettaviksi asteittain eteneviksi kokonaisuuksiksi</a:t>
            </a:r>
          </a:p>
          <a:p>
            <a:r>
              <a:rPr lang="fi-FI" dirty="0"/>
              <a:t>Kutakin tehtävää seuraa hieman vaikeampi tehtävä, jonka oppiminen perustuu edeltävään tehtävään</a:t>
            </a:r>
          </a:p>
          <a:p>
            <a:r>
              <a:rPr lang="fi-FI" dirty="0"/>
              <a:t>Taitokanavat</a:t>
            </a:r>
          </a:p>
        </p:txBody>
      </p:sp>
      <p:sp>
        <p:nvSpPr>
          <p:cNvPr id="4" name="Alatunnisteen paikkamerkki 3"/>
          <p:cNvSpPr>
            <a:spLocks noGrp="1"/>
          </p:cNvSpPr>
          <p:nvPr>
            <p:ph type="ftr" sz="quarter" idx="11"/>
          </p:nvPr>
        </p:nvSpPr>
        <p:spPr/>
        <p:txBody>
          <a:bodyPr/>
          <a:lstStyle/>
          <a:p>
            <a:r>
              <a:rPr lang="fi-FI" dirty="0"/>
              <a:t>Teppo Kalaja</a:t>
            </a:r>
          </a:p>
        </p:txBody>
      </p:sp>
    </p:spTree>
    <p:extLst>
      <p:ext uri="{BB962C8B-B14F-4D97-AF65-F5344CB8AC3E}">
        <p14:creationId xmlns:p14="http://schemas.microsoft.com/office/powerpoint/2010/main" val="2967518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B65D3D-F730-A14C-A8CD-AB56B2147B45}"/>
              </a:ext>
            </a:extLst>
          </p:cNvPr>
          <p:cNvSpPr>
            <a:spLocks noGrp="1"/>
          </p:cNvSpPr>
          <p:nvPr>
            <p:ph type="title"/>
          </p:nvPr>
        </p:nvSpPr>
        <p:spPr/>
        <p:txBody>
          <a:bodyPr/>
          <a:lstStyle/>
          <a:p>
            <a:r>
              <a:rPr lang="fi-FI" dirty="0"/>
              <a:t>Avustaminen</a:t>
            </a:r>
          </a:p>
        </p:txBody>
      </p:sp>
      <p:sp>
        <p:nvSpPr>
          <p:cNvPr id="3" name="Sisällön paikkamerkki 2">
            <a:extLst>
              <a:ext uri="{FF2B5EF4-FFF2-40B4-BE49-F238E27FC236}">
                <a16:creationId xmlns:a16="http://schemas.microsoft.com/office/drawing/2014/main" id="{58AD802B-F5A6-A041-85C2-4DA95F8395BD}"/>
              </a:ext>
            </a:extLst>
          </p:cNvPr>
          <p:cNvSpPr>
            <a:spLocks noGrp="1"/>
          </p:cNvSpPr>
          <p:nvPr>
            <p:ph idx="1"/>
          </p:nvPr>
        </p:nvSpPr>
        <p:spPr/>
        <p:txBody>
          <a:bodyPr>
            <a:normAutofit fontScale="85000" lnSpcReduction="10000"/>
          </a:bodyPr>
          <a:lstStyle/>
          <a:p>
            <a:r>
              <a:rPr lang="fi-FI" dirty="0"/>
              <a:t>Asentoon tai liikeradalle auttamista tai alastulon hidastamista</a:t>
            </a:r>
          </a:p>
          <a:p>
            <a:r>
              <a:rPr lang="fi-FI" dirty="0"/>
              <a:t>Ohjeet:</a:t>
            </a:r>
          </a:p>
          <a:p>
            <a:pPr lvl="1"/>
            <a:r>
              <a:rPr lang="fi-FI" dirty="0"/>
              <a:t>Tunne liikkeen tekniikka / mekaniikka</a:t>
            </a:r>
          </a:p>
          <a:p>
            <a:pPr lvl="1"/>
            <a:r>
              <a:rPr lang="fi-FI" dirty="0"/>
              <a:t>Ole lähellä</a:t>
            </a:r>
          </a:p>
          <a:p>
            <a:pPr lvl="1"/>
            <a:r>
              <a:rPr lang="fi-FI" dirty="0"/>
              <a:t>Ole hereillä</a:t>
            </a:r>
          </a:p>
          <a:p>
            <a:pPr lvl="1"/>
            <a:r>
              <a:rPr lang="fi-FI" dirty="0"/>
              <a:t>Pidä selkä suorana, keskivartalo tiukkana, aloita liike jaloista</a:t>
            </a:r>
          </a:p>
          <a:p>
            <a:pPr lvl="1"/>
            <a:r>
              <a:rPr lang="fi-FI" dirty="0"/>
              <a:t>Kokeile ensin jaksatko hidastaa kaveri alas</a:t>
            </a:r>
          </a:p>
          <a:p>
            <a:pPr lvl="1"/>
            <a:r>
              <a:rPr lang="fi-FI" dirty="0"/>
              <a:t>Aluksi ote varman päälle ja avusta enemmän kuin tarvitaan</a:t>
            </a:r>
          </a:p>
          <a:p>
            <a:pPr lvl="1"/>
            <a:r>
              <a:rPr lang="fi-FI" dirty="0"/>
              <a:t>Liiku mukana</a:t>
            </a:r>
          </a:p>
        </p:txBody>
      </p:sp>
      <p:sp>
        <p:nvSpPr>
          <p:cNvPr id="4" name="Alatunnisteen paikkamerkki 3">
            <a:extLst>
              <a:ext uri="{FF2B5EF4-FFF2-40B4-BE49-F238E27FC236}">
                <a16:creationId xmlns:a16="http://schemas.microsoft.com/office/drawing/2014/main" id="{9CA0C1E1-9822-9443-A736-F90FBBCFBFB2}"/>
              </a:ext>
            </a:extLst>
          </p:cNvPr>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406694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C0294-F200-274A-8DEC-28F455B25559}"/>
              </a:ext>
            </a:extLst>
          </p:cNvPr>
          <p:cNvSpPr>
            <a:spLocks noGrp="1"/>
          </p:cNvSpPr>
          <p:nvPr>
            <p:ph type="title"/>
          </p:nvPr>
        </p:nvSpPr>
        <p:spPr/>
        <p:txBody>
          <a:bodyPr/>
          <a:lstStyle/>
          <a:p>
            <a:r>
              <a:rPr lang="fi-FI" dirty="0"/>
              <a:t>Avustus eri telineillä</a:t>
            </a:r>
          </a:p>
        </p:txBody>
      </p:sp>
      <p:sp>
        <p:nvSpPr>
          <p:cNvPr id="3" name="Sisällön paikkamerkki 2">
            <a:extLst>
              <a:ext uri="{FF2B5EF4-FFF2-40B4-BE49-F238E27FC236}">
                <a16:creationId xmlns:a16="http://schemas.microsoft.com/office/drawing/2014/main" id="{8ACF2B32-ECAB-CA4E-BF38-BEEC602C8AB5}"/>
              </a:ext>
            </a:extLst>
          </p:cNvPr>
          <p:cNvSpPr>
            <a:spLocks noGrp="1"/>
          </p:cNvSpPr>
          <p:nvPr>
            <p:ph idx="1"/>
          </p:nvPr>
        </p:nvSpPr>
        <p:spPr/>
        <p:txBody>
          <a:bodyPr/>
          <a:lstStyle/>
          <a:p>
            <a:r>
              <a:rPr lang="fi-FI" dirty="0"/>
              <a:t>Permanto:</a:t>
            </a:r>
          </a:p>
          <a:p>
            <a:pPr lvl="1"/>
            <a:r>
              <a:rPr lang="fi-FI" dirty="0"/>
              <a:t>Toinen käsi lähellä painopistettä, toinen tukee tai pyörittää olkavarresta, toinen reidestä</a:t>
            </a:r>
          </a:p>
          <a:p>
            <a:pPr lvl="1"/>
            <a:r>
              <a:rPr lang="fi-FI" dirty="0"/>
              <a:t>Varmista volttien lähdöt ja alastulot</a:t>
            </a:r>
          </a:p>
          <a:p>
            <a:r>
              <a:rPr lang="fi-FI" dirty="0"/>
              <a:t>Renkaat:</a:t>
            </a:r>
          </a:p>
          <a:p>
            <a:pPr lvl="1"/>
            <a:r>
              <a:rPr lang="fi-FI" dirty="0"/>
              <a:t>Hidastaminen ennen alakohtaa ylävartalosta ja reisistä</a:t>
            </a:r>
          </a:p>
          <a:p>
            <a:pPr lvl="1"/>
            <a:r>
              <a:rPr lang="fi-FI" dirty="0"/>
              <a:t>Vauhdinanto painopisteestä</a:t>
            </a:r>
          </a:p>
        </p:txBody>
      </p:sp>
      <p:sp>
        <p:nvSpPr>
          <p:cNvPr id="4" name="Alatunnisteen paikkamerkki 3">
            <a:extLst>
              <a:ext uri="{FF2B5EF4-FFF2-40B4-BE49-F238E27FC236}">
                <a16:creationId xmlns:a16="http://schemas.microsoft.com/office/drawing/2014/main" id="{387A33EE-3744-D647-8719-ED7A316AC7CC}"/>
              </a:ext>
            </a:extLst>
          </p:cNvPr>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2117185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640C61-3F01-0040-AD8C-E5CEFD0BB228}"/>
              </a:ext>
            </a:extLst>
          </p:cNvPr>
          <p:cNvSpPr>
            <a:spLocks noGrp="1"/>
          </p:cNvSpPr>
          <p:nvPr>
            <p:ph type="title"/>
          </p:nvPr>
        </p:nvSpPr>
        <p:spPr/>
        <p:txBody>
          <a:bodyPr/>
          <a:lstStyle/>
          <a:p>
            <a:r>
              <a:rPr lang="fi-FI" dirty="0"/>
              <a:t> </a:t>
            </a:r>
          </a:p>
        </p:txBody>
      </p:sp>
      <p:sp>
        <p:nvSpPr>
          <p:cNvPr id="3" name="Sisällön paikkamerkki 2">
            <a:extLst>
              <a:ext uri="{FF2B5EF4-FFF2-40B4-BE49-F238E27FC236}">
                <a16:creationId xmlns:a16="http://schemas.microsoft.com/office/drawing/2014/main" id="{AD617898-27A7-694D-B70E-C4B1DE759244}"/>
              </a:ext>
            </a:extLst>
          </p:cNvPr>
          <p:cNvSpPr>
            <a:spLocks noGrp="1"/>
          </p:cNvSpPr>
          <p:nvPr>
            <p:ph idx="1"/>
          </p:nvPr>
        </p:nvSpPr>
        <p:spPr>
          <a:xfrm>
            <a:off x="473383" y="620688"/>
            <a:ext cx="8229600" cy="5472608"/>
          </a:xfrm>
        </p:spPr>
        <p:txBody>
          <a:bodyPr>
            <a:normAutofit fontScale="92500"/>
          </a:bodyPr>
          <a:lstStyle/>
          <a:p>
            <a:r>
              <a:rPr lang="fi-FI" dirty="0"/>
              <a:t>Hyppy:</a:t>
            </a:r>
          </a:p>
          <a:p>
            <a:pPr lvl="1"/>
            <a:r>
              <a:rPr lang="fi-FI" dirty="0"/>
              <a:t>Alkulennossa lisävauhtia reisistä ja vatsasta heittäen</a:t>
            </a:r>
          </a:p>
          <a:p>
            <a:pPr lvl="1"/>
            <a:r>
              <a:rPr lang="fi-FI" dirty="0"/>
              <a:t>Kosketusvaiheessa tuki olkavarresta</a:t>
            </a:r>
          </a:p>
          <a:p>
            <a:pPr lvl="1"/>
            <a:r>
              <a:rPr lang="fi-FI" dirty="0"/>
              <a:t>Loppulennossa tuki selästä ja lantiosta (urhonhyppy)</a:t>
            </a:r>
          </a:p>
          <a:p>
            <a:r>
              <a:rPr lang="fi-FI" dirty="0"/>
              <a:t>Nojapuut:</a:t>
            </a:r>
          </a:p>
          <a:p>
            <a:pPr lvl="1"/>
            <a:r>
              <a:rPr lang="fi-FI" dirty="0"/>
              <a:t>Heilunnassa tuki etuolkapäästä ja lapaluiden välistä</a:t>
            </a:r>
          </a:p>
          <a:p>
            <a:pPr lvl="1"/>
            <a:r>
              <a:rPr lang="fi-FI" dirty="0"/>
              <a:t>Nojaliikkeissä lantiosta / reidestä ja olkavarresta</a:t>
            </a:r>
          </a:p>
          <a:p>
            <a:r>
              <a:rPr lang="fi-FI" dirty="0"/>
              <a:t>Rekki:</a:t>
            </a:r>
          </a:p>
          <a:p>
            <a:pPr lvl="1"/>
            <a:r>
              <a:rPr lang="fi-FI" dirty="0"/>
              <a:t>Heilunnassa lattialla seisten olkavarresta ja läheltä painopistettä, avustustelineellä ranteesta ja selästä</a:t>
            </a:r>
          </a:p>
          <a:p>
            <a:pPr lvl="1"/>
            <a:endParaRPr lang="fi-FI" dirty="0"/>
          </a:p>
        </p:txBody>
      </p:sp>
      <p:sp>
        <p:nvSpPr>
          <p:cNvPr id="4" name="Alatunnisteen paikkamerkki 3">
            <a:extLst>
              <a:ext uri="{FF2B5EF4-FFF2-40B4-BE49-F238E27FC236}">
                <a16:creationId xmlns:a16="http://schemas.microsoft.com/office/drawing/2014/main" id="{BC95E3BB-9237-D04C-B26E-D6D0C3ED5007}"/>
              </a:ext>
            </a:extLst>
          </p:cNvPr>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381671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Voimistelun arvo koululiikunnassa</a:t>
            </a:r>
          </a:p>
        </p:txBody>
      </p:sp>
      <p:sp>
        <p:nvSpPr>
          <p:cNvPr id="3" name="Sisällön paikkamerkki 2"/>
          <p:cNvSpPr>
            <a:spLocks noGrp="1"/>
          </p:cNvSpPr>
          <p:nvPr>
            <p:ph idx="1"/>
          </p:nvPr>
        </p:nvSpPr>
        <p:spPr/>
        <p:txBody>
          <a:bodyPr/>
          <a:lstStyle/>
          <a:p>
            <a:r>
              <a:rPr lang="fi-FI" dirty="0"/>
              <a:t>Lihasvoimakkuus (kimmoisuus, räjähtävä voimantuotto, staattinen voimantuotto)</a:t>
            </a:r>
          </a:p>
          <a:p>
            <a:r>
              <a:rPr lang="fi-FI" dirty="0"/>
              <a:t>Kehon elastisuus (notkeus, liikkuvuus)</a:t>
            </a:r>
          </a:p>
          <a:p>
            <a:r>
              <a:rPr lang="fi-FI" dirty="0"/>
              <a:t>Lihasten hallinta (tasapaino, liikesujuvuus)</a:t>
            </a:r>
          </a:p>
          <a:p>
            <a:r>
              <a:rPr lang="fi-FI" dirty="0"/>
              <a:t>Ajoituksen säätely (rytmi, voimaerottelu)</a:t>
            </a:r>
          </a:p>
        </p:txBody>
      </p:sp>
      <p:sp>
        <p:nvSpPr>
          <p:cNvPr id="4" name="Alatunnisteen paikkamerkki 3"/>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249901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74638"/>
            <a:ext cx="8229600" cy="993775"/>
          </a:xfrm>
        </p:spPr>
        <p:txBody>
          <a:bodyPr/>
          <a:lstStyle/>
          <a:p>
            <a:r>
              <a:rPr lang="fi-FI" sz="3600" b="1" dirty="0"/>
              <a:t>Opetuksen työtavat</a:t>
            </a:r>
            <a:r>
              <a:rPr lang="fi-FI" sz="4800" dirty="0"/>
              <a:t> </a:t>
            </a:r>
          </a:p>
        </p:txBody>
      </p:sp>
      <p:sp>
        <p:nvSpPr>
          <p:cNvPr id="20484" name="Rectangle 4"/>
          <p:cNvSpPr>
            <a:spLocks noGrp="1" noChangeArrowheads="1"/>
          </p:cNvSpPr>
          <p:nvPr>
            <p:ph type="body" sz="half" idx="4294967295"/>
          </p:nvPr>
        </p:nvSpPr>
        <p:spPr>
          <a:xfrm>
            <a:off x="323528" y="1268760"/>
            <a:ext cx="8280920" cy="4896544"/>
          </a:xfrm>
        </p:spPr>
        <p:txBody>
          <a:bodyPr>
            <a:normAutofit/>
          </a:bodyPr>
          <a:lstStyle/>
          <a:p>
            <a:pPr>
              <a:lnSpc>
                <a:spcPct val="80000"/>
              </a:lnSpc>
            </a:pPr>
            <a:r>
              <a:rPr lang="fi-FI" sz="2800" dirty="0"/>
              <a:t>Työtavan valinta salissa olevien telineiden ja välineiden määrän sekä oppilasryhmänsä tarpeiden mukaan. </a:t>
            </a:r>
          </a:p>
          <a:p>
            <a:pPr>
              <a:lnSpc>
                <a:spcPct val="80000"/>
              </a:lnSpc>
            </a:pPr>
            <a:r>
              <a:rPr lang="fi-FI" sz="2800" dirty="0"/>
              <a:t>Motoristen taitojen opettamiseen soveltuvia opetustyylejä ovat </a:t>
            </a:r>
          </a:p>
          <a:p>
            <a:pPr lvl="1">
              <a:lnSpc>
                <a:spcPct val="80000"/>
              </a:lnSpc>
            </a:pPr>
            <a:r>
              <a:rPr lang="fi-FI" dirty="0"/>
              <a:t>harjoitustyyli (esim. yhteisharjoitus tai kiertoharjoittelu), </a:t>
            </a:r>
          </a:p>
          <a:p>
            <a:pPr lvl="1">
              <a:lnSpc>
                <a:spcPct val="80000"/>
              </a:lnSpc>
            </a:pPr>
            <a:r>
              <a:rPr lang="fi-FI" dirty="0"/>
              <a:t>vastavuoroinen tyyli (esim. parityöskentely), </a:t>
            </a:r>
          </a:p>
          <a:p>
            <a:pPr lvl="1">
              <a:lnSpc>
                <a:spcPct val="80000"/>
              </a:lnSpc>
            </a:pPr>
            <a:r>
              <a:rPr lang="fi-FI" dirty="0" err="1"/>
              <a:t>itsearviointityyli</a:t>
            </a:r>
            <a:r>
              <a:rPr lang="fi-FI" dirty="0"/>
              <a:t> (esim. oppilaat valitsevat itse tehtäviä ”tehtäväasemilta”) ja </a:t>
            </a:r>
          </a:p>
          <a:p>
            <a:pPr lvl="1">
              <a:lnSpc>
                <a:spcPct val="80000"/>
              </a:lnSpc>
            </a:pPr>
            <a:r>
              <a:rPr lang="fi-FI" dirty="0"/>
              <a:t>ohjattu oivaltaminen</a:t>
            </a:r>
          </a:p>
          <a:p>
            <a:pPr>
              <a:lnSpc>
                <a:spcPct val="90000"/>
              </a:lnSpc>
              <a:buNone/>
            </a:pP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TYÖSKENTELYMUODOT </a:t>
            </a:r>
            <a:br>
              <a:rPr lang="fi-FI" dirty="0"/>
            </a:br>
            <a:r>
              <a:rPr lang="fi-FI" dirty="0"/>
              <a:t>1. yhteinen harjoitus</a:t>
            </a:r>
          </a:p>
        </p:txBody>
      </p:sp>
      <p:sp>
        <p:nvSpPr>
          <p:cNvPr id="3" name="Sisällön paikkamerkki 2"/>
          <p:cNvSpPr>
            <a:spLocks noGrp="1"/>
          </p:cNvSpPr>
          <p:nvPr>
            <p:ph idx="1"/>
          </p:nvPr>
        </p:nvSpPr>
        <p:spPr/>
        <p:txBody>
          <a:bodyPr/>
          <a:lstStyle/>
          <a:p>
            <a:r>
              <a:rPr lang="fi-FI" dirty="0"/>
              <a:t>Oppilaat suorittavat samaa tehtävää yhtäaikaisesti</a:t>
            </a:r>
          </a:p>
          <a:p>
            <a:r>
              <a:rPr lang="fi-FI" dirty="0"/>
              <a:t>Sopii, kun:</a:t>
            </a:r>
          </a:p>
          <a:p>
            <a:pPr lvl="1"/>
            <a:r>
              <a:rPr lang="fi-FI" dirty="0"/>
              <a:t>Tehtävät edellyttävät vähän tilaa tai välineitä</a:t>
            </a:r>
          </a:p>
          <a:p>
            <a:pPr lvl="1"/>
            <a:r>
              <a:rPr lang="fi-FI" dirty="0"/>
              <a:t>Oppilailla on vähän voimistelukokemusta</a:t>
            </a:r>
          </a:p>
          <a:p>
            <a:pPr lvl="1"/>
            <a:r>
              <a:rPr lang="fi-FI" dirty="0"/>
              <a:t>Halutaan varmistaa </a:t>
            </a:r>
          </a:p>
          <a:p>
            <a:pPr lvl="2"/>
            <a:r>
              <a:rPr lang="fi-FI" dirty="0"/>
              <a:t>perusvalmiuksien hallinta </a:t>
            </a:r>
          </a:p>
          <a:p>
            <a:pPr lvl="2"/>
            <a:r>
              <a:rPr lang="fi-FI" dirty="0"/>
              <a:t>oppimisedellytykset</a:t>
            </a:r>
          </a:p>
          <a:p>
            <a:pPr lvl="1"/>
            <a:endParaRPr lang="fi-FI" dirty="0"/>
          </a:p>
        </p:txBody>
      </p:sp>
      <p:sp>
        <p:nvSpPr>
          <p:cNvPr id="4" name="Alatunnisteen paikkamerkki 3"/>
          <p:cNvSpPr>
            <a:spLocks noGrp="1"/>
          </p:cNvSpPr>
          <p:nvPr>
            <p:ph type="ftr" sz="quarter" idx="11"/>
          </p:nvPr>
        </p:nvSpPr>
        <p:spPr/>
        <p:txBody>
          <a:bodyPr/>
          <a:lstStyle/>
          <a:p>
            <a:r>
              <a:rPr lang="fi-FI" dirty="0"/>
              <a:t>Teppo Kalaja</a:t>
            </a:r>
          </a:p>
        </p:txBody>
      </p:sp>
    </p:spTree>
    <p:extLst>
      <p:ext uri="{BB962C8B-B14F-4D97-AF65-F5344CB8AC3E}">
        <p14:creationId xmlns:p14="http://schemas.microsoft.com/office/powerpoint/2010/main" val="107754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2. ryhmäharjoitus</a:t>
            </a:r>
          </a:p>
        </p:txBody>
      </p:sp>
      <p:sp>
        <p:nvSpPr>
          <p:cNvPr id="3" name="Sisällön paikkamerkki 2"/>
          <p:cNvSpPr>
            <a:spLocks noGrp="1"/>
          </p:cNvSpPr>
          <p:nvPr>
            <p:ph idx="1"/>
          </p:nvPr>
        </p:nvSpPr>
        <p:spPr/>
        <p:txBody>
          <a:bodyPr>
            <a:normAutofit fontScale="92500" lnSpcReduction="10000"/>
          </a:bodyPr>
          <a:lstStyle/>
          <a:p>
            <a:r>
              <a:rPr lang="fi-FI" dirty="0"/>
              <a:t>Oppilaat jaetaan ryhmiin, joissa harjoitellaan annettua tehtävää</a:t>
            </a:r>
          </a:p>
          <a:p>
            <a:r>
              <a:rPr lang="fi-FI" dirty="0"/>
              <a:t>Käytetään, kun välineiden määrä tai tila rajoittaa samanaikaisesti toimivien oppilaiden määrää</a:t>
            </a:r>
          </a:p>
          <a:p>
            <a:r>
              <a:rPr lang="fi-FI" dirty="0"/>
              <a:t>Helppo toteuttaa, jos ryhmien sisällä ei tarvita roolijakoa</a:t>
            </a:r>
          </a:p>
          <a:p>
            <a:r>
              <a:rPr lang="fi-FI" dirty="0"/>
              <a:t>Ryhmätyöhön kasvattaminen voidaan aloittaa pienillä ydinkohtien tarkkailutehtävillä</a:t>
            </a:r>
          </a:p>
          <a:p>
            <a:r>
              <a:rPr lang="fi-FI" dirty="0"/>
              <a:t>Avustamisen opettelu</a:t>
            </a:r>
          </a:p>
        </p:txBody>
      </p:sp>
      <p:sp>
        <p:nvSpPr>
          <p:cNvPr id="4" name="Alatunnisteen paikkamerkki 3"/>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38880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3. Kiertoharjoitus</a:t>
            </a:r>
          </a:p>
        </p:txBody>
      </p:sp>
      <p:sp>
        <p:nvSpPr>
          <p:cNvPr id="3" name="Sisällön paikkamerkki 2"/>
          <p:cNvSpPr>
            <a:spLocks noGrp="1"/>
          </p:cNvSpPr>
          <p:nvPr>
            <p:ph idx="1"/>
          </p:nvPr>
        </p:nvSpPr>
        <p:spPr/>
        <p:txBody>
          <a:bodyPr>
            <a:normAutofit fontScale="92500"/>
          </a:bodyPr>
          <a:lstStyle/>
          <a:p>
            <a:r>
              <a:rPr lang="fi-FI" dirty="0"/>
              <a:t>Oppilaat ryhmitellään eri suorituspaikoille, missä harjoitellaan eri tehtäviä ryhmänä yhtä kauan</a:t>
            </a:r>
          </a:p>
          <a:p>
            <a:r>
              <a:rPr lang="fi-FI" dirty="0"/>
              <a:t>Käytetään, kun </a:t>
            </a:r>
          </a:p>
          <a:p>
            <a:pPr lvl="1"/>
            <a:r>
              <a:rPr lang="fi-FI" dirty="0"/>
              <a:t>Tiettyjä välineitä / telineitä on vähän</a:t>
            </a:r>
          </a:p>
          <a:p>
            <a:pPr lvl="1"/>
            <a:r>
              <a:rPr lang="fi-FI" dirty="0"/>
              <a:t>Tehtävän vaativuus edellyttää pientä ryhmää ja / tai opettajan avustusta</a:t>
            </a:r>
          </a:p>
          <a:p>
            <a:r>
              <a:rPr lang="fi-FI" dirty="0"/>
              <a:t>Ongelmana voi olla, että oppilaat eivät viihdy yhtä hyvin kaikissa suorituspaikoissa → motivointi</a:t>
            </a:r>
          </a:p>
        </p:txBody>
      </p:sp>
      <p:sp>
        <p:nvSpPr>
          <p:cNvPr id="4" name="Alatunnisteen paikkamerkki 3"/>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654738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4. Telinerata</a:t>
            </a:r>
          </a:p>
        </p:txBody>
      </p:sp>
      <p:sp>
        <p:nvSpPr>
          <p:cNvPr id="3" name="Sisällön paikkamerkki 2"/>
          <p:cNvSpPr>
            <a:spLocks noGrp="1"/>
          </p:cNvSpPr>
          <p:nvPr>
            <p:ph idx="1"/>
          </p:nvPr>
        </p:nvSpPr>
        <p:spPr/>
        <p:txBody>
          <a:bodyPr>
            <a:normAutofit fontScale="85000" lnSpcReduction="20000"/>
          </a:bodyPr>
          <a:lstStyle/>
          <a:p>
            <a:r>
              <a:rPr lang="fi-FI" dirty="0"/>
              <a:t>Radalla voi olla usealla eri työtavalla toteutettuja tehtäviä</a:t>
            </a:r>
          </a:p>
          <a:p>
            <a:r>
              <a:rPr lang="fi-FI" dirty="0"/>
              <a:t>Poikkeaa kiertoharjoittelusta siinä, että paikalla suoritetaan vain yksi tehtävä ja siirrytään eteenpäin</a:t>
            </a:r>
          </a:p>
          <a:p>
            <a:r>
              <a:rPr lang="fi-FI" dirty="0"/>
              <a:t>Sopii:</a:t>
            </a:r>
          </a:p>
          <a:p>
            <a:pPr lvl="1"/>
            <a:r>
              <a:rPr lang="fi-FI" dirty="0"/>
              <a:t>Taitojen kertaamiseen ja yhteenvetoon</a:t>
            </a:r>
          </a:p>
          <a:p>
            <a:pPr lvl="1"/>
            <a:r>
              <a:rPr lang="fi-FI" dirty="0"/>
              <a:t>Taitojen harjoittamiseen (ei hyvin uuden tekniikan opetteluun)</a:t>
            </a:r>
          </a:p>
          <a:p>
            <a:pPr lvl="1"/>
            <a:r>
              <a:rPr lang="fi-FI" dirty="0"/>
              <a:t>Telineisiin tutustumiseen</a:t>
            </a:r>
          </a:p>
          <a:p>
            <a:pPr lvl="1"/>
            <a:r>
              <a:rPr lang="fi-FI" dirty="0"/>
              <a:t>Kuntoharjoitteluun</a:t>
            </a:r>
          </a:p>
          <a:p>
            <a:r>
              <a:rPr lang="fi-FI" dirty="0"/>
              <a:t>Vaatii hyvää järjestelykykyä – mitä ongelmia?</a:t>
            </a:r>
          </a:p>
          <a:p>
            <a:r>
              <a:rPr lang="fi-FI" dirty="0"/>
              <a:t>Ryhmän koko?</a:t>
            </a:r>
          </a:p>
        </p:txBody>
      </p:sp>
      <p:sp>
        <p:nvSpPr>
          <p:cNvPr id="4" name="Alatunnisteen paikkamerkki 3"/>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351096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490537"/>
          </a:xfrm>
        </p:spPr>
        <p:txBody>
          <a:bodyPr>
            <a:noAutofit/>
          </a:bodyPr>
          <a:lstStyle/>
          <a:p>
            <a:r>
              <a:rPr lang="fi-FI" sz="3600" b="1" dirty="0"/>
              <a:t>Telinevoimistelun opettaminen</a:t>
            </a:r>
          </a:p>
        </p:txBody>
      </p:sp>
      <p:sp>
        <p:nvSpPr>
          <p:cNvPr id="7171" name="Rectangle 3"/>
          <p:cNvSpPr>
            <a:spLocks noGrp="1" noChangeArrowheads="1"/>
          </p:cNvSpPr>
          <p:nvPr>
            <p:ph type="body" idx="1"/>
          </p:nvPr>
        </p:nvSpPr>
        <p:spPr>
          <a:xfrm>
            <a:off x="457200" y="1125539"/>
            <a:ext cx="8229600" cy="4823741"/>
          </a:xfrm>
        </p:spPr>
        <p:txBody>
          <a:bodyPr>
            <a:normAutofit/>
          </a:bodyPr>
          <a:lstStyle/>
          <a:p>
            <a:pPr>
              <a:lnSpc>
                <a:spcPct val="80000"/>
              </a:lnSpc>
              <a:buFontTx/>
              <a:buNone/>
            </a:pPr>
            <a:endParaRPr lang="fi-FI" sz="2000" dirty="0"/>
          </a:p>
          <a:p>
            <a:pPr>
              <a:lnSpc>
                <a:spcPct val="80000"/>
              </a:lnSpc>
            </a:pPr>
            <a:r>
              <a:rPr lang="fi-FI" dirty="0"/>
              <a:t>Oppimisen edistäminen:</a:t>
            </a:r>
          </a:p>
          <a:p>
            <a:pPr lvl="1">
              <a:lnSpc>
                <a:spcPct val="80000"/>
              </a:lnSpc>
            </a:pPr>
            <a:r>
              <a:rPr lang="fi-FI" sz="3200" dirty="0"/>
              <a:t>oppimisympäristön kehittäminen, </a:t>
            </a:r>
          </a:p>
          <a:p>
            <a:pPr lvl="1">
              <a:lnSpc>
                <a:spcPct val="80000"/>
              </a:lnSpc>
            </a:pPr>
            <a:r>
              <a:rPr lang="fi-FI" sz="3200" dirty="0"/>
              <a:t>oppilaiden tiedollisten prosessien ylläpitäminen sekä </a:t>
            </a:r>
          </a:p>
          <a:p>
            <a:pPr lvl="1">
              <a:lnSpc>
                <a:spcPct val="80000"/>
              </a:lnSpc>
            </a:pPr>
            <a:r>
              <a:rPr lang="fi-FI" sz="3200" dirty="0"/>
              <a:t>oppilaiden ja opettajien välisten suhteiden luominen</a:t>
            </a:r>
          </a:p>
          <a:p>
            <a:pPr>
              <a:lnSpc>
                <a:spcPct val="80000"/>
              </a:lnSpc>
            </a:pPr>
            <a:r>
              <a:rPr lang="fi-FI" dirty="0"/>
              <a:t>Myönteiset kokemukset</a:t>
            </a:r>
          </a:p>
          <a:p>
            <a:pPr>
              <a:lnSpc>
                <a:spcPct val="80000"/>
              </a:lnSpc>
            </a:pPr>
            <a:endParaRPr lang="fi-FI" dirty="0"/>
          </a:p>
          <a:p>
            <a:pPr>
              <a:lnSpc>
                <a:spcPct val="80000"/>
              </a:lnSpc>
            </a:pPr>
            <a:endParaRPr lang="fi-FI"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5. Tehtäväkorttiharjoitus</a:t>
            </a:r>
          </a:p>
        </p:txBody>
      </p:sp>
      <p:sp>
        <p:nvSpPr>
          <p:cNvPr id="3" name="Sisällön paikkamerkki 2"/>
          <p:cNvSpPr>
            <a:spLocks noGrp="1"/>
          </p:cNvSpPr>
          <p:nvPr>
            <p:ph idx="1"/>
          </p:nvPr>
        </p:nvSpPr>
        <p:spPr/>
        <p:txBody>
          <a:bodyPr>
            <a:normAutofit fontScale="77500" lnSpcReduction="20000"/>
          </a:bodyPr>
          <a:lstStyle/>
          <a:p>
            <a:r>
              <a:rPr lang="fi-FI" dirty="0"/>
              <a:t>Kortissa ilmoitetaan tehtävät, suoritusmäärät ja –järjestys</a:t>
            </a:r>
          </a:p>
          <a:p>
            <a:r>
              <a:rPr lang="fi-FI" dirty="0"/>
              <a:t>Kuvasarjoja (videoita)</a:t>
            </a:r>
          </a:p>
          <a:p>
            <a:r>
              <a:rPr lang="fi-FI" dirty="0"/>
              <a:t>Sopii, kun:</a:t>
            </a:r>
          </a:p>
          <a:p>
            <a:pPr lvl="1"/>
            <a:r>
              <a:rPr lang="fi-FI" dirty="0"/>
              <a:t>Ope keskittyy erityisohjausta vaativien oppilaiden opetukseen</a:t>
            </a:r>
          </a:p>
          <a:p>
            <a:pPr lvl="1"/>
            <a:r>
              <a:rPr lang="fi-FI" dirty="0"/>
              <a:t>Halutaan totuttaa oppilaat vastaanottamaan kirjallista ja / tai kuvallista tietoa</a:t>
            </a:r>
          </a:p>
          <a:p>
            <a:r>
              <a:rPr lang="fi-FI" dirty="0"/>
              <a:t>Toteutustapoja:</a:t>
            </a:r>
          </a:p>
          <a:p>
            <a:pPr lvl="1"/>
            <a:r>
              <a:rPr lang="fi-FI" dirty="0"/>
              <a:t>Yhteinen kortti seinällä</a:t>
            </a:r>
          </a:p>
          <a:p>
            <a:pPr lvl="1"/>
            <a:r>
              <a:rPr lang="fi-FI" dirty="0"/>
              <a:t>Kortti telineen luona</a:t>
            </a:r>
          </a:p>
          <a:p>
            <a:pPr lvl="1"/>
            <a:r>
              <a:rPr lang="fi-FI" dirty="0"/>
              <a:t>Viuhkasuunnistusperiaate</a:t>
            </a:r>
          </a:p>
          <a:p>
            <a:pPr lvl="1"/>
            <a:r>
              <a:rPr lang="fi-FI"/>
              <a:t>Suoritusmerkintäkortti </a:t>
            </a:r>
            <a:endParaRPr lang="fi-FI" dirty="0"/>
          </a:p>
        </p:txBody>
      </p:sp>
      <p:sp>
        <p:nvSpPr>
          <p:cNvPr id="4" name="Alatunnisteen paikkamerkki 3"/>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188052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Telinevoimistelun opettajana</a:t>
            </a:r>
          </a:p>
        </p:txBody>
      </p:sp>
      <p:sp>
        <p:nvSpPr>
          <p:cNvPr id="3" name="Sisällön paikkamerkki 2"/>
          <p:cNvSpPr>
            <a:spLocks noGrp="1"/>
          </p:cNvSpPr>
          <p:nvPr>
            <p:ph idx="1"/>
          </p:nvPr>
        </p:nvSpPr>
        <p:spPr/>
        <p:txBody>
          <a:bodyPr/>
          <a:lstStyle/>
          <a:p>
            <a:r>
              <a:rPr lang="fi-FI" dirty="0"/>
              <a:t>Varmista turvallisuus</a:t>
            </a:r>
          </a:p>
          <a:p>
            <a:r>
              <a:rPr lang="fi-FI" dirty="0"/>
              <a:t>Luo viihtyisä ilmapiiri</a:t>
            </a:r>
          </a:p>
          <a:p>
            <a:r>
              <a:rPr lang="fi-FI" dirty="0"/>
              <a:t>Anna sopivan haasteellisia tehtäviä ja eriytä</a:t>
            </a:r>
          </a:p>
          <a:p>
            <a:r>
              <a:rPr lang="fi-FI" dirty="0"/>
              <a:t>Kehittele oppimisympäristöä</a:t>
            </a:r>
          </a:p>
        </p:txBody>
      </p:sp>
    </p:spTree>
    <p:extLst>
      <p:ext uri="{BB962C8B-B14F-4D97-AF65-F5344CB8AC3E}">
        <p14:creationId xmlns:p14="http://schemas.microsoft.com/office/powerpoint/2010/main" val="115108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84" y="476672"/>
            <a:ext cx="7616184" cy="5688632"/>
          </a:xfrm>
          <a:prstGeom prst="rect">
            <a:avLst/>
          </a:prstGeom>
        </p:spPr>
      </p:pic>
    </p:spTree>
    <p:extLst>
      <p:ext uri="{BB962C8B-B14F-4D97-AF65-F5344CB8AC3E}">
        <p14:creationId xmlns:p14="http://schemas.microsoft.com/office/powerpoint/2010/main" val="351411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850106"/>
          </a:xfrm>
        </p:spPr>
        <p:txBody>
          <a:bodyPr/>
          <a:lstStyle/>
          <a:p>
            <a:r>
              <a:rPr lang="fi-FI" dirty="0"/>
              <a:t>Turvallisuus telinevoimistelussa</a:t>
            </a:r>
          </a:p>
        </p:txBody>
      </p:sp>
      <p:sp>
        <p:nvSpPr>
          <p:cNvPr id="3" name="Sisällön paikkamerkki 2"/>
          <p:cNvSpPr>
            <a:spLocks noGrp="1"/>
          </p:cNvSpPr>
          <p:nvPr>
            <p:ph idx="1"/>
          </p:nvPr>
        </p:nvSpPr>
        <p:spPr>
          <a:xfrm>
            <a:off x="467544" y="1268760"/>
            <a:ext cx="8229600" cy="4925144"/>
          </a:xfrm>
        </p:spPr>
        <p:txBody>
          <a:bodyPr>
            <a:normAutofit fontScale="70000" lnSpcReduction="20000"/>
          </a:bodyPr>
          <a:lstStyle/>
          <a:p>
            <a:r>
              <a:rPr lang="fi-FI" dirty="0"/>
              <a:t>Telineiden, laitteiden ym. kalusteiden kunto</a:t>
            </a:r>
          </a:p>
          <a:p>
            <a:r>
              <a:rPr lang="fi-FI" dirty="0"/>
              <a:t>Lämmittely</a:t>
            </a:r>
          </a:p>
          <a:p>
            <a:r>
              <a:rPr lang="fi-FI" dirty="0"/>
              <a:t>Riittävä liikkuvuus</a:t>
            </a:r>
          </a:p>
          <a:p>
            <a:r>
              <a:rPr lang="fi-FI" dirty="0"/>
              <a:t>Liikekehittelyt</a:t>
            </a:r>
          </a:p>
          <a:p>
            <a:r>
              <a:rPr lang="fi-FI" dirty="0"/>
              <a:t>Avustus / varmistus</a:t>
            </a:r>
          </a:p>
          <a:p>
            <a:r>
              <a:rPr lang="fi-FI" dirty="0"/>
              <a:t>Alastulo- ja suojapehmusteet</a:t>
            </a:r>
          </a:p>
          <a:p>
            <a:r>
              <a:rPr lang="fi-FI" dirty="0"/>
              <a:t>Ohjeistus, säännöt</a:t>
            </a:r>
          </a:p>
          <a:p>
            <a:r>
              <a:rPr lang="fi-FI" dirty="0"/>
              <a:t>Turva-alue</a:t>
            </a:r>
          </a:p>
          <a:p>
            <a:r>
              <a:rPr lang="fi-FI" dirty="0"/>
              <a:t>Oppilaantuntemus</a:t>
            </a:r>
          </a:p>
          <a:p>
            <a:r>
              <a:rPr lang="fi-FI" dirty="0"/>
              <a:t>Opettajan rooli, ilmapiiri, sijoittuminen</a:t>
            </a:r>
          </a:p>
          <a:p>
            <a:r>
              <a:rPr lang="fi-FI" dirty="0"/>
              <a:t>Varustus (vaatteet, hiukset, sukat)</a:t>
            </a:r>
          </a:p>
          <a:p>
            <a:r>
              <a:rPr lang="fi-FI" dirty="0"/>
              <a:t>Ympäristöön tutustuminen</a:t>
            </a:r>
          </a:p>
          <a:p>
            <a:r>
              <a:rPr lang="fi-FI" dirty="0"/>
              <a:t>Esteetön ympäristö</a:t>
            </a:r>
          </a:p>
          <a:p>
            <a:endParaRPr lang="fi-FI" dirty="0"/>
          </a:p>
          <a:p>
            <a:endParaRPr lang="fi-FI" dirty="0"/>
          </a:p>
          <a:p>
            <a:endParaRPr lang="fi-FI" dirty="0"/>
          </a:p>
          <a:p>
            <a:endParaRPr lang="fi-FI" dirty="0"/>
          </a:p>
          <a:p>
            <a:endParaRPr lang="fi-F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850106"/>
          </a:xfrm>
        </p:spPr>
        <p:txBody>
          <a:bodyPr>
            <a:normAutofit/>
          </a:bodyPr>
          <a:lstStyle/>
          <a:p>
            <a:r>
              <a:rPr lang="fi-FI" sz="3600" dirty="0"/>
              <a:t>Eri telineiden yleisimmät ongelmakohdat</a:t>
            </a:r>
          </a:p>
        </p:txBody>
      </p:sp>
      <p:sp>
        <p:nvSpPr>
          <p:cNvPr id="3" name="Sisällön paikkamerkki 2"/>
          <p:cNvSpPr>
            <a:spLocks noGrp="1"/>
          </p:cNvSpPr>
          <p:nvPr>
            <p:ph idx="1"/>
          </p:nvPr>
        </p:nvSpPr>
        <p:spPr>
          <a:xfrm>
            <a:off x="457200" y="1196752"/>
            <a:ext cx="8229600" cy="5400600"/>
          </a:xfrm>
        </p:spPr>
        <p:txBody>
          <a:bodyPr>
            <a:noAutofit/>
          </a:bodyPr>
          <a:lstStyle/>
          <a:p>
            <a:pPr lvl="0">
              <a:lnSpc>
                <a:spcPct val="80000"/>
              </a:lnSpc>
            </a:pPr>
            <a:r>
              <a:rPr lang="fi-FI" sz="2400" dirty="0"/>
              <a:t>Renkaat: 	</a:t>
            </a:r>
          </a:p>
          <a:p>
            <a:pPr lvl="1">
              <a:lnSpc>
                <a:spcPct val="80000"/>
              </a:lnSpc>
            </a:pPr>
            <a:r>
              <a:rPr lang="fi-FI" sz="2400" dirty="0"/>
              <a:t>kiinnityspisteet</a:t>
            </a:r>
          </a:p>
          <a:p>
            <a:pPr lvl="1">
              <a:lnSpc>
                <a:spcPct val="80000"/>
              </a:lnSpc>
            </a:pPr>
            <a:r>
              <a:rPr lang="fi-FI" sz="2400" dirty="0"/>
              <a:t>solkirenkaan ja köyden kunto</a:t>
            </a:r>
          </a:p>
          <a:p>
            <a:pPr lvl="1">
              <a:lnSpc>
                <a:spcPct val="80000"/>
              </a:lnSpc>
              <a:buNone/>
            </a:pPr>
            <a:endParaRPr lang="fi-FI" sz="2400" dirty="0"/>
          </a:p>
          <a:p>
            <a:pPr lvl="0">
              <a:lnSpc>
                <a:spcPct val="80000"/>
              </a:lnSpc>
            </a:pPr>
            <a:r>
              <a:rPr lang="fi-FI" sz="2400" dirty="0"/>
              <a:t>Tolpparekit: 	</a:t>
            </a:r>
          </a:p>
          <a:p>
            <a:pPr lvl="1">
              <a:lnSpc>
                <a:spcPct val="80000"/>
              </a:lnSpc>
            </a:pPr>
            <a:r>
              <a:rPr lang="fi-FI" sz="2400" dirty="0"/>
              <a:t>puikot väärin paikoillaan</a:t>
            </a:r>
          </a:p>
          <a:p>
            <a:pPr lvl="1">
              <a:lnSpc>
                <a:spcPct val="80000"/>
              </a:lnSpc>
            </a:pPr>
            <a:r>
              <a:rPr lang="fi-FI" sz="2400" dirty="0"/>
              <a:t>huolimaton korkeussäätö </a:t>
            </a:r>
          </a:p>
          <a:p>
            <a:pPr lvl="1">
              <a:lnSpc>
                <a:spcPct val="80000"/>
              </a:lnSpc>
            </a:pPr>
            <a:r>
              <a:rPr lang="fi-FI" sz="2400" dirty="0"/>
              <a:t>pudotetaan tanko</a:t>
            </a:r>
          </a:p>
          <a:p>
            <a:pPr lvl="1">
              <a:lnSpc>
                <a:spcPct val="80000"/>
              </a:lnSpc>
              <a:buNone/>
            </a:pPr>
            <a:endParaRPr lang="fi-FI" sz="2400" dirty="0"/>
          </a:p>
          <a:p>
            <a:pPr lvl="0">
              <a:lnSpc>
                <a:spcPct val="80000"/>
              </a:lnSpc>
            </a:pPr>
            <a:r>
              <a:rPr lang="fi-FI" sz="2400" dirty="0"/>
              <a:t>Liukukiskorekki: 	</a:t>
            </a:r>
          </a:p>
          <a:p>
            <a:pPr lvl="1">
              <a:lnSpc>
                <a:spcPct val="80000"/>
              </a:lnSpc>
            </a:pPr>
            <a:r>
              <a:rPr lang="fi-FI" sz="2400" dirty="0"/>
              <a:t>lattiakiinnitys huolimattomasti paikoillaan, </a:t>
            </a:r>
          </a:p>
          <a:p>
            <a:pPr lvl="1">
              <a:lnSpc>
                <a:spcPct val="80000"/>
              </a:lnSpc>
            </a:pPr>
            <a:r>
              <a:rPr lang="fi-FI" sz="2400" dirty="0"/>
              <a:t>kiinnitystappien reiät lattiassa täyttynyt moskalla</a:t>
            </a:r>
          </a:p>
          <a:p>
            <a:pPr lvl="1">
              <a:lnSpc>
                <a:spcPct val="80000"/>
              </a:lnSpc>
              <a:buNone/>
            </a:pPr>
            <a:endParaRPr lang="fi-FI" sz="2400" dirty="0"/>
          </a:p>
          <a:p>
            <a:pPr lvl="0">
              <a:lnSpc>
                <a:spcPct val="80000"/>
              </a:lnSpc>
            </a:pPr>
            <a:r>
              <a:rPr lang="fi-FI" sz="2400" dirty="0"/>
              <a:t>Vastapainorekki: 	</a:t>
            </a:r>
          </a:p>
          <a:p>
            <a:pPr lvl="1">
              <a:lnSpc>
                <a:spcPct val="80000"/>
              </a:lnSpc>
            </a:pPr>
            <a:r>
              <a:rPr lang="fi-FI" sz="2400" dirty="0"/>
              <a:t>kiristys liian löysä</a:t>
            </a:r>
          </a:p>
        </p:txBody>
      </p:sp>
      <p:sp>
        <p:nvSpPr>
          <p:cNvPr id="4" name="Alatunnisteen paikkamerkki 3"/>
          <p:cNvSpPr>
            <a:spLocks noGrp="1"/>
          </p:cNvSpPr>
          <p:nvPr>
            <p:ph type="ftr" sz="quarter" idx="11"/>
          </p:nvPr>
        </p:nvSpPr>
        <p:spPr/>
        <p:txBody>
          <a:bodyPr/>
          <a:lstStyle/>
          <a:p>
            <a:r>
              <a:rPr lang="fi-FI"/>
              <a:t>Teppo Kalaja</a:t>
            </a:r>
          </a:p>
        </p:txBody>
      </p:sp>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468" y="1088122"/>
            <a:ext cx="992708" cy="1764814"/>
          </a:xfrm>
          <a:prstGeom prst="rect">
            <a:avLst/>
          </a:prstGeom>
        </p:spPr>
      </p:pic>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068960"/>
            <a:ext cx="2907815" cy="1635646"/>
          </a:xfrm>
          <a:prstGeom prst="rect">
            <a:avLst/>
          </a:prstGeom>
        </p:spPr>
      </p:pic>
    </p:spTree>
    <p:extLst>
      <p:ext uri="{BB962C8B-B14F-4D97-AF65-F5344CB8AC3E}">
        <p14:creationId xmlns:p14="http://schemas.microsoft.com/office/powerpoint/2010/main" val="139233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4294967295"/>
          </p:nvPr>
        </p:nvSpPr>
        <p:spPr>
          <a:xfrm>
            <a:off x="611560" y="260648"/>
            <a:ext cx="8229600" cy="6264696"/>
          </a:xfrm>
          <a:prstGeom prst="rect">
            <a:avLst/>
          </a:prstGeom>
        </p:spPr>
        <p:txBody>
          <a:bodyPr>
            <a:noAutofit/>
          </a:bodyPr>
          <a:lstStyle/>
          <a:p>
            <a:pPr lvl="0"/>
            <a:r>
              <a:rPr lang="fi-FI" sz="2400" dirty="0"/>
              <a:t>Lattiaholkkirekki: 	</a:t>
            </a:r>
          </a:p>
          <a:p>
            <a:pPr lvl="1"/>
            <a:r>
              <a:rPr lang="fi-FI" sz="2400" dirty="0"/>
              <a:t>pystysäilytyksessä asetetaan raskas pää ylöspäin, kaatuu</a:t>
            </a:r>
          </a:p>
          <a:p>
            <a:pPr lvl="1">
              <a:buNone/>
            </a:pPr>
            <a:endParaRPr lang="fi-FI" sz="2400" dirty="0"/>
          </a:p>
          <a:p>
            <a:pPr lvl="0"/>
            <a:r>
              <a:rPr lang="fi-FI" sz="2400" dirty="0"/>
              <a:t>Nojapuut:	</a:t>
            </a:r>
          </a:p>
          <a:p>
            <a:pPr lvl="1"/>
            <a:r>
              <a:rPr lang="fi-FI" sz="2400" dirty="0"/>
              <a:t>aisat liian korkealla </a:t>
            </a:r>
          </a:p>
          <a:p>
            <a:pPr lvl="1"/>
            <a:r>
              <a:rPr lang="fi-FI" sz="2400" dirty="0"/>
              <a:t>leveyssäätö ei pidä </a:t>
            </a:r>
          </a:p>
          <a:p>
            <a:pPr lvl="1"/>
            <a:r>
              <a:rPr lang="fi-FI" sz="2400" dirty="0"/>
              <a:t>korkeussäätö ei pidä</a:t>
            </a:r>
          </a:p>
          <a:p>
            <a:pPr lvl="1">
              <a:buNone/>
            </a:pPr>
            <a:endParaRPr lang="fi-FI" sz="2400" dirty="0"/>
          </a:p>
          <a:p>
            <a:pPr lvl="0"/>
            <a:r>
              <a:rPr lang="fi-FI" sz="2400" dirty="0"/>
              <a:t>Köydet:		</a:t>
            </a:r>
          </a:p>
          <a:p>
            <a:pPr lvl="1"/>
            <a:r>
              <a:rPr lang="fi-FI" sz="2400" dirty="0"/>
              <a:t>kiinnityspiste kulunut</a:t>
            </a:r>
          </a:p>
          <a:p>
            <a:pPr lvl="1"/>
            <a:r>
              <a:rPr lang="fi-FI" sz="2400" dirty="0"/>
              <a:t>sivulukitus rikki</a:t>
            </a:r>
          </a:p>
          <a:p>
            <a:pPr lvl="1"/>
            <a:r>
              <a:rPr lang="fi-FI" sz="2400" dirty="0"/>
              <a:t>solmut köyden päässä </a:t>
            </a:r>
          </a:p>
          <a:p>
            <a:pPr lvl="1"/>
            <a:r>
              <a:rPr lang="fi-FI" sz="2400" dirty="0"/>
              <a:t>muovi tms. irronnut</a:t>
            </a:r>
          </a:p>
          <a:p>
            <a:pPr lvl="1">
              <a:buNone/>
            </a:pPr>
            <a:endParaRPr lang="fi-FI" sz="2400" dirty="0"/>
          </a:p>
        </p:txBody>
      </p:sp>
      <p:sp>
        <p:nvSpPr>
          <p:cNvPr id="2" name="Alatunnisteen paikkamerkki 1"/>
          <p:cNvSpPr>
            <a:spLocks noGrp="1"/>
          </p:cNvSpPr>
          <p:nvPr>
            <p:ph type="ftr" sz="quarter" idx="11"/>
          </p:nvPr>
        </p:nvSpPr>
        <p:spPr/>
        <p:txBody>
          <a:bodyPr/>
          <a:lstStyle/>
          <a:p>
            <a:r>
              <a:rPr lang="fi-FI"/>
              <a:t>Teppo Kalaja</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927100"/>
            <a:ext cx="2325666" cy="1308187"/>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276872"/>
            <a:ext cx="1296144" cy="2304256"/>
          </a:xfrm>
          <a:prstGeom prst="rect">
            <a:avLst/>
          </a:prstGeom>
        </p:spPr>
      </p:pic>
    </p:spTree>
    <p:extLst>
      <p:ext uri="{BB962C8B-B14F-4D97-AF65-F5344CB8AC3E}">
        <p14:creationId xmlns:p14="http://schemas.microsoft.com/office/powerpoint/2010/main" val="6658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4294967295"/>
          </p:nvPr>
        </p:nvSpPr>
        <p:spPr>
          <a:xfrm>
            <a:off x="395536" y="980734"/>
            <a:ext cx="8229600" cy="4813995"/>
          </a:xfrm>
        </p:spPr>
        <p:txBody>
          <a:bodyPr>
            <a:normAutofit/>
          </a:bodyPr>
          <a:lstStyle/>
          <a:p>
            <a:pPr lvl="0"/>
            <a:r>
              <a:rPr lang="fi-FI" sz="2800" dirty="0"/>
              <a:t>Hyppytelineet:	</a:t>
            </a:r>
          </a:p>
          <a:p>
            <a:pPr lvl="1"/>
            <a:r>
              <a:rPr lang="fi-FI" dirty="0"/>
              <a:t>korkeussäätö jumissa tai ei pidä </a:t>
            </a:r>
          </a:p>
          <a:p>
            <a:pPr lvl="1"/>
            <a:r>
              <a:rPr lang="fi-FI" dirty="0"/>
              <a:t>kiristysruuvit tai kumitassut puuttuvat </a:t>
            </a:r>
          </a:p>
          <a:p>
            <a:pPr lvl="1">
              <a:buNone/>
            </a:pPr>
            <a:endParaRPr lang="fi-FI" sz="2400" dirty="0"/>
          </a:p>
          <a:p>
            <a:pPr lvl="0"/>
            <a:r>
              <a:rPr lang="fi-FI" sz="2800" dirty="0"/>
              <a:t>Puuhyppyarkut:	</a:t>
            </a:r>
          </a:p>
          <a:p>
            <a:pPr lvl="1"/>
            <a:r>
              <a:rPr lang="fi-FI" dirty="0"/>
              <a:t>kuljetuspyörät rikki</a:t>
            </a:r>
          </a:p>
          <a:p>
            <a:pPr lvl="1">
              <a:buNone/>
            </a:pPr>
            <a:endParaRPr lang="fi-FI" dirty="0"/>
          </a:p>
          <a:p>
            <a:pPr lvl="0"/>
            <a:r>
              <a:rPr lang="fi-FI" sz="2800" dirty="0"/>
              <a:t>Puomit:		</a:t>
            </a:r>
          </a:p>
          <a:p>
            <a:pPr lvl="1"/>
            <a:r>
              <a:rPr lang="fi-FI" dirty="0"/>
              <a:t>korkeussäätö rikki</a:t>
            </a:r>
          </a:p>
          <a:p>
            <a:endParaRPr lang="fi-FI" dirty="0"/>
          </a:p>
        </p:txBody>
      </p:sp>
      <p:sp>
        <p:nvSpPr>
          <p:cNvPr id="2" name="Alatunnisteen paikkamerkki 1"/>
          <p:cNvSpPr>
            <a:spLocks noGrp="1"/>
          </p:cNvSpPr>
          <p:nvPr>
            <p:ph type="ftr" sz="quarter" idx="11"/>
          </p:nvPr>
        </p:nvSpPr>
        <p:spPr/>
        <p:txBody>
          <a:bodyPr/>
          <a:lstStyle/>
          <a:p>
            <a:r>
              <a:rPr lang="fi-FI"/>
              <a:t>Teppo Kalaja</a:t>
            </a:r>
          </a:p>
        </p:txBody>
      </p:sp>
    </p:spTree>
    <p:extLst>
      <p:ext uri="{BB962C8B-B14F-4D97-AF65-F5344CB8AC3E}">
        <p14:creationId xmlns:p14="http://schemas.microsoft.com/office/powerpoint/2010/main" val="34529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1485</Words>
  <Application>Microsoft Office PowerPoint</Application>
  <PresentationFormat>Näytössä katseltava diaesitys (4:3)</PresentationFormat>
  <Paragraphs>297</Paragraphs>
  <Slides>30</Slides>
  <Notes>14</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30</vt:i4>
      </vt:variant>
    </vt:vector>
  </HeadingPairs>
  <TitlesOfParts>
    <vt:vector size="33" baseType="lpstr">
      <vt:lpstr>Arial</vt:lpstr>
      <vt:lpstr>Calibri</vt:lpstr>
      <vt:lpstr>Office-teema</vt:lpstr>
      <vt:lpstr>LPEA1032 TELINEVOIMISTELU JA AKROBATIA</vt:lpstr>
      <vt:lpstr>Kilpavoimistelu ↔ kouluvoimistelu</vt:lpstr>
      <vt:lpstr>Telinevoimistelun opettaminen</vt:lpstr>
      <vt:lpstr>Telinevoimistelun opettajana</vt:lpstr>
      <vt:lpstr>PowerPoint-esitys</vt:lpstr>
      <vt:lpstr>Turvallisuus telinevoimistelussa</vt:lpstr>
      <vt:lpstr>Eri telineiden yleisimmät ongelmakohdat</vt:lpstr>
      <vt:lpstr>PowerPoint-esitys</vt:lpstr>
      <vt:lpstr>PowerPoint-esitys</vt:lpstr>
      <vt:lpstr>PowerPoint-esitys</vt:lpstr>
      <vt:lpstr>PowerPoint-esitys</vt:lpstr>
      <vt:lpstr>Onnistumisen ydinkohta</vt:lpstr>
      <vt:lpstr>Ympäristön muokkaus</vt:lpstr>
      <vt:lpstr>Voimistelutaitojen oppiminen</vt:lpstr>
      <vt:lpstr>Osa- vai kokonaisoppiminen? </vt:lpstr>
      <vt:lpstr>Blokkiharjoittelu vs. satunnais-ja hajautettu harjoittelu</vt:lpstr>
      <vt:lpstr>Harjoitusten vaihtelevuus</vt:lpstr>
      <vt:lpstr>Taitavuuden kehittämismetodeja</vt:lpstr>
      <vt:lpstr>Siirtovaikutus</vt:lpstr>
      <vt:lpstr>Pedagoginen eteneminen</vt:lpstr>
      <vt:lpstr>Avustaminen</vt:lpstr>
      <vt:lpstr>Avustus eri telineillä</vt:lpstr>
      <vt:lpstr> </vt:lpstr>
      <vt:lpstr>Voimistelun arvo koululiikunnassa</vt:lpstr>
      <vt:lpstr>Opetuksen työtavat </vt:lpstr>
      <vt:lpstr>TYÖSKENTELYMUODOT  1. yhteinen harjoitus</vt:lpstr>
      <vt:lpstr>2. ryhmäharjoitus</vt:lpstr>
      <vt:lpstr>3. Kiertoharjoitus</vt:lpstr>
      <vt:lpstr>4. Telinerata</vt:lpstr>
      <vt:lpstr>5. Tehtäväkorttiharjoitus</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TELINEVOIMISTELU JA AKROBATIA</dc:title>
  <dc:creator>tkalaja</dc:creator>
  <cp:lastModifiedBy>Kalaja, Teppo</cp:lastModifiedBy>
  <cp:revision>78</cp:revision>
  <dcterms:created xsi:type="dcterms:W3CDTF">2012-09-06T10:45:58Z</dcterms:created>
  <dcterms:modified xsi:type="dcterms:W3CDTF">2022-02-21T08:51:02Z</dcterms:modified>
</cp:coreProperties>
</file>