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70" r:id="rId4"/>
    <p:sldId id="292" r:id="rId5"/>
    <p:sldId id="293" r:id="rId6"/>
    <p:sldId id="294" r:id="rId7"/>
    <p:sldId id="295" r:id="rId8"/>
    <p:sldId id="258" r:id="rId9"/>
    <p:sldId id="264" r:id="rId10"/>
    <p:sldId id="262" r:id="rId11"/>
    <p:sldId id="273" r:id="rId12"/>
    <p:sldId id="274" r:id="rId13"/>
    <p:sldId id="288" r:id="rId14"/>
    <p:sldId id="261" r:id="rId15"/>
    <p:sldId id="323" r:id="rId16"/>
    <p:sldId id="296" r:id="rId17"/>
    <p:sldId id="309" r:id="rId18"/>
    <p:sldId id="304" r:id="rId19"/>
    <p:sldId id="279" r:id="rId20"/>
    <p:sldId id="308" r:id="rId21"/>
    <p:sldId id="275" r:id="rId22"/>
    <p:sldId id="281" r:id="rId23"/>
    <p:sldId id="276" r:id="rId24"/>
    <p:sldId id="284" r:id="rId25"/>
    <p:sldId id="263" r:id="rId26"/>
    <p:sldId id="266" r:id="rId27"/>
    <p:sldId id="306" r:id="rId28"/>
    <p:sldId id="302" r:id="rId29"/>
    <p:sldId id="272" r:id="rId30"/>
    <p:sldId id="267" r:id="rId31"/>
    <p:sldId id="268" r:id="rId32"/>
    <p:sldId id="269" r:id="rId33"/>
    <p:sldId id="310" r:id="rId34"/>
    <p:sldId id="271" r:id="rId35"/>
  </p:sldIdLst>
  <p:sldSz cx="9144000" cy="6858000" type="screen4x3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1" autoAdjust="0"/>
    <p:restoredTop sz="91014" autoAdjust="0"/>
  </p:normalViewPr>
  <p:slideViewPr>
    <p:cSldViewPr>
      <p:cViewPr varScale="1">
        <p:scale>
          <a:sx n="104" d="100"/>
          <a:sy n="104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3201-7241-4483-9E1E-262451E494B8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5F67-8424-4860-A062-9D9928F18F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73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Kokushikan</a:t>
            </a:r>
            <a:r>
              <a:rPr lang="fi-FI" dirty="0"/>
              <a:t> https://www.youtube.com/watch?v=9lxwHh1JlsY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5F67-8424-4860-A062-9D9928F18F8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53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7053-43B1-4676-865F-A88BDC2F5CA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04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Videot: renkaat Lontoo 2012; kesäjumppa 2014 https://klubi-voimistelu-fi.pwire.fi/vinkkeja-ja-materiaalia/aikuiset/valmistunnit/kesajumppa-2014/; </a:t>
            </a:r>
            <a:r>
              <a:rPr lang="fi-FI" dirty="0" err="1"/>
              <a:t>Kokushikan</a:t>
            </a:r>
            <a:r>
              <a:rPr lang="fi-FI" dirty="0"/>
              <a:t> </a:t>
            </a:r>
            <a:r>
              <a:rPr lang="fi-FI" dirty="0" err="1"/>
              <a:t>Gymnaestrada</a:t>
            </a:r>
            <a:r>
              <a:rPr lang="fi-FI" baseline="0" dirty="0"/>
              <a:t> 2015 https://www.youtube.com/watch?v=XtbBFfSWwn8 ; Naruhypyt </a:t>
            </a:r>
            <a:r>
              <a:rPr lang="fi-FI" baseline="0" dirty="0" err="1"/>
              <a:t>Gymnaestrada</a:t>
            </a:r>
            <a:r>
              <a:rPr lang="fi-FI" baseline="0" dirty="0"/>
              <a:t> 2015 https://www.youtube.com/watch?v=4pECT6_LCBg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5F67-8424-4860-A062-9D9928F18F8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18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5F67-8424-4860-A062-9D9928F18F8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28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5F67-8424-4860-A062-9D9928F18F8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21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- REKKI, RENKAAT, KÖYDET, TANKO, PUOLAPUUT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- NOJAPUUT, HEVONEN, PUOMI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- PUKKI, ARKKU, VOLTTIMATTO, TRAMPOLIINI, TRAMPETTI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- KANVEESI, (ILMA)VOLTTIRATA, TRAMPPARATA, MATTORULLA, LATTIA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7053-43B1-4676-865F-A88BDC2F5CA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28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Tasapainoelin</a:t>
            </a:r>
            <a:r>
              <a:rPr lang="en-US" dirty="0"/>
              <a:t> </a:t>
            </a:r>
            <a:r>
              <a:rPr lang="en-US" dirty="0" err="1"/>
              <a:t>aistii</a:t>
            </a:r>
            <a:r>
              <a:rPr lang="en-US" dirty="0"/>
              <a:t> </a:t>
            </a:r>
            <a:r>
              <a:rPr lang="en-US" dirty="0" err="1"/>
              <a:t>pään</a:t>
            </a:r>
            <a:r>
              <a:rPr lang="en-US" dirty="0"/>
              <a:t> </a:t>
            </a:r>
            <a:r>
              <a:rPr lang="en-US" dirty="0" err="1"/>
              <a:t>asentoa</a:t>
            </a:r>
            <a:r>
              <a:rPr lang="en-US" dirty="0"/>
              <a:t> ja </a:t>
            </a:r>
            <a:r>
              <a:rPr lang="en-US" dirty="0" err="1"/>
              <a:t>liikkeitä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Proprioseptiikka</a:t>
            </a:r>
            <a:r>
              <a:rPr lang="en-US" baseline="0" dirty="0"/>
              <a:t> </a:t>
            </a:r>
            <a:r>
              <a:rPr lang="en-US" baseline="0" dirty="0" err="1"/>
              <a:t>aistii</a:t>
            </a:r>
            <a:r>
              <a:rPr lang="en-US" baseline="0" dirty="0"/>
              <a:t> </a:t>
            </a:r>
            <a:r>
              <a:rPr lang="en-US" baseline="0" dirty="0" err="1"/>
              <a:t>kehon</a:t>
            </a:r>
            <a:r>
              <a:rPr lang="en-US" baseline="0" dirty="0"/>
              <a:t> </a:t>
            </a:r>
            <a:r>
              <a:rPr lang="en-US" baseline="0" dirty="0" err="1"/>
              <a:t>asentoja</a:t>
            </a:r>
            <a:r>
              <a:rPr lang="en-US" baseline="0" dirty="0"/>
              <a:t>, </a:t>
            </a:r>
            <a:r>
              <a:rPr lang="en-US" baseline="0" dirty="0" err="1"/>
              <a:t>vartalon</a:t>
            </a:r>
            <a:r>
              <a:rPr lang="en-US" baseline="0" dirty="0"/>
              <a:t> </a:t>
            </a:r>
            <a:r>
              <a:rPr lang="en-US" baseline="0" dirty="0" err="1"/>
              <a:t>osien</a:t>
            </a:r>
            <a:r>
              <a:rPr lang="en-US" baseline="0" dirty="0"/>
              <a:t> </a:t>
            </a:r>
            <a:r>
              <a:rPr lang="en-US" baseline="0" dirty="0" err="1"/>
              <a:t>suhdetta</a:t>
            </a:r>
            <a:r>
              <a:rPr lang="en-US" baseline="0" dirty="0"/>
              <a:t> </a:t>
            </a:r>
            <a:r>
              <a:rPr lang="en-US" baseline="0" dirty="0" err="1"/>
              <a:t>toisiinsa</a:t>
            </a:r>
            <a:r>
              <a:rPr lang="en-US" baseline="0" dirty="0"/>
              <a:t> </a:t>
            </a:r>
            <a:r>
              <a:rPr lang="en-US" baseline="0" dirty="0" err="1"/>
              <a:t>sekä</a:t>
            </a:r>
            <a:r>
              <a:rPr lang="en-US" baseline="0" dirty="0"/>
              <a:t> </a:t>
            </a:r>
            <a:r>
              <a:rPr lang="en-US" baseline="0" dirty="0" err="1"/>
              <a:t>liikkeen</a:t>
            </a:r>
            <a:r>
              <a:rPr lang="en-US" baseline="0" dirty="0"/>
              <a:t> </a:t>
            </a:r>
            <a:r>
              <a:rPr lang="en-US" baseline="0" dirty="0" err="1"/>
              <a:t>nopeutta</a:t>
            </a:r>
            <a:r>
              <a:rPr lang="en-US" baseline="0" dirty="0"/>
              <a:t> ja </a:t>
            </a:r>
            <a:r>
              <a:rPr lang="en-US" baseline="0" dirty="0" err="1"/>
              <a:t>kiihtyvyyttä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Katseen</a:t>
            </a:r>
            <a:r>
              <a:rPr lang="en-US" baseline="0" dirty="0"/>
              <a:t> </a:t>
            </a:r>
            <a:r>
              <a:rPr lang="en-US" baseline="0" dirty="0" err="1"/>
              <a:t>kiinnittyessä</a:t>
            </a:r>
            <a:r>
              <a:rPr lang="en-US" baseline="0" dirty="0"/>
              <a:t> </a:t>
            </a:r>
            <a:r>
              <a:rPr lang="en-US" baseline="0" dirty="0" err="1"/>
              <a:t>kiintopisteeseen</a:t>
            </a:r>
            <a:r>
              <a:rPr lang="en-US" baseline="0" dirty="0"/>
              <a:t> </a:t>
            </a:r>
            <a:r>
              <a:rPr lang="en-US" baseline="0" dirty="0" err="1"/>
              <a:t>tulkitsevat</a:t>
            </a:r>
            <a:r>
              <a:rPr lang="en-US" baseline="0" dirty="0"/>
              <a:t> </a:t>
            </a:r>
            <a:r>
              <a:rPr lang="en-US" baseline="0" dirty="0" err="1"/>
              <a:t>aivot</a:t>
            </a:r>
            <a:r>
              <a:rPr lang="en-US" baseline="0" dirty="0"/>
              <a:t> </a:t>
            </a:r>
            <a:r>
              <a:rPr lang="en-US" baseline="0" dirty="0" err="1"/>
              <a:t>kehon</a:t>
            </a:r>
            <a:r>
              <a:rPr lang="en-US" baseline="0" dirty="0"/>
              <a:t> </a:t>
            </a:r>
            <a:r>
              <a:rPr lang="en-US" baseline="0" dirty="0" err="1"/>
              <a:t>asentoa</a:t>
            </a:r>
            <a:r>
              <a:rPr lang="en-US" baseline="0" dirty="0"/>
              <a:t> ja </a:t>
            </a:r>
            <a:r>
              <a:rPr lang="en-US" baseline="0" dirty="0" err="1"/>
              <a:t>liikettä</a:t>
            </a:r>
            <a:r>
              <a:rPr lang="en-US" baseline="0" dirty="0"/>
              <a:t> </a:t>
            </a:r>
            <a:r>
              <a:rPr lang="en-US" baseline="0" dirty="0" err="1"/>
              <a:t>näköhavaintoa</a:t>
            </a:r>
            <a:r>
              <a:rPr lang="en-US" baseline="0" dirty="0"/>
              <a:t> </a:t>
            </a:r>
            <a:r>
              <a:rPr lang="en-US" baseline="0" dirty="0" err="1"/>
              <a:t>apuna</a:t>
            </a:r>
            <a:r>
              <a:rPr lang="en-US" baseline="0" dirty="0"/>
              <a:t> </a:t>
            </a:r>
            <a:r>
              <a:rPr lang="en-US" baseline="0" dirty="0" err="1"/>
              <a:t>käyttäen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Pikkuaivot</a:t>
            </a:r>
            <a:r>
              <a:rPr lang="en-US" baseline="0" dirty="0"/>
              <a:t> </a:t>
            </a:r>
            <a:r>
              <a:rPr lang="en-US" baseline="0" dirty="0" err="1"/>
              <a:t>käskyttävät</a:t>
            </a:r>
            <a:r>
              <a:rPr lang="en-US" baseline="0" dirty="0"/>
              <a:t> </a:t>
            </a:r>
            <a:r>
              <a:rPr lang="en-US" baseline="0" dirty="0" err="1"/>
              <a:t>lihaksia</a:t>
            </a:r>
            <a:r>
              <a:rPr lang="en-US" baseline="0" dirty="0"/>
              <a:t> </a:t>
            </a:r>
            <a:r>
              <a:rPr lang="en-US" baseline="0" dirty="0" err="1"/>
              <a:t>tasapainon</a:t>
            </a:r>
            <a:r>
              <a:rPr lang="en-US" baseline="0" dirty="0"/>
              <a:t> </a:t>
            </a:r>
            <a:r>
              <a:rPr lang="en-US" baseline="0" dirty="0" err="1"/>
              <a:t>ylläpitämiseksi</a:t>
            </a:r>
            <a:r>
              <a:rPr lang="en-US" baseline="0" dirty="0"/>
              <a:t> </a:t>
            </a:r>
            <a:r>
              <a:rPr lang="en-US" baseline="0" dirty="0" err="1"/>
              <a:t>kaikkien</a:t>
            </a:r>
            <a:r>
              <a:rPr lang="en-US" baseline="0" dirty="0"/>
              <a:t> </a:t>
            </a:r>
            <a:r>
              <a:rPr lang="en-US" baseline="0" dirty="0" err="1"/>
              <a:t>kolmen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. </a:t>
            </a:r>
            <a:r>
              <a:rPr lang="en-US" baseline="0" dirty="0" err="1"/>
              <a:t>järjestelmän</a:t>
            </a:r>
            <a:r>
              <a:rPr lang="en-US" baseline="0" dirty="0"/>
              <a:t> </a:t>
            </a:r>
            <a:r>
              <a:rPr lang="en-US" baseline="0" dirty="0" err="1"/>
              <a:t>tuottaman</a:t>
            </a:r>
            <a:r>
              <a:rPr lang="en-US" baseline="0" dirty="0"/>
              <a:t> </a:t>
            </a:r>
            <a:r>
              <a:rPr lang="en-US" baseline="0" dirty="0" err="1"/>
              <a:t>informaation</a:t>
            </a:r>
            <a:r>
              <a:rPr lang="en-US" baseline="0" dirty="0"/>
              <a:t> </a:t>
            </a:r>
            <a:r>
              <a:rPr lang="en-US" baseline="0" dirty="0" err="1"/>
              <a:t>avulla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22DA8-D87E-4704-BE3B-4F74B20827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9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5F67-8424-4860-A062-9D9928F18F8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14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9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9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5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06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5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1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84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64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33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33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29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27202-FB67-4E19-A2FA-303EF467FCF1}" type="datetimeFigureOut">
              <a:rPr lang="fi-FI" smtClean="0"/>
              <a:t>23.3.2022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6092-F28B-4EA3-BBE2-6C3E6BE498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21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FLMdWIq7fi8&amp;index=5&amp;list=PLFDB6F4F2F3CE76AD" TargetMode="External"/><Relationship Id="rId5" Type="http://schemas.openxmlformats.org/officeDocument/2006/relationships/hyperlink" Target="https://www.youtube.com/watch?v=HGqgyQwULMo&amp;list=PLFDB6F4F2F3CE76AD&amp;index=4" TargetMode="Externa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VZSIgSPnJ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facebook.com/94617143137/videos/504276036914984" TargetMode="External"/><Relationship Id="rId4" Type="http://schemas.openxmlformats.org/officeDocument/2006/relationships/hyperlink" Target="https://www.youtube.com/watch?v=u7-IC1Wb0ZU&amp;index=2&amp;list=PL1281151165362F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f633d15Xw" TargetMode="External"/><Relationship Id="rId2" Type="http://schemas.openxmlformats.org/officeDocument/2006/relationships/hyperlink" Target="https://www.youtube.com/watch?v=XB6QfXzdkvE&amp;list=PL288DD8FE1B4DEC6F&amp;index=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BdmlqvatS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pere.fi/material/attachments/t/5rwo3jlIC/taidekaari_oheismateriaalit_julkaisut_pieni_sirkusopa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fi-FI" dirty="0"/>
              <a:t>LPEA1031 TELINEVOIMISTELU JA AKROBATIA (32h) kevät -22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Teppo Kalaja</a:t>
            </a:r>
          </a:p>
        </p:txBody>
      </p:sp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3530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71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KILPAVOIMISTELU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2053447"/>
            <a:ext cx="8229600" cy="4637106"/>
          </a:xfrm>
        </p:spPr>
        <p:txBody>
          <a:bodyPr numCol="2" spcCol="108000">
            <a:normAutofit/>
          </a:bodyPr>
          <a:lstStyle/>
          <a:p>
            <a:pPr marL="0" indent="0">
              <a:buNone/>
            </a:pPr>
            <a:r>
              <a:rPr lang="fi-FI" sz="2000" dirty="0"/>
              <a:t>TELINEVOIMISTELU</a:t>
            </a:r>
          </a:p>
          <a:p>
            <a:r>
              <a:rPr lang="fi-FI" sz="2000" dirty="0"/>
              <a:t>Miesten 6-ottelu</a:t>
            </a:r>
          </a:p>
          <a:p>
            <a:r>
              <a:rPr lang="fi-FI" sz="2000" dirty="0"/>
              <a:t>Naisten 4-ottelu</a:t>
            </a:r>
          </a:p>
          <a:p>
            <a:r>
              <a:rPr lang="fi-FI" sz="2000" dirty="0"/>
              <a:t>Joukkuekilpailu</a:t>
            </a:r>
          </a:p>
          <a:p>
            <a:r>
              <a:rPr lang="fi-FI" sz="2000" dirty="0"/>
              <a:t>Telinefinaalit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>
                <a:hlinkClick r:id="rId5"/>
              </a:rPr>
              <a:t>https://www.youtube.com/watch?v=HGqgyQwULMo&amp;list=PLFDB6F4F2F3CE76AD&amp;index=4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>
                <a:hlinkClick r:id="rId6"/>
              </a:rPr>
              <a:t>https://www.youtube.com/watch?v=FLMdWIq7fi8&amp;index=5&amp;list=PLFDB6F4F2F3CE76AD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Teppo Kalaja</a:t>
            </a:r>
          </a:p>
        </p:txBody>
      </p:sp>
      <p:pic>
        <p:nvPicPr>
          <p:cNvPr id="6" name="Chen Yibing London 201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3928" y="1340768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44" y="1700808"/>
            <a:ext cx="3353192" cy="4916977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4572000" y="288876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AKROBATIAVOIMISTELU</a:t>
            </a:r>
          </a:p>
          <a:p>
            <a:pPr algn="ctr"/>
            <a:r>
              <a:rPr lang="fi-FI" dirty="0"/>
              <a:t>Parit</a:t>
            </a:r>
          </a:p>
          <a:p>
            <a:pPr algn="ctr"/>
            <a:r>
              <a:rPr lang="fi-FI" dirty="0"/>
              <a:t>Joukkue</a:t>
            </a:r>
          </a:p>
          <a:p>
            <a:pPr algn="ctr"/>
            <a:r>
              <a:rPr lang="fi-FI" dirty="0">
                <a:hlinkClick r:id="rId3"/>
              </a:rPr>
              <a:t>https://youtu.be/CVZSIgSPnJM</a:t>
            </a:r>
            <a:r>
              <a:rPr lang="fi-FI" dirty="0"/>
              <a:t>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323528" y="332656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TRAMPOLIINIVOIM.</a:t>
            </a:r>
          </a:p>
          <a:p>
            <a:r>
              <a:rPr lang="fi-FI" dirty="0"/>
              <a:t>Henkilökohtainen kisa</a:t>
            </a:r>
          </a:p>
          <a:p>
            <a:r>
              <a:rPr lang="fi-FI" dirty="0"/>
              <a:t>Parikisa </a:t>
            </a:r>
            <a:r>
              <a:rPr lang="fi-FI" dirty="0">
                <a:hlinkClick r:id="rId4"/>
              </a:rPr>
              <a:t>https://www.youtube.com/watch?v=u7-IC1Wb0ZU&amp;index=2&amp;list=PL1281151165362F22</a:t>
            </a:r>
            <a:r>
              <a:rPr lang="fi-FI" dirty="0"/>
              <a:t> </a:t>
            </a:r>
          </a:p>
          <a:p>
            <a:r>
              <a:rPr lang="fi-FI" dirty="0"/>
              <a:t>DMT: </a:t>
            </a:r>
            <a:r>
              <a:rPr lang="fi-FI" dirty="0">
                <a:hlinkClick r:id="rId5"/>
              </a:rPr>
              <a:t>https://www.facebook.com/94617143137/videos/504276036914984</a:t>
            </a:r>
            <a:r>
              <a:rPr lang="fi-FI" dirty="0"/>
              <a:t> 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959932" cy="26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6437642" cy="2272109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307573" cy="357301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619672" y="2924944"/>
            <a:ext cx="1906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/>
              <a:t>TEAMGYM</a:t>
            </a:r>
          </a:p>
          <a:p>
            <a:pPr algn="ctr"/>
            <a:r>
              <a:rPr lang="fi-FI" dirty="0"/>
              <a:t>Joukkueliike</a:t>
            </a:r>
          </a:p>
          <a:p>
            <a:pPr algn="ctr"/>
            <a:r>
              <a:rPr lang="fi-FI" dirty="0"/>
              <a:t>Volttirata</a:t>
            </a:r>
          </a:p>
          <a:p>
            <a:pPr algn="ctr"/>
            <a:r>
              <a:rPr lang="fi-FI" dirty="0" err="1"/>
              <a:t>Trampetti</a:t>
            </a:r>
            <a:r>
              <a:rPr lang="fi-FI" dirty="0"/>
              <a:t> </a:t>
            </a:r>
          </a:p>
          <a:p>
            <a:pPr algn="ctr"/>
            <a:r>
              <a:rPr lang="fi-FI" dirty="0"/>
              <a:t>(hyppypöytä)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4788024" y="3083957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KILPA-AEROBIC</a:t>
            </a:r>
          </a:p>
        </p:txBody>
      </p:sp>
    </p:spTree>
    <p:extLst>
      <p:ext uri="{BB962C8B-B14F-4D97-AF65-F5344CB8AC3E}">
        <p14:creationId xmlns:p14="http://schemas.microsoft.com/office/powerpoint/2010/main" val="405994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0" y="9087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RYTMINEN VOIMISTELU</a:t>
            </a:r>
          </a:p>
          <a:p>
            <a:r>
              <a:rPr lang="fi-FI" dirty="0"/>
              <a:t>Henkilökohtainen ottelu</a:t>
            </a:r>
          </a:p>
          <a:p>
            <a:r>
              <a:rPr lang="fi-FI" dirty="0"/>
              <a:t>Välinefinaalit</a:t>
            </a:r>
          </a:p>
          <a:p>
            <a:r>
              <a:rPr lang="fi-FI" dirty="0"/>
              <a:t>Joukkuekilpailu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https://www.youtube.com/watch?v=XB6QfXzdkvE&amp;list=PL288DD8FE1B4DEC6F&amp;index=3</a:t>
            </a:r>
            <a:r>
              <a:rPr lang="fi-FI" dirty="0"/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292079" y="836712"/>
            <a:ext cx="3826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JOUKKUEVOIMISTELU</a:t>
            </a:r>
          </a:p>
          <a:p>
            <a:r>
              <a:rPr lang="fi-FI" dirty="0">
                <a:hlinkClick r:id="rId3"/>
              </a:rPr>
              <a:t>https://www.youtube.com/watch?v=Sxf633d15Xw</a:t>
            </a:r>
            <a:r>
              <a:rPr lang="fi-FI" dirty="0"/>
              <a:t> </a:t>
            </a:r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70" y="2564904"/>
            <a:ext cx="3125557" cy="416592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2379185" cy="35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6" y="1916832"/>
            <a:ext cx="1418790" cy="141879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HARJOITTELULLE  OMINAISTA: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i-FI" dirty="0"/>
              <a:t>KILPAILUSÄÄNTÖJEN  NOUDATTAMINEN</a:t>
            </a:r>
          </a:p>
          <a:p>
            <a:pPr>
              <a:buFont typeface="Arial" charset="0"/>
              <a:buChar char="•"/>
            </a:pPr>
            <a:endParaRPr lang="fi-FI" dirty="0"/>
          </a:p>
          <a:p>
            <a:pPr>
              <a:buFont typeface="Arial" charset="0"/>
              <a:buChar char="•"/>
            </a:pPr>
            <a:endParaRPr lang="fi-FI" dirty="0"/>
          </a:p>
          <a:p>
            <a:pPr>
              <a:buFont typeface="Arial" charset="0"/>
              <a:buChar char="•"/>
            </a:pPr>
            <a:r>
              <a:rPr lang="fi-FI" dirty="0"/>
              <a:t>VAIKEUDEN  TAVOITTELU</a:t>
            </a:r>
          </a:p>
          <a:p>
            <a:pPr>
              <a:buFont typeface="Arial" charset="0"/>
              <a:buChar char="•"/>
            </a:pPr>
            <a:endParaRPr lang="fi-FI" dirty="0"/>
          </a:p>
          <a:p>
            <a:pPr>
              <a:buFont typeface="Arial" charset="0"/>
              <a:buChar char="•"/>
            </a:pPr>
            <a:endParaRPr lang="fi-FI" dirty="0"/>
          </a:p>
          <a:p>
            <a:r>
              <a:rPr lang="fi-FI" dirty="0"/>
              <a:t>ESTEETTISYYTEEN PYRKIMINEN</a:t>
            </a: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86" y="5212080"/>
            <a:ext cx="1854638" cy="154077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431974" cy="16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dirty="0"/>
              <a:t>Telineet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*</a:t>
            </a:r>
            <a:r>
              <a:rPr lang="fi-FI" sz="4000" dirty="0"/>
              <a:t>RIIPUNTATELINEET</a:t>
            </a:r>
          </a:p>
          <a:p>
            <a:pPr marL="0" indent="0">
              <a:buNone/>
            </a:pPr>
            <a:r>
              <a:rPr lang="fi-FI" sz="4000" dirty="0"/>
              <a:t>*NOJATELINEET</a:t>
            </a:r>
          </a:p>
          <a:p>
            <a:pPr marL="0" indent="0">
              <a:buNone/>
            </a:pPr>
            <a:r>
              <a:rPr lang="fi-FI" sz="4000" dirty="0"/>
              <a:t>*HYPPYTELINEET</a:t>
            </a:r>
          </a:p>
          <a:p>
            <a:pPr marL="0" indent="0">
              <a:buNone/>
            </a:pPr>
            <a:r>
              <a:rPr lang="fi-FI" sz="4000" dirty="0"/>
              <a:t>*PERMANTO </a:t>
            </a:r>
          </a:p>
          <a:p>
            <a:pPr marL="0" indent="0">
              <a:buNone/>
            </a:pPr>
            <a:r>
              <a:rPr lang="fi-FI" sz="1900" dirty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69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Biomekaniikkaa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0711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/>
              <a:t>Liikesuvut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/>
          </a:bodyPr>
          <a:lstStyle/>
          <a:p>
            <a:r>
              <a:rPr lang="fi-FI" dirty="0"/>
              <a:t>Voimisteluliikkeet voidaan ryhmitellä biomekaanisesti liikesuvuittain (</a:t>
            </a:r>
            <a:r>
              <a:rPr lang="fi-FI" dirty="0" err="1"/>
              <a:t>Schwope</a:t>
            </a:r>
            <a:r>
              <a:rPr lang="fi-FI" dirty="0"/>
              <a:t> 1975), esim. vauhtiosat:</a:t>
            </a:r>
          </a:p>
          <a:p>
            <a:pPr lvl="1"/>
            <a:r>
              <a:rPr lang="fi-FI" dirty="0"/>
              <a:t>Kuperkeikat ja rullaukset (Hetkellinen Pyörimisakseli)</a:t>
            </a:r>
          </a:p>
          <a:p>
            <a:pPr lvl="1"/>
            <a:r>
              <a:rPr lang="fi-FI" dirty="0"/>
              <a:t>Ylikaadot ja voltit (hetkittäin Kiinteä/Vapaa </a:t>
            </a:r>
            <a:r>
              <a:rPr lang="fi-FI" dirty="0" err="1"/>
              <a:t>Pyör.aks</a:t>
            </a:r>
            <a:r>
              <a:rPr lang="fi-FI" dirty="0"/>
              <a:t>.)</a:t>
            </a:r>
          </a:p>
          <a:p>
            <a:pPr lvl="1"/>
            <a:r>
              <a:rPr lang="fi-FI" dirty="0"/>
              <a:t>Hypyt (</a:t>
            </a:r>
            <a:r>
              <a:rPr lang="fi-FI" dirty="0" err="1"/>
              <a:t>KVP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Kiepit ja pyörähdykset (Kiinteä Pyörimisakseli)</a:t>
            </a:r>
          </a:p>
          <a:p>
            <a:pPr lvl="1"/>
            <a:r>
              <a:rPr lang="fi-FI" dirty="0"/>
              <a:t>Vapaat pyörähdykset (</a:t>
            </a:r>
            <a:r>
              <a:rPr lang="fi-FI" dirty="0" err="1"/>
              <a:t>KP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Kipit (</a:t>
            </a:r>
            <a:r>
              <a:rPr lang="fi-FI" dirty="0" err="1"/>
              <a:t>KP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Heilahdusjännitykset (</a:t>
            </a:r>
            <a:r>
              <a:rPr lang="fi-FI" dirty="0" err="1"/>
              <a:t>KP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Jalan heilahdukset (</a:t>
            </a:r>
            <a:r>
              <a:rPr lang="fi-FI" dirty="0" err="1"/>
              <a:t>KVP/KP</a:t>
            </a:r>
            <a:r>
              <a:rPr lang="fi-FI" dirty="0"/>
              <a:t>)</a:t>
            </a:r>
          </a:p>
          <a:p>
            <a:pPr lvl="1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243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Liikkeillä voimaa ponnistukseen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Ylöshyppy</a:t>
            </a:r>
            <a:r>
              <a:rPr lang="fi-FI" dirty="0"/>
              <a:t> ilman käsien heilahdusta on riippuvainen nilkka-, polvi- ja lantionivelten ojennuksesta</a:t>
            </a:r>
          </a:p>
          <a:p>
            <a:pPr marL="457200" lvl="1" indent="0">
              <a:buNone/>
            </a:pPr>
            <a:r>
              <a:rPr lang="fi-FI" dirty="0"/>
              <a:t>+ käsien heilahdus -&gt; 9 cm korkeampi hyppy</a:t>
            </a:r>
          </a:p>
          <a:p>
            <a:pPr marL="1200150" lvl="2" indent="-342900"/>
            <a:r>
              <a:rPr lang="fi-FI" dirty="0"/>
              <a:t>Irtoamishetkellä painopiste korkeammalla ja suuremmassa nopeudessa</a:t>
            </a:r>
          </a:p>
          <a:p>
            <a:pPr marL="1657350" lvl="3" indent="-342900"/>
            <a:r>
              <a:rPr lang="fi-FI" dirty="0"/>
              <a:t>Korkeammalla, koska kädet ojentuvat vartalon jatkeeksi</a:t>
            </a:r>
          </a:p>
          <a:p>
            <a:pPr marL="1657350" lvl="3" indent="-342900"/>
            <a:r>
              <a:rPr lang="fi-FI" dirty="0"/>
              <a:t>Suuremmassa nopeudessa, koska käsien liike tuottaa liikeketjuun lisää kiihtyvyyttä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156875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282" y="77582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i-FI" dirty="0"/>
              <a:t>Pyörimisen säätely hitausmomentilla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Hitausmomentti pienenee pyörimissäteen lyhentyessä</a:t>
            </a:r>
          </a:p>
        </p:txBody>
      </p:sp>
      <p:pic>
        <p:nvPicPr>
          <p:cNvPr id="4" name="Sisällön paikkamerkk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7" y="2852936"/>
            <a:ext cx="4327214" cy="3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Suoritustapa ja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Aktiivinen osallistuminen harjoituksiin</a:t>
            </a:r>
          </a:p>
          <a:p>
            <a:r>
              <a:rPr lang="fi-FI" dirty="0"/>
              <a:t>Itsenäinen työskentely</a:t>
            </a:r>
          </a:p>
          <a:p>
            <a:r>
              <a:rPr lang="fi-FI" dirty="0"/>
              <a:t>Itsearviointi</a:t>
            </a:r>
          </a:p>
          <a:p>
            <a:r>
              <a:rPr lang="fi-FI" dirty="0"/>
              <a:t>Arviointi 0-5: </a:t>
            </a:r>
          </a:p>
          <a:p>
            <a:pPr marL="400050" lvl="1" indent="0">
              <a:buNone/>
            </a:pPr>
            <a:r>
              <a:rPr lang="fi-FI" b="1" dirty="0"/>
              <a:t>Liikuntataidot</a:t>
            </a:r>
            <a:r>
              <a:rPr lang="fi-FI" dirty="0"/>
              <a:t>: Liikunnan tietojen ja taitojen osaaminen 75 % arvosanasta</a:t>
            </a:r>
          </a:p>
          <a:p>
            <a:pPr marL="400050" lvl="1" indent="0">
              <a:buNone/>
            </a:pPr>
            <a:r>
              <a:rPr lang="fi-FI" b="1" dirty="0"/>
              <a:t>Työskentely</a:t>
            </a:r>
            <a:r>
              <a:rPr lang="fi-FI" dirty="0"/>
              <a:t>: Työskentelytaidot 25 % arvosanasta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267776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/>
              <a:t>Tasapaino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Ylläpitäminen</a:t>
            </a:r>
            <a:endParaRPr lang="en-US" dirty="0"/>
          </a:p>
          <a:p>
            <a:pPr lvl="2"/>
            <a:r>
              <a:rPr lang="fi-FI" dirty="0"/>
              <a:t>Välikorvan tasapainoelin</a:t>
            </a:r>
            <a:endParaRPr lang="en-US" dirty="0"/>
          </a:p>
          <a:p>
            <a:pPr lvl="2"/>
            <a:r>
              <a:rPr lang="en-US" dirty="0" err="1"/>
              <a:t>Proprioseptiikka</a:t>
            </a:r>
            <a:endParaRPr lang="en-US" dirty="0"/>
          </a:p>
          <a:p>
            <a:pPr lvl="4"/>
            <a:r>
              <a:rPr lang="en-US" dirty="0" err="1"/>
              <a:t>Lihassukkulat</a:t>
            </a:r>
            <a:endParaRPr lang="en-US" dirty="0"/>
          </a:p>
          <a:p>
            <a:pPr lvl="4"/>
            <a:r>
              <a:rPr lang="en-US" dirty="0" err="1"/>
              <a:t>Jänne-elimet</a:t>
            </a:r>
            <a:endParaRPr lang="en-US" dirty="0"/>
          </a:p>
          <a:p>
            <a:pPr lvl="4"/>
            <a:r>
              <a:rPr lang="en-US" dirty="0" err="1"/>
              <a:t>Nivelten</a:t>
            </a:r>
            <a:r>
              <a:rPr lang="en-US" dirty="0"/>
              <a:t> </a:t>
            </a:r>
            <a:r>
              <a:rPr lang="en-US" dirty="0" err="1"/>
              <a:t>kinestesiareseptorit</a:t>
            </a:r>
            <a:endParaRPr lang="en-US" dirty="0"/>
          </a:p>
          <a:p>
            <a:pPr lvl="2"/>
            <a:r>
              <a:rPr lang="en-US" dirty="0" err="1"/>
              <a:t>Visuaaliset</a:t>
            </a:r>
            <a:r>
              <a:rPr lang="en-US" dirty="0"/>
              <a:t> </a:t>
            </a:r>
            <a:r>
              <a:rPr lang="en-US" dirty="0" err="1"/>
              <a:t>vihjeet</a:t>
            </a:r>
            <a:endParaRPr lang="en-US" dirty="0"/>
          </a:p>
          <a:p>
            <a:pPr lvl="4"/>
            <a:r>
              <a:rPr lang="en-US" dirty="0" err="1"/>
              <a:t>Näköaistin</a:t>
            </a:r>
            <a:r>
              <a:rPr lang="en-US" dirty="0"/>
              <a:t> </a:t>
            </a:r>
            <a:r>
              <a:rPr lang="en-US" dirty="0" err="1"/>
              <a:t>rajoittaminen</a:t>
            </a:r>
            <a:r>
              <a:rPr lang="en-US" dirty="0"/>
              <a:t> tai </a:t>
            </a:r>
            <a:r>
              <a:rPr lang="en-US" dirty="0" err="1"/>
              <a:t>eliminointi</a:t>
            </a:r>
            <a:r>
              <a:rPr lang="en-US" dirty="0"/>
              <a:t>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tasapainoa</a:t>
            </a:r>
            <a:endParaRPr lang="en-US" dirty="0"/>
          </a:p>
          <a:p>
            <a:pPr lvl="2"/>
            <a:r>
              <a:rPr lang="en-US" dirty="0" err="1"/>
              <a:t>Pikkuaivot</a:t>
            </a:r>
            <a:r>
              <a:rPr lang="en-US" dirty="0"/>
              <a:t>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310080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074025" cy="3776663"/>
          </a:xfrm>
        </p:spPr>
        <p:txBody>
          <a:bodyPr/>
          <a:lstStyle/>
          <a:p>
            <a:r>
              <a:rPr lang="fi-FI" dirty="0"/>
              <a:t>Tasapaino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995">
            <a:off x="971600" y="2204864"/>
            <a:ext cx="5908667" cy="41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83125" cy="5616624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4427984" y="251670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Tukipinta on kontaktipintojen rajaama alue maahan.</a:t>
            </a:r>
          </a:p>
          <a:p>
            <a:r>
              <a:rPr lang="fi-FI" dirty="0">
                <a:solidFill>
                  <a:schemeClr val="tx2"/>
                </a:solidFill>
              </a:rPr>
              <a:t>Mitä laajempi tukipinta, - sitä vakaampi asennon/liikkeen ylläpito.</a:t>
            </a:r>
          </a:p>
          <a:p>
            <a:r>
              <a:rPr lang="fi-FI" dirty="0">
                <a:solidFill>
                  <a:schemeClr val="tx2"/>
                </a:solidFill>
              </a:rPr>
              <a:t>Painopisteen korkeus vaikuttaa tasapainon säilymiseen.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82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Olkakippi</a:t>
            </a:r>
          </a:p>
        </p:txBody>
      </p:sp>
      <p:pic>
        <p:nvPicPr>
          <p:cNvPr id="1026" name="Picture 2" descr="U:\Voimistelu\Opetus\Biomekaniikka\kippi biomekaniik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9807" cy="39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56768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899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68396">
            <a:off x="5866732" y="2683651"/>
            <a:ext cx="2105599" cy="37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82682">
            <a:off x="6035454" y="2828869"/>
            <a:ext cx="1825901" cy="31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44023">
            <a:off x="638434" y="2947886"/>
            <a:ext cx="2373165" cy="27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Raajat kuin vipuja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8379" y="5095245"/>
            <a:ext cx="471795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1F497D"/>
                </a:solidFill>
                <a:latin typeface="Arial" charset="0"/>
              </a:rPr>
              <a:t>Pitkä vipu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Tuottaa suuren vääntövoiman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Liikkeen aloittaminen vaatii paljon voimaa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Vivun päässä suuri nopeus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2847835"/>
            <a:ext cx="350390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solidFill>
                  <a:srgbClr val="1F497D"/>
                </a:solidFill>
                <a:latin typeface="Arial" charset="0"/>
              </a:rPr>
              <a:t>Lyhyt vipu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Tuottaa pienen vääntövoiman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Liikkeen aloittaminen helppo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Vivun päässä pieni nopeus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154261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1F497D"/>
                </a:solidFill>
                <a:latin typeface="Arial" charset="0"/>
              </a:rPr>
              <a:t>Sujuvaan ja tehokkaaseen liikkeeseen yhdistyy tarkoituksenmukainen voimantuoton minimointi ja maksimointi kehonosien pituutta ja niiden kulmanopeutta säätelemällä.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0285">
            <a:off x="1070223" y="2758560"/>
            <a:ext cx="1419357" cy="28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0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Puolivoltti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0" y="1052736"/>
            <a:ext cx="7239000" cy="135636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74387" y="2409096"/>
            <a:ext cx="8229600" cy="4525963"/>
          </a:xfrm>
        </p:spPr>
        <p:txBody>
          <a:bodyPr/>
          <a:lstStyle/>
          <a:p>
            <a:r>
              <a:rPr lang="fi-FI" dirty="0"/>
              <a:t>Kehittelyitä: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0" y="2924944"/>
            <a:ext cx="2249952" cy="12660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3" y="3038110"/>
            <a:ext cx="2124075" cy="128587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05" y="3218110"/>
            <a:ext cx="2047875" cy="12858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7" y="4511689"/>
            <a:ext cx="2571750" cy="89535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36" y="4549397"/>
            <a:ext cx="2681288" cy="13716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5" y="5620906"/>
            <a:ext cx="2448272" cy="12370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46" y="4749854"/>
            <a:ext cx="24955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Havainnointilomake: puolivoltti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119272"/>
              </p:ext>
            </p:extLst>
          </p:nvPr>
        </p:nvGraphicFramePr>
        <p:xfrm>
          <a:off x="611560" y="1340768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Ydinkohdat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92D050"/>
                          </a:solidFill>
                        </a:rPr>
                        <a:t>Sujuu hyvin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FF00"/>
                          </a:solidFill>
                        </a:rPr>
                        <a:t>Sujuu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suju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Vauhtiaskelten suunta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Etukallistus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Kädet</a:t>
                      </a:r>
                      <a:r>
                        <a:rPr lang="fi-FI" baseline="0" dirty="0"/>
                        <a:t> rinnakkain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Käsien etäisyys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Vapaan jalan heitto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Ponnistuksen suunta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Hartiatuki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Katse</a:t>
                      </a:r>
                      <a:r>
                        <a:rPr lang="fi-FI" baseline="0" dirty="0"/>
                        <a:t> sormissa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Selkä kaarella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Jalat</a:t>
                      </a:r>
                      <a:r>
                        <a:rPr lang="fi-FI" baseline="0" dirty="0"/>
                        <a:t> suorina ilmalennossa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81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Laskuvaiheessa painopiste kauaksi, nousuvaiheessa lähelle rekkitankoa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1" y="1844824"/>
            <a:ext cx="4933477" cy="4525963"/>
          </a:xfr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423194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Rengasheilunta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https://youtu.be/0BdmlqvatSc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11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Itsenäisen työskentelyn tehtävä 1: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/>
              <a:t>Pareittain ydinkohtien määrittely valitsemassanne perusliikkeessä. Lähteinä </a:t>
            </a:r>
            <a:r>
              <a:rPr lang="fi-FI" dirty="0" err="1"/>
              <a:t>Moniviestin</a:t>
            </a:r>
            <a:r>
              <a:rPr lang="fi-FI" dirty="0"/>
              <a:t>, </a:t>
            </a:r>
            <a:r>
              <a:rPr lang="fi-FI" dirty="0" err="1"/>
              <a:t>Voimisteluwiki</a:t>
            </a:r>
            <a:r>
              <a:rPr lang="fi-FI" dirty="0"/>
              <a:t>, </a:t>
            </a:r>
            <a:r>
              <a:rPr lang="fi-FI" dirty="0" err="1"/>
              <a:t>google</a:t>
            </a:r>
            <a:r>
              <a:rPr lang="fi-FI" dirty="0"/>
              <a:t>…</a:t>
            </a:r>
          </a:p>
          <a:p>
            <a:pPr lvl="1"/>
            <a:r>
              <a:rPr lang="fi-FI" dirty="0"/>
              <a:t>Ydinkohtiin ja avustuksiin perustuvan opetusmateriaalin (video, kuvatiedosto tms.) laatiminen</a:t>
            </a:r>
          </a:p>
          <a:p>
            <a:pPr lvl="1"/>
            <a:r>
              <a:rPr lang="fi-FI" dirty="0"/>
              <a:t>Materiaalin ”upottaminen” QR-koodin taakse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50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Suoritustapa ja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Kirjallisuus: </a:t>
            </a:r>
          </a:p>
          <a:p>
            <a:pPr lvl="1"/>
            <a:r>
              <a:rPr lang="fi-FI" dirty="0"/>
              <a:t>Luentomateriaalit; </a:t>
            </a:r>
          </a:p>
          <a:p>
            <a:pPr lvl="1"/>
            <a:r>
              <a:rPr lang="fi-FI" dirty="0"/>
              <a:t>Kalaja, S. &amp; Kalaja, T. (2022) Kehonhallinta –liikuntataitojen oppiminen ja harjoittelu. Keuruu: V-K Kustannus.</a:t>
            </a:r>
          </a:p>
          <a:p>
            <a:pPr lvl="1"/>
            <a:r>
              <a:rPr lang="fi-FI" dirty="0"/>
              <a:t>Tervo, E., Pehkonen, M. &amp; Kalaja, T. (2007) Telinevoimistelu. Teoksessa P. Heikinaro-Johansson &amp; T. Huovinen (toim.) </a:t>
            </a:r>
            <a:r>
              <a:rPr lang="fi-FI" i="1" dirty="0"/>
              <a:t>Näkökulmia liikuntapedagogiikkaan. </a:t>
            </a:r>
            <a:r>
              <a:rPr lang="fi-FI" dirty="0"/>
              <a:t>Helsinki: WSOY. </a:t>
            </a:r>
            <a:r>
              <a:rPr lang="fi-FI" dirty="0" err="1"/>
              <a:t>ss</a:t>
            </a:r>
            <a:r>
              <a:rPr lang="fi-FI" dirty="0"/>
              <a:t>. 311-330; </a:t>
            </a:r>
          </a:p>
          <a:p>
            <a:pPr lvl="1"/>
            <a:r>
              <a:rPr lang="fi-FI" i="1" dirty="0"/>
              <a:t>Pieni Sirkusopas. </a:t>
            </a:r>
            <a:r>
              <a:rPr lang="fi-FI" dirty="0"/>
              <a:t>Luettavissa </a:t>
            </a:r>
            <a:r>
              <a:rPr lang="fi-FI" dirty="0">
                <a:hlinkClick r:id="rId3"/>
              </a:rPr>
              <a:t>http://www.tampere.fi/material/attachments/t/5rwo3jlIC/taidekaari_oheismateriaalit_julkaisut_pieni_sirkusopas.pdf</a:t>
            </a:r>
            <a:endParaRPr lang="fi-FI" dirty="0"/>
          </a:p>
          <a:p>
            <a:pPr lvl="1"/>
            <a:r>
              <a:rPr lang="fi-FI" dirty="0"/>
              <a:t>Ohjaajan opas. Suomen Voimisteluliitto 2015.</a:t>
            </a:r>
          </a:p>
          <a:p>
            <a:pPr lvl="1"/>
            <a:r>
              <a:rPr lang="fi-FI" dirty="0" err="1"/>
              <a:t>Freegym</a:t>
            </a:r>
            <a:r>
              <a:rPr lang="fi-FI" dirty="0"/>
              <a:t> ohjaajan opas. Suomen Voimisteluliitto.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Perusliikkeitä: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Permanto:</a:t>
            </a:r>
          </a:p>
          <a:p>
            <a:r>
              <a:rPr lang="fi-FI" dirty="0" err="1"/>
              <a:t>Flik-flak</a:t>
            </a:r>
            <a:endParaRPr lang="fi-FI" dirty="0"/>
          </a:p>
          <a:p>
            <a:r>
              <a:rPr lang="fi-FI" dirty="0"/>
              <a:t>Arabialainen</a:t>
            </a:r>
          </a:p>
          <a:p>
            <a:r>
              <a:rPr lang="fi-FI" dirty="0"/>
              <a:t>Taaksepäin kuperkeikka käsinseisontaan (</a:t>
            </a:r>
            <a:r>
              <a:rPr lang="fi-FI" dirty="0" err="1"/>
              <a:t>fritti</a:t>
            </a:r>
            <a:r>
              <a:rPr lang="fi-FI" dirty="0"/>
              <a:t>)</a:t>
            </a:r>
          </a:p>
          <a:p>
            <a:r>
              <a:rPr lang="fi-FI" dirty="0"/>
              <a:t>Voltti taaksepäin</a:t>
            </a:r>
          </a:p>
          <a:p>
            <a:r>
              <a:rPr lang="fi-FI" dirty="0"/>
              <a:t>Voltti eteenpäin</a:t>
            </a:r>
          </a:p>
        </p:txBody>
      </p:sp>
    </p:spTree>
    <p:extLst>
      <p:ext uri="{BB962C8B-B14F-4D97-AF65-F5344CB8AC3E}">
        <p14:creationId xmlns:p14="http://schemas.microsoft.com/office/powerpoint/2010/main" val="346552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5760640"/>
          </a:xfrm>
        </p:spPr>
        <p:txBody>
          <a:bodyPr numCol="2"/>
          <a:lstStyle/>
          <a:p>
            <a:pPr marL="0" indent="0">
              <a:buNone/>
            </a:pPr>
            <a:r>
              <a:rPr lang="fi-FI" dirty="0"/>
              <a:t>Hyppy:</a:t>
            </a:r>
          </a:p>
          <a:p>
            <a:r>
              <a:rPr lang="fi-FI" dirty="0"/>
              <a:t>Urhonhyppy</a:t>
            </a:r>
          </a:p>
          <a:p>
            <a:r>
              <a:rPr lang="fi-FI" dirty="0"/>
              <a:t>Kyykkyhyppy (</a:t>
            </a:r>
            <a:r>
              <a:rPr lang="fi-FI" dirty="0" err="1"/>
              <a:t>monkey</a:t>
            </a:r>
            <a:r>
              <a:rPr lang="fi-FI" dirty="0"/>
              <a:t>)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Rekki:</a:t>
            </a:r>
          </a:p>
          <a:p>
            <a:r>
              <a:rPr lang="fi-FI" dirty="0"/>
              <a:t>Kippi</a:t>
            </a:r>
          </a:p>
          <a:p>
            <a:r>
              <a:rPr lang="fi-FI" dirty="0"/>
              <a:t>Heiluntakäännös</a:t>
            </a:r>
          </a:p>
          <a:p>
            <a:r>
              <a:rPr lang="fi-FI" dirty="0"/>
              <a:t>Kieppi – Kiintopyöräys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Nojapuut:</a:t>
            </a:r>
          </a:p>
          <a:p>
            <a:r>
              <a:rPr lang="fi-FI" dirty="0"/>
              <a:t>Olkaseisonta</a:t>
            </a:r>
          </a:p>
          <a:p>
            <a:r>
              <a:rPr lang="fi-FI" dirty="0"/>
              <a:t>Olkakippi (mahapotku)</a:t>
            </a:r>
          </a:p>
        </p:txBody>
      </p:sp>
    </p:spTree>
    <p:extLst>
      <p:ext uri="{BB962C8B-B14F-4D97-AF65-F5344CB8AC3E}">
        <p14:creationId xmlns:p14="http://schemas.microsoft.com/office/powerpoint/2010/main" val="1093600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Puomi:</a:t>
            </a:r>
          </a:p>
          <a:p>
            <a:r>
              <a:rPr lang="fi-FI" dirty="0"/>
              <a:t>Kärrynpyörä</a:t>
            </a:r>
          </a:p>
          <a:p>
            <a:r>
              <a:rPr lang="fi-FI" dirty="0"/>
              <a:t>Kuperkeikka</a:t>
            </a:r>
          </a:p>
          <a:p>
            <a:r>
              <a:rPr lang="fi-FI" dirty="0"/>
              <a:t>Piruetti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Trampoliini:</a:t>
            </a:r>
          </a:p>
          <a:p>
            <a:r>
              <a:rPr lang="fi-FI" dirty="0"/>
              <a:t>Istumakäännös</a:t>
            </a:r>
          </a:p>
        </p:txBody>
      </p:sp>
    </p:spTree>
    <p:extLst>
      <p:ext uri="{BB962C8B-B14F-4D97-AF65-F5344CB8AC3E}">
        <p14:creationId xmlns:p14="http://schemas.microsoft.com/office/powerpoint/2010/main" val="3713497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Itsenäisen työskentelyn tehtävä 2: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Laadi valitsemastasi liikkeestä havainnointilomake</a:t>
            </a:r>
          </a:p>
        </p:txBody>
      </p:sp>
    </p:spTree>
    <p:extLst>
      <p:ext uri="{BB962C8B-B14F-4D97-AF65-F5344CB8AC3E}">
        <p14:creationId xmlns:p14="http://schemas.microsoft.com/office/powerpoint/2010/main" val="176532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Havainnointilomake: (liike)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96894"/>
              </p:ext>
            </p:extLst>
          </p:nvPr>
        </p:nvGraphicFramePr>
        <p:xfrm>
          <a:off x="611560" y="1340768"/>
          <a:ext cx="82296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Ydinkohdat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92D050"/>
                          </a:solidFill>
                        </a:rPr>
                        <a:t>Sujuu hyvin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FF00"/>
                          </a:solidFill>
                        </a:rPr>
                        <a:t>Sujuu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FF0000"/>
                          </a:solidFill>
                        </a:rPr>
                        <a:t>Ei suju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2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fi-FI" dirty="0"/>
              <a:t>Keskeiset liikuntatiedot ja -taidot kehonhallinnassa ja akrobatiassa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i-FI" dirty="0"/>
              <a:t>Perusliikkeiden (kehonhallinnalliset asennot, pään asento, vartalon liikkeet (lantion taitto-ojennus), ylä- ja alaraajojen liikkeet, hypyt ja tasapainoilu) hallinta ja ydinkohtien tietäminen eri telineillä . </a:t>
            </a:r>
          </a:p>
          <a:p>
            <a:r>
              <a:rPr lang="fi-FI" dirty="0"/>
              <a:t>Liikkeiden yhdistely sarjoiksi.</a:t>
            </a:r>
          </a:p>
          <a:p>
            <a:pPr lvl="0"/>
            <a:r>
              <a:rPr lang="fi-FI" dirty="0"/>
              <a:t>Oman liikkuvuuden ja kehonhallinnan tiedostaminen ja liikkeiden suorittamisen kannalta riittävän tason saavuttaminen. Tuntee näiden harjoittamisperusteet.</a:t>
            </a:r>
          </a:p>
          <a:p>
            <a:r>
              <a:rPr lang="fi-FI" dirty="0"/>
              <a:t>Avustamisen periaatteiden tunteminen eri telineliikkeissä.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fi-FI" dirty="0"/>
              <a:t>Keskeiset havainnointitaidot kehonhallinnassa ja akrobatiassa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Taito havainnoida suorituksissa kehonhallintaa ja liikkuvuutta sekä miten ne näkyvät suorituksissa (pään, vartalon ja raajojen liikkeet ja asennot).</a:t>
            </a:r>
          </a:p>
          <a:p>
            <a:r>
              <a:rPr lang="fi-FI" dirty="0"/>
              <a:t>Taito havainnoida eri telineiden perusliikkeiden ydinkohtia (liikkeen rytmi ja ajoitus, voimantuotto, kehon osien asennot) ja yhteneväisyyksiä toisiin liikkeisiin.</a:t>
            </a:r>
          </a:p>
          <a:p>
            <a:r>
              <a:rPr lang="fi-FI" dirty="0"/>
              <a:t>Taito havainnoida avustuksen tarve (avustuksen määrä ja laatu)</a:t>
            </a:r>
          </a:p>
        </p:txBody>
      </p:sp>
    </p:spTree>
    <p:extLst>
      <p:ext uri="{BB962C8B-B14F-4D97-AF65-F5344CB8AC3E}">
        <p14:creationId xmlns:p14="http://schemas.microsoft.com/office/powerpoint/2010/main" val="129614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07132" y="332656"/>
            <a:ext cx="8305800" cy="1679490"/>
          </a:xfrm>
        </p:spPr>
        <p:txBody>
          <a:bodyPr>
            <a:normAutofit fontScale="90000"/>
          </a:bodyPr>
          <a:lstStyle/>
          <a:p>
            <a:r>
              <a:rPr lang="fi-FI" dirty="0"/>
              <a:t>Arviointi</a:t>
            </a:r>
            <a:br>
              <a:rPr lang="fi-FI" dirty="0"/>
            </a:br>
            <a:r>
              <a:rPr lang="fi-FI" sz="4000" dirty="0"/>
              <a:t>Telinevoimistelun tiedot ja taidot</a:t>
            </a:r>
            <a:br>
              <a:rPr lang="fi-FI" sz="4000" dirty="0"/>
            </a:br>
            <a:r>
              <a:rPr lang="fi-FI" sz="4000" dirty="0"/>
              <a:t>75 % arvosanasta</a:t>
            </a:r>
          </a:p>
        </p:txBody>
      </p:sp>
      <p:sp>
        <p:nvSpPr>
          <p:cNvPr id="5" name="Ellipsi 4"/>
          <p:cNvSpPr/>
          <p:nvPr/>
        </p:nvSpPr>
        <p:spPr>
          <a:xfrm>
            <a:off x="971600" y="2492896"/>
            <a:ext cx="238937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Havainto-motoriikka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T2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Kehon asennot, liikkeiden ydinkohdat</a:t>
            </a:r>
          </a:p>
        </p:txBody>
      </p:sp>
      <p:sp>
        <p:nvSpPr>
          <p:cNvPr id="7" name="Ellipsi 6"/>
          <p:cNvSpPr/>
          <p:nvPr/>
        </p:nvSpPr>
        <p:spPr>
          <a:xfrm>
            <a:off x="3518882" y="2492896"/>
            <a:ext cx="2529281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b="1" dirty="0">
                <a:solidFill>
                  <a:prstClr val="white"/>
                </a:solidFill>
              </a:rPr>
              <a:t>Tasapaino- ja liikkumistaidot</a:t>
            </a:r>
          </a:p>
          <a:p>
            <a:pPr algn="ctr"/>
            <a:r>
              <a:rPr lang="fi-FI" sz="1300" b="1" dirty="0">
                <a:solidFill>
                  <a:prstClr val="white"/>
                </a:solidFill>
              </a:rPr>
              <a:t>T3</a:t>
            </a:r>
          </a:p>
          <a:p>
            <a:pPr algn="ctr"/>
            <a:r>
              <a:rPr lang="fi-FI" sz="1300" dirty="0">
                <a:solidFill>
                  <a:prstClr val="white"/>
                </a:solidFill>
              </a:rPr>
              <a:t>Perusliikkeet eri telineillä, liikkeiden yhdistely sarjoiksi</a:t>
            </a:r>
          </a:p>
        </p:txBody>
      </p:sp>
      <p:sp>
        <p:nvSpPr>
          <p:cNvPr id="8" name="Ellipsi 7"/>
          <p:cNvSpPr/>
          <p:nvPr/>
        </p:nvSpPr>
        <p:spPr>
          <a:xfrm>
            <a:off x="6228184" y="2574867"/>
            <a:ext cx="25202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prstClr val="white"/>
                </a:solidFill>
              </a:rPr>
              <a:t>Välineen-käsittelytaidot</a:t>
            </a:r>
          </a:p>
          <a:p>
            <a:pPr algn="ctr"/>
            <a:r>
              <a:rPr lang="fi-FI" sz="1600" b="1" dirty="0">
                <a:solidFill>
                  <a:prstClr val="white"/>
                </a:solidFill>
              </a:rPr>
              <a:t>T4</a:t>
            </a:r>
          </a:p>
        </p:txBody>
      </p:sp>
      <p:sp>
        <p:nvSpPr>
          <p:cNvPr id="9" name="Ellipsi 8"/>
          <p:cNvSpPr/>
          <p:nvPr/>
        </p:nvSpPr>
        <p:spPr>
          <a:xfrm>
            <a:off x="2231740" y="4221088"/>
            <a:ext cx="23762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Fyysisten ominaisuuksien arviointi- ja kehittämistaidot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T5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Liikkuvuus, voimankäyttö</a:t>
            </a:r>
          </a:p>
        </p:txBody>
      </p:sp>
      <p:sp>
        <p:nvSpPr>
          <p:cNvPr id="10" name="Ellipsi 9"/>
          <p:cNvSpPr/>
          <p:nvPr/>
        </p:nvSpPr>
        <p:spPr>
          <a:xfrm>
            <a:off x="4860032" y="4221088"/>
            <a:ext cx="23762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prstClr val="white"/>
                </a:solidFill>
              </a:rPr>
              <a:t>Liikuntaympäristö- kohtaiset taidot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382459" y="5877272"/>
            <a:ext cx="337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Fyysisen kunnon tasoa ei arvioida.</a:t>
            </a:r>
          </a:p>
        </p:txBody>
      </p:sp>
      <p:cxnSp>
        <p:nvCxnSpPr>
          <p:cNvPr id="3" name="Suora yhdysviiva 2"/>
          <p:cNvCxnSpPr/>
          <p:nvPr/>
        </p:nvCxnSpPr>
        <p:spPr>
          <a:xfrm>
            <a:off x="6444208" y="2574867"/>
            <a:ext cx="2232248" cy="1286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V="1">
            <a:off x="6453742" y="2737384"/>
            <a:ext cx="2007178" cy="1023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300" y="26064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Arviointi</a:t>
            </a:r>
            <a:br>
              <a:rPr lang="fi-FI" dirty="0"/>
            </a:br>
            <a:r>
              <a:rPr lang="fi-FI" sz="4000" dirty="0"/>
              <a:t>Työskentelytaidot</a:t>
            </a:r>
            <a:br>
              <a:rPr lang="fi-FI" sz="4000" dirty="0"/>
            </a:br>
            <a:r>
              <a:rPr lang="fi-FI" sz="4000" dirty="0"/>
              <a:t>25 %arvosanasta </a:t>
            </a:r>
          </a:p>
        </p:txBody>
      </p:sp>
      <p:sp>
        <p:nvSpPr>
          <p:cNvPr id="3" name="Ellipsi 2"/>
          <p:cNvSpPr/>
          <p:nvPr/>
        </p:nvSpPr>
        <p:spPr>
          <a:xfrm>
            <a:off x="1547664" y="1916832"/>
            <a:ext cx="230425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Aktiivisuus ja yrittäminen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T1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Aktiivinen harjoittelu, myös avustamisessa, ajoissa paikalla</a:t>
            </a:r>
          </a:p>
        </p:txBody>
      </p:sp>
      <p:sp>
        <p:nvSpPr>
          <p:cNvPr id="4" name="Ellipsi 3"/>
          <p:cNvSpPr/>
          <p:nvPr/>
        </p:nvSpPr>
        <p:spPr>
          <a:xfrm>
            <a:off x="4004566" y="1916832"/>
            <a:ext cx="2423621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Turvallinen ja asiallinen toiminta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T7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Turvallisuuden edistäminen, ohjeiden noudattaminen</a:t>
            </a:r>
          </a:p>
          <a:p>
            <a:pPr algn="ctr"/>
            <a:endParaRPr lang="fi-FI" sz="1400" dirty="0">
              <a:solidFill>
                <a:prstClr val="white"/>
              </a:solidFill>
            </a:endParaRPr>
          </a:p>
        </p:txBody>
      </p:sp>
      <p:sp>
        <p:nvSpPr>
          <p:cNvPr id="5" name="Ellipsi 4"/>
          <p:cNvSpPr/>
          <p:nvPr/>
        </p:nvSpPr>
        <p:spPr>
          <a:xfrm>
            <a:off x="6693677" y="1916832"/>
            <a:ext cx="2232248" cy="1731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Yhteistyö- ja vuorovaikutus-taidot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T8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Oma-aloitteisuus avustamisessa, kannustaminen</a:t>
            </a:r>
            <a:endParaRPr lang="fi-FI" sz="1600" dirty="0">
              <a:solidFill>
                <a:prstClr val="white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2686127" y="3708292"/>
            <a:ext cx="2268252" cy="1736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prstClr val="white"/>
                </a:solidFill>
              </a:rPr>
              <a:t>Reilu peli ja vastuullisuus ryhmässä</a:t>
            </a:r>
          </a:p>
          <a:p>
            <a:pPr algn="ctr"/>
            <a:r>
              <a:rPr lang="fi-FI" sz="1400" b="1" dirty="0">
                <a:solidFill>
                  <a:prstClr val="white"/>
                </a:solidFill>
              </a:rPr>
              <a:t>T9</a:t>
            </a:r>
          </a:p>
          <a:p>
            <a:pPr algn="ctr"/>
            <a:r>
              <a:rPr lang="fi-FI" sz="1400" dirty="0">
                <a:solidFill>
                  <a:prstClr val="white"/>
                </a:solidFill>
              </a:rPr>
              <a:t>Välineiden kokoaminen, muiden avustaminen</a:t>
            </a:r>
          </a:p>
        </p:txBody>
      </p:sp>
      <p:sp>
        <p:nvSpPr>
          <p:cNvPr id="7" name="Ellipsi 6"/>
          <p:cNvSpPr/>
          <p:nvPr/>
        </p:nvSpPr>
        <p:spPr>
          <a:xfrm>
            <a:off x="5397406" y="3820673"/>
            <a:ext cx="2806292" cy="1764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Itsenäinen työskentely ja vastuu omasta toiminnasta</a:t>
            </a:r>
          </a:p>
          <a:p>
            <a:pPr algn="ctr"/>
            <a:r>
              <a:rPr lang="fi-FI" sz="1200" b="1" dirty="0">
                <a:solidFill>
                  <a:prstClr val="white"/>
                </a:solidFill>
              </a:rPr>
              <a:t>T10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Annettujen tehtävien suorittaminen ajallaan, omatoiminen harjoittelu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10693" y="3284984"/>
            <a:ext cx="1567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Arvioitavat</a:t>
            </a:r>
            <a:br>
              <a:rPr lang="fi-FI" dirty="0"/>
            </a:br>
            <a:r>
              <a:rPr lang="fi-FI" dirty="0"/>
              <a:t>tavoitteet:</a:t>
            </a:r>
            <a:br>
              <a:rPr lang="fi-FI" dirty="0"/>
            </a:br>
            <a:r>
              <a:rPr lang="fi-FI" dirty="0"/>
              <a:t>kaikki kriteerit </a:t>
            </a:r>
            <a:br>
              <a:rPr lang="fi-FI" dirty="0"/>
            </a:br>
            <a:r>
              <a:rPr lang="fi-FI" dirty="0"/>
              <a:t>(T1 ja T7-10), </a:t>
            </a:r>
            <a:br>
              <a:rPr lang="fi-FI" dirty="0"/>
            </a:br>
            <a:r>
              <a:rPr lang="fi-FI" dirty="0"/>
              <a:t>huomioidaan</a:t>
            </a:r>
          </a:p>
          <a:p>
            <a:r>
              <a:rPr lang="fi-FI" dirty="0"/>
              <a:t>arvioinnissa.</a:t>
            </a:r>
          </a:p>
        </p:txBody>
      </p:sp>
      <p:sp>
        <p:nvSpPr>
          <p:cNvPr id="10" name="Ellipsi 9"/>
          <p:cNvSpPr/>
          <p:nvPr/>
        </p:nvSpPr>
        <p:spPr>
          <a:xfrm>
            <a:off x="3632200" y="5623785"/>
            <a:ext cx="3168352" cy="12342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Myönteiset kokemukset omasta kehosta, pätevyydestä ja yhteisöllisyydestä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T11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23528" y="5585548"/>
            <a:ext cx="2011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Opetuksen tavoite, </a:t>
            </a:r>
            <a:br>
              <a:rPr lang="fi-FI" dirty="0"/>
            </a:br>
            <a:r>
              <a:rPr lang="fi-FI" dirty="0"/>
              <a:t>jota ei huomioida </a:t>
            </a:r>
            <a:br>
              <a:rPr lang="fi-FI" dirty="0"/>
            </a:br>
            <a:r>
              <a:rPr lang="fi-FI" dirty="0"/>
              <a:t>arvioinnissa (T11)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2084028" y="558554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9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Osaamistavoitteet: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fi-FI" dirty="0">
                <a:effectLst/>
                <a:latin typeface="Times New Roman"/>
                <a:ea typeface="SimSun"/>
              </a:rPr>
              <a:t>Opintojakson lopussa opiskelijan odotetaan:</a:t>
            </a:r>
          </a:p>
          <a:p>
            <a:pPr lvl="0">
              <a:buFont typeface="Times New Roman"/>
              <a:buChar char="-"/>
            </a:pPr>
            <a:r>
              <a:rPr lang="fi-FI" dirty="0">
                <a:effectLst/>
                <a:latin typeface="Times New Roman"/>
                <a:ea typeface="SimSun"/>
              </a:rPr>
              <a:t>tuntevan telinevoimistelun eri telineiden perusliikkeiden kehittelyt</a:t>
            </a:r>
          </a:p>
          <a:p>
            <a:pPr lvl="0">
              <a:buFont typeface="Times New Roman"/>
              <a:buChar char="-"/>
            </a:pPr>
            <a:r>
              <a:rPr lang="fi-FI" dirty="0">
                <a:effectLst/>
                <a:latin typeface="Times New Roman"/>
                <a:ea typeface="SimSun"/>
              </a:rPr>
              <a:t>hallitsevan oikeat ja turvalliset suoritustekniikat perusliikkeissä eri telineillä</a:t>
            </a:r>
          </a:p>
          <a:p>
            <a:pPr lvl="0">
              <a:buFont typeface="Times New Roman"/>
              <a:buChar char="-"/>
            </a:pPr>
            <a:r>
              <a:rPr lang="fi-FI" dirty="0">
                <a:effectLst/>
                <a:latin typeface="Times New Roman"/>
                <a:ea typeface="SimSun"/>
              </a:rPr>
              <a:t>hallitsevan avustamisen eri perusliikkeissä</a:t>
            </a:r>
          </a:p>
          <a:p>
            <a:pPr>
              <a:buFont typeface="Times New Roman"/>
              <a:buChar char="-"/>
            </a:pPr>
            <a:r>
              <a:rPr lang="fi-FI" dirty="0">
                <a:latin typeface="Times New Roman"/>
                <a:ea typeface="SimSun"/>
              </a:rPr>
              <a:t>kykenevän eriyttämään opetusta tarjoamalla kullekin oppilaalle taitotasonsa mukaista toimintaa </a:t>
            </a:r>
          </a:p>
          <a:p>
            <a:pPr lvl="0">
              <a:buFont typeface="Times New Roman"/>
              <a:buChar char="-"/>
            </a:pPr>
            <a:r>
              <a:rPr lang="fi-FI" dirty="0">
                <a:latin typeface="Times New Roman"/>
                <a:ea typeface="SimSun"/>
              </a:rPr>
              <a:t>kykenevän oppimisympäristön pedagogiseen muokkaamiseen</a:t>
            </a:r>
            <a:endParaRPr lang="fi-FI" dirty="0">
              <a:effectLst/>
              <a:latin typeface="Times New Roman"/>
              <a:ea typeface="SimSun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304904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047647"/>
          </a:xfrm>
        </p:spPr>
        <p:txBody>
          <a:bodyPr/>
          <a:lstStyle/>
          <a:p>
            <a:pPr algn="l"/>
            <a:r>
              <a:rPr lang="fi-FI" dirty="0"/>
              <a:t>	         </a:t>
            </a:r>
            <a:r>
              <a:rPr lang="fi-FI" b="1" dirty="0"/>
              <a:t>VOIMISTELU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56792"/>
            <a:ext cx="8119814" cy="4620171"/>
          </a:xfrm>
        </p:spPr>
        <p:txBody>
          <a:bodyPr numCol="4" spcCol="108000">
            <a:normAutofit/>
          </a:bodyPr>
          <a:lstStyle/>
          <a:p>
            <a:pPr marL="0" indent="0">
              <a:buNone/>
            </a:pPr>
            <a:r>
              <a:rPr lang="fi-FI" dirty="0"/>
              <a:t>Kilpa-voimistelu</a:t>
            </a:r>
          </a:p>
          <a:p>
            <a:pPr>
              <a:buFontTx/>
              <a:buChar char="-"/>
            </a:pPr>
            <a:r>
              <a:rPr lang="fi-FI" sz="2200" dirty="0"/>
              <a:t>Säännöt suoritus-paikoista, telineistä ja välineistä</a:t>
            </a:r>
          </a:p>
          <a:p>
            <a:pPr>
              <a:buFontTx/>
              <a:buChar char="-"/>
            </a:pPr>
            <a:r>
              <a:rPr lang="fi-FI" sz="2200" dirty="0"/>
              <a:t>Arvostelu-ohjeet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dirty="0"/>
              <a:t>Kunto-voimistelu</a:t>
            </a:r>
          </a:p>
          <a:p>
            <a:pPr>
              <a:buFontTx/>
              <a:buChar char="-"/>
            </a:pPr>
            <a:r>
              <a:rPr lang="fi-FI" sz="2200" dirty="0"/>
              <a:t>Liikehoito</a:t>
            </a:r>
          </a:p>
          <a:p>
            <a:pPr>
              <a:buFontTx/>
              <a:buChar char="-"/>
            </a:pPr>
            <a:r>
              <a:rPr lang="fi-FI" sz="2200" dirty="0"/>
              <a:t>Liikkeiden harjoittelu liikkuvuutta, tasapainoa, voimaa ja kestävyyttä tavoitellen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0" indent="0">
              <a:buNone/>
            </a:pPr>
            <a:r>
              <a:rPr lang="fi-FI" dirty="0"/>
              <a:t>Esittävä voimistelu</a:t>
            </a:r>
            <a:r>
              <a:rPr lang="fi-FI" sz="2400" dirty="0"/>
              <a:t> </a:t>
            </a:r>
          </a:p>
          <a:p>
            <a:pPr>
              <a:buFontTx/>
              <a:buChar char="-"/>
            </a:pPr>
            <a:r>
              <a:rPr lang="fi-FI" sz="2200" dirty="0"/>
              <a:t>Esteettisyys ja ilmaisullisuus</a:t>
            </a:r>
          </a:p>
          <a:p>
            <a:pPr>
              <a:buFontTx/>
              <a:buChar char="-"/>
            </a:pPr>
            <a:r>
              <a:rPr lang="fi-FI" sz="2200" dirty="0"/>
              <a:t>Koreografisia kuvioita ryhmien ja joukkojen voimistelussa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Voimistelu-leikit</a:t>
            </a:r>
          </a:p>
          <a:p>
            <a:pPr>
              <a:buFontTx/>
              <a:buChar char="-"/>
            </a:pPr>
            <a:r>
              <a:rPr lang="fi-FI" sz="2200" dirty="0"/>
              <a:t>Spontaani-suutta</a:t>
            </a:r>
          </a:p>
          <a:p>
            <a:pPr>
              <a:buFontTx/>
              <a:buChar char="-"/>
            </a:pPr>
            <a:r>
              <a:rPr lang="fi-FI" sz="2200" dirty="0"/>
              <a:t>Ohjaus sääntöjä soveltaen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Teppo Kalaja</a:t>
            </a:r>
          </a:p>
        </p:txBody>
      </p:sp>
    </p:spTree>
    <p:extLst>
      <p:ext uri="{BB962C8B-B14F-4D97-AF65-F5344CB8AC3E}">
        <p14:creationId xmlns:p14="http://schemas.microsoft.com/office/powerpoint/2010/main" val="28755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1217</Words>
  <Application>Microsoft Office PowerPoint</Application>
  <PresentationFormat>Näytössä katseltava diaesitys (4:3)</PresentationFormat>
  <Paragraphs>257</Paragraphs>
  <Slides>34</Slides>
  <Notes>8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Office-teema</vt:lpstr>
      <vt:lpstr>LPEA1031 TELINEVOIMISTELU JA AKROBATIA (32h) kevät -22</vt:lpstr>
      <vt:lpstr>Suoritustapa ja arviointi</vt:lpstr>
      <vt:lpstr>Suoritustapa ja arviointi</vt:lpstr>
      <vt:lpstr>Keskeiset liikuntatiedot ja -taidot kehonhallinnassa ja akrobatiassa</vt:lpstr>
      <vt:lpstr>Keskeiset havainnointitaidot kehonhallinnassa ja akrobatiassa</vt:lpstr>
      <vt:lpstr>Arviointi Telinevoimistelun tiedot ja taidot 75 % arvosanasta</vt:lpstr>
      <vt:lpstr>Arviointi Työskentelytaidot 25 %arvosanasta </vt:lpstr>
      <vt:lpstr>Osaamistavoitteet: </vt:lpstr>
      <vt:lpstr>          VOIMISTELU</vt:lpstr>
      <vt:lpstr>KILPAVOIMISTELU</vt:lpstr>
      <vt:lpstr>PowerPoint-esitys</vt:lpstr>
      <vt:lpstr>PowerPoint-esitys</vt:lpstr>
      <vt:lpstr>PowerPoint-esitys</vt:lpstr>
      <vt:lpstr>HARJOITTELULLE  OMINAISTA:</vt:lpstr>
      <vt:lpstr>Telineet</vt:lpstr>
      <vt:lpstr>Biomekaniikkaa</vt:lpstr>
      <vt:lpstr>Liikesuvut</vt:lpstr>
      <vt:lpstr>Liikkeillä voimaa ponnistukseen</vt:lpstr>
      <vt:lpstr>Pyörimisen säätely hitausmomentilla </vt:lpstr>
      <vt:lpstr>Tasapaino</vt:lpstr>
      <vt:lpstr>PowerPoint-esitys</vt:lpstr>
      <vt:lpstr>PowerPoint-esitys</vt:lpstr>
      <vt:lpstr>Olkakippi</vt:lpstr>
      <vt:lpstr>Raajat kuin vipuja</vt:lpstr>
      <vt:lpstr>Puolivoltti</vt:lpstr>
      <vt:lpstr>Havainnointilomake: puolivoltti</vt:lpstr>
      <vt:lpstr>Laskuvaiheessa painopiste kauaksi, nousuvaiheessa lähelle rekkitankoa</vt:lpstr>
      <vt:lpstr>Rengasheilunta</vt:lpstr>
      <vt:lpstr>Itsenäisen työskentelyn tehtävä 1:</vt:lpstr>
      <vt:lpstr>Perusliikkeitä:</vt:lpstr>
      <vt:lpstr>PowerPoint-esitys</vt:lpstr>
      <vt:lpstr>PowerPoint-esitys</vt:lpstr>
      <vt:lpstr>Itsenäisen työskentelyn tehtävä 2:</vt:lpstr>
      <vt:lpstr>Havainnointilomake: (liike)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TELINEVOIMISTELU JA AKROBATIA (14h)</dc:title>
  <dc:creator>Kalaja Teppo</dc:creator>
  <cp:lastModifiedBy>Kalaja, Teppo</cp:lastModifiedBy>
  <cp:revision>108</cp:revision>
  <cp:lastPrinted>2016-09-06T07:02:25Z</cp:lastPrinted>
  <dcterms:created xsi:type="dcterms:W3CDTF">2015-08-28T09:03:19Z</dcterms:created>
  <dcterms:modified xsi:type="dcterms:W3CDTF">2022-03-23T10:48:17Z</dcterms:modified>
</cp:coreProperties>
</file>