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92" r:id="rId4"/>
    <p:sldId id="293" r:id="rId5"/>
    <p:sldId id="294" r:id="rId6"/>
    <p:sldId id="295" r:id="rId7"/>
    <p:sldId id="258" r:id="rId8"/>
    <p:sldId id="264" r:id="rId9"/>
    <p:sldId id="291" r:id="rId10"/>
    <p:sldId id="262" r:id="rId11"/>
    <p:sldId id="273" r:id="rId12"/>
    <p:sldId id="274" r:id="rId13"/>
    <p:sldId id="288" r:id="rId14"/>
    <p:sldId id="261" r:id="rId15"/>
    <p:sldId id="296" r:id="rId16"/>
    <p:sldId id="309" r:id="rId17"/>
    <p:sldId id="304" r:id="rId18"/>
    <p:sldId id="279" r:id="rId19"/>
    <p:sldId id="308" r:id="rId20"/>
    <p:sldId id="275" r:id="rId21"/>
    <p:sldId id="281" r:id="rId22"/>
    <p:sldId id="276" r:id="rId23"/>
    <p:sldId id="284" r:id="rId24"/>
    <p:sldId id="286" r:id="rId25"/>
    <p:sldId id="263" r:id="rId26"/>
    <p:sldId id="266" r:id="rId27"/>
    <p:sldId id="306" r:id="rId28"/>
    <p:sldId id="272" r:id="rId29"/>
    <p:sldId id="267" r:id="rId30"/>
    <p:sldId id="268" r:id="rId31"/>
    <p:sldId id="269" r:id="rId32"/>
    <p:sldId id="310" r:id="rId33"/>
    <p:sldId id="271" r:id="rId34"/>
  </p:sldIdLst>
  <p:sldSz cx="9144000" cy="6858000" type="screen4x3"/>
  <p:notesSz cx="6742113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1" autoAdjust="0"/>
    <p:restoredTop sz="91014" autoAdjust="0"/>
  </p:normalViewPr>
  <p:slideViewPr>
    <p:cSldViewPr>
      <p:cViewPr varScale="1">
        <p:scale>
          <a:sx n="62" d="100"/>
          <a:sy n="62" d="100"/>
        </p:scale>
        <p:origin x="13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3201-7241-4483-9E1E-262451E494B8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C5F67-8424-4860-A062-9D9928F18F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73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Kokushikan</a:t>
            </a:r>
            <a:r>
              <a:rPr lang="fi-FI" dirty="0" smtClean="0"/>
              <a:t> https://www.youtube.com/watch?v=9lxwHh1JlsY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5F67-8424-4860-A062-9D9928F18F8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553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Videot: renkaat Lontoo 2012; kesäjumppa 2014 https://klubi-voimistelu-fi.pwire.fi/vinkkeja-ja-materiaalia/aikuiset/valmistunnit/kesajumppa-2014/; </a:t>
            </a:r>
            <a:r>
              <a:rPr lang="fi-FI" dirty="0" err="1" smtClean="0"/>
              <a:t>Kokushikan</a:t>
            </a:r>
            <a:r>
              <a:rPr lang="fi-FI" dirty="0" smtClean="0"/>
              <a:t> </a:t>
            </a:r>
            <a:r>
              <a:rPr lang="fi-FI" dirty="0" err="1" smtClean="0"/>
              <a:t>Gymnaestrada</a:t>
            </a:r>
            <a:r>
              <a:rPr lang="fi-FI" baseline="0" dirty="0" smtClean="0"/>
              <a:t> 2015 https://www.youtube.com/watch?v=XtbBFfSWwn8 ; Naruhypyt </a:t>
            </a:r>
            <a:r>
              <a:rPr lang="fi-FI" baseline="0" dirty="0" err="1" smtClean="0"/>
              <a:t>Gymnaestrada</a:t>
            </a:r>
            <a:r>
              <a:rPr lang="fi-FI" baseline="0" dirty="0" smtClean="0"/>
              <a:t> 2015 https://www.youtube.com/watch?v=4pECT6_LCBg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5F67-8424-4860-A062-9D9928F18F8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8180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5F67-8424-4860-A062-9D9928F18F83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628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5F67-8424-4860-A062-9D9928F18F8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021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</a:t>
            </a:r>
            <a:r>
              <a:rPr lang="en-US" dirty="0" err="1"/>
              <a:t>Tasapainoelin</a:t>
            </a:r>
            <a:r>
              <a:rPr lang="en-US" dirty="0"/>
              <a:t> </a:t>
            </a:r>
            <a:r>
              <a:rPr lang="en-US" dirty="0" err="1"/>
              <a:t>aistii</a:t>
            </a:r>
            <a:r>
              <a:rPr lang="en-US" dirty="0"/>
              <a:t> </a:t>
            </a:r>
            <a:r>
              <a:rPr lang="en-US" dirty="0" err="1"/>
              <a:t>pään</a:t>
            </a:r>
            <a:r>
              <a:rPr lang="en-US" dirty="0"/>
              <a:t> </a:t>
            </a:r>
            <a:r>
              <a:rPr lang="en-US" dirty="0" err="1"/>
              <a:t>asentoa</a:t>
            </a:r>
            <a:r>
              <a:rPr lang="en-US" dirty="0"/>
              <a:t> ja </a:t>
            </a:r>
            <a:r>
              <a:rPr lang="en-US" dirty="0" err="1"/>
              <a:t>liikkeitä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Proprioseptiikka</a:t>
            </a:r>
            <a:r>
              <a:rPr lang="en-US" baseline="0" dirty="0"/>
              <a:t> </a:t>
            </a:r>
            <a:r>
              <a:rPr lang="en-US" baseline="0" dirty="0" err="1"/>
              <a:t>aistii</a:t>
            </a:r>
            <a:r>
              <a:rPr lang="en-US" baseline="0" dirty="0"/>
              <a:t> </a:t>
            </a:r>
            <a:r>
              <a:rPr lang="en-US" baseline="0" dirty="0" err="1"/>
              <a:t>kehon</a:t>
            </a:r>
            <a:r>
              <a:rPr lang="en-US" baseline="0" dirty="0"/>
              <a:t> </a:t>
            </a:r>
            <a:r>
              <a:rPr lang="en-US" baseline="0" dirty="0" err="1"/>
              <a:t>asentoja</a:t>
            </a:r>
            <a:r>
              <a:rPr lang="en-US" baseline="0" dirty="0"/>
              <a:t>, </a:t>
            </a:r>
            <a:r>
              <a:rPr lang="en-US" baseline="0" dirty="0" err="1"/>
              <a:t>vartalon</a:t>
            </a:r>
            <a:r>
              <a:rPr lang="en-US" baseline="0" dirty="0"/>
              <a:t> </a:t>
            </a:r>
            <a:r>
              <a:rPr lang="en-US" baseline="0" dirty="0" err="1"/>
              <a:t>osien</a:t>
            </a:r>
            <a:r>
              <a:rPr lang="en-US" baseline="0" dirty="0"/>
              <a:t> </a:t>
            </a:r>
            <a:r>
              <a:rPr lang="en-US" baseline="0" dirty="0" err="1"/>
              <a:t>suhdetta</a:t>
            </a:r>
            <a:r>
              <a:rPr lang="en-US" baseline="0" dirty="0"/>
              <a:t> </a:t>
            </a:r>
            <a:r>
              <a:rPr lang="en-US" baseline="0" dirty="0" err="1"/>
              <a:t>toisiinsa</a:t>
            </a:r>
            <a:r>
              <a:rPr lang="en-US" baseline="0" dirty="0"/>
              <a:t> </a:t>
            </a:r>
            <a:r>
              <a:rPr lang="en-US" baseline="0" dirty="0" err="1"/>
              <a:t>sekä</a:t>
            </a:r>
            <a:r>
              <a:rPr lang="en-US" baseline="0" dirty="0"/>
              <a:t> </a:t>
            </a:r>
            <a:r>
              <a:rPr lang="en-US" baseline="0" dirty="0" err="1"/>
              <a:t>liikkeen</a:t>
            </a:r>
            <a:r>
              <a:rPr lang="en-US" baseline="0" dirty="0"/>
              <a:t> </a:t>
            </a:r>
            <a:r>
              <a:rPr lang="en-US" baseline="0" dirty="0" err="1"/>
              <a:t>nopeutta</a:t>
            </a:r>
            <a:r>
              <a:rPr lang="en-US" baseline="0" dirty="0"/>
              <a:t> ja </a:t>
            </a:r>
            <a:r>
              <a:rPr lang="en-US" baseline="0" dirty="0" err="1"/>
              <a:t>kiihtyvyyttä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Katseen</a:t>
            </a:r>
            <a:r>
              <a:rPr lang="en-US" baseline="0" dirty="0"/>
              <a:t> </a:t>
            </a:r>
            <a:r>
              <a:rPr lang="en-US" baseline="0" dirty="0" err="1"/>
              <a:t>kiinnittyessä</a:t>
            </a:r>
            <a:r>
              <a:rPr lang="en-US" baseline="0" dirty="0"/>
              <a:t> </a:t>
            </a:r>
            <a:r>
              <a:rPr lang="en-US" baseline="0" dirty="0" err="1"/>
              <a:t>kiintopisteeseen</a:t>
            </a:r>
            <a:r>
              <a:rPr lang="en-US" baseline="0" dirty="0"/>
              <a:t> </a:t>
            </a:r>
            <a:r>
              <a:rPr lang="en-US" baseline="0" dirty="0" err="1"/>
              <a:t>tulkitsevat</a:t>
            </a:r>
            <a:r>
              <a:rPr lang="en-US" baseline="0" dirty="0"/>
              <a:t> </a:t>
            </a:r>
            <a:r>
              <a:rPr lang="en-US" baseline="0" dirty="0" err="1"/>
              <a:t>aivot</a:t>
            </a:r>
            <a:r>
              <a:rPr lang="en-US" baseline="0" dirty="0"/>
              <a:t> </a:t>
            </a:r>
            <a:r>
              <a:rPr lang="en-US" baseline="0" dirty="0" err="1"/>
              <a:t>kehon</a:t>
            </a:r>
            <a:r>
              <a:rPr lang="en-US" baseline="0" dirty="0"/>
              <a:t> </a:t>
            </a:r>
            <a:r>
              <a:rPr lang="en-US" baseline="0" dirty="0" err="1"/>
              <a:t>asentoa</a:t>
            </a:r>
            <a:r>
              <a:rPr lang="en-US" baseline="0" dirty="0"/>
              <a:t> ja </a:t>
            </a:r>
            <a:r>
              <a:rPr lang="en-US" baseline="0" dirty="0" err="1"/>
              <a:t>liikettä</a:t>
            </a:r>
            <a:r>
              <a:rPr lang="en-US" baseline="0" dirty="0"/>
              <a:t> </a:t>
            </a:r>
            <a:r>
              <a:rPr lang="en-US" baseline="0" dirty="0" err="1"/>
              <a:t>näköhavaintoa</a:t>
            </a:r>
            <a:r>
              <a:rPr lang="en-US" baseline="0" dirty="0"/>
              <a:t> </a:t>
            </a:r>
            <a:r>
              <a:rPr lang="en-US" baseline="0" dirty="0" err="1"/>
              <a:t>apuna</a:t>
            </a:r>
            <a:r>
              <a:rPr lang="en-US" baseline="0" dirty="0"/>
              <a:t> </a:t>
            </a:r>
            <a:r>
              <a:rPr lang="en-US" baseline="0" dirty="0" err="1"/>
              <a:t>käyttäen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Pikkuaivot</a:t>
            </a:r>
            <a:r>
              <a:rPr lang="en-US" baseline="0" dirty="0"/>
              <a:t> </a:t>
            </a:r>
            <a:r>
              <a:rPr lang="en-US" baseline="0" dirty="0" err="1"/>
              <a:t>käskyttävät</a:t>
            </a:r>
            <a:r>
              <a:rPr lang="en-US" baseline="0" dirty="0"/>
              <a:t> </a:t>
            </a:r>
            <a:r>
              <a:rPr lang="en-US" baseline="0" dirty="0" err="1"/>
              <a:t>lihaksia</a:t>
            </a:r>
            <a:r>
              <a:rPr lang="en-US" baseline="0" dirty="0"/>
              <a:t> </a:t>
            </a:r>
            <a:r>
              <a:rPr lang="en-US" baseline="0" dirty="0" err="1"/>
              <a:t>tasapainon</a:t>
            </a:r>
            <a:r>
              <a:rPr lang="en-US" baseline="0" dirty="0"/>
              <a:t> </a:t>
            </a:r>
            <a:r>
              <a:rPr lang="en-US" baseline="0" dirty="0" err="1"/>
              <a:t>ylläpitämiseksi</a:t>
            </a:r>
            <a:r>
              <a:rPr lang="en-US" baseline="0" dirty="0"/>
              <a:t> </a:t>
            </a:r>
            <a:r>
              <a:rPr lang="en-US" baseline="0" dirty="0" err="1"/>
              <a:t>kaikkien</a:t>
            </a:r>
            <a:r>
              <a:rPr lang="en-US" baseline="0" dirty="0"/>
              <a:t> </a:t>
            </a:r>
            <a:r>
              <a:rPr lang="en-US" baseline="0" dirty="0" err="1"/>
              <a:t>kolmen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 </a:t>
            </a:r>
            <a:r>
              <a:rPr lang="en-US" baseline="0" dirty="0" err="1"/>
              <a:t>järjestelmän</a:t>
            </a:r>
            <a:r>
              <a:rPr lang="en-US" baseline="0" dirty="0"/>
              <a:t> </a:t>
            </a:r>
            <a:r>
              <a:rPr lang="en-US" baseline="0" dirty="0" err="1"/>
              <a:t>tuottaman</a:t>
            </a:r>
            <a:r>
              <a:rPr lang="en-US" baseline="0" dirty="0"/>
              <a:t> </a:t>
            </a:r>
            <a:r>
              <a:rPr lang="en-US" baseline="0" dirty="0" err="1"/>
              <a:t>informaation</a:t>
            </a:r>
            <a:r>
              <a:rPr lang="en-US" baseline="0" dirty="0"/>
              <a:t> </a:t>
            </a:r>
            <a:r>
              <a:rPr lang="en-US" baseline="0" dirty="0" err="1"/>
              <a:t>avulla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22DA8-D87E-4704-BE3B-4F74B20827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C5F67-8424-4860-A062-9D9928F18F83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314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490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9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955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06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58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610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384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364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933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33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329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27202-FB67-4E19-A2FA-303EF467FCF1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B6092-F28B-4EA3-BBE2-6C3E6BE498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22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FLMdWIq7fi8&amp;index=5&amp;list=PLFDB6F4F2F3CE76AD" TargetMode="External"/><Relationship Id="rId5" Type="http://schemas.openxmlformats.org/officeDocument/2006/relationships/hyperlink" Target="https://www.youtube.com/watch?v=HGqgyQwULMo&amp;list=PLFDB6F4F2F3CE76AD&amp;index=4" TargetMode="Externa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VZSIgSPnJ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www.facebook.com/94617143137/videos/504276036914984" TargetMode="External"/><Relationship Id="rId4" Type="http://schemas.openxmlformats.org/officeDocument/2006/relationships/hyperlink" Target="https://www.youtube.com/watch?v=u7-IC1Wb0ZU&amp;index=2&amp;list=PL1281151165362F2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f633d15Xw" TargetMode="External"/><Relationship Id="rId2" Type="http://schemas.openxmlformats.org/officeDocument/2006/relationships/hyperlink" Target="https://www.youtube.com/watch?v=XB6QfXzdkvE&amp;list=PL288DD8FE1B4DEC6F&amp;index=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3M6EohQ0nw" TargetMode="External"/><Relationship Id="rId2" Type="http://schemas.openxmlformats.org/officeDocument/2006/relationships/hyperlink" Target="https://www.youtube.com/watch?v=8BJlnieWYm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fi-FI" dirty="0" smtClean="0"/>
              <a:t>LPEA1031 TELINEVOIMISTELU JA AKROBATIA (32h) k-21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Teppo Kalaja</a:t>
            </a:r>
            <a:endParaRPr lang="fi-FI"/>
          </a:p>
        </p:txBody>
      </p:sp>
      <p:pic>
        <p:nvPicPr>
          <p:cNvPr id="6" name="Kuva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353050" cy="348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7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KILPAVOIMISTELU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3528" y="2053447"/>
            <a:ext cx="8229600" cy="4637106"/>
          </a:xfrm>
        </p:spPr>
        <p:txBody>
          <a:bodyPr numCol="2" spcCol="108000">
            <a:normAutofit/>
          </a:bodyPr>
          <a:lstStyle/>
          <a:p>
            <a:pPr marL="0" indent="0">
              <a:buNone/>
            </a:pPr>
            <a:r>
              <a:rPr lang="fi-FI" sz="2000" dirty="0" smtClean="0"/>
              <a:t>TELINEVOIMISTELU</a:t>
            </a:r>
          </a:p>
          <a:p>
            <a:r>
              <a:rPr lang="fi-FI" sz="2000" dirty="0" smtClean="0"/>
              <a:t>Miesten 6-ottelu</a:t>
            </a:r>
          </a:p>
          <a:p>
            <a:r>
              <a:rPr lang="fi-FI" sz="2000" dirty="0" smtClean="0"/>
              <a:t>Naisten 4-ottelu</a:t>
            </a:r>
          </a:p>
          <a:p>
            <a:r>
              <a:rPr lang="fi-FI" sz="2000" dirty="0" smtClean="0"/>
              <a:t>Joukkuekilpailu</a:t>
            </a:r>
          </a:p>
          <a:p>
            <a:r>
              <a:rPr lang="fi-FI" sz="2000" dirty="0" smtClean="0"/>
              <a:t>Telinefinaalit</a:t>
            </a:r>
          </a:p>
          <a:p>
            <a:pPr marL="0" indent="0">
              <a:buNone/>
            </a:pPr>
            <a:endParaRPr lang="fi-FI" sz="2000" dirty="0" smtClean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https://</a:t>
            </a:r>
            <a:r>
              <a:rPr lang="fi-FI" sz="2000" dirty="0" smtClean="0">
                <a:hlinkClick r:id="rId5"/>
              </a:rPr>
              <a:t>www.youtube.com/watch?v=HGqgyQwULMo&amp;list=PLFDB6F4F2F3CE76AD&amp;index=4</a:t>
            </a:r>
            <a:r>
              <a:rPr lang="fi-FI" sz="2000" dirty="0" smtClean="0"/>
              <a:t> 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https://</a:t>
            </a:r>
            <a:r>
              <a:rPr lang="fi-FI" sz="2000" dirty="0" smtClean="0">
                <a:hlinkClick r:id="rId6"/>
              </a:rPr>
              <a:t>www.youtube.com/watch?v=FLMdWIq7fi8&amp;index=5&amp;list=PLFDB6F4F2F3CE76AD</a:t>
            </a:r>
            <a:r>
              <a:rPr lang="fi-FI" sz="2000" dirty="0" smtClean="0"/>
              <a:t> </a:t>
            </a:r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Teppo Kalaja</a:t>
            </a:r>
            <a:endParaRPr lang="fi-FI"/>
          </a:p>
        </p:txBody>
      </p:sp>
      <p:pic>
        <p:nvPicPr>
          <p:cNvPr id="6" name="Chen Yibing London 20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1340768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44" y="1700808"/>
            <a:ext cx="3353192" cy="4916977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4572000" y="288876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 smtClean="0"/>
              <a:t>AKROBATIAVOIMISTELU</a:t>
            </a:r>
            <a:endParaRPr lang="fi-FI" dirty="0"/>
          </a:p>
          <a:p>
            <a:pPr algn="ctr"/>
            <a:r>
              <a:rPr lang="fi-FI" dirty="0"/>
              <a:t>Parit</a:t>
            </a:r>
          </a:p>
          <a:p>
            <a:pPr algn="ctr"/>
            <a:r>
              <a:rPr lang="fi-FI" dirty="0" smtClean="0"/>
              <a:t>Joukkue</a:t>
            </a:r>
          </a:p>
          <a:p>
            <a:pPr algn="ctr"/>
            <a:r>
              <a:rPr lang="fi-FI" dirty="0">
                <a:hlinkClick r:id="rId3"/>
              </a:rPr>
              <a:t>https://</a:t>
            </a:r>
            <a:r>
              <a:rPr lang="fi-FI" dirty="0" smtClean="0">
                <a:hlinkClick r:id="rId3"/>
              </a:rPr>
              <a:t>youtu.be/CVZSIgSPnJM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23528" y="332656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TRAMPOLIINIVOIM.</a:t>
            </a:r>
          </a:p>
          <a:p>
            <a:r>
              <a:rPr lang="fi-FI" dirty="0"/>
              <a:t>Henkilökohtainen kisa</a:t>
            </a:r>
          </a:p>
          <a:p>
            <a:r>
              <a:rPr lang="fi-FI" dirty="0"/>
              <a:t>Parikisa </a:t>
            </a:r>
            <a:r>
              <a:rPr lang="fi-FI" dirty="0">
                <a:hlinkClick r:id="rId4"/>
              </a:rPr>
              <a:t>https://</a:t>
            </a:r>
            <a:r>
              <a:rPr lang="fi-FI" dirty="0" smtClean="0">
                <a:hlinkClick r:id="rId4"/>
              </a:rPr>
              <a:t>www.youtube.com/watch?v=u7-IC1Wb0ZU&amp;index=2&amp;list=PL1281151165362F22</a:t>
            </a:r>
            <a:r>
              <a:rPr lang="fi-FI" dirty="0" smtClean="0"/>
              <a:t> </a:t>
            </a:r>
          </a:p>
          <a:p>
            <a:r>
              <a:rPr lang="fi-FI" dirty="0"/>
              <a:t>DMT: </a:t>
            </a:r>
            <a:r>
              <a:rPr lang="fi-FI" dirty="0">
                <a:hlinkClick r:id="rId5"/>
              </a:rPr>
              <a:t>https://</a:t>
            </a:r>
            <a:r>
              <a:rPr lang="fi-FI" dirty="0" smtClean="0">
                <a:hlinkClick r:id="rId5"/>
              </a:rPr>
              <a:t>www.facebook.com/94617143137/videos/504276036914984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3959932" cy="26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6437642" cy="2272109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68960"/>
            <a:ext cx="2307573" cy="3573016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1619672" y="2924944"/>
            <a:ext cx="1906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/>
              <a:t>TEAMGYM</a:t>
            </a:r>
          </a:p>
          <a:p>
            <a:pPr algn="ctr"/>
            <a:r>
              <a:rPr lang="fi-FI" dirty="0"/>
              <a:t>Joukkueliike</a:t>
            </a:r>
          </a:p>
          <a:p>
            <a:pPr algn="ctr"/>
            <a:r>
              <a:rPr lang="fi-FI" dirty="0"/>
              <a:t>Volttirata</a:t>
            </a:r>
          </a:p>
          <a:p>
            <a:pPr algn="ctr"/>
            <a:r>
              <a:rPr lang="fi-FI" dirty="0" err="1"/>
              <a:t>Trampetti</a:t>
            </a:r>
            <a:r>
              <a:rPr lang="fi-FI" dirty="0"/>
              <a:t> </a:t>
            </a:r>
          </a:p>
          <a:p>
            <a:pPr algn="ctr"/>
            <a:r>
              <a:rPr lang="fi-FI" dirty="0"/>
              <a:t>(hyppypöytä)</a:t>
            </a:r>
          </a:p>
        </p:txBody>
      </p:sp>
      <p:sp>
        <p:nvSpPr>
          <p:cNvPr id="9" name="Suorakulmio 8"/>
          <p:cNvSpPr/>
          <p:nvPr/>
        </p:nvSpPr>
        <p:spPr>
          <a:xfrm>
            <a:off x="4788024" y="3083957"/>
            <a:ext cx="1592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KILPA-AEROBIC</a:t>
            </a:r>
          </a:p>
        </p:txBody>
      </p:sp>
    </p:spTree>
    <p:extLst>
      <p:ext uri="{BB962C8B-B14F-4D97-AF65-F5344CB8AC3E}">
        <p14:creationId xmlns:p14="http://schemas.microsoft.com/office/powerpoint/2010/main" val="40599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611560" y="90872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RYTMINEN VOIMISTELU</a:t>
            </a:r>
          </a:p>
          <a:p>
            <a:r>
              <a:rPr lang="fi-FI" dirty="0"/>
              <a:t>Henkilökohtainen ottelu</a:t>
            </a:r>
          </a:p>
          <a:p>
            <a:r>
              <a:rPr lang="fi-FI" dirty="0"/>
              <a:t>Välinefinaalit</a:t>
            </a:r>
          </a:p>
          <a:p>
            <a:r>
              <a:rPr lang="fi-FI" dirty="0"/>
              <a:t>Joukkuekilpailu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https://www.youtube.com/watch?v=XB6QfXzdkvE&amp;list=PL288DD8FE1B4DEC6F&amp;index=3</a:t>
            </a:r>
            <a:r>
              <a:rPr lang="fi-FI" dirty="0"/>
              <a:t>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5292079" y="836712"/>
            <a:ext cx="3826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JOUKKUEVOIMISTELU</a:t>
            </a:r>
          </a:p>
          <a:p>
            <a:r>
              <a:rPr lang="fi-FI" dirty="0">
                <a:hlinkClick r:id="rId3"/>
              </a:rPr>
              <a:t>https://www.youtube.com/watch?v=Sxf633d15Xw</a:t>
            </a:r>
            <a:r>
              <a:rPr lang="fi-FI" dirty="0"/>
              <a:t> </a:t>
            </a:r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70" y="2564904"/>
            <a:ext cx="3125557" cy="416592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2379185" cy="35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86" y="1916832"/>
            <a:ext cx="1418790" cy="141879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HARJOITTELULLE  OMINAISTA</a:t>
            </a:r>
            <a:r>
              <a:rPr lang="fi-FI" dirty="0" smtClean="0"/>
              <a:t>: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fi-FI" dirty="0"/>
              <a:t>KILPAILUSÄÄNTÖJEN  NOUDATTAMINEN</a:t>
            </a:r>
          </a:p>
          <a:p>
            <a:pPr>
              <a:buFont typeface="Arial" charset="0"/>
              <a:buChar char="•"/>
            </a:pPr>
            <a:endParaRPr lang="fi-FI" dirty="0" smtClean="0"/>
          </a:p>
          <a:p>
            <a:pPr>
              <a:buFont typeface="Arial" charset="0"/>
              <a:buChar char="•"/>
            </a:pPr>
            <a:endParaRPr lang="fi-FI" dirty="0"/>
          </a:p>
          <a:p>
            <a:pPr>
              <a:buFont typeface="Arial" charset="0"/>
              <a:buChar char="•"/>
            </a:pPr>
            <a:r>
              <a:rPr lang="fi-FI" dirty="0"/>
              <a:t>VAIKEUDEN  TAVOITTELU</a:t>
            </a:r>
          </a:p>
          <a:p>
            <a:pPr>
              <a:buFont typeface="Arial" charset="0"/>
              <a:buChar char="•"/>
            </a:pPr>
            <a:endParaRPr lang="fi-FI" dirty="0" smtClean="0"/>
          </a:p>
          <a:p>
            <a:pPr>
              <a:buFont typeface="Arial" charset="0"/>
              <a:buChar char="•"/>
            </a:pPr>
            <a:endParaRPr lang="fi-FI" dirty="0"/>
          </a:p>
          <a:p>
            <a:r>
              <a:rPr lang="fi-FI" dirty="0"/>
              <a:t>ESTEETTISYYTEEN PYRKIMINEN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86" y="5212080"/>
            <a:ext cx="1854638" cy="154077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01008"/>
            <a:ext cx="2431974" cy="16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Biomekaniikkaa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2071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dirty="0" smtClean="0"/>
              <a:t>Liikesuvut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/>
          </a:bodyPr>
          <a:lstStyle/>
          <a:p>
            <a:r>
              <a:rPr lang="fi-FI" dirty="0" smtClean="0"/>
              <a:t>Voimisteluliikkeet voidaan ryhmitellä biomekaanisesti liikesuvuittain (</a:t>
            </a:r>
            <a:r>
              <a:rPr lang="fi-FI" dirty="0" err="1" smtClean="0"/>
              <a:t>Schwope</a:t>
            </a:r>
            <a:r>
              <a:rPr lang="fi-FI" dirty="0" smtClean="0"/>
              <a:t> 1975), esim. vauhtiosat:</a:t>
            </a:r>
          </a:p>
          <a:p>
            <a:pPr lvl="1"/>
            <a:r>
              <a:rPr lang="fi-FI" dirty="0" smtClean="0"/>
              <a:t>Kuperkeikat ja rullaukset (Hetkellinen Pyörimisakseli)</a:t>
            </a:r>
          </a:p>
          <a:p>
            <a:pPr lvl="1"/>
            <a:r>
              <a:rPr lang="fi-FI" dirty="0" smtClean="0"/>
              <a:t>Ylikaadot ja voltit (hetkittäin Kiinteä/Vapaa </a:t>
            </a:r>
            <a:r>
              <a:rPr lang="fi-FI" dirty="0" err="1" smtClean="0"/>
              <a:t>Pyör.aks</a:t>
            </a:r>
            <a:r>
              <a:rPr lang="fi-FI" dirty="0" smtClean="0"/>
              <a:t>.)</a:t>
            </a:r>
          </a:p>
          <a:p>
            <a:pPr lvl="1"/>
            <a:r>
              <a:rPr lang="fi-FI" dirty="0" smtClean="0"/>
              <a:t>Hypyt (</a:t>
            </a:r>
            <a:r>
              <a:rPr lang="fi-FI" dirty="0" err="1" smtClean="0"/>
              <a:t>KVP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Kiepit ja pyörähdykset (Kiinteä Pyörimisakseli)</a:t>
            </a:r>
          </a:p>
          <a:p>
            <a:pPr lvl="1"/>
            <a:r>
              <a:rPr lang="fi-FI" dirty="0" smtClean="0"/>
              <a:t>Vapaat pyörähdykset (</a:t>
            </a:r>
            <a:r>
              <a:rPr lang="fi-FI" dirty="0" err="1" smtClean="0"/>
              <a:t>KP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Kipit (</a:t>
            </a:r>
            <a:r>
              <a:rPr lang="fi-FI" dirty="0" err="1" smtClean="0"/>
              <a:t>KP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Heilahdusjännitykset (</a:t>
            </a:r>
            <a:r>
              <a:rPr lang="fi-FI" dirty="0" err="1" smtClean="0"/>
              <a:t>KP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Jalan heilahdukset (</a:t>
            </a:r>
            <a:r>
              <a:rPr lang="fi-FI" dirty="0" err="1" smtClean="0"/>
              <a:t>KVP/KP</a:t>
            </a:r>
            <a:r>
              <a:rPr lang="fi-FI" dirty="0" smtClean="0"/>
              <a:t>)</a:t>
            </a:r>
          </a:p>
          <a:p>
            <a:pPr lvl="1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24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Liikkeillä voimaa ponnistukseen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Ylöshyppy</a:t>
            </a:r>
            <a:r>
              <a:rPr lang="fi-FI" dirty="0" smtClean="0"/>
              <a:t> ilman käsien heilahdusta on riippuvainen nilkka-, polvi- ja lantionivelten ojennuksesta</a:t>
            </a:r>
          </a:p>
          <a:p>
            <a:pPr marL="457200" lvl="1" indent="0">
              <a:buNone/>
            </a:pPr>
            <a:r>
              <a:rPr lang="fi-FI" dirty="0" smtClean="0"/>
              <a:t>+ käsien heilahdus -&gt; 9 cm korkeampi hyppy</a:t>
            </a:r>
          </a:p>
          <a:p>
            <a:pPr marL="1200150" lvl="2" indent="-342900"/>
            <a:r>
              <a:rPr lang="fi-FI" dirty="0" smtClean="0"/>
              <a:t>Irtoamishetkellä painopiste korkeammalla ja suuremmassa nopeudessa</a:t>
            </a:r>
          </a:p>
          <a:p>
            <a:pPr marL="1657350" lvl="3" indent="-342900"/>
            <a:r>
              <a:rPr lang="fi-FI" dirty="0" smtClean="0"/>
              <a:t>Korkeammalla, koska kädet ojentuvat vartalon jatkeeksi</a:t>
            </a:r>
          </a:p>
          <a:p>
            <a:pPr marL="1657350" lvl="3" indent="-342900"/>
            <a:r>
              <a:rPr lang="fi-FI" dirty="0" smtClean="0"/>
              <a:t>Suuremmassa nopeudessa, koska käsien liike tuottaa liikeketjuun lisää kiihtyvyyttä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Teppo Kalaja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87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0282" y="775829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i-FI" dirty="0"/>
              <a:t>Pyörimisen säätely hitausmomentilla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Hitausmomentti pienenee pyörimissäteen lyhentyessä</a:t>
            </a:r>
            <a:endParaRPr lang="fi-FI" dirty="0"/>
          </a:p>
        </p:txBody>
      </p:sp>
      <p:pic>
        <p:nvPicPr>
          <p:cNvPr id="4" name="Sisällön paikkamerkk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17" y="2852936"/>
            <a:ext cx="4327214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err="1"/>
              <a:t>Tasapaino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Ylläpitäminen</a:t>
            </a:r>
            <a:endParaRPr lang="en-US" dirty="0"/>
          </a:p>
          <a:p>
            <a:pPr lvl="2"/>
            <a:r>
              <a:rPr lang="fi-FI" dirty="0"/>
              <a:t>Välikorvan tasapainoelin</a:t>
            </a:r>
            <a:endParaRPr lang="en-US" dirty="0"/>
          </a:p>
          <a:p>
            <a:pPr lvl="2"/>
            <a:r>
              <a:rPr lang="en-US" dirty="0" err="1"/>
              <a:t>Proprioseptiikka</a:t>
            </a:r>
            <a:endParaRPr lang="en-US" dirty="0"/>
          </a:p>
          <a:p>
            <a:pPr lvl="4"/>
            <a:r>
              <a:rPr lang="en-US" dirty="0" err="1"/>
              <a:t>Lihassukkulat</a:t>
            </a:r>
            <a:endParaRPr lang="en-US" dirty="0"/>
          </a:p>
          <a:p>
            <a:pPr lvl="4"/>
            <a:r>
              <a:rPr lang="en-US" dirty="0" err="1"/>
              <a:t>Jänne-elimet</a:t>
            </a:r>
            <a:endParaRPr lang="en-US" dirty="0"/>
          </a:p>
          <a:p>
            <a:pPr lvl="4"/>
            <a:r>
              <a:rPr lang="en-US" dirty="0" err="1"/>
              <a:t>Nivelten</a:t>
            </a:r>
            <a:r>
              <a:rPr lang="en-US" dirty="0"/>
              <a:t> </a:t>
            </a:r>
            <a:r>
              <a:rPr lang="en-US" dirty="0" err="1"/>
              <a:t>kinestesiareseptorit</a:t>
            </a:r>
            <a:endParaRPr lang="en-US" dirty="0"/>
          </a:p>
          <a:p>
            <a:pPr lvl="2"/>
            <a:r>
              <a:rPr lang="en-US" dirty="0" err="1"/>
              <a:t>Visuaaliset</a:t>
            </a:r>
            <a:r>
              <a:rPr lang="en-US" dirty="0"/>
              <a:t> </a:t>
            </a:r>
            <a:r>
              <a:rPr lang="en-US" dirty="0" err="1"/>
              <a:t>vihjeet</a:t>
            </a:r>
            <a:endParaRPr lang="en-US" dirty="0"/>
          </a:p>
          <a:p>
            <a:pPr lvl="4"/>
            <a:r>
              <a:rPr lang="en-US" dirty="0" err="1"/>
              <a:t>Näköaistin</a:t>
            </a:r>
            <a:r>
              <a:rPr lang="en-US" dirty="0"/>
              <a:t> </a:t>
            </a:r>
            <a:r>
              <a:rPr lang="en-US" dirty="0" err="1"/>
              <a:t>rajoittaminen</a:t>
            </a:r>
            <a:r>
              <a:rPr lang="en-US" dirty="0"/>
              <a:t> tai </a:t>
            </a:r>
            <a:r>
              <a:rPr lang="en-US" dirty="0" err="1"/>
              <a:t>eliminointi</a:t>
            </a:r>
            <a:r>
              <a:rPr lang="en-US" dirty="0"/>
              <a:t> </a:t>
            </a:r>
            <a:r>
              <a:rPr lang="en-US" dirty="0" err="1"/>
              <a:t>heikentää</a:t>
            </a:r>
            <a:r>
              <a:rPr lang="en-US" dirty="0"/>
              <a:t> </a:t>
            </a:r>
            <a:r>
              <a:rPr lang="en-US" dirty="0" err="1"/>
              <a:t>tasapainoa</a:t>
            </a:r>
            <a:endParaRPr lang="en-US" dirty="0"/>
          </a:p>
          <a:p>
            <a:pPr lvl="2"/>
            <a:r>
              <a:rPr lang="en-US" dirty="0" err="1"/>
              <a:t>Pikkuaivot</a:t>
            </a:r>
            <a:r>
              <a:rPr lang="en-US" dirty="0"/>
              <a:t>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Teppo Kalaja</a:t>
            </a:r>
          </a:p>
        </p:txBody>
      </p:sp>
    </p:spTree>
    <p:extLst>
      <p:ext uri="{BB962C8B-B14F-4D97-AF65-F5344CB8AC3E}">
        <p14:creationId xmlns:p14="http://schemas.microsoft.com/office/powerpoint/2010/main" val="31008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Suoritustapa ja arviointi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Aktiivinen osallistuminen harjoituksiin</a:t>
            </a:r>
          </a:p>
          <a:p>
            <a:r>
              <a:rPr lang="fi-FI" dirty="0" smtClean="0"/>
              <a:t>Itsenäinen työskentely</a:t>
            </a:r>
          </a:p>
          <a:p>
            <a:r>
              <a:rPr lang="fi-FI" dirty="0" smtClean="0"/>
              <a:t>Itsearviointi</a:t>
            </a:r>
          </a:p>
          <a:p>
            <a:r>
              <a:rPr lang="fi-FI" dirty="0" smtClean="0"/>
              <a:t>Arviointi 0-5: </a:t>
            </a:r>
          </a:p>
          <a:p>
            <a:pPr marL="400050" lvl="1" indent="0">
              <a:buNone/>
            </a:pPr>
            <a:r>
              <a:rPr lang="fi-FI" b="1" dirty="0" smtClean="0"/>
              <a:t>Liikuntataidot</a:t>
            </a:r>
            <a:r>
              <a:rPr lang="fi-FI" dirty="0"/>
              <a:t>: Liikunnan tietojen ja taitojen osaaminen 50 % arvosanasta</a:t>
            </a:r>
          </a:p>
          <a:p>
            <a:pPr marL="400050" lvl="1" indent="0">
              <a:buNone/>
            </a:pPr>
            <a:r>
              <a:rPr lang="fi-FI" b="1" dirty="0"/>
              <a:t>Työskentely</a:t>
            </a:r>
            <a:r>
              <a:rPr lang="fi-FI" dirty="0"/>
              <a:t>: Työskentelytaidot 50 % arvosanasta</a:t>
            </a:r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Teppo Kalaja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77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611560" y="1052736"/>
            <a:ext cx="8074025" cy="3776663"/>
          </a:xfrm>
        </p:spPr>
        <p:txBody>
          <a:bodyPr/>
          <a:lstStyle/>
          <a:p>
            <a:r>
              <a:rPr lang="fi-FI" dirty="0" smtClean="0"/>
              <a:t>Tasapaino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Sisällön paikkamerkk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995">
            <a:off x="971600" y="2204864"/>
            <a:ext cx="5908667" cy="41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3683125" cy="56166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4427984" y="251670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>
                <a:solidFill>
                  <a:schemeClr val="tx2"/>
                </a:solidFill>
              </a:rPr>
              <a:t>Tukipinta on kontaktipintojen rajaama alue maahan.</a:t>
            </a:r>
          </a:p>
          <a:p>
            <a:r>
              <a:rPr lang="fi-FI" dirty="0">
                <a:solidFill>
                  <a:schemeClr val="tx2"/>
                </a:solidFill>
              </a:rPr>
              <a:t>Mitä laajempi tukipinta, - sitä vakaampi asennon/liikkeen </a:t>
            </a:r>
            <a:r>
              <a:rPr lang="fi-FI" dirty="0" smtClean="0">
                <a:solidFill>
                  <a:schemeClr val="tx2"/>
                </a:solidFill>
              </a:rPr>
              <a:t>ylläpito.</a:t>
            </a:r>
          </a:p>
          <a:p>
            <a:r>
              <a:rPr lang="fi-FI" dirty="0" smtClean="0">
                <a:solidFill>
                  <a:schemeClr val="tx2"/>
                </a:solidFill>
              </a:rPr>
              <a:t>Painopisteen korkeus vaikuttaa tasapainon säilymiseen.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28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Olkakippi</a:t>
            </a:r>
            <a:endParaRPr lang="fi-FI" dirty="0"/>
          </a:p>
        </p:txBody>
      </p:sp>
      <p:pic>
        <p:nvPicPr>
          <p:cNvPr id="1026" name="Picture 2" descr="U:\Voimistelu\Opetus\Biomekaniikka\kippi biomekaniik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09807" cy="39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567686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89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68396">
            <a:off x="5866732" y="2683651"/>
            <a:ext cx="2105599" cy="37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182682">
            <a:off x="6035454" y="2828869"/>
            <a:ext cx="1825901" cy="31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44023">
            <a:off x="638434" y="2947886"/>
            <a:ext cx="2373165" cy="275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Raajat kuin vipuja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8379" y="5095245"/>
            <a:ext cx="471795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srgbClr val="1F497D"/>
                </a:solidFill>
                <a:latin typeface="Arial" charset="0"/>
              </a:rPr>
              <a:t>Pitkä vipu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Tuottaa suuren vääntövoiman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Liikkeen aloittaminen vaatii paljon voimaa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Vivun päässä suuri </a:t>
            </a:r>
            <a:r>
              <a:rPr lang="fi-FI" dirty="0" smtClean="0">
                <a:solidFill>
                  <a:srgbClr val="1F497D"/>
                </a:solidFill>
                <a:latin typeface="Arial" charset="0"/>
              </a:rPr>
              <a:t>nopeus</a:t>
            </a:r>
            <a:endParaRPr lang="fi-FI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776" y="2847835"/>
            <a:ext cx="350390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srgbClr val="1F497D"/>
                </a:solidFill>
                <a:latin typeface="Arial" charset="0"/>
              </a:rPr>
              <a:t>Lyhyt vipu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Tuottaa pienen vääntövoiman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Liikkeen aloittaminen helppo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Vivun päässä pieni nopeus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552" y="154261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srgbClr val="1F497D"/>
                </a:solidFill>
                <a:latin typeface="Arial" charset="0"/>
              </a:rPr>
              <a:t>Sujuvaan ja tehokkaaseen liikkeeseen yhdistyy tarkoituksenmukainen voimantuoton minimointi ja maksimointi kehonosien pituutta ja niiden kulmanopeutta säätelemällä.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90285">
            <a:off x="1070223" y="2758560"/>
            <a:ext cx="1419357" cy="289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p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Puolivoltti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0" y="1052736"/>
            <a:ext cx="7239000" cy="1356360"/>
          </a:xfrm>
          <a:prstGeom prst="rect">
            <a:avLst/>
          </a:prstGeom>
        </p:spPr>
      </p:pic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474387" y="2409096"/>
            <a:ext cx="8229600" cy="4525963"/>
          </a:xfrm>
        </p:spPr>
        <p:txBody>
          <a:bodyPr/>
          <a:lstStyle/>
          <a:p>
            <a:r>
              <a:rPr lang="fi-FI" dirty="0" smtClean="0"/>
              <a:t>Kehittelyitä: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" y="2924944"/>
            <a:ext cx="2249952" cy="126607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53" y="3038110"/>
            <a:ext cx="2124075" cy="128587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05" y="3218110"/>
            <a:ext cx="2047875" cy="128587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7" y="4511689"/>
            <a:ext cx="2571750" cy="89535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36" y="4549397"/>
            <a:ext cx="2681288" cy="137160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5" y="5620906"/>
            <a:ext cx="2448272" cy="123709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46" y="4749854"/>
            <a:ext cx="24955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Havainnointilomake: puolivoltti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119272"/>
              </p:ext>
            </p:extLst>
          </p:nvPr>
        </p:nvGraphicFramePr>
        <p:xfrm>
          <a:off x="611560" y="1340768"/>
          <a:ext cx="8229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Ydinkohdat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92D050"/>
                          </a:solidFill>
                        </a:rPr>
                        <a:t>Sujuu hyvin</a:t>
                      </a:r>
                      <a:endParaRPr lang="fi-FI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FF00"/>
                          </a:solidFill>
                        </a:rPr>
                        <a:t>Sujuu</a:t>
                      </a:r>
                      <a:endParaRPr lang="fi-FI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0000"/>
                          </a:solidFill>
                        </a:rPr>
                        <a:t>Ei suju</a:t>
                      </a:r>
                      <a:endParaRPr lang="fi-FI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Vauhtiaskelten suunta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Etukallistus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Kädet</a:t>
                      </a:r>
                      <a:r>
                        <a:rPr lang="fi-FI" baseline="0" dirty="0" smtClean="0"/>
                        <a:t> rinnakkain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Käsien etäisyys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Vapaan jalan heitto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Ponnistuksen suunta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Hartiatuki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Katse</a:t>
                      </a:r>
                      <a:r>
                        <a:rPr lang="fi-FI" baseline="0" dirty="0" smtClean="0"/>
                        <a:t> sormissa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Selkä kaarella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dirty="0" smtClean="0"/>
                        <a:t>Jalat</a:t>
                      </a:r>
                      <a:r>
                        <a:rPr lang="fi-FI" baseline="0" dirty="0" smtClean="0"/>
                        <a:t> suorina ilmalennossa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81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Laskuvaiheessa painopiste kauaksi, nousuvaiheessa lähelle rekkitankoa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1" y="1844824"/>
            <a:ext cx="4933477" cy="4525963"/>
          </a:xfr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Teppo Kalaja</a:t>
            </a:r>
          </a:p>
        </p:txBody>
      </p:sp>
    </p:spTree>
    <p:extLst>
      <p:ext uri="{BB962C8B-B14F-4D97-AF65-F5344CB8AC3E}">
        <p14:creationId xmlns:p14="http://schemas.microsoft.com/office/powerpoint/2010/main" val="42319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Itsenäisen työskentelyn </a:t>
            </a:r>
            <a:r>
              <a:rPr lang="fi-FI" dirty="0" smtClean="0"/>
              <a:t>tehtävä 1: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i-FI" dirty="0" smtClean="0"/>
              <a:t>Pareittain ydinkohtien </a:t>
            </a:r>
            <a:r>
              <a:rPr lang="fi-FI" dirty="0"/>
              <a:t>määrittely </a:t>
            </a:r>
            <a:r>
              <a:rPr lang="fi-FI" dirty="0" smtClean="0"/>
              <a:t>valitsemassanne perusliikkeessä. </a:t>
            </a:r>
            <a:r>
              <a:rPr lang="fi-FI" dirty="0"/>
              <a:t>Lähteinä </a:t>
            </a:r>
            <a:r>
              <a:rPr lang="fi-FI" dirty="0" err="1"/>
              <a:t>Moniviestin</a:t>
            </a:r>
            <a:r>
              <a:rPr lang="fi-FI" dirty="0"/>
              <a:t>, </a:t>
            </a:r>
            <a:r>
              <a:rPr lang="fi-FI" dirty="0" err="1"/>
              <a:t>Voimisteluwiki</a:t>
            </a:r>
            <a:r>
              <a:rPr lang="fi-FI" dirty="0"/>
              <a:t>, </a:t>
            </a:r>
            <a:r>
              <a:rPr lang="fi-FI" dirty="0" err="1" smtClean="0"/>
              <a:t>google</a:t>
            </a:r>
            <a:r>
              <a:rPr lang="fi-FI" dirty="0" smtClean="0"/>
              <a:t>…</a:t>
            </a:r>
            <a:endParaRPr lang="fi-FI" dirty="0"/>
          </a:p>
          <a:p>
            <a:pPr lvl="1"/>
            <a:r>
              <a:rPr lang="fi-FI" dirty="0"/>
              <a:t>Ydinkohtiin </a:t>
            </a:r>
            <a:r>
              <a:rPr lang="fi-FI" dirty="0" smtClean="0"/>
              <a:t>ja avustuksiin perustuvan opetusmateriaalin (video, kuvatiedosto tms.) laatiminen</a:t>
            </a:r>
          </a:p>
          <a:p>
            <a:pPr lvl="1"/>
            <a:r>
              <a:rPr lang="fi-FI" dirty="0" smtClean="0"/>
              <a:t>Materiaalin ”upottaminen” QR-koodin taakse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05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Perusliikkeitä: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Permanto:</a:t>
            </a:r>
          </a:p>
          <a:p>
            <a:r>
              <a:rPr lang="fi-FI" dirty="0" err="1" smtClean="0"/>
              <a:t>Flik-flak</a:t>
            </a:r>
            <a:endParaRPr lang="fi-FI" dirty="0" smtClean="0"/>
          </a:p>
          <a:p>
            <a:r>
              <a:rPr lang="fi-FI" dirty="0" smtClean="0"/>
              <a:t>Arabialainen</a:t>
            </a:r>
          </a:p>
          <a:p>
            <a:r>
              <a:rPr lang="fi-FI" dirty="0" smtClean="0"/>
              <a:t>Taaksepäin kuperkeikka käsinseisontaan (</a:t>
            </a:r>
            <a:r>
              <a:rPr lang="fi-FI" dirty="0" err="1" smtClean="0"/>
              <a:t>fritti</a:t>
            </a:r>
            <a:r>
              <a:rPr lang="fi-FI" dirty="0" smtClean="0"/>
              <a:t>)</a:t>
            </a:r>
          </a:p>
          <a:p>
            <a:r>
              <a:rPr lang="fi-FI" dirty="0" smtClean="0"/>
              <a:t>Voltti taaksepäin</a:t>
            </a:r>
          </a:p>
          <a:p>
            <a:r>
              <a:rPr lang="fi-FI" dirty="0" smtClean="0"/>
              <a:t>Voltti eteenpäin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55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Keskeiset liikuntatiedot ja –taidot kehonhallinnassa ja akrobatiassa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fi-FI" dirty="0"/>
              <a:t>P</a:t>
            </a:r>
            <a:r>
              <a:rPr lang="fi-FI" dirty="0" smtClean="0"/>
              <a:t>erusliikkeiden </a:t>
            </a:r>
            <a:r>
              <a:rPr lang="fi-FI" dirty="0"/>
              <a:t>(kehonhallinnalliset asennot, </a:t>
            </a:r>
            <a:r>
              <a:rPr lang="fi-FI" dirty="0" smtClean="0"/>
              <a:t>pään asento, vartalon liikkeet (lantion taitto-ojennus), ylä- ja alaraajojen </a:t>
            </a:r>
            <a:r>
              <a:rPr lang="fi-FI" dirty="0"/>
              <a:t>liikkeet, </a:t>
            </a:r>
            <a:r>
              <a:rPr lang="fi-FI" dirty="0" smtClean="0"/>
              <a:t>hypyt </a:t>
            </a:r>
            <a:r>
              <a:rPr lang="fi-FI" dirty="0"/>
              <a:t>ja </a:t>
            </a:r>
            <a:r>
              <a:rPr lang="fi-FI" dirty="0" smtClean="0"/>
              <a:t>tasapainoilu) </a:t>
            </a:r>
            <a:r>
              <a:rPr lang="fi-FI" dirty="0"/>
              <a:t>hallinta ja ydinkohtien </a:t>
            </a:r>
            <a:r>
              <a:rPr lang="fi-FI" dirty="0" smtClean="0"/>
              <a:t>tietäminen eri telineillä </a:t>
            </a:r>
            <a:r>
              <a:rPr lang="fi-FI" dirty="0"/>
              <a:t>. </a:t>
            </a:r>
          </a:p>
          <a:p>
            <a:r>
              <a:rPr lang="fi-FI" dirty="0"/>
              <a:t>L</a:t>
            </a:r>
            <a:r>
              <a:rPr lang="fi-FI" dirty="0" smtClean="0"/>
              <a:t>iikkeiden yhdistely sarjoiksi.</a:t>
            </a:r>
          </a:p>
          <a:p>
            <a:pPr lvl="0"/>
            <a:r>
              <a:rPr lang="fi-FI" dirty="0"/>
              <a:t>Oman </a:t>
            </a:r>
            <a:r>
              <a:rPr lang="fi-FI" dirty="0" smtClean="0"/>
              <a:t>liikkuvuuden ja kehonhallinnan tiedostaminen </a:t>
            </a:r>
            <a:r>
              <a:rPr lang="fi-FI" dirty="0"/>
              <a:t>ja liikkeiden suorittamisen kannalta riittävän tason saavuttaminen</a:t>
            </a:r>
            <a:r>
              <a:rPr lang="fi-FI" dirty="0" smtClean="0"/>
              <a:t>. Tietää näiden harjoittamisperusteet.</a:t>
            </a:r>
          </a:p>
          <a:p>
            <a:r>
              <a:rPr lang="fi-FI" dirty="0" smtClean="0"/>
              <a:t>Avustamisen periaatteiden tunteminen eri telineliikkeissä.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1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467544" y="620688"/>
            <a:ext cx="8229600" cy="5760640"/>
          </a:xfrm>
        </p:spPr>
        <p:txBody>
          <a:bodyPr numCol="2"/>
          <a:lstStyle/>
          <a:p>
            <a:pPr marL="0" indent="0">
              <a:buNone/>
            </a:pPr>
            <a:r>
              <a:rPr lang="fi-FI" dirty="0" smtClean="0"/>
              <a:t>Hyppy:</a:t>
            </a:r>
          </a:p>
          <a:p>
            <a:r>
              <a:rPr lang="fi-FI" dirty="0" smtClean="0"/>
              <a:t>Urhonhyppy</a:t>
            </a:r>
          </a:p>
          <a:p>
            <a:r>
              <a:rPr lang="fi-FI" dirty="0" smtClean="0"/>
              <a:t>Kyykkyhyppy (</a:t>
            </a:r>
            <a:r>
              <a:rPr lang="fi-FI" dirty="0" err="1" smtClean="0"/>
              <a:t>monkey</a:t>
            </a:r>
            <a:r>
              <a:rPr lang="fi-FI" dirty="0" smtClean="0"/>
              <a:t>)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 smtClean="0"/>
              <a:t>Rekki:</a:t>
            </a:r>
          </a:p>
          <a:p>
            <a:r>
              <a:rPr lang="fi-FI" dirty="0" smtClean="0"/>
              <a:t>Kippi</a:t>
            </a:r>
          </a:p>
          <a:p>
            <a:r>
              <a:rPr lang="fi-FI" dirty="0" smtClean="0"/>
              <a:t>Heiluntakäännös</a:t>
            </a:r>
          </a:p>
          <a:p>
            <a:r>
              <a:rPr lang="fi-FI" dirty="0" smtClean="0"/>
              <a:t>Kieppi – Kiintopyöräys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Nojapuut:</a:t>
            </a:r>
          </a:p>
          <a:p>
            <a:r>
              <a:rPr lang="fi-FI" dirty="0" smtClean="0"/>
              <a:t>Olkaseisonta</a:t>
            </a:r>
          </a:p>
          <a:p>
            <a:r>
              <a:rPr lang="fi-FI" dirty="0" smtClean="0"/>
              <a:t>Olkakippi (mahapotku)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36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Puomi:</a:t>
            </a:r>
          </a:p>
          <a:p>
            <a:r>
              <a:rPr lang="fi-FI" dirty="0" smtClean="0"/>
              <a:t>Kärrynpyörä</a:t>
            </a:r>
          </a:p>
          <a:p>
            <a:r>
              <a:rPr lang="fi-FI" dirty="0" smtClean="0"/>
              <a:t>Kuperkeikka</a:t>
            </a:r>
          </a:p>
          <a:p>
            <a:r>
              <a:rPr lang="fi-FI" dirty="0" smtClean="0"/>
              <a:t>Piruetti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 smtClean="0"/>
              <a:t>Trampoliini:</a:t>
            </a:r>
          </a:p>
          <a:p>
            <a:r>
              <a:rPr lang="fi-FI" dirty="0" smtClean="0"/>
              <a:t>Istumakäännös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34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Itsenäisen työskentelyn tehtävä </a:t>
            </a:r>
            <a:r>
              <a:rPr lang="fi-FI" dirty="0" smtClean="0"/>
              <a:t>2 (perusopinnot suorittamattomille):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Laadi valitsemastasi liikkeestä havainnointilomake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5323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Havainnointilomake: (liike)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896894"/>
              </p:ext>
            </p:extLst>
          </p:nvPr>
        </p:nvGraphicFramePr>
        <p:xfrm>
          <a:off x="611560" y="1340768"/>
          <a:ext cx="822960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Ydinkohdat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92D050"/>
                          </a:solidFill>
                        </a:rPr>
                        <a:t>Sujuu hyvin</a:t>
                      </a:r>
                      <a:endParaRPr lang="fi-FI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FF00"/>
                          </a:solidFill>
                        </a:rPr>
                        <a:t>Sujuu</a:t>
                      </a:r>
                      <a:endParaRPr lang="fi-FI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rgbClr val="FF0000"/>
                          </a:solidFill>
                        </a:rPr>
                        <a:t>Ei suju</a:t>
                      </a:r>
                      <a:endParaRPr lang="fi-FI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r>
              <a:rPr lang="fi-FI" dirty="0" smtClean="0"/>
              <a:t>Keskeiset havainnointitaidot kehonhallinnassa ja akrobatiassa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Taito havainnoida suorituksissa </a:t>
            </a:r>
            <a:r>
              <a:rPr lang="fi-FI" dirty="0" smtClean="0"/>
              <a:t>kehonhallintaa ja </a:t>
            </a:r>
            <a:r>
              <a:rPr lang="fi-FI" dirty="0"/>
              <a:t>liikkuvuutta sekä miten ne näkyvät suorituksissa </a:t>
            </a:r>
            <a:r>
              <a:rPr lang="fi-FI" dirty="0" smtClean="0"/>
              <a:t>(pään, vartalon ja raajojen liikkeet ja asennot).</a:t>
            </a:r>
          </a:p>
          <a:p>
            <a:r>
              <a:rPr lang="fi-FI" dirty="0" smtClean="0"/>
              <a:t>Taito havainnoida eri telineiden perusliikkeiden ydinkohtia (liikkeen rytmi ja ajoitus, voimantuotto, kehon osien asennot) ja yhteneväisyyksiä toisiin liikkeisiin.</a:t>
            </a:r>
          </a:p>
          <a:p>
            <a:r>
              <a:rPr lang="fi-FI" dirty="0" smtClean="0"/>
              <a:t>Taito havainnoida avustuksen tarve (avustuksen määrä ja laatu)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61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707132" y="332656"/>
            <a:ext cx="8305800" cy="167949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Arviointi</a:t>
            </a:r>
            <a:br>
              <a:rPr lang="fi-FI" dirty="0" smtClean="0"/>
            </a:br>
            <a:r>
              <a:rPr lang="fi-FI" sz="4000" dirty="0" smtClean="0"/>
              <a:t>Telinevoimistelun tiedot ja taidot</a:t>
            </a:r>
            <a:br>
              <a:rPr lang="fi-FI" sz="4000" dirty="0" smtClean="0"/>
            </a:br>
            <a:r>
              <a:rPr lang="fi-FI" sz="4000" dirty="0" smtClean="0"/>
              <a:t>50 % arvosanasta</a:t>
            </a:r>
            <a:endParaRPr lang="fi-FI" sz="4000" dirty="0"/>
          </a:p>
        </p:txBody>
      </p:sp>
      <p:sp>
        <p:nvSpPr>
          <p:cNvPr id="5" name="Ellipsi 4"/>
          <p:cNvSpPr/>
          <p:nvPr/>
        </p:nvSpPr>
        <p:spPr>
          <a:xfrm>
            <a:off x="971600" y="2492896"/>
            <a:ext cx="238937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Havainto-motoriikka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T2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Kehon asennot, liikkeiden ydinkohdat</a:t>
            </a:r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7" name="Ellipsi 6"/>
          <p:cNvSpPr/>
          <p:nvPr/>
        </p:nvSpPr>
        <p:spPr>
          <a:xfrm>
            <a:off x="3518882" y="2492896"/>
            <a:ext cx="2529281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300" b="1" dirty="0" smtClean="0">
                <a:solidFill>
                  <a:prstClr val="white"/>
                </a:solidFill>
              </a:rPr>
              <a:t>Tasapaino- ja liikkumistaidot</a:t>
            </a:r>
          </a:p>
          <a:p>
            <a:pPr algn="ctr"/>
            <a:r>
              <a:rPr lang="fi-FI" sz="1300" b="1" dirty="0" smtClean="0">
                <a:solidFill>
                  <a:prstClr val="white"/>
                </a:solidFill>
              </a:rPr>
              <a:t>T3</a:t>
            </a:r>
          </a:p>
          <a:p>
            <a:pPr algn="ctr"/>
            <a:r>
              <a:rPr lang="fi-FI" sz="1300" dirty="0" smtClean="0">
                <a:solidFill>
                  <a:prstClr val="white"/>
                </a:solidFill>
              </a:rPr>
              <a:t>Perusliikkeet eri telineillä, liikkeiden yhdistely sarjoiksi</a:t>
            </a:r>
            <a:endParaRPr lang="fi-FI" sz="1300" dirty="0">
              <a:solidFill>
                <a:prstClr val="white"/>
              </a:solidFill>
            </a:endParaRPr>
          </a:p>
        </p:txBody>
      </p:sp>
      <p:sp>
        <p:nvSpPr>
          <p:cNvPr id="8" name="Ellipsi 7"/>
          <p:cNvSpPr/>
          <p:nvPr/>
        </p:nvSpPr>
        <p:spPr>
          <a:xfrm>
            <a:off x="6228184" y="2574867"/>
            <a:ext cx="2520280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 smtClean="0">
                <a:solidFill>
                  <a:prstClr val="white"/>
                </a:solidFill>
              </a:rPr>
              <a:t>Välineen-käsittelytaidot</a:t>
            </a:r>
          </a:p>
          <a:p>
            <a:pPr algn="ctr"/>
            <a:r>
              <a:rPr lang="fi-FI" sz="1600" b="1" dirty="0" smtClean="0">
                <a:solidFill>
                  <a:prstClr val="white"/>
                </a:solidFill>
              </a:rPr>
              <a:t>T4</a:t>
            </a:r>
            <a:endParaRPr lang="fi-FI" sz="1600" b="1" dirty="0">
              <a:solidFill>
                <a:prstClr val="white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2231740" y="4221088"/>
            <a:ext cx="237626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Fyysisten ominaisuuksien arviointi- ja kehittämistaidot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T5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Liikkuvuus, voimankäyttö</a:t>
            </a:r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10" name="Ellipsi 9"/>
          <p:cNvSpPr/>
          <p:nvPr/>
        </p:nvSpPr>
        <p:spPr>
          <a:xfrm>
            <a:off x="4860032" y="4221088"/>
            <a:ext cx="2376264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Liikuntaympäristö- kohtaiset taidot </a:t>
            </a:r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2382459" y="5877272"/>
            <a:ext cx="337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prstClr val="black"/>
                </a:solidFill>
              </a:rPr>
              <a:t>Fyysisen kunnon tasoa ei arvioida.</a:t>
            </a:r>
            <a:endParaRPr lang="fi-FI" dirty="0">
              <a:solidFill>
                <a:prstClr val="black"/>
              </a:solidFill>
            </a:endParaRPr>
          </a:p>
        </p:txBody>
      </p:sp>
      <p:cxnSp>
        <p:nvCxnSpPr>
          <p:cNvPr id="3" name="Suora yhdysviiva 2"/>
          <p:cNvCxnSpPr/>
          <p:nvPr/>
        </p:nvCxnSpPr>
        <p:spPr>
          <a:xfrm>
            <a:off x="6444208" y="2574867"/>
            <a:ext cx="2232248" cy="12861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 flipV="1">
            <a:off x="6453742" y="2737384"/>
            <a:ext cx="2007178" cy="10231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8300" y="26064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 smtClean="0"/>
              <a:t>Arviointi</a:t>
            </a:r>
            <a:br>
              <a:rPr lang="fi-FI" dirty="0" smtClean="0"/>
            </a:br>
            <a:r>
              <a:rPr lang="fi-FI" sz="4000" dirty="0" smtClean="0"/>
              <a:t>Työskentelytaidot</a:t>
            </a:r>
            <a:br>
              <a:rPr lang="fi-FI" sz="4000" dirty="0" smtClean="0"/>
            </a:br>
            <a:r>
              <a:rPr lang="fi-FI" sz="4000" dirty="0" smtClean="0"/>
              <a:t>50 %arvosanasta </a:t>
            </a:r>
            <a:endParaRPr lang="fi-FI" sz="4000" dirty="0"/>
          </a:p>
        </p:txBody>
      </p:sp>
      <p:sp>
        <p:nvSpPr>
          <p:cNvPr id="3" name="Ellipsi 2"/>
          <p:cNvSpPr/>
          <p:nvPr/>
        </p:nvSpPr>
        <p:spPr>
          <a:xfrm>
            <a:off x="1547664" y="1916832"/>
            <a:ext cx="2304256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Aktiivisuus ja yrittäminen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T1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Aktiivinen harjoittelu, myös avustamisessa, ajoissa paikalla</a:t>
            </a:r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4" name="Ellipsi 3"/>
          <p:cNvSpPr/>
          <p:nvPr/>
        </p:nvSpPr>
        <p:spPr>
          <a:xfrm>
            <a:off x="4004566" y="1916832"/>
            <a:ext cx="2423621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Turvallinen ja asiallinen toiminta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T7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Turvallisuuden edistäminen, ohjeiden noudattaminen</a:t>
            </a:r>
          </a:p>
          <a:p>
            <a:pPr algn="ctr"/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5" name="Ellipsi 4"/>
          <p:cNvSpPr/>
          <p:nvPr/>
        </p:nvSpPr>
        <p:spPr>
          <a:xfrm>
            <a:off x="6693677" y="1916832"/>
            <a:ext cx="2232248" cy="1731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Yhteistyö- ja vuorovaikutus-taidot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T8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Oma-aloitteisuus avustamisessa, kannustaminen</a:t>
            </a:r>
            <a:endParaRPr lang="fi-FI" sz="1600" dirty="0">
              <a:solidFill>
                <a:prstClr val="white"/>
              </a:solidFill>
            </a:endParaRPr>
          </a:p>
        </p:txBody>
      </p:sp>
      <p:sp>
        <p:nvSpPr>
          <p:cNvPr id="6" name="Ellipsi 5"/>
          <p:cNvSpPr/>
          <p:nvPr/>
        </p:nvSpPr>
        <p:spPr>
          <a:xfrm>
            <a:off x="2686127" y="3708292"/>
            <a:ext cx="2268252" cy="1736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Reilu peli ja vastuullisuus ryhmässä</a:t>
            </a:r>
          </a:p>
          <a:p>
            <a:pPr algn="ctr"/>
            <a:r>
              <a:rPr lang="fi-FI" sz="1400" b="1" dirty="0" smtClean="0">
                <a:solidFill>
                  <a:prstClr val="white"/>
                </a:solidFill>
              </a:rPr>
              <a:t>T9</a:t>
            </a:r>
          </a:p>
          <a:p>
            <a:pPr algn="ctr"/>
            <a:r>
              <a:rPr lang="fi-FI" sz="1400" dirty="0" smtClean="0">
                <a:solidFill>
                  <a:prstClr val="white"/>
                </a:solidFill>
              </a:rPr>
              <a:t>Välineiden kokoaminen, muiden avustaminen</a:t>
            </a:r>
            <a:endParaRPr lang="fi-FI" sz="1400" dirty="0">
              <a:solidFill>
                <a:prstClr val="white"/>
              </a:solidFill>
            </a:endParaRPr>
          </a:p>
        </p:txBody>
      </p:sp>
      <p:sp>
        <p:nvSpPr>
          <p:cNvPr id="7" name="Ellipsi 6"/>
          <p:cNvSpPr/>
          <p:nvPr/>
        </p:nvSpPr>
        <p:spPr>
          <a:xfrm>
            <a:off x="5397406" y="3820673"/>
            <a:ext cx="2806292" cy="176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 smtClean="0">
                <a:solidFill>
                  <a:schemeClr val="bg1"/>
                </a:solidFill>
              </a:rPr>
              <a:t>Itsenäinen työskentely ja vastuu omasta toiminnasta</a:t>
            </a:r>
          </a:p>
          <a:p>
            <a:pPr algn="ctr"/>
            <a:r>
              <a:rPr lang="fi-FI" sz="1200" b="1" dirty="0" smtClean="0">
                <a:solidFill>
                  <a:prstClr val="white"/>
                </a:solidFill>
              </a:rPr>
              <a:t>T10</a:t>
            </a:r>
          </a:p>
          <a:p>
            <a:pPr algn="ctr"/>
            <a:r>
              <a:rPr lang="fi-FI" sz="1200" dirty="0" smtClean="0">
                <a:solidFill>
                  <a:prstClr val="white"/>
                </a:solidFill>
              </a:rPr>
              <a:t>Annettujen tehtävien suorittaminen ajallaan, omatoiminen harjoittelu</a:t>
            </a:r>
            <a:endParaRPr lang="fi-FI" sz="1200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10693" y="3284984"/>
            <a:ext cx="15679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Arvioitavat</a:t>
            </a:r>
            <a:br>
              <a:rPr lang="fi-FI" dirty="0" smtClean="0"/>
            </a:br>
            <a:r>
              <a:rPr lang="fi-FI" dirty="0" smtClean="0"/>
              <a:t>tavoitteet:</a:t>
            </a:r>
            <a:br>
              <a:rPr lang="fi-FI" dirty="0" smtClean="0"/>
            </a:br>
            <a:r>
              <a:rPr lang="fi-FI" dirty="0" smtClean="0"/>
              <a:t>kaikki</a:t>
            </a:r>
            <a:r>
              <a:rPr lang="fi-FI" dirty="0"/>
              <a:t> </a:t>
            </a:r>
            <a:r>
              <a:rPr lang="fi-FI" dirty="0" smtClean="0"/>
              <a:t>kriteerit </a:t>
            </a:r>
            <a:br>
              <a:rPr lang="fi-FI" dirty="0" smtClean="0"/>
            </a:br>
            <a:r>
              <a:rPr lang="fi-FI" dirty="0" smtClean="0"/>
              <a:t>(</a:t>
            </a:r>
            <a:r>
              <a:rPr lang="fi-FI" dirty="0"/>
              <a:t>T1 ja T7-10),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huomioidaan</a:t>
            </a:r>
          </a:p>
          <a:p>
            <a:r>
              <a:rPr lang="fi-FI" dirty="0"/>
              <a:t>a</a:t>
            </a:r>
            <a:r>
              <a:rPr lang="fi-FI" dirty="0" smtClean="0"/>
              <a:t>rvioinnissa.</a:t>
            </a:r>
          </a:p>
        </p:txBody>
      </p:sp>
      <p:sp>
        <p:nvSpPr>
          <p:cNvPr id="10" name="Ellipsi 9"/>
          <p:cNvSpPr/>
          <p:nvPr/>
        </p:nvSpPr>
        <p:spPr>
          <a:xfrm>
            <a:off x="3632200" y="5623785"/>
            <a:ext cx="3168352" cy="123421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smtClean="0">
                <a:solidFill>
                  <a:schemeClr val="tx1"/>
                </a:solidFill>
              </a:rPr>
              <a:t>Myönteiset kokemukset omasta kehosta, pätevyydestä ja yhteisöllisyydestä</a:t>
            </a:r>
          </a:p>
          <a:p>
            <a:pPr algn="ctr"/>
            <a:r>
              <a:rPr lang="fi-FI" sz="1400" dirty="0" smtClean="0">
                <a:solidFill>
                  <a:schemeClr val="tx1"/>
                </a:solidFill>
              </a:rPr>
              <a:t>T11</a:t>
            </a: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323528" y="5585548"/>
            <a:ext cx="2011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Opetuksen tavoite, </a:t>
            </a:r>
            <a:br>
              <a:rPr lang="fi-FI" dirty="0" smtClean="0"/>
            </a:br>
            <a:r>
              <a:rPr lang="fi-FI" dirty="0" smtClean="0"/>
              <a:t>jota ei huomioida </a:t>
            </a:r>
            <a:br>
              <a:rPr lang="fi-FI" dirty="0" smtClean="0"/>
            </a:br>
            <a:r>
              <a:rPr lang="fi-FI" dirty="0" smtClean="0"/>
              <a:t>arvioinnissa (T11)</a:t>
            </a:r>
            <a:endParaRPr lang="fi-FI" dirty="0"/>
          </a:p>
        </p:txBody>
      </p:sp>
      <p:cxnSp>
        <p:nvCxnSpPr>
          <p:cNvPr id="13" name="Suora yhdysviiva 12"/>
          <p:cNvCxnSpPr/>
          <p:nvPr/>
        </p:nvCxnSpPr>
        <p:spPr>
          <a:xfrm>
            <a:off x="2084028" y="5585548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1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Osaamistavoitteet: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fi-FI" dirty="0" smtClean="0">
                <a:effectLst/>
                <a:latin typeface="Times New Roman"/>
                <a:ea typeface="SimSun"/>
              </a:rPr>
              <a:t>Opintojakson lopussa opiskelijan odotetaan:</a:t>
            </a:r>
          </a:p>
          <a:p>
            <a:pPr lvl="0">
              <a:buFont typeface="Times New Roman"/>
              <a:buChar char="-"/>
            </a:pPr>
            <a:r>
              <a:rPr lang="fi-FI" dirty="0" smtClean="0">
                <a:effectLst/>
                <a:latin typeface="Times New Roman"/>
                <a:ea typeface="SimSun"/>
              </a:rPr>
              <a:t>tuntevan telinevoimistelun eri telineiden perusliikkeiden kehittelyt</a:t>
            </a:r>
          </a:p>
          <a:p>
            <a:pPr lvl="0">
              <a:buFont typeface="Times New Roman"/>
              <a:buChar char="-"/>
            </a:pPr>
            <a:r>
              <a:rPr lang="fi-FI" dirty="0" smtClean="0">
                <a:effectLst/>
                <a:latin typeface="Times New Roman"/>
                <a:ea typeface="SimSun"/>
              </a:rPr>
              <a:t>hallitsevan oikeat ja turvalliset suoritustekniikat perusliikkeissä eri telineillä</a:t>
            </a:r>
          </a:p>
          <a:p>
            <a:pPr lvl="0">
              <a:buFont typeface="Times New Roman"/>
              <a:buChar char="-"/>
            </a:pPr>
            <a:r>
              <a:rPr lang="fi-FI" dirty="0" smtClean="0">
                <a:effectLst/>
                <a:latin typeface="Times New Roman"/>
                <a:ea typeface="SimSun"/>
              </a:rPr>
              <a:t>hallitsevan avustamisen eri perusliikkeissä</a:t>
            </a:r>
          </a:p>
          <a:p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Teppo Kalaja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90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047647"/>
          </a:xfrm>
        </p:spPr>
        <p:txBody>
          <a:bodyPr/>
          <a:lstStyle/>
          <a:p>
            <a:pPr algn="l"/>
            <a:r>
              <a:rPr lang="fi-FI" dirty="0" smtClean="0"/>
              <a:t>	        </a:t>
            </a:r>
            <a:r>
              <a:rPr lang="fi-FI" dirty="0"/>
              <a:t> </a:t>
            </a:r>
            <a:r>
              <a:rPr lang="fi-FI" b="1" dirty="0" smtClean="0"/>
              <a:t>VOIMISTELU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50" y="1556792"/>
            <a:ext cx="8119814" cy="4620171"/>
          </a:xfrm>
        </p:spPr>
        <p:txBody>
          <a:bodyPr numCol="4" spcCol="108000">
            <a:normAutofit/>
          </a:bodyPr>
          <a:lstStyle/>
          <a:p>
            <a:pPr marL="0" indent="0">
              <a:buNone/>
            </a:pPr>
            <a:r>
              <a:rPr lang="fi-FI" dirty="0" smtClean="0"/>
              <a:t>Kilpa-voimistelu</a:t>
            </a:r>
          </a:p>
          <a:p>
            <a:pPr>
              <a:buFontTx/>
              <a:buChar char="-"/>
            </a:pPr>
            <a:r>
              <a:rPr lang="fi-FI" sz="2200" dirty="0"/>
              <a:t>Säännöt suoritus-paikoista, telineistä ja välineistä</a:t>
            </a:r>
          </a:p>
          <a:p>
            <a:pPr>
              <a:buFontTx/>
              <a:buChar char="-"/>
            </a:pPr>
            <a:r>
              <a:rPr lang="fi-FI" sz="2200" dirty="0"/>
              <a:t>Arvostelu-ohjeet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Kunto-voimistelu</a:t>
            </a:r>
          </a:p>
          <a:p>
            <a:pPr>
              <a:buFontTx/>
              <a:buChar char="-"/>
            </a:pPr>
            <a:r>
              <a:rPr lang="fi-FI" sz="2200" dirty="0"/>
              <a:t>Liikehoito</a:t>
            </a:r>
          </a:p>
          <a:p>
            <a:pPr>
              <a:buFontTx/>
              <a:buChar char="-"/>
            </a:pPr>
            <a:r>
              <a:rPr lang="fi-FI" sz="2200" dirty="0"/>
              <a:t>Liikkeiden harjoittelu liikkuvuutta, tasapainoa, voimaa ja kestävyyttä tavoitellen</a:t>
            </a:r>
          </a:p>
          <a:p>
            <a:pPr>
              <a:buFontTx/>
              <a:buChar char="-"/>
            </a:pPr>
            <a:endParaRPr lang="fi-FI" sz="2400" dirty="0"/>
          </a:p>
          <a:p>
            <a:pPr marL="0" indent="0">
              <a:buNone/>
            </a:pPr>
            <a:r>
              <a:rPr lang="fi-FI" dirty="0" smtClean="0"/>
              <a:t>Esittävä voimistelu</a:t>
            </a:r>
            <a:r>
              <a:rPr lang="fi-FI" sz="2400" dirty="0" smtClean="0"/>
              <a:t> </a:t>
            </a:r>
          </a:p>
          <a:p>
            <a:pPr>
              <a:buFontTx/>
              <a:buChar char="-"/>
            </a:pPr>
            <a:r>
              <a:rPr lang="fi-FI" sz="2200" dirty="0"/>
              <a:t>Esteettisyys ja ilmaisullisuus</a:t>
            </a:r>
          </a:p>
          <a:p>
            <a:pPr>
              <a:buFontTx/>
              <a:buChar char="-"/>
            </a:pPr>
            <a:r>
              <a:rPr lang="fi-FI" sz="2200" dirty="0"/>
              <a:t>Koreografisia kuvioita ryhmien ja joukkojen voimistelussa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Voimistelu-leikit</a:t>
            </a:r>
          </a:p>
          <a:p>
            <a:pPr>
              <a:buFontTx/>
              <a:buChar char="-"/>
            </a:pPr>
            <a:r>
              <a:rPr lang="fi-FI" sz="2200" dirty="0" smtClean="0"/>
              <a:t>Spontaani-suutta</a:t>
            </a:r>
          </a:p>
          <a:p>
            <a:pPr>
              <a:buFontTx/>
              <a:buChar char="-"/>
            </a:pPr>
            <a:r>
              <a:rPr lang="fi-FI" sz="2200" dirty="0" smtClean="0"/>
              <a:t>Ohjaus sääntöjä soveltaen</a:t>
            </a:r>
            <a:endParaRPr lang="fi-FI" sz="2200" dirty="0"/>
          </a:p>
          <a:p>
            <a:pPr marL="0" indent="0">
              <a:buNone/>
            </a:pPr>
            <a:endParaRPr lang="fi-FI" sz="2400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Teppo Kalaja</a:t>
            </a: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Esittävää voimistelua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</a:t>
            </a:r>
            <a:r>
              <a:rPr lang="fi-FI" dirty="0" smtClean="0">
                <a:hlinkClick r:id="rId2"/>
              </a:rPr>
              <a:t>www.youtube.com/watch?v=8BJlnieWYmE</a:t>
            </a:r>
            <a:r>
              <a:rPr lang="fi-FI" dirty="0" smtClean="0"/>
              <a:t> </a:t>
            </a:r>
            <a:endParaRPr lang="fi-FI" dirty="0"/>
          </a:p>
          <a:p>
            <a:r>
              <a:rPr lang="fi-FI" dirty="0" smtClean="0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smtClean="0">
                <a:hlinkClick r:id="rId3"/>
              </a:rPr>
              <a:t>www.youtube.com/watch?v=13M6EohQ0nw</a:t>
            </a:r>
            <a:r>
              <a:rPr lang="fi-FI" dirty="0" smtClean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63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890</Words>
  <Application>Microsoft Office PowerPoint</Application>
  <PresentationFormat>Näytössä katseltava diaesitys (4:3)</PresentationFormat>
  <Paragraphs>236</Paragraphs>
  <Slides>33</Slides>
  <Notes>6</Notes>
  <HiddenSlides>0</HiddenSlides>
  <MMClips>2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33</vt:i4>
      </vt:variant>
    </vt:vector>
  </HeadingPairs>
  <TitlesOfParts>
    <vt:vector size="38" baseType="lpstr">
      <vt:lpstr>SimSun</vt:lpstr>
      <vt:lpstr>Arial</vt:lpstr>
      <vt:lpstr>Calibri</vt:lpstr>
      <vt:lpstr>Times New Roman</vt:lpstr>
      <vt:lpstr>Office-teema</vt:lpstr>
      <vt:lpstr>LPEA1031 TELINEVOIMISTELU JA AKROBATIA (32h) k-21</vt:lpstr>
      <vt:lpstr>Suoritustapa ja arviointi</vt:lpstr>
      <vt:lpstr>Keskeiset liikuntatiedot ja –taidot kehonhallinnassa ja akrobatiassa</vt:lpstr>
      <vt:lpstr>Keskeiset havainnointitaidot kehonhallinnassa ja akrobatiassa</vt:lpstr>
      <vt:lpstr>Arviointi Telinevoimistelun tiedot ja taidot 50 % arvosanasta</vt:lpstr>
      <vt:lpstr>Arviointi Työskentelytaidot 50 %arvosanasta </vt:lpstr>
      <vt:lpstr>Osaamistavoitteet: </vt:lpstr>
      <vt:lpstr>          VOIMISTELU</vt:lpstr>
      <vt:lpstr>Esittävää voimistelua</vt:lpstr>
      <vt:lpstr>KILPAVOIMISTELU</vt:lpstr>
      <vt:lpstr>PowerPoint-esitys</vt:lpstr>
      <vt:lpstr>PowerPoint-esitys</vt:lpstr>
      <vt:lpstr>PowerPoint-esitys</vt:lpstr>
      <vt:lpstr>HARJOITTELULLE  OMINAISTA:</vt:lpstr>
      <vt:lpstr>Biomekaniikkaa</vt:lpstr>
      <vt:lpstr>Liikesuvut</vt:lpstr>
      <vt:lpstr>Liikkeillä voimaa ponnistukseen</vt:lpstr>
      <vt:lpstr>Pyörimisen säätely hitausmomentilla </vt:lpstr>
      <vt:lpstr>Tasapaino</vt:lpstr>
      <vt:lpstr>PowerPoint-esitys</vt:lpstr>
      <vt:lpstr>PowerPoint-esitys</vt:lpstr>
      <vt:lpstr>Olkakippi</vt:lpstr>
      <vt:lpstr>Raajat kuin vipuja</vt:lpstr>
      <vt:lpstr>PowerPoint-esitys</vt:lpstr>
      <vt:lpstr>Puolivoltti</vt:lpstr>
      <vt:lpstr>Havainnointilomake: puolivoltti</vt:lpstr>
      <vt:lpstr>Laskuvaiheessa painopiste kauaksi, nousuvaiheessa lähelle rekkitankoa</vt:lpstr>
      <vt:lpstr>Itsenäisen työskentelyn tehtävä 1:</vt:lpstr>
      <vt:lpstr>Perusliikkeitä:</vt:lpstr>
      <vt:lpstr>PowerPoint-esitys</vt:lpstr>
      <vt:lpstr>PowerPoint-esitys</vt:lpstr>
      <vt:lpstr>Itsenäisen työskentelyn tehtävä 2 (perusopinnot suorittamattomille):</vt:lpstr>
      <vt:lpstr>Havainnointilomake: (liike)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TELINEVOIMISTELU JA AKROBATIA (14h)</dc:title>
  <dc:creator>Kalaja Teppo</dc:creator>
  <cp:lastModifiedBy>Kalaja, Teppo</cp:lastModifiedBy>
  <cp:revision>105</cp:revision>
  <cp:lastPrinted>2016-09-06T07:02:25Z</cp:lastPrinted>
  <dcterms:created xsi:type="dcterms:W3CDTF">2015-08-28T09:03:19Z</dcterms:created>
  <dcterms:modified xsi:type="dcterms:W3CDTF">2021-04-07T17:45:44Z</dcterms:modified>
</cp:coreProperties>
</file>