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3" r:id="rId3"/>
    <p:sldId id="264" r:id="rId4"/>
    <p:sldId id="257" r:id="rId5"/>
    <p:sldId id="263" r:id="rId6"/>
    <p:sldId id="262" r:id="rId7"/>
    <p:sldId id="259" r:id="rId8"/>
    <p:sldId id="265" r:id="rId9"/>
    <p:sldId id="261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3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28" y="-8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4" Type="http://schemas.microsoft.com/office/2011/relationships/chartColorStyle" Target="colors1.xml"/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-taulukko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9615875658825"/>
          <c:y val="0.0510651056461989"/>
          <c:w val="0.413446861450609"/>
          <c:h val="0.79114463329434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A08-421C-B359-77FA36A0B1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A08-421C-B359-77FA36A0B15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A08-421C-B359-77FA36A0B1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A08-421C-B359-77FA36A0B155}"/>
              </c:ext>
            </c:extLst>
          </c:dPt>
          <c:dLbls>
            <c:dLbl>
              <c:idx val="0"/>
              <c:layout>
                <c:manualLayout>
                  <c:x val="-0.0997464140678082"/>
                  <c:y val="0.170883600851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AA16E8B-9A8D-4A3F-AB4A-A4BF4B008FDD}" type="CATEGORYNAME">
                      <a:rPr lang="en-US" sz="1800"/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1800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845093626661532"/>
                      <c:h val="0.271158127003535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A08-421C-B359-77FA36A0B155}"/>
                </c:ext>
              </c:extLst>
            </c:dLbl>
            <c:dLbl>
              <c:idx val="1"/>
              <c:layout>
                <c:manualLayout>
                  <c:x val="0.00995883149710434"/>
                  <c:y val="-0.173720401101706"/>
                </c:manualLayout>
              </c:layout>
              <c:tx>
                <c:rich>
                  <a:bodyPr/>
                  <a:lstStyle/>
                  <a:p>
                    <a:fld id="{3EA91C06-CC4A-432E-9B01-4408518CD364}" type="CATEGORYNAME">
                      <a:rPr lang="en-US" sz="1800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0420738084378492"/>
                      <c:h val="0.110803580995119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A08-421C-B359-77FA36A0B155}"/>
                </c:ext>
              </c:extLst>
            </c:dLbl>
            <c:dLbl>
              <c:idx val="2"/>
              <c:layout>
                <c:manualLayout>
                  <c:x val="0.120741127158727"/>
                  <c:y val="0.1428514404444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5AEFEBD-B2DF-4328-8AD7-FEEBE928D803}" type="CATEGORYNAME">
                      <a:rPr lang="en-US" sz="1800" smtClean="0"/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fi-FI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775594643953932"/>
                      <c:h val="0.2899493775816547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A08-421C-B359-77FA36A0B1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Learning motor skills and PE knowlegde 50%</c:v>
                </c:pt>
                <c:pt idx="1">
                  <c:v>Fitness</c:v>
                </c:pt>
                <c:pt idx="2">
                  <c:v>Working in PE lessons 50%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33.0</c:v>
                </c:pt>
                <c:pt idx="1">
                  <c:v>34.0</c:v>
                </c:pt>
                <c:pt idx="2">
                  <c:v>33.0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A08-421C-B359-77FA36A0B155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5.12.19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5.12.19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5.12.19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5.12.19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5.12.19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5.12.19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5.12.19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5.12.19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5.12.19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5.12.19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5.12.19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5.12.19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5.12.19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5.12.19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5.12.19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5.12.19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5.12.19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yu.fi/sportpro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jyu.fi/masterbp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0B7W9ZmHQrQVXMWlTUVJySVNmY1k/view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jyu.fi/sport/en/study/non_degree/wss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396" y="2330824"/>
            <a:ext cx="3455354" cy="4300149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1718235" y="3496235"/>
            <a:ext cx="676835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b="1" dirty="0"/>
              <a:t>Mari </a:t>
            </a:r>
            <a:r>
              <a:rPr lang="fi-FI" sz="3200" b="1" dirty="0" smtClean="0"/>
              <a:t>Kääpä &amp; Mariana </a:t>
            </a:r>
            <a:r>
              <a:rPr lang="fi-FI" sz="3200" b="1" dirty="0" err="1" smtClean="0"/>
              <a:t>Siljamäki</a:t>
            </a:r>
            <a:endParaRPr lang="fi-FI" sz="3200" b="1" dirty="0" smtClean="0"/>
          </a:p>
          <a:p>
            <a:r>
              <a:rPr lang="en-US" sz="3200" b="1" dirty="0" smtClean="0"/>
              <a:t>University</a:t>
            </a:r>
            <a:r>
              <a:rPr lang="fi-FI" sz="3200" b="1" dirty="0" smtClean="0"/>
              <a:t> </a:t>
            </a:r>
            <a:r>
              <a:rPr lang="fi-FI" sz="3200" b="1" dirty="0"/>
              <a:t>of Jyväskylä</a:t>
            </a:r>
            <a:br>
              <a:rPr lang="fi-FI" sz="3200" b="1" dirty="0"/>
            </a:br>
            <a:endParaRPr lang="fi-FI" sz="3200" b="1" dirty="0" smtClean="0"/>
          </a:p>
          <a:p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Faculty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Sport and Health Sciences</a:t>
            </a:r>
            <a:endParaRPr lang="fi-FI" sz="2800" b="1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48281"/>
            <a:ext cx="3307977" cy="2337849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501393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After basic education </a:t>
            </a:r>
            <a:r>
              <a:rPr lang="en-GB" dirty="0"/>
              <a:t>(9 years</a:t>
            </a:r>
            <a:r>
              <a:rPr lang="fi-FI" dirty="0"/>
              <a:t>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7316" y="2630433"/>
            <a:ext cx="3992732" cy="576262"/>
          </a:xfrm>
        </p:spPr>
        <p:txBody>
          <a:bodyPr/>
          <a:lstStyle/>
          <a:p>
            <a:r>
              <a:rPr lang="en-GB" sz="2800" b="1" dirty="0"/>
              <a:t>Upper secondary education</a:t>
            </a:r>
          </a:p>
          <a:p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17316" y="3206694"/>
            <a:ext cx="4614790" cy="3419574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Flexible</a:t>
            </a:r>
          </a:p>
          <a:p>
            <a:r>
              <a:rPr lang="en-GB" sz="2400" dirty="0"/>
              <a:t>Personalised</a:t>
            </a:r>
          </a:p>
          <a:p>
            <a:r>
              <a:rPr lang="en-GB" sz="2400" dirty="0"/>
              <a:t>Individualisation</a:t>
            </a:r>
          </a:p>
          <a:p>
            <a:r>
              <a:rPr lang="en-GB" sz="2400" dirty="0"/>
              <a:t>Modular/course structure</a:t>
            </a:r>
          </a:p>
          <a:p>
            <a:r>
              <a:rPr lang="en-GB" sz="2400" dirty="0"/>
              <a:t>Combining general &amp; vocational studies</a:t>
            </a:r>
          </a:p>
          <a:p>
            <a:r>
              <a:rPr lang="en-GB" sz="2400" dirty="0"/>
              <a:t>Eligibility for higher education</a:t>
            </a:r>
          </a:p>
          <a:p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65937" y="2630433"/>
            <a:ext cx="3999001" cy="576262"/>
          </a:xfrm>
        </p:spPr>
        <p:txBody>
          <a:bodyPr/>
          <a:lstStyle/>
          <a:p>
            <a:r>
              <a:rPr lang="en-GB" sz="2800" b="1" dirty="0"/>
              <a:t>Vocational education and </a:t>
            </a:r>
            <a:r>
              <a:rPr lang="en-GB" sz="2800" b="1" dirty="0" smtClean="0"/>
              <a:t>training</a:t>
            </a:r>
            <a:endParaRPr lang="en-GB" sz="2800" b="1" dirty="0"/>
          </a:p>
          <a:p>
            <a:endParaRPr lang="fi-FI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5936" y="3300526"/>
            <a:ext cx="4683685" cy="3325742"/>
          </a:xfrm>
        </p:spPr>
        <p:txBody>
          <a:bodyPr>
            <a:normAutofit/>
          </a:bodyPr>
          <a:lstStyle/>
          <a:p>
            <a:r>
              <a:rPr lang="en-GB" sz="2400" dirty="0"/>
              <a:t>Close cooperation with the labour market</a:t>
            </a:r>
          </a:p>
          <a:p>
            <a:r>
              <a:rPr lang="en-GB" sz="2400" dirty="0"/>
              <a:t>Work-based learning</a:t>
            </a:r>
          </a:p>
          <a:p>
            <a:r>
              <a:rPr lang="en-GB" sz="2400" dirty="0"/>
              <a:t>Flexible learning pathways</a:t>
            </a:r>
          </a:p>
          <a:p>
            <a:r>
              <a:rPr lang="en-GB" sz="2400" dirty="0"/>
              <a:t>Open pathways from vet to higher and further education</a:t>
            </a:r>
          </a:p>
          <a:p>
            <a:endParaRPr lang="fi-FI" sz="2400" dirty="0"/>
          </a:p>
        </p:txBody>
      </p:sp>
      <p:grpSp>
        <p:nvGrpSpPr>
          <p:cNvPr id="7" name="Group 15"/>
          <p:cNvGrpSpPr/>
          <p:nvPr/>
        </p:nvGrpSpPr>
        <p:grpSpPr>
          <a:xfrm>
            <a:off x="-1" y="-1"/>
            <a:ext cx="1643529" cy="2032001"/>
            <a:chOff x="457200" y="0"/>
            <a:chExt cx="763388" cy="1028096"/>
          </a:xfrm>
        </p:grpSpPr>
        <p:sp>
          <p:nvSpPr>
            <p:cNvPr id="8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9" name="Kuva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6466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680" y="523902"/>
            <a:ext cx="8911687" cy="703649"/>
          </a:xfrm>
        </p:spPr>
        <p:txBody>
          <a:bodyPr/>
          <a:lstStyle/>
          <a:p>
            <a:r>
              <a:rPr lang="en-GB" b="1" dirty="0"/>
              <a:t>Higher education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5649" y="2229002"/>
            <a:ext cx="3992732" cy="576262"/>
          </a:xfrm>
        </p:spPr>
        <p:txBody>
          <a:bodyPr/>
          <a:lstStyle/>
          <a:p>
            <a:r>
              <a:rPr lang="fi-FI" sz="2800" dirty="0"/>
              <a:t>14 </a:t>
            </a:r>
            <a:r>
              <a:rPr lang="en-US" sz="2800" dirty="0" smtClean="0"/>
              <a:t>universities</a:t>
            </a:r>
          </a:p>
          <a:p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5649" y="3062533"/>
            <a:ext cx="4568927" cy="3354060"/>
          </a:xfrm>
        </p:spPr>
        <p:txBody>
          <a:bodyPr/>
          <a:lstStyle/>
          <a:p>
            <a:r>
              <a:rPr lang="en-GB" sz="2400" dirty="0"/>
              <a:t>Conduct research and provide education based on research</a:t>
            </a:r>
          </a:p>
          <a:p>
            <a:r>
              <a:rPr lang="en-GB" sz="2400" dirty="0"/>
              <a:t>Universities interact with society and promote the effectiveness of research results </a:t>
            </a:r>
          </a:p>
          <a:p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01840" y="2554113"/>
            <a:ext cx="4233798" cy="576262"/>
          </a:xfrm>
        </p:spPr>
        <p:txBody>
          <a:bodyPr/>
          <a:lstStyle/>
          <a:p>
            <a:r>
              <a:rPr lang="fi-FI" sz="2800" dirty="0"/>
              <a:t>25 </a:t>
            </a:r>
            <a:r>
              <a:rPr lang="en-GB" sz="2800" dirty="0"/>
              <a:t>universities of applied sciences</a:t>
            </a:r>
          </a:p>
          <a:p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01840" y="3062533"/>
            <a:ext cx="4897677" cy="3354060"/>
          </a:xfrm>
        </p:spPr>
        <p:txBody>
          <a:bodyPr>
            <a:normAutofit/>
          </a:bodyPr>
          <a:lstStyle/>
          <a:p>
            <a:r>
              <a:rPr lang="en-GB" sz="2400" dirty="0"/>
              <a:t>Education is based on labour market needs</a:t>
            </a:r>
          </a:p>
          <a:p>
            <a:r>
              <a:rPr lang="en-GB" sz="2400" dirty="0" smtClean="0"/>
              <a:t>UAS </a:t>
            </a:r>
            <a:r>
              <a:rPr lang="en-GB" sz="2400" dirty="0"/>
              <a:t>aims to support instruction and promote regional development</a:t>
            </a:r>
          </a:p>
          <a:p>
            <a:endParaRPr lang="fi-FI" sz="2400" dirty="0"/>
          </a:p>
        </p:txBody>
      </p:sp>
      <p:grpSp>
        <p:nvGrpSpPr>
          <p:cNvPr id="7" name="Group 15"/>
          <p:cNvGrpSpPr/>
          <p:nvPr/>
        </p:nvGrpSpPr>
        <p:grpSpPr>
          <a:xfrm>
            <a:off x="0" y="-1"/>
            <a:ext cx="1628588" cy="2017060"/>
            <a:chOff x="457200" y="0"/>
            <a:chExt cx="763388" cy="1028096"/>
          </a:xfrm>
        </p:grpSpPr>
        <p:sp>
          <p:nvSpPr>
            <p:cNvPr id="8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9" name="Kuva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6600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858" y="624110"/>
            <a:ext cx="9888753" cy="828909"/>
          </a:xfrm>
        </p:spPr>
        <p:txBody>
          <a:bodyPr/>
          <a:lstStyle/>
          <a:p>
            <a:r>
              <a:rPr lang="en-GB" dirty="0"/>
              <a:t>The teaching profession is valued in society</a:t>
            </a:r>
            <a:endParaRPr lang="fi-FI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5" y="1971948"/>
            <a:ext cx="5073041" cy="377033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86816" y="1822536"/>
            <a:ext cx="6413326" cy="4334005"/>
          </a:xfrm>
          <a:prstGeom prst="rect">
            <a:avLst/>
          </a:prstGeom>
        </p:spPr>
      </p:pic>
      <p:grpSp>
        <p:nvGrpSpPr>
          <p:cNvPr id="6" name="Group 15"/>
          <p:cNvGrpSpPr/>
          <p:nvPr/>
        </p:nvGrpSpPr>
        <p:grpSpPr>
          <a:xfrm>
            <a:off x="-1" y="-1"/>
            <a:ext cx="1583765" cy="1867648"/>
            <a:chOff x="457200" y="0"/>
            <a:chExt cx="763388" cy="1028096"/>
          </a:xfrm>
        </p:grpSpPr>
        <p:sp>
          <p:nvSpPr>
            <p:cNvPr id="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9" name="Kuva 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4281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332" y="300625"/>
            <a:ext cx="10246290" cy="1453019"/>
          </a:xfrm>
        </p:spPr>
        <p:txBody>
          <a:bodyPr>
            <a:normAutofit/>
          </a:bodyPr>
          <a:lstStyle/>
          <a:p>
            <a:r>
              <a:rPr lang="en-GB" altLang="en-US" dirty="0"/>
              <a:t>National Core Curriculum 2014: </a:t>
            </a:r>
            <a:br>
              <a:rPr lang="en-GB" altLang="en-US" dirty="0"/>
            </a:br>
            <a:r>
              <a:rPr lang="en-GB" altLang="en-US" b="1" dirty="0"/>
              <a:t>PHYSICAL EDUCATION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74083" y="2246335"/>
            <a:ext cx="6463430" cy="4392460"/>
          </a:xfrm>
        </p:spPr>
        <p:txBody>
          <a:bodyPr/>
          <a:lstStyle/>
          <a:p>
            <a:pPr marL="0" indent="0">
              <a:buNone/>
            </a:pPr>
            <a:r>
              <a:rPr lang="en-GB" altLang="fi-FI" sz="2400" b="1" dirty="0"/>
              <a:t>“Fundamental exercise skills at the centre – different sports as tools”</a:t>
            </a:r>
          </a:p>
          <a:p>
            <a:pPr marL="0" indent="0">
              <a:buNone/>
            </a:pPr>
            <a:endParaRPr lang="en-US" altLang="fi-FI" sz="2400" b="1" dirty="0" smtClean="0"/>
          </a:p>
          <a:p>
            <a:pPr marL="0" indent="0">
              <a:buNone/>
            </a:pPr>
            <a:r>
              <a:rPr lang="en-US" altLang="fi-FI" sz="2400" dirty="0" smtClean="0"/>
              <a:t>Reinforcing </a:t>
            </a:r>
            <a:r>
              <a:rPr lang="en-US" altLang="fi-FI" sz="2400" dirty="0"/>
              <a:t>the pupils’ intrinsic motivation =&gt; </a:t>
            </a:r>
            <a:br>
              <a:rPr lang="en-US" altLang="fi-FI" sz="2400" dirty="0"/>
            </a:br>
            <a:r>
              <a:rPr lang="en-US" altLang="fi-FI" sz="2400" dirty="0" err="1"/>
              <a:t>Deci</a:t>
            </a:r>
            <a:r>
              <a:rPr lang="en-US" altLang="fi-FI" sz="2400" dirty="0"/>
              <a:t> &amp; Ryan’s (2000) theory of self-determination</a:t>
            </a:r>
          </a:p>
          <a:p>
            <a:r>
              <a:rPr lang="en-US" altLang="fi-FI" sz="2400" dirty="0"/>
              <a:t>Experienced self-efficacy</a:t>
            </a:r>
          </a:p>
          <a:p>
            <a:r>
              <a:rPr lang="en-US" altLang="fi-FI" sz="2400" dirty="0"/>
              <a:t>Experienced autonomy </a:t>
            </a:r>
          </a:p>
          <a:p>
            <a:r>
              <a:rPr lang="en-US" altLang="fi-FI" sz="2400" dirty="0"/>
              <a:t>Social cohesion</a:t>
            </a:r>
          </a:p>
          <a:p>
            <a:endParaRPr lang="fi-FI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4" y="2651874"/>
            <a:ext cx="5058119" cy="358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15"/>
          <p:cNvGrpSpPr/>
          <p:nvPr/>
        </p:nvGrpSpPr>
        <p:grpSpPr>
          <a:xfrm>
            <a:off x="-1" y="-1"/>
            <a:ext cx="1583765" cy="2121647"/>
            <a:chOff x="457200" y="0"/>
            <a:chExt cx="763388" cy="1028096"/>
          </a:xfrm>
        </p:grpSpPr>
        <p:sp>
          <p:nvSpPr>
            <p:cNvPr id="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8" name="Kuva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0645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0806" y="688311"/>
            <a:ext cx="10183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Assessment and evaluation is based on </a:t>
            </a:r>
            <a:r>
              <a:rPr lang="en-GB" sz="2800" b="1" dirty="0" smtClean="0"/>
              <a:t>objectives </a:t>
            </a:r>
            <a:r>
              <a:rPr lang="en-GB" sz="2800" b="1" dirty="0"/>
              <a:t>of PE</a:t>
            </a:r>
            <a:endParaRPr lang="fi-FI" sz="2800" dirty="0"/>
          </a:p>
        </p:txBody>
      </p:sp>
      <p:graphicFrame>
        <p:nvGraphicFramePr>
          <p:cNvPr id="3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8847706"/>
              </p:ext>
            </p:extLst>
          </p:nvPr>
        </p:nvGraphicFramePr>
        <p:xfrm>
          <a:off x="4471792" y="3127498"/>
          <a:ext cx="6350696" cy="3642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286005" y="2345064"/>
            <a:ext cx="39373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Practicing while giving one’s best effort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 and appropriate action in PE lessons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Working together with everyone and taking other </a:t>
            </a:r>
            <a:r>
              <a:rPr lang="en-US" dirty="0" smtClean="0"/>
              <a:t>into </a:t>
            </a:r>
            <a:r>
              <a:rPr lang="en-US" dirty="0"/>
              <a:t>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Fair play and taking responsibility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Responsibility for his or her actions and skills in working independently</a:t>
            </a:r>
            <a:endParaRPr lang="fi-FI" dirty="0"/>
          </a:p>
        </p:txBody>
      </p:sp>
      <p:sp>
        <p:nvSpPr>
          <p:cNvPr id="5" name="Rectangle 4"/>
          <p:cNvSpPr/>
          <p:nvPr/>
        </p:nvSpPr>
        <p:spPr>
          <a:xfrm>
            <a:off x="9252211" y="2169700"/>
            <a:ext cx="29397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Perceptual-motor skills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Fundamental movement skills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Knowledge of how to develop </a:t>
            </a:r>
            <a:br>
              <a:rPr lang="en-US" dirty="0"/>
            </a:br>
            <a:r>
              <a:rPr lang="en-US" dirty="0"/>
              <a:t>  and maintain physical fitness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Swimming and water rescue skills</a:t>
            </a:r>
          </a:p>
        </p:txBody>
      </p:sp>
      <p:grpSp>
        <p:nvGrpSpPr>
          <p:cNvPr id="6" name="Group 15"/>
          <p:cNvGrpSpPr/>
          <p:nvPr/>
        </p:nvGrpSpPr>
        <p:grpSpPr>
          <a:xfrm>
            <a:off x="1" y="-1"/>
            <a:ext cx="1583764" cy="2330825"/>
            <a:chOff x="457200" y="0"/>
            <a:chExt cx="763388" cy="1028096"/>
          </a:xfrm>
        </p:grpSpPr>
        <p:sp>
          <p:nvSpPr>
            <p:cNvPr id="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8" name="Kuva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4887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611" y="1568818"/>
            <a:ext cx="10364451" cy="522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29008" y="2087463"/>
            <a:ext cx="210437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Floorball</a:t>
            </a:r>
          </a:p>
          <a:p>
            <a:r>
              <a:rPr lang="en-US" sz="1600" dirty="0" smtClean="0"/>
              <a:t>Finnish baseball</a:t>
            </a:r>
          </a:p>
          <a:p>
            <a:endParaRPr lang="en-US" sz="1600" dirty="0" smtClean="0"/>
          </a:p>
          <a:p>
            <a:r>
              <a:rPr lang="en-US" sz="1600" dirty="0" smtClean="0"/>
              <a:t>Basketball</a:t>
            </a:r>
          </a:p>
          <a:p>
            <a:r>
              <a:rPr lang="en-US" sz="1600" dirty="0" smtClean="0"/>
              <a:t>Football</a:t>
            </a:r>
          </a:p>
          <a:p>
            <a:endParaRPr lang="en-US" sz="1600" dirty="0" smtClean="0"/>
          </a:p>
          <a:p>
            <a:r>
              <a:rPr lang="en-US" sz="1600" dirty="0" smtClean="0"/>
              <a:t>Ice skating</a:t>
            </a:r>
          </a:p>
          <a:p>
            <a:r>
              <a:rPr lang="en-US" sz="1600" dirty="0" smtClean="0"/>
              <a:t>Track ’n field</a:t>
            </a:r>
          </a:p>
          <a:p>
            <a:r>
              <a:rPr lang="en-US" sz="1600" dirty="0" smtClean="0"/>
              <a:t>Volleyball</a:t>
            </a:r>
          </a:p>
          <a:p>
            <a:endParaRPr lang="en-US" sz="1600" dirty="0" smtClean="0"/>
          </a:p>
          <a:p>
            <a:r>
              <a:rPr lang="en-US" sz="1600" dirty="0" smtClean="0"/>
              <a:t>Orienteering</a:t>
            </a:r>
          </a:p>
          <a:p>
            <a:r>
              <a:rPr lang="en-US" sz="1600" dirty="0" smtClean="0"/>
              <a:t>Ice hockey</a:t>
            </a:r>
          </a:p>
          <a:p>
            <a:endParaRPr lang="en-US" sz="1600" dirty="0" smtClean="0"/>
          </a:p>
          <a:p>
            <a:r>
              <a:rPr lang="en-US" sz="1600" dirty="0" smtClean="0"/>
              <a:t>Swimming</a:t>
            </a:r>
          </a:p>
          <a:p>
            <a:r>
              <a:rPr lang="en-US" sz="1600" dirty="0" smtClean="0"/>
              <a:t>Fitness training</a:t>
            </a:r>
          </a:p>
          <a:p>
            <a:endParaRPr lang="en-US" sz="1600" dirty="0" smtClean="0"/>
          </a:p>
          <a:p>
            <a:r>
              <a:rPr lang="en-US" sz="1600" dirty="0" smtClean="0"/>
              <a:t>Badminton</a:t>
            </a:r>
          </a:p>
          <a:p>
            <a:r>
              <a:rPr lang="en-US" sz="1600" dirty="0" smtClean="0"/>
              <a:t>Jogging</a:t>
            </a:r>
          </a:p>
          <a:p>
            <a:r>
              <a:rPr lang="en-US" sz="1600" dirty="0" smtClean="0"/>
              <a:t>Gymnastics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1657611" y="215399"/>
            <a:ext cx="1040495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altLang="en-US" sz="2000" b="1" dirty="0"/>
              <a:t>Content </a:t>
            </a:r>
            <a:r>
              <a:rPr lang="en-US" altLang="en-US" sz="2000" b="1" dirty="0"/>
              <a:t>of physical education lessons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GB" altLang="en-US" dirty="0"/>
              <a:t>According to the students, various team games are the most common sports at 7–9 grades </a:t>
            </a:r>
            <a:r>
              <a:rPr lang="fi-FI" altLang="en-US" dirty="0"/>
              <a:t>(Palomäki &amp; </a:t>
            </a:r>
            <a:r>
              <a:rPr lang="fi-FI" altLang="en-US" dirty="0" err="1"/>
              <a:t>Heikinaro</a:t>
            </a:r>
            <a:r>
              <a:rPr lang="fi-FI" altLang="en-US" dirty="0"/>
              <a:t>-Johansson 2011)</a:t>
            </a:r>
            <a:br>
              <a:rPr lang="fi-FI" altLang="en-US" dirty="0"/>
            </a:br>
            <a:endParaRPr lang="fi-FI" dirty="0"/>
          </a:p>
        </p:txBody>
      </p:sp>
      <p:grpSp>
        <p:nvGrpSpPr>
          <p:cNvPr id="5" name="Group 15"/>
          <p:cNvGrpSpPr/>
          <p:nvPr/>
        </p:nvGrpSpPr>
        <p:grpSpPr>
          <a:xfrm>
            <a:off x="0" y="-1"/>
            <a:ext cx="1598706" cy="1792941"/>
            <a:chOff x="457200" y="0"/>
            <a:chExt cx="763388" cy="1028096"/>
          </a:xfrm>
        </p:grpSpPr>
        <p:sp>
          <p:nvSpPr>
            <p:cNvPr id="6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7" name="Kuva 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480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331" y="414034"/>
            <a:ext cx="7612022" cy="666071"/>
          </a:xfrm>
        </p:spPr>
        <p:txBody>
          <a:bodyPr/>
          <a:lstStyle/>
          <a:p>
            <a:r>
              <a:rPr lang="en-GB" b="1" dirty="0"/>
              <a:t>PETE 183 +120 ECTS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3848" y="1290181"/>
            <a:ext cx="5837128" cy="5567819"/>
          </a:xfrm>
        </p:spPr>
        <p:txBody>
          <a:bodyPr>
            <a:normAutofit/>
          </a:bodyPr>
          <a:lstStyle/>
          <a:p>
            <a:r>
              <a:rPr lang="en-GB" dirty="0"/>
              <a:t>5 years</a:t>
            </a:r>
          </a:p>
          <a:p>
            <a:pPr lvl="1"/>
            <a:r>
              <a:rPr lang="en-GB" sz="2600" dirty="0">
                <a:solidFill>
                  <a:schemeClr val="accent2"/>
                </a:solidFill>
              </a:rPr>
              <a:t>Year 1-3 Bachelors in PE</a:t>
            </a:r>
          </a:p>
          <a:p>
            <a:pPr lvl="2"/>
            <a:r>
              <a:rPr lang="en-GB" sz="1600" dirty="0"/>
              <a:t>Communication skills</a:t>
            </a:r>
          </a:p>
          <a:p>
            <a:pPr lvl="2"/>
            <a:r>
              <a:rPr lang="en-GB" sz="1600" dirty="0"/>
              <a:t>Sport &amp; PA subjects</a:t>
            </a:r>
          </a:p>
          <a:p>
            <a:pPr lvl="2"/>
            <a:r>
              <a:rPr lang="en-GB" sz="1600" dirty="0"/>
              <a:t>Sport &amp; PE pedagogy and didactics </a:t>
            </a:r>
            <a:br>
              <a:rPr lang="en-GB" sz="1600" dirty="0"/>
            </a:br>
            <a:r>
              <a:rPr lang="en-GB" sz="1600" dirty="0"/>
              <a:t>(including courses in </a:t>
            </a:r>
            <a:r>
              <a:rPr lang="en-GB" sz="1600" b="1" dirty="0"/>
              <a:t>teaching practice</a:t>
            </a:r>
            <a:r>
              <a:rPr lang="en-GB" sz="1600" dirty="0"/>
              <a:t>)</a:t>
            </a:r>
          </a:p>
          <a:p>
            <a:pPr lvl="2"/>
            <a:r>
              <a:rPr lang="en-GB" sz="1600" dirty="0"/>
              <a:t>Basic studies in education (incl. </a:t>
            </a:r>
            <a:r>
              <a:rPr lang="en-GB" sz="1600" b="1" dirty="0"/>
              <a:t>practice</a:t>
            </a:r>
            <a:r>
              <a:rPr lang="en-GB" sz="1600" dirty="0"/>
              <a:t>)</a:t>
            </a:r>
          </a:p>
          <a:p>
            <a:pPr lvl="2"/>
            <a:r>
              <a:rPr lang="en-GB" sz="1600" dirty="0"/>
              <a:t>Research methodology &amp; Bachelor thesis</a:t>
            </a:r>
          </a:p>
          <a:p>
            <a:pPr lvl="2"/>
            <a:r>
              <a:rPr lang="en-GB" sz="1600" dirty="0"/>
              <a:t>Minor Studies (ex. Health education, Adapted PE)</a:t>
            </a:r>
          </a:p>
          <a:p>
            <a:pPr lvl="1"/>
            <a:r>
              <a:rPr lang="en-GB" sz="2400" dirty="0">
                <a:solidFill>
                  <a:schemeClr val="accent2"/>
                </a:solidFill>
              </a:rPr>
              <a:t>Year 4-5 Masters in PE</a:t>
            </a:r>
          </a:p>
          <a:p>
            <a:pPr lvl="2"/>
            <a:r>
              <a:rPr lang="en-GB" sz="1600" dirty="0"/>
              <a:t>Advanced studies in Sport &amp; PE pedagogy and Didactics</a:t>
            </a:r>
          </a:p>
          <a:p>
            <a:pPr lvl="2"/>
            <a:r>
              <a:rPr lang="en-GB" sz="1600" dirty="0"/>
              <a:t>Subject studies in education (incl. </a:t>
            </a:r>
            <a:r>
              <a:rPr lang="en-GB" sz="1600" b="1" dirty="0"/>
              <a:t>practice)</a:t>
            </a:r>
          </a:p>
          <a:p>
            <a:pPr lvl="2"/>
            <a:r>
              <a:rPr lang="en-GB" sz="1600" dirty="0"/>
              <a:t>Master thesis</a:t>
            </a:r>
          </a:p>
          <a:p>
            <a:endParaRPr lang="fi-F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62361" y="2179530"/>
            <a:ext cx="4829639" cy="3331922"/>
          </a:xfrm>
          <a:prstGeom prst="rect">
            <a:avLst/>
          </a:prstGeom>
        </p:spPr>
      </p:pic>
      <p:grpSp>
        <p:nvGrpSpPr>
          <p:cNvPr id="6" name="Group 15"/>
          <p:cNvGrpSpPr/>
          <p:nvPr/>
        </p:nvGrpSpPr>
        <p:grpSpPr>
          <a:xfrm>
            <a:off x="0" y="-2"/>
            <a:ext cx="1613648" cy="2076826"/>
            <a:chOff x="457200" y="0"/>
            <a:chExt cx="763388" cy="1028096"/>
          </a:xfrm>
        </p:grpSpPr>
        <p:sp>
          <p:nvSpPr>
            <p:cNvPr id="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8" name="Kuva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75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6523" y="143291"/>
            <a:ext cx="8066889" cy="791331"/>
          </a:xfrm>
        </p:spPr>
        <p:txBody>
          <a:bodyPr/>
          <a:lstStyle/>
          <a:p>
            <a:r>
              <a:rPr lang="fi-FI" altLang="fi-FI" dirty="0"/>
              <a:t>Bachelor in PE+ HEALTH, 183cr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5885" y="1252603"/>
            <a:ext cx="5761973" cy="5473874"/>
          </a:xfrm>
        </p:spPr>
        <p:txBody>
          <a:bodyPr>
            <a:normAutofit fontScale="55000" lnSpcReduction="20000"/>
          </a:bodyPr>
          <a:lstStyle/>
          <a:p>
            <a:r>
              <a:rPr lang="en-GB" altLang="fi-FI" sz="2500" dirty="0"/>
              <a:t>Language and communication studies (8 </a:t>
            </a:r>
            <a:r>
              <a:rPr lang="en-GB" altLang="fi-FI" sz="2500" dirty="0" err="1"/>
              <a:t>cr</a:t>
            </a:r>
            <a:r>
              <a:rPr lang="en-GB" altLang="fi-FI" sz="2500" dirty="0"/>
              <a:t>)</a:t>
            </a:r>
          </a:p>
          <a:p>
            <a:pPr lvl="1"/>
            <a:r>
              <a:rPr lang="en-GB" altLang="fi-FI" sz="2500" dirty="0"/>
              <a:t>English, Swedish</a:t>
            </a:r>
          </a:p>
          <a:p>
            <a:pPr lvl="1"/>
            <a:r>
              <a:rPr lang="en-GB" altLang="fi-FI" sz="2500" dirty="0"/>
              <a:t>Oral communication</a:t>
            </a:r>
          </a:p>
          <a:p>
            <a:pPr lvl="1"/>
            <a:r>
              <a:rPr lang="en-GB" altLang="fi-FI" sz="2500" dirty="0"/>
              <a:t>Information and communication technology</a:t>
            </a:r>
          </a:p>
          <a:p>
            <a:pPr lvl="1">
              <a:buFontTx/>
              <a:buNone/>
            </a:pPr>
            <a:endParaRPr lang="en-GB" altLang="fi-FI" sz="2500" dirty="0"/>
          </a:p>
          <a:p>
            <a:r>
              <a:rPr lang="en-GB" altLang="fi-FI" sz="2500" dirty="0"/>
              <a:t>Common methodological studies (16 </a:t>
            </a:r>
            <a:r>
              <a:rPr lang="en-GB" altLang="fi-FI" sz="2500" dirty="0" err="1"/>
              <a:t>cr</a:t>
            </a:r>
            <a:r>
              <a:rPr lang="en-GB" altLang="fi-FI" sz="2500" dirty="0"/>
              <a:t>)</a:t>
            </a:r>
          </a:p>
          <a:p>
            <a:pPr lvl="1"/>
            <a:r>
              <a:rPr lang="en-GB" altLang="fi-FI" sz="2500" dirty="0"/>
              <a:t>Scientific writing</a:t>
            </a:r>
          </a:p>
          <a:p>
            <a:pPr lvl="1"/>
            <a:r>
              <a:rPr lang="en-GB" altLang="fi-FI" sz="2500" dirty="0"/>
              <a:t>Basics in scientific activity</a:t>
            </a:r>
          </a:p>
          <a:p>
            <a:pPr lvl="1"/>
            <a:r>
              <a:rPr lang="en-GB" altLang="fi-FI" sz="2500" dirty="0"/>
              <a:t>Basics in statistical methods</a:t>
            </a:r>
          </a:p>
          <a:p>
            <a:pPr lvl="1"/>
            <a:r>
              <a:rPr lang="en-GB" altLang="fi-FI" sz="2500" dirty="0"/>
              <a:t>Introduction to making written seminar works</a:t>
            </a:r>
          </a:p>
          <a:p>
            <a:endParaRPr lang="en-GB" altLang="fi-FI" sz="2500" dirty="0"/>
          </a:p>
          <a:p>
            <a:r>
              <a:rPr lang="en-GB" altLang="fi-FI" sz="2500" dirty="0"/>
              <a:t>Common studies in sport sciences (10 </a:t>
            </a:r>
            <a:r>
              <a:rPr lang="en-GB" altLang="fi-FI" sz="2500" dirty="0" err="1"/>
              <a:t>cr</a:t>
            </a:r>
            <a:r>
              <a:rPr lang="en-GB" altLang="fi-FI" sz="2500" dirty="0"/>
              <a:t>)</a:t>
            </a:r>
          </a:p>
          <a:p>
            <a:pPr lvl="1"/>
            <a:r>
              <a:rPr lang="en-GB" altLang="fi-FI" sz="2500" dirty="0"/>
              <a:t>Introduction to sport and health sciences  </a:t>
            </a:r>
          </a:p>
          <a:p>
            <a:pPr lvl="1"/>
            <a:r>
              <a:rPr lang="en-GB" altLang="fi-FI" sz="2500" dirty="0"/>
              <a:t>Basics in biology of physical activity  </a:t>
            </a:r>
          </a:p>
          <a:p>
            <a:pPr lvl="1"/>
            <a:r>
              <a:rPr lang="en-GB" altLang="fi-FI" sz="2500" dirty="0"/>
              <a:t>Physical activity and health </a:t>
            </a:r>
          </a:p>
          <a:p>
            <a:pPr lvl="1"/>
            <a:r>
              <a:rPr lang="en-GB" altLang="fi-FI" sz="2500" dirty="0"/>
              <a:t>Sports in society </a:t>
            </a:r>
          </a:p>
          <a:p>
            <a:pPr lvl="1"/>
            <a:r>
              <a:rPr lang="en-GB" altLang="fi-FI" sz="2500" dirty="0"/>
              <a:t>Basics in sports pedagogy and </a:t>
            </a:r>
          </a:p>
          <a:p>
            <a:pPr marL="457200" lvl="1" indent="0">
              <a:buNone/>
            </a:pPr>
            <a:r>
              <a:rPr lang="en-GB" altLang="fi-FI" sz="2500" dirty="0"/>
              <a:t>	psychology</a:t>
            </a:r>
            <a:r>
              <a:rPr lang="en-GB" altLang="fi-FI" sz="2200" dirty="0"/>
              <a:t> </a:t>
            </a:r>
          </a:p>
          <a:p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4811" y="1042793"/>
            <a:ext cx="6267189" cy="5815208"/>
          </a:xfrm>
        </p:spPr>
        <p:txBody>
          <a:bodyPr>
            <a:normAutofit fontScale="55000" lnSpcReduction="20000"/>
          </a:bodyPr>
          <a:lstStyle/>
          <a:p>
            <a:r>
              <a:rPr lang="en-GB" altLang="fi-FI" sz="2500" dirty="0"/>
              <a:t>Basic studies in PE (25 </a:t>
            </a:r>
            <a:r>
              <a:rPr lang="en-GB" altLang="fi-FI" sz="2500" dirty="0" err="1"/>
              <a:t>cr</a:t>
            </a:r>
            <a:r>
              <a:rPr lang="en-GB" altLang="fi-FI" sz="2500" dirty="0"/>
              <a:t>)</a:t>
            </a:r>
          </a:p>
          <a:p>
            <a:pPr lvl="1"/>
            <a:r>
              <a:rPr lang="en-GB" altLang="fi-FI" sz="2500" dirty="0"/>
              <a:t>Introduction to sports pedagogy</a:t>
            </a:r>
          </a:p>
          <a:p>
            <a:pPr lvl="1"/>
            <a:r>
              <a:rPr lang="en-GB" altLang="fi-FI" sz="2500" dirty="0"/>
              <a:t>Pedagogy and didactics in PE</a:t>
            </a:r>
          </a:p>
          <a:p>
            <a:pPr lvl="1"/>
            <a:r>
              <a:rPr lang="en-GB" altLang="fi-FI" sz="2500" dirty="0"/>
              <a:t>Motor learning</a:t>
            </a:r>
          </a:p>
          <a:p>
            <a:pPr lvl="1"/>
            <a:r>
              <a:rPr lang="en-GB" altLang="fi-FI" sz="2500" dirty="0"/>
              <a:t>Observing physical activity/sports</a:t>
            </a:r>
          </a:p>
          <a:p>
            <a:pPr>
              <a:buFontTx/>
              <a:buNone/>
            </a:pPr>
            <a:endParaRPr lang="en-GB" altLang="fi-FI" sz="2500" dirty="0"/>
          </a:p>
          <a:p>
            <a:r>
              <a:rPr lang="en-GB" altLang="fi-FI" sz="2500" dirty="0"/>
              <a:t>Subject studies in PE (39 </a:t>
            </a:r>
            <a:r>
              <a:rPr lang="en-GB" altLang="fi-FI" sz="2500" dirty="0" err="1"/>
              <a:t>cr</a:t>
            </a:r>
            <a:r>
              <a:rPr lang="en-GB" altLang="fi-FI" sz="2500" dirty="0"/>
              <a:t>)</a:t>
            </a:r>
          </a:p>
          <a:p>
            <a:pPr lvl="1"/>
            <a:r>
              <a:rPr lang="en-GB" altLang="fi-FI" sz="2500" dirty="0"/>
              <a:t>Teacher as a researcher course</a:t>
            </a:r>
          </a:p>
          <a:p>
            <a:pPr lvl="1"/>
            <a:r>
              <a:rPr lang="en-GB" altLang="fi-FI" sz="2500" dirty="0"/>
              <a:t>Advanced course in sports didactics  </a:t>
            </a:r>
          </a:p>
          <a:p>
            <a:pPr lvl="1"/>
            <a:r>
              <a:rPr lang="en-GB" altLang="fi-FI" sz="2500" dirty="0"/>
              <a:t>School as a social operating environment (godchildren course)</a:t>
            </a:r>
          </a:p>
          <a:p>
            <a:pPr lvl="1"/>
            <a:r>
              <a:rPr lang="en-GB" altLang="fi-FI" sz="2500" dirty="0"/>
              <a:t>Curriculum course</a:t>
            </a:r>
          </a:p>
          <a:p>
            <a:pPr lvl="1"/>
            <a:r>
              <a:rPr lang="en-GB" altLang="fi-FI" sz="2500" dirty="0"/>
              <a:t>Adapted physical education  </a:t>
            </a:r>
          </a:p>
          <a:p>
            <a:pPr lvl="1"/>
            <a:r>
              <a:rPr lang="en-GB" altLang="fi-FI" sz="2500" dirty="0"/>
              <a:t>Growth, development and aging</a:t>
            </a:r>
          </a:p>
          <a:p>
            <a:pPr lvl="1"/>
            <a:r>
              <a:rPr lang="en-GB" altLang="fi-FI" sz="2500" dirty="0"/>
              <a:t>Quantitative and qualitative methodology</a:t>
            </a:r>
          </a:p>
          <a:p>
            <a:pPr lvl="1"/>
            <a:r>
              <a:rPr lang="en-GB" altLang="fi-FI" sz="2500" dirty="0"/>
              <a:t>Bachelors thesis </a:t>
            </a:r>
          </a:p>
          <a:p>
            <a:r>
              <a:rPr lang="en-GB" altLang="fi-FI" sz="2500" dirty="0"/>
              <a:t>1</a:t>
            </a:r>
            <a:r>
              <a:rPr lang="en-GB" altLang="fi-FI" sz="2500" baseline="30000" dirty="0"/>
              <a:t>st</a:t>
            </a:r>
            <a:r>
              <a:rPr lang="en-GB" altLang="fi-FI" sz="2500" dirty="0"/>
              <a:t> Minor subject (25 </a:t>
            </a:r>
            <a:r>
              <a:rPr lang="en-GB" altLang="fi-FI" sz="2500" dirty="0" err="1"/>
              <a:t>cr</a:t>
            </a:r>
            <a:r>
              <a:rPr lang="en-GB" altLang="fi-FI" sz="2500" dirty="0"/>
              <a:t>)</a:t>
            </a:r>
          </a:p>
          <a:p>
            <a:pPr lvl="1"/>
            <a:r>
              <a:rPr lang="en-GB" altLang="fi-FI" sz="2500" dirty="0"/>
              <a:t>Teachers’ pedagogical basic studies</a:t>
            </a:r>
          </a:p>
          <a:p>
            <a:r>
              <a:rPr lang="en-GB" altLang="fi-FI" sz="2500" dirty="0"/>
              <a:t>2</a:t>
            </a:r>
            <a:r>
              <a:rPr lang="en-GB" altLang="fi-FI" sz="2500" baseline="30000" dirty="0"/>
              <a:t>nd</a:t>
            </a:r>
            <a:r>
              <a:rPr lang="en-GB" altLang="fi-FI" sz="2500" dirty="0"/>
              <a:t> Minor subject (25 </a:t>
            </a:r>
            <a:r>
              <a:rPr lang="en-GB" altLang="fi-FI" sz="2500" dirty="0" err="1"/>
              <a:t>cr</a:t>
            </a:r>
            <a:r>
              <a:rPr lang="en-GB" altLang="fi-FI" sz="2500" dirty="0"/>
              <a:t> + 35 </a:t>
            </a:r>
            <a:r>
              <a:rPr lang="en-GB" altLang="fi-FI" sz="2500" dirty="0" err="1"/>
              <a:t>cr</a:t>
            </a:r>
            <a:r>
              <a:rPr lang="en-GB" altLang="fi-FI" sz="2500" dirty="0"/>
              <a:t>)</a:t>
            </a:r>
          </a:p>
          <a:p>
            <a:pPr lvl="1"/>
            <a:r>
              <a:rPr lang="en-GB" altLang="fi-FI" sz="2500" dirty="0"/>
              <a:t>Health science</a:t>
            </a:r>
          </a:p>
          <a:p>
            <a:endParaRPr lang="fi-FI" dirty="0"/>
          </a:p>
        </p:txBody>
      </p:sp>
      <p:pic>
        <p:nvPicPr>
          <p:cNvPr id="5" name="Kuv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795" y="0"/>
            <a:ext cx="2570205" cy="181644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3256545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384" y="624110"/>
            <a:ext cx="9876227" cy="778805"/>
          </a:xfrm>
        </p:spPr>
        <p:txBody>
          <a:bodyPr/>
          <a:lstStyle/>
          <a:p>
            <a:r>
              <a:rPr lang="en-GB" dirty="0"/>
              <a:t>International Master’s Degree Programmes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51011" y="1886763"/>
            <a:ext cx="5536504" cy="4847573"/>
          </a:xfrm>
        </p:spPr>
        <p:txBody>
          <a:bodyPr>
            <a:normAutofit/>
          </a:bodyPr>
          <a:lstStyle/>
          <a:p>
            <a:r>
              <a:rPr lang="en-GB" dirty="0"/>
              <a:t>2-year programmes fully in English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120 ECTS credits</a:t>
            </a:r>
          </a:p>
          <a:p>
            <a:endParaRPr lang="en-GB" dirty="0"/>
          </a:p>
          <a:p>
            <a:r>
              <a:rPr lang="en-GB" dirty="0"/>
              <a:t>Application period: </a:t>
            </a:r>
            <a:r>
              <a:rPr lang="en-GB" b="1" dirty="0"/>
              <a:t/>
            </a:r>
            <a:br>
              <a:rPr lang="en-GB" b="1" dirty="0"/>
            </a:br>
            <a:r>
              <a:rPr lang="en-GB" dirty="0"/>
              <a:t>November 2019 – January 2020</a:t>
            </a:r>
          </a:p>
          <a:p>
            <a:endParaRPr lang="en-GB" dirty="0"/>
          </a:p>
          <a:p>
            <a:r>
              <a:rPr lang="en-GB" dirty="0"/>
              <a:t>Master’s Degree Programme in Biology of Physical Activity </a:t>
            </a:r>
            <a:r>
              <a:rPr lang="en-GB" dirty="0">
                <a:hlinkClick r:id="rId2"/>
              </a:rPr>
              <a:t>www.jyu.fi/masterbpa</a:t>
            </a:r>
            <a:endParaRPr lang="en-GB" dirty="0"/>
          </a:p>
          <a:p>
            <a:endParaRPr lang="en-GB" dirty="0"/>
          </a:p>
          <a:p>
            <a:r>
              <a:rPr lang="en-GB" dirty="0"/>
              <a:t>Master’s Degree Programme in Sport and Exercise Promotion </a:t>
            </a:r>
            <a:r>
              <a:rPr lang="en-GB" dirty="0">
                <a:hlinkClick r:id="rId3"/>
              </a:rPr>
              <a:t>www.jyu.fi/sportpro</a:t>
            </a:r>
            <a:endParaRPr lang="en-GB" dirty="0"/>
          </a:p>
          <a:p>
            <a:endParaRPr lang="fi-F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852724" y="2624167"/>
            <a:ext cx="5253755" cy="3287055"/>
          </a:xfrm>
          <a:prstGeom prst="rect">
            <a:avLst/>
          </a:prstGeom>
        </p:spPr>
      </p:pic>
      <p:grpSp>
        <p:nvGrpSpPr>
          <p:cNvPr id="6" name="Group 15"/>
          <p:cNvGrpSpPr/>
          <p:nvPr/>
        </p:nvGrpSpPr>
        <p:grpSpPr>
          <a:xfrm>
            <a:off x="-1" y="-1"/>
            <a:ext cx="1583765" cy="1852707"/>
            <a:chOff x="457200" y="0"/>
            <a:chExt cx="763388" cy="1028096"/>
          </a:xfrm>
        </p:grpSpPr>
        <p:sp>
          <p:nvSpPr>
            <p:cNvPr id="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8" name="Kuva 7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414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904" y="569175"/>
            <a:ext cx="8911687" cy="753753"/>
          </a:xfrm>
        </p:spPr>
        <p:txBody>
          <a:bodyPr/>
          <a:lstStyle/>
          <a:p>
            <a:r>
              <a:rPr lang="fi-FI" dirty="0"/>
              <a:t>Winter School in Sport Sciences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9944" y="1653435"/>
            <a:ext cx="9682619" cy="5022937"/>
          </a:xfrm>
        </p:spPr>
        <p:txBody>
          <a:bodyPr>
            <a:normAutofit/>
          </a:bodyPr>
          <a:lstStyle/>
          <a:p>
            <a:r>
              <a:rPr lang="en-US" sz="2000" dirty="0"/>
              <a:t>Organized each year in January</a:t>
            </a:r>
          </a:p>
          <a:p>
            <a:r>
              <a:rPr lang="en-US" sz="2000" dirty="0"/>
              <a:t>Two-week intensive Winter School</a:t>
            </a:r>
          </a:p>
          <a:p>
            <a:r>
              <a:rPr lang="en-US" sz="2000" dirty="0"/>
              <a:t>Program completely in English</a:t>
            </a:r>
          </a:p>
          <a:p>
            <a:r>
              <a:rPr lang="en-US" sz="2000" dirty="0"/>
              <a:t>Intended for undergraduate and graduate students interested especially in Social Sciences of Sport or Sport Management</a:t>
            </a:r>
          </a:p>
          <a:p>
            <a:r>
              <a:rPr lang="en-US" sz="2000" dirty="0"/>
              <a:t>Themes: sport sponsorship, sport tourism, sport marketing, climate change, sport event management and organization of sport in different countries</a:t>
            </a:r>
          </a:p>
          <a:p>
            <a:r>
              <a:rPr lang="en-US" sz="2000" dirty="0"/>
              <a:t>Application period: </a:t>
            </a:r>
            <a:r>
              <a:rPr lang="en-US" sz="2000" dirty="0" smtClean="0"/>
              <a:t>October</a:t>
            </a:r>
            <a:endParaRPr lang="en-US" sz="2000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https://www.jyu.fi/sport/en/study/non_degree/wsss</a:t>
            </a:r>
            <a:r>
              <a:rPr lang="en-US" dirty="0"/>
              <a:t>  </a:t>
            </a:r>
          </a:p>
          <a:p>
            <a:r>
              <a:rPr lang="en-US" dirty="0">
                <a:hlinkClick r:id="rId3"/>
              </a:rPr>
              <a:t>https://drive.google.com/file/d/0B7W9ZmHQrQVXMWlTUVJySVNmY1k/view</a:t>
            </a:r>
            <a:r>
              <a:rPr lang="en-US" dirty="0"/>
              <a:t>  </a:t>
            </a:r>
          </a:p>
          <a:p>
            <a:endParaRPr lang="fi-FI" dirty="0"/>
          </a:p>
        </p:txBody>
      </p:sp>
      <p:grpSp>
        <p:nvGrpSpPr>
          <p:cNvPr id="4" name="Group 15"/>
          <p:cNvGrpSpPr/>
          <p:nvPr/>
        </p:nvGrpSpPr>
        <p:grpSpPr>
          <a:xfrm>
            <a:off x="0" y="-1"/>
            <a:ext cx="1628588" cy="1987177"/>
            <a:chOff x="457200" y="0"/>
            <a:chExt cx="763388" cy="1028096"/>
          </a:xfrm>
        </p:grpSpPr>
        <p:sp>
          <p:nvSpPr>
            <p:cNvPr id="5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6" name="Kuva 5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7163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706" y="173173"/>
            <a:ext cx="9767968" cy="128089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Education in Finland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A central objective is to provide all citizens with equal opportunities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4921" y="1891430"/>
            <a:ext cx="10872591" cy="34697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Everyone has the right to </a:t>
            </a:r>
            <a:r>
              <a:rPr lang="en-US" b="1" dirty="0"/>
              <a:t>basic education free of charge</a:t>
            </a:r>
            <a:r>
              <a:rPr lang="en-US" dirty="0"/>
              <a:t>. The public authorities shall guarantee for everyone </a:t>
            </a:r>
            <a:r>
              <a:rPr lang="en-US" b="1" dirty="0"/>
              <a:t>equal opportunity </a:t>
            </a:r>
            <a:r>
              <a:rPr lang="en-US" dirty="0"/>
              <a:t>to receive other educational services in accordance with their </a:t>
            </a:r>
            <a:r>
              <a:rPr lang="en-US" b="1" dirty="0"/>
              <a:t>ability and special needs</a:t>
            </a:r>
            <a:r>
              <a:rPr lang="en-US" dirty="0"/>
              <a:t>, as well as the opportunity to develop themselves without being prevented by economic hardship.  (Constitution of Finland)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altLang="en-US" dirty="0"/>
              <a:t>The Finnish National Board of Education is responsible for drawing up the National Core Curriculum.</a:t>
            </a:r>
          </a:p>
          <a:p>
            <a:r>
              <a:rPr lang="en-US" altLang="en-US" dirty="0"/>
              <a:t>The National Core Curriculum is a national regulation, the basis of which the local curriculum drawn up.</a:t>
            </a:r>
          </a:p>
          <a:p>
            <a:endParaRPr lang="fi-F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4797468"/>
            <a:ext cx="7754784" cy="2060532"/>
          </a:xfrm>
          <a:prstGeom prst="rect">
            <a:avLst/>
          </a:prstGeom>
        </p:spPr>
      </p:pic>
      <p:grpSp>
        <p:nvGrpSpPr>
          <p:cNvPr id="5" name="Group 15"/>
          <p:cNvGrpSpPr/>
          <p:nvPr/>
        </p:nvGrpSpPr>
        <p:grpSpPr>
          <a:xfrm>
            <a:off x="1" y="-1"/>
            <a:ext cx="1583764" cy="1852707"/>
            <a:chOff x="457200" y="0"/>
            <a:chExt cx="763388" cy="1028096"/>
          </a:xfrm>
        </p:grpSpPr>
        <p:sp>
          <p:nvSpPr>
            <p:cNvPr id="6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7" name="Kuva 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583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706" y="508961"/>
            <a:ext cx="8911687" cy="803857"/>
          </a:xfrm>
        </p:spPr>
        <p:txBody>
          <a:bodyPr/>
          <a:lstStyle/>
          <a:p>
            <a:r>
              <a:rPr lang="en-US" b="1" dirty="0" smtClean="0"/>
              <a:t>Activity Inclusion Model </a:t>
            </a:r>
            <a:r>
              <a:rPr lang="en-US" dirty="0" smtClean="0"/>
              <a:t>(AIM)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7858" y="1716066"/>
            <a:ext cx="5787024" cy="4947781"/>
          </a:xfrm>
        </p:spPr>
        <p:txBody>
          <a:bodyPr/>
          <a:lstStyle/>
          <a:p>
            <a:pPr marL="0" indent="0">
              <a:buNone/>
            </a:pPr>
            <a:r>
              <a:rPr lang="fi-FI" sz="2800" b="1" dirty="0" smtClean="0"/>
              <a:t>1. </a:t>
            </a:r>
            <a:r>
              <a:rPr lang="en-US" sz="2800" b="1" dirty="0" smtClean="0"/>
              <a:t>Open activities </a:t>
            </a:r>
          </a:p>
          <a:p>
            <a:pPr marL="0" indent="0">
              <a:buNone/>
            </a:pPr>
            <a:r>
              <a:rPr lang="en-US" sz="2800" dirty="0" smtClean="0"/>
              <a:t>–&gt;  Everyone can play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400" dirty="0" smtClean="0"/>
              <a:t>Everyone does the same activity with minimal or no adaptations to the environment or equipment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Inclusive so that the activity suits every participant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5563" y="2354894"/>
            <a:ext cx="5076514" cy="3356975"/>
          </a:xfrm>
          <a:prstGeom prst="rect">
            <a:avLst/>
          </a:prstGeom>
        </p:spPr>
      </p:pic>
      <p:grpSp>
        <p:nvGrpSpPr>
          <p:cNvPr id="5" name="Group 15"/>
          <p:cNvGrpSpPr/>
          <p:nvPr/>
        </p:nvGrpSpPr>
        <p:grpSpPr>
          <a:xfrm>
            <a:off x="0" y="0"/>
            <a:ext cx="1598706" cy="2256118"/>
            <a:chOff x="457200" y="0"/>
            <a:chExt cx="763388" cy="1028096"/>
          </a:xfrm>
        </p:grpSpPr>
        <p:sp>
          <p:nvSpPr>
            <p:cNvPr id="6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8" name="Kuva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4533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073" y="459757"/>
            <a:ext cx="8767809" cy="803857"/>
          </a:xfrm>
        </p:spPr>
        <p:txBody>
          <a:bodyPr/>
          <a:lstStyle/>
          <a:p>
            <a:r>
              <a:rPr lang="en-US" b="1" dirty="0" smtClean="0"/>
              <a:t>Activity Inclusion Model </a:t>
            </a:r>
            <a:r>
              <a:rPr lang="en-US" dirty="0" smtClean="0"/>
              <a:t>(AIM)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7868" y="2392471"/>
            <a:ext cx="4561159" cy="323287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4602" y="1803747"/>
            <a:ext cx="6200383" cy="4885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2. Modified activities</a:t>
            </a:r>
          </a:p>
          <a:p>
            <a:pPr marL="0" indent="0">
              <a:buNone/>
            </a:pPr>
            <a:r>
              <a:rPr lang="en-US" sz="2800" dirty="0" smtClean="0"/>
              <a:t>-&gt; Change to include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400" dirty="0" smtClean="0"/>
              <a:t>Everyone plays the same game or performs the same activity but the rules, equipment or area are adapted to promote the inclusion of all individuals regardless of their abilities.</a:t>
            </a:r>
          </a:p>
          <a:p>
            <a:pPr marL="0" indent="0">
              <a:buNone/>
            </a:pPr>
            <a:r>
              <a:rPr lang="en-US" sz="2400" dirty="0" smtClean="0"/>
              <a:t>For example throwing activity by using different kind of balls.</a:t>
            </a:r>
            <a:endParaRPr lang="en-US" sz="2400" dirty="0"/>
          </a:p>
        </p:txBody>
      </p:sp>
      <p:grpSp>
        <p:nvGrpSpPr>
          <p:cNvPr id="6" name="Group 15"/>
          <p:cNvGrpSpPr/>
          <p:nvPr/>
        </p:nvGrpSpPr>
        <p:grpSpPr>
          <a:xfrm>
            <a:off x="0" y="-1"/>
            <a:ext cx="1628588" cy="2271060"/>
            <a:chOff x="457200" y="0"/>
            <a:chExt cx="763388" cy="1028096"/>
          </a:xfrm>
        </p:grpSpPr>
        <p:sp>
          <p:nvSpPr>
            <p:cNvPr id="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8" name="Kuva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7680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178" y="444365"/>
            <a:ext cx="9001588" cy="853961"/>
          </a:xfrm>
        </p:spPr>
        <p:txBody>
          <a:bodyPr/>
          <a:lstStyle/>
          <a:p>
            <a:r>
              <a:rPr lang="en-US" b="1" dirty="0"/>
              <a:t>Activity Inclusion Model </a:t>
            </a:r>
            <a:r>
              <a:rPr lang="en-US" dirty="0"/>
              <a:t>(AIM)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6816" y="1603332"/>
            <a:ext cx="6313118" cy="50730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 smtClean="0"/>
              <a:t>3. Parallel activities</a:t>
            </a:r>
          </a:p>
          <a:p>
            <a:pPr marL="0" indent="0">
              <a:buNone/>
            </a:pPr>
            <a:r>
              <a:rPr lang="en-US" sz="2800" dirty="0" smtClean="0"/>
              <a:t>-&gt; Ability groups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400" dirty="0" smtClean="0"/>
              <a:t>All participants follow a common activity theme, they do so at their own pace and level by working in groups based on their abilities.</a:t>
            </a:r>
          </a:p>
          <a:p>
            <a:pPr marL="0" indent="0">
              <a:buNone/>
            </a:pPr>
            <a:r>
              <a:rPr lang="en-US" sz="2400" dirty="0" smtClean="0"/>
              <a:t>For example, two groups can play a seated and standing version of the game -&gt; participants access the version most suited to their abilities.</a:t>
            </a:r>
          </a:p>
          <a:p>
            <a:pPr marL="0" indent="0">
              <a:buNone/>
            </a:pPr>
            <a:r>
              <a:rPr lang="en-US" sz="2400" dirty="0" smtClean="0"/>
              <a:t>-&gt; Abilities can change dependent upon the activity.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6207" y="2492680"/>
            <a:ext cx="4990369" cy="3118980"/>
          </a:xfrm>
          <a:prstGeom prst="rect">
            <a:avLst/>
          </a:prstGeom>
        </p:spPr>
      </p:pic>
      <p:grpSp>
        <p:nvGrpSpPr>
          <p:cNvPr id="6" name="Group 15"/>
          <p:cNvGrpSpPr/>
          <p:nvPr/>
        </p:nvGrpSpPr>
        <p:grpSpPr>
          <a:xfrm>
            <a:off x="1" y="-1"/>
            <a:ext cx="1598706" cy="2121648"/>
            <a:chOff x="457200" y="0"/>
            <a:chExt cx="763388" cy="1028096"/>
          </a:xfrm>
        </p:grpSpPr>
        <p:sp>
          <p:nvSpPr>
            <p:cNvPr id="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8" name="Kuva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558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8766" y="386566"/>
            <a:ext cx="7878999" cy="753753"/>
          </a:xfrm>
        </p:spPr>
        <p:txBody>
          <a:bodyPr/>
          <a:lstStyle/>
          <a:p>
            <a:r>
              <a:rPr lang="en-US" b="1" dirty="0"/>
              <a:t>Activity Inclusion Model </a:t>
            </a:r>
            <a:r>
              <a:rPr lang="en-US" dirty="0"/>
              <a:t>(AIM)</a:t>
            </a:r>
            <a:endParaRPr lang="fi-F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7036" y="2380113"/>
            <a:ext cx="4169197" cy="420738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5775" y="1528175"/>
            <a:ext cx="6876789" cy="5160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4. Specific activities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000" dirty="0" smtClean="0"/>
              <a:t>On occasions it might be better for person to practice sports individually or with </a:t>
            </a:r>
            <a:r>
              <a:rPr lang="en-US" sz="2000" dirty="0"/>
              <a:t>their disabled peers.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For </a:t>
            </a:r>
            <a:r>
              <a:rPr lang="en-US" sz="2000" dirty="0"/>
              <a:t>example, it may be more effective to withdraw an individual (not necessarily a disabled participant) in order to </a:t>
            </a:r>
            <a:r>
              <a:rPr lang="en-US" sz="2000" dirty="0" smtClean="0"/>
              <a:t>practice </a:t>
            </a:r>
            <a:r>
              <a:rPr lang="en-US" sz="2000" dirty="0"/>
              <a:t>individual physical education and sports competencies to enable successful integration into a game situation with the rest of the group. 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An </a:t>
            </a:r>
            <a:r>
              <a:rPr lang="en-US" sz="2000" dirty="0"/>
              <a:t>example of this might be for a wheelchair user during jumping activities where a throwing activity may be more appropriate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grpSp>
        <p:nvGrpSpPr>
          <p:cNvPr id="6" name="Group 15"/>
          <p:cNvGrpSpPr/>
          <p:nvPr/>
        </p:nvGrpSpPr>
        <p:grpSpPr>
          <a:xfrm>
            <a:off x="0" y="0"/>
            <a:ext cx="1583765" cy="2061882"/>
            <a:chOff x="457200" y="0"/>
            <a:chExt cx="763388" cy="1028096"/>
          </a:xfrm>
        </p:grpSpPr>
        <p:sp>
          <p:nvSpPr>
            <p:cNvPr id="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8" name="Kuva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709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2103" y="456441"/>
            <a:ext cx="3720194" cy="841435"/>
          </a:xfrm>
        </p:spPr>
        <p:txBody>
          <a:bodyPr/>
          <a:lstStyle/>
          <a:p>
            <a:r>
              <a:rPr lang="en-US" b="1" dirty="0" smtClean="0"/>
              <a:t>The STEP tool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9612" y="1797485"/>
            <a:ext cx="6538586" cy="5060515"/>
          </a:xfrm>
        </p:spPr>
        <p:txBody>
          <a:bodyPr>
            <a:noAutofit/>
          </a:bodyPr>
          <a:lstStyle/>
          <a:p>
            <a:r>
              <a:rPr lang="en-US" sz="2400" dirty="0" smtClean="0"/>
              <a:t>A simple system for making changes to physical education and sport activities so that </a:t>
            </a:r>
            <a:r>
              <a:rPr lang="en-US" sz="2400" b="1" dirty="0" smtClean="0"/>
              <a:t>everyone can be included </a:t>
            </a:r>
            <a:r>
              <a:rPr lang="en-US" sz="2400" dirty="0" smtClean="0"/>
              <a:t>and participate together.</a:t>
            </a:r>
          </a:p>
          <a:p>
            <a:r>
              <a:rPr lang="en-US" sz="2400" dirty="0" smtClean="0"/>
              <a:t>Changes in the way the activity is delivered can be made in one or more of the STEP areas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(Space, Task, Equipment, People)</a:t>
            </a:r>
          </a:p>
          <a:p>
            <a:r>
              <a:rPr lang="en-US" sz="2400" dirty="0" smtClean="0"/>
              <a:t>This simple system helps practitioners to adapt the sport, game or activity for different abilities and ages.</a:t>
            </a:r>
            <a:endParaRPr lang="en-US" sz="2400" dirty="0"/>
          </a:p>
        </p:txBody>
      </p:sp>
      <p:pic>
        <p:nvPicPr>
          <p:cNvPr id="5" name="Sisällön paikkamerkki 4" descr="IMG_0515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r="5383"/>
          <a:stretch>
            <a:fillRect/>
          </a:stretch>
        </p:blipFill>
        <p:spPr bwMode="auto">
          <a:xfrm>
            <a:off x="7937825" y="1603331"/>
            <a:ext cx="3974427" cy="44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grpSp>
        <p:nvGrpSpPr>
          <p:cNvPr id="6" name="Group 15"/>
          <p:cNvGrpSpPr/>
          <p:nvPr/>
        </p:nvGrpSpPr>
        <p:grpSpPr>
          <a:xfrm>
            <a:off x="0" y="-2"/>
            <a:ext cx="1598706" cy="1957295"/>
            <a:chOff x="457200" y="0"/>
            <a:chExt cx="763388" cy="1028096"/>
          </a:xfrm>
        </p:grpSpPr>
        <p:sp>
          <p:nvSpPr>
            <p:cNvPr id="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8" name="Kuva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1962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0724" y="308545"/>
            <a:ext cx="6731393" cy="703649"/>
          </a:xfrm>
        </p:spPr>
        <p:txBody>
          <a:bodyPr/>
          <a:lstStyle/>
          <a:p>
            <a:r>
              <a:rPr lang="en-US" b="1" dirty="0"/>
              <a:t>The STEP tool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3294" y="1334020"/>
            <a:ext cx="5323844" cy="5523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Space</a:t>
            </a:r>
          </a:p>
          <a:p>
            <a:pPr marL="0" indent="0">
              <a:buNone/>
            </a:pPr>
            <a:r>
              <a:rPr lang="en-US" dirty="0" smtClean="0"/>
              <a:t>-&gt; Increase or decrease the size of the activity area</a:t>
            </a:r>
          </a:p>
          <a:p>
            <a:pPr marL="0" indent="0">
              <a:buNone/>
            </a:pPr>
            <a:r>
              <a:rPr lang="en-US" dirty="0" smtClean="0"/>
              <a:t>-&gt; vary the distance to be covered</a:t>
            </a:r>
          </a:p>
          <a:p>
            <a:pPr marL="0" indent="0">
              <a:buNone/>
            </a:pPr>
            <a:r>
              <a:rPr lang="en-US" dirty="0" smtClean="0"/>
              <a:t>-&gt; use zoning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b="1" dirty="0" smtClean="0"/>
              <a:t>Task</a:t>
            </a:r>
          </a:p>
          <a:p>
            <a:pPr marL="0" indent="0">
              <a:buNone/>
            </a:pPr>
            <a:r>
              <a:rPr lang="en-US" dirty="0" smtClean="0"/>
              <a:t>-&gt; ensure that everyone has equal opportunity to participate</a:t>
            </a:r>
          </a:p>
          <a:p>
            <a:pPr marL="0" indent="0">
              <a:buNone/>
            </a:pPr>
            <a:r>
              <a:rPr lang="en-US" dirty="0" smtClean="0"/>
              <a:t>-&gt; break down component parts</a:t>
            </a:r>
          </a:p>
          <a:p>
            <a:pPr marL="0" indent="0">
              <a:buNone/>
            </a:pPr>
            <a:r>
              <a:rPr lang="en-US" dirty="0" smtClean="0"/>
              <a:t>-&gt; make sure there is an opportunity to practice skills or components individually or with a partner before including in a team game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64888" y="1478071"/>
            <a:ext cx="4809993" cy="5035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Equipment</a:t>
            </a:r>
          </a:p>
          <a:p>
            <a:pPr marL="0" indent="0">
              <a:buNone/>
            </a:pPr>
            <a:r>
              <a:rPr lang="en-US" dirty="0" smtClean="0"/>
              <a:t>-&gt; increase or decrease the size of the equipment</a:t>
            </a:r>
          </a:p>
          <a:p>
            <a:pPr marL="0" indent="0">
              <a:buNone/>
            </a:pPr>
            <a:r>
              <a:rPr lang="en-US" dirty="0" smtClean="0"/>
              <a:t>-&gt; provide options that enable people to participate in different ways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b="1" dirty="0" smtClean="0"/>
              <a:t>People</a:t>
            </a:r>
            <a:endParaRPr lang="en-US" sz="2400" dirty="0" smtClean="0"/>
          </a:p>
          <a:p>
            <a:pPr marL="0" indent="0">
              <a:buNone/>
            </a:pPr>
            <a:r>
              <a:rPr lang="en-US" dirty="0" smtClean="0"/>
              <a:t>-&gt; match participants of similar ability in small-sided or close marking activities</a:t>
            </a:r>
          </a:p>
          <a:p>
            <a:pPr marL="0" indent="0">
              <a:buNone/>
            </a:pPr>
            <a:r>
              <a:rPr lang="en-US" dirty="0" smtClean="0"/>
              <a:t>-&gt; balance team numbers</a:t>
            </a:r>
          </a:p>
          <a:p>
            <a:pPr marL="0" indent="0">
              <a:buNone/>
            </a:pPr>
            <a:endParaRPr lang="fi-FI" dirty="0"/>
          </a:p>
        </p:txBody>
      </p:sp>
      <p:grpSp>
        <p:nvGrpSpPr>
          <p:cNvPr id="5" name="Group 15"/>
          <p:cNvGrpSpPr/>
          <p:nvPr/>
        </p:nvGrpSpPr>
        <p:grpSpPr>
          <a:xfrm>
            <a:off x="0" y="-3"/>
            <a:ext cx="1613647" cy="2271061"/>
            <a:chOff x="457200" y="0"/>
            <a:chExt cx="763388" cy="1028096"/>
          </a:xfrm>
        </p:grpSpPr>
        <p:sp>
          <p:nvSpPr>
            <p:cNvPr id="6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7" name="Kuva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6023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355" y="599058"/>
            <a:ext cx="7834175" cy="766279"/>
          </a:xfrm>
        </p:spPr>
        <p:txBody>
          <a:bodyPr/>
          <a:lstStyle/>
          <a:p>
            <a:r>
              <a:rPr lang="en-US" b="1" dirty="0"/>
              <a:t>Activity Inclusion Model </a:t>
            </a:r>
            <a:r>
              <a:rPr lang="en-US" dirty="0"/>
              <a:t>(AIM)</a:t>
            </a:r>
            <a:endParaRPr lang="fi-F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1978" y="2126222"/>
            <a:ext cx="5185775" cy="387075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1216" y="2126222"/>
            <a:ext cx="5298510" cy="3870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In practice:</a:t>
            </a:r>
          </a:p>
          <a:p>
            <a:pPr>
              <a:buAutoNum type="arabicParenR"/>
            </a:pPr>
            <a:r>
              <a:rPr lang="en-GB" sz="2400" dirty="0"/>
              <a:t>Travelling with a blinded pair</a:t>
            </a:r>
          </a:p>
          <a:p>
            <a:pPr>
              <a:buAutoNum type="arabicParenR"/>
            </a:pPr>
            <a:r>
              <a:rPr lang="en-GB" sz="2400" dirty="0"/>
              <a:t>Bell or rattle ball practices</a:t>
            </a:r>
          </a:p>
          <a:p>
            <a:pPr>
              <a:buAutoNum type="arabicParenR"/>
            </a:pPr>
            <a:r>
              <a:rPr lang="en-GB" sz="2400" dirty="0"/>
              <a:t>The Goalball</a:t>
            </a:r>
          </a:p>
          <a:p>
            <a:pPr>
              <a:buAutoNum type="arabicParenR"/>
            </a:pPr>
            <a:r>
              <a:rPr lang="en-GB" sz="2400" dirty="0"/>
              <a:t>The Table-soccer in real size</a:t>
            </a:r>
          </a:p>
          <a:p>
            <a:pPr>
              <a:buAutoNum type="arabicParenR"/>
            </a:pPr>
            <a:r>
              <a:rPr lang="en-GB" sz="2400" dirty="0"/>
              <a:t>Seated volleyball with balloons</a:t>
            </a:r>
          </a:p>
          <a:p>
            <a:pPr>
              <a:buAutoNum type="arabicParenR"/>
            </a:pPr>
            <a:r>
              <a:rPr lang="en-GB" sz="2400" dirty="0" smtClean="0"/>
              <a:t>Dance map </a:t>
            </a:r>
            <a:endParaRPr lang="en-GB" sz="2400" dirty="0"/>
          </a:p>
          <a:p>
            <a:pPr marL="0" indent="0">
              <a:buNone/>
            </a:pPr>
            <a:endParaRPr lang="fi-FI" sz="2000" dirty="0"/>
          </a:p>
        </p:txBody>
      </p:sp>
      <p:grpSp>
        <p:nvGrpSpPr>
          <p:cNvPr id="6" name="Group 15"/>
          <p:cNvGrpSpPr/>
          <p:nvPr/>
        </p:nvGrpSpPr>
        <p:grpSpPr>
          <a:xfrm>
            <a:off x="0" y="0"/>
            <a:ext cx="1598706" cy="2076824"/>
            <a:chOff x="457200" y="0"/>
            <a:chExt cx="763388" cy="1028096"/>
          </a:xfrm>
        </p:grpSpPr>
        <p:sp>
          <p:nvSpPr>
            <p:cNvPr id="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8" name="Kuva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036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9648" y="4960470"/>
            <a:ext cx="1972236" cy="1015345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THANK 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YOU</a:t>
            </a:r>
            <a:r>
              <a:rPr lang="fi-FI" dirty="0" smtClean="0"/>
              <a:t>!</a:t>
            </a:r>
            <a:endParaRPr lang="fi-F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8353" y="3359606"/>
            <a:ext cx="6230472" cy="3387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9058" y="0"/>
            <a:ext cx="7620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Mari </a:t>
            </a:r>
            <a:r>
              <a:rPr lang="fi-FI" sz="2400" b="1" dirty="0" smtClean="0"/>
              <a:t>Kääpä</a:t>
            </a:r>
          </a:p>
          <a:p>
            <a:endParaRPr lang="fi-FI" b="1" dirty="0" smtClean="0"/>
          </a:p>
          <a:p>
            <a:r>
              <a:rPr lang="fi-FI" sz="2000" b="1" dirty="0" smtClean="0"/>
              <a:t>Sport and Health </a:t>
            </a:r>
            <a:r>
              <a:rPr lang="fi-FI" sz="2000" b="1" dirty="0" err="1" smtClean="0"/>
              <a:t>Education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Teacher</a:t>
            </a:r>
            <a:endParaRPr lang="fi-FI" sz="2000" b="1" dirty="0" smtClean="0"/>
          </a:p>
          <a:p>
            <a:r>
              <a:rPr lang="fi-FI" sz="2000" b="1" dirty="0" err="1"/>
              <a:t>Doctoral</a:t>
            </a:r>
            <a:r>
              <a:rPr lang="fi-FI" sz="2000" b="1" dirty="0"/>
              <a:t> </a:t>
            </a:r>
            <a:r>
              <a:rPr lang="fi-FI" sz="2000" b="1" dirty="0" err="1"/>
              <a:t>Student</a:t>
            </a:r>
            <a:endParaRPr lang="fi-FI" sz="2000" b="1" dirty="0"/>
          </a:p>
          <a:p>
            <a:endParaRPr lang="en-US" b="1" dirty="0" smtClean="0"/>
          </a:p>
          <a:p>
            <a:r>
              <a:rPr lang="en-US" sz="3200" b="1" dirty="0" smtClean="0"/>
              <a:t>University</a:t>
            </a:r>
            <a:r>
              <a:rPr lang="fi-FI" sz="3200" b="1" dirty="0" smtClean="0"/>
              <a:t> </a:t>
            </a:r>
            <a:r>
              <a:rPr lang="fi-FI" sz="3200" b="1" dirty="0"/>
              <a:t>of </a:t>
            </a:r>
            <a:r>
              <a:rPr lang="fi-FI" sz="3200" b="1" dirty="0" smtClean="0"/>
              <a:t>Jyväskylä</a:t>
            </a:r>
          </a:p>
          <a:p>
            <a:r>
              <a:rPr lang="fi-FI" sz="2800" b="1" dirty="0" err="1" smtClean="0"/>
              <a:t>Faculty</a:t>
            </a:r>
            <a:r>
              <a:rPr lang="fi-FI" sz="2800" b="1" dirty="0" smtClean="0"/>
              <a:t> of Sport and Health Science</a:t>
            </a:r>
            <a:endParaRPr lang="fi-FI" sz="2800" b="1" dirty="0"/>
          </a:p>
          <a:p>
            <a:r>
              <a:rPr lang="fi-FI" sz="2000" b="1" dirty="0" err="1"/>
              <a:t>mari.p.kaapa@jyu.fi</a:t>
            </a:r>
            <a:endParaRPr lang="fi-FI" sz="2000" b="1" dirty="0"/>
          </a:p>
          <a:p>
            <a:endParaRPr lang="fi-FI" b="1" dirty="0" smtClean="0"/>
          </a:p>
          <a:p>
            <a:endParaRPr lang="fi-FI" dirty="0" smtClean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255753" cy="2300941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222304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7315" y="348538"/>
            <a:ext cx="8911687" cy="841435"/>
          </a:xfrm>
        </p:spPr>
        <p:txBody>
          <a:bodyPr/>
          <a:lstStyle/>
          <a:p>
            <a:r>
              <a:rPr lang="en-GB" b="1" dirty="0"/>
              <a:t>National Core Curriculum 2014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1847" y="1302707"/>
            <a:ext cx="9983243" cy="5436296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The fundamental value is that </a:t>
            </a:r>
            <a:r>
              <a:rPr lang="en-US" sz="2400" b="1" dirty="0"/>
              <a:t>every pupil is unique </a:t>
            </a:r>
            <a:r>
              <a:rPr lang="en-US" sz="2400" dirty="0"/>
              <a:t>and has the </a:t>
            </a:r>
            <a:r>
              <a:rPr lang="en-US" sz="2400" b="1" dirty="0"/>
              <a:t>right to high-quality education </a:t>
            </a:r>
          </a:p>
          <a:p>
            <a:pPr lvl="1"/>
            <a:r>
              <a:rPr lang="en-US" sz="2400" dirty="0"/>
              <a:t>Pupils are heard, valued and encouraged. </a:t>
            </a:r>
          </a:p>
          <a:p>
            <a:pPr lvl="1"/>
            <a:r>
              <a:rPr lang="en-US" sz="2400" dirty="0"/>
              <a:t>They feel that their learning and well-being matter.</a:t>
            </a:r>
          </a:p>
          <a:p>
            <a:pPr lvl="1"/>
            <a:r>
              <a:rPr lang="en-US" sz="2400" dirty="0"/>
              <a:t>Pupils as active actors (independently and together with others)</a:t>
            </a:r>
          </a:p>
          <a:p>
            <a:pPr lvl="1"/>
            <a:r>
              <a:rPr lang="en-US" sz="2400" dirty="0"/>
              <a:t>Joy of learning</a:t>
            </a:r>
          </a:p>
          <a:p>
            <a:pPr lvl="1"/>
            <a:r>
              <a:rPr lang="en-US" sz="2400" dirty="0"/>
              <a:t>Use of modern information and communication technology (ICT)</a:t>
            </a:r>
            <a:br>
              <a:rPr lang="en-US" sz="2400" dirty="0"/>
            </a:br>
            <a:endParaRPr lang="en-US" sz="2400" dirty="0"/>
          </a:p>
          <a:p>
            <a:r>
              <a:rPr lang="en-US" sz="2400" b="1" dirty="0"/>
              <a:t>Teacher autonomy </a:t>
            </a:r>
            <a:r>
              <a:rPr lang="en-US" sz="2400" dirty="0"/>
              <a:t>in decision-making</a:t>
            </a:r>
          </a:p>
          <a:p>
            <a:pPr lvl="1"/>
            <a:r>
              <a:rPr lang="en-US" sz="2400" dirty="0"/>
              <a:t>Curriculum set the goals of learning</a:t>
            </a:r>
          </a:p>
          <a:p>
            <a:pPr lvl="1"/>
            <a:r>
              <a:rPr lang="en-US" sz="2400" dirty="0"/>
              <a:t>The teacher (highly educated, M.Scs.) makes the decisions on the learning environment, teaching methods and content of lessons  </a:t>
            </a:r>
          </a:p>
          <a:p>
            <a:endParaRPr lang="fi-FI" dirty="0"/>
          </a:p>
        </p:txBody>
      </p:sp>
      <p:grpSp>
        <p:nvGrpSpPr>
          <p:cNvPr id="4" name="Group 15"/>
          <p:cNvGrpSpPr/>
          <p:nvPr/>
        </p:nvGrpSpPr>
        <p:grpSpPr>
          <a:xfrm>
            <a:off x="0" y="0"/>
            <a:ext cx="1718235" cy="2181412"/>
            <a:chOff x="457200" y="0"/>
            <a:chExt cx="763388" cy="1028096"/>
          </a:xfrm>
        </p:grpSpPr>
        <p:sp>
          <p:nvSpPr>
            <p:cNvPr id="5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6" name="Kuva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8640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11" y="463463"/>
            <a:ext cx="10045873" cy="6050071"/>
          </a:xfrm>
        </p:spPr>
      </p:pic>
      <p:grpSp>
        <p:nvGrpSpPr>
          <p:cNvPr id="3" name="Group 15"/>
          <p:cNvGrpSpPr/>
          <p:nvPr/>
        </p:nvGrpSpPr>
        <p:grpSpPr>
          <a:xfrm>
            <a:off x="0" y="-1"/>
            <a:ext cx="1598706" cy="1957295"/>
            <a:chOff x="457200" y="0"/>
            <a:chExt cx="763388" cy="1028096"/>
          </a:xfrm>
        </p:grpSpPr>
        <p:sp>
          <p:nvSpPr>
            <p:cNvPr id="5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6" name="Kuva 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8891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642" y="514241"/>
            <a:ext cx="8911687" cy="816383"/>
          </a:xfrm>
        </p:spPr>
        <p:txBody>
          <a:bodyPr/>
          <a:lstStyle/>
          <a:p>
            <a:r>
              <a:rPr lang="en-GB" dirty="0"/>
              <a:t>Pupil and student welfare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3176" y="2046940"/>
            <a:ext cx="3014188" cy="4466593"/>
          </a:xfrm>
        </p:spPr>
        <p:txBody>
          <a:bodyPr/>
          <a:lstStyle/>
          <a:p>
            <a:r>
              <a:rPr lang="en-GB" sz="2400" dirty="0"/>
              <a:t>Collective and individual approach</a:t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dirty="0" smtClean="0"/>
              <a:t>Health care</a:t>
            </a:r>
          </a:p>
          <a:p>
            <a:endParaRPr lang="en-GB" sz="2400" dirty="0" smtClean="0"/>
          </a:p>
          <a:p>
            <a:r>
              <a:rPr lang="en-GB" sz="2400" dirty="0" smtClean="0"/>
              <a:t>School meals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S</a:t>
            </a:r>
            <a:r>
              <a:rPr lang="en-GB" sz="2400" dirty="0" smtClean="0"/>
              <a:t>afety</a:t>
            </a:r>
          </a:p>
          <a:p>
            <a:endParaRPr lang="fi-F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64" y="1803747"/>
            <a:ext cx="7290148" cy="4922729"/>
          </a:xfrm>
          <a:prstGeom prst="rect">
            <a:avLst/>
          </a:prstGeom>
        </p:spPr>
      </p:pic>
      <p:grpSp>
        <p:nvGrpSpPr>
          <p:cNvPr id="6" name="Group 15"/>
          <p:cNvGrpSpPr/>
          <p:nvPr/>
        </p:nvGrpSpPr>
        <p:grpSpPr>
          <a:xfrm>
            <a:off x="0" y="0"/>
            <a:ext cx="1613647" cy="1792941"/>
            <a:chOff x="457200" y="0"/>
            <a:chExt cx="763388" cy="1028096"/>
          </a:xfrm>
        </p:grpSpPr>
        <p:sp>
          <p:nvSpPr>
            <p:cNvPr id="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8" name="Kuva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2907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474" y="356187"/>
            <a:ext cx="8911687" cy="72870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endParaRPr lang="fi-FI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74" y="356187"/>
            <a:ext cx="10114148" cy="6207451"/>
          </a:xfrm>
        </p:spPr>
      </p:pic>
      <p:grpSp>
        <p:nvGrpSpPr>
          <p:cNvPr id="4" name="Group 15"/>
          <p:cNvGrpSpPr/>
          <p:nvPr/>
        </p:nvGrpSpPr>
        <p:grpSpPr>
          <a:xfrm>
            <a:off x="-1" y="0"/>
            <a:ext cx="1613647" cy="2032000"/>
            <a:chOff x="457200" y="0"/>
            <a:chExt cx="763388" cy="1028096"/>
          </a:xfrm>
        </p:grpSpPr>
        <p:sp>
          <p:nvSpPr>
            <p:cNvPr id="5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6" name="Kuva 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6888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10" y="375782"/>
            <a:ext cx="10296394" cy="6162804"/>
          </a:xfrm>
          <a:prstGeom prst="rect">
            <a:avLst/>
          </a:prstGeom>
        </p:spPr>
      </p:pic>
      <p:grpSp>
        <p:nvGrpSpPr>
          <p:cNvPr id="4" name="Group 15"/>
          <p:cNvGrpSpPr/>
          <p:nvPr/>
        </p:nvGrpSpPr>
        <p:grpSpPr>
          <a:xfrm>
            <a:off x="0" y="-1"/>
            <a:ext cx="1598706" cy="2061883"/>
            <a:chOff x="457200" y="0"/>
            <a:chExt cx="763388" cy="1028096"/>
          </a:xfrm>
        </p:grpSpPr>
        <p:sp>
          <p:nvSpPr>
            <p:cNvPr id="5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6" name="Kuva 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3084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524" y="448746"/>
            <a:ext cx="8911687" cy="866487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high-performing </a:t>
            </a:r>
            <a:r>
              <a:rPr lang="en-GB" dirty="0"/>
              <a:t>school system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6" y="1841325"/>
            <a:ext cx="4809188" cy="4872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What do the high-performing school systems have in common?</a:t>
            </a:r>
          </a:p>
          <a:p>
            <a:pPr marL="457200" indent="-457200">
              <a:buAutoNum type="arabicPeriod"/>
            </a:pPr>
            <a:r>
              <a:rPr lang="en-GB" sz="2400" dirty="0"/>
              <a:t>They get the right people to become teachers</a:t>
            </a:r>
            <a:r>
              <a:rPr lang="en-GB" sz="2400" dirty="0" smtClean="0"/>
              <a:t>.</a:t>
            </a:r>
            <a:endParaRPr lang="en-GB" sz="2400" dirty="0"/>
          </a:p>
          <a:p>
            <a:pPr marL="457200" indent="-457200">
              <a:buAutoNum type="arabicPeriod"/>
            </a:pPr>
            <a:r>
              <a:rPr lang="en-GB" sz="2400" dirty="0"/>
              <a:t>They develop these people into effective instructors</a:t>
            </a:r>
            <a:r>
              <a:rPr lang="en-GB" sz="2400" dirty="0" smtClean="0"/>
              <a:t>.</a:t>
            </a:r>
            <a:endParaRPr lang="en-GB" sz="2400" dirty="0"/>
          </a:p>
          <a:p>
            <a:pPr marL="457200" indent="-457200">
              <a:buAutoNum type="arabicPeriod"/>
            </a:pPr>
            <a:r>
              <a:rPr lang="en-GB" sz="2400" dirty="0"/>
              <a:t>They put in place systems and targeted support to ensure that every child is able to benefit from excellent instruction.</a:t>
            </a:r>
          </a:p>
          <a:p>
            <a:pPr marL="0" indent="0">
              <a:buNone/>
            </a:pPr>
            <a:endParaRPr lang="fi-FI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49" y="1841326"/>
            <a:ext cx="6538902" cy="4622104"/>
          </a:xfrm>
        </p:spPr>
      </p:pic>
      <p:grpSp>
        <p:nvGrpSpPr>
          <p:cNvPr id="6" name="Group 15"/>
          <p:cNvGrpSpPr/>
          <p:nvPr/>
        </p:nvGrpSpPr>
        <p:grpSpPr>
          <a:xfrm>
            <a:off x="-1" y="-1"/>
            <a:ext cx="1613647" cy="1867647"/>
            <a:chOff x="457200" y="0"/>
            <a:chExt cx="763388" cy="1028096"/>
          </a:xfrm>
        </p:grpSpPr>
        <p:sp>
          <p:nvSpPr>
            <p:cNvPr id="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8" name="Kuva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9056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7" y="237995"/>
            <a:ext cx="11661730" cy="6450904"/>
          </a:xfrm>
          <a:prstGeom prst="rect">
            <a:avLst/>
          </a:prstGeom>
        </p:spPr>
      </p:pic>
      <p:grpSp>
        <p:nvGrpSpPr>
          <p:cNvPr id="3" name="Group 15"/>
          <p:cNvGrpSpPr/>
          <p:nvPr/>
        </p:nvGrpSpPr>
        <p:grpSpPr>
          <a:xfrm>
            <a:off x="0" y="-1"/>
            <a:ext cx="876941" cy="1225177"/>
            <a:chOff x="457200" y="0"/>
            <a:chExt cx="763388" cy="1028096"/>
          </a:xfrm>
        </p:grpSpPr>
        <p:sp>
          <p:nvSpPr>
            <p:cNvPr id="4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5" name="Kuva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467286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Override1.xml><?xml version="1.0" encoding="utf-8"?>
<a:themeOverride xmlns:a="http://schemas.openxmlformats.org/drawingml/2006/main">
  <a:clrScheme name="Droplet">
    <a:dk1>
      <a:sysClr val="windowText" lastClr="000000"/>
    </a:dk1>
    <a:lt1>
      <a:sysClr val="window" lastClr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  <a:fontScheme name="Droplet">
    <a:majorFont>
      <a:latin typeface="Tw Cen MT" panose="020B0602020104020603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w Cen MT" panose="020B0602020104020603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Droplet">
    <a:fillStyleLst>
      <a:solidFill>
        <a:schemeClr val="phClr"/>
      </a:solidFill>
      <a:solidFill>
        <a:schemeClr val="phClr">
          <a:tint val="69000"/>
          <a:satMod val="105000"/>
          <a:lumMod val="110000"/>
        </a:schemeClr>
      </a:solidFill>
      <a:gradFill rotWithShape="1">
        <a:gsLst>
          <a:gs pos="0">
            <a:schemeClr val="phClr">
              <a:tint val="94000"/>
              <a:satMod val="100000"/>
              <a:lumMod val="108000"/>
            </a:schemeClr>
          </a:gs>
          <a:gs pos="50000">
            <a:schemeClr val="phClr">
              <a:tint val="98000"/>
              <a:shade val="100000"/>
              <a:satMod val="100000"/>
              <a:lumMod val="100000"/>
            </a:schemeClr>
          </a:gs>
          <a:gs pos="100000">
            <a:schemeClr val="phClr">
              <a:shade val="72000"/>
              <a:satMod val="120000"/>
              <a:lumMod val="10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>
            <a:shade val="60000"/>
          </a:schemeClr>
        </a:solidFill>
        <a:prstDash val="solid"/>
      </a:ln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28000"/>
            </a:srgbClr>
          </a:outerShdw>
        </a:effectLst>
      </a:effectStyle>
      <a:effectStyle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64000"/>
              <a:lumMod val="88000"/>
            </a:schemeClr>
          </a:gs>
        </a:gsLst>
        <a:lin ang="5400000" scaled="0"/>
      </a:gradFill>
      <a:gradFill rotWithShape="1">
        <a:gsLst>
          <a:gs pos="0">
            <a:schemeClr val="phClr">
              <a:tint val="84000"/>
              <a:shade val="100000"/>
              <a:hueMod val="130000"/>
              <a:satMod val="150000"/>
              <a:lumMod val="112000"/>
            </a:schemeClr>
          </a:gs>
          <a:gs pos="100000">
            <a:schemeClr val="phClr">
              <a:shade val="92000"/>
              <a:satMod val="140000"/>
              <a:lumMod val="11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216</TotalTime>
  <Words>1231</Words>
  <Application>Microsoft Macintosh PowerPoint</Application>
  <PresentationFormat>Mukautettu</PresentationFormat>
  <Paragraphs>232</Paragraphs>
  <Slides>27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28" baseType="lpstr">
      <vt:lpstr>Wisp</vt:lpstr>
      <vt:lpstr>PowerPoint-esitys</vt:lpstr>
      <vt:lpstr>Education in Finland A central objective is to provide all citizens with equal opportunities</vt:lpstr>
      <vt:lpstr>National Core Curriculum 2014</vt:lpstr>
      <vt:lpstr>PowerPoint-esitys</vt:lpstr>
      <vt:lpstr>Pupil and student welfare</vt:lpstr>
      <vt:lpstr> </vt:lpstr>
      <vt:lpstr>PowerPoint-esitys</vt:lpstr>
      <vt:lpstr>The high-performing school system</vt:lpstr>
      <vt:lpstr>PowerPoint-esitys</vt:lpstr>
      <vt:lpstr>After basic education (9 years)</vt:lpstr>
      <vt:lpstr>Higher education</vt:lpstr>
      <vt:lpstr>The teaching profession is valued in society</vt:lpstr>
      <vt:lpstr>National Core Curriculum 2014:  PHYSICAL EDUCATION</vt:lpstr>
      <vt:lpstr>PowerPoint-esitys</vt:lpstr>
      <vt:lpstr>PowerPoint-esitys</vt:lpstr>
      <vt:lpstr>PETE 183 +120 ECTS</vt:lpstr>
      <vt:lpstr>Bachelor in PE+ HEALTH, 183cr</vt:lpstr>
      <vt:lpstr>International Master’s Degree Programmes</vt:lpstr>
      <vt:lpstr>Winter School in Sport Sciences</vt:lpstr>
      <vt:lpstr>Activity Inclusion Model (AIM)</vt:lpstr>
      <vt:lpstr>Activity Inclusion Model (AIM)</vt:lpstr>
      <vt:lpstr>Activity Inclusion Model (AIM)</vt:lpstr>
      <vt:lpstr>Activity Inclusion Model (AIM)</vt:lpstr>
      <vt:lpstr>The STEP tool</vt:lpstr>
      <vt:lpstr>The STEP tool</vt:lpstr>
      <vt:lpstr>Activity Inclusion Model (AIM)</vt:lpstr>
      <vt:lpstr>THANK  YOU!</vt:lpstr>
    </vt:vector>
  </TitlesOfParts>
  <Company>University Of Jyväskylä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Kääpä, Mari</dc:creator>
  <cp:lastModifiedBy>Mari Kääpä</cp:lastModifiedBy>
  <cp:revision>23</cp:revision>
  <dcterms:created xsi:type="dcterms:W3CDTF">2019-12-05T11:51:46Z</dcterms:created>
  <dcterms:modified xsi:type="dcterms:W3CDTF">2019-12-05T18:15:55Z</dcterms:modified>
</cp:coreProperties>
</file>