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6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9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83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74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2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79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32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93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04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39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44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04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74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140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29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64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9F842B-E62B-41DC-953E-F9A3305AC6DC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56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s.fi/sites/default/files/page_attachment/l9_opetusmenetelmat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TEACHING PHYSICAL EDUCATION</a:t>
            </a:r>
            <a:br>
              <a:rPr lang="fi-FI" b="1" dirty="0"/>
            </a:br>
            <a:r>
              <a:rPr lang="fi-FI" b="1" dirty="0"/>
              <a:t>LPEO577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MARI Kääpä</a:t>
            </a:r>
          </a:p>
          <a:p>
            <a:r>
              <a:rPr lang="fi-FI" dirty="0"/>
              <a:t>MARI.P.KAAPA@JYU.FI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664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68969"/>
            <a:ext cx="10364451" cy="1042736"/>
          </a:xfrm>
        </p:spPr>
        <p:txBody>
          <a:bodyPr/>
          <a:lstStyle/>
          <a:p>
            <a:r>
              <a:rPr lang="fi-FI" dirty="0"/>
              <a:t>E – THE INCLUSION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926" y="1652338"/>
            <a:ext cx="6288506" cy="4732420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The teacher plans tasks on different levels of which the pupil selects tasks of an appropriate difficulty</a:t>
            </a:r>
          </a:p>
          <a:p>
            <a:r>
              <a:rPr lang="en-GB" sz="2800" dirty="0" smtClean="0"/>
              <a:t>The pupil evaluates his/her performance in relation to the goal level</a:t>
            </a:r>
          </a:p>
          <a:p>
            <a:r>
              <a:rPr lang="en-GB" sz="2800" dirty="0" smtClean="0"/>
              <a:t>Everyone can attend using their best effort</a:t>
            </a:r>
          </a:p>
          <a:p>
            <a:r>
              <a:rPr lang="en-GB" sz="2800" dirty="0" smtClean="0"/>
              <a:t>E.g. </a:t>
            </a:r>
          </a:p>
          <a:p>
            <a:pPr lvl="1"/>
            <a:r>
              <a:rPr lang="en-GB" sz="2600" dirty="0" smtClean="0"/>
              <a:t>Kicking a ball into the goal from different distances</a:t>
            </a:r>
          </a:p>
          <a:p>
            <a:pPr lvl="1"/>
            <a:r>
              <a:rPr lang="en-GB" sz="2600" dirty="0" smtClean="0"/>
              <a:t>Using different sizes of weights in weight training</a:t>
            </a:r>
          </a:p>
          <a:p>
            <a:pPr lvl="1"/>
            <a:r>
              <a:rPr lang="en-GB" sz="2600" dirty="0" smtClean="0"/>
              <a:t>Using different heights of hurdles</a:t>
            </a:r>
          </a:p>
          <a:p>
            <a:endParaRPr lang="fi-FI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485AD46E-754B-4925-AADC-B5A06C66BF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978022" y="2366962"/>
            <a:ext cx="4905459" cy="3424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9907" y="6015426"/>
            <a:ext cx="148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Not like this…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99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85011"/>
            <a:ext cx="10364451" cy="1026695"/>
          </a:xfrm>
        </p:spPr>
        <p:txBody>
          <a:bodyPr/>
          <a:lstStyle/>
          <a:p>
            <a:r>
              <a:rPr lang="fi-FI" dirty="0"/>
              <a:t>F – THE GUIDED DISCOVERY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09937" y="1844841"/>
            <a:ext cx="6448926" cy="4475747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The teacher gives the task to which the pupils try to find </a:t>
            </a:r>
            <a:r>
              <a:rPr lang="en-GB" sz="2400" u="sng" dirty="0" smtClean="0"/>
              <a:t>the right solution</a:t>
            </a:r>
          </a:p>
          <a:p>
            <a:r>
              <a:rPr lang="en-GB" sz="2400" dirty="0" smtClean="0"/>
              <a:t>The teacher helps by giving clues, asking questions and giving instant feedback</a:t>
            </a:r>
          </a:p>
          <a:p>
            <a:r>
              <a:rPr lang="en-GB" sz="2400" dirty="0" smtClean="0"/>
              <a:t>The teacher must consider carefully the questions and clues given</a:t>
            </a:r>
          </a:p>
          <a:p>
            <a:r>
              <a:rPr lang="en-GB" sz="2400" dirty="0" smtClean="0"/>
              <a:t>Develops consequent thinking</a:t>
            </a:r>
          </a:p>
          <a:p>
            <a:r>
              <a:rPr lang="en-GB" sz="2400" dirty="0" smtClean="0"/>
              <a:t>E.g. </a:t>
            </a:r>
          </a:p>
          <a:p>
            <a:pPr lvl="1"/>
            <a:r>
              <a:rPr lang="en-GB" sz="2200" dirty="0" smtClean="0"/>
              <a:t>Where should the defender’s position be in relation to the offender’s in basketball? </a:t>
            </a:r>
          </a:p>
          <a:p>
            <a:pPr lvl="1"/>
            <a:r>
              <a:rPr lang="en-GB" sz="2200" dirty="0" smtClean="0"/>
              <a:t>How does the optimal stance in shot put look like?</a:t>
            </a:r>
          </a:p>
          <a:p>
            <a:endParaRPr lang="fi-FI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0F65D6E7-E614-44A6-9C95-A4D552C083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2460" y="2206542"/>
            <a:ext cx="455340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36886"/>
            <a:ext cx="10364451" cy="962526"/>
          </a:xfrm>
        </p:spPr>
        <p:txBody>
          <a:bodyPr/>
          <a:lstStyle/>
          <a:p>
            <a:r>
              <a:rPr lang="fi-FI" dirty="0"/>
              <a:t>G – THE CONVERGENT DISCOVERY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88168"/>
            <a:ext cx="10363826" cy="473242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pupil tries to solve a given problem or issue </a:t>
            </a:r>
            <a:r>
              <a:rPr lang="en-GB" sz="2400" u="sng" dirty="0" smtClean="0"/>
              <a:t>independently</a:t>
            </a:r>
          </a:p>
          <a:p>
            <a:r>
              <a:rPr lang="en-GB" sz="2400" dirty="0" smtClean="0"/>
              <a:t>The teacher observes from the side</a:t>
            </a:r>
          </a:p>
          <a:p>
            <a:r>
              <a:rPr lang="en-GB" sz="2400" dirty="0" smtClean="0"/>
              <a:t>The pupils evaluate their solution, the teacher helps if needed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E.g. </a:t>
            </a:r>
          </a:p>
          <a:p>
            <a:pPr lvl="1"/>
            <a:r>
              <a:rPr lang="en-GB" sz="2000" dirty="0" smtClean="0"/>
              <a:t>In what way can the balance in a movement be kept the easiest?</a:t>
            </a:r>
          </a:p>
          <a:p>
            <a:pPr lvl="1"/>
            <a:r>
              <a:rPr lang="en-GB" sz="2000" dirty="0" smtClean="0"/>
              <a:t>What would be the most optimal movement of hand in javelin throw?</a:t>
            </a:r>
          </a:p>
          <a:p>
            <a:pPr lvl="1"/>
            <a:r>
              <a:rPr lang="en-GB" sz="2000" dirty="0" smtClean="0"/>
              <a:t>How should we set up the tactics for our team?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1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68969"/>
            <a:ext cx="10364451" cy="914399"/>
          </a:xfrm>
        </p:spPr>
        <p:txBody>
          <a:bodyPr/>
          <a:lstStyle/>
          <a:p>
            <a:r>
              <a:rPr lang="fi-FI" dirty="0"/>
              <a:t>H – THE DIVERGENT DISCOVERY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0632" y="1764632"/>
            <a:ext cx="7331241" cy="468429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The teacher presents a problem or an issue for the pupils to which </a:t>
            </a:r>
            <a:r>
              <a:rPr lang="en-GB" sz="2400" u="sng" dirty="0" smtClean="0"/>
              <a:t>there are many solutions</a:t>
            </a:r>
          </a:p>
          <a:p>
            <a:r>
              <a:rPr lang="en-GB" sz="2400" dirty="0" smtClean="0"/>
              <a:t>The purpose is to produce divergent responses (</a:t>
            </a:r>
            <a:r>
              <a:rPr lang="en-GB" sz="2400" u="sng" dirty="0" smtClean="0"/>
              <a:t>many correct answers </a:t>
            </a:r>
            <a:r>
              <a:rPr lang="en-GB" sz="2400" dirty="0" smtClean="0"/>
              <a:t>to the same question)</a:t>
            </a:r>
          </a:p>
          <a:p>
            <a:r>
              <a:rPr lang="en-GB" sz="2400" dirty="0" smtClean="0"/>
              <a:t>The teacher observes and helps if needed in the production of the solutions</a:t>
            </a:r>
          </a:p>
          <a:p>
            <a:r>
              <a:rPr lang="en-GB" sz="2400" dirty="0" smtClean="0"/>
              <a:t>The pupils evaluate the solutions themselves</a:t>
            </a:r>
          </a:p>
          <a:p>
            <a:r>
              <a:rPr lang="en-GB" sz="2400" dirty="0" smtClean="0"/>
              <a:t>E.g.</a:t>
            </a:r>
          </a:p>
          <a:p>
            <a:pPr lvl="1"/>
            <a:r>
              <a:rPr lang="en-GB" sz="2000" dirty="0" smtClean="0"/>
              <a:t>In what different ways can you glide with skates?</a:t>
            </a:r>
          </a:p>
          <a:p>
            <a:pPr lvl="1"/>
            <a:r>
              <a:rPr lang="en-GB" sz="2000" dirty="0" smtClean="0"/>
              <a:t>What different route choices could there be to the control point?</a:t>
            </a:r>
          </a:p>
          <a:p>
            <a:endParaRPr lang="en-GB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359D376A-E4BC-448D-8DC9-90E56A50D9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079299" y="1983193"/>
            <a:ext cx="3807901" cy="39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04801"/>
            <a:ext cx="10364451" cy="1443788"/>
          </a:xfrm>
        </p:spPr>
        <p:txBody>
          <a:bodyPr/>
          <a:lstStyle/>
          <a:p>
            <a:r>
              <a:rPr lang="fi-FI" dirty="0"/>
              <a:t>I – THE LEARNER-DESIGNED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INDIVIDUAL </a:t>
            </a:r>
            <a:r>
              <a:rPr lang="fi-FI" dirty="0"/>
              <a:t>PROGRAM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1473" y="2005264"/>
            <a:ext cx="11101137" cy="439553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The teacher gives a general subject matter area</a:t>
            </a:r>
          </a:p>
          <a:p>
            <a:r>
              <a:rPr lang="en-GB" sz="2800" dirty="0" smtClean="0"/>
              <a:t>The pupil selects a specific topic and plans an own program according to the topic</a:t>
            </a:r>
          </a:p>
          <a:p>
            <a:r>
              <a:rPr lang="en-GB" sz="2800" dirty="0" smtClean="0"/>
              <a:t>Practice of individual work with support of the teacher</a:t>
            </a:r>
          </a:p>
          <a:p>
            <a:r>
              <a:rPr lang="en-GB" sz="2800" dirty="0" smtClean="0"/>
              <a:t>The teacher directs and gives feedback if necessary</a:t>
            </a:r>
          </a:p>
          <a:p>
            <a:r>
              <a:rPr lang="en-GB" sz="2800" dirty="0" err="1" smtClean="0"/>
              <a:t>Eg</a:t>
            </a:r>
            <a:r>
              <a:rPr lang="en-GB" sz="2800" dirty="0" smtClean="0"/>
              <a:t>.</a:t>
            </a:r>
          </a:p>
          <a:p>
            <a:pPr lvl="1"/>
            <a:r>
              <a:rPr lang="en-GB" sz="2400" dirty="0" smtClean="0"/>
              <a:t>The </a:t>
            </a:r>
            <a:r>
              <a:rPr lang="en-GB" sz="2400" dirty="0" err="1" smtClean="0"/>
              <a:t>improvment</a:t>
            </a:r>
            <a:r>
              <a:rPr lang="en-GB" sz="2400" dirty="0" smtClean="0"/>
              <a:t> of a jumping skill, endurance fitness</a:t>
            </a:r>
          </a:p>
          <a:p>
            <a:r>
              <a:rPr lang="en-GB" sz="2600" dirty="0" smtClean="0"/>
              <a:t>Can be challenging to implement during PE lessons in schools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36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33138"/>
            <a:ext cx="10364451" cy="930442"/>
          </a:xfrm>
        </p:spPr>
        <p:txBody>
          <a:bodyPr/>
          <a:lstStyle/>
          <a:p>
            <a:r>
              <a:rPr lang="fi-FI" dirty="0"/>
              <a:t>J – THE LEARNER-INITIATED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3767" y="1572126"/>
            <a:ext cx="10796337" cy="460408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pupil plans an own program</a:t>
            </a:r>
          </a:p>
          <a:p>
            <a:r>
              <a:rPr lang="en-GB" sz="2800" u="sng" dirty="0" smtClean="0"/>
              <a:t>The pupil chooses the teaching method </a:t>
            </a:r>
            <a:r>
              <a:rPr lang="en-GB" sz="2800" dirty="0" smtClean="0"/>
              <a:t>according to which the pupil implements the program</a:t>
            </a:r>
          </a:p>
          <a:p>
            <a:r>
              <a:rPr lang="en-GB" sz="2800" dirty="0" smtClean="0"/>
              <a:t>The teacher directs and gives feedback if needed</a:t>
            </a:r>
          </a:p>
          <a:p>
            <a:r>
              <a:rPr lang="en-GB" sz="2800" dirty="0" smtClean="0"/>
              <a:t>Increasing the independent work</a:t>
            </a:r>
          </a:p>
          <a:p>
            <a:r>
              <a:rPr lang="en-GB" sz="2800" dirty="0" smtClean="0"/>
              <a:t>The teacher has to accept the pupil’s ability to make the decisions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501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08547"/>
            <a:ext cx="10364451" cy="1219201"/>
          </a:xfrm>
        </p:spPr>
        <p:txBody>
          <a:bodyPr/>
          <a:lstStyle/>
          <a:p>
            <a:r>
              <a:rPr lang="fi-FI" dirty="0"/>
              <a:t>K – THE SELF-TEACHING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6296"/>
            <a:ext cx="10363826" cy="4523872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The pupil makes all the decisions concerning the teaching-learning process</a:t>
            </a:r>
          </a:p>
          <a:p>
            <a:pPr lvl="1"/>
            <a:r>
              <a:rPr lang="en-GB" sz="2400" dirty="0" smtClean="0"/>
              <a:t>Sets the goals</a:t>
            </a:r>
          </a:p>
          <a:p>
            <a:pPr lvl="1"/>
            <a:r>
              <a:rPr lang="en-GB" sz="2400" dirty="0" smtClean="0"/>
              <a:t>Selects the content of the program and the teaching method</a:t>
            </a:r>
          </a:p>
          <a:p>
            <a:pPr lvl="1"/>
            <a:r>
              <a:rPr lang="en-GB" sz="2400" dirty="0" smtClean="0"/>
              <a:t>Estimates the fulfilment of the goals</a:t>
            </a:r>
          </a:p>
          <a:p>
            <a:r>
              <a:rPr lang="en-GB" sz="2800" dirty="0" smtClean="0"/>
              <a:t>Independent work</a:t>
            </a:r>
          </a:p>
          <a:p>
            <a:r>
              <a:rPr lang="en-GB" sz="2800" dirty="0" smtClean="0"/>
              <a:t>The teacher is available for the pupil and helps if needed</a:t>
            </a:r>
          </a:p>
          <a:p>
            <a:r>
              <a:rPr lang="en-GB" sz="2800" dirty="0" smtClean="0"/>
              <a:t>Challenging to adapt to PE lessons in school, rarely used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46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33137"/>
            <a:ext cx="10364451" cy="1058779"/>
          </a:xfrm>
        </p:spPr>
        <p:txBody>
          <a:bodyPr/>
          <a:lstStyle/>
          <a:p>
            <a:r>
              <a:rPr lang="fi-FI" dirty="0"/>
              <a:t>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48590"/>
            <a:ext cx="10363826" cy="4042610"/>
          </a:xfrm>
        </p:spPr>
        <p:txBody>
          <a:bodyPr/>
          <a:lstStyle/>
          <a:p>
            <a:r>
              <a:rPr lang="en-GB" dirty="0" smtClean="0"/>
              <a:t>Mosston, M. &amp; Ashworth, S. 2008. Teaching Physical Education. First Online Edition. </a:t>
            </a:r>
          </a:p>
          <a:p>
            <a:r>
              <a:rPr lang="fi-FI" dirty="0" smtClean="0"/>
              <a:t>Liikuntatieteellinen seura. 2015. Opetusmenetelmät. </a:t>
            </a:r>
            <a:r>
              <a:rPr lang="en-GB" dirty="0" smtClean="0"/>
              <a:t>EIPET (European Inclusive Physical Education Teaching) Teaching materials. </a:t>
            </a:r>
            <a:r>
              <a:rPr lang="en-GB" dirty="0" smtClean="0">
                <a:hlinkClick r:id="rId2"/>
              </a:rPr>
              <a:t>www.lts.fi/sites/default/files/page_attachment/l9_opetusmenetelmat.ppt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88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50522"/>
            <a:ext cx="10364451" cy="989556"/>
          </a:xfrm>
        </p:spPr>
        <p:txBody>
          <a:bodyPr/>
          <a:lstStyle/>
          <a:p>
            <a:r>
              <a:rPr lang="en-GB" b="1" dirty="0" smtClean="0"/>
              <a:t>Teaching styles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673" y="1700463"/>
            <a:ext cx="6320589" cy="4844715"/>
          </a:xfrm>
        </p:spPr>
        <p:txBody>
          <a:bodyPr>
            <a:normAutofit/>
          </a:bodyPr>
          <a:lstStyle/>
          <a:p>
            <a:r>
              <a:rPr lang="en-GB" b="1" dirty="0" smtClean="0"/>
              <a:t>A way to work</a:t>
            </a:r>
            <a:r>
              <a:rPr lang="en-GB" dirty="0" smtClean="0"/>
              <a:t>, the purpose of the teaching is specified for the pupils</a:t>
            </a:r>
          </a:p>
          <a:p>
            <a:r>
              <a:rPr lang="en-GB" dirty="0" smtClean="0"/>
              <a:t>Takes in account both the actions of the </a:t>
            </a:r>
            <a:r>
              <a:rPr lang="en-GB" b="1" dirty="0" smtClean="0"/>
              <a:t>teacher and the pupils</a:t>
            </a:r>
          </a:p>
          <a:p>
            <a:r>
              <a:rPr lang="en-GB" dirty="0" smtClean="0"/>
              <a:t>Helpful for the learning, activation and motivation of the pupils</a:t>
            </a:r>
          </a:p>
          <a:p>
            <a:r>
              <a:rPr lang="en-GB" dirty="0" smtClean="0"/>
              <a:t>The choice of a teaching style is depending on e.g. the goals, the teaching skills of the teacher, the topic being taught and the level of the pupils</a:t>
            </a:r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77262" y="2013393"/>
            <a:ext cx="5438275" cy="324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85012"/>
            <a:ext cx="10364451" cy="1267326"/>
          </a:xfrm>
        </p:spPr>
        <p:txBody>
          <a:bodyPr/>
          <a:lstStyle/>
          <a:p>
            <a:r>
              <a:rPr lang="fi-FI" b="1" dirty="0"/>
              <a:t>TEACHING STYLES IN PHYSICAL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52338"/>
            <a:ext cx="10363826" cy="445970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 structured teaching is appropriate for teaching of physical </a:t>
            </a:r>
            <a:r>
              <a:rPr lang="en-GB" sz="2800" dirty="0"/>
              <a:t>e</a:t>
            </a:r>
            <a:r>
              <a:rPr lang="en-GB" sz="2800" dirty="0" smtClean="0"/>
              <a:t>ducation</a:t>
            </a:r>
          </a:p>
          <a:p>
            <a:pPr lvl="1"/>
            <a:r>
              <a:rPr lang="en-GB" sz="2400" dirty="0" smtClean="0"/>
              <a:t>A clear structure helps focusing on and observing the relevant things in the teaching</a:t>
            </a:r>
          </a:p>
          <a:p>
            <a:r>
              <a:rPr lang="en-GB" sz="2800" dirty="0" smtClean="0"/>
              <a:t>Teacher-directed or pupil-directed work methods?</a:t>
            </a:r>
          </a:p>
          <a:p>
            <a:r>
              <a:rPr lang="en-GB" sz="2800" dirty="0" smtClean="0"/>
              <a:t>Many different classifications of the teaching styles</a:t>
            </a:r>
          </a:p>
          <a:p>
            <a:pPr lvl="1"/>
            <a:r>
              <a:rPr lang="en-GB" sz="2400" dirty="0" smtClean="0"/>
              <a:t>The teaching style –classification by </a:t>
            </a:r>
            <a:r>
              <a:rPr lang="en-GB" sz="2400" dirty="0" err="1" smtClean="0"/>
              <a:t>Muska</a:t>
            </a:r>
            <a:r>
              <a:rPr lang="en-GB" sz="2400" dirty="0" smtClean="0"/>
              <a:t> </a:t>
            </a:r>
            <a:r>
              <a:rPr lang="en-GB" sz="2400" dirty="0" err="1" smtClean="0"/>
              <a:t>Mosston</a:t>
            </a:r>
            <a:r>
              <a:rPr lang="en-GB" sz="2400" dirty="0" smtClean="0"/>
              <a:t> is the most famous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74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68969"/>
            <a:ext cx="10364451" cy="818147"/>
          </a:xfrm>
        </p:spPr>
        <p:txBody>
          <a:bodyPr/>
          <a:lstStyle/>
          <a:p>
            <a:r>
              <a:rPr lang="fi-FI" b="1" dirty="0"/>
              <a:t>TEACHING STYLES </a:t>
            </a:r>
            <a:r>
              <a:rPr lang="fi-FI" dirty="0"/>
              <a:t>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40042"/>
            <a:ext cx="5106026" cy="4684295"/>
          </a:xfrm>
        </p:spPr>
        <p:txBody>
          <a:bodyPr/>
          <a:lstStyle/>
          <a:p>
            <a:pPr>
              <a:buAutoNum type="alphaUcPeriod"/>
            </a:pPr>
            <a:r>
              <a:rPr lang="en-GB" sz="2400" dirty="0" smtClean="0"/>
              <a:t> The Command Style</a:t>
            </a:r>
          </a:p>
          <a:p>
            <a:pPr>
              <a:buAutoNum type="alphaUcPeriod"/>
            </a:pPr>
            <a:r>
              <a:rPr lang="en-GB" sz="2400" dirty="0" smtClean="0"/>
              <a:t> The Practice Style</a:t>
            </a:r>
          </a:p>
          <a:p>
            <a:pPr>
              <a:buAutoNum type="alphaUcPeriod"/>
            </a:pPr>
            <a:r>
              <a:rPr lang="en-GB" sz="2400" dirty="0" smtClean="0"/>
              <a:t> The Reciprocal Style</a:t>
            </a:r>
          </a:p>
          <a:p>
            <a:pPr>
              <a:buAutoNum type="alphaUcPeriod"/>
            </a:pPr>
            <a:r>
              <a:rPr lang="en-GB" sz="2400" dirty="0" smtClean="0"/>
              <a:t> The Self-Check Style</a:t>
            </a:r>
          </a:p>
          <a:p>
            <a:pPr>
              <a:buAutoNum type="alphaUcPeriod"/>
            </a:pPr>
            <a:r>
              <a:rPr lang="en-GB" sz="2400" dirty="0" smtClean="0"/>
              <a:t> The Inclusion Style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540042"/>
            <a:ext cx="5474368" cy="4684295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 startAt="6"/>
            </a:pPr>
            <a:r>
              <a:rPr lang="en-GB" sz="2400" dirty="0" smtClean="0"/>
              <a:t> The Guided Discovery Style</a:t>
            </a:r>
          </a:p>
          <a:p>
            <a:pPr>
              <a:buFont typeface="+mj-lt"/>
              <a:buAutoNum type="alphaUcPeriod" startAt="6"/>
            </a:pPr>
            <a:r>
              <a:rPr lang="en-GB" sz="2400" dirty="0" smtClean="0"/>
              <a:t> The Convergent Discovery Style</a:t>
            </a:r>
          </a:p>
          <a:p>
            <a:pPr>
              <a:buFont typeface="+mj-lt"/>
              <a:buAutoNum type="alphaUcPeriod" startAt="6"/>
            </a:pPr>
            <a:r>
              <a:rPr lang="en-GB" sz="2400" dirty="0" smtClean="0"/>
              <a:t> The Divergent Discovery Style</a:t>
            </a:r>
          </a:p>
          <a:p>
            <a:pPr>
              <a:buFont typeface="+mj-lt"/>
              <a:buAutoNum type="alphaUcPeriod" startAt="6"/>
            </a:pPr>
            <a:r>
              <a:rPr lang="en-GB" sz="2400" dirty="0" smtClean="0"/>
              <a:t>The Learner-Designed Individual Program Style</a:t>
            </a:r>
          </a:p>
          <a:p>
            <a:pPr>
              <a:buFont typeface="+mj-lt"/>
              <a:buAutoNum type="alphaUcPeriod" startAt="6"/>
            </a:pPr>
            <a:r>
              <a:rPr lang="en-GB" sz="2400" dirty="0" smtClean="0"/>
              <a:t>The Learner-Initiated Style</a:t>
            </a:r>
          </a:p>
          <a:p>
            <a:pPr>
              <a:buFont typeface="+mj-lt"/>
              <a:buAutoNum type="alphaUcPeriod" startAt="6"/>
            </a:pPr>
            <a:r>
              <a:rPr lang="en-GB" sz="2400" dirty="0" smtClean="0"/>
              <a:t> The Self-Teaching Style</a:t>
            </a:r>
          </a:p>
          <a:p>
            <a:pPr>
              <a:buFont typeface="+mj-lt"/>
              <a:buAutoNum type="alphaUcPeriod" startAt="6"/>
            </a:pPr>
            <a:endParaRPr lang="en-GB" sz="2400" dirty="0" smtClean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1431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40633"/>
            <a:ext cx="10364451" cy="1058778"/>
          </a:xfrm>
        </p:spPr>
        <p:txBody>
          <a:bodyPr/>
          <a:lstStyle/>
          <a:p>
            <a:r>
              <a:rPr lang="fi-FI" dirty="0"/>
              <a:t>THE TEACHING STYLES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20253"/>
            <a:ext cx="10363826" cy="48768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</a:t>
            </a:r>
            <a:r>
              <a:rPr lang="en-GB" sz="2400" b="1" dirty="0" smtClean="0"/>
              <a:t>order</a:t>
            </a:r>
            <a:r>
              <a:rPr lang="en-GB" sz="2400" dirty="0" smtClean="0"/>
              <a:t> of the styles is deliberate</a:t>
            </a:r>
          </a:p>
          <a:p>
            <a:r>
              <a:rPr lang="en-GB" sz="2400" dirty="0" smtClean="0"/>
              <a:t>The decision-making power switches </a:t>
            </a:r>
            <a:r>
              <a:rPr lang="en-GB" sz="2400" b="1" dirty="0" smtClean="0"/>
              <a:t>from the teacher towards the pupils</a:t>
            </a:r>
            <a:r>
              <a:rPr lang="en-GB" sz="2400" dirty="0" smtClean="0"/>
              <a:t> from A </a:t>
            </a:r>
            <a:r>
              <a:rPr lang="en-GB" sz="2400" dirty="0" smtClean="0">
                <a:sym typeface="Wingdings" panose="05000000000000000000" pitchFamily="2" charset="2"/>
              </a:rPr>
              <a:t> K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Time, space, equipment, planning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Styles A-F represent teaching styles that include </a:t>
            </a:r>
            <a:r>
              <a:rPr lang="en-GB" sz="2400" u="sng" dirty="0" smtClean="0">
                <a:sym typeface="Wingdings" panose="05000000000000000000" pitchFamily="2" charset="2"/>
              </a:rPr>
              <a:t>reproduction</a:t>
            </a:r>
            <a:r>
              <a:rPr lang="en-GB" sz="2400" dirty="0" smtClean="0">
                <a:sym typeface="Wingdings" panose="05000000000000000000" pitchFamily="2" charset="2"/>
              </a:rPr>
              <a:t> of earlier knowledge 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Styles F-K represent teaching styles that include </a:t>
            </a:r>
            <a:r>
              <a:rPr lang="en-GB" sz="2400" u="sng" dirty="0" smtClean="0">
                <a:sym typeface="Wingdings" panose="05000000000000000000" pitchFamily="2" charset="2"/>
              </a:rPr>
              <a:t>production</a:t>
            </a:r>
            <a:r>
              <a:rPr lang="en-GB" sz="2400" dirty="0" smtClean="0">
                <a:sym typeface="Wingdings" panose="05000000000000000000" pitchFamily="2" charset="2"/>
              </a:rPr>
              <a:t> of new knowledge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1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24590"/>
            <a:ext cx="10364451" cy="850232"/>
          </a:xfrm>
        </p:spPr>
        <p:txBody>
          <a:bodyPr/>
          <a:lstStyle/>
          <a:p>
            <a:r>
              <a:rPr lang="fi-FI" dirty="0"/>
              <a:t>A – THE COMMAND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68379"/>
            <a:ext cx="10972800" cy="4523873"/>
          </a:xfrm>
        </p:spPr>
        <p:txBody>
          <a:bodyPr/>
          <a:lstStyle/>
          <a:p>
            <a:r>
              <a:rPr lang="en-GB" dirty="0" smtClean="0"/>
              <a:t>The teacher has the decision making power</a:t>
            </a:r>
          </a:p>
          <a:p>
            <a:r>
              <a:rPr lang="en-GB" dirty="0" smtClean="0"/>
              <a:t>Same tasks for all pupils</a:t>
            </a:r>
          </a:p>
          <a:p>
            <a:r>
              <a:rPr lang="en-GB" dirty="0" smtClean="0"/>
              <a:t>The pupils perform the tasks after the teacher’s commands </a:t>
            </a:r>
            <a:r>
              <a:rPr lang="en-GB" dirty="0" smtClean="0">
                <a:sym typeface="Wingdings" panose="05000000000000000000" pitchFamily="2" charset="2"/>
              </a:rPr>
              <a:t> developing an automatic movement</a:t>
            </a:r>
            <a:endParaRPr lang="en-GB" dirty="0" smtClean="0"/>
          </a:p>
          <a:p>
            <a:r>
              <a:rPr lang="en-GB" dirty="0" smtClean="0"/>
              <a:t>The teacher directs and gives feedback</a:t>
            </a:r>
          </a:p>
          <a:p>
            <a:r>
              <a:rPr lang="en-GB" dirty="0" smtClean="0"/>
              <a:t>Easy to evaluate</a:t>
            </a:r>
          </a:p>
          <a:p>
            <a:r>
              <a:rPr lang="en-GB" dirty="0" smtClean="0"/>
              <a:t>E.g. Aerobic, pair dances, warm ups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-&gt; Special needs? Different abilities?</a:t>
            </a:r>
          </a:p>
          <a:p>
            <a:endParaRPr lang="fi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CD5B06-6629-4344-B734-6C1795BF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73" y="3643430"/>
            <a:ext cx="4620127" cy="27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56675"/>
            <a:ext cx="10364451" cy="946483"/>
          </a:xfrm>
        </p:spPr>
        <p:txBody>
          <a:bodyPr/>
          <a:lstStyle/>
          <a:p>
            <a:r>
              <a:rPr lang="fi-FI" dirty="0"/>
              <a:t>B – THE PRACTICE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5663"/>
            <a:ext cx="5952247" cy="4844715"/>
          </a:xfrm>
        </p:spPr>
        <p:txBody>
          <a:bodyPr/>
          <a:lstStyle/>
          <a:p>
            <a:r>
              <a:rPr lang="en-GB" dirty="0" smtClean="0"/>
              <a:t>The teacher gives the tasks for the different performance spots</a:t>
            </a:r>
          </a:p>
          <a:p>
            <a:r>
              <a:rPr lang="en-GB" dirty="0" smtClean="0"/>
              <a:t>The pupils are practicing autonomously, the teacher has the opportunity to observe and give feedback</a:t>
            </a:r>
          </a:p>
          <a:p>
            <a:r>
              <a:rPr lang="en-GB" dirty="0" smtClean="0"/>
              <a:t>The pupils can decide the beginning and end of the activity and the performance speed</a:t>
            </a:r>
          </a:p>
          <a:p>
            <a:r>
              <a:rPr lang="en-GB" dirty="0" smtClean="0"/>
              <a:t>E.g. Circuit training, an obstacle course in gymnastics</a:t>
            </a:r>
          </a:p>
          <a:p>
            <a:endParaRPr lang="fi-FI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0B796F10-3891-4669-AD81-C3307521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1" y="1722715"/>
            <a:ext cx="4026568" cy="39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36885"/>
            <a:ext cx="10364451" cy="1235241"/>
          </a:xfrm>
        </p:spPr>
        <p:txBody>
          <a:bodyPr/>
          <a:lstStyle/>
          <a:p>
            <a:r>
              <a:rPr lang="fi-FI" dirty="0"/>
              <a:t>C – THE RECIPROCAL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77854" y="2117558"/>
            <a:ext cx="6240378" cy="4219074"/>
          </a:xfrm>
        </p:spPr>
        <p:txBody>
          <a:bodyPr/>
          <a:lstStyle/>
          <a:p>
            <a:r>
              <a:rPr lang="en-GB" dirty="0" smtClean="0"/>
              <a:t>The pupils work in pairs and perform the tasks given by the teacher</a:t>
            </a:r>
          </a:p>
          <a:p>
            <a:r>
              <a:rPr lang="en-GB" dirty="0" smtClean="0"/>
              <a:t>The pupils observe each other’s performances and gives feedback</a:t>
            </a:r>
          </a:p>
          <a:p>
            <a:r>
              <a:rPr lang="en-GB" dirty="0" smtClean="0"/>
              <a:t>The teacher selects the movements and gives the criteria for evaluation</a:t>
            </a:r>
          </a:p>
          <a:p>
            <a:r>
              <a:rPr lang="en-GB" dirty="0" smtClean="0"/>
              <a:t>Immediate feedback and social interaction</a:t>
            </a:r>
          </a:p>
          <a:p>
            <a:endParaRPr lang="en-GB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A2F8635B-003E-48DE-B3B3-9E46090AF6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117558"/>
            <a:ext cx="3909803" cy="33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12978"/>
          </a:xfrm>
        </p:spPr>
        <p:txBody>
          <a:bodyPr/>
          <a:lstStyle/>
          <a:p>
            <a:r>
              <a:rPr lang="fi-FI" dirty="0"/>
              <a:t>D – THE SELF-CHECK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6295"/>
            <a:ext cx="10363826" cy="4555957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teacher plans the activities and gives the feedback criteria</a:t>
            </a:r>
          </a:p>
          <a:p>
            <a:r>
              <a:rPr lang="en-GB" sz="2800" dirty="0" smtClean="0"/>
              <a:t>The pupil evaluates their own performance according to the criteria</a:t>
            </a:r>
          </a:p>
          <a:p>
            <a:r>
              <a:rPr lang="en-GB" sz="2800" dirty="0" smtClean="0"/>
              <a:t>The dependence of the teacher’s feedback and evaluation decreases</a:t>
            </a:r>
          </a:p>
          <a:p>
            <a:r>
              <a:rPr lang="en-GB" sz="2800" dirty="0" smtClean="0"/>
              <a:t>The pupil learns to work individually and to evaluate his/her performance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662094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79</TotalTime>
  <Words>949</Words>
  <Application>Microsoft Office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Tw Cen MT</vt:lpstr>
      <vt:lpstr>Wingdings</vt:lpstr>
      <vt:lpstr>Droplet</vt:lpstr>
      <vt:lpstr>TEACHING PHYSICAL EDUCATION LPEO577</vt:lpstr>
      <vt:lpstr>Teaching styles</vt:lpstr>
      <vt:lpstr>TEACHING STYLES IN PHYSICAL EDUCATION</vt:lpstr>
      <vt:lpstr>TEACHING STYLES (Mosston)</vt:lpstr>
      <vt:lpstr>THE TEACHING STYLES (Mosston)</vt:lpstr>
      <vt:lpstr>A – THE COMMAND STYLE</vt:lpstr>
      <vt:lpstr>B – THE PRACTICE STYLE</vt:lpstr>
      <vt:lpstr>C – THE RECIPROCAL STYLE</vt:lpstr>
      <vt:lpstr>D – THE SELF-CHECK STYLE</vt:lpstr>
      <vt:lpstr>E – THE INCLUSION STYLE</vt:lpstr>
      <vt:lpstr>F – THE GUIDED DISCOVERY STYLE</vt:lpstr>
      <vt:lpstr>G – THE CONVERGENT DISCOVERY STYLE</vt:lpstr>
      <vt:lpstr>H – THE DIVERGENT DISCOVERY STYLE</vt:lpstr>
      <vt:lpstr>I – THE LEARNER-DESIGNED  INDIVIDUAL PROGRAM STYLE</vt:lpstr>
      <vt:lpstr>J – THE LEARNER-INITIATED STYLE</vt:lpstr>
      <vt:lpstr>K – THE SELF-TEACHING STYLE</vt:lpstr>
      <vt:lpstr>SOURCES: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PHYSICAL EDUCATION LPEO577</dc:title>
  <dc:creator>Kääpä, Mari</dc:creator>
  <cp:lastModifiedBy>Kääpä, Mari</cp:lastModifiedBy>
  <cp:revision>7</cp:revision>
  <dcterms:created xsi:type="dcterms:W3CDTF">2018-08-29T11:43:21Z</dcterms:created>
  <dcterms:modified xsi:type="dcterms:W3CDTF">2018-08-29T13:02:31Z</dcterms:modified>
</cp:coreProperties>
</file>