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handoutMasterIdLst>
    <p:handoutMasterId r:id="rId15"/>
  </p:handoutMasterIdLst>
  <p:sldIdLst>
    <p:sldId id="256" r:id="rId2"/>
    <p:sldId id="257" r:id="rId3"/>
    <p:sldId id="261" r:id="rId4"/>
    <p:sldId id="263" r:id="rId5"/>
    <p:sldId id="258" r:id="rId6"/>
    <p:sldId id="259" r:id="rId7"/>
    <p:sldId id="262" r:id="rId8"/>
    <p:sldId id="267" r:id="rId9"/>
    <p:sldId id="264" r:id="rId10"/>
    <p:sldId id="265" r:id="rId11"/>
    <p:sldId id="266" r:id="rId12"/>
    <p:sldId id="260" r:id="rId13"/>
    <p:sldId id="268" r:id="rId14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CF891-72D9-4001-AD03-DFC154858A03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4F83E-DDE0-44C3-AF3F-6C9B9C85FC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864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5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6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100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776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0499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0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00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1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0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3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3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2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35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7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3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utu.fi/video/612444" TargetMode="External"/><Relationship Id="rId2" Type="http://schemas.openxmlformats.org/officeDocument/2006/relationships/hyperlink" Target="https://www.ruutu.fi/video/61241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maliitto.fi/uimahypyt/esittely/" TargetMode="External"/><Relationship Id="rId2" Type="http://schemas.openxmlformats.org/officeDocument/2006/relationships/hyperlink" Target="https://tiirat-sporttisaitti-com-bin.directo.fi/@Bin/bd8a8dc7725ba930936435e5caa162ea/1579596570/application/pdf/338170/LBIA028%20Keckman%20Salla%20UIMAHYPYT%20LAJIANALYYSI%20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maliitto.fi/uimahypyt/esittely/" TargetMode="External"/><Relationship Id="rId2" Type="http://schemas.openxmlformats.org/officeDocument/2006/relationships/hyperlink" Target="https://www.ruutu.fi/video/61238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maliitto.fi/uimahypyt/esittely/" TargetMode="External"/><Relationship Id="rId2" Type="http://schemas.openxmlformats.org/officeDocument/2006/relationships/hyperlink" Target="https://www.ruutu.fi/video/61239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Uimahypyt	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LPES019 Vesiliikunta </a:t>
            </a:r>
          </a:p>
          <a:p>
            <a:r>
              <a:rPr lang="fi-FI" dirty="0" smtClean="0"/>
              <a:t>23.1.2020 </a:t>
            </a:r>
          </a:p>
          <a:p>
            <a:r>
              <a:rPr lang="fi-FI" dirty="0" smtClean="0"/>
              <a:t>Susanna Saari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1632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Ilmalento </a:t>
            </a:r>
            <a:br>
              <a:rPr lang="fi-FI" dirty="0" smtClean="0"/>
            </a:br>
            <a:r>
              <a:rPr lang="fi-FI" dirty="0" smtClean="0"/>
              <a:t>- </a:t>
            </a:r>
            <a:r>
              <a:rPr lang="fi-FI" sz="2400" dirty="0" smtClean="0"/>
              <a:t>pyörimisliikkeen aikaansaaminen </a:t>
            </a:r>
            <a:endParaRPr lang="fi-FI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Ilmalento </a:t>
            </a:r>
            <a:r>
              <a:rPr lang="fi-FI" dirty="0"/>
              <a:t>kestää hypystä riippuen 1,6-1,8 sekuntia</a:t>
            </a:r>
          </a:p>
          <a:p>
            <a:r>
              <a:rPr lang="fi-FI" dirty="0" smtClean="0"/>
              <a:t>Käsien ’lyönti’ pyörimissuuntaan (kaikissa hyppyryhmissä)</a:t>
            </a:r>
          </a:p>
          <a:p>
            <a:r>
              <a:rPr lang="fi-FI" dirty="0" smtClean="0"/>
              <a:t>Eteenpäin ja sisäänpäin pyörivissä hypyissä lantiokulma vaikuttaa rotaationopeuteen</a:t>
            </a:r>
          </a:p>
          <a:p>
            <a:r>
              <a:rPr lang="fi-FI" dirty="0" smtClean="0"/>
              <a:t>Taaksepäin ja eteenpäin pyörivissä hypyissä lähdössä lantiokulma suurempi</a:t>
            </a:r>
          </a:p>
          <a:p>
            <a:pPr lvl="1"/>
            <a:r>
              <a:rPr lang="fi-FI" dirty="0" smtClean="0"/>
              <a:t>Työnnä lantio suoraksi 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ädet taakse</a:t>
            </a:r>
          </a:p>
          <a:p>
            <a:r>
              <a:rPr lang="fi-FI" dirty="0" smtClean="0"/>
              <a:t>Käsiltä hypyt</a:t>
            </a:r>
          </a:p>
          <a:p>
            <a:pPr lvl="1"/>
            <a:r>
              <a:rPr lang="fi-FI" dirty="0" smtClean="0"/>
              <a:t>Kallistumisen aiheuttama rotaatio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1689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Avaus ja veteen tulo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Vartalon ojentaminen ja käsien vienti vartalon jatkeeksi tiukkana</a:t>
            </a:r>
          </a:p>
          <a:p>
            <a:pPr lvl="1"/>
            <a:r>
              <a:rPr lang="fi-FI" dirty="0" smtClean="0"/>
              <a:t>Jalat edellä hypyissä kädet tuodaan vartalon viereen</a:t>
            </a:r>
          </a:p>
          <a:p>
            <a:r>
              <a:rPr lang="fi-FI" dirty="0" smtClean="0"/>
              <a:t>Hypyn avauksen ajoittaminen</a:t>
            </a:r>
          </a:p>
          <a:p>
            <a:pPr lvl="1"/>
            <a:r>
              <a:rPr lang="fi-FI" dirty="0" smtClean="0"/>
              <a:t>Näetkö veden?</a:t>
            </a:r>
          </a:p>
          <a:p>
            <a:pPr lvl="1"/>
            <a:r>
              <a:rPr lang="fi-FI" dirty="0" smtClean="0"/>
              <a:t>Auki huutaminen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  <a:p>
            <a:r>
              <a:rPr lang="fi-FI" dirty="0"/>
              <a:t>T</a:t>
            </a:r>
            <a:r>
              <a:rPr lang="fi-FI" dirty="0" smtClean="0"/>
              <a:t>avoitteena pystysuora asento veteen tulossa</a:t>
            </a:r>
          </a:p>
          <a:p>
            <a:r>
              <a:rPr lang="fi-FI" dirty="0" smtClean="0"/>
              <a:t>Pyörimisliike jatkuu vielä veden allakin</a:t>
            </a:r>
          </a:p>
          <a:p>
            <a:pPr lvl="1"/>
            <a:r>
              <a:rPr lang="fi-FI" dirty="0" smtClean="0"/>
              <a:t>Vartalon taitto ja uintiliike ’pelastaa’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5253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Hienosäätöä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Veteenmeno</a:t>
            </a:r>
            <a:endParaRPr lang="fi-FI" dirty="0" smtClean="0"/>
          </a:p>
          <a:p>
            <a:pPr lvl="1"/>
            <a:r>
              <a:rPr lang="fi-FI" dirty="0" smtClean="0"/>
              <a:t> katso kotona: </a:t>
            </a:r>
            <a:r>
              <a:rPr lang="fi-FI" dirty="0" smtClean="0">
                <a:hlinkClick r:id="rId2"/>
              </a:rPr>
              <a:t>https</a:t>
            </a:r>
            <a:r>
              <a:rPr lang="fi-FI" dirty="0">
                <a:hlinkClick r:id="rId2"/>
              </a:rPr>
              <a:t>://</a:t>
            </a:r>
            <a:r>
              <a:rPr lang="fi-FI" dirty="0" smtClean="0">
                <a:hlinkClick r:id="rId2"/>
              </a:rPr>
              <a:t>www.ruutu.fi/video/612414</a:t>
            </a:r>
            <a:r>
              <a:rPr lang="fi-FI" dirty="0" smtClean="0"/>
              <a:t> </a:t>
            </a:r>
          </a:p>
          <a:p>
            <a:r>
              <a:rPr lang="fi-FI" dirty="0" smtClean="0"/>
              <a:t>Voltit pyörimään </a:t>
            </a:r>
          </a:p>
          <a:p>
            <a:pPr lvl="1"/>
            <a:r>
              <a:rPr lang="fi-FI" dirty="0" smtClean="0"/>
              <a:t>katso kotona: </a:t>
            </a:r>
            <a:r>
              <a:rPr lang="fi-FI" dirty="0" smtClean="0">
                <a:hlinkClick r:id="rId3"/>
              </a:rPr>
              <a:t>https</a:t>
            </a:r>
            <a:r>
              <a:rPr lang="fi-FI" dirty="0">
                <a:hlinkClick r:id="rId3"/>
              </a:rPr>
              <a:t>://www.ruutu.fi/video/612444</a:t>
            </a:r>
            <a:endParaRPr lang="fi-FI" dirty="0"/>
          </a:p>
          <a:p>
            <a:pPr lvl="1"/>
            <a:endParaRPr lang="fi-FI" dirty="0" smtClean="0"/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732247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Lähteitä:</a:t>
            </a:r>
          </a:p>
          <a:p>
            <a:pPr lvl="1"/>
            <a:r>
              <a:rPr lang="fi-FI" dirty="0"/>
              <a:t>Hakamäki, J., </a:t>
            </a:r>
            <a:r>
              <a:rPr lang="fi-FI" dirty="0" err="1"/>
              <a:t>Läärä,J</a:t>
            </a:r>
            <a:r>
              <a:rPr lang="fi-FI" dirty="0"/>
              <a:t>., Hotti, K., </a:t>
            </a:r>
            <a:r>
              <a:rPr lang="fi-FI" dirty="0" err="1"/>
              <a:t>Lauritsalo</a:t>
            </a:r>
            <a:r>
              <a:rPr lang="fi-FI" dirty="0"/>
              <a:t>, K., Keskinen, I., </a:t>
            </a:r>
            <a:r>
              <a:rPr lang="fi-FI" dirty="0" err="1"/>
              <a:t>Pantzar</a:t>
            </a:r>
            <a:r>
              <a:rPr lang="fi-FI" dirty="0"/>
              <a:t>, T. ja </a:t>
            </a:r>
            <a:r>
              <a:rPr lang="fi-FI" dirty="0" err="1"/>
              <a:t>Liinpää</a:t>
            </a:r>
            <a:r>
              <a:rPr lang="fi-FI" dirty="0"/>
              <a:t>, S. 2018. Uimaopetuksen käsikirja. </a:t>
            </a:r>
            <a:r>
              <a:rPr lang="fi-FI" dirty="0" err="1"/>
              <a:t>Docendo</a:t>
            </a:r>
            <a:r>
              <a:rPr lang="fi-FI" dirty="0"/>
              <a:t>, Jyväskylä.</a:t>
            </a:r>
          </a:p>
          <a:p>
            <a:pPr lvl="1"/>
            <a:r>
              <a:rPr lang="fi-FI" dirty="0"/>
              <a:t>Keckman, S. 2016 Uimahyppyjen lajianalyysi ja valmennuksen ohjelmointi. Valmennuseminaarin työ, JYU. </a:t>
            </a:r>
            <a:r>
              <a:rPr lang="fi-FI" dirty="0">
                <a:hlinkClick r:id="rId2"/>
              </a:rPr>
              <a:t>https://tiirat-sporttisaitti-com-bin.directo.fi/@Bin/bd8a8dc7725ba930936435e5caa162ea/1579596570/application/pdf/338170/LBIA028%20Keckman%20Salla%20UIMAHYPYT%20LAJIANALYYSI%20.pdf</a:t>
            </a:r>
            <a:endParaRPr lang="fi-FI" dirty="0"/>
          </a:p>
          <a:p>
            <a:pPr lvl="1"/>
            <a:r>
              <a:rPr lang="en-US" dirty="0"/>
              <a:t>O´Brien, R. 2003. Springboard &amp; Platform Diving. A complete guide for divers and coaches. Second Edition. Human Kinetics.</a:t>
            </a:r>
            <a:r>
              <a:rPr lang="fi-FI" dirty="0"/>
              <a:t> </a:t>
            </a:r>
            <a:endParaRPr lang="fi-FI" dirty="0" smtClean="0">
              <a:hlinkClick r:id="rId3"/>
            </a:endParaRPr>
          </a:p>
          <a:p>
            <a:pPr lvl="1"/>
            <a:r>
              <a:rPr lang="fi-FI" dirty="0" smtClean="0">
                <a:hlinkClick r:id="rId3"/>
              </a:rPr>
              <a:t>https</a:t>
            </a:r>
            <a:r>
              <a:rPr lang="fi-FI" dirty="0">
                <a:hlinkClick r:id="rId3"/>
              </a:rPr>
              <a:t>://www.uimaliitto.fi/uimahypyt/esittely</a:t>
            </a:r>
            <a:r>
              <a:rPr lang="fi-FI" dirty="0" smtClean="0">
                <a:hlinkClick r:id="rId3"/>
              </a:rPr>
              <a:t>/</a:t>
            </a:r>
            <a:endParaRPr lang="fi-FI" dirty="0" smtClean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865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Alkeis</a:t>
            </a:r>
            <a:r>
              <a:rPr lang="fi-FI" dirty="0" smtClean="0"/>
              <a:t>- ja hauskuutteluhypyt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Tavoitteena mukavan ja turvallisen </a:t>
            </a:r>
            <a:r>
              <a:rPr lang="fi-FI" dirty="0" err="1" smtClean="0"/>
              <a:t>veteenmenon</a:t>
            </a:r>
            <a:r>
              <a:rPr lang="fi-FI" dirty="0" smtClean="0"/>
              <a:t> oppiminen jalat ja pää edellä</a:t>
            </a:r>
          </a:p>
          <a:p>
            <a:pPr lvl="1"/>
            <a:r>
              <a:rPr lang="fi-FI" dirty="0" smtClean="0"/>
              <a:t>Aloitetaan reunalta</a:t>
            </a:r>
          </a:p>
          <a:p>
            <a:pPr lvl="1"/>
            <a:r>
              <a:rPr lang="fi-FI" dirty="0" smtClean="0"/>
              <a:t>Hauska edellä </a:t>
            </a:r>
            <a:r>
              <a:rPr lang="fi-FI" b="1" dirty="0" smtClean="0"/>
              <a:t>turvallisuus huomioiden</a:t>
            </a:r>
          </a:p>
          <a:p>
            <a:r>
              <a:rPr lang="fi-FI" dirty="0" smtClean="0"/>
              <a:t>Kehittävät </a:t>
            </a:r>
            <a:r>
              <a:rPr lang="fi-FI" dirty="0"/>
              <a:t>koordinaatiokykyä, rytmitajua, avaruudellista </a:t>
            </a:r>
            <a:r>
              <a:rPr lang="fi-FI" dirty="0" smtClean="0"/>
              <a:t>hahmotuskykyä, tasapainoa, kehonhallintaa ja keskittymiskykyä.</a:t>
            </a:r>
          </a:p>
          <a:p>
            <a:pPr lvl="1"/>
            <a:r>
              <a:rPr lang="fi-FI" dirty="0" smtClean="0"/>
              <a:t>Mutta myös </a:t>
            </a:r>
            <a:r>
              <a:rPr lang="fi-FI" dirty="0" err="1" smtClean="0"/>
              <a:t>vesiturvallissuustaitoja</a:t>
            </a:r>
            <a:r>
              <a:rPr lang="fi-FI" dirty="0" smtClean="0"/>
              <a:t>!</a:t>
            </a:r>
          </a:p>
          <a:p>
            <a:r>
              <a:rPr lang="fi-FI" dirty="0" smtClean="0"/>
              <a:t>Onnistumisen iloa!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5319713"/>
            <a:ext cx="1090613" cy="2106612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>
                <a:latin typeface="Arial Narrow" panose="020B0606020202030204" pitchFamily="34" charset="0"/>
              </a:rPr>
              <a:t>-</a:t>
            </a:r>
            <a:endParaRPr lang="fi-FI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2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Uimahyppyjen turvallisuus uimahallissa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0182"/>
            <a:ext cx="8596668" cy="5495635"/>
          </a:xfrm>
        </p:spPr>
        <p:txBody>
          <a:bodyPr>
            <a:normAutofit/>
          </a:bodyPr>
          <a:lstStyle/>
          <a:p>
            <a:r>
              <a:rPr lang="fi-FI" sz="2000" dirty="0" smtClean="0"/>
              <a:t>Riittävä uimataito</a:t>
            </a:r>
          </a:p>
          <a:p>
            <a:r>
              <a:rPr lang="fi-FI" sz="2000" dirty="0" smtClean="0"/>
              <a:t>Veden syvyys </a:t>
            </a:r>
            <a:r>
              <a:rPr lang="fi-FI" sz="2000" dirty="0" err="1" smtClean="0"/>
              <a:t>vs</a:t>
            </a:r>
            <a:r>
              <a:rPr lang="fi-FI" sz="2000" dirty="0" smtClean="0"/>
              <a:t> hypättävä hyppy</a:t>
            </a:r>
          </a:p>
          <a:p>
            <a:pPr lvl="1"/>
            <a:r>
              <a:rPr lang="fi-FI" sz="1800" dirty="0" smtClean="0"/>
              <a:t>Hypyn kulma – starttihyppy </a:t>
            </a:r>
            <a:r>
              <a:rPr lang="fi-FI" sz="1800" dirty="0" err="1" smtClean="0"/>
              <a:t>vs</a:t>
            </a:r>
            <a:r>
              <a:rPr lang="fi-FI" sz="1800" dirty="0" smtClean="0"/>
              <a:t> taittokaato</a:t>
            </a:r>
          </a:p>
          <a:p>
            <a:pPr lvl="1"/>
            <a:r>
              <a:rPr lang="fi-FI" sz="1800" dirty="0" smtClean="0"/>
              <a:t>Jalat edellä jousto polvista </a:t>
            </a:r>
          </a:p>
          <a:p>
            <a:pPr lvl="1"/>
            <a:r>
              <a:rPr lang="fi-FI" sz="1800" dirty="0" smtClean="0"/>
              <a:t>Tahaton pohjaan osuminen – kaularanka, hampaat, pään vammat, selkä</a:t>
            </a:r>
          </a:p>
          <a:p>
            <a:pPr lvl="1"/>
            <a:r>
              <a:rPr lang="fi-FI" sz="1800" dirty="0" smtClean="0"/>
              <a:t>Nopea paineen muutos – tärykalvovaurion mahdollisuus</a:t>
            </a:r>
            <a:endParaRPr lang="fi-FI" sz="1800" dirty="0"/>
          </a:p>
          <a:p>
            <a:r>
              <a:rPr lang="fi-FI" sz="2000" dirty="0" smtClean="0"/>
              <a:t>Liukastuminen ponnistettaessa tai vauhdinotossa (juoksuvauhti)</a:t>
            </a:r>
          </a:p>
          <a:p>
            <a:r>
              <a:rPr lang="fi-FI" sz="2000" dirty="0" smtClean="0"/>
              <a:t>Osuminen reunaan</a:t>
            </a:r>
          </a:p>
          <a:p>
            <a:r>
              <a:rPr lang="fi-FI" sz="2000" dirty="0" smtClean="0"/>
              <a:t>Veteen tulo </a:t>
            </a:r>
          </a:p>
          <a:p>
            <a:pPr lvl="1"/>
            <a:r>
              <a:rPr lang="fi-FI" sz="1800" dirty="0" smtClean="0"/>
              <a:t>Mahalleen, selälleen ja kaikkea siltä väliltä </a:t>
            </a:r>
          </a:p>
          <a:p>
            <a:pPr lvl="2"/>
            <a:r>
              <a:rPr lang="fi-FI" sz="1800" dirty="0" smtClean="0"/>
              <a:t>Ei aina vaarallista, mutta varmasti epämiellyttävää</a:t>
            </a:r>
          </a:p>
          <a:p>
            <a:pPr lvl="2"/>
            <a:r>
              <a:rPr lang="fi-FI" sz="1800" dirty="0" smtClean="0"/>
              <a:t>Tärykalvovaurion mahdollisuus </a:t>
            </a:r>
          </a:p>
        </p:txBody>
      </p:sp>
    </p:spTree>
    <p:extLst>
      <p:ext uri="{BB962C8B-B14F-4D97-AF65-F5344CB8AC3E}">
        <p14:creationId xmlns:p14="http://schemas.microsoft.com/office/powerpoint/2010/main" val="191835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Opettaja luokan kanssa hallissa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Kouluryhmän kanssa aina opettajan valvonnassa</a:t>
            </a:r>
          </a:p>
          <a:p>
            <a:pPr lvl="1"/>
            <a:r>
              <a:rPr lang="fi-FI" sz="1800" dirty="0"/>
              <a:t>Alle jäämisen riski - kaularankavammat</a:t>
            </a:r>
          </a:p>
          <a:p>
            <a:pPr lvl="1"/>
            <a:r>
              <a:rPr lang="fi-FI" sz="1800" dirty="0"/>
              <a:t>Organisoidusti: opettaja näyttää, mistä kulloinkin saa hypätä (1m, 3m, 5m…)</a:t>
            </a:r>
          </a:p>
          <a:p>
            <a:pPr lvl="1"/>
            <a:r>
              <a:rPr lang="fi-FI" sz="1800" dirty="0"/>
              <a:t>Yhteistyö uinninvalvojan kanssa </a:t>
            </a:r>
            <a:endParaRPr lang="fi-FI" sz="1800" dirty="0" smtClean="0"/>
          </a:p>
          <a:p>
            <a:pPr lvl="1"/>
            <a:endParaRPr lang="fi-FI" sz="1800" dirty="0"/>
          </a:p>
          <a:p>
            <a:pPr marL="457200" lvl="1" indent="0">
              <a:buNone/>
            </a:pPr>
            <a:endParaRPr lang="fi-FI" sz="1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9671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Uimahyppyjen suoritustavat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970" y="1384734"/>
            <a:ext cx="8596668" cy="547326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sz="6200" dirty="0"/>
              <a:t>Suorin </a:t>
            </a:r>
            <a:r>
              <a:rPr lang="fi-FI" sz="6200" dirty="0" smtClean="0"/>
              <a:t>vartaloin (A)</a:t>
            </a:r>
            <a:endParaRPr lang="fi-FI" sz="6200" dirty="0"/>
          </a:p>
          <a:p>
            <a:pPr lvl="1"/>
            <a:r>
              <a:rPr lang="fi-FI" sz="3600" dirty="0"/>
              <a:t>Selkä, lantio, polvet ja nilkat ojennettuina.</a:t>
            </a:r>
          </a:p>
          <a:p>
            <a:endParaRPr lang="fi-FI" sz="3600" dirty="0"/>
          </a:p>
          <a:p>
            <a:r>
              <a:rPr lang="fi-FI" sz="6200" dirty="0" smtClean="0"/>
              <a:t>Taittaen (B)</a:t>
            </a:r>
            <a:endParaRPr lang="fi-FI" sz="6200" dirty="0"/>
          </a:p>
          <a:p>
            <a:pPr lvl="1"/>
            <a:r>
              <a:rPr lang="fi-FI" sz="3600" dirty="0"/>
              <a:t>Vartalo on taitettuna lantiosta, polvet ja nilkat ojennettuina.</a:t>
            </a:r>
          </a:p>
          <a:p>
            <a:endParaRPr lang="fi-FI" sz="3600" dirty="0"/>
          </a:p>
          <a:p>
            <a:r>
              <a:rPr lang="fi-FI" sz="6200" dirty="0" smtClean="0"/>
              <a:t>Kerien (C) </a:t>
            </a:r>
            <a:endParaRPr lang="fi-FI" sz="6200" dirty="0"/>
          </a:p>
          <a:p>
            <a:pPr lvl="1"/>
            <a:r>
              <a:rPr lang="fi-FI" sz="3600" dirty="0"/>
              <a:t>Lantio koukussa, polvet koukussa vedettyinä kiinni rintaan, kantapäät lähellä pakaroita, kädet pitävät kiinni sääristä.</a:t>
            </a:r>
          </a:p>
          <a:p>
            <a:endParaRPr lang="fi-FI" sz="3600" dirty="0"/>
          </a:p>
          <a:p>
            <a:r>
              <a:rPr lang="fi-FI" sz="6200" dirty="0"/>
              <a:t>Vapaa </a:t>
            </a:r>
            <a:r>
              <a:rPr lang="fi-FI" sz="6200" dirty="0" smtClean="0"/>
              <a:t>suoritustapa D</a:t>
            </a:r>
            <a:endParaRPr lang="fi-FI" sz="6200" dirty="0"/>
          </a:p>
          <a:p>
            <a:pPr lvl="1"/>
            <a:r>
              <a:rPr lang="fi-FI" sz="3600" dirty="0"/>
              <a:t>Käytetään kierrehypyissä, tarkoittaa käytännössä edellä mainittujen suoritustapojen yhdistelmiä kierrehyppyjen aikana</a:t>
            </a:r>
            <a:r>
              <a:rPr lang="fi-FI" sz="3600" dirty="0" smtClean="0"/>
              <a:t>.</a:t>
            </a:r>
            <a:endParaRPr lang="fi-FI" sz="3600" dirty="0"/>
          </a:p>
          <a:p>
            <a:pPr marL="0" indent="0">
              <a:buNone/>
            </a:pPr>
            <a:r>
              <a:rPr lang="fi-FI" sz="2200" dirty="0"/>
              <a:t> </a:t>
            </a:r>
            <a:r>
              <a:rPr lang="fi-FI" sz="2200" dirty="0" smtClean="0"/>
              <a:t>                         katso kotona: </a:t>
            </a:r>
            <a:r>
              <a:rPr lang="fi-FI" sz="2200" dirty="0">
                <a:hlinkClick r:id="rId2"/>
              </a:rPr>
              <a:t>https://www.ruutu.fi/video/612386</a:t>
            </a:r>
            <a:r>
              <a:rPr lang="fi-FI" sz="2200" dirty="0" smtClean="0"/>
              <a:t>                             lähde: </a:t>
            </a:r>
            <a:r>
              <a:rPr lang="fi-FI" sz="2300" dirty="0" smtClean="0">
                <a:hlinkClick r:id="rId3"/>
              </a:rPr>
              <a:t>https</a:t>
            </a:r>
            <a:r>
              <a:rPr lang="fi-FI" sz="2300" dirty="0">
                <a:hlinkClick r:id="rId3"/>
              </a:rPr>
              <a:t>://www.uimaliitto.fi/uimahypyt/esittely/</a:t>
            </a:r>
            <a:endParaRPr lang="fi-FI" sz="2300" dirty="0"/>
          </a:p>
          <a:p>
            <a:pPr marL="0" indent="0">
              <a:buNone/>
            </a:pPr>
            <a:endParaRPr lang="fi-FI" sz="3400" dirty="0"/>
          </a:p>
        </p:txBody>
      </p:sp>
    </p:spTree>
    <p:extLst>
      <p:ext uri="{BB962C8B-B14F-4D97-AF65-F5344CB8AC3E}">
        <p14:creationId xmlns:p14="http://schemas.microsoft.com/office/powerpoint/2010/main" val="1066800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Hyppyryhmät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970" y="1421680"/>
            <a:ext cx="8596668" cy="5237738"/>
          </a:xfrm>
        </p:spPr>
        <p:txBody>
          <a:bodyPr>
            <a:normAutofit fontScale="92500" lnSpcReduction="10000"/>
          </a:bodyPr>
          <a:lstStyle/>
          <a:p>
            <a:r>
              <a:rPr lang="fi-FI" b="1" dirty="0"/>
              <a:t>Eteenpäin hypyt: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Hyppääjä lähtee telineestä kasvot veteen päin, hyppy pyörii eteenpäin vähintään ½ volttia.</a:t>
            </a:r>
          </a:p>
          <a:p>
            <a:r>
              <a:rPr lang="fi-FI" b="1" dirty="0"/>
              <a:t>Taaksepäin hypyt: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Hyppääjä lähtee telineestä selkä veteen päin, hyppy pyörii taaksepäin vähintään ½ volttia.</a:t>
            </a:r>
          </a:p>
          <a:p>
            <a:r>
              <a:rPr lang="fi-FI" b="1" dirty="0"/>
              <a:t>Ulospäin hypyt: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Hyppääjä lähtee telineestä kasvot veteen päin, hyppy pyörii taaksepäin vähintään ½ volttia.</a:t>
            </a:r>
          </a:p>
          <a:p>
            <a:r>
              <a:rPr lang="fi-FI" b="1" dirty="0"/>
              <a:t>Sisäänpäin hypyt: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Hyppääjä lähtee telineestä selkä veteen päin, hyppy pyörii eteenpäin vähintään ½ volttia.</a:t>
            </a:r>
          </a:p>
          <a:p>
            <a:r>
              <a:rPr lang="fi-FI" b="1" dirty="0"/>
              <a:t>Kierrehypyt: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Hyppääjä voi lähteä telineestä eteen-, taakse-, ulos- tai sisäänpäin, ja kiertää pituusakselinsa ympäri vähintään ½ kierrettä tehden samalla vähintään ½ volttia.</a:t>
            </a:r>
          </a:p>
          <a:p>
            <a:r>
              <a:rPr lang="fi-FI" b="1" dirty="0"/>
              <a:t>Käsiltä hypyt: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Hyppääjä tekee hyppynsä käsinseisonnasta. Lähtöasento voi olla selkä tai kasvot veteen päin.</a:t>
            </a:r>
          </a:p>
          <a:p>
            <a:pPr marL="457200" lvl="1" indent="0">
              <a:buNone/>
            </a:pPr>
            <a:r>
              <a:rPr lang="fi-FI" sz="1000" dirty="0" smtClean="0"/>
              <a:t>Katso </a:t>
            </a:r>
            <a:r>
              <a:rPr lang="fi-FI" sz="1000" dirty="0" err="1" smtClean="0"/>
              <a:t>kotona:</a:t>
            </a:r>
            <a:r>
              <a:rPr lang="fi-FI" sz="1000" dirty="0" err="1" smtClean="0">
                <a:hlinkClick r:id="rId2"/>
              </a:rPr>
              <a:t>https</a:t>
            </a:r>
            <a:r>
              <a:rPr lang="fi-FI" sz="1000" dirty="0">
                <a:hlinkClick r:id="rId2"/>
              </a:rPr>
              <a:t>://www.ruutu.fi/video/612392</a:t>
            </a:r>
            <a:r>
              <a:rPr lang="fi-FI" sz="1000" dirty="0" smtClean="0"/>
              <a:t>                                                              lähde: </a:t>
            </a:r>
            <a:r>
              <a:rPr lang="fi-FI" sz="1000" dirty="0" smtClean="0">
                <a:hlinkClick r:id="rId3"/>
              </a:rPr>
              <a:t>https://www.uimaliitto.fi/uimahypyt/esittely/</a:t>
            </a:r>
            <a:endParaRPr lang="fi-FI" sz="10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6588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Vauhti ponnahduslaudalla </a:t>
            </a:r>
            <a:br>
              <a:rPr lang="fi-FI" dirty="0" smtClean="0"/>
            </a:br>
            <a:r>
              <a:rPr lang="fi-FI" sz="1800" dirty="0" smtClean="0"/>
              <a:t>alla kuvattu ’perinteinen versio’</a:t>
            </a:r>
            <a:endParaRPr lang="fi-F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Askeleet </a:t>
            </a:r>
          </a:p>
          <a:p>
            <a:r>
              <a:rPr lang="fi-FI" dirty="0" smtClean="0"/>
              <a:t>Esiponnistus</a:t>
            </a:r>
          </a:p>
          <a:p>
            <a:r>
              <a:rPr lang="fi-FI" dirty="0" smtClean="0"/>
              <a:t>Ponnistus</a:t>
            </a:r>
          </a:p>
          <a:p>
            <a:r>
              <a:rPr lang="fi-FI" dirty="0" smtClean="0"/>
              <a:t>Käsien käyttö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300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Vauhditon ponnistus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Kädet sivuilla T-asennossa</a:t>
            </a:r>
          </a:p>
          <a:p>
            <a:r>
              <a:rPr lang="fi-FI" dirty="0" smtClean="0"/>
              <a:t>Kädet ylhäällä </a:t>
            </a:r>
          </a:p>
          <a:p>
            <a:r>
              <a:rPr lang="fi-FI" dirty="0" smtClean="0"/>
              <a:t>Aina taaksepäin hypyissä</a:t>
            </a:r>
          </a:p>
          <a:p>
            <a:r>
              <a:rPr lang="fi-FI" dirty="0" smtClean="0"/>
              <a:t>Kun harjoitellaan eteenpäin ponnistusta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72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Ponnistus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Hyppääjä painaa ponnahduslautaa alaspäin </a:t>
            </a:r>
          </a:p>
          <a:p>
            <a:pPr lvl="1"/>
            <a:r>
              <a:rPr lang="fi-FI" dirty="0" smtClean="0"/>
              <a:t>Lauta työntää hyppääjää ylös ja hieman eteen</a:t>
            </a:r>
          </a:p>
          <a:p>
            <a:pPr lvl="1"/>
            <a:r>
              <a:rPr lang="fi-FI" dirty="0" smtClean="0"/>
              <a:t>Mitä lähempänä laudan päätä, sitä enemmän</a:t>
            </a:r>
          </a:p>
          <a:p>
            <a:r>
              <a:rPr lang="fi-FI" dirty="0" smtClean="0"/>
              <a:t>Ponnahduslaudan joustavuuden säätäminen</a:t>
            </a:r>
          </a:p>
          <a:p>
            <a:pPr lvl="1"/>
            <a:r>
              <a:rPr lang="fi-FI" dirty="0" smtClean="0"/>
              <a:t>Mitä löysempi lauta, sitä korkeampi esiponnistuksen oltava</a:t>
            </a:r>
          </a:p>
          <a:p>
            <a:pPr lvl="1"/>
            <a:r>
              <a:rPr lang="fi-FI" dirty="0" smtClean="0"/>
              <a:t>Kannattaa aloittaa jäykemmällä säädöllä – laudan liike vähäisempää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08837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</TotalTime>
  <Words>477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Trebuchet MS</vt:lpstr>
      <vt:lpstr>Wingdings 3</vt:lpstr>
      <vt:lpstr>Facet</vt:lpstr>
      <vt:lpstr>Uimahypyt </vt:lpstr>
      <vt:lpstr>Alkeis- ja hauskuutteluhypyt</vt:lpstr>
      <vt:lpstr>Uimahyppyjen turvallisuus uimahallissa</vt:lpstr>
      <vt:lpstr>Opettaja luokan kanssa hallissa</vt:lpstr>
      <vt:lpstr>Uimahyppyjen suoritustavat</vt:lpstr>
      <vt:lpstr>Hyppyryhmät</vt:lpstr>
      <vt:lpstr>Vauhti ponnahduslaudalla  alla kuvattu ’perinteinen versio’</vt:lpstr>
      <vt:lpstr>Vauhditon ponnistus</vt:lpstr>
      <vt:lpstr>Ponnistus </vt:lpstr>
      <vt:lpstr>Ilmalento  - pyörimisliikkeen aikaansaaminen </vt:lpstr>
      <vt:lpstr>Avaus ja veteen tulo</vt:lpstr>
      <vt:lpstr>Hienosäätöä 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Uimahypyt</dc:title>
  <dc:creator>Saari, Susanna</dc:creator>
  <cp:lastModifiedBy>Saari, Susanna</cp:lastModifiedBy>
  <cp:revision>26</cp:revision>
  <cp:lastPrinted>2020-01-22T11:34:46Z</cp:lastPrinted>
  <dcterms:created xsi:type="dcterms:W3CDTF">2020-01-22T08:01:24Z</dcterms:created>
  <dcterms:modified xsi:type="dcterms:W3CDTF">2020-01-22T11:44:45Z</dcterms:modified>
</cp:coreProperties>
</file>