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325" r:id="rId4"/>
    <p:sldId id="330" r:id="rId5"/>
    <p:sldId id="326" r:id="rId6"/>
    <p:sldId id="331" r:id="rId7"/>
    <p:sldId id="351" r:id="rId8"/>
    <p:sldId id="279" r:id="rId9"/>
    <p:sldId id="335" r:id="rId10"/>
    <p:sldId id="336" r:id="rId11"/>
    <p:sldId id="337" r:id="rId12"/>
    <p:sldId id="338" r:id="rId13"/>
    <p:sldId id="339" r:id="rId14"/>
    <p:sldId id="340" r:id="rId15"/>
    <p:sldId id="341" r:id="rId16"/>
    <p:sldId id="342" r:id="rId17"/>
    <p:sldId id="343" r:id="rId18"/>
    <p:sldId id="344" r:id="rId19"/>
    <p:sldId id="345" r:id="rId20"/>
    <p:sldId id="348" r:id="rId21"/>
    <p:sldId id="349" r:id="rId22"/>
    <p:sldId id="346" r:id="rId23"/>
    <p:sldId id="347" r:id="rId24"/>
    <p:sldId id="359" r:id="rId25"/>
    <p:sldId id="350" r:id="rId26"/>
    <p:sldId id="354" r:id="rId27"/>
    <p:sldId id="355" r:id="rId28"/>
    <p:sldId id="352" r:id="rId29"/>
    <p:sldId id="353" r:id="rId30"/>
    <p:sldId id="357" r:id="rId31"/>
    <p:sldId id="356" r:id="rId32"/>
    <p:sldId id="358"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80256-FC93-4AF1-83A6-1143C84AA7DB}" type="datetimeFigureOut">
              <a:rPr lang="fi-FI" smtClean="0"/>
              <a:t>3.9.2022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23381-9914-443A-B81F-8B2E38E529C6}" type="slidenum">
              <a:rPr lang="fi-FI" smtClean="0"/>
              <a:t>‹#›</a:t>
            </a:fld>
            <a:endParaRPr lang="fi-FI"/>
          </a:p>
        </p:txBody>
      </p:sp>
    </p:spTree>
    <p:extLst>
      <p:ext uri="{BB962C8B-B14F-4D97-AF65-F5344CB8AC3E}">
        <p14:creationId xmlns:p14="http://schemas.microsoft.com/office/powerpoint/2010/main" val="191206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This</a:t>
            </a:r>
            <a:r>
              <a:rPr lang="fi-FI" baseline="0" dirty="0"/>
              <a:t> </a:t>
            </a:r>
            <a:r>
              <a:rPr lang="fi-FI" baseline="0" dirty="0" err="1"/>
              <a:t>longitudinal</a:t>
            </a:r>
            <a:r>
              <a:rPr lang="fi-FI" baseline="0" dirty="0"/>
              <a:t> </a:t>
            </a:r>
            <a:r>
              <a:rPr lang="fi-FI" baseline="0" dirty="0" err="1"/>
              <a:t>study</a:t>
            </a:r>
            <a:r>
              <a:rPr lang="fi-FI" baseline="0" dirty="0"/>
              <a:t> is </a:t>
            </a:r>
            <a:r>
              <a:rPr lang="fi-FI" baseline="0" dirty="0" err="1"/>
              <a:t>based</a:t>
            </a:r>
            <a:r>
              <a:rPr lang="fi-FI" baseline="0" dirty="0"/>
              <a:t> on </a:t>
            </a:r>
            <a:r>
              <a:rPr lang="fi-FI" baseline="0" dirty="0" err="1"/>
              <a:t>geographically</a:t>
            </a:r>
            <a:r>
              <a:rPr lang="fi-FI" baseline="0" dirty="0"/>
              <a:t> </a:t>
            </a:r>
            <a:r>
              <a:rPr lang="fi-FI" baseline="0" dirty="0" err="1"/>
              <a:t>cluster-randomized</a:t>
            </a:r>
            <a:r>
              <a:rPr lang="fi-FI" baseline="0" dirty="0"/>
              <a:t> design and </a:t>
            </a:r>
            <a:r>
              <a:rPr lang="fi-FI" baseline="0" dirty="0" err="1"/>
              <a:t>sampling</a:t>
            </a:r>
            <a:r>
              <a:rPr lang="fi-FI" baseline="0" dirty="0"/>
              <a:t>. </a:t>
            </a:r>
            <a:r>
              <a:rPr lang="fi-FI" baseline="0" dirty="0" err="1"/>
              <a:t>The</a:t>
            </a:r>
            <a:r>
              <a:rPr lang="fi-FI" baseline="0" dirty="0"/>
              <a:t> </a:t>
            </a:r>
            <a:r>
              <a:rPr lang="fi-FI" baseline="0" dirty="0" err="1"/>
              <a:t>children</a:t>
            </a:r>
            <a:r>
              <a:rPr lang="fi-FI" baseline="0" dirty="0"/>
              <a:t> </a:t>
            </a:r>
            <a:r>
              <a:rPr lang="fi-FI" baseline="0" dirty="0" err="1"/>
              <a:t>were</a:t>
            </a:r>
            <a:r>
              <a:rPr lang="fi-FI" baseline="0" dirty="0"/>
              <a:t> </a:t>
            </a:r>
            <a:r>
              <a:rPr lang="fi-FI" baseline="0" dirty="0" err="1"/>
              <a:t>attending</a:t>
            </a:r>
            <a:r>
              <a:rPr lang="fi-FI" baseline="0" dirty="0"/>
              <a:t> </a:t>
            </a:r>
            <a:r>
              <a:rPr lang="fi-FI" baseline="0" dirty="0" err="1"/>
              <a:t>kindergarten</a:t>
            </a:r>
            <a:r>
              <a:rPr lang="fi-FI" baseline="0" dirty="0"/>
              <a:t> at Time 1, and </a:t>
            </a:r>
            <a:r>
              <a:rPr lang="fi-FI" baseline="0" dirty="0" err="1"/>
              <a:t>around</a:t>
            </a:r>
            <a:r>
              <a:rPr lang="fi-FI" baseline="0" dirty="0"/>
              <a:t> 3 </a:t>
            </a:r>
            <a:r>
              <a:rPr lang="fi-FI" baseline="0" dirty="0" err="1"/>
              <a:t>years</a:t>
            </a:r>
            <a:r>
              <a:rPr lang="fi-FI" baseline="0" dirty="0"/>
              <a:t> </a:t>
            </a:r>
            <a:r>
              <a:rPr lang="fi-FI" baseline="0" dirty="0" err="1"/>
              <a:t>later</a:t>
            </a:r>
            <a:r>
              <a:rPr lang="fi-FI" baseline="0" dirty="0"/>
              <a:t>, at Time 2, </a:t>
            </a:r>
            <a:r>
              <a:rPr lang="fi-FI" baseline="0" dirty="0" err="1"/>
              <a:t>the</a:t>
            </a:r>
            <a:r>
              <a:rPr lang="fi-FI" baseline="0" dirty="0"/>
              <a:t> </a:t>
            </a:r>
            <a:r>
              <a:rPr lang="fi-FI" baseline="0" dirty="0" err="1"/>
              <a:t>same</a:t>
            </a:r>
            <a:r>
              <a:rPr lang="fi-FI" baseline="0" dirty="0"/>
              <a:t> </a:t>
            </a:r>
            <a:r>
              <a:rPr lang="fi-FI" baseline="0" dirty="0" err="1"/>
              <a:t>children</a:t>
            </a:r>
            <a:r>
              <a:rPr lang="fi-FI" baseline="0" dirty="0"/>
              <a:t> </a:t>
            </a:r>
            <a:r>
              <a:rPr lang="fi-FI" baseline="0" dirty="0" err="1"/>
              <a:t>were</a:t>
            </a:r>
            <a:r>
              <a:rPr lang="fi-FI" baseline="0" dirty="0"/>
              <a:t> </a:t>
            </a:r>
            <a:r>
              <a:rPr lang="fi-FI" baseline="0" dirty="0" err="1"/>
              <a:t>followed-up</a:t>
            </a:r>
            <a:r>
              <a:rPr lang="fi-FI" baseline="0" dirty="0"/>
              <a:t> </a:t>
            </a:r>
            <a:r>
              <a:rPr lang="fi-FI" baseline="0" dirty="0" err="1"/>
              <a:t>when</a:t>
            </a:r>
            <a:r>
              <a:rPr lang="fi-FI" baseline="0" dirty="0"/>
              <a:t> </a:t>
            </a:r>
            <a:r>
              <a:rPr lang="fi-FI" baseline="0" dirty="0" err="1"/>
              <a:t>they</a:t>
            </a:r>
            <a:r>
              <a:rPr lang="fi-FI" baseline="0" dirty="0"/>
              <a:t> </a:t>
            </a:r>
            <a:r>
              <a:rPr lang="fi-FI" baseline="0" dirty="0" err="1"/>
              <a:t>were</a:t>
            </a:r>
            <a:r>
              <a:rPr lang="fi-FI" baseline="0" dirty="0"/>
              <a:t> </a:t>
            </a:r>
            <a:r>
              <a:rPr lang="fi-FI" baseline="0" dirty="0" err="1"/>
              <a:t>attending</a:t>
            </a:r>
            <a:r>
              <a:rPr lang="fi-FI" baseline="0" dirty="0"/>
              <a:t> </a:t>
            </a:r>
            <a:r>
              <a:rPr lang="fi-FI" baseline="0" dirty="0" err="1"/>
              <a:t>primary</a:t>
            </a:r>
            <a:r>
              <a:rPr lang="fi-FI" baseline="0" dirty="0"/>
              <a:t> </a:t>
            </a:r>
            <a:r>
              <a:rPr lang="fi-FI" baseline="0" dirty="0" err="1"/>
              <a:t>school</a:t>
            </a:r>
            <a:r>
              <a:rPr lang="fi-FI" baseline="0" dirty="0"/>
              <a:t>. </a:t>
            </a:r>
            <a:r>
              <a:rPr lang="fi-FI" baseline="0" dirty="0" err="1"/>
              <a:t>Again</a:t>
            </a:r>
            <a:r>
              <a:rPr lang="fi-FI" baseline="0" dirty="0"/>
              <a:t>, </a:t>
            </a:r>
            <a:r>
              <a:rPr lang="fi-FI" baseline="0" dirty="0" err="1"/>
              <a:t>the</a:t>
            </a:r>
            <a:r>
              <a:rPr lang="fi-FI" baseline="0" dirty="0"/>
              <a:t> </a:t>
            </a:r>
            <a:r>
              <a:rPr lang="fi-FI" baseline="0" dirty="0" err="1"/>
              <a:t>same</a:t>
            </a:r>
            <a:r>
              <a:rPr lang="fi-FI" baseline="0" dirty="0"/>
              <a:t> </a:t>
            </a:r>
            <a:r>
              <a:rPr lang="fi-FI" baseline="0" dirty="0" err="1"/>
              <a:t>children</a:t>
            </a:r>
            <a:r>
              <a:rPr lang="fi-FI" baseline="0" dirty="0"/>
              <a:t> and </a:t>
            </a:r>
            <a:r>
              <a:rPr lang="fi-FI" baseline="0" dirty="0" err="1"/>
              <a:t>their</a:t>
            </a:r>
            <a:r>
              <a:rPr lang="fi-FI" baseline="0" dirty="0"/>
              <a:t> </a:t>
            </a:r>
            <a:r>
              <a:rPr lang="fi-FI" baseline="0" dirty="0" err="1"/>
              <a:t>legal</a:t>
            </a:r>
            <a:r>
              <a:rPr lang="fi-FI" baseline="0" dirty="0"/>
              <a:t> </a:t>
            </a:r>
            <a:r>
              <a:rPr lang="fi-FI" baseline="0" dirty="0" err="1"/>
              <a:t>guardians</a:t>
            </a:r>
            <a:r>
              <a:rPr lang="fi-FI" baseline="0" dirty="0"/>
              <a:t> </a:t>
            </a:r>
            <a:r>
              <a:rPr lang="fi-FI" baseline="0" dirty="0" err="1"/>
              <a:t>are</a:t>
            </a:r>
            <a:r>
              <a:rPr lang="fi-FI" baseline="0" dirty="0"/>
              <a:t> </a:t>
            </a:r>
            <a:r>
              <a:rPr lang="fi-FI" baseline="0" dirty="0" err="1"/>
              <a:t>followed</a:t>
            </a:r>
            <a:r>
              <a:rPr lang="fi-FI" baseline="0" dirty="0"/>
              <a:t> </a:t>
            </a:r>
            <a:r>
              <a:rPr lang="fi-FI" baseline="0" dirty="0" err="1"/>
              <a:t>up</a:t>
            </a:r>
            <a:r>
              <a:rPr lang="fi-FI" baseline="0" dirty="0"/>
              <a:t> at Time 3 </a:t>
            </a:r>
            <a:r>
              <a:rPr lang="fi-FI" baseline="0" dirty="0" err="1"/>
              <a:t>when</a:t>
            </a:r>
            <a:r>
              <a:rPr lang="fi-FI" baseline="0" dirty="0"/>
              <a:t> </a:t>
            </a:r>
            <a:r>
              <a:rPr lang="fi-FI" baseline="0" dirty="0" err="1"/>
              <a:t>they</a:t>
            </a:r>
            <a:r>
              <a:rPr lang="fi-FI" baseline="0" dirty="0"/>
              <a:t> </a:t>
            </a:r>
            <a:r>
              <a:rPr lang="fi-FI" baseline="0" dirty="0" err="1"/>
              <a:t>are</a:t>
            </a:r>
            <a:r>
              <a:rPr lang="fi-FI" baseline="0" dirty="0"/>
              <a:t> </a:t>
            </a:r>
            <a:r>
              <a:rPr lang="fi-FI" baseline="0" dirty="0" err="1"/>
              <a:t>attending</a:t>
            </a:r>
            <a:r>
              <a:rPr lang="fi-FI" baseline="0" dirty="0"/>
              <a:t> </a:t>
            </a:r>
            <a:r>
              <a:rPr lang="fi-FI" baseline="0" dirty="0" err="1"/>
              <a:t>the</a:t>
            </a:r>
            <a:r>
              <a:rPr lang="fi-FI" baseline="0" dirty="0"/>
              <a:t> </a:t>
            </a:r>
            <a:r>
              <a:rPr lang="fi-FI" baseline="0" dirty="0" err="1"/>
              <a:t>last</a:t>
            </a:r>
            <a:r>
              <a:rPr lang="fi-FI" baseline="0" dirty="0"/>
              <a:t> </a:t>
            </a:r>
            <a:r>
              <a:rPr lang="fi-FI" baseline="0" dirty="0" err="1"/>
              <a:t>classes</a:t>
            </a:r>
            <a:r>
              <a:rPr lang="fi-FI" baseline="0" dirty="0"/>
              <a:t> of </a:t>
            </a:r>
            <a:r>
              <a:rPr lang="fi-FI" baseline="0" dirty="0" err="1"/>
              <a:t>primary</a:t>
            </a:r>
            <a:r>
              <a:rPr lang="fi-FI" baseline="0" dirty="0"/>
              <a:t> </a:t>
            </a:r>
            <a:r>
              <a:rPr lang="fi-FI" baseline="0" dirty="0" err="1"/>
              <a:t>school</a:t>
            </a:r>
            <a:r>
              <a:rPr lang="fi-FI" baseline="0" dirty="0"/>
              <a:t>. An </a:t>
            </a:r>
            <a:r>
              <a:rPr lang="fi-FI" baseline="0" dirty="0" err="1"/>
              <a:t>additional</a:t>
            </a:r>
            <a:r>
              <a:rPr lang="fi-FI" baseline="0" dirty="0"/>
              <a:t> </a:t>
            </a:r>
            <a:r>
              <a:rPr lang="fi-FI" baseline="0" dirty="0" err="1"/>
              <a:t>sample</a:t>
            </a:r>
            <a:r>
              <a:rPr lang="fi-FI" baseline="0" dirty="0"/>
              <a:t> </a:t>
            </a:r>
            <a:r>
              <a:rPr lang="fi-FI" baseline="0" dirty="0" err="1"/>
              <a:t>will</a:t>
            </a:r>
            <a:r>
              <a:rPr lang="fi-FI" baseline="0" dirty="0"/>
              <a:t> </a:t>
            </a:r>
            <a:r>
              <a:rPr lang="fi-FI" baseline="0" dirty="0" err="1"/>
              <a:t>be</a:t>
            </a:r>
            <a:r>
              <a:rPr lang="fi-FI" baseline="0" dirty="0"/>
              <a:t> </a:t>
            </a:r>
            <a:r>
              <a:rPr lang="fi-FI" baseline="0" dirty="0" err="1"/>
              <a:t>collected</a:t>
            </a:r>
            <a:r>
              <a:rPr lang="fi-FI" baseline="0" dirty="0"/>
              <a:t> at T3 for </a:t>
            </a:r>
            <a:r>
              <a:rPr lang="fi-FI" baseline="0" dirty="0" err="1"/>
              <a:t>preparing</a:t>
            </a:r>
            <a:r>
              <a:rPr lang="fi-FI" baseline="0" dirty="0"/>
              <a:t> </a:t>
            </a:r>
            <a:r>
              <a:rPr lang="fi-FI" baseline="0" dirty="0" err="1"/>
              <a:t>the</a:t>
            </a:r>
            <a:r>
              <a:rPr lang="fi-FI" baseline="0" dirty="0"/>
              <a:t> </a:t>
            </a:r>
            <a:r>
              <a:rPr lang="fi-FI" baseline="0" dirty="0" err="1"/>
              <a:t>study</a:t>
            </a:r>
            <a:r>
              <a:rPr lang="fi-FI" baseline="0" dirty="0"/>
              <a:t> design to </a:t>
            </a:r>
            <a:r>
              <a:rPr lang="fi-FI" baseline="0" dirty="0" err="1"/>
              <a:t>the</a:t>
            </a:r>
            <a:r>
              <a:rPr lang="fi-FI" baseline="0" dirty="0"/>
              <a:t> </a:t>
            </a:r>
            <a:r>
              <a:rPr lang="fi-FI" baseline="0" dirty="0" err="1"/>
              <a:t>further</a:t>
            </a:r>
            <a:r>
              <a:rPr lang="fi-FI" baseline="0" dirty="0"/>
              <a:t> </a:t>
            </a:r>
            <a:r>
              <a:rPr lang="fi-FI" baseline="0" dirty="0" err="1"/>
              <a:t>follow</a:t>
            </a:r>
            <a:r>
              <a:rPr lang="fi-FI" baseline="0" dirty="0"/>
              <a:t>-ups in </a:t>
            </a:r>
            <a:r>
              <a:rPr lang="fi-FI" baseline="0" dirty="0" err="1"/>
              <a:t>adolescence</a:t>
            </a:r>
            <a:r>
              <a:rPr lang="fi-FI" baseline="0" dirty="0"/>
              <a:t> and </a:t>
            </a:r>
            <a:r>
              <a:rPr lang="fi-FI" baseline="0" dirty="0" err="1"/>
              <a:t>early</a:t>
            </a:r>
            <a:r>
              <a:rPr lang="fi-FI" baseline="0" dirty="0"/>
              <a:t> </a:t>
            </a:r>
            <a:r>
              <a:rPr lang="fi-FI" baseline="0" dirty="0" err="1"/>
              <a:t>adulthood</a:t>
            </a:r>
            <a:r>
              <a:rPr lang="fi-FI" baseline="0" dirty="0"/>
              <a:t>.</a:t>
            </a:r>
            <a:endParaRPr lang="fi-FI"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48225D-FEDE-FA47-A1F1-95B654695E92}"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10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1C188-4F9C-46BE-9B11-25FC1E1FEE5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4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1C188-4F9C-46BE-9B11-25FC1E1FEE5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67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This</a:t>
            </a:r>
            <a:r>
              <a:rPr lang="fi-FI" baseline="0" dirty="0"/>
              <a:t> </a:t>
            </a:r>
            <a:r>
              <a:rPr lang="fi-FI" baseline="0" dirty="0" err="1"/>
              <a:t>longitudinal</a:t>
            </a:r>
            <a:r>
              <a:rPr lang="fi-FI" baseline="0" dirty="0"/>
              <a:t> </a:t>
            </a:r>
            <a:r>
              <a:rPr lang="fi-FI" baseline="0" dirty="0" err="1"/>
              <a:t>study</a:t>
            </a:r>
            <a:r>
              <a:rPr lang="fi-FI" baseline="0" dirty="0"/>
              <a:t> is </a:t>
            </a:r>
            <a:r>
              <a:rPr lang="fi-FI" baseline="0" dirty="0" err="1"/>
              <a:t>based</a:t>
            </a:r>
            <a:r>
              <a:rPr lang="fi-FI" baseline="0" dirty="0"/>
              <a:t> on </a:t>
            </a:r>
            <a:r>
              <a:rPr lang="fi-FI" baseline="0" dirty="0" err="1"/>
              <a:t>geographically</a:t>
            </a:r>
            <a:r>
              <a:rPr lang="fi-FI" baseline="0" dirty="0"/>
              <a:t> </a:t>
            </a:r>
            <a:r>
              <a:rPr lang="fi-FI" baseline="0" dirty="0" err="1"/>
              <a:t>cluster-randomized</a:t>
            </a:r>
            <a:r>
              <a:rPr lang="fi-FI" baseline="0" dirty="0"/>
              <a:t> design and </a:t>
            </a:r>
            <a:r>
              <a:rPr lang="fi-FI" baseline="0" dirty="0" err="1"/>
              <a:t>sampling</a:t>
            </a:r>
            <a:r>
              <a:rPr lang="fi-FI" baseline="0" dirty="0"/>
              <a:t>. </a:t>
            </a:r>
            <a:r>
              <a:rPr lang="fi-FI" baseline="0" dirty="0" err="1"/>
              <a:t>The</a:t>
            </a:r>
            <a:r>
              <a:rPr lang="fi-FI" baseline="0" dirty="0"/>
              <a:t> </a:t>
            </a:r>
            <a:r>
              <a:rPr lang="fi-FI" baseline="0" dirty="0" err="1"/>
              <a:t>children</a:t>
            </a:r>
            <a:r>
              <a:rPr lang="fi-FI" baseline="0" dirty="0"/>
              <a:t> </a:t>
            </a:r>
            <a:r>
              <a:rPr lang="fi-FI" baseline="0" dirty="0" err="1"/>
              <a:t>were</a:t>
            </a:r>
            <a:r>
              <a:rPr lang="fi-FI" baseline="0" dirty="0"/>
              <a:t> </a:t>
            </a:r>
            <a:r>
              <a:rPr lang="fi-FI" baseline="0" dirty="0" err="1"/>
              <a:t>attending</a:t>
            </a:r>
            <a:r>
              <a:rPr lang="fi-FI" baseline="0" dirty="0"/>
              <a:t> </a:t>
            </a:r>
            <a:r>
              <a:rPr lang="fi-FI" baseline="0" dirty="0" err="1"/>
              <a:t>kindergarten</a:t>
            </a:r>
            <a:r>
              <a:rPr lang="fi-FI" baseline="0" dirty="0"/>
              <a:t> at Time 1, and </a:t>
            </a:r>
            <a:r>
              <a:rPr lang="fi-FI" baseline="0" dirty="0" err="1"/>
              <a:t>around</a:t>
            </a:r>
            <a:r>
              <a:rPr lang="fi-FI" baseline="0" dirty="0"/>
              <a:t> 3 </a:t>
            </a:r>
            <a:r>
              <a:rPr lang="fi-FI" baseline="0" dirty="0" err="1"/>
              <a:t>years</a:t>
            </a:r>
            <a:r>
              <a:rPr lang="fi-FI" baseline="0" dirty="0"/>
              <a:t> </a:t>
            </a:r>
            <a:r>
              <a:rPr lang="fi-FI" baseline="0" dirty="0" err="1"/>
              <a:t>later</a:t>
            </a:r>
            <a:r>
              <a:rPr lang="fi-FI" baseline="0" dirty="0"/>
              <a:t>, at Time 2, </a:t>
            </a:r>
            <a:r>
              <a:rPr lang="fi-FI" baseline="0" dirty="0" err="1"/>
              <a:t>the</a:t>
            </a:r>
            <a:r>
              <a:rPr lang="fi-FI" baseline="0" dirty="0"/>
              <a:t> </a:t>
            </a:r>
            <a:r>
              <a:rPr lang="fi-FI" baseline="0" dirty="0" err="1"/>
              <a:t>same</a:t>
            </a:r>
            <a:r>
              <a:rPr lang="fi-FI" baseline="0" dirty="0"/>
              <a:t> </a:t>
            </a:r>
            <a:r>
              <a:rPr lang="fi-FI" baseline="0" dirty="0" err="1"/>
              <a:t>children</a:t>
            </a:r>
            <a:r>
              <a:rPr lang="fi-FI" baseline="0" dirty="0"/>
              <a:t> </a:t>
            </a:r>
            <a:r>
              <a:rPr lang="fi-FI" baseline="0" dirty="0" err="1"/>
              <a:t>were</a:t>
            </a:r>
            <a:r>
              <a:rPr lang="fi-FI" baseline="0" dirty="0"/>
              <a:t> </a:t>
            </a:r>
            <a:r>
              <a:rPr lang="fi-FI" baseline="0" dirty="0" err="1"/>
              <a:t>followed-up</a:t>
            </a:r>
            <a:r>
              <a:rPr lang="fi-FI" baseline="0" dirty="0"/>
              <a:t> </a:t>
            </a:r>
            <a:r>
              <a:rPr lang="fi-FI" baseline="0" dirty="0" err="1"/>
              <a:t>when</a:t>
            </a:r>
            <a:r>
              <a:rPr lang="fi-FI" baseline="0" dirty="0"/>
              <a:t> </a:t>
            </a:r>
            <a:r>
              <a:rPr lang="fi-FI" baseline="0" dirty="0" err="1"/>
              <a:t>they</a:t>
            </a:r>
            <a:r>
              <a:rPr lang="fi-FI" baseline="0" dirty="0"/>
              <a:t> </a:t>
            </a:r>
            <a:r>
              <a:rPr lang="fi-FI" baseline="0" dirty="0" err="1"/>
              <a:t>were</a:t>
            </a:r>
            <a:r>
              <a:rPr lang="fi-FI" baseline="0" dirty="0"/>
              <a:t> </a:t>
            </a:r>
            <a:r>
              <a:rPr lang="fi-FI" baseline="0" dirty="0" err="1"/>
              <a:t>attending</a:t>
            </a:r>
            <a:r>
              <a:rPr lang="fi-FI" baseline="0" dirty="0"/>
              <a:t> </a:t>
            </a:r>
            <a:r>
              <a:rPr lang="fi-FI" baseline="0" dirty="0" err="1"/>
              <a:t>primary</a:t>
            </a:r>
            <a:r>
              <a:rPr lang="fi-FI" baseline="0" dirty="0"/>
              <a:t> </a:t>
            </a:r>
            <a:r>
              <a:rPr lang="fi-FI" baseline="0" dirty="0" err="1"/>
              <a:t>school</a:t>
            </a:r>
            <a:r>
              <a:rPr lang="fi-FI" baseline="0" dirty="0"/>
              <a:t>. </a:t>
            </a:r>
            <a:r>
              <a:rPr lang="fi-FI" baseline="0" dirty="0" err="1"/>
              <a:t>Again</a:t>
            </a:r>
            <a:r>
              <a:rPr lang="fi-FI" baseline="0" dirty="0"/>
              <a:t>, </a:t>
            </a:r>
            <a:r>
              <a:rPr lang="fi-FI" baseline="0" dirty="0" err="1"/>
              <a:t>the</a:t>
            </a:r>
            <a:r>
              <a:rPr lang="fi-FI" baseline="0" dirty="0"/>
              <a:t> </a:t>
            </a:r>
            <a:r>
              <a:rPr lang="fi-FI" baseline="0" dirty="0" err="1"/>
              <a:t>same</a:t>
            </a:r>
            <a:r>
              <a:rPr lang="fi-FI" baseline="0" dirty="0"/>
              <a:t> </a:t>
            </a:r>
            <a:r>
              <a:rPr lang="fi-FI" baseline="0" dirty="0" err="1"/>
              <a:t>children</a:t>
            </a:r>
            <a:r>
              <a:rPr lang="fi-FI" baseline="0" dirty="0"/>
              <a:t> and </a:t>
            </a:r>
            <a:r>
              <a:rPr lang="fi-FI" baseline="0" dirty="0" err="1"/>
              <a:t>their</a:t>
            </a:r>
            <a:r>
              <a:rPr lang="fi-FI" baseline="0" dirty="0"/>
              <a:t> </a:t>
            </a:r>
            <a:r>
              <a:rPr lang="fi-FI" baseline="0" dirty="0" err="1"/>
              <a:t>legal</a:t>
            </a:r>
            <a:r>
              <a:rPr lang="fi-FI" baseline="0" dirty="0"/>
              <a:t> </a:t>
            </a:r>
            <a:r>
              <a:rPr lang="fi-FI" baseline="0" dirty="0" err="1"/>
              <a:t>guardians</a:t>
            </a:r>
            <a:r>
              <a:rPr lang="fi-FI" baseline="0" dirty="0"/>
              <a:t> </a:t>
            </a:r>
            <a:r>
              <a:rPr lang="fi-FI" baseline="0" dirty="0" err="1"/>
              <a:t>are</a:t>
            </a:r>
            <a:r>
              <a:rPr lang="fi-FI" baseline="0" dirty="0"/>
              <a:t> </a:t>
            </a:r>
            <a:r>
              <a:rPr lang="fi-FI" baseline="0" dirty="0" err="1"/>
              <a:t>followed</a:t>
            </a:r>
            <a:r>
              <a:rPr lang="fi-FI" baseline="0" dirty="0"/>
              <a:t> </a:t>
            </a:r>
            <a:r>
              <a:rPr lang="fi-FI" baseline="0" dirty="0" err="1"/>
              <a:t>up</a:t>
            </a:r>
            <a:r>
              <a:rPr lang="fi-FI" baseline="0" dirty="0"/>
              <a:t> at Time 3 </a:t>
            </a:r>
            <a:r>
              <a:rPr lang="fi-FI" baseline="0" dirty="0" err="1"/>
              <a:t>when</a:t>
            </a:r>
            <a:r>
              <a:rPr lang="fi-FI" baseline="0" dirty="0"/>
              <a:t> </a:t>
            </a:r>
            <a:r>
              <a:rPr lang="fi-FI" baseline="0" dirty="0" err="1"/>
              <a:t>they</a:t>
            </a:r>
            <a:r>
              <a:rPr lang="fi-FI" baseline="0" dirty="0"/>
              <a:t> </a:t>
            </a:r>
            <a:r>
              <a:rPr lang="fi-FI" baseline="0" dirty="0" err="1"/>
              <a:t>are</a:t>
            </a:r>
            <a:r>
              <a:rPr lang="fi-FI" baseline="0" dirty="0"/>
              <a:t> </a:t>
            </a:r>
            <a:r>
              <a:rPr lang="fi-FI" baseline="0" dirty="0" err="1"/>
              <a:t>attending</a:t>
            </a:r>
            <a:r>
              <a:rPr lang="fi-FI" baseline="0" dirty="0"/>
              <a:t> </a:t>
            </a:r>
            <a:r>
              <a:rPr lang="fi-FI" baseline="0" dirty="0" err="1"/>
              <a:t>the</a:t>
            </a:r>
            <a:r>
              <a:rPr lang="fi-FI" baseline="0" dirty="0"/>
              <a:t> </a:t>
            </a:r>
            <a:r>
              <a:rPr lang="fi-FI" baseline="0" dirty="0" err="1"/>
              <a:t>last</a:t>
            </a:r>
            <a:r>
              <a:rPr lang="fi-FI" baseline="0" dirty="0"/>
              <a:t> </a:t>
            </a:r>
            <a:r>
              <a:rPr lang="fi-FI" baseline="0" dirty="0" err="1"/>
              <a:t>classes</a:t>
            </a:r>
            <a:r>
              <a:rPr lang="fi-FI" baseline="0" dirty="0"/>
              <a:t> of </a:t>
            </a:r>
            <a:r>
              <a:rPr lang="fi-FI" baseline="0" dirty="0" err="1"/>
              <a:t>primary</a:t>
            </a:r>
            <a:r>
              <a:rPr lang="fi-FI" baseline="0" dirty="0"/>
              <a:t> </a:t>
            </a:r>
            <a:r>
              <a:rPr lang="fi-FI" baseline="0" dirty="0" err="1"/>
              <a:t>school</a:t>
            </a:r>
            <a:r>
              <a:rPr lang="fi-FI" baseline="0" dirty="0"/>
              <a:t>. An </a:t>
            </a:r>
            <a:r>
              <a:rPr lang="fi-FI" baseline="0" dirty="0" err="1"/>
              <a:t>additional</a:t>
            </a:r>
            <a:r>
              <a:rPr lang="fi-FI" baseline="0" dirty="0"/>
              <a:t> </a:t>
            </a:r>
            <a:r>
              <a:rPr lang="fi-FI" baseline="0" dirty="0" err="1"/>
              <a:t>sample</a:t>
            </a:r>
            <a:r>
              <a:rPr lang="fi-FI" baseline="0" dirty="0"/>
              <a:t> </a:t>
            </a:r>
            <a:r>
              <a:rPr lang="fi-FI" baseline="0" dirty="0" err="1"/>
              <a:t>will</a:t>
            </a:r>
            <a:r>
              <a:rPr lang="fi-FI" baseline="0" dirty="0"/>
              <a:t> </a:t>
            </a:r>
            <a:r>
              <a:rPr lang="fi-FI" baseline="0" dirty="0" err="1"/>
              <a:t>be</a:t>
            </a:r>
            <a:r>
              <a:rPr lang="fi-FI" baseline="0" dirty="0"/>
              <a:t> </a:t>
            </a:r>
            <a:r>
              <a:rPr lang="fi-FI" baseline="0" dirty="0" err="1"/>
              <a:t>collected</a:t>
            </a:r>
            <a:r>
              <a:rPr lang="fi-FI" baseline="0" dirty="0"/>
              <a:t> at T3 for </a:t>
            </a:r>
            <a:r>
              <a:rPr lang="fi-FI" baseline="0" dirty="0" err="1"/>
              <a:t>preparing</a:t>
            </a:r>
            <a:r>
              <a:rPr lang="fi-FI" baseline="0" dirty="0"/>
              <a:t> </a:t>
            </a:r>
            <a:r>
              <a:rPr lang="fi-FI" baseline="0" dirty="0" err="1"/>
              <a:t>the</a:t>
            </a:r>
            <a:r>
              <a:rPr lang="fi-FI" baseline="0" dirty="0"/>
              <a:t> </a:t>
            </a:r>
            <a:r>
              <a:rPr lang="fi-FI" baseline="0" dirty="0" err="1"/>
              <a:t>study</a:t>
            </a:r>
            <a:r>
              <a:rPr lang="fi-FI" baseline="0" dirty="0"/>
              <a:t> design to </a:t>
            </a:r>
            <a:r>
              <a:rPr lang="fi-FI" baseline="0" dirty="0" err="1"/>
              <a:t>the</a:t>
            </a:r>
            <a:r>
              <a:rPr lang="fi-FI" baseline="0" dirty="0"/>
              <a:t> </a:t>
            </a:r>
            <a:r>
              <a:rPr lang="fi-FI" baseline="0" dirty="0" err="1"/>
              <a:t>further</a:t>
            </a:r>
            <a:r>
              <a:rPr lang="fi-FI" baseline="0" dirty="0"/>
              <a:t> </a:t>
            </a:r>
            <a:r>
              <a:rPr lang="fi-FI" baseline="0" dirty="0" err="1"/>
              <a:t>follow</a:t>
            </a:r>
            <a:r>
              <a:rPr lang="fi-FI" baseline="0" dirty="0"/>
              <a:t>-ups in </a:t>
            </a:r>
            <a:r>
              <a:rPr lang="fi-FI" baseline="0" dirty="0" err="1"/>
              <a:t>adolescence</a:t>
            </a:r>
            <a:r>
              <a:rPr lang="fi-FI" baseline="0" dirty="0"/>
              <a:t> and </a:t>
            </a:r>
            <a:r>
              <a:rPr lang="fi-FI" baseline="0" dirty="0" err="1"/>
              <a:t>early</a:t>
            </a:r>
            <a:r>
              <a:rPr lang="fi-FI" baseline="0" dirty="0"/>
              <a:t> </a:t>
            </a:r>
            <a:r>
              <a:rPr lang="fi-FI" baseline="0" dirty="0" err="1"/>
              <a:t>adulthood</a:t>
            </a:r>
            <a:r>
              <a:rPr lang="fi-FI" baseline="0" dirty="0"/>
              <a:t>.</a:t>
            </a:r>
            <a:endParaRPr lang="fi-FI"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48225D-FEDE-FA47-A1F1-95B654695E92}"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04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This</a:t>
            </a:r>
            <a:r>
              <a:rPr lang="fi-FI" baseline="0" dirty="0"/>
              <a:t> </a:t>
            </a:r>
            <a:r>
              <a:rPr lang="fi-FI" baseline="0" dirty="0" err="1"/>
              <a:t>longitudinal</a:t>
            </a:r>
            <a:r>
              <a:rPr lang="fi-FI" baseline="0" dirty="0"/>
              <a:t> </a:t>
            </a:r>
            <a:r>
              <a:rPr lang="fi-FI" baseline="0" dirty="0" err="1"/>
              <a:t>study</a:t>
            </a:r>
            <a:r>
              <a:rPr lang="fi-FI" baseline="0" dirty="0"/>
              <a:t> is </a:t>
            </a:r>
            <a:r>
              <a:rPr lang="fi-FI" baseline="0" dirty="0" err="1"/>
              <a:t>based</a:t>
            </a:r>
            <a:r>
              <a:rPr lang="fi-FI" baseline="0" dirty="0"/>
              <a:t> on </a:t>
            </a:r>
            <a:r>
              <a:rPr lang="fi-FI" baseline="0" dirty="0" err="1"/>
              <a:t>geographically</a:t>
            </a:r>
            <a:r>
              <a:rPr lang="fi-FI" baseline="0" dirty="0"/>
              <a:t> </a:t>
            </a:r>
            <a:r>
              <a:rPr lang="fi-FI" baseline="0" dirty="0" err="1"/>
              <a:t>cluster-randomized</a:t>
            </a:r>
            <a:r>
              <a:rPr lang="fi-FI" baseline="0" dirty="0"/>
              <a:t> design and </a:t>
            </a:r>
            <a:r>
              <a:rPr lang="fi-FI" baseline="0" dirty="0" err="1"/>
              <a:t>sampling</a:t>
            </a:r>
            <a:r>
              <a:rPr lang="fi-FI" baseline="0" dirty="0"/>
              <a:t>. </a:t>
            </a:r>
            <a:r>
              <a:rPr lang="fi-FI" baseline="0" dirty="0" err="1"/>
              <a:t>The</a:t>
            </a:r>
            <a:r>
              <a:rPr lang="fi-FI" baseline="0" dirty="0"/>
              <a:t> </a:t>
            </a:r>
            <a:r>
              <a:rPr lang="fi-FI" baseline="0" dirty="0" err="1"/>
              <a:t>children</a:t>
            </a:r>
            <a:r>
              <a:rPr lang="fi-FI" baseline="0" dirty="0"/>
              <a:t> </a:t>
            </a:r>
            <a:r>
              <a:rPr lang="fi-FI" baseline="0" dirty="0" err="1"/>
              <a:t>were</a:t>
            </a:r>
            <a:r>
              <a:rPr lang="fi-FI" baseline="0" dirty="0"/>
              <a:t> </a:t>
            </a:r>
            <a:r>
              <a:rPr lang="fi-FI" baseline="0" dirty="0" err="1"/>
              <a:t>attending</a:t>
            </a:r>
            <a:r>
              <a:rPr lang="fi-FI" baseline="0" dirty="0"/>
              <a:t> </a:t>
            </a:r>
            <a:r>
              <a:rPr lang="fi-FI" baseline="0" dirty="0" err="1"/>
              <a:t>kindergarten</a:t>
            </a:r>
            <a:r>
              <a:rPr lang="fi-FI" baseline="0" dirty="0"/>
              <a:t> at Time 1, and </a:t>
            </a:r>
            <a:r>
              <a:rPr lang="fi-FI" baseline="0" dirty="0" err="1"/>
              <a:t>around</a:t>
            </a:r>
            <a:r>
              <a:rPr lang="fi-FI" baseline="0" dirty="0"/>
              <a:t> 3 </a:t>
            </a:r>
            <a:r>
              <a:rPr lang="fi-FI" baseline="0" dirty="0" err="1"/>
              <a:t>years</a:t>
            </a:r>
            <a:r>
              <a:rPr lang="fi-FI" baseline="0" dirty="0"/>
              <a:t> </a:t>
            </a:r>
            <a:r>
              <a:rPr lang="fi-FI" baseline="0" dirty="0" err="1"/>
              <a:t>later</a:t>
            </a:r>
            <a:r>
              <a:rPr lang="fi-FI" baseline="0" dirty="0"/>
              <a:t>, at Time 2, </a:t>
            </a:r>
            <a:r>
              <a:rPr lang="fi-FI" baseline="0" dirty="0" err="1"/>
              <a:t>the</a:t>
            </a:r>
            <a:r>
              <a:rPr lang="fi-FI" baseline="0" dirty="0"/>
              <a:t> </a:t>
            </a:r>
            <a:r>
              <a:rPr lang="fi-FI" baseline="0" dirty="0" err="1"/>
              <a:t>same</a:t>
            </a:r>
            <a:r>
              <a:rPr lang="fi-FI" baseline="0" dirty="0"/>
              <a:t> </a:t>
            </a:r>
            <a:r>
              <a:rPr lang="fi-FI" baseline="0" dirty="0" err="1"/>
              <a:t>children</a:t>
            </a:r>
            <a:r>
              <a:rPr lang="fi-FI" baseline="0" dirty="0"/>
              <a:t> </a:t>
            </a:r>
            <a:r>
              <a:rPr lang="fi-FI" baseline="0" dirty="0" err="1"/>
              <a:t>were</a:t>
            </a:r>
            <a:r>
              <a:rPr lang="fi-FI" baseline="0" dirty="0"/>
              <a:t> </a:t>
            </a:r>
            <a:r>
              <a:rPr lang="fi-FI" baseline="0" dirty="0" err="1"/>
              <a:t>followed-up</a:t>
            </a:r>
            <a:r>
              <a:rPr lang="fi-FI" baseline="0" dirty="0"/>
              <a:t> </a:t>
            </a:r>
            <a:r>
              <a:rPr lang="fi-FI" baseline="0" dirty="0" err="1"/>
              <a:t>when</a:t>
            </a:r>
            <a:r>
              <a:rPr lang="fi-FI" baseline="0" dirty="0"/>
              <a:t> </a:t>
            </a:r>
            <a:r>
              <a:rPr lang="fi-FI" baseline="0" dirty="0" err="1"/>
              <a:t>they</a:t>
            </a:r>
            <a:r>
              <a:rPr lang="fi-FI" baseline="0" dirty="0"/>
              <a:t> </a:t>
            </a:r>
            <a:r>
              <a:rPr lang="fi-FI" baseline="0" dirty="0" err="1"/>
              <a:t>were</a:t>
            </a:r>
            <a:r>
              <a:rPr lang="fi-FI" baseline="0" dirty="0"/>
              <a:t> </a:t>
            </a:r>
            <a:r>
              <a:rPr lang="fi-FI" baseline="0" dirty="0" err="1"/>
              <a:t>attending</a:t>
            </a:r>
            <a:r>
              <a:rPr lang="fi-FI" baseline="0" dirty="0"/>
              <a:t> </a:t>
            </a:r>
            <a:r>
              <a:rPr lang="fi-FI" baseline="0" dirty="0" err="1"/>
              <a:t>primary</a:t>
            </a:r>
            <a:r>
              <a:rPr lang="fi-FI" baseline="0" dirty="0"/>
              <a:t> </a:t>
            </a:r>
            <a:r>
              <a:rPr lang="fi-FI" baseline="0" dirty="0" err="1"/>
              <a:t>school</a:t>
            </a:r>
            <a:r>
              <a:rPr lang="fi-FI" baseline="0" dirty="0"/>
              <a:t>. </a:t>
            </a:r>
            <a:r>
              <a:rPr lang="fi-FI" baseline="0" dirty="0" err="1"/>
              <a:t>Again</a:t>
            </a:r>
            <a:r>
              <a:rPr lang="fi-FI" baseline="0" dirty="0"/>
              <a:t>, </a:t>
            </a:r>
            <a:r>
              <a:rPr lang="fi-FI" baseline="0" dirty="0" err="1"/>
              <a:t>the</a:t>
            </a:r>
            <a:r>
              <a:rPr lang="fi-FI" baseline="0" dirty="0"/>
              <a:t> </a:t>
            </a:r>
            <a:r>
              <a:rPr lang="fi-FI" baseline="0" dirty="0" err="1"/>
              <a:t>same</a:t>
            </a:r>
            <a:r>
              <a:rPr lang="fi-FI" baseline="0" dirty="0"/>
              <a:t> </a:t>
            </a:r>
            <a:r>
              <a:rPr lang="fi-FI" baseline="0" dirty="0" err="1"/>
              <a:t>children</a:t>
            </a:r>
            <a:r>
              <a:rPr lang="fi-FI" baseline="0" dirty="0"/>
              <a:t> and </a:t>
            </a:r>
            <a:r>
              <a:rPr lang="fi-FI" baseline="0" dirty="0" err="1"/>
              <a:t>their</a:t>
            </a:r>
            <a:r>
              <a:rPr lang="fi-FI" baseline="0" dirty="0"/>
              <a:t> </a:t>
            </a:r>
            <a:r>
              <a:rPr lang="fi-FI" baseline="0" dirty="0" err="1"/>
              <a:t>legal</a:t>
            </a:r>
            <a:r>
              <a:rPr lang="fi-FI" baseline="0" dirty="0"/>
              <a:t> </a:t>
            </a:r>
            <a:r>
              <a:rPr lang="fi-FI" baseline="0" dirty="0" err="1"/>
              <a:t>guardians</a:t>
            </a:r>
            <a:r>
              <a:rPr lang="fi-FI" baseline="0" dirty="0"/>
              <a:t> </a:t>
            </a:r>
            <a:r>
              <a:rPr lang="fi-FI" baseline="0" dirty="0" err="1"/>
              <a:t>are</a:t>
            </a:r>
            <a:r>
              <a:rPr lang="fi-FI" baseline="0" dirty="0"/>
              <a:t> </a:t>
            </a:r>
            <a:r>
              <a:rPr lang="fi-FI" baseline="0" dirty="0" err="1"/>
              <a:t>followed</a:t>
            </a:r>
            <a:r>
              <a:rPr lang="fi-FI" baseline="0" dirty="0"/>
              <a:t> </a:t>
            </a:r>
            <a:r>
              <a:rPr lang="fi-FI" baseline="0" dirty="0" err="1"/>
              <a:t>up</a:t>
            </a:r>
            <a:r>
              <a:rPr lang="fi-FI" baseline="0" dirty="0"/>
              <a:t> at Time 3 </a:t>
            </a:r>
            <a:r>
              <a:rPr lang="fi-FI" baseline="0" dirty="0" err="1"/>
              <a:t>when</a:t>
            </a:r>
            <a:r>
              <a:rPr lang="fi-FI" baseline="0" dirty="0"/>
              <a:t> </a:t>
            </a:r>
            <a:r>
              <a:rPr lang="fi-FI" baseline="0" dirty="0" err="1"/>
              <a:t>they</a:t>
            </a:r>
            <a:r>
              <a:rPr lang="fi-FI" baseline="0" dirty="0"/>
              <a:t> </a:t>
            </a:r>
            <a:r>
              <a:rPr lang="fi-FI" baseline="0" dirty="0" err="1"/>
              <a:t>are</a:t>
            </a:r>
            <a:r>
              <a:rPr lang="fi-FI" baseline="0" dirty="0"/>
              <a:t> </a:t>
            </a:r>
            <a:r>
              <a:rPr lang="fi-FI" baseline="0" dirty="0" err="1"/>
              <a:t>attending</a:t>
            </a:r>
            <a:r>
              <a:rPr lang="fi-FI" baseline="0" dirty="0"/>
              <a:t> </a:t>
            </a:r>
            <a:r>
              <a:rPr lang="fi-FI" baseline="0" dirty="0" err="1"/>
              <a:t>the</a:t>
            </a:r>
            <a:r>
              <a:rPr lang="fi-FI" baseline="0" dirty="0"/>
              <a:t> </a:t>
            </a:r>
            <a:r>
              <a:rPr lang="fi-FI" baseline="0" dirty="0" err="1"/>
              <a:t>last</a:t>
            </a:r>
            <a:r>
              <a:rPr lang="fi-FI" baseline="0" dirty="0"/>
              <a:t> </a:t>
            </a:r>
            <a:r>
              <a:rPr lang="fi-FI" baseline="0" dirty="0" err="1"/>
              <a:t>classes</a:t>
            </a:r>
            <a:r>
              <a:rPr lang="fi-FI" baseline="0" dirty="0"/>
              <a:t> of </a:t>
            </a:r>
            <a:r>
              <a:rPr lang="fi-FI" baseline="0" dirty="0" err="1"/>
              <a:t>primary</a:t>
            </a:r>
            <a:r>
              <a:rPr lang="fi-FI" baseline="0" dirty="0"/>
              <a:t> </a:t>
            </a:r>
            <a:r>
              <a:rPr lang="fi-FI" baseline="0" dirty="0" err="1"/>
              <a:t>school</a:t>
            </a:r>
            <a:r>
              <a:rPr lang="fi-FI" baseline="0" dirty="0"/>
              <a:t>. An </a:t>
            </a:r>
            <a:r>
              <a:rPr lang="fi-FI" baseline="0" dirty="0" err="1"/>
              <a:t>additional</a:t>
            </a:r>
            <a:r>
              <a:rPr lang="fi-FI" baseline="0" dirty="0"/>
              <a:t> </a:t>
            </a:r>
            <a:r>
              <a:rPr lang="fi-FI" baseline="0" dirty="0" err="1"/>
              <a:t>sample</a:t>
            </a:r>
            <a:r>
              <a:rPr lang="fi-FI" baseline="0" dirty="0"/>
              <a:t> </a:t>
            </a:r>
            <a:r>
              <a:rPr lang="fi-FI" baseline="0" dirty="0" err="1"/>
              <a:t>will</a:t>
            </a:r>
            <a:r>
              <a:rPr lang="fi-FI" baseline="0" dirty="0"/>
              <a:t> </a:t>
            </a:r>
            <a:r>
              <a:rPr lang="fi-FI" baseline="0" dirty="0" err="1"/>
              <a:t>be</a:t>
            </a:r>
            <a:r>
              <a:rPr lang="fi-FI" baseline="0" dirty="0"/>
              <a:t> </a:t>
            </a:r>
            <a:r>
              <a:rPr lang="fi-FI" baseline="0" dirty="0" err="1"/>
              <a:t>collected</a:t>
            </a:r>
            <a:r>
              <a:rPr lang="fi-FI" baseline="0" dirty="0"/>
              <a:t> at T3 for </a:t>
            </a:r>
            <a:r>
              <a:rPr lang="fi-FI" baseline="0" dirty="0" err="1"/>
              <a:t>preparing</a:t>
            </a:r>
            <a:r>
              <a:rPr lang="fi-FI" baseline="0" dirty="0"/>
              <a:t> </a:t>
            </a:r>
            <a:r>
              <a:rPr lang="fi-FI" baseline="0" dirty="0" err="1"/>
              <a:t>the</a:t>
            </a:r>
            <a:r>
              <a:rPr lang="fi-FI" baseline="0" dirty="0"/>
              <a:t> </a:t>
            </a:r>
            <a:r>
              <a:rPr lang="fi-FI" baseline="0" dirty="0" err="1"/>
              <a:t>study</a:t>
            </a:r>
            <a:r>
              <a:rPr lang="fi-FI" baseline="0" dirty="0"/>
              <a:t> design to </a:t>
            </a:r>
            <a:r>
              <a:rPr lang="fi-FI" baseline="0" dirty="0" err="1"/>
              <a:t>the</a:t>
            </a:r>
            <a:r>
              <a:rPr lang="fi-FI" baseline="0" dirty="0"/>
              <a:t> </a:t>
            </a:r>
            <a:r>
              <a:rPr lang="fi-FI" baseline="0" dirty="0" err="1"/>
              <a:t>further</a:t>
            </a:r>
            <a:r>
              <a:rPr lang="fi-FI" baseline="0" dirty="0"/>
              <a:t> </a:t>
            </a:r>
            <a:r>
              <a:rPr lang="fi-FI" baseline="0" dirty="0" err="1"/>
              <a:t>follow</a:t>
            </a:r>
            <a:r>
              <a:rPr lang="fi-FI" baseline="0" dirty="0"/>
              <a:t>-ups in </a:t>
            </a:r>
            <a:r>
              <a:rPr lang="fi-FI" baseline="0" dirty="0" err="1"/>
              <a:t>adolescence</a:t>
            </a:r>
            <a:r>
              <a:rPr lang="fi-FI" baseline="0" dirty="0"/>
              <a:t> and </a:t>
            </a:r>
            <a:r>
              <a:rPr lang="fi-FI" baseline="0" dirty="0" err="1"/>
              <a:t>early</a:t>
            </a:r>
            <a:r>
              <a:rPr lang="fi-FI" baseline="0" dirty="0"/>
              <a:t> </a:t>
            </a:r>
            <a:r>
              <a:rPr lang="fi-FI" baseline="0" dirty="0" err="1"/>
              <a:t>adulthood</a:t>
            </a:r>
            <a:r>
              <a:rPr lang="fi-FI" baseline="0" dirty="0"/>
              <a:t>.</a:t>
            </a:r>
            <a:endParaRPr lang="fi-FI"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48225D-FEDE-FA47-A1F1-95B654695E92}"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84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5992-45B9-4E22-AB26-6897872FA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A3BB0831-FA02-4A54-AD9A-6E87BC216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86E15AEC-6D40-45E5-AA3C-EB7C4D9D4F07}"/>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5" name="Footer Placeholder 4">
            <a:extLst>
              <a:ext uri="{FF2B5EF4-FFF2-40B4-BE49-F238E27FC236}">
                <a16:creationId xmlns:a16="http://schemas.microsoft.com/office/drawing/2014/main" id="{2CDF361E-67DC-4452-9EB7-50329662CBA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97CAB85-48C2-44B0-A5F0-1AAEB800F9AD}"/>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118588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CB42-323B-484B-8F6F-76813FFE6F6C}"/>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53F74E23-3941-4CA7-BADD-0A38601138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D17F3DC-9694-4014-8D93-13BAF5A97E9D}"/>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5" name="Footer Placeholder 4">
            <a:extLst>
              <a:ext uri="{FF2B5EF4-FFF2-40B4-BE49-F238E27FC236}">
                <a16:creationId xmlns:a16="http://schemas.microsoft.com/office/drawing/2014/main" id="{DB60B7D6-421A-4F93-9990-74D57A0BA44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A93687C-E368-41BC-B3E5-8212B248EBA9}"/>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3696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69795-A05F-4DA1-BDC2-C68CE5BF0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75C844F9-C2FD-4A9F-A70F-361CDD9251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B123E37-468B-430D-9EB0-AC15A5EDCDA3}"/>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5" name="Footer Placeholder 4">
            <a:extLst>
              <a:ext uri="{FF2B5EF4-FFF2-40B4-BE49-F238E27FC236}">
                <a16:creationId xmlns:a16="http://schemas.microsoft.com/office/drawing/2014/main" id="{9BD6FCEB-CDAE-4E05-99DE-BC03D74D8C6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3D7BA93-E992-4902-A387-CC416A3D4AA0}"/>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2889122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5111821-EEF5-CA4F-AF8D-DBEB6E46BC59}"/>
              </a:ext>
            </a:extLst>
          </p:cNvPr>
          <p:cNvPicPr>
            <a:picLocks noChangeAspect="1"/>
          </p:cNvPicPr>
          <p:nvPr userDrawn="1"/>
        </p:nvPicPr>
        <p:blipFill rotWithShape="1">
          <a:blip r:embed="rId2"/>
          <a:srcRect t="4518" b="5650"/>
          <a:stretch/>
        </p:blipFill>
        <p:spPr>
          <a:xfrm>
            <a:off x="0" y="-1"/>
            <a:ext cx="12192000" cy="3429001"/>
          </a:xfrm>
          <a:prstGeom prst="rect">
            <a:avLst/>
          </a:prstGeom>
        </p:spPr>
      </p:pic>
      <p:sp>
        <p:nvSpPr>
          <p:cNvPr id="13" name="Suorakulmio 12"/>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1" name="Suorakulmio 10"/>
          <p:cNvSpPr/>
          <p:nvPr userDrawn="1"/>
        </p:nvSpPr>
        <p:spPr>
          <a:xfrm>
            <a:off x="567765" y="2719295"/>
            <a:ext cx="5797176"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latin typeface="Helvetica" pitchFamily="34" charset="0"/>
            </a:endParaRPr>
          </a:p>
        </p:txBody>
      </p:sp>
      <p:sp>
        <p:nvSpPr>
          <p:cNvPr id="2" name="Otsikko 1"/>
          <p:cNvSpPr>
            <a:spLocks noGrp="1"/>
          </p:cNvSpPr>
          <p:nvPr>
            <p:ph type="title"/>
          </p:nvPr>
        </p:nvSpPr>
        <p:spPr>
          <a:xfrm>
            <a:off x="1095686" y="3227296"/>
            <a:ext cx="4721412"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1095686" y="5162832"/>
            <a:ext cx="4721412"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7" name="Päivämäärän paikkamerkki 3"/>
          <p:cNvSpPr>
            <a:spLocks noGrp="1"/>
          </p:cNvSpPr>
          <p:nvPr>
            <p:ph type="dt" sz="half" idx="2"/>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16E5C5AF-6D6F-D644-9C80-9D05F775ED69}" type="datetime1">
              <a:rPr lang="fi-FI" smtClean="0"/>
              <a:pPr/>
              <a:t>3.9.2022</a:t>
            </a:fld>
            <a:endParaRPr lang="fi-FI" dirty="0"/>
          </a:p>
        </p:txBody>
      </p:sp>
      <p:sp>
        <p:nvSpPr>
          <p:cNvPr id="8" name="Alatunnisteen paikkamerkki 4"/>
          <p:cNvSpPr>
            <a:spLocks noGrp="1"/>
          </p:cNvSpPr>
          <p:nvPr>
            <p:ph type="ftr" sz="quarter" idx="3"/>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9"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2" name="Sisällön paikkamerkki 2"/>
          <p:cNvSpPr>
            <a:spLocks noGrp="1"/>
          </p:cNvSpPr>
          <p:nvPr>
            <p:ph sz="half" idx="11"/>
          </p:nvPr>
        </p:nvSpPr>
        <p:spPr>
          <a:xfrm>
            <a:off x="6544235" y="3937000"/>
            <a:ext cx="5205507"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8" name="Group 23">
            <a:extLst>
              <a:ext uri="{FF2B5EF4-FFF2-40B4-BE49-F238E27FC236}">
                <a16:creationId xmlns:a16="http://schemas.microsoft.com/office/drawing/2014/main" id="{AF70CA8E-4F4E-E94F-A0CA-C91F9F2C5B91}"/>
              </a:ext>
            </a:extLst>
          </p:cNvPr>
          <p:cNvGrpSpPr/>
          <p:nvPr userDrawn="1"/>
        </p:nvGrpSpPr>
        <p:grpSpPr>
          <a:xfrm>
            <a:off x="609600" y="0"/>
            <a:ext cx="763388" cy="1028096"/>
            <a:chOff x="457200" y="0"/>
            <a:chExt cx="763388" cy="1028096"/>
          </a:xfrm>
        </p:grpSpPr>
        <p:sp>
          <p:nvSpPr>
            <p:cNvPr id="19" name="Suorakulmio 18">
              <a:extLst>
                <a:ext uri="{FF2B5EF4-FFF2-40B4-BE49-F238E27FC236}">
                  <a16:creationId xmlns:a16="http://schemas.microsoft.com/office/drawing/2014/main" id="{52AF6B33-C78B-1046-99A1-7A92D2EFF947}"/>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21">
              <a:extLst>
                <a:ext uri="{FF2B5EF4-FFF2-40B4-BE49-F238E27FC236}">
                  <a16:creationId xmlns:a16="http://schemas.microsoft.com/office/drawing/2014/main" id="{A6E36625-3D07-C94B-AFB2-F6962E2C6A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95209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5"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609601" y="637578"/>
            <a:ext cx="982455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609600" y="1844699"/>
            <a:ext cx="109728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F9D46576-D913-A841-B054-014875DAA31A}" type="datetime1">
              <a:rPr lang="fi-FI" smtClean="0"/>
              <a:pPr/>
              <a:t>3.9.2022</a:t>
            </a:fld>
            <a:endParaRPr lang="fi-FI" dirty="0"/>
          </a:p>
        </p:txBody>
      </p:sp>
    </p:spTree>
    <p:extLst>
      <p:ext uri="{BB962C8B-B14F-4D97-AF65-F5344CB8AC3E}">
        <p14:creationId xmlns:p14="http://schemas.microsoft.com/office/powerpoint/2010/main" val="3106478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5"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6"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Sisällön paikkamerkki 2"/>
          <p:cNvSpPr>
            <a:spLocks noGrp="1"/>
          </p:cNvSpPr>
          <p:nvPr>
            <p:ph sz="half" idx="1"/>
          </p:nvPr>
        </p:nvSpPr>
        <p:spPr>
          <a:xfrm>
            <a:off x="609600" y="1844699"/>
            <a:ext cx="53848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97600" y="1844699"/>
            <a:ext cx="53848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3368AA11-B73A-2C4F-B8FA-47C8C49BD118}" type="datetime1">
              <a:rPr lang="fi-FI" smtClean="0"/>
              <a:pPr/>
              <a:t>3.9.2022</a:t>
            </a:fld>
            <a:endParaRPr lang="fi-FI" dirty="0"/>
          </a:p>
        </p:txBody>
      </p:sp>
    </p:spTree>
    <p:extLst>
      <p:ext uri="{BB962C8B-B14F-4D97-AF65-F5344CB8AC3E}">
        <p14:creationId xmlns:p14="http://schemas.microsoft.com/office/powerpoint/2010/main" val="2818052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7"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8"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609600" y="1844699"/>
            <a:ext cx="5386917" cy="852391"/>
          </a:xfrm>
        </p:spPr>
        <p:txBody>
          <a:bodyPr anchor="b">
            <a:normAutofit/>
          </a:bodyPr>
          <a:lstStyle>
            <a:lvl1pPr marL="0" indent="0">
              <a:buNone/>
              <a:defRPr sz="20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p:cNvSpPr>
            <a:spLocks noGrp="1"/>
          </p:cNvSpPr>
          <p:nvPr>
            <p:ph sz="half" idx="2"/>
          </p:nvPr>
        </p:nvSpPr>
        <p:spPr>
          <a:xfrm>
            <a:off x="609600" y="2697090"/>
            <a:ext cx="5386917"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6193368" y="1844699"/>
            <a:ext cx="5389033" cy="852391"/>
          </a:xfrm>
        </p:spPr>
        <p:txBody>
          <a:bodyPr anchor="b">
            <a:normAutofit/>
          </a:bodyPr>
          <a:lstStyle>
            <a:lvl1pPr marL="0" indent="0">
              <a:buNone/>
              <a:defRPr sz="20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p:cNvSpPr>
            <a:spLocks noGrp="1"/>
          </p:cNvSpPr>
          <p:nvPr>
            <p:ph sz="quarter" idx="4"/>
          </p:nvPr>
        </p:nvSpPr>
        <p:spPr>
          <a:xfrm>
            <a:off x="6193368" y="2697090"/>
            <a:ext cx="5389033"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12"/>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D124041A-D7AC-0740-969A-8B5B84F7A4B9}" type="datetime1">
              <a:rPr lang="fi-FI" smtClean="0"/>
              <a:pPr/>
              <a:t>3.9.2022</a:t>
            </a:fld>
            <a:endParaRPr lang="fi-FI" dirty="0"/>
          </a:p>
        </p:txBody>
      </p:sp>
    </p:spTree>
    <p:extLst>
      <p:ext uri="{BB962C8B-B14F-4D97-AF65-F5344CB8AC3E}">
        <p14:creationId xmlns:p14="http://schemas.microsoft.com/office/powerpoint/2010/main" val="271587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13"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4"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8"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0" name="Suora yhdysviiva 9"/>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E08EE7EB-9CF6-FA43-A603-2C39D04C89C9}" type="datetime1">
              <a:rPr lang="fi-FI" smtClean="0"/>
              <a:pPr/>
              <a:t>3.9.2022</a:t>
            </a:fld>
            <a:endParaRPr lang="fi-FI" dirty="0"/>
          </a:p>
        </p:txBody>
      </p:sp>
    </p:spTree>
    <p:extLst>
      <p:ext uri="{BB962C8B-B14F-4D97-AF65-F5344CB8AC3E}">
        <p14:creationId xmlns:p14="http://schemas.microsoft.com/office/powerpoint/2010/main" val="3259442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12"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3"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7"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9" name="Suora yhdysviiva 8"/>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36629496-E812-CC43-9126-819AE9AD3245}" type="datetime1">
              <a:rPr lang="fi-FI" smtClean="0"/>
              <a:pPr/>
              <a:t>3.9.2022</a:t>
            </a:fld>
            <a:endParaRPr lang="fi-FI" dirty="0"/>
          </a:p>
        </p:txBody>
      </p:sp>
    </p:spTree>
    <p:extLst>
      <p:ext uri="{BB962C8B-B14F-4D97-AF65-F5344CB8AC3E}">
        <p14:creationId xmlns:p14="http://schemas.microsoft.com/office/powerpoint/2010/main" val="3750039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15"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6"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a:xfrm>
            <a:off x="609601" y="1341344"/>
            <a:ext cx="4011084" cy="1162050"/>
          </a:xfrm>
        </p:spPr>
        <p:txBody>
          <a:bodyPr anchor="b">
            <a:normAutofit/>
          </a:bodyPr>
          <a:lstStyle>
            <a:lvl1pPr algn="l">
              <a:defRPr sz="2400" b="1">
                <a:latin typeface="Helvetica" pitchFamily="34" charset="0"/>
              </a:defRPr>
            </a:lvl1pPr>
          </a:lstStyle>
          <a:p>
            <a:r>
              <a:rPr lang="fi-FI" dirty="0"/>
              <a:t>Muokkaa perustyylejä naps.</a:t>
            </a:r>
          </a:p>
        </p:txBody>
      </p:sp>
      <p:sp>
        <p:nvSpPr>
          <p:cNvPr id="3" name="Sisällön paikkamerkki 2"/>
          <p:cNvSpPr>
            <a:spLocks noGrp="1"/>
          </p:cNvSpPr>
          <p:nvPr>
            <p:ph idx="1"/>
          </p:nvPr>
        </p:nvSpPr>
        <p:spPr>
          <a:xfrm>
            <a:off x="4766733" y="1341345"/>
            <a:ext cx="6815667" cy="5001185"/>
          </a:xfrm>
        </p:spPr>
        <p:txBody>
          <a:bodyPr>
            <a:normAutofit/>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609601" y="2503395"/>
            <a:ext cx="4011084" cy="3839135"/>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 napsauttamalla</a:t>
            </a:r>
          </a:p>
        </p:txBody>
      </p:sp>
      <p:sp>
        <p:nvSpPr>
          <p:cNvPr id="10"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226E5785-7056-6940-8594-7ED6FA4BE640}" type="datetime1">
              <a:rPr lang="fi-FI" smtClean="0"/>
              <a:pPr/>
              <a:t>3.9.2022</a:t>
            </a:fld>
            <a:endParaRPr lang="fi-FI" dirty="0"/>
          </a:p>
        </p:txBody>
      </p:sp>
    </p:spTree>
    <p:extLst>
      <p:ext uri="{BB962C8B-B14F-4D97-AF65-F5344CB8AC3E}">
        <p14:creationId xmlns:p14="http://schemas.microsoft.com/office/powerpoint/2010/main" val="61049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11"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5"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a:xfrm>
            <a:off x="2389717" y="4800600"/>
            <a:ext cx="7315200" cy="566738"/>
          </a:xfrm>
        </p:spPr>
        <p:txBody>
          <a:bodyPr anchor="b">
            <a:normAutofit/>
          </a:bodyPr>
          <a:lstStyle>
            <a:lvl1pPr algn="l">
              <a:defRPr sz="2400" b="1">
                <a:latin typeface="Helvetica" pitchFamily="34" charset="0"/>
              </a:defRPr>
            </a:lvl1pPr>
          </a:lstStyle>
          <a:p>
            <a:r>
              <a:rPr lang="fi-FI" dirty="0"/>
              <a:t>Muokkaa perustyylejä naps.</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atin typeface="Helvetic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cxnSp>
        <p:nvCxnSpPr>
          <p:cNvPr id="9" name="Suora yhdysviiva 8"/>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4"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06BE65F0-2E78-7242-A984-C91FC36F2CCE}" type="datetime1">
              <a:rPr lang="fi-FI" smtClean="0"/>
              <a:pPr/>
              <a:t>3.9.2022</a:t>
            </a:fld>
            <a:endParaRPr lang="fi-FI" dirty="0"/>
          </a:p>
        </p:txBody>
      </p:sp>
    </p:spTree>
    <p:extLst>
      <p:ext uri="{BB962C8B-B14F-4D97-AF65-F5344CB8AC3E}">
        <p14:creationId xmlns:p14="http://schemas.microsoft.com/office/powerpoint/2010/main" val="57374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A5EB-FAD6-4EED-A4C1-DF760A59881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BEC72AB2-E859-4E96-8B53-0B5C81548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D1B3EDB5-D5D1-4F81-8A03-388F61B9489C}"/>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5" name="Footer Placeholder 4">
            <a:extLst>
              <a:ext uri="{FF2B5EF4-FFF2-40B4-BE49-F238E27FC236}">
                <a16:creationId xmlns:a16="http://schemas.microsoft.com/office/drawing/2014/main" id="{E24ADBAB-0391-42A1-8BCC-D376BD43B60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0F595EEC-ADCB-4A85-9E7A-A41471641A3F}"/>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352702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16"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7"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3" name="Pystysuoran tekstin paikkamerkki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uora yhdysviiva 13"/>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E73A1169-973A-9B40-AE1D-2352ECA8036D}" type="datetime1">
              <a:rPr lang="fi-FI" smtClean="0"/>
              <a:pPr/>
              <a:t>3.9.2022</a:t>
            </a:fld>
            <a:endParaRPr lang="fi-FI" dirty="0"/>
          </a:p>
        </p:txBody>
      </p:sp>
    </p:spTree>
    <p:extLst>
      <p:ext uri="{BB962C8B-B14F-4D97-AF65-F5344CB8AC3E}">
        <p14:creationId xmlns:p14="http://schemas.microsoft.com/office/powerpoint/2010/main" val="1079188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hu-HU"/>
              <a:t>Mintacím szerkesztése</a:t>
            </a:r>
            <a:endParaRPr lang="fi-FI" dirty="0"/>
          </a:p>
        </p:txBody>
      </p:sp>
      <p:sp>
        <p:nvSpPr>
          <p:cNvPr id="3" name="Sisällön paikkamerkki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fi-FI"/>
          </a:p>
        </p:txBody>
      </p:sp>
      <p:sp>
        <p:nvSpPr>
          <p:cNvPr id="4" name="Päivämäärän paikkamerkki 3"/>
          <p:cNvSpPr>
            <a:spLocks noGrp="1"/>
          </p:cNvSpPr>
          <p:nvPr>
            <p:ph type="dt" sz="half" idx="10"/>
          </p:nvPr>
        </p:nvSpPr>
        <p:spPr/>
        <p:txBody>
          <a:bodyPr/>
          <a:lstStyle>
            <a:lvl1pPr>
              <a:defRPr/>
            </a:lvl1pPr>
          </a:lstStyle>
          <a:p>
            <a:endParaRPr lang="en-US" dirty="0"/>
          </a:p>
        </p:txBody>
      </p:sp>
      <p:sp>
        <p:nvSpPr>
          <p:cNvPr id="5" name="Alatunnisteen paikkamerkki 4"/>
          <p:cNvSpPr>
            <a:spLocks noGrp="1"/>
          </p:cNvSpPr>
          <p:nvPr>
            <p:ph type="ftr" sz="quarter" idx="11"/>
          </p:nvPr>
        </p:nvSpPr>
        <p:spPr/>
        <p:txBody>
          <a:bodyPr/>
          <a:lstStyle>
            <a:lvl1pPr>
              <a:defRPr/>
            </a:lvl1pPr>
          </a:lstStyle>
          <a:p>
            <a:endParaRPr lang="en-US" dirty="0"/>
          </a:p>
        </p:txBody>
      </p:sp>
      <p:sp>
        <p:nvSpPr>
          <p:cNvPr id="6" name="Dian numeron paikkamerkki 5"/>
          <p:cNvSpPr>
            <a:spLocks noGrp="1"/>
          </p:cNvSpPr>
          <p:nvPr>
            <p:ph type="sldNum" sz="quarter" idx="12"/>
          </p:nvPr>
        </p:nvSpPr>
        <p:spPr/>
        <p:txBody>
          <a:bodyPr/>
          <a:lstStyle>
            <a:lvl1pPr>
              <a:defRPr/>
            </a:lvl1pPr>
          </a:lstStyle>
          <a:p>
            <a:fld id="{42539CD2-6DAE-4FF3-A212-C677906F8B49}" type="slidenum">
              <a:rPr lang="en-US"/>
              <a:pPr/>
              <a:t>‹#›</a:t>
            </a:fld>
            <a:endParaRPr lang="en-US" dirty="0"/>
          </a:p>
        </p:txBody>
      </p:sp>
    </p:spTree>
    <p:extLst>
      <p:ext uri="{BB962C8B-B14F-4D97-AF65-F5344CB8AC3E}">
        <p14:creationId xmlns:p14="http://schemas.microsoft.com/office/powerpoint/2010/main" val="3995529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extLst>
      <p:ext uri="{BB962C8B-B14F-4D97-AF65-F5344CB8AC3E}">
        <p14:creationId xmlns:p14="http://schemas.microsoft.com/office/powerpoint/2010/main" val="313976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0DA7-9F0E-4958-8A1D-225D7DFCE6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757C6F49-53B9-410F-9E87-FE9C5FC34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1ABC2-CC7E-4E1F-ABF9-3EAC4E9A058C}"/>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5" name="Footer Placeholder 4">
            <a:extLst>
              <a:ext uri="{FF2B5EF4-FFF2-40B4-BE49-F238E27FC236}">
                <a16:creationId xmlns:a16="http://schemas.microsoft.com/office/drawing/2014/main" id="{4F10D80C-1AC5-4673-9A48-97F38F7BF2A5}"/>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0727C32-B387-4A20-A698-4E9FB8E5AB69}"/>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2589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0D3D-4363-476F-8D12-3794DFC824DE}"/>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600BB952-9601-4EA2-9F73-B65DEAC917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51361BDC-22ED-47C3-B6E2-2989392BF9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BCDBB678-65EB-40B7-A16E-3EF028B3BAFC}"/>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6" name="Footer Placeholder 5">
            <a:extLst>
              <a:ext uri="{FF2B5EF4-FFF2-40B4-BE49-F238E27FC236}">
                <a16:creationId xmlns:a16="http://schemas.microsoft.com/office/drawing/2014/main" id="{EE3F939A-8CF0-4F7D-836F-7E5F5588455F}"/>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052301E-CC43-4A75-84E6-2FFE8F7F583C}"/>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190547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5379-B892-4381-B80A-490E6BBFB49E}"/>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D169FF5-BADC-40EE-84CD-38BBEF8AB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564E2-D5B2-494D-B840-15A431CD4E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43C66C29-039B-441F-B4D4-D9C927B85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2DE7-7C95-4B9E-8C4B-E1AFD0C3B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18C92544-4646-412B-8FFB-C06374C8604E}"/>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8" name="Footer Placeholder 7">
            <a:extLst>
              <a:ext uri="{FF2B5EF4-FFF2-40B4-BE49-F238E27FC236}">
                <a16:creationId xmlns:a16="http://schemas.microsoft.com/office/drawing/2014/main" id="{B6828DAC-0773-4F16-94A5-249A831E2B28}"/>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04724BFD-0F36-4771-A38E-3ADC6FEC8629}"/>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36157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E27A-96A5-48B5-A0C4-FA44D2E486E8}"/>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7C9EF193-85BA-4166-B9C7-933D667775B3}"/>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4" name="Footer Placeholder 3">
            <a:extLst>
              <a:ext uri="{FF2B5EF4-FFF2-40B4-BE49-F238E27FC236}">
                <a16:creationId xmlns:a16="http://schemas.microsoft.com/office/drawing/2014/main" id="{F1DC8FB1-8DC3-4E6F-9DEF-6E84158F816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00DF0FB8-0D3F-4144-BCC4-4C6D845764F3}"/>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87976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206A6-FB33-4416-A0BB-1A3FC147E781}"/>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3" name="Footer Placeholder 2">
            <a:extLst>
              <a:ext uri="{FF2B5EF4-FFF2-40B4-BE49-F238E27FC236}">
                <a16:creationId xmlns:a16="http://schemas.microsoft.com/office/drawing/2014/main" id="{1038183E-78E0-43DC-AA76-9C385702C52B}"/>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6706D3DA-F931-4E9A-A059-E320E12CC192}"/>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301696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C0E8-A631-432E-9F6D-75A79AE6D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1D4C831C-B0CD-41CD-8655-67275225FF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A39CD65C-768C-4878-B224-06BAA80F1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1A2F3B-4249-4B97-8FFF-43E00E18B2F2}"/>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6" name="Footer Placeholder 5">
            <a:extLst>
              <a:ext uri="{FF2B5EF4-FFF2-40B4-BE49-F238E27FC236}">
                <a16:creationId xmlns:a16="http://schemas.microsoft.com/office/drawing/2014/main" id="{CEC7BB45-60EF-4E37-B601-38AE938B37AC}"/>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2148654-6CA7-4DDA-AE07-26A51437E598}"/>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3239005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ED92-ED50-4BB0-8925-4A86E261DD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C925BBD5-2CF3-47F9-AD08-A9E6173E0F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79C86C3D-5866-44E4-84BA-4DD6BBE6C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B6F34-1852-459D-80DE-3084BEC9F3ED}"/>
              </a:ext>
            </a:extLst>
          </p:cNvPr>
          <p:cNvSpPr>
            <a:spLocks noGrp="1"/>
          </p:cNvSpPr>
          <p:nvPr>
            <p:ph type="dt" sz="half" idx="10"/>
          </p:nvPr>
        </p:nvSpPr>
        <p:spPr/>
        <p:txBody>
          <a:bodyPr/>
          <a:lstStyle/>
          <a:p>
            <a:fld id="{16E4F023-C565-42CF-9FB3-E467063BB530}" type="datetimeFigureOut">
              <a:rPr lang="fi-FI" smtClean="0"/>
              <a:t>3.9.2022</a:t>
            </a:fld>
            <a:endParaRPr lang="fi-FI"/>
          </a:p>
        </p:txBody>
      </p:sp>
      <p:sp>
        <p:nvSpPr>
          <p:cNvPr id="6" name="Footer Placeholder 5">
            <a:extLst>
              <a:ext uri="{FF2B5EF4-FFF2-40B4-BE49-F238E27FC236}">
                <a16:creationId xmlns:a16="http://schemas.microsoft.com/office/drawing/2014/main" id="{6743EACF-695B-4CCA-813B-13A8947DC23F}"/>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04C230D0-9834-470D-9C0C-71259A38E6E1}"/>
              </a:ext>
            </a:extLst>
          </p:cNvPr>
          <p:cNvSpPr>
            <a:spLocks noGrp="1"/>
          </p:cNvSpPr>
          <p:nvPr>
            <p:ph type="sldNum" sz="quarter" idx="12"/>
          </p:nvPr>
        </p:nvSpPr>
        <p:spPr/>
        <p:txBody>
          <a:bodyPr/>
          <a:lstStyle/>
          <a:p>
            <a:fld id="{10BAD68D-D0F4-4CF9-B63D-75FE78B97AE4}" type="slidenum">
              <a:rPr lang="fi-FI" smtClean="0"/>
              <a:t>‹#›</a:t>
            </a:fld>
            <a:endParaRPr lang="fi-FI"/>
          </a:p>
        </p:txBody>
      </p:sp>
    </p:spTree>
    <p:extLst>
      <p:ext uri="{BB962C8B-B14F-4D97-AF65-F5344CB8AC3E}">
        <p14:creationId xmlns:p14="http://schemas.microsoft.com/office/powerpoint/2010/main" val="17681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F8458-D982-4F24-BCD7-504508598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8F0AEB82-C185-4B3F-ACF9-1EB6A78B3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0FDE6C0-DF2F-4C9B-876B-394642775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4F023-C565-42CF-9FB3-E467063BB530}" type="datetimeFigureOut">
              <a:rPr lang="fi-FI" smtClean="0"/>
              <a:t>3.9.2022</a:t>
            </a:fld>
            <a:endParaRPr lang="fi-FI"/>
          </a:p>
        </p:txBody>
      </p:sp>
      <p:sp>
        <p:nvSpPr>
          <p:cNvPr id="5" name="Footer Placeholder 4">
            <a:extLst>
              <a:ext uri="{FF2B5EF4-FFF2-40B4-BE49-F238E27FC236}">
                <a16:creationId xmlns:a16="http://schemas.microsoft.com/office/drawing/2014/main" id="{F7FEBC62-D582-428D-8E34-55D36172F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754E7D78-5F69-4EA0-AF46-246E192FA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AD68D-D0F4-4CF9-B63D-75FE78B97AE4}" type="slidenum">
              <a:rPr lang="fi-FI" smtClean="0"/>
              <a:t>‹#›</a:t>
            </a:fld>
            <a:endParaRPr lang="fi-FI"/>
          </a:p>
        </p:txBody>
      </p:sp>
    </p:spTree>
    <p:extLst>
      <p:ext uri="{BB962C8B-B14F-4D97-AF65-F5344CB8AC3E}">
        <p14:creationId xmlns:p14="http://schemas.microsoft.com/office/powerpoint/2010/main" val="1647461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637578"/>
            <a:ext cx="9808432" cy="1019912"/>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609600" y="1844699"/>
            <a:ext cx="10972800" cy="455715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äivämäärän paikkamerkki 3"/>
          <p:cNvSpPr>
            <a:spLocks noGrp="1"/>
          </p:cNvSpPr>
          <p:nvPr>
            <p:ph type="dt" sz="half" idx="2"/>
          </p:nvPr>
        </p:nvSpPr>
        <p:spPr>
          <a:xfrm>
            <a:off x="10156605" y="6592626"/>
            <a:ext cx="1108303" cy="180989"/>
          </a:xfrm>
          <a:prstGeom prst="rect">
            <a:avLst/>
          </a:prstGeom>
        </p:spPr>
        <p:txBody>
          <a:bodyPr/>
          <a:lstStyle>
            <a:lvl1pPr algn="ctr">
              <a:defRPr sz="900">
                <a:solidFill>
                  <a:schemeClr val="bg1"/>
                </a:solidFill>
                <a:latin typeface="Helvetica"/>
                <a:cs typeface="Helvetica"/>
              </a:defRPr>
            </a:lvl1pPr>
          </a:lstStyle>
          <a:p>
            <a:fld id="{E8D5B848-FBEF-ED40-A8A7-53919FA1F055}" type="datetime1">
              <a:rPr lang="fi-FI" smtClean="0"/>
              <a:pPr/>
              <a:t>3.9.2022</a:t>
            </a:fld>
            <a:endParaRPr lang="fi-FI" dirty="0"/>
          </a:p>
        </p:txBody>
      </p:sp>
      <p:sp>
        <p:nvSpPr>
          <p:cNvPr id="9" name="Alatunnisteen paikkamerkki 4"/>
          <p:cNvSpPr>
            <a:spLocks noGrp="1"/>
          </p:cNvSpPr>
          <p:nvPr>
            <p:ph type="ftr" sz="quarter" idx="3"/>
          </p:nvPr>
        </p:nvSpPr>
        <p:spPr>
          <a:xfrm>
            <a:off x="7125209" y="6592626"/>
            <a:ext cx="2863544" cy="180989"/>
          </a:xfrm>
          <a:prstGeom prst="rect">
            <a:avLst/>
          </a:prstGeom>
        </p:spPr>
        <p:txBody>
          <a:bodyPr/>
          <a:lstStyle>
            <a:lvl1pPr algn="r">
              <a:defRPr sz="900" b="0">
                <a:solidFill>
                  <a:schemeClr val="bg1"/>
                </a:solidFill>
                <a:latin typeface="Helvetica"/>
                <a:cs typeface="Helvetica"/>
              </a:defRPr>
            </a:lvl1pPr>
          </a:lstStyle>
          <a:p>
            <a:r>
              <a:rPr lang="fi-FI" b="1" dirty="0">
                <a:solidFill>
                  <a:schemeClr val="accent1"/>
                </a:solidFill>
              </a:rPr>
              <a:t>JYU.</a:t>
            </a:r>
            <a:r>
              <a:rPr lang="fi-FI" b="1" dirty="0"/>
              <a:t> </a:t>
            </a:r>
            <a:r>
              <a:rPr lang="fi-FI" b="1" dirty="0" err="1"/>
              <a:t>Since</a:t>
            </a:r>
            <a:r>
              <a:rPr lang="fi-FI" b="1" dirty="0"/>
              <a:t> 1863.</a:t>
            </a:r>
          </a:p>
        </p:txBody>
      </p:sp>
      <p:sp>
        <p:nvSpPr>
          <p:cNvPr id="10"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a:cs typeface="Helvetica"/>
              </a:defRPr>
            </a:lvl1pPr>
          </a:lstStyle>
          <a:p>
            <a:fld id="{0FE3988A-0109-0B40-965D-9E0ED41EFEE4}" type="slidenum">
              <a:rPr lang="fi-FI" smtClean="0"/>
              <a:pPr/>
              <a:t>‹#›</a:t>
            </a:fld>
            <a:endParaRPr lang="fi-FI" dirty="0"/>
          </a:p>
        </p:txBody>
      </p:sp>
      <p:cxnSp>
        <p:nvCxnSpPr>
          <p:cNvPr id="11" name="Suora yhdysviiva 10"/>
          <p:cNvCxnSpPr/>
          <p:nvPr/>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3" name="Group 23">
            <a:extLst>
              <a:ext uri="{FF2B5EF4-FFF2-40B4-BE49-F238E27FC236}">
                <a16:creationId xmlns:a16="http://schemas.microsoft.com/office/drawing/2014/main" id="{3F3E354D-E954-FF46-ABEB-7E97F78C7665}"/>
              </a:ext>
            </a:extLst>
          </p:cNvPr>
          <p:cNvGrpSpPr/>
          <p:nvPr/>
        </p:nvGrpSpPr>
        <p:grpSpPr>
          <a:xfrm>
            <a:off x="10819012" y="-17241"/>
            <a:ext cx="763388" cy="1028096"/>
            <a:chOff x="457200" y="0"/>
            <a:chExt cx="763388" cy="1028096"/>
          </a:xfrm>
        </p:grpSpPr>
        <p:sp>
          <p:nvSpPr>
            <p:cNvPr id="14" name="Suorakulmio 13">
              <a:extLst>
                <a:ext uri="{FF2B5EF4-FFF2-40B4-BE49-F238E27FC236}">
                  <a16:creationId xmlns:a16="http://schemas.microsoft.com/office/drawing/2014/main" id="{3AFE227F-863F-ED4F-9AC6-9CBB38936874}"/>
                </a:ext>
              </a:extLst>
            </p:cNvPr>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5" name="Kuva 21">
              <a:extLst>
                <a:ext uri="{FF2B5EF4-FFF2-40B4-BE49-F238E27FC236}">
                  <a16:creationId xmlns:a16="http://schemas.microsoft.com/office/drawing/2014/main" id="{C9E943F7-B44B-3842-B8E5-821E0BA446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503984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Lst>
  <p:hf hdr="0"/>
  <p:txStyles>
    <p:titleStyle>
      <a:lvl1pPr algn="l" defTabSz="457200" rtl="0" eaLnBrk="1" latinLnBrk="0" hangingPunct="1">
        <a:lnSpc>
          <a:spcPct val="100000"/>
        </a:lnSpc>
        <a:spcBef>
          <a:spcPct val="0"/>
        </a:spcBef>
        <a:buNone/>
        <a:defRPr sz="3600" b="1" i="0" kern="1200">
          <a:solidFill>
            <a:schemeClr val="tx2"/>
          </a:solidFill>
          <a:latin typeface="Helvetica"/>
          <a:ea typeface="+mj-ea"/>
          <a:cs typeface="Helvetica"/>
        </a:defRPr>
      </a:lvl1pPr>
    </p:titleStyle>
    <p:bodyStyle>
      <a:lvl1pPr marL="342900" indent="-342900" algn="l" defTabSz="457200" rtl="0" eaLnBrk="1" latinLnBrk="0" hangingPunct="1">
        <a:lnSpc>
          <a:spcPct val="100000"/>
        </a:lnSpc>
        <a:spcBef>
          <a:spcPts val="768"/>
        </a:spcBef>
        <a:buClr>
          <a:schemeClr val="accent1"/>
        </a:buClr>
        <a:buFont typeface="Arial"/>
        <a:buChar char="•"/>
        <a:defRPr sz="3200" kern="1200">
          <a:solidFill>
            <a:schemeClr val="tx2"/>
          </a:solidFill>
          <a:latin typeface="Helvetica"/>
          <a:ea typeface="+mn-ea"/>
          <a:cs typeface="Helvetica"/>
        </a:defRPr>
      </a:lvl1pPr>
      <a:lvl2pPr marL="742950" indent="-285750" algn="l" defTabSz="457200" rtl="0" eaLnBrk="1" latinLnBrk="0" hangingPunct="1">
        <a:lnSpc>
          <a:spcPct val="100000"/>
        </a:lnSpc>
        <a:spcBef>
          <a:spcPts val="768"/>
        </a:spcBef>
        <a:buClr>
          <a:schemeClr val="accent1"/>
        </a:buClr>
        <a:buFontTx/>
        <a:buBlip>
          <a:blip r:embed="rId14"/>
        </a:buBlip>
        <a:defRPr sz="2800" kern="1200">
          <a:solidFill>
            <a:schemeClr val="tx2"/>
          </a:solidFill>
          <a:latin typeface="Helvetica"/>
          <a:ea typeface="+mn-ea"/>
          <a:cs typeface="Helvetica"/>
        </a:defRPr>
      </a:lvl2pPr>
      <a:lvl3pPr marL="1144800" indent="-228600" algn="l" defTabSz="457200" rtl="0" eaLnBrk="1" latinLnBrk="0" hangingPunct="1">
        <a:lnSpc>
          <a:spcPct val="100000"/>
        </a:lnSpc>
        <a:spcBef>
          <a:spcPts val="768"/>
        </a:spcBef>
        <a:buClr>
          <a:schemeClr val="accent1"/>
        </a:buClr>
        <a:buSzPct val="80000"/>
        <a:buFontTx/>
        <a:buBlip>
          <a:blip r:embed="rId15"/>
        </a:buBlip>
        <a:defRPr sz="2400" kern="1200">
          <a:solidFill>
            <a:schemeClr val="tx2"/>
          </a:solidFill>
          <a:latin typeface="Helvetica"/>
          <a:ea typeface="+mn-ea"/>
          <a:cs typeface="Helvetica"/>
        </a:defRPr>
      </a:lvl3pPr>
      <a:lvl4pPr marL="1600200" indent="-2286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4pPr>
      <a:lvl5pPr marL="2057400" indent="-2286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hyperlink" Target="https://www.jyu.fi/sport/fi/tutkimus/hankkeet/taitavat-tenavat" TargetMode="External"/><Relationship Id="rId13" Type="http://schemas.openxmlformats.org/officeDocument/2006/relationships/hyperlink" Target="https://www.jyu.fi/sport/fi/tutkimus/hankkeet/taiturit/julkaisut" TargetMode="External"/><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hyperlink" Target="https://www.jyu.fi/sport/fi/tutkimus/hankkeet/liikkuva-perhe/julkaisut-1"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5.png"/><Relationship Id="rId11" Type="http://schemas.openxmlformats.org/officeDocument/2006/relationships/hyperlink" Target="https://www.jyu.fi/sport/fi/tutkimus/hankkeet/taitavat-tenavat/julkaisut" TargetMode="External"/><Relationship Id="rId5" Type="http://schemas.openxmlformats.org/officeDocument/2006/relationships/image" Target="../media/image14.png"/><Relationship Id="rId10" Type="http://schemas.openxmlformats.org/officeDocument/2006/relationships/hyperlink" Target="https://www.jyu.fi/sport/fi/tutkimus/hankkeet/taiturit" TargetMode="External"/><Relationship Id="rId4" Type="http://schemas.openxmlformats.org/officeDocument/2006/relationships/image" Target="../media/image13.tiff"/><Relationship Id="rId9" Type="http://schemas.openxmlformats.org/officeDocument/2006/relationships/hyperlink" Target="https://www.jyu.fi/sport/fi/tutkimus/hankkeet/liikkuva-perh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opinto-opas.jyu.fi/2021/fi/opintojakso/lpes0005/"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jyx.jyu.fi/handle/123456789/82137" TargetMode="External"/><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 Id="rId4" Type="http://schemas.openxmlformats.org/officeDocument/2006/relationships/hyperlink" Target="https://roniarvonen.fi/miten-kirjoittaa-gradu-alle-kahdessa-kuukaudess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jyu.fi/sport/fi/opiskelu/opiskelijan-ohjeet/opiskelu/pro-gradu-tutkielma-1" TargetMode="External"/><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hyperlink" Target="https://www.jyu.fi/sport/fi/opiskelu/opiskelijan-ohjeet/opiskelu/pro-gradu-tutkielma-1/tutkielman_arviointilomake_taytettavamalli_010815.pdf" TargetMode="External"/><Relationship Id="rId4" Type="http://schemas.openxmlformats.org/officeDocument/2006/relationships/hyperlink" Target="https://www.jyu.fi/sport/fi/opiskelu/opiskelijan-ohjeet/opiskelu/pro-gradu-tutkielma-1/gradunarviointikehikko_220311-1.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 Id="rId4" Type="http://schemas.openxmlformats.org/officeDocument/2006/relationships/hyperlink" Target="https://roniarvonen.fi/miten-kirjoittaa-gradu-alle-kahdessa-kuukaudess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ECD3E8-0ED0-40FF-8651-C698963AABC6}"/>
              </a:ext>
            </a:extLst>
          </p:cNvPr>
          <p:cNvSpPr>
            <a:spLocks noGrp="1"/>
          </p:cNvSpPr>
          <p:nvPr>
            <p:ph type="ctrTitle"/>
          </p:nvPr>
        </p:nvSpPr>
        <p:spPr>
          <a:xfrm>
            <a:off x="4038600" y="1939159"/>
            <a:ext cx="7644627" cy="3454962"/>
          </a:xfrm>
        </p:spPr>
        <p:txBody>
          <a:bodyPr>
            <a:normAutofit/>
          </a:bodyPr>
          <a:lstStyle/>
          <a:p>
            <a:pPr algn="r"/>
            <a:r>
              <a:rPr lang="fi-FI" sz="5100" dirty="0"/>
              <a:t>Pro gradu -seminaari </a:t>
            </a:r>
            <a:br>
              <a:rPr lang="fi-FI" sz="5100" dirty="0"/>
            </a:br>
            <a:r>
              <a:rPr lang="fi-FI" sz="5100" dirty="0"/>
              <a:t>02.09.2022</a:t>
            </a:r>
            <a:br>
              <a:rPr lang="fi-FI" sz="5100" dirty="0"/>
            </a:br>
            <a:br>
              <a:rPr lang="fi-FI" sz="5100" dirty="0"/>
            </a:br>
            <a:r>
              <a:rPr lang="fi-FI" sz="5100" dirty="0"/>
              <a:t>Kalaja ja Niemistö </a:t>
            </a:r>
          </a:p>
        </p:txBody>
      </p:sp>
    </p:spTree>
    <p:extLst>
      <p:ext uri="{BB962C8B-B14F-4D97-AF65-F5344CB8AC3E}">
        <p14:creationId xmlns:p14="http://schemas.microsoft.com/office/powerpoint/2010/main" val="226593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4"/>
          </p:nvPr>
        </p:nvSpPr>
        <p:spPr>
          <a:xfrm>
            <a:off x="4531836" y="1594409"/>
            <a:ext cx="4244174" cy="4707088"/>
          </a:xfrm>
          <a:ln>
            <a:noFill/>
          </a:ln>
        </p:spPr>
        <p:txBody>
          <a:bodyPr>
            <a:noAutofit/>
          </a:bodyPr>
          <a:lstStyle/>
          <a:p>
            <a:pPr marL="0" indent="0">
              <a:buNone/>
            </a:pPr>
            <a:r>
              <a:rPr lang="fi-FI" sz="1200" dirty="0"/>
              <a:t>Vanhempien raportoimana</a:t>
            </a:r>
          </a:p>
          <a:p>
            <a:r>
              <a:rPr lang="fi-FI" sz="1200" dirty="0"/>
              <a:t>Perhemuoto, tulotaso, koulutustaso</a:t>
            </a:r>
          </a:p>
          <a:p>
            <a:r>
              <a:rPr lang="fi-FI" sz="1200" dirty="0"/>
              <a:t>Lapsen liikuntamäärä (ulkoilu) / harrastusliikunta (määrä ja laji)</a:t>
            </a:r>
          </a:p>
          <a:p>
            <a:r>
              <a:rPr lang="fi-FI" sz="1200" dirty="0"/>
              <a:t>Liikunnallinen tuki lapselle</a:t>
            </a:r>
          </a:p>
          <a:p>
            <a:r>
              <a:rPr lang="fi-FI" sz="1200" dirty="0"/>
              <a:t>Vanhempien oma liikunta-aktiivisuus</a:t>
            </a:r>
          </a:p>
          <a:p>
            <a:r>
              <a:rPr lang="fi-FI" sz="1200" dirty="0"/>
              <a:t>Lapsen uni ja ruutuaika</a:t>
            </a:r>
          </a:p>
          <a:p>
            <a:r>
              <a:rPr lang="fi-FI" sz="1200" i="1" dirty="0"/>
              <a:t>Vanhemmuustyylit (uusi)</a:t>
            </a:r>
          </a:p>
          <a:p>
            <a:pPr marL="0" indent="0">
              <a:buNone/>
            </a:pPr>
            <a:r>
              <a:rPr lang="fi-FI" sz="1200" dirty="0"/>
              <a:t>Lapselta mitattu</a:t>
            </a:r>
          </a:p>
          <a:p>
            <a:r>
              <a:rPr lang="fi-FI" sz="1200" i="1" dirty="0"/>
              <a:t>Objektiivinen liikunta-aktiivisuus (uusi)</a:t>
            </a:r>
            <a:endParaRPr lang="fi-FI" sz="1200" dirty="0"/>
          </a:p>
          <a:p>
            <a:r>
              <a:rPr lang="fi-FI" sz="1200" dirty="0"/>
              <a:t>Pituus, paino, vyötärö</a:t>
            </a:r>
          </a:p>
          <a:p>
            <a:r>
              <a:rPr lang="fi-FI" sz="1200" dirty="0"/>
              <a:t>Motoriset perustaidot</a:t>
            </a:r>
          </a:p>
          <a:p>
            <a:r>
              <a:rPr lang="fi-FI" sz="1200" dirty="0"/>
              <a:t>Koettu pätevyys motorisissa perustaidoissa</a:t>
            </a:r>
          </a:p>
          <a:p>
            <a:r>
              <a:rPr lang="fi-FI" sz="1200" i="1" dirty="0"/>
              <a:t>Vanhempien liikunnallinen tuki (PAP-C, uusi)</a:t>
            </a:r>
          </a:p>
          <a:p>
            <a:r>
              <a:rPr lang="fi-FI" sz="1200" i="1" dirty="0"/>
              <a:t>Kavereiden liikunnallinen tuki (uusi)</a:t>
            </a:r>
          </a:p>
          <a:p>
            <a:r>
              <a:rPr lang="fi-FI" sz="1200" i="1" dirty="0"/>
              <a:t>Liikunnanopettajan liikunnallinen tuki (uusi)</a:t>
            </a:r>
          </a:p>
        </p:txBody>
      </p:sp>
      <p:sp>
        <p:nvSpPr>
          <p:cNvPr id="5" name="Content Placeholder 4"/>
          <p:cNvSpPr>
            <a:spLocks noGrp="1"/>
          </p:cNvSpPr>
          <p:nvPr>
            <p:ph sz="half" idx="2"/>
          </p:nvPr>
        </p:nvSpPr>
        <p:spPr>
          <a:xfrm>
            <a:off x="609601" y="1594409"/>
            <a:ext cx="3025697" cy="4707088"/>
          </a:xfrm>
        </p:spPr>
        <p:txBody>
          <a:bodyPr>
            <a:normAutofit/>
          </a:bodyPr>
          <a:lstStyle/>
          <a:p>
            <a:pPr marL="0" indent="0">
              <a:buNone/>
            </a:pPr>
            <a:r>
              <a:rPr lang="fi-FI" sz="1200" dirty="0"/>
              <a:t>Vanhempien raportoimana</a:t>
            </a:r>
          </a:p>
          <a:p>
            <a:r>
              <a:rPr lang="fi-FI" sz="1200" dirty="0"/>
              <a:t>Perhemuoto, tulotaso, koulutustaso</a:t>
            </a:r>
          </a:p>
          <a:p>
            <a:r>
              <a:rPr lang="fi-FI" sz="1200" dirty="0"/>
              <a:t>Lapsen liikuntamäärä (ulkoilu) / harrastusliikunta (määrä ja laji)</a:t>
            </a:r>
          </a:p>
          <a:p>
            <a:r>
              <a:rPr lang="fi-FI" sz="1200" dirty="0"/>
              <a:t>Liikunnallinen tuki lapselle</a:t>
            </a:r>
          </a:p>
          <a:p>
            <a:r>
              <a:rPr lang="fi-FI" sz="1200" dirty="0"/>
              <a:t>Vanhempien oma liikunta-aktiivisuus</a:t>
            </a:r>
          </a:p>
          <a:p>
            <a:r>
              <a:rPr lang="fi-FI" sz="1200" dirty="0"/>
              <a:t>Lapsen uni ja ruutuaika</a:t>
            </a:r>
          </a:p>
          <a:p>
            <a:r>
              <a:rPr lang="fi-FI" sz="1200" dirty="0"/>
              <a:t>Fyysiset liikkumisen/liikkumattomuuden ympäristötekijät</a:t>
            </a:r>
          </a:p>
          <a:p>
            <a:r>
              <a:rPr lang="fi-FI" sz="1200" dirty="0"/>
              <a:t>Lapsen temperamentti</a:t>
            </a:r>
          </a:p>
          <a:p>
            <a:pPr marL="0" indent="0">
              <a:buNone/>
            </a:pPr>
            <a:r>
              <a:rPr lang="fi-FI" sz="1200" dirty="0"/>
              <a:t>Lapselta mitattu</a:t>
            </a:r>
          </a:p>
          <a:p>
            <a:r>
              <a:rPr lang="fi-FI" sz="1200" dirty="0"/>
              <a:t>Pituus, paino, vyötärö</a:t>
            </a:r>
          </a:p>
          <a:p>
            <a:r>
              <a:rPr lang="fi-FI" sz="1200" dirty="0"/>
              <a:t>Motoriset perustaidot</a:t>
            </a:r>
          </a:p>
          <a:p>
            <a:r>
              <a:rPr lang="fi-FI" sz="1200" dirty="0"/>
              <a:t>Koettu pätevyys motorisissa perustaidoissa</a:t>
            </a:r>
            <a:endParaRPr lang="fi-FI" sz="1800" dirty="0"/>
          </a:p>
        </p:txBody>
      </p:sp>
      <p:sp>
        <p:nvSpPr>
          <p:cNvPr id="2" name="Footer Placeholder 1"/>
          <p:cNvSpPr>
            <a:spLocks noGrp="1"/>
          </p:cNvSpPr>
          <p:nvPr>
            <p:ph type="ftr" sz="quarter" idx="11"/>
          </p:nvPr>
        </p:nvSpPr>
        <p:spPr>
          <a:xfrm>
            <a:off x="7125209" y="6492267"/>
            <a:ext cx="2863544" cy="180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Mittarit T1-T3</a:t>
            </a:r>
          </a:p>
        </p:txBody>
      </p:sp>
      <p:sp>
        <p:nvSpPr>
          <p:cNvPr id="4" name="Text Placeholder 3"/>
          <p:cNvSpPr>
            <a:spLocks noGrp="1"/>
          </p:cNvSpPr>
          <p:nvPr>
            <p:ph type="body" idx="1"/>
          </p:nvPr>
        </p:nvSpPr>
        <p:spPr>
          <a:xfrm>
            <a:off x="609601" y="842376"/>
            <a:ext cx="5356302" cy="852391"/>
          </a:xfrm>
        </p:spPr>
        <p:txBody>
          <a:bodyPr>
            <a:normAutofit/>
          </a:bodyPr>
          <a:lstStyle/>
          <a:p>
            <a:r>
              <a:rPr lang="fi-FI" sz="1600" dirty="0"/>
              <a:t>Taitavat tenavat (päiväkoti-ikä)</a:t>
            </a:r>
          </a:p>
        </p:txBody>
      </p:sp>
      <p:sp>
        <p:nvSpPr>
          <p:cNvPr id="6" name="Text Placeholder 5"/>
          <p:cNvSpPr>
            <a:spLocks noGrp="1"/>
          </p:cNvSpPr>
          <p:nvPr>
            <p:ph type="body" sz="quarter" idx="3"/>
          </p:nvPr>
        </p:nvSpPr>
        <p:spPr>
          <a:xfrm>
            <a:off x="4531835" y="842376"/>
            <a:ext cx="5389033" cy="852391"/>
          </a:xfrm>
        </p:spPr>
        <p:txBody>
          <a:bodyPr>
            <a:normAutofit/>
          </a:bodyPr>
          <a:lstStyle/>
          <a:p>
            <a:r>
              <a:rPr lang="fi-FI" sz="1600" dirty="0"/>
              <a:t>Liikkuva perhe (alakoulun alku)</a:t>
            </a:r>
          </a:p>
        </p:txBody>
      </p:sp>
      <p:sp>
        <p:nvSpPr>
          <p:cNvPr id="8" name="Slide Number Placeholder 7"/>
          <p:cNvSpPr>
            <a:spLocks noGrp="1"/>
          </p:cNvSpPr>
          <p:nvPr>
            <p:ph type="sldNum" sz="quarter" idx="12"/>
          </p:nvPr>
        </p:nvSpPr>
        <p:spPr>
          <a:xfrm>
            <a:off x="11419967" y="6492267"/>
            <a:ext cx="605355" cy="18098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a:xfrm>
            <a:off x="10156605" y="6492267"/>
            <a:ext cx="1108303" cy="18098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5" name="Text Placeholder 5">
            <a:extLst>
              <a:ext uri="{FF2B5EF4-FFF2-40B4-BE49-F238E27FC236}">
                <a16:creationId xmlns:a16="http://schemas.microsoft.com/office/drawing/2014/main" id="{6D54A2AA-C06D-48FE-A2FD-5CF059E1372B}"/>
              </a:ext>
            </a:extLst>
          </p:cNvPr>
          <p:cNvSpPr txBox="1">
            <a:spLocks/>
          </p:cNvSpPr>
          <p:nvPr/>
        </p:nvSpPr>
        <p:spPr>
          <a:xfrm>
            <a:off x="8479004" y="838440"/>
            <a:ext cx="5389033" cy="852391"/>
          </a:xfrm>
          <a:prstGeom prst="rect">
            <a:avLst/>
          </a:prstGeom>
        </p:spPr>
        <p:txBody>
          <a:bodyPr vert="horz" lIns="91440" tIns="45720" rIns="91440" bIns="45720" rtlCol="0" anchor="b">
            <a:normAutofit/>
          </a:bodyPr>
          <a:lstStyle>
            <a:lvl1pPr marL="0" indent="0" algn="l" defTabSz="457200" rtl="0" eaLnBrk="1" latinLnBrk="0" hangingPunct="1">
              <a:lnSpc>
                <a:spcPct val="100000"/>
              </a:lnSpc>
              <a:spcBef>
                <a:spcPts val="768"/>
              </a:spcBef>
              <a:buClr>
                <a:schemeClr val="accent1"/>
              </a:buClr>
              <a:buFont typeface="Arial"/>
              <a:buNone/>
              <a:defRPr sz="2000" b="1" kern="1200">
                <a:solidFill>
                  <a:schemeClr val="tx2"/>
                </a:solidFill>
                <a:latin typeface="Helvetica" pitchFamily="34" charset="0"/>
                <a:ea typeface="+mn-ea"/>
                <a:cs typeface="Helvetica"/>
              </a:defRPr>
            </a:lvl1pPr>
            <a:lvl2pPr marL="457200" indent="0" algn="l" defTabSz="457200" rtl="0" eaLnBrk="1" latinLnBrk="0" hangingPunct="1">
              <a:lnSpc>
                <a:spcPct val="100000"/>
              </a:lnSpc>
              <a:spcBef>
                <a:spcPts val="768"/>
              </a:spcBef>
              <a:buClr>
                <a:schemeClr val="accent1"/>
              </a:buClr>
              <a:buFontTx/>
              <a:buNone/>
              <a:defRPr sz="2000" b="1" kern="1200">
                <a:solidFill>
                  <a:schemeClr val="tx2"/>
                </a:solidFill>
                <a:latin typeface="Helvetica"/>
                <a:ea typeface="+mn-ea"/>
                <a:cs typeface="Helvetica"/>
              </a:defRPr>
            </a:lvl2pPr>
            <a:lvl3pPr marL="914400" indent="0" algn="l" defTabSz="457200" rtl="0" eaLnBrk="1" latinLnBrk="0" hangingPunct="1">
              <a:lnSpc>
                <a:spcPct val="100000"/>
              </a:lnSpc>
              <a:spcBef>
                <a:spcPts val="768"/>
              </a:spcBef>
              <a:buClr>
                <a:schemeClr val="accent1"/>
              </a:buClr>
              <a:buSzPct val="80000"/>
              <a:buFontTx/>
              <a:buNone/>
              <a:defRPr sz="1800" b="1" kern="1200">
                <a:solidFill>
                  <a:schemeClr val="tx2"/>
                </a:solidFill>
                <a:latin typeface="Helvetica"/>
                <a:ea typeface="+mn-ea"/>
                <a:cs typeface="Helvetica"/>
              </a:defRPr>
            </a:lvl3pPr>
            <a:lvl4pPr marL="1371600" indent="0" algn="l" defTabSz="457200" rtl="0" eaLnBrk="1" latinLnBrk="0" hangingPunct="1">
              <a:lnSpc>
                <a:spcPct val="100000"/>
              </a:lnSpc>
              <a:spcBef>
                <a:spcPts val="768"/>
              </a:spcBef>
              <a:buClr>
                <a:schemeClr val="accent1"/>
              </a:buClr>
              <a:buFont typeface="Arial"/>
              <a:buNone/>
              <a:defRPr sz="1600" b="1" kern="1200">
                <a:solidFill>
                  <a:schemeClr val="tx2"/>
                </a:solidFill>
                <a:latin typeface="Helvetica"/>
                <a:ea typeface="+mn-ea"/>
                <a:cs typeface="Helvetica"/>
              </a:defRPr>
            </a:lvl4pPr>
            <a:lvl5pPr marL="1828800" indent="0" algn="l" defTabSz="457200" rtl="0" eaLnBrk="1" latinLnBrk="0" hangingPunct="1">
              <a:lnSpc>
                <a:spcPct val="100000"/>
              </a:lnSpc>
              <a:spcBef>
                <a:spcPts val="768"/>
              </a:spcBef>
              <a:buClr>
                <a:schemeClr val="accent1"/>
              </a:buClr>
              <a:buFont typeface="Arial"/>
              <a:buNone/>
              <a:defRPr sz="1600" b="1" kern="1200">
                <a:solidFill>
                  <a:schemeClr val="tx2"/>
                </a:solidFill>
                <a:latin typeface="Helvetica"/>
                <a:ea typeface="+mn-ea"/>
                <a:cs typeface="Helvetica"/>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768"/>
              </a:spcBef>
              <a:spcAft>
                <a:spcPts val="0"/>
              </a:spcAft>
              <a:buClr>
                <a:srgbClr val="F1563F"/>
              </a:buClr>
              <a:buSzTx/>
              <a:buFont typeface="Arial"/>
              <a:buNone/>
              <a:tabLst/>
              <a:defRPr/>
            </a:pPr>
            <a:r>
              <a:rPr kumimoji="0" lang="fi-FI" sz="1600" b="1" i="0" u="none" strike="noStrike" kern="1200" cap="none" spc="0" normalizeH="0" baseline="0" noProof="0" dirty="0">
                <a:ln>
                  <a:noFill/>
                </a:ln>
                <a:solidFill>
                  <a:srgbClr val="002957"/>
                </a:solidFill>
                <a:effectLst/>
                <a:uLnTx/>
                <a:uFillTx/>
                <a:latin typeface="Helvetica" pitchFamily="34" charset="0"/>
                <a:ea typeface="+mn-ea"/>
                <a:cs typeface="Helvetica"/>
              </a:rPr>
              <a:t>Taiturit (alakoulun loppu)</a:t>
            </a:r>
          </a:p>
        </p:txBody>
      </p:sp>
      <p:sp>
        <p:nvSpPr>
          <p:cNvPr id="16" name="Content Placeholder 6">
            <a:extLst>
              <a:ext uri="{FF2B5EF4-FFF2-40B4-BE49-F238E27FC236}">
                <a16:creationId xmlns:a16="http://schemas.microsoft.com/office/drawing/2014/main" id="{AE523313-B09E-4A50-9069-1986F31DD2BF}"/>
              </a:ext>
            </a:extLst>
          </p:cNvPr>
          <p:cNvSpPr txBox="1">
            <a:spLocks/>
          </p:cNvSpPr>
          <p:nvPr/>
        </p:nvSpPr>
        <p:spPr>
          <a:xfrm>
            <a:off x="8512817" y="1590472"/>
            <a:ext cx="3679183" cy="4707088"/>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pitchFamily="34" charset="0"/>
                <a:ea typeface="+mn-ea"/>
                <a:cs typeface="Helvetica"/>
              </a:defRPr>
            </a:lvl1pPr>
            <a:lvl2pPr marL="742950" indent="-285750" algn="l" defTabSz="457200" rtl="0" eaLnBrk="1" latinLnBrk="0" hangingPunct="1">
              <a:lnSpc>
                <a:spcPct val="100000"/>
              </a:lnSpc>
              <a:spcBef>
                <a:spcPts val="768"/>
              </a:spcBef>
              <a:buClr>
                <a:schemeClr val="accent1"/>
              </a:buClr>
              <a:buFontTx/>
              <a:buBlip>
                <a:blip r:embed="rId3"/>
              </a:buBlip>
              <a:defRPr sz="1800" kern="1200">
                <a:solidFill>
                  <a:schemeClr val="tx2"/>
                </a:solidFill>
                <a:latin typeface="Helvetica" pitchFamily="34" charset="0"/>
                <a:ea typeface="+mn-ea"/>
                <a:cs typeface="Helvetica"/>
              </a:defRPr>
            </a:lvl2pPr>
            <a:lvl3pPr marL="1144800" indent="-228600" algn="l" defTabSz="457200" rtl="0" eaLnBrk="1" latinLnBrk="0" hangingPunct="1">
              <a:lnSpc>
                <a:spcPct val="100000"/>
              </a:lnSpc>
              <a:spcBef>
                <a:spcPts val="768"/>
              </a:spcBef>
              <a:buClr>
                <a:schemeClr val="accent1"/>
              </a:buClr>
              <a:buSzPct val="80000"/>
              <a:buFontTx/>
              <a:buBlip>
                <a:blip r:embed="rId4"/>
              </a:buBlip>
              <a:defRPr sz="1600" kern="1200">
                <a:solidFill>
                  <a:schemeClr val="tx2"/>
                </a:solidFill>
                <a:latin typeface="Helvetica" pitchFamily="34" charset="0"/>
                <a:ea typeface="+mn-ea"/>
                <a:cs typeface="Helvetica"/>
              </a:defRPr>
            </a:lvl3pPr>
            <a:lvl4pPr marL="1600200" indent="-228600" algn="l" defTabSz="457200" rtl="0" eaLnBrk="1" latinLnBrk="0" hangingPunct="1">
              <a:lnSpc>
                <a:spcPct val="100000"/>
              </a:lnSpc>
              <a:spcBef>
                <a:spcPts val="768"/>
              </a:spcBef>
              <a:buClr>
                <a:schemeClr val="accent1"/>
              </a:buClr>
              <a:buFont typeface="Arial"/>
              <a:buChar char="–"/>
              <a:defRPr sz="1400" kern="1200">
                <a:solidFill>
                  <a:schemeClr val="tx2"/>
                </a:solidFill>
                <a:latin typeface="Helvetica" pitchFamily="34" charset="0"/>
                <a:ea typeface="+mn-ea"/>
                <a:cs typeface="Helvetica"/>
              </a:defRPr>
            </a:lvl4pPr>
            <a:lvl5pPr marL="2057400" indent="-228600" algn="l" defTabSz="457200" rtl="0" eaLnBrk="1" latinLnBrk="0" hangingPunct="1">
              <a:lnSpc>
                <a:spcPct val="100000"/>
              </a:lnSpc>
              <a:spcBef>
                <a:spcPts val="768"/>
              </a:spcBef>
              <a:buClr>
                <a:schemeClr val="accent1"/>
              </a:buClr>
              <a:buFont typeface="Arial"/>
              <a:buChar char="»"/>
              <a:defRPr sz="1400" kern="1200">
                <a:solidFill>
                  <a:schemeClr val="tx2"/>
                </a:solidFill>
                <a:latin typeface="Helvetica" pitchFamily="34" charset="0"/>
                <a:ea typeface="+mn-ea"/>
                <a:cs typeface="Helvetica"/>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768"/>
              </a:spcBef>
              <a:spcAft>
                <a:spcPts val="0"/>
              </a:spcAft>
              <a:buClr>
                <a:srgbClr val="F1563F"/>
              </a:buClr>
              <a:buSzTx/>
              <a:buFont typeface="Arial"/>
              <a:buNone/>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Vanhempien raportoimana</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Perhemuoto, tulotaso, koulutustaso</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Lapsen liikuntamäärä (ulkoilu) / harrastusliikunta (määrä ja laji)</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Liikunnallinen tuki lapselle</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Vanhempien oma liikunta-aktiivisuus</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Lapsen uni ja ruutuaika</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1" u="none" strike="noStrike" kern="1200" cap="none" spc="0" normalizeH="0" baseline="0" noProof="0" dirty="0">
                <a:ln>
                  <a:noFill/>
                </a:ln>
                <a:solidFill>
                  <a:srgbClr val="002957"/>
                </a:solidFill>
                <a:effectLst/>
                <a:uLnTx/>
                <a:uFillTx/>
                <a:latin typeface="Helvetica" pitchFamily="34" charset="0"/>
                <a:ea typeface="+mn-ea"/>
                <a:cs typeface="Helvetica"/>
              </a:rPr>
              <a:t>Lapsen omatoiminen liikunta 12kk (uusi)</a:t>
            </a:r>
          </a:p>
          <a:p>
            <a:pPr marL="0" marR="0" lvl="0" indent="0" algn="l" defTabSz="457200" rtl="0" eaLnBrk="1" fontAlgn="auto" latinLnBrk="0" hangingPunct="1">
              <a:lnSpc>
                <a:spcPct val="100000"/>
              </a:lnSpc>
              <a:spcBef>
                <a:spcPts val="768"/>
              </a:spcBef>
              <a:spcAft>
                <a:spcPts val="0"/>
              </a:spcAft>
              <a:buClr>
                <a:srgbClr val="F1563F"/>
              </a:buClr>
              <a:buSzTx/>
              <a:buFont typeface="Arial"/>
              <a:buNone/>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Lapselta mitattu</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Objektiivinen liikunta-aktiivisuus</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Pituus (</a:t>
            </a:r>
            <a:r>
              <a:rPr kumimoji="0" lang="fi-FI" sz="1100" b="0" i="0" u="none" strike="noStrike" kern="1200" cap="none" spc="0" normalizeH="0" baseline="0" noProof="0" dirty="0" err="1">
                <a:ln>
                  <a:noFill/>
                </a:ln>
                <a:solidFill>
                  <a:srgbClr val="002957"/>
                </a:solidFill>
                <a:effectLst/>
                <a:uLnTx/>
                <a:uFillTx/>
                <a:latin typeface="Helvetica" pitchFamily="34" charset="0"/>
                <a:ea typeface="+mn-ea"/>
                <a:cs typeface="Helvetica"/>
              </a:rPr>
              <a:t>istuma+seisoma</a:t>
            </a: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 paino, vyötärö</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0" u="none" strike="noStrike" kern="1200" cap="none" spc="0" normalizeH="0" baseline="0" noProof="0" dirty="0" err="1">
                <a:ln>
                  <a:noFill/>
                </a:ln>
                <a:solidFill>
                  <a:srgbClr val="002957"/>
                </a:solidFill>
                <a:effectLst/>
                <a:uLnTx/>
                <a:uFillTx/>
                <a:latin typeface="Helvetica" pitchFamily="34" charset="0"/>
                <a:ea typeface="+mn-ea"/>
                <a:cs typeface="Helvetica"/>
              </a:rPr>
              <a:t>Fyys</a:t>
            </a: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 toimintakyky (</a:t>
            </a:r>
            <a:r>
              <a:rPr kumimoji="0" lang="fi-FI" sz="1100" b="0" i="0" u="none" strike="noStrike" kern="1200" cap="none" spc="0" normalizeH="0" baseline="0" noProof="0" dirty="0" err="1">
                <a:ln>
                  <a:noFill/>
                </a:ln>
                <a:solidFill>
                  <a:srgbClr val="002957"/>
                </a:solidFill>
                <a:effectLst/>
                <a:uLnTx/>
                <a:uFillTx/>
                <a:latin typeface="Helvetica" pitchFamily="34" charset="0"/>
                <a:ea typeface="+mn-ea"/>
                <a:cs typeface="Helvetica"/>
              </a:rPr>
              <a:t>Move</a:t>
            </a: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 jota osana motoriset taidot</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1" u="none" strike="noStrike" kern="1200" cap="none" spc="0" normalizeH="0" baseline="0" noProof="0" dirty="0">
                <a:ln>
                  <a:noFill/>
                </a:ln>
                <a:solidFill>
                  <a:srgbClr val="002957"/>
                </a:solidFill>
                <a:effectLst/>
                <a:uLnTx/>
                <a:uFillTx/>
                <a:latin typeface="Helvetica" pitchFamily="34" charset="0"/>
                <a:ea typeface="+mn-ea"/>
                <a:cs typeface="Helvetica"/>
              </a:rPr>
              <a:t>Liikunnan lukutaito (uusi)</a:t>
            </a:r>
            <a:r>
              <a:rPr kumimoji="0" lang="fi-FI" sz="1100" b="0" i="0" u="none" strike="noStrike" kern="1200" cap="none" spc="0" normalizeH="0" baseline="0" noProof="0" dirty="0">
                <a:ln>
                  <a:noFill/>
                </a:ln>
                <a:solidFill>
                  <a:srgbClr val="002957"/>
                </a:solidFill>
                <a:effectLst/>
                <a:uLnTx/>
                <a:uFillTx/>
                <a:latin typeface="Helvetica" pitchFamily="34" charset="0"/>
                <a:ea typeface="+mn-ea"/>
                <a:cs typeface="Helvetica"/>
              </a:rPr>
              <a:t>, jota osana koettu motorinen  pätevyys</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1" u="none" strike="noStrike" kern="1200" cap="none" spc="0" normalizeH="0" baseline="0" noProof="0" dirty="0">
                <a:ln>
                  <a:noFill/>
                </a:ln>
                <a:solidFill>
                  <a:srgbClr val="002957"/>
                </a:solidFill>
                <a:effectLst/>
                <a:uLnTx/>
                <a:uFillTx/>
                <a:latin typeface="Helvetica" pitchFamily="34" charset="0"/>
                <a:ea typeface="+mn-ea"/>
                <a:cs typeface="Helvetica"/>
              </a:rPr>
              <a:t>Liikuntamotivaation säätely (uusi)</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1" u="none" strike="noStrike" kern="1200" cap="none" spc="0" normalizeH="0" baseline="0" noProof="0" dirty="0">
                <a:ln>
                  <a:noFill/>
                </a:ln>
                <a:solidFill>
                  <a:srgbClr val="002957"/>
                </a:solidFill>
                <a:effectLst/>
                <a:uLnTx/>
                <a:uFillTx/>
                <a:latin typeface="Helvetica" pitchFamily="34" charset="0"/>
                <a:ea typeface="+mn-ea"/>
                <a:cs typeface="Helvetica"/>
              </a:rPr>
              <a:t>Liikunnan sosiaalinen tuki (laajennettu PAP-C, uusi)</a:t>
            </a:r>
          </a:p>
          <a:p>
            <a:pPr marL="342900" marR="0" lvl="0" indent="-342900" algn="l" defTabSz="457200" rtl="0" eaLnBrk="1" fontAlgn="auto" latinLnBrk="0" hangingPunct="1">
              <a:lnSpc>
                <a:spcPct val="100000"/>
              </a:lnSpc>
              <a:spcBef>
                <a:spcPts val="768"/>
              </a:spcBef>
              <a:spcAft>
                <a:spcPts val="0"/>
              </a:spcAft>
              <a:buClr>
                <a:srgbClr val="F1563F"/>
              </a:buClr>
              <a:buSzTx/>
              <a:buFont typeface="Arial"/>
              <a:buChar char="•"/>
              <a:tabLst/>
              <a:defRPr/>
            </a:pPr>
            <a:r>
              <a:rPr kumimoji="0" lang="fi-FI" sz="1100" b="0" i="1" u="none" strike="noStrike" kern="1200" cap="none" spc="0" normalizeH="0" baseline="0" noProof="0" dirty="0">
                <a:ln>
                  <a:noFill/>
                </a:ln>
                <a:solidFill>
                  <a:srgbClr val="002957"/>
                </a:solidFill>
                <a:effectLst/>
                <a:uLnTx/>
                <a:uFillTx/>
                <a:latin typeface="Helvetica" pitchFamily="34" charset="0"/>
                <a:ea typeface="+mn-ea"/>
                <a:cs typeface="Helvetica"/>
              </a:rPr>
              <a:t>Motorinen luovuus (uusi)</a:t>
            </a:r>
          </a:p>
        </p:txBody>
      </p:sp>
    </p:spTree>
    <p:extLst>
      <p:ext uri="{BB962C8B-B14F-4D97-AF65-F5344CB8AC3E}">
        <p14:creationId xmlns:p14="http://schemas.microsoft.com/office/powerpoint/2010/main" val="425526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Esimerkkejä graduaiheista: kuinka perhemuoto sekä perheen tulo- ja koulutustaso selittävät lapsen liikuntamäärän muutosta?</a:t>
            </a:r>
          </a:p>
        </p:txBody>
      </p:sp>
      <p:sp>
        <p:nvSpPr>
          <p:cNvPr id="4" name="Text Placeholder 3"/>
          <p:cNvSpPr>
            <a:spLocks noGrp="1"/>
          </p:cNvSpPr>
          <p:nvPr>
            <p:ph type="body" idx="1"/>
          </p:nvPr>
        </p:nvSpPr>
        <p:spPr>
          <a:xfrm>
            <a:off x="609600" y="842376"/>
            <a:ext cx="5386917" cy="852391"/>
          </a:xfrm>
        </p:spPr>
        <p:txBody>
          <a:bodyPr/>
          <a:lstStyle/>
          <a:p>
            <a:r>
              <a:rPr lang="fi-FI" dirty="0"/>
              <a:t>Taitavat tenavat (päiväkoti-ikä)</a:t>
            </a:r>
          </a:p>
        </p:txBody>
      </p:sp>
      <p:sp>
        <p:nvSpPr>
          <p:cNvPr id="5" name="Content Placeholder 4"/>
          <p:cNvSpPr>
            <a:spLocks noGrp="1"/>
          </p:cNvSpPr>
          <p:nvPr>
            <p:ph sz="half" idx="2"/>
          </p:nvPr>
        </p:nvSpPr>
        <p:spPr>
          <a:xfrm>
            <a:off x="609600" y="1694768"/>
            <a:ext cx="5386917" cy="4707088"/>
          </a:xfrm>
        </p:spPr>
        <p:txBody>
          <a:bodyPr>
            <a:normAutofit fontScale="8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dirty="0"/>
              <a:t>Fyysiset liikkumisen/liikkumattomuuden ympäristötekijät</a:t>
            </a:r>
          </a:p>
          <a:p>
            <a:r>
              <a:rPr lang="fi-FI" dirty="0"/>
              <a:t>Lapsen temperamentti</a:t>
            </a:r>
          </a:p>
          <a:p>
            <a:endParaRPr lang="fi-FI" dirty="0"/>
          </a:p>
          <a:p>
            <a:pPr marL="0" indent="0">
              <a:buNone/>
            </a:pPr>
            <a:r>
              <a:rPr lang="fi-FI" dirty="0"/>
              <a:t>Lapselta mitattu</a:t>
            </a:r>
          </a:p>
          <a:p>
            <a:r>
              <a:rPr lang="fi-FI" dirty="0"/>
              <a:t>Pituus, paino, vyötärö</a:t>
            </a:r>
          </a:p>
          <a:p>
            <a:r>
              <a:rPr lang="fi-FI" dirty="0"/>
              <a:t>Motoriset perustaidot</a:t>
            </a:r>
          </a:p>
          <a:p>
            <a:r>
              <a:rPr lang="fi-FI" dirty="0"/>
              <a:t>Koettu pätevyys motorisissa perustaidoissa</a:t>
            </a:r>
          </a:p>
          <a:p>
            <a:endParaRPr lang="fi-FI" dirty="0"/>
          </a:p>
          <a:p>
            <a:endParaRPr lang="fi-FI" dirty="0"/>
          </a:p>
        </p:txBody>
      </p:sp>
      <p:sp>
        <p:nvSpPr>
          <p:cNvPr id="6" name="Text Placeholder 5"/>
          <p:cNvSpPr>
            <a:spLocks noGrp="1"/>
          </p:cNvSpPr>
          <p:nvPr>
            <p:ph type="body" sz="quarter" idx="3"/>
          </p:nvPr>
        </p:nvSpPr>
        <p:spPr>
          <a:xfrm>
            <a:off x="6193367" y="842376"/>
            <a:ext cx="5389033" cy="852391"/>
          </a:xfrm>
        </p:spPr>
        <p:txBody>
          <a:bodyPr/>
          <a:lstStyle/>
          <a:p>
            <a:r>
              <a:rPr lang="fi-FI" dirty="0"/>
              <a:t>Liikkuva perhe (alakouluikä)</a:t>
            </a:r>
          </a:p>
        </p:txBody>
      </p:sp>
      <p:sp>
        <p:nvSpPr>
          <p:cNvPr id="7" name="Content Placeholder 6"/>
          <p:cNvSpPr>
            <a:spLocks noGrp="1"/>
          </p:cNvSpPr>
          <p:nvPr>
            <p:ph sz="quarter" idx="4"/>
          </p:nvPr>
        </p:nvSpPr>
        <p:spPr>
          <a:xfrm>
            <a:off x="6193368" y="1694768"/>
            <a:ext cx="5389033" cy="4707088"/>
          </a:xfrm>
          <a:ln>
            <a:solidFill>
              <a:schemeClr val="accent1"/>
            </a:solidFill>
          </a:ln>
        </p:spPr>
        <p:txBody>
          <a:bodyPr>
            <a:normAutofit fontScale="5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i="1" dirty="0"/>
              <a:t>Vanhemmuustyylit (uusi)</a:t>
            </a:r>
          </a:p>
          <a:p>
            <a:endParaRPr lang="fi-FI" dirty="0"/>
          </a:p>
          <a:p>
            <a:endParaRPr lang="fi-FI" dirty="0"/>
          </a:p>
          <a:p>
            <a:endParaRPr lang="fi-FI" dirty="0"/>
          </a:p>
          <a:p>
            <a:endParaRPr lang="fi-FI" dirty="0"/>
          </a:p>
          <a:p>
            <a:pPr marL="0" indent="0">
              <a:buNone/>
            </a:pPr>
            <a:r>
              <a:rPr lang="fi-FI" dirty="0"/>
              <a:t>Lapselta mitattu</a:t>
            </a:r>
          </a:p>
          <a:p>
            <a:r>
              <a:rPr lang="fi-FI" i="1" dirty="0"/>
              <a:t>Objektiivinen liikunta-aktiivisuus (uusi)</a:t>
            </a:r>
            <a:endParaRPr lang="fi-FI" dirty="0"/>
          </a:p>
          <a:p>
            <a:r>
              <a:rPr lang="fi-FI" dirty="0"/>
              <a:t>Pituus, paino, vyötärö</a:t>
            </a:r>
          </a:p>
          <a:p>
            <a:r>
              <a:rPr lang="fi-FI" dirty="0"/>
              <a:t>Motoriset perustaidot</a:t>
            </a:r>
          </a:p>
          <a:p>
            <a:r>
              <a:rPr lang="fi-FI" dirty="0"/>
              <a:t>Koettu pätevyys motorisissa perustaidoissa</a:t>
            </a:r>
          </a:p>
          <a:p>
            <a:r>
              <a:rPr lang="fi-FI" i="1" dirty="0"/>
              <a:t>Vanhempien liikunnallinen tuki (itsemääräämisteoria) (uusi)</a:t>
            </a:r>
          </a:p>
          <a:p>
            <a:r>
              <a:rPr lang="fi-FI" i="1" dirty="0"/>
              <a:t>Kavereiden liikunnallinen tuki (uusi)</a:t>
            </a:r>
          </a:p>
          <a:p>
            <a:r>
              <a:rPr lang="fi-FI" i="1" dirty="0"/>
              <a:t>Liikunnanopettajan liikunnallinen tuki (uusi)</a:t>
            </a:r>
          </a:p>
          <a:p>
            <a:endParaRPr lang="fi-FI" dirty="0"/>
          </a:p>
          <a:p>
            <a:endParaRPr lang="fi-FI" dirty="0"/>
          </a:p>
          <a:p>
            <a:endParaRPr lang="fi-FI" dirty="0"/>
          </a:p>
          <a:p>
            <a:endParaRPr lang="fi-FI"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0" name="Right Arrow 9"/>
          <p:cNvSpPr/>
          <p:nvPr/>
        </p:nvSpPr>
        <p:spPr>
          <a:xfrm>
            <a:off x="4558185" y="2004650"/>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2865497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Esimerkkejä graduaiheista: kuinka </a:t>
            </a:r>
            <a:r>
              <a:rPr lang="fi-FI" sz="2400" dirty="0">
                <a:solidFill>
                  <a:schemeClr val="accent1"/>
                </a:solidFill>
              </a:rPr>
              <a:t>liikunnallinen tuki </a:t>
            </a:r>
            <a:r>
              <a:rPr lang="fi-FI" sz="2400" dirty="0"/>
              <a:t>ja oma liikunnallinen malli ennustavat lapsen liikunta-aktiivisuutta myöhemmin?</a:t>
            </a:r>
          </a:p>
        </p:txBody>
      </p:sp>
      <p:sp>
        <p:nvSpPr>
          <p:cNvPr id="4" name="Text Placeholder 3"/>
          <p:cNvSpPr>
            <a:spLocks noGrp="1"/>
          </p:cNvSpPr>
          <p:nvPr>
            <p:ph type="body" idx="1"/>
          </p:nvPr>
        </p:nvSpPr>
        <p:spPr>
          <a:xfrm>
            <a:off x="609600" y="842376"/>
            <a:ext cx="5386917" cy="852391"/>
          </a:xfrm>
        </p:spPr>
        <p:txBody>
          <a:bodyPr/>
          <a:lstStyle/>
          <a:p>
            <a:r>
              <a:rPr lang="fi-FI" dirty="0"/>
              <a:t>Taitavat tenavat (päiväkoti-ikä)</a:t>
            </a:r>
          </a:p>
        </p:txBody>
      </p:sp>
      <p:sp>
        <p:nvSpPr>
          <p:cNvPr id="5" name="Content Placeholder 4"/>
          <p:cNvSpPr>
            <a:spLocks noGrp="1"/>
          </p:cNvSpPr>
          <p:nvPr>
            <p:ph sz="half" idx="2"/>
          </p:nvPr>
        </p:nvSpPr>
        <p:spPr>
          <a:xfrm>
            <a:off x="609600" y="1694768"/>
            <a:ext cx="5386917" cy="4707088"/>
          </a:xfrm>
        </p:spPr>
        <p:txBody>
          <a:bodyPr>
            <a:normAutofit fontScale="8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dirty="0"/>
              <a:t>Fyysiset liikkumisen/liikkumattomuuden ympäristötekijät</a:t>
            </a:r>
          </a:p>
          <a:p>
            <a:r>
              <a:rPr lang="fi-FI" dirty="0"/>
              <a:t>Lapsen temperamentti</a:t>
            </a:r>
          </a:p>
          <a:p>
            <a:endParaRPr lang="fi-FI" dirty="0"/>
          </a:p>
          <a:p>
            <a:pPr marL="0" indent="0">
              <a:buNone/>
            </a:pPr>
            <a:r>
              <a:rPr lang="fi-FI" dirty="0"/>
              <a:t>Lapselta mitattu</a:t>
            </a:r>
          </a:p>
          <a:p>
            <a:r>
              <a:rPr lang="fi-FI" dirty="0"/>
              <a:t>Pituus, paino, vyötärö</a:t>
            </a:r>
          </a:p>
          <a:p>
            <a:r>
              <a:rPr lang="fi-FI" dirty="0"/>
              <a:t>Motoriset perustaidot</a:t>
            </a:r>
          </a:p>
          <a:p>
            <a:r>
              <a:rPr lang="fi-FI" dirty="0"/>
              <a:t>Koettu pätevyys motorisissa perustaidoissa</a:t>
            </a:r>
          </a:p>
          <a:p>
            <a:endParaRPr lang="fi-FI" dirty="0"/>
          </a:p>
          <a:p>
            <a:endParaRPr lang="fi-FI" dirty="0"/>
          </a:p>
        </p:txBody>
      </p:sp>
      <p:sp>
        <p:nvSpPr>
          <p:cNvPr id="6" name="Text Placeholder 5"/>
          <p:cNvSpPr>
            <a:spLocks noGrp="1"/>
          </p:cNvSpPr>
          <p:nvPr>
            <p:ph type="body" sz="quarter" idx="3"/>
          </p:nvPr>
        </p:nvSpPr>
        <p:spPr>
          <a:xfrm>
            <a:off x="6193367" y="842376"/>
            <a:ext cx="5389033" cy="852391"/>
          </a:xfrm>
        </p:spPr>
        <p:txBody>
          <a:bodyPr/>
          <a:lstStyle/>
          <a:p>
            <a:r>
              <a:rPr lang="fi-FI" dirty="0"/>
              <a:t>Liikkuva perhe (alakouluikä)</a:t>
            </a:r>
          </a:p>
        </p:txBody>
      </p:sp>
      <p:sp>
        <p:nvSpPr>
          <p:cNvPr id="7" name="Content Placeholder 6"/>
          <p:cNvSpPr>
            <a:spLocks noGrp="1"/>
          </p:cNvSpPr>
          <p:nvPr>
            <p:ph sz="quarter" idx="4"/>
          </p:nvPr>
        </p:nvSpPr>
        <p:spPr>
          <a:xfrm>
            <a:off x="6193368" y="1694768"/>
            <a:ext cx="5389033" cy="4707088"/>
          </a:xfrm>
          <a:ln>
            <a:solidFill>
              <a:schemeClr val="accent1"/>
            </a:solidFill>
          </a:ln>
        </p:spPr>
        <p:txBody>
          <a:bodyPr>
            <a:normAutofit fontScale="5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i="1" dirty="0"/>
              <a:t>Vanhemmuustyylit (uusi)</a:t>
            </a:r>
          </a:p>
          <a:p>
            <a:endParaRPr lang="fi-FI" dirty="0"/>
          </a:p>
          <a:p>
            <a:endParaRPr lang="fi-FI" dirty="0"/>
          </a:p>
          <a:p>
            <a:endParaRPr lang="fi-FI" dirty="0"/>
          </a:p>
          <a:p>
            <a:endParaRPr lang="fi-FI" dirty="0"/>
          </a:p>
          <a:p>
            <a:pPr marL="0" indent="0">
              <a:buNone/>
            </a:pPr>
            <a:r>
              <a:rPr lang="fi-FI" dirty="0"/>
              <a:t>Lapselta mitattu</a:t>
            </a:r>
          </a:p>
          <a:p>
            <a:r>
              <a:rPr lang="fi-FI" i="1" dirty="0"/>
              <a:t>Objektiivinen liikunta-aktiivisuus (uusi)</a:t>
            </a:r>
            <a:endParaRPr lang="fi-FI" dirty="0"/>
          </a:p>
          <a:p>
            <a:r>
              <a:rPr lang="fi-FI" dirty="0"/>
              <a:t>Pituus, paino, vyötärö</a:t>
            </a:r>
          </a:p>
          <a:p>
            <a:r>
              <a:rPr lang="fi-FI" dirty="0"/>
              <a:t>Motoriset perustaidot</a:t>
            </a:r>
          </a:p>
          <a:p>
            <a:r>
              <a:rPr lang="fi-FI" dirty="0"/>
              <a:t>Koettu pätevyys motorisissa perustaidoissa</a:t>
            </a:r>
          </a:p>
          <a:p>
            <a:r>
              <a:rPr lang="fi-FI" i="1" dirty="0"/>
              <a:t>Vanhempien liikunnallinen tuki (itsemääräämisteoria) (uusi)</a:t>
            </a:r>
          </a:p>
          <a:p>
            <a:r>
              <a:rPr lang="fi-FI" i="1" dirty="0"/>
              <a:t>Kavereiden liikunnallinen tuki (uusi)</a:t>
            </a:r>
          </a:p>
          <a:p>
            <a:r>
              <a:rPr lang="fi-FI" i="1" dirty="0"/>
              <a:t>Liikunnanopettajan liikunnallinen tuki (uusi)</a:t>
            </a:r>
          </a:p>
          <a:p>
            <a:endParaRPr lang="fi-FI" dirty="0"/>
          </a:p>
          <a:p>
            <a:endParaRPr lang="fi-FI" dirty="0"/>
          </a:p>
          <a:p>
            <a:endParaRPr lang="fi-FI" dirty="0"/>
          </a:p>
          <a:p>
            <a:endParaRPr lang="fi-FI"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0" name="Right Arrow 9"/>
          <p:cNvSpPr/>
          <p:nvPr/>
        </p:nvSpPr>
        <p:spPr>
          <a:xfrm>
            <a:off x="3735339" y="2837786"/>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 name="Right Arrow 10"/>
          <p:cNvSpPr/>
          <p:nvPr/>
        </p:nvSpPr>
        <p:spPr>
          <a:xfrm>
            <a:off x="4642119" y="3161636"/>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97445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Esimerkkejä graduaiheista: kuinka lapsen </a:t>
            </a:r>
            <a:r>
              <a:rPr lang="fi-FI" sz="2400" dirty="0">
                <a:solidFill>
                  <a:schemeClr val="accent1"/>
                </a:solidFill>
              </a:rPr>
              <a:t>temperamentti </a:t>
            </a:r>
            <a:r>
              <a:rPr lang="fi-FI" sz="2400" dirty="0"/>
              <a:t>selittää motoristen perustaitojen kehitystä?</a:t>
            </a:r>
          </a:p>
        </p:txBody>
      </p:sp>
      <p:sp>
        <p:nvSpPr>
          <p:cNvPr id="4" name="Text Placeholder 3"/>
          <p:cNvSpPr>
            <a:spLocks noGrp="1"/>
          </p:cNvSpPr>
          <p:nvPr>
            <p:ph type="body" idx="1"/>
          </p:nvPr>
        </p:nvSpPr>
        <p:spPr>
          <a:xfrm>
            <a:off x="609600" y="842376"/>
            <a:ext cx="5386917" cy="852391"/>
          </a:xfrm>
        </p:spPr>
        <p:txBody>
          <a:bodyPr/>
          <a:lstStyle/>
          <a:p>
            <a:r>
              <a:rPr lang="fi-FI" dirty="0"/>
              <a:t>Taitavat tenavat (päiväkoti-ikä)</a:t>
            </a:r>
          </a:p>
        </p:txBody>
      </p:sp>
      <p:sp>
        <p:nvSpPr>
          <p:cNvPr id="5" name="Content Placeholder 4"/>
          <p:cNvSpPr>
            <a:spLocks noGrp="1"/>
          </p:cNvSpPr>
          <p:nvPr>
            <p:ph sz="half" idx="2"/>
          </p:nvPr>
        </p:nvSpPr>
        <p:spPr>
          <a:xfrm>
            <a:off x="609600" y="1694768"/>
            <a:ext cx="5386917" cy="4707088"/>
          </a:xfrm>
        </p:spPr>
        <p:txBody>
          <a:bodyPr>
            <a:normAutofit fontScale="8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dirty="0"/>
              <a:t>Fyysiset liikkumisen/liikkumattomuuden ympäristötekijät</a:t>
            </a:r>
          </a:p>
          <a:p>
            <a:r>
              <a:rPr lang="fi-FI" dirty="0"/>
              <a:t>Lapsen temperamentti</a:t>
            </a:r>
          </a:p>
          <a:p>
            <a:endParaRPr lang="fi-FI" dirty="0"/>
          </a:p>
          <a:p>
            <a:pPr marL="0" indent="0">
              <a:buNone/>
            </a:pPr>
            <a:r>
              <a:rPr lang="fi-FI" dirty="0"/>
              <a:t>Lapselta mitattu</a:t>
            </a:r>
          </a:p>
          <a:p>
            <a:r>
              <a:rPr lang="fi-FI" dirty="0"/>
              <a:t>Pituus, paino, vyötärö</a:t>
            </a:r>
          </a:p>
          <a:p>
            <a:r>
              <a:rPr lang="fi-FI" dirty="0"/>
              <a:t>Motoriset perustaidot</a:t>
            </a:r>
          </a:p>
          <a:p>
            <a:r>
              <a:rPr lang="fi-FI" dirty="0"/>
              <a:t>Koettu pätevyys motorisissa perustaidoissa</a:t>
            </a:r>
          </a:p>
          <a:p>
            <a:endParaRPr lang="fi-FI" dirty="0"/>
          </a:p>
          <a:p>
            <a:endParaRPr lang="fi-FI" dirty="0"/>
          </a:p>
        </p:txBody>
      </p:sp>
      <p:sp>
        <p:nvSpPr>
          <p:cNvPr id="6" name="Text Placeholder 5"/>
          <p:cNvSpPr>
            <a:spLocks noGrp="1"/>
          </p:cNvSpPr>
          <p:nvPr>
            <p:ph type="body" sz="quarter" idx="3"/>
          </p:nvPr>
        </p:nvSpPr>
        <p:spPr>
          <a:xfrm>
            <a:off x="6193367" y="842376"/>
            <a:ext cx="5389033" cy="852391"/>
          </a:xfrm>
        </p:spPr>
        <p:txBody>
          <a:bodyPr/>
          <a:lstStyle/>
          <a:p>
            <a:r>
              <a:rPr lang="fi-FI" dirty="0"/>
              <a:t>Liikkuva perhe (alakouluikä)</a:t>
            </a:r>
          </a:p>
        </p:txBody>
      </p:sp>
      <p:sp>
        <p:nvSpPr>
          <p:cNvPr id="7" name="Content Placeholder 6"/>
          <p:cNvSpPr>
            <a:spLocks noGrp="1"/>
          </p:cNvSpPr>
          <p:nvPr>
            <p:ph sz="quarter" idx="4"/>
          </p:nvPr>
        </p:nvSpPr>
        <p:spPr>
          <a:xfrm>
            <a:off x="6193368" y="1694768"/>
            <a:ext cx="5389033" cy="4707088"/>
          </a:xfrm>
          <a:ln>
            <a:solidFill>
              <a:schemeClr val="accent1"/>
            </a:solidFill>
          </a:ln>
        </p:spPr>
        <p:txBody>
          <a:bodyPr>
            <a:normAutofit fontScale="5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i="1" dirty="0"/>
              <a:t>Vanhemmuustyylit (uusi)</a:t>
            </a:r>
          </a:p>
          <a:p>
            <a:endParaRPr lang="fi-FI" dirty="0"/>
          </a:p>
          <a:p>
            <a:endParaRPr lang="fi-FI" dirty="0"/>
          </a:p>
          <a:p>
            <a:endParaRPr lang="fi-FI" dirty="0"/>
          </a:p>
          <a:p>
            <a:endParaRPr lang="fi-FI" dirty="0"/>
          </a:p>
          <a:p>
            <a:pPr marL="0" indent="0">
              <a:buNone/>
            </a:pPr>
            <a:r>
              <a:rPr lang="fi-FI" dirty="0"/>
              <a:t>Lapselta mitattu</a:t>
            </a:r>
          </a:p>
          <a:p>
            <a:r>
              <a:rPr lang="fi-FI" i="1" dirty="0"/>
              <a:t>Objektiivinen liikunta-aktiivisuus (uusi)</a:t>
            </a:r>
            <a:endParaRPr lang="fi-FI" dirty="0"/>
          </a:p>
          <a:p>
            <a:r>
              <a:rPr lang="fi-FI" dirty="0"/>
              <a:t>Pituus, paino, vyötärö</a:t>
            </a:r>
          </a:p>
          <a:p>
            <a:r>
              <a:rPr lang="fi-FI" dirty="0"/>
              <a:t>Motoriset perustaidot</a:t>
            </a:r>
          </a:p>
          <a:p>
            <a:r>
              <a:rPr lang="fi-FI" dirty="0"/>
              <a:t>Koettu pätevyys motorisissa perustaidoissa</a:t>
            </a:r>
          </a:p>
          <a:p>
            <a:r>
              <a:rPr lang="fi-FI" i="1" dirty="0"/>
              <a:t>Vanhempien liikunnallinen tuki (itsemääräämisteoria) (uusi)</a:t>
            </a:r>
          </a:p>
          <a:p>
            <a:r>
              <a:rPr lang="fi-FI" i="1" dirty="0"/>
              <a:t>Kavereiden liikunnallinen tuki (uusi)</a:t>
            </a:r>
          </a:p>
          <a:p>
            <a:r>
              <a:rPr lang="fi-FI" i="1" dirty="0"/>
              <a:t>Liikunnanopettajan liikunnallinen tuki (uusi)</a:t>
            </a:r>
          </a:p>
          <a:p>
            <a:endParaRPr lang="fi-FI" dirty="0"/>
          </a:p>
          <a:p>
            <a:endParaRPr lang="fi-FI" dirty="0"/>
          </a:p>
          <a:p>
            <a:endParaRPr lang="fi-FI" dirty="0"/>
          </a:p>
          <a:p>
            <a:endParaRPr lang="fi-FI"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1" name="Right Arrow 10"/>
          <p:cNvSpPr/>
          <p:nvPr/>
        </p:nvSpPr>
        <p:spPr>
          <a:xfrm>
            <a:off x="3303058" y="4285709"/>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 name="Right Arrow 11"/>
          <p:cNvSpPr/>
          <p:nvPr/>
        </p:nvSpPr>
        <p:spPr>
          <a:xfrm>
            <a:off x="3303058" y="5512529"/>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90451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Esimerkkejä graduaiheista: selittääkö myönteinen </a:t>
            </a:r>
            <a:r>
              <a:rPr lang="fi-FI" sz="2400" dirty="0">
                <a:solidFill>
                  <a:schemeClr val="accent1"/>
                </a:solidFill>
              </a:rPr>
              <a:t>koettu motorinen pätevyys</a:t>
            </a:r>
            <a:r>
              <a:rPr lang="fi-FI" sz="2400" dirty="0"/>
              <a:t> motorista kehitystä?</a:t>
            </a:r>
          </a:p>
        </p:txBody>
      </p:sp>
      <p:sp>
        <p:nvSpPr>
          <p:cNvPr id="4" name="Text Placeholder 3"/>
          <p:cNvSpPr>
            <a:spLocks noGrp="1"/>
          </p:cNvSpPr>
          <p:nvPr>
            <p:ph type="body" idx="1"/>
          </p:nvPr>
        </p:nvSpPr>
        <p:spPr>
          <a:xfrm>
            <a:off x="609600" y="842376"/>
            <a:ext cx="5386917" cy="852391"/>
          </a:xfrm>
        </p:spPr>
        <p:txBody>
          <a:bodyPr/>
          <a:lstStyle/>
          <a:p>
            <a:r>
              <a:rPr lang="fi-FI" dirty="0"/>
              <a:t>Taitavat tenavat (päiväkoti-ikä)</a:t>
            </a:r>
          </a:p>
        </p:txBody>
      </p:sp>
      <p:sp>
        <p:nvSpPr>
          <p:cNvPr id="5" name="Content Placeholder 4"/>
          <p:cNvSpPr>
            <a:spLocks noGrp="1"/>
          </p:cNvSpPr>
          <p:nvPr>
            <p:ph sz="half" idx="2"/>
          </p:nvPr>
        </p:nvSpPr>
        <p:spPr>
          <a:xfrm>
            <a:off x="609600" y="1694768"/>
            <a:ext cx="5386917" cy="4707088"/>
          </a:xfrm>
        </p:spPr>
        <p:txBody>
          <a:bodyPr>
            <a:normAutofit fontScale="8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dirty="0"/>
              <a:t>Fyysiset liikkumisen/liikkumattomuuden ympäristötekijät</a:t>
            </a:r>
          </a:p>
          <a:p>
            <a:r>
              <a:rPr lang="fi-FI" dirty="0"/>
              <a:t>Lapsen temperamentti</a:t>
            </a:r>
          </a:p>
          <a:p>
            <a:endParaRPr lang="fi-FI" dirty="0"/>
          </a:p>
          <a:p>
            <a:pPr marL="0" indent="0">
              <a:buNone/>
            </a:pPr>
            <a:r>
              <a:rPr lang="fi-FI" dirty="0"/>
              <a:t>Lapselta mitattu</a:t>
            </a:r>
          </a:p>
          <a:p>
            <a:r>
              <a:rPr lang="fi-FI" dirty="0"/>
              <a:t>Pituus, paino, vyötärö</a:t>
            </a:r>
          </a:p>
          <a:p>
            <a:r>
              <a:rPr lang="fi-FI" dirty="0"/>
              <a:t>Motoriset perustaidot</a:t>
            </a:r>
          </a:p>
          <a:p>
            <a:r>
              <a:rPr lang="fi-FI" dirty="0"/>
              <a:t>Koettu pätevyys motorisissa perustaidoissa</a:t>
            </a:r>
          </a:p>
          <a:p>
            <a:endParaRPr lang="fi-FI" dirty="0"/>
          </a:p>
          <a:p>
            <a:endParaRPr lang="fi-FI" dirty="0"/>
          </a:p>
        </p:txBody>
      </p:sp>
      <p:sp>
        <p:nvSpPr>
          <p:cNvPr id="6" name="Text Placeholder 5"/>
          <p:cNvSpPr>
            <a:spLocks noGrp="1"/>
          </p:cNvSpPr>
          <p:nvPr>
            <p:ph type="body" sz="quarter" idx="3"/>
          </p:nvPr>
        </p:nvSpPr>
        <p:spPr>
          <a:xfrm>
            <a:off x="6193367" y="842376"/>
            <a:ext cx="5389033" cy="852391"/>
          </a:xfrm>
        </p:spPr>
        <p:txBody>
          <a:bodyPr/>
          <a:lstStyle/>
          <a:p>
            <a:r>
              <a:rPr lang="fi-FI" dirty="0"/>
              <a:t>Liikkuva perhe (alakouluikä)</a:t>
            </a:r>
          </a:p>
        </p:txBody>
      </p:sp>
      <p:sp>
        <p:nvSpPr>
          <p:cNvPr id="7" name="Content Placeholder 6"/>
          <p:cNvSpPr>
            <a:spLocks noGrp="1"/>
          </p:cNvSpPr>
          <p:nvPr>
            <p:ph sz="quarter" idx="4"/>
          </p:nvPr>
        </p:nvSpPr>
        <p:spPr>
          <a:xfrm>
            <a:off x="6193368" y="1694768"/>
            <a:ext cx="5389033" cy="4707088"/>
          </a:xfrm>
          <a:ln>
            <a:solidFill>
              <a:schemeClr val="accent1"/>
            </a:solidFill>
          </a:ln>
        </p:spPr>
        <p:txBody>
          <a:bodyPr>
            <a:normAutofit fontScale="5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i="1" dirty="0"/>
              <a:t>Vanhemmuustyylit (uusi)</a:t>
            </a:r>
          </a:p>
          <a:p>
            <a:endParaRPr lang="fi-FI" dirty="0"/>
          </a:p>
          <a:p>
            <a:endParaRPr lang="fi-FI" dirty="0"/>
          </a:p>
          <a:p>
            <a:endParaRPr lang="fi-FI" dirty="0"/>
          </a:p>
          <a:p>
            <a:endParaRPr lang="fi-FI" dirty="0"/>
          </a:p>
          <a:p>
            <a:pPr marL="0" indent="0">
              <a:buNone/>
            </a:pPr>
            <a:r>
              <a:rPr lang="fi-FI" dirty="0"/>
              <a:t>Lapselta mitattu</a:t>
            </a:r>
          </a:p>
          <a:p>
            <a:r>
              <a:rPr lang="fi-FI" i="1" dirty="0"/>
              <a:t>Objektiivinen liikunta-aktiivisuus (uusi)</a:t>
            </a:r>
            <a:endParaRPr lang="fi-FI" dirty="0"/>
          </a:p>
          <a:p>
            <a:r>
              <a:rPr lang="fi-FI" dirty="0"/>
              <a:t>Pituus, paino, vyötärö</a:t>
            </a:r>
          </a:p>
          <a:p>
            <a:r>
              <a:rPr lang="fi-FI" dirty="0"/>
              <a:t>Motoriset perustaidot</a:t>
            </a:r>
          </a:p>
          <a:p>
            <a:r>
              <a:rPr lang="fi-FI" dirty="0"/>
              <a:t>Koettu pätevyys motorisissa perustaidoissa</a:t>
            </a:r>
          </a:p>
          <a:p>
            <a:r>
              <a:rPr lang="fi-FI" i="1" dirty="0"/>
              <a:t>Vanhempien liikunnallinen tuki (itsemääräämisteoria) (uusi)</a:t>
            </a:r>
          </a:p>
          <a:p>
            <a:r>
              <a:rPr lang="fi-FI" i="1" dirty="0"/>
              <a:t>Kavereiden liikunnallinen tuki (uusi)</a:t>
            </a:r>
          </a:p>
          <a:p>
            <a:r>
              <a:rPr lang="fi-FI" i="1" dirty="0"/>
              <a:t>Liikunnanopettajan liikunnallinen tuki (uusi)</a:t>
            </a:r>
          </a:p>
          <a:p>
            <a:endParaRPr lang="fi-FI" dirty="0"/>
          </a:p>
          <a:p>
            <a:endParaRPr lang="fi-FI" dirty="0"/>
          </a:p>
          <a:p>
            <a:endParaRPr lang="fi-FI" dirty="0"/>
          </a:p>
          <a:p>
            <a:endParaRPr lang="fi-FI"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2" name="Right Arrow 11"/>
          <p:cNvSpPr/>
          <p:nvPr/>
        </p:nvSpPr>
        <p:spPr>
          <a:xfrm>
            <a:off x="3303058" y="5501099"/>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3" name="Right Arrow 12"/>
          <p:cNvSpPr/>
          <p:nvPr/>
        </p:nvSpPr>
        <p:spPr>
          <a:xfrm>
            <a:off x="5339854" y="5824949"/>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3695176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Esimerkkejä graduaiheista: kuinka </a:t>
            </a:r>
            <a:r>
              <a:rPr lang="fi-FI" sz="2400" dirty="0">
                <a:solidFill>
                  <a:schemeClr val="accent1"/>
                </a:solidFill>
              </a:rPr>
              <a:t>vanhemman tuki ja oma liikunta-aktiivisuus </a:t>
            </a:r>
            <a:r>
              <a:rPr lang="fi-FI" sz="2400" dirty="0"/>
              <a:t>selittävät koetun motorisen pätevyyden kehitystä?</a:t>
            </a:r>
          </a:p>
        </p:txBody>
      </p:sp>
      <p:sp>
        <p:nvSpPr>
          <p:cNvPr id="4" name="Text Placeholder 3"/>
          <p:cNvSpPr>
            <a:spLocks noGrp="1"/>
          </p:cNvSpPr>
          <p:nvPr>
            <p:ph type="body" idx="1"/>
          </p:nvPr>
        </p:nvSpPr>
        <p:spPr>
          <a:xfrm>
            <a:off x="609600" y="842376"/>
            <a:ext cx="5386917" cy="852391"/>
          </a:xfrm>
        </p:spPr>
        <p:txBody>
          <a:bodyPr/>
          <a:lstStyle/>
          <a:p>
            <a:r>
              <a:rPr lang="fi-FI" dirty="0"/>
              <a:t>Taitavat tenavat (päiväkoti-ikä)</a:t>
            </a:r>
          </a:p>
        </p:txBody>
      </p:sp>
      <p:sp>
        <p:nvSpPr>
          <p:cNvPr id="5" name="Content Placeholder 4"/>
          <p:cNvSpPr>
            <a:spLocks noGrp="1"/>
          </p:cNvSpPr>
          <p:nvPr>
            <p:ph sz="half" idx="2"/>
          </p:nvPr>
        </p:nvSpPr>
        <p:spPr>
          <a:xfrm>
            <a:off x="609600" y="1694768"/>
            <a:ext cx="5386917" cy="4707088"/>
          </a:xfrm>
        </p:spPr>
        <p:txBody>
          <a:bodyPr>
            <a:normAutofit fontScale="8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dirty="0"/>
              <a:t>Fyysiset liikkumisen/liikkumattomuuden ympäristötekijät</a:t>
            </a:r>
          </a:p>
          <a:p>
            <a:r>
              <a:rPr lang="fi-FI" dirty="0"/>
              <a:t>Lapsen temperamentti</a:t>
            </a:r>
          </a:p>
          <a:p>
            <a:endParaRPr lang="fi-FI" dirty="0"/>
          </a:p>
          <a:p>
            <a:pPr marL="0" indent="0">
              <a:buNone/>
            </a:pPr>
            <a:r>
              <a:rPr lang="fi-FI" dirty="0"/>
              <a:t>Lapselta mitattu</a:t>
            </a:r>
          </a:p>
          <a:p>
            <a:r>
              <a:rPr lang="fi-FI" dirty="0"/>
              <a:t>Pituus, paino, vyötärö</a:t>
            </a:r>
          </a:p>
          <a:p>
            <a:r>
              <a:rPr lang="fi-FI" dirty="0"/>
              <a:t>Motoriset perustaidot</a:t>
            </a:r>
          </a:p>
          <a:p>
            <a:r>
              <a:rPr lang="fi-FI" dirty="0"/>
              <a:t>Koettu pätevyys motorisissa perustaidoissa</a:t>
            </a:r>
          </a:p>
          <a:p>
            <a:endParaRPr lang="fi-FI" dirty="0"/>
          </a:p>
          <a:p>
            <a:endParaRPr lang="fi-FI" dirty="0"/>
          </a:p>
        </p:txBody>
      </p:sp>
      <p:sp>
        <p:nvSpPr>
          <p:cNvPr id="6" name="Text Placeholder 5"/>
          <p:cNvSpPr>
            <a:spLocks noGrp="1"/>
          </p:cNvSpPr>
          <p:nvPr>
            <p:ph type="body" sz="quarter" idx="3"/>
          </p:nvPr>
        </p:nvSpPr>
        <p:spPr>
          <a:xfrm>
            <a:off x="6193367" y="842376"/>
            <a:ext cx="5389033" cy="852391"/>
          </a:xfrm>
        </p:spPr>
        <p:txBody>
          <a:bodyPr/>
          <a:lstStyle/>
          <a:p>
            <a:r>
              <a:rPr lang="fi-FI" dirty="0"/>
              <a:t>Liikkuva perhe (alakouluikä)</a:t>
            </a:r>
          </a:p>
        </p:txBody>
      </p:sp>
      <p:sp>
        <p:nvSpPr>
          <p:cNvPr id="7" name="Content Placeholder 6"/>
          <p:cNvSpPr>
            <a:spLocks noGrp="1"/>
          </p:cNvSpPr>
          <p:nvPr>
            <p:ph sz="quarter" idx="4"/>
          </p:nvPr>
        </p:nvSpPr>
        <p:spPr>
          <a:xfrm>
            <a:off x="6193368" y="1694768"/>
            <a:ext cx="5389033" cy="4707088"/>
          </a:xfrm>
          <a:ln>
            <a:solidFill>
              <a:schemeClr val="accent1"/>
            </a:solidFill>
          </a:ln>
        </p:spPr>
        <p:txBody>
          <a:bodyPr>
            <a:normAutofit fontScale="5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i="1" dirty="0"/>
              <a:t>Vanhemmuustyylit (uusi)</a:t>
            </a:r>
          </a:p>
          <a:p>
            <a:endParaRPr lang="fi-FI" dirty="0"/>
          </a:p>
          <a:p>
            <a:endParaRPr lang="fi-FI" dirty="0"/>
          </a:p>
          <a:p>
            <a:endParaRPr lang="fi-FI" dirty="0"/>
          </a:p>
          <a:p>
            <a:endParaRPr lang="fi-FI" dirty="0"/>
          </a:p>
          <a:p>
            <a:pPr marL="0" indent="0">
              <a:buNone/>
            </a:pPr>
            <a:r>
              <a:rPr lang="fi-FI" dirty="0"/>
              <a:t>Lapselta mitattu</a:t>
            </a:r>
          </a:p>
          <a:p>
            <a:r>
              <a:rPr lang="fi-FI" i="1" dirty="0"/>
              <a:t>Objektiivinen liikunta-aktiivisuus (uusi)</a:t>
            </a:r>
          </a:p>
          <a:p>
            <a:r>
              <a:rPr lang="fi-FI" dirty="0"/>
              <a:t>Pituus, paino, vyötärö</a:t>
            </a:r>
          </a:p>
          <a:p>
            <a:r>
              <a:rPr lang="fi-FI" dirty="0"/>
              <a:t>Motoriset perustaidot</a:t>
            </a:r>
          </a:p>
          <a:p>
            <a:r>
              <a:rPr lang="fi-FI" dirty="0"/>
              <a:t>Koettu pätevyys motorisissa perustaidoissa</a:t>
            </a:r>
          </a:p>
          <a:p>
            <a:r>
              <a:rPr lang="fi-FI" i="1" dirty="0"/>
              <a:t>Vanhempien liikunnallinen tuki (itsemääräämisteoria) (uusi)</a:t>
            </a:r>
          </a:p>
          <a:p>
            <a:r>
              <a:rPr lang="fi-FI" i="1" dirty="0"/>
              <a:t>Kavereiden liikunnallinen tuki (uusi)</a:t>
            </a:r>
          </a:p>
          <a:p>
            <a:r>
              <a:rPr lang="fi-FI" i="1" dirty="0"/>
              <a:t>Liikunnanopettajan liikunnallinen tuki (uusi)</a:t>
            </a:r>
          </a:p>
          <a:p>
            <a:endParaRPr lang="fi-FI" dirty="0"/>
          </a:p>
          <a:p>
            <a:endParaRPr lang="fi-FI" dirty="0"/>
          </a:p>
          <a:p>
            <a:endParaRPr lang="fi-FI" dirty="0"/>
          </a:p>
          <a:p>
            <a:endParaRPr lang="fi-FI"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2" name="Right Arrow 11"/>
          <p:cNvSpPr/>
          <p:nvPr/>
        </p:nvSpPr>
        <p:spPr>
          <a:xfrm>
            <a:off x="4766098" y="2837909"/>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3" name="Right Arrow 12"/>
          <p:cNvSpPr/>
          <p:nvPr/>
        </p:nvSpPr>
        <p:spPr>
          <a:xfrm>
            <a:off x="5339854" y="5824949"/>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4" name="Right Arrow 13"/>
          <p:cNvSpPr/>
          <p:nvPr/>
        </p:nvSpPr>
        <p:spPr>
          <a:xfrm>
            <a:off x="4766098" y="3147035"/>
            <a:ext cx="347923" cy="219803"/>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395935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3" name="Title 2"/>
          <p:cNvSpPr>
            <a:spLocks noGrp="1"/>
          </p:cNvSpPr>
          <p:nvPr>
            <p:ph type="title"/>
          </p:nvPr>
        </p:nvSpPr>
        <p:spPr>
          <a:xfrm>
            <a:off x="609600" y="69515"/>
            <a:ext cx="9808432" cy="1019912"/>
          </a:xfrm>
        </p:spPr>
        <p:txBody>
          <a:bodyPr>
            <a:noAutofit/>
          </a:bodyPr>
          <a:lstStyle/>
          <a:p>
            <a:r>
              <a:rPr lang="fi-FI" sz="2400" dirty="0"/>
              <a:t>Esimerkkejä graduaiheista: </a:t>
            </a:r>
            <a:r>
              <a:rPr lang="fi-FI" sz="2400" dirty="0">
                <a:solidFill>
                  <a:schemeClr val="accent1"/>
                </a:solidFill>
              </a:rPr>
              <a:t>Vanhemmat, kaverit vai liikunnanopettaja</a:t>
            </a:r>
            <a:r>
              <a:rPr lang="fi-FI" sz="2400" dirty="0"/>
              <a:t>: keneltä saatu tuki yhteydessä motorisiin taitoihin vahvinten?</a:t>
            </a:r>
          </a:p>
        </p:txBody>
      </p:sp>
      <p:sp>
        <p:nvSpPr>
          <p:cNvPr id="4" name="Text Placeholder 3"/>
          <p:cNvSpPr>
            <a:spLocks noGrp="1"/>
          </p:cNvSpPr>
          <p:nvPr>
            <p:ph type="body" idx="1"/>
          </p:nvPr>
        </p:nvSpPr>
        <p:spPr>
          <a:xfrm>
            <a:off x="609600" y="842376"/>
            <a:ext cx="5386917" cy="852391"/>
          </a:xfrm>
        </p:spPr>
        <p:txBody>
          <a:bodyPr/>
          <a:lstStyle/>
          <a:p>
            <a:r>
              <a:rPr lang="fi-FI" dirty="0"/>
              <a:t>Taitavat tenavat (päiväkoti-ikä)</a:t>
            </a:r>
          </a:p>
        </p:txBody>
      </p:sp>
      <p:sp>
        <p:nvSpPr>
          <p:cNvPr id="5" name="Content Placeholder 4"/>
          <p:cNvSpPr>
            <a:spLocks noGrp="1"/>
          </p:cNvSpPr>
          <p:nvPr>
            <p:ph sz="half" idx="2"/>
          </p:nvPr>
        </p:nvSpPr>
        <p:spPr>
          <a:xfrm>
            <a:off x="609600" y="1694768"/>
            <a:ext cx="5386917" cy="4707088"/>
          </a:xfrm>
        </p:spPr>
        <p:txBody>
          <a:bodyPr>
            <a:normAutofit fontScale="850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dirty="0"/>
              <a:t>Fyysiset liikkumisen/liikkumattomuuden ympäristötekijät</a:t>
            </a:r>
          </a:p>
          <a:p>
            <a:r>
              <a:rPr lang="fi-FI" dirty="0"/>
              <a:t>Lapsen temperamentti</a:t>
            </a:r>
          </a:p>
          <a:p>
            <a:endParaRPr lang="fi-FI" dirty="0"/>
          </a:p>
          <a:p>
            <a:pPr marL="0" indent="0">
              <a:buNone/>
            </a:pPr>
            <a:r>
              <a:rPr lang="fi-FI" dirty="0"/>
              <a:t>Lapselta mitattu</a:t>
            </a:r>
          </a:p>
          <a:p>
            <a:r>
              <a:rPr lang="fi-FI" dirty="0"/>
              <a:t>Pituus, paino, vyötärö</a:t>
            </a:r>
          </a:p>
          <a:p>
            <a:r>
              <a:rPr lang="fi-FI" dirty="0"/>
              <a:t>Motoriset perustaidot</a:t>
            </a:r>
          </a:p>
          <a:p>
            <a:r>
              <a:rPr lang="fi-FI" dirty="0"/>
              <a:t>Koettu pätevyys motorisissa perustaidoissa</a:t>
            </a:r>
          </a:p>
          <a:p>
            <a:endParaRPr lang="fi-FI" dirty="0"/>
          </a:p>
          <a:p>
            <a:endParaRPr lang="fi-FI" dirty="0"/>
          </a:p>
        </p:txBody>
      </p:sp>
      <p:sp>
        <p:nvSpPr>
          <p:cNvPr id="6" name="Text Placeholder 5"/>
          <p:cNvSpPr>
            <a:spLocks noGrp="1"/>
          </p:cNvSpPr>
          <p:nvPr>
            <p:ph type="body" sz="quarter" idx="3"/>
          </p:nvPr>
        </p:nvSpPr>
        <p:spPr>
          <a:xfrm>
            <a:off x="6193367" y="842376"/>
            <a:ext cx="5389033" cy="852391"/>
          </a:xfrm>
        </p:spPr>
        <p:txBody>
          <a:bodyPr/>
          <a:lstStyle/>
          <a:p>
            <a:r>
              <a:rPr lang="fi-FI" dirty="0"/>
              <a:t>Liikkuva perhe (alakouluikä)</a:t>
            </a:r>
          </a:p>
        </p:txBody>
      </p:sp>
      <p:sp>
        <p:nvSpPr>
          <p:cNvPr id="7" name="Content Placeholder 6"/>
          <p:cNvSpPr>
            <a:spLocks noGrp="1"/>
          </p:cNvSpPr>
          <p:nvPr>
            <p:ph sz="quarter" idx="4"/>
          </p:nvPr>
        </p:nvSpPr>
        <p:spPr>
          <a:xfrm>
            <a:off x="6193368" y="1694768"/>
            <a:ext cx="5389033" cy="4707088"/>
          </a:xfrm>
          <a:ln>
            <a:solidFill>
              <a:schemeClr val="accent1"/>
            </a:solidFill>
          </a:ln>
        </p:spPr>
        <p:txBody>
          <a:bodyPr>
            <a:normAutofit fontScale="62500" lnSpcReduction="20000"/>
          </a:bodyPr>
          <a:lstStyle/>
          <a:p>
            <a:pPr marL="0" indent="0">
              <a:buNone/>
            </a:pPr>
            <a:r>
              <a:rPr lang="fi-FI" dirty="0"/>
              <a:t>Vanhempien raportoimana</a:t>
            </a:r>
          </a:p>
          <a:p>
            <a:r>
              <a:rPr lang="fi-FI" dirty="0"/>
              <a:t>Perhemuoto, tulotaso, koulutustaso</a:t>
            </a:r>
          </a:p>
          <a:p>
            <a:r>
              <a:rPr lang="fi-FI" dirty="0"/>
              <a:t>Lapsen liikuntamäärä (ulkoilu) / harrastusliikunta (määrä ja laji)</a:t>
            </a:r>
          </a:p>
          <a:p>
            <a:r>
              <a:rPr lang="fi-FI" dirty="0"/>
              <a:t>Liikunnallinen tuki lapselle</a:t>
            </a:r>
          </a:p>
          <a:p>
            <a:r>
              <a:rPr lang="fi-FI" dirty="0"/>
              <a:t>Vanhempien oma liikunta-aktiivisuus</a:t>
            </a:r>
          </a:p>
          <a:p>
            <a:r>
              <a:rPr lang="fi-FI" dirty="0"/>
              <a:t>Lapsen uni ja ruutuaika</a:t>
            </a:r>
          </a:p>
          <a:p>
            <a:r>
              <a:rPr lang="fi-FI" i="1" dirty="0"/>
              <a:t>Vanhemmuustyylit (uusi)</a:t>
            </a:r>
          </a:p>
          <a:p>
            <a:endParaRPr lang="fi-FI" dirty="0"/>
          </a:p>
          <a:p>
            <a:endParaRPr lang="fi-FI" dirty="0"/>
          </a:p>
          <a:p>
            <a:endParaRPr lang="fi-FI" dirty="0"/>
          </a:p>
          <a:p>
            <a:pPr marL="0" indent="0">
              <a:buNone/>
            </a:pPr>
            <a:r>
              <a:rPr lang="fi-FI" dirty="0"/>
              <a:t>Lapselta mitattu</a:t>
            </a:r>
          </a:p>
          <a:p>
            <a:r>
              <a:rPr lang="fi-FI" i="1" dirty="0"/>
              <a:t>Objektiivinen liikunta-aktiivisuus (uusi)</a:t>
            </a:r>
          </a:p>
          <a:p>
            <a:r>
              <a:rPr lang="fi-FI" dirty="0"/>
              <a:t>Pituus, paino, vyötärö</a:t>
            </a:r>
          </a:p>
          <a:p>
            <a:r>
              <a:rPr lang="fi-FI" dirty="0"/>
              <a:t>Motoriset perustaidot</a:t>
            </a:r>
          </a:p>
          <a:p>
            <a:r>
              <a:rPr lang="fi-FI" dirty="0"/>
              <a:t>Koettu pätevyys motorisissa perustaidoissa</a:t>
            </a:r>
          </a:p>
          <a:p>
            <a:r>
              <a:rPr lang="fi-FI" i="1" dirty="0"/>
              <a:t>Vanhempien liikunnallinen tuki (itsemääräämisteoria) (uusi)</a:t>
            </a:r>
          </a:p>
          <a:p>
            <a:r>
              <a:rPr lang="fi-FI" i="1" dirty="0"/>
              <a:t>Kavereiden liikunnallinen tuki (uusi)</a:t>
            </a:r>
          </a:p>
          <a:p>
            <a:r>
              <a:rPr lang="fi-FI" i="1" dirty="0"/>
              <a:t>Liikunnanopettajan liikunnallinen tuki (uusi)</a:t>
            </a:r>
          </a:p>
          <a:p>
            <a:endParaRPr lang="fi-FI" dirty="0"/>
          </a:p>
          <a:p>
            <a:endParaRPr lang="fi-FI" dirty="0"/>
          </a:p>
          <a:p>
            <a:endParaRPr lang="fi-FI" dirty="0"/>
          </a:p>
          <a:p>
            <a:endParaRPr lang="fi-FI" dirty="0"/>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9" name="Date Placeholder 8"/>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16" name="Arc 15"/>
          <p:cNvSpPr/>
          <p:nvPr/>
        </p:nvSpPr>
        <p:spPr>
          <a:xfrm rot="20127095">
            <a:off x="7225472" y="5136996"/>
            <a:ext cx="4761043" cy="1554528"/>
          </a:xfrm>
          <a:prstGeom prst="arc">
            <a:avLst>
              <a:gd name="adj1" fmla="val 17948136"/>
              <a:gd name="adj2" fmla="val 1233707"/>
            </a:avLst>
          </a:prstGeom>
          <a:ln>
            <a:headEnd type="triangle"/>
            <a:tailEnd type="triangle"/>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17" name="Right Brace 16"/>
          <p:cNvSpPr/>
          <p:nvPr/>
        </p:nvSpPr>
        <p:spPr>
          <a:xfrm>
            <a:off x="11080130" y="5566410"/>
            <a:ext cx="339837" cy="835446"/>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62118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893881-CE9C-4153-BB99-A81E9CD973B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8" name="Slide Number Placeholder 7">
            <a:extLst>
              <a:ext uri="{FF2B5EF4-FFF2-40B4-BE49-F238E27FC236}">
                <a16:creationId xmlns:a16="http://schemas.microsoft.com/office/drawing/2014/main" id="{9EF4ECCF-1938-4E9A-B82B-81ABDBFB16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3" name="Title 2">
            <a:extLst>
              <a:ext uri="{FF2B5EF4-FFF2-40B4-BE49-F238E27FC236}">
                <a16:creationId xmlns:a16="http://schemas.microsoft.com/office/drawing/2014/main" id="{2DA00799-7370-45B9-81B6-53E6F9588623}"/>
              </a:ext>
            </a:extLst>
          </p:cNvPr>
          <p:cNvSpPr>
            <a:spLocks noGrp="1"/>
          </p:cNvSpPr>
          <p:nvPr>
            <p:ph type="title"/>
          </p:nvPr>
        </p:nvSpPr>
        <p:spPr>
          <a:xfrm>
            <a:off x="498765" y="1997905"/>
            <a:ext cx="4184072" cy="1252100"/>
          </a:xfrm>
        </p:spPr>
        <p:txBody>
          <a:bodyPr/>
          <a:lstStyle/>
          <a:p>
            <a:r>
              <a:rPr lang="fi-FI" dirty="0"/>
              <a:t>Covid-pandemia </a:t>
            </a:r>
          </a:p>
        </p:txBody>
      </p:sp>
      <p:pic>
        <p:nvPicPr>
          <p:cNvPr id="12" name="Content Placeholder 11" descr="Text, letter&#10;&#10;Description automatically generated">
            <a:extLst>
              <a:ext uri="{FF2B5EF4-FFF2-40B4-BE49-F238E27FC236}">
                <a16:creationId xmlns:a16="http://schemas.microsoft.com/office/drawing/2014/main" id="{145A39DA-4FAC-4C30-A8C5-0806C78529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9238" y="172962"/>
            <a:ext cx="5160196" cy="6154086"/>
          </a:xfrm>
        </p:spPr>
      </p:pic>
      <p:sp>
        <p:nvSpPr>
          <p:cNvPr id="9" name="Date Placeholder 8">
            <a:extLst>
              <a:ext uri="{FF2B5EF4-FFF2-40B4-BE49-F238E27FC236}">
                <a16:creationId xmlns:a16="http://schemas.microsoft.com/office/drawing/2014/main" id="{BF3F32D7-6459-434C-9BB1-A23BEBF9C58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24041A-D7AC-0740-969A-8B5B84F7A4B9}"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pic>
        <p:nvPicPr>
          <p:cNvPr id="13" name="Kuva 5">
            <a:extLst>
              <a:ext uri="{FF2B5EF4-FFF2-40B4-BE49-F238E27FC236}">
                <a16:creationId xmlns:a16="http://schemas.microsoft.com/office/drawing/2014/main" id="{49402B82-858B-42F6-9229-9413B3BDD2D9}"/>
              </a:ext>
            </a:extLst>
          </p:cNvPr>
          <p:cNvPicPr>
            <a:picLocks noChangeAspect="1"/>
          </p:cNvPicPr>
          <p:nvPr/>
        </p:nvPicPr>
        <p:blipFill>
          <a:blip r:embed="rId3"/>
          <a:stretch>
            <a:fillRect/>
          </a:stretch>
        </p:blipFill>
        <p:spPr>
          <a:xfrm>
            <a:off x="1515607" y="700819"/>
            <a:ext cx="1834424" cy="1039663"/>
          </a:xfrm>
          <a:prstGeom prst="rect">
            <a:avLst/>
          </a:prstGeom>
        </p:spPr>
      </p:pic>
    </p:spTree>
    <p:extLst>
      <p:ext uri="{BB962C8B-B14F-4D97-AF65-F5344CB8AC3E}">
        <p14:creationId xmlns:p14="http://schemas.microsoft.com/office/powerpoint/2010/main" val="390361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A638C1-88ED-4A1A-954F-CDEB939EB87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a:ln>
                  <a:noFill/>
                </a:ln>
                <a:solidFill>
                  <a:srgbClr val="F1563F"/>
                </a:solidFill>
                <a:effectLst/>
                <a:uLnTx/>
                <a:uFillTx/>
                <a:latin typeface="Helvetica" pitchFamily="34" charset="0"/>
                <a:ea typeface="+mn-ea"/>
                <a:cs typeface="Helvetica" pitchFamily="34" charset="0"/>
              </a:rPr>
              <a:t>JYU. </a:t>
            </a:r>
            <a:r>
              <a:rPr kumimoji="0" lang="fi-FI" sz="900" b="1" i="0" u="none" strike="noStrike" kern="1200" cap="none" spc="0" normalizeH="0" baseline="0" noProof="0">
                <a:ln>
                  <a:noFill/>
                </a:ln>
                <a:solidFill>
                  <a:prstClr val="white"/>
                </a:solidFill>
                <a:effectLst/>
                <a:uLnTx/>
                <a:uFillTx/>
                <a:latin typeface="Helvetica" pitchFamily="34" charset="0"/>
                <a:ea typeface="+mn-ea"/>
                <a:cs typeface="Helvetica" pitchFamily="34" charset="0"/>
              </a:rPr>
              <a:t>Since 1863.</a:t>
            </a:r>
            <a:endParaRPr kumimoji="0" lang="fi-FI" sz="900" b="1" i="0" u="none" strike="noStrike" kern="1200" cap="none" spc="0" normalizeH="0" baseline="0" noProof="0" dirty="0">
              <a:ln>
                <a:noFill/>
              </a:ln>
              <a:solidFill>
                <a:prstClr val="white"/>
              </a:solidFill>
              <a:effectLst/>
              <a:uLnTx/>
              <a:uFillTx/>
              <a:latin typeface="Helvetica" pitchFamily="34" charset="0"/>
              <a:ea typeface="+mn-ea"/>
              <a:cs typeface="Helvetica" pitchFamily="34" charset="0"/>
            </a:endParaRPr>
          </a:p>
        </p:txBody>
      </p:sp>
      <p:sp>
        <p:nvSpPr>
          <p:cNvPr id="4" name="Title 3">
            <a:extLst>
              <a:ext uri="{FF2B5EF4-FFF2-40B4-BE49-F238E27FC236}">
                <a16:creationId xmlns:a16="http://schemas.microsoft.com/office/drawing/2014/main" id="{51536EBF-DB5A-4786-A969-160403504CCF}"/>
              </a:ext>
            </a:extLst>
          </p:cNvPr>
          <p:cNvSpPr>
            <a:spLocks noGrp="1"/>
          </p:cNvSpPr>
          <p:nvPr>
            <p:ph type="title"/>
          </p:nvPr>
        </p:nvSpPr>
        <p:spPr>
          <a:xfrm>
            <a:off x="902324" y="-37246"/>
            <a:ext cx="9808432" cy="1019912"/>
          </a:xfrm>
        </p:spPr>
        <p:txBody>
          <a:bodyPr/>
          <a:lstStyle/>
          <a:p>
            <a:r>
              <a:rPr lang="fi-FI" dirty="0"/>
              <a:t>Jo valmistuneita opinnäytetöitä </a:t>
            </a:r>
          </a:p>
        </p:txBody>
      </p:sp>
      <p:pic>
        <p:nvPicPr>
          <p:cNvPr id="19" name="Content Placeholder 18" descr="A picture containing text&#10;&#10;Description automatically generated">
            <a:extLst>
              <a:ext uri="{FF2B5EF4-FFF2-40B4-BE49-F238E27FC236}">
                <a16:creationId xmlns:a16="http://schemas.microsoft.com/office/drawing/2014/main" id="{7BA32AE5-6F52-4958-9990-0C45BFA5091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073" y="1141807"/>
            <a:ext cx="4756727" cy="5212032"/>
          </a:xfrm>
        </p:spPr>
      </p:pic>
      <p:pic>
        <p:nvPicPr>
          <p:cNvPr id="22" name="Content Placeholder 21" descr="Text, application&#10;&#10;Description automatically generated">
            <a:extLst>
              <a:ext uri="{FF2B5EF4-FFF2-40B4-BE49-F238E27FC236}">
                <a16:creationId xmlns:a16="http://schemas.microsoft.com/office/drawing/2014/main" id="{7AB7470F-5E95-48B3-94B3-019B13361B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23711" y="958382"/>
            <a:ext cx="5721471" cy="3735594"/>
          </a:xfrm>
        </p:spPr>
      </p:pic>
      <p:sp>
        <p:nvSpPr>
          <p:cNvPr id="3" name="Slide Number Placeholder 2">
            <a:extLst>
              <a:ext uri="{FF2B5EF4-FFF2-40B4-BE49-F238E27FC236}">
                <a16:creationId xmlns:a16="http://schemas.microsoft.com/office/drawing/2014/main" id="{B2E053CA-F6B2-4AC7-AD10-B05BFE30BD4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E3988A-0109-0B40-965D-9E0ED41EFEE4}" type="slidenum">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6" name="Date Placeholder 5">
            <a:extLst>
              <a:ext uri="{FF2B5EF4-FFF2-40B4-BE49-F238E27FC236}">
                <a16:creationId xmlns:a16="http://schemas.microsoft.com/office/drawing/2014/main" id="{AEF5EBB8-7D6A-4B0A-9322-1A7FECD0DFC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9D46576-D913-A841-B054-014875DAA31A}" type="datetime1">
              <a:rPr kumimoji="0" lang="fi-FI" sz="900" b="0" i="0" u="none" strike="noStrike" kern="1200" cap="none" spc="0" normalizeH="0" baseline="0" noProof="0" smtClean="0">
                <a:ln>
                  <a:noFill/>
                </a:ln>
                <a:solidFill>
                  <a:prstClr val="white"/>
                </a:solidFill>
                <a:effectLst/>
                <a:uLnTx/>
                <a:uFillTx/>
                <a:latin typeface="Helvetica" pitchFamily="34" charset="0"/>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3.9.2022</a:t>
            </a:fld>
            <a:endParaRPr kumimoji="0" lang="fi-FI" sz="900" b="0" i="0" u="none" strike="noStrike" kern="1200" cap="none" spc="0" normalizeH="0" baseline="0" noProof="0" dirty="0">
              <a:ln>
                <a:noFill/>
              </a:ln>
              <a:solidFill>
                <a:prstClr val="white"/>
              </a:solidFill>
              <a:effectLst/>
              <a:uLnTx/>
              <a:uFillTx/>
              <a:latin typeface="Helvetica" pitchFamily="34" charset="0"/>
              <a:ea typeface="+mn-ea"/>
              <a:cs typeface="Helvetica"/>
            </a:endParaRPr>
          </a:p>
        </p:txBody>
      </p:sp>
      <p:sp>
        <p:nvSpPr>
          <p:cNvPr id="23" name="Rectangle 22">
            <a:extLst>
              <a:ext uri="{FF2B5EF4-FFF2-40B4-BE49-F238E27FC236}">
                <a16:creationId xmlns:a16="http://schemas.microsoft.com/office/drawing/2014/main" id="{6B7DB550-EC53-4BB3-9FD8-28F3EBDCBFC4}"/>
              </a:ext>
            </a:extLst>
          </p:cNvPr>
          <p:cNvSpPr/>
          <p:nvPr/>
        </p:nvSpPr>
        <p:spPr>
          <a:xfrm>
            <a:off x="683491" y="1856509"/>
            <a:ext cx="4498109" cy="51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24" name="Picture 23">
            <a:extLst>
              <a:ext uri="{FF2B5EF4-FFF2-40B4-BE49-F238E27FC236}">
                <a16:creationId xmlns:a16="http://schemas.microsoft.com/office/drawing/2014/main" id="{766F16B2-9A2C-4E6E-A739-4D53E17075EC}"/>
              </a:ext>
            </a:extLst>
          </p:cNvPr>
          <p:cNvPicPr>
            <a:picLocks noChangeAspect="1"/>
          </p:cNvPicPr>
          <p:nvPr/>
        </p:nvPicPr>
        <p:blipFill>
          <a:blip r:embed="rId4"/>
          <a:stretch>
            <a:fillRect/>
          </a:stretch>
        </p:blipFill>
        <p:spPr>
          <a:xfrm>
            <a:off x="2017385" y="1704453"/>
            <a:ext cx="1346600" cy="669292"/>
          </a:xfrm>
          <a:prstGeom prst="rect">
            <a:avLst/>
          </a:prstGeom>
        </p:spPr>
      </p:pic>
      <p:pic>
        <p:nvPicPr>
          <p:cNvPr id="26" name="Picture 25" descr="Graphical user interface, text, application, email&#10;&#10;Description automatically generated">
            <a:extLst>
              <a:ext uri="{FF2B5EF4-FFF2-40B4-BE49-F238E27FC236}">
                <a16:creationId xmlns:a16="http://schemas.microsoft.com/office/drawing/2014/main" id="{DD439E5C-2DD2-4EBD-AD25-F33854085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194" y="4814986"/>
            <a:ext cx="2584332" cy="1430954"/>
          </a:xfrm>
          <a:prstGeom prst="rect">
            <a:avLst/>
          </a:prstGeom>
        </p:spPr>
      </p:pic>
      <p:pic>
        <p:nvPicPr>
          <p:cNvPr id="27" name="Picture 26">
            <a:extLst>
              <a:ext uri="{FF2B5EF4-FFF2-40B4-BE49-F238E27FC236}">
                <a16:creationId xmlns:a16="http://schemas.microsoft.com/office/drawing/2014/main" id="{1D1225D6-244E-493B-8130-EC0A7822A291}"/>
              </a:ext>
            </a:extLst>
          </p:cNvPr>
          <p:cNvPicPr>
            <a:picLocks noChangeAspect="1"/>
          </p:cNvPicPr>
          <p:nvPr/>
        </p:nvPicPr>
        <p:blipFill>
          <a:blip r:embed="rId6"/>
          <a:stretch>
            <a:fillRect/>
          </a:stretch>
        </p:blipFill>
        <p:spPr>
          <a:xfrm>
            <a:off x="5898969" y="5012258"/>
            <a:ext cx="1835055" cy="1036410"/>
          </a:xfrm>
          <a:prstGeom prst="rect">
            <a:avLst/>
          </a:prstGeom>
        </p:spPr>
      </p:pic>
      <p:pic>
        <p:nvPicPr>
          <p:cNvPr id="28" name="Picture 27">
            <a:extLst>
              <a:ext uri="{FF2B5EF4-FFF2-40B4-BE49-F238E27FC236}">
                <a16:creationId xmlns:a16="http://schemas.microsoft.com/office/drawing/2014/main" id="{C646CB55-4E4E-492A-807E-0EEEC59DDFAF}"/>
              </a:ext>
            </a:extLst>
          </p:cNvPr>
          <p:cNvPicPr>
            <a:picLocks noChangeAspect="1"/>
          </p:cNvPicPr>
          <p:nvPr/>
        </p:nvPicPr>
        <p:blipFill>
          <a:blip r:embed="rId7"/>
          <a:stretch>
            <a:fillRect/>
          </a:stretch>
        </p:blipFill>
        <p:spPr>
          <a:xfrm>
            <a:off x="8353219" y="395491"/>
            <a:ext cx="1752968" cy="779097"/>
          </a:xfrm>
          <a:prstGeom prst="rect">
            <a:avLst/>
          </a:prstGeom>
        </p:spPr>
      </p:pic>
    </p:spTree>
    <p:extLst>
      <p:ext uri="{BB962C8B-B14F-4D97-AF65-F5344CB8AC3E}">
        <p14:creationId xmlns:p14="http://schemas.microsoft.com/office/powerpoint/2010/main" val="88880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402699" y="1184275"/>
            <a:ext cx="5715000" cy="4619626"/>
            <a:chOff x="1897" y="746"/>
            <a:chExt cx="3600" cy="2910"/>
          </a:xfrm>
        </p:grpSpPr>
        <p:sp>
          <p:nvSpPr>
            <p:cNvPr id="13316" name="Rectangle 9"/>
            <p:cNvSpPr>
              <a:spLocks noChangeArrowheads="1"/>
            </p:cNvSpPr>
            <p:nvPr/>
          </p:nvSpPr>
          <p:spPr bwMode="auto">
            <a:xfrm>
              <a:off x="2325" y="1116"/>
              <a:ext cx="2948" cy="2540"/>
            </a:xfrm>
            <a:prstGeom prst="rect">
              <a:avLst/>
            </a:prstGeom>
            <a:noFill/>
            <a:ln w="9525">
              <a:noFill/>
              <a:miter lim="800000"/>
              <a:headEnd/>
              <a:tailEnd/>
            </a:ln>
          </p:spPr>
          <p:txBody>
            <a:bodyPr lIns="91311" tIns="45657" rIns="91311" bIns="45657"/>
            <a:lstStyle/>
            <a:p>
              <a:pPr marL="171450" marR="0" lvl="0" indent="0" algn="l" defTabSz="457200" rtl="0" eaLnBrk="1" fontAlgn="auto" latinLnBrk="0" hangingPunct="1">
                <a:lnSpc>
                  <a:spcPct val="100000"/>
                </a:lnSpc>
                <a:spcBef>
                  <a:spcPct val="20000"/>
                </a:spcBef>
                <a:spcAft>
                  <a:spcPts val="0"/>
                </a:spcAft>
                <a:buClr>
                  <a:srgbClr val="FF6600"/>
                </a:buClr>
                <a:buSzPct val="85000"/>
                <a:buFontTx/>
                <a:buNone/>
                <a:tabLst/>
                <a:defRPr/>
              </a:pPr>
              <a:endParaRPr kumimoji="0" lang="en-GB"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13317" name="Rectangle 10"/>
            <p:cNvSpPr>
              <a:spLocks noChangeArrowheads="1"/>
            </p:cNvSpPr>
            <p:nvPr/>
          </p:nvSpPr>
          <p:spPr bwMode="auto">
            <a:xfrm>
              <a:off x="1897" y="746"/>
              <a:ext cx="3600" cy="370"/>
            </a:xfrm>
            <a:prstGeom prst="rect">
              <a:avLst/>
            </a:prstGeom>
            <a:noFill/>
            <a:ln w="12700">
              <a:noFill/>
              <a:miter lim="800000"/>
              <a:headEnd/>
              <a:tailEnd/>
            </a:ln>
          </p:spPr>
          <p:txBody>
            <a:bodyPr wrap="none" lIns="85605" tIns="42803" rIns="85605" bIns="42803"/>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Palatino Linotype"/>
                <a:ea typeface="+mn-ea"/>
                <a:cs typeface="+mn-cs"/>
              </a:endParaRPr>
            </a:p>
          </p:txBody>
        </p:sp>
      </p:grpSp>
      <p:sp>
        <p:nvSpPr>
          <p:cNvPr id="4" name="5-Point Star 3"/>
          <p:cNvSpPr/>
          <p:nvPr/>
        </p:nvSpPr>
        <p:spPr bwMode="auto">
          <a:xfrm>
            <a:off x="5208667" y="6325454"/>
            <a:ext cx="332252" cy="337542"/>
          </a:xfrm>
          <a:prstGeom prst="star5">
            <a:avLst>
              <a:gd name="adj" fmla="val 45366"/>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FF0000"/>
              </a:solidFill>
              <a:effectLst/>
              <a:uLnTx/>
              <a:uFillTx/>
              <a:latin typeface="Helvetica" pitchFamily="34" charset="0"/>
              <a:ea typeface="+mn-ea"/>
              <a:cs typeface="+mn-cs"/>
            </a:endParaRPr>
          </a:p>
        </p:txBody>
      </p:sp>
      <p:sp>
        <p:nvSpPr>
          <p:cNvPr id="5" name="Oval 4"/>
          <p:cNvSpPr/>
          <p:nvPr/>
        </p:nvSpPr>
        <p:spPr bwMode="auto">
          <a:xfrm>
            <a:off x="5126187" y="6410878"/>
            <a:ext cx="259766" cy="43279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sp>
        <p:nvSpPr>
          <p:cNvPr id="10" name="Title 9"/>
          <p:cNvSpPr>
            <a:spLocks noGrp="1"/>
          </p:cNvSpPr>
          <p:nvPr>
            <p:ph type="title"/>
          </p:nvPr>
        </p:nvSpPr>
        <p:spPr>
          <a:xfrm>
            <a:off x="1542486" y="134837"/>
            <a:ext cx="9441193" cy="566837"/>
          </a:xfrm>
        </p:spPr>
        <p:txBody>
          <a:bodyPr>
            <a:noAutofit/>
          </a:bodyPr>
          <a:lstStyle/>
          <a:p>
            <a:pPr algn="ctr"/>
            <a:r>
              <a:rPr lang="en-US" sz="2000" dirty="0"/>
              <a:t>FOLLOW-UP STUDY: </a:t>
            </a:r>
            <a:br>
              <a:rPr lang="en-US" sz="2000" dirty="0"/>
            </a:br>
            <a:r>
              <a:rPr lang="en-US" sz="2000" dirty="0"/>
              <a:t>KINDERGARTEN </a:t>
            </a:r>
            <a:r>
              <a:rPr lang="en-US" sz="2000" dirty="0">
                <a:sym typeface="Wingdings" panose="05000000000000000000" pitchFamily="2" charset="2"/>
              </a:rPr>
              <a:t> EARLY PRIMARY SCHOOL  LATE PRIMARY SCHOOL</a:t>
            </a:r>
            <a:endParaRPr lang="en-US" sz="2000" noProof="0" dirty="0"/>
          </a:p>
        </p:txBody>
      </p:sp>
      <p:pic>
        <p:nvPicPr>
          <p:cNvPr id="8" name="Picture 7"/>
          <p:cNvPicPr>
            <a:picLocks noChangeAspect="1"/>
          </p:cNvPicPr>
          <p:nvPr/>
        </p:nvPicPr>
        <p:blipFill>
          <a:blip r:embed="rId3"/>
          <a:stretch>
            <a:fillRect/>
          </a:stretch>
        </p:blipFill>
        <p:spPr>
          <a:xfrm>
            <a:off x="3740739" y="1188516"/>
            <a:ext cx="2048434" cy="1018120"/>
          </a:xfrm>
          <a:prstGeom prst="rect">
            <a:avLst/>
          </a:prstGeom>
        </p:spPr>
      </p:pic>
      <p:sp>
        <p:nvSpPr>
          <p:cNvPr id="11" name="TextBox 10"/>
          <p:cNvSpPr txBox="1"/>
          <p:nvPr/>
        </p:nvSpPr>
        <p:spPr>
          <a:xfrm>
            <a:off x="3530587" y="2196588"/>
            <a:ext cx="24632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Skilled</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Kids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2015-2016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1</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pic>
        <p:nvPicPr>
          <p:cNvPr id="42" name="Content Placeholder 12"/>
          <p:cNvPicPr>
            <a:picLocks noGrp="1" noChangeAspect="1"/>
          </p:cNvPicPr>
          <p:nvPr>
            <p:ph idx="10"/>
          </p:nvPr>
        </p:nvPicPr>
        <p:blipFill>
          <a:blip r:embed="rId4" cstate="print">
            <a:extLst>
              <a:ext uri="{28A0092B-C50C-407E-A947-70E740481C1C}">
                <a14:useLocalDpi xmlns:a14="http://schemas.microsoft.com/office/drawing/2010/main" val="0"/>
              </a:ext>
            </a:extLst>
          </a:blip>
          <a:stretch>
            <a:fillRect/>
          </a:stretch>
        </p:blipFill>
        <p:spPr>
          <a:xfrm>
            <a:off x="6553086" y="1188516"/>
            <a:ext cx="2197224" cy="977427"/>
          </a:xfrm>
        </p:spPr>
      </p:pic>
      <p:sp>
        <p:nvSpPr>
          <p:cNvPr id="43" name="TextBox 42"/>
          <p:cNvSpPr txBox="1"/>
          <p:nvPr/>
        </p:nvSpPr>
        <p:spPr>
          <a:xfrm>
            <a:off x="6446931" y="2123220"/>
            <a:ext cx="246075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Active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Family</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2018-2020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2</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grpSp>
        <p:nvGrpSpPr>
          <p:cNvPr id="12" name="Group 11"/>
          <p:cNvGrpSpPr/>
          <p:nvPr/>
        </p:nvGrpSpPr>
        <p:grpSpPr>
          <a:xfrm>
            <a:off x="67955" y="1097821"/>
            <a:ext cx="3110205" cy="5684550"/>
            <a:chOff x="3077699" y="945500"/>
            <a:chExt cx="3110205" cy="5684550"/>
          </a:xfrm>
          <a:solidFill>
            <a:schemeClr val="bg1"/>
          </a:solidFill>
        </p:grpSpPr>
        <p:grpSp>
          <p:nvGrpSpPr>
            <p:cNvPr id="52" name="Group 4"/>
            <p:cNvGrpSpPr>
              <a:grpSpLocks/>
            </p:cNvGrpSpPr>
            <p:nvPr/>
          </p:nvGrpSpPr>
          <p:grpSpPr bwMode="auto">
            <a:xfrm>
              <a:off x="3077699" y="945500"/>
              <a:ext cx="3110205" cy="5684550"/>
              <a:chOff x="1080" y="775"/>
              <a:chExt cx="1489" cy="2857"/>
            </a:xfrm>
            <a:grpFill/>
          </p:grpSpPr>
          <p:pic>
            <p:nvPicPr>
              <p:cNvPr id="53" name="Picture 5" descr="suomen_kartta kopio"/>
              <p:cNvPicPr>
                <a:picLocks noChangeAspect="1" noChangeArrowheads="1"/>
              </p:cNvPicPr>
              <p:nvPr/>
            </p:nvPicPr>
            <p:blipFill>
              <a:blip r:embed="rId5" cstate="print"/>
              <a:srcRect/>
              <a:stretch>
                <a:fillRect/>
              </a:stretch>
            </p:blipFill>
            <p:spPr bwMode="auto">
              <a:xfrm>
                <a:off x="1080" y="775"/>
                <a:ext cx="1489" cy="2857"/>
              </a:xfrm>
              <a:prstGeom prst="rect">
                <a:avLst/>
              </a:prstGeom>
              <a:grpFill/>
              <a:ln w="9525">
                <a:noFill/>
                <a:miter lim="800000"/>
                <a:headEnd/>
                <a:tailEnd/>
              </a:ln>
            </p:spPr>
          </p:pic>
          <p:sp>
            <p:nvSpPr>
              <p:cNvPr id="54" name="Oval 6"/>
              <p:cNvSpPr>
                <a:spLocks noChangeArrowheads="1"/>
              </p:cNvSpPr>
              <p:nvPr/>
            </p:nvSpPr>
            <p:spPr bwMode="auto">
              <a:xfrm>
                <a:off x="1661" y="2886"/>
                <a:ext cx="85" cy="84"/>
              </a:xfrm>
              <a:prstGeom prst="ellipse">
                <a:avLst/>
              </a:prstGeom>
              <a:solidFill>
                <a:schemeClr val="tx1"/>
              </a:solidFill>
              <a:ln w="9525">
                <a:solidFill>
                  <a:srgbClr val="00008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56" name="Flowchart: Connector 55"/>
            <p:cNvSpPr/>
            <p:nvPr/>
          </p:nvSpPr>
          <p:spPr bwMode="auto">
            <a:xfrm>
              <a:off x="4341416" y="6233425"/>
              <a:ext cx="150009" cy="140988"/>
            </a:xfrm>
            <a:prstGeom prst="flowChartConnector">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sp>
          <p:nvSpPr>
            <p:cNvPr id="57" name="Ellipsi 8"/>
            <p:cNvSpPr/>
            <p:nvPr/>
          </p:nvSpPr>
          <p:spPr bwMode="auto">
            <a:xfrm>
              <a:off x="4341958" y="6163813"/>
              <a:ext cx="219471" cy="23545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pic>
          <p:nvPicPr>
            <p:cNvPr id="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1088" y="255536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9886" y="334301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645" y="3953744"/>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19" y="418755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71" y="493506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520178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5906" y="5145740"/>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9528" y="5347487"/>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479" y="534783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042" y="491918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3827" y="608095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67" y="6101067"/>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19" y="626421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003" y="587080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902" y="564145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67" y="466450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40" y="586476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513" y="4901199"/>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511" y="5989325"/>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138" y="605641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568" y="466450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9" name="5-Point Star 78"/>
          <p:cNvSpPr/>
          <p:nvPr/>
        </p:nvSpPr>
        <p:spPr bwMode="auto">
          <a:xfrm>
            <a:off x="11412547" y="6325454"/>
            <a:ext cx="332252" cy="337542"/>
          </a:xfrm>
          <a:prstGeom prst="star5">
            <a:avLst>
              <a:gd name="adj" fmla="val 45366"/>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FF0000"/>
              </a:solidFill>
              <a:effectLst/>
              <a:uLnTx/>
              <a:uFillTx/>
              <a:latin typeface="Helvetica" pitchFamily="34" charset="0"/>
              <a:ea typeface="+mn-ea"/>
              <a:cs typeface="+mn-cs"/>
            </a:endParaRPr>
          </a:p>
        </p:txBody>
      </p:sp>
      <p:pic>
        <p:nvPicPr>
          <p:cNvPr id="6" name="Kuva 5">
            <a:extLst>
              <a:ext uri="{FF2B5EF4-FFF2-40B4-BE49-F238E27FC236}">
                <a16:creationId xmlns:a16="http://schemas.microsoft.com/office/drawing/2014/main" id="{069D11C4-5533-4BFE-8208-5813A8C7D821}"/>
              </a:ext>
            </a:extLst>
          </p:cNvPr>
          <p:cNvPicPr>
            <a:picLocks noChangeAspect="1"/>
          </p:cNvPicPr>
          <p:nvPr/>
        </p:nvPicPr>
        <p:blipFill>
          <a:blip r:embed="rId7"/>
          <a:stretch>
            <a:fillRect/>
          </a:stretch>
        </p:blipFill>
        <p:spPr>
          <a:xfrm>
            <a:off x="9578953" y="1237094"/>
            <a:ext cx="1834424" cy="1039663"/>
          </a:xfrm>
          <a:prstGeom prst="rect">
            <a:avLst/>
          </a:prstGeom>
        </p:spPr>
      </p:pic>
      <p:sp>
        <p:nvSpPr>
          <p:cNvPr id="50" name="TextBox 42">
            <a:extLst>
              <a:ext uri="{FF2B5EF4-FFF2-40B4-BE49-F238E27FC236}">
                <a16:creationId xmlns:a16="http://schemas.microsoft.com/office/drawing/2014/main" id="{8C5121A6-FB09-4A24-8F75-FFD2D2C06403}"/>
              </a:ext>
            </a:extLst>
          </p:cNvPr>
          <p:cNvSpPr txBox="1"/>
          <p:nvPr/>
        </p:nvSpPr>
        <p:spPr>
          <a:xfrm>
            <a:off x="9358370" y="2221049"/>
            <a:ext cx="242887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Taiturit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2021-2023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3</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sp>
        <p:nvSpPr>
          <p:cNvPr id="2" name="TextBox 1">
            <a:extLst>
              <a:ext uri="{FF2B5EF4-FFF2-40B4-BE49-F238E27FC236}">
                <a16:creationId xmlns:a16="http://schemas.microsoft.com/office/drawing/2014/main" id="{53F62C21-5F15-4DB7-A76D-ED94273C5A37}"/>
              </a:ext>
            </a:extLst>
          </p:cNvPr>
          <p:cNvSpPr txBox="1"/>
          <p:nvPr/>
        </p:nvSpPr>
        <p:spPr>
          <a:xfrm>
            <a:off x="3740739" y="3383379"/>
            <a:ext cx="24632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Nettisivut: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hlinkClick r:id="rId8"/>
              </a:rPr>
              <a:t>https://www.jyu.fi/sport/fi/tutkimus/hankkeet/taitavat-tenavat</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
        <p:nvSpPr>
          <p:cNvPr id="7" name="TextBox 6">
            <a:extLst>
              <a:ext uri="{FF2B5EF4-FFF2-40B4-BE49-F238E27FC236}">
                <a16:creationId xmlns:a16="http://schemas.microsoft.com/office/drawing/2014/main" id="{2AE3E47E-21BB-4663-9B6F-2DC5B37089A8}"/>
              </a:ext>
            </a:extLst>
          </p:cNvPr>
          <p:cNvSpPr txBox="1"/>
          <p:nvPr/>
        </p:nvSpPr>
        <p:spPr>
          <a:xfrm>
            <a:off x="6579633" y="3349491"/>
            <a:ext cx="222741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Nettisivut: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hlinkClick r:id="rId9"/>
              </a:rPr>
              <a:t>https://www.jyu.fi/sport/fi/tutkimus/hankkeet/liikkuva-perhe</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
        <p:nvSpPr>
          <p:cNvPr id="9" name="TextBox 8">
            <a:extLst>
              <a:ext uri="{FF2B5EF4-FFF2-40B4-BE49-F238E27FC236}">
                <a16:creationId xmlns:a16="http://schemas.microsoft.com/office/drawing/2014/main" id="{4B8D6013-0F38-4D67-AA0C-67F6FF1DC0E3}"/>
              </a:ext>
            </a:extLst>
          </p:cNvPr>
          <p:cNvSpPr txBox="1"/>
          <p:nvPr/>
        </p:nvSpPr>
        <p:spPr>
          <a:xfrm>
            <a:off x="9458325" y="3349491"/>
            <a:ext cx="24288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Nettisivut: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hlinkClick r:id="rId10"/>
              </a:rPr>
              <a:t>https://www.jyu.fi/sport/fi/tutkimus/hankkeet/taiturit</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
        <p:nvSpPr>
          <p:cNvPr id="13" name="TextBox 12">
            <a:extLst>
              <a:ext uri="{FF2B5EF4-FFF2-40B4-BE49-F238E27FC236}">
                <a16:creationId xmlns:a16="http://schemas.microsoft.com/office/drawing/2014/main" id="{C6C380A5-52F7-4920-B31E-271051E9E9A4}"/>
              </a:ext>
            </a:extLst>
          </p:cNvPr>
          <p:cNvSpPr txBox="1"/>
          <p:nvPr/>
        </p:nvSpPr>
        <p:spPr>
          <a:xfrm>
            <a:off x="3845021" y="5041275"/>
            <a:ext cx="246199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Jo valmistuneet opinnäytetyöt: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hlinkClick r:id="rId11"/>
              </a:rPr>
              <a:t>https://www.jyu.fi/sport/fi/tutkimus/hankkeet/taitavat-tenavat/julkaisut</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14" name="TextBox 13">
            <a:extLst>
              <a:ext uri="{FF2B5EF4-FFF2-40B4-BE49-F238E27FC236}">
                <a16:creationId xmlns:a16="http://schemas.microsoft.com/office/drawing/2014/main" id="{FD4E8E40-604E-4BD6-9FA0-0E28FC941A49}"/>
              </a:ext>
            </a:extLst>
          </p:cNvPr>
          <p:cNvSpPr txBox="1"/>
          <p:nvPr/>
        </p:nvSpPr>
        <p:spPr>
          <a:xfrm>
            <a:off x="6603722" y="5034508"/>
            <a:ext cx="246075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Jo valmistuneet opinnäytetyöt: </a:t>
            </a:r>
            <a:r>
              <a:rPr kumimoji="0" lang="fi-FI" sz="1800" b="0" i="0" u="none" strike="noStrike" kern="1200" cap="none" spc="0" normalizeH="0" baseline="0" noProof="0" dirty="0">
                <a:ln>
                  <a:noFill/>
                </a:ln>
                <a:solidFill>
                  <a:prstClr val="black"/>
                </a:solidFill>
                <a:effectLst/>
                <a:uLnTx/>
                <a:uFillTx/>
                <a:latin typeface="Palatino Linotype"/>
                <a:ea typeface="+mn-ea"/>
                <a:cs typeface="+mn-cs"/>
                <a:hlinkClick r:id="rId12"/>
              </a:rPr>
              <a:t>https://www.jyu.fi/sport/fi/tutkimus/hankkeet/liikkuva-perhe/julkaisut-1</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
        <p:nvSpPr>
          <p:cNvPr id="15" name="TextBox 14">
            <a:extLst>
              <a:ext uri="{FF2B5EF4-FFF2-40B4-BE49-F238E27FC236}">
                <a16:creationId xmlns:a16="http://schemas.microsoft.com/office/drawing/2014/main" id="{86D61224-8E97-42C1-9A6E-DCF4DFF6B790}"/>
              </a:ext>
            </a:extLst>
          </p:cNvPr>
          <p:cNvSpPr txBox="1"/>
          <p:nvPr/>
        </p:nvSpPr>
        <p:spPr>
          <a:xfrm>
            <a:off x="9549624" y="5031931"/>
            <a:ext cx="2256612" cy="1793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Jo valmistuneet opinnäytetyöt: </a:t>
            </a:r>
            <a:r>
              <a:rPr kumimoji="0" lang="fi-FI" sz="1800" b="0" i="0" u="none" strike="noStrike" kern="1200" cap="none" spc="0" normalizeH="0" baseline="0" noProof="0" dirty="0">
                <a:ln>
                  <a:noFill/>
                </a:ln>
                <a:solidFill>
                  <a:prstClr val="black"/>
                </a:solidFill>
                <a:effectLst/>
                <a:uLnTx/>
                <a:uFillTx/>
                <a:latin typeface="Palatino Linotype"/>
                <a:ea typeface="+mn-ea"/>
                <a:cs typeface="+mn-cs"/>
                <a:hlinkClick r:id="rId13">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hlinkClick r:id="rId13">
                  <a:extLst>
                    <a:ext uri="{A12FA001-AC4F-418D-AE19-62706E023703}">
                      <ahyp:hlinkClr xmlns:ahyp="http://schemas.microsoft.com/office/drawing/2018/hyperlinkcolor" val="tx"/>
                    </a:ext>
                  </a:extLst>
                </a:hlinkClick>
              </a:rPr>
              <a:t>https://www.jyu.fi/sport/fi/tutkimus/hankkeet/taiturit/julkaisut</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Tree>
    <p:extLst>
      <p:ext uri="{BB962C8B-B14F-4D97-AF65-F5344CB8AC3E}">
        <p14:creationId xmlns:p14="http://schemas.microsoft.com/office/powerpoint/2010/main" val="151866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graphical user interface&#10;&#10;Description automatically generated">
            <a:extLst>
              <a:ext uri="{FF2B5EF4-FFF2-40B4-BE49-F238E27FC236}">
                <a16:creationId xmlns:a16="http://schemas.microsoft.com/office/drawing/2014/main" id="{EA80452C-C532-4369-8D91-15EE3265E488}"/>
              </a:ext>
            </a:extLst>
          </p:cNvPr>
          <p:cNvPicPr>
            <a:picLocks noChangeAspect="1"/>
          </p:cNvPicPr>
          <p:nvPr/>
        </p:nvPicPr>
        <p:blipFill rotWithShape="1">
          <a:blip r:embed="rId2">
            <a:extLst>
              <a:ext uri="{28A0092B-C50C-407E-A947-70E740481C1C}">
                <a14:useLocalDpi xmlns:a14="http://schemas.microsoft.com/office/drawing/2010/main" val="0"/>
              </a:ext>
            </a:extLst>
          </a:blip>
          <a:srcRect b="4047"/>
          <a:stretch/>
        </p:blipFill>
        <p:spPr>
          <a:xfrm>
            <a:off x="621675" y="623275"/>
            <a:ext cx="4032621" cy="5607882"/>
          </a:xfrm>
          <a:prstGeom prst="rect">
            <a:avLst/>
          </a:prstGeom>
        </p:spPr>
      </p:pic>
      <p:sp>
        <p:nvSpPr>
          <p:cNvPr id="18"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16709-965F-4B8D-9C83-B70E9DE4A17C}"/>
              </a:ext>
            </a:extLst>
          </p:cNvPr>
          <p:cNvSpPr>
            <a:spLocks noGrp="1"/>
          </p:cNvSpPr>
          <p:nvPr>
            <p:ph type="title"/>
          </p:nvPr>
        </p:nvSpPr>
        <p:spPr>
          <a:xfrm>
            <a:off x="5465659" y="1188637"/>
            <a:ext cx="5642312" cy="1597228"/>
          </a:xfrm>
        </p:spPr>
        <p:txBody>
          <a:bodyPr>
            <a:normAutofit/>
          </a:bodyPr>
          <a:lstStyle/>
          <a:p>
            <a:r>
              <a:rPr lang="fi-FI" sz="5400" dirty="0">
                <a:latin typeface="Helvetica" panose="020B0604020202020204" pitchFamily="34" charset="0"/>
                <a:cs typeface="Helvetica" panose="020B0604020202020204" pitchFamily="34" charset="0"/>
              </a:rPr>
              <a:t>Syksyn graduseminaarit</a:t>
            </a:r>
          </a:p>
        </p:txBody>
      </p:sp>
      <p:sp>
        <p:nvSpPr>
          <p:cNvPr id="19" name="Content Placeholder 8">
            <a:extLst>
              <a:ext uri="{FF2B5EF4-FFF2-40B4-BE49-F238E27FC236}">
                <a16:creationId xmlns:a16="http://schemas.microsoft.com/office/drawing/2014/main" id="{191A3B81-7378-F583-1242-AA98C1E76108}"/>
              </a:ext>
            </a:extLst>
          </p:cNvPr>
          <p:cNvSpPr>
            <a:spLocks noGrp="1"/>
          </p:cNvSpPr>
          <p:nvPr>
            <p:ph idx="1"/>
          </p:nvPr>
        </p:nvSpPr>
        <p:spPr>
          <a:xfrm>
            <a:off x="5465659" y="2998278"/>
            <a:ext cx="4784329" cy="1974316"/>
          </a:xfrm>
        </p:spPr>
        <p:txBody>
          <a:bodyPr anchor="t">
            <a:normAutofit/>
          </a:bodyPr>
          <a:lstStyle/>
          <a:p>
            <a:r>
              <a:rPr lang="en-US" sz="2400" dirty="0" err="1">
                <a:latin typeface="Helvetica" panose="020B0604020202020204" pitchFamily="34" charset="0"/>
                <a:cs typeface="Helvetica" panose="020B0604020202020204" pitchFamily="34" charset="0"/>
              </a:rPr>
              <a:t>Tavoitteet</a:t>
            </a:r>
            <a:r>
              <a:rPr lang="en-US" sz="2400" dirty="0">
                <a:latin typeface="Helvetica" panose="020B0604020202020204" pitchFamily="34" charset="0"/>
                <a:cs typeface="Helvetica" panose="020B0604020202020204" pitchFamily="34" charset="0"/>
              </a:rPr>
              <a:t> </a:t>
            </a:r>
            <a:r>
              <a:rPr lang="en-US" sz="2400" dirty="0" err="1">
                <a:latin typeface="Helvetica" panose="020B0604020202020204" pitchFamily="34" charset="0"/>
                <a:cs typeface="Helvetica" panose="020B0604020202020204" pitchFamily="34" charset="0"/>
              </a:rPr>
              <a:t>syksylle</a:t>
            </a:r>
            <a:r>
              <a:rPr lang="en-US" sz="2400" dirty="0">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hlinkClick r:id="rId3"/>
              </a:rPr>
              <a:t>https://opinto-opas.jyu.fi/2021/fi/opintojakso/lpes0005/</a:t>
            </a:r>
            <a:r>
              <a:rPr lang="en-US" sz="2400" dirty="0">
                <a:latin typeface="Helvetica" panose="020B0604020202020204" pitchFamily="34" charset="0"/>
                <a:cs typeface="Helvetica" panose="020B0604020202020204" pitchFamily="34" charset="0"/>
              </a:rPr>
              <a:t> </a:t>
            </a:r>
          </a:p>
          <a:p>
            <a:pPr marL="0" indent="0">
              <a:buNone/>
            </a:pPr>
            <a:endParaRPr lang="en-US" sz="2400" dirty="0"/>
          </a:p>
        </p:txBody>
      </p:sp>
    </p:spTree>
    <p:extLst>
      <p:ext uri="{BB962C8B-B14F-4D97-AF65-F5344CB8AC3E}">
        <p14:creationId xmlns:p14="http://schemas.microsoft.com/office/powerpoint/2010/main" val="279649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385953" y="1185520"/>
            <a:ext cx="5715000" cy="4619626"/>
            <a:chOff x="1897" y="746"/>
            <a:chExt cx="3600" cy="2910"/>
          </a:xfrm>
        </p:grpSpPr>
        <p:sp>
          <p:nvSpPr>
            <p:cNvPr id="13316" name="Rectangle 9"/>
            <p:cNvSpPr>
              <a:spLocks noChangeArrowheads="1"/>
            </p:cNvSpPr>
            <p:nvPr/>
          </p:nvSpPr>
          <p:spPr bwMode="auto">
            <a:xfrm>
              <a:off x="2325" y="1116"/>
              <a:ext cx="2948" cy="2540"/>
            </a:xfrm>
            <a:prstGeom prst="rect">
              <a:avLst/>
            </a:prstGeom>
            <a:noFill/>
            <a:ln w="9525">
              <a:noFill/>
              <a:miter lim="800000"/>
              <a:headEnd/>
              <a:tailEnd/>
            </a:ln>
          </p:spPr>
          <p:txBody>
            <a:bodyPr lIns="91311" tIns="45657" rIns="91311" bIns="45657"/>
            <a:lstStyle/>
            <a:p>
              <a:pPr marL="171450" marR="0" lvl="0" indent="0" algn="l" defTabSz="457200" rtl="0" eaLnBrk="1" fontAlgn="auto" latinLnBrk="0" hangingPunct="1">
                <a:lnSpc>
                  <a:spcPct val="100000"/>
                </a:lnSpc>
                <a:spcBef>
                  <a:spcPct val="20000"/>
                </a:spcBef>
                <a:spcAft>
                  <a:spcPts val="0"/>
                </a:spcAft>
                <a:buClr>
                  <a:srgbClr val="FF6600"/>
                </a:buClr>
                <a:buSzPct val="85000"/>
                <a:buFontTx/>
                <a:buNone/>
                <a:tabLst/>
                <a:defRPr/>
              </a:pPr>
              <a:endParaRPr kumimoji="0" lang="en-GB"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13317" name="Rectangle 10"/>
            <p:cNvSpPr>
              <a:spLocks noChangeArrowheads="1"/>
            </p:cNvSpPr>
            <p:nvPr/>
          </p:nvSpPr>
          <p:spPr bwMode="auto">
            <a:xfrm>
              <a:off x="1897" y="746"/>
              <a:ext cx="3600" cy="370"/>
            </a:xfrm>
            <a:prstGeom prst="rect">
              <a:avLst/>
            </a:prstGeom>
            <a:noFill/>
            <a:ln w="12700">
              <a:noFill/>
              <a:miter lim="800000"/>
              <a:headEnd/>
              <a:tailEnd/>
            </a:ln>
          </p:spPr>
          <p:txBody>
            <a:bodyPr wrap="none" lIns="85605" tIns="42803" rIns="85605" bIns="42803"/>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Palatino Linotype"/>
                <a:ea typeface="+mn-ea"/>
                <a:cs typeface="+mn-cs"/>
              </a:endParaRPr>
            </a:p>
          </p:txBody>
        </p:sp>
      </p:grpSp>
      <p:sp>
        <p:nvSpPr>
          <p:cNvPr id="4" name="5-Point Star 3"/>
          <p:cNvSpPr/>
          <p:nvPr/>
        </p:nvSpPr>
        <p:spPr bwMode="auto">
          <a:xfrm>
            <a:off x="5208667" y="6325454"/>
            <a:ext cx="332252" cy="337542"/>
          </a:xfrm>
          <a:prstGeom prst="star5">
            <a:avLst>
              <a:gd name="adj" fmla="val 45366"/>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FF0000"/>
              </a:solidFill>
              <a:effectLst/>
              <a:uLnTx/>
              <a:uFillTx/>
              <a:latin typeface="Helvetica" pitchFamily="34" charset="0"/>
              <a:ea typeface="+mn-ea"/>
              <a:cs typeface="+mn-cs"/>
            </a:endParaRPr>
          </a:p>
        </p:txBody>
      </p:sp>
      <p:sp>
        <p:nvSpPr>
          <p:cNvPr id="5" name="Oval 4"/>
          <p:cNvSpPr/>
          <p:nvPr/>
        </p:nvSpPr>
        <p:spPr bwMode="auto">
          <a:xfrm>
            <a:off x="5126187" y="6410878"/>
            <a:ext cx="259766" cy="43279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sp>
        <p:nvSpPr>
          <p:cNvPr id="10" name="Title 9"/>
          <p:cNvSpPr>
            <a:spLocks noGrp="1"/>
          </p:cNvSpPr>
          <p:nvPr>
            <p:ph type="title"/>
          </p:nvPr>
        </p:nvSpPr>
        <p:spPr>
          <a:xfrm>
            <a:off x="1542486" y="134837"/>
            <a:ext cx="9441193" cy="566837"/>
          </a:xfrm>
        </p:spPr>
        <p:txBody>
          <a:bodyPr>
            <a:noAutofit/>
          </a:bodyPr>
          <a:lstStyle/>
          <a:p>
            <a:pPr algn="ctr"/>
            <a:r>
              <a:rPr lang="en-US" sz="2000" dirty="0"/>
              <a:t>FOLLOW-UP STUDY: </a:t>
            </a:r>
            <a:br>
              <a:rPr lang="en-US" sz="2000" dirty="0"/>
            </a:br>
            <a:r>
              <a:rPr lang="en-US" sz="2000" dirty="0"/>
              <a:t>KINDERGARTEN </a:t>
            </a:r>
            <a:r>
              <a:rPr lang="en-US" sz="2000" dirty="0">
                <a:sym typeface="Wingdings" panose="05000000000000000000" pitchFamily="2" charset="2"/>
              </a:rPr>
              <a:t> EARLY PRIMARY SCHOOL  LATE PRIMARY SCHOOL</a:t>
            </a:r>
            <a:endParaRPr lang="en-US" sz="2000" noProof="0" dirty="0"/>
          </a:p>
        </p:txBody>
      </p:sp>
      <p:pic>
        <p:nvPicPr>
          <p:cNvPr id="8" name="Picture 7"/>
          <p:cNvPicPr>
            <a:picLocks noChangeAspect="1"/>
          </p:cNvPicPr>
          <p:nvPr/>
        </p:nvPicPr>
        <p:blipFill>
          <a:blip r:embed="rId3"/>
          <a:stretch>
            <a:fillRect/>
          </a:stretch>
        </p:blipFill>
        <p:spPr>
          <a:xfrm>
            <a:off x="3740739" y="1188516"/>
            <a:ext cx="2048434" cy="1018120"/>
          </a:xfrm>
          <a:prstGeom prst="rect">
            <a:avLst/>
          </a:prstGeom>
        </p:spPr>
      </p:pic>
      <p:sp>
        <p:nvSpPr>
          <p:cNvPr id="11" name="TextBox 10"/>
          <p:cNvSpPr txBox="1"/>
          <p:nvPr/>
        </p:nvSpPr>
        <p:spPr>
          <a:xfrm>
            <a:off x="3530587" y="2196588"/>
            <a:ext cx="24632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Skilled</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Kids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2015-2016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1</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pic>
        <p:nvPicPr>
          <p:cNvPr id="42" name="Content Placeholder 12"/>
          <p:cNvPicPr>
            <a:picLocks noGrp="1" noChangeAspect="1"/>
          </p:cNvPicPr>
          <p:nvPr>
            <p:ph idx="10"/>
          </p:nvPr>
        </p:nvPicPr>
        <p:blipFill>
          <a:blip r:embed="rId4" cstate="print">
            <a:extLst>
              <a:ext uri="{28A0092B-C50C-407E-A947-70E740481C1C}">
                <a14:useLocalDpi xmlns:a14="http://schemas.microsoft.com/office/drawing/2010/main" val="0"/>
              </a:ext>
            </a:extLst>
          </a:blip>
          <a:stretch>
            <a:fillRect/>
          </a:stretch>
        </p:blipFill>
        <p:spPr>
          <a:xfrm>
            <a:off x="6553086" y="1188516"/>
            <a:ext cx="2197224" cy="977427"/>
          </a:xfrm>
        </p:spPr>
      </p:pic>
      <p:sp>
        <p:nvSpPr>
          <p:cNvPr id="43" name="TextBox 42"/>
          <p:cNvSpPr txBox="1"/>
          <p:nvPr/>
        </p:nvSpPr>
        <p:spPr>
          <a:xfrm>
            <a:off x="6446931" y="2123220"/>
            <a:ext cx="246075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Active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Family</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2018-2020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2</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grpSp>
        <p:nvGrpSpPr>
          <p:cNvPr id="12" name="Group 11"/>
          <p:cNvGrpSpPr/>
          <p:nvPr/>
        </p:nvGrpSpPr>
        <p:grpSpPr>
          <a:xfrm>
            <a:off x="67955" y="1097821"/>
            <a:ext cx="3110205" cy="5684550"/>
            <a:chOff x="3077699" y="945500"/>
            <a:chExt cx="3110205" cy="5684550"/>
          </a:xfrm>
          <a:solidFill>
            <a:schemeClr val="bg1"/>
          </a:solidFill>
        </p:grpSpPr>
        <p:grpSp>
          <p:nvGrpSpPr>
            <p:cNvPr id="52" name="Group 4"/>
            <p:cNvGrpSpPr>
              <a:grpSpLocks/>
            </p:cNvGrpSpPr>
            <p:nvPr/>
          </p:nvGrpSpPr>
          <p:grpSpPr bwMode="auto">
            <a:xfrm>
              <a:off x="3077699" y="945500"/>
              <a:ext cx="3110205" cy="5684550"/>
              <a:chOff x="1080" y="775"/>
              <a:chExt cx="1489" cy="2857"/>
            </a:xfrm>
            <a:grpFill/>
          </p:grpSpPr>
          <p:pic>
            <p:nvPicPr>
              <p:cNvPr id="53" name="Picture 5" descr="suomen_kartta kopio"/>
              <p:cNvPicPr>
                <a:picLocks noChangeAspect="1" noChangeArrowheads="1"/>
              </p:cNvPicPr>
              <p:nvPr/>
            </p:nvPicPr>
            <p:blipFill>
              <a:blip r:embed="rId5" cstate="print"/>
              <a:srcRect/>
              <a:stretch>
                <a:fillRect/>
              </a:stretch>
            </p:blipFill>
            <p:spPr bwMode="auto">
              <a:xfrm>
                <a:off x="1080" y="775"/>
                <a:ext cx="1489" cy="2857"/>
              </a:xfrm>
              <a:prstGeom prst="rect">
                <a:avLst/>
              </a:prstGeom>
              <a:grpFill/>
              <a:ln w="9525">
                <a:noFill/>
                <a:miter lim="800000"/>
                <a:headEnd/>
                <a:tailEnd/>
              </a:ln>
            </p:spPr>
          </p:pic>
          <p:sp>
            <p:nvSpPr>
              <p:cNvPr id="54" name="Oval 6"/>
              <p:cNvSpPr>
                <a:spLocks noChangeArrowheads="1"/>
              </p:cNvSpPr>
              <p:nvPr/>
            </p:nvSpPr>
            <p:spPr bwMode="auto">
              <a:xfrm>
                <a:off x="1661" y="2886"/>
                <a:ext cx="85" cy="84"/>
              </a:xfrm>
              <a:prstGeom prst="ellipse">
                <a:avLst/>
              </a:prstGeom>
              <a:solidFill>
                <a:schemeClr val="tx1"/>
              </a:solidFill>
              <a:ln w="9525">
                <a:solidFill>
                  <a:srgbClr val="00008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56" name="Flowchart: Connector 55"/>
            <p:cNvSpPr/>
            <p:nvPr/>
          </p:nvSpPr>
          <p:spPr bwMode="auto">
            <a:xfrm>
              <a:off x="4341416" y="6233425"/>
              <a:ext cx="150009" cy="140988"/>
            </a:xfrm>
            <a:prstGeom prst="flowChartConnector">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sp>
          <p:nvSpPr>
            <p:cNvPr id="57" name="Ellipsi 8"/>
            <p:cNvSpPr/>
            <p:nvPr/>
          </p:nvSpPr>
          <p:spPr bwMode="auto">
            <a:xfrm>
              <a:off x="4341958" y="6163813"/>
              <a:ext cx="219471" cy="23545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pic>
          <p:nvPicPr>
            <p:cNvPr id="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1088" y="255536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9886" y="334301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645" y="3953744"/>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19" y="418755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71" y="493506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520178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5906" y="5145740"/>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9528" y="5347487"/>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479" y="534783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042" y="491918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3827" y="608095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67" y="6101067"/>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19" y="626421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003" y="587080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902" y="564145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67" y="466450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40" y="586476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513" y="4901199"/>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511" y="5989325"/>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138" y="605641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568" y="466450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9" name="5-Point Star 78"/>
          <p:cNvSpPr/>
          <p:nvPr/>
        </p:nvSpPr>
        <p:spPr bwMode="auto">
          <a:xfrm>
            <a:off x="11412547" y="6325454"/>
            <a:ext cx="332252" cy="337542"/>
          </a:xfrm>
          <a:prstGeom prst="star5">
            <a:avLst>
              <a:gd name="adj" fmla="val 45366"/>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FF0000"/>
              </a:solidFill>
              <a:effectLst/>
              <a:uLnTx/>
              <a:uFillTx/>
              <a:latin typeface="Helvetica" pitchFamily="34" charset="0"/>
              <a:ea typeface="+mn-ea"/>
              <a:cs typeface="+mn-cs"/>
            </a:endParaRPr>
          </a:p>
        </p:txBody>
      </p:sp>
      <p:pic>
        <p:nvPicPr>
          <p:cNvPr id="6" name="Kuva 5">
            <a:extLst>
              <a:ext uri="{FF2B5EF4-FFF2-40B4-BE49-F238E27FC236}">
                <a16:creationId xmlns:a16="http://schemas.microsoft.com/office/drawing/2014/main" id="{069D11C4-5533-4BFE-8208-5813A8C7D821}"/>
              </a:ext>
            </a:extLst>
          </p:cNvPr>
          <p:cNvPicPr>
            <a:picLocks noChangeAspect="1"/>
          </p:cNvPicPr>
          <p:nvPr/>
        </p:nvPicPr>
        <p:blipFill>
          <a:blip r:embed="rId7"/>
          <a:stretch>
            <a:fillRect/>
          </a:stretch>
        </p:blipFill>
        <p:spPr>
          <a:xfrm>
            <a:off x="9578953" y="1237094"/>
            <a:ext cx="1834424" cy="1039663"/>
          </a:xfrm>
          <a:prstGeom prst="rect">
            <a:avLst/>
          </a:prstGeom>
        </p:spPr>
      </p:pic>
      <p:sp>
        <p:nvSpPr>
          <p:cNvPr id="50" name="TextBox 42">
            <a:extLst>
              <a:ext uri="{FF2B5EF4-FFF2-40B4-BE49-F238E27FC236}">
                <a16:creationId xmlns:a16="http://schemas.microsoft.com/office/drawing/2014/main" id="{8C5121A6-FB09-4A24-8F75-FFD2D2C06403}"/>
              </a:ext>
            </a:extLst>
          </p:cNvPr>
          <p:cNvSpPr txBox="1"/>
          <p:nvPr/>
        </p:nvSpPr>
        <p:spPr>
          <a:xfrm>
            <a:off x="9358370" y="2221049"/>
            <a:ext cx="242887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Taiturit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2021-2023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3</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sp>
        <p:nvSpPr>
          <p:cNvPr id="2" name="TextBox 1">
            <a:extLst>
              <a:ext uri="{FF2B5EF4-FFF2-40B4-BE49-F238E27FC236}">
                <a16:creationId xmlns:a16="http://schemas.microsoft.com/office/drawing/2014/main" id="{53F62C21-5F15-4DB7-A76D-ED94273C5A37}"/>
              </a:ext>
            </a:extLst>
          </p:cNvPr>
          <p:cNvSpPr txBox="1"/>
          <p:nvPr/>
        </p:nvSpPr>
        <p:spPr>
          <a:xfrm>
            <a:off x="3920579" y="4014261"/>
            <a:ext cx="72429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Taitavat tenavat metadata valmiina: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212529"/>
                </a:solidFill>
                <a:effectLst/>
                <a:uLnTx/>
                <a:uFillTx/>
                <a:latin typeface="Palatino Linotype"/>
                <a:ea typeface="+mn-ea"/>
                <a:cs typeface="+mn-cs"/>
              </a:rPr>
              <a:t>Sääkslahti A, Niemistö D, Laukkanen A, Finni Juutinen T, </a:t>
            </a:r>
            <a:r>
              <a:rPr kumimoji="0" lang="fi-FI" sz="1800" b="0" i="0" u="none" strike="noStrike" kern="1200" cap="none" spc="0" normalizeH="0" baseline="0" noProof="0" dirty="0" err="1">
                <a:ln>
                  <a:noFill/>
                </a:ln>
                <a:solidFill>
                  <a:srgbClr val="212529"/>
                </a:solidFill>
                <a:effectLst/>
                <a:uLnTx/>
                <a:uFillTx/>
                <a:latin typeface="Palatino Linotype"/>
                <a:ea typeface="+mn-ea"/>
                <a:cs typeface="+mn-cs"/>
              </a:rPr>
              <a:t>Lenoir</a:t>
            </a:r>
            <a:r>
              <a:rPr kumimoji="0" lang="fi-FI" sz="1800" b="0" i="0" u="none" strike="noStrike" kern="1200" cap="none" spc="0" normalizeH="0" baseline="0" noProof="0" dirty="0">
                <a:ln>
                  <a:noFill/>
                </a:ln>
                <a:solidFill>
                  <a:srgbClr val="212529"/>
                </a:solidFill>
                <a:effectLst/>
                <a:uLnTx/>
                <a:uFillTx/>
                <a:latin typeface="Palatino Linotype"/>
                <a:ea typeface="+mn-ea"/>
                <a:cs typeface="+mn-cs"/>
              </a:rPr>
              <a:t> M, Cantell M &amp; Barnett LM. "</a:t>
            </a:r>
            <a:r>
              <a:rPr kumimoji="0" lang="fi-FI" sz="1800" b="0" i="0" u="none" strike="noStrike" kern="1200" cap="none" spc="0" normalizeH="0" baseline="0" noProof="0" dirty="0" err="1">
                <a:ln>
                  <a:noFill/>
                </a:ln>
                <a:solidFill>
                  <a:srgbClr val="212529"/>
                </a:solidFill>
                <a:effectLst/>
                <a:uLnTx/>
                <a:uFillTx/>
                <a:latin typeface="Palatino Linotype"/>
                <a:ea typeface="+mn-ea"/>
                <a:cs typeface="+mn-cs"/>
              </a:rPr>
              <a:t>Skilled</a:t>
            </a:r>
            <a:r>
              <a:rPr kumimoji="0" lang="fi-FI" sz="1800" b="0" i="0" u="none" strike="noStrike" kern="1200" cap="none" spc="0" normalizeH="0" baseline="0" noProof="0" dirty="0">
                <a:ln>
                  <a:noFill/>
                </a:ln>
                <a:solidFill>
                  <a:srgbClr val="212529"/>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212529"/>
                </a:solidFill>
                <a:effectLst/>
                <a:uLnTx/>
                <a:uFillTx/>
                <a:latin typeface="Palatino Linotype"/>
                <a:ea typeface="+mn-ea"/>
                <a:cs typeface="+mn-cs"/>
              </a:rPr>
              <a:t>Kids</a:t>
            </a:r>
            <a:r>
              <a:rPr kumimoji="0" lang="fi-FI" sz="1800" b="0" i="0" u="none" strike="noStrike" kern="1200" cap="none" spc="0" normalizeH="0" baseline="0" noProof="0" dirty="0">
                <a:ln>
                  <a:noFill/>
                </a:ln>
                <a:solidFill>
                  <a:srgbClr val="212529"/>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212529"/>
                </a:solidFill>
                <a:effectLst/>
                <a:uLnTx/>
                <a:uFillTx/>
                <a:latin typeface="Palatino Linotype"/>
                <a:ea typeface="+mn-ea"/>
                <a:cs typeface="+mn-cs"/>
              </a:rPr>
              <a:t>study's</a:t>
            </a:r>
            <a:r>
              <a:rPr kumimoji="0" lang="fi-FI" sz="1800" b="0" i="0" u="none" strike="noStrike" kern="1200" cap="none" spc="0" normalizeH="0" baseline="0" noProof="0" dirty="0">
                <a:ln>
                  <a:noFill/>
                </a:ln>
                <a:solidFill>
                  <a:srgbClr val="212529"/>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212529"/>
                </a:solidFill>
                <a:effectLst/>
                <a:uLnTx/>
                <a:uFillTx/>
                <a:latin typeface="Palatino Linotype"/>
                <a:ea typeface="+mn-ea"/>
                <a:cs typeface="+mn-cs"/>
              </a:rPr>
              <a:t>research</a:t>
            </a:r>
            <a:r>
              <a:rPr kumimoji="0" lang="fi-FI" sz="1800" b="0" i="0" u="none" strike="noStrike" kern="1200" cap="none" spc="0" normalizeH="0" baseline="0" noProof="0" dirty="0">
                <a:ln>
                  <a:noFill/>
                </a:ln>
                <a:solidFill>
                  <a:srgbClr val="212529"/>
                </a:solidFill>
                <a:effectLst/>
                <a:uLnTx/>
                <a:uFillTx/>
                <a:latin typeface="Palatino Linotype"/>
                <a:ea typeface="+mn-ea"/>
                <a:cs typeface="+mn-cs"/>
              </a:rPr>
              <a:t> data. V. 31.5.2017. </a:t>
            </a:r>
            <a:r>
              <a:rPr kumimoji="0" lang="fi-FI" sz="1800" b="0" i="0" u="none" strike="noStrike" kern="1200" cap="none" spc="0" normalizeH="0" baseline="0" noProof="0" dirty="0">
                <a:ln>
                  <a:noFill/>
                </a:ln>
                <a:solidFill>
                  <a:srgbClr val="002957"/>
                </a:solidFill>
                <a:effectLst/>
                <a:uLnTx/>
                <a:uFillTx/>
                <a:latin typeface="Palatino Linotype"/>
                <a:ea typeface="+mn-ea"/>
                <a:cs typeface="+mn-cs"/>
                <a:hlinkClick r:id="rId8"/>
              </a:rPr>
              <a:t>10.17011/</a:t>
            </a:r>
            <a:r>
              <a:rPr kumimoji="0" lang="fi-FI" sz="1800" b="0" i="0" u="none" strike="noStrike" kern="1200" cap="none" spc="0" normalizeH="0" baseline="0" noProof="0" dirty="0" err="1">
                <a:ln>
                  <a:noFill/>
                </a:ln>
                <a:solidFill>
                  <a:srgbClr val="002957"/>
                </a:solidFill>
                <a:effectLst/>
                <a:uLnTx/>
                <a:uFillTx/>
                <a:latin typeface="Palatino Linotype"/>
                <a:ea typeface="+mn-ea"/>
                <a:cs typeface="+mn-cs"/>
                <a:hlinkClick r:id="rId8"/>
              </a:rPr>
              <a:t>jyx</a:t>
            </a:r>
            <a:r>
              <a:rPr kumimoji="0" lang="fi-FI" sz="1800" b="0" i="0" u="none" strike="noStrike" kern="1200" cap="none" spc="0" normalizeH="0" baseline="0" noProof="0" dirty="0">
                <a:ln>
                  <a:noFill/>
                </a:ln>
                <a:solidFill>
                  <a:srgbClr val="002957"/>
                </a:solidFill>
                <a:effectLst/>
                <a:uLnTx/>
                <a:uFillTx/>
                <a:latin typeface="Palatino Linotype"/>
                <a:ea typeface="+mn-ea"/>
                <a:cs typeface="+mn-cs"/>
                <a:hlinkClick r:id="rId8"/>
              </a:rPr>
              <a:t>/dataset/82137</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33929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 email&#10;&#10;Description automatically generated">
            <a:extLst>
              <a:ext uri="{FF2B5EF4-FFF2-40B4-BE49-F238E27FC236}">
                <a16:creationId xmlns:a16="http://schemas.microsoft.com/office/drawing/2014/main" id="{548E410F-1F30-48A8-8C2E-7138FEAE28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369" y="726967"/>
            <a:ext cx="9870439" cy="5404066"/>
          </a:xfrm>
          <a:noFill/>
        </p:spPr>
      </p:pic>
      <p:sp>
        <p:nvSpPr>
          <p:cNvPr id="6" name="Date Placeholder 5">
            <a:extLst>
              <a:ext uri="{FF2B5EF4-FFF2-40B4-BE49-F238E27FC236}">
                <a16:creationId xmlns:a16="http://schemas.microsoft.com/office/drawing/2014/main" id="{29FD5DB2-BA51-4253-B7E6-EBCC1447DB7B}"/>
              </a:ext>
            </a:extLst>
          </p:cNvPr>
          <p:cNvSpPr>
            <a:spLocks noGrp="1"/>
          </p:cNvSpPr>
          <p:nvPr>
            <p:ph type="dt" sz="half" idx="10"/>
          </p:nvPr>
        </p:nvSpPr>
        <p:spPr>
          <a:xfrm>
            <a:off x="10156605" y="6592626"/>
            <a:ext cx="1108303" cy="180989"/>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F9D46576-D913-A841-B054-014875DAA31A}" type="datetime1">
              <a:rPr kumimoji="0" lang="fi-FI" sz="600" b="0" i="0" u="none" strike="noStrike" kern="1200" cap="none" spc="0" normalizeH="0" baseline="0" noProof="0" smtClean="0">
                <a:ln>
                  <a:noFill/>
                </a:ln>
                <a:solidFill>
                  <a:prstClr val="white"/>
                </a:solidFill>
                <a:effectLst/>
                <a:uLnTx/>
                <a:uFillTx/>
                <a:latin typeface="Helvetica"/>
                <a:ea typeface="+mn-ea"/>
                <a:cs typeface="Helvetica"/>
              </a:rPr>
              <a:pPr marL="0" marR="0" lvl="0" indent="0" algn="ctr" defTabSz="914400" rtl="0" eaLnBrk="1" fontAlgn="auto" latinLnBrk="0" hangingPunct="1">
                <a:lnSpc>
                  <a:spcPct val="90000"/>
                </a:lnSpc>
                <a:spcBef>
                  <a:spcPts val="0"/>
                </a:spcBef>
                <a:spcAft>
                  <a:spcPts val="600"/>
                </a:spcAft>
                <a:buClrTx/>
                <a:buSzTx/>
                <a:buFontTx/>
                <a:buNone/>
                <a:tabLst/>
                <a:defRPr/>
              </a:pPr>
              <a:t>3.9.2022</a:t>
            </a:fld>
            <a:endParaRPr kumimoji="0" lang="fi-FI" sz="600" b="0" i="0" u="none" strike="noStrike" kern="1200" cap="none" spc="0" normalizeH="0" baseline="0" noProof="0">
              <a:ln>
                <a:noFill/>
              </a:ln>
              <a:solidFill>
                <a:prstClr val="white"/>
              </a:solidFill>
              <a:effectLst/>
              <a:uLnTx/>
              <a:uFillTx/>
              <a:latin typeface="Helvetica"/>
              <a:ea typeface="+mn-ea"/>
              <a:cs typeface="Helvetica"/>
            </a:endParaRPr>
          </a:p>
        </p:txBody>
      </p:sp>
      <p:sp>
        <p:nvSpPr>
          <p:cNvPr id="2" name="Footer Placeholder 1">
            <a:extLst>
              <a:ext uri="{FF2B5EF4-FFF2-40B4-BE49-F238E27FC236}">
                <a16:creationId xmlns:a16="http://schemas.microsoft.com/office/drawing/2014/main" id="{7B3ADC41-9D14-4EB0-9834-2D2BDB6382AB}"/>
              </a:ext>
            </a:extLst>
          </p:cNvPr>
          <p:cNvSpPr>
            <a:spLocks noGrp="1"/>
          </p:cNvSpPr>
          <p:nvPr>
            <p:ph type="ftr" sz="quarter" idx="11"/>
          </p:nvPr>
        </p:nvSpPr>
        <p:spPr>
          <a:xfrm>
            <a:off x="7125209" y="6592626"/>
            <a:ext cx="2863544" cy="180989"/>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fi-FI" sz="600" b="1" i="0" u="none" strike="noStrike" kern="1200" cap="none" spc="0" normalizeH="0" baseline="0" noProof="0">
                <a:ln>
                  <a:noFill/>
                </a:ln>
                <a:solidFill>
                  <a:prstClr val="white"/>
                </a:solidFill>
                <a:effectLst/>
                <a:uLnTx/>
                <a:uFillTx/>
                <a:latin typeface="Helvetica"/>
                <a:ea typeface="+mn-ea"/>
                <a:cs typeface="Helvetica"/>
              </a:rPr>
              <a:t>JYU. Since 1863.</a:t>
            </a:r>
          </a:p>
        </p:txBody>
      </p:sp>
      <p:sp>
        <p:nvSpPr>
          <p:cNvPr id="3" name="Slide Number Placeholder 2">
            <a:extLst>
              <a:ext uri="{FF2B5EF4-FFF2-40B4-BE49-F238E27FC236}">
                <a16:creationId xmlns:a16="http://schemas.microsoft.com/office/drawing/2014/main" id="{173F33F1-3E55-4B2A-AE9E-6784CE4BDF7C}"/>
              </a:ext>
            </a:extLst>
          </p:cNvPr>
          <p:cNvSpPr>
            <a:spLocks noGrp="1"/>
          </p:cNvSpPr>
          <p:nvPr>
            <p:ph type="sldNum" sz="quarter" idx="12"/>
          </p:nvPr>
        </p:nvSpPr>
        <p:spPr>
          <a:xfrm>
            <a:off x="11419967" y="6592626"/>
            <a:ext cx="605355" cy="180989"/>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0FE3988A-0109-0B40-965D-9E0ED41EFEE4}" type="slidenum">
              <a:rPr kumimoji="0" lang="fi-FI" sz="600" b="0" i="0" u="none" strike="noStrike" kern="1200" cap="none" spc="0" normalizeH="0" baseline="0" noProof="0" smtClean="0">
                <a:ln>
                  <a:noFill/>
                </a:ln>
                <a:solidFill>
                  <a:prstClr val="white"/>
                </a:solidFill>
                <a:effectLst/>
                <a:uLnTx/>
                <a:uFillTx/>
                <a:latin typeface="Helvetica"/>
                <a:ea typeface="+mn-ea"/>
                <a:cs typeface="Helvetica"/>
              </a:rPr>
              <a:pPr marL="0" marR="0" lvl="0" indent="0" algn="l" defTabSz="914400" rtl="0" eaLnBrk="1" fontAlgn="auto" latinLnBrk="0" hangingPunct="1">
                <a:lnSpc>
                  <a:spcPct val="90000"/>
                </a:lnSpc>
                <a:spcBef>
                  <a:spcPts val="0"/>
                </a:spcBef>
                <a:spcAft>
                  <a:spcPts val="600"/>
                </a:spcAft>
                <a:buClrTx/>
                <a:buSzTx/>
                <a:buFontTx/>
                <a:buNone/>
                <a:tabLst/>
                <a:defRPr/>
              </a:pPr>
              <a:t>21</a:t>
            </a:fld>
            <a:endParaRPr kumimoji="0" lang="fi-FI" sz="600" b="0" i="0" u="none" strike="noStrike" kern="1200" cap="none" spc="0" normalizeH="0" baseline="0" noProof="0">
              <a:ln>
                <a:noFill/>
              </a:ln>
              <a:solidFill>
                <a:prstClr val="white"/>
              </a:solidFill>
              <a:effectLst/>
              <a:uLnTx/>
              <a:uFillTx/>
              <a:latin typeface="Helvetica"/>
              <a:ea typeface="+mn-ea"/>
              <a:cs typeface="Helvetica"/>
            </a:endParaRPr>
          </a:p>
        </p:txBody>
      </p:sp>
    </p:spTree>
    <p:extLst>
      <p:ext uri="{BB962C8B-B14F-4D97-AF65-F5344CB8AC3E}">
        <p14:creationId xmlns:p14="http://schemas.microsoft.com/office/powerpoint/2010/main" val="2757376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637578"/>
            <a:ext cx="9808432" cy="1019912"/>
          </a:xfrm>
        </p:spPr>
        <p:txBody>
          <a:bodyPr anchor="ctr">
            <a:normAutofit/>
          </a:bodyPr>
          <a:lstStyle/>
          <a:p>
            <a:pPr algn="ctr"/>
            <a:r>
              <a:rPr lang="fi-FI" dirty="0"/>
              <a:t>Mikä olisi sinun graduaiheesi?</a:t>
            </a:r>
          </a:p>
        </p:txBody>
      </p:sp>
      <p:pic>
        <p:nvPicPr>
          <p:cNvPr id="6" name="Picture 5" descr="Question mark symbol">
            <a:extLst>
              <a:ext uri="{FF2B5EF4-FFF2-40B4-BE49-F238E27FC236}">
                <a16:creationId xmlns:a16="http://schemas.microsoft.com/office/drawing/2014/main" id="{B6073A9C-CFD8-4449-9BA5-E9C6C4B2ABC0}"/>
              </a:ext>
            </a:extLst>
          </p:cNvPr>
          <p:cNvPicPr>
            <a:picLocks noChangeAspect="1"/>
          </p:cNvPicPr>
          <p:nvPr/>
        </p:nvPicPr>
        <p:blipFill rotWithShape="1">
          <a:blip r:embed="rId2">
            <a:extLst>
              <a:ext uri="{28A0092B-C50C-407E-A947-70E740481C1C}">
                <a14:useLocalDpi xmlns:a14="http://schemas.microsoft.com/office/drawing/2010/main" val="0"/>
              </a:ext>
            </a:extLst>
          </a:blip>
          <a:srcRect t="13499" b="12668"/>
          <a:stretch/>
        </p:blipFill>
        <p:spPr>
          <a:xfrm>
            <a:off x="609600" y="1844699"/>
            <a:ext cx="10972800" cy="4557156"/>
          </a:xfrm>
          <a:prstGeom prst="rect">
            <a:avLst/>
          </a:prstGeom>
          <a:noFill/>
        </p:spPr>
      </p:pic>
      <p:sp>
        <p:nvSpPr>
          <p:cNvPr id="9" name="Date Placeholder 8"/>
          <p:cNvSpPr>
            <a:spLocks noGrp="1"/>
          </p:cNvSpPr>
          <p:nvPr>
            <p:ph type="dt" sz="half" idx="10"/>
          </p:nvPr>
        </p:nvSpPr>
        <p:spPr>
          <a:xfrm>
            <a:off x="10156605" y="6592626"/>
            <a:ext cx="1108303" cy="180989"/>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D124041A-D7AC-0740-969A-8B5B84F7A4B9}" type="datetime1">
              <a:rPr kumimoji="0" lang="fi-FI" sz="600" b="0" i="0" u="none" strike="noStrike" kern="1200" cap="none" spc="0" normalizeH="0" baseline="0" noProof="0" smtClean="0">
                <a:ln>
                  <a:noFill/>
                </a:ln>
                <a:solidFill>
                  <a:prstClr val="white"/>
                </a:solidFill>
                <a:effectLst/>
                <a:uLnTx/>
                <a:uFillTx/>
                <a:latin typeface="Helvetica"/>
                <a:ea typeface="+mn-ea"/>
                <a:cs typeface="Helvetica"/>
              </a:rPr>
              <a:pPr marL="0" marR="0" lvl="0" indent="0" algn="ctr" defTabSz="914400" rtl="0" eaLnBrk="1" fontAlgn="auto" latinLnBrk="0" hangingPunct="1">
                <a:lnSpc>
                  <a:spcPct val="90000"/>
                </a:lnSpc>
                <a:spcBef>
                  <a:spcPts val="0"/>
                </a:spcBef>
                <a:spcAft>
                  <a:spcPts val="600"/>
                </a:spcAft>
                <a:buClrTx/>
                <a:buSzTx/>
                <a:buFontTx/>
                <a:buNone/>
                <a:tabLst/>
                <a:defRPr/>
              </a:pPr>
              <a:t>3.9.2022</a:t>
            </a:fld>
            <a:endParaRPr kumimoji="0" lang="fi-FI" sz="600" b="0" i="0" u="none" strike="noStrike" kern="1200" cap="none" spc="0" normalizeH="0" baseline="0" noProof="0">
              <a:ln>
                <a:noFill/>
              </a:ln>
              <a:solidFill>
                <a:prstClr val="white"/>
              </a:solidFill>
              <a:effectLst/>
              <a:uLnTx/>
              <a:uFillTx/>
              <a:latin typeface="Helvetica"/>
              <a:ea typeface="+mn-ea"/>
              <a:cs typeface="Helvetica"/>
            </a:endParaRPr>
          </a:p>
        </p:txBody>
      </p:sp>
      <p:sp>
        <p:nvSpPr>
          <p:cNvPr id="2" name="Footer Placeholder 1"/>
          <p:cNvSpPr>
            <a:spLocks noGrp="1"/>
          </p:cNvSpPr>
          <p:nvPr>
            <p:ph type="ftr" sz="quarter" idx="11"/>
          </p:nvPr>
        </p:nvSpPr>
        <p:spPr>
          <a:xfrm>
            <a:off x="7125209" y="6592626"/>
            <a:ext cx="2863544" cy="180989"/>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fi-FI" sz="600" b="1" i="0" u="none" strike="noStrike" kern="1200" cap="none" spc="0" normalizeH="0" baseline="0" noProof="0">
                <a:ln>
                  <a:noFill/>
                </a:ln>
                <a:solidFill>
                  <a:prstClr val="white"/>
                </a:solidFill>
                <a:effectLst/>
                <a:uLnTx/>
                <a:uFillTx/>
                <a:latin typeface="Helvetica"/>
                <a:ea typeface="+mn-ea"/>
                <a:cs typeface="Helvetica"/>
              </a:rPr>
              <a:t>JYU. Since 1863.</a:t>
            </a:r>
          </a:p>
        </p:txBody>
      </p:sp>
      <p:sp>
        <p:nvSpPr>
          <p:cNvPr id="8" name="Slide Number Placeholder 7"/>
          <p:cNvSpPr>
            <a:spLocks noGrp="1"/>
          </p:cNvSpPr>
          <p:nvPr>
            <p:ph type="sldNum" sz="quarter" idx="12"/>
          </p:nvPr>
        </p:nvSpPr>
        <p:spPr>
          <a:xfrm>
            <a:off x="11419967" y="6592626"/>
            <a:ext cx="605355" cy="180989"/>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0FE3988A-0109-0B40-965D-9E0ED41EFEE4}" type="slidenum">
              <a:rPr kumimoji="0" lang="fi-FI" sz="600" b="0" i="0" u="none" strike="noStrike" kern="1200" cap="none" spc="0" normalizeH="0" baseline="0" noProof="0" smtClean="0">
                <a:ln>
                  <a:noFill/>
                </a:ln>
                <a:solidFill>
                  <a:prstClr val="white"/>
                </a:solidFill>
                <a:effectLst/>
                <a:uLnTx/>
                <a:uFillTx/>
                <a:latin typeface="Helvetica"/>
                <a:ea typeface="+mn-ea"/>
                <a:cs typeface="Helvetica"/>
              </a:rPr>
              <a:pPr marL="0" marR="0" lvl="0" indent="0" algn="l" defTabSz="914400" rtl="0" eaLnBrk="1" fontAlgn="auto" latinLnBrk="0" hangingPunct="1">
                <a:lnSpc>
                  <a:spcPct val="90000"/>
                </a:lnSpc>
                <a:spcBef>
                  <a:spcPts val="0"/>
                </a:spcBef>
                <a:spcAft>
                  <a:spcPts val="600"/>
                </a:spcAft>
                <a:buClrTx/>
                <a:buSzTx/>
                <a:buFontTx/>
                <a:buNone/>
                <a:tabLst/>
                <a:defRPr/>
              </a:pPr>
              <a:t>22</a:t>
            </a:fld>
            <a:endParaRPr kumimoji="0" lang="fi-FI" sz="600" b="0" i="0" u="none" strike="noStrike" kern="1200" cap="none" spc="0" normalizeH="0" baseline="0" noProof="0">
              <a:ln>
                <a:noFill/>
              </a:ln>
              <a:solidFill>
                <a:prstClr val="white"/>
              </a:solidFill>
              <a:effectLst/>
              <a:uLnTx/>
              <a:uFillTx/>
              <a:latin typeface="Helvetica"/>
              <a:ea typeface="+mn-ea"/>
              <a:cs typeface="Helvetica"/>
            </a:endParaRPr>
          </a:p>
        </p:txBody>
      </p:sp>
    </p:spTree>
    <p:extLst>
      <p:ext uri="{BB962C8B-B14F-4D97-AF65-F5344CB8AC3E}">
        <p14:creationId xmlns:p14="http://schemas.microsoft.com/office/powerpoint/2010/main" val="2698514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BD09-A912-40DF-A912-27FACA7ED15F}"/>
              </a:ext>
            </a:extLst>
          </p:cNvPr>
          <p:cNvSpPr>
            <a:spLocks noGrp="1"/>
          </p:cNvSpPr>
          <p:nvPr>
            <p:ph type="title"/>
          </p:nvPr>
        </p:nvSpPr>
        <p:spPr/>
        <p:txBody>
          <a:bodyPr/>
          <a:lstStyle/>
          <a:p>
            <a:pPr algn="ctr"/>
            <a:r>
              <a:rPr lang="fi-FI" dirty="0"/>
              <a:t>TUTKIMUSSUUNNITELMA</a:t>
            </a:r>
          </a:p>
        </p:txBody>
      </p:sp>
      <p:sp>
        <p:nvSpPr>
          <p:cNvPr id="4" name="Date Placeholder 3">
            <a:extLst>
              <a:ext uri="{FF2B5EF4-FFF2-40B4-BE49-F238E27FC236}">
                <a16:creationId xmlns:a16="http://schemas.microsoft.com/office/drawing/2014/main" id="{5036CDFF-F7A5-430C-AF8B-5483D15862AD}"/>
              </a:ext>
            </a:extLst>
          </p:cNvPr>
          <p:cNvSpPr>
            <a:spLocks noGrp="1"/>
          </p:cNvSpPr>
          <p:nvPr>
            <p:ph type="dt" sz="half" idx="10"/>
          </p:nvPr>
        </p:nvSpPr>
        <p:spPr/>
        <p:txBody>
          <a:bodyPr/>
          <a:lstStyle/>
          <a:p>
            <a:fld id="{37CA7059-F4AF-48E8-B0F6-44DF40E096E2}" type="datetime1">
              <a:rPr lang="en-US" smtClean="0"/>
              <a:t>9/3/2022</a:t>
            </a:fld>
            <a:endParaRPr lang="en-US" dirty="0"/>
          </a:p>
        </p:txBody>
      </p:sp>
      <p:sp>
        <p:nvSpPr>
          <p:cNvPr id="5" name="Footer Placeholder 4">
            <a:extLst>
              <a:ext uri="{FF2B5EF4-FFF2-40B4-BE49-F238E27FC236}">
                <a16:creationId xmlns:a16="http://schemas.microsoft.com/office/drawing/2014/main" id="{1E905602-DE9D-4F4D-9B24-0378F709B2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C07E62-C34C-49CD-919E-52AA10012A08}"/>
              </a:ext>
            </a:extLst>
          </p:cNvPr>
          <p:cNvSpPr>
            <a:spLocks noGrp="1"/>
          </p:cNvSpPr>
          <p:nvPr>
            <p:ph type="sldNum" sz="quarter" idx="12"/>
          </p:nvPr>
        </p:nvSpPr>
        <p:spPr/>
        <p:txBody>
          <a:bodyPr/>
          <a:lstStyle/>
          <a:p>
            <a:fld id="{D57F1E4F-1CFF-5643-939E-02111984F565}" type="slidenum">
              <a:rPr lang="en-US" smtClean="0"/>
              <a:pPr/>
              <a:t>23</a:t>
            </a:fld>
            <a:endParaRPr lang="en-US" dirty="0"/>
          </a:p>
        </p:txBody>
      </p:sp>
      <p:pic>
        <p:nvPicPr>
          <p:cNvPr id="12" name="Content Placeholder 11" descr="Kids playing and drawing on the ground">
            <a:extLst>
              <a:ext uri="{FF2B5EF4-FFF2-40B4-BE49-F238E27FC236}">
                <a16:creationId xmlns:a16="http://schemas.microsoft.com/office/drawing/2014/main" id="{CE4EBE30-7D24-4D53-83B8-4E894005DD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3172" y="1844675"/>
            <a:ext cx="6785656" cy="4557713"/>
          </a:xfrm>
        </p:spPr>
      </p:pic>
    </p:spTree>
    <p:extLst>
      <p:ext uri="{BB962C8B-B14F-4D97-AF65-F5344CB8AC3E}">
        <p14:creationId xmlns:p14="http://schemas.microsoft.com/office/powerpoint/2010/main" val="1940136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609601" y="1341345"/>
            <a:ext cx="4011084" cy="5001185"/>
          </a:xfrm>
        </p:spPr>
        <p:txBody>
          <a:bodyPr>
            <a:normAutofit/>
          </a:bodyPr>
          <a:lstStyle/>
          <a:p>
            <a:r>
              <a:rPr lang="fi-FI" sz="1800" b="1" u="sng" dirty="0">
                <a:effectLst/>
                <a:latin typeface="Times New Roman" panose="02020603050405020304" pitchFamily="18" charset="0"/>
                <a:ea typeface="Times New Roman" panose="02020603050405020304" pitchFamily="18" charset="0"/>
              </a:rPr>
              <a:t>Tutkimussuunnitelma on tarpeen, koska se</a:t>
            </a:r>
            <a:endParaRPr lang="fi-FI"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fi-FI" sz="1800" b="1" dirty="0">
                <a:effectLst/>
                <a:latin typeface="Times New Roman" panose="02020603050405020304" pitchFamily="18" charset="0"/>
                <a:ea typeface="Times New Roman" panose="02020603050405020304" pitchFamily="18" charset="0"/>
              </a:rPr>
              <a:t>’pakottaa’ miettimään aihetta monelta kantilta ja lyömään lukkoon tutkimusongelman/t</a:t>
            </a:r>
            <a:endParaRPr lang="fi-FI"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fi-FI" sz="1800" b="1" dirty="0">
                <a:effectLst/>
                <a:latin typeface="Times New Roman" panose="02020603050405020304" pitchFamily="18" charset="0"/>
                <a:ea typeface="Times New Roman" panose="02020603050405020304" pitchFamily="18" charset="0"/>
              </a:rPr>
              <a:t>auttaa sitoutumaan gradun tekemiseen (eli motivoi tekijää itseään)</a:t>
            </a:r>
            <a:endParaRPr lang="fi-FI"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fi-FI" sz="1800" b="1" dirty="0">
                <a:effectLst/>
                <a:latin typeface="Times New Roman" panose="02020603050405020304" pitchFamily="18" charset="0"/>
                <a:ea typeface="Times New Roman" panose="02020603050405020304" pitchFamily="18" charset="0"/>
              </a:rPr>
              <a:t>helpottaa ulkopuolisten (=</a:t>
            </a:r>
            <a:r>
              <a:rPr lang="fi-FI" sz="1800" b="1" dirty="0" err="1">
                <a:effectLst/>
                <a:latin typeface="Times New Roman" panose="02020603050405020304" pitchFamily="18" charset="0"/>
                <a:ea typeface="Times New Roman" panose="02020603050405020304" pitchFamily="18" charset="0"/>
              </a:rPr>
              <a:t>semmalaisten</a:t>
            </a:r>
            <a:r>
              <a:rPr lang="fi-FI" sz="1800" b="1" dirty="0">
                <a:effectLst/>
                <a:latin typeface="Times New Roman" panose="02020603050405020304" pitchFamily="18" charset="0"/>
                <a:ea typeface="Times New Roman" panose="02020603050405020304" pitchFamily="18" charset="0"/>
              </a:rPr>
              <a:t> ja ohjaajien) kommentointia toimiessaan keskustelun pohjana (eli kirkastaa tutkimusta muille)</a:t>
            </a:r>
            <a:endParaRPr lang="fi-FI"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fi-FI" sz="1800" b="1" dirty="0">
                <a:effectLst/>
                <a:latin typeface="Times New Roman" panose="02020603050405020304" pitchFamily="18" charset="0"/>
                <a:ea typeface="Times New Roman" panose="02020603050405020304" pitchFamily="18" charset="0"/>
              </a:rPr>
              <a:t>ohjaa ajankäyttöä ja tutkimuksen eri vaiheiden toteuttamista</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24</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11" name="Content Placeholder 10">
            <a:extLst>
              <a:ext uri="{FF2B5EF4-FFF2-40B4-BE49-F238E27FC236}">
                <a16:creationId xmlns:a16="http://schemas.microsoft.com/office/drawing/2014/main" id="{D2943404-CA7A-4334-A894-BD6E61C671FF}"/>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524984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434715" y="1341345"/>
            <a:ext cx="4185970" cy="5001185"/>
          </a:xfrm>
        </p:spPr>
        <p:txBody>
          <a:bodyPr>
            <a:normAutofit/>
          </a:bodyPr>
          <a:lstStyle/>
          <a:p>
            <a:r>
              <a:rPr lang="fi-FI" sz="1800" b="1" u="sng" dirty="0">
                <a:effectLst/>
                <a:latin typeface="Times New Roman" panose="02020603050405020304" pitchFamily="18" charset="0"/>
                <a:ea typeface="Times New Roman" panose="02020603050405020304" pitchFamily="18" charset="0"/>
              </a:rPr>
              <a:t>Tutkimussuunnitelma pähkinänkuoressa:</a:t>
            </a:r>
            <a:r>
              <a:rPr lang="fi-FI" sz="1800" b="1" dirty="0">
                <a:effectLst/>
                <a:latin typeface="Times New Roman" panose="02020603050405020304" pitchFamily="18" charset="0"/>
                <a:ea typeface="Times New Roman" panose="02020603050405020304" pitchFamily="18" charset="0"/>
              </a:rPr>
              <a:t> </a:t>
            </a:r>
          </a:p>
          <a:p>
            <a:r>
              <a:rPr lang="fi-FI" sz="1800" b="1" dirty="0">
                <a:effectLst/>
                <a:latin typeface="Times New Roman" panose="02020603050405020304" pitchFamily="18" charset="0"/>
                <a:ea typeface="Times New Roman" panose="02020603050405020304" pitchFamily="18" charset="0"/>
              </a:rPr>
              <a:t>mitä aihetta tutkimus käsittelee, </a:t>
            </a:r>
          </a:p>
          <a:p>
            <a:r>
              <a:rPr lang="fi-FI" sz="1800" b="1" dirty="0">
                <a:effectLst/>
                <a:latin typeface="Times New Roman" panose="02020603050405020304" pitchFamily="18" charset="0"/>
                <a:ea typeface="Times New Roman" panose="02020603050405020304" pitchFamily="18" charset="0"/>
              </a:rPr>
              <a:t>mihin kysymyksiin se pyrkii löytämään vastauksen ja </a:t>
            </a:r>
          </a:p>
          <a:p>
            <a:r>
              <a:rPr lang="fi-FI" sz="1800" b="1" dirty="0">
                <a:effectLst/>
                <a:latin typeface="Times New Roman" panose="02020603050405020304" pitchFamily="18" charset="0"/>
                <a:ea typeface="Times New Roman" panose="02020603050405020304" pitchFamily="18" charset="0"/>
              </a:rPr>
              <a:t>miksi, millä menetelmillä vastaukset löytyvät</a:t>
            </a:r>
            <a:endParaRPr lang="fi-FI" sz="1800" dirty="0">
              <a:effectLst/>
              <a:latin typeface="Times New Roman" panose="02020603050405020304" pitchFamily="18" charset="0"/>
              <a:ea typeface="Times New Roman" panose="02020603050405020304" pitchFamily="18" charset="0"/>
            </a:endParaRPr>
          </a:p>
          <a:p>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r>
              <a:rPr lang="fi-FI" sz="1800" b="1" u="sng" dirty="0">
                <a:effectLst/>
                <a:latin typeface="Times New Roman" panose="02020603050405020304" pitchFamily="18" charset="0"/>
                <a:ea typeface="Times New Roman" panose="02020603050405020304" pitchFamily="18" charset="0"/>
              </a:rPr>
              <a:t>Tutkimussuunnitelman pituus:</a:t>
            </a:r>
            <a:r>
              <a:rPr lang="fi-FI" sz="1800" b="1" dirty="0">
                <a:effectLst/>
                <a:latin typeface="Times New Roman" panose="02020603050405020304" pitchFamily="18" charset="0"/>
                <a:ea typeface="Times New Roman" panose="02020603050405020304" pitchFamily="18" charset="0"/>
              </a:rPr>
              <a:t> </a:t>
            </a:r>
          </a:p>
          <a:p>
            <a:r>
              <a:rPr lang="fi-FI" sz="1800" b="1" dirty="0">
                <a:effectLst/>
                <a:latin typeface="Times New Roman" panose="02020603050405020304" pitchFamily="18" charset="0"/>
                <a:ea typeface="Times New Roman" panose="02020603050405020304" pitchFamily="18" charset="0"/>
              </a:rPr>
              <a:t>etusivu + 5 sivua</a:t>
            </a:r>
            <a:endParaRPr lang="fi-FI" sz="1800" dirty="0">
              <a:effectLst/>
              <a:latin typeface="Times New Roman" panose="02020603050405020304" pitchFamily="18" charset="0"/>
              <a:ea typeface="Times New Roman" panose="02020603050405020304" pitchFamily="18" charset="0"/>
            </a:endParaRPr>
          </a:p>
          <a:p>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25</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5" name="Content Placeholder 4">
            <a:extLst>
              <a:ext uri="{FF2B5EF4-FFF2-40B4-BE49-F238E27FC236}">
                <a16:creationId xmlns:a16="http://schemas.microsoft.com/office/drawing/2014/main" id="{C932DFBD-8BD2-4F91-AC05-2B02F7A317EE}"/>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74966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194872" y="1341345"/>
            <a:ext cx="4425813" cy="5200548"/>
          </a:xfrm>
        </p:spPr>
        <p:txBody>
          <a:bodyPr>
            <a:normAutofit/>
          </a:bodyPr>
          <a:lstStyle/>
          <a:p>
            <a:r>
              <a:rPr lang="fi-FI" sz="1600" b="1" u="sng" dirty="0">
                <a:effectLst/>
                <a:latin typeface="Times New Roman" panose="02020603050405020304" pitchFamily="18" charset="0"/>
                <a:ea typeface="Times New Roman" panose="02020603050405020304" pitchFamily="18" charset="0"/>
              </a:rPr>
              <a:t>Tutkimussuunnitelman osat ja niiden ohjeelliset sisällöt </a:t>
            </a:r>
            <a:endParaRPr lang="fi-FI" sz="1600" dirty="0">
              <a:effectLst/>
              <a:latin typeface="Times New Roman" panose="02020603050405020304" pitchFamily="18" charset="0"/>
              <a:ea typeface="Times New Roman" panose="02020603050405020304" pitchFamily="18" charset="0"/>
            </a:endParaRPr>
          </a:p>
          <a:p>
            <a:r>
              <a:rPr lang="fi-FI" sz="1600" b="1" u="none" strike="noStrike" dirty="0">
                <a:effectLst/>
                <a:latin typeface="Times New Roman" panose="02020603050405020304" pitchFamily="18" charset="0"/>
                <a:ea typeface="Times New Roman" panose="02020603050405020304" pitchFamily="18" charset="0"/>
              </a:rPr>
              <a:t> </a:t>
            </a:r>
            <a:endParaRPr lang="fi-FI" sz="1600" dirty="0">
              <a:effectLst/>
              <a:latin typeface="Times New Roman" panose="02020603050405020304" pitchFamily="18" charset="0"/>
              <a:ea typeface="Times New Roman" panose="02020603050405020304" pitchFamily="18" charset="0"/>
            </a:endParaRPr>
          </a:p>
          <a:p>
            <a:pPr lvl="0">
              <a:tabLst>
                <a:tab pos="457200" algn="l"/>
              </a:tabLst>
            </a:pPr>
            <a:r>
              <a:rPr lang="fi-FI" sz="1600" b="1" dirty="0">
                <a:effectLst/>
                <a:latin typeface="Times New Roman" panose="02020603050405020304" pitchFamily="18" charset="0"/>
                <a:ea typeface="Times New Roman" panose="02020603050405020304" pitchFamily="18" charset="0"/>
              </a:rPr>
              <a:t>Etusivu</a:t>
            </a:r>
            <a:endParaRPr lang="fi-FI" sz="16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600" b="1" dirty="0">
                <a:effectLst/>
                <a:latin typeface="Times New Roman" panose="02020603050405020304" pitchFamily="18" charset="0"/>
                <a:ea typeface="Times New Roman" panose="02020603050405020304" pitchFamily="18" charset="0"/>
              </a:rPr>
              <a:t>Alustava (työ)nimi – mahdollisimman informoiva mutta lyhyt, pääongelma ja kohdejoukko jotenkin esille</a:t>
            </a:r>
            <a:endParaRPr lang="fi-FI" sz="16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600" b="1" dirty="0">
                <a:effectLst/>
                <a:latin typeface="Times New Roman" panose="02020603050405020304" pitchFamily="18" charset="0"/>
                <a:ea typeface="Times New Roman" panose="02020603050405020304" pitchFamily="18" charset="0"/>
              </a:rPr>
              <a:t>Gradun tekijän/tekijöiden nimet</a:t>
            </a:r>
            <a:endParaRPr lang="fi-FI" sz="16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600" b="1" dirty="0">
                <a:effectLst/>
                <a:latin typeface="Times New Roman" panose="02020603050405020304" pitchFamily="18" charset="0"/>
                <a:ea typeface="Times New Roman" panose="02020603050405020304" pitchFamily="18" charset="0"/>
              </a:rPr>
              <a:t>Tutkimussuunnitelma</a:t>
            </a:r>
            <a:endParaRPr lang="fi-FI" sz="1600" dirty="0">
              <a:effectLst/>
              <a:latin typeface="Times New Roman" panose="02020603050405020304" pitchFamily="18" charset="0"/>
              <a:ea typeface="Times New Roman" panose="02020603050405020304" pitchFamily="18" charset="0"/>
            </a:endParaRPr>
          </a:p>
          <a:p>
            <a:pPr marL="914400"/>
            <a:r>
              <a:rPr lang="en-GB" sz="1600" b="1" dirty="0">
                <a:effectLst/>
                <a:latin typeface="Times New Roman" panose="02020603050405020304" pitchFamily="18" charset="0"/>
                <a:ea typeface="Times New Roman" panose="02020603050405020304" pitchFamily="18" charset="0"/>
              </a:rPr>
              <a:t>LPES005 Pro </a:t>
            </a:r>
            <a:r>
              <a:rPr lang="en-GB" sz="1600" b="1" dirty="0" err="1">
                <a:effectLst/>
                <a:latin typeface="Times New Roman" panose="02020603050405020304" pitchFamily="18" charset="0"/>
                <a:ea typeface="Times New Roman" panose="02020603050405020304" pitchFamily="18" charset="0"/>
              </a:rPr>
              <a:t>gradu</a:t>
            </a:r>
            <a:r>
              <a:rPr lang="en-GB" sz="1600" b="1" dirty="0">
                <a:effectLst/>
                <a:latin typeface="Times New Roman" panose="02020603050405020304" pitchFamily="18" charset="0"/>
                <a:ea typeface="Times New Roman" panose="02020603050405020304" pitchFamily="18" charset="0"/>
              </a:rPr>
              <a:t> I –</a:t>
            </a:r>
            <a:r>
              <a:rPr lang="en-GB" sz="1600" b="1" dirty="0" err="1">
                <a:effectLst/>
                <a:latin typeface="Times New Roman" panose="02020603050405020304" pitchFamily="18" charset="0"/>
                <a:ea typeface="Times New Roman" panose="02020603050405020304" pitchFamily="18" charset="0"/>
              </a:rPr>
              <a:t>seminaari</a:t>
            </a:r>
            <a:r>
              <a:rPr lang="en-GB" sz="1600" b="1" dirty="0">
                <a:effectLst/>
                <a:latin typeface="Times New Roman" panose="02020603050405020304" pitchFamily="18" charset="0"/>
                <a:ea typeface="Times New Roman" panose="02020603050405020304" pitchFamily="18" charset="0"/>
              </a:rPr>
              <a:t>  </a:t>
            </a:r>
            <a:endParaRPr lang="fi-FI" sz="1600" dirty="0">
              <a:effectLst/>
              <a:latin typeface="Times New Roman" panose="02020603050405020304" pitchFamily="18" charset="0"/>
              <a:ea typeface="Times New Roman" panose="02020603050405020304" pitchFamily="18" charset="0"/>
            </a:endParaRPr>
          </a:p>
          <a:p>
            <a:pPr marL="914400"/>
            <a:r>
              <a:rPr lang="fi-FI" sz="1600" b="1" dirty="0">
                <a:effectLst/>
                <a:latin typeface="Times New Roman" panose="02020603050405020304" pitchFamily="18" charset="0"/>
                <a:ea typeface="Times New Roman" panose="02020603050405020304" pitchFamily="18" charset="0"/>
              </a:rPr>
              <a:t>Syksy 2022</a:t>
            </a:r>
            <a:endParaRPr lang="fi-FI" sz="1600" dirty="0">
              <a:effectLst/>
              <a:latin typeface="Times New Roman" panose="02020603050405020304" pitchFamily="18" charset="0"/>
              <a:ea typeface="Times New Roman" panose="02020603050405020304" pitchFamily="18" charset="0"/>
            </a:endParaRPr>
          </a:p>
          <a:p>
            <a:pPr marL="914400"/>
            <a:r>
              <a:rPr lang="fi-FI" sz="1600" b="1" dirty="0">
                <a:effectLst/>
                <a:latin typeface="Times New Roman" panose="02020603050405020304" pitchFamily="18" charset="0"/>
                <a:ea typeface="Times New Roman" panose="02020603050405020304" pitchFamily="18" charset="0"/>
              </a:rPr>
              <a:t>Liikuntatieteiden laitos</a:t>
            </a:r>
            <a:endParaRPr lang="fi-FI" sz="1600" dirty="0">
              <a:effectLst/>
              <a:latin typeface="Times New Roman" panose="02020603050405020304" pitchFamily="18" charset="0"/>
              <a:ea typeface="Times New Roman" panose="02020603050405020304" pitchFamily="18" charset="0"/>
            </a:endParaRPr>
          </a:p>
          <a:p>
            <a:pPr marL="914400"/>
            <a:r>
              <a:rPr lang="fi-FI" sz="1600" b="1" dirty="0">
                <a:effectLst/>
                <a:latin typeface="Times New Roman" panose="02020603050405020304" pitchFamily="18" charset="0"/>
                <a:ea typeface="Times New Roman" panose="02020603050405020304" pitchFamily="18" charset="0"/>
              </a:rPr>
              <a:t>Jyväskylän yliopisto</a:t>
            </a:r>
            <a:endParaRPr lang="fi-FI" sz="1600" dirty="0">
              <a:effectLst/>
              <a:latin typeface="Times New Roman" panose="02020603050405020304" pitchFamily="18" charset="0"/>
              <a:ea typeface="Times New Roman" panose="02020603050405020304" pitchFamily="18" charset="0"/>
            </a:endParaRPr>
          </a:p>
          <a:p>
            <a:pPr marL="914400"/>
            <a:r>
              <a:rPr lang="fi-FI" sz="1600" b="1" dirty="0">
                <a:effectLst/>
                <a:latin typeface="Times New Roman" panose="02020603050405020304" pitchFamily="18" charset="0"/>
                <a:ea typeface="Times New Roman" panose="02020603050405020304" pitchFamily="18" charset="0"/>
              </a:rPr>
              <a:t> </a:t>
            </a:r>
            <a:endParaRPr lang="fi-FI" sz="1600" dirty="0">
              <a:effectLst/>
              <a:latin typeface="Times New Roman" panose="02020603050405020304" pitchFamily="18" charset="0"/>
              <a:ea typeface="Times New Roman" panose="02020603050405020304" pitchFamily="18" charset="0"/>
            </a:endParaRPr>
          </a:p>
          <a:p>
            <a:pPr marL="914400"/>
            <a:r>
              <a:rPr lang="fi-FI" sz="1600" b="1" dirty="0">
                <a:effectLst/>
                <a:latin typeface="Times New Roman" panose="02020603050405020304" pitchFamily="18" charset="0"/>
                <a:ea typeface="Times New Roman" panose="02020603050405020304" pitchFamily="18" charset="0"/>
              </a:rPr>
              <a:t>Ohjaaja(t): Teppo Kalaja / Donna Niemistö</a:t>
            </a:r>
            <a:endParaRPr lang="fi-FI" sz="16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26</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5" name="Content Placeholder 4">
            <a:extLst>
              <a:ext uri="{FF2B5EF4-FFF2-40B4-BE49-F238E27FC236}">
                <a16:creationId xmlns:a16="http://schemas.microsoft.com/office/drawing/2014/main" id="{066990E5-8945-4C10-9D11-DCEEFD3AAB30}"/>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1563376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119921" y="1341345"/>
            <a:ext cx="4482059" cy="5200548"/>
          </a:xfrm>
        </p:spPr>
        <p:txBody>
          <a:bodyPr>
            <a:normAutofit lnSpcReduction="10000"/>
          </a:bodyPr>
          <a:lstStyle/>
          <a:p>
            <a:pPr lvl="0">
              <a:tabLst>
                <a:tab pos="457200" algn="l"/>
              </a:tabLst>
            </a:pPr>
            <a:r>
              <a:rPr lang="fi-FI" b="1" dirty="0">
                <a:effectLst/>
                <a:latin typeface="Times New Roman" panose="02020603050405020304" pitchFamily="18" charset="0"/>
                <a:ea typeface="Times New Roman" panose="02020603050405020304" pitchFamily="18" charset="0"/>
              </a:rPr>
              <a:t>Johdanto</a:t>
            </a:r>
            <a:endParaRPr lang="fi-FI"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400" b="1" dirty="0">
                <a:effectLst/>
                <a:latin typeface="Times New Roman" panose="02020603050405020304" pitchFamily="18" charset="0"/>
                <a:ea typeface="Times New Roman" panose="02020603050405020304" pitchFamily="18" charset="0"/>
              </a:rPr>
              <a:t>esittelee aihepiiriä käsittelevän tai sivuavan aiemman kirjallisuuden (Mistä näkökulmista aihetta on aiemmin lähestytty? Millaisia aineistoja ja menetelmiä on käytetty? Millaisia ovat aiemmat päätulokset? Ovatko tulokset yhdensuuntaisia, ristiriitaisia, onko aiemmassa kirjallisuudessa aukkoja, ts. jotakin olennaista jäänyt tutkimatta tai ovatko aiemmat tutkimukset jotenkin, esim. menetelmiltään, tutkimusjoukoltaan, ikänsä takia, puutteellisia?) – siis mitä aiheesta kirjallisuuden perusteella jo tiedetään ja mitä ei tiedetä JA/TAI</a:t>
            </a:r>
            <a:endParaRPr lang="fi-FI" sz="14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400" b="1" dirty="0">
                <a:effectLst/>
                <a:latin typeface="Times New Roman" panose="02020603050405020304" pitchFamily="18" charset="0"/>
                <a:ea typeface="Times New Roman" panose="02020603050405020304" pitchFamily="18" charset="0"/>
              </a:rPr>
              <a:t>esittelee tunnetuimmat taustateoriat/mallit (ja niistä käsin tehtyä empiiristä tutkimusta tärkeimpine löydöksineen)</a:t>
            </a:r>
            <a:endParaRPr lang="fi-FI" sz="14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400" b="1" dirty="0">
                <a:effectLst/>
                <a:latin typeface="Times New Roman" panose="02020603050405020304" pitchFamily="18" charset="0"/>
                <a:ea typeface="Times New Roman" panose="02020603050405020304" pitchFamily="18" charset="0"/>
              </a:rPr>
              <a:t>esittelee aiheen kannalta keskeisimmät käsitteet (’vireystila’, ’suoritusjännitys’, ’ahdistus’, ’siirtovaikutus’, ’oheislajiharjoittelu’, ’uusi liikuntakulttuuri’)</a:t>
            </a:r>
            <a:endParaRPr lang="fi-FI" sz="14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400" b="1" dirty="0">
                <a:effectLst/>
                <a:latin typeface="Times New Roman" panose="02020603050405020304" pitchFamily="18" charset="0"/>
                <a:ea typeface="Times New Roman" panose="02020603050405020304" pitchFamily="18" charset="0"/>
              </a:rPr>
              <a:t>perustelee, miksi ko. aihe on tärkeä (tieteen kannalta, yhteiskunnan kannalta, tutkijan omat motiivit, ajankohtaisuus tms.)</a:t>
            </a:r>
            <a:endParaRPr lang="fi-FI" sz="14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27</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5" name="Content Placeholder 4">
            <a:extLst>
              <a:ext uri="{FF2B5EF4-FFF2-40B4-BE49-F238E27FC236}">
                <a16:creationId xmlns:a16="http://schemas.microsoft.com/office/drawing/2014/main" id="{4D992FC4-22D4-46AF-AAA2-ED6854F58920}"/>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2234661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166678" y="1341344"/>
            <a:ext cx="4600055" cy="5432271"/>
          </a:xfrm>
        </p:spPr>
        <p:txBody>
          <a:bodyPr>
            <a:noAutofit/>
          </a:bodyPr>
          <a:lstStyle/>
          <a:p>
            <a:pPr lvl="0">
              <a:tabLst>
                <a:tab pos="457200" algn="l"/>
              </a:tabLst>
            </a:pPr>
            <a:r>
              <a:rPr lang="fi-FI" sz="1200" b="1" dirty="0">
                <a:effectLst/>
                <a:latin typeface="Times New Roman" panose="02020603050405020304" pitchFamily="18" charset="0"/>
                <a:ea typeface="Times New Roman" panose="02020603050405020304" pitchFamily="18" charset="0"/>
              </a:rPr>
              <a:t>Tutkimustehtävä ja tutkimuskysymykset ( + mahdolliset hypoteesit/esioletukset)</a:t>
            </a:r>
            <a:endParaRPr lang="fi-FI" sz="12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b="1" dirty="0">
                <a:effectLst/>
                <a:latin typeface="Times New Roman" panose="02020603050405020304" pitchFamily="18" charset="0"/>
                <a:ea typeface="Times New Roman" panose="02020603050405020304" pitchFamily="18" charset="0"/>
              </a:rPr>
              <a:t>Tutkimuksen tehtävänä on ….’selvittää, kuinka suomalaisten ammattivalmentajien tunnetaidot kytkeytyvät heidän hyvinvointiinsa’</a:t>
            </a:r>
            <a:endParaRPr lang="fi-FI"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b="1" dirty="0">
                <a:effectLst/>
                <a:latin typeface="Times New Roman" panose="02020603050405020304" pitchFamily="18" charset="0"/>
                <a:ea typeface="Times New Roman" panose="02020603050405020304" pitchFamily="18" charset="0"/>
              </a:rPr>
              <a:t>Erityisesti pyrin tutkimuksessani vastaamaan seuraaviin kysymyksiin:</a:t>
            </a:r>
            <a:endParaRPr lang="fi-FI" dirty="0">
              <a:effectLst/>
              <a:latin typeface="Times New Roman" panose="02020603050405020304" pitchFamily="18" charset="0"/>
              <a:ea typeface="Times New Roman" panose="02020603050405020304" pitchFamily="18" charset="0"/>
            </a:endParaRPr>
          </a:p>
          <a:p>
            <a:pPr marL="1143000" lvl="2" indent="-228600">
              <a:buFont typeface="+mj-lt"/>
              <a:buAutoNum type="arabicParenR"/>
              <a:tabLst>
                <a:tab pos="1485900" algn="l"/>
              </a:tabLst>
            </a:pPr>
            <a:r>
              <a:rPr lang="fi-FI" sz="1200" b="1" dirty="0">
                <a:effectLst/>
                <a:latin typeface="Times New Roman" panose="02020603050405020304" pitchFamily="18" charset="0"/>
                <a:ea typeface="Times New Roman" panose="02020603050405020304" pitchFamily="18" charset="0"/>
                <a:cs typeface="Times New Roman" panose="02020603050405020304" pitchFamily="18" charset="0"/>
              </a:rPr>
              <a:t>Eroavatko tunnetaidoiltaan erilaiset ammattivalmentajat toisistaan psyykkisen ja fyysisen hyvinvointinsa suhteen?</a:t>
            </a:r>
            <a:endParaRPr lang="fi-FI"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lvl="2" indent="-228600">
              <a:buFont typeface="+mj-lt"/>
              <a:buAutoNum type="arabicParenR"/>
              <a:tabLst>
                <a:tab pos="1485900" algn="l"/>
              </a:tabLst>
            </a:pPr>
            <a:r>
              <a:rPr lang="fi-FI" sz="1200" b="1" dirty="0">
                <a:effectLst/>
                <a:latin typeface="Times New Roman" panose="02020603050405020304" pitchFamily="18" charset="0"/>
                <a:ea typeface="Times New Roman" panose="02020603050405020304" pitchFamily="18" charset="0"/>
                <a:cs typeface="Times New Roman" panose="02020603050405020304" pitchFamily="18" charset="0"/>
              </a:rPr>
              <a:t>Liittyykö valmentajan sukupuoli siihen, minkälaiset tunnetaidot hänellä on ja kuinka hän psyykkisesti ja fyysisesti voi? / Selittääkö valmentajan sukupuoli hänen tunnetaitojensa ja hyvinvointinsa tasoa?</a:t>
            </a:r>
            <a:endParaRPr lang="fi-FI"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1056640" algn="l"/>
              </a:tabLst>
            </a:pPr>
            <a:r>
              <a:rPr lang="fi-FI" sz="1200" b="1" dirty="0">
                <a:effectLst/>
                <a:latin typeface="Times New Roman" panose="02020603050405020304" pitchFamily="18" charset="0"/>
                <a:ea typeface="Times New Roman" panose="02020603050405020304" pitchFamily="18" charset="0"/>
              </a:rPr>
              <a:t>Oletan aiempien tutkimusten perusteella (ks. esim. xxxx, 2001), että tunteitaan tarkasti tunnistavat ja säätelemään kykenevät valmentajat ovat vähemmän masentuneita ja ahdistuneita, oireilevat vähemmän ja arvioivat itse fyysisen terveytensä paremmaksi kuin tunnetaidoiltaan heikommat valmentajat. Lisäksi oletan, kuten XXX (2000) raportoi, että miesvalmentajilla on naisia huonommat tunnetaidot ja että he voivat psyykkisesti ja fyysisesti naisia huonommin.</a:t>
            </a:r>
            <a:endParaRPr lang="fi-FI" sz="1200" dirty="0">
              <a:effectLst/>
              <a:latin typeface="Times New Roman" panose="02020603050405020304" pitchFamily="18" charset="0"/>
              <a:ea typeface="Times New Roman" panose="02020603050405020304" pitchFamily="18" charset="0"/>
            </a:endParaRPr>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28</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5" name="Content Placeholder 4">
            <a:extLst>
              <a:ext uri="{FF2B5EF4-FFF2-40B4-BE49-F238E27FC236}">
                <a16:creationId xmlns:a16="http://schemas.microsoft.com/office/drawing/2014/main" id="{42992684-60BC-4089-8C3A-877F15E721FC}"/>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1371647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254833" y="1341345"/>
            <a:ext cx="4365852" cy="5001185"/>
          </a:xfrm>
        </p:spPr>
        <p:txBody>
          <a:bodyPr>
            <a:normAutofit lnSpcReduction="10000"/>
          </a:bodyPr>
          <a:lstStyle/>
          <a:p>
            <a:pPr lvl="0">
              <a:tabLst>
                <a:tab pos="457200" algn="l"/>
              </a:tabLst>
            </a:pPr>
            <a:r>
              <a:rPr lang="fi-FI" sz="1600" b="1" dirty="0">
                <a:effectLst/>
                <a:latin typeface="Times New Roman" panose="02020603050405020304" pitchFamily="18" charset="0"/>
                <a:ea typeface="Times New Roman" panose="02020603050405020304" pitchFamily="18" charset="0"/>
              </a:rPr>
              <a:t>Menetelmät: tutkimukseen osallistujat, mittarit ja analyysitavat</a:t>
            </a:r>
            <a:endParaRPr lang="fi-FI" sz="16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600" b="1" dirty="0">
                <a:effectLst/>
                <a:latin typeface="Times New Roman" panose="02020603050405020304" pitchFamily="18" charset="0"/>
                <a:ea typeface="Times New Roman" panose="02020603050405020304" pitchFamily="18" charset="0"/>
              </a:rPr>
              <a:t>Keitä aiot tutkia: Mikä on perusjoukko, keitä tulee kuulumaan otokseen/näytteeseen ? Kuinka suuri otos/näyte? Millä menetelmillä poimit otoksen/näytteen? Edustavuuden ja kadon kysymykset (mikäli sopii työhösi) </a:t>
            </a:r>
            <a:endParaRPr lang="fi-FI" sz="16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600" b="1" dirty="0">
                <a:effectLst/>
                <a:latin typeface="Times New Roman" panose="02020603050405020304" pitchFamily="18" charset="0"/>
                <a:ea typeface="Times New Roman" panose="02020603050405020304" pitchFamily="18" charset="0"/>
              </a:rPr>
              <a:t>Aineiston keruu: Mittariston/koevälineistön esittely: kyselylomakkein, haastatteluin, päiväkirjoin, testein…. Jokunen kommentti tutkimus-menetelmien luotettavuudesta (jos mahdollista)</a:t>
            </a:r>
            <a:endParaRPr lang="fi-FI" sz="1600" dirty="0">
              <a:effectLst/>
              <a:latin typeface="Times New Roman" panose="02020603050405020304" pitchFamily="18" charset="0"/>
              <a:ea typeface="Times New Roman" panose="02020603050405020304" pitchFamily="18" charset="0"/>
            </a:endParaRPr>
          </a:p>
          <a:p>
            <a:pPr marL="742950" lvl="1" indent="-285750">
              <a:buFont typeface="Symbol" panose="05050102010706020507" pitchFamily="18" charset="2"/>
              <a:buChar char=""/>
              <a:tabLst>
                <a:tab pos="914400" algn="l"/>
              </a:tabLst>
            </a:pPr>
            <a:r>
              <a:rPr lang="fi-FI" sz="1600" b="1" dirty="0">
                <a:effectLst/>
                <a:latin typeface="Times New Roman" panose="02020603050405020304" pitchFamily="18" charset="0"/>
                <a:ea typeface="Times New Roman" panose="02020603050405020304" pitchFamily="18" charset="0"/>
              </a:rPr>
              <a:t>Aineiston käsittely: Kuinka tulet muokkaamaan ja käsittelemään havaintoaineistoa ? Tilastollisesti (mitkä testit ?)  Laadullisesti?</a:t>
            </a:r>
            <a:endParaRPr lang="fi-FI" sz="16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29</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5" name="Content Placeholder 4">
            <a:extLst>
              <a:ext uri="{FF2B5EF4-FFF2-40B4-BE49-F238E27FC236}">
                <a16:creationId xmlns:a16="http://schemas.microsoft.com/office/drawing/2014/main" id="{6DD445E6-9E48-40F8-93D8-708D7C9BDA82}"/>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2137021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D9A1EE74-506D-62C5-84A6-58757ECE2C30}"/>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4" name="Title 2">
            <a:extLst>
              <a:ext uri="{FF2B5EF4-FFF2-40B4-BE49-F238E27FC236}">
                <a16:creationId xmlns:a16="http://schemas.microsoft.com/office/drawing/2014/main" id="{BB1ABC3C-0065-FE27-C5AE-7F99A9A5F428}"/>
              </a:ext>
            </a:extLst>
          </p:cNvPr>
          <p:cNvSpPr>
            <a:spLocks noGrp="1"/>
          </p:cNvSpPr>
          <p:nvPr>
            <p:ph type="title"/>
          </p:nvPr>
        </p:nvSpPr>
        <p:spPr>
          <a:xfrm>
            <a:off x="755648" y="267547"/>
            <a:ext cx="6140101" cy="823702"/>
          </a:xfrm>
        </p:spPr>
        <p:txBody>
          <a:bodyPr>
            <a:noAutofit/>
          </a:bodyPr>
          <a:lstStyle/>
          <a:p>
            <a:r>
              <a:rPr lang="en-US" sz="4000" dirty="0"/>
              <a:t>YLEISIÄ ASIOITA </a:t>
            </a:r>
          </a:p>
        </p:txBody>
      </p:sp>
      <p:pic>
        <p:nvPicPr>
          <p:cNvPr id="5" name="Content Placeholder 4" descr="Stack of old and new books">
            <a:extLst>
              <a:ext uri="{FF2B5EF4-FFF2-40B4-BE49-F238E27FC236}">
                <a16:creationId xmlns:a16="http://schemas.microsoft.com/office/drawing/2014/main" id="{EF0F18B8-8E7D-477C-ABBE-99439C41FB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97" r="6335"/>
          <a:stretch/>
        </p:blipFill>
        <p:spPr>
          <a:xfrm>
            <a:off x="4766733" y="1341345"/>
            <a:ext cx="6815667" cy="5001185"/>
          </a:xfrm>
          <a:noFill/>
        </p:spPr>
      </p:pic>
      <p:sp>
        <p:nvSpPr>
          <p:cNvPr id="16" name="Text Placeholder 4">
            <a:extLst>
              <a:ext uri="{FF2B5EF4-FFF2-40B4-BE49-F238E27FC236}">
                <a16:creationId xmlns:a16="http://schemas.microsoft.com/office/drawing/2014/main" id="{68063D35-2703-0E1D-ACD0-78FF92EEFE28}"/>
              </a:ext>
            </a:extLst>
          </p:cNvPr>
          <p:cNvSpPr>
            <a:spLocks noGrp="1"/>
          </p:cNvSpPr>
          <p:nvPr>
            <p:ph type="body" sz="half" idx="2"/>
          </p:nvPr>
        </p:nvSpPr>
        <p:spPr>
          <a:xfrm>
            <a:off x="609601" y="1341345"/>
            <a:ext cx="4011084" cy="5001185"/>
          </a:xfrm>
        </p:spPr>
        <p:txBody>
          <a:bodyPr>
            <a:noAutofit/>
          </a:bodyPr>
          <a:lstStyle/>
          <a:p>
            <a:pPr marL="285750" indent="-285750">
              <a:buFontTx/>
              <a:buChar char="-"/>
            </a:pPr>
            <a:r>
              <a:rPr lang="fi-FI" sz="1600" b="1" dirty="0"/>
              <a:t>Lukuvuonna arvioidaan: </a:t>
            </a:r>
            <a:r>
              <a:rPr lang="fi-FI" sz="1600" dirty="0"/>
              <a:t>Syksyn </a:t>
            </a:r>
            <a:r>
              <a:rPr lang="fi-FI" sz="1600" dirty="0" err="1"/>
              <a:t>gradusemma</a:t>
            </a:r>
            <a:r>
              <a:rPr lang="fi-FI" sz="1600" dirty="0"/>
              <a:t> + kevään </a:t>
            </a:r>
            <a:r>
              <a:rPr lang="fi-FI" sz="1600" dirty="0" err="1"/>
              <a:t>gradusemma</a:t>
            </a:r>
            <a:r>
              <a:rPr lang="fi-FI" sz="1600" dirty="0"/>
              <a:t> + maturiteetti + pro gradu –tutkielma + tonnin tentti </a:t>
            </a:r>
          </a:p>
          <a:p>
            <a:pPr marL="285750" indent="-285750">
              <a:buFontTx/>
              <a:buChar char="-"/>
            </a:pPr>
            <a:r>
              <a:rPr lang="fi-FI" sz="1600" dirty="0"/>
              <a:t>Syksyn </a:t>
            </a:r>
            <a:r>
              <a:rPr lang="fi-FI" sz="1600" dirty="0" err="1"/>
              <a:t>gradusemman</a:t>
            </a:r>
            <a:r>
              <a:rPr lang="fi-FI" sz="1600" dirty="0"/>
              <a:t> opintopisteet saa, kun: tutkimussuunnitelma on valmis, gradusopimus on tehty ohjaajan kanssa, sekä on ollut läsnä kaikilla vaadituilla tunneilla (jos ei, on palauttanut vaadittavat korvaustehtävät) sekä opponoinut tutkimussuunnitelmia. </a:t>
            </a:r>
          </a:p>
          <a:p>
            <a:pPr marL="285750" indent="-285750">
              <a:buFontTx/>
              <a:buChar char="-"/>
            </a:pPr>
            <a:r>
              <a:rPr lang="fi-FI" sz="1600" dirty="0"/>
              <a:t>Kevään </a:t>
            </a:r>
            <a:r>
              <a:rPr lang="fi-FI" sz="1600" dirty="0" err="1"/>
              <a:t>gradusemman</a:t>
            </a:r>
            <a:r>
              <a:rPr lang="fi-FI" sz="1600" dirty="0"/>
              <a:t> opintopisteet saa, kun: On ollut läsnä kaikilla vaadituilla tunneilla (jos ei, on palauttanut korvaustehtävät) sekä gradu on edennyt vähintään tulososioon asti. On pitänyt gradusta esityksen ja hoitanut opponoinnin vaaditulla tavalla. </a:t>
            </a:r>
            <a:endParaRPr lang="en-US" sz="1600" dirty="0"/>
          </a:p>
        </p:txBody>
      </p:sp>
      <p:sp>
        <p:nvSpPr>
          <p:cNvPr id="18" name="Slide Number Placeholder 5">
            <a:extLst>
              <a:ext uri="{FF2B5EF4-FFF2-40B4-BE49-F238E27FC236}">
                <a16:creationId xmlns:a16="http://schemas.microsoft.com/office/drawing/2014/main" id="{6FEFA119-B12F-3533-BA0C-0A8DA8391683}"/>
              </a:ext>
            </a:extLst>
          </p:cNvPr>
          <p:cNvSpPr>
            <a:spLocks noGrp="1"/>
          </p:cNvSpPr>
          <p:nvPr>
            <p:ph type="sldNum" sz="quarter" idx="4"/>
          </p:nvPr>
        </p:nvSpPr>
        <p:spPr>
          <a:xfrm>
            <a:off x="11419967" y="6592626"/>
            <a:ext cx="605355" cy="180989"/>
          </a:xfrm>
        </p:spPr>
        <p:txBody>
          <a:bodyPr/>
          <a:lstStyle/>
          <a:p>
            <a:pPr>
              <a:spcAft>
                <a:spcPts val="600"/>
              </a:spcAft>
            </a:pPr>
            <a:fld id="{0FE3988A-0109-0B40-965D-9E0ED41EFEE4}" type="slidenum">
              <a:rPr lang="fi-FI" smtClean="0"/>
              <a:pPr>
                <a:spcAft>
                  <a:spcPts val="600"/>
                </a:spcAft>
              </a:pPr>
              <a:t>3</a:t>
            </a:fld>
            <a:endParaRPr lang="fi-FI"/>
          </a:p>
        </p:txBody>
      </p:sp>
      <p:sp>
        <p:nvSpPr>
          <p:cNvPr id="20" name="Date Placeholder 6">
            <a:extLst>
              <a:ext uri="{FF2B5EF4-FFF2-40B4-BE49-F238E27FC236}">
                <a16:creationId xmlns:a16="http://schemas.microsoft.com/office/drawing/2014/main" id="{9BAA33F4-0AF9-B700-BE99-3227B148B0E9}"/>
              </a:ext>
            </a:extLst>
          </p:cNvPr>
          <p:cNvSpPr>
            <a:spLocks noGrp="1"/>
          </p:cNvSpPr>
          <p:nvPr>
            <p:ph type="dt" sz="half" idx="10"/>
          </p:nvPr>
        </p:nvSpPr>
        <p:spPr>
          <a:xfrm>
            <a:off x="10156605" y="6592626"/>
            <a:ext cx="1108303" cy="180989"/>
          </a:xfrm>
        </p:spPr>
        <p:txBody>
          <a:bodyPr/>
          <a:lstStyle/>
          <a:p>
            <a:pPr>
              <a:spcAft>
                <a:spcPts val="600"/>
              </a:spcAft>
            </a:pPr>
            <a:fld id="{226E5785-7056-6940-8594-7ED6FA4BE640}" type="datetime1">
              <a:rPr lang="fi-FI" smtClean="0"/>
              <a:pPr>
                <a:spcAft>
                  <a:spcPts val="600"/>
                </a:spcAft>
              </a:pPr>
              <a:t>3.9.2022</a:t>
            </a:fld>
            <a:endParaRPr lang="fi-FI"/>
          </a:p>
        </p:txBody>
      </p:sp>
    </p:spTree>
    <p:extLst>
      <p:ext uri="{BB962C8B-B14F-4D97-AF65-F5344CB8AC3E}">
        <p14:creationId xmlns:p14="http://schemas.microsoft.com/office/powerpoint/2010/main" val="2167252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E41EDA9F-96F5-DCAC-4071-4C906230DAF9}"/>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5" name="Title 2">
            <a:extLst>
              <a:ext uri="{FF2B5EF4-FFF2-40B4-BE49-F238E27FC236}">
                <a16:creationId xmlns:a16="http://schemas.microsoft.com/office/drawing/2014/main" id="{01B989FD-5414-4357-9B42-68D5BC250D5A}"/>
              </a:ext>
            </a:extLst>
          </p:cNvPr>
          <p:cNvSpPr>
            <a:spLocks noGrp="1"/>
          </p:cNvSpPr>
          <p:nvPr>
            <p:ph type="title"/>
          </p:nvPr>
        </p:nvSpPr>
        <p:spPr>
          <a:xfrm>
            <a:off x="755649" y="316107"/>
            <a:ext cx="6369560" cy="775142"/>
          </a:xfrm>
        </p:spPr>
        <p:txBody>
          <a:bodyPr>
            <a:noAutofit/>
          </a:bodyPr>
          <a:lstStyle/>
          <a:p>
            <a:r>
              <a:rPr lang="en-US" sz="3200" dirty="0"/>
              <a:t>TUTKIMUSSUUNNITELMA </a:t>
            </a:r>
          </a:p>
        </p:txBody>
      </p:sp>
      <p:sp>
        <p:nvSpPr>
          <p:cNvPr id="17" name="Text Placeholder 4">
            <a:extLst>
              <a:ext uri="{FF2B5EF4-FFF2-40B4-BE49-F238E27FC236}">
                <a16:creationId xmlns:a16="http://schemas.microsoft.com/office/drawing/2014/main" id="{6974BC02-9CE9-2137-743C-1D499A24406D}"/>
              </a:ext>
            </a:extLst>
          </p:cNvPr>
          <p:cNvSpPr>
            <a:spLocks noGrp="1"/>
          </p:cNvSpPr>
          <p:nvPr>
            <p:ph type="body" sz="half" idx="2"/>
          </p:nvPr>
        </p:nvSpPr>
        <p:spPr>
          <a:xfrm>
            <a:off x="179882" y="1341345"/>
            <a:ext cx="4440803" cy="5001185"/>
          </a:xfrm>
        </p:spPr>
        <p:txBody>
          <a:bodyPr>
            <a:normAutofit fontScale="85000" lnSpcReduction="20000"/>
          </a:bodyPr>
          <a:lstStyle/>
          <a:p>
            <a:pPr lvl="0">
              <a:tabLst>
                <a:tab pos="457200" algn="l"/>
              </a:tabLst>
            </a:pPr>
            <a:r>
              <a:rPr lang="fi-FI" sz="1800" b="1" dirty="0">
                <a:effectLst/>
                <a:latin typeface="Times New Roman" panose="02020603050405020304" pitchFamily="18" charset="0"/>
                <a:ea typeface="Times New Roman" panose="02020603050405020304" pitchFamily="18" charset="0"/>
              </a:rPr>
              <a:t>Tutkimuksen aikataulu (kuukauden tarkkuudella): Aineiston keruumenetelmät kasassa – mahdolliset esitestaukset – aineistonkeruu(t) – aineiston käsittely – tulosten raportointi – kirjallisuuden lisähaarukointi - gradun viimeistely</a:t>
            </a:r>
            <a:endParaRPr lang="fi-FI" sz="1800" dirty="0">
              <a:effectLst/>
              <a:latin typeface="Times New Roman" panose="02020603050405020304" pitchFamily="18" charset="0"/>
              <a:ea typeface="Times New Roman" panose="02020603050405020304" pitchFamily="18" charset="0"/>
            </a:endParaRPr>
          </a:p>
          <a:p>
            <a:pPr marL="228600"/>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a:tabLst>
                <a:tab pos="457200" algn="l"/>
              </a:tabLst>
            </a:pPr>
            <a:r>
              <a:rPr lang="fi-FI" sz="1800" b="1" dirty="0">
                <a:effectLst/>
                <a:latin typeface="Times New Roman" panose="02020603050405020304" pitchFamily="18" charset="0"/>
                <a:ea typeface="Times New Roman" panose="02020603050405020304" pitchFamily="18" charset="0"/>
              </a:rPr>
              <a:t>Ohjaajat</a:t>
            </a:r>
            <a:endParaRPr lang="fi-FI" sz="1800" dirty="0">
              <a:effectLst/>
              <a:latin typeface="Times New Roman" panose="02020603050405020304" pitchFamily="18" charset="0"/>
              <a:ea typeface="Times New Roman" panose="02020603050405020304" pitchFamily="18" charset="0"/>
            </a:endParaRPr>
          </a:p>
          <a:p>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a:tabLst>
                <a:tab pos="457200" algn="l"/>
              </a:tabLst>
            </a:pPr>
            <a:r>
              <a:rPr lang="fi-FI" sz="1800" b="1" dirty="0">
                <a:effectLst/>
                <a:latin typeface="Times New Roman" panose="02020603050405020304" pitchFamily="18" charset="0"/>
                <a:ea typeface="Times New Roman" panose="02020603050405020304" pitchFamily="18" charset="0"/>
              </a:rPr>
              <a:t>Oletetut tulokset ja niiden merkitys (tieteellinen/teoreettinen &amp; yhteiskunnallinen/käytännöllinen), soveltamis- ja hyödyntämismahdollisuudet</a:t>
            </a:r>
            <a:endParaRPr lang="fi-FI" sz="1800" dirty="0">
              <a:effectLst/>
              <a:latin typeface="Times New Roman" panose="02020603050405020304" pitchFamily="18" charset="0"/>
              <a:ea typeface="Times New Roman" panose="02020603050405020304" pitchFamily="18" charset="0"/>
            </a:endParaRPr>
          </a:p>
          <a:p>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a:tabLst>
                <a:tab pos="457200" algn="l"/>
              </a:tabLst>
            </a:pPr>
            <a:r>
              <a:rPr lang="fi-FI" sz="1800" b="1" dirty="0">
                <a:effectLst/>
                <a:latin typeface="Times New Roman" panose="02020603050405020304" pitchFamily="18" charset="0"/>
                <a:ea typeface="Times New Roman" panose="02020603050405020304" pitchFamily="18" charset="0"/>
              </a:rPr>
              <a:t>Tutkimuseettiset kysymykset (tutkimusluvat, vaitiolovelvollisuus, vapaaehtoisuus, tulosten raportointitapa yms.)</a:t>
            </a:r>
            <a:endParaRPr lang="fi-FI" sz="1800" dirty="0">
              <a:effectLst/>
              <a:latin typeface="Times New Roman" panose="02020603050405020304" pitchFamily="18" charset="0"/>
              <a:ea typeface="Times New Roman" panose="02020603050405020304" pitchFamily="18" charset="0"/>
            </a:endParaRPr>
          </a:p>
          <a:p>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a:tabLst>
                <a:tab pos="457200" algn="l"/>
              </a:tabLst>
            </a:pPr>
            <a:r>
              <a:rPr lang="fi-FI" sz="1800" b="1" dirty="0">
                <a:effectLst/>
                <a:latin typeface="Times New Roman" panose="02020603050405020304" pitchFamily="18" charset="0"/>
                <a:ea typeface="Times New Roman" panose="02020603050405020304" pitchFamily="18" charset="0"/>
              </a:rPr>
              <a:t>Tutkimussuunnitelmassa käyttämäsi lähteet eli lähdeluettelo</a:t>
            </a:r>
            <a:endParaRPr lang="fi-FI" sz="1800" dirty="0">
              <a:effectLst/>
              <a:latin typeface="Times New Roman" panose="02020603050405020304" pitchFamily="18" charset="0"/>
              <a:ea typeface="Times New Roman" panose="02020603050405020304" pitchFamily="18" charset="0"/>
            </a:endParaRPr>
          </a:p>
          <a:p>
            <a:pPr marL="685800"/>
            <a:r>
              <a:rPr lang="fi-FI" sz="1800" b="1" dirty="0">
                <a:effectLst/>
                <a:latin typeface="Times New Roman" panose="02020603050405020304" pitchFamily="18"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6" name="Slide Number Placeholder 5">
            <a:extLst>
              <a:ext uri="{FF2B5EF4-FFF2-40B4-BE49-F238E27FC236}">
                <a16:creationId xmlns:a16="http://schemas.microsoft.com/office/drawing/2014/main" id="{007E05DD-1C38-44DC-8060-CC4207EFF8D5}"/>
              </a:ext>
            </a:extLst>
          </p:cNvPr>
          <p:cNvSpPr>
            <a:spLocks noGrp="1"/>
          </p:cNvSpPr>
          <p:nvPr>
            <p:ph type="sldNum" sz="quarter" idx="4"/>
          </p:nvPr>
        </p:nvSpPr>
        <p:spPr>
          <a:xfrm>
            <a:off x="11419967" y="6592626"/>
            <a:ext cx="605355" cy="180989"/>
          </a:xfrm>
        </p:spPr>
        <p:txBody>
          <a:bodyPr>
            <a:normAutofit/>
          </a:bodyPr>
          <a:lstStyle/>
          <a:p>
            <a:pPr>
              <a:lnSpc>
                <a:spcPct val="90000"/>
              </a:lnSpc>
              <a:spcAft>
                <a:spcPts val="600"/>
              </a:spcAft>
            </a:pPr>
            <a:fld id="{D57F1E4F-1CFF-5643-939E-02111984F565}" type="slidenum">
              <a:rPr lang="en-US" sz="600" smtClean="0"/>
              <a:pPr>
                <a:lnSpc>
                  <a:spcPct val="90000"/>
                </a:lnSpc>
                <a:spcAft>
                  <a:spcPts val="600"/>
                </a:spcAft>
              </a:pPr>
              <a:t>30</a:t>
            </a:fld>
            <a:endParaRPr lang="en-US" sz="600"/>
          </a:p>
        </p:txBody>
      </p:sp>
      <p:sp>
        <p:nvSpPr>
          <p:cNvPr id="4" name="Date Placeholder 3">
            <a:extLst>
              <a:ext uri="{FF2B5EF4-FFF2-40B4-BE49-F238E27FC236}">
                <a16:creationId xmlns:a16="http://schemas.microsoft.com/office/drawing/2014/main" id="{398EA35D-A46C-44D8-8605-67169D80E17D}"/>
              </a:ext>
            </a:extLst>
          </p:cNvPr>
          <p:cNvSpPr>
            <a:spLocks noGrp="1"/>
          </p:cNvSpPr>
          <p:nvPr>
            <p:ph type="dt" sz="half" idx="10"/>
          </p:nvPr>
        </p:nvSpPr>
        <p:spPr>
          <a:xfrm>
            <a:off x="10156605" y="6592626"/>
            <a:ext cx="1108303" cy="180989"/>
          </a:xfrm>
        </p:spPr>
        <p:txBody>
          <a:bodyPr>
            <a:normAutofit/>
          </a:bodyPr>
          <a:lstStyle/>
          <a:p>
            <a:pPr>
              <a:lnSpc>
                <a:spcPct val="90000"/>
              </a:lnSpc>
              <a:spcAft>
                <a:spcPts val="600"/>
              </a:spcAft>
            </a:pPr>
            <a:fld id="{44CD7713-67CC-46E8-959C-7746F3FE26E6}" type="datetime1">
              <a:rPr lang="en-US" sz="600" smtClean="0"/>
              <a:pPr>
                <a:lnSpc>
                  <a:spcPct val="90000"/>
                </a:lnSpc>
                <a:spcAft>
                  <a:spcPts val="600"/>
                </a:spcAft>
              </a:pPr>
              <a:t>9/3/2022</a:t>
            </a:fld>
            <a:endParaRPr lang="en-US" sz="600"/>
          </a:p>
        </p:txBody>
      </p:sp>
      <p:pic>
        <p:nvPicPr>
          <p:cNvPr id="5" name="Content Placeholder 4">
            <a:extLst>
              <a:ext uri="{FF2B5EF4-FFF2-40B4-BE49-F238E27FC236}">
                <a16:creationId xmlns:a16="http://schemas.microsoft.com/office/drawing/2014/main" id="{9AA5D111-B5D7-4A86-9BA3-86E1BFEE82CE}"/>
              </a:ext>
            </a:extLst>
          </p:cNvPr>
          <p:cNvPicPr>
            <a:picLocks noGrp="1" noChangeAspect="1"/>
          </p:cNvPicPr>
          <p:nvPr>
            <p:ph idx="1"/>
          </p:nvPr>
        </p:nvPicPr>
        <p:blipFill>
          <a:blip r:embed="rId2"/>
          <a:stretch>
            <a:fillRect/>
          </a:stretch>
        </p:blipFill>
        <p:spPr>
          <a:xfrm>
            <a:off x="4779065" y="1564697"/>
            <a:ext cx="6791533" cy="4554107"/>
          </a:xfrm>
          <a:prstGeom prst="rect">
            <a:avLst/>
          </a:prstGeom>
        </p:spPr>
      </p:pic>
    </p:spTree>
    <p:extLst>
      <p:ext uri="{BB962C8B-B14F-4D97-AF65-F5344CB8AC3E}">
        <p14:creationId xmlns:p14="http://schemas.microsoft.com/office/powerpoint/2010/main" val="340941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8FFA0-C7A0-4699-B400-A168A106023D}"/>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6" name="Slide Number Placeholder 5">
            <a:extLst>
              <a:ext uri="{FF2B5EF4-FFF2-40B4-BE49-F238E27FC236}">
                <a16:creationId xmlns:a16="http://schemas.microsoft.com/office/drawing/2014/main" id="{C8B32BD5-4B64-4464-98DC-DAC5843B4DB8}"/>
              </a:ext>
            </a:extLst>
          </p:cNvPr>
          <p:cNvSpPr>
            <a:spLocks noGrp="1"/>
          </p:cNvSpPr>
          <p:nvPr>
            <p:ph type="sldNum" sz="quarter" idx="4"/>
          </p:nvPr>
        </p:nvSpPr>
        <p:spPr/>
        <p:txBody>
          <a:bodyPr/>
          <a:lstStyle/>
          <a:p>
            <a:fld id="{0FE3988A-0109-0B40-965D-9E0ED41EFEE4}" type="slidenum">
              <a:rPr lang="fi-FI" smtClean="0"/>
              <a:pPr/>
              <a:t>31</a:t>
            </a:fld>
            <a:endParaRPr lang="fi-FI" dirty="0"/>
          </a:p>
        </p:txBody>
      </p:sp>
      <p:sp>
        <p:nvSpPr>
          <p:cNvPr id="7" name="Date Placeholder 6">
            <a:extLst>
              <a:ext uri="{FF2B5EF4-FFF2-40B4-BE49-F238E27FC236}">
                <a16:creationId xmlns:a16="http://schemas.microsoft.com/office/drawing/2014/main" id="{0B87621C-D24B-4F5D-9F54-E9F1235DA74D}"/>
              </a:ext>
            </a:extLst>
          </p:cNvPr>
          <p:cNvSpPr>
            <a:spLocks noGrp="1"/>
          </p:cNvSpPr>
          <p:nvPr>
            <p:ph type="dt" sz="half" idx="10"/>
          </p:nvPr>
        </p:nvSpPr>
        <p:spPr/>
        <p:txBody>
          <a:bodyPr/>
          <a:lstStyle/>
          <a:p>
            <a:fld id="{226E5785-7056-6940-8594-7ED6FA4BE640}" type="datetime1">
              <a:rPr lang="fi-FI" smtClean="0"/>
              <a:pPr/>
              <a:t>3.9.2022</a:t>
            </a:fld>
            <a:endParaRPr lang="fi-FI" dirty="0"/>
          </a:p>
        </p:txBody>
      </p:sp>
      <p:pic>
        <p:nvPicPr>
          <p:cNvPr id="9" name="Content Placeholder 8" descr="Graphical user interface, text, application&#10;&#10;Description automatically generated">
            <a:extLst>
              <a:ext uri="{FF2B5EF4-FFF2-40B4-BE49-F238E27FC236}">
                <a16:creationId xmlns:a16="http://schemas.microsoft.com/office/drawing/2014/main" id="{23889413-F71A-4091-A083-2C666FB3874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550254" y="554108"/>
            <a:ext cx="5302250" cy="1371600"/>
          </a:xfrm>
        </p:spPr>
      </p:pic>
      <p:pic>
        <p:nvPicPr>
          <p:cNvPr id="13" name="Content Placeholder 12" descr="Star-shaped glitter">
            <a:extLst>
              <a:ext uri="{FF2B5EF4-FFF2-40B4-BE49-F238E27FC236}">
                <a16:creationId xmlns:a16="http://schemas.microsoft.com/office/drawing/2014/main" id="{742448CC-9BB3-43E1-8A60-2DF25F67735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508979" y="2231346"/>
            <a:ext cx="5384800" cy="3590925"/>
          </a:xfrm>
        </p:spPr>
      </p:pic>
      <p:sp>
        <p:nvSpPr>
          <p:cNvPr id="11" name="TextBox 10">
            <a:extLst>
              <a:ext uri="{FF2B5EF4-FFF2-40B4-BE49-F238E27FC236}">
                <a16:creationId xmlns:a16="http://schemas.microsoft.com/office/drawing/2014/main" id="{7BEB6A05-94C6-4E91-A995-0D0F7B4C751E}"/>
              </a:ext>
            </a:extLst>
          </p:cNvPr>
          <p:cNvSpPr txBox="1"/>
          <p:nvPr/>
        </p:nvSpPr>
        <p:spPr>
          <a:xfrm>
            <a:off x="1677798" y="6127909"/>
            <a:ext cx="9018165" cy="369332"/>
          </a:xfrm>
          <a:prstGeom prst="rect">
            <a:avLst/>
          </a:prstGeom>
          <a:noFill/>
        </p:spPr>
        <p:txBody>
          <a:bodyPr wrap="square" rtlCol="0">
            <a:spAutoFit/>
          </a:bodyPr>
          <a:lstStyle/>
          <a:p>
            <a:r>
              <a:rPr lang="fi-FI" dirty="0"/>
              <a:t>Lähde: </a:t>
            </a:r>
            <a:r>
              <a:rPr lang="fi-FI" dirty="0">
                <a:hlinkClick r:id="rId4"/>
              </a:rPr>
              <a:t>https://roniarvonen.fi/miten-kirjoittaa-gradu-alle-kahdessa-kuukaudessa/</a:t>
            </a:r>
            <a:r>
              <a:rPr lang="fi-FI" dirty="0"/>
              <a:t> </a:t>
            </a:r>
          </a:p>
        </p:txBody>
      </p:sp>
    </p:spTree>
    <p:extLst>
      <p:ext uri="{BB962C8B-B14F-4D97-AF65-F5344CB8AC3E}">
        <p14:creationId xmlns:p14="http://schemas.microsoft.com/office/powerpoint/2010/main" val="196620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D9A1EE74-506D-62C5-84A6-58757ECE2C30}"/>
              </a:ext>
            </a:extLst>
          </p:cNvPr>
          <p:cNvSpPr>
            <a:spLocks noGrp="1"/>
          </p:cNvSpPr>
          <p:nvPr>
            <p:ph type="ftr" sz="quarter" idx="11"/>
          </p:nvPr>
        </p:nvSpPr>
        <p:spPr>
          <a:xfrm>
            <a:off x="7125209" y="6592626"/>
            <a:ext cx="2863544" cy="180989"/>
          </a:xfrm>
        </p:spPr>
        <p:txBody>
          <a:bodyPr/>
          <a:lstStyle/>
          <a:p>
            <a:pPr>
              <a:spcAft>
                <a:spcPts val="600"/>
              </a:spcAft>
            </a:pPr>
            <a:r>
              <a:rPr lang="fi-FI" b="1">
                <a:solidFill>
                  <a:schemeClr val="accent1"/>
                </a:solidFill>
              </a:rPr>
              <a:t>JYU. </a:t>
            </a:r>
            <a:r>
              <a:rPr lang="fi-FI" b="1" err="1"/>
              <a:t>Since</a:t>
            </a:r>
            <a:r>
              <a:rPr lang="fi-FI" b="1"/>
              <a:t> 1863.</a:t>
            </a:r>
          </a:p>
        </p:txBody>
      </p:sp>
      <p:sp>
        <p:nvSpPr>
          <p:cNvPr id="14" name="Title 2">
            <a:extLst>
              <a:ext uri="{FF2B5EF4-FFF2-40B4-BE49-F238E27FC236}">
                <a16:creationId xmlns:a16="http://schemas.microsoft.com/office/drawing/2014/main" id="{BB1ABC3C-0065-FE27-C5AE-7F99A9A5F428}"/>
              </a:ext>
            </a:extLst>
          </p:cNvPr>
          <p:cNvSpPr>
            <a:spLocks noGrp="1"/>
          </p:cNvSpPr>
          <p:nvPr>
            <p:ph type="title"/>
          </p:nvPr>
        </p:nvSpPr>
        <p:spPr>
          <a:xfrm>
            <a:off x="755648" y="267547"/>
            <a:ext cx="6140101" cy="823702"/>
          </a:xfrm>
        </p:spPr>
        <p:txBody>
          <a:bodyPr>
            <a:noAutofit/>
          </a:bodyPr>
          <a:lstStyle/>
          <a:p>
            <a:r>
              <a:rPr lang="en-US" sz="4000" dirty="0"/>
              <a:t>YLEISIÄ ASIOITA </a:t>
            </a:r>
          </a:p>
        </p:txBody>
      </p:sp>
      <p:pic>
        <p:nvPicPr>
          <p:cNvPr id="5" name="Content Placeholder 4" descr="Stack of old and new books">
            <a:extLst>
              <a:ext uri="{FF2B5EF4-FFF2-40B4-BE49-F238E27FC236}">
                <a16:creationId xmlns:a16="http://schemas.microsoft.com/office/drawing/2014/main" id="{EF0F18B8-8E7D-477C-ABBE-99439C41FB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97" r="6335"/>
          <a:stretch/>
        </p:blipFill>
        <p:spPr>
          <a:xfrm>
            <a:off x="4766733" y="1341345"/>
            <a:ext cx="6815667" cy="5001185"/>
          </a:xfrm>
          <a:noFill/>
        </p:spPr>
      </p:pic>
      <p:sp>
        <p:nvSpPr>
          <p:cNvPr id="16" name="Text Placeholder 4">
            <a:extLst>
              <a:ext uri="{FF2B5EF4-FFF2-40B4-BE49-F238E27FC236}">
                <a16:creationId xmlns:a16="http://schemas.microsoft.com/office/drawing/2014/main" id="{68063D35-2703-0E1D-ACD0-78FF92EEFE28}"/>
              </a:ext>
            </a:extLst>
          </p:cNvPr>
          <p:cNvSpPr>
            <a:spLocks noGrp="1"/>
          </p:cNvSpPr>
          <p:nvPr>
            <p:ph type="body" sz="half" idx="2"/>
          </p:nvPr>
        </p:nvSpPr>
        <p:spPr>
          <a:xfrm>
            <a:off x="609601" y="1341345"/>
            <a:ext cx="4011084" cy="5001185"/>
          </a:xfrm>
        </p:spPr>
        <p:txBody>
          <a:bodyPr/>
          <a:lstStyle/>
          <a:p>
            <a:pPr marL="285750" indent="-285750">
              <a:buFontTx/>
              <a:buChar char="-"/>
            </a:pPr>
            <a:r>
              <a:rPr lang="fi-FI" sz="2000" dirty="0"/>
              <a:t>Poissaolokäytänteet: Kaikki poissaolokerrat korvataan</a:t>
            </a:r>
          </a:p>
          <a:p>
            <a:pPr marL="285750" indent="-285750">
              <a:buFontTx/>
              <a:buChar char="-"/>
            </a:pPr>
            <a:r>
              <a:rPr lang="fi-FI" sz="2000" dirty="0"/>
              <a:t>Korvaustehtävät </a:t>
            </a:r>
          </a:p>
          <a:p>
            <a:pPr marL="285750" indent="-285750">
              <a:buFontTx/>
              <a:buChar char="-"/>
            </a:pPr>
            <a:r>
              <a:rPr lang="fi-FI" sz="2000" dirty="0"/>
              <a:t>Etämahdollisuus (jos sairas </a:t>
            </a:r>
            <a:r>
              <a:rPr lang="fi-FI" sz="2000" dirty="0" err="1"/>
              <a:t>tms</a:t>
            </a:r>
            <a:r>
              <a:rPr lang="fi-FI" sz="2000" dirty="0"/>
              <a:t>)? </a:t>
            </a:r>
          </a:p>
          <a:p>
            <a:pPr marL="285750" indent="-285750">
              <a:buFontTx/>
              <a:buChar char="-"/>
            </a:pPr>
            <a:r>
              <a:rPr lang="fi-FI" sz="2000" dirty="0" err="1"/>
              <a:t>Graduopimuksen</a:t>
            </a:r>
            <a:r>
              <a:rPr lang="fi-FI" sz="2000" dirty="0"/>
              <a:t> allekirjoitus, kun tutkimussuunnitelma on valmis  </a:t>
            </a:r>
          </a:p>
          <a:p>
            <a:pPr marL="285750" indent="-285750">
              <a:buFontTx/>
              <a:buChar char="-"/>
            </a:pPr>
            <a:r>
              <a:rPr lang="fi-FI" sz="2000" dirty="0">
                <a:solidFill>
                  <a:schemeClr val="accent1"/>
                </a:solidFill>
              </a:rPr>
              <a:t>Kandit valmiina 15.9 mennessä</a:t>
            </a:r>
            <a:r>
              <a:rPr lang="fi-FI" sz="2000" dirty="0"/>
              <a:t>, jotta ehtii </a:t>
            </a:r>
            <a:r>
              <a:rPr lang="fi-FI" sz="2000" dirty="0" err="1"/>
              <a:t>gradusemmaan</a:t>
            </a:r>
            <a:r>
              <a:rPr lang="fi-FI" sz="2000" dirty="0"/>
              <a:t> </a:t>
            </a:r>
          </a:p>
          <a:p>
            <a:pPr marL="285750" indent="-285750">
              <a:buFontTx/>
              <a:buChar char="-"/>
            </a:pPr>
            <a:endParaRPr lang="en-US" dirty="0"/>
          </a:p>
        </p:txBody>
      </p:sp>
      <p:sp>
        <p:nvSpPr>
          <p:cNvPr id="18" name="Slide Number Placeholder 5">
            <a:extLst>
              <a:ext uri="{FF2B5EF4-FFF2-40B4-BE49-F238E27FC236}">
                <a16:creationId xmlns:a16="http://schemas.microsoft.com/office/drawing/2014/main" id="{6FEFA119-B12F-3533-BA0C-0A8DA8391683}"/>
              </a:ext>
            </a:extLst>
          </p:cNvPr>
          <p:cNvSpPr>
            <a:spLocks noGrp="1"/>
          </p:cNvSpPr>
          <p:nvPr>
            <p:ph type="sldNum" sz="quarter" idx="4"/>
          </p:nvPr>
        </p:nvSpPr>
        <p:spPr>
          <a:xfrm>
            <a:off x="11419967" y="6592626"/>
            <a:ext cx="605355" cy="180989"/>
          </a:xfrm>
        </p:spPr>
        <p:txBody>
          <a:bodyPr/>
          <a:lstStyle/>
          <a:p>
            <a:pPr>
              <a:spcAft>
                <a:spcPts val="600"/>
              </a:spcAft>
            </a:pPr>
            <a:fld id="{0FE3988A-0109-0B40-965D-9E0ED41EFEE4}" type="slidenum">
              <a:rPr lang="fi-FI" smtClean="0"/>
              <a:pPr>
                <a:spcAft>
                  <a:spcPts val="600"/>
                </a:spcAft>
              </a:pPr>
              <a:t>4</a:t>
            </a:fld>
            <a:endParaRPr lang="fi-FI"/>
          </a:p>
        </p:txBody>
      </p:sp>
      <p:sp>
        <p:nvSpPr>
          <p:cNvPr id="20" name="Date Placeholder 6">
            <a:extLst>
              <a:ext uri="{FF2B5EF4-FFF2-40B4-BE49-F238E27FC236}">
                <a16:creationId xmlns:a16="http://schemas.microsoft.com/office/drawing/2014/main" id="{9BAA33F4-0AF9-B700-BE99-3227B148B0E9}"/>
              </a:ext>
            </a:extLst>
          </p:cNvPr>
          <p:cNvSpPr>
            <a:spLocks noGrp="1"/>
          </p:cNvSpPr>
          <p:nvPr>
            <p:ph type="dt" sz="half" idx="10"/>
          </p:nvPr>
        </p:nvSpPr>
        <p:spPr>
          <a:xfrm>
            <a:off x="10156605" y="6592626"/>
            <a:ext cx="1108303" cy="180989"/>
          </a:xfrm>
        </p:spPr>
        <p:txBody>
          <a:bodyPr/>
          <a:lstStyle/>
          <a:p>
            <a:pPr>
              <a:spcAft>
                <a:spcPts val="600"/>
              </a:spcAft>
            </a:pPr>
            <a:fld id="{226E5785-7056-6940-8594-7ED6FA4BE640}" type="datetime1">
              <a:rPr lang="fi-FI" smtClean="0"/>
              <a:pPr>
                <a:spcAft>
                  <a:spcPts val="600"/>
                </a:spcAft>
              </a:pPr>
              <a:t>3.9.2022</a:t>
            </a:fld>
            <a:endParaRPr lang="fi-FI"/>
          </a:p>
        </p:txBody>
      </p:sp>
    </p:spTree>
    <p:extLst>
      <p:ext uri="{BB962C8B-B14F-4D97-AF65-F5344CB8AC3E}">
        <p14:creationId xmlns:p14="http://schemas.microsoft.com/office/powerpoint/2010/main" val="120740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3CDBF3-5994-4E9B-A3E2-7E432D212B10}"/>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Title 2">
            <a:extLst>
              <a:ext uri="{FF2B5EF4-FFF2-40B4-BE49-F238E27FC236}">
                <a16:creationId xmlns:a16="http://schemas.microsoft.com/office/drawing/2014/main" id="{4D1729AC-2BFB-4267-A3BB-657EA52FD9D5}"/>
              </a:ext>
            </a:extLst>
          </p:cNvPr>
          <p:cNvSpPr>
            <a:spLocks noGrp="1"/>
          </p:cNvSpPr>
          <p:nvPr>
            <p:ph type="title"/>
          </p:nvPr>
        </p:nvSpPr>
        <p:spPr>
          <a:xfrm>
            <a:off x="609600" y="223744"/>
            <a:ext cx="5640197" cy="824880"/>
          </a:xfrm>
        </p:spPr>
        <p:txBody>
          <a:bodyPr/>
          <a:lstStyle/>
          <a:p>
            <a:r>
              <a:rPr lang="fi-FI" dirty="0"/>
              <a:t>MIKÄ PRO GRADU –TUTKIELMA? </a:t>
            </a:r>
          </a:p>
        </p:txBody>
      </p:sp>
      <p:pic>
        <p:nvPicPr>
          <p:cNvPr id="9" name="Content Placeholder 8" descr="Infinite question marks in 3D rendering">
            <a:extLst>
              <a:ext uri="{FF2B5EF4-FFF2-40B4-BE49-F238E27FC236}">
                <a16:creationId xmlns:a16="http://schemas.microsoft.com/office/drawing/2014/main" id="{82D52467-96F5-4C41-94B9-3CAF7E2FA8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7262" y="1505384"/>
            <a:ext cx="6815137" cy="4543424"/>
          </a:xfrm>
        </p:spPr>
      </p:pic>
      <p:sp>
        <p:nvSpPr>
          <p:cNvPr id="5" name="Text Placeholder 4">
            <a:extLst>
              <a:ext uri="{FF2B5EF4-FFF2-40B4-BE49-F238E27FC236}">
                <a16:creationId xmlns:a16="http://schemas.microsoft.com/office/drawing/2014/main" id="{9CC31AC1-AA74-46FF-9CB1-5FB38D1819D1}"/>
              </a:ext>
            </a:extLst>
          </p:cNvPr>
          <p:cNvSpPr>
            <a:spLocks noGrp="1"/>
          </p:cNvSpPr>
          <p:nvPr>
            <p:ph type="body" sz="half" idx="2"/>
          </p:nvPr>
        </p:nvSpPr>
        <p:spPr>
          <a:xfrm>
            <a:off x="609601" y="1588655"/>
            <a:ext cx="4011084" cy="4753875"/>
          </a:xfrm>
        </p:spPr>
        <p:txBody>
          <a:bodyPr/>
          <a:lstStyle/>
          <a:p>
            <a:r>
              <a:rPr lang="fi-FI" dirty="0">
                <a:hlinkClick r:id="rId3"/>
              </a:rPr>
              <a:t>https://www.jyu.fi/sport/fi/opiskelu/opiskelijan-ohjeet/opiskelu/pro-gradu-tutkielma-1</a:t>
            </a:r>
            <a:r>
              <a:rPr lang="fi-FI" dirty="0"/>
              <a:t> </a:t>
            </a:r>
          </a:p>
          <a:p>
            <a:endParaRPr lang="fi-FI" dirty="0"/>
          </a:p>
          <a:p>
            <a:r>
              <a:rPr lang="fi-FI" dirty="0"/>
              <a:t>Arviointiperusteet: </a:t>
            </a:r>
            <a:r>
              <a:rPr lang="fi-FI" dirty="0">
                <a:hlinkClick r:id="rId4"/>
              </a:rPr>
              <a:t>https://www.jyu.fi/sport/fi/opiskelu/opiskelijan-ohjeet/opiskelu/pro-gradu-tutkielma-1/gradunarviointikehikko_220311-1.pdf</a:t>
            </a:r>
            <a:r>
              <a:rPr lang="fi-FI" dirty="0"/>
              <a:t> </a:t>
            </a:r>
          </a:p>
          <a:p>
            <a:endParaRPr lang="fi-FI" dirty="0"/>
          </a:p>
          <a:p>
            <a:r>
              <a:rPr lang="fi-FI" dirty="0"/>
              <a:t>Graduarviointi: </a:t>
            </a:r>
            <a:r>
              <a:rPr lang="fi-FI" dirty="0">
                <a:hlinkClick r:id="rId5"/>
              </a:rPr>
              <a:t>https://www.jyu.fi/sport/fi/opiskelu/opiskelijan-ohjeet/opiskelu/pro-gradu-tutkielma-1/tutkielman_arviointilomake_taytettavamalli_010815.pdf</a:t>
            </a:r>
            <a:r>
              <a:rPr lang="fi-FI" dirty="0"/>
              <a:t> </a:t>
            </a:r>
          </a:p>
        </p:txBody>
      </p:sp>
      <p:sp>
        <p:nvSpPr>
          <p:cNvPr id="6" name="Slide Number Placeholder 5">
            <a:extLst>
              <a:ext uri="{FF2B5EF4-FFF2-40B4-BE49-F238E27FC236}">
                <a16:creationId xmlns:a16="http://schemas.microsoft.com/office/drawing/2014/main" id="{2AE892A6-3AFD-44E3-A07E-4A323D4EBB91}"/>
              </a:ext>
            </a:extLst>
          </p:cNvPr>
          <p:cNvSpPr>
            <a:spLocks noGrp="1"/>
          </p:cNvSpPr>
          <p:nvPr>
            <p:ph type="sldNum" sz="quarter" idx="4"/>
          </p:nvPr>
        </p:nvSpPr>
        <p:spPr/>
        <p:txBody>
          <a:bodyPr/>
          <a:lstStyle/>
          <a:p>
            <a:fld id="{0FE3988A-0109-0B40-965D-9E0ED41EFEE4}" type="slidenum">
              <a:rPr lang="fi-FI" smtClean="0"/>
              <a:pPr/>
              <a:t>5</a:t>
            </a:fld>
            <a:endParaRPr lang="fi-FI" dirty="0"/>
          </a:p>
        </p:txBody>
      </p:sp>
      <p:sp>
        <p:nvSpPr>
          <p:cNvPr id="7" name="Date Placeholder 6">
            <a:extLst>
              <a:ext uri="{FF2B5EF4-FFF2-40B4-BE49-F238E27FC236}">
                <a16:creationId xmlns:a16="http://schemas.microsoft.com/office/drawing/2014/main" id="{2AE64B58-0C06-4E16-A38C-9C82BEDDF11D}"/>
              </a:ext>
            </a:extLst>
          </p:cNvPr>
          <p:cNvSpPr>
            <a:spLocks noGrp="1"/>
          </p:cNvSpPr>
          <p:nvPr>
            <p:ph type="dt" sz="half" idx="10"/>
          </p:nvPr>
        </p:nvSpPr>
        <p:spPr/>
        <p:txBody>
          <a:bodyPr/>
          <a:lstStyle/>
          <a:p>
            <a:fld id="{226E5785-7056-6940-8594-7ED6FA4BE640}" type="datetime1">
              <a:rPr lang="fi-FI" smtClean="0"/>
              <a:pPr/>
              <a:t>3.9.2022</a:t>
            </a:fld>
            <a:endParaRPr lang="fi-FI" dirty="0"/>
          </a:p>
        </p:txBody>
      </p:sp>
    </p:spTree>
    <p:extLst>
      <p:ext uri="{BB962C8B-B14F-4D97-AF65-F5344CB8AC3E}">
        <p14:creationId xmlns:p14="http://schemas.microsoft.com/office/powerpoint/2010/main" val="155294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8FFA0-C7A0-4699-B400-A168A106023D}"/>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6" name="Slide Number Placeholder 5">
            <a:extLst>
              <a:ext uri="{FF2B5EF4-FFF2-40B4-BE49-F238E27FC236}">
                <a16:creationId xmlns:a16="http://schemas.microsoft.com/office/drawing/2014/main" id="{C8B32BD5-4B64-4464-98DC-DAC5843B4DB8}"/>
              </a:ext>
            </a:extLst>
          </p:cNvPr>
          <p:cNvSpPr>
            <a:spLocks noGrp="1"/>
          </p:cNvSpPr>
          <p:nvPr>
            <p:ph type="sldNum" sz="quarter" idx="4"/>
          </p:nvPr>
        </p:nvSpPr>
        <p:spPr/>
        <p:txBody>
          <a:bodyPr/>
          <a:lstStyle/>
          <a:p>
            <a:fld id="{0FE3988A-0109-0B40-965D-9E0ED41EFEE4}" type="slidenum">
              <a:rPr lang="fi-FI" smtClean="0"/>
              <a:pPr/>
              <a:t>6</a:t>
            </a:fld>
            <a:endParaRPr lang="fi-FI" dirty="0"/>
          </a:p>
        </p:txBody>
      </p:sp>
      <p:sp>
        <p:nvSpPr>
          <p:cNvPr id="7" name="Date Placeholder 6">
            <a:extLst>
              <a:ext uri="{FF2B5EF4-FFF2-40B4-BE49-F238E27FC236}">
                <a16:creationId xmlns:a16="http://schemas.microsoft.com/office/drawing/2014/main" id="{0B87621C-D24B-4F5D-9F54-E9F1235DA74D}"/>
              </a:ext>
            </a:extLst>
          </p:cNvPr>
          <p:cNvSpPr>
            <a:spLocks noGrp="1"/>
          </p:cNvSpPr>
          <p:nvPr>
            <p:ph type="dt" sz="half" idx="10"/>
          </p:nvPr>
        </p:nvSpPr>
        <p:spPr/>
        <p:txBody>
          <a:bodyPr/>
          <a:lstStyle/>
          <a:p>
            <a:fld id="{226E5785-7056-6940-8594-7ED6FA4BE640}" type="datetime1">
              <a:rPr lang="fi-FI" smtClean="0"/>
              <a:pPr/>
              <a:t>3.9.2022</a:t>
            </a:fld>
            <a:endParaRPr lang="fi-FI" dirty="0"/>
          </a:p>
        </p:txBody>
      </p:sp>
      <p:pic>
        <p:nvPicPr>
          <p:cNvPr id="9" name="Content Placeholder 8" descr="Graphical user interface, text, application&#10;&#10;Description automatically generated">
            <a:extLst>
              <a:ext uri="{FF2B5EF4-FFF2-40B4-BE49-F238E27FC236}">
                <a16:creationId xmlns:a16="http://schemas.microsoft.com/office/drawing/2014/main" id="{23889413-F71A-4091-A083-2C666FB3874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550254" y="554108"/>
            <a:ext cx="5302250" cy="1371600"/>
          </a:xfrm>
        </p:spPr>
      </p:pic>
      <p:pic>
        <p:nvPicPr>
          <p:cNvPr id="13" name="Content Placeholder 12" descr="Star-shaped glitter">
            <a:extLst>
              <a:ext uri="{FF2B5EF4-FFF2-40B4-BE49-F238E27FC236}">
                <a16:creationId xmlns:a16="http://schemas.microsoft.com/office/drawing/2014/main" id="{742448CC-9BB3-43E1-8A60-2DF25F67735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508979" y="2231346"/>
            <a:ext cx="5384800" cy="3590925"/>
          </a:xfrm>
        </p:spPr>
      </p:pic>
      <p:sp>
        <p:nvSpPr>
          <p:cNvPr id="11" name="TextBox 10">
            <a:extLst>
              <a:ext uri="{FF2B5EF4-FFF2-40B4-BE49-F238E27FC236}">
                <a16:creationId xmlns:a16="http://schemas.microsoft.com/office/drawing/2014/main" id="{7BEB6A05-94C6-4E91-A995-0D0F7B4C751E}"/>
              </a:ext>
            </a:extLst>
          </p:cNvPr>
          <p:cNvSpPr txBox="1"/>
          <p:nvPr/>
        </p:nvSpPr>
        <p:spPr>
          <a:xfrm>
            <a:off x="1677798" y="6127909"/>
            <a:ext cx="9018165" cy="369332"/>
          </a:xfrm>
          <a:prstGeom prst="rect">
            <a:avLst/>
          </a:prstGeom>
          <a:noFill/>
        </p:spPr>
        <p:txBody>
          <a:bodyPr wrap="square" rtlCol="0">
            <a:spAutoFit/>
          </a:bodyPr>
          <a:lstStyle/>
          <a:p>
            <a:r>
              <a:rPr lang="fi-FI" dirty="0"/>
              <a:t>Lähde: </a:t>
            </a:r>
            <a:r>
              <a:rPr lang="fi-FI" dirty="0">
                <a:hlinkClick r:id="rId4"/>
              </a:rPr>
              <a:t>https://roniarvonen.fi/miten-kirjoittaa-gradu-alle-kahdessa-kuukaudessa/</a:t>
            </a:r>
            <a:r>
              <a:rPr lang="fi-FI" dirty="0"/>
              <a:t> </a:t>
            </a:r>
          </a:p>
        </p:txBody>
      </p:sp>
    </p:spTree>
    <p:extLst>
      <p:ext uri="{BB962C8B-B14F-4D97-AF65-F5344CB8AC3E}">
        <p14:creationId xmlns:p14="http://schemas.microsoft.com/office/powerpoint/2010/main" val="1767411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637578"/>
            <a:ext cx="9808432" cy="1019912"/>
          </a:xfrm>
        </p:spPr>
        <p:txBody>
          <a:bodyPr anchor="ctr">
            <a:normAutofit/>
          </a:bodyPr>
          <a:lstStyle/>
          <a:p>
            <a:pPr algn="ctr"/>
            <a:r>
              <a:rPr lang="fi-FI" dirty="0"/>
              <a:t>Mikä olisi sinun graduaiheesi?</a:t>
            </a:r>
          </a:p>
        </p:txBody>
      </p:sp>
      <p:pic>
        <p:nvPicPr>
          <p:cNvPr id="6" name="Picture 5" descr="Question mark symbol">
            <a:extLst>
              <a:ext uri="{FF2B5EF4-FFF2-40B4-BE49-F238E27FC236}">
                <a16:creationId xmlns:a16="http://schemas.microsoft.com/office/drawing/2014/main" id="{B6073A9C-CFD8-4449-9BA5-E9C6C4B2ABC0}"/>
              </a:ext>
            </a:extLst>
          </p:cNvPr>
          <p:cNvPicPr>
            <a:picLocks noChangeAspect="1"/>
          </p:cNvPicPr>
          <p:nvPr/>
        </p:nvPicPr>
        <p:blipFill rotWithShape="1">
          <a:blip r:embed="rId2">
            <a:extLst>
              <a:ext uri="{28A0092B-C50C-407E-A947-70E740481C1C}">
                <a14:useLocalDpi xmlns:a14="http://schemas.microsoft.com/office/drawing/2010/main" val="0"/>
              </a:ext>
            </a:extLst>
          </a:blip>
          <a:srcRect t="13499" b="12668"/>
          <a:stretch/>
        </p:blipFill>
        <p:spPr>
          <a:xfrm>
            <a:off x="609600" y="1844699"/>
            <a:ext cx="10972800" cy="4557156"/>
          </a:xfrm>
          <a:prstGeom prst="rect">
            <a:avLst/>
          </a:prstGeom>
          <a:noFill/>
        </p:spPr>
      </p:pic>
      <p:sp>
        <p:nvSpPr>
          <p:cNvPr id="9" name="Date Placeholder 8"/>
          <p:cNvSpPr>
            <a:spLocks noGrp="1"/>
          </p:cNvSpPr>
          <p:nvPr>
            <p:ph type="dt" sz="half" idx="10"/>
          </p:nvPr>
        </p:nvSpPr>
        <p:spPr>
          <a:xfrm>
            <a:off x="10156605" y="6592626"/>
            <a:ext cx="1108303" cy="180989"/>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D124041A-D7AC-0740-969A-8B5B84F7A4B9}" type="datetime1">
              <a:rPr kumimoji="0" lang="fi-FI" sz="6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3.9.2022</a:t>
            </a:fld>
            <a:endParaRPr kumimoji="0" lang="fi-FI" sz="600" b="0" i="0" u="none" strike="noStrike" kern="1200" cap="none" spc="0" normalizeH="0" baseline="0" noProof="0">
              <a:ln>
                <a:noFill/>
              </a:ln>
              <a:effectLst/>
              <a:uLnTx/>
              <a:uFillTx/>
            </a:endParaRPr>
          </a:p>
        </p:txBody>
      </p:sp>
      <p:sp>
        <p:nvSpPr>
          <p:cNvPr id="2" name="Footer Placeholder 1"/>
          <p:cNvSpPr>
            <a:spLocks noGrp="1"/>
          </p:cNvSpPr>
          <p:nvPr>
            <p:ph type="ftr" sz="quarter" idx="11"/>
          </p:nvPr>
        </p:nvSpPr>
        <p:spPr>
          <a:xfrm>
            <a:off x="7125209" y="6592626"/>
            <a:ext cx="2863544" cy="180989"/>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fi-FI" sz="600" b="1" i="0" u="none" strike="noStrike" kern="1200" cap="none" spc="0" normalizeH="0" baseline="0" noProof="0">
                <a:ln>
                  <a:noFill/>
                </a:ln>
                <a:effectLst/>
                <a:uLnTx/>
                <a:uFillTx/>
              </a:rPr>
              <a:t>JYU. Since 1863.</a:t>
            </a:r>
          </a:p>
        </p:txBody>
      </p:sp>
      <p:sp>
        <p:nvSpPr>
          <p:cNvPr id="8" name="Slide Number Placeholder 7"/>
          <p:cNvSpPr>
            <a:spLocks noGrp="1"/>
          </p:cNvSpPr>
          <p:nvPr>
            <p:ph type="sldNum" sz="quarter" idx="12"/>
          </p:nvPr>
        </p:nvSpPr>
        <p:spPr>
          <a:xfrm>
            <a:off x="11419967" y="6592626"/>
            <a:ext cx="605355" cy="180989"/>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FE3988A-0109-0B40-965D-9E0ED41EFEE4}" type="slidenum">
              <a:rPr kumimoji="0" lang="fi-FI" sz="6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7</a:t>
            </a:fld>
            <a:endParaRPr kumimoji="0" lang="fi-FI" sz="600"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74544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ECD3E8-0ED0-40FF-8651-C698963AABC6}"/>
              </a:ext>
            </a:extLst>
          </p:cNvPr>
          <p:cNvSpPr>
            <a:spLocks noGrp="1"/>
          </p:cNvSpPr>
          <p:nvPr>
            <p:ph type="ctrTitle"/>
          </p:nvPr>
        </p:nvSpPr>
        <p:spPr>
          <a:xfrm>
            <a:off x="4038600" y="1939159"/>
            <a:ext cx="7644627" cy="2751086"/>
          </a:xfrm>
        </p:spPr>
        <p:txBody>
          <a:bodyPr>
            <a:normAutofit/>
          </a:bodyPr>
          <a:lstStyle/>
          <a:p>
            <a:pPr algn="r"/>
            <a:r>
              <a:rPr lang="fi-FI" sz="5100"/>
              <a:t>Taitavat tenavat, </a:t>
            </a:r>
            <a:br>
              <a:rPr lang="fi-FI" sz="5100"/>
            </a:br>
            <a:r>
              <a:rPr lang="fi-FI" sz="5100"/>
              <a:t>Liikkuva perhe ja Taiturit </a:t>
            </a:r>
            <a:br>
              <a:rPr lang="fi-FI" sz="5100"/>
            </a:br>
            <a:r>
              <a:rPr lang="fi-FI" sz="5100"/>
              <a:t>- opinnäytetyöesimerkkejä</a:t>
            </a:r>
          </a:p>
        </p:txBody>
      </p:sp>
    </p:spTree>
    <p:extLst>
      <p:ext uri="{BB962C8B-B14F-4D97-AF65-F5344CB8AC3E}">
        <p14:creationId xmlns:p14="http://schemas.microsoft.com/office/powerpoint/2010/main" val="72269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402699" y="1184275"/>
            <a:ext cx="5715000" cy="4619626"/>
            <a:chOff x="1897" y="746"/>
            <a:chExt cx="3600" cy="2910"/>
          </a:xfrm>
        </p:grpSpPr>
        <p:sp>
          <p:nvSpPr>
            <p:cNvPr id="13316" name="Rectangle 9"/>
            <p:cNvSpPr>
              <a:spLocks noChangeArrowheads="1"/>
            </p:cNvSpPr>
            <p:nvPr/>
          </p:nvSpPr>
          <p:spPr bwMode="auto">
            <a:xfrm>
              <a:off x="2325" y="1116"/>
              <a:ext cx="2948" cy="2540"/>
            </a:xfrm>
            <a:prstGeom prst="rect">
              <a:avLst/>
            </a:prstGeom>
            <a:noFill/>
            <a:ln w="9525">
              <a:noFill/>
              <a:miter lim="800000"/>
              <a:headEnd/>
              <a:tailEnd/>
            </a:ln>
          </p:spPr>
          <p:txBody>
            <a:bodyPr lIns="91311" tIns="45657" rIns="91311" bIns="45657"/>
            <a:lstStyle/>
            <a:p>
              <a:pPr marL="171450" marR="0" lvl="0" indent="0" algn="l" defTabSz="457200" rtl="0" eaLnBrk="1" fontAlgn="auto" latinLnBrk="0" hangingPunct="1">
                <a:lnSpc>
                  <a:spcPct val="100000"/>
                </a:lnSpc>
                <a:spcBef>
                  <a:spcPct val="20000"/>
                </a:spcBef>
                <a:spcAft>
                  <a:spcPts val="0"/>
                </a:spcAft>
                <a:buClr>
                  <a:srgbClr val="FF6600"/>
                </a:buClr>
                <a:buSzPct val="85000"/>
                <a:buFontTx/>
                <a:buNone/>
                <a:tabLst/>
                <a:defRPr/>
              </a:pPr>
              <a:endParaRPr kumimoji="0" lang="en-GB"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13317" name="Rectangle 10"/>
            <p:cNvSpPr>
              <a:spLocks noChangeArrowheads="1"/>
            </p:cNvSpPr>
            <p:nvPr/>
          </p:nvSpPr>
          <p:spPr bwMode="auto">
            <a:xfrm>
              <a:off x="1897" y="746"/>
              <a:ext cx="3600" cy="370"/>
            </a:xfrm>
            <a:prstGeom prst="rect">
              <a:avLst/>
            </a:prstGeom>
            <a:noFill/>
            <a:ln w="12700">
              <a:noFill/>
              <a:miter lim="800000"/>
              <a:headEnd/>
              <a:tailEnd/>
            </a:ln>
          </p:spPr>
          <p:txBody>
            <a:bodyPr wrap="none" lIns="85605" tIns="42803" rIns="85605" bIns="42803"/>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Palatino Linotype"/>
                <a:ea typeface="+mn-ea"/>
                <a:cs typeface="+mn-cs"/>
              </a:endParaRPr>
            </a:p>
          </p:txBody>
        </p:sp>
      </p:grpSp>
      <p:sp>
        <p:nvSpPr>
          <p:cNvPr id="4" name="5-Point Star 3"/>
          <p:cNvSpPr/>
          <p:nvPr/>
        </p:nvSpPr>
        <p:spPr bwMode="auto">
          <a:xfrm>
            <a:off x="5208667" y="6325454"/>
            <a:ext cx="332252" cy="337542"/>
          </a:xfrm>
          <a:prstGeom prst="star5">
            <a:avLst>
              <a:gd name="adj" fmla="val 45366"/>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FF0000"/>
              </a:solidFill>
              <a:effectLst/>
              <a:uLnTx/>
              <a:uFillTx/>
              <a:latin typeface="Helvetica" pitchFamily="34" charset="0"/>
              <a:ea typeface="+mn-ea"/>
              <a:cs typeface="+mn-cs"/>
            </a:endParaRPr>
          </a:p>
        </p:txBody>
      </p:sp>
      <p:sp>
        <p:nvSpPr>
          <p:cNvPr id="5" name="Oval 4"/>
          <p:cNvSpPr/>
          <p:nvPr/>
        </p:nvSpPr>
        <p:spPr bwMode="auto">
          <a:xfrm>
            <a:off x="5126187" y="6410878"/>
            <a:ext cx="259766" cy="43279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sp>
        <p:nvSpPr>
          <p:cNvPr id="35" name="Rectangle 34"/>
          <p:cNvSpPr/>
          <p:nvPr/>
        </p:nvSpPr>
        <p:spPr>
          <a:xfrm>
            <a:off x="3902896" y="2958094"/>
            <a:ext cx="1590525"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23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localities</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
        <p:nvSpPr>
          <p:cNvPr id="38" name="Rectangle 37"/>
          <p:cNvSpPr/>
          <p:nvPr/>
        </p:nvSpPr>
        <p:spPr>
          <a:xfrm>
            <a:off x="3867887" y="5711206"/>
            <a:ext cx="1615462" cy="10801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3-7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year-old</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children</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10" name="Title 9"/>
          <p:cNvSpPr>
            <a:spLocks noGrp="1"/>
          </p:cNvSpPr>
          <p:nvPr>
            <p:ph type="title"/>
          </p:nvPr>
        </p:nvSpPr>
        <p:spPr>
          <a:xfrm>
            <a:off x="1542486" y="134837"/>
            <a:ext cx="9441193" cy="566837"/>
          </a:xfrm>
        </p:spPr>
        <p:txBody>
          <a:bodyPr>
            <a:noAutofit/>
          </a:bodyPr>
          <a:lstStyle/>
          <a:p>
            <a:pPr algn="ctr"/>
            <a:r>
              <a:rPr lang="en-US" sz="2000" dirty="0"/>
              <a:t>FOLLOW-UP STUDY: </a:t>
            </a:r>
            <a:br>
              <a:rPr lang="en-US" sz="2000" dirty="0"/>
            </a:br>
            <a:r>
              <a:rPr lang="en-US" sz="2000" dirty="0"/>
              <a:t>KINDERGARTEN </a:t>
            </a:r>
            <a:r>
              <a:rPr lang="en-US" sz="2000" dirty="0">
                <a:sym typeface="Wingdings" panose="05000000000000000000" pitchFamily="2" charset="2"/>
              </a:rPr>
              <a:t> EARLY PRIMARY SCHOOL  LATE PRIMARY SCHOOL</a:t>
            </a:r>
            <a:endParaRPr lang="en-US" sz="2000" noProof="0" dirty="0"/>
          </a:p>
        </p:txBody>
      </p:sp>
      <p:sp>
        <p:nvSpPr>
          <p:cNvPr id="45" name="Rectangle 44"/>
          <p:cNvSpPr/>
          <p:nvPr/>
        </p:nvSpPr>
        <p:spPr>
          <a:xfrm>
            <a:off x="3854601" y="3872404"/>
            <a:ext cx="1638820"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37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Day-</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care</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centers</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p>
        </p:txBody>
      </p:sp>
      <p:sp>
        <p:nvSpPr>
          <p:cNvPr id="46" name="Rectangle 45"/>
          <p:cNvSpPr/>
          <p:nvPr/>
        </p:nvSpPr>
        <p:spPr>
          <a:xfrm>
            <a:off x="3854600" y="4800945"/>
            <a:ext cx="1628749"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950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Child-</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parent</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dyads</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pic>
        <p:nvPicPr>
          <p:cNvPr id="8" name="Picture 7"/>
          <p:cNvPicPr>
            <a:picLocks noChangeAspect="1"/>
          </p:cNvPicPr>
          <p:nvPr/>
        </p:nvPicPr>
        <p:blipFill>
          <a:blip r:embed="rId3"/>
          <a:stretch>
            <a:fillRect/>
          </a:stretch>
        </p:blipFill>
        <p:spPr>
          <a:xfrm>
            <a:off x="3740739" y="1188516"/>
            <a:ext cx="2048434" cy="1018120"/>
          </a:xfrm>
          <a:prstGeom prst="rect">
            <a:avLst/>
          </a:prstGeom>
        </p:spPr>
      </p:pic>
      <p:sp>
        <p:nvSpPr>
          <p:cNvPr id="11" name="TextBox 10"/>
          <p:cNvSpPr txBox="1"/>
          <p:nvPr/>
        </p:nvSpPr>
        <p:spPr>
          <a:xfrm>
            <a:off x="3530587" y="2196588"/>
            <a:ext cx="27520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Skilled</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Kids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2015-2016 </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1</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pic>
        <p:nvPicPr>
          <p:cNvPr id="42" name="Content Placeholder 12"/>
          <p:cNvPicPr>
            <a:picLocks noGrp="1" noChangeAspect="1"/>
          </p:cNvPicPr>
          <p:nvPr>
            <p:ph idx="10"/>
          </p:nvPr>
        </p:nvPicPr>
        <p:blipFill>
          <a:blip r:embed="rId4" cstate="print">
            <a:extLst>
              <a:ext uri="{28A0092B-C50C-407E-A947-70E740481C1C}">
                <a14:useLocalDpi xmlns:a14="http://schemas.microsoft.com/office/drawing/2010/main" val="0"/>
              </a:ext>
            </a:extLst>
          </a:blip>
          <a:stretch>
            <a:fillRect/>
          </a:stretch>
        </p:blipFill>
        <p:spPr>
          <a:xfrm>
            <a:off x="6553086" y="1188516"/>
            <a:ext cx="2197224" cy="977427"/>
          </a:xfrm>
        </p:spPr>
      </p:pic>
      <p:sp>
        <p:nvSpPr>
          <p:cNvPr id="43" name="TextBox 42"/>
          <p:cNvSpPr txBox="1"/>
          <p:nvPr/>
        </p:nvSpPr>
        <p:spPr>
          <a:xfrm>
            <a:off x="6446931" y="2123220"/>
            <a:ext cx="27520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Active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Family</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2018-2020 </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2</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grpSp>
        <p:nvGrpSpPr>
          <p:cNvPr id="12" name="Group 11"/>
          <p:cNvGrpSpPr/>
          <p:nvPr/>
        </p:nvGrpSpPr>
        <p:grpSpPr>
          <a:xfrm>
            <a:off x="67955" y="1097821"/>
            <a:ext cx="3110205" cy="5684550"/>
            <a:chOff x="3077699" y="945500"/>
            <a:chExt cx="3110205" cy="5684550"/>
          </a:xfrm>
          <a:solidFill>
            <a:schemeClr val="bg1"/>
          </a:solidFill>
        </p:grpSpPr>
        <p:grpSp>
          <p:nvGrpSpPr>
            <p:cNvPr id="52" name="Group 4"/>
            <p:cNvGrpSpPr>
              <a:grpSpLocks/>
            </p:cNvGrpSpPr>
            <p:nvPr/>
          </p:nvGrpSpPr>
          <p:grpSpPr bwMode="auto">
            <a:xfrm>
              <a:off x="3077699" y="945500"/>
              <a:ext cx="3110205" cy="5684550"/>
              <a:chOff x="1080" y="775"/>
              <a:chExt cx="1489" cy="2857"/>
            </a:xfrm>
            <a:grpFill/>
          </p:grpSpPr>
          <p:pic>
            <p:nvPicPr>
              <p:cNvPr id="53" name="Picture 5" descr="suomen_kartta kopio"/>
              <p:cNvPicPr>
                <a:picLocks noChangeAspect="1" noChangeArrowheads="1"/>
              </p:cNvPicPr>
              <p:nvPr/>
            </p:nvPicPr>
            <p:blipFill>
              <a:blip r:embed="rId5" cstate="print"/>
              <a:srcRect/>
              <a:stretch>
                <a:fillRect/>
              </a:stretch>
            </p:blipFill>
            <p:spPr bwMode="auto">
              <a:xfrm>
                <a:off x="1080" y="775"/>
                <a:ext cx="1489" cy="2857"/>
              </a:xfrm>
              <a:prstGeom prst="rect">
                <a:avLst/>
              </a:prstGeom>
              <a:grpFill/>
              <a:ln w="9525">
                <a:noFill/>
                <a:miter lim="800000"/>
                <a:headEnd/>
                <a:tailEnd/>
              </a:ln>
            </p:spPr>
          </p:pic>
          <p:sp>
            <p:nvSpPr>
              <p:cNvPr id="54" name="Oval 6"/>
              <p:cNvSpPr>
                <a:spLocks noChangeArrowheads="1"/>
              </p:cNvSpPr>
              <p:nvPr/>
            </p:nvSpPr>
            <p:spPr bwMode="auto">
              <a:xfrm>
                <a:off x="1661" y="2886"/>
                <a:ext cx="85" cy="84"/>
              </a:xfrm>
              <a:prstGeom prst="ellipse">
                <a:avLst/>
              </a:prstGeom>
              <a:solidFill>
                <a:schemeClr val="tx1"/>
              </a:solidFill>
              <a:ln w="9525">
                <a:solidFill>
                  <a:srgbClr val="00008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56" name="Flowchart: Connector 55"/>
            <p:cNvSpPr/>
            <p:nvPr/>
          </p:nvSpPr>
          <p:spPr bwMode="auto">
            <a:xfrm>
              <a:off x="4341416" y="6233425"/>
              <a:ext cx="150009" cy="140988"/>
            </a:xfrm>
            <a:prstGeom prst="flowChartConnector">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sp>
          <p:nvSpPr>
            <p:cNvPr id="57" name="Ellipsi 8"/>
            <p:cNvSpPr/>
            <p:nvPr/>
          </p:nvSpPr>
          <p:spPr bwMode="auto">
            <a:xfrm>
              <a:off x="4341958" y="6163813"/>
              <a:ext cx="219471" cy="23545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Helvetica" pitchFamily="34" charset="0"/>
                <a:ea typeface="+mn-ea"/>
                <a:cs typeface="+mn-cs"/>
              </a:endParaRPr>
            </a:p>
          </p:txBody>
        </p:sp>
        <p:pic>
          <p:nvPicPr>
            <p:cNvPr id="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1088" y="255536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9886" y="334301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645" y="3953744"/>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19" y="418755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571" y="493506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520178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5906" y="5145740"/>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9528" y="5347487"/>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479" y="5347832"/>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042" y="491918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3827" y="608095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67" y="6101067"/>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19" y="626421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003" y="587080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902" y="564145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967" y="466450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40" y="5864761"/>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513" y="4901199"/>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511" y="5989325"/>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138" y="6056416"/>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568" y="4664508"/>
              <a:ext cx="146050" cy="1460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9" name="5-Point Star 78"/>
          <p:cNvSpPr/>
          <p:nvPr/>
        </p:nvSpPr>
        <p:spPr bwMode="auto">
          <a:xfrm>
            <a:off x="11412547" y="6325454"/>
            <a:ext cx="332252" cy="337542"/>
          </a:xfrm>
          <a:prstGeom prst="star5">
            <a:avLst>
              <a:gd name="adj" fmla="val 45366"/>
              <a:gd name="hf" fmla="val 105146"/>
              <a:gd name="vf" fmla="val 11055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400" b="0" i="0" u="none" strike="noStrike" kern="1200" cap="none" spc="0" normalizeH="0" baseline="0" noProof="0">
              <a:ln>
                <a:noFill/>
              </a:ln>
              <a:solidFill>
                <a:srgbClr val="FF0000"/>
              </a:solidFill>
              <a:effectLst/>
              <a:uLnTx/>
              <a:uFillTx/>
              <a:latin typeface="Helvetica" pitchFamily="34" charset="0"/>
              <a:ea typeface="+mn-ea"/>
              <a:cs typeface="+mn-cs"/>
            </a:endParaRPr>
          </a:p>
        </p:txBody>
      </p:sp>
      <p:sp>
        <p:nvSpPr>
          <p:cNvPr id="80" name="Rectangle 79"/>
          <p:cNvSpPr/>
          <p:nvPr/>
        </p:nvSpPr>
        <p:spPr>
          <a:xfrm>
            <a:off x="6890248" y="2962784"/>
            <a:ext cx="1590525"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23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localities</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81" name="Rectangle 80"/>
          <p:cNvSpPr/>
          <p:nvPr/>
        </p:nvSpPr>
        <p:spPr>
          <a:xfrm>
            <a:off x="6896596" y="5706865"/>
            <a:ext cx="1584177" cy="9561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6-11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year-old</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children</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82" name="Rectangle 81"/>
          <p:cNvSpPr/>
          <p:nvPr/>
        </p:nvSpPr>
        <p:spPr>
          <a:xfrm>
            <a:off x="6890249" y="3867148"/>
            <a:ext cx="1590525"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97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Primary</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schools</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83" name="Rectangle 82"/>
          <p:cNvSpPr/>
          <p:nvPr/>
        </p:nvSpPr>
        <p:spPr>
          <a:xfrm>
            <a:off x="6908035" y="4847770"/>
            <a:ext cx="1590526" cy="7282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666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child-parent</a:t>
            </a: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dyads</a:t>
            </a: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 (~70%)</a:t>
            </a:r>
          </a:p>
        </p:txBody>
      </p:sp>
      <p:pic>
        <p:nvPicPr>
          <p:cNvPr id="6" name="Kuva 5">
            <a:extLst>
              <a:ext uri="{FF2B5EF4-FFF2-40B4-BE49-F238E27FC236}">
                <a16:creationId xmlns:a16="http://schemas.microsoft.com/office/drawing/2014/main" id="{069D11C4-5533-4BFE-8208-5813A8C7D821}"/>
              </a:ext>
            </a:extLst>
          </p:cNvPr>
          <p:cNvPicPr>
            <a:picLocks noChangeAspect="1"/>
          </p:cNvPicPr>
          <p:nvPr/>
        </p:nvPicPr>
        <p:blipFill>
          <a:blip r:embed="rId7"/>
          <a:stretch>
            <a:fillRect/>
          </a:stretch>
        </p:blipFill>
        <p:spPr>
          <a:xfrm>
            <a:off x="9351642" y="1191710"/>
            <a:ext cx="1834424" cy="1039663"/>
          </a:xfrm>
          <a:prstGeom prst="rect">
            <a:avLst/>
          </a:prstGeom>
        </p:spPr>
      </p:pic>
      <p:sp>
        <p:nvSpPr>
          <p:cNvPr id="50" name="TextBox 42">
            <a:extLst>
              <a:ext uri="{FF2B5EF4-FFF2-40B4-BE49-F238E27FC236}">
                <a16:creationId xmlns:a16="http://schemas.microsoft.com/office/drawing/2014/main" id="{8C5121A6-FB09-4A24-8F75-FFD2D2C06403}"/>
              </a:ext>
            </a:extLst>
          </p:cNvPr>
          <p:cNvSpPr txBox="1"/>
          <p:nvPr/>
        </p:nvSpPr>
        <p:spPr>
          <a:xfrm>
            <a:off x="9358370" y="2221049"/>
            <a:ext cx="27520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Taiturit </a:t>
            </a: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study</a:t>
            </a:r>
            <a:endParaRPr kumimoji="0" lang="fi-FI" sz="1800" b="0" i="0" u="none" strike="noStrike" kern="1200" cap="none" spc="0" normalizeH="0" baseline="0" noProof="0" dirty="0">
              <a:ln>
                <a:noFill/>
              </a:ln>
              <a:solidFill>
                <a:srgbClr val="F1563F"/>
              </a:solidFill>
              <a:effectLst/>
              <a:uLnTx/>
              <a:uFillTx/>
              <a:latin typeface="Palatino Linotype"/>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srgbClr val="F1563F"/>
                </a:solidFill>
                <a:effectLst/>
                <a:uLnTx/>
                <a:uFillTx/>
                <a:latin typeface="Palatino Linotype"/>
                <a:ea typeface="+mn-ea"/>
                <a:cs typeface="+mn-cs"/>
              </a:rPr>
              <a:t>Years</a:t>
            </a:r>
            <a:r>
              <a:rPr kumimoji="0" lang="fi-FI" sz="1800" b="0" i="0" u="none" strike="noStrike" kern="1200" cap="none" spc="0" normalizeH="0" baseline="0" noProof="0" dirty="0">
                <a:ln>
                  <a:noFill/>
                </a:ln>
                <a:solidFill>
                  <a:srgbClr val="F1563F"/>
                </a:solidFill>
                <a:effectLst/>
                <a:uLnTx/>
                <a:uFillTx/>
                <a:latin typeface="Palatino Linotype"/>
                <a:ea typeface="+mn-ea"/>
                <a:cs typeface="+mn-cs"/>
              </a:rPr>
              <a:t> 2021-2023 </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r>
              <a:rPr kumimoji="0" lang="fi-FI" sz="1800" b="1" i="0" u="none" strike="noStrike" kern="1200" cap="none" spc="0" normalizeH="0" baseline="0" noProof="0" dirty="0">
                <a:ln>
                  <a:noFill/>
                </a:ln>
                <a:solidFill>
                  <a:prstClr val="black"/>
                </a:solidFill>
                <a:effectLst/>
                <a:uLnTx/>
                <a:uFillTx/>
                <a:latin typeface="Palatino Linotype"/>
                <a:ea typeface="+mn-ea"/>
                <a:cs typeface="+mn-cs"/>
              </a:rPr>
              <a:t>Time 3</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a:t>
            </a:r>
          </a:p>
        </p:txBody>
      </p:sp>
      <p:sp>
        <p:nvSpPr>
          <p:cNvPr id="51" name="Rectangle 79">
            <a:extLst>
              <a:ext uri="{FF2B5EF4-FFF2-40B4-BE49-F238E27FC236}">
                <a16:creationId xmlns:a16="http://schemas.microsoft.com/office/drawing/2014/main" id="{7A2201C7-1549-4A8C-B193-A188F714A5BC}"/>
              </a:ext>
            </a:extLst>
          </p:cNvPr>
          <p:cNvSpPr/>
          <p:nvPr/>
        </p:nvSpPr>
        <p:spPr>
          <a:xfrm>
            <a:off x="9540190" y="2951408"/>
            <a:ext cx="1590525"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23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localities</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55" name="Rectangle 80">
            <a:extLst>
              <a:ext uri="{FF2B5EF4-FFF2-40B4-BE49-F238E27FC236}">
                <a16:creationId xmlns:a16="http://schemas.microsoft.com/office/drawing/2014/main" id="{C4250618-EC8D-42A7-9861-5CDCBAEE3505}"/>
              </a:ext>
            </a:extLst>
          </p:cNvPr>
          <p:cNvSpPr/>
          <p:nvPr/>
        </p:nvSpPr>
        <p:spPr>
          <a:xfrm>
            <a:off x="9527245" y="6208599"/>
            <a:ext cx="1603470" cy="6299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9-13–</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year-old</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children</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84" name="Rectangle 81">
            <a:extLst>
              <a:ext uri="{FF2B5EF4-FFF2-40B4-BE49-F238E27FC236}">
                <a16:creationId xmlns:a16="http://schemas.microsoft.com/office/drawing/2014/main" id="{A6BB7909-47EE-4C82-A7CF-BA1461FE7737}"/>
              </a:ext>
            </a:extLst>
          </p:cNvPr>
          <p:cNvSpPr/>
          <p:nvPr/>
        </p:nvSpPr>
        <p:spPr>
          <a:xfrm>
            <a:off x="9540191" y="3855772"/>
            <a:ext cx="1590525" cy="833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97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Primary</a:t>
            </a:r>
            <a:r>
              <a:rPr kumimoji="0" lang="fi-FI"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800" b="0" i="0" u="none" strike="noStrike" kern="1200" cap="none" spc="0" normalizeH="0" baseline="0" noProof="0" dirty="0" err="1">
                <a:ln>
                  <a:noFill/>
                </a:ln>
                <a:solidFill>
                  <a:prstClr val="black"/>
                </a:solidFill>
                <a:effectLst/>
                <a:uLnTx/>
                <a:uFillTx/>
                <a:latin typeface="Palatino Linotype"/>
                <a:ea typeface="+mn-ea"/>
                <a:cs typeface="+mn-cs"/>
              </a:rPr>
              <a:t>schools</a:t>
            </a:r>
            <a:endParaRPr kumimoji="0" lang="fi-FI" sz="1800" b="0" i="0" u="none" strike="noStrike" kern="1200" cap="none" spc="0" normalizeH="0" baseline="0" noProof="0" dirty="0">
              <a:ln>
                <a:noFill/>
              </a:ln>
              <a:solidFill>
                <a:prstClr val="black"/>
              </a:solidFill>
              <a:effectLst/>
              <a:uLnTx/>
              <a:uFillTx/>
              <a:latin typeface="Palatino Linotype"/>
              <a:ea typeface="+mn-ea"/>
              <a:cs typeface="+mn-cs"/>
            </a:endParaRPr>
          </a:p>
        </p:txBody>
      </p:sp>
      <p:sp>
        <p:nvSpPr>
          <p:cNvPr id="85" name="Rectangle 82">
            <a:extLst>
              <a:ext uri="{FF2B5EF4-FFF2-40B4-BE49-F238E27FC236}">
                <a16:creationId xmlns:a16="http://schemas.microsoft.com/office/drawing/2014/main" id="{A41EF887-FEE0-4B16-B8E0-27DA7FD5DEE1}"/>
              </a:ext>
            </a:extLst>
          </p:cNvPr>
          <p:cNvSpPr/>
          <p:nvPr/>
        </p:nvSpPr>
        <p:spPr>
          <a:xfrm>
            <a:off x="9527245" y="4813513"/>
            <a:ext cx="1584177" cy="12569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~530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child-parent</a:t>
            </a: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dyads</a:t>
            </a: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 (55%) + 400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new</a:t>
            </a: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child-parent</a:t>
            </a:r>
            <a:r>
              <a:rPr kumimoji="0" lang="fi-FI" sz="1400" b="0" i="0" u="none" strike="noStrike" kern="1200" cap="none" spc="0" normalizeH="0" baseline="0" noProof="0" dirty="0">
                <a:ln>
                  <a:noFill/>
                </a:ln>
                <a:solidFill>
                  <a:prstClr val="black"/>
                </a:solidFill>
                <a:effectLst/>
                <a:uLnTx/>
                <a:uFillTx/>
                <a:latin typeface="Palatino Linotype"/>
                <a:ea typeface="+mn-ea"/>
                <a:cs typeface="+mn-cs"/>
              </a:rPr>
              <a:t> </a:t>
            </a:r>
            <a:r>
              <a:rPr kumimoji="0" lang="fi-FI" sz="1400" b="0" i="0" u="none" strike="noStrike" kern="1200" cap="none" spc="0" normalizeH="0" baseline="0" noProof="0" dirty="0" err="1">
                <a:ln>
                  <a:noFill/>
                </a:ln>
                <a:solidFill>
                  <a:prstClr val="black"/>
                </a:solidFill>
                <a:effectLst/>
                <a:uLnTx/>
                <a:uFillTx/>
                <a:latin typeface="Palatino Linotype"/>
                <a:ea typeface="+mn-ea"/>
                <a:cs typeface="+mn-cs"/>
              </a:rPr>
              <a:t>dyads</a:t>
            </a:r>
            <a:endParaRPr kumimoji="0" lang="fi-FI" sz="14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630556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YU sisältö pohj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YU_ppt_esimerkkipohja_kevyt2_Helvetica_16_9_311018" id="{0DB87A12-32BD-C745-98E0-F7E1CB326455}" vid="{AD9A8068-0EF3-DC47-8FC6-9B50380474A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2735</Words>
  <Application>Microsoft Office PowerPoint</Application>
  <PresentationFormat>Widescreen</PresentationFormat>
  <Paragraphs>491</Paragraphs>
  <Slides>31</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Helvetica</vt:lpstr>
      <vt:lpstr>Palatino Linotype</vt:lpstr>
      <vt:lpstr>Symbol</vt:lpstr>
      <vt:lpstr>Times New Roman</vt:lpstr>
      <vt:lpstr>Office Theme</vt:lpstr>
      <vt:lpstr>JYU sisältö pohjat</vt:lpstr>
      <vt:lpstr>Pro gradu -seminaari  02.09.2022  Kalaja ja Niemistö </vt:lpstr>
      <vt:lpstr>Syksyn graduseminaarit</vt:lpstr>
      <vt:lpstr>YLEISIÄ ASIOITA </vt:lpstr>
      <vt:lpstr>YLEISIÄ ASIOITA </vt:lpstr>
      <vt:lpstr>MIKÄ PRO GRADU –TUTKIELMA? </vt:lpstr>
      <vt:lpstr>PowerPoint Presentation</vt:lpstr>
      <vt:lpstr>Mikä olisi sinun graduaiheesi?</vt:lpstr>
      <vt:lpstr>Taitavat tenavat,  Liikkuva perhe ja Taiturit  - opinnäytetyöesimerkkejä</vt:lpstr>
      <vt:lpstr>FOLLOW-UP STUDY:  KINDERGARTEN  EARLY PRIMARY SCHOOL  LATE PRIMARY SCHOOL</vt:lpstr>
      <vt:lpstr>Mittarit T1-T3</vt:lpstr>
      <vt:lpstr>Esimerkkejä graduaiheista: kuinka perhemuoto sekä perheen tulo- ja koulutustaso selittävät lapsen liikuntamäärän muutosta?</vt:lpstr>
      <vt:lpstr>Esimerkkejä graduaiheista: kuinka liikunnallinen tuki ja oma liikunnallinen malli ennustavat lapsen liikunta-aktiivisuutta myöhemmin?</vt:lpstr>
      <vt:lpstr>Esimerkkejä graduaiheista: kuinka lapsen temperamentti selittää motoristen perustaitojen kehitystä?</vt:lpstr>
      <vt:lpstr>Esimerkkejä graduaiheista: selittääkö myönteinen koettu motorinen pätevyys motorista kehitystä?</vt:lpstr>
      <vt:lpstr>Esimerkkejä graduaiheista: kuinka vanhemman tuki ja oma liikunta-aktiivisuus selittävät koetun motorisen pätevyyden kehitystä?</vt:lpstr>
      <vt:lpstr>Esimerkkejä graduaiheista: Vanhemmat, kaverit vai liikunnanopettaja: keneltä saatu tuki yhteydessä motorisiin taitoihin vahvinten?</vt:lpstr>
      <vt:lpstr>Covid-pandemia </vt:lpstr>
      <vt:lpstr>Jo valmistuneita opinnäytetöitä </vt:lpstr>
      <vt:lpstr>FOLLOW-UP STUDY:  KINDERGARTEN  EARLY PRIMARY SCHOOL  LATE PRIMARY SCHOOL</vt:lpstr>
      <vt:lpstr>FOLLOW-UP STUDY:  KINDERGARTEN  EARLY PRIMARY SCHOOL  LATE PRIMARY SCHOOL</vt:lpstr>
      <vt:lpstr>PowerPoint Presentation</vt:lpstr>
      <vt:lpstr>Mikä olisi sinun graduaiheesi?</vt:lpstr>
      <vt:lpstr>TUTKIMUSSUUNNITELMA</vt:lpstr>
      <vt:lpstr>TUTKIMUSSUUNNITELMA </vt:lpstr>
      <vt:lpstr>TUTKIMUSSUUNNITELMA </vt:lpstr>
      <vt:lpstr>TUTKIMUSSUUNNITELMA </vt:lpstr>
      <vt:lpstr>TUTKIMUSSUUNNITELMA </vt:lpstr>
      <vt:lpstr>TUTKIMUSSUUNNITELMA </vt:lpstr>
      <vt:lpstr>TUTKIMUSSUUNNITELMA </vt:lpstr>
      <vt:lpstr>TUTKIMUSSUUNNITELMA </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Taitavat tenavat,  Liikkuva perhe ja Taiturit  - opinnäytetyöesimerkkejä</dc:title>
  <dc:creator>Niemistö, Donna</dc:creator>
  <cp:lastModifiedBy>Niemistö, Donna</cp:lastModifiedBy>
  <cp:revision>10</cp:revision>
  <dcterms:created xsi:type="dcterms:W3CDTF">2022-08-29T05:38:02Z</dcterms:created>
  <dcterms:modified xsi:type="dcterms:W3CDTF">2022-09-03T10:26:44Z</dcterms:modified>
</cp:coreProperties>
</file>