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jyu.fi/course/view.php?id=4299" TargetMode="External"/><Relationship Id="rId1" Type="http://schemas.openxmlformats.org/officeDocument/2006/relationships/hyperlink" Target="https://peda.net/jyu/sport/ljto2/lso/pgs/teppo-kalajan-ja-donna-niemiston-graduryhma-2022-23/palautukset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science.jyu.fi/fi/opinnayteopas/kandityot-ja-pro-gradut/ohjeet-opinnaytteen-julkaisemiseen/ohjeet-opinnaytteen-julkaisemiseen" TargetMode="External"/><Relationship Id="rId1" Type="http://schemas.openxmlformats.org/officeDocument/2006/relationships/hyperlink" Target="https://peda.net/jyu/sport/ljto2/lso/pgs/teppo-kalajan-ja-donna-niemiston-graduryhma-2022-23/palautukse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jyu.fi/course/view.php?id=4299" TargetMode="External"/><Relationship Id="rId1" Type="http://schemas.openxmlformats.org/officeDocument/2006/relationships/hyperlink" Target="https://peda.net/jyu/sport/ljto2/lso/pgs/teppo-kalajan-ja-donna-niemiston-graduryhma-2022-23/palautukset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science.jyu.fi/fi/opinnayteopas/kandityot-ja-pro-gradut/ohjeet-opinnaytteen-julkaisemiseen/ohjeet-opinnaytteen-julkaisemiseen" TargetMode="External"/><Relationship Id="rId1" Type="http://schemas.openxmlformats.org/officeDocument/2006/relationships/hyperlink" Target="https://peda.net/jyu/sport/ljto2/lso/pgs/teppo-kalajan-ja-donna-niemiston-graduryhma-2022-23/palautuks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7CA45-7E2C-4449-BF62-159C6E3A7AE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AF90A4-E4AA-44F1-B621-1B651826EF91}">
      <dgm:prSet/>
      <dgm:spPr/>
      <dgm:t>
        <a:bodyPr/>
        <a:lstStyle/>
        <a:p>
          <a:r>
            <a:rPr lang="fi-FI"/>
            <a:t>Lähetä työ opponoijille kommentoitavaksi </a:t>
          </a:r>
          <a:endParaRPr lang="en-US"/>
        </a:p>
      </dgm:t>
    </dgm:pt>
    <dgm:pt modelId="{AF01210C-BE61-4C8A-B408-C0CC2DFFF857}" type="parTrans" cxnId="{9AD3E227-69CC-4BF1-97D2-AB4463E07BC5}">
      <dgm:prSet/>
      <dgm:spPr/>
      <dgm:t>
        <a:bodyPr/>
        <a:lstStyle/>
        <a:p>
          <a:endParaRPr lang="en-US"/>
        </a:p>
      </dgm:t>
    </dgm:pt>
    <dgm:pt modelId="{F6233F19-5647-4D81-A7DF-7E07929718FA}" type="sibTrans" cxnId="{9AD3E227-69CC-4BF1-97D2-AB4463E07BC5}">
      <dgm:prSet/>
      <dgm:spPr/>
      <dgm:t>
        <a:bodyPr/>
        <a:lstStyle/>
        <a:p>
          <a:endParaRPr lang="en-US"/>
        </a:p>
      </dgm:t>
    </dgm:pt>
    <dgm:pt modelId="{A23D99F8-D71C-4EDB-B8FB-586EB320B581}">
      <dgm:prSet/>
      <dgm:spPr/>
      <dgm:t>
        <a:bodyPr/>
        <a:lstStyle/>
        <a:p>
          <a:r>
            <a:rPr lang="fi-FI"/>
            <a:t>Vie Pedanettiin esitarkastuspalautuskansioon </a:t>
          </a:r>
          <a:r>
            <a:rPr lang="fi-FI">
              <a:hlinkClick xmlns:r="http://schemas.openxmlformats.org/officeDocument/2006/relationships" r:id="rId1"/>
            </a:rPr>
            <a:t>https://peda.net/jyu/sport/ljto2/lso/pgs/teppo-kalajan-ja-donna-niemiston-graduryhma-2022-23/palautukset</a:t>
          </a:r>
          <a:r>
            <a:rPr lang="fi-FI"/>
            <a:t> </a:t>
          </a:r>
          <a:endParaRPr lang="en-US"/>
        </a:p>
      </dgm:t>
    </dgm:pt>
    <dgm:pt modelId="{E6E600AF-5594-45C8-8601-7497C8A834C3}" type="parTrans" cxnId="{57FA2D53-0F93-4B18-B7DF-0F3DBE35A240}">
      <dgm:prSet/>
      <dgm:spPr/>
      <dgm:t>
        <a:bodyPr/>
        <a:lstStyle/>
        <a:p>
          <a:endParaRPr lang="en-US"/>
        </a:p>
      </dgm:t>
    </dgm:pt>
    <dgm:pt modelId="{C28CE7CC-C909-4517-B374-FA76DFA47E0E}" type="sibTrans" cxnId="{57FA2D53-0F93-4B18-B7DF-0F3DBE35A240}">
      <dgm:prSet/>
      <dgm:spPr/>
      <dgm:t>
        <a:bodyPr/>
        <a:lstStyle/>
        <a:p>
          <a:endParaRPr lang="en-US"/>
        </a:p>
      </dgm:t>
    </dgm:pt>
    <dgm:pt modelId="{C907E5DB-577C-4C9E-BDE2-6A5542339212}">
      <dgm:prSet/>
      <dgm:spPr/>
      <dgm:t>
        <a:bodyPr/>
        <a:lstStyle/>
        <a:p>
          <a:r>
            <a:rPr lang="fi-FI"/>
            <a:t>Moodleen </a:t>
          </a:r>
          <a:r>
            <a:rPr lang="fi-FI" dirty="0"/>
            <a:t>plagiaatintunnistukseen </a:t>
          </a:r>
          <a:r>
            <a:rPr lang="fi-FI" dirty="0">
              <a:hlinkClick xmlns:r="http://schemas.openxmlformats.org/officeDocument/2006/relationships" r:id="rId2"/>
            </a:rPr>
            <a:t>https://moodle.jyu.fi/course/view.php?id=4299</a:t>
          </a:r>
          <a:r>
            <a:rPr lang="fi-FI" dirty="0"/>
            <a:t> </a:t>
          </a:r>
          <a:endParaRPr lang="en-US" dirty="0"/>
        </a:p>
      </dgm:t>
    </dgm:pt>
    <dgm:pt modelId="{E719D3FF-049D-4EF5-B9EF-DD0FE4CD8DE6}" type="parTrans" cxnId="{D7766C14-BE25-4E0B-B3D9-37A67B78E5BA}">
      <dgm:prSet/>
      <dgm:spPr/>
      <dgm:t>
        <a:bodyPr/>
        <a:lstStyle/>
        <a:p>
          <a:endParaRPr lang="en-US"/>
        </a:p>
      </dgm:t>
    </dgm:pt>
    <dgm:pt modelId="{9F9A229F-906A-427B-9D48-5F6909A62F02}" type="sibTrans" cxnId="{D7766C14-BE25-4E0B-B3D9-37A67B78E5BA}">
      <dgm:prSet/>
      <dgm:spPr/>
      <dgm:t>
        <a:bodyPr/>
        <a:lstStyle/>
        <a:p>
          <a:endParaRPr lang="en-US"/>
        </a:p>
      </dgm:t>
    </dgm:pt>
    <dgm:pt modelId="{0F334281-4907-4387-8780-A19707993831}">
      <dgm:prSet/>
      <dgm:spPr/>
      <dgm:t>
        <a:bodyPr/>
        <a:lstStyle/>
        <a:p>
          <a:r>
            <a:rPr lang="fi-FI" dirty="0"/>
            <a:t>Lähetä gradu Tepolle ja Donnalle sähköpostilla Word-tiedostona </a:t>
          </a:r>
          <a:endParaRPr lang="en-US" dirty="0"/>
        </a:p>
      </dgm:t>
    </dgm:pt>
    <dgm:pt modelId="{736BC4E4-96CC-48A5-82AF-ABAC3107FFD2}" type="parTrans" cxnId="{569A59DA-A294-4B39-8AFF-971FBF9195B7}">
      <dgm:prSet/>
      <dgm:spPr/>
      <dgm:t>
        <a:bodyPr/>
        <a:lstStyle/>
        <a:p>
          <a:endParaRPr lang="en-US"/>
        </a:p>
      </dgm:t>
    </dgm:pt>
    <dgm:pt modelId="{AF3DA38A-DDD9-4EA8-A553-95710ED3E073}" type="sibTrans" cxnId="{569A59DA-A294-4B39-8AFF-971FBF9195B7}">
      <dgm:prSet/>
      <dgm:spPr/>
      <dgm:t>
        <a:bodyPr/>
        <a:lstStyle/>
        <a:p>
          <a:endParaRPr lang="en-US"/>
        </a:p>
      </dgm:t>
    </dgm:pt>
    <dgm:pt modelId="{E5B1DE72-7F9D-4222-9ACE-8DA407C16EB2}" type="pres">
      <dgm:prSet presAssocID="{9E27CA45-7E2C-4449-BF62-159C6E3A7AEC}" presName="vert0" presStyleCnt="0">
        <dgm:presLayoutVars>
          <dgm:dir/>
          <dgm:animOne val="branch"/>
          <dgm:animLvl val="lvl"/>
        </dgm:presLayoutVars>
      </dgm:prSet>
      <dgm:spPr/>
    </dgm:pt>
    <dgm:pt modelId="{811A3BF4-6B0B-40BA-B605-5A7A3E6ED40C}" type="pres">
      <dgm:prSet presAssocID="{F7AF90A4-E4AA-44F1-B621-1B651826EF91}" presName="thickLine" presStyleLbl="alignNode1" presStyleIdx="0" presStyleCnt="4"/>
      <dgm:spPr/>
    </dgm:pt>
    <dgm:pt modelId="{62F5F3C3-8BFA-47F4-9A86-A4E91B65549E}" type="pres">
      <dgm:prSet presAssocID="{F7AF90A4-E4AA-44F1-B621-1B651826EF91}" presName="horz1" presStyleCnt="0"/>
      <dgm:spPr/>
    </dgm:pt>
    <dgm:pt modelId="{553572D3-BDE9-43FE-88E6-B1A19BD873D3}" type="pres">
      <dgm:prSet presAssocID="{F7AF90A4-E4AA-44F1-B621-1B651826EF91}" presName="tx1" presStyleLbl="revTx" presStyleIdx="0" presStyleCnt="4"/>
      <dgm:spPr/>
    </dgm:pt>
    <dgm:pt modelId="{F31020DC-4966-4324-B36F-6D4DCDB26CA0}" type="pres">
      <dgm:prSet presAssocID="{F7AF90A4-E4AA-44F1-B621-1B651826EF91}" presName="vert1" presStyleCnt="0"/>
      <dgm:spPr/>
    </dgm:pt>
    <dgm:pt modelId="{A692A9E4-DE29-4EDF-900C-2BD5AB6EBF2E}" type="pres">
      <dgm:prSet presAssocID="{A23D99F8-D71C-4EDB-B8FB-586EB320B581}" presName="thickLine" presStyleLbl="alignNode1" presStyleIdx="1" presStyleCnt="4"/>
      <dgm:spPr/>
    </dgm:pt>
    <dgm:pt modelId="{02306E98-A78B-4355-A701-7CDCAC62D84D}" type="pres">
      <dgm:prSet presAssocID="{A23D99F8-D71C-4EDB-B8FB-586EB320B581}" presName="horz1" presStyleCnt="0"/>
      <dgm:spPr/>
    </dgm:pt>
    <dgm:pt modelId="{8EC81B1B-75C2-47BB-A685-5A22C95592DE}" type="pres">
      <dgm:prSet presAssocID="{A23D99F8-D71C-4EDB-B8FB-586EB320B581}" presName="tx1" presStyleLbl="revTx" presStyleIdx="1" presStyleCnt="4"/>
      <dgm:spPr/>
    </dgm:pt>
    <dgm:pt modelId="{7E6BE96F-D742-490B-A643-E3FE20EE0C47}" type="pres">
      <dgm:prSet presAssocID="{A23D99F8-D71C-4EDB-B8FB-586EB320B581}" presName="vert1" presStyleCnt="0"/>
      <dgm:spPr/>
    </dgm:pt>
    <dgm:pt modelId="{E8438ED5-16A1-46D1-B8D7-59BE03C5B86B}" type="pres">
      <dgm:prSet presAssocID="{C907E5DB-577C-4C9E-BDE2-6A5542339212}" presName="thickLine" presStyleLbl="alignNode1" presStyleIdx="2" presStyleCnt="4"/>
      <dgm:spPr/>
    </dgm:pt>
    <dgm:pt modelId="{77BFC351-BB52-436E-A441-E6A1D42A9A86}" type="pres">
      <dgm:prSet presAssocID="{C907E5DB-577C-4C9E-BDE2-6A5542339212}" presName="horz1" presStyleCnt="0"/>
      <dgm:spPr/>
    </dgm:pt>
    <dgm:pt modelId="{062D6918-1F09-4DBA-A353-E977CAD1D577}" type="pres">
      <dgm:prSet presAssocID="{C907E5DB-577C-4C9E-BDE2-6A5542339212}" presName="tx1" presStyleLbl="revTx" presStyleIdx="2" presStyleCnt="4"/>
      <dgm:spPr/>
    </dgm:pt>
    <dgm:pt modelId="{E2D54AEB-7115-4D79-AC1A-3D51263374B2}" type="pres">
      <dgm:prSet presAssocID="{C907E5DB-577C-4C9E-BDE2-6A5542339212}" presName="vert1" presStyleCnt="0"/>
      <dgm:spPr/>
    </dgm:pt>
    <dgm:pt modelId="{5D52B550-C49B-4172-B0C2-292AC0C34E32}" type="pres">
      <dgm:prSet presAssocID="{0F334281-4907-4387-8780-A19707993831}" presName="thickLine" presStyleLbl="alignNode1" presStyleIdx="3" presStyleCnt="4"/>
      <dgm:spPr/>
    </dgm:pt>
    <dgm:pt modelId="{0549050C-192A-42F2-97C2-DA142DDE2F2C}" type="pres">
      <dgm:prSet presAssocID="{0F334281-4907-4387-8780-A19707993831}" presName="horz1" presStyleCnt="0"/>
      <dgm:spPr/>
    </dgm:pt>
    <dgm:pt modelId="{43AA5C4A-3DB3-4DA9-B1C7-657FAF6DC2CC}" type="pres">
      <dgm:prSet presAssocID="{0F334281-4907-4387-8780-A19707993831}" presName="tx1" presStyleLbl="revTx" presStyleIdx="3" presStyleCnt="4"/>
      <dgm:spPr/>
    </dgm:pt>
    <dgm:pt modelId="{EB488BFF-97BD-43AD-A714-3A41FB33B325}" type="pres">
      <dgm:prSet presAssocID="{0F334281-4907-4387-8780-A19707993831}" presName="vert1" presStyleCnt="0"/>
      <dgm:spPr/>
    </dgm:pt>
  </dgm:ptLst>
  <dgm:cxnLst>
    <dgm:cxn modelId="{203DAC03-21CE-404D-9A56-32E1722D3CD9}" type="presOf" srcId="{F7AF90A4-E4AA-44F1-B621-1B651826EF91}" destId="{553572D3-BDE9-43FE-88E6-B1A19BD873D3}" srcOrd="0" destOrd="0" presId="urn:microsoft.com/office/officeart/2008/layout/LinedList"/>
    <dgm:cxn modelId="{D7766C14-BE25-4E0B-B3D9-37A67B78E5BA}" srcId="{9E27CA45-7E2C-4449-BF62-159C6E3A7AEC}" destId="{C907E5DB-577C-4C9E-BDE2-6A5542339212}" srcOrd="2" destOrd="0" parTransId="{E719D3FF-049D-4EF5-B9EF-DD0FE4CD8DE6}" sibTransId="{9F9A229F-906A-427B-9D48-5F6909A62F02}"/>
    <dgm:cxn modelId="{9AD3E227-69CC-4BF1-97D2-AB4463E07BC5}" srcId="{9E27CA45-7E2C-4449-BF62-159C6E3A7AEC}" destId="{F7AF90A4-E4AA-44F1-B621-1B651826EF91}" srcOrd="0" destOrd="0" parTransId="{AF01210C-BE61-4C8A-B408-C0CC2DFFF857}" sibTransId="{F6233F19-5647-4D81-A7DF-7E07929718FA}"/>
    <dgm:cxn modelId="{D742F043-6CA4-43A0-8937-AC5ECBA166DC}" type="presOf" srcId="{9E27CA45-7E2C-4449-BF62-159C6E3A7AEC}" destId="{E5B1DE72-7F9D-4222-9ACE-8DA407C16EB2}" srcOrd="0" destOrd="0" presId="urn:microsoft.com/office/officeart/2008/layout/LinedList"/>
    <dgm:cxn modelId="{57FA2D53-0F93-4B18-B7DF-0F3DBE35A240}" srcId="{9E27CA45-7E2C-4449-BF62-159C6E3A7AEC}" destId="{A23D99F8-D71C-4EDB-B8FB-586EB320B581}" srcOrd="1" destOrd="0" parTransId="{E6E600AF-5594-45C8-8601-7497C8A834C3}" sibTransId="{C28CE7CC-C909-4517-B374-FA76DFA47E0E}"/>
    <dgm:cxn modelId="{7B960D8C-28E0-4B20-9F09-BCD38E937E9A}" type="presOf" srcId="{C907E5DB-577C-4C9E-BDE2-6A5542339212}" destId="{062D6918-1F09-4DBA-A353-E977CAD1D577}" srcOrd="0" destOrd="0" presId="urn:microsoft.com/office/officeart/2008/layout/LinedList"/>
    <dgm:cxn modelId="{32BE389E-87F1-4205-A30D-0941F51666D1}" type="presOf" srcId="{0F334281-4907-4387-8780-A19707993831}" destId="{43AA5C4A-3DB3-4DA9-B1C7-657FAF6DC2CC}" srcOrd="0" destOrd="0" presId="urn:microsoft.com/office/officeart/2008/layout/LinedList"/>
    <dgm:cxn modelId="{569A59DA-A294-4B39-8AFF-971FBF9195B7}" srcId="{9E27CA45-7E2C-4449-BF62-159C6E3A7AEC}" destId="{0F334281-4907-4387-8780-A19707993831}" srcOrd="3" destOrd="0" parTransId="{736BC4E4-96CC-48A5-82AF-ABAC3107FFD2}" sibTransId="{AF3DA38A-DDD9-4EA8-A553-95710ED3E073}"/>
    <dgm:cxn modelId="{1AF4FCE8-EB1B-4C88-ADD3-66880140FB20}" type="presOf" srcId="{A23D99F8-D71C-4EDB-B8FB-586EB320B581}" destId="{8EC81B1B-75C2-47BB-A685-5A22C95592DE}" srcOrd="0" destOrd="0" presId="urn:microsoft.com/office/officeart/2008/layout/LinedList"/>
    <dgm:cxn modelId="{6FE7C423-8E5C-49BC-BA88-72D77711387F}" type="presParOf" srcId="{E5B1DE72-7F9D-4222-9ACE-8DA407C16EB2}" destId="{811A3BF4-6B0B-40BA-B605-5A7A3E6ED40C}" srcOrd="0" destOrd="0" presId="urn:microsoft.com/office/officeart/2008/layout/LinedList"/>
    <dgm:cxn modelId="{12009428-D93B-4402-8EC7-38F3CC030511}" type="presParOf" srcId="{E5B1DE72-7F9D-4222-9ACE-8DA407C16EB2}" destId="{62F5F3C3-8BFA-47F4-9A86-A4E91B65549E}" srcOrd="1" destOrd="0" presId="urn:microsoft.com/office/officeart/2008/layout/LinedList"/>
    <dgm:cxn modelId="{A2F575F3-1F0B-41B4-B294-63B8A681F0E2}" type="presParOf" srcId="{62F5F3C3-8BFA-47F4-9A86-A4E91B65549E}" destId="{553572D3-BDE9-43FE-88E6-B1A19BD873D3}" srcOrd="0" destOrd="0" presId="urn:microsoft.com/office/officeart/2008/layout/LinedList"/>
    <dgm:cxn modelId="{D9EEF3D8-6E23-4729-AC26-C7DADA28C234}" type="presParOf" srcId="{62F5F3C3-8BFA-47F4-9A86-A4E91B65549E}" destId="{F31020DC-4966-4324-B36F-6D4DCDB26CA0}" srcOrd="1" destOrd="0" presId="urn:microsoft.com/office/officeart/2008/layout/LinedList"/>
    <dgm:cxn modelId="{C5A112BC-02A2-4230-B870-6503E5CEE610}" type="presParOf" srcId="{E5B1DE72-7F9D-4222-9ACE-8DA407C16EB2}" destId="{A692A9E4-DE29-4EDF-900C-2BD5AB6EBF2E}" srcOrd="2" destOrd="0" presId="urn:microsoft.com/office/officeart/2008/layout/LinedList"/>
    <dgm:cxn modelId="{36DE9A2D-402E-48CD-8666-1A2035A8C5AB}" type="presParOf" srcId="{E5B1DE72-7F9D-4222-9ACE-8DA407C16EB2}" destId="{02306E98-A78B-4355-A701-7CDCAC62D84D}" srcOrd="3" destOrd="0" presId="urn:microsoft.com/office/officeart/2008/layout/LinedList"/>
    <dgm:cxn modelId="{17DC280A-F743-4B05-8362-1C796F336847}" type="presParOf" srcId="{02306E98-A78B-4355-A701-7CDCAC62D84D}" destId="{8EC81B1B-75C2-47BB-A685-5A22C95592DE}" srcOrd="0" destOrd="0" presId="urn:microsoft.com/office/officeart/2008/layout/LinedList"/>
    <dgm:cxn modelId="{BE214D87-3BB3-4832-873F-A128249DE882}" type="presParOf" srcId="{02306E98-A78B-4355-A701-7CDCAC62D84D}" destId="{7E6BE96F-D742-490B-A643-E3FE20EE0C47}" srcOrd="1" destOrd="0" presId="urn:microsoft.com/office/officeart/2008/layout/LinedList"/>
    <dgm:cxn modelId="{E6A3B9E2-F059-4AC4-8C4B-1F42F6842C50}" type="presParOf" srcId="{E5B1DE72-7F9D-4222-9ACE-8DA407C16EB2}" destId="{E8438ED5-16A1-46D1-B8D7-59BE03C5B86B}" srcOrd="4" destOrd="0" presId="urn:microsoft.com/office/officeart/2008/layout/LinedList"/>
    <dgm:cxn modelId="{EC431B07-DD2E-4543-A026-B3CD43F75162}" type="presParOf" srcId="{E5B1DE72-7F9D-4222-9ACE-8DA407C16EB2}" destId="{77BFC351-BB52-436E-A441-E6A1D42A9A86}" srcOrd="5" destOrd="0" presId="urn:microsoft.com/office/officeart/2008/layout/LinedList"/>
    <dgm:cxn modelId="{B4BB413D-59FC-4F88-A356-A71D86D82B0A}" type="presParOf" srcId="{77BFC351-BB52-436E-A441-E6A1D42A9A86}" destId="{062D6918-1F09-4DBA-A353-E977CAD1D577}" srcOrd="0" destOrd="0" presId="urn:microsoft.com/office/officeart/2008/layout/LinedList"/>
    <dgm:cxn modelId="{908AF6E8-861F-424B-9282-63B99D348CEA}" type="presParOf" srcId="{77BFC351-BB52-436E-A441-E6A1D42A9A86}" destId="{E2D54AEB-7115-4D79-AC1A-3D51263374B2}" srcOrd="1" destOrd="0" presId="urn:microsoft.com/office/officeart/2008/layout/LinedList"/>
    <dgm:cxn modelId="{F6BC6BFC-13FE-4EE8-AAF9-04C805493E7B}" type="presParOf" srcId="{E5B1DE72-7F9D-4222-9ACE-8DA407C16EB2}" destId="{5D52B550-C49B-4172-B0C2-292AC0C34E32}" srcOrd="6" destOrd="0" presId="urn:microsoft.com/office/officeart/2008/layout/LinedList"/>
    <dgm:cxn modelId="{32FC33D8-4FA7-44C5-A4FC-ED1F15B2C7A0}" type="presParOf" srcId="{E5B1DE72-7F9D-4222-9ACE-8DA407C16EB2}" destId="{0549050C-192A-42F2-97C2-DA142DDE2F2C}" srcOrd="7" destOrd="0" presId="urn:microsoft.com/office/officeart/2008/layout/LinedList"/>
    <dgm:cxn modelId="{CDBCB17F-79E4-4168-AC21-5869EB02BA6F}" type="presParOf" srcId="{0549050C-192A-42F2-97C2-DA142DDE2F2C}" destId="{43AA5C4A-3DB3-4DA9-B1C7-657FAF6DC2CC}" srcOrd="0" destOrd="0" presId="urn:microsoft.com/office/officeart/2008/layout/LinedList"/>
    <dgm:cxn modelId="{31E51ACA-79D8-4CBF-BB1B-987C0642F20F}" type="presParOf" srcId="{0549050C-192A-42F2-97C2-DA142DDE2F2C}" destId="{EB488BFF-97BD-43AD-A714-3A41FB33B3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7CA45-7E2C-4449-BF62-159C6E3A7AE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AF90A4-E4AA-44F1-B621-1B651826EF91}">
      <dgm:prSet/>
      <dgm:spPr/>
      <dgm:t>
        <a:bodyPr/>
        <a:lstStyle/>
        <a:p>
          <a:r>
            <a:rPr lang="fi-FI" dirty="0"/>
            <a:t>Lähetä gradu Tepolle ja Donnalle sähköpostilla arvioitavaksi </a:t>
          </a:r>
          <a:endParaRPr lang="en-US" dirty="0"/>
        </a:p>
      </dgm:t>
    </dgm:pt>
    <dgm:pt modelId="{AF01210C-BE61-4C8A-B408-C0CC2DFFF857}" type="parTrans" cxnId="{9AD3E227-69CC-4BF1-97D2-AB4463E07BC5}">
      <dgm:prSet/>
      <dgm:spPr/>
      <dgm:t>
        <a:bodyPr/>
        <a:lstStyle/>
        <a:p>
          <a:endParaRPr lang="en-US"/>
        </a:p>
      </dgm:t>
    </dgm:pt>
    <dgm:pt modelId="{F6233F19-5647-4D81-A7DF-7E07929718FA}" type="sibTrans" cxnId="{9AD3E227-69CC-4BF1-97D2-AB4463E07BC5}">
      <dgm:prSet/>
      <dgm:spPr/>
      <dgm:t>
        <a:bodyPr/>
        <a:lstStyle/>
        <a:p>
          <a:endParaRPr lang="en-US"/>
        </a:p>
      </dgm:t>
    </dgm:pt>
    <dgm:pt modelId="{A23D99F8-D71C-4EDB-B8FB-586EB320B581}">
      <dgm:prSet/>
      <dgm:spPr/>
      <dgm:t>
        <a:bodyPr/>
        <a:lstStyle/>
        <a:p>
          <a:r>
            <a:rPr lang="fi-FI" dirty="0"/>
            <a:t>Vie gradu ”valmiit gradut” palautuskansioon </a:t>
          </a:r>
          <a:r>
            <a:rPr lang="fi-FI" dirty="0" err="1"/>
            <a:t>Pedanetissä</a:t>
          </a:r>
          <a:r>
            <a:rPr lang="fi-FI" dirty="0"/>
            <a:t> </a:t>
          </a:r>
          <a:r>
            <a:rPr lang="fi-FI" dirty="0">
              <a:hlinkClick xmlns:r="http://schemas.openxmlformats.org/officeDocument/2006/relationships" r:id="rId1"/>
            </a:rPr>
            <a:t>https://peda.net/jyu/sport/ljto2/lso/pgs/teppo-kalajan-ja-donna-niemiston-graduryhma-2022-23/palautukset</a:t>
          </a:r>
          <a:r>
            <a:rPr lang="fi-FI" dirty="0"/>
            <a:t> </a:t>
          </a:r>
          <a:endParaRPr lang="en-US" dirty="0"/>
        </a:p>
      </dgm:t>
    </dgm:pt>
    <dgm:pt modelId="{E6E600AF-5594-45C8-8601-7497C8A834C3}" type="parTrans" cxnId="{57FA2D53-0F93-4B18-B7DF-0F3DBE35A240}">
      <dgm:prSet/>
      <dgm:spPr/>
      <dgm:t>
        <a:bodyPr/>
        <a:lstStyle/>
        <a:p>
          <a:endParaRPr lang="en-US"/>
        </a:p>
      </dgm:t>
    </dgm:pt>
    <dgm:pt modelId="{C28CE7CC-C909-4517-B374-FA76DFA47E0E}" type="sibTrans" cxnId="{57FA2D53-0F93-4B18-B7DF-0F3DBE35A240}">
      <dgm:prSet/>
      <dgm:spPr/>
      <dgm:t>
        <a:bodyPr/>
        <a:lstStyle/>
        <a:p>
          <a:endParaRPr lang="en-US"/>
        </a:p>
      </dgm:t>
    </dgm:pt>
    <dgm:pt modelId="{C907E5DB-577C-4C9E-BDE2-6A5542339212}">
      <dgm:prSet/>
      <dgm:spPr/>
      <dgm:t>
        <a:bodyPr/>
        <a:lstStyle/>
        <a:p>
          <a:r>
            <a:rPr lang="fi-FI" dirty="0"/>
            <a:t>Odota, että Teppo tai Donna lähettää sinulle tiedon, että voit käydä lataamassa valmiin gradun </a:t>
          </a:r>
          <a:r>
            <a:rPr lang="fi-FI" dirty="0" err="1"/>
            <a:t>JYX:iin</a:t>
          </a:r>
          <a:r>
            <a:rPr lang="fi-FI" dirty="0"/>
            <a:t> </a:t>
          </a:r>
          <a:endParaRPr lang="en-US" dirty="0"/>
        </a:p>
      </dgm:t>
    </dgm:pt>
    <dgm:pt modelId="{E719D3FF-049D-4EF5-B9EF-DD0FE4CD8DE6}" type="parTrans" cxnId="{D7766C14-BE25-4E0B-B3D9-37A67B78E5BA}">
      <dgm:prSet/>
      <dgm:spPr/>
      <dgm:t>
        <a:bodyPr/>
        <a:lstStyle/>
        <a:p>
          <a:endParaRPr lang="en-US"/>
        </a:p>
      </dgm:t>
    </dgm:pt>
    <dgm:pt modelId="{9F9A229F-906A-427B-9D48-5F6909A62F02}" type="sibTrans" cxnId="{D7766C14-BE25-4E0B-B3D9-37A67B78E5BA}">
      <dgm:prSet/>
      <dgm:spPr/>
      <dgm:t>
        <a:bodyPr/>
        <a:lstStyle/>
        <a:p>
          <a:endParaRPr lang="en-US"/>
        </a:p>
      </dgm:t>
    </dgm:pt>
    <dgm:pt modelId="{0F334281-4907-4387-8780-A19707993831}">
      <dgm:prSet/>
      <dgm:spPr/>
      <dgm:t>
        <a:bodyPr/>
        <a:lstStyle/>
        <a:p>
          <a:r>
            <a:rPr lang="en-US" dirty="0" err="1"/>
            <a:t>Kun</a:t>
          </a:r>
          <a:r>
            <a:rPr lang="en-US" dirty="0"/>
            <a:t> </a:t>
          </a:r>
          <a:r>
            <a:rPr lang="en-US" dirty="0" err="1"/>
            <a:t>olet</a:t>
          </a:r>
          <a:r>
            <a:rPr lang="en-US" dirty="0"/>
            <a:t> </a:t>
          </a:r>
          <a:r>
            <a:rPr lang="en-US" dirty="0" err="1"/>
            <a:t>saanut</a:t>
          </a:r>
          <a:r>
            <a:rPr lang="en-US" dirty="0"/>
            <a:t> </a:t>
          </a:r>
          <a:r>
            <a:rPr lang="en-US" dirty="0" err="1"/>
            <a:t>luvan</a:t>
          </a:r>
          <a:r>
            <a:rPr lang="en-US" dirty="0"/>
            <a:t>, vie </a:t>
          </a:r>
          <a:r>
            <a:rPr lang="en-US" dirty="0" err="1"/>
            <a:t>gradu</a:t>
          </a:r>
          <a:r>
            <a:rPr lang="en-US" dirty="0"/>
            <a:t> </a:t>
          </a:r>
          <a:r>
            <a:rPr lang="en-US" dirty="0" err="1"/>
            <a:t>JYX:iin</a:t>
          </a:r>
          <a:r>
            <a:rPr lang="en-US" dirty="0"/>
            <a:t>: </a:t>
          </a:r>
          <a:r>
            <a:rPr lang="fi-FI" dirty="0">
              <a:hlinkClick xmlns:r="http://schemas.openxmlformats.org/officeDocument/2006/relationships" r:id="rId2"/>
            </a:rPr>
            <a:t>https://openscience.jyu.fi/fi/opinnayteopas/kandityot-ja-pro-gradut/ohjeet-opinnaytteen-julkaisemiseen/ohjeet-opinnaytteen-julkaisemiseen</a:t>
          </a:r>
          <a:r>
            <a:rPr lang="fi-FI" dirty="0"/>
            <a:t> </a:t>
          </a:r>
          <a:endParaRPr lang="en-US" dirty="0"/>
        </a:p>
      </dgm:t>
    </dgm:pt>
    <dgm:pt modelId="{736BC4E4-96CC-48A5-82AF-ABAC3107FFD2}" type="parTrans" cxnId="{569A59DA-A294-4B39-8AFF-971FBF9195B7}">
      <dgm:prSet/>
      <dgm:spPr/>
      <dgm:t>
        <a:bodyPr/>
        <a:lstStyle/>
        <a:p>
          <a:endParaRPr lang="en-US"/>
        </a:p>
      </dgm:t>
    </dgm:pt>
    <dgm:pt modelId="{AF3DA38A-DDD9-4EA8-A553-95710ED3E073}" type="sibTrans" cxnId="{569A59DA-A294-4B39-8AFF-971FBF9195B7}">
      <dgm:prSet/>
      <dgm:spPr/>
      <dgm:t>
        <a:bodyPr/>
        <a:lstStyle/>
        <a:p>
          <a:endParaRPr lang="en-US"/>
        </a:p>
      </dgm:t>
    </dgm:pt>
    <dgm:pt modelId="{E5B1DE72-7F9D-4222-9ACE-8DA407C16EB2}" type="pres">
      <dgm:prSet presAssocID="{9E27CA45-7E2C-4449-BF62-159C6E3A7AEC}" presName="vert0" presStyleCnt="0">
        <dgm:presLayoutVars>
          <dgm:dir/>
          <dgm:animOne val="branch"/>
          <dgm:animLvl val="lvl"/>
        </dgm:presLayoutVars>
      </dgm:prSet>
      <dgm:spPr/>
    </dgm:pt>
    <dgm:pt modelId="{811A3BF4-6B0B-40BA-B605-5A7A3E6ED40C}" type="pres">
      <dgm:prSet presAssocID="{F7AF90A4-E4AA-44F1-B621-1B651826EF91}" presName="thickLine" presStyleLbl="alignNode1" presStyleIdx="0" presStyleCnt="4"/>
      <dgm:spPr/>
    </dgm:pt>
    <dgm:pt modelId="{62F5F3C3-8BFA-47F4-9A86-A4E91B65549E}" type="pres">
      <dgm:prSet presAssocID="{F7AF90A4-E4AA-44F1-B621-1B651826EF91}" presName="horz1" presStyleCnt="0"/>
      <dgm:spPr/>
    </dgm:pt>
    <dgm:pt modelId="{553572D3-BDE9-43FE-88E6-B1A19BD873D3}" type="pres">
      <dgm:prSet presAssocID="{F7AF90A4-E4AA-44F1-B621-1B651826EF91}" presName="tx1" presStyleLbl="revTx" presStyleIdx="0" presStyleCnt="4"/>
      <dgm:spPr/>
    </dgm:pt>
    <dgm:pt modelId="{F31020DC-4966-4324-B36F-6D4DCDB26CA0}" type="pres">
      <dgm:prSet presAssocID="{F7AF90A4-E4AA-44F1-B621-1B651826EF91}" presName="vert1" presStyleCnt="0"/>
      <dgm:spPr/>
    </dgm:pt>
    <dgm:pt modelId="{A692A9E4-DE29-4EDF-900C-2BD5AB6EBF2E}" type="pres">
      <dgm:prSet presAssocID="{A23D99F8-D71C-4EDB-B8FB-586EB320B581}" presName="thickLine" presStyleLbl="alignNode1" presStyleIdx="1" presStyleCnt="4"/>
      <dgm:spPr/>
    </dgm:pt>
    <dgm:pt modelId="{02306E98-A78B-4355-A701-7CDCAC62D84D}" type="pres">
      <dgm:prSet presAssocID="{A23D99F8-D71C-4EDB-B8FB-586EB320B581}" presName="horz1" presStyleCnt="0"/>
      <dgm:spPr/>
    </dgm:pt>
    <dgm:pt modelId="{8EC81B1B-75C2-47BB-A685-5A22C95592DE}" type="pres">
      <dgm:prSet presAssocID="{A23D99F8-D71C-4EDB-B8FB-586EB320B581}" presName="tx1" presStyleLbl="revTx" presStyleIdx="1" presStyleCnt="4"/>
      <dgm:spPr/>
    </dgm:pt>
    <dgm:pt modelId="{7E6BE96F-D742-490B-A643-E3FE20EE0C47}" type="pres">
      <dgm:prSet presAssocID="{A23D99F8-D71C-4EDB-B8FB-586EB320B581}" presName="vert1" presStyleCnt="0"/>
      <dgm:spPr/>
    </dgm:pt>
    <dgm:pt modelId="{E8438ED5-16A1-46D1-B8D7-59BE03C5B86B}" type="pres">
      <dgm:prSet presAssocID="{C907E5DB-577C-4C9E-BDE2-6A5542339212}" presName="thickLine" presStyleLbl="alignNode1" presStyleIdx="2" presStyleCnt="4"/>
      <dgm:spPr/>
    </dgm:pt>
    <dgm:pt modelId="{77BFC351-BB52-436E-A441-E6A1D42A9A86}" type="pres">
      <dgm:prSet presAssocID="{C907E5DB-577C-4C9E-BDE2-6A5542339212}" presName="horz1" presStyleCnt="0"/>
      <dgm:spPr/>
    </dgm:pt>
    <dgm:pt modelId="{062D6918-1F09-4DBA-A353-E977CAD1D577}" type="pres">
      <dgm:prSet presAssocID="{C907E5DB-577C-4C9E-BDE2-6A5542339212}" presName="tx1" presStyleLbl="revTx" presStyleIdx="2" presStyleCnt="4"/>
      <dgm:spPr/>
    </dgm:pt>
    <dgm:pt modelId="{E2D54AEB-7115-4D79-AC1A-3D51263374B2}" type="pres">
      <dgm:prSet presAssocID="{C907E5DB-577C-4C9E-BDE2-6A5542339212}" presName="vert1" presStyleCnt="0"/>
      <dgm:spPr/>
    </dgm:pt>
    <dgm:pt modelId="{5D52B550-C49B-4172-B0C2-292AC0C34E32}" type="pres">
      <dgm:prSet presAssocID="{0F334281-4907-4387-8780-A19707993831}" presName="thickLine" presStyleLbl="alignNode1" presStyleIdx="3" presStyleCnt="4"/>
      <dgm:spPr/>
    </dgm:pt>
    <dgm:pt modelId="{0549050C-192A-42F2-97C2-DA142DDE2F2C}" type="pres">
      <dgm:prSet presAssocID="{0F334281-4907-4387-8780-A19707993831}" presName="horz1" presStyleCnt="0"/>
      <dgm:spPr/>
    </dgm:pt>
    <dgm:pt modelId="{43AA5C4A-3DB3-4DA9-B1C7-657FAF6DC2CC}" type="pres">
      <dgm:prSet presAssocID="{0F334281-4907-4387-8780-A19707993831}" presName="tx1" presStyleLbl="revTx" presStyleIdx="3" presStyleCnt="4"/>
      <dgm:spPr/>
    </dgm:pt>
    <dgm:pt modelId="{EB488BFF-97BD-43AD-A714-3A41FB33B325}" type="pres">
      <dgm:prSet presAssocID="{0F334281-4907-4387-8780-A19707993831}" presName="vert1" presStyleCnt="0"/>
      <dgm:spPr/>
    </dgm:pt>
  </dgm:ptLst>
  <dgm:cxnLst>
    <dgm:cxn modelId="{BF8ECD07-C609-48FC-B38B-EC2CF517E628}" type="presOf" srcId="{9E27CA45-7E2C-4449-BF62-159C6E3A7AEC}" destId="{E5B1DE72-7F9D-4222-9ACE-8DA407C16EB2}" srcOrd="0" destOrd="0" presId="urn:microsoft.com/office/officeart/2008/layout/LinedList"/>
    <dgm:cxn modelId="{D7766C14-BE25-4E0B-B3D9-37A67B78E5BA}" srcId="{9E27CA45-7E2C-4449-BF62-159C6E3A7AEC}" destId="{C907E5DB-577C-4C9E-BDE2-6A5542339212}" srcOrd="2" destOrd="0" parTransId="{E719D3FF-049D-4EF5-B9EF-DD0FE4CD8DE6}" sibTransId="{9F9A229F-906A-427B-9D48-5F6909A62F02}"/>
    <dgm:cxn modelId="{9AD3E227-69CC-4BF1-97D2-AB4463E07BC5}" srcId="{9E27CA45-7E2C-4449-BF62-159C6E3A7AEC}" destId="{F7AF90A4-E4AA-44F1-B621-1B651826EF91}" srcOrd="0" destOrd="0" parTransId="{AF01210C-BE61-4C8A-B408-C0CC2DFFF857}" sibTransId="{F6233F19-5647-4D81-A7DF-7E07929718FA}"/>
    <dgm:cxn modelId="{0ADC3135-9F24-47FB-A0A8-7F6CA6BAD6DF}" type="presOf" srcId="{A23D99F8-D71C-4EDB-B8FB-586EB320B581}" destId="{8EC81B1B-75C2-47BB-A685-5A22C95592DE}" srcOrd="0" destOrd="0" presId="urn:microsoft.com/office/officeart/2008/layout/LinedList"/>
    <dgm:cxn modelId="{57FA2D53-0F93-4B18-B7DF-0F3DBE35A240}" srcId="{9E27CA45-7E2C-4449-BF62-159C6E3A7AEC}" destId="{A23D99F8-D71C-4EDB-B8FB-586EB320B581}" srcOrd="1" destOrd="0" parTransId="{E6E600AF-5594-45C8-8601-7497C8A834C3}" sibTransId="{C28CE7CC-C909-4517-B374-FA76DFA47E0E}"/>
    <dgm:cxn modelId="{CB0EE874-ED5A-447A-B075-C674CF4D7ED3}" type="presOf" srcId="{F7AF90A4-E4AA-44F1-B621-1B651826EF91}" destId="{553572D3-BDE9-43FE-88E6-B1A19BD873D3}" srcOrd="0" destOrd="0" presId="urn:microsoft.com/office/officeart/2008/layout/LinedList"/>
    <dgm:cxn modelId="{B510DA85-038C-4854-A3C6-2D07D4E85618}" type="presOf" srcId="{0F334281-4907-4387-8780-A19707993831}" destId="{43AA5C4A-3DB3-4DA9-B1C7-657FAF6DC2CC}" srcOrd="0" destOrd="0" presId="urn:microsoft.com/office/officeart/2008/layout/LinedList"/>
    <dgm:cxn modelId="{569A59DA-A294-4B39-8AFF-971FBF9195B7}" srcId="{9E27CA45-7E2C-4449-BF62-159C6E3A7AEC}" destId="{0F334281-4907-4387-8780-A19707993831}" srcOrd="3" destOrd="0" parTransId="{736BC4E4-96CC-48A5-82AF-ABAC3107FFD2}" sibTransId="{AF3DA38A-DDD9-4EA8-A553-95710ED3E073}"/>
    <dgm:cxn modelId="{B4525CDB-6A78-4C97-BAC8-183FDE06A366}" type="presOf" srcId="{C907E5DB-577C-4C9E-BDE2-6A5542339212}" destId="{062D6918-1F09-4DBA-A353-E977CAD1D577}" srcOrd="0" destOrd="0" presId="urn:microsoft.com/office/officeart/2008/layout/LinedList"/>
    <dgm:cxn modelId="{419E3B94-CC5A-4D9B-9428-833160590141}" type="presParOf" srcId="{E5B1DE72-7F9D-4222-9ACE-8DA407C16EB2}" destId="{811A3BF4-6B0B-40BA-B605-5A7A3E6ED40C}" srcOrd="0" destOrd="0" presId="urn:microsoft.com/office/officeart/2008/layout/LinedList"/>
    <dgm:cxn modelId="{3DD92232-71CF-4275-A1DF-6E4401F04305}" type="presParOf" srcId="{E5B1DE72-7F9D-4222-9ACE-8DA407C16EB2}" destId="{62F5F3C3-8BFA-47F4-9A86-A4E91B65549E}" srcOrd="1" destOrd="0" presId="urn:microsoft.com/office/officeart/2008/layout/LinedList"/>
    <dgm:cxn modelId="{F1C95BC8-3350-4135-9592-4B8C47A82A15}" type="presParOf" srcId="{62F5F3C3-8BFA-47F4-9A86-A4E91B65549E}" destId="{553572D3-BDE9-43FE-88E6-B1A19BD873D3}" srcOrd="0" destOrd="0" presId="urn:microsoft.com/office/officeart/2008/layout/LinedList"/>
    <dgm:cxn modelId="{693FEAD2-4197-45C4-A227-9C78B17DCDD2}" type="presParOf" srcId="{62F5F3C3-8BFA-47F4-9A86-A4E91B65549E}" destId="{F31020DC-4966-4324-B36F-6D4DCDB26CA0}" srcOrd="1" destOrd="0" presId="urn:microsoft.com/office/officeart/2008/layout/LinedList"/>
    <dgm:cxn modelId="{F9AF8DB0-9612-45E5-A3E8-6B8C6CCDD9AE}" type="presParOf" srcId="{E5B1DE72-7F9D-4222-9ACE-8DA407C16EB2}" destId="{A692A9E4-DE29-4EDF-900C-2BD5AB6EBF2E}" srcOrd="2" destOrd="0" presId="urn:microsoft.com/office/officeart/2008/layout/LinedList"/>
    <dgm:cxn modelId="{93C3A833-AC2E-4353-B5CA-A5EE72A4D48F}" type="presParOf" srcId="{E5B1DE72-7F9D-4222-9ACE-8DA407C16EB2}" destId="{02306E98-A78B-4355-A701-7CDCAC62D84D}" srcOrd="3" destOrd="0" presId="urn:microsoft.com/office/officeart/2008/layout/LinedList"/>
    <dgm:cxn modelId="{4FAA3603-18DE-4F2D-B106-8749AB2324CF}" type="presParOf" srcId="{02306E98-A78B-4355-A701-7CDCAC62D84D}" destId="{8EC81B1B-75C2-47BB-A685-5A22C95592DE}" srcOrd="0" destOrd="0" presId="urn:microsoft.com/office/officeart/2008/layout/LinedList"/>
    <dgm:cxn modelId="{6A8CDA52-DEB5-4D8B-B10C-C49A105477C4}" type="presParOf" srcId="{02306E98-A78B-4355-A701-7CDCAC62D84D}" destId="{7E6BE96F-D742-490B-A643-E3FE20EE0C47}" srcOrd="1" destOrd="0" presId="urn:microsoft.com/office/officeart/2008/layout/LinedList"/>
    <dgm:cxn modelId="{CFC3D066-F3EE-410D-8552-809BFDC8453F}" type="presParOf" srcId="{E5B1DE72-7F9D-4222-9ACE-8DA407C16EB2}" destId="{E8438ED5-16A1-46D1-B8D7-59BE03C5B86B}" srcOrd="4" destOrd="0" presId="urn:microsoft.com/office/officeart/2008/layout/LinedList"/>
    <dgm:cxn modelId="{E38F55EF-7CF1-4DB4-9514-AC26C1F412F6}" type="presParOf" srcId="{E5B1DE72-7F9D-4222-9ACE-8DA407C16EB2}" destId="{77BFC351-BB52-436E-A441-E6A1D42A9A86}" srcOrd="5" destOrd="0" presId="urn:microsoft.com/office/officeart/2008/layout/LinedList"/>
    <dgm:cxn modelId="{21951F01-4D24-4116-B9EA-F943E0BFF960}" type="presParOf" srcId="{77BFC351-BB52-436E-A441-E6A1D42A9A86}" destId="{062D6918-1F09-4DBA-A353-E977CAD1D577}" srcOrd="0" destOrd="0" presId="urn:microsoft.com/office/officeart/2008/layout/LinedList"/>
    <dgm:cxn modelId="{2DA12009-D68A-431E-8282-AC7A70A948F2}" type="presParOf" srcId="{77BFC351-BB52-436E-A441-E6A1D42A9A86}" destId="{E2D54AEB-7115-4D79-AC1A-3D51263374B2}" srcOrd="1" destOrd="0" presId="urn:microsoft.com/office/officeart/2008/layout/LinedList"/>
    <dgm:cxn modelId="{5A82AF47-179F-4E76-BF6E-DC3319E75B41}" type="presParOf" srcId="{E5B1DE72-7F9D-4222-9ACE-8DA407C16EB2}" destId="{5D52B550-C49B-4172-B0C2-292AC0C34E32}" srcOrd="6" destOrd="0" presId="urn:microsoft.com/office/officeart/2008/layout/LinedList"/>
    <dgm:cxn modelId="{0439ECA9-92AB-46AE-B19A-656B1E157C81}" type="presParOf" srcId="{E5B1DE72-7F9D-4222-9ACE-8DA407C16EB2}" destId="{0549050C-192A-42F2-97C2-DA142DDE2F2C}" srcOrd="7" destOrd="0" presId="urn:microsoft.com/office/officeart/2008/layout/LinedList"/>
    <dgm:cxn modelId="{02F56056-615F-47F6-B93D-8CA34A4AA0D0}" type="presParOf" srcId="{0549050C-192A-42F2-97C2-DA142DDE2F2C}" destId="{43AA5C4A-3DB3-4DA9-B1C7-657FAF6DC2CC}" srcOrd="0" destOrd="0" presId="urn:microsoft.com/office/officeart/2008/layout/LinedList"/>
    <dgm:cxn modelId="{1FBEE6A5-C9FB-476C-8F12-67EA6F8CC563}" type="presParOf" srcId="{0549050C-192A-42F2-97C2-DA142DDE2F2C}" destId="{EB488BFF-97BD-43AD-A714-3A41FB33B3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3BF4-6B0B-40BA-B605-5A7A3E6ED40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572D3-BDE9-43FE-88E6-B1A19BD873D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Lähetä työ opponoijille kommentoitavaksi </a:t>
          </a:r>
          <a:endParaRPr lang="en-US" sz="2300" kern="1200"/>
        </a:p>
      </dsp:txBody>
      <dsp:txXfrm>
        <a:off x="0" y="0"/>
        <a:ext cx="6900512" cy="1384035"/>
      </dsp:txXfrm>
    </dsp:sp>
    <dsp:sp modelId="{A692A9E4-DE29-4EDF-900C-2BD5AB6EBF2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81B1B-75C2-47BB-A685-5A22C95592DE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Vie Pedanettiin esitarkastuspalautuskansioon </a:t>
          </a:r>
          <a:r>
            <a:rPr lang="fi-FI" sz="2300" kern="1200">
              <a:hlinkClick xmlns:r="http://schemas.openxmlformats.org/officeDocument/2006/relationships" r:id="rId1"/>
            </a:rPr>
            <a:t>https://peda.net/jyu/sport/ljto2/lso/pgs/teppo-kalajan-ja-donna-niemiston-graduryhma-2022-23/palautukset</a:t>
          </a:r>
          <a:r>
            <a:rPr lang="fi-FI" sz="2300" kern="1200"/>
            <a:t> </a:t>
          </a:r>
          <a:endParaRPr lang="en-US" sz="2300" kern="1200"/>
        </a:p>
      </dsp:txBody>
      <dsp:txXfrm>
        <a:off x="0" y="1384035"/>
        <a:ext cx="6900512" cy="1384035"/>
      </dsp:txXfrm>
    </dsp:sp>
    <dsp:sp modelId="{E8438ED5-16A1-46D1-B8D7-59BE03C5B86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D6918-1F09-4DBA-A353-E977CAD1D57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Moodleen </a:t>
          </a:r>
          <a:r>
            <a:rPr lang="fi-FI" sz="2300" kern="1200" dirty="0"/>
            <a:t>plagiaatintunnistukseen </a:t>
          </a:r>
          <a:r>
            <a:rPr lang="fi-FI" sz="2300" kern="1200" dirty="0">
              <a:hlinkClick xmlns:r="http://schemas.openxmlformats.org/officeDocument/2006/relationships" r:id="rId2"/>
            </a:rPr>
            <a:t>https://moodle.jyu.fi/course/view.php?id=4299</a:t>
          </a:r>
          <a:r>
            <a:rPr lang="fi-FI" sz="2300" kern="1200" dirty="0"/>
            <a:t> </a:t>
          </a:r>
          <a:endParaRPr lang="en-US" sz="2300" kern="1200" dirty="0"/>
        </a:p>
      </dsp:txBody>
      <dsp:txXfrm>
        <a:off x="0" y="2768070"/>
        <a:ext cx="6900512" cy="1384035"/>
      </dsp:txXfrm>
    </dsp:sp>
    <dsp:sp modelId="{5D52B550-C49B-4172-B0C2-292AC0C34E32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A5C4A-3DB3-4DA9-B1C7-657FAF6DC2CC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Lähetä gradu Tepolle ja Donnalle sähköpostilla Word-tiedostona </a:t>
          </a:r>
          <a:endParaRPr lang="en-US" sz="2300" kern="1200" dirty="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3BF4-6B0B-40BA-B605-5A7A3E6ED40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572D3-BDE9-43FE-88E6-B1A19BD873D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Lähetä gradu Tepolle ja Donnalle sähköpostilla arvioitavaksi </a:t>
          </a:r>
          <a:endParaRPr lang="en-US" sz="2100" kern="1200" dirty="0"/>
        </a:p>
      </dsp:txBody>
      <dsp:txXfrm>
        <a:off x="0" y="0"/>
        <a:ext cx="6900512" cy="1384035"/>
      </dsp:txXfrm>
    </dsp:sp>
    <dsp:sp modelId="{A692A9E4-DE29-4EDF-900C-2BD5AB6EBF2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81B1B-75C2-47BB-A685-5A22C95592DE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Vie gradu ”valmiit gradut” palautuskansioon </a:t>
          </a:r>
          <a:r>
            <a:rPr lang="fi-FI" sz="2100" kern="1200" dirty="0" err="1"/>
            <a:t>Pedanetissä</a:t>
          </a:r>
          <a:r>
            <a:rPr lang="fi-FI" sz="2100" kern="1200" dirty="0"/>
            <a:t> </a:t>
          </a:r>
          <a:r>
            <a:rPr lang="fi-FI" sz="2100" kern="1200" dirty="0">
              <a:hlinkClick xmlns:r="http://schemas.openxmlformats.org/officeDocument/2006/relationships" r:id="rId1"/>
            </a:rPr>
            <a:t>https://peda.net/jyu/sport/ljto2/lso/pgs/teppo-kalajan-ja-donna-niemiston-graduryhma-2022-23/palautukset</a:t>
          </a:r>
          <a:r>
            <a:rPr lang="fi-FI" sz="2100" kern="1200" dirty="0"/>
            <a:t> </a:t>
          </a:r>
          <a:endParaRPr lang="en-US" sz="2100" kern="1200" dirty="0"/>
        </a:p>
      </dsp:txBody>
      <dsp:txXfrm>
        <a:off x="0" y="1384035"/>
        <a:ext cx="6900512" cy="1384035"/>
      </dsp:txXfrm>
    </dsp:sp>
    <dsp:sp modelId="{E8438ED5-16A1-46D1-B8D7-59BE03C5B86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D6918-1F09-4DBA-A353-E977CAD1D57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Odota, että Teppo tai Donna lähettää sinulle tiedon, että voit käydä lataamassa valmiin gradun </a:t>
          </a:r>
          <a:r>
            <a:rPr lang="fi-FI" sz="2100" kern="1200" dirty="0" err="1"/>
            <a:t>JYX:iin</a:t>
          </a:r>
          <a:r>
            <a:rPr lang="fi-FI" sz="2100" kern="1200" dirty="0"/>
            <a:t> </a:t>
          </a:r>
          <a:endParaRPr lang="en-US" sz="2100" kern="1200" dirty="0"/>
        </a:p>
      </dsp:txBody>
      <dsp:txXfrm>
        <a:off x="0" y="2768070"/>
        <a:ext cx="6900512" cy="1384035"/>
      </dsp:txXfrm>
    </dsp:sp>
    <dsp:sp modelId="{5D52B550-C49B-4172-B0C2-292AC0C34E32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A5C4A-3DB3-4DA9-B1C7-657FAF6DC2CC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Kun</a:t>
          </a:r>
          <a:r>
            <a:rPr lang="en-US" sz="2100" kern="1200" dirty="0"/>
            <a:t> </a:t>
          </a:r>
          <a:r>
            <a:rPr lang="en-US" sz="2100" kern="1200" dirty="0" err="1"/>
            <a:t>olet</a:t>
          </a:r>
          <a:r>
            <a:rPr lang="en-US" sz="2100" kern="1200" dirty="0"/>
            <a:t> </a:t>
          </a:r>
          <a:r>
            <a:rPr lang="en-US" sz="2100" kern="1200" dirty="0" err="1"/>
            <a:t>saanut</a:t>
          </a:r>
          <a:r>
            <a:rPr lang="en-US" sz="2100" kern="1200" dirty="0"/>
            <a:t> </a:t>
          </a:r>
          <a:r>
            <a:rPr lang="en-US" sz="2100" kern="1200" dirty="0" err="1"/>
            <a:t>luvan</a:t>
          </a:r>
          <a:r>
            <a:rPr lang="en-US" sz="2100" kern="1200" dirty="0"/>
            <a:t>, vie </a:t>
          </a:r>
          <a:r>
            <a:rPr lang="en-US" sz="2100" kern="1200" dirty="0" err="1"/>
            <a:t>gradu</a:t>
          </a:r>
          <a:r>
            <a:rPr lang="en-US" sz="2100" kern="1200" dirty="0"/>
            <a:t> </a:t>
          </a:r>
          <a:r>
            <a:rPr lang="en-US" sz="2100" kern="1200" dirty="0" err="1"/>
            <a:t>JYX:iin</a:t>
          </a:r>
          <a:r>
            <a:rPr lang="en-US" sz="2100" kern="1200" dirty="0"/>
            <a:t>: </a:t>
          </a:r>
          <a:r>
            <a:rPr lang="fi-FI" sz="2100" kern="1200" dirty="0">
              <a:hlinkClick xmlns:r="http://schemas.openxmlformats.org/officeDocument/2006/relationships" r:id="rId2"/>
            </a:rPr>
            <a:t>https://openscience.jyu.fi/fi/opinnayteopas/kandityot-ja-pro-gradut/ohjeet-opinnaytteen-julkaisemiseen/ohjeet-opinnaytteen-julkaisemiseen</a:t>
          </a:r>
          <a:r>
            <a:rPr lang="fi-FI" sz="2100" kern="1200" dirty="0"/>
            <a:t> </a:t>
          </a:r>
          <a:endParaRPr lang="en-US" sz="21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73CD-2281-0F85-235C-7747A50CF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B42B8-D416-D674-823F-F6032CD34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0479A-86CC-04E6-C76A-683E8620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2FD23-A447-79A6-6931-3443D726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D9347-2FA0-7E3C-928D-C2EA0A29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22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748D-8A79-417A-C090-31F831B4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AF97-4EAF-A73C-AE21-5DF872945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3A285-F5D8-17D8-96C9-E875C714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A8CD0-E161-F577-C29B-52401E0B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0687D-FAD0-37DE-07FB-7507A389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67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C8840-B2CA-ACA8-AF82-A89C1455F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25DEE-C8A3-D588-7A13-E730553DA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65575-03DC-A0A5-29FC-A0BDB0EE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3419-7DA0-FF70-E27C-331B3D92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D1F9-4AA1-7F06-FD90-0872E8DF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2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61E0-39E4-41A6-C184-24172AE5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798B-BFA1-CDCD-7D1A-EC0C7771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DD63-8CE9-5FEC-6617-2E98E4B2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5E83-1303-0BF0-199F-2A63A263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04181-8760-8368-95B4-A6A87843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11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A74-1375-5103-8B90-3CBAC07B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21C92-2D72-6867-9C1A-08AE435F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F443-E88A-CF4F-562E-843DBDB1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518FE-29EC-6922-CC7D-F71D9D81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C2428-7E03-CCA1-DF4A-B313336A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99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C927-8FD6-045D-2E93-F4E78634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BFA6-F324-5A24-DEEF-5E67E2737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96DC6-5608-BEAA-0836-370BFEE77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E2F8-0152-FF3D-D900-11D9E277D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BF5B0-86F3-5A23-8055-35599DF2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59683-681F-EA89-2F32-547DB836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3CAB-CD92-FD6C-779C-5F21B2A5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8F5BA-7437-8750-1269-36610C37A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B2C9F-E36D-B238-07DB-29B00C7BB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2009B-9CAB-1692-A55B-AECF43611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5029C-15CA-5932-345D-EB471B28A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B8BBF-7F70-BF4F-7CBC-C41E2AC6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DB6A6-5971-E1DC-916A-9353B74D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2F77D-72FE-4AF4-FBE9-FE9B06E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8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58EE-E5D2-2CB9-9700-991F1083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13311-C9CF-82B6-8470-531A4607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FAF25-86FF-A54B-A72F-AEF31B19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E41EF-E092-8FC1-5178-573FC0E8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96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E4563-716A-1357-88EE-59DB6E7B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AE2D9-2DF7-DB2A-115A-8823EE63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9CE8C-214E-4055-2577-E613F5E2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32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A13B-0E21-756B-E2A1-39F9F94C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5E7D-6A10-1E64-CE08-EA5AFE45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6CA60-FCF5-5EDF-1BF2-9D5379B2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D644D-6A9E-3A9C-0D64-7157F259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3E6A5-4B81-6FFB-DA6D-1A8EC1D8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CD71A-E4E5-DB33-9A40-89D08E4B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6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1BBC-431C-F969-88FA-ABF77136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73DCB5-0E1C-AE0D-0DA5-1709C3745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18402-BDE6-44CB-8E50-7AD3D65D0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220DB-66A6-638A-F644-9CFE9661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4B476-793F-E87A-A47A-1946E970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625E2-BCFE-8D6A-B156-13E55C77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54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E330E-68B6-654F-600A-49CBB882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3958-EC47-9B7E-1ED7-A86D09EE6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39C75-820A-093D-BE5F-0782D76F1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5855-1443-48E4-9CD8-25982313757F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B5534-D4B3-EB1C-1613-6572F028D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A854-A2F3-86E5-FA8C-5673FEC53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1A34-37FE-4BB0-89A9-16F2C68DF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8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yu.fi/fi/ajankohtaista/arkisto/2023/02/liikuntatieteellisen-tiedekunnan-tieteen-paiv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anna.eronen@jyu.f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79A03-C4AE-D181-3E0C-C16D8C205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Graduseminaari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F18C-79A5-8076-BA34-30D55C2B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29.3.2023 </a:t>
            </a:r>
          </a:p>
        </p:txBody>
      </p:sp>
    </p:spTree>
    <p:extLst>
      <p:ext uri="{BB962C8B-B14F-4D97-AF65-F5344CB8AC3E}">
        <p14:creationId xmlns:p14="http://schemas.microsoft.com/office/powerpoint/2010/main" val="26657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15E95-318B-ED7A-C371-37968784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 dirty="0"/>
              <a:t>Tieteen päivä </a:t>
            </a:r>
          </a:p>
        </p:txBody>
      </p:sp>
      <p:pic>
        <p:nvPicPr>
          <p:cNvPr id="13" name="Picture 4" descr="Kalenteri pöydällä">
            <a:extLst>
              <a:ext uri="{FF2B5EF4-FFF2-40B4-BE49-F238E27FC236}">
                <a16:creationId xmlns:a16="http://schemas.microsoft.com/office/drawing/2014/main" id="{71E7E222-02C1-201D-E2E2-15E91624B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1" r="4441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C1F2F-BCE7-6B16-2C7F-E1B865E6C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200" b="1" i="0" dirty="0">
                <a:effectLst/>
                <a:latin typeface="Open Sans" panose="020B0606030504020204" pitchFamily="34" charset="0"/>
              </a:rPr>
              <a:t>Aikataulu ja ohjelma on nyt julkaistu: </a:t>
            </a:r>
          </a:p>
          <a:p>
            <a:pPr marL="0" indent="0">
              <a:buNone/>
            </a:pPr>
            <a:r>
              <a:rPr lang="fi-FI" sz="1200" b="1" i="0" dirty="0">
                <a:effectLst/>
                <a:latin typeface="Open Sans" panose="020B0606030504020204" pitchFamily="34" charset="0"/>
                <a:hlinkClick r:id="rId3"/>
              </a:rPr>
              <a:t>https://www.jyu.fi/fi/ajankohtaista/arkisto/2023/02/liikuntatieteellisen-tiedekunnan-tieteen-paiva</a:t>
            </a:r>
            <a:r>
              <a:rPr lang="fi-FI" sz="1200" b="1" i="0" dirty="0">
                <a:effectLst/>
                <a:latin typeface="Open Sans" panose="020B0606030504020204" pitchFamily="34" charset="0"/>
              </a:rPr>
              <a:t> </a:t>
            </a:r>
            <a:br>
              <a:rPr lang="fi-FI" sz="1200" b="1" i="0" dirty="0">
                <a:effectLst/>
                <a:latin typeface="Open Sans" panose="020B0606030504020204" pitchFamily="34" charset="0"/>
              </a:rPr>
            </a:br>
            <a:br>
              <a:rPr lang="fi-FI" sz="1200" b="1" i="0" dirty="0">
                <a:effectLst/>
                <a:latin typeface="Open Sans" panose="020B0606030504020204" pitchFamily="34" charset="0"/>
              </a:rPr>
            </a:br>
            <a:br>
              <a:rPr lang="fi-FI" sz="1200" b="1" i="0" dirty="0">
                <a:effectLst/>
                <a:latin typeface="Open Sans" panose="020B0606030504020204" pitchFamily="34" charset="0"/>
              </a:rPr>
            </a:br>
            <a:r>
              <a:rPr lang="fi-FI" sz="1200" b="1" i="0" dirty="0">
                <a:effectLst/>
                <a:latin typeface="Open Sans" panose="020B0606030504020204" pitchFamily="34" charset="0"/>
              </a:rPr>
              <a:t>Vapaaehtoinen osallistuminen posterityöpajaan on mahdollista esityksen luontia tukemaan. Posteripaja pidetään torstaina 27.4. kello 13-15 salissa L303.</a:t>
            </a:r>
            <a:r>
              <a:rPr lang="fi-FI" sz="1200" b="0" i="0" dirty="0">
                <a:effectLst/>
                <a:latin typeface="Open Sans" panose="020B0606030504020204" pitchFamily="34" charset="0"/>
              </a:rPr>
              <a:t> Työpajaan ei ole ilmoittautumista, osallistuminen on vapaaehtoista ja osallistua voi ainoastaan paikan päällä. Työpajan alussa on lyhyt alustus ja sen jälkeen annan esimerkkejä gradun/ tutkimuksen esittämisestä posterilla ja opiskelijat voivat työstää omia postereitaan/ suullisia esityksiään. Tavoitteena on vapaamuotoinen tilaisuus, joka innostaa opiskelijat oman gradunsa esittelyyn Tieteen päivässä.</a:t>
            </a:r>
            <a:br>
              <a:rPr lang="fi-FI" sz="1200" dirty="0"/>
            </a:br>
            <a:br>
              <a:rPr lang="fi-FI" sz="1200" dirty="0"/>
            </a:br>
            <a:r>
              <a:rPr lang="fi-FI" sz="1200" b="0" i="0" dirty="0">
                <a:effectLst/>
                <a:latin typeface="Open Sans" panose="020B0606030504020204" pitchFamily="34" charset="0"/>
              </a:rPr>
              <a:t>Posteripajan pitäjä on Johanna Eronen </a:t>
            </a:r>
            <a:r>
              <a:rPr lang="fi-FI" sz="1200" b="0" i="0" dirty="0">
                <a:effectLst/>
                <a:latin typeface="Open Sans" panose="020B0606030504020204" pitchFamily="34" charset="0"/>
                <a:hlinkClick r:id="rId4"/>
              </a:rPr>
              <a:t>johanna.eronen@jyu.fi</a:t>
            </a:r>
            <a:r>
              <a:rPr lang="fi-FI" sz="1200" b="0" i="0" dirty="0">
                <a:effectLst/>
                <a:latin typeface="Open Sans" panose="020B0606030504020204" pitchFamily="34" charset="0"/>
              </a:rPr>
              <a:t>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8814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9479-CD46-D597-3EB2-440472DD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5000">
                <a:solidFill>
                  <a:schemeClr val="accent2"/>
                </a:solidFill>
              </a:rPr>
              <a:t>Viittä vaille valmista: </a:t>
            </a:r>
            <a:br>
              <a:rPr lang="fi-FI" sz="5000">
                <a:solidFill>
                  <a:schemeClr val="accent2"/>
                </a:solidFill>
              </a:rPr>
            </a:br>
            <a:br>
              <a:rPr lang="fi-FI" sz="5000">
                <a:solidFill>
                  <a:schemeClr val="accent2"/>
                </a:solidFill>
              </a:rPr>
            </a:br>
            <a:r>
              <a:rPr lang="fi-FI" sz="5000"/>
              <a:t>Esitarkastus</a:t>
            </a:r>
            <a:endParaRPr lang="fi-FI" sz="5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D70134-86CF-409A-63A3-3C56B7C23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8986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54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9479-CD46-D597-3EB2-440472DD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5000">
                <a:solidFill>
                  <a:schemeClr val="accent2"/>
                </a:solidFill>
              </a:rPr>
              <a:t>Viittä vaille valmista: </a:t>
            </a:r>
            <a:br>
              <a:rPr lang="fi-FI" sz="5000"/>
            </a:br>
            <a:br>
              <a:rPr lang="fi-FI" sz="5000"/>
            </a:br>
            <a:r>
              <a:rPr lang="fi-FI" sz="5000"/>
              <a:t>Valmis gradu arviointiin</a:t>
            </a:r>
            <a:endParaRPr lang="fi-FI" sz="5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D70134-86CF-409A-63A3-3C56B7C23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817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43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E1B49-4B47-7AAC-37EF-96E3C819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i-FI" sz="3300">
                <a:solidFill>
                  <a:schemeClr val="tx2"/>
                </a:solidFill>
              </a:rPr>
              <a:t>Pro gradu -seminaari 2, Seminaari 10.1.–29.5.2023</a:t>
            </a:r>
          </a:p>
        </p:txBody>
      </p:sp>
      <p:pic>
        <p:nvPicPr>
          <p:cNvPr id="34" name="Graphic 6" descr="Teacher">
            <a:extLst>
              <a:ext uri="{FF2B5EF4-FFF2-40B4-BE49-F238E27FC236}">
                <a16:creationId xmlns:a16="http://schemas.microsoft.com/office/drawing/2014/main" id="{AEE81D38-1461-D2F4-8387-B293B128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B2A354C-4993-3C51-DA53-C8AB157BB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fi-FI" sz="1800" dirty="0">
                <a:solidFill>
                  <a:schemeClr val="tx2"/>
                </a:solidFill>
              </a:rPr>
              <a:t>Palautetut tehtävät </a:t>
            </a:r>
          </a:p>
          <a:p>
            <a:pPr>
              <a:buFontTx/>
              <a:buChar char="-"/>
            </a:pPr>
            <a:r>
              <a:rPr lang="fi-FI" sz="1800" dirty="0">
                <a:solidFill>
                  <a:schemeClr val="tx2"/>
                </a:solidFill>
              </a:rPr>
              <a:t>Opponointi </a:t>
            </a:r>
          </a:p>
          <a:p>
            <a:pPr>
              <a:buFontTx/>
              <a:buChar char="-"/>
            </a:pPr>
            <a:r>
              <a:rPr lang="fi-FI" sz="1800" dirty="0">
                <a:solidFill>
                  <a:schemeClr val="tx2"/>
                </a:solidFill>
              </a:rPr>
              <a:t>Graduesitys </a:t>
            </a:r>
          </a:p>
          <a:p>
            <a:pPr>
              <a:buFontTx/>
              <a:buChar char="-"/>
            </a:pPr>
            <a:r>
              <a:rPr lang="fi-FI" sz="1800" dirty="0">
                <a:solidFill>
                  <a:schemeClr val="tx2"/>
                </a:solidFill>
              </a:rPr>
              <a:t>Gradu tuloksiin asti edennyt </a:t>
            </a:r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373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3DF0-53A3-D7EB-703F-1F65DB59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667"/>
          </a:xfrm>
        </p:spPr>
        <p:txBody>
          <a:bodyPr/>
          <a:lstStyle/>
          <a:p>
            <a:pPr algn="ctr"/>
            <a:r>
              <a:rPr lang="fi-FI" dirty="0"/>
              <a:t>Tiivistelmän alku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538E-2B78-65F3-97EE-67D90884B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356"/>
            <a:ext cx="10515600" cy="4591607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dirty="0"/>
              <a:t>Haapala, S. &amp; </a:t>
            </a:r>
            <a:r>
              <a:rPr lang="fi-FI" dirty="0" err="1"/>
              <a:t>Hurtig</a:t>
            </a:r>
            <a:r>
              <a:rPr lang="fi-FI" dirty="0"/>
              <a:t>, J. 2021. Kodin maantieteellisen sijainnin ja alueen asukastiheyden yhteys lasten motoristen taitojen tasoon ja kehitykseen. Liikuntapedagogiikan pro gradu – tutkielma. Liikuntatieteellinen tiedekunta. Jyväskylän yliopisto, 52 sivua, 2 liitettä.</a:t>
            </a:r>
          </a:p>
          <a:p>
            <a:endParaRPr lang="fi-FI" dirty="0"/>
          </a:p>
          <a:p>
            <a:pPr marL="0" indent="0">
              <a:buNone/>
            </a:pPr>
            <a:r>
              <a:rPr lang="en-US" dirty="0"/>
              <a:t>Haapala, S. &amp; </a:t>
            </a:r>
            <a:r>
              <a:rPr lang="en-US" dirty="0" err="1"/>
              <a:t>Hurtig</a:t>
            </a:r>
            <a:r>
              <a:rPr lang="en-US" dirty="0"/>
              <a:t>, J. 2021. Association of geographical location and residential density of population with children’s’ fundamental movement skills. </a:t>
            </a:r>
            <a:r>
              <a:rPr lang="en-US" dirty="0">
                <a:solidFill>
                  <a:srgbClr val="FF0000"/>
                </a:solidFill>
              </a:rPr>
              <a:t>The Faculty of Sport and Health Sciences</a:t>
            </a:r>
            <a:r>
              <a:rPr lang="en-US" dirty="0"/>
              <a:t>, University of Jyväskylä, </a:t>
            </a:r>
            <a:r>
              <a:rPr lang="en-US" dirty="0">
                <a:solidFill>
                  <a:srgbClr val="FF0000"/>
                </a:solidFill>
              </a:rPr>
              <a:t>Master’s thesis in physical education</a:t>
            </a:r>
            <a:r>
              <a:rPr lang="en-US" dirty="0"/>
              <a:t>, 52 pages, 2 appendices.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89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D7AC7-9C45-59CD-AAE8-F3F30DC5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MATURITEETTI: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Maturiteetti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maisterin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tutkinto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),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Tentti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1.8.2022–XX.X.2024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678D-C7AB-8579-6C91-B7B284AF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Yhteensä 10 ilmoittautumista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1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B33C3F-A54C-8530-808A-4F8742C6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71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Liikuntapedagogiikan syventäminen, </a:t>
            </a:r>
            <a:br>
              <a:rPr lang="fi-FI" dirty="0"/>
            </a:br>
            <a:r>
              <a:rPr lang="fi-FI" dirty="0"/>
              <a:t>Tentti 22.6.2022–XX.X.2024</a:t>
            </a:r>
          </a:p>
        </p:txBody>
      </p:sp>
      <p:pic>
        <p:nvPicPr>
          <p:cNvPr id="7" name="Content Placeholder 6" descr="Seated person at wood table, holding pencil and writing on lined paper page in open notebook">
            <a:extLst>
              <a:ext uri="{FF2B5EF4-FFF2-40B4-BE49-F238E27FC236}">
                <a16:creationId xmlns:a16="http://schemas.microsoft.com/office/drawing/2014/main" id="{A8CD29CC-FF54-75B7-5E2F-FE735FEF8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13" y="1825625"/>
            <a:ext cx="6402774" cy="4351338"/>
          </a:xfrm>
        </p:spPr>
      </p:pic>
    </p:spTree>
    <p:extLst>
      <p:ext uri="{BB962C8B-B14F-4D97-AF65-F5344CB8AC3E}">
        <p14:creationId xmlns:p14="http://schemas.microsoft.com/office/powerpoint/2010/main" val="236992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Graduseminaari </vt:lpstr>
      <vt:lpstr>Tieteen päivä </vt:lpstr>
      <vt:lpstr>Viittä vaille valmista:   Esitarkastus</vt:lpstr>
      <vt:lpstr>Viittä vaille valmista:   Valmis gradu arviointiin</vt:lpstr>
      <vt:lpstr>Pro gradu -seminaari 2, Seminaari 10.1.–29.5.2023</vt:lpstr>
      <vt:lpstr>Tiivistelmän alku</vt:lpstr>
      <vt:lpstr>MATURITEETTI: Maturiteetti (maisterin tutkinto), Tentti 1.8.2022–XX.X.2024</vt:lpstr>
      <vt:lpstr>Liikuntapedagogiikan syventäminen,  Tentti 22.6.2022–XX.X.2024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Graduseminaari </dc:title>
  <dc:creator>Niemistö, Donna</dc:creator>
  <cp:lastModifiedBy>Niemistö, Donna</cp:lastModifiedBy>
  <cp:revision>7</cp:revision>
  <dcterms:created xsi:type="dcterms:W3CDTF">2023-03-20T07:56:06Z</dcterms:created>
  <dcterms:modified xsi:type="dcterms:W3CDTF">2023-03-29T11:14:58Z</dcterms:modified>
</cp:coreProperties>
</file>