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7" r:id="rId3"/>
    <p:sldId id="278" r:id="rId4"/>
    <p:sldId id="258" r:id="rId5"/>
    <p:sldId id="260" r:id="rId6"/>
    <p:sldId id="259" r:id="rId7"/>
    <p:sldId id="264" r:id="rId8"/>
    <p:sldId id="265" r:id="rId9"/>
    <p:sldId id="277" r:id="rId10"/>
    <p:sldId id="276" r:id="rId11"/>
    <p:sldId id="285" r:id="rId12"/>
    <p:sldId id="287" r:id="rId13"/>
    <p:sldId id="280" r:id="rId14"/>
    <p:sldId id="266" r:id="rId15"/>
    <p:sldId id="286" r:id="rId16"/>
    <p:sldId id="267" r:id="rId17"/>
    <p:sldId id="281" r:id="rId18"/>
    <p:sldId id="269" r:id="rId19"/>
    <p:sldId id="271" r:id="rId20"/>
    <p:sldId id="270" r:id="rId21"/>
    <p:sldId id="272" r:id="rId22"/>
    <p:sldId id="268" r:id="rId23"/>
    <p:sldId id="282" r:id="rId24"/>
    <p:sldId id="283" r:id="rId25"/>
    <p:sldId id="274" r:id="rId26"/>
    <p:sldId id="279" r:id="rId27"/>
    <p:sldId id="273" r:id="rId28"/>
    <p:sldId id="275" r:id="rId29"/>
    <p:sldId id="284" r:id="rId30"/>
    <p:sldId id="288" r:id="rId31"/>
    <p:sldId id="289" r:id="rId3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2" d="100"/>
          <a:sy n="122" d="100"/>
        </p:scale>
        <p:origin x="4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0A7711-21C0-4D0E-A87E-BE31150AE79E}" type="doc">
      <dgm:prSet loTypeId="urn:microsoft.com/office/officeart/2005/8/layout/hProcess9" loCatId="process" qsTypeId="urn:microsoft.com/office/officeart/2005/8/quickstyle/simple1" qsCatId="simple" csTypeId="urn:microsoft.com/office/officeart/2005/8/colors/accent1_2" csCatId="accent1" phldr="1"/>
      <dgm:spPr/>
    </dgm:pt>
    <dgm:pt modelId="{9F4F0491-83D4-4CBF-B1D5-E3E56AC6BDB7}">
      <dgm:prSet phldrT="[Text]"/>
      <dgm:spPr/>
      <dgm:t>
        <a:bodyPr/>
        <a:lstStyle/>
        <a:p>
          <a:r>
            <a:rPr lang="fi-FI" dirty="0"/>
            <a:t>Ideointi, jäsentely, luonnostelu</a:t>
          </a:r>
        </a:p>
        <a:p>
          <a:r>
            <a:rPr lang="fi-FI" dirty="0"/>
            <a:t>(1-3) </a:t>
          </a:r>
        </a:p>
      </dgm:t>
    </dgm:pt>
    <dgm:pt modelId="{1BA7EA49-150E-4E20-BDF9-9607B67AAB2C}" type="parTrans" cxnId="{AAC793F0-023E-4F57-8C7C-94E5C13F0D10}">
      <dgm:prSet/>
      <dgm:spPr/>
      <dgm:t>
        <a:bodyPr/>
        <a:lstStyle/>
        <a:p>
          <a:endParaRPr lang="fi-FI"/>
        </a:p>
      </dgm:t>
    </dgm:pt>
    <dgm:pt modelId="{6C73A951-412F-46C7-8E1B-26984158D244}" type="sibTrans" cxnId="{AAC793F0-023E-4F57-8C7C-94E5C13F0D10}">
      <dgm:prSet/>
      <dgm:spPr/>
      <dgm:t>
        <a:bodyPr/>
        <a:lstStyle/>
        <a:p>
          <a:endParaRPr lang="fi-FI"/>
        </a:p>
      </dgm:t>
    </dgm:pt>
    <dgm:pt modelId="{D326CA1E-42A8-4DC8-8C19-457F48C5C755}">
      <dgm:prSet phldrT="[Text]"/>
      <dgm:spPr/>
      <dgm:t>
        <a:bodyPr/>
        <a:lstStyle/>
        <a:p>
          <a:r>
            <a:rPr lang="fi-FI" dirty="0"/>
            <a:t>Keskeneräisen tekstin muokkaaminen (4)</a:t>
          </a:r>
        </a:p>
      </dgm:t>
    </dgm:pt>
    <dgm:pt modelId="{08701B84-29C6-41FB-8226-E033E718A1DE}" type="parTrans" cxnId="{44EB8E77-FB92-481D-8FB2-4346E8F07E3E}">
      <dgm:prSet/>
      <dgm:spPr/>
      <dgm:t>
        <a:bodyPr/>
        <a:lstStyle/>
        <a:p>
          <a:endParaRPr lang="fi-FI"/>
        </a:p>
      </dgm:t>
    </dgm:pt>
    <dgm:pt modelId="{5BB486F4-41D8-47B9-939E-63EB2858ADA6}" type="sibTrans" cxnId="{44EB8E77-FB92-481D-8FB2-4346E8F07E3E}">
      <dgm:prSet/>
      <dgm:spPr/>
      <dgm:t>
        <a:bodyPr/>
        <a:lstStyle/>
        <a:p>
          <a:endParaRPr lang="fi-FI"/>
        </a:p>
      </dgm:t>
    </dgm:pt>
    <dgm:pt modelId="{958616F4-4EB6-4E19-AFFF-E59886E3952E}">
      <dgm:prSet phldrT="[Text]"/>
      <dgm:spPr/>
      <dgm:t>
        <a:bodyPr/>
        <a:lstStyle/>
        <a:p>
          <a:r>
            <a:rPr lang="fi-FI" dirty="0"/>
            <a:t>Tekstin </a:t>
          </a:r>
        </a:p>
        <a:p>
          <a:r>
            <a:rPr lang="fi-FI" dirty="0"/>
            <a:t>viimeistely (5)</a:t>
          </a:r>
        </a:p>
      </dgm:t>
    </dgm:pt>
    <dgm:pt modelId="{2061451D-D272-4A6C-8AA3-49E40F1F68B6}" type="parTrans" cxnId="{9A2C641A-6473-4B4E-B7EA-74DFDC7CE3D5}">
      <dgm:prSet/>
      <dgm:spPr/>
      <dgm:t>
        <a:bodyPr/>
        <a:lstStyle/>
        <a:p>
          <a:endParaRPr lang="fi-FI"/>
        </a:p>
      </dgm:t>
    </dgm:pt>
    <dgm:pt modelId="{7B1B10BE-9861-43EE-94FB-32CD6CB8B9EF}" type="sibTrans" cxnId="{9A2C641A-6473-4B4E-B7EA-74DFDC7CE3D5}">
      <dgm:prSet/>
      <dgm:spPr/>
      <dgm:t>
        <a:bodyPr/>
        <a:lstStyle/>
        <a:p>
          <a:endParaRPr lang="fi-FI"/>
        </a:p>
      </dgm:t>
    </dgm:pt>
    <dgm:pt modelId="{5DBBA392-72CB-4DD3-A3DE-C258E141114D}" type="pres">
      <dgm:prSet presAssocID="{8B0A7711-21C0-4D0E-A87E-BE31150AE79E}" presName="CompostProcess" presStyleCnt="0">
        <dgm:presLayoutVars>
          <dgm:dir/>
          <dgm:resizeHandles val="exact"/>
        </dgm:presLayoutVars>
      </dgm:prSet>
      <dgm:spPr/>
    </dgm:pt>
    <dgm:pt modelId="{43D02C76-A21D-473B-A131-D046D7F86824}" type="pres">
      <dgm:prSet presAssocID="{8B0A7711-21C0-4D0E-A87E-BE31150AE79E}" presName="arrow" presStyleLbl="bgShp" presStyleIdx="0" presStyleCnt="1"/>
      <dgm:spPr/>
    </dgm:pt>
    <dgm:pt modelId="{3333F4E8-EFDB-4AE3-A2A7-9C00BC10AEC3}" type="pres">
      <dgm:prSet presAssocID="{8B0A7711-21C0-4D0E-A87E-BE31150AE79E}" presName="linearProcess" presStyleCnt="0"/>
      <dgm:spPr/>
    </dgm:pt>
    <dgm:pt modelId="{C38E78A2-3ADC-45B9-81B7-4F609E5C786E}" type="pres">
      <dgm:prSet presAssocID="{9F4F0491-83D4-4CBF-B1D5-E3E56AC6BDB7}" presName="textNode" presStyleLbl="node1" presStyleIdx="0" presStyleCnt="3" custLinFactNeighborX="-3523">
        <dgm:presLayoutVars>
          <dgm:bulletEnabled val="1"/>
        </dgm:presLayoutVars>
      </dgm:prSet>
      <dgm:spPr/>
    </dgm:pt>
    <dgm:pt modelId="{232A1C98-0893-4DF6-94C5-2B8B771C0D15}" type="pres">
      <dgm:prSet presAssocID="{6C73A951-412F-46C7-8E1B-26984158D244}" presName="sibTrans" presStyleCnt="0"/>
      <dgm:spPr/>
    </dgm:pt>
    <dgm:pt modelId="{634ACF70-E441-4651-90DF-DB8578B94D75}" type="pres">
      <dgm:prSet presAssocID="{D326CA1E-42A8-4DC8-8C19-457F48C5C755}" presName="textNode" presStyleLbl="node1" presStyleIdx="1" presStyleCnt="3">
        <dgm:presLayoutVars>
          <dgm:bulletEnabled val="1"/>
        </dgm:presLayoutVars>
      </dgm:prSet>
      <dgm:spPr/>
    </dgm:pt>
    <dgm:pt modelId="{82EEBF78-E359-4554-9796-75A1352597E6}" type="pres">
      <dgm:prSet presAssocID="{5BB486F4-41D8-47B9-939E-63EB2858ADA6}" presName="sibTrans" presStyleCnt="0"/>
      <dgm:spPr/>
    </dgm:pt>
    <dgm:pt modelId="{461D5FF0-5A77-4D99-9F91-403C3F2ABEA4}" type="pres">
      <dgm:prSet presAssocID="{958616F4-4EB6-4E19-AFFF-E59886E3952E}" presName="textNode" presStyleLbl="node1" presStyleIdx="2" presStyleCnt="3">
        <dgm:presLayoutVars>
          <dgm:bulletEnabled val="1"/>
        </dgm:presLayoutVars>
      </dgm:prSet>
      <dgm:spPr/>
    </dgm:pt>
  </dgm:ptLst>
  <dgm:cxnLst>
    <dgm:cxn modelId="{4B6C7202-43D4-410B-884A-C7AFC91347B6}" type="presOf" srcId="{9F4F0491-83D4-4CBF-B1D5-E3E56AC6BDB7}" destId="{C38E78A2-3ADC-45B9-81B7-4F609E5C786E}" srcOrd="0" destOrd="0" presId="urn:microsoft.com/office/officeart/2005/8/layout/hProcess9"/>
    <dgm:cxn modelId="{9A2C641A-6473-4B4E-B7EA-74DFDC7CE3D5}" srcId="{8B0A7711-21C0-4D0E-A87E-BE31150AE79E}" destId="{958616F4-4EB6-4E19-AFFF-E59886E3952E}" srcOrd="2" destOrd="0" parTransId="{2061451D-D272-4A6C-8AA3-49E40F1F68B6}" sibTransId="{7B1B10BE-9861-43EE-94FB-32CD6CB8B9EF}"/>
    <dgm:cxn modelId="{0D934467-428A-435A-A686-A50305048726}" type="presOf" srcId="{D326CA1E-42A8-4DC8-8C19-457F48C5C755}" destId="{634ACF70-E441-4651-90DF-DB8578B94D75}" srcOrd="0" destOrd="0" presId="urn:microsoft.com/office/officeart/2005/8/layout/hProcess9"/>
    <dgm:cxn modelId="{2BEE1073-6F71-4F30-9AEE-4B55BA7E0634}" type="presOf" srcId="{958616F4-4EB6-4E19-AFFF-E59886E3952E}" destId="{461D5FF0-5A77-4D99-9F91-403C3F2ABEA4}" srcOrd="0" destOrd="0" presId="urn:microsoft.com/office/officeart/2005/8/layout/hProcess9"/>
    <dgm:cxn modelId="{44EB8E77-FB92-481D-8FB2-4346E8F07E3E}" srcId="{8B0A7711-21C0-4D0E-A87E-BE31150AE79E}" destId="{D326CA1E-42A8-4DC8-8C19-457F48C5C755}" srcOrd="1" destOrd="0" parTransId="{08701B84-29C6-41FB-8226-E033E718A1DE}" sibTransId="{5BB486F4-41D8-47B9-939E-63EB2858ADA6}"/>
    <dgm:cxn modelId="{E2375084-D1D3-47C6-B1FE-F7B137C19EA6}" type="presOf" srcId="{8B0A7711-21C0-4D0E-A87E-BE31150AE79E}" destId="{5DBBA392-72CB-4DD3-A3DE-C258E141114D}" srcOrd="0" destOrd="0" presId="urn:microsoft.com/office/officeart/2005/8/layout/hProcess9"/>
    <dgm:cxn modelId="{AAC793F0-023E-4F57-8C7C-94E5C13F0D10}" srcId="{8B0A7711-21C0-4D0E-A87E-BE31150AE79E}" destId="{9F4F0491-83D4-4CBF-B1D5-E3E56AC6BDB7}" srcOrd="0" destOrd="0" parTransId="{1BA7EA49-150E-4E20-BDF9-9607B67AAB2C}" sibTransId="{6C73A951-412F-46C7-8E1B-26984158D244}"/>
    <dgm:cxn modelId="{48249592-9E73-4958-9A10-8D573BC608FF}" type="presParOf" srcId="{5DBBA392-72CB-4DD3-A3DE-C258E141114D}" destId="{43D02C76-A21D-473B-A131-D046D7F86824}" srcOrd="0" destOrd="0" presId="urn:microsoft.com/office/officeart/2005/8/layout/hProcess9"/>
    <dgm:cxn modelId="{9FCE001E-EF69-44CB-9BEB-F452944D8424}" type="presParOf" srcId="{5DBBA392-72CB-4DD3-A3DE-C258E141114D}" destId="{3333F4E8-EFDB-4AE3-A2A7-9C00BC10AEC3}" srcOrd="1" destOrd="0" presId="urn:microsoft.com/office/officeart/2005/8/layout/hProcess9"/>
    <dgm:cxn modelId="{66E7206C-FB63-422C-89A8-C9F7A3AD0D33}" type="presParOf" srcId="{3333F4E8-EFDB-4AE3-A2A7-9C00BC10AEC3}" destId="{C38E78A2-3ADC-45B9-81B7-4F609E5C786E}" srcOrd="0" destOrd="0" presId="urn:microsoft.com/office/officeart/2005/8/layout/hProcess9"/>
    <dgm:cxn modelId="{1C7CA877-8ABC-45DB-85EC-8C8EEDE63D58}" type="presParOf" srcId="{3333F4E8-EFDB-4AE3-A2A7-9C00BC10AEC3}" destId="{232A1C98-0893-4DF6-94C5-2B8B771C0D15}" srcOrd="1" destOrd="0" presId="urn:microsoft.com/office/officeart/2005/8/layout/hProcess9"/>
    <dgm:cxn modelId="{07C1F0B3-B626-4813-B475-04CAF51A0538}" type="presParOf" srcId="{3333F4E8-EFDB-4AE3-A2A7-9C00BC10AEC3}" destId="{634ACF70-E441-4651-90DF-DB8578B94D75}" srcOrd="2" destOrd="0" presId="urn:microsoft.com/office/officeart/2005/8/layout/hProcess9"/>
    <dgm:cxn modelId="{E3554411-37C4-4402-B749-DD18A90E5A8B}" type="presParOf" srcId="{3333F4E8-EFDB-4AE3-A2A7-9C00BC10AEC3}" destId="{82EEBF78-E359-4554-9796-75A1352597E6}" srcOrd="3" destOrd="0" presId="urn:microsoft.com/office/officeart/2005/8/layout/hProcess9"/>
    <dgm:cxn modelId="{DDF9D78E-EA22-49FE-8405-CA96998D057E}" type="presParOf" srcId="{3333F4E8-EFDB-4AE3-A2A7-9C00BC10AEC3}" destId="{461D5FF0-5A77-4D99-9F91-403C3F2ABEA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0A7711-21C0-4D0E-A87E-BE31150AE79E}" type="doc">
      <dgm:prSet loTypeId="urn:microsoft.com/office/officeart/2005/8/layout/hProcess9" loCatId="process" qsTypeId="urn:microsoft.com/office/officeart/2005/8/quickstyle/simple1" qsCatId="simple" csTypeId="urn:microsoft.com/office/officeart/2005/8/colors/accent1_2" csCatId="accent1" phldr="1"/>
      <dgm:spPr/>
    </dgm:pt>
    <dgm:pt modelId="{9F4F0491-83D4-4CBF-B1D5-E3E56AC6BDB7}">
      <dgm:prSet phldrT="[Text]"/>
      <dgm:spPr/>
      <dgm:t>
        <a:bodyPr/>
        <a:lstStyle/>
        <a:p>
          <a:r>
            <a:rPr lang="fi-FI" dirty="0"/>
            <a:t>Ideointi</a:t>
          </a:r>
        </a:p>
      </dgm:t>
    </dgm:pt>
    <dgm:pt modelId="{1BA7EA49-150E-4E20-BDF9-9607B67AAB2C}" type="parTrans" cxnId="{AAC793F0-023E-4F57-8C7C-94E5C13F0D10}">
      <dgm:prSet/>
      <dgm:spPr/>
      <dgm:t>
        <a:bodyPr/>
        <a:lstStyle/>
        <a:p>
          <a:endParaRPr lang="fi-FI"/>
        </a:p>
      </dgm:t>
    </dgm:pt>
    <dgm:pt modelId="{6C73A951-412F-46C7-8E1B-26984158D244}" type="sibTrans" cxnId="{AAC793F0-023E-4F57-8C7C-94E5C13F0D10}">
      <dgm:prSet/>
      <dgm:spPr/>
      <dgm:t>
        <a:bodyPr/>
        <a:lstStyle/>
        <a:p>
          <a:endParaRPr lang="fi-FI"/>
        </a:p>
      </dgm:t>
    </dgm:pt>
    <dgm:pt modelId="{D326CA1E-42A8-4DC8-8C19-457F48C5C755}">
      <dgm:prSet phldrT="[Text]"/>
      <dgm:spPr/>
      <dgm:t>
        <a:bodyPr/>
        <a:lstStyle/>
        <a:p>
          <a:r>
            <a:rPr lang="fi-FI" dirty="0"/>
            <a:t>Keskeneräisyys </a:t>
          </a:r>
        </a:p>
      </dgm:t>
    </dgm:pt>
    <dgm:pt modelId="{08701B84-29C6-41FB-8226-E033E718A1DE}" type="parTrans" cxnId="{44EB8E77-FB92-481D-8FB2-4346E8F07E3E}">
      <dgm:prSet/>
      <dgm:spPr/>
      <dgm:t>
        <a:bodyPr/>
        <a:lstStyle/>
        <a:p>
          <a:endParaRPr lang="fi-FI"/>
        </a:p>
      </dgm:t>
    </dgm:pt>
    <dgm:pt modelId="{5BB486F4-41D8-47B9-939E-63EB2858ADA6}" type="sibTrans" cxnId="{44EB8E77-FB92-481D-8FB2-4346E8F07E3E}">
      <dgm:prSet/>
      <dgm:spPr/>
      <dgm:t>
        <a:bodyPr/>
        <a:lstStyle/>
        <a:p>
          <a:endParaRPr lang="fi-FI"/>
        </a:p>
      </dgm:t>
    </dgm:pt>
    <dgm:pt modelId="{958616F4-4EB6-4E19-AFFF-E59886E3952E}">
      <dgm:prSet phldrT="[Text]"/>
      <dgm:spPr/>
      <dgm:t>
        <a:bodyPr/>
        <a:lstStyle/>
        <a:p>
          <a:r>
            <a:rPr lang="fi-FI" dirty="0"/>
            <a:t>Viimeistely </a:t>
          </a:r>
        </a:p>
      </dgm:t>
    </dgm:pt>
    <dgm:pt modelId="{2061451D-D272-4A6C-8AA3-49E40F1F68B6}" type="parTrans" cxnId="{9A2C641A-6473-4B4E-B7EA-74DFDC7CE3D5}">
      <dgm:prSet/>
      <dgm:spPr/>
      <dgm:t>
        <a:bodyPr/>
        <a:lstStyle/>
        <a:p>
          <a:endParaRPr lang="fi-FI"/>
        </a:p>
      </dgm:t>
    </dgm:pt>
    <dgm:pt modelId="{7B1B10BE-9861-43EE-94FB-32CD6CB8B9EF}" type="sibTrans" cxnId="{9A2C641A-6473-4B4E-B7EA-74DFDC7CE3D5}">
      <dgm:prSet/>
      <dgm:spPr/>
      <dgm:t>
        <a:bodyPr/>
        <a:lstStyle/>
        <a:p>
          <a:endParaRPr lang="fi-FI"/>
        </a:p>
      </dgm:t>
    </dgm:pt>
    <dgm:pt modelId="{5DBBA392-72CB-4DD3-A3DE-C258E141114D}" type="pres">
      <dgm:prSet presAssocID="{8B0A7711-21C0-4D0E-A87E-BE31150AE79E}" presName="CompostProcess" presStyleCnt="0">
        <dgm:presLayoutVars>
          <dgm:dir/>
          <dgm:resizeHandles val="exact"/>
        </dgm:presLayoutVars>
      </dgm:prSet>
      <dgm:spPr/>
    </dgm:pt>
    <dgm:pt modelId="{43D02C76-A21D-473B-A131-D046D7F86824}" type="pres">
      <dgm:prSet presAssocID="{8B0A7711-21C0-4D0E-A87E-BE31150AE79E}" presName="arrow" presStyleLbl="bgShp" presStyleIdx="0" presStyleCnt="1"/>
      <dgm:spPr/>
    </dgm:pt>
    <dgm:pt modelId="{3333F4E8-EFDB-4AE3-A2A7-9C00BC10AEC3}" type="pres">
      <dgm:prSet presAssocID="{8B0A7711-21C0-4D0E-A87E-BE31150AE79E}" presName="linearProcess" presStyleCnt="0"/>
      <dgm:spPr/>
    </dgm:pt>
    <dgm:pt modelId="{C38E78A2-3ADC-45B9-81B7-4F609E5C786E}" type="pres">
      <dgm:prSet presAssocID="{9F4F0491-83D4-4CBF-B1D5-E3E56AC6BDB7}" presName="textNode" presStyleLbl="node1" presStyleIdx="0" presStyleCnt="3">
        <dgm:presLayoutVars>
          <dgm:bulletEnabled val="1"/>
        </dgm:presLayoutVars>
      </dgm:prSet>
      <dgm:spPr/>
    </dgm:pt>
    <dgm:pt modelId="{232A1C98-0893-4DF6-94C5-2B8B771C0D15}" type="pres">
      <dgm:prSet presAssocID="{6C73A951-412F-46C7-8E1B-26984158D244}" presName="sibTrans" presStyleCnt="0"/>
      <dgm:spPr/>
    </dgm:pt>
    <dgm:pt modelId="{634ACF70-E441-4651-90DF-DB8578B94D75}" type="pres">
      <dgm:prSet presAssocID="{D326CA1E-42A8-4DC8-8C19-457F48C5C755}" presName="textNode" presStyleLbl="node1" presStyleIdx="1" presStyleCnt="3">
        <dgm:presLayoutVars>
          <dgm:bulletEnabled val="1"/>
        </dgm:presLayoutVars>
      </dgm:prSet>
      <dgm:spPr/>
    </dgm:pt>
    <dgm:pt modelId="{82EEBF78-E359-4554-9796-75A1352597E6}" type="pres">
      <dgm:prSet presAssocID="{5BB486F4-41D8-47B9-939E-63EB2858ADA6}" presName="sibTrans" presStyleCnt="0"/>
      <dgm:spPr/>
    </dgm:pt>
    <dgm:pt modelId="{461D5FF0-5A77-4D99-9F91-403C3F2ABEA4}" type="pres">
      <dgm:prSet presAssocID="{958616F4-4EB6-4E19-AFFF-E59886E3952E}" presName="textNode" presStyleLbl="node1" presStyleIdx="2" presStyleCnt="3">
        <dgm:presLayoutVars>
          <dgm:bulletEnabled val="1"/>
        </dgm:presLayoutVars>
      </dgm:prSet>
      <dgm:spPr/>
    </dgm:pt>
  </dgm:ptLst>
  <dgm:cxnLst>
    <dgm:cxn modelId="{4B6C7202-43D4-410B-884A-C7AFC91347B6}" type="presOf" srcId="{9F4F0491-83D4-4CBF-B1D5-E3E56AC6BDB7}" destId="{C38E78A2-3ADC-45B9-81B7-4F609E5C786E}" srcOrd="0" destOrd="0" presId="urn:microsoft.com/office/officeart/2005/8/layout/hProcess9"/>
    <dgm:cxn modelId="{9A2C641A-6473-4B4E-B7EA-74DFDC7CE3D5}" srcId="{8B0A7711-21C0-4D0E-A87E-BE31150AE79E}" destId="{958616F4-4EB6-4E19-AFFF-E59886E3952E}" srcOrd="2" destOrd="0" parTransId="{2061451D-D272-4A6C-8AA3-49E40F1F68B6}" sibTransId="{7B1B10BE-9861-43EE-94FB-32CD6CB8B9EF}"/>
    <dgm:cxn modelId="{0D934467-428A-435A-A686-A50305048726}" type="presOf" srcId="{D326CA1E-42A8-4DC8-8C19-457F48C5C755}" destId="{634ACF70-E441-4651-90DF-DB8578B94D75}" srcOrd="0" destOrd="0" presId="urn:microsoft.com/office/officeart/2005/8/layout/hProcess9"/>
    <dgm:cxn modelId="{2BEE1073-6F71-4F30-9AEE-4B55BA7E0634}" type="presOf" srcId="{958616F4-4EB6-4E19-AFFF-E59886E3952E}" destId="{461D5FF0-5A77-4D99-9F91-403C3F2ABEA4}" srcOrd="0" destOrd="0" presId="urn:microsoft.com/office/officeart/2005/8/layout/hProcess9"/>
    <dgm:cxn modelId="{44EB8E77-FB92-481D-8FB2-4346E8F07E3E}" srcId="{8B0A7711-21C0-4D0E-A87E-BE31150AE79E}" destId="{D326CA1E-42A8-4DC8-8C19-457F48C5C755}" srcOrd="1" destOrd="0" parTransId="{08701B84-29C6-41FB-8226-E033E718A1DE}" sibTransId="{5BB486F4-41D8-47B9-939E-63EB2858ADA6}"/>
    <dgm:cxn modelId="{E2375084-D1D3-47C6-B1FE-F7B137C19EA6}" type="presOf" srcId="{8B0A7711-21C0-4D0E-A87E-BE31150AE79E}" destId="{5DBBA392-72CB-4DD3-A3DE-C258E141114D}" srcOrd="0" destOrd="0" presId="urn:microsoft.com/office/officeart/2005/8/layout/hProcess9"/>
    <dgm:cxn modelId="{AAC793F0-023E-4F57-8C7C-94E5C13F0D10}" srcId="{8B0A7711-21C0-4D0E-A87E-BE31150AE79E}" destId="{9F4F0491-83D4-4CBF-B1D5-E3E56AC6BDB7}" srcOrd="0" destOrd="0" parTransId="{1BA7EA49-150E-4E20-BDF9-9607B67AAB2C}" sibTransId="{6C73A951-412F-46C7-8E1B-26984158D244}"/>
    <dgm:cxn modelId="{48249592-9E73-4958-9A10-8D573BC608FF}" type="presParOf" srcId="{5DBBA392-72CB-4DD3-A3DE-C258E141114D}" destId="{43D02C76-A21D-473B-A131-D046D7F86824}" srcOrd="0" destOrd="0" presId="urn:microsoft.com/office/officeart/2005/8/layout/hProcess9"/>
    <dgm:cxn modelId="{9FCE001E-EF69-44CB-9BEB-F452944D8424}" type="presParOf" srcId="{5DBBA392-72CB-4DD3-A3DE-C258E141114D}" destId="{3333F4E8-EFDB-4AE3-A2A7-9C00BC10AEC3}" srcOrd="1" destOrd="0" presId="urn:microsoft.com/office/officeart/2005/8/layout/hProcess9"/>
    <dgm:cxn modelId="{66E7206C-FB63-422C-89A8-C9F7A3AD0D33}" type="presParOf" srcId="{3333F4E8-EFDB-4AE3-A2A7-9C00BC10AEC3}" destId="{C38E78A2-3ADC-45B9-81B7-4F609E5C786E}" srcOrd="0" destOrd="0" presId="urn:microsoft.com/office/officeart/2005/8/layout/hProcess9"/>
    <dgm:cxn modelId="{1C7CA877-8ABC-45DB-85EC-8C8EEDE63D58}" type="presParOf" srcId="{3333F4E8-EFDB-4AE3-A2A7-9C00BC10AEC3}" destId="{232A1C98-0893-4DF6-94C5-2B8B771C0D15}" srcOrd="1" destOrd="0" presId="urn:microsoft.com/office/officeart/2005/8/layout/hProcess9"/>
    <dgm:cxn modelId="{07C1F0B3-B626-4813-B475-04CAF51A0538}" type="presParOf" srcId="{3333F4E8-EFDB-4AE3-A2A7-9C00BC10AEC3}" destId="{634ACF70-E441-4651-90DF-DB8578B94D75}" srcOrd="2" destOrd="0" presId="urn:microsoft.com/office/officeart/2005/8/layout/hProcess9"/>
    <dgm:cxn modelId="{E3554411-37C4-4402-B749-DD18A90E5A8B}" type="presParOf" srcId="{3333F4E8-EFDB-4AE3-A2A7-9C00BC10AEC3}" destId="{82EEBF78-E359-4554-9796-75A1352597E6}" srcOrd="3" destOrd="0" presId="urn:microsoft.com/office/officeart/2005/8/layout/hProcess9"/>
    <dgm:cxn modelId="{DDF9D78E-EA22-49FE-8405-CA96998D057E}" type="presParOf" srcId="{3333F4E8-EFDB-4AE3-A2A7-9C00BC10AEC3}" destId="{461D5FF0-5A77-4D99-9F91-403C3F2ABEA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02C76-A21D-473B-A131-D046D7F86824}">
      <dsp:nvSpPr>
        <dsp:cNvPr id="0" name=""/>
        <dsp:cNvSpPr/>
      </dsp:nvSpPr>
      <dsp:spPr>
        <a:xfrm>
          <a:off x="788669" y="0"/>
          <a:ext cx="8938260" cy="416083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8E78A2-3ADC-45B9-81B7-4F609E5C786E}">
      <dsp:nvSpPr>
        <dsp:cNvPr id="0" name=""/>
        <dsp:cNvSpPr/>
      </dsp:nvSpPr>
      <dsp:spPr>
        <a:xfrm>
          <a:off x="5326" y="1248251"/>
          <a:ext cx="3384708" cy="16643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i-FI" sz="2600" kern="1200" dirty="0"/>
            <a:t>Ideointi, jäsentely, luonnostelu</a:t>
          </a:r>
        </a:p>
        <a:p>
          <a:pPr marL="0" lvl="0" indent="0" algn="ctr" defTabSz="1155700">
            <a:lnSpc>
              <a:spcPct val="90000"/>
            </a:lnSpc>
            <a:spcBef>
              <a:spcPct val="0"/>
            </a:spcBef>
            <a:spcAft>
              <a:spcPct val="35000"/>
            </a:spcAft>
            <a:buNone/>
          </a:pPr>
          <a:r>
            <a:rPr lang="fi-FI" sz="2600" kern="1200" dirty="0"/>
            <a:t>(1-3) </a:t>
          </a:r>
        </a:p>
      </dsp:txBody>
      <dsp:txXfrm>
        <a:off x="86572" y="1329497"/>
        <a:ext cx="3222216" cy="1501842"/>
      </dsp:txXfrm>
    </dsp:sp>
    <dsp:sp modelId="{634ACF70-E441-4651-90DF-DB8578B94D75}">
      <dsp:nvSpPr>
        <dsp:cNvPr id="0" name=""/>
        <dsp:cNvSpPr/>
      </dsp:nvSpPr>
      <dsp:spPr>
        <a:xfrm>
          <a:off x="3565445" y="1248251"/>
          <a:ext cx="3384708" cy="16643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i-FI" sz="2600" kern="1200" dirty="0"/>
            <a:t>Keskeneräisen tekstin muokkaaminen (4)</a:t>
          </a:r>
        </a:p>
      </dsp:txBody>
      <dsp:txXfrm>
        <a:off x="3646691" y="1329497"/>
        <a:ext cx="3222216" cy="1501842"/>
      </dsp:txXfrm>
    </dsp:sp>
    <dsp:sp modelId="{461D5FF0-5A77-4D99-9F91-403C3F2ABEA4}">
      <dsp:nvSpPr>
        <dsp:cNvPr id="0" name=""/>
        <dsp:cNvSpPr/>
      </dsp:nvSpPr>
      <dsp:spPr>
        <a:xfrm>
          <a:off x="7119595" y="1248251"/>
          <a:ext cx="3384708" cy="16643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i-FI" sz="2600" kern="1200" dirty="0"/>
            <a:t>Tekstin </a:t>
          </a:r>
        </a:p>
        <a:p>
          <a:pPr marL="0" lvl="0" indent="0" algn="ctr" defTabSz="1155700">
            <a:lnSpc>
              <a:spcPct val="90000"/>
            </a:lnSpc>
            <a:spcBef>
              <a:spcPct val="0"/>
            </a:spcBef>
            <a:spcAft>
              <a:spcPct val="35000"/>
            </a:spcAft>
            <a:buNone/>
          </a:pPr>
          <a:r>
            <a:rPr lang="fi-FI" sz="2600" kern="1200" dirty="0"/>
            <a:t>viimeistely (5)</a:t>
          </a:r>
        </a:p>
      </dsp:txBody>
      <dsp:txXfrm>
        <a:off x="7200841" y="1329497"/>
        <a:ext cx="3222216" cy="1501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02C76-A21D-473B-A131-D046D7F86824}">
      <dsp:nvSpPr>
        <dsp:cNvPr id="0" name=""/>
        <dsp:cNvSpPr/>
      </dsp:nvSpPr>
      <dsp:spPr>
        <a:xfrm>
          <a:off x="788669" y="0"/>
          <a:ext cx="8938260" cy="416083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8E78A2-3ADC-45B9-81B7-4F609E5C786E}">
      <dsp:nvSpPr>
        <dsp:cNvPr id="0" name=""/>
        <dsp:cNvSpPr/>
      </dsp:nvSpPr>
      <dsp:spPr>
        <a:xfrm>
          <a:off x="9280" y="1248251"/>
          <a:ext cx="3323410" cy="16643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i-FI" sz="3200" kern="1200" dirty="0"/>
            <a:t>Ideointi</a:t>
          </a:r>
        </a:p>
      </dsp:txBody>
      <dsp:txXfrm>
        <a:off x="90526" y="1329497"/>
        <a:ext cx="3160918" cy="1501842"/>
      </dsp:txXfrm>
    </dsp:sp>
    <dsp:sp modelId="{634ACF70-E441-4651-90DF-DB8578B94D75}">
      <dsp:nvSpPr>
        <dsp:cNvPr id="0" name=""/>
        <dsp:cNvSpPr/>
      </dsp:nvSpPr>
      <dsp:spPr>
        <a:xfrm>
          <a:off x="3596094" y="1248251"/>
          <a:ext cx="3323410" cy="16643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i-FI" sz="3200" kern="1200" dirty="0"/>
            <a:t>Keskeneräisyys </a:t>
          </a:r>
        </a:p>
      </dsp:txBody>
      <dsp:txXfrm>
        <a:off x="3677340" y="1329497"/>
        <a:ext cx="3160918" cy="1501842"/>
      </dsp:txXfrm>
    </dsp:sp>
    <dsp:sp modelId="{461D5FF0-5A77-4D99-9F91-403C3F2ABEA4}">
      <dsp:nvSpPr>
        <dsp:cNvPr id="0" name=""/>
        <dsp:cNvSpPr/>
      </dsp:nvSpPr>
      <dsp:spPr>
        <a:xfrm>
          <a:off x="7182908" y="1248251"/>
          <a:ext cx="3323410" cy="16643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i-FI" sz="3200" kern="1200" dirty="0"/>
            <a:t>Viimeistely </a:t>
          </a:r>
        </a:p>
      </dsp:txBody>
      <dsp:txXfrm>
        <a:off x="7264154" y="1329497"/>
        <a:ext cx="3160918" cy="150184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D9B3DE-0706-4C02-A659-81E7082BE2C5}" type="datetimeFigureOut">
              <a:rPr lang="fi-FI" smtClean="0"/>
              <a:t>19.11.2024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14F54-B177-4786-8B1A-8DAD4E89926E}" type="slidenum">
              <a:rPr lang="fi-FI" smtClean="0"/>
              <a:t>‹#›</a:t>
            </a:fld>
            <a:endParaRPr lang="fi-FI"/>
          </a:p>
        </p:txBody>
      </p:sp>
    </p:spTree>
    <p:extLst>
      <p:ext uri="{BB962C8B-B14F-4D97-AF65-F5344CB8AC3E}">
        <p14:creationId xmlns:p14="http://schemas.microsoft.com/office/powerpoint/2010/main" val="261884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BFF14F54-B177-4786-8B1A-8DAD4E89926E}" type="slidenum">
              <a:rPr lang="fi-FI" smtClean="0"/>
              <a:t>13</a:t>
            </a:fld>
            <a:endParaRPr lang="fi-FI"/>
          </a:p>
        </p:txBody>
      </p:sp>
    </p:spTree>
    <p:extLst>
      <p:ext uri="{BB962C8B-B14F-4D97-AF65-F5344CB8AC3E}">
        <p14:creationId xmlns:p14="http://schemas.microsoft.com/office/powerpoint/2010/main" val="1505177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11/19/2024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65446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11/19/2024</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7918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11/19/2024</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29704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11/19/2024</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2260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11/19/2024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79501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11/19/2024</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714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11/19/2024</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40867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11/19/2024</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75366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11/19/2024</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427290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11/19/2024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4492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11/19/2024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90320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11/19/2024</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47104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11/19/2024</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189920117"/>
      </p:ext>
    </p:extLst>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1" r:id="rId11"/>
    <p:sldLayoutId id="2147483662"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52C9-8C3D-29B5-4881-2DC064D31189}"/>
              </a:ext>
            </a:extLst>
          </p:cNvPr>
          <p:cNvSpPr>
            <a:spLocks noGrp="1"/>
          </p:cNvSpPr>
          <p:nvPr>
            <p:ph type="ctrTitle"/>
          </p:nvPr>
        </p:nvSpPr>
        <p:spPr>
          <a:xfrm>
            <a:off x="4791450" y="1678665"/>
            <a:ext cx="4482553" cy="2369131"/>
          </a:xfrm>
        </p:spPr>
        <p:txBody>
          <a:bodyPr>
            <a:normAutofit/>
          </a:bodyPr>
          <a:lstStyle/>
          <a:p>
            <a:r>
              <a:rPr lang="fi-FI" i="0" dirty="0" err="1"/>
              <a:t>Gradusemma</a:t>
            </a:r>
            <a:r>
              <a:rPr lang="fi-FI" i="0" dirty="0"/>
              <a:t> </a:t>
            </a:r>
          </a:p>
        </p:txBody>
      </p:sp>
      <p:sp>
        <p:nvSpPr>
          <p:cNvPr id="3" name="Subtitle 2">
            <a:extLst>
              <a:ext uri="{FF2B5EF4-FFF2-40B4-BE49-F238E27FC236}">
                <a16:creationId xmlns:a16="http://schemas.microsoft.com/office/drawing/2014/main" id="{2FA2B96F-61AB-3A64-532F-1B213B37AFD9}"/>
              </a:ext>
            </a:extLst>
          </p:cNvPr>
          <p:cNvSpPr>
            <a:spLocks noGrp="1"/>
          </p:cNvSpPr>
          <p:nvPr>
            <p:ph type="subTitle" idx="1"/>
          </p:nvPr>
        </p:nvSpPr>
        <p:spPr>
          <a:xfrm>
            <a:off x="4788276" y="4500880"/>
            <a:ext cx="4485725" cy="646851"/>
          </a:xfrm>
        </p:spPr>
        <p:txBody>
          <a:bodyPr>
            <a:normAutofit/>
          </a:bodyPr>
          <a:lstStyle/>
          <a:p>
            <a:pPr algn="ctr"/>
            <a:r>
              <a:rPr lang="fi-FI" dirty="0"/>
              <a:t>Kalaja</a:t>
            </a:r>
          </a:p>
        </p:txBody>
      </p:sp>
    </p:spTree>
    <p:extLst>
      <p:ext uri="{BB962C8B-B14F-4D97-AF65-F5344CB8AC3E}">
        <p14:creationId xmlns:p14="http://schemas.microsoft.com/office/powerpoint/2010/main" val="746164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5" name="Rectangle 14">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Sandcastle with sea in background">
            <a:extLst>
              <a:ext uri="{FF2B5EF4-FFF2-40B4-BE49-F238E27FC236}">
                <a16:creationId xmlns:a16="http://schemas.microsoft.com/office/drawing/2014/main" id="{F94FFA3B-2235-D670-B75A-E60AC507E9A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5709" r="-1" b="-1"/>
          <a:stretch/>
        </p:blipFill>
        <p:spPr>
          <a:xfrm>
            <a:off x="3068" y="10"/>
            <a:ext cx="12188932" cy="6857990"/>
          </a:xfrm>
          <a:prstGeom prst="rect">
            <a:avLst/>
          </a:prstGeom>
        </p:spPr>
      </p:pic>
      <p:sp>
        <p:nvSpPr>
          <p:cNvPr id="17" name="Rectangle 16">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FB3C4A8-CB63-B2A4-AAFE-198CA767AE4C}"/>
              </a:ext>
            </a:extLst>
          </p:cNvPr>
          <p:cNvSpPr>
            <a:spLocks noGrp="1"/>
          </p:cNvSpPr>
          <p:nvPr>
            <p:ph type="title"/>
          </p:nvPr>
        </p:nvSpPr>
        <p:spPr>
          <a:xfrm>
            <a:off x="1229360" y="4826000"/>
            <a:ext cx="9144000" cy="1899920"/>
          </a:xfrm>
        </p:spPr>
        <p:txBody>
          <a:bodyPr vert="horz" lIns="91440" tIns="45720" rIns="91440" bIns="45720" rtlCol="0" anchor="b">
            <a:normAutofit/>
          </a:bodyPr>
          <a:lstStyle/>
          <a:p>
            <a:pPr algn="ctr"/>
            <a:r>
              <a:rPr lang="en-US" sz="4800" i="0" dirty="0" err="1">
                <a:solidFill>
                  <a:schemeClr val="bg1"/>
                </a:solidFill>
              </a:rPr>
              <a:t>Tunnista</a:t>
            </a:r>
            <a:r>
              <a:rPr lang="en-US" sz="4800" i="0" dirty="0">
                <a:solidFill>
                  <a:schemeClr val="bg1"/>
                </a:solidFill>
              </a:rPr>
              <a:t> </a:t>
            </a:r>
            <a:r>
              <a:rPr lang="en-US" sz="4800" i="0" dirty="0" err="1">
                <a:solidFill>
                  <a:schemeClr val="bg1"/>
                </a:solidFill>
              </a:rPr>
              <a:t>neljä</a:t>
            </a:r>
            <a:r>
              <a:rPr lang="en-US" sz="4800" i="0" dirty="0">
                <a:solidFill>
                  <a:schemeClr val="bg1"/>
                </a:solidFill>
              </a:rPr>
              <a:t> </a:t>
            </a:r>
            <a:r>
              <a:rPr lang="en-US" sz="4800" i="0" dirty="0" err="1">
                <a:solidFill>
                  <a:schemeClr val="bg1"/>
                </a:solidFill>
              </a:rPr>
              <a:t>vuodenaikaa</a:t>
            </a:r>
            <a:r>
              <a:rPr lang="en-US" sz="4800" i="0" dirty="0">
                <a:solidFill>
                  <a:schemeClr val="bg1"/>
                </a:solidFill>
              </a:rPr>
              <a:t> </a:t>
            </a:r>
            <a:r>
              <a:rPr lang="en-US" sz="4800" i="0" dirty="0" err="1">
                <a:solidFill>
                  <a:schemeClr val="bg1"/>
                </a:solidFill>
              </a:rPr>
              <a:t>eri</a:t>
            </a:r>
            <a:r>
              <a:rPr lang="en-US" sz="4800" i="0" dirty="0">
                <a:solidFill>
                  <a:schemeClr val="bg1"/>
                </a:solidFill>
              </a:rPr>
              <a:t> </a:t>
            </a:r>
            <a:r>
              <a:rPr lang="en-US" sz="4800" i="0" dirty="0" err="1">
                <a:solidFill>
                  <a:schemeClr val="bg1"/>
                </a:solidFill>
              </a:rPr>
              <a:t>vaiheissa</a:t>
            </a:r>
            <a:r>
              <a:rPr lang="en-US" sz="4800" i="0" dirty="0">
                <a:solidFill>
                  <a:schemeClr val="bg1"/>
                </a:solidFill>
              </a:rPr>
              <a:t> ja </a:t>
            </a:r>
            <a:r>
              <a:rPr lang="en-US" sz="4800" i="0" dirty="0" err="1">
                <a:solidFill>
                  <a:schemeClr val="bg1"/>
                </a:solidFill>
              </a:rPr>
              <a:t>reagoi</a:t>
            </a:r>
            <a:r>
              <a:rPr lang="en-US" sz="4800" i="0" dirty="0">
                <a:solidFill>
                  <a:schemeClr val="bg1"/>
                </a:solidFill>
              </a:rPr>
              <a:t> </a:t>
            </a:r>
            <a:r>
              <a:rPr lang="en-US" sz="4800" i="0" dirty="0" err="1">
                <a:solidFill>
                  <a:schemeClr val="bg1"/>
                </a:solidFill>
              </a:rPr>
              <a:t>niihin</a:t>
            </a:r>
            <a:r>
              <a:rPr lang="en-US" sz="4800" i="0" dirty="0">
                <a:solidFill>
                  <a:schemeClr val="bg1"/>
                </a:solidFill>
              </a:rPr>
              <a:t>. </a:t>
            </a:r>
          </a:p>
        </p:txBody>
      </p:sp>
    </p:spTree>
    <p:extLst>
      <p:ext uri="{BB962C8B-B14F-4D97-AF65-F5344CB8AC3E}">
        <p14:creationId xmlns:p14="http://schemas.microsoft.com/office/powerpoint/2010/main" val="1890961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pic>
        <p:nvPicPr>
          <p:cNvPr id="5" name="Content Placeholder 4" descr="Rough stormy water in motion">
            <a:extLst>
              <a:ext uri="{FF2B5EF4-FFF2-40B4-BE49-F238E27FC236}">
                <a16:creationId xmlns:a16="http://schemas.microsoft.com/office/drawing/2014/main" id="{27E15BEA-71A8-18BF-E389-5518271C90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804" b="11926"/>
          <a:stretch/>
        </p:blipFill>
        <p:spPr>
          <a:xfrm>
            <a:off x="3" y="-31"/>
            <a:ext cx="12191997" cy="6858022"/>
          </a:xfrm>
          <a:prstGeom prst="rect">
            <a:avLst/>
          </a:prstGeom>
        </p:spPr>
      </p:pic>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06190" y="2206184"/>
            <a:ext cx="6858003" cy="2445624"/>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7AB71F-D85C-2583-6FE2-9C10D6708DB8}"/>
              </a:ext>
            </a:extLst>
          </p:cNvPr>
          <p:cNvSpPr>
            <a:spLocks noGrp="1"/>
          </p:cNvSpPr>
          <p:nvPr>
            <p:ph type="title"/>
          </p:nvPr>
        </p:nvSpPr>
        <p:spPr>
          <a:xfrm>
            <a:off x="6096006" y="643467"/>
            <a:ext cx="5452529" cy="3569242"/>
          </a:xfrm>
        </p:spPr>
        <p:txBody>
          <a:bodyPr vert="horz" lIns="91440" tIns="45720" rIns="91440" bIns="45720" rtlCol="0" anchor="t">
            <a:normAutofit/>
          </a:bodyPr>
          <a:lstStyle/>
          <a:p>
            <a:pPr algn="r"/>
            <a:r>
              <a:rPr lang="en-US" sz="5100" i="0" dirty="0" err="1">
                <a:solidFill>
                  <a:schemeClr val="bg1"/>
                </a:solidFill>
              </a:rPr>
              <a:t>Tieteellisen</a:t>
            </a:r>
            <a:r>
              <a:rPr lang="en-US" sz="5100" i="0" dirty="0">
                <a:solidFill>
                  <a:schemeClr val="bg1"/>
                </a:solidFill>
              </a:rPr>
              <a:t> </a:t>
            </a:r>
            <a:r>
              <a:rPr lang="en-US" sz="5100" i="0" dirty="0" err="1">
                <a:solidFill>
                  <a:schemeClr val="bg1"/>
                </a:solidFill>
              </a:rPr>
              <a:t>kirjoittamisen</a:t>
            </a:r>
            <a:r>
              <a:rPr lang="en-US" sz="5100" i="0" dirty="0">
                <a:solidFill>
                  <a:schemeClr val="bg1"/>
                </a:solidFill>
              </a:rPr>
              <a:t> </a:t>
            </a:r>
            <a:r>
              <a:rPr lang="en-US" sz="5100" i="0" dirty="0" err="1">
                <a:solidFill>
                  <a:schemeClr val="bg1"/>
                </a:solidFill>
              </a:rPr>
              <a:t>eri</a:t>
            </a:r>
            <a:r>
              <a:rPr lang="en-US" sz="5100" i="0" dirty="0">
                <a:solidFill>
                  <a:schemeClr val="bg1"/>
                </a:solidFill>
              </a:rPr>
              <a:t> </a:t>
            </a:r>
            <a:r>
              <a:rPr lang="en-US" sz="5100" i="0" dirty="0" err="1">
                <a:solidFill>
                  <a:schemeClr val="bg1"/>
                </a:solidFill>
              </a:rPr>
              <a:t>vaiheet</a:t>
            </a:r>
            <a:br>
              <a:rPr lang="en-US" sz="5100" i="0" dirty="0">
                <a:solidFill>
                  <a:schemeClr val="bg1"/>
                </a:solidFill>
              </a:rPr>
            </a:br>
            <a:r>
              <a:rPr lang="en-US" sz="5100" i="0" dirty="0">
                <a:solidFill>
                  <a:schemeClr val="bg1"/>
                </a:solidFill>
              </a:rPr>
              <a:t>ja </a:t>
            </a:r>
            <a:r>
              <a:rPr lang="en-US" sz="5100" i="0" dirty="0" err="1">
                <a:solidFill>
                  <a:schemeClr val="bg1"/>
                </a:solidFill>
              </a:rPr>
              <a:t>opponointi</a:t>
            </a:r>
            <a:r>
              <a:rPr lang="en-US" sz="5100" i="0" dirty="0">
                <a:solidFill>
                  <a:schemeClr val="bg1"/>
                </a:solidFill>
              </a:rPr>
              <a:t>  </a:t>
            </a:r>
          </a:p>
        </p:txBody>
      </p:sp>
    </p:spTree>
    <p:extLst>
      <p:ext uri="{BB962C8B-B14F-4D97-AF65-F5344CB8AC3E}">
        <p14:creationId xmlns:p14="http://schemas.microsoft.com/office/powerpoint/2010/main" val="2295354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2E847CEA-53EA-88D3-C2EF-570409E3BB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1834" y="643467"/>
            <a:ext cx="9948332" cy="5571066"/>
          </a:xfrm>
          <a:prstGeom prst="rect">
            <a:avLst/>
          </a:prstGeom>
        </p:spPr>
      </p:pic>
      <p:sp>
        <p:nvSpPr>
          <p:cNvPr id="6" name="TextBox 5">
            <a:extLst>
              <a:ext uri="{FF2B5EF4-FFF2-40B4-BE49-F238E27FC236}">
                <a16:creationId xmlns:a16="http://schemas.microsoft.com/office/drawing/2014/main" id="{7210C377-2836-3E10-F8EE-F81699637392}"/>
              </a:ext>
            </a:extLst>
          </p:cNvPr>
          <p:cNvSpPr txBox="1"/>
          <p:nvPr/>
        </p:nvSpPr>
        <p:spPr>
          <a:xfrm>
            <a:off x="1016000" y="6289040"/>
            <a:ext cx="3444240" cy="369332"/>
          </a:xfrm>
          <a:prstGeom prst="rect">
            <a:avLst/>
          </a:prstGeom>
          <a:noFill/>
        </p:spPr>
        <p:txBody>
          <a:bodyPr wrap="square" rtlCol="0">
            <a:spAutoFit/>
          </a:bodyPr>
          <a:lstStyle/>
          <a:p>
            <a:r>
              <a:rPr lang="fi-FI" dirty="0"/>
              <a:t>Lähde: Elina Jokinen </a:t>
            </a:r>
          </a:p>
        </p:txBody>
      </p:sp>
    </p:spTree>
    <p:extLst>
      <p:ext uri="{BB962C8B-B14F-4D97-AF65-F5344CB8AC3E}">
        <p14:creationId xmlns:p14="http://schemas.microsoft.com/office/powerpoint/2010/main" val="4026682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8886A6-5426-494B-96D8-D962D2BA0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A3ED336-C09E-46E8-9774-B977D15FC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2347"/>
            <a:ext cx="12191999" cy="6105653"/>
          </a:xfrm>
          <a:custGeom>
            <a:avLst/>
            <a:gdLst>
              <a:gd name="connsiteX0" fmla="*/ 7538181 w 12191999"/>
              <a:gd name="connsiteY0" fmla="*/ 484 h 6105653"/>
              <a:gd name="connsiteX1" fmla="*/ 7569993 w 12191999"/>
              <a:gd name="connsiteY1" fmla="*/ 5527 h 6105653"/>
              <a:gd name="connsiteX2" fmla="*/ 7587853 w 12191999"/>
              <a:gd name="connsiteY2" fmla="*/ 84028 h 6105653"/>
              <a:gd name="connsiteX3" fmla="*/ 7559278 w 12191999"/>
              <a:gd name="connsiteY3" fmla="*/ 325347 h 6105653"/>
              <a:gd name="connsiteX4" fmla="*/ 7795021 w 12191999"/>
              <a:gd name="connsiteY4" fmla="*/ 25878 h 6105653"/>
              <a:gd name="connsiteX5" fmla="*/ 7759302 w 12191999"/>
              <a:gd name="connsiteY5" fmla="*/ 249752 h 6105653"/>
              <a:gd name="connsiteX6" fmla="*/ 7852171 w 12191999"/>
              <a:gd name="connsiteY6" fmla="*/ 313717 h 6105653"/>
              <a:gd name="connsiteX7" fmla="*/ 8002190 w 12191999"/>
              <a:gd name="connsiteY7" fmla="*/ 418385 h 6105653"/>
              <a:gd name="connsiteX8" fmla="*/ 8084343 w 12191999"/>
              <a:gd name="connsiteY8" fmla="*/ 491072 h 6105653"/>
              <a:gd name="connsiteX9" fmla="*/ 8348662 w 12191999"/>
              <a:gd name="connsiteY9" fmla="*/ 520146 h 6105653"/>
              <a:gd name="connsiteX10" fmla="*/ 8637984 w 12191999"/>
              <a:gd name="connsiteY10" fmla="*/ 459090 h 6105653"/>
              <a:gd name="connsiteX11" fmla="*/ 8784431 w 12191999"/>
              <a:gd name="connsiteY11" fmla="*/ 290457 h 6105653"/>
              <a:gd name="connsiteX12" fmla="*/ 8948737 w 12191999"/>
              <a:gd name="connsiteY12" fmla="*/ 339884 h 6105653"/>
              <a:gd name="connsiteX13" fmla="*/ 8848725 w 12191999"/>
              <a:gd name="connsiteY13" fmla="*/ 697501 h 6105653"/>
              <a:gd name="connsiteX14" fmla="*/ 9238059 w 12191999"/>
              <a:gd name="connsiteY14" fmla="*/ 165437 h 6105653"/>
              <a:gd name="connsiteX15" fmla="*/ 9255919 w 12191999"/>
              <a:gd name="connsiteY15" fmla="*/ 255567 h 6105653"/>
              <a:gd name="connsiteX16" fmla="*/ 9477374 w 12191999"/>
              <a:gd name="connsiteY16" fmla="*/ 578295 h 6105653"/>
              <a:gd name="connsiteX17" fmla="*/ 9488091 w 12191999"/>
              <a:gd name="connsiteY17" fmla="*/ 595740 h 6105653"/>
              <a:gd name="connsiteX18" fmla="*/ 9627393 w 12191999"/>
              <a:gd name="connsiteY18" fmla="*/ 650981 h 6105653"/>
              <a:gd name="connsiteX19" fmla="*/ 9648824 w 12191999"/>
              <a:gd name="connsiteY19" fmla="*/ 825429 h 6105653"/>
              <a:gd name="connsiteX20" fmla="*/ 9616678 w 12191999"/>
              <a:gd name="connsiteY20" fmla="*/ 970802 h 6105653"/>
              <a:gd name="connsiteX21" fmla="*/ 9655968 w 12191999"/>
              <a:gd name="connsiteY21" fmla="*/ 1127805 h 6105653"/>
              <a:gd name="connsiteX22" fmla="*/ 9638109 w 12191999"/>
              <a:gd name="connsiteY22" fmla="*/ 1267362 h 6105653"/>
              <a:gd name="connsiteX23" fmla="*/ 9663111 w 12191999"/>
              <a:gd name="connsiteY23" fmla="*/ 1386568 h 6105653"/>
              <a:gd name="connsiteX24" fmla="*/ 9780984 w 12191999"/>
              <a:gd name="connsiteY24" fmla="*/ 1270269 h 6105653"/>
              <a:gd name="connsiteX25" fmla="*/ 9780984 w 12191999"/>
              <a:gd name="connsiteY25" fmla="*/ 1107452 h 6105653"/>
              <a:gd name="connsiteX26" fmla="*/ 9855993 w 12191999"/>
              <a:gd name="connsiteY26" fmla="*/ 991154 h 6105653"/>
              <a:gd name="connsiteX27" fmla="*/ 9991724 w 12191999"/>
              <a:gd name="connsiteY27" fmla="*/ 880670 h 6105653"/>
              <a:gd name="connsiteX28" fmla="*/ 10209609 w 12191999"/>
              <a:gd name="connsiteY28" fmla="*/ 491071 h 6105653"/>
              <a:gd name="connsiteX29" fmla="*/ 10291762 w 12191999"/>
              <a:gd name="connsiteY29" fmla="*/ 421292 h 6105653"/>
              <a:gd name="connsiteX30" fmla="*/ 9973865 w 12191999"/>
              <a:gd name="connsiteY30" fmla="*/ 1531941 h 6105653"/>
              <a:gd name="connsiteX31" fmla="*/ 10106024 w 12191999"/>
              <a:gd name="connsiteY31" fmla="*/ 1188861 h 6105653"/>
              <a:gd name="connsiteX32" fmla="*/ 10081022 w 12191999"/>
              <a:gd name="connsiteY32" fmla="*/ 1421458 h 6105653"/>
              <a:gd name="connsiteX33" fmla="*/ 10170318 w 12191999"/>
              <a:gd name="connsiteY33" fmla="*/ 1549385 h 6105653"/>
              <a:gd name="connsiteX34" fmla="*/ 10198893 w 12191999"/>
              <a:gd name="connsiteY34" fmla="*/ 1549385 h 6105653"/>
              <a:gd name="connsiteX35" fmla="*/ 10281046 w 12191999"/>
              <a:gd name="connsiteY35" fmla="*/ 1453439 h 6105653"/>
              <a:gd name="connsiteX36" fmla="*/ 10334625 w 12191999"/>
              <a:gd name="connsiteY36" fmla="*/ 1398198 h 6105653"/>
              <a:gd name="connsiteX37" fmla="*/ 10527506 w 12191999"/>
              <a:gd name="connsiteY37" fmla="*/ 1247010 h 6105653"/>
              <a:gd name="connsiteX38" fmla="*/ 10548937 w 12191999"/>
              <a:gd name="connsiteY38" fmla="*/ 1354586 h 6105653"/>
              <a:gd name="connsiteX39" fmla="*/ 10588228 w 12191999"/>
              <a:gd name="connsiteY39" fmla="*/ 1395290 h 6105653"/>
              <a:gd name="connsiteX40" fmla="*/ 10645378 w 12191999"/>
              <a:gd name="connsiteY40" fmla="*/ 1366216 h 6105653"/>
              <a:gd name="connsiteX41" fmla="*/ 10820400 w 12191999"/>
              <a:gd name="connsiteY41" fmla="*/ 1031858 h 6105653"/>
              <a:gd name="connsiteX42" fmla="*/ 10956131 w 12191999"/>
              <a:gd name="connsiteY42" fmla="*/ 1005691 h 6105653"/>
              <a:gd name="connsiteX43" fmla="*/ 10977562 w 12191999"/>
              <a:gd name="connsiteY43" fmla="*/ 1069655 h 6105653"/>
              <a:gd name="connsiteX44" fmla="*/ 10966847 w 12191999"/>
              <a:gd name="connsiteY44" fmla="*/ 1142341 h 6105653"/>
              <a:gd name="connsiteX45" fmla="*/ 11074003 w 12191999"/>
              <a:gd name="connsiteY45" fmla="*/ 1084192 h 6105653"/>
              <a:gd name="connsiteX46" fmla="*/ 11181159 w 12191999"/>
              <a:gd name="connsiteY46" fmla="*/ 848688 h 6105653"/>
              <a:gd name="connsiteX47" fmla="*/ 11238309 w 12191999"/>
              <a:gd name="connsiteY47" fmla="*/ 805077 h 6105653"/>
              <a:gd name="connsiteX48" fmla="*/ 11266884 w 12191999"/>
              <a:gd name="connsiteY48" fmla="*/ 863226 h 6105653"/>
              <a:gd name="connsiteX49" fmla="*/ 11277600 w 12191999"/>
              <a:gd name="connsiteY49" fmla="*/ 906838 h 6105653"/>
              <a:gd name="connsiteX50" fmla="*/ 11724084 w 12191999"/>
              <a:gd name="connsiteY50" fmla="*/ 5527 h 6105653"/>
              <a:gd name="connsiteX51" fmla="*/ 11727656 w 12191999"/>
              <a:gd name="connsiteY51" fmla="*/ 209048 h 6105653"/>
              <a:gd name="connsiteX52" fmla="*/ 11656218 w 12191999"/>
              <a:gd name="connsiteY52" fmla="*/ 409663 h 6105653"/>
              <a:gd name="connsiteX53" fmla="*/ 11666934 w 12191999"/>
              <a:gd name="connsiteY53" fmla="*/ 621907 h 6105653"/>
              <a:gd name="connsiteX54" fmla="*/ 11631215 w 12191999"/>
              <a:gd name="connsiteY54" fmla="*/ 822521 h 6105653"/>
              <a:gd name="connsiteX55" fmla="*/ 11631215 w 12191999"/>
              <a:gd name="connsiteY55" fmla="*/ 996969 h 6105653"/>
              <a:gd name="connsiteX56" fmla="*/ 11684793 w 12191999"/>
              <a:gd name="connsiteY56" fmla="*/ 834151 h 6105653"/>
              <a:gd name="connsiteX57" fmla="*/ 11774090 w 12191999"/>
              <a:gd name="connsiteY57" fmla="*/ 773095 h 6105653"/>
              <a:gd name="connsiteX58" fmla="*/ 11856243 w 12191999"/>
              <a:gd name="connsiteY58" fmla="*/ 793447 h 6105653"/>
              <a:gd name="connsiteX59" fmla="*/ 11831240 w 12191999"/>
              <a:gd name="connsiteY59" fmla="*/ 860319 h 6105653"/>
              <a:gd name="connsiteX60" fmla="*/ 11738371 w 12191999"/>
              <a:gd name="connsiteY60" fmla="*/ 938820 h 6105653"/>
              <a:gd name="connsiteX61" fmla="*/ 11795521 w 12191999"/>
              <a:gd name="connsiteY61" fmla="*/ 956264 h 6105653"/>
              <a:gd name="connsiteX62" fmla="*/ 11838384 w 12191999"/>
              <a:gd name="connsiteY62" fmla="*/ 1002784 h 6105653"/>
              <a:gd name="connsiteX63" fmla="*/ 11816952 w 12191999"/>
              <a:gd name="connsiteY63" fmla="*/ 1270269 h 6105653"/>
              <a:gd name="connsiteX64" fmla="*/ 11999118 w 12191999"/>
              <a:gd name="connsiteY64" fmla="*/ 1092915 h 6105653"/>
              <a:gd name="connsiteX65" fmla="*/ 12027693 w 12191999"/>
              <a:gd name="connsiteY65" fmla="*/ 979524 h 6105653"/>
              <a:gd name="connsiteX66" fmla="*/ 12102703 w 12191999"/>
              <a:gd name="connsiteY66" fmla="*/ 953357 h 6105653"/>
              <a:gd name="connsiteX67" fmla="*/ 12120562 w 12191999"/>
              <a:gd name="connsiteY67" fmla="*/ 1005691 h 6105653"/>
              <a:gd name="connsiteX68" fmla="*/ 12056268 w 12191999"/>
              <a:gd name="connsiteY68" fmla="*/ 1267362 h 6105653"/>
              <a:gd name="connsiteX69" fmla="*/ 12081272 w 12191999"/>
              <a:gd name="connsiteY69" fmla="*/ 1310974 h 6105653"/>
              <a:gd name="connsiteX70" fmla="*/ 12191999 w 12191999"/>
              <a:gd name="connsiteY70" fmla="*/ 1008598 h 6105653"/>
              <a:gd name="connsiteX71" fmla="*/ 12191999 w 12191999"/>
              <a:gd name="connsiteY71" fmla="*/ 6105653 h 6105653"/>
              <a:gd name="connsiteX72" fmla="*/ 0 w 12191999"/>
              <a:gd name="connsiteY72" fmla="*/ 6105653 h 6105653"/>
              <a:gd name="connsiteX73" fmla="*/ 0 w 12191999"/>
              <a:gd name="connsiteY73" fmla="*/ 927116 h 6105653"/>
              <a:gd name="connsiteX74" fmla="*/ 61930 w 12191999"/>
              <a:gd name="connsiteY74" fmla="*/ 902578 h 6105653"/>
              <a:gd name="connsiteX75" fmla="*/ 155971 w 12191999"/>
              <a:gd name="connsiteY75" fmla="*/ 883588 h 6105653"/>
              <a:gd name="connsiteX76" fmla="*/ 277414 w 12191999"/>
              <a:gd name="connsiteY76" fmla="*/ 802179 h 6105653"/>
              <a:gd name="connsiteX77" fmla="*/ 638174 w 12191999"/>
              <a:gd name="connsiteY77" fmla="*/ 430025 h 6105653"/>
              <a:gd name="connsiteX78" fmla="*/ 477440 w 12191999"/>
              <a:gd name="connsiteY78" fmla="*/ 784735 h 6105653"/>
              <a:gd name="connsiteX79" fmla="*/ 827483 w 12191999"/>
              <a:gd name="connsiteY79" fmla="*/ 418395 h 6105653"/>
              <a:gd name="connsiteX80" fmla="*/ 956071 w 12191999"/>
              <a:gd name="connsiteY80" fmla="*/ 241040 h 6105653"/>
              <a:gd name="connsiteX81" fmla="*/ 999268 w 12191999"/>
              <a:gd name="connsiteY81" fmla="*/ 192386 h 6105653"/>
              <a:gd name="connsiteX82" fmla="*/ 1031080 w 12191999"/>
              <a:gd name="connsiteY82" fmla="*/ 197429 h 6105653"/>
              <a:gd name="connsiteX83" fmla="*/ 1048940 w 12191999"/>
              <a:gd name="connsiteY83" fmla="*/ 275930 h 6105653"/>
              <a:gd name="connsiteX84" fmla="*/ 1020365 w 12191999"/>
              <a:gd name="connsiteY84" fmla="*/ 517249 h 6105653"/>
              <a:gd name="connsiteX85" fmla="*/ 1256108 w 12191999"/>
              <a:gd name="connsiteY85" fmla="*/ 217780 h 6105653"/>
              <a:gd name="connsiteX86" fmla="*/ 1220389 w 12191999"/>
              <a:gd name="connsiteY86" fmla="*/ 441654 h 6105653"/>
              <a:gd name="connsiteX87" fmla="*/ 1313258 w 12191999"/>
              <a:gd name="connsiteY87" fmla="*/ 505619 h 6105653"/>
              <a:gd name="connsiteX88" fmla="*/ 1463277 w 12191999"/>
              <a:gd name="connsiteY88" fmla="*/ 610287 h 6105653"/>
              <a:gd name="connsiteX89" fmla="*/ 1545430 w 12191999"/>
              <a:gd name="connsiteY89" fmla="*/ 682974 h 6105653"/>
              <a:gd name="connsiteX90" fmla="*/ 1809749 w 12191999"/>
              <a:gd name="connsiteY90" fmla="*/ 712048 h 6105653"/>
              <a:gd name="connsiteX91" fmla="*/ 2099071 w 12191999"/>
              <a:gd name="connsiteY91" fmla="*/ 650992 h 6105653"/>
              <a:gd name="connsiteX92" fmla="*/ 2245518 w 12191999"/>
              <a:gd name="connsiteY92" fmla="*/ 482359 h 6105653"/>
              <a:gd name="connsiteX93" fmla="*/ 2409824 w 12191999"/>
              <a:gd name="connsiteY93" fmla="*/ 531786 h 6105653"/>
              <a:gd name="connsiteX94" fmla="*/ 2309812 w 12191999"/>
              <a:gd name="connsiteY94" fmla="*/ 889403 h 6105653"/>
              <a:gd name="connsiteX95" fmla="*/ 2699146 w 12191999"/>
              <a:gd name="connsiteY95" fmla="*/ 357339 h 6105653"/>
              <a:gd name="connsiteX96" fmla="*/ 2717006 w 12191999"/>
              <a:gd name="connsiteY96" fmla="*/ 447469 h 6105653"/>
              <a:gd name="connsiteX97" fmla="*/ 2938461 w 12191999"/>
              <a:gd name="connsiteY97" fmla="*/ 770197 h 6105653"/>
              <a:gd name="connsiteX98" fmla="*/ 2949178 w 12191999"/>
              <a:gd name="connsiteY98" fmla="*/ 787642 h 6105653"/>
              <a:gd name="connsiteX99" fmla="*/ 3088480 w 12191999"/>
              <a:gd name="connsiteY99" fmla="*/ 842883 h 6105653"/>
              <a:gd name="connsiteX100" fmla="*/ 3109911 w 12191999"/>
              <a:gd name="connsiteY100" fmla="*/ 1017331 h 6105653"/>
              <a:gd name="connsiteX101" fmla="*/ 3077765 w 12191999"/>
              <a:gd name="connsiteY101" fmla="*/ 1162704 h 6105653"/>
              <a:gd name="connsiteX102" fmla="*/ 3117055 w 12191999"/>
              <a:gd name="connsiteY102" fmla="*/ 1319707 h 6105653"/>
              <a:gd name="connsiteX103" fmla="*/ 3099196 w 12191999"/>
              <a:gd name="connsiteY103" fmla="*/ 1459264 h 6105653"/>
              <a:gd name="connsiteX104" fmla="*/ 3124198 w 12191999"/>
              <a:gd name="connsiteY104" fmla="*/ 1578470 h 6105653"/>
              <a:gd name="connsiteX105" fmla="*/ 3242071 w 12191999"/>
              <a:gd name="connsiteY105" fmla="*/ 1462171 h 6105653"/>
              <a:gd name="connsiteX106" fmla="*/ 3242071 w 12191999"/>
              <a:gd name="connsiteY106" fmla="*/ 1299354 h 6105653"/>
              <a:gd name="connsiteX107" fmla="*/ 3317080 w 12191999"/>
              <a:gd name="connsiteY107" fmla="*/ 1183056 h 6105653"/>
              <a:gd name="connsiteX108" fmla="*/ 3452811 w 12191999"/>
              <a:gd name="connsiteY108" fmla="*/ 1072572 h 6105653"/>
              <a:gd name="connsiteX109" fmla="*/ 3670696 w 12191999"/>
              <a:gd name="connsiteY109" fmla="*/ 682973 h 6105653"/>
              <a:gd name="connsiteX110" fmla="*/ 3752849 w 12191999"/>
              <a:gd name="connsiteY110" fmla="*/ 613194 h 6105653"/>
              <a:gd name="connsiteX111" fmla="*/ 3434952 w 12191999"/>
              <a:gd name="connsiteY111" fmla="*/ 1723843 h 6105653"/>
              <a:gd name="connsiteX112" fmla="*/ 3567111 w 12191999"/>
              <a:gd name="connsiteY112" fmla="*/ 1380763 h 6105653"/>
              <a:gd name="connsiteX113" fmla="*/ 3542109 w 12191999"/>
              <a:gd name="connsiteY113" fmla="*/ 1613360 h 6105653"/>
              <a:gd name="connsiteX114" fmla="*/ 3631405 w 12191999"/>
              <a:gd name="connsiteY114" fmla="*/ 1741287 h 6105653"/>
              <a:gd name="connsiteX115" fmla="*/ 3659980 w 12191999"/>
              <a:gd name="connsiteY115" fmla="*/ 1741287 h 6105653"/>
              <a:gd name="connsiteX116" fmla="*/ 3742133 w 12191999"/>
              <a:gd name="connsiteY116" fmla="*/ 1645341 h 6105653"/>
              <a:gd name="connsiteX117" fmla="*/ 3795712 w 12191999"/>
              <a:gd name="connsiteY117" fmla="*/ 1590100 h 6105653"/>
              <a:gd name="connsiteX118" fmla="*/ 3988593 w 12191999"/>
              <a:gd name="connsiteY118" fmla="*/ 1438912 h 6105653"/>
              <a:gd name="connsiteX119" fmla="*/ 4010024 w 12191999"/>
              <a:gd name="connsiteY119" fmla="*/ 1546488 h 6105653"/>
              <a:gd name="connsiteX120" fmla="*/ 4049315 w 12191999"/>
              <a:gd name="connsiteY120" fmla="*/ 1587192 h 6105653"/>
              <a:gd name="connsiteX121" fmla="*/ 4106465 w 12191999"/>
              <a:gd name="connsiteY121" fmla="*/ 1558118 h 6105653"/>
              <a:gd name="connsiteX122" fmla="*/ 4281487 w 12191999"/>
              <a:gd name="connsiteY122" fmla="*/ 1223760 h 6105653"/>
              <a:gd name="connsiteX123" fmla="*/ 4417219 w 12191999"/>
              <a:gd name="connsiteY123" fmla="*/ 1197593 h 6105653"/>
              <a:gd name="connsiteX124" fmla="*/ 4438649 w 12191999"/>
              <a:gd name="connsiteY124" fmla="*/ 1261557 h 6105653"/>
              <a:gd name="connsiteX125" fmla="*/ 4427935 w 12191999"/>
              <a:gd name="connsiteY125" fmla="*/ 1334243 h 6105653"/>
              <a:gd name="connsiteX126" fmla="*/ 4535090 w 12191999"/>
              <a:gd name="connsiteY126" fmla="*/ 1276094 h 6105653"/>
              <a:gd name="connsiteX127" fmla="*/ 4642246 w 12191999"/>
              <a:gd name="connsiteY127" fmla="*/ 1040590 h 6105653"/>
              <a:gd name="connsiteX128" fmla="*/ 4699396 w 12191999"/>
              <a:gd name="connsiteY128" fmla="*/ 996979 h 6105653"/>
              <a:gd name="connsiteX129" fmla="*/ 4727971 w 12191999"/>
              <a:gd name="connsiteY129" fmla="*/ 1055128 h 6105653"/>
              <a:gd name="connsiteX130" fmla="*/ 4738688 w 12191999"/>
              <a:gd name="connsiteY130" fmla="*/ 1098740 h 6105653"/>
              <a:gd name="connsiteX131" fmla="*/ 5185172 w 12191999"/>
              <a:gd name="connsiteY131" fmla="*/ 197429 h 6105653"/>
              <a:gd name="connsiteX132" fmla="*/ 5188744 w 12191999"/>
              <a:gd name="connsiteY132" fmla="*/ 400950 h 6105653"/>
              <a:gd name="connsiteX133" fmla="*/ 5117306 w 12191999"/>
              <a:gd name="connsiteY133" fmla="*/ 601565 h 6105653"/>
              <a:gd name="connsiteX134" fmla="*/ 5128021 w 12191999"/>
              <a:gd name="connsiteY134" fmla="*/ 813809 h 6105653"/>
              <a:gd name="connsiteX135" fmla="*/ 5092302 w 12191999"/>
              <a:gd name="connsiteY135" fmla="*/ 1014423 h 6105653"/>
              <a:gd name="connsiteX136" fmla="*/ 5092302 w 12191999"/>
              <a:gd name="connsiteY136" fmla="*/ 1188871 h 6105653"/>
              <a:gd name="connsiteX137" fmla="*/ 5145880 w 12191999"/>
              <a:gd name="connsiteY137" fmla="*/ 1026053 h 6105653"/>
              <a:gd name="connsiteX138" fmla="*/ 5235177 w 12191999"/>
              <a:gd name="connsiteY138" fmla="*/ 964997 h 6105653"/>
              <a:gd name="connsiteX139" fmla="*/ 5317331 w 12191999"/>
              <a:gd name="connsiteY139" fmla="*/ 985349 h 6105653"/>
              <a:gd name="connsiteX140" fmla="*/ 5292327 w 12191999"/>
              <a:gd name="connsiteY140" fmla="*/ 1052221 h 6105653"/>
              <a:gd name="connsiteX141" fmla="*/ 5199458 w 12191999"/>
              <a:gd name="connsiteY141" fmla="*/ 1130722 h 6105653"/>
              <a:gd name="connsiteX142" fmla="*/ 5256608 w 12191999"/>
              <a:gd name="connsiteY142" fmla="*/ 1148166 h 6105653"/>
              <a:gd name="connsiteX143" fmla="*/ 5299471 w 12191999"/>
              <a:gd name="connsiteY143" fmla="*/ 1194686 h 6105653"/>
              <a:gd name="connsiteX144" fmla="*/ 5278039 w 12191999"/>
              <a:gd name="connsiteY144" fmla="*/ 1462171 h 6105653"/>
              <a:gd name="connsiteX145" fmla="*/ 5460205 w 12191999"/>
              <a:gd name="connsiteY145" fmla="*/ 1284817 h 6105653"/>
              <a:gd name="connsiteX146" fmla="*/ 5488780 w 12191999"/>
              <a:gd name="connsiteY146" fmla="*/ 1171426 h 6105653"/>
              <a:gd name="connsiteX147" fmla="*/ 5539513 w 12191999"/>
              <a:gd name="connsiteY147" fmla="*/ 1140353 h 6105653"/>
              <a:gd name="connsiteX148" fmla="*/ 5552720 w 12191999"/>
              <a:gd name="connsiteY148" fmla="*/ 1143022 h 6105653"/>
              <a:gd name="connsiteX149" fmla="*/ 5574208 w 12191999"/>
              <a:gd name="connsiteY149" fmla="*/ 1115811 h 6105653"/>
              <a:gd name="connsiteX150" fmla="*/ 5734050 w 12191999"/>
              <a:gd name="connsiteY150" fmla="*/ 1075470 h 6105653"/>
              <a:gd name="connsiteX151" fmla="*/ 5798343 w 12191999"/>
              <a:gd name="connsiteY151" fmla="*/ 1020228 h 6105653"/>
              <a:gd name="connsiteX152" fmla="*/ 5884068 w 12191999"/>
              <a:gd name="connsiteY152" fmla="*/ 883578 h 6105653"/>
              <a:gd name="connsiteX153" fmla="*/ 6066234 w 12191999"/>
              <a:gd name="connsiteY153" fmla="*/ 645166 h 6105653"/>
              <a:gd name="connsiteX154" fmla="*/ 6109096 w 12191999"/>
              <a:gd name="connsiteY154" fmla="*/ 732391 h 6105653"/>
              <a:gd name="connsiteX155" fmla="*/ 5998368 w 12191999"/>
              <a:gd name="connsiteY155" fmla="*/ 985338 h 6105653"/>
              <a:gd name="connsiteX156" fmla="*/ 5969793 w 12191999"/>
              <a:gd name="connsiteY156" fmla="*/ 1168509 h 6105653"/>
              <a:gd name="connsiteX157" fmla="*/ 6162674 w 12191999"/>
              <a:gd name="connsiteY157" fmla="*/ 909745 h 6105653"/>
              <a:gd name="connsiteX158" fmla="*/ 6412705 w 12191999"/>
              <a:gd name="connsiteY158" fmla="*/ 659704 h 6105653"/>
              <a:gd name="connsiteX159" fmla="*/ 6366271 w 12191999"/>
              <a:gd name="connsiteY159" fmla="*/ 851596 h 6105653"/>
              <a:gd name="connsiteX160" fmla="*/ 6398418 w 12191999"/>
              <a:gd name="connsiteY160" fmla="*/ 860319 h 6105653"/>
              <a:gd name="connsiteX161" fmla="*/ 6694884 w 12191999"/>
              <a:gd name="connsiteY161" fmla="*/ 691686 h 6105653"/>
              <a:gd name="connsiteX162" fmla="*/ 6816327 w 12191999"/>
              <a:gd name="connsiteY162" fmla="*/ 610277 h 6105653"/>
              <a:gd name="connsiteX163" fmla="*/ 7177087 w 12191999"/>
              <a:gd name="connsiteY163" fmla="*/ 238123 h 6105653"/>
              <a:gd name="connsiteX164" fmla="*/ 7016353 w 12191999"/>
              <a:gd name="connsiteY164" fmla="*/ 592833 h 6105653"/>
              <a:gd name="connsiteX165" fmla="*/ 7366396 w 12191999"/>
              <a:gd name="connsiteY165" fmla="*/ 226493 h 6105653"/>
              <a:gd name="connsiteX166" fmla="*/ 7494984 w 12191999"/>
              <a:gd name="connsiteY166" fmla="*/ 49138 h 6105653"/>
              <a:gd name="connsiteX167" fmla="*/ 7538181 w 12191999"/>
              <a:gd name="connsiteY167" fmla="*/ 484 h 6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1999" h="6105653">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rgbClr val="844BC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5">
            <a:extLst>
              <a:ext uri="{FF2B5EF4-FFF2-40B4-BE49-F238E27FC236}">
                <a16:creationId xmlns:a16="http://schemas.microsoft.com/office/drawing/2014/main" id="{04875ED8-E247-CFA1-A9D7-26C8B19F2B69}"/>
              </a:ext>
            </a:extLst>
          </p:cNvPr>
          <p:cNvSpPr>
            <a:spLocks noGrp="1"/>
          </p:cNvSpPr>
          <p:nvPr>
            <p:ph type="title"/>
          </p:nvPr>
        </p:nvSpPr>
        <p:spPr>
          <a:xfrm>
            <a:off x="838200" y="365125"/>
            <a:ext cx="10515600" cy="1325563"/>
          </a:xfrm>
        </p:spPr>
        <p:txBody>
          <a:bodyPr>
            <a:normAutofit/>
          </a:bodyPr>
          <a:lstStyle/>
          <a:p>
            <a:pPr algn="ctr"/>
            <a:r>
              <a:rPr lang="fi-FI" i="0" dirty="0"/>
              <a:t>Kirjoittamisen eri vaiheet </a:t>
            </a:r>
          </a:p>
        </p:txBody>
      </p:sp>
      <p:graphicFrame>
        <p:nvGraphicFramePr>
          <p:cNvPr id="7" name="Table 7">
            <a:extLst>
              <a:ext uri="{FF2B5EF4-FFF2-40B4-BE49-F238E27FC236}">
                <a16:creationId xmlns:a16="http://schemas.microsoft.com/office/drawing/2014/main" id="{6226BFA7-1B14-5852-541B-142D4DCEF5F8}"/>
              </a:ext>
            </a:extLst>
          </p:cNvPr>
          <p:cNvGraphicFramePr>
            <a:graphicFrameLocks noGrp="1"/>
          </p:cNvGraphicFramePr>
          <p:nvPr>
            <p:extLst>
              <p:ext uri="{D42A27DB-BD31-4B8C-83A1-F6EECF244321}">
                <p14:modId xmlns:p14="http://schemas.microsoft.com/office/powerpoint/2010/main" val="1723798259"/>
              </p:ext>
            </p:extLst>
          </p:nvPr>
        </p:nvGraphicFramePr>
        <p:xfrm>
          <a:off x="838200" y="2262664"/>
          <a:ext cx="10839450" cy="4023360"/>
        </p:xfrm>
        <a:graphic>
          <a:graphicData uri="http://schemas.openxmlformats.org/drawingml/2006/table">
            <a:tbl>
              <a:tblPr firstRow="1" bandRow="1">
                <a:tableStyleId>{5C22544A-7EE6-4342-B048-85BDC9FD1C3A}</a:tableStyleId>
              </a:tblPr>
              <a:tblGrid>
                <a:gridCol w="2167890">
                  <a:extLst>
                    <a:ext uri="{9D8B030D-6E8A-4147-A177-3AD203B41FA5}">
                      <a16:colId xmlns:a16="http://schemas.microsoft.com/office/drawing/2014/main" val="225239483"/>
                    </a:ext>
                  </a:extLst>
                </a:gridCol>
                <a:gridCol w="2167890">
                  <a:extLst>
                    <a:ext uri="{9D8B030D-6E8A-4147-A177-3AD203B41FA5}">
                      <a16:colId xmlns:a16="http://schemas.microsoft.com/office/drawing/2014/main" val="3895477320"/>
                    </a:ext>
                  </a:extLst>
                </a:gridCol>
                <a:gridCol w="2167890">
                  <a:extLst>
                    <a:ext uri="{9D8B030D-6E8A-4147-A177-3AD203B41FA5}">
                      <a16:colId xmlns:a16="http://schemas.microsoft.com/office/drawing/2014/main" val="2258109047"/>
                    </a:ext>
                  </a:extLst>
                </a:gridCol>
                <a:gridCol w="2167890">
                  <a:extLst>
                    <a:ext uri="{9D8B030D-6E8A-4147-A177-3AD203B41FA5}">
                      <a16:colId xmlns:a16="http://schemas.microsoft.com/office/drawing/2014/main" val="2353228448"/>
                    </a:ext>
                  </a:extLst>
                </a:gridCol>
                <a:gridCol w="2167890">
                  <a:extLst>
                    <a:ext uri="{9D8B030D-6E8A-4147-A177-3AD203B41FA5}">
                      <a16:colId xmlns:a16="http://schemas.microsoft.com/office/drawing/2014/main" val="31441463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Synopsis (1)</a:t>
                      </a:r>
                    </a:p>
                    <a:p>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Sisällysluettelon runko (2)</a:t>
                      </a:r>
                    </a:p>
                    <a:p>
                      <a:endParaRPr lang="fi-FI" dirty="0"/>
                    </a:p>
                  </a:txBody>
                  <a:tcPr/>
                </a:tc>
                <a:tc>
                  <a:txBody>
                    <a:bodyPr/>
                    <a:lstStyle/>
                    <a:p>
                      <a:r>
                        <a:rPr lang="fi-FI" dirty="0"/>
                        <a:t>Dispositio (3)</a:t>
                      </a:r>
                    </a:p>
                    <a:p>
                      <a:endParaRPr lang="fi-FI" dirty="0"/>
                    </a:p>
                  </a:txBody>
                  <a:tcPr/>
                </a:tc>
                <a:tc>
                  <a:txBody>
                    <a:bodyPr/>
                    <a:lstStyle/>
                    <a:p>
                      <a:r>
                        <a:rPr lang="fi-FI" dirty="0"/>
                        <a:t>Konsepti (4)</a:t>
                      </a:r>
                    </a:p>
                  </a:txBody>
                  <a:tcPr/>
                </a:tc>
                <a:tc>
                  <a:txBody>
                    <a:bodyPr/>
                    <a:lstStyle/>
                    <a:p>
                      <a:r>
                        <a:rPr lang="fi-FI" dirty="0"/>
                        <a:t>Käsikirjoitus (5)</a:t>
                      </a:r>
                    </a:p>
                  </a:txBody>
                  <a:tcPr/>
                </a:tc>
                <a:extLst>
                  <a:ext uri="{0D108BD9-81ED-4DB2-BD59-A6C34878D82A}">
                    <a16:rowId xmlns:a16="http://schemas.microsoft.com/office/drawing/2014/main" val="1285007905"/>
                  </a:ext>
                </a:extLst>
              </a:tr>
              <a:tr h="370840">
                <a:tc>
                  <a:txBody>
                    <a:bodyPr/>
                    <a:lstStyle/>
                    <a:p>
                      <a:r>
                        <a:rPr lang="fi-FI" dirty="0"/>
                        <a:t>Yleiskatsaus: mitä ja miten aiotaan tehdä</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tutkimuksen jakautuminen eri osiin, käsiteltävän aiheen pää- ja sivuseikat alkavat hahmottua suhteessa kokonaisuuteen </a:t>
                      </a:r>
                    </a:p>
                    <a:p>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jäsentely, missä jokaisen pääluvun alla kuvataan luvun keskeinen sisältö: mitä siinä on tarkoitus tehdä ja sanoa  </a:t>
                      </a:r>
                    </a:p>
                    <a:p>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tutkimuksen muotoa seuraileva esitys. Keskeneräistä tutkimustekstiä, nostoja tutkimuskirjallisuudesta sekä omia havaintoja ja päätelmiä</a:t>
                      </a:r>
                    </a:p>
                    <a:p>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tekstin laajuus yli puolet lopullisesta työstä. Aukkoja, mutta valmiin tutkielman kaltainen</a:t>
                      </a:r>
                    </a:p>
                    <a:p>
                      <a:endParaRPr lang="fi-FI" dirty="0"/>
                    </a:p>
                  </a:txBody>
                  <a:tcPr/>
                </a:tc>
                <a:extLst>
                  <a:ext uri="{0D108BD9-81ED-4DB2-BD59-A6C34878D82A}">
                    <a16:rowId xmlns:a16="http://schemas.microsoft.com/office/drawing/2014/main" val="3931243764"/>
                  </a:ext>
                </a:extLst>
              </a:tr>
            </a:tbl>
          </a:graphicData>
        </a:graphic>
      </p:graphicFrame>
      <p:sp>
        <p:nvSpPr>
          <p:cNvPr id="12" name="TextBox 11">
            <a:extLst>
              <a:ext uri="{FF2B5EF4-FFF2-40B4-BE49-F238E27FC236}">
                <a16:creationId xmlns:a16="http://schemas.microsoft.com/office/drawing/2014/main" id="{C5417814-2FC6-637B-E2D2-D6B112987D6D}"/>
              </a:ext>
            </a:extLst>
          </p:cNvPr>
          <p:cNvSpPr txBox="1"/>
          <p:nvPr/>
        </p:nvSpPr>
        <p:spPr>
          <a:xfrm>
            <a:off x="933450" y="6387346"/>
            <a:ext cx="7696200" cy="369332"/>
          </a:xfrm>
          <a:prstGeom prst="rect">
            <a:avLst/>
          </a:prstGeom>
          <a:noFill/>
        </p:spPr>
        <p:txBody>
          <a:bodyPr wrap="square" rtlCol="0">
            <a:spAutoFit/>
          </a:bodyPr>
          <a:lstStyle/>
          <a:p>
            <a:r>
              <a:rPr lang="fi-FI" dirty="0"/>
              <a:t>Jäsentely: Markku Ihonen: Kirjallisuuden opinnäyteopas (2000)</a:t>
            </a:r>
          </a:p>
        </p:txBody>
      </p:sp>
    </p:spTree>
    <p:extLst>
      <p:ext uri="{BB962C8B-B14F-4D97-AF65-F5344CB8AC3E}">
        <p14:creationId xmlns:p14="http://schemas.microsoft.com/office/powerpoint/2010/main" val="3715188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B554-1EF9-3CB6-362C-5BA1AA43AF30}"/>
              </a:ext>
            </a:extLst>
          </p:cNvPr>
          <p:cNvSpPr>
            <a:spLocks noGrp="1"/>
          </p:cNvSpPr>
          <p:nvPr>
            <p:ph type="title"/>
          </p:nvPr>
        </p:nvSpPr>
        <p:spPr/>
        <p:txBody>
          <a:bodyPr/>
          <a:lstStyle/>
          <a:p>
            <a:pPr algn="ctr"/>
            <a:r>
              <a:rPr lang="fi-FI" i="0" dirty="0"/>
              <a:t>Kirjoitusprosessi</a:t>
            </a:r>
          </a:p>
        </p:txBody>
      </p:sp>
      <p:graphicFrame>
        <p:nvGraphicFramePr>
          <p:cNvPr id="4" name="Content Placeholder 3">
            <a:extLst>
              <a:ext uri="{FF2B5EF4-FFF2-40B4-BE49-F238E27FC236}">
                <a16:creationId xmlns:a16="http://schemas.microsoft.com/office/drawing/2014/main" id="{FBA627BC-5DE9-01AC-8D66-1722EB8B681C}"/>
              </a:ext>
            </a:extLst>
          </p:cNvPr>
          <p:cNvGraphicFramePr>
            <a:graphicFrameLocks noGrp="1"/>
          </p:cNvGraphicFramePr>
          <p:nvPr>
            <p:ph idx="1"/>
            <p:extLst>
              <p:ext uri="{D42A27DB-BD31-4B8C-83A1-F6EECF244321}">
                <p14:modId xmlns:p14="http://schemas.microsoft.com/office/powerpoint/2010/main" val="3277525960"/>
              </p:ext>
            </p:extLst>
          </p:nvPr>
        </p:nvGraphicFramePr>
        <p:xfrm>
          <a:off x="838200" y="2011363"/>
          <a:ext cx="10515600" cy="416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8641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imeline&#10;&#10;Description automatically generated">
            <a:extLst>
              <a:ext uri="{FF2B5EF4-FFF2-40B4-BE49-F238E27FC236}">
                <a16:creationId xmlns:a16="http://schemas.microsoft.com/office/drawing/2014/main" id="{CC8D4CD4-932E-595B-EEA9-625F77242B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1834" y="643467"/>
            <a:ext cx="9948332" cy="5571066"/>
          </a:xfrm>
          <a:prstGeom prst="rect">
            <a:avLst/>
          </a:prstGeom>
        </p:spPr>
      </p:pic>
      <p:sp>
        <p:nvSpPr>
          <p:cNvPr id="6" name="Rectangle 5">
            <a:extLst>
              <a:ext uri="{FF2B5EF4-FFF2-40B4-BE49-F238E27FC236}">
                <a16:creationId xmlns:a16="http://schemas.microsoft.com/office/drawing/2014/main" id="{3E46C69F-677E-EEA5-91CC-F676F732B636}"/>
              </a:ext>
            </a:extLst>
          </p:cNvPr>
          <p:cNvSpPr/>
          <p:nvPr/>
        </p:nvSpPr>
        <p:spPr>
          <a:xfrm>
            <a:off x="5699760" y="5811520"/>
            <a:ext cx="1534160" cy="403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647068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B554-1EF9-3CB6-362C-5BA1AA43AF30}"/>
              </a:ext>
            </a:extLst>
          </p:cNvPr>
          <p:cNvSpPr>
            <a:spLocks noGrp="1"/>
          </p:cNvSpPr>
          <p:nvPr>
            <p:ph type="title"/>
          </p:nvPr>
        </p:nvSpPr>
        <p:spPr/>
        <p:txBody>
          <a:bodyPr/>
          <a:lstStyle/>
          <a:p>
            <a:pPr algn="ctr"/>
            <a:r>
              <a:rPr lang="fi-FI" i="0" dirty="0"/>
              <a:t>Kirjoitusprosessi</a:t>
            </a:r>
          </a:p>
        </p:txBody>
      </p:sp>
      <p:graphicFrame>
        <p:nvGraphicFramePr>
          <p:cNvPr id="4" name="Content Placeholder 3">
            <a:extLst>
              <a:ext uri="{FF2B5EF4-FFF2-40B4-BE49-F238E27FC236}">
                <a16:creationId xmlns:a16="http://schemas.microsoft.com/office/drawing/2014/main" id="{FBA627BC-5DE9-01AC-8D66-1722EB8B681C}"/>
              </a:ext>
            </a:extLst>
          </p:cNvPr>
          <p:cNvGraphicFramePr>
            <a:graphicFrameLocks noGrp="1"/>
          </p:cNvGraphicFramePr>
          <p:nvPr>
            <p:ph idx="1"/>
            <p:extLst>
              <p:ext uri="{D42A27DB-BD31-4B8C-83A1-F6EECF244321}">
                <p14:modId xmlns:p14="http://schemas.microsoft.com/office/powerpoint/2010/main" val="3751109175"/>
              </p:ext>
            </p:extLst>
          </p:nvPr>
        </p:nvGraphicFramePr>
        <p:xfrm>
          <a:off x="838200" y="2011363"/>
          <a:ext cx="10515600" cy="416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6EE03D86-6003-9877-84FF-8E2F0D9CB6FF}"/>
              </a:ext>
            </a:extLst>
          </p:cNvPr>
          <p:cNvSpPr/>
          <p:nvPr/>
        </p:nvSpPr>
        <p:spPr>
          <a:xfrm>
            <a:off x="1369061" y="4496435"/>
            <a:ext cx="2326640" cy="863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Ryhmäpalautteet</a:t>
            </a:r>
          </a:p>
        </p:txBody>
      </p:sp>
      <p:sp>
        <p:nvSpPr>
          <p:cNvPr id="6" name="Rectangle 5">
            <a:extLst>
              <a:ext uri="{FF2B5EF4-FFF2-40B4-BE49-F238E27FC236}">
                <a16:creationId xmlns:a16="http://schemas.microsoft.com/office/drawing/2014/main" id="{E37B3B61-0E0E-6676-94A2-6C18F2C4F7FA}"/>
              </a:ext>
            </a:extLst>
          </p:cNvPr>
          <p:cNvSpPr/>
          <p:nvPr/>
        </p:nvSpPr>
        <p:spPr>
          <a:xfrm>
            <a:off x="5008880" y="4554855"/>
            <a:ext cx="2326640" cy="863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Opponointi </a:t>
            </a:r>
          </a:p>
        </p:txBody>
      </p:sp>
      <p:sp>
        <p:nvSpPr>
          <p:cNvPr id="7" name="Rectangle 6">
            <a:extLst>
              <a:ext uri="{FF2B5EF4-FFF2-40B4-BE49-F238E27FC236}">
                <a16:creationId xmlns:a16="http://schemas.microsoft.com/office/drawing/2014/main" id="{96FEEAEF-D693-35E2-1094-25291433A854}"/>
              </a:ext>
            </a:extLst>
          </p:cNvPr>
          <p:cNvSpPr/>
          <p:nvPr/>
        </p:nvSpPr>
        <p:spPr>
          <a:xfrm>
            <a:off x="8734425" y="4554855"/>
            <a:ext cx="2326640" cy="863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Viimeistelypalaute </a:t>
            </a:r>
          </a:p>
        </p:txBody>
      </p:sp>
    </p:spTree>
    <p:extLst>
      <p:ext uri="{BB962C8B-B14F-4D97-AF65-F5344CB8AC3E}">
        <p14:creationId xmlns:p14="http://schemas.microsoft.com/office/powerpoint/2010/main" val="131391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and placing stars">
            <a:extLst>
              <a:ext uri="{FF2B5EF4-FFF2-40B4-BE49-F238E27FC236}">
                <a16:creationId xmlns:a16="http://schemas.microsoft.com/office/drawing/2014/main" id="{81EDC9E1-AAAB-1610-0BC2-32CF8AB4A52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197" b="533"/>
          <a:stretch/>
        </p:blipFill>
        <p:spPr>
          <a:xfrm>
            <a:off x="20" y="10"/>
            <a:ext cx="12191980" cy="6857990"/>
          </a:xfrm>
          <a:prstGeom prst="rect">
            <a:avLst/>
          </a:prstGeom>
        </p:spPr>
      </p:pic>
      <p:sp>
        <p:nvSpPr>
          <p:cNvPr id="6" name="TextBox 5">
            <a:extLst>
              <a:ext uri="{FF2B5EF4-FFF2-40B4-BE49-F238E27FC236}">
                <a16:creationId xmlns:a16="http://schemas.microsoft.com/office/drawing/2014/main" id="{AFBA9E9C-38C2-0B99-7421-FC8BBC8F2AEB}"/>
              </a:ext>
            </a:extLst>
          </p:cNvPr>
          <p:cNvSpPr txBox="1"/>
          <p:nvPr/>
        </p:nvSpPr>
        <p:spPr>
          <a:xfrm>
            <a:off x="1040765" y="448945"/>
            <a:ext cx="9519920" cy="1200329"/>
          </a:xfrm>
          <a:prstGeom prst="rect">
            <a:avLst/>
          </a:prstGeom>
          <a:noFill/>
        </p:spPr>
        <p:txBody>
          <a:bodyPr wrap="square" rtlCol="0">
            <a:spAutoFit/>
          </a:bodyPr>
          <a:lstStyle/>
          <a:p>
            <a:pPr algn="ctr"/>
            <a:r>
              <a:rPr lang="fi-FI" sz="3600" dirty="0">
                <a:latin typeface="+mj-lt"/>
              </a:rPr>
              <a:t>Muodosta palaute kirjoitusprosessin vaiheen mukaan </a:t>
            </a:r>
          </a:p>
        </p:txBody>
      </p:sp>
      <p:sp>
        <p:nvSpPr>
          <p:cNvPr id="7" name="TextBox 6">
            <a:extLst>
              <a:ext uri="{FF2B5EF4-FFF2-40B4-BE49-F238E27FC236}">
                <a16:creationId xmlns:a16="http://schemas.microsoft.com/office/drawing/2014/main" id="{20843412-4CF0-B8FC-C6A5-73E77B2FBAD5}"/>
              </a:ext>
            </a:extLst>
          </p:cNvPr>
          <p:cNvSpPr txBox="1"/>
          <p:nvPr/>
        </p:nvSpPr>
        <p:spPr>
          <a:xfrm>
            <a:off x="2495550" y="5067300"/>
            <a:ext cx="7419975" cy="1200329"/>
          </a:xfrm>
          <a:prstGeom prst="rect">
            <a:avLst/>
          </a:prstGeom>
          <a:noFill/>
        </p:spPr>
        <p:txBody>
          <a:bodyPr wrap="square" rtlCol="0">
            <a:spAutoFit/>
          </a:bodyPr>
          <a:lstStyle/>
          <a:p>
            <a:pPr algn="ctr"/>
            <a:r>
              <a:rPr lang="fi-FI" dirty="0">
                <a:latin typeface="+mj-lt"/>
              </a:rPr>
              <a:t>Ohjaajien ja opponoijien tehtävä on olla keskeneräisessä prosessissa mukana. Kun prosessi valmistuu, myös ohjaus / vertaispalaute lakkaa. </a:t>
            </a:r>
          </a:p>
          <a:p>
            <a:endParaRPr lang="fi-FI" dirty="0"/>
          </a:p>
        </p:txBody>
      </p:sp>
    </p:spTree>
    <p:extLst>
      <p:ext uri="{BB962C8B-B14F-4D97-AF65-F5344CB8AC3E}">
        <p14:creationId xmlns:p14="http://schemas.microsoft.com/office/powerpoint/2010/main" val="5855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4" name="Rectangle 13">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537336-9A48-EC4D-6F0B-4886724EBB40}"/>
              </a:ext>
            </a:extLst>
          </p:cNvPr>
          <p:cNvSpPr>
            <a:spLocks noGrp="1"/>
          </p:cNvSpPr>
          <p:nvPr>
            <p:ph type="title"/>
          </p:nvPr>
        </p:nvSpPr>
        <p:spPr>
          <a:xfrm>
            <a:off x="134150" y="527562"/>
            <a:ext cx="4620584" cy="1996564"/>
          </a:xfrm>
        </p:spPr>
        <p:txBody>
          <a:bodyPr vert="horz" lIns="91440" tIns="45720" rIns="91440" bIns="45720" rtlCol="0" anchor="b">
            <a:normAutofit fontScale="90000"/>
          </a:bodyPr>
          <a:lstStyle/>
          <a:p>
            <a:pPr algn="ctr"/>
            <a:r>
              <a:rPr lang="en-US" sz="4800" i="0" dirty="0" err="1"/>
              <a:t>Ideatasoinen</a:t>
            </a:r>
            <a:r>
              <a:rPr lang="en-US" sz="4800" i="0" dirty="0"/>
              <a:t> </a:t>
            </a:r>
            <a:r>
              <a:rPr lang="en-US" sz="4800" i="0" dirty="0" err="1"/>
              <a:t>teksti</a:t>
            </a:r>
            <a:r>
              <a:rPr lang="en-US" sz="4800" i="0" dirty="0"/>
              <a:t> </a:t>
            </a:r>
            <a:br>
              <a:rPr lang="en-US" sz="4800" i="0" dirty="0"/>
            </a:br>
            <a:r>
              <a:rPr lang="en-US" sz="4800" i="0" dirty="0"/>
              <a:t>(1-3)</a:t>
            </a:r>
          </a:p>
        </p:txBody>
      </p:sp>
      <p:pic>
        <p:nvPicPr>
          <p:cNvPr id="7" name="Content Placeholder 6" descr="Graphical user interface, text, application, email&#10;&#10;Description automatically generated">
            <a:extLst>
              <a:ext uri="{FF2B5EF4-FFF2-40B4-BE49-F238E27FC236}">
                <a16:creationId xmlns:a16="http://schemas.microsoft.com/office/drawing/2014/main" id="{2B69A127-140C-3701-15E5-3B6FC2682F1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44491" y="711661"/>
            <a:ext cx="7347509" cy="5532362"/>
          </a:xfrm>
          <a:prstGeom prst="rect">
            <a:avLst/>
          </a:prstGeom>
        </p:spPr>
      </p:pic>
    </p:spTree>
    <p:extLst>
      <p:ext uri="{BB962C8B-B14F-4D97-AF65-F5344CB8AC3E}">
        <p14:creationId xmlns:p14="http://schemas.microsoft.com/office/powerpoint/2010/main" val="1456810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3" name="Rectangle 12">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537336-9A48-EC4D-6F0B-4886724EBB40}"/>
              </a:ext>
            </a:extLst>
          </p:cNvPr>
          <p:cNvSpPr>
            <a:spLocks noGrp="1"/>
          </p:cNvSpPr>
          <p:nvPr>
            <p:ph type="title"/>
          </p:nvPr>
        </p:nvSpPr>
        <p:spPr>
          <a:xfrm>
            <a:off x="85590" y="703157"/>
            <a:ext cx="4306983" cy="2392468"/>
          </a:xfrm>
        </p:spPr>
        <p:txBody>
          <a:bodyPr vert="horz" lIns="91440" tIns="45720" rIns="91440" bIns="45720" rtlCol="0" anchor="b">
            <a:normAutofit fontScale="90000"/>
          </a:bodyPr>
          <a:lstStyle/>
          <a:p>
            <a:pPr algn="ctr"/>
            <a:r>
              <a:rPr lang="en-US" sz="4800" i="0" dirty="0" err="1"/>
              <a:t>Ideatasoinen</a:t>
            </a:r>
            <a:r>
              <a:rPr lang="en-US" sz="4800" i="0" dirty="0"/>
              <a:t> </a:t>
            </a:r>
            <a:r>
              <a:rPr lang="en-US" sz="4800" i="0" dirty="0" err="1"/>
              <a:t>teksti</a:t>
            </a:r>
            <a:r>
              <a:rPr lang="en-US" sz="4800" i="0" dirty="0"/>
              <a:t> </a:t>
            </a:r>
            <a:br>
              <a:rPr lang="en-US" sz="4800" i="0" dirty="0"/>
            </a:br>
            <a:r>
              <a:rPr lang="en-US" sz="4800" i="0" dirty="0"/>
              <a:t>(1-2)</a:t>
            </a:r>
            <a:br>
              <a:rPr lang="en-US" sz="4800" i="0" dirty="0"/>
            </a:br>
            <a:endParaRPr lang="en-US" sz="4800" i="0" dirty="0"/>
          </a:p>
        </p:txBody>
      </p:sp>
      <p:pic>
        <p:nvPicPr>
          <p:cNvPr id="6" name="Content Placeholder 5" descr="Graphical user interface, text, application, email&#10;&#10;Description automatically generated">
            <a:extLst>
              <a:ext uri="{FF2B5EF4-FFF2-40B4-BE49-F238E27FC236}">
                <a16:creationId xmlns:a16="http://schemas.microsoft.com/office/drawing/2014/main" id="{60776FF1-212F-9412-0253-DB0CCB6C337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96545" y="508511"/>
            <a:ext cx="7353064" cy="5646333"/>
          </a:xfrm>
          <a:prstGeom prst="rect">
            <a:avLst/>
          </a:prstGeom>
        </p:spPr>
      </p:pic>
    </p:spTree>
    <p:extLst>
      <p:ext uri="{BB962C8B-B14F-4D97-AF65-F5344CB8AC3E}">
        <p14:creationId xmlns:p14="http://schemas.microsoft.com/office/powerpoint/2010/main" val="2711791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pic>
        <p:nvPicPr>
          <p:cNvPr id="5" name="Content Placeholder 4" descr="Rough stormy water in motion">
            <a:extLst>
              <a:ext uri="{FF2B5EF4-FFF2-40B4-BE49-F238E27FC236}">
                <a16:creationId xmlns:a16="http://schemas.microsoft.com/office/drawing/2014/main" id="{27E15BEA-71A8-18BF-E389-5518271C90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804" b="11926"/>
          <a:stretch/>
        </p:blipFill>
        <p:spPr>
          <a:xfrm>
            <a:off x="3" y="-31"/>
            <a:ext cx="12191997" cy="6858022"/>
          </a:xfrm>
          <a:prstGeom prst="rect">
            <a:avLst/>
          </a:prstGeom>
        </p:spPr>
      </p:pic>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06190" y="2206184"/>
            <a:ext cx="6858003" cy="2445624"/>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7AB71F-D85C-2583-6FE2-9C10D6708DB8}"/>
              </a:ext>
            </a:extLst>
          </p:cNvPr>
          <p:cNvSpPr>
            <a:spLocks noGrp="1"/>
          </p:cNvSpPr>
          <p:nvPr>
            <p:ph type="title"/>
          </p:nvPr>
        </p:nvSpPr>
        <p:spPr>
          <a:xfrm>
            <a:off x="6096006" y="643467"/>
            <a:ext cx="5452529" cy="3569242"/>
          </a:xfrm>
        </p:spPr>
        <p:txBody>
          <a:bodyPr vert="horz" lIns="91440" tIns="45720" rIns="91440" bIns="45720" rtlCol="0" anchor="t">
            <a:normAutofit/>
          </a:bodyPr>
          <a:lstStyle/>
          <a:p>
            <a:pPr algn="r"/>
            <a:r>
              <a:rPr lang="en-US" sz="5100" i="0" dirty="0" err="1">
                <a:solidFill>
                  <a:schemeClr val="bg1"/>
                </a:solidFill>
              </a:rPr>
              <a:t>Tieteelliseen</a:t>
            </a:r>
            <a:r>
              <a:rPr lang="en-US" sz="5100" i="0" dirty="0">
                <a:solidFill>
                  <a:schemeClr val="bg1"/>
                </a:solidFill>
              </a:rPr>
              <a:t> </a:t>
            </a:r>
            <a:r>
              <a:rPr lang="en-US" sz="5100" i="0" dirty="0" err="1">
                <a:solidFill>
                  <a:schemeClr val="bg1"/>
                </a:solidFill>
              </a:rPr>
              <a:t>kirjoittamiseen</a:t>
            </a:r>
            <a:r>
              <a:rPr lang="en-US" sz="5100" i="0" dirty="0">
                <a:solidFill>
                  <a:schemeClr val="bg1"/>
                </a:solidFill>
              </a:rPr>
              <a:t> </a:t>
            </a:r>
            <a:r>
              <a:rPr lang="en-US" sz="5100" i="0" dirty="0" err="1">
                <a:solidFill>
                  <a:schemeClr val="bg1"/>
                </a:solidFill>
              </a:rPr>
              <a:t>tarvitaan</a:t>
            </a:r>
            <a:r>
              <a:rPr lang="en-US" sz="5100" i="0" dirty="0">
                <a:solidFill>
                  <a:schemeClr val="bg1"/>
                </a:solidFill>
              </a:rPr>
              <a:t> </a:t>
            </a:r>
            <a:r>
              <a:rPr lang="en-US" sz="5100" i="0" dirty="0" err="1">
                <a:solidFill>
                  <a:schemeClr val="bg1"/>
                </a:solidFill>
              </a:rPr>
              <a:t>aikaa</a:t>
            </a:r>
            <a:r>
              <a:rPr lang="en-US" sz="5100" i="0" dirty="0">
                <a:solidFill>
                  <a:schemeClr val="bg1"/>
                </a:solidFill>
              </a:rPr>
              <a:t> </a:t>
            </a:r>
          </a:p>
        </p:txBody>
      </p:sp>
      <p:sp>
        <p:nvSpPr>
          <p:cNvPr id="6" name="TextBox 5">
            <a:extLst>
              <a:ext uri="{FF2B5EF4-FFF2-40B4-BE49-F238E27FC236}">
                <a16:creationId xmlns:a16="http://schemas.microsoft.com/office/drawing/2014/main" id="{AC5227E5-9272-302B-7244-356D582C8F2C}"/>
              </a:ext>
            </a:extLst>
          </p:cNvPr>
          <p:cNvSpPr txBox="1"/>
          <p:nvPr/>
        </p:nvSpPr>
        <p:spPr>
          <a:xfrm>
            <a:off x="1422400" y="4632960"/>
            <a:ext cx="4657347" cy="923330"/>
          </a:xfrm>
          <a:prstGeom prst="rect">
            <a:avLst/>
          </a:prstGeom>
          <a:solidFill>
            <a:schemeClr val="tx2">
              <a:lumMod val="75000"/>
              <a:lumOff val="25000"/>
            </a:schemeClr>
          </a:solidFill>
        </p:spPr>
        <p:txBody>
          <a:bodyPr wrap="square" rtlCol="0">
            <a:spAutoFit/>
          </a:bodyPr>
          <a:lstStyle/>
          <a:p>
            <a:r>
              <a:rPr lang="fi-FI" dirty="0">
                <a:solidFill>
                  <a:schemeClr val="bg2"/>
                </a:solidFill>
              </a:rPr>
              <a:t>Jatkuvasti liikkeessä oleva </a:t>
            </a:r>
            <a:r>
              <a:rPr lang="fi-FI" b="1" dirty="0">
                <a:solidFill>
                  <a:schemeClr val="bg2"/>
                </a:solidFill>
              </a:rPr>
              <a:t>luova prosessi </a:t>
            </a:r>
          </a:p>
          <a:p>
            <a:r>
              <a:rPr lang="fi-FI" dirty="0">
                <a:solidFill>
                  <a:schemeClr val="bg2"/>
                </a:solidFill>
              </a:rPr>
              <a:t>Dynaaminen, mutta arvaamaton</a:t>
            </a:r>
          </a:p>
          <a:p>
            <a:r>
              <a:rPr lang="fi-FI" dirty="0">
                <a:solidFill>
                  <a:schemeClr val="bg2"/>
                </a:solidFill>
              </a:rPr>
              <a:t>Noudattaa omaa luonnollista rytmiään  </a:t>
            </a:r>
          </a:p>
        </p:txBody>
      </p:sp>
    </p:spTree>
    <p:extLst>
      <p:ext uri="{BB962C8B-B14F-4D97-AF65-F5344CB8AC3E}">
        <p14:creationId xmlns:p14="http://schemas.microsoft.com/office/powerpoint/2010/main" val="3227350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2" name="Rectangle 1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537336-9A48-EC4D-6F0B-4886724EBB40}"/>
              </a:ext>
            </a:extLst>
          </p:cNvPr>
          <p:cNvSpPr>
            <a:spLocks noGrp="1"/>
          </p:cNvSpPr>
          <p:nvPr>
            <p:ph type="title"/>
          </p:nvPr>
        </p:nvSpPr>
        <p:spPr>
          <a:xfrm>
            <a:off x="206587" y="879687"/>
            <a:ext cx="4620584" cy="2101638"/>
          </a:xfrm>
        </p:spPr>
        <p:txBody>
          <a:bodyPr vert="horz" lIns="91440" tIns="45720" rIns="91440" bIns="45720" rtlCol="0" anchor="b">
            <a:normAutofit/>
          </a:bodyPr>
          <a:lstStyle/>
          <a:p>
            <a:pPr algn="ctr"/>
            <a:r>
              <a:rPr lang="en-US" sz="4400" i="0" dirty="0" err="1"/>
              <a:t>Keskeneräinen</a:t>
            </a:r>
            <a:r>
              <a:rPr lang="en-US" sz="4400" i="0" dirty="0"/>
              <a:t>, </a:t>
            </a:r>
            <a:r>
              <a:rPr lang="en-US" sz="4400" i="0" dirty="0" err="1"/>
              <a:t>hyvä</a:t>
            </a:r>
            <a:r>
              <a:rPr lang="en-US" sz="4400" dirty="0"/>
              <a:t> </a:t>
            </a:r>
            <a:r>
              <a:rPr lang="en-US" sz="4400" i="0" dirty="0" err="1"/>
              <a:t>teksti</a:t>
            </a:r>
            <a:r>
              <a:rPr lang="en-US" sz="4400" dirty="0"/>
              <a:t> </a:t>
            </a:r>
            <a:br>
              <a:rPr lang="en-US" sz="4400" dirty="0"/>
            </a:br>
            <a:r>
              <a:rPr lang="en-US" sz="4400" i="0" dirty="0"/>
              <a:t>(5)</a:t>
            </a:r>
          </a:p>
        </p:txBody>
      </p:sp>
      <p:pic>
        <p:nvPicPr>
          <p:cNvPr id="5" name="Content Placeholder 4" descr="Text&#10;&#10;Description automatically generated with medium confidence">
            <a:extLst>
              <a:ext uri="{FF2B5EF4-FFF2-40B4-BE49-F238E27FC236}">
                <a16:creationId xmlns:a16="http://schemas.microsoft.com/office/drawing/2014/main" id="{A2E232E3-8E79-5509-B3A9-A5D136A405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4342" y="256666"/>
            <a:ext cx="6351071" cy="6480684"/>
          </a:xfrm>
          <a:prstGeom prst="rect">
            <a:avLst/>
          </a:prstGeom>
        </p:spPr>
      </p:pic>
    </p:spTree>
    <p:extLst>
      <p:ext uri="{BB962C8B-B14F-4D97-AF65-F5344CB8AC3E}">
        <p14:creationId xmlns:p14="http://schemas.microsoft.com/office/powerpoint/2010/main" val="3327312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2" name="Rectangle 1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537336-9A48-EC4D-6F0B-4886724EBB40}"/>
              </a:ext>
            </a:extLst>
          </p:cNvPr>
          <p:cNvSpPr>
            <a:spLocks noGrp="1"/>
          </p:cNvSpPr>
          <p:nvPr>
            <p:ph type="title"/>
          </p:nvPr>
        </p:nvSpPr>
        <p:spPr>
          <a:xfrm>
            <a:off x="506879" y="757767"/>
            <a:ext cx="4620584" cy="2109258"/>
          </a:xfrm>
        </p:spPr>
        <p:txBody>
          <a:bodyPr vert="horz" lIns="91440" tIns="45720" rIns="91440" bIns="45720" rtlCol="0" anchor="b">
            <a:normAutofit/>
          </a:bodyPr>
          <a:lstStyle/>
          <a:p>
            <a:pPr algn="ctr"/>
            <a:r>
              <a:rPr lang="en-US" sz="4400" i="0" dirty="0" err="1"/>
              <a:t>Lähes</a:t>
            </a:r>
            <a:r>
              <a:rPr lang="en-US" sz="4400" i="0" dirty="0"/>
              <a:t> </a:t>
            </a:r>
            <a:r>
              <a:rPr lang="en-US" sz="4400" i="0" dirty="0" err="1"/>
              <a:t>valmis</a:t>
            </a:r>
            <a:r>
              <a:rPr lang="en-US" sz="4400" i="0" dirty="0"/>
              <a:t> </a:t>
            </a:r>
            <a:r>
              <a:rPr lang="en-US" sz="4400" i="0" dirty="0" err="1"/>
              <a:t>teksti</a:t>
            </a:r>
            <a:r>
              <a:rPr lang="en-US" sz="4400" i="0" dirty="0"/>
              <a:t> </a:t>
            </a:r>
            <a:br>
              <a:rPr lang="en-US" sz="4400" i="0" dirty="0"/>
            </a:br>
            <a:r>
              <a:rPr lang="en-US" sz="4400" i="0" dirty="0"/>
              <a:t>(5)</a:t>
            </a:r>
            <a:endParaRPr lang="en-US" sz="4400" dirty="0"/>
          </a:p>
        </p:txBody>
      </p:sp>
      <p:pic>
        <p:nvPicPr>
          <p:cNvPr id="7" name="Content Placeholder 6" descr="Graphical user interface, text, application&#10;&#10;Description automatically generated">
            <a:extLst>
              <a:ext uri="{FF2B5EF4-FFF2-40B4-BE49-F238E27FC236}">
                <a16:creationId xmlns:a16="http://schemas.microsoft.com/office/drawing/2014/main" id="{BBB5EC24-B448-4485-86F7-C2CD628786A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19" r="49468" b="7144"/>
          <a:stretch/>
        </p:blipFill>
        <p:spPr>
          <a:xfrm>
            <a:off x="5634342" y="228206"/>
            <a:ext cx="6384938" cy="6401588"/>
          </a:xfrm>
        </p:spPr>
      </p:pic>
    </p:spTree>
    <p:extLst>
      <p:ext uri="{BB962C8B-B14F-4D97-AF65-F5344CB8AC3E}">
        <p14:creationId xmlns:p14="http://schemas.microsoft.com/office/powerpoint/2010/main" val="3487946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1248-305F-9C57-8BDF-2BF5D571F9B1}"/>
              </a:ext>
            </a:extLst>
          </p:cNvPr>
          <p:cNvSpPr>
            <a:spLocks noGrp="1"/>
          </p:cNvSpPr>
          <p:nvPr>
            <p:ph type="title"/>
          </p:nvPr>
        </p:nvSpPr>
        <p:spPr>
          <a:xfrm>
            <a:off x="838200" y="365125"/>
            <a:ext cx="10515600" cy="1325563"/>
          </a:xfrm>
        </p:spPr>
        <p:txBody>
          <a:bodyPr/>
          <a:lstStyle/>
          <a:p>
            <a:pPr algn="ctr"/>
            <a:r>
              <a:rPr lang="fi-FI" i="0" dirty="0"/>
              <a:t>Mikä on työssä arvokasta? </a:t>
            </a:r>
          </a:p>
        </p:txBody>
      </p:sp>
      <p:sp>
        <p:nvSpPr>
          <p:cNvPr id="3" name="Content Placeholder 2">
            <a:extLst>
              <a:ext uri="{FF2B5EF4-FFF2-40B4-BE49-F238E27FC236}">
                <a16:creationId xmlns:a16="http://schemas.microsoft.com/office/drawing/2014/main" id="{A9039AFB-F687-9EA3-0144-8B5F71F05B97}"/>
              </a:ext>
            </a:extLst>
          </p:cNvPr>
          <p:cNvSpPr>
            <a:spLocks noGrp="1"/>
          </p:cNvSpPr>
          <p:nvPr>
            <p:ph idx="1"/>
          </p:nvPr>
        </p:nvSpPr>
        <p:spPr/>
        <p:txBody>
          <a:bodyPr/>
          <a:lstStyle/>
          <a:p>
            <a:pPr algn="ctr"/>
            <a:r>
              <a:rPr lang="fi-FI" dirty="0"/>
              <a:t>Mitä voisi tehdä vielä, jotta työn arvokas pääsisi vielä paremmin keskiöön? </a:t>
            </a:r>
          </a:p>
          <a:p>
            <a:pPr algn="ctr"/>
            <a:r>
              <a:rPr lang="fi-FI" dirty="0"/>
              <a:t>Keskeneräisessä työssä keskitytään sisällön analyysiin </a:t>
            </a:r>
          </a:p>
          <a:p>
            <a:pPr algn="ctr"/>
            <a:r>
              <a:rPr lang="fi-FI" dirty="0"/>
              <a:t>Viimeistelyvaiheessa kiinnitetään huomiota etenkin kirjoitusasuun, niihin </a:t>
            </a:r>
            <a:r>
              <a:rPr lang="fi-FI" dirty="0" err="1"/>
              <a:t>tuula</a:t>
            </a:r>
            <a:r>
              <a:rPr lang="fi-FI" dirty="0"/>
              <a:t> tutkija –ohjeisiin jne. </a:t>
            </a:r>
          </a:p>
        </p:txBody>
      </p:sp>
    </p:spTree>
    <p:extLst>
      <p:ext uri="{BB962C8B-B14F-4D97-AF65-F5344CB8AC3E}">
        <p14:creationId xmlns:p14="http://schemas.microsoft.com/office/powerpoint/2010/main" val="550185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8F20F8-60BF-42FE-A252-DFD5A7445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8A68847-134F-4AF1-B1C6-332344C9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rgbClr val="844BC5">
              <a:alpha val="20000"/>
            </a:srgb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0148F849-58BB-91AA-ECA1-72D31DD2B930}"/>
              </a:ext>
            </a:extLst>
          </p:cNvPr>
          <p:cNvSpPr>
            <a:spLocks noGrp="1"/>
          </p:cNvSpPr>
          <p:nvPr>
            <p:ph type="title"/>
          </p:nvPr>
        </p:nvSpPr>
        <p:spPr>
          <a:xfrm>
            <a:off x="836676" y="-96008"/>
            <a:ext cx="10515600" cy="1325563"/>
          </a:xfrm>
        </p:spPr>
        <p:txBody>
          <a:bodyPr>
            <a:normAutofit/>
          </a:bodyPr>
          <a:lstStyle/>
          <a:p>
            <a:r>
              <a:rPr lang="fi-FI" i="0" dirty="0"/>
              <a:t>Keskeneräisen tekstin kommentointi</a:t>
            </a:r>
          </a:p>
        </p:txBody>
      </p:sp>
      <p:graphicFrame>
        <p:nvGraphicFramePr>
          <p:cNvPr id="4" name="Table 4">
            <a:extLst>
              <a:ext uri="{FF2B5EF4-FFF2-40B4-BE49-F238E27FC236}">
                <a16:creationId xmlns:a16="http://schemas.microsoft.com/office/drawing/2014/main" id="{CEA79529-E9F0-03B1-C71B-98829D6B97B0}"/>
              </a:ext>
            </a:extLst>
          </p:cNvPr>
          <p:cNvGraphicFramePr>
            <a:graphicFrameLocks noGrp="1"/>
          </p:cNvGraphicFramePr>
          <p:nvPr>
            <p:ph idx="1"/>
            <p:extLst>
              <p:ext uri="{D42A27DB-BD31-4B8C-83A1-F6EECF244321}">
                <p14:modId xmlns:p14="http://schemas.microsoft.com/office/powerpoint/2010/main" val="3526332117"/>
              </p:ext>
            </p:extLst>
          </p:nvPr>
        </p:nvGraphicFramePr>
        <p:xfrm>
          <a:off x="435356" y="1035579"/>
          <a:ext cx="11318240" cy="5507310"/>
        </p:xfrm>
        <a:graphic>
          <a:graphicData uri="http://schemas.openxmlformats.org/drawingml/2006/table">
            <a:tbl>
              <a:tblPr firstRow="1" bandRow="1">
                <a:noFill/>
                <a:tableStyleId>{5C22544A-7EE6-4342-B048-85BDC9FD1C3A}</a:tableStyleId>
              </a:tblPr>
              <a:tblGrid>
                <a:gridCol w="5659120">
                  <a:extLst>
                    <a:ext uri="{9D8B030D-6E8A-4147-A177-3AD203B41FA5}">
                      <a16:colId xmlns:a16="http://schemas.microsoft.com/office/drawing/2014/main" val="2726822382"/>
                    </a:ext>
                  </a:extLst>
                </a:gridCol>
                <a:gridCol w="5659120">
                  <a:extLst>
                    <a:ext uri="{9D8B030D-6E8A-4147-A177-3AD203B41FA5}">
                      <a16:colId xmlns:a16="http://schemas.microsoft.com/office/drawing/2014/main" val="2813751065"/>
                    </a:ext>
                  </a:extLst>
                </a:gridCol>
              </a:tblGrid>
              <a:tr h="469053">
                <a:tc>
                  <a:txBody>
                    <a:bodyPr/>
                    <a:lstStyle/>
                    <a:p>
                      <a:r>
                        <a:rPr lang="fi-FI" sz="1400" b="1" dirty="0">
                          <a:solidFill>
                            <a:srgbClr val="FFFFFF"/>
                          </a:solidFill>
                        </a:rPr>
                        <a:t>Tekstin sisältö</a:t>
                      </a:r>
                    </a:p>
                  </a:txBody>
                  <a:tcPr marL="159378" marR="95627" marT="95627" marB="95627">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fi-FI" sz="1400" b="1">
                          <a:solidFill>
                            <a:srgbClr val="FFFFFF"/>
                          </a:solidFill>
                        </a:rPr>
                        <a:t>Tekstin rakenne</a:t>
                      </a:r>
                    </a:p>
                  </a:txBody>
                  <a:tcPr marL="159378" marR="95627" marT="95627" marB="95627">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554711012"/>
                  </a:ext>
                </a:extLst>
              </a:tr>
              <a:tr h="469053">
                <a:tc>
                  <a:txBody>
                    <a:bodyPr/>
                    <a:lstStyle/>
                    <a:p>
                      <a:r>
                        <a:rPr lang="fi-FI" sz="1400" dirty="0">
                          <a:solidFill>
                            <a:schemeClr val="tx1">
                              <a:lumMod val="85000"/>
                              <a:lumOff val="15000"/>
                            </a:schemeClr>
                          </a:solidFill>
                        </a:rPr>
                        <a:t>Onko tekstin sisältö riittävän rajattu?</a:t>
                      </a:r>
                    </a:p>
                  </a:txBody>
                  <a:tcPr marL="159378" marR="95627" marT="95627" marB="95627">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fi-FI" sz="1400">
                          <a:solidFill>
                            <a:schemeClr val="tx1">
                              <a:lumMod val="85000"/>
                              <a:lumOff val="15000"/>
                            </a:schemeClr>
                          </a:solidFill>
                        </a:rPr>
                        <a:t>Millainen kokonaisrakenne tekstistä hahmottuu?</a:t>
                      </a:r>
                    </a:p>
                  </a:txBody>
                  <a:tcPr marL="159378" marR="95627" marT="95627" marB="95627">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526054393"/>
                  </a:ext>
                </a:extLst>
              </a:tr>
              <a:tr h="469053">
                <a:tc>
                  <a:txBody>
                    <a:bodyPr/>
                    <a:lstStyle/>
                    <a:p>
                      <a:r>
                        <a:rPr lang="fi-FI" sz="1400" dirty="0">
                          <a:solidFill>
                            <a:schemeClr val="tx1">
                              <a:lumMod val="85000"/>
                              <a:lumOff val="15000"/>
                            </a:schemeClr>
                          </a:solidFill>
                        </a:rPr>
                        <a:t>Onko esitettyjä asioita taustoitettu tarpeeksi? </a:t>
                      </a:r>
                    </a:p>
                  </a:txBody>
                  <a:tcPr marL="159378" marR="95627" marT="95627" marB="95627">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fi-FI" sz="1400">
                          <a:solidFill>
                            <a:schemeClr val="tx1">
                              <a:lumMod val="85000"/>
                              <a:lumOff val="15000"/>
                            </a:schemeClr>
                          </a:solidFill>
                        </a:rPr>
                        <a:t>Mikä rakenteessa toimii hyvin? Mitä voisi tehdä toisin? </a:t>
                      </a:r>
                    </a:p>
                  </a:txBody>
                  <a:tcPr marL="159378" marR="95627" marT="95627" marB="95627">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827186771"/>
                  </a:ext>
                </a:extLst>
              </a:tr>
              <a:tr h="469053">
                <a:tc>
                  <a:txBody>
                    <a:bodyPr/>
                    <a:lstStyle/>
                    <a:p>
                      <a:r>
                        <a:rPr lang="fi-FI" sz="1400" dirty="0">
                          <a:solidFill>
                            <a:schemeClr val="tx1">
                              <a:lumMod val="85000"/>
                              <a:lumOff val="15000"/>
                            </a:schemeClr>
                          </a:solidFill>
                        </a:rPr>
                        <a:t>Käsitteiden määritteleminen </a:t>
                      </a:r>
                    </a:p>
                  </a:txBody>
                  <a:tcPr marL="159378" marR="95627" marT="95627" marB="95627">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fi-FI" sz="1400">
                          <a:solidFill>
                            <a:schemeClr val="tx1">
                              <a:lumMod val="85000"/>
                              <a:lumOff val="15000"/>
                            </a:schemeClr>
                          </a:solidFill>
                        </a:rPr>
                        <a:t>Ovatko luvut ja kappaleet selkeitä kokonaisuuksia? Miksi? Miksi ei? </a:t>
                      </a:r>
                    </a:p>
                  </a:txBody>
                  <a:tcPr marL="159378" marR="95627" marT="95627" marB="95627">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721324910"/>
                  </a:ext>
                </a:extLst>
              </a:tr>
              <a:tr h="675228">
                <a:tc>
                  <a:txBody>
                    <a:bodyPr/>
                    <a:lstStyle/>
                    <a:p>
                      <a:r>
                        <a:rPr lang="fi-FI" sz="1400" dirty="0">
                          <a:solidFill>
                            <a:schemeClr val="tx1">
                              <a:lumMod val="85000"/>
                              <a:lumOff val="15000"/>
                            </a:schemeClr>
                          </a:solidFill>
                        </a:rPr>
                        <a:t>Onko esitetyt väitteet perusteltu uskottavasti?</a:t>
                      </a:r>
                    </a:p>
                  </a:txBody>
                  <a:tcPr marL="159378" marR="95627" marT="95627" marB="95627">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fi-FI" sz="1400" dirty="0">
                          <a:solidFill>
                            <a:schemeClr val="tx1">
                              <a:lumMod val="85000"/>
                              <a:lumOff val="15000"/>
                            </a:schemeClr>
                          </a:solidFill>
                        </a:rPr>
                        <a:t>Miten hyvin pystyt seuraamaan kirjoittajan ajatuksia? Mikä auttaisi kirjoittajaa kehittämään tekstiään helpommin seurattavaksi? </a:t>
                      </a:r>
                    </a:p>
                  </a:txBody>
                  <a:tcPr marL="159378" marR="95627" marT="95627" marB="95627">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611715456"/>
                  </a:ext>
                </a:extLst>
              </a:tr>
              <a:tr h="675228">
                <a:tc>
                  <a:txBody>
                    <a:bodyPr/>
                    <a:lstStyle/>
                    <a:p>
                      <a:r>
                        <a:rPr lang="fi-FI" sz="1400" dirty="0">
                          <a:solidFill>
                            <a:schemeClr val="tx1">
                              <a:lumMod val="85000"/>
                              <a:lumOff val="15000"/>
                            </a:schemeClr>
                          </a:solidFill>
                        </a:rPr>
                        <a:t>Pitääkö jotain ajatusta selventää/ tiivistää/ tarkentaa jatkoa ajatellen? </a:t>
                      </a:r>
                    </a:p>
                  </a:txBody>
                  <a:tcPr marL="159378" marR="95627" marT="95627" marB="95627">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fi-FI" sz="1400" dirty="0">
                          <a:solidFill>
                            <a:schemeClr val="tx1">
                              <a:lumMod val="85000"/>
                              <a:lumOff val="15000"/>
                            </a:schemeClr>
                          </a:solidFill>
                        </a:rPr>
                        <a:t>Tuntuuko kirjoittajan ajatus katkeavan jossain kohdin tekstiä? Jos, niin missä tarkalleen ottaen? </a:t>
                      </a:r>
                    </a:p>
                  </a:txBody>
                  <a:tcPr marL="159378" marR="95627" marT="95627" marB="95627">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393952646"/>
                  </a:ext>
                </a:extLst>
              </a:tr>
              <a:tr h="469053">
                <a:tc>
                  <a:txBody>
                    <a:bodyPr/>
                    <a:lstStyle/>
                    <a:p>
                      <a:r>
                        <a:rPr lang="fi-FI" sz="1400" dirty="0">
                          <a:solidFill>
                            <a:schemeClr val="tx1">
                              <a:lumMod val="85000"/>
                              <a:lumOff val="15000"/>
                            </a:schemeClr>
                          </a:solidFill>
                        </a:rPr>
                        <a:t>Pitääkö jostain kertoa enemmän? Tai vähemmän? </a:t>
                      </a:r>
                    </a:p>
                  </a:txBody>
                  <a:tcPr marL="159378" marR="95627" marT="95627" marB="95627">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fi-FI" sz="1400" dirty="0">
                          <a:solidFill>
                            <a:schemeClr val="tx1">
                              <a:lumMod val="85000"/>
                              <a:lumOff val="15000"/>
                            </a:schemeClr>
                          </a:solidFill>
                        </a:rPr>
                        <a:t>Miten tekstin </a:t>
                      </a:r>
                      <a:r>
                        <a:rPr lang="fi-FI" sz="1400" dirty="0" err="1">
                          <a:solidFill>
                            <a:schemeClr val="tx1">
                              <a:lumMod val="85000"/>
                              <a:lumOff val="15000"/>
                            </a:schemeClr>
                          </a:solidFill>
                        </a:rPr>
                        <a:t>sidonneisuutta</a:t>
                      </a:r>
                      <a:r>
                        <a:rPr lang="fi-FI" sz="1400" dirty="0">
                          <a:solidFill>
                            <a:schemeClr val="tx1">
                              <a:lumMod val="85000"/>
                              <a:lumOff val="15000"/>
                            </a:schemeClr>
                          </a:solidFill>
                        </a:rPr>
                        <a:t> voisi lisätä? </a:t>
                      </a:r>
                    </a:p>
                  </a:txBody>
                  <a:tcPr marL="159378" marR="95627" marT="95627" marB="95627">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601022184"/>
                  </a:ext>
                </a:extLst>
              </a:tr>
              <a:tr h="675228">
                <a:tc>
                  <a:txBody>
                    <a:bodyPr/>
                    <a:lstStyle/>
                    <a:p>
                      <a:r>
                        <a:rPr lang="fi-FI" sz="1400">
                          <a:solidFill>
                            <a:schemeClr val="tx1">
                              <a:lumMod val="85000"/>
                              <a:lumOff val="15000"/>
                            </a:schemeClr>
                          </a:solidFill>
                        </a:rPr>
                        <a:t>Miten hyvin kirjoittaja luo tekstiin vuoropuhelua sekä eri lähteiden että oman ajattelunsa ja lähteiden välille? </a:t>
                      </a:r>
                    </a:p>
                  </a:txBody>
                  <a:tcPr marL="159378" marR="95627" marT="95627" marB="95627">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endParaRPr lang="fi-FI" sz="1400" dirty="0">
                        <a:solidFill>
                          <a:schemeClr val="tx1">
                            <a:lumMod val="85000"/>
                            <a:lumOff val="15000"/>
                          </a:schemeClr>
                        </a:solidFill>
                      </a:endParaRPr>
                    </a:p>
                  </a:txBody>
                  <a:tcPr marL="159378" marR="95627" marT="95627" marB="95627">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436824693"/>
                  </a:ext>
                </a:extLst>
              </a:tr>
              <a:tr h="675228">
                <a:tc>
                  <a:txBody>
                    <a:bodyPr/>
                    <a:lstStyle/>
                    <a:p>
                      <a:r>
                        <a:rPr lang="fi-FI" sz="1400">
                          <a:solidFill>
                            <a:schemeClr val="tx1">
                              <a:lumMod val="85000"/>
                              <a:lumOff val="15000"/>
                            </a:schemeClr>
                          </a:solidFill>
                        </a:rPr>
                        <a:t>Tuoko kirjoittaja lähdeviitteiden avulla esiin, mikä ajatus on mistäkin lähteestä peräisin? Onko viitteiden käyttö selkeää ja ymmärrettävää? </a:t>
                      </a:r>
                    </a:p>
                  </a:txBody>
                  <a:tcPr marL="159378" marR="95627" marT="95627" marB="95627">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endParaRPr lang="fi-FI" sz="1400" dirty="0">
                        <a:solidFill>
                          <a:schemeClr val="tx1">
                            <a:lumMod val="85000"/>
                            <a:lumOff val="15000"/>
                          </a:schemeClr>
                        </a:solidFill>
                      </a:endParaRPr>
                    </a:p>
                  </a:txBody>
                  <a:tcPr marL="159378" marR="95627" marT="95627" marB="95627">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4248792928"/>
                  </a:ext>
                </a:extLst>
              </a:tr>
            </a:tbl>
          </a:graphicData>
        </a:graphic>
      </p:graphicFrame>
    </p:spTree>
    <p:extLst>
      <p:ext uri="{BB962C8B-B14F-4D97-AF65-F5344CB8AC3E}">
        <p14:creationId xmlns:p14="http://schemas.microsoft.com/office/powerpoint/2010/main" val="3607715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7E5FE-A388-14E4-F7D5-C9DE3919ED76}"/>
              </a:ext>
            </a:extLst>
          </p:cNvPr>
          <p:cNvSpPr>
            <a:spLocks noGrp="1"/>
          </p:cNvSpPr>
          <p:nvPr>
            <p:ph type="title"/>
          </p:nvPr>
        </p:nvSpPr>
        <p:spPr/>
        <p:txBody>
          <a:bodyPr/>
          <a:lstStyle/>
          <a:p>
            <a:pPr algn="ctr"/>
            <a:r>
              <a:rPr lang="fi-FI" i="0" dirty="0"/>
              <a:t>Viimeistelyvaiheen kommentointi </a:t>
            </a:r>
          </a:p>
        </p:txBody>
      </p:sp>
      <p:sp>
        <p:nvSpPr>
          <p:cNvPr id="3" name="Content Placeholder 2">
            <a:extLst>
              <a:ext uri="{FF2B5EF4-FFF2-40B4-BE49-F238E27FC236}">
                <a16:creationId xmlns:a16="http://schemas.microsoft.com/office/drawing/2014/main" id="{89CE46DA-7F2A-4924-9479-86653B13880F}"/>
              </a:ext>
            </a:extLst>
          </p:cNvPr>
          <p:cNvSpPr>
            <a:spLocks noGrp="1"/>
          </p:cNvSpPr>
          <p:nvPr>
            <p:ph idx="1"/>
          </p:nvPr>
        </p:nvSpPr>
        <p:spPr>
          <a:xfrm>
            <a:off x="838200" y="1690687"/>
            <a:ext cx="10515600" cy="4931785"/>
          </a:xfrm>
        </p:spPr>
        <p:txBody>
          <a:bodyPr>
            <a:normAutofit lnSpcReduction="10000"/>
          </a:bodyPr>
          <a:lstStyle/>
          <a:p>
            <a:pPr algn="ctr"/>
            <a:r>
              <a:rPr lang="fi-FI" dirty="0"/>
              <a:t>Viimeistelyvaihe on kirjoitusprosessin vaihe, jossa varmistetaan tekstin luettavuus, ymmärrettävyys ja vakuuttavuus. </a:t>
            </a:r>
          </a:p>
          <a:p>
            <a:pPr algn="ctr"/>
            <a:r>
              <a:rPr lang="fi-FI" dirty="0"/>
              <a:t>Tavoitteena on viimeistellä tekstistä yhtenäinen kokonaisuus, joka on mahdollisimman selkeä, johdonmukainen sekä noudattaa tieteenalan käytänteitä</a:t>
            </a:r>
          </a:p>
          <a:p>
            <a:pPr algn="ctr"/>
            <a:r>
              <a:rPr lang="fi-FI" dirty="0"/>
              <a:t>Viimeistelyvaiheessa tekstiä tarkastellaan kokonaisuutena, joten sisällön pitää olla koossa läpi työn, vaikka teksti olisikin paikoitellen vielä keskeneräistä </a:t>
            </a:r>
          </a:p>
          <a:p>
            <a:pPr algn="ctr"/>
            <a:r>
              <a:rPr lang="fi-FI" dirty="0"/>
              <a:t>Tuula tutkija – ohjeet </a:t>
            </a:r>
          </a:p>
          <a:p>
            <a:pPr algn="ctr"/>
            <a:r>
              <a:rPr lang="fi-FI" dirty="0"/>
              <a:t>Oikoluku kautta työn  </a:t>
            </a:r>
          </a:p>
        </p:txBody>
      </p:sp>
    </p:spTree>
    <p:extLst>
      <p:ext uri="{BB962C8B-B14F-4D97-AF65-F5344CB8AC3E}">
        <p14:creationId xmlns:p14="http://schemas.microsoft.com/office/powerpoint/2010/main" val="2555247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ECE6-1C70-A1CA-5DDA-B74BAA1847A1}"/>
              </a:ext>
            </a:extLst>
          </p:cNvPr>
          <p:cNvSpPr>
            <a:spLocks noGrp="1"/>
          </p:cNvSpPr>
          <p:nvPr>
            <p:ph type="title"/>
          </p:nvPr>
        </p:nvSpPr>
        <p:spPr>
          <a:xfrm>
            <a:off x="838200" y="212725"/>
            <a:ext cx="10515600" cy="1325563"/>
          </a:xfrm>
        </p:spPr>
        <p:txBody>
          <a:bodyPr>
            <a:normAutofit fontScale="90000"/>
          </a:bodyPr>
          <a:lstStyle/>
          <a:p>
            <a:pPr algn="ctr"/>
            <a:r>
              <a:rPr lang="fi-FI" i="0" dirty="0"/>
              <a:t>Palautteesta – feedbackista </a:t>
            </a:r>
            <a:br>
              <a:rPr lang="fi-FI" i="0" dirty="0"/>
            </a:br>
            <a:r>
              <a:rPr lang="fi-FI" i="0" dirty="0" err="1"/>
              <a:t>Edisteeseen</a:t>
            </a:r>
            <a:r>
              <a:rPr lang="fi-FI" i="0" dirty="0"/>
              <a:t>  – huomaa hyvä ja korosta sitä!</a:t>
            </a:r>
          </a:p>
        </p:txBody>
      </p:sp>
      <p:sp>
        <p:nvSpPr>
          <p:cNvPr id="3" name="Content Placeholder 2">
            <a:extLst>
              <a:ext uri="{FF2B5EF4-FFF2-40B4-BE49-F238E27FC236}">
                <a16:creationId xmlns:a16="http://schemas.microsoft.com/office/drawing/2014/main" id="{2C40C417-A341-626B-B549-0C5A8FEAE72F}"/>
              </a:ext>
            </a:extLst>
          </p:cNvPr>
          <p:cNvSpPr>
            <a:spLocks noGrp="1"/>
          </p:cNvSpPr>
          <p:nvPr>
            <p:ph idx="1"/>
          </p:nvPr>
        </p:nvSpPr>
        <p:spPr>
          <a:xfrm>
            <a:off x="838200" y="1666875"/>
            <a:ext cx="10515600" cy="4825999"/>
          </a:xfrm>
        </p:spPr>
        <p:txBody>
          <a:bodyPr>
            <a:normAutofit/>
          </a:bodyPr>
          <a:lstStyle/>
          <a:p>
            <a:pPr marL="0" indent="0" algn="ctr">
              <a:buNone/>
            </a:pPr>
            <a:r>
              <a:rPr lang="fi-FI" b="1" dirty="0"/>
              <a:t>Opponoija:</a:t>
            </a:r>
            <a:r>
              <a:rPr lang="fi-FI" dirty="0"/>
              <a:t> </a:t>
            </a:r>
          </a:p>
          <a:p>
            <a:pPr algn="ctr"/>
            <a:r>
              <a:rPr lang="fi-FI" dirty="0"/>
              <a:t>Varaa aikaa ja paneudu. </a:t>
            </a:r>
          </a:p>
          <a:p>
            <a:pPr algn="ctr"/>
            <a:r>
              <a:rPr lang="fi-FI" dirty="0"/>
              <a:t>Pyri vastaamaan toisen tarpeeseen saada palautetta. </a:t>
            </a:r>
          </a:p>
          <a:p>
            <a:pPr algn="ctr" rtl="0" fontAlgn="base">
              <a:spcBef>
                <a:spcPts val="0"/>
              </a:spcBef>
              <a:spcAft>
                <a:spcPts val="0"/>
              </a:spcAft>
              <a:buFont typeface="Arial" panose="020B0604020202020204" pitchFamily="34" charset="0"/>
              <a:buChar char="•"/>
            </a:pPr>
            <a:r>
              <a:rPr lang="fi-FI" dirty="0"/>
              <a:t>Palautetta on monella tasolla: on pieniä asioita ja isompia. Pyri säilyttämään ja kertomaan mittasuhteet. </a:t>
            </a:r>
          </a:p>
          <a:p>
            <a:pPr algn="ctr" rtl="0" fontAlgn="base">
              <a:spcBef>
                <a:spcPts val="0"/>
              </a:spcBef>
              <a:spcAft>
                <a:spcPts val="0"/>
              </a:spcAft>
              <a:buFont typeface="Arial" panose="020B0604020202020204" pitchFamily="34" charset="0"/>
              <a:buChar char="•"/>
            </a:pPr>
            <a:r>
              <a:rPr lang="fi-FI" dirty="0">
                <a:solidFill>
                  <a:srgbClr val="000000"/>
                </a:solidFill>
              </a:rPr>
              <a:t>R</a:t>
            </a:r>
            <a:r>
              <a:rPr lang="fi-FI" sz="2800" b="0" i="0" u="none" strike="noStrike" dirty="0">
                <a:solidFill>
                  <a:srgbClr val="000000"/>
                </a:solidFill>
                <a:effectLst/>
              </a:rPr>
              <a:t>eflektointiin kannustaminen, yhteisymmärrystä lisäävät kysymykset epäselvissä kohdissa “Ymmärsinkö oikein…” “Tarkoititko…”</a:t>
            </a:r>
          </a:p>
          <a:p>
            <a:pPr algn="ctr" rtl="0" fontAlgn="base">
              <a:spcBef>
                <a:spcPts val="0"/>
              </a:spcBef>
              <a:spcAft>
                <a:spcPts val="0"/>
              </a:spcAft>
              <a:buFont typeface="Arial" panose="020B0604020202020204" pitchFamily="34" charset="0"/>
              <a:buChar char="•"/>
            </a:pPr>
            <a:r>
              <a:rPr lang="fi-FI" dirty="0">
                <a:solidFill>
                  <a:srgbClr val="000000"/>
                </a:solidFill>
              </a:rPr>
              <a:t>Huomioi kirjoitusprosessin vaihe </a:t>
            </a:r>
          </a:p>
          <a:p>
            <a:pPr algn="ctr" rtl="0" fontAlgn="base">
              <a:spcBef>
                <a:spcPts val="0"/>
              </a:spcBef>
              <a:spcAft>
                <a:spcPts val="0"/>
              </a:spcAft>
              <a:buFont typeface="Arial" panose="020B0604020202020204" pitchFamily="34" charset="0"/>
              <a:buChar char="•"/>
            </a:pPr>
            <a:r>
              <a:rPr lang="fi-FI" sz="2800" b="0" i="0" u="none" strike="noStrike" dirty="0">
                <a:solidFill>
                  <a:srgbClr val="000000"/>
                </a:solidFill>
                <a:effectLst/>
              </a:rPr>
              <a:t>Mieti</a:t>
            </a:r>
            <a:r>
              <a:rPr lang="fi-FI" dirty="0">
                <a:solidFill>
                  <a:srgbClr val="000000"/>
                </a:solidFill>
              </a:rPr>
              <a:t>, minkälaista palautetta itse haluaisit? </a:t>
            </a:r>
            <a:endParaRPr lang="fi-FI" sz="2800" b="0" i="0" u="none" strike="noStrike" dirty="0">
              <a:solidFill>
                <a:srgbClr val="000000"/>
              </a:solidFill>
              <a:effectLst/>
            </a:endParaRPr>
          </a:p>
          <a:p>
            <a:pPr algn="ctr"/>
            <a:endParaRPr lang="fi-FI" dirty="0"/>
          </a:p>
        </p:txBody>
      </p:sp>
    </p:spTree>
    <p:extLst>
      <p:ext uri="{BB962C8B-B14F-4D97-AF65-F5344CB8AC3E}">
        <p14:creationId xmlns:p14="http://schemas.microsoft.com/office/powerpoint/2010/main" val="88614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ECE6-1C70-A1CA-5DDA-B74BAA1847A1}"/>
              </a:ext>
            </a:extLst>
          </p:cNvPr>
          <p:cNvSpPr>
            <a:spLocks noGrp="1"/>
          </p:cNvSpPr>
          <p:nvPr>
            <p:ph type="title"/>
          </p:nvPr>
        </p:nvSpPr>
        <p:spPr>
          <a:xfrm>
            <a:off x="838200" y="212725"/>
            <a:ext cx="10515600" cy="1325563"/>
          </a:xfrm>
        </p:spPr>
        <p:txBody>
          <a:bodyPr>
            <a:normAutofit fontScale="90000"/>
          </a:bodyPr>
          <a:lstStyle/>
          <a:p>
            <a:pPr algn="ctr"/>
            <a:r>
              <a:rPr lang="fi-FI" i="0" dirty="0"/>
              <a:t>Palautteesta – feedbackista </a:t>
            </a:r>
            <a:br>
              <a:rPr lang="fi-FI" i="0" dirty="0"/>
            </a:br>
            <a:r>
              <a:rPr lang="fi-FI" i="0" dirty="0" err="1"/>
              <a:t>Edisteeseen</a:t>
            </a:r>
            <a:r>
              <a:rPr lang="fi-FI" i="0" dirty="0"/>
              <a:t> – huomaa hyvä ja korosta sitä!</a:t>
            </a:r>
          </a:p>
        </p:txBody>
      </p:sp>
      <p:sp>
        <p:nvSpPr>
          <p:cNvPr id="3" name="Content Placeholder 2">
            <a:extLst>
              <a:ext uri="{FF2B5EF4-FFF2-40B4-BE49-F238E27FC236}">
                <a16:creationId xmlns:a16="http://schemas.microsoft.com/office/drawing/2014/main" id="{2C40C417-A341-626B-B549-0C5A8FEAE72F}"/>
              </a:ext>
            </a:extLst>
          </p:cNvPr>
          <p:cNvSpPr>
            <a:spLocks noGrp="1"/>
          </p:cNvSpPr>
          <p:nvPr>
            <p:ph idx="1"/>
          </p:nvPr>
        </p:nvSpPr>
        <p:spPr>
          <a:xfrm>
            <a:off x="838200" y="1666875"/>
            <a:ext cx="10515600" cy="4825999"/>
          </a:xfrm>
        </p:spPr>
        <p:txBody>
          <a:bodyPr>
            <a:normAutofit/>
          </a:bodyPr>
          <a:lstStyle/>
          <a:p>
            <a:pPr marL="0" indent="0" algn="ctr">
              <a:buNone/>
            </a:pPr>
            <a:r>
              <a:rPr lang="fi-FI" b="1" dirty="0"/>
              <a:t>Opponoitavana oleva</a:t>
            </a:r>
            <a:r>
              <a:rPr lang="fi-FI" dirty="0"/>
              <a:t>: </a:t>
            </a:r>
          </a:p>
          <a:p>
            <a:pPr algn="ctr"/>
            <a:r>
              <a:rPr lang="fi-FI" dirty="0"/>
              <a:t>Kerro, mistä haluat puhua / mihin haluat saada näkökulmaa </a:t>
            </a:r>
          </a:p>
          <a:p>
            <a:pPr algn="ctr"/>
            <a:r>
              <a:rPr lang="fi-FI" dirty="0"/>
              <a:t>Kuule palautteessa myös hyvä. Jos sen antaminen on unohtunut, kysy sitä. Jokaisessa työssä on hyvää! </a:t>
            </a:r>
          </a:p>
          <a:p>
            <a:pPr algn="ctr"/>
            <a:r>
              <a:rPr lang="fi-FI" dirty="0"/>
              <a:t>Jokainen vaihe on tärkeä ja merkityksellinen työn kannalta – ja vie työtä eteenpäin. </a:t>
            </a:r>
          </a:p>
          <a:p>
            <a:pPr algn="ctr"/>
            <a:r>
              <a:rPr lang="fi-FI" dirty="0"/>
              <a:t>Kiitä ja arvosta palautetta, kun se on huolellisesti tehty. Prosessin aikana tehty työ ei tule eteen enää myöhemmin </a:t>
            </a:r>
          </a:p>
          <a:p>
            <a:pPr marL="0" indent="0" algn="ctr">
              <a:buNone/>
            </a:pPr>
            <a:endParaRPr lang="fi-FI" dirty="0"/>
          </a:p>
        </p:txBody>
      </p:sp>
    </p:spTree>
    <p:extLst>
      <p:ext uri="{BB962C8B-B14F-4D97-AF65-F5344CB8AC3E}">
        <p14:creationId xmlns:p14="http://schemas.microsoft.com/office/powerpoint/2010/main" val="2020202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merican Football team">
            <a:extLst>
              <a:ext uri="{FF2B5EF4-FFF2-40B4-BE49-F238E27FC236}">
                <a16:creationId xmlns:a16="http://schemas.microsoft.com/office/drawing/2014/main" id="{079B32F8-295E-AE60-D464-4C568EA606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051" r="-1" b="2657"/>
          <a:stretch/>
        </p:blipFill>
        <p:spPr>
          <a:xfrm>
            <a:off x="20" y="1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496631-F2E7-E8A7-F618-11EACDDB0F23}"/>
              </a:ext>
            </a:extLst>
          </p:cNvPr>
          <p:cNvSpPr>
            <a:spLocks noGrp="1"/>
          </p:cNvSpPr>
          <p:nvPr>
            <p:ph type="title"/>
          </p:nvPr>
        </p:nvSpPr>
        <p:spPr>
          <a:xfrm>
            <a:off x="4476750" y="0"/>
            <a:ext cx="9144000" cy="1152663"/>
          </a:xfrm>
        </p:spPr>
        <p:txBody>
          <a:bodyPr vert="horz" lIns="91440" tIns="45720" rIns="91440" bIns="45720" rtlCol="0" anchor="b">
            <a:normAutofit/>
          </a:bodyPr>
          <a:lstStyle/>
          <a:p>
            <a:pPr algn="ctr"/>
            <a:r>
              <a:rPr lang="en-US" sz="4800" i="0" dirty="0" err="1">
                <a:solidFill>
                  <a:schemeClr val="bg1"/>
                </a:solidFill>
              </a:rPr>
              <a:t>Opponoijaparit</a:t>
            </a:r>
            <a:r>
              <a:rPr lang="en-US" sz="4800" i="0" dirty="0">
                <a:solidFill>
                  <a:schemeClr val="bg1"/>
                </a:solidFill>
              </a:rPr>
              <a:t> </a:t>
            </a:r>
          </a:p>
        </p:txBody>
      </p:sp>
      <p:sp>
        <p:nvSpPr>
          <p:cNvPr id="3" name="TextBox 2">
            <a:extLst>
              <a:ext uri="{FF2B5EF4-FFF2-40B4-BE49-F238E27FC236}">
                <a16:creationId xmlns:a16="http://schemas.microsoft.com/office/drawing/2014/main" id="{BC5F5C0D-6D88-7702-67CD-49E2DB78ABF1}"/>
              </a:ext>
            </a:extLst>
          </p:cNvPr>
          <p:cNvSpPr txBox="1"/>
          <p:nvPr/>
        </p:nvSpPr>
        <p:spPr>
          <a:xfrm>
            <a:off x="430385" y="4530069"/>
            <a:ext cx="4338918" cy="2031325"/>
          </a:xfrm>
          <a:prstGeom prst="rect">
            <a:avLst/>
          </a:prstGeom>
          <a:noFill/>
        </p:spPr>
        <p:txBody>
          <a:bodyPr wrap="square" rtlCol="0">
            <a:spAutoFit/>
          </a:bodyPr>
          <a:lstStyle/>
          <a:p>
            <a:r>
              <a:rPr lang="fi-FI" b="1" dirty="0">
                <a:solidFill>
                  <a:schemeClr val="bg1"/>
                </a:solidFill>
              </a:rPr>
              <a:t>Pienryhmä 1: </a:t>
            </a:r>
          </a:p>
          <a:p>
            <a:r>
              <a:rPr lang="fi-FI" dirty="0">
                <a:solidFill>
                  <a:schemeClr val="bg1"/>
                </a:solidFill>
              </a:rPr>
              <a:t>Emma &lt;-&gt; Juuso &amp; Joonas</a:t>
            </a:r>
          </a:p>
          <a:p>
            <a:r>
              <a:rPr lang="fi-FI" dirty="0">
                <a:solidFill>
                  <a:schemeClr val="bg1"/>
                </a:solidFill>
              </a:rPr>
              <a:t>Arttu &amp; Jonne &lt;-&gt; Susanna &amp; Aino </a:t>
            </a:r>
          </a:p>
          <a:p>
            <a:endParaRPr lang="fi-FI" dirty="0">
              <a:solidFill>
                <a:schemeClr val="bg1"/>
              </a:solidFill>
            </a:endParaRPr>
          </a:p>
          <a:p>
            <a:r>
              <a:rPr lang="fi-FI" b="1" dirty="0">
                <a:solidFill>
                  <a:schemeClr val="bg1"/>
                </a:solidFill>
              </a:rPr>
              <a:t>Pienryhmä 2: </a:t>
            </a:r>
          </a:p>
          <a:p>
            <a:r>
              <a:rPr lang="fi-FI" dirty="0">
                <a:solidFill>
                  <a:schemeClr val="bg1"/>
                </a:solidFill>
              </a:rPr>
              <a:t>Sara-Elise &amp; Samuel &lt;-&gt; Henri &amp; Toni</a:t>
            </a:r>
          </a:p>
          <a:p>
            <a:r>
              <a:rPr lang="fi-FI" dirty="0">
                <a:solidFill>
                  <a:schemeClr val="bg1"/>
                </a:solidFill>
              </a:rPr>
              <a:t>Janika &amp; Suvi &lt;-&gt; Inka &amp; Pinja</a:t>
            </a:r>
          </a:p>
        </p:txBody>
      </p:sp>
    </p:spTree>
    <p:extLst>
      <p:ext uri="{BB962C8B-B14F-4D97-AF65-F5344CB8AC3E}">
        <p14:creationId xmlns:p14="http://schemas.microsoft.com/office/powerpoint/2010/main" val="1907781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C7C6-8B8A-B78A-809C-AEBFFB7DC4E1}"/>
              </a:ext>
            </a:extLst>
          </p:cNvPr>
          <p:cNvSpPr>
            <a:spLocks noGrp="1"/>
          </p:cNvSpPr>
          <p:nvPr>
            <p:ph type="title"/>
          </p:nvPr>
        </p:nvSpPr>
        <p:spPr>
          <a:xfrm>
            <a:off x="838200" y="365125"/>
            <a:ext cx="10515600" cy="813435"/>
          </a:xfrm>
        </p:spPr>
        <p:txBody>
          <a:bodyPr/>
          <a:lstStyle/>
          <a:p>
            <a:pPr algn="ctr"/>
            <a:r>
              <a:rPr lang="fi-FI" i="0" dirty="0" err="1"/>
              <a:t>Movin</a:t>
            </a:r>
            <a:r>
              <a:rPr lang="fi-FI" i="0" dirty="0"/>
              <a:t> kurssit </a:t>
            </a:r>
          </a:p>
        </p:txBody>
      </p:sp>
      <p:pic>
        <p:nvPicPr>
          <p:cNvPr id="5" name="Content Placeholder 4" descr="Diagram&#10;&#10;Description automatically generated">
            <a:extLst>
              <a:ext uri="{FF2B5EF4-FFF2-40B4-BE49-F238E27FC236}">
                <a16:creationId xmlns:a16="http://schemas.microsoft.com/office/drawing/2014/main" id="{1A58E78A-F7F9-3FAB-23F8-14C452C94F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7828" y="1395049"/>
            <a:ext cx="9556343" cy="5251986"/>
          </a:xfrm>
        </p:spPr>
      </p:pic>
    </p:spTree>
    <p:extLst>
      <p:ext uri="{BB962C8B-B14F-4D97-AF65-F5344CB8AC3E}">
        <p14:creationId xmlns:p14="http://schemas.microsoft.com/office/powerpoint/2010/main" val="2632637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597837B1-5D7D-FBE5-9D67-4195E23BF8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4234" y="762980"/>
            <a:ext cx="9694619" cy="5332040"/>
          </a:xfrm>
          <a:prstGeom prst="rect">
            <a:avLst/>
          </a:prstGeom>
        </p:spPr>
      </p:pic>
    </p:spTree>
    <p:extLst>
      <p:ext uri="{BB962C8B-B14F-4D97-AF65-F5344CB8AC3E}">
        <p14:creationId xmlns:p14="http://schemas.microsoft.com/office/powerpoint/2010/main" val="2268900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74769B-E68D-CDBA-7ACD-CC39DB6387D5}"/>
              </a:ext>
            </a:extLst>
          </p:cNvPr>
          <p:cNvSpPr>
            <a:spLocks noGrp="1"/>
          </p:cNvSpPr>
          <p:nvPr>
            <p:ph type="title"/>
          </p:nvPr>
        </p:nvSpPr>
        <p:spPr>
          <a:xfrm>
            <a:off x="838201" y="365125"/>
            <a:ext cx="3816095" cy="1807305"/>
          </a:xfrm>
        </p:spPr>
        <p:txBody>
          <a:bodyPr vert="horz" lIns="91440" tIns="45720" rIns="91440" bIns="45720" rtlCol="0" anchor="ctr">
            <a:normAutofit/>
          </a:bodyPr>
          <a:lstStyle/>
          <a:p>
            <a:r>
              <a:rPr lang="en-US" i="0" dirty="0" err="1"/>
              <a:t>Gradun</a:t>
            </a:r>
            <a:r>
              <a:rPr lang="en-US" i="0" dirty="0"/>
              <a:t> </a:t>
            </a:r>
            <a:r>
              <a:rPr lang="en-US" i="0" dirty="0" err="1"/>
              <a:t>tekemisen</a:t>
            </a:r>
            <a:r>
              <a:rPr lang="en-US" i="0" dirty="0"/>
              <a:t> </a:t>
            </a:r>
            <a:br>
              <a:rPr lang="en-US" i="0" dirty="0"/>
            </a:br>
            <a:r>
              <a:rPr lang="en-US" i="0" dirty="0" err="1"/>
              <a:t>esteet</a:t>
            </a:r>
            <a:endParaRPr lang="en-US" i="0" dirty="0"/>
          </a:p>
        </p:txBody>
      </p:sp>
      <p:sp>
        <p:nvSpPr>
          <p:cNvPr id="3" name="TextBox 2">
            <a:extLst>
              <a:ext uri="{FF2B5EF4-FFF2-40B4-BE49-F238E27FC236}">
                <a16:creationId xmlns:a16="http://schemas.microsoft.com/office/drawing/2014/main" id="{AC88B2A5-30A6-C0A0-3E43-2DAA06F13FB0}"/>
              </a:ext>
            </a:extLst>
          </p:cNvPr>
          <p:cNvSpPr txBox="1"/>
          <p:nvPr/>
        </p:nvSpPr>
        <p:spPr>
          <a:xfrm>
            <a:off x="838201" y="2333297"/>
            <a:ext cx="3816096" cy="38436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dirty="0" err="1"/>
              <a:t>Epäonnistumisen</a:t>
            </a:r>
            <a:r>
              <a:rPr lang="en-US" sz="1700" dirty="0"/>
              <a:t> (ja </a:t>
            </a:r>
            <a:r>
              <a:rPr lang="en-US" sz="1700" dirty="0" err="1"/>
              <a:t>onnistumisen</a:t>
            </a:r>
            <a:r>
              <a:rPr lang="en-US" sz="1700" dirty="0"/>
              <a:t>) </a:t>
            </a:r>
            <a:r>
              <a:rPr lang="en-US" sz="1700" dirty="0" err="1"/>
              <a:t>pelko</a:t>
            </a:r>
            <a:r>
              <a:rPr lang="en-US" sz="1700" dirty="0"/>
              <a:t> </a:t>
            </a:r>
          </a:p>
          <a:p>
            <a:pPr indent="-228600">
              <a:lnSpc>
                <a:spcPct val="90000"/>
              </a:lnSpc>
              <a:spcAft>
                <a:spcPts val="600"/>
              </a:spcAft>
              <a:buFont typeface="Arial" panose="020B0604020202020204" pitchFamily="34" charset="0"/>
              <a:buChar char="•"/>
            </a:pPr>
            <a:r>
              <a:rPr lang="en-US" sz="1700" dirty="0" err="1"/>
              <a:t>Täydellisyyteen</a:t>
            </a:r>
            <a:r>
              <a:rPr lang="en-US" sz="1700" dirty="0"/>
              <a:t> </a:t>
            </a:r>
            <a:r>
              <a:rPr lang="en-US" sz="1700" dirty="0" err="1"/>
              <a:t>pyrkiminen</a:t>
            </a:r>
            <a:r>
              <a:rPr lang="en-US" sz="1700" dirty="0"/>
              <a:t> </a:t>
            </a:r>
          </a:p>
          <a:p>
            <a:pPr indent="-228600">
              <a:lnSpc>
                <a:spcPct val="90000"/>
              </a:lnSpc>
              <a:spcAft>
                <a:spcPts val="600"/>
              </a:spcAft>
              <a:buFont typeface="Arial" panose="020B0604020202020204" pitchFamily="34" charset="0"/>
              <a:buChar char="•"/>
            </a:pPr>
            <a:r>
              <a:rPr lang="en-US" sz="1700" dirty="0" err="1"/>
              <a:t>Aikaisemmat</a:t>
            </a:r>
            <a:r>
              <a:rPr lang="en-US" sz="1700" dirty="0"/>
              <a:t> </a:t>
            </a:r>
            <a:r>
              <a:rPr lang="en-US" sz="1700" dirty="0" err="1"/>
              <a:t>negatiiviset</a:t>
            </a:r>
            <a:r>
              <a:rPr lang="en-US" sz="1700" dirty="0"/>
              <a:t> </a:t>
            </a:r>
            <a:r>
              <a:rPr lang="en-US" sz="1700" dirty="0" err="1"/>
              <a:t>kokemukset</a:t>
            </a:r>
            <a:r>
              <a:rPr lang="en-US" sz="1700" dirty="0"/>
              <a:t> </a:t>
            </a:r>
          </a:p>
          <a:p>
            <a:pPr indent="-228600">
              <a:lnSpc>
                <a:spcPct val="90000"/>
              </a:lnSpc>
              <a:spcAft>
                <a:spcPts val="600"/>
              </a:spcAft>
              <a:buFont typeface="Arial" panose="020B0604020202020204" pitchFamily="34" charset="0"/>
              <a:buChar char="•"/>
            </a:pPr>
            <a:r>
              <a:rPr lang="en-US" sz="1700" dirty="0" err="1"/>
              <a:t>Lykkääminen</a:t>
            </a:r>
            <a:r>
              <a:rPr lang="en-US" sz="1700" dirty="0"/>
              <a:t> </a:t>
            </a:r>
          </a:p>
          <a:p>
            <a:pPr indent="-228600">
              <a:lnSpc>
                <a:spcPct val="90000"/>
              </a:lnSpc>
              <a:spcAft>
                <a:spcPts val="600"/>
              </a:spcAft>
              <a:buFont typeface="Arial" panose="020B0604020202020204" pitchFamily="34" charset="0"/>
              <a:buChar char="•"/>
            </a:pPr>
            <a:r>
              <a:rPr lang="en-US" sz="1700" dirty="0" err="1"/>
              <a:t>Aloittamisen</a:t>
            </a:r>
            <a:r>
              <a:rPr lang="en-US" sz="1700" dirty="0"/>
              <a:t> </a:t>
            </a:r>
            <a:r>
              <a:rPr lang="en-US" sz="1700" dirty="0" err="1"/>
              <a:t>vaikeus</a:t>
            </a:r>
            <a:r>
              <a:rPr lang="en-US" sz="1700" dirty="0"/>
              <a:t> </a:t>
            </a:r>
          </a:p>
          <a:p>
            <a:pPr indent="-228600">
              <a:lnSpc>
                <a:spcPct val="90000"/>
              </a:lnSpc>
              <a:spcAft>
                <a:spcPts val="600"/>
              </a:spcAft>
              <a:buFont typeface="Arial" panose="020B0604020202020204" pitchFamily="34" charset="0"/>
              <a:buChar char="•"/>
            </a:pPr>
            <a:r>
              <a:rPr lang="en-US" sz="1700" dirty="0" err="1"/>
              <a:t>Kirjoittamisen</a:t>
            </a:r>
            <a:r>
              <a:rPr lang="en-US" sz="1700" dirty="0"/>
              <a:t> </a:t>
            </a:r>
            <a:r>
              <a:rPr lang="en-US" sz="1700" dirty="0" err="1"/>
              <a:t>vastustus</a:t>
            </a:r>
            <a:r>
              <a:rPr lang="en-US" sz="1700" dirty="0"/>
              <a:t>, </a:t>
            </a:r>
            <a:r>
              <a:rPr lang="en-US" sz="1700" dirty="0" err="1"/>
              <a:t>kirjoituskammo</a:t>
            </a:r>
            <a:r>
              <a:rPr lang="en-US" sz="1700" dirty="0"/>
              <a:t> </a:t>
            </a:r>
          </a:p>
          <a:p>
            <a:pPr indent="-228600">
              <a:lnSpc>
                <a:spcPct val="90000"/>
              </a:lnSpc>
              <a:spcAft>
                <a:spcPts val="600"/>
              </a:spcAft>
              <a:buFont typeface="Arial" panose="020B0604020202020204" pitchFamily="34" charset="0"/>
              <a:buChar char="•"/>
            </a:pPr>
            <a:r>
              <a:rPr lang="en-US" sz="1700" dirty="0" err="1"/>
              <a:t>Ajanhallinnan</a:t>
            </a:r>
            <a:r>
              <a:rPr lang="en-US" sz="1700" dirty="0"/>
              <a:t> </a:t>
            </a:r>
            <a:r>
              <a:rPr lang="en-US" sz="1700" dirty="0" err="1"/>
              <a:t>ongelmat</a:t>
            </a:r>
            <a:r>
              <a:rPr lang="en-US" sz="1700" dirty="0"/>
              <a:t> </a:t>
            </a:r>
          </a:p>
          <a:p>
            <a:pPr indent="-228600">
              <a:lnSpc>
                <a:spcPct val="90000"/>
              </a:lnSpc>
              <a:spcAft>
                <a:spcPts val="600"/>
              </a:spcAft>
              <a:buFont typeface="Arial" panose="020B0604020202020204" pitchFamily="34" charset="0"/>
              <a:buChar char="•"/>
            </a:pPr>
            <a:r>
              <a:rPr lang="en-US" sz="1700" dirty="0" err="1"/>
              <a:t>Kirjoittamisen</a:t>
            </a:r>
            <a:r>
              <a:rPr lang="en-US" sz="1700" dirty="0"/>
              <a:t> </a:t>
            </a:r>
            <a:r>
              <a:rPr lang="en-US" sz="1700" dirty="0" err="1"/>
              <a:t>ulkopuoliset</a:t>
            </a:r>
            <a:r>
              <a:rPr lang="en-US" sz="1700" dirty="0"/>
              <a:t> </a:t>
            </a:r>
            <a:r>
              <a:rPr lang="en-US" sz="1700" dirty="0" err="1"/>
              <a:t>tehtävät</a:t>
            </a:r>
            <a:r>
              <a:rPr lang="en-US" sz="1700" dirty="0"/>
              <a:t> </a:t>
            </a:r>
          </a:p>
          <a:p>
            <a:pPr indent="-228600">
              <a:lnSpc>
                <a:spcPct val="90000"/>
              </a:lnSpc>
              <a:spcAft>
                <a:spcPts val="600"/>
              </a:spcAft>
              <a:buFont typeface="Arial" panose="020B0604020202020204" pitchFamily="34" charset="0"/>
              <a:buChar char="•"/>
            </a:pPr>
            <a:r>
              <a:rPr lang="en-US" sz="1700" dirty="0" err="1"/>
              <a:t>Keskittymiskyvyn</a:t>
            </a:r>
            <a:r>
              <a:rPr lang="en-US" sz="1700" dirty="0"/>
              <a:t> </a:t>
            </a:r>
            <a:r>
              <a:rPr lang="en-US" sz="1700" dirty="0" err="1"/>
              <a:t>puute</a:t>
            </a:r>
            <a:r>
              <a:rPr lang="en-US" sz="1700" dirty="0"/>
              <a:t> </a:t>
            </a:r>
          </a:p>
        </p:txBody>
      </p:sp>
      <p:pic>
        <p:nvPicPr>
          <p:cNvPr id="5" name="Content Placeholder 4" descr="Cleaning items put in gray plastic jar">
            <a:extLst>
              <a:ext uri="{FF2B5EF4-FFF2-40B4-BE49-F238E27FC236}">
                <a16:creationId xmlns:a16="http://schemas.microsoft.com/office/drawing/2014/main" id="{9479EE6A-9BD7-ABC3-9440-FE6F40248E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744" r="17251" b="1"/>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4" name="TextBox 3">
            <a:extLst>
              <a:ext uri="{FF2B5EF4-FFF2-40B4-BE49-F238E27FC236}">
                <a16:creationId xmlns:a16="http://schemas.microsoft.com/office/drawing/2014/main" id="{70DCF0D4-91C7-6718-FBD7-192ABBF8CBC1}"/>
              </a:ext>
            </a:extLst>
          </p:cNvPr>
          <p:cNvSpPr txBox="1"/>
          <p:nvPr/>
        </p:nvSpPr>
        <p:spPr>
          <a:xfrm>
            <a:off x="209550" y="6488658"/>
            <a:ext cx="12188952" cy="276999"/>
          </a:xfrm>
          <a:prstGeom prst="rect">
            <a:avLst/>
          </a:prstGeom>
          <a:noFill/>
        </p:spPr>
        <p:txBody>
          <a:bodyPr wrap="square" rtlCol="0">
            <a:spAutoFit/>
          </a:bodyPr>
          <a:lstStyle/>
          <a:p>
            <a:r>
              <a:rPr lang="fi-FI" sz="1200" dirty="0"/>
              <a:t>Svinhufvud (2016) Kokonaisvaltainen kirjoittaminen; </a:t>
            </a:r>
            <a:r>
              <a:rPr lang="fi-FI" sz="1200" dirty="0" err="1"/>
              <a:t>Boyce</a:t>
            </a:r>
            <a:r>
              <a:rPr lang="fi-FI" sz="1200" dirty="0"/>
              <a:t> (1990) </a:t>
            </a:r>
            <a:r>
              <a:rPr lang="fi-FI" sz="1200" dirty="0" err="1"/>
              <a:t>Professors</a:t>
            </a:r>
            <a:r>
              <a:rPr lang="fi-FI" sz="1200" dirty="0"/>
              <a:t> as </a:t>
            </a:r>
            <a:r>
              <a:rPr lang="fi-FI" sz="1200" dirty="0" err="1"/>
              <a:t>writers</a:t>
            </a:r>
            <a:r>
              <a:rPr lang="fi-FI" sz="1200" dirty="0"/>
              <a:t>. </a:t>
            </a:r>
          </a:p>
        </p:txBody>
      </p:sp>
    </p:spTree>
    <p:extLst>
      <p:ext uri="{BB962C8B-B14F-4D97-AF65-F5344CB8AC3E}">
        <p14:creationId xmlns:p14="http://schemas.microsoft.com/office/powerpoint/2010/main" val="3235959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3E5A-93CC-8BA5-9FBB-DE5CFBBAD734}"/>
              </a:ext>
            </a:extLst>
          </p:cNvPr>
          <p:cNvSpPr>
            <a:spLocks noGrp="1"/>
          </p:cNvSpPr>
          <p:nvPr>
            <p:ph type="title"/>
          </p:nvPr>
        </p:nvSpPr>
        <p:spPr/>
        <p:txBody>
          <a:bodyPr/>
          <a:lstStyle/>
          <a:p>
            <a:pPr algn="ctr"/>
            <a:r>
              <a:rPr lang="fi-FI" i="0" dirty="0"/>
              <a:t>Tilastollisten menetelmien tuki</a:t>
            </a:r>
            <a:br>
              <a:rPr lang="fi-FI" dirty="0"/>
            </a:br>
            <a:endParaRPr lang="fi-FI" dirty="0"/>
          </a:p>
        </p:txBody>
      </p:sp>
      <p:sp>
        <p:nvSpPr>
          <p:cNvPr id="3" name="Content Placeholder 2">
            <a:extLst>
              <a:ext uri="{FF2B5EF4-FFF2-40B4-BE49-F238E27FC236}">
                <a16:creationId xmlns:a16="http://schemas.microsoft.com/office/drawing/2014/main" id="{9480469E-1892-C4F3-5EA4-1BF1B3A3B1D5}"/>
              </a:ext>
            </a:extLst>
          </p:cNvPr>
          <p:cNvSpPr>
            <a:spLocks noGrp="1"/>
          </p:cNvSpPr>
          <p:nvPr>
            <p:ph idx="1"/>
          </p:nvPr>
        </p:nvSpPr>
        <p:spPr>
          <a:xfrm>
            <a:off x="838200" y="1690688"/>
            <a:ext cx="10515600" cy="4481512"/>
          </a:xfrm>
        </p:spPr>
        <p:txBody>
          <a:bodyPr>
            <a:normAutofit fontScale="77500" lnSpcReduction="20000"/>
          </a:bodyPr>
          <a:lstStyle/>
          <a:p>
            <a:pPr marL="0" indent="0" algn="ctr">
              <a:buNone/>
            </a:pPr>
            <a:r>
              <a:rPr lang="fi-FI" dirty="0"/>
              <a:t>Asiointipalvelu: </a:t>
            </a:r>
          </a:p>
          <a:p>
            <a:pPr marL="0" indent="0" algn="ctr">
              <a:buNone/>
            </a:pPr>
            <a:r>
              <a:rPr lang="fi-FI" dirty="0"/>
              <a:t>ma-pe klo 12-14 (muina aikoina sopimuksen mukaan)</a:t>
            </a:r>
          </a:p>
          <a:p>
            <a:pPr algn="ctr"/>
            <a:r>
              <a:rPr lang="fi-FI" dirty="0"/>
              <a:t>tilastoneuvonta@jyu.fi</a:t>
            </a:r>
          </a:p>
          <a:p>
            <a:pPr algn="ctr"/>
            <a:endParaRPr lang="fi-FI" dirty="0"/>
          </a:p>
          <a:p>
            <a:pPr algn="ctr"/>
            <a:r>
              <a:rPr lang="fi-FI" dirty="0"/>
              <a:t>Pekka Rahkonen</a:t>
            </a:r>
          </a:p>
          <a:p>
            <a:pPr algn="ctr"/>
            <a:r>
              <a:rPr lang="fi-FI" dirty="0"/>
              <a:t>Tietoasiantuntija</a:t>
            </a:r>
          </a:p>
          <a:p>
            <a:pPr algn="ctr"/>
            <a:r>
              <a:rPr lang="fi-FI" dirty="0"/>
              <a:t>T258, puh. 040 8054052</a:t>
            </a:r>
          </a:p>
          <a:p>
            <a:pPr algn="ctr"/>
            <a:endParaRPr lang="fi-FI" dirty="0"/>
          </a:p>
          <a:p>
            <a:pPr algn="ctr"/>
            <a:r>
              <a:rPr lang="fi-FI" dirty="0"/>
              <a:t>Jukka-Pekka Kesonen</a:t>
            </a:r>
          </a:p>
          <a:p>
            <a:pPr algn="ctr"/>
            <a:r>
              <a:rPr lang="fi-FI" dirty="0"/>
              <a:t>Tietoasiantuntija</a:t>
            </a:r>
          </a:p>
          <a:p>
            <a:pPr algn="ctr"/>
            <a:r>
              <a:rPr lang="fi-FI" dirty="0"/>
              <a:t>T259, puh. 040 8054046</a:t>
            </a:r>
          </a:p>
        </p:txBody>
      </p:sp>
    </p:spTree>
    <p:extLst>
      <p:ext uri="{BB962C8B-B14F-4D97-AF65-F5344CB8AC3E}">
        <p14:creationId xmlns:p14="http://schemas.microsoft.com/office/powerpoint/2010/main" val="1641993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F1F4-8EF6-6FF0-89C9-B2FAA67835D1}"/>
              </a:ext>
            </a:extLst>
          </p:cNvPr>
          <p:cNvSpPr>
            <a:spLocks noGrp="1"/>
          </p:cNvSpPr>
          <p:nvPr>
            <p:ph type="title"/>
          </p:nvPr>
        </p:nvSpPr>
        <p:spPr/>
        <p:txBody>
          <a:bodyPr>
            <a:normAutofit fontScale="90000"/>
          </a:bodyPr>
          <a:lstStyle/>
          <a:p>
            <a:pPr algn="ctr"/>
            <a:r>
              <a:rPr lang="fi-FI" i="0" dirty="0" err="1"/>
              <a:t>Save</a:t>
            </a:r>
            <a:r>
              <a:rPr lang="fi-FI" i="0" dirty="0"/>
              <a:t> </a:t>
            </a:r>
            <a:r>
              <a:rPr lang="fi-FI" i="0" dirty="0" err="1"/>
              <a:t>the</a:t>
            </a:r>
            <a:r>
              <a:rPr lang="fi-FI" i="0" dirty="0"/>
              <a:t> </a:t>
            </a:r>
            <a:r>
              <a:rPr lang="fi-FI" i="0" dirty="0" err="1"/>
              <a:t>date</a:t>
            </a:r>
            <a:r>
              <a:rPr lang="fi-FI" i="0" dirty="0"/>
              <a:t> – </a:t>
            </a:r>
            <a:br>
              <a:rPr lang="fi-FI" i="0" dirty="0"/>
            </a:br>
            <a:r>
              <a:rPr lang="fi-FI" i="0" dirty="0"/>
              <a:t>Liikuntatieteellisen tiedekunnan tieteen päivä 14.5.2024</a:t>
            </a:r>
            <a:endParaRPr lang="fi-FI" dirty="0"/>
          </a:p>
        </p:txBody>
      </p:sp>
      <p:sp>
        <p:nvSpPr>
          <p:cNvPr id="3" name="Content Placeholder 2">
            <a:extLst>
              <a:ext uri="{FF2B5EF4-FFF2-40B4-BE49-F238E27FC236}">
                <a16:creationId xmlns:a16="http://schemas.microsoft.com/office/drawing/2014/main" id="{3CE50768-6455-6820-8813-A7C8FD270B1C}"/>
              </a:ext>
            </a:extLst>
          </p:cNvPr>
          <p:cNvSpPr>
            <a:spLocks noGrp="1"/>
          </p:cNvSpPr>
          <p:nvPr>
            <p:ph idx="1"/>
          </p:nvPr>
        </p:nvSpPr>
        <p:spPr>
          <a:xfrm>
            <a:off x="838200" y="2011679"/>
            <a:ext cx="10515600" cy="4430415"/>
          </a:xfrm>
        </p:spPr>
        <p:txBody>
          <a:bodyPr>
            <a:normAutofit/>
          </a:bodyPr>
          <a:lstStyle/>
          <a:p>
            <a:r>
              <a:rPr lang="fi-FI" sz="1800" dirty="0">
                <a:solidFill>
                  <a:srgbClr val="000000"/>
                </a:solidFill>
                <a:effectLst/>
                <a:latin typeface="Times New Roman" panose="02020603050405020304" pitchFamily="18" charset="0"/>
                <a:ea typeface="Calibri" panose="020F0502020204030204" pitchFamily="34" charset="0"/>
              </a:rPr>
              <a:t>Ensimmäinen liikuntatieteellisen tiedekunnan yhteinen tieteen päivä järjestetään keskiviikkona 17.5.2023 </a:t>
            </a:r>
            <a:r>
              <a:rPr lang="fi-FI" sz="1800" dirty="0" err="1">
                <a:solidFill>
                  <a:srgbClr val="000000"/>
                </a:solidFill>
                <a:effectLst/>
                <a:latin typeface="Times New Roman" panose="02020603050405020304" pitchFamily="18" charset="0"/>
                <a:ea typeface="Calibri" panose="020F0502020204030204" pitchFamily="34" charset="0"/>
              </a:rPr>
              <a:t>Agorassa</a:t>
            </a:r>
            <a:r>
              <a:rPr lang="fi-FI" sz="1800" dirty="0">
                <a:solidFill>
                  <a:srgbClr val="000000"/>
                </a:solidFill>
                <a:effectLst/>
                <a:latin typeface="Times New Roman" panose="02020603050405020304" pitchFamily="18" charset="0"/>
                <a:ea typeface="Calibri" panose="020F0502020204030204" pitchFamily="34" charset="0"/>
              </a:rPr>
              <a:t>.</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Times New Roman" panose="02020603050405020304" pitchFamily="18" charset="0"/>
                <a:ea typeface="Calibri" panose="020F0502020204030204" pitchFamily="34" charset="0"/>
              </a:rPr>
              <a:t>Päivän tarkoituksena on nostaa esiin ja juhlistaa opiskelijoiden ahkeran työn tuloksia.</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Times New Roman" panose="02020603050405020304" pitchFamily="18" charset="0"/>
                <a:ea typeface="Calibri" panose="020F0502020204030204" pitchFamily="34" charset="0"/>
              </a:rPr>
              <a:t>Tieteen päivässä opiskelijat esittelevät lukuvuoden aikana valmistuneita tai valmistuvia pro gradujaan suullisin tai posteriesityksin. Myös väitöskirjatutkijat esittelevät omia tutkimuksiaan. Esitykset pidetään suomeksi tai englanniksi. Gradu- ja väitöskirjaesitysten lisäksi päivään sisältyy kutsuluento, jonka pitäjä ja aihe ilmoitetaan myöhemmin julkaistavassa koko päivän ohjelmassa.</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Times New Roman" panose="02020603050405020304" pitchFamily="18" charset="0"/>
                <a:ea typeface="Calibri" panose="020F0502020204030204" pitchFamily="34" charset="0"/>
              </a:rPr>
              <a:t>Tarkemmat ohjeistukset osallistumiseen tulevat löytymään myöhemmin avattavalta sivustolta Moodlesta. Varaudu kuitenkin jo nyt tiivistelmien viimeiseen jättöpäivään keskiviikkona 26.4.2023. Huomaa, että ohjaajien tulee hyväksyä tiivistelmä ennen sen jättämistä. Myöhästyneitä lähetyksiä ei oteta huomioon.</a:t>
            </a:r>
          </a:p>
          <a:p>
            <a:r>
              <a:rPr lang="fi-FI" sz="1800" dirty="0">
                <a:solidFill>
                  <a:srgbClr val="000000"/>
                </a:solidFill>
                <a:effectLst/>
                <a:latin typeface="Times New Roman" panose="02020603050405020304" pitchFamily="18" charset="0"/>
                <a:ea typeface="Calibri" panose="020F0502020204030204" pitchFamily="34" charset="0"/>
              </a:rPr>
              <a:t>Tieteen päivään ovat lämpimästi tervetulleita opiskelijat, henkilökunnan jäsenet sekä muut aiheesta kiinnostuneet.</a:t>
            </a:r>
            <a:endParaRPr lang="fi-FI" sz="1800" dirty="0">
              <a:effectLst/>
              <a:latin typeface="Calibri" panose="020F0502020204030204" pitchFamily="34" charset="0"/>
              <a:ea typeface="Calibri" panose="020F0502020204030204" pitchFamily="34" charset="0"/>
            </a:endParaRPr>
          </a:p>
          <a:p>
            <a:endParaRPr lang="fi-FI" dirty="0"/>
          </a:p>
        </p:txBody>
      </p:sp>
    </p:spTree>
    <p:extLst>
      <p:ext uri="{BB962C8B-B14F-4D97-AF65-F5344CB8AC3E}">
        <p14:creationId xmlns:p14="http://schemas.microsoft.com/office/powerpoint/2010/main" val="1213963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4" name="Rectangle 23">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Office desk with supplies">
            <a:extLst>
              <a:ext uri="{FF2B5EF4-FFF2-40B4-BE49-F238E27FC236}">
                <a16:creationId xmlns:a16="http://schemas.microsoft.com/office/drawing/2014/main" id="{ED643F96-AD18-B93F-02EC-E82D926358E8}"/>
              </a:ext>
            </a:extLst>
          </p:cNvPr>
          <p:cNvPicPr>
            <a:picLocks noGrp="1" noChangeAspect="1"/>
          </p:cNvPicPr>
          <p:nvPr>
            <p:ph sz="half" idx="2"/>
          </p:nvPr>
        </p:nvPicPr>
        <p:blipFill rotWithShape="1">
          <a:blip r:embed="rId2">
            <a:alphaModFix amt="40000"/>
            <a:extLst>
              <a:ext uri="{28A0092B-C50C-407E-A947-70E740481C1C}">
                <a14:useLocalDpi xmlns:a14="http://schemas.microsoft.com/office/drawing/2010/main" val="0"/>
              </a:ext>
            </a:extLst>
          </a:blip>
          <a:srcRect l="16342" r="1409" b="-1"/>
          <a:stretch/>
        </p:blipFill>
        <p:spPr>
          <a:xfrm>
            <a:off x="20" y="10"/>
            <a:ext cx="8450297" cy="6857990"/>
          </a:xfrm>
          <a:prstGeom prst="rect">
            <a:avLst/>
          </a:prstGeom>
        </p:spPr>
      </p:pic>
      <p:sp>
        <p:nvSpPr>
          <p:cNvPr id="4" name="Title 3">
            <a:extLst>
              <a:ext uri="{FF2B5EF4-FFF2-40B4-BE49-F238E27FC236}">
                <a16:creationId xmlns:a16="http://schemas.microsoft.com/office/drawing/2014/main" id="{6FE83C95-643A-90EB-DB69-28953605F6EB}"/>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3400" i="0" dirty="0" err="1"/>
              <a:t>Kirjoitusprosessissa</a:t>
            </a:r>
            <a:r>
              <a:rPr lang="en-US" sz="3400" i="0" dirty="0"/>
              <a:t> on </a:t>
            </a:r>
            <a:r>
              <a:rPr lang="en-US" sz="3400" i="0" dirty="0" err="1"/>
              <a:t>kaksi</a:t>
            </a:r>
            <a:r>
              <a:rPr lang="en-US" sz="3400" i="0" dirty="0"/>
              <a:t> </a:t>
            </a:r>
            <a:r>
              <a:rPr lang="en-US" sz="3400" i="0" dirty="0" err="1"/>
              <a:t>ulottuvuutta</a:t>
            </a:r>
            <a:r>
              <a:rPr lang="en-US" sz="3400" i="0" dirty="0"/>
              <a:t>: </a:t>
            </a:r>
            <a:r>
              <a:rPr lang="en-US" sz="3400" i="0" dirty="0" err="1"/>
              <a:t>käytännöllinen</a:t>
            </a:r>
            <a:r>
              <a:rPr lang="en-US" sz="3400" i="0" dirty="0"/>
              <a:t> ja</a:t>
            </a:r>
            <a:r>
              <a:rPr kumimoji="0" lang="en-US" sz="3400" b="0" i="0" u="none" strike="noStrike" kern="1200" cap="none" spc="0" normalizeH="0" baseline="0" noProof="0" dirty="0">
                <a:ln>
                  <a:noFill/>
                </a:ln>
                <a:solidFill>
                  <a:srgbClr val="FFFFFF"/>
                </a:solidFill>
                <a:effectLst/>
                <a:uLnTx/>
                <a:uFillTx/>
                <a:latin typeface="Elephant"/>
                <a:ea typeface="+mj-ea"/>
                <a:cs typeface="+mj-cs"/>
              </a:rPr>
              <a:t> </a:t>
            </a:r>
            <a:r>
              <a:rPr kumimoji="0" lang="en-US" sz="3400" b="0" i="0" u="none" strike="noStrike" kern="1200" cap="none" spc="0" normalizeH="0" baseline="0" noProof="0" dirty="0" err="1">
                <a:ln>
                  <a:noFill/>
                </a:ln>
                <a:solidFill>
                  <a:srgbClr val="FFFFFF"/>
                </a:solidFill>
                <a:effectLst/>
                <a:uLnTx/>
                <a:uFillTx/>
                <a:latin typeface="Elephant"/>
                <a:ea typeface="+mj-ea"/>
                <a:cs typeface="+mj-cs"/>
              </a:rPr>
              <a:t>mentaalinen</a:t>
            </a:r>
            <a:r>
              <a:rPr lang="en-US" sz="3400" i="0" dirty="0"/>
              <a:t> </a:t>
            </a:r>
            <a:r>
              <a:rPr lang="en-US" sz="3400" i="0" dirty="0" err="1"/>
              <a:t>ulottuvuus</a:t>
            </a:r>
            <a:endParaRPr lang="en-US" sz="3400" i="0" dirty="0"/>
          </a:p>
        </p:txBody>
      </p:sp>
      <p:pic>
        <p:nvPicPr>
          <p:cNvPr id="8" name="Content Placeholder 7" descr="Paper head with rainbow gears">
            <a:extLst>
              <a:ext uri="{FF2B5EF4-FFF2-40B4-BE49-F238E27FC236}">
                <a16:creationId xmlns:a16="http://schemas.microsoft.com/office/drawing/2014/main" id="{D96ABE1C-33CB-F272-C64B-8D2104605CD9}"/>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 b="23230"/>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4975097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3" name="Rectangle 12">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Office desk with supplies">
            <a:extLst>
              <a:ext uri="{FF2B5EF4-FFF2-40B4-BE49-F238E27FC236}">
                <a16:creationId xmlns:a16="http://schemas.microsoft.com/office/drawing/2014/main" id="{237C6A3B-06F2-8D2E-842A-DEF9238848F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7FA00BEC-77D3-0A92-01FE-613D48957183}"/>
              </a:ext>
            </a:extLst>
          </p:cNvPr>
          <p:cNvSpPr>
            <a:spLocks noGrp="1"/>
          </p:cNvSpPr>
          <p:nvPr>
            <p:ph type="title"/>
          </p:nvPr>
        </p:nvSpPr>
        <p:spPr>
          <a:xfrm>
            <a:off x="6315074" y="3245857"/>
            <a:ext cx="5181599" cy="1191873"/>
          </a:xfrm>
        </p:spPr>
        <p:txBody>
          <a:bodyPr vert="horz" lIns="91440" tIns="45720" rIns="91440" bIns="45720" rtlCol="0" anchor="b">
            <a:normAutofit/>
          </a:bodyPr>
          <a:lstStyle/>
          <a:p>
            <a:r>
              <a:rPr lang="en-US" sz="3600" i="0" dirty="0" err="1"/>
              <a:t>Käytännöllinen</a:t>
            </a:r>
            <a:r>
              <a:rPr lang="en-US" sz="3600" i="0" dirty="0"/>
              <a:t> </a:t>
            </a:r>
            <a:r>
              <a:rPr lang="en-US" sz="3600" i="0" dirty="0" err="1"/>
              <a:t>prosessi</a:t>
            </a:r>
            <a:r>
              <a:rPr lang="en-US" sz="3600" i="0" dirty="0"/>
              <a:t> </a:t>
            </a:r>
          </a:p>
        </p:txBody>
      </p:sp>
      <p:sp>
        <p:nvSpPr>
          <p:cNvPr id="4" name="Content Placeholder 3">
            <a:extLst>
              <a:ext uri="{FF2B5EF4-FFF2-40B4-BE49-F238E27FC236}">
                <a16:creationId xmlns:a16="http://schemas.microsoft.com/office/drawing/2014/main" id="{21861B6D-5BCA-9676-131C-DB8D466E6DF7}"/>
              </a:ext>
            </a:extLst>
          </p:cNvPr>
          <p:cNvSpPr>
            <a:spLocks noGrp="1"/>
          </p:cNvSpPr>
          <p:nvPr>
            <p:ph sz="half" idx="2"/>
          </p:nvPr>
        </p:nvSpPr>
        <p:spPr>
          <a:xfrm>
            <a:off x="6210300" y="4602086"/>
            <a:ext cx="5629274" cy="1722514"/>
          </a:xfrm>
        </p:spPr>
        <p:txBody>
          <a:bodyPr vert="horz" lIns="91440" tIns="45720" rIns="91440" bIns="45720" rtlCol="0">
            <a:normAutofit fontScale="92500" lnSpcReduction="20000"/>
          </a:bodyPr>
          <a:lstStyle/>
          <a:p>
            <a:r>
              <a:rPr lang="en-US" sz="2000" dirty="0" err="1"/>
              <a:t>Vaihe</a:t>
            </a:r>
            <a:r>
              <a:rPr lang="en-US" sz="2000" dirty="0"/>
              <a:t> </a:t>
            </a:r>
            <a:r>
              <a:rPr lang="en-US" sz="2000" dirty="0" err="1"/>
              <a:t>vaiheelta</a:t>
            </a:r>
            <a:r>
              <a:rPr lang="en-US" sz="2000" dirty="0"/>
              <a:t> </a:t>
            </a:r>
            <a:r>
              <a:rPr lang="en-US" sz="2000" dirty="0" err="1"/>
              <a:t>etenevä</a:t>
            </a:r>
            <a:r>
              <a:rPr lang="en-US" sz="2000" dirty="0"/>
              <a:t> </a:t>
            </a:r>
            <a:r>
              <a:rPr lang="en-US" sz="2000" dirty="0" err="1"/>
              <a:t>kirjoitusprosessi</a:t>
            </a:r>
            <a:r>
              <a:rPr lang="en-US" sz="2000" dirty="0"/>
              <a:t> </a:t>
            </a:r>
          </a:p>
          <a:p>
            <a:r>
              <a:rPr lang="en-US" sz="2000" dirty="0" err="1"/>
              <a:t>Lisäksi</a:t>
            </a:r>
            <a:r>
              <a:rPr lang="en-US" sz="2000" dirty="0"/>
              <a:t> </a:t>
            </a:r>
            <a:r>
              <a:rPr lang="en-US" sz="2000" dirty="0" err="1"/>
              <a:t>ympäristötekijät</a:t>
            </a:r>
            <a:r>
              <a:rPr lang="en-US" sz="2000" dirty="0"/>
              <a:t> </a:t>
            </a:r>
          </a:p>
          <a:p>
            <a:pPr>
              <a:buFont typeface="Wingdings" panose="05000000000000000000" pitchFamily="2" charset="2"/>
              <a:buChar char="à"/>
            </a:pPr>
            <a:r>
              <a:rPr lang="en-US" sz="2000" dirty="0" err="1">
                <a:sym typeface="Wingdings" panose="05000000000000000000" pitchFamily="2" charset="2"/>
              </a:rPr>
              <a:t>Miten</a:t>
            </a:r>
            <a:r>
              <a:rPr lang="en-US" sz="2000" dirty="0">
                <a:sym typeface="Wingdings" panose="05000000000000000000" pitchFamily="2" charset="2"/>
              </a:rPr>
              <a:t> </a:t>
            </a:r>
            <a:r>
              <a:rPr lang="en-US" sz="2000" dirty="0" err="1">
                <a:sym typeface="Wingdings" panose="05000000000000000000" pitchFamily="2" charset="2"/>
              </a:rPr>
              <a:t>toimitaan</a:t>
            </a:r>
            <a:r>
              <a:rPr lang="en-US" sz="2000" dirty="0">
                <a:sym typeface="Wingdings" panose="05000000000000000000" pitchFamily="2" charset="2"/>
              </a:rPr>
              <a:t>, </a:t>
            </a:r>
            <a:r>
              <a:rPr lang="en-US" sz="2000" dirty="0" err="1">
                <a:sym typeface="Wingdings" panose="05000000000000000000" pitchFamily="2" charset="2"/>
              </a:rPr>
              <a:t>mistä</a:t>
            </a:r>
            <a:r>
              <a:rPr lang="en-US" sz="2000" dirty="0">
                <a:sym typeface="Wingdings" panose="05000000000000000000" pitchFamily="2" charset="2"/>
              </a:rPr>
              <a:t> </a:t>
            </a:r>
            <a:r>
              <a:rPr lang="en-US" sz="2000" dirty="0" err="1">
                <a:sym typeface="Wingdings" panose="05000000000000000000" pitchFamily="2" charset="2"/>
              </a:rPr>
              <a:t>aika</a:t>
            </a:r>
            <a:r>
              <a:rPr lang="en-US" sz="2000" dirty="0">
                <a:sym typeface="Wingdings" panose="05000000000000000000" pitchFamily="2" charset="2"/>
              </a:rPr>
              <a:t>, </a:t>
            </a:r>
            <a:r>
              <a:rPr lang="en-US" sz="2000" dirty="0" err="1">
                <a:sym typeface="Wingdings" panose="05000000000000000000" pitchFamily="2" charset="2"/>
              </a:rPr>
              <a:t>paikka</a:t>
            </a:r>
            <a:r>
              <a:rPr lang="en-US" sz="2000" dirty="0">
                <a:sym typeface="Wingdings" panose="05000000000000000000" pitchFamily="2" charset="2"/>
              </a:rPr>
              <a:t>, </a:t>
            </a:r>
            <a:r>
              <a:rPr lang="en-US" sz="2000" dirty="0" err="1">
                <a:sym typeface="Wingdings" panose="05000000000000000000" pitchFamily="2" charset="2"/>
              </a:rPr>
              <a:t>tila</a:t>
            </a:r>
            <a:r>
              <a:rPr lang="en-US" sz="2000" dirty="0">
                <a:sym typeface="Wingdings" panose="05000000000000000000" pitchFamily="2" charset="2"/>
              </a:rPr>
              <a:t> </a:t>
            </a:r>
            <a:r>
              <a:rPr lang="en-US" sz="2000" dirty="0" err="1">
                <a:sym typeface="Wingdings" panose="05000000000000000000" pitchFamily="2" charset="2"/>
              </a:rPr>
              <a:t>kirjoittamiselle</a:t>
            </a:r>
            <a:r>
              <a:rPr lang="en-US" sz="2000" dirty="0">
                <a:sym typeface="Wingdings" panose="05000000000000000000" pitchFamily="2" charset="2"/>
              </a:rPr>
              <a:t>?  </a:t>
            </a:r>
          </a:p>
          <a:p>
            <a:pPr>
              <a:buFont typeface="Wingdings" panose="05000000000000000000" pitchFamily="2" charset="2"/>
              <a:buChar char="à"/>
            </a:pPr>
            <a:r>
              <a:rPr lang="en-US" sz="2000" dirty="0" err="1">
                <a:sym typeface="Wingdings" panose="05000000000000000000" pitchFamily="2" charset="2"/>
              </a:rPr>
              <a:t>Miten</a:t>
            </a:r>
            <a:r>
              <a:rPr lang="en-US" sz="2000" dirty="0">
                <a:sym typeface="Wingdings" panose="05000000000000000000" pitchFamily="2" charset="2"/>
              </a:rPr>
              <a:t> </a:t>
            </a:r>
            <a:r>
              <a:rPr lang="en-US" sz="2000" dirty="0" err="1">
                <a:sym typeface="Wingdings" panose="05000000000000000000" pitchFamily="2" charset="2"/>
              </a:rPr>
              <a:t>tuen</a:t>
            </a:r>
            <a:r>
              <a:rPr lang="en-US" sz="2000" dirty="0">
                <a:sym typeface="Wingdings" panose="05000000000000000000" pitchFamily="2" charset="2"/>
              </a:rPr>
              <a:t> </a:t>
            </a:r>
            <a:r>
              <a:rPr lang="en-US" sz="2000" dirty="0" err="1">
                <a:sym typeface="Wingdings" panose="05000000000000000000" pitchFamily="2" charset="2"/>
              </a:rPr>
              <a:t>ympäristölläni</a:t>
            </a:r>
            <a:r>
              <a:rPr lang="en-US" sz="2000" dirty="0">
                <a:sym typeface="Wingdings" panose="05000000000000000000" pitchFamily="2" charset="2"/>
              </a:rPr>
              <a:t> </a:t>
            </a:r>
            <a:r>
              <a:rPr lang="en-US" sz="2000" dirty="0" err="1">
                <a:sym typeface="Wingdings" panose="05000000000000000000" pitchFamily="2" charset="2"/>
              </a:rPr>
              <a:t>tavoitetta</a:t>
            </a:r>
            <a:r>
              <a:rPr lang="en-US" sz="2000" dirty="0">
                <a:sym typeface="Wingdings" panose="05000000000000000000" pitchFamily="2" charset="2"/>
              </a:rPr>
              <a:t>? </a:t>
            </a:r>
            <a:endParaRPr lang="en-US" sz="2000" dirty="0"/>
          </a:p>
        </p:txBody>
      </p:sp>
    </p:spTree>
    <p:extLst>
      <p:ext uri="{BB962C8B-B14F-4D97-AF65-F5344CB8AC3E}">
        <p14:creationId xmlns:p14="http://schemas.microsoft.com/office/powerpoint/2010/main" val="3159322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3" name="Rectangle 12">
            <a:extLst>
              <a:ext uri="{FF2B5EF4-FFF2-40B4-BE49-F238E27FC236}">
                <a16:creationId xmlns:a16="http://schemas.microsoft.com/office/drawing/2014/main" id="{9720C8A5-6B45-4E4F-BA80-8A14A9F5B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C89ECBDA-51E6-4484-8F25-E777102F7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A2AEA56-4902-4CC1-A43B-1AC27C88C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6749" y="720952"/>
            <a:ext cx="6959544" cy="5545704"/>
          </a:xfrm>
          <a:custGeom>
            <a:avLst/>
            <a:gdLst>
              <a:gd name="connsiteX0" fmla="*/ 839883 w 5283866"/>
              <a:gd name="connsiteY0" fmla="*/ 18 h 4210442"/>
              <a:gd name="connsiteX1" fmla="*/ 875727 w 5283866"/>
              <a:gd name="connsiteY1" fmla="*/ 6050 h 4210442"/>
              <a:gd name="connsiteX2" fmla="*/ 1624617 w 5283866"/>
              <a:gd name="connsiteY2" fmla="*/ 99799 h 4210442"/>
              <a:gd name="connsiteX3" fmla="*/ 2328012 w 5283866"/>
              <a:gd name="connsiteY3" fmla="*/ 148051 h 4210442"/>
              <a:gd name="connsiteX4" fmla="*/ 3177820 w 5283866"/>
              <a:gd name="connsiteY4" fmla="*/ 228566 h 4210442"/>
              <a:gd name="connsiteX5" fmla="*/ 3770646 w 5283866"/>
              <a:gd name="connsiteY5" fmla="*/ 252831 h 4210442"/>
              <a:gd name="connsiteX6" fmla="*/ 3800149 w 5283866"/>
              <a:gd name="connsiteY6" fmla="*/ 251727 h 4210442"/>
              <a:gd name="connsiteX7" fmla="*/ 4102076 w 5283866"/>
              <a:gd name="connsiteY7" fmla="*/ 288400 h 4210442"/>
              <a:gd name="connsiteX8" fmla="*/ 3904377 w 5283866"/>
              <a:gd name="connsiteY8" fmla="*/ 446120 h 4210442"/>
              <a:gd name="connsiteX9" fmla="*/ 4188933 w 5283866"/>
              <a:gd name="connsiteY9" fmla="*/ 520843 h 4210442"/>
              <a:gd name="connsiteX10" fmla="*/ 4465492 w 5283866"/>
              <a:gd name="connsiteY10" fmla="*/ 626449 h 4210442"/>
              <a:gd name="connsiteX11" fmla="*/ 4517606 w 5283866"/>
              <a:gd name="connsiteY11" fmla="*/ 670015 h 4210442"/>
              <a:gd name="connsiteX12" fmla="*/ 4948576 w 5283866"/>
              <a:gd name="connsiteY12" fmla="*/ 954847 h 4210442"/>
              <a:gd name="connsiteX13" fmla="*/ 4866132 w 5283866"/>
              <a:gd name="connsiteY13" fmla="*/ 1015233 h 4210442"/>
              <a:gd name="connsiteX14" fmla="*/ 5019164 w 5283866"/>
              <a:gd name="connsiteY14" fmla="*/ 1087474 h 4210442"/>
              <a:gd name="connsiteX15" fmla="*/ 5053630 w 5283866"/>
              <a:gd name="connsiteY15" fmla="*/ 1117806 h 4210442"/>
              <a:gd name="connsiteX16" fmla="*/ 5024404 w 5283866"/>
              <a:gd name="connsiteY16" fmla="*/ 1154202 h 4210442"/>
              <a:gd name="connsiteX17" fmla="*/ 4960984 w 5283866"/>
              <a:gd name="connsiteY17" fmla="*/ 1179569 h 4210442"/>
              <a:gd name="connsiteX18" fmla="*/ 4876887 w 5283866"/>
              <a:gd name="connsiteY18" fmla="*/ 1243814 h 4210442"/>
              <a:gd name="connsiteX19" fmla="*/ 4880195 w 5283866"/>
              <a:gd name="connsiteY19" fmla="*/ 1293998 h 4210442"/>
              <a:gd name="connsiteX20" fmla="*/ 4930104 w 5283866"/>
              <a:gd name="connsiteY20" fmla="*/ 1384991 h 4210442"/>
              <a:gd name="connsiteX21" fmla="*/ 4855103 w 5283866"/>
              <a:gd name="connsiteY21" fmla="*/ 1480119 h 4210442"/>
              <a:gd name="connsiteX22" fmla="*/ 4816500 w 5283866"/>
              <a:gd name="connsiteY22" fmla="*/ 1508242 h 4210442"/>
              <a:gd name="connsiteX23" fmla="*/ 4890949 w 5283866"/>
              <a:gd name="connsiteY23" fmla="*/ 1517893 h 4210442"/>
              <a:gd name="connsiteX24" fmla="*/ 4916868 w 5283866"/>
              <a:gd name="connsiteY24" fmla="*/ 1557599 h 4210442"/>
              <a:gd name="connsiteX25" fmla="*/ 4928448 w 5283866"/>
              <a:gd name="connsiteY25" fmla="*/ 1577453 h 4210442"/>
              <a:gd name="connsiteX26" fmla="*/ 4998760 w 5283866"/>
              <a:gd name="connsiteY26" fmla="*/ 1701809 h 4210442"/>
              <a:gd name="connsiteX27" fmla="*/ 4986903 w 5283866"/>
              <a:gd name="connsiteY27" fmla="*/ 1736550 h 4210442"/>
              <a:gd name="connsiteX28" fmla="*/ 4869716 w 5283866"/>
              <a:gd name="connsiteY28" fmla="*/ 1904472 h 4210442"/>
              <a:gd name="connsiteX29" fmla="*/ 4994348 w 5283866"/>
              <a:gd name="connsiteY29" fmla="*/ 1951346 h 4210442"/>
              <a:gd name="connsiteX30" fmla="*/ 5001792 w 5283866"/>
              <a:gd name="connsiteY30" fmla="*/ 2030756 h 4210442"/>
              <a:gd name="connsiteX31" fmla="*/ 5065212 w 5283866"/>
              <a:gd name="connsiteY31" fmla="*/ 2119543 h 4210442"/>
              <a:gd name="connsiteX32" fmla="*/ 5204732 w 5283866"/>
              <a:gd name="connsiteY32" fmla="*/ 2244450 h 4210442"/>
              <a:gd name="connsiteX33" fmla="*/ 5283866 w 5283866"/>
              <a:gd name="connsiteY33" fmla="*/ 2328272 h 4210442"/>
              <a:gd name="connsiteX34" fmla="*/ 5147380 w 5283866"/>
              <a:gd name="connsiteY34" fmla="*/ 2350606 h 4210442"/>
              <a:gd name="connsiteX35" fmla="*/ 5126148 w 5283866"/>
              <a:gd name="connsiteY35" fmla="*/ 2363566 h 4210442"/>
              <a:gd name="connsiteX36" fmla="*/ 5142417 w 5283866"/>
              <a:gd name="connsiteY36" fmla="*/ 2407682 h 4210442"/>
              <a:gd name="connsiteX37" fmla="*/ 5164200 w 5283866"/>
              <a:gd name="connsiteY37" fmla="*/ 2451526 h 4210442"/>
              <a:gd name="connsiteX38" fmla="*/ 5149034 w 5283866"/>
              <a:gd name="connsiteY38" fmla="*/ 2485992 h 4210442"/>
              <a:gd name="connsiteX39" fmla="*/ 5042601 w 5283866"/>
              <a:gd name="connsiteY39" fmla="*/ 2635164 h 4210442"/>
              <a:gd name="connsiteX40" fmla="*/ 4955194 w 5283866"/>
              <a:gd name="connsiteY40" fmla="*/ 2694445 h 4210442"/>
              <a:gd name="connsiteX41" fmla="*/ 4756116 w 5283866"/>
              <a:gd name="connsiteY41" fmla="*/ 2963836 h 4210442"/>
              <a:gd name="connsiteX42" fmla="*/ 4693523 w 5283866"/>
              <a:gd name="connsiteY42" fmla="*/ 3051244 h 4210442"/>
              <a:gd name="connsiteX43" fmla="*/ 4739848 w 5283866"/>
              <a:gd name="connsiteY43" fmla="*/ 3082125 h 4210442"/>
              <a:gd name="connsiteX44" fmla="*/ 4651060 w 5283866"/>
              <a:gd name="connsiteY44" fmla="*/ 3173670 h 4210442"/>
              <a:gd name="connsiteX45" fmla="*/ 4546556 w 5283866"/>
              <a:gd name="connsiteY45" fmla="*/ 3275413 h 4210442"/>
              <a:gd name="connsiteX46" fmla="*/ 4519261 w 5283866"/>
              <a:gd name="connsiteY46" fmla="*/ 3302437 h 4210442"/>
              <a:gd name="connsiteX47" fmla="*/ 2364961 w 5283866"/>
              <a:gd name="connsiteY47" fmla="*/ 4209597 h 4210442"/>
              <a:gd name="connsiteX48" fmla="*/ 1796951 w 5283866"/>
              <a:gd name="connsiteY48" fmla="*/ 4075867 h 4210442"/>
              <a:gd name="connsiteX49" fmla="*/ 1572227 w 5283866"/>
              <a:gd name="connsiteY49" fmla="*/ 3971917 h 4210442"/>
              <a:gd name="connsiteX50" fmla="*/ 1284364 w 5283866"/>
              <a:gd name="connsiteY50" fmla="*/ 3805097 h 4210442"/>
              <a:gd name="connsiteX51" fmla="*/ 976645 w 5283866"/>
              <a:gd name="connsiteY51" fmla="*/ 3670815 h 4210442"/>
              <a:gd name="connsiteX52" fmla="*/ 871866 w 5283866"/>
              <a:gd name="connsiteY52" fmla="*/ 3547839 h 4210442"/>
              <a:gd name="connsiteX53" fmla="*/ 835195 w 5283866"/>
              <a:gd name="connsiteY53" fmla="*/ 3513373 h 4210442"/>
              <a:gd name="connsiteX54" fmla="*/ 743375 w 5283866"/>
              <a:gd name="connsiteY54" fmla="*/ 3468427 h 4210442"/>
              <a:gd name="connsiteX55" fmla="*/ 583175 w 5283866"/>
              <a:gd name="connsiteY55" fmla="*/ 3371370 h 4210442"/>
              <a:gd name="connsiteX56" fmla="*/ 641906 w 5283866"/>
              <a:gd name="connsiteY56" fmla="*/ 3349311 h 4210442"/>
              <a:gd name="connsiteX57" fmla="*/ 810930 w 5283866"/>
              <a:gd name="connsiteY57" fmla="*/ 3408042 h 4210442"/>
              <a:gd name="connsiteX58" fmla="*/ 933908 w 5283866"/>
              <a:gd name="connsiteY58" fmla="*/ 3423758 h 4210442"/>
              <a:gd name="connsiteX59" fmla="*/ 760747 w 5283866"/>
              <a:gd name="connsiteY59" fmla="*/ 3321187 h 4210442"/>
              <a:gd name="connsiteX60" fmla="*/ 593101 w 5283866"/>
              <a:gd name="connsiteY60" fmla="*/ 3187731 h 4210442"/>
              <a:gd name="connsiteX61" fmla="*/ 722419 w 5283866"/>
              <a:gd name="connsiteY61" fmla="*/ 3213374 h 4210442"/>
              <a:gd name="connsiteX62" fmla="*/ 727934 w 5283866"/>
              <a:gd name="connsiteY62" fmla="*/ 3195451 h 4210442"/>
              <a:gd name="connsiteX63" fmla="*/ 615987 w 5283866"/>
              <a:gd name="connsiteY63" fmla="*/ 3036630 h 4210442"/>
              <a:gd name="connsiteX64" fmla="*/ 560564 w 5283866"/>
              <a:gd name="connsiteY64" fmla="*/ 2972660 h 4210442"/>
              <a:gd name="connsiteX65" fmla="*/ 311302 w 5283866"/>
              <a:gd name="connsiteY65" fmla="*/ 2779924 h 4210442"/>
              <a:gd name="connsiteX66" fmla="*/ 547882 w 5283866"/>
              <a:gd name="connsiteY66" fmla="*/ 2865952 h 4210442"/>
              <a:gd name="connsiteX67" fmla="*/ 303582 w 5283866"/>
              <a:gd name="connsiteY67" fmla="*/ 2678453 h 4210442"/>
              <a:gd name="connsiteX68" fmla="*/ 185016 w 5283866"/>
              <a:gd name="connsiteY68" fmla="*/ 2609244 h 4210442"/>
              <a:gd name="connsiteX69" fmla="*/ 154963 w 5283866"/>
              <a:gd name="connsiteY69" fmla="*/ 2568435 h 4210442"/>
              <a:gd name="connsiteX70" fmla="*/ 207627 w 5283866"/>
              <a:gd name="connsiteY70" fmla="*/ 2559612 h 4210442"/>
              <a:gd name="connsiteX71" fmla="*/ 369207 w 5283866"/>
              <a:gd name="connsiteY71" fmla="*/ 2575330 h 4210442"/>
              <a:gd name="connsiteX72" fmla="*/ 169852 w 5283866"/>
              <a:gd name="connsiteY72" fmla="*/ 2449319 h 4210442"/>
              <a:gd name="connsiteX73" fmla="*/ 319299 w 5283866"/>
              <a:gd name="connsiteY73" fmla="*/ 2468619 h 4210442"/>
              <a:gd name="connsiteX74" fmla="*/ 362313 w 5283866"/>
              <a:gd name="connsiteY74" fmla="*/ 2418988 h 4210442"/>
              <a:gd name="connsiteX75" fmla="*/ 431798 w 5283866"/>
              <a:gd name="connsiteY75" fmla="*/ 2338750 h 4210442"/>
              <a:gd name="connsiteX76" fmla="*/ 479775 w 5283866"/>
              <a:gd name="connsiteY76" fmla="*/ 2294082 h 4210442"/>
              <a:gd name="connsiteX77" fmla="*/ 499903 w 5283866"/>
              <a:gd name="connsiteY77" fmla="*/ 2153458 h 4210442"/>
              <a:gd name="connsiteX78" fmla="*/ 458544 w 5283866"/>
              <a:gd name="connsiteY78" fmla="*/ 1999599 h 4210442"/>
              <a:gd name="connsiteX79" fmla="*/ 346596 w 5283866"/>
              <a:gd name="connsiteY79" fmla="*/ 1921843 h 4210442"/>
              <a:gd name="connsiteX80" fmla="*/ 378857 w 5283866"/>
              <a:gd name="connsiteY80" fmla="*/ 1834435 h 4210442"/>
              <a:gd name="connsiteX81" fmla="*/ 617091 w 5283866"/>
              <a:gd name="connsiteY81" fmla="*/ 1887376 h 4210442"/>
              <a:gd name="connsiteX82" fmla="*/ 260568 w 5283866"/>
              <a:gd name="connsiteY82" fmla="*/ 1679198 h 4210442"/>
              <a:gd name="connsiteX83" fmla="*/ 320402 w 5283866"/>
              <a:gd name="connsiteY83" fmla="*/ 1668720 h 4210442"/>
              <a:gd name="connsiteX84" fmla="*/ 317920 w 5283866"/>
              <a:gd name="connsiteY84" fmla="*/ 1652452 h 4210442"/>
              <a:gd name="connsiteX85" fmla="*/ 321779 w 5283866"/>
              <a:gd name="connsiteY85" fmla="*/ 1552359 h 4210442"/>
              <a:gd name="connsiteX86" fmla="*/ 331707 w 5283866"/>
              <a:gd name="connsiteY86" fmla="*/ 1506313 h 4210442"/>
              <a:gd name="connsiteX87" fmla="*/ 315990 w 5283866"/>
              <a:gd name="connsiteY87" fmla="*/ 1453371 h 4210442"/>
              <a:gd name="connsiteX88" fmla="*/ 583450 w 5283866"/>
              <a:gd name="connsiteY88" fmla="*/ 1474052 h 4210442"/>
              <a:gd name="connsiteX89" fmla="*/ 699809 w 5283866"/>
              <a:gd name="connsiteY89" fmla="*/ 1461919 h 4210442"/>
              <a:gd name="connsiteX90" fmla="*/ 902750 w 5283866"/>
              <a:gd name="connsiteY90" fmla="*/ 1458612 h 4210442"/>
              <a:gd name="connsiteX91" fmla="*/ 996774 w 5283866"/>
              <a:gd name="connsiteY91" fmla="*/ 1468814 h 4210442"/>
              <a:gd name="connsiteX92" fmla="*/ 1077012 w 5283866"/>
              <a:gd name="connsiteY92" fmla="*/ 1455578 h 4210442"/>
              <a:gd name="connsiteX93" fmla="*/ 1000083 w 5283866"/>
              <a:gd name="connsiteY93" fmla="*/ 1393262 h 4210442"/>
              <a:gd name="connsiteX94" fmla="*/ 891720 w 5283866"/>
              <a:gd name="connsiteY94" fmla="*/ 1394089 h 4210442"/>
              <a:gd name="connsiteX95" fmla="*/ 814515 w 5283866"/>
              <a:gd name="connsiteY95" fmla="*/ 1353557 h 4210442"/>
              <a:gd name="connsiteX96" fmla="*/ 740895 w 5283866"/>
              <a:gd name="connsiteY96" fmla="*/ 1280211 h 4210442"/>
              <a:gd name="connsiteX97" fmla="*/ 481154 w 5283866"/>
              <a:gd name="connsiteY97" fmla="*/ 1163301 h 4210442"/>
              <a:gd name="connsiteX98" fmla="*/ 433728 w 5283866"/>
              <a:gd name="connsiteY98" fmla="*/ 1118909 h 4210442"/>
              <a:gd name="connsiteX99" fmla="*/ 1176276 w 5283866"/>
              <a:gd name="connsiteY99" fmla="*/ 1288484 h 4210442"/>
              <a:gd name="connsiteX100" fmla="*/ 946867 w 5283866"/>
              <a:gd name="connsiteY100" fmla="*/ 1217344 h 4210442"/>
              <a:gd name="connsiteX101" fmla="*/ 1102104 w 5283866"/>
              <a:gd name="connsiteY101" fmla="*/ 1230304 h 4210442"/>
              <a:gd name="connsiteX102" fmla="*/ 1188133 w 5283866"/>
              <a:gd name="connsiteY102" fmla="*/ 1182603 h 4210442"/>
              <a:gd name="connsiteX103" fmla="*/ 1187030 w 5283866"/>
              <a:gd name="connsiteY103" fmla="*/ 1169092 h 4210442"/>
              <a:gd name="connsiteX104" fmla="*/ 1123887 w 5283866"/>
              <a:gd name="connsiteY104" fmla="*/ 1124698 h 4210442"/>
              <a:gd name="connsiteX105" fmla="*/ 1086938 w 5283866"/>
              <a:gd name="connsiteY105" fmla="*/ 1096023 h 4210442"/>
              <a:gd name="connsiteX106" fmla="*/ 985744 w 5283866"/>
              <a:gd name="connsiteY106" fmla="*/ 992622 h 4210442"/>
              <a:gd name="connsiteX107" fmla="*/ 1057987 w 5283866"/>
              <a:gd name="connsiteY107" fmla="*/ 981594 h 4210442"/>
              <a:gd name="connsiteX108" fmla="*/ 1084733 w 5283866"/>
              <a:gd name="connsiteY108" fmla="*/ 960086 h 4210442"/>
              <a:gd name="connsiteX109" fmla="*/ 1064605 w 5283866"/>
              <a:gd name="connsiteY109" fmla="*/ 929756 h 4210442"/>
              <a:gd name="connsiteX110" fmla="*/ 840985 w 5283866"/>
              <a:gd name="connsiteY110" fmla="*/ 836558 h 4210442"/>
              <a:gd name="connsiteX111" fmla="*/ 823615 w 5283866"/>
              <a:gd name="connsiteY111" fmla="*/ 764315 h 4210442"/>
              <a:gd name="connsiteX112" fmla="*/ 865526 w 5283866"/>
              <a:gd name="connsiteY112" fmla="*/ 753562 h 4210442"/>
              <a:gd name="connsiteX113" fmla="*/ 914331 w 5283866"/>
              <a:gd name="connsiteY113" fmla="*/ 758525 h 4210442"/>
              <a:gd name="connsiteX114" fmla="*/ 875452 w 5283866"/>
              <a:gd name="connsiteY114" fmla="*/ 701724 h 4210442"/>
              <a:gd name="connsiteX115" fmla="*/ 717181 w 5283866"/>
              <a:gd name="connsiteY115" fmla="*/ 644371 h 4210442"/>
              <a:gd name="connsiteX116" fmla="*/ 755783 w 5283866"/>
              <a:gd name="connsiteY116" fmla="*/ 591707 h 4210442"/>
              <a:gd name="connsiteX117" fmla="*/ 0 w 5283866"/>
              <a:gd name="connsiteY117" fmla="*/ 352370 h 4210442"/>
              <a:gd name="connsiteX118" fmla="*/ 135937 w 5283866"/>
              <a:gd name="connsiteY118" fmla="*/ 349889 h 4210442"/>
              <a:gd name="connsiteX119" fmla="*/ 421595 w 5283866"/>
              <a:gd name="connsiteY119" fmla="*/ 385458 h 4210442"/>
              <a:gd name="connsiteX120" fmla="*/ 564424 w 5283866"/>
              <a:gd name="connsiteY120" fmla="*/ 379393 h 4210442"/>
              <a:gd name="connsiteX121" fmla="*/ 698432 w 5283866"/>
              <a:gd name="connsiteY121" fmla="*/ 398694 h 4210442"/>
              <a:gd name="connsiteX122" fmla="*/ 815067 w 5283866"/>
              <a:gd name="connsiteY122" fmla="*/ 398694 h 4210442"/>
              <a:gd name="connsiteX123" fmla="*/ 705876 w 5283866"/>
              <a:gd name="connsiteY123" fmla="*/ 370568 h 4210442"/>
              <a:gd name="connsiteX124" fmla="*/ 775360 w 5283866"/>
              <a:gd name="connsiteY124" fmla="*/ 345477 h 4210442"/>
              <a:gd name="connsiteX125" fmla="*/ 787493 w 5283866"/>
              <a:gd name="connsiteY125" fmla="*/ 315146 h 4210442"/>
              <a:gd name="connsiteX126" fmla="*/ 819202 w 5283866"/>
              <a:gd name="connsiteY126" fmla="*/ 291709 h 4210442"/>
              <a:gd name="connsiteX127" fmla="*/ 998705 w 5283866"/>
              <a:gd name="connsiteY127" fmla="*/ 303291 h 4210442"/>
              <a:gd name="connsiteX128" fmla="*/ 880139 w 5283866"/>
              <a:gd name="connsiteY128" fmla="*/ 206783 h 4210442"/>
              <a:gd name="connsiteX129" fmla="*/ 804037 w 5283866"/>
              <a:gd name="connsiteY129" fmla="*/ 190790 h 4210442"/>
              <a:gd name="connsiteX130" fmla="*/ 786666 w 5283866"/>
              <a:gd name="connsiteY130" fmla="*/ 149707 h 4210442"/>
              <a:gd name="connsiteX131" fmla="*/ 821960 w 5283866"/>
              <a:gd name="connsiteY131" fmla="*/ 140884 h 4210442"/>
              <a:gd name="connsiteX132" fmla="*/ 997325 w 5283866"/>
              <a:gd name="connsiteY132" fmla="*/ 174800 h 4210442"/>
              <a:gd name="connsiteX133" fmla="*/ 1026829 w 5283866"/>
              <a:gd name="connsiteY133" fmla="*/ 161287 h 4210442"/>
              <a:gd name="connsiteX134" fmla="*/ 696777 w 5283866"/>
              <a:gd name="connsiteY134" fmla="*/ 73604 h 4210442"/>
              <a:gd name="connsiteX135" fmla="*/ 701741 w 5283866"/>
              <a:gd name="connsiteY135" fmla="*/ 50444 h 4210442"/>
              <a:gd name="connsiteX136" fmla="*/ 992362 w 5283866"/>
              <a:gd name="connsiteY136" fmla="*/ 86289 h 4210442"/>
              <a:gd name="connsiteX137" fmla="*/ 806519 w 5283866"/>
              <a:gd name="connsiteY137" fmla="*/ 18183 h 4210442"/>
              <a:gd name="connsiteX138" fmla="*/ 839883 w 5283866"/>
              <a:gd name="connsiteY138" fmla="*/ 18 h 421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22185F2-EEB0-37BF-8BC0-1AA7D994B28A}"/>
              </a:ext>
            </a:extLst>
          </p:cNvPr>
          <p:cNvSpPr>
            <a:spLocks noGrp="1"/>
          </p:cNvSpPr>
          <p:nvPr>
            <p:ph type="title"/>
          </p:nvPr>
        </p:nvSpPr>
        <p:spPr>
          <a:xfrm>
            <a:off x="6545179" y="1472030"/>
            <a:ext cx="3978442" cy="1631950"/>
          </a:xfrm>
        </p:spPr>
        <p:txBody>
          <a:bodyPr vert="horz" lIns="91440" tIns="45720" rIns="91440" bIns="45720" rtlCol="0" anchor="b">
            <a:normAutofit/>
          </a:bodyPr>
          <a:lstStyle/>
          <a:p>
            <a:r>
              <a:rPr lang="en-US" sz="3600" i="0" dirty="0" err="1"/>
              <a:t>Mentaalinen</a:t>
            </a:r>
            <a:r>
              <a:rPr lang="en-US" sz="3600" i="0" dirty="0"/>
              <a:t> </a:t>
            </a:r>
            <a:r>
              <a:rPr lang="en-US" sz="3600" i="0" dirty="0" err="1"/>
              <a:t>ulottuvuus</a:t>
            </a:r>
            <a:r>
              <a:rPr lang="en-US" sz="3600" i="0" dirty="0"/>
              <a:t> </a:t>
            </a:r>
          </a:p>
        </p:txBody>
      </p:sp>
      <p:pic>
        <p:nvPicPr>
          <p:cNvPr id="6" name="Content Placeholder 5" descr="Paper head with rainbow gears">
            <a:extLst>
              <a:ext uri="{FF2B5EF4-FFF2-40B4-BE49-F238E27FC236}">
                <a16:creationId xmlns:a16="http://schemas.microsoft.com/office/drawing/2014/main" id="{FA104317-CB12-0A82-CC19-2D00FC92B1F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86089" y="643467"/>
            <a:ext cx="3720452" cy="5573711"/>
          </a:xfrm>
          <a:prstGeom prst="rect">
            <a:avLst/>
          </a:prstGeom>
        </p:spPr>
      </p:pic>
      <p:sp>
        <p:nvSpPr>
          <p:cNvPr id="4" name="Content Placeholder 3">
            <a:extLst>
              <a:ext uri="{FF2B5EF4-FFF2-40B4-BE49-F238E27FC236}">
                <a16:creationId xmlns:a16="http://schemas.microsoft.com/office/drawing/2014/main" id="{83AC154E-1BB3-AE5B-313D-EE2E5A46B11E}"/>
              </a:ext>
            </a:extLst>
          </p:cNvPr>
          <p:cNvSpPr>
            <a:spLocks noGrp="1"/>
          </p:cNvSpPr>
          <p:nvPr>
            <p:ph sz="half" idx="2"/>
          </p:nvPr>
        </p:nvSpPr>
        <p:spPr>
          <a:xfrm>
            <a:off x="6545179" y="3243151"/>
            <a:ext cx="3978442" cy="2419711"/>
          </a:xfrm>
        </p:spPr>
        <p:txBody>
          <a:bodyPr vert="horz" lIns="91440" tIns="45720" rIns="91440" bIns="45720" rtlCol="0">
            <a:normAutofit/>
          </a:bodyPr>
          <a:lstStyle/>
          <a:p>
            <a:r>
              <a:rPr lang="en-US" sz="2000"/>
              <a:t>Emootiot </a:t>
            </a:r>
          </a:p>
          <a:p>
            <a:r>
              <a:rPr lang="en-US" sz="2000"/>
              <a:t>Kognitiivinen prosessointi </a:t>
            </a:r>
          </a:p>
        </p:txBody>
      </p:sp>
    </p:spTree>
    <p:extLst>
      <p:ext uri="{BB962C8B-B14F-4D97-AF65-F5344CB8AC3E}">
        <p14:creationId xmlns:p14="http://schemas.microsoft.com/office/powerpoint/2010/main" val="3415984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7" descr="Orange and yellow leaves">
            <a:extLst>
              <a:ext uri="{FF2B5EF4-FFF2-40B4-BE49-F238E27FC236}">
                <a16:creationId xmlns:a16="http://schemas.microsoft.com/office/drawing/2014/main" id="{EA46943B-12D3-FAB5-07FD-A3103DB3F65A}"/>
              </a:ext>
            </a:extLst>
          </p:cNvPr>
          <p:cNvPicPr>
            <a:picLocks noChangeAspect="1"/>
          </p:cNvPicPr>
          <p:nvPr/>
        </p:nvPicPr>
        <p:blipFill rotWithShape="1">
          <a:blip r:embed="rId2">
            <a:extLst>
              <a:ext uri="{28A0092B-C50C-407E-A947-70E740481C1C}">
                <a14:useLocalDpi xmlns:a14="http://schemas.microsoft.com/office/drawing/2010/main" val="0"/>
              </a:ext>
            </a:extLst>
          </a:blip>
          <a:srcRect t="13728" r="-2" b="4515"/>
          <a:stretch/>
        </p:blipFill>
        <p:spPr>
          <a:xfrm>
            <a:off x="198739" y="171717"/>
            <a:ext cx="5804105" cy="3167426"/>
          </a:xfrm>
          <a:prstGeom prst="rect">
            <a:avLst/>
          </a:prstGeom>
        </p:spPr>
      </p:pic>
      <p:pic>
        <p:nvPicPr>
          <p:cNvPr id="8" name="Picture 7">
            <a:extLst>
              <a:ext uri="{FF2B5EF4-FFF2-40B4-BE49-F238E27FC236}">
                <a16:creationId xmlns:a16="http://schemas.microsoft.com/office/drawing/2014/main" id="{8441C421-875E-9054-9328-4C873FC5D454}"/>
              </a:ext>
            </a:extLst>
          </p:cNvPr>
          <p:cNvPicPr>
            <a:picLocks noChangeAspect="1"/>
          </p:cNvPicPr>
          <p:nvPr/>
        </p:nvPicPr>
        <p:blipFill rotWithShape="1">
          <a:blip r:embed="rId3"/>
          <a:srcRect r="2" b="4577"/>
          <a:stretch/>
        </p:blipFill>
        <p:spPr>
          <a:xfrm>
            <a:off x="6136888" y="3518858"/>
            <a:ext cx="5797883" cy="2789948"/>
          </a:xfrm>
          <a:prstGeom prst="rect">
            <a:avLst/>
          </a:prstGeom>
        </p:spPr>
      </p:pic>
      <p:pic>
        <p:nvPicPr>
          <p:cNvPr id="7" name="Content Placeholder 7" descr="Line of sheep walking on a grassy field">
            <a:extLst>
              <a:ext uri="{FF2B5EF4-FFF2-40B4-BE49-F238E27FC236}">
                <a16:creationId xmlns:a16="http://schemas.microsoft.com/office/drawing/2014/main" id="{1E5566D9-98D0-CF97-7425-B66A0A2DB062}"/>
              </a:ext>
            </a:extLst>
          </p:cNvPr>
          <p:cNvPicPr>
            <a:picLocks noChangeAspect="1"/>
          </p:cNvPicPr>
          <p:nvPr/>
        </p:nvPicPr>
        <p:blipFill rotWithShape="1">
          <a:blip r:embed="rId4">
            <a:extLst>
              <a:ext uri="{28A0092B-C50C-407E-A947-70E740481C1C}">
                <a14:useLocalDpi xmlns:a14="http://schemas.microsoft.com/office/drawing/2010/main" val="0"/>
              </a:ext>
            </a:extLst>
          </a:blip>
          <a:srcRect t="27988" r="-2" b="-2"/>
          <a:stretch/>
        </p:blipFill>
        <p:spPr>
          <a:xfrm>
            <a:off x="198739" y="3510860"/>
            <a:ext cx="5804105" cy="2789948"/>
          </a:xfrm>
          <a:prstGeom prst="rect">
            <a:avLst/>
          </a:prstGeom>
        </p:spPr>
      </p:pic>
      <p:pic>
        <p:nvPicPr>
          <p:cNvPr id="6" name="Content Placeholder 9" descr="Mountains with snow">
            <a:extLst>
              <a:ext uri="{FF2B5EF4-FFF2-40B4-BE49-F238E27FC236}">
                <a16:creationId xmlns:a16="http://schemas.microsoft.com/office/drawing/2014/main" id="{38127026-E851-4EC1-01C5-93A943C47587}"/>
              </a:ext>
            </a:extLst>
          </p:cNvPr>
          <p:cNvPicPr>
            <a:picLocks noChangeAspect="1"/>
          </p:cNvPicPr>
          <p:nvPr/>
        </p:nvPicPr>
        <p:blipFill rotWithShape="1">
          <a:blip r:embed="rId5">
            <a:extLst>
              <a:ext uri="{28A0092B-C50C-407E-A947-70E740481C1C}">
                <a14:useLocalDpi xmlns:a14="http://schemas.microsoft.com/office/drawing/2010/main" val="0"/>
              </a:ext>
            </a:extLst>
          </a:blip>
          <a:srcRect t="27638" r="2" b="2"/>
          <a:stretch/>
        </p:blipFill>
        <p:spPr>
          <a:xfrm>
            <a:off x="6136888" y="171717"/>
            <a:ext cx="5797883" cy="3167425"/>
          </a:xfrm>
          <a:prstGeom prst="rect">
            <a:avLst/>
          </a:prstGeom>
        </p:spPr>
      </p:pic>
      <p:sp>
        <p:nvSpPr>
          <p:cNvPr id="2" name="TextBox 1">
            <a:extLst>
              <a:ext uri="{FF2B5EF4-FFF2-40B4-BE49-F238E27FC236}">
                <a16:creationId xmlns:a16="http://schemas.microsoft.com/office/drawing/2014/main" id="{40B32954-E797-EC26-ABB6-F194FCFB00F5}"/>
              </a:ext>
            </a:extLst>
          </p:cNvPr>
          <p:cNvSpPr txBox="1"/>
          <p:nvPr/>
        </p:nvSpPr>
        <p:spPr>
          <a:xfrm>
            <a:off x="368869" y="234028"/>
            <a:ext cx="2958171" cy="646331"/>
          </a:xfrm>
          <a:prstGeom prst="rect">
            <a:avLst/>
          </a:prstGeom>
          <a:noFill/>
        </p:spPr>
        <p:txBody>
          <a:bodyPr wrap="square" rtlCol="0">
            <a:spAutoFit/>
          </a:bodyPr>
          <a:lstStyle/>
          <a:p>
            <a:r>
              <a:rPr lang="fi-FI" b="1" dirty="0">
                <a:solidFill>
                  <a:schemeClr val="bg1"/>
                </a:solidFill>
              </a:rPr>
              <a:t>Syksy: Aktiivinen ja palkitseva työskentely </a:t>
            </a:r>
          </a:p>
        </p:txBody>
      </p:sp>
      <p:sp>
        <p:nvSpPr>
          <p:cNvPr id="3" name="TextBox 2">
            <a:extLst>
              <a:ext uri="{FF2B5EF4-FFF2-40B4-BE49-F238E27FC236}">
                <a16:creationId xmlns:a16="http://schemas.microsoft.com/office/drawing/2014/main" id="{F8D1D9E2-4FDA-5A4A-4287-FDBCE94EDDC5}"/>
              </a:ext>
            </a:extLst>
          </p:cNvPr>
          <p:cNvSpPr txBox="1"/>
          <p:nvPr/>
        </p:nvSpPr>
        <p:spPr>
          <a:xfrm>
            <a:off x="9239250" y="3573171"/>
            <a:ext cx="2590800" cy="646331"/>
          </a:xfrm>
          <a:prstGeom prst="rect">
            <a:avLst/>
          </a:prstGeom>
          <a:noFill/>
        </p:spPr>
        <p:txBody>
          <a:bodyPr wrap="square" rtlCol="0">
            <a:spAutoFit/>
          </a:bodyPr>
          <a:lstStyle/>
          <a:p>
            <a:r>
              <a:rPr lang="fi-FI" b="1" dirty="0"/>
              <a:t>Kesä: </a:t>
            </a:r>
          </a:p>
          <a:p>
            <a:r>
              <a:rPr lang="fi-FI" b="1" dirty="0"/>
              <a:t>mitä tulikaan tehtyä? </a:t>
            </a:r>
          </a:p>
        </p:txBody>
      </p:sp>
      <p:sp>
        <p:nvSpPr>
          <p:cNvPr id="4" name="TextBox 3">
            <a:extLst>
              <a:ext uri="{FF2B5EF4-FFF2-40B4-BE49-F238E27FC236}">
                <a16:creationId xmlns:a16="http://schemas.microsoft.com/office/drawing/2014/main" id="{F9DD5A17-DBED-EBBB-8FE7-09AF9064E375}"/>
              </a:ext>
            </a:extLst>
          </p:cNvPr>
          <p:cNvSpPr txBox="1"/>
          <p:nvPr/>
        </p:nvSpPr>
        <p:spPr>
          <a:xfrm>
            <a:off x="6276948" y="234028"/>
            <a:ext cx="2847975" cy="646331"/>
          </a:xfrm>
          <a:prstGeom prst="rect">
            <a:avLst/>
          </a:prstGeom>
          <a:noFill/>
        </p:spPr>
        <p:txBody>
          <a:bodyPr wrap="square" rtlCol="0">
            <a:spAutoFit/>
          </a:bodyPr>
          <a:lstStyle/>
          <a:p>
            <a:r>
              <a:rPr lang="fi-FI" b="1" dirty="0"/>
              <a:t>Talvi: Ei sivun sivua, </a:t>
            </a:r>
          </a:p>
          <a:p>
            <a:r>
              <a:rPr lang="fi-FI" b="1" dirty="0"/>
              <a:t>ei sanan sanaa </a:t>
            </a:r>
          </a:p>
        </p:txBody>
      </p:sp>
      <p:sp>
        <p:nvSpPr>
          <p:cNvPr id="9" name="TextBox 8">
            <a:extLst>
              <a:ext uri="{FF2B5EF4-FFF2-40B4-BE49-F238E27FC236}">
                <a16:creationId xmlns:a16="http://schemas.microsoft.com/office/drawing/2014/main" id="{0D0E7574-9807-96F7-1050-552C0A88A466}"/>
              </a:ext>
            </a:extLst>
          </p:cNvPr>
          <p:cNvSpPr txBox="1"/>
          <p:nvPr/>
        </p:nvSpPr>
        <p:spPr>
          <a:xfrm>
            <a:off x="368869" y="3648075"/>
            <a:ext cx="2536256" cy="646331"/>
          </a:xfrm>
          <a:prstGeom prst="rect">
            <a:avLst/>
          </a:prstGeom>
          <a:noFill/>
        </p:spPr>
        <p:txBody>
          <a:bodyPr wrap="square" rtlCol="0">
            <a:spAutoFit/>
          </a:bodyPr>
          <a:lstStyle/>
          <a:p>
            <a:r>
              <a:rPr lang="fi-FI" b="1" dirty="0"/>
              <a:t>Kevät: olen vapaa, olen nero! </a:t>
            </a:r>
          </a:p>
        </p:txBody>
      </p:sp>
      <p:sp>
        <p:nvSpPr>
          <p:cNvPr id="10" name="TextBox 9">
            <a:extLst>
              <a:ext uri="{FF2B5EF4-FFF2-40B4-BE49-F238E27FC236}">
                <a16:creationId xmlns:a16="http://schemas.microsoft.com/office/drawing/2014/main" id="{F63AE932-9FB7-B65B-4E43-A5B4D667FA47}"/>
              </a:ext>
            </a:extLst>
          </p:cNvPr>
          <p:cNvSpPr txBox="1"/>
          <p:nvPr/>
        </p:nvSpPr>
        <p:spPr>
          <a:xfrm>
            <a:off x="368869" y="6389861"/>
            <a:ext cx="6612956" cy="369332"/>
          </a:xfrm>
          <a:prstGeom prst="rect">
            <a:avLst/>
          </a:prstGeom>
          <a:noFill/>
        </p:spPr>
        <p:txBody>
          <a:bodyPr wrap="square" rtlCol="0">
            <a:spAutoFit/>
          </a:bodyPr>
          <a:lstStyle/>
          <a:p>
            <a:r>
              <a:rPr lang="fi-FI" dirty="0"/>
              <a:t>Neljä vuoden aikaa teoria: Elina Jokinen (julkaisematon)</a:t>
            </a:r>
          </a:p>
        </p:txBody>
      </p:sp>
    </p:spTree>
    <p:extLst>
      <p:ext uri="{BB962C8B-B14F-4D97-AF65-F5344CB8AC3E}">
        <p14:creationId xmlns:p14="http://schemas.microsoft.com/office/powerpoint/2010/main" val="3049241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7" descr="Orange and yellow leaves">
            <a:extLst>
              <a:ext uri="{FF2B5EF4-FFF2-40B4-BE49-F238E27FC236}">
                <a16:creationId xmlns:a16="http://schemas.microsoft.com/office/drawing/2014/main" id="{EA46943B-12D3-FAB5-07FD-A3103DB3F65A}"/>
              </a:ext>
            </a:extLst>
          </p:cNvPr>
          <p:cNvPicPr>
            <a:picLocks noChangeAspect="1"/>
          </p:cNvPicPr>
          <p:nvPr/>
        </p:nvPicPr>
        <p:blipFill rotWithShape="1">
          <a:blip r:embed="rId2">
            <a:extLst>
              <a:ext uri="{28A0092B-C50C-407E-A947-70E740481C1C}">
                <a14:useLocalDpi xmlns:a14="http://schemas.microsoft.com/office/drawing/2010/main" val="0"/>
              </a:ext>
            </a:extLst>
          </a:blip>
          <a:srcRect t="13728" r="-2" b="4515"/>
          <a:stretch/>
        </p:blipFill>
        <p:spPr>
          <a:xfrm>
            <a:off x="198739" y="171717"/>
            <a:ext cx="5804105" cy="3167426"/>
          </a:xfrm>
          <a:prstGeom prst="rect">
            <a:avLst/>
          </a:prstGeom>
        </p:spPr>
      </p:pic>
      <p:pic>
        <p:nvPicPr>
          <p:cNvPr id="8" name="Picture 7">
            <a:extLst>
              <a:ext uri="{FF2B5EF4-FFF2-40B4-BE49-F238E27FC236}">
                <a16:creationId xmlns:a16="http://schemas.microsoft.com/office/drawing/2014/main" id="{8441C421-875E-9054-9328-4C873FC5D454}"/>
              </a:ext>
            </a:extLst>
          </p:cNvPr>
          <p:cNvPicPr>
            <a:picLocks noChangeAspect="1"/>
          </p:cNvPicPr>
          <p:nvPr/>
        </p:nvPicPr>
        <p:blipFill rotWithShape="1">
          <a:blip r:embed="rId3"/>
          <a:srcRect r="2" b="4577"/>
          <a:stretch/>
        </p:blipFill>
        <p:spPr>
          <a:xfrm>
            <a:off x="6136888" y="3518858"/>
            <a:ext cx="5797883" cy="2789948"/>
          </a:xfrm>
          <a:prstGeom prst="rect">
            <a:avLst/>
          </a:prstGeom>
        </p:spPr>
      </p:pic>
      <p:pic>
        <p:nvPicPr>
          <p:cNvPr id="7" name="Content Placeholder 7" descr="Line of sheep walking on a grassy field">
            <a:extLst>
              <a:ext uri="{FF2B5EF4-FFF2-40B4-BE49-F238E27FC236}">
                <a16:creationId xmlns:a16="http://schemas.microsoft.com/office/drawing/2014/main" id="{1E5566D9-98D0-CF97-7425-B66A0A2DB062}"/>
              </a:ext>
            </a:extLst>
          </p:cNvPr>
          <p:cNvPicPr>
            <a:picLocks noChangeAspect="1"/>
          </p:cNvPicPr>
          <p:nvPr/>
        </p:nvPicPr>
        <p:blipFill rotWithShape="1">
          <a:blip r:embed="rId4">
            <a:extLst>
              <a:ext uri="{28A0092B-C50C-407E-A947-70E740481C1C}">
                <a14:useLocalDpi xmlns:a14="http://schemas.microsoft.com/office/drawing/2010/main" val="0"/>
              </a:ext>
            </a:extLst>
          </a:blip>
          <a:srcRect t="27988" r="-2" b="-2"/>
          <a:stretch/>
        </p:blipFill>
        <p:spPr>
          <a:xfrm>
            <a:off x="198739" y="3521020"/>
            <a:ext cx="5804105" cy="2789948"/>
          </a:xfrm>
          <a:prstGeom prst="rect">
            <a:avLst/>
          </a:prstGeom>
        </p:spPr>
      </p:pic>
      <p:pic>
        <p:nvPicPr>
          <p:cNvPr id="6" name="Content Placeholder 9" descr="Mountains with snow">
            <a:extLst>
              <a:ext uri="{FF2B5EF4-FFF2-40B4-BE49-F238E27FC236}">
                <a16:creationId xmlns:a16="http://schemas.microsoft.com/office/drawing/2014/main" id="{38127026-E851-4EC1-01C5-93A943C47587}"/>
              </a:ext>
            </a:extLst>
          </p:cNvPr>
          <p:cNvPicPr>
            <a:picLocks noChangeAspect="1"/>
          </p:cNvPicPr>
          <p:nvPr/>
        </p:nvPicPr>
        <p:blipFill rotWithShape="1">
          <a:blip r:embed="rId5">
            <a:extLst>
              <a:ext uri="{28A0092B-C50C-407E-A947-70E740481C1C}">
                <a14:useLocalDpi xmlns:a14="http://schemas.microsoft.com/office/drawing/2010/main" val="0"/>
              </a:ext>
            </a:extLst>
          </a:blip>
          <a:srcRect t="27638" r="2" b="2"/>
          <a:stretch/>
        </p:blipFill>
        <p:spPr>
          <a:xfrm>
            <a:off x="6136888" y="171717"/>
            <a:ext cx="5797883" cy="3167425"/>
          </a:xfrm>
          <a:prstGeom prst="rect">
            <a:avLst/>
          </a:prstGeom>
        </p:spPr>
      </p:pic>
      <p:sp>
        <p:nvSpPr>
          <p:cNvPr id="2" name="TextBox 1">
            <a:extLst>
              <a:ext uri="{FF2B5EF4-FFF2-40B4-BE49-F238E27FC236}">
                <a16:creationId xmlns:a16="http://schemas.microsoft.com/office/drawing/2014/main" id="{40B32954-E797-EC26-ABB6-F194FCFB00F5}"/>
              </a:ext>
            </a:extLst>
          </p:cNvPr>
          <p:cNvSpPr txBox="1"/>
          <p:nvPr/>
        </p:nvSpPr>
        <p:spPr>
          <a:xfrm>
            <a:off x="368869" y="234028"/>
            <a:ext cx="2958171" cy="646331"/>
          </a:xfrm>
          <a:prstGeom prst="rect">
            <a:avLst/>
          </a:prstGeom>
          <a:noFill/>
        </p:spPr>
        <p:txBody>
          <a:bodyPr wrap="square" rtlCol="0">
            <a:spAutoFit/>
          </a:bodyPr>
          <a:lstStyle/>
          <a:p>
            <a:r>
              <a:rPr lang="fi-FI" b="1" dirty="0">
                <a:solidFill>
                  <a:schemeClr val="bg1"/>
                </a:solidFill>
              </a:rPr>
              <a:t>Syksy: Aktiivinen ja palkitseva työskentely </a:t>
            </a:r>
          </a:p>
        </p:txBody>
      </p:sp>
      <p:sp>
        <p:nvSpPr>
          <p:cNvPr id="3" name="TextBox 2">
            <a:extLst>
              <a:ext uri="{FF2B5EF4-FFF2-40B4-BE49-F238E27FC236}">
                <a16:creationId xmlns:a16="http://schemas.microsoft.com/office/drawing/2014/main" id="{F8D1D9E2-4FDA-5A4A-4287-FDBCE94EDDC5}"/>
              </a:ext>
            </a:extLst>
          </p:cNvPr>
          <p:cNvSpPr txBox="1"/>
          <p:nvPr/>
        </p:nvSpPr>
        <p:spPr>
          <a:xfrm>
            <a:off x="9239250" y="3573171"/>
            <a:ext cx="2590800" cy="646331"/>
          </a:xfrm>
          <a:prstGeom prst="rect">
            <a:avLst/>
          </a:prstGeom>
          <a:noFill/>
        </p:spPr>
        <p:txBody>
          <a:bodyPr wrap="square" rtlCol="0">
            <a:spAutoFit/>
          </a:bodyPr>
          <a:lstStyle/>
          <a:p>
            <a:r>
              <a:rPr lang="fi-FI" b="1" dirty="0"/>
              <a:t>Kesä: </a:t>
            </a:r>
          </a:p>
          <a:p>
            <a:r>
              <a:rPr lang="fi-FI" b="1" dirty="0"/>
              <a:t>mitä tulikaan tehtyä? </a:t>
            </a:r>
          </a:p>
        </p:txBody>
      </p:sp>
      <p:sp>
        <p:nvSpPr>
          <p:cNvPr id="4" name="TextBox 3">
            <a:extLst>
              <a:ext uri="{FF2B5EF4-FFF2-40B4-BE49-F238E27FC236}">
                <a16:creationId xmlns:a16="http://schemas.microsoft.com/office/drawing/2014/main" id="{F9DD5A17-DBED-EBBB-8FE7-09AF9064E375}"/>
              </a:ext>
            </a:extLst>
          </p:cNvPr>
          <p:cNvSpPr txBox="1"/>
          <p:nvPr/>
        </p:nvSpPr>
        <p:spPr>
          <a:xfrm>
            <a:off x="6276948" y="234028"/>
            <a:ext cx="2847975" cy="646331"/>
          </a:xfrm>
          <a:prstGeom prst="rect">
            <a:avLst/>
          </a:prstGeom>
          <a:noFill/>
        </p:spPr>
        <p:txBody>
          <a:bodyPr wrap="square" rtlCol="0">
            <a:spAutoFit/>
          </a:bodyPr>
          <a:lstStyle/>
          <a:p>
            <a:r>
              <a:rPr lang="fi-FI" b="1" dirty="0"/>
              <a:t>Talvi: Ei sivun sivua, </a:t>
            </a:r>
          </a:p>
          <a:p>
            <a:r>
              <a:rPr lang="fi-FI" b="1" dirty="0"/>
              <a:t>ei sanan sanaa </a:t>
            </a:r>
          </a:p>
        </p:txBody>
      </p:sp>
      <p:sp>
        <p:nvSpPr>
          <p:cNvPr id="9" name="TextBox 8">
            <a:extLst>
              <a:ext uri="{FF2B5EF4-FFF2-40B4-BE49-F238E27FC236}">
                <a16:creationId xmlns:a16="http://schemas.microsoft.com/office/drawing/2014/main" id="{0D0E7574-9807-96F7-1050-552C0A88A466}"/>
              </a:ext>
            </a:extLst>
          </p:cNvPr>
          <p:cNvSpPr txBox="1"/>
          <p:nvPr/>
        </p:nvSpPr>
        <p:spPr>
          <a:xfrm>
            <a:off x="368869" y="3648075"/>
            <a:ext cx="2536256" cy="646331"/>
          </a:xfrm>
          <a:prstGeom prst="rect">
            <a:avLst/>
          </a:prstGeom>
          <a:noFill/>
        </p:spPr>
        <p:txBody>
          <a:bodyPr wrap="square" rtlCol="0">
            <a:spAutoFit/>
          </a:bodyPr>
          <a:lstStyle/>
          <a:p>
            <a:r>
              <a:rPr lang="fi-FI" b="1" dirty="0"/>
              <a:t>Kevät: olen vapaa, olen nero! </a:t>
            </a:r>
          </a:p>
        </p:txBody>
      </p:sp>
      <p:sp>
        <p:nvSpPr>
          <p:cNvPr id="10" name="TextBox 9">
            <a:extLst>
              <a:ext uri="{FF2B5EF4-FFF2-40B4-BE49-F238E27FC236}">
                <a16:creationId xmlns:a16="http://schemas.microsoft.com/office/drawing/2014/main" id="{C03AB857-3486-AA80-E9F7-60E4814A7174}"/>
              </a:ext>
            </a:extLst>
          </p:cNvPr>
          <p:cNvSpPr txBox="1"/>
          <p:nvPr/>
        </p:nvSpPr>
        <p:spPr>
          <a:xfrm>
            <a:off x="3100791" y="2232744"/>
            <a:ext cx="2395134" cy="923330"/>
          </a:xfrm>
          <a:prstGeom prst="rect">
            <a:avLst/>
          </a:prstGeom>
          <a:solidFill>
            <a:srgbClr val="C00000"/>
          </a:solidFill>
        </p:spPr>
        <p:txBody>
          <a:bodyPr wrap="square" rtlCol="0">
            <a:spAutoFit/>
          </a:bodyPr>
          <a:lstStyle/>
          <a:p>
            <a:pPr algn="ctr"/>
            <a:r>
              <a:rPr lang="fi-FI" b="1" dirty="0">
                <a:solidFill>
                  <a:schemeClr val="bg1"/>
                </a:solidFill>
              </a:rPr>
              <a:t>Nauti ja syvenny! Muista pitää taukoja ja syödä!</a:t>
            </a:r>
          </a:p>
        </p:txBody>
      </p:sp>
      <p:sp>
        <p:nvSpPr>
          <p:cNvPr id="11" name="TextBox 10">
            <a:extLst>
              <a:ext uri="{FF2B5EF4-FFF2-40B4-BE49-F238E27FC236}">
                <a16:creationId xmlns:a16="http://schemas.microsoft.com/office/drawing/2014/main" id="{F63298CF-706A-5CFB-A5FF-998C8CB81A91}"/>
              </a:ext>
            </a:extLst>
          </p:cNvPr>
          <p:cNvSpPr txBox="1"/>
          <p:nvPr/>
        </p:nvSpPr>
        <p:spPr>
          <a:xfrm>
            <a:off x="9434916" y="2298573"/>
            <a:ext cx="2395134" cy="923330"/>
          </a:xfrm>
          <a:prstGeom prst="rect">
            <a:avLst/>
          </a:prstGeom>
          <a:solidFill>
            <a:schemeClr val="accent4">
              <a:lumMod val="60000"/>
              <a:lumOff val="40000"/>
            </a:schemeClr>
          </a:solidFill>
        </p:spPr>
        <p:txBody>
          <a:bodyPr wrap="square" rtlCol="0">
            <a:spAutoFit/>
          </a:bodyPr>
          <a:lstStyle/>
          <a:p>
            <a:pPr algn="ctr"/>
            <a:r>
              <a:rPr lang="fi-FI" b="1" dirty="0">
                <a:solidFill>
                  <a:schemeClr val="bg1"/>
                </a:solidFill>
              </a:rPr>
              <a:t>Älä luovuta. </a:t>
            </a:r>
          </a:p>
          <a:p>
            <a:pPr algn="ctr"/>
            <a:r>
              <a:rPr lang="fi-FI" b="1" dirty="0">
                <a:solidFill>
                  <a:schemeClr val="bg1"/>
                </a:solidFill>
              </a:rPr>
              <a:t>Keskustele. </a:t>
            </a:r>
          </a:p>
          <a:p>
            <a:pPr algn="ctr"/>
            <a:r>
              <a:rPr lang="fi-FI" b="1" dirty="0">
                <a:solidFill>
                  <a:schemeClr val="bg1"/>
                </a:solidFill>
              </a:rPr>
              <a:t>Avaa kone</a:t>
            </a:r>
          </a:p>
        </p:txBody>
      </p:sp>
      <p:sp>
        <p:nvSpPr>
          <p:cNvPr id="12" name="TextBox 11">
            <a:extLst>
              <a:ext uri="{FF2B5EF4-FFF2-40B4-BE49-F238E27FC236}">
                <a16:creationId xmlns:a16="http://schemas.microsoft.com/office/drawing/2014/main" id="{383AFFF4-89EB-5218-D444-A48B221842CC}"/>
              </a:ext>
            </a:extLst>
          </p:cNvPr>
          <p:cNvSpPr txBox="1"/>
          <p:nvPr/>
        </p:nvSpPr>
        <p:spPr>
          <a:xfrm>
            <a:off x="3695700" y="5217101"/>
            <a:ext cx="2099758" cy="923330"/>
          </a:xfrm>
          <a:prstGeom prst="rect">
            <a:avLst/>
          </a:prstGeom>
          <a:solidFill>
            <a:srgbClr val="92D050"/>
          </a:solidFill>
        </p:spPr>
        <p:txBody>
          <a:bodyPr wrap="square" rtlCol="0">
            <a:spAutoFit/>
          </a:bodyPr>
          <a:lstStyle/>
          <a:p>
            <a:pPr algn="ctr"/>
            <a:r>
              <a:rPr lang="fi-FI" b="1" dirty="0">
                <a:solidFill>
                  <a:schemeClr val="bg1"/>
                </a:solidFill>
              </a:rPr>
              <a:t>Istu alas, </a:t>
            </a:r>
          </a:p>
          <a:p>
            <a:pPr algn="ctr"/>
            <a:r>
              <a:rPr lang="fi-FI" b="1" dirty="0">
                <a:solidFill>
                  <a:schemeClr val="bg1"/>
                </a:solidFill>
              </a:rPr>
              <a:t>luo toimivat  toimintatavat.</a:t>
            </a:r>
          </a:p>
        </p:txBody>
      </p:sp>
      <p:sp>
        <p:nvSpPr>
          <p:cNvPr id="14" name="TextBox 13">
            <a:extLst>
              <a:ext uri="{FF2B5EF4-FFF2-40B4-BE49-F238E27FC236}">
                <a16:creationId xmlns:a16="http://schemas.microsoft.com/office/drawing/2014/main" id="{698B4F08-0665-0AF8-39EC-8195EF7CB710}"/>
              </a:ext>
            </a:extLst>
          </p:cNvPr>
          <p:cNvSpPr txBox="1"/>
          <p:nvPr/>
        </p:nvSpPr>
        <p:spPr>
          <a:xfrm>
            <a:off x="9775233" y="5494100"/>
            <a:ext cx="2054817" cy="646331"/>
          </a:xfrm>
          <a:prstGeom prst="rect">
            <a:avLst/>
          </a:prstGeom>
          <a:solidFill>
            <a:srgbClr val="00B0F0"/>
          </a:solidFill>
        </p:spPr>
        <p:txBody>
          <a:bodyPr wrap="square" rtlCol="0">
            <a:spAutoFit/>
          </a:bodyPr>
          <a:lstStyle/>
          <a:p>
            <a:pPr algn="ctr"/>
            <a:r>
              <a:rPr lang="fi-FI" b="1" dirty="0">
                <a:solidFill>
                  <a:schemeClr val="bg1"/>
                </a:solidFill>
              </a:rPr>
              <a:t>Lepää. </a:t>
            </a:r>
          </a:p>
          <a:p>
            <a:pPr algn="ctr"/>
            <a:r>
              <a:rPr lang="fi-FI" b="1" dirty="0">
                <a:solidFill>
                  <a:schemeClr val="bg1"/>
                </a:solidFill>
              </a:rPr>
              <a:t>Peilaa tehtyä</a:t>
            </a:r>
          </a:p>
        </p:txBody>
      </p:sp>
      <p:sp>
        <p:nvSpPr>
          <p:cNvPr id="16" name="TextBox 15">
            <a:extLst>
              <a:ext uri="{FF2B5EF4-FFF2-40B4-BE49-F238E27FC236}">
                <a16:creationId xmlns:a16="http://schemas.microsoft.com/office/drawing/2014/main" id="{E036D62D-0B69-4028-348A-D7042F5E8851}"/>
              </a:ext>
            </a:extLst>
          </p:cNvPr>
          <p:cNvSpPr txBox="1"/>
          <p:nvPr/>
        </p:nvSpPr>
        <p:spPr>
          <a:xfrm>
            <a:off x="368869" y="6417355"/>
            <a:ext cx="8870381" cy="369332"/>
          </a:xfrm>
          <a:prstGeom prst="rect">
            <a:avLst/>
          </a:prstGeom>
          <a:noFill/>
        </p:spPr>
        <p:txBody>
          <a:bodyPr wrap="square" rtlCol="0">
            <a:spAutoFit/>
          </a:bodyPr>
          <a:lstStyle/>
          <a:p>
            <a:r>
              <a:rPr lang="fi-FI" dirty="0"/>
              <a:t>Neljä vuoden aikaa teoria: Elina Jokinen (julkaisematon)</a:t>
            </a:r>
          </a:p>
        </p:txBody>
      </p:sp>
    </p:spTree>
    <p:extLst>
      <p:ext uri="{BB962C8B-B14F-4D97-AF65-F5344CB8AC3E}">
        <p14:creationId xmlns:p14="http://schemas.microsoft.com/office/powerpoint/2010/main" val="1205998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6" name="Rectangle 20">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ity lights focused in magnifying glass">
            <a:extLst>
              <a:ext uri="{FF2B5EF4-FFF2-40B4-BE49-F238E27FC236}">
                <a16:creationId xmlns:a16="http://schemas.microsoft.com/office/drawing/2014/main" id="{4191E6FF-1B0B-B6C8-7538-A9AD65CFF8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855" r="-1" b="7854"/>
          <a:stretch/>
        </p:blipFill>
        <p:spPr>
          <a:xfrm>
            <a:off x="20" y="10"/>
            <a:ext cx="12188932" cy="6857990"/>
          </a:xfrm>
          <a:prstGeom prst="rect">
            <a:avLst/>
          </a:prstGeom>
        </p:spPr>
      </p:pic>
      <p:sp>
        <p:nvSpPr>
          <p:cNvPr id="27" name="Rectangle 22">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18087-BE82-263B-6252-8A7D95A05F24}"/>
              </a:ext>
            </a:extLst>
          </p:cNvPr>
          <p:cNvSpPr>
            <a:spLocks noGrp="1"/>
          </p:cNvSpPr>
          <p:nvPr>
            <p:ph type="title"/>
          </p:nvPr>
        </p:nvSpPr>
        <p:spPr>
          <a:xfrm>
            <a:off x="501015" y="1795150"/>
            <a:ext cx="3499485" cy="2567306"/>
          </a:xfrm>
          <a:solidFill>
            <a:schemeClr val="tx1">
              <a:lumMod val="95000"/>
              <a:lumOff val="5000"/>
            </a:schemeClr>
          </a:solidFill>
        </p:spPr>
        <p:txBody>
          <a:bodyPr vert="horz" lIns="91440" tIns="45720" rIns="91440" bIns="45720" rtlCol="0" anchor="b">
            <a:noAutofit/>
          </a:bodyPr>
          <a:lstStyle/>
          <a:p>
            <a:pPr algn="ctr"/>
            <a:r>
              <a:rPr lang="en-US" sz="3200" i="0" dirty="0" err="1">
                <a:solidFill>
                  <a:schemeClr val="bg1"/>
                </a:solidFill>
              </a:rPr>
              <a:t>Käytännön</a:t>
            </a:r>
            <a:r>
              <a:rPr lang="en-US" sz="3200" i="0" dirty="0">
                <a:solidFill>
                  <a:schemeClr val="bg1"/>
                </a:solidFill>
              </a:rPr>
              <a:t> </a:t>
            </a:r>
            <a:br>
              <a:rPr lang="en-US" sz="3200" i="0" dirty="0">
                <a:solidFill>
                  <a:schemeClr val="bg1"/>
                </a:solidFill>
              </a:rPr>
            </a:br>
            <a:r>
              <a:rPr lang="en-US" sz="3200" i="0" dirty="0" err="1">
                <a:solidFill>
                  <a:schemeClr val="bg1"/>
                </a:solidFill>
              </a:rPr>
              <a:t>prosessi</a:t>
            </a:r>
            <a:r>
              <a:rPr lang="en-US" sz="3200" i="0" dirty="0">
                <a:solidFill>
                  <a:schemeClr val="bg1"/>
                </a:solidFill>
              </a:rPr>
              <a:t> </a:t>
            </a:r>
            <a:br>
              <a:rPr lang="en-US" sz="3200" i="0" dirty="0">
                <a:solidFill>
                  <a:schemeClr val="bg1"/>
                </a:solidFill>
              </a:rPr>
            </a:br>
            <a:r>
              <a:rPr lang="en-US" sz="3200" i="0" dirty="0">
                <a:solidFill>
                  <a:schemeClr val="bg1"/>
                </a:solidFill>
              </a:rPr>
              <a:t>- </a:t>
            </a:r>
            <a:r>
              <a:rPr lang="en-US" sz="3200" i="0" dirty="0" err="1">
                <a:solidFill>
                  <a:schemeClr val="bg1"/>
                </a:solidFill>
              </a:rPr>
              <a:t>Toimintatavat</a:t>
            </a:r>
            <a:r>
              <a:rPr lang="en-US" sz="3200" i="0" dirty="0">
                <a:solidFill>
                  <a:schemeClr val="bg1"/>
                </a:solidFill>
              </a:rPr>
              <a:t> </a:t>
            </a:r>
            <a:br>
              <a:rPr lang="en-US" sz="3200" i="0" dirty="0">
                <a:solidFill>
                  <a:schemeClr val="bg1"/>
                </a:solidFill>
              </a:rPr>
            </a:br>
            <a:r>
              <a:rPr lang="en-US" sz="3200" i="0" dirty="0">
                <a:solidFill>
                  <a:schemeClr val="bg1"/>
                </a:solidFill>
              </a:rPr>
              <a:t>- </a:t>
            </a:r>
            <a:r>
              <a:rPr lang="en-US" sz="3200" i="0" dirty="0" err="1">
                <a:solidFill>
                  <a:schemeClr val="bg1"/>
                </a:solidFill>
              </a:rPr>
              <a:t>Ympäristö</a:t>
            </a:r>
            <a:r>
              <a:rPr lang="en-US" sz="3200" i="0" dirty="0">
                <a:solidFill>
                  <a:schemeClr val="bg1"/>
                </a:solidFill>
              </a:rPr>
              <a:t> </a:t>
            </a:r>
            <a:br>
              <a:rPr lang="en-US" sz="3200" i="0" dirty="0">
                <a:solidFill>
                  <a:schemeClr val="bg1"/>
                </a:solidFill>
              </a:rPr>
            </a:br>
            <a:r>
              <a:rPr lang="en-US" sz="3200" i="0" dirty="0">
                <a:solidFill>
                  <a:schemeClr val="bg1"/>
                </a:solidFill>
              </a:rPr>
              <a:t>- </a:t>
            </a:r>
            <a:r>
              <a:rPr lang="en-US" sz="3200" i="0" dirty="0" err="1">
                <a:solidFill>
                  <a:schemeClr val="bg1"/>
                </a:solidFill>
              </a:rPr>
              <a:t>Aikataulutus</a:t>
            </a:r>
            <a:r>
              <a:rPr lang="en-US" sz="3200" i="0" dirty="0">
                <a:solidFill>
                  <a:schemeClr val="bg1"/>
                </a:solidFill>
              </a:rPr>
              <a:t> </a:t>
            </a:r>
          </a:p>
        </p:txBody>
      </p:sp>
    </p:spTree>
    <p:extLst>
      <p:ext uri="{BB962C8B-B14F-4D97-AF65-F5344CB8AC3E}">
        <p14:creationId xmlns:p14="http://schemas.microsoft.com/office/powerpoint/2010/main" val="2764858983"/>
      </p:ext>
    </p:extLst>
  </p:cSld>
  <p:clrMapOvr>
    <a:masterClrMapping/>
  </p:clrMapOvr>
</p:sld>
</file>

<file path=ppt/theme/theme1.xml><?xml version="1.0" encoding="utf-8"?>
<a:theme xmlns:a="http://schemas.openxmlformats.org/drawingml/2006/main" name="BrushVTI">
  <a:themeElements>
    <a:clrScheme name="AnalogousFromDarkSeedLeftStep">
      <a:dk1>
        <a:srgbClr val="000000"/>
      </a:dk1>
      <a:lt1>
        <a:srgbClr val="FFFFFF"/>
      </a:lt1>
      <a:dk2>
        <a:srgbClr val="1C2432"/>
      </a:dk2>
      <a:lt2>
        <a:srgbClr val="F2F3F0"/>
      </a:lt2>
      <a:accent1>
        <a:srgbClr val="844BC5"/>
      </a:accent1>
      <a:accent2>
        <a:srgbClr val="4842B7"/>
      </a:accent2>
      <a:accent3>
        <a:srgbClr val="4B78C5"/>
      </a:accent3>
      <a:accent4>
        <a:srgbClr val="3999B3"/>
      </a:accent4>
      <a:accent5>
        <a:srgbClr val="49C0A8"/>
      </a:accent5>
      <a:accent6>
        <a:srgbClr val="39B368"/>
      </a:accent6>
      <a:hlink>
        <a:srgbClr val="339A97"/>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399</TotalTime>
  <Words>1010</Words>
  <Application>Microsoft Office PowerPoint</Application>
  <PresentationFormat>Laajakuva</PresentationFormat>
  <Paragraphs>152</Paragraphs>
  <Slides>31</Slides>
  <Notes>1</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31</vt:i4>
      </vt:variant>
    </vt:vector>
  </HeadingPairs>
  <TitlesOfParts>
    <vt:vector size="38" baseType="lpstr">
      <vt:lpstr>Arial</vt:lpstr>
      <vt:lpstr>Calibri</vt:lpstr>
      <vt:lpstr>Century Gothic</vt:lpstr>
      <vt:lpstr>Elephant</vt:lpstr>
      <vt:lpstr>Times New Roman</vt:lpstr>
      <vt:lpstr>Wingdings</vt:lpstr>
      <vt:lpstr>BrushVTI</vt:lpstr>
      <vt:lpstr>Gradusemma </vt:lpstr>
      <vt:lpstr>Tieteelliseen kirjoittamiseen tarvitaan aikaa </vt:lpstr>
      <vt:lpstr>Gradun tekemisen  esteet</vt:lpstr>
      <vt:lpstr>Kirjoitusprosessissa on kaksi ulottuvuutta: käytännöllinen ja mentaalinen ulottuvuus</vt:lpstr>
      <vt:lpstr>Käytännöllinen prosessi </vt:lpstr>
      <vt:lpstr>Mentaalinen ulottuvuus </vt:lpstr>
      <vt:lpstr>PowerPoint-esitys</vt:lpstr>
      <vt:lpstr>PowerPoint-esitys</vt:lpstr>
      <vt:lpstr>Käytännön  prosessi  - Toimintatavat  - Ympäristö  - Aikataulutus </vt:lpstr>
      <vt:lpstr>Tunnista neljä vuodenaikaa eri vaiheissa ja reagoi niihin. </vt:lpstr>
      <vt:lpstr>Tieteellisen kirjoittamisen eri vaiheet ja opponointi  </vt:lpstr>
      <vt:lpstr>PowerPoint-esitys</vt:lpstr>
      <vt:lpstr>Kirjoittamisen eri vaiheet </vt:lpstr>
      <vt:lpstr>Kirjoitusprosessi</vt:lpstr>
      <vt:lpstr>PowerPoint-esitys</vt:lpstr>
      <vt:lpstr>Kirjoitusprosessi</vt:lpstr>
      <vt:lpstr>PowerPoint-esitys</vt:lpstr>
      <vt:lpstr>Ideatasoinen teksti  (1-3)</vt:lpstr>
      <vt:lpstr>Ideatasoinen teksti  (1-2) </vt:lpstr>
      <vt:lpstr>Keskeneräinen, hyvä teksti  (5)</vt:lpstr>
      <vt:lpstr>Lähes valmis teksti  (5)</vt:lpstr>
      <vt:lpstr>Mikä on työssä arvokasta? </vt:lpstr>
      <vt:lpstr>Keskeneräisen tekstin kommentointi</vt:lpstr>
      <vt:lpstr>Viimeistelyvaiheen kommentointi </vt:lpstr>
      <vt:lpstr>Palautteesta – feedbackista  Edisteeseen  – huomaa hyvä ja korosta sitä!</vt:lpstr>
      <vt:lpstr>Palautteesta – feedbackista  Edisteeseen – huomaa hyvä ja korosta sitä!</vt:lpstr>
      <vt:lpstr>Opponoijaparit </vt:lpstr>
      <vt:lpstr>Movin kurssit </vt:lpstr>
      <vt:lpstr>PowerPoint-esitys</vt:lpstr>
      <vt:lpstr>Tilastollisten menetelmien tuki </vt:lpstr>
      <vt:lpstr>Save the date –  Liikuntatieteellisen tiedekunnan tieteen päivä 14.5.2024</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Gradusemma</dc:title>
  <dc:creator>Niemistö, Donna</dc:creator>
  <cp:lastModifiedBy>Kalaja, Teppo</cp:lastModifiedBy>
  <cp:revision>17</cp:revision>
  <dcterms:created xsi:type="dcterms:W3CDTF">2023-01-16T11:37:22Z</dcterms:created>
  <dcterms:modified xsi:type="dcterms:W3CDTF">2024-11-19T08:05:46Z</dcterms:modified>
</cp:coreProperties>
</file>