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1"/>
  </p:sldMasterIdLst>
  <p:notesMasterIdLst>
    <p:notesMasterId r:id="rId28"/>
  </p:notesMasterIdLst>
  <p:handoutMasterIdLst>
    <p:handoutMasterId r:id="rId29"/>
  </p:handoutMasterIdLst>
  <p:sldIdLst>
    <p:sldId id="256" r:id="rId2"/>
    <p:sldId id="273" r:id="rId3"/>
    <p:sldId id="278" r:id="rId4"/>
    <p:sldId id="289" r:id="rId5"/>
    <p:sldId id="290" r:id="rId6"/>
    <p:sldId id="291" r:id="rId7"/>
    <p:sldId id="279" r:id="rId8"/>
    <p:sldId id="280" r:id="rId9"/>
    <p:sldId id="281" r:id="rId10"/>
    <p:sldId id="292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76" r:id="rId19"/>
    <p:sldId id="275" r:id="rId20"/>
    <p:sldId id="274" r:id="rId21"/>
    <p:sldId id="269" r:id="rId22"/>
    <p:sldId id="270" r:id="rId23"/>
    <p:sldId id="271" r:id="rId24"/>
    <p:sldId id="272" r:id="rId25"/>
    <p:sldId id="277" r:id="rId26"/>
    <p:sldId id="26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D650A7-66F3-9C4E-B8A8-5F645C2820D3}" v="19" dt="2025-03-09T10:27:24.4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81"/>
    <p:restoredTop sz="80544"/>
  </p:normalViewPr>
  <p:slideViewPr>
    <p:cSldViewPr snapToGrid="0" snapToObjects="1">
      <p:cViewPr varScale="1">
        <p:scale>
          <a:sx n="47" d="100"/>
          <a:sy n="47" d="100"/>
        </p:scale>
        <p:origin x="1612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3F2F4-F63A-A243-A548-F22E6EAB131B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831AF-F255-F241-9BA6-F9F30920C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1510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1FACA-29FD-4B4A-BD1E-11DDACAF9F80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FA02BB-4690-0D41-83A0-C2C794A63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1113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FA02BB-4690-0D41-83A0-C2C794A6340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235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54b208a340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54b208a340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rmarttinen@fullerton.edu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A21F3839-B80C-904A-944D-8118F782E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30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rmarttinen@fullerton.edu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F3839-B80C-904A-944D-8118F782E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17248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rmarttinen@fullerton.edu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F3839-B80C-904A-944D-8118F782E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78003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rmarttinen@fullerton.edu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F3839-B80C-904A-944D-8118F782ECE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11676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17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562133"/>
            <a:ext cx="8520600" cy="4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84506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rmarttinen@fullerton.edu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F3839-B80C-904A-944D-8118F782E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47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rmarttinen@fullerton.edu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A21F3839-B80C-904A-944D-8118F782E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5868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rmarttinen@fullerton.edu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F3839-B80C-904A-944D-8118F782E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630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rmarttinen@fullerton.edu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F3839-B80C-904A-944D-8118F782ECE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65155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rmarttinen@fullerton.edu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F3839-B80C-904A-944D-8118F782ECE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1730991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rmarttinen@fullerton.edu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F3839-B80C-904A-944D-8118F782E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810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rmarttinen@fullerton.edu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F3839-B80C-904A-944D-8118F782E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1120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rmarttinen@fullerton.edu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F3839-B80C-904A-944D-8118F782E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97795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rmarttinen@fullerton.edu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A21F3839-B80C-904A-944D-8118F782E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717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50" r:id="rId12"/>
    <p:sldLayoutId id="2147483669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l0tt4ZF9yD0?feature=oembed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mailto:rmarttin@gmu.edu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Posterit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Dr. Risto Marttinen</a:t>
            </a:r>
          </a:p>
          <a:p>
            <a:r>
              <a:rPr lang="en-US" dirty="0"/>
              <a:t>Associate Professor George Mason University</a:t>
            </a:r>
          </a:p>
          <a:p>
            <a:r>
              <a:rPr lang="en-US" dirty="0"/>
              <a:t>Visiting Professor </a:t>
            </a:r>
            <a:r>
              <a:rPr lang="en-US" dirty="0" err="1"/>
              <a:t>UniArts</a:t>
            </a:r>
            <a:r>
              <a:rPr lang="en-US" dirty="0"/>
              <a:t>-Helsinki</a:t>
            </a:r>
          </a:p>
        </p:txBody>
      </p:sp>
      <p:pic>
        <p:nvPicPr>
          <p:cNvPr id="4" name="Picture 3" descr="A green and yellow logo&#10;&#10;Description automatically generated">
            <a:extLst>
              <a:ext uri="{FF2B5EF4-FFF2-40B4-BE49-F238E27FC236}">
                <a16:creationId xmlns:a16="http://schemas.microsoft.com/office/drawing/2014/main" id="{7A1C86D0-427C-F901-1ABF-1727377AA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7801" y="5617344"/>
            <a:ext cx="1419077" cy="922400"/>
          </a:xfrm>
          <a:prstGeom prst="rect">
            <a:avLst/>
          </a:prstGeom>
        </p:spPr>
      </p:pic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1F67687-78FA-185C-E02B-A19C220A83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534" y="5665648"/>
            <a:ext cx="1441250" cy="922401"/>
          </a:xfrm>
          <a:prstGeom prst="rect">
            <a:avLst/>
          </a:prstGeom>
        </p:spPr>
      </p:pic>
      <p:pic>
        <p:nvPicPr>
          <p:cNvPr id="6" name="Picture 2" descr="Fulbright | Hanken">
            <a:extLst>
              <a:ext uri="{FF2B5EF4-FFF2-40B4-BE49-F238E27FC236}">
                <a16:creationId xmlns:a16="http://schemas.microsoft.com/office/drawing/2014/main" id="{E9E7C380-AE58-B06B-ED41-61B0789DA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336" y="5617344"/>
            <a:ext cx="1887194" cy="106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blue and black logo&#10;&#10;AI-generated content may be incorrect.">
            <a:extLst>
              <a:ext uri="{FF2B5EF4-FFF2-40B4-BE49-F238E27FC236}">
                <a16:creationId xmlns:a16="http://schemas.microsoft.com/office/drawing/2014/main" id="{3B1FC23A-D48F-528D-BA47-DA7457065C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0154" y="5089593"/>
            <a:ext cx="1540995" cy="1540995"/>
          </a:xfrm>
          <a:prstGeom prst="rect">
            <a:avLst/>
          </a:prstGeom>
        </p:spPr>
      </p:pic>
      <p:pic>
        <p:nvPicPr>
          <p:cNvPr id="8" name="Picture 2" descr="Jyväskylän yliopiston logo | Jyväskylän yliopisto">
            <a:extLst>
              <a:ext uri="{FF2B5EF4-FFF2-40B4-BE49-F238E27FC236}">
                <a16:creationId xmlns:a16="http://schemas.microsoft.com/office/drawing/2014/main" id="{52145A13-CABD-E290-3CEF-7FD3CC31E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20" y="5665648"/>
            <a:ext cx="2183912" cy="96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865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 descr="How to Size a Poster in PowerPoint">
            <a:hlinkClick r:id="" action="ppaction://media"/>
            <a:extLst>
              <a:ext uri="{FF2B5EF4-FFF2-40B4-BE49-F238E27FC236}">
                <a16:creationId xmlns:a16="http://schemas.microsoft.com/office/drawing/2014/main" id="{3678C99E-65C4-7856-AA90-6F55331CEB8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2062" y="890954"/>
            <a:ext cx="8982055" cy="507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18683-9D65-133A-FC2C-A666C367C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4: </a:t>
            </a:r>
            <a:r>
              <a:rPr lang="en-US" dirty="0" err="1"/>
              <a:t>Suunnittele</a:t>
            </a:r>
            <a:r>
              <a:rPr lang="en-US" dirty="0"/>
              <a:t> </a:t>
            </a:r>
            <a:r>
              <a:rPr lang="en-US" dirty="0" err="1"/>
              <a:t>Julisteesi</a:t>
            </a:r>
            <a:r>
              <a:rPr lang="en-US" dirty="0"/>
              <a:t> (1/4)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F2339-E8B0-53A1-E9E6-8FE4FA93F1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/>
              <a:t>Taitto</a:t>
            </a:r>
            <a:r>
              <a:rPr lang="en-US" b="1" dirty="0"/>
              <a:t> ja </a:t>
            </a:r>
            <a:r>
              <a:rPr lang="en-US" b="1" dirty="0" err="1"/>
              <a:t>rakenne</a:t>
            </a:r>
            <a:endParaRPr lang="en-US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Käytä</a:t>
            </a:r>
            <a:r>
              <a:rPr lang="en-US" dirty="0"/>
              <a:t> </a:t>
            </a:r>
            <a:r>
              <a:rPr lang="en-US" b="1" dirty="0"/>
              <a:t>2–3 </a:t>
            </a:r>
            <a:r>
              <a:rPr lang="en-US" b="1" dirty="0" err="1"/>
              <a:t>saraketta</a:t>
            </a:r>
            <a:r>
              <a:rPr lang="en-US" dirty="0"/>
              <a:t> </a:t>
            </a:r>
            <a:r>
              <a:rPr lang="en-US" dirty="0" err="1"/>
              <a:t>helpottamaan</a:t>
            </a:r>
            <a:r>
              <a:rPr lang="en-US" dirty="0"/>
              <a:t> </a:t>
            </a:r>
            <a:r>
              <a:rPr lang="en-US" dirty="0" err="1"/>
              <a:t>luettavuutta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Säilytä</a:t>
            </a:r>
            <a:r>
              <a:rPr lang="en-US" dirty="0"/>
              <a:t> </a:t>
            </a:r>
            <a:r>
              <a:rPr lang="en-US" b="1" dirty="0" err="1"/>
              <a:t>tasainen</a:t>
            </a:r>
            <a:r>
              <a:rPr lang="en-US" b="1" dirty="0"/>
              <a:t> </a:t>
            </a:r>
            <a:r>
              <a:rPr lang="en-US" b="1" dirty="0" err="1"/>
              <a:t>väli</a:t>
            </a:r>
            <a:r>
              <a:rPr lang="en-US" dirty="0"/>
              <a:t> </a:t>
            </a:r>
            <a:r>
              <a:rPr lang="en-US" dirty="0" err="1"/>
              <a:t>osioiden</a:t>
            </a:r>
            <a:r>
              <a:rPr lang="en-US" dirty="0"/>
              <a:t> </a:t>
            </a:r>
            <a:r>
              <a:rPr lang="en-US" dirty="0" err="1"/>
              <a:t>välillä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Pidä</a:t>
            </a:r>
            <a:r>
              <a:rPr lang="en-US" dirty="0"/>
              <a:t> </a:t>
            </a:r>
            <a:r>
              <a:rPr lang="en-US" dirty="0" err="1"/>
              <a:t>teksti</a:t>
            </a:r>
            <a:r>
              <a:rPr lang="en-US" dirty="0"/>
              <a:t> </a:t>
            </a:r>
            <a:r>
              <a:rPr lang="en-US" b="1" dirty="0" err="1"/>
              <a:t>vasemmalle</a:t>
            </a:r>
            <a:r>
              <a:rPr lang="en-US" b="1" dirty="0"/>
              <a:t> </a:t>
            </a:r>
            <a:r>
              <a:rPr lang="en-US" b="1" dirty="0" err="1"/>
              <a:t>tasattuna</a:t>
            </a:r>
            <a:r>
              <a:rPr lang="en-US" dirty="0"/>
              <a:t> </a:t>
            </a:r>
            <a:r>
              <a:rPr lang="en-US" dirty="0" err="1"/>
              <a:t>luettavuuden</a:t>
            </a:r>
            <a:r>
              <a:rPr lang="en-US" dirty="0"/>
              <a:t> </a:t>
            </a:r>
            <a:r>
              <a:rPr lang="en-US" dirty="0" err="1"/>
              <a:t>parantamiseksi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Käytä</a:t>
            </a:r>
            <a:r>
              <a:rPr lang="en-US" dirty="0"/>
              <a:t> </a:t>
            </a:r>
            <a:r>
              <a:rPr lang="en-US" b="1" dirty="0" err="1"/>
              <a:t>luettelomerkkejä</a:t>
            </a:r>
            <a:r>
              <a:rPr lang="en-US" dirty="0"/>
              <a:t> </a:t>
            </a:r>
            <a:r>
              <a:rPr lang="en-US" dirty="0" err="1"/>
              <a:t>pitkien</a:t>
            </a:r>
            <a:r>
              <a:rPr lang="en-US" dirty="0"/>
              <a:t> </a:t>
            </a:r>
            <a:r>
              <a:rPr lang="en-US" dirty="0" err="1"/>
              <a:t>kappaleiden</a:t>
            </a:r>
            <a:r>
              <a:rPr lang="en-US" dirty="0"/>
              <a:t> </a:t>
            </a:r>
            <a:r>
              <a:rPr lang="en-US" dirty="0" err="1"/>
              <a:t>sijaan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589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DFA122-0AE8-2E90-1FD3-58D0F52F01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F784E-7F71-215A-235A-0A7F1BB89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4: </a:t>
            </a:r>
            <a:r>
              <a:rPr lang="en-US" dirty="0" err="1"/>
              <a:t>Suunnittele</a:t>
            </a:r>
            <a:r>
              <a:rPr lang="en-US" dirty="0"/>
              <a:t> </a:t>
            </a:r>
            <a:r>
              <a:rPr lang="en-US" dirty="0" err="1"/>
              <a:t>Julisteesi</a:t>
            </a:r>
            <a:r>
              <a:rPr lang="en-US" dirty="0"/>
              <a:t> (2/4)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1950A-3F24-0939-9D58-8D15A43A30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/>
              <a:t>Fontit</a:t>
            </a:r>
            <a:r>
              <a:rPr lang="en-US" b="1" dirty="0"/>
              <a:t> ja </a:t>
            </a:r>
            <a:r>
              <a:rPr lang="en-US" b="1" dirty="0" err="1"/>
              <a:t>teksti</a:t>
            </a:r>
            <a:endParaRPr lang="en-US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err="1"/>
              <a:t>Otsikko</a:t>
            </a:r>
            <a:r>
              <a:rPr lang="en-US" b="1" dirty="0"/>
              <a:t>:</a:t>
            </a:r>
            <a:r>
              <a:rPr lang="en-US" dirty="0"/>
              <a:t> 85–100 pt (iso ja </a:t>
            </a:r>
            <a:r>
              <a:rPr lang="en-US" b="1" dirty="0"/>
              <a:t>bold</a:t>
            </a:r>
            <a:r>
              <a:rPr lang="en-US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err="1"/>
              <a:t>Otsikot</a:t>
            </a:r>
            <a:r>
              <a:rPr lang="en-US" b="1" dirty="0"/>
              <a:t>:</a:t>
            </a:r>
            <a:r>
              <a:rPr lang="en-US" dirty="0"/>
              <a:t> 44–55 pt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err="1"/>
              <a:t>Muu</a:t>
            </a:r>
            <a:r>
              <a:rPr lang="en-US" b="1" dirty="0"/>
              <a:t> </a:t>
            </a:r>
            <a:r>
              <a:rPr lang="en-US" b="1" dirty="0" err="1"/>
              <a:t>teksti</a:t>
            </a:r>
            <a:r>
              <a:rPr lang="en-US" b="1" dirty="0"/>
              <a:t>:</a:t>
            </a:r>
            <a:r>
              <a:rPr lang="en-US" dirty="0"/>
              <a:t> 24–36 pt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err="1"/>
              <a:t>Kuvatekstit</a:t>
            </a:r>
            <a:r>
              <a:rPr lang="en-US" b="1" dirty="0"/>
              <a:t> ja </a:t>
            </a:r>
            <a:r>
              <a:rPr lang="en-US" b="1" dirty="0" err="1"/>
              <a:t>lähteet</a:t>
            </a:r>
            <a:r>
              <a:rPr lang="en-US" b="1" dirty="0"/>
              <a:t>:</a:t>
            </a:r>
            <a:r>
              <a:rPr lang="en-US" dirty="0"/>
              <a:t> 18–24 pt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Käytä</a:t>
            </a:r>
            <a:r>
              <a:rPr lang="en-US" dirty="0"/>
              <a:t> </a:t>
            </a:r>
            <a:r>
              <a:rPr lang="en-US" b="1" dirty="0" err="1"/>
              <a:t>fontteja</a:t>
            </a:r>
            <a:r>
              <a:rPr lang="en-US" dirty="0"/>
              <a:t> (Arial, Calibri, Helvetica, Times New Roman).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215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B3D8EE-232E-B0F0-7329-0E94C40988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CDD95-9B34-A1F9-42A7-8BEC0FFE7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4: </a:t>
            </a:r>
            <a:r>
              <a:rPr lang="en-US" dirty="0" err="1"/>
              <a:t>Suunnittele</a:t>
            </a:r>
            <a:r>
              <a:rPr lang="en-US" dirty="0"/>
              <a:t> </a:t>
            </a:r>
            <a:r>
              <a:rPr lang="en-US" dirty="0" err="1"/>
              <a:t>Julisteesi</a:t>
            </a:r>
            <a:r>
              <a:rPr lang="en-US" dirty="0"/>
              <a:t> (3/4)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704CD-BD80-7A25-1418-2FE009C46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/>
              <a:t>Värit</a:t>
            </a:r>
            <a:r>
              <a:rPr lang="en-US" b="1" dirty="0"/>
              <a:t> ja </a:t>
            </a:r>
            <a:r>
              <a:rPr lang="en-US" b="1" dirty="0" err="1"/>
              <a:t>tausta</a:t>
            </a:r>
            <a:endParaRPr lang="en-US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Käytä</a:t>
            </a:r>
            <a:r>
              <a:rPr lang="en-US" dirty="0"/>
              <a:t> </a:t>
            </a:r>
            <a:r>
              <a:rPr lang="en-US" b="1" dirty="0" err="1"/>
              <a:t>vaaleaa</a:t>
            </a:r>
            <a:r>
              <a:rPr lang="en-US" b="1" dirty="0"/>
              <a:t> </a:t>
            </a:r>
            <a:r>
              <a:rPr lang="en-US" b="1" dirty="0" err="1"/>
              <a:t>taustaa</a:t>
            </a:r>
            <a:r>
              <a:rPr lang="en-US" b="1" dirty="0"/>
              <a:t> ja </a:t>
            </a:r>
            <a:r>
              <a:rPr lang="en-US" b="1" dirty="0" err="1"/>
              <a:t>tummaa</a:t>
            </a:r>
            <a:r>
              <a:rPr lang="en-US" b="1" dirty="0"/>
              <a:t> </a:t>
            </a:r>
            <a:r>
              <a:rPr lang="en-US" b="1" dirty="0" err="1"/>
              <a:t>tekstiä</a:t>
            </a:r>
            <a:r>
              <a:rPr lang="en-US" dirty="0"/>
              <a:t> </a:t>
            </a:r>
            <a:r>
              <a:rPr lang="en-US" dirty="0" err="1"/>
              <a:t>luettavuuden</a:t>
            </a:r>
            <a:r>
              <a:rPr lang="en-US" dirty="0"/>
              <a:t> </a:t>
            </a:r>
            <a:r>
              <a:rPr lang="en-US" dirty="0" err="1"/>
              <a:t>parantamiseksi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Pysy</a:t>
            </a:r>
            <a:r>
              <a:rPr lang="en-US" dirty="0"/>
              <a:t> </a:t>
            </a:r>
            <a:r>
              <a:rPr lang="en-US" b="1" dirty="0"/>
              <a:t>2–3 </a:t>
            </a:r>
            <a:r>
              <a:rPr lang="en-US" b="1" dirty="0" err="1"/>
              <a:t>värissä</a:t>
            </a:r>
            <a:r>
              <a:rPr lang="en-US" dirty="0"/>
              <a:t> (</a:t>
            </a:r>
            <a:r>
              <a:rPr lang="en-US" dirty="0" err="1"/>
              <a:t>esim</a:t>
            </a:r>
            <a:r>
              <a:rPr lang="en-US" dirty="0"/>
              <a:t>. </a:t>
            </a:r>
            <a:r>
              <a:rPr lang="en-US" dirty="0" err="1"/>
              <a:t>sininen</a:t>
            </a:r>
            <a:r>
              <a:rPr lang="en-US" dirty="0"/>
              <a:t> ja </a:t>
            </a:r>
            <a:r>
              <a:rPr lang="en-US" dirty="0" err="1"/>
              <a:t>harmaa</a:t>
            </a:r>
            <a:r>
              <a:rPr lang="en-US" dirty="0"/>
              <a:t>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Varmista</a:t>
            </a:r>
            <a:r>
              <a:rPr lang="en-US" dirty="0"/>
              <a:t>, </a:t>
            </a:r>
            <a:r>
              <a:rPr lang="en-US" dirty="0" err="1"/>
              <a:t>että</a:t>
            </a:r>
            <a:r>
              <a:rPr lang="en-US" dirty="0"/>
              <a:t> </a:t>
            </a:r>
            <a:r>
              <a:rPr lang="en-US" b="1" dirty="0" err="1"/>
              <a:t>kontrasti</a:t>
            </a:r>
            <a:r>
              <a:rPr lang="en-US" b="1" dirty="0"/>
              <a:t> on </a:t>
            </a:r>
            <a:r>
              <a:rPr lang="en-US" b="1" dirty="0" err="1"/>
              <a:t>värisokeusystävällinen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794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F92A12-3800-3F4E-D39D-F3830520EE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99E61-72A4-59F1-E84A-239AC0404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4: </a:t>
            </a:r>
            <a:r>
              <a:rPr lang="en-US" dirty="0" err="1"/>
              <a:t>Suunnittele</a:t>
            </a:r>
            <a:r>
              <a:rPr lang="en-US" dirty="0"/>
              <a:t> </a:t>
            </a:r>
            <a:r>
              <a:rPr lang="en-US" dirty="0" err="1"/>
              <a:t>Julisteesi</a:t>
            </a:r>
            <a:r>
              <a:rPr lang="en-US" dirty="0"/>
              <a:t> (4/4)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979C2-44C7-483F-B3EF-B8A75D3CA9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/>
              <a:t>Kuvat</a:t>
            </a:r>
            <a:r>
              <a:rPr lang="en-US" b="1" dirty="0"/>
              <a:t> ja </a:t>
            </a:r>
            <a:r>
              <a:rPr lang="en-US" b="1" dirty="0" err="1"/>
              <a:t>kaaviot</a:t>
            </a:r>
            <a:endParaRPr lang="en-US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Käytä</a:t>
            </a:r>
            <a:r>
              <a:rPr lang="en-US" dirty="0"/>
              <a:t> </a:t>
            </a:r>
            <a:r>
              <a:rPr lang="en-US" b="1" dirty="0" err="1"/>
              <a:t>korkearesoluutioisia</a:t>
            </a:r>
            <a:r>
              <a:rPr lang="en-US" b="1" dirty="0"/>
              <a:t> </a:t>
            </a:r>
            <a:r>
              <a:rPr lang="en-US" b="1" dirty="0" err="1"/>
              <a:t>kuvia</a:t>
            </a:r>
            <a:r>
              <a:rPr lang="en-US" dirty="0"/>
              <a:t> (300 dpi).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Pidä</a:t>
            </a:r>
            <a:r>
              <a:rPr lang="en-US" dirty="0"/>
              <a:t> </a:t>
            </a:r>
            <a:r>
              <a:rPr lang="en-US" b="1" dirty="0" err="1"/>
              <a:t>kuviot</a:t>
            </a:r>
            <a:r>
              <a:rPr lang="en-US" b="1" dirty="0"/>
              <a:t> </a:t>
            </a:r>
            <a:r>
              <a:rPr lang="en-US" b="1" dirty="0" err="1"/>
              <a:t>yksinkertaisina</a:t>
            </a:r>
            <a:r>
              <a:rPr lang="en-US" b="1" dirty="0"/>
              <a:t> ja </a:t>
            </a:r>
            <a:r>
              <a:rPr lang="en-US" b="1" dirty="0" err="1"/>
              <a:t>selkeinä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Käytä</a:t>
            </a:r>
            <a:r>
              <a:rPr lang="en-US" dirty="0"/>
              <a:t> </a:t>
            </a:r>
            <a:r>
              <a:rPr lang="en-US" b="1" dirty="0" err="1"/>
              <a:t>otsikoita</a:t>
            </a:r>
            <a:r>
              <a:rPr lang="en-US" b="1" dirty="0"/>
              <a:t> ja </a:t>
            </a:r>
            <a:r>
              <a:rPr lang="en-US" b="1" dirty="0" err="1"/>
              <a:t>selitteitä</a:t>
            </a:r>
            <a:r>
              <a:rPr lang="en-US" dirty="0"/>
              <a:t> </a:t>
            </a:r>
            <a:r>
              <a:rPr lang="en-US" dirty="0" err="1"/>
              <a:t>ymmärrettävyyden</a:t>
            </a:r>
            <a:r>
              <a:rPr lang="en-US" dirty="0"/>
              <a:t> </a:t>
            </a:r>
            <a:r>
              <a:rPr lang="en-US" dirty="0" err="1"/>
              <a:t>parantamiseksi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Vältä</a:t>
            </a:r>
            <a:r>
              <a:rPr lang="en-US" dirty="0"/>
              <a:t> </a:t>
            </a:r>
            <a:r>
              <a:rPr lang="en-US" b="1" dirty="0" err="1"/>
              <a:t>liian</a:t>
            </a:r>
            <a:r>
              <a:rPr lang="en-US" b="1" dirty="0"/>
              <a:t> </a:t>
            </a:r>
            <a:r>
              <a:rPr lang="en-US" b="1" dirty="0" err="1"/>
              <a:t>monimutkaisia</a:t>
            </a:r>
            <a:r>
              <a:rPr lang="en-US" b="1" dirty="0"/>
              <a:t> </a:t>
            </a:r>
            <a:r>
              <a:rPr lang="en-US" b="1" dirty="0" err="1"/>
              <a:t>kaavioita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451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A0848-69D5-3438-E821-613BBF1C0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5: </a:t>
            </a:r>
            <a:r>
              <a:rPr lang="en-US" dirty="0" err="1"/>
              <a:t>Viimeistele</a:t>
            </a:r>
            <a:r>
              <a:rPr lang="en-US" dirty="0"/>
              <a:t> ja </a:t>
            </a:r>
            <a:r>
              <a:rPr lang="en-US" dirty="0" err="1"/>
              <a:t>varmista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C3508-147E-AB1F-ED1D-C4587B52A4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Tarkista</a:t>
            </a:r>
            <a:r>
              <a:rPr lang="en-US" dirty="0"/>
              <a:t> </a:t>
            </a:r>
            <a:r>
              <a:rPr lang="en-US" b="1" dirty="0" err="1"/>
              <a:t>kirjoitusvirheet</a:t>
            </a:r>
            <a:r>
              <a:rPr lang="en-US" b="1" dirty="0"/>
              <a:t>, </a:t>
            </a:r>
            <a:r>
              <a:rPr lang="en-US" b="1" dirty="0" err="1"/>
              <a:t>epäjohdonmukaisuudet</a:t>
            </a:r>
            <a:r>
              <a:rPr lang="en-US" b="1" dirty="0"/>
              <a:t> ja </a:t>
            </a:r>
            <a:r>
              <a:rPr lang="en-US" b="1" dirty="0" err="1"/>
              <a:t>kohdistusongelmat</a:t>
            </a:r>
            <a:r>
              <a:rPr lang="en-US" dirty="0"/>
              <a:t>. </a:t>
            </a:r>
          </a:p>
          <a:p>
            <a:r>
              <a:rPr lang="en-US" dirty="0" err="1"/>
              <a:t>Varmista</a:t>
            </a:r>
            <a:r>
              <a:rPr lang="en-US" dirty="0"/>
              <a:t>, </a:t>
            </a:r>
            <a:r>
              <a:rPr lang="en-US" dirty="0" err="1"/>
              <a:t>että</a:t>
            </a:r>
            <a:r>
              <a:rPr lang="en-US" dirty="0"/>
              <a:t> </a:t>
            </a:r>
            <a:r>
              <a:rPr lang="en-US" b="1" dirty="0" err="1"/>
              <a:t>kaikki</a:t>
            </a:r>
            <a:r>
              <a:rPr lang="en-US" b="1" dirty="0"/>
              <a:t> </a:t>
            </a:r>
            <a:r>
              <a:rPr lang="en-US" b="1" dirty="0" err="1"/>
              <a:t>kuviot</a:t>
            </a:r>
            <a:r>
              <a:rPr lang="en-US" b="1" dirty="0"/>
              <a:t> ja </a:t>
            </a:r>
            <a:r>
              <a:rPr lang="en-US" b="1" dirty="0" err="1"/>
              <a:t>taulukot</a:t>
            </a:r>
            <a:r>
              <a:rPr lang="en-US" b="1" dirty="0"/>
              <a:t> on </a:t>
            </a:r>
            <a:r>
              <a:rPr lang="en-US" b="1" dirty="0" err="1"/>
              <a:t>merkitty</a:t>
            </a:r>
            <a:r>
              <a:rPr lang="en-US" b="1" dirty="0"/>
              <a:t> </a:t>
            </a:r>
            <a:r>
              <a:rPr lang="en-US" b="1" dirty="0" err="1"/>
              <a:t>oikein</a:t>
            </a:r>
            <a:r>
              <a:rPr lang="en-US" dirty="0"/>
              <a:t>. </a:t>
            </a:r>
          </a:p>
          <a:p>
            <a:r>
              <a:rPr lang="en-US" dirty="0" err="1"/>
              <a:t>Pyydä</a:t>
            </a:r>
            <a:r>
              <a:rPr lang="en-US" dirty="0"/>
              <a:t> </a:t>
            </a:r>
            <a:r>
              <a:rPr lang="en-US" dirty="0" err="1"/>
              <a:t>palautetta</a:t>
            </a:r>
            <a:r>
              <a:rPr lang="en-US" dirty="0"/>
              <a:t> </a:t>
            </a:r>
            <a:r>
              <a:rPr lang="en-US" b="1" dirty="0" err="1"/>
              <a:t>kollegoilta</a:t>
            </a:r>
            <a:r>
              <a:rPr lang="en-US" b="1" dirty="0"/>
              <a:t> tai </a:t>
            </a:r>
            <a:r>
              <a:rPr lang="en-US" b="1" dirty="0" err="1"/>
              <a:t>ohjaajilta</a:t>
            </a:r>
            <a:r>
              <a:rPr lang="en-US" dirty="0"/>
              <a:t> </a:t>
            </a:r>
            <a:r>
              <a:rPr lang="en-US" dirty="0" err="1"/>
              <a:t>ennen</a:t>
            </a:r>
            <a:r>
              <a:rPr lang="en-US" dirty="0"/>
              <a:t> </a:t>
            </a:r>
            <a:r>
              <a:rPr lang="en-US" dirty="0" err="1"/>
              <a:t>tulostamista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5966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48BB3-F407-BDED-D003-19A89A5E9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6: </a:t>
            </a:r>
            <a:r>
              <a:rPr lang="en-US" dirty="0" err="1"/>
              <a:t>Tulosta</a:t>
            </a:r>
            <a:r>
              <a:rPr lang="en-US" dirty="0"/>
              <a:t> ja </a:t>
            </a:r>
            <a:r>
              <a:rPr lang="en-US" dirty="0" err="1"/>
              <a:t>esitä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9DA4B3-BE0F-B1EC-DE2D-E2E55FCB53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Tulosta</a:t>
            </a:r>
            <a:r>
              <a:rPr lang="en-US" dirty="0"/>
              <a:t> </a:t>
            </a:r>
            <a:r>
              <a:rPr lang="en-US" dirty="0" err="1"/>
              <a:t>julisteesi</a:t>
            </a:r>
            <a:r>
              <a:rPr lang="en-US" dirty="0"/>
              <a:t>. </a:t>
            </a:r>
          </a:p>
          <a:p>
            <a:r>
              <a:rPr lang="en-US" dirty="0" err="1"/>
              <a:t>Harjoittele</a:t>
            </a:r>
            <a:r>
              <a:rPr lang="en-US" dirty="0"/>
              <a:t> </a:t>
            </a:r>
            <a:r>
              <a:rPr lang="en-US" b="1" dirty="0" err="1"/>
              <a:t>lyhyttä</a:t>
            </a:r>
            <a:r>
              <a:rPr lang="en-US" b="1" dirty="0"/>
              <a:t> </a:t>
            </a:r>
            <a:r>
              <a:rPr lang="en-US" b="1" dirty="0" err="1"/>
              <a:t>esitystä</a:t>
            </a:r>
            <a:r>
              <a:rPr lang="en-US" b="1" dirty="0"/>
              <a:t> (2–3 </a:t>
            </a:r>
            <a:r>
              <a:rPr lang="en-US" b="1" dirty="0" err="1"/>
              <a:t>minuuttia</a:t>
            </a:r>
            <a:r>
              <a:rPr lang="en-US" b="1" dirty="0"/>
              <a:t>)</a:t>
            </a:r>
            <a:r>
              <a:rPr lang="en-US" dirty="0"/>
              <a:t>, </a:t>
            </a:r>
            <a:r>
              <a:rPr lang="en-US" dirty="0" err="1"/>
              <a:t>jossa</a:t>
            </a:r>
            <a:r>
              <a:rPr lang="en-US" dirty="0"/>
              <a:t> </a:t>
            </a:r>
            <a:r>
              <a:rPr lang="en-US" dirty="0" err="1"/>
              <a:t>tiivistät</a:t>
            </a:r>
            <a:r>
              <a:rPr lang="en-US" dirty="0"/>
              <a:t> </a:t>
            </a:r>
            <a:r>
              <a:rPr lang="en-US" dirty="0" err="1"/>
              <a:t>tutkimuksesi</a:t>
            </a:r>
            <a:r>
              <a:rPr lang="en-US" dirty="0"/>
              <a:t>. </a:t>
            </a:r>
          </a:p>
          <a:p>
            <a:r>
              <a:rPr lang="en-US" dirty="0"/>
              <a:t>Ole </a:t>
            </a:r>
            <a:r>
              <a:rPr lang="en-US" dirty="0" err="1"/>
              <a:t>valmis</a:t>
            </a:r>
            <a:r>
              <a:rPr lang="en-US" dirty="0"/>
              <a:t> </a:t>
            </a:r>
            <a:r>
              <a:rPr lang="en-US" dirty="0" err="1"/>
              <a:t>vastaamaan</a:t>
            </a:r>
            <a:r>
              <a:rPr lang="en-US" dirty="0"/>
              <a:t> </a:t>
            </a:r>
            <a:r>
              <a:rPr lang="en-US" b="1" dirty="0" err="1"/>
              <a:t>kysymyksiin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378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logo&#10;&#10;AI-generated content may be incorrect.">
            <a:extLst>
              <a:ext uri="{FF2B5EF4-FFF2-40B4-BE49-F238E27FC236}">
                <a16:creationId xmlns:a16="http://schemas.microsoft.com/office/drawing/2014/main" id="{265E5EB7-84BC-76D2-FBB6-4B6E9181F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850" y="1289050"/>
            <a:ext cx="6464300" cy="427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9299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62ED0-F6AD-8595-08C9-6F76E85F4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-254404"/>
            <a:ext cx="7772400" cy="1609344"/>
          </a:xfrm>
        </p:spPr>
        <p:txBody>
          <a:bodyPr/>
          <a:lstStyle/>
          <a:p>
            <a:pPr algn="ctr"/>
            <a:r>
              <a:rPr lang="en-US" dirty="0"/>
              <a:t>Chile 2023 #3</a:t>
            </a:r>
          </a:p>
        </p:txBody>
      </p:sp>
      <p:pic>
        <p:nvPicPr>
          <p:cNvPr id="5" name="Content Placeholder 4" descr="A screen shot of a computer&#10;&#10;AI-generated content may be incorrect.">
            <a:extLst>
              <a:ext uri="{FF2B5EF4-FFF2-40B4-BE49-F238E27FC236}">
                <a16:creationId xmlns:a16="http://schemas.microsoft.com/office/drawing/2014/main" id="{46344115-563A-969E-3A1D-B5454ADF61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3477" r="19392"/>
          <a:stretch/>
        </p:blipFill>
        <p:spPr>
          <a:xfrm>
            <a:off x="977529" y="834365"/>
            <a:ext cx="7188941" cy="6023635"/>
          </a:xfrm>
        </p:spPr>
      </p:pic>
    </p:spTree>
    <p:extLst>
      <p:ext uri="{BB962C8B-B14F-4D97-AF65-F5344CB8AC3E}">
        <p14:creationId xmlns:p14="http://schemas.microsoft.com/office/powerpoint/2010/main" val="39578757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3E725-3B5D-FA44-FE28-68B7CD613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-291982"/>
            <a:ext cx="7772400" cy="1609344"/>
          </a:xfrm>
        </p:spPr>
        <p:txBody>
          <a:bodyPr/>
          <a:lstStyle/>
          <a:p>
            <a:pPr algn="ctr"/>
            <a:r>
              <a:rPr lang="en-US" dirty="0"/>
              <a:t>Chile 2023 #2</a:t>
            </a:r>
          </a:p>
        </p:txBody>
      </p:sp>
      <p:pic>
        <p:nvPicPr>
          <p:cNvPr id="5" name="Content Placeholder 4" descr="A screen shot of a computer screen&#10;&#10;AI-generated content may be incorrect.">
            <a:extLst>
              <a:ext uri="{FF2B5EF4-FFF2-40B4-BE49-F238E27FC236}">
                <a16:creationId xmlns:a16="http://schemas.microsoft.com/office/drawing/2014/main" id="{61089CBA-7DE9-49AB-9A95-44E89E6875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8907" t="27928" r="4972" b="8836"/>
          <a:stretch/>
        </p:blipFill>
        <p:spPr>
          <a:xfrm>
            <a:off x="2217107" y="709995"/>
            <a:ext cx="4709785" cy="6148005"/>
          </a:xfrm>
        </p:spPr>
      </p:pic>
    </p:spTree>
    <p:extLst>
      <p:ext uri="{BB962C8B-B14F-4D97-AF65-F5344CB8AC3E}">
        <p14:creationId xmlns:p14="http://schemas.microsoft.com/office/powerpoint/2010/main" val="898049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people in a hallway&#10;&#10;AI-generated content may be incorrect.">
            <a:extLst>
              <a:ext uri="{FF2B5EF4-FFF2-40B4-BE49-F238E27FC236}">
                <a16:creationId xmlns:a16="http://schemas.microsoft.com/office/drawing/2014/main" id="{5527C2C2-FFD8-9E6F-6427-D44AC88FB6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0508" y="13677"/>
            <a:ext cx="5122984" cy="6830646"/>
          </a:xfrm>
        </p:spPr>
      </p:pic>
    </p:spTree>
    <p:extLst>
      <p:ext uri="{BB962C8B-B14F-4D97-AF65-F5344CB8AC3E}">
        <p14:creationId xmlns:p14="http://schemas.microsoft.com/office/powerpoint/2010/main" val="20116775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47AC4-E591-AED4-64E9-D68D8420E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785" y="0"/>
            <a:ext cx="7772400" cy="1609344"/>
          </a:xfrm>
        </p:spPr>
        <p:txBody>
          <a:bodyPr/>
          <a:lstStyle/>
          <a:p>
            <a:pPr algn="ctr"/>
            <a:r>
              <a:rPr lang="en-US" dirty="0"/>
              <a:t>Chile 2023 #1</a:t>
            </a:r>
          </a:p>
        </p:txBody>
      </p:sp>
      <p:pic>
        <p:nvPicPr>
          <p:cNvPr id="5" name="Content Placeholder 4" descr="A poster on a wall&#10;&#10;AI-generated content may be incorrect.">
            <a:extLst>
              <a:ext uri="{FF2B5EF4-FFF2-40B4-BE49-F238E27FC236}">
                <a16:creationId xmlns:a16="http://schemas.microsoft.com/office/drawing/2014/main" id="{FAE323EE-AB27-9921-B382-C33EAF856E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028699"/>
            <a:ext cx="7772400" cy="5829301"/>
          </a:xfrm>
        </p:spPr>
      </p:pic>
    </p:spTree>
    <p:extLst>
      <p:ext uri="{BB962C8B-B14F-4D97-AF65-F5344CB8AC3E}">
        <p14:creationId xmlns:p14="http://schemas.microsoft.com/office/powerpoint/2010/main" val="14271014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E492A-B992-CCB0-C3D3-6BA59C62F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-118872"/>
            <a:ext cx="7772400" cy="1609344"/>
          </a:xfrm>
        </p:spPr>
        <p:txBody>
          <a:bodyPr/>
          <a:lstStyle/>
          <a:p>
            <a:pPr algn="ctr"/>
            <a:r>
              <a:rPr lang="en-US" dirty="0"/>
              <a:t>AIESEP Jyväskylä Top 5</a:t>
            </a:r>
          </a:p>
        </p:txBody>
      </p:sp>
      <p:pic>
        <p:nvPicPr>
          <p:cNvPr id="5" name="Content Placeholder 4" descr="A poster with text and images&#10;&#10;AI-generated content may be incorrect.">
            <a:extLst>
              <a:ext uri="{FF2B5EF4-FFF2-40B4-BE49-F238E27FC236}">
                <a16:creationId xmlns:a16="http://schemas.microsoft.com/office/drawing/2014/main" id="{CBF1B979-1324-4357-BA2F-34BD39D452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9093" y="852366"/>
            <a:ext cx="4325814" cy="5767752"/>
          </a:xfrm>
        </p:spPr>
      </p:pic>
    </p:spTree>
    <p:extLst>
      <p:ext uri="{BB962C8B-B14F-4D97-AF65-F5344CB8AC3E}">
        <p14:creationId xmlns:p14="http://schemas.microsoft.com/office/powerpoint/2010/main" val="42286201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29BBA-CF7B-997C-6D16-EF99ABBD7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-207030"/>
            <a:ext cx="7772400" cy="1609344"/>
          </a:xfrm>
        </p:spPr>
        <p:txBody>
          <a:bodyPr/>
          <a:lstStyle/>
          <a:p>
            <a:pPr algn="ctr"/>
            <a:r>
              <a:rPr lang="en-US" dirty="0"/>
              <a:t>AIESEP Jyväskylä Top 5</a:t>
            </a:r>
          </a:p>
        </p:txBody>
      </p:sp>
      <p:pic>
        <p:nvPicPr>
          <p:cNvPr id="5" name="Content Placeholder 4" descr="A poster with text on it&#10;&#10;AI-generated content may be incorrect.">
            <a:extLst>
              <a:ext uri="{FF2B5EF4-FFF2-40B4-BE49-F238E27FC236}">
                <a16:creationId xmlns:a16="http://schemas.microsoft.com/office/drawing/2014/main" id="{0C29AFB0-85CD-ECEB-8719-597511025C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14506" r="10645"/>
          <a:stretch/>
        </p:blipFill>
        <p:spPr>
          <a:xfrm>
            <a:off x="2907323" y="781825"/>
            <a:ext cx="3329354" cy="5930770"/>
          </a:xfrm>
        </p:spPr>
      </p:pic>
    </p:spTree>
    <p:extLst>
      <p:ext uri="{BB962C8B-B14F-4D97-AF65-F5344CB8AC3E}">
        <p14:creationId xmlns:p14="http://schemas.microsoft.com/office/powerpoint/2010/main" val="16767548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CC605-192D-2390-4E5C-82D469892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-242198"/>
            <a:ext cx="7772400" cy="1609344"/>
          </a:xfrm>
        </p:spPr>
        <p:txBody>
          <a:bodyPr/>
          <a:lstStyle/>
          <a:p>
            <a:pPr algn="ctr"/>
            <a:r>
              <a:rPr lang="en-US" dirty="0"/>
              <a:t>AIESEP Jyväskylä Top 5</a:t>
            </a:r>
          </a:p>
        </p:txBody>
      </p:sp>
      <p:pic>
        <p:nvPicPr>
          <p:cNvPr id="5" name="Content Placeholder 4" descr="A poster on a brick wall&#10;&#10;AI-generated content may be incorrect.">
            <a:extLst>
              <a:ext uri="{FF2B5EF4-FFF2-40B4-BE49-F238E27FC236}">
                <a16:creationId xmlns:a16="http://schemas.microsoft.com/office/drawing/2014/main" id="{A8DB3329-229D-BA5E-CB44-FD4BD1C135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20247" b="14138"/>
          <a:stretch/>
        </p:blipFill>
        <p:spPr>
          <a:xfrm>
            <a:off x="2473569" y="704644"/>
            <a:ext cx="4196861" cy="5970261"/>
          </a:xfrm>
        </p:spPr>
      </p:pic>
    </p:spTree>
    <p:extLst>
      <p:ext uri="{BB962C8B-B14F-4D97-AF65-F5344CB8AC3E}">
        <p14:creationId xmlns:p14="http://schemas.microsoft.com/office/powerpoint/2010/main" val="3861207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A375C-A1EA-5CC2-1A95-965D60552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-118872"/>
            <a:ext cx="7772400" cy="1609344"/>
          </a:xfrm>
        </p:spPr>
        <p:txBody>
          <a:bodyPr/>
          <a:lstStyle/>
          <a:p>
            <a:pPr algn="ctr"/>
            <a:r>
              <a:rPr lang="en-US" dirty="0"/>
              <a:t>AIESEP Jyväskylä Top 5</a:t>
            </a:r>
          </a:p>
        </p:txBody>
      </p:sp>
      <p:pic>
        <p:nvPicPr>
          <p:cNvPr id="5" name="Content Placeholder 4" descr="A poster with text and images&#10;&#10;AI-generated content may be incorrect.">
            <a:extLst>
              <a:ext uri="{FF2B5EF4-FFF2-40B4-BE49-F238E27FC236}">
                <a16:creationId xmlns:a16="http://schemas.microsoft.com/office/drawing/2014/main" id="{3D1B40D0-C620-933B-7E21-F317E3D263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5646" y="930520"/>
            <a:ext cx="4372707" cy="5830276"/>
          </a:xfrm>
        </p:spPr>
      </p:pic>
    </p:spTree>
    <p:extLst>
      <p:ext uri="{BB962C8B-B14F-4D97-AF65-F5344CB8AC3E}">
        <p14:creationId xmlns:p14="http://schemas.microsoft.com/office/powerpoint/2010/main" val="479743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DB778-1D32-1ED4-6208-63C2BBE85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-279456"/>
            <a:ext cx="7772400" cy="1609344"/>
          </a:xfrm>
        </p:spPr>
        <p:txBody>
          <a:bodyPr/>
          <a:lstStyle/>
          <a:p>
            <a:pPr algn="ctr"/>
            <a:r>
              <a:rPr lang="en-US" dirty="0"/>
              <a:t>Ranking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433FFE-097C-8CF6-E3FC-32A015004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317" y="231123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4412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b="1" dirty="0" err="1">
                <a:latin typeface="Times New Roman"/>
                <a:ea typeface="Times New Roman"/>
                <a:cs typeface="Times New Roman"/>
                <a:sym typeface="Times New Roman"/>
              </a:rPr>
              <a:t>Kysymyksiä</a:t>
            </a:r>
            <a:r>
              <a:rPr lang="en" b="1" dirty="0"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8" name="Google Shape;138;p2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buNone/>
            </a:pPr>
            <a:endParaRPr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>
              <a:spcBef>
                <a:spcPts val="1600"/>
              </a:spcBef>
              <a:buNone/>
            </a:pPr>
            <a:r>
              <a:rPr lang="en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Risto Marttinen</a:t>
            </a:r>
            <a:endParaRPr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>
              <a:spcBef>
                <a:spcPts val="1600"/>
              </a:spcBef>
              <a:buNone/>
            </a:pPr>
            <a:r>
              <a:rPr lang="en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George Mason University</a:t>
            </a:r>
            <a:endParaRPr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>
              <a:spcBef>
                <a:spcPts val="1600"/>
              </a:spcBef>
              <a:buNone/>
            </a:pPr>
            <a:r>
              <a:rPr lang="en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rmarttin@gmu.edu</a:t>
            </a:r>
            <a:endParaRPr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>
              <a:spcBef>
                <a:spcPts val="1600"/>
              </a:spcBef>
              <a:buNone/>
            </a:pPr>
            <a:r>
              <a:rPr lang="en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Twitter @</a:t>
            </a:r>
            <a:r>
              <a:rPr lang="en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ristomarttinen</a:t>
            </a:r>
            <a:r>
              <a:rPr lang="en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or </a:t>
            </a:r>
          </a:p>
          <a:p>
            <a:pPr marL="0" indent="0">
              <a:spcBef>
                <a:spcPts val="1600"/>
              </a:spcBef>
              <a:buNone/>
            </a:pPr>
            <a:r>
              <a:rPr lang="en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@</a:t>
            </a:r>
            <a:r>
              <a:rPr lang="en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theHPEpodcast</a:t>
            </a:r>
            <a:endParaRPr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www.anchor.fm</a:t>
            </a:r>
            <a:r>
              <a:rPr lang="en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</a:t>
            </a:r>
            <a:r>
              <a:rPr lang="en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pwrhpe</a:t>
            </a:r>
            <a:endParaRPr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9" name="Google Shape;13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85292" y="4829151"/>
            <a:ext cx="2858709" cy="1061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logo with a face and text&#10;&#10;Description automatically generated">
            <a:extLst>
              <a:ext uri="{FF2B5EF4-FFF2-40B4-BE49-F238E27FC236}">
                <a16:creationId xmlns:a16="http://schemas.microsoft.com/office/drawing/2014/main" id="{416F4750-B82A-1A29-C6DF-9594F91DF1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1" y="1141640"/>
            <a:ext cx="1279471" cy="1279471"/>
          </a:xfrm>
          <a:prstGeom prst="rect">
            <a:avLst/>
          </a:prstGeom>
        </p:spPr>
      </p:pic>
      <p:pic>
        <p:nvPicPr>
          <p:cNvPr id="3" name="Picture 2" descr="A green and yellow logo&#10;&#10;Description automatically generated">
            <a:extLst>
              <a:ext uri="{FF2B5EF4-FFF2-40B4-BE49-F238E27FC236}">
                <a16:creationId xmlns:a16="http://schemas.microsoft.com/office/drawing/2014/main" id="{88AE78B8-C920-755B-491F-835194B054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4568" y="2544938"/>
            <a:ext cx="1419077" cy="922400"/>
          </a:xfrm>
          <a:prstGeom prst="rect">
            <a:avLst/>
          </a:prstGeom>
        </p:spPr>
      </p:pic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CB18B0C-43FA-4357-1590-DC64262755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2394" y="3591167"/>
            <a:ext cx="1441250" cy="922401"/>
          </a:xfrm>
          <a:prstGeom prst="rect">
            <a:avLst/>
          </a:prstGeom>
        </p:spPr>
      </p:pic>
      <p:pic>
        <p:nvPicPr>
          <p:cNvPr id="5" name="Picture 2" descr="Fulbright | Hanken">
            <a:extLst>
              <a:ext uri="{FF2B5EF4-FFF2-40B4-BE49-F238E27FC236}">
                <a16:creationId xmlns:a16="http://schemas.microsoft.com/office/drawing/2014/main" id="{8B093E07-2365-DDF3-A957-B035F0864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322" y="4763912"/>
            <a:ext cx="1887194" cy="106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apers with text&#10;&#10;AI-generated content may be incorrect.">
            <a:extLst>
              <a:ext uri="{FF2B5EF4-FFF2-40B4-BE49-F238E27FC236}">
                <a16:creationId xmlns:a16="http://schemas.microsoft.com/office/drawing/2014/main" id="{E65AA000-5164-F016-2B9C-AB4C28997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154" y="-8579"/>
            <a:ext cx="4900246" cy="684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031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E20707D-5841-41A3-B3F5-FD5979CAE6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F74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F05012-3070-48EC-BC58-E908A8D70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999"/>
          </a:xfrm>
          <a:prstGeom prst="rect">
            <a:avLst/>
          </a:prstGeom>
          <a:blipFill dpi="0" rotWithShape="1">
            <a:blip r:embed="rId2">
              <a:alphaModFix amt="5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F1F6E34-EAE8-16F8-7BB6-3C4526D0245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1457"/>
          <a:stretch/>
        </p:blipFill>
        <p:spPr>
          <a:xfrm>
            <a:off x="482600" y="643467"/>
            <a:ext cx="8178799" cy="557106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3EAD004-AB0B-4352-9991-A040EA93DF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622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C9664EF-0D74-4781-B4B4-646A93B50B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4C0CC2-F056-47AD-A361-F33F5EE97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D560C9F-7A8F-4FBA-BD3A-EB75B62E4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ln w="22225">
            <a:solidFill>
              <a:srgbClr val="FDB8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B2B64BE-2D1F-E017-5D60-3AE9F0C975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249" y="1383632"/>
            <a:ext cx="7933308" cy="408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071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9C64E-CA25-37CB-B411-43DAD15DA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624328"/>
            <a:ext cx="7772400" cy="1609344"/>
          </a:xfrm>
        </p:spPr>
        <p:txBody>
          <a:bodyPr/>
          <a:lstStyle/>
          <a:p>
            <a:pPr algn="ctr"/>
            <a:r>
              <a:rPr lang="en-US" dirty="0" err="1"/>
              <a:t>Posterin</a:t>
            </a:r>
            <a:r>
              <a:rPr lang="en-US" dirty="0"/>
              <a:t> </a:t>
            </a:r>
            <a:r>
              <a:rPr lang="en-US" dirty="0" err="1"/>
              <a:t>teko</a:t>
            </a:r>
            <a:r>
              <a:rPr lang="en-US" dirty="0"/>
              <a:t> 6 </a:t>
            </a:r>
            <a:r>
              <a:rPr lang="en-US" dirty="0" err="1"/>
              <a:t>askeleen</a:t>
            </a:r>
            <a:r>
              <a:rPr lang="en-US" dirty="0"/>
              <a:t> </a:t>
            </a:r>
            <a:r>
              <a:rPr lang="en-US" dirty="0" err="1"/>
              <a:t>kautta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81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F6F2B-01B7-FF3A-E229-8D545A69A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</a:t>
            </a:r>
            <a:r>
              <a:rPr lang="en-US" dirty="0" err="1"/>
              <a:t>Ymmärrä</a:t>
            </a:r>
            <a:r>
              <a:rPr lang="en-US" dirty="0"/>
              <a:t> </a:t>
            </a:r>
            <a:r>
              <a:rPr lang="en-US" dirty="0" err="1"/>
              <a:t>vaatimukset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A9E58-7DA2-2622-C636-F985B6986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Ennen</a:t>
            </a:r>
            <a:r>
              <a:rPr lang="en-US" dirty="0"/>
              <a:t> </a:t>
            </a:r>
            <a:r>
              <a:rPr lang="en-US" dirty="0" err="1"/>
              <a:t>kuin</a:t>
            </a:r>
            <a:r>
              <a:rPr lang="en-US" dirty="0"/>
              <a:t> </a:t>
            </a:r>
            <a:r>
              <a:rPr lang="en-US" dirty="0" err="1"/>
              <a:t>aloitat</a:t>
            </a:r>
            <a:r>
              <a:rPr lang="en-US" dirty="0"/>
              <a:t>, </a:t>
            </a:r>
            <a:r>
              <a:rPr lang="en-US" dirty="0" err="1"/>
              <a:t>tarkista</a:t>
            </a:r>
            <a:r>
              <a:rPr lang="en-US" dirty="0"/>
              <a:t> </a:t>
            </a:r>
            <a:r>
              <a:rPr lang="en-US" dirty="0" err="1"/>
              <a:t>konferenssin</a:t>
            </a:r>
            <a:r>
              <a:rPr lang="en-US" dirty="0"/>
              <a:t> tai </a:t>
            </a:r>
            <a:r>
              <a:rPr lang="en-US" dirty="0" err="1"/>
              <a:t>tapahtuman</a:t>
            </a:r>
            <a:r>
              <a:rPr lang="en-US" dirty="0"/>
              <a:t> </a:t>
            </a:r>
            <a:r>
              <a:rPr lang="en-US" dirty="0" err="1"/>
              <a:t>ohjeet</a:t>
            </a:r>
            <a:r>
              <a:rPr lang="en-US" dirty="0"/>
              <a:t> </a:t>
            </a:r>
            <a:r>
              <a:rPr lang="en-US" dirty="0" err="1"/>
              <a:t>seuraavilta</a:t>
            </a:r>
            <a:r>
              <a:rPr lang="en-US" dirty="0"/>
              <a:t> </a:t>
            </a:r>
            <a:r>
              <a:rPr lang="en-US" dirty="0" err="1"/>
              <a:t>osin</a:t>
            </a:r>
            <a:r>
              <a:rPr lang="en-US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err="1"/>
              <a:t>Julisteen</a:t>
            </a:r>
            <a:r>
              <a:rPr lang="en-US" b="1" dirty="0"/>
              <a:t> </a:t>
            </a:r>
            <a:r>
              <a:rPr lang="en-US" b="1" dirty="0" err="1"/>
              <a:t>mitat</a:t>
            </a:r>
            <a:r>
              <a:rPr lang="en-US" dirty="0"/>
              <a:t> (</a:t>
            </a:r>
            <a:r>
              <a:rPr lang="en-US" dirty="0" err="1"/>
              <a:t>yleiset</a:t>
            </a:r>
            <a:r>
              <a:rPr lang="en-US" dirty="0"/>
              <a:t> </a:t>
            </a:r>
            <a:r>
              <a:rPr lang="en-US" dirty="0" err="1"/>
              <a:t>koot</a:t>
            </a:r>
            <a:r>
              <a:rPr lang="en-US" dirty="0"/>
              <a:t>: 36x48 </a:t>
            </a:r>
            <a:r>
              <a:rPr lang="en-US" dirty="0" err="1"/>
              <a:t>tuumaa</a:t>
            </a:r>
            <a:r>
              <a:rPr lang="en-US" dirty="0"/>
              <a:t>, A0 </a:t>
            </a:r>
            <a:r>
              <a:rPr lang="en-US" dirty="0" err="1"/>
              <a:t>jne</a:t>
            </a:r>
            <a:r>
              <a:rPr lang="en-US" dirty="0"/>
              <a:t>.)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err="1"/>
              <a:t>Suunta</a:t>
            </a:r>
            <a:r>
              <a:rPr lang="en-US" dirty="0"/>
              <a:t> (</a:t>
            </a:r>
            <a:r>
              <a:rPr lang="en-US" dirty="0" err="1"/>
              <a:t>pysty</a:t>
            </a:r>
            <a:r>
              <a:rPr lang="en-US" dirty="0"/>
              <a:t>- tai </a:t>
            </a:r>
            <a:r>
              <a:rPr lang="en-US" dirty="0" err="1"/>
              <a:t>vaakasuuntainen</a:t>
            </a:r>
            <a:r>
              <a:rPr lang="en-US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err="1"/>
              <a:t>Fonttikokosuositukset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err="1"/>
              <a:t>Sisältövaatimukset</a:t>
            </a:r>
            <a:r>
              <a:rPr lang="en-US" dirty="0"/>
              <a:t> (</a:t>
            </a:r>
            <a:r>
              <a:rPr lang="en-US" dirty="0" err="1"/>
              <a:t>tiivistelmä</a:t>
            </a:r>
            <a:r>
              <a:rPr lang="en-US" dirty="0"/>
              <a:t>, </a:t>
            </a:r>
            <a:r>
              <a:rPr lang="en-US" dirty="0" err="1"/>
              <a:t>lähteet</a:t>
            </a:r>
            <a:r>
              <a:rPr lang="en-US" dirty="0"/>
              <a:t>, </a:t>
            </a:r>
            <a:r>
              <a:rPr lang="en-US" dirty="0" err="1"/>
              <a:t>logot</a:t>
            </a:r>
            <a:r>
              <a:rPr lang="en-US" dirty="0"/>
              <a:t> </a:t>
            </a:r>
            <a:r>
              <a:rPr lang="en-US" dirty="0" err="1"/>
              <a:t>jne</a:t>
            </a:r>
            <a:r>
              <a:rPr lang="en-US" dirty="0"/>
              <a:t>.)</a:t>
            </a:r>
          </a:p>
          <a:p>
            <a:endParaRPr lang="en-US" dirty="0"/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719665F-EB95-02A9-AD47-591766564F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088" y="4531004"/>
            <a:ext cx="4367823" cy="211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192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4341C-4C0B-9423-6A7F-C72F47205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</a:t>
            </a:r>
            <a:r>
              <a:rPr lang="en-US" dirty="0" err="1"/>
              <a:t>Suunnitele</a:t>
            </a:r>
            <a:r>
              <a:rPr lang="en-US" dirty="0"/>
              <a:t> </a:t>
            </a:r>
            <a:r>
              <a:rPr lang="en-US" dirty="0" err="1"/>
              <a:t>sisältö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28CC2-E46F-E8A1-DCC4-004A92E8C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err="1"/>
              <a:t>Tieteellisen</a:t>
            </a:r>
            <a:r>
              <a:rPr lang="en-US" dirty="0"/>
              <a:t> </a:t>
            </a:r>
            <a:r>
              <a:rPr lang="en-US" dirty="0" err="1"/>
              <a:t>posterin</a:t>
            </a:r>
            <a:r>
              <a:rPr lang="en-US" dirty="0"/>
              <a:t> </a:t>
            </a:r>
            <a:r>
              <a:rPr lang="en-US" dirty="0" err="1"/>
              <a:t>tulisi</a:t>
            </a:r>
            <a:r>
              <a:rPr lang="en-US" dirty="0"/>
              <a:t> olla </a:t>
            </a:r>
            <a:r>
              <a:rPr lang="en-US" dirty="0" err="1"/>
              <a:t>ytimekäs</a:t>
            </a:r>
            <a:r>
              <a:rPr lang="en-US" dirty="0"/>
              <a:t> ja </a:t>
            </a:r>
            <a:r>
              <a:rPr lang="en-US" dirty="0" err="1"/>
              <a:t>helposti</a:t>
            </a:r>
            <a:r>
              <a:rPr lang="en-US" dirty="0"/>
              <a:t> </a:t>
            </a:r>
            <a:r>
              <a:rPr lang="en-US" dirty="0" err="1"/>
              <a:t>seurattava</a:t>
            </a:r>
            <a:r>
              <a:rPr lang="en-US" dirty="0"/>
              <a:t>. </a:t>
            </a:r>
            <a:r>
              <a:rPr lang="en-US" dirty="0" err="1"/>
              <a:t>Sisällytä</a:t>
            </a:r>
            <a:r>
              <a:rPr lang="en-US" dirty="0"/>
              <a:t> </a:t>
            </a:r>
            <a:r>
              <a:rPr lang="en-US" dirty="0" err="1"/>
              <a:t>seuraavat</a:t>
            </a:r>
            <a:r>
              <a:rPr lang="en-US" dirty="0"/>
              <a:t> </a:t>
            </a:r>
            <a:r>
              <a:rPr lang="en-US" dirty="0" err="1"/>
              <a:t>keskeiset</a:t>
            </a:r>
            <a:r>
              <a:rPr lang="en-US" dirty="0"/>
              <a:t> </a:t>
            </a:r>
            <a:r>
              <a:rPr lang="en-US" dirty="0" err="1"/>
              <a:t>osiot</a:t>
            </a:r>
            <a:r>
              <a:rPr lang="en-US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err="1"/>
              <a:t>Otsikko</a:t>
            </a:r>
            <a:r>
              <a:rPr lang="en-US" dirty="0"/>
              <a:t> – </a:t>
            </a:r>
            <a:r>
              <a:rPr lang="en-US" dirty="0" err="1"/>
              <a:t>Selkeä</a:t>
            </a:r>
            <a:r>
              <a:rPr lang="en-US" dirty="0"/>
              <a:t> ja </a:t>
            </a:r>
            <a:r>
              <a:rPr lang="en-US" dirty="0" err="1"/>
              <a:t>houkutteleva</a:t>
            </a:r>
            <a:r>
              <a:rPr lang="en-US" dirty="0"/>
              <a:t> </a:t>
            </a:r>
            <a:r>
              <a:rPr lang="en-US" dirty="0" err="1"/>
              <a:t>otsikko</a:t>
            </a:r>
            <a:r>
              <a:rPr lang="en-US" dirty="0"/>
              <a:t>, </a:t>
            </a:r>
            <a:r>
              <a:rPr lang="en-US" dirty="0" err="1"/>
              <a:t>joka</a:t>
            </a:r>
            <a:r>
              <a:rPr lang="en-US" dirty="0"/>
              <a:t> </a:t>
            </a:r>
            <a:r>
              <a:rPr lang="en-US" dirty="0" err="1"/>
              <a:t>tiivistää</a:t>
            </a:r>
            <a:r>
              <a:rPr lang="en-US" dirty="0"/>
              <a:t> </a:t>
            </a:r>
            <a:r>
              <a:rPr lang="en-US" dirty="0" err="1"/>
              <a:t>tutkimuksesi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err="1"/>
              <a:t>Tekijät</a:t>
            </a:r>
            <a:r>
              <a:rPr lang="en-US" b="1" dirty="0"/>
              <a:t> ja </a:t>
            </a:r>
            <a:r>
              <a:rPr lang="en-US" b="1" dirty="0" err="1"/>
              <a:t>Affiliaatiot</a:t>
            </a:r>
            <a:r>
              <a:rPr lang="en-US" dirty="0"/>
              <a:t> – </a:t>
            </a:r>
            <a:r>
              <a:rPr lang="en-US" dirty="0" err="1"/>
              <a:t>Ilmoita</a:t>
            </a:r>
            <a:r>
              <a:rPr lang="en-US" dirty="0"/>
              <a:t> </a:t>
            </a:r>
            <a:r>
              <a:rPr lang="en-US" dirty="0" err="1"/>
              <a:t>oma</a:t>
            </a:r>
            <a:r>
              <a:rPr lang="en-US" dirty="0"/>
              <a:t> </a:t>
            </a:r>
            <a:r>
              <a:rPr lang="en-US" dirty="0" err="1"/>
              <a:t>nimesi</a:t>
            </a:r>
            <a:r>
              <a:rPr lang="en-US" dirty="0"/>
              <a:t>, </a:t>
            </a:r>
            <a:r>
              <a:rPr lang="en-US" dirty="0" err="1"/>
              <a:t>kanssakirjoittajat</a:t>
            </a:r>
            <a:r>
              <a:rPr lang="en-US" dirty="0"/>
              <a:t> ja </a:t>
            </a:r>
            <a:r>
              <a:rPr lang="en-US" dirty="0" err="1"/>
              <a:t>instituutio</a:t>
            </a:r>
            <a:r>
              <a:rPr lang="en-US" dirty="0"/>
              <a:t>(t).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err="1"/>
              <a:t>Johdanto</a:t>
            </a:r>
            <a:r>
              <a:rPr lang="en-US" b="1" dirty="0"/>
              <a:t>/</a:t>
            </a:r>
            <a:r>
              <a:rPr lang="en-US" b="1" dirty="0" err="1"/>
              <a:t>Tausta</a:t>
            </a:r>
            <a:r>
              <a:rPr lang="en-US" dirty="0"/>
              <a:t> – </a:t>
            </a:r>
            <a:r>
              <a:rPr lang="en-US" dirty="0" err="1"/>
              <a:t>Selitä</a:t>
            </a:r>
            <a:r>
              <a:rPr lang="en-US" dirty="0"/>
              <a:t> </a:t>
            </a:r>
            <a:r>
              <a:rPr lang="en-US" dirty="0" err="1"/>
              <a:t>lyhyesti</a:t>
            </a:r>
            <a:r>
              <a:rPr lang="en-US" dirty="0"/>
              <a:t> </a:t>
            </a:r>
            <a:r>
              <a:rPr lang="en-US" dirty="0" err="1"/>
              <a:t>tutkimusongelma</a:t>
            </a:r>
            <a:r>
              <a:rPr lang="en-US" dirty="0"/>
              <a:t> ja </a:t>
            </a:r>
            <a:r>
              <a:rPr lang="en-US" dirty="0" err="1"/>
              <a:t>tavoitteet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err="1"/>
              <a:t>Menetelmät</a:t>
            </a:r>
            <a:r>
              <a:rPr lang="en-US" dirty="0"/>
              <a:t> – </a:t>
            </a:r>
            <a:r>
              <a:rPr lang="en-US" dirty="0" err="1"/>
              <a:t>Kuvaa</a:t>
            </a:r>
            <a:r>
              <a:rPr lang="en-US" dirty="0"/>
              <a:t> </a:t>
            </a:r>
            <a:r>
              <a:rPr lang="en-US" dirty="0" err="1"/>
              <a:t>tutkimusasetelma</a:t>
            </a:r>
            <a:r>
              <a:rPr lang="en-US" dirty="0"/>
              <a:t>, </a:t>
            </a:r>
            <a:r>
              <a:rPr lang="en-US" dirty="0" err="1"/>
              <a:t>aineiston</a:t>
            </a:r>
            <a:r>
              <a:rPr lang="en-US" dirty="0"/>
              <a:t> </a:t>
            </a:r>
            <a:r>
              <a:rPr lang="en-US" dirty="0" err="1"/>
              <a:t>keruu</a:t>
            </a:r>
            <a:r>
              <a:rPr lang="en-US" dirty="0"/>
              <a:t> ja </a:t>
            </a:r>
            <a:r>
              <a:rPr lang="en-US" dirty="0" err="1"/>
              <a:t>analyysi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err="1"/>
              <a:t>Tulokset</a:t>
            </a:r>
            <a:r>
              <a:rPr lang="en-US" dirty="0"/>
              <a:t> – </a:t>
            </a:r>
            <a:r>
              <a:rPr lang="en-US" dirty="0" err="1"/>
              <a:t>Esitä</a:t>
            </a:r>
            <a:r>
              <a:rPr lang="en-US" dirty="0"/>
              <a:t> </a:t>
            </a:r>
            <a:r>
              <a:rPr lang="en-US" dirty="0" err="1"/>
              <a:t>keskeiset</a:t>
            </a:r>
            <a:r>
              <a:rPr lang="en-US" dirty="0"/>
              <a:t> </a:t>
            </a:r>
            <a:r>
              <a:rPr lang="en-US" dirty="0" err="1"/>
              <a:t>löydökset</a:t>
            </a:r>
            <a:r>
              <a:rPr lang="en-US" dirty="0"/>
              <a:t> </a:t>
            </a:r>
            <a:r>
              <a:rPr lang="en-US" dirty="0" err="1"/>
              <a:t>käyttäen</a:t>
            </a:r>
            <a:r>
              <a:rPr lang="en-US" dirty="0"/>
              <a:t> </a:t>
            </a:r>
            <a:r>
              <a:rPr lang="en-US" dirty="0" err="1"/>
              <a:t>kuvioita</a:t>
            </a:r>
            <a:r>
              <a:rPr lang="en-US" dirty="0"/>
              <a:t>, </a:t>
            </a:r>
            <a:r>
              <a:rPr lang="en-US" dirty="0" err="1"/>
              <a:t>taulukoita</a:t>
            </a:r>
            <a:r>
              <a:rPr lang="en-US" dirty="0"/>
              <a:t> ja </a:t>
            </a:r>
            <a:r>
              <a:rPr lang="en-US" dirty="0" err="1"/>
              <a:t>kaavioita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err="1"/>
              <a:t>Keskustelu</a:t>
            </a:r>
            <a:r>
              <a:rPr lang="en-US" b="1" dirty="0"/>
              <a:t>/</a:t>
            </a:r>
            <a:r>
              <a:rPr lang="en-US" b="1" dirty="0" err="1"/>
              <a:t>Päätelmät</a:t>
            </a:r>
            <a:r>
              <a:rPr lang="en-US" dirty="0"/>
              <a:t> – </a:t>
            </a:r>
            <a:r>
              <a:rPr lang="en-US" dirty="0" err="1"/>
              <a:t>Yhteenveto</a:t>
            </a:r>
            <a:r>
              <a:rPr lang="en-US" dirty="0"/>
              <a:t> </a:t>
            </a:r>
            <a:r>
              <a:rPr lang="en-US" dirty="0" err="1"/>
              <a:t>tuloksista</a:t>
            </a:r>
            <a:r>
              <a:rPr lang="en-US" dirty="0"/>
              <a:t> ja </a:t>
            </a:r>
            <a:r>
              <a:rPr lang="en-US" dirty="0" err="1"/>
              <a:t>niiden</a:t>
            </a:r>
            <a:r>
              <a:rPr lang="en-US" dirty="0"/>
              <a:t> </a:t>
            </a:r>
            <a:r>
              <a:rPr lang="en-US" dirty="0" err="1"/>
              <a:t>merkityksestä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err="1"/>
              <a:t>Lähteet</a:t>
            </a:r>
            <a:r>
              <a:rPr lang="en-US" dirty="0"/>
              <a:t> – </a:t>
            </a:r>
            <a:r>
              <a:rPr lang="en-US" dirty="0" err="1"/>
              <a:t>Viittaa</a:t>
            </a:r>
            <a:r>
              <a:rPr lang="en-US" dirty="0"/>
              <a:t> </a:t>
            </a:r>
            <a:r>
              <a:rPr lang="en-US" dirty="0" err="1"/>
              <a:t>keskeisiin</a:t>
            </a:r>
            <a:r>
              <a:rPr lang="en-US" dirty="0"/>
              <a:t> </a:t>
            </a:r>
            <a:r>
              <a:rPr lang="en-US" dirty="0" err="1"/>
              <a:t>lähteisiin</a:t>
            </a:r>
            <a:r>
              <a:rPr lang="en-US" dirty="0"/>
              <a:t> (</a:t>
            </a:r>
            <a:r>
              <a:rPr lang="en-US" dirty="0" err="1"/>
              <a:t>käytä</a:t>
            </a:r>
            <a:r>
              <a:rPr lang="en-US" dirty="0"/>
              <a:t> </a:t>
            </a:r>
            <a:r>
              <a:rPr lang="en-US" dirty="0" err="1"/>
              <a:t>pienempää</a:t>
            </a:r>
            <a:r>
              <a:rPr lang="en-US" dirty="0"/>
              <a:t> </a:t>
            </a:r>
            <a:r>
              <a:rPr lang="en-US" dirty="0" err="1"/>
              <a:t>fonttia</a:t>
            </a:r>
            <a:r>
              <a:rPr lang="en-US" dirty="0"/>
              <a:t>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err="1"/>
              <a:t>Kiitokset</a:t>
            </a:r>
            <a:r>
              <a:rPr lang="en-US" dirty="0"/>
              <a:t> – </a:t>
            </a:r>
            <a:r>
              <a:rPr lang="en-US" dirty="0" err="1"/>
              <a:t>Mainitse</a:t>
            </a:r>
            <a:r>
              <a:rPr lang="en-US" dirty="0"/>
              <a:t> </a:t>
            </a:r>
            <a:r>
              <a:rPr lang="en-US" dirty="0" err="1"/>
              <a:t>rahoituslähteet</a:t>
            </a:r>
            <a:r>
              <a:rPr lang="en-US" dirty="0"/>
              <a:t> tai </a:t>
            </a:r>
            <a:r>
              <a:rPr lang="en-US" dirty="0" err="1"/>
              <a:t>yhteistyökumppanit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69844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C170C-D93B-B3DF-0D6B-13ED5EA4E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484632"/>
            <a:ext cx="8247185" cy="1609344"/>
          </a:xfrm>
        </p:spPr>
        <p:txBody>
          <a:bodyPr/>
          <a:lstStyle/>
          <a:p>
            <a:r>
              <a:rPr lang="en-US" dirty="0"/>
              <a:t>Step 3: </a:t>
            </a:r>
            <a:r>
              <a:rPr lang="en-US" dirty="0" err="1"/>
              <a:t>Valitse</a:t>
            </a:r>
            <a:r>
              <a:rPr lang="en-US" dirty="0"/>
              <a:t> </a:t>
            </a:r>
            <a:r>
              <a:rPr lang="en-US" dirty="0" err="1"/>
              <a:t>Suunnitteluohjelmisto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0B161-5040-AF4C-60DE-0A0A713960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Voit </a:t>
            </a:r>
            <a:r>
              <a:rPr lang="en-US" dirty="0" err="1"/>
              <a:t>luoda</a:t>
            </a:r>
            <a:r>
              <a:rPr lang="en-US" dirty="0"/>
              <a:t> </a:t>
            </a:r>
            <a:r>
              <a:rPr lang="en-US" dirty="0" err="1"/>
              <a:t>tieteellisen</a:t>
            </a:r>
            <a:r>
              <a:rPr lang="en-US" dirty="0"/>
              <a:t> </a:t>
            </a:r>
            <a:r>
              <a:rPr lang="en-US" dirty="0" err="1"/>
              <a:t>posterin</a:t>
            </a:r>
            <a:r>
              <a:rPr lang="en-US" dirty="0"/>
              <a:t> </a:t>
            </a:r>
            <a:r>
              <a:rPr lang="en-US" dirty="0" err="1"/>
              <a:t>käyttämällä</a:t>
            </a:r>
            <a:r>
              <a:rPr lang="en-US" dirty="0"/>
              <a:t> </a:t>
            </a:r>
            <a:r>
              <a:rPr lang="en-US" dirty="0" err="1"/>
              <a:t>seuraavia</a:t>
            </a:r>
            <a:r>
              <a:rPr lang="en-US" dirty="0"/>
              <a:t> </a:t>
            </a:r>
            <a:r>
              <a:rPr lang="en-US" dirty="0" err="1"/>
              <a:t>ohjelmistoja</a:t>
            </a:r>
            <a:r>
              <a:rPr lang="en-US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PowerPoint</a:t>
            </a:r>
            <a:r>
              <a:rPr lang="en-US" dirty="0"/>
              <a:t> (</a:t>
            </a:r>
            <a:r>
              <a:rPr lang="en-US" dirty="0" err="1"/>
              <a:t>yleisin</a:t>
            </a:r>
            <a:r>
              <a:rPr lang="en-US" dirty="0"/>
              <a:t> </a:t>
            </a:r>
            <a:r>
              <a:rPr lang="en-US" dirty="0" err="1"/>
              <a:t>vaihtoehto</a:t>
            </a:r>
            <a:r>
              <a:rPr lang="en-US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Canva</a:t>
            </a:r>
            <a:r>
              <a:rPr lang="en-US" dirty="0"/>
              <a:t> (</a:t>
            </a:r>
            <a:r>
              <a:rPr lang="en-US" dirty="0" err="1"/>
              <a:t>käyttäjäystävällinen</a:t>
            </a:r>
            <a:r>
              <a:rPr lang="en-US" dirty="0"/>
              <a:t>, </a:t>
            </a:r>
            <a:r>
              <a:rPr lang="en-US" dirty="0" err="1"/>
              <a:t>hyvä</a:t>
            </a:r>
            <a:r>
              <a:rPr lang="en-US" dirty="0"/>
              <a:t> </a:t>
            </a:r>
            <a:r>
              <a:rPr lang="en-US" dirty="0" err="1"/>
              <a:t>visuaaliseen</a:t>
            </a:r>
            <a:r>
              <a:rPr lang="en-US" dirty="0"/>
              <a:t> </a:t>
            </a:r>
            <a:r>
              <a:rPr lang="en-US" dirty="0" err="1"/>
              <a:t>ilmeeseen</a:t>
            </a:r>
            <a:r>
              <a:rPr lang="en-US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Adobe Illustrator/InDesign</a:t>
            </a:r>
            <a:r>
              <a:rPr lang="en-US" dirty="0"/>
              <a:t> (</a:t>
            </a:r>
            <a:r>
              <a:rPr lang="en-US" dirty="0" err="1"/>
              <a:t>edistynyt</a:t>
            </a:r>
            <a:r>
              <a:rPr lang="en-US" dirty="0"/>
              <a:t>, </a:t>
            </a:r>
            <a:r>
              <a:rPr lang="en-US" dirty="0" err="1"/>
              <a:t>ammattimainen</a:t>
            </a:r>
            <a:r>
              <a:rPr lang="en-US" dirty="0"/>
              <a:t> </a:t>
            </a:r>
            <a:r>
              <a:rPr lang="en-US" dirty="0" err="1"/>
              <a:t>laatu</a:t>
            </a:r>
            <a:r>
              <a:rPr lang="en-US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LaTeX (Overleaf)</a:t>
            </a:r>
            <a:r>
              <a:rPr lang="en-US" dirty="0"/>
              <a:t> (</a:t>
            </a:r>
            <a:r>
              <a:rPr lang="en-US" dirty="0" err="1"/>
              <a:t>akateemiseen</a:t>
            </a:r>
            <a:r>
              <a:rPr lang="en-US" dirty="0"/>
              <a:t> </a:t>
            </a:r>
            <a:r>
              <a:rPr lang="en-US" dirty="0" err="1"/>
              <a:t>käyttöön</a:t>
            </a:r>
            <a:r>
              <a:rPr lang="en-US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err="1"/>
              <a:t>Julistepohjat</a:t>
            </a:r>
            <a:r>
              <a:rPr lang="en-US" dirty="0"/>
              <a:t> (</a:t>
            </a:r>
            <a:r>
              <a:rPr lang="en-US" dirty="0" err="1"/>
              <a:t>konferensseista</a:t>
            </a:r>
            <a:r>
              <a:rPr lang="en-US" dirty="0"/>
              <a:t>, </a:t>
            </a:r>
            <a:r>
              <a:rPr lang="en-US" dirty="0" err="1"/>
              <a:t>yliopistoista</a:t>
            </a:r>
            <a:r>
              <a:rPr lang="en-US" dirty="0"/>
              <a:t> tai </a:t>
            </a:r>
            <a:r>
              <a:rPr lang="en-US" dirty="0" err="1"/>
              <a:t>verkosta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0842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50108</TotalTime>
  <Words>488</Words>
  <Application>Microsoft Office PowerPoint</Application>
  <PresentationFormat>On-screen Show (4:3)</PresentationFormat>
  <Paragraphs>78</Paragraphs>
  <Slides>26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Rockwell</vt:lpstr>
      <vt:lpstr>Rockwell Condensed</vt:lpstr>
      <vt:lpstr>Rockwell Extra Bold</vt:lpstr>
      <vt:lpstr>Times New Roman</vt:lpstr>
      <vt:lpstr>Wingdings</vt:lpstr>
      <vt:lpstr>Wood Type</vt:lpstr>
      <vt:lpstr>Posterit</vt:lpstr>
      <vt:lpstr>PowerPoint Presentation</vt:lpstr>
      <vt:lpstr>PowerPoint Presentation</vt:lpstr>
      <vt:lpstr>PowerPoint Presentation</vt:lpstr>
      <vt:lpstr>PowerPoint Presentation</vt:lpstr>
      <vt:lpstr>Posterin teko 6 askeleen kautta</vt:lpstr>
      <vt:lpstr>Step 1: Ymmärrä vaatimukset</vt:lpstr>
      <vt:lpstr>Step 2: Suunnitele sisältö</vt:lpstr>
      <vt:lpstr>Step 3: Valitse Suunnitteluohjelmisto</vt:lpstr>
      <vt:lpstr>PowerPoint Presentation</vt:lpstr>
      <vt:lpstr>Step 4: Suunnittele Julisteesi (1/4)</vt:lpstr>
      <vt:lpstr>Step 4: Suunnittele Julisteesi (2/4)</vt:lpstr>
      <vt:lpstr>Step 4: Suunnittele Julisteesi (3/4)</vt:lpstr>
      <vt:lpstr>Step 4: Suunnittele Julisteesi (4/4)</vt:lpstr>
      <vt:lpstr>Step 5: Viimeistele ja varmista</vt:lpstr>
      <vt:lpstr>Step 6: Tulosta ja esitä</vt:lpstr>
      <vt:lpstr>PowerPoint Presentation</vt:lpstr>
      <vt:lpstr>Chile 2023 #3</vt:lpstr>
      <vt:lpstr>Chile 2023 #2</vt:lpstr>
      <vt:lpstr>Chile 2023 #1</vt:lpstr>
      <vt:lpstr>AIESEP Jyväskylä Top 5</vt:lpstr>
      <vt:lpstr>AIESEP Jyväskylä Top 5</vt:lpstr>
      <vt:lpstr>AIESEP Jyväskylä Top 5</vt:lpstr>
      <vt:lpstr>AIESEP Jyväskylä Top 5</vt:lpstr>
      <vt:lpstr>Ranking</vt:lpstr>
      <vt:lpstr>Kysymyksiä?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Dance Unit</dc:title>
  <dc:creator>CSUF</dc:creator>
  <cp:lastModifiedBy>Palomäki, Sanna</cp:lastModifiedBy>
  <cp:revision>79</cp:revision>
  <cp:lastPrinted>2017-10-16T21:23:14Z</cp:lastPrinted>
  <dcterms:created xsi:type="dcterms:W3CDTF">2015-10-26T18:12:24Z</dcterms:created>
  <dcterms:modified xsi:type="dcterms:W3CDTF">2025-03-12T12:26:15Z</dcterms:modified>
</cp:coreProperties>
</file>