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22"/>
  </p:notesMasterIdLst>
  <p:sldIdLst>
    <p:sldId id="256" r:id="rId4"/>
    <p:sldId id="468" r:id="rId5"/>
    <p:sldId id="453" r:id="rId6"/>
    <p:sldId id="454" r:id="rId7"/>
    <p:sldId id="455" r:id="rId8"/>
    <p:sldId id="451" r:id="rId9"/>
    <p:sldId id="316" r:id="rId10"/>
    <p:sldId id="452" r:id="rId11"/>
    <p:sldId id="406" r:id="rId12"/>
    <p:sldId id="273" r:id="rId13"/>
    <p:sldId id="306" r:id="rId14"/>
    <p:sldId id="456" r:id="rId15"/>
    <p:sldId id="457" r:id="rId16"/>
    <p:sldId id="463" r:id="rId17"/>
    <p:sldId id="466" r:id="rId18"/>
    <p:sldId id="467" r:id="rId19"/>
    <p:sldId id="458" r:id="rId20"/>
    <p:sldId id="464" r:id="rId21"/>
    <p:sldId id="465" r:id="rId22"/>
    <p:sldId id="459" r:id="rId23"/>
    <p:sldId id="461" r:id="rId24"/>
    <p:sldId id="462" r:id="rId25"/>
    <p:sldId id="312" r:id="rId26"/>
    <p:sldId id="307" r:id="rId27"/>
    <p:sldId id="317" r:id="rId28"/>
    <p:sldId id="314" r:id="rId29"/>
    <p:sldId id="313" r:id="rId30"/>
    <p:sldId id="315" r:id="rId31"/>
    <p:sldId id="319" r:id="rId32"/>
    <p:sldId id="328" r:id="rId33"/>
    <p:sldId id="320" r:id="rId34"/>
    <p:sldId id="322" r:id="rId35"/>
    <p:sldId id="323" r:id="rId36"/>
    <p:sldId id="324" r:id="rId37"/>
    <p:sldId id="321" r:id="rId38"/>
    <p:sldId id="326" r:id="rId39"/>
    <p:sldId id="407" r:id="rId40"/>
    <p:sldId id="276" r:id="rId41"/>
    <p:sldId id="394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331" r:id="rId67"/>
    <p:sldId id="360" r:id="rId68"/>
    <p:sldId id="361" r:id="rId69"/>
    <p:sldId id="362" r:id="rId70"/>
    <p:sldId id="363" r:id="rId71"/>
    <p:sldId id="334" r:id="rId72"/>
    <p:sldId id="335" r:id="rId73"/>
    <p:sldId id="365" r:id="rId74"/>
    <p:sldId id="366" r:id="rId75"/>
    <p:sldId id="367" r:id="rId76"/>
    <p:sldId id="368" r:id="rId77"/>
    <p:sldId id="369" r:id="rId78"/>
    <p:sldId id="370" r:id="rId79"/>
    <p:sldId id="371" r:id="rId80"/>
    <p:sldId id="372" r:id="rId81"/>
    <p:sldId id="377" r:id="rId82"/>
    <p:sldId id="378" r:id="rId83"/>
    <p:sldId id="379" r:id="rId84"/>
    <p:sldId id="380" r:id="rId85"/>
    <p:sldId id="285" r:id="rId86"/>
    <p:sldId id="286" r:id="rId87"/>
    <p:sldId id="287" r:id="rId88"/>
    <p:sldId id="288" r:id="rId89"/>
    <p:sldId id="289" r:id="rId90"/>
    <p:sldId id="310" r:id="rId91"/>
    <p:sldId id="437" r:id="rId92"/>
    <p:sldId id="290" r:id="rId93"/>
    <p:sldId id="291" r:id="rId94"/>
    <p:sldId id="292" r:id="rId95"/>
    <p:sldId id="293" r:id="rId96"/>
    <p:sldId id="294" r:id="rId97"/>
    <p:sldId id="295" r:id="rId98"/>
    <p:sldId id="298" r:id="rId99"/>
    <p:sldId id="296" r:id="rId100"/>
    <p:sldId id="297" r:id="rId101"/>
    <p:sldId id="395" r:id="rId102"/>
    <p:sldId id="432" r:id="rId103"/>
    <p:sldId id="303" r:id="rId104"/>
    <p:sldId id="382" r:id="rId105"/>
    <p:sldId id="383" r:id="rId106"/>
    <p:sldId id="384" r:id="rId107"/>
    <p:sldId id="385" r:id="rId108"/>
    <p:sldId id="438" r:id="rId109"/>
    <p:sldId id="387" r:id="rId110"/>
    <p:sldId id="388" r:id="rId111"/>
    <p:sldId id="386" r:id="rId112"/>
    <p:sldId id="389" r:id="rId113"/>
    <p:sldId id="390" r:id="rId114"/>
    <p:sldId id="391" r:id="rId115"/>
    <p:sldId id="392" r:id="rId116"/>
    <p:sldId id="393" r:id="rId117"/>
    <p:sldId id="444" r:id="rId118"/>
    <p:sldId id="259" r:id="rId119"/>
    <p:sldId id="258" r:id="rId120"/>
    <p:sldId id="443" r:id="rId121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81607" autoAdjust="0"/>
  </p:normalViewPr>
  <p:slideViewPr>
    <p:cSldViewPr>
      <p:cViewPr varScale="1">
        <p:scale>
          <a:sx n="91" d="100"/>
          <a:sy n="91" d="100"/>
        </p:scale>
        <p:origin x="23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1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4EA14D-0BA4-45E1-984A-0F98BB8785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433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4EA14D-0BA4-45E1-984A-0F98BB8785A2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8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375781-1478-4B5C-A4F6-66FDA9A9AC4A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1720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EB9A6E9-7B3C-4D02-A8F8-12FB17F566E5}" type="slidenum">
              <a:rPr lang="fi-FI" sz="1200">
                <a:latin typeface="Times New Roman" pitchFamily="18" charset="0"/>
              </a:rPr>
              <a:pPr algn="r" eaLnBrk="0" hangingPunct="0"/>
              <a:t>10</a:t>
            </a:fld>
            <a:endParaRPr lang="fi-FI" sz="1200">
              <a:latin typeface="Times New Roman" pitchFamily="18" charset="0"/>
            </a:endParaRPr>
          </a:p>
        </p:txBody>
      </p:sp>
      <p:sp>
        <p:nvSpPr>
          <p:cNvPr id="172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4EA14D-0BA4-45E1-984A-0F98BB8785A2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997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562D0A-2115-4216-90E6-192E681CE84C}" type="slidenum">
              <a:rPr lang="fi-FI" smtClean="0"/>
              <a:pPr/>
              <a:t>38</a:t>
            </a:fld>
            <a:endParaRPr lang="fi-FI"/>
          </a:p>
        </p:txBody>
      </p:sp>
      <p:sp>
        <p:nvSpPr>
          <p:cNvPr id="1730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A7BC2E0-31A9-42B2-AD1D-5F304DBCF2E9}" type="slidenum">
              <a:rPr lang="fi-FI" sz="1200">
                <a:latin typeface="Times New Roman" pitchFamily="18" charset="0"/>
              </a:rPr>
              <a:pPr algn="r" eaLnBrk="0" hangingPunct="0"/>
              <a:t>38</a:t>
            </a:fld>
            <a:endParaRPr lang="fi-FI" sz="1200">
              <a:latin typeface="Times New Roman" pitchFamily="18" charset="0"/>
            </a:endParaRPr>
          </a:p>
        </p:txBody>
      </p:sp>
      <p:sp>
        <p:nvSpPr>
          <p:cNvPr id="173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8F562-8C7E-45C5-9A89-9EAFE6DF17B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6F2AF-E485-421D-97B2-E2DDCC14A18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01113-4BAD-4373-988E-544988AF0A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75C23-3CD3-4796-AE18-3CD59AC7415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2038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4C05B9-9BDB-4FAB-91FA-F63DB37780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C3EC87D-A951-4F31-9977-129ABA1C51C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31F9CA7-4E86-4563-B017-44AA733615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4AFA1ED-9E6A-4C2E-884F-58AA2B60982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5F79A95-EEC5-41F5-96A2-621EBE8BB2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3A8D9B4-7522-4BF0-8958-EB17B80A21E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C70EE61-49C1-48FE-A05F-7362AC8381B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E8BAE-7EF1-4EA8-B4C7-F74F6871CF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1F69EBA-46C4-4E1F-ADB9-1A4B5856206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639EF5-73A8-431D-BB9F-405395B7DE4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B83A79C-1C3D-437C-AAF4-37EB9B7DB1B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CFC755A-713F-4756-9A7C-23F7AE94C14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2038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4202A0B-486C-4F13-8C3A-C5417F4E6FF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5296D60-3BFC-4CDA-979D-991805E043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084F4D5-DAE4-4FC9-A716-38185C6779C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E1B88D7-7765-436C-8AC1-B1552712489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50C4D5-966E-467B-AC33-EE7465AC20E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287F06B-B31E-48B2-A191-A8F472BFF09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E34A3-2F82-491F-83C6-CF95B253CE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378C62-5D0C-41F7-BA22-B20FED74C47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00709A3-4003-4AC8-A93B-A956D6CC410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C2EBE5A-5AF9-4A54-AEA1-BC754563E46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61B9EB-4827-435F-80E6-B92A695B0CF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9989699-5F1A-4D50-B07F-B686B192C6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4D51-8B56-45DF-8437-B3F01A4379E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D42C-A4D7-4123-822E-F36E4CD9D08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E7FC-7AFD-414E-8E8F-F9A33B94569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5EFC-E083-48AA-9347-B30DB590F75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C595E-EE36-4448-A921-7287A10B60D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1FB0E-9CB5-4347-9259-13A7E2ABDEB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969AD1F-CA65-4AE0-9400-799AD15929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Polku_ilme-elementti"/>
          <p:cNvPicPr>
            <a:picLocks noChangeAspect="1" noChangeArrowheads="1"/>
          </p:cNvPicPr>
          <p:nvPr/>
        </p:nvPicPr>
        <p:blipFill>
          <a:blip r:embed="rId13" cstate="print">
            <a:lum bright="14000"/>
          </a:blip>
          <a:srcRect/>
          <a:stretch>
            <a:fillRect/>
          </a:stretch>
        </p:blipFill>
        <p:spPr bwMode="auto">
          <a:xfrm>
            <a:off x="-838200" y="-152400"/>
            <a:ext cx="10564813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8"/>
          <p:cNvSpPr>
            <a:spLocks noChangeArrowheads="1"/>
          </p:cNvSpPr>
          <p:nvPr/>
        </p:nvSpPr>
        <p:spPr bwMode="auto">
          <a:xfrm rot="-5400000">
            <a:off x="4471193" y="2193132"/>
            <a:ext cx="201613" cy="9144000"/>
          </a:xfrm>
          <a:prstGeom prst="rect">
            <a:avLst/>
          </a:prstGeom>
          <a:solidFill>
            <a:srgbClr val="4C4C4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i-FI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2" name="Otsikon paikkamerkki 1"/>
          <p:cNvSpPr>
            <a:spLocks noGrp="1"/>
          </p:cNvSpPr>
          <p:nvPr>
            <p:ph type="title"/>
          </p:nvPr>
        </p:nvSpPr>
        <p:spPr bwMode="auto">
          <a:xfrm>
            <a:off x="806450" y="762000"/>
            <a:ext cx="7848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2053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812800" y="1600200"/>
            <a:ext cx="78422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1" charset="0"/>
                <a:cs typeface="+mn-cs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501B1D6C-A5E8-43D0-ADA9-520B2D8E63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7620000" y="6632575"/>
            <a:ext cx="1435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900" b="1">
                <a:solidFill>
                  <a:srgbClr val="FFFFFF"/>
                </a:solidFill>
                <a:latin typeface="Trebuchet MS Bold"/>
              </a:rPr>
              <a:t>www.suunnistusliitto.fi</a:t>
            </a:r>
          </a:p>
        </p:txBody>
      </p:sp>
      <p:pic>
        <p:nvPicPr>
          <p:cNvPr id="2058" name="Kuva 17" descr="Harraste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75" y="90488"/>
            <a:ext cx="280193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>
    <p:pull dir="r"/>
  </p:transition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rgbClr val="ED1C24"/>
          </a:solidFill>
          <a:latin typeface="Trebuchet MS"/>
          <a:ea typeface="ＭＳ Ｐゴシック" pitchFamily="1" charset="-128"/>
          <a:cs typeface="ＭＳ Ｐゴシック" pitchFamily="1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2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Polku_ilme-elementti"/>
          <p:cNvPicPr>
            <a:picLocks noChangeAspect="1" noChangeArrowheads="1"/>
          </p:cNvPicPr>
          <p:nvPr/>
        </p:nvPicPr>
        <p:blipFill>
          <a:blip r:embed="rId13" cstate="print">
            <a:lum bright="14000"/>
          </a:blip>
          <a:srcRect/>
          <a:stretch>
            <a:fillRect/>
          </a:stretch>
        </p:blipFill>
        <p:spPr bwMode="auto">
          <a:xfrm>
            <a:off x="-838200" y="-152400"/>
            <a:ext cx="10564813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 rot="-5400000">
            <a:off x="4471193" y="2193132"/>
            <a:ext cx="201613" cy="9144000"/>
          </a:xfrm>
          <a:prstGeom prst="rect">
            <a:avLst/>
          </a:prstGeom>
          <a:solidFill>
            <a:srgbClr val="4C4C4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i-FI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6" name="Otsikon paikkamerkki 1"/>
          <p:cNvSpPr>
            <a:spLocks noGrp="1"/>
          </p:cNvSpPr>
          <p:nvPr>
            <p:ph type="title"/>
          </p:nvPr>
        </p:nvSpPr>
        <p:spPr bwMode="auto">
          <a:xfrm>
            <a:off x="806450" y="762000"/>
            <a:ext cx="7848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07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812800" y="1600200"/>
            <a:ext cx="78422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1" charset="0"/>
                <a:cs typeface="+mn-cs"/>
              </a:defRPr>
            </a:lvl1pPr>
          </a:lstStyle>
          <a:p>
            <a:pPr>
              <a:defRPr/>
            </a:pPr>
            <a:r>
              <a:rPr lang="fi-FI"/>
              <a:t>Suomen Suunnistusliitto ry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EA47B3B-ECF7-40FD-BE87-5EBDEB07AD1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7620000" y="6632575"/>
            <a:ext cx="1435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900" b="1">
                <a:solidFill>
                  <a:srgbClr val="FFFFFF"/>
                </a:solidFill>
                <a:latin typeface="Trebuchet MS Bold"/>
              </a:rPr>
              <a:t>www.suunnistusliitto.fi</a:t>
            </a:r>
          </a:p>
        </p:txBody>
      </p:sp>
      <p:pic>
        <p:nvPicPr>
          <p:cNvPr id="3082" name="Kuva 17" descr="Harraste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75" y="90488"/>
            <a:ext cx="280193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>
    <p:pull dir="r"/>
  </p:transition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rgbClr val="ED1C24"/>
          </a:solidFill>
          <a:latin typeface="Trebuchet MS"/>
          <a:ea typeface="ＭＳ Ｐゴシック" pitchFamily="1" charset="-128"/>
          <a:cs typeface="ＭＳ Ｐゴシック" pitchFamily="1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ED1C24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200">
          <a:solidFill>
            <a:srgbClr val="808080"/>
          </a:solidFill>
          <a:latin typeface="Trebuchet MS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2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Trebuchet MS"/>
          <a:ea typeface="ＭＳ Ｐゴシック" pitchFamily="1" charset="-128"/>
          <a:cs typeface="ＭＳ Ｐゴシック" pitchFamily="1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sseuranta.net/" TargetMode="External"/><Relationship Id="rId2" Type="http://schemas.openxmlformats.org/officeDocument/2006/relationships/hyperlink" Target="http://www.routegadget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cad.com/" TargetMode="External"/><Relationship Id="rId5" Type="http://schemas.openxmlformats.org/officeDocument/2006/relationships/hyperlink" Target="http://www.catchingfeatures.com/" TargetMode="External"/><Relationship Id="rId4" Type="http://schemas.openxmlformats.org/officeDocument/2006/relationships/hyperlink" Target="http://www.suunnistussimulaattori.net/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uunnistusliitto.fi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uontoon.fi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3.safelinks.protection.outlook.com/?url=https%3A%2F%2Fwww.is.fi%2Fkotimaa%2Fart-2000010672912.html&amp;data=05%7C02%7Cpertti.huotari%40jyu.fi%7Cf4941cfc31944be10cd108dccce08f89%7Ce9662d58caa44bc1b138c8b1acab5a11%7C1%7C0%7C638610512055699771%7CUnknown%7CTWFpbGZsb3d8eyJWIjoiMC4wLjAwMDAiLCJQIjoiV2luMzIiLCJBTiI6Ik1haWwiLCJXVCI6Mn0%3D%7C0%7C%7C%7C&amp;sdata=09hN3OvAniTh9VHWqeGtJZ7xjhb8DCE%2FtY5xVxNFRsg%3D&amp;reserved=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lekartalla.fi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uuntajyvaskyla.fi/kunto/ohj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34143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Liikuntadidaktiikan syventäminen</a:t>
            </a:r>
            <a:b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LPES 024 / Luontoliikunta 4 op</a:t>
            </a:r>
            <a:b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Suunnistus ja retkeily 2 op</a:t>
            </a:r>
          </a:p>
        </p:txBody>
      </p:sp>
      <p:pic>
        <p:nvPicPr>
          <p:cNvPr id="26628" name="Picture 4" descr="MC90041502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149725"/>
            <a:ext cx="309562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95E5DEC0-7040-47AC-8896-EE64669C0D26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0723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ADA34777-80A1-4FCD-A9BD-FBF7E56CCFFF}" type="slidenum">
              <a:rPr lang="fi-FI" sz="1400"/>
              <a:pPr lvl="1" algn="r"/>
              <a:t>10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Luentorunko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1. Luontoliikunta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Luontoliikunta ja POPS 2016	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2. Suunnistustaito</a:t>
            </a:r>
          </a:p>
          <a:p>
            <a:pPr marL="609600" indent="-609600" eaLnBrk="1" hangingPunct="1">
              <a:lnSpc>
                <a:spcPct val="80000"/>
              </a:lnSpc>
              <a:buSzPct val="75000"/>
              <a:buFont typeface="Wingdings" pitchFamily="2" charset="2"/>
              <a:buNone/>
            </a:pPr>
            <a:r>
              <a:rPr lang="fi-FI" sz="2800" dirty="0"/>
              <a:t>3. Suunnistuksen opettaminen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3.1 Opetuksen haasteita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3.2 Opetuksen tavoitteet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3.3 Suunnistustaitojen oppiminen ja opetuksen eteneminen 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3.4 Harjoituksia (kertausta jatkokurssilta)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3.5 Suunnistusjakson ja tuntien suunnittelu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fi-FI" sz="2800" dirty="0"/>
              <a:t>3.6 Eriyttäminen ja integrointi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endParaRPr lang="fi-FI" sz="2800" dirty="0"/>
          </a:p>
          <a:p>
            <a:pPr marL="609600" indent="-609600" eaLnBrk="1" hangingPunct="1">
              <a:lnSpc>
                <a:spcPct val="80000"/>
              </a:lnSpc>
              <a:buSzPct val="75000"/>
              <a:buNone/>
            </a:pPr>
            <a:endParaRPr lang="fi-FI" sz="2800" dirty="0"/>
          </a:p>
          <a:p>
            <a:pPr marL="609600" indent="-609600" eaLnBrk="1" hangingPunct="1">
              <a:lnSpc>
                <a:spcPct val="80000"/>
              </a:lnSpc>
              <a:buSzPct val="75000"/>
              <a:buFont typeface="Wingdings" pitchFamily="2" charset="2"/>
              <a:buNone/>
            </a:pPr>
            <a:endParaRPr lang="fi-FI" sz="2800" dirty="0"/>
          </a:p>
          <a:p>
            <a:pPr marL="609600" indent="-609600" eaLnBrk="1" hangingPunct="1">
              <a:lnSpc>
                <a:spcPct val="80000"/>
              </a:lnSpc>
              <a:buSzPct val="75000"/>
              <a:buFont typeface="Wingdings" pitchFamily="2" charset="2"/>
              <a:buNone/>
            </a:pPr>
            <a:endParaRPr lang="fi-FI" sz="2800" dirty="0"/>
          </a:p>
          <a:p>
            <a:pPr marL="609600" indent="-609600" eaLnBrk="1" hangingPunct="1">
              <a:lnSpc>
                <a:spcPct val="80000"/>
              </a:lnSpc>
              <a:buSzPct val="75000"/>
              <a:buFont typeface="Wingdings" pitchFamily="2" charset="2"/>
              <a:buNone/>
            </a:pPr>
            <a:endParaRPr lang="fi-FI" sz="2800" dirty="0"/>
          </a:p>
          <a:p>
            <a:pPr marL="609600" indent="-609600" eaLnBrk="1" hangingPunct="1">
              <a:lnSpc>
                <a:spcPct val="80000"/>
              </a:lnSpc>
              <a:buSzPct val="75000"/>
              <a:buFont typeface="Wingdings" pitchFamily="2" charset="2"/>
              <a:buNone/>
            </a:pPr>
            <a:endParaRPr lang="fi-FI" sz="2800" dirty="0"/>
          </a:p>
        </p:txBody>
      </p:sp>
    </p:spTree>
  </p:cSld>
  <p:clrMapOvr>
    <a:masterClrMapping/>
  </p:clrMapOvr>
  <p:transition>
    <p:check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/>
              <a:t>Mitä erilaisia mahdollisuuksia koulusuunnistukseen?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8229600" cy="4525963"/>
          </a:xfrm>
        </p:spPr>
        <p:txBody>
          <a:bodyPr/>
          <a:lstStyle/>
          <a:p>
            <a:pPr eaLnBrk="1" hangingPunct="1"/>
            <a:r>
              <a:rPr lang="fi-FI" sz="2400"/>
              <a:t>Tavoitteena kiireettömyys </a:t>
            </a:r>
          </a:p>
          <a:p>
            <a:pPr eaLnBrk="1" hangingPunct="1"/>
            <a:r>
              <a:rPr lang="fi-FI" sz="2400"/>
              <a:t>Liikuntapäivät</a:t>
            </a:r>
          </a:p>
          <a:p>
            <a:pPr eaLnBrk="1" hangingPunct="1"/>
            <a:r>
              <a:rPr lang="fi-FI" sz="2400"/>
              <a:t>Leirikoulut</a:t>
            </a:r>
          </a:p>
          <a:p>
            <a:pPr eaLnBrk="1" hangingPunct="1"/>
            <a:r>
              <a:rPr lang="fi-FI" sz="2400"/>
              <a:t>Seikkailuradat</a:t>
            </a:r>
          </a:p>
          <a:p>
            <a:pPr eaLnBrk="1" hangingPunct="1"/>
            <a:r>
              <a:rPr lang="fi-FI" sz="2400"/>
              <a:t>Integrointi muiden oppiaineiden kanssa</a:t>
            </a:r>
          </a:p>
          <a:p>
            <a:pPr eaLnBrk="1" hangingPunct="1"/>
            <a:r>
              <a:rPr lang="fi-FI" sz="2400"/>
              <a:t>Kuntorastit</a:t>
            </a:r>
          </a:p>
          <a:p>
            <a:pPr eaLnBrk="1" hangingPunct="1"/>
            <a:endParaRPr lang="fi-FI"/>
          </a:p>
        </p:txBody>
      </p:sp>
      <p:pic>
        <p:nvPicPr>
          <p:cNvPr id="5" name="Kuvan paikkamerkki 4" descr="IMG_0094.JPG"/>
          <p:cNvPicPr>
            <a:picLocks noChangeAspect="1"/>
          </p:cNvPicPr>
          <p:nvPr/>
        </p:nvPicPr>
        <p:blipFill>
          <a:blip r:embed="rId2" cstate="print"/>
          <a:srcRect l="880" r="880"/>
          <a:stretch>
            <a:fillRect/>
          </a:stretch>
        </p:blipFill>
        <p:spPr bwMode="auto">
          <a:xfrm rot="194096">
            <a:off x="6343650" y="1862138"/>
            <a:ext cx="2493963" cy="3384550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karttaret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413" y="3789363"/>
            <a:ext cx="2663825" cy="2663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34E03431-3B86-4E70-8D38-113D318506FA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42339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D5CA5AA8-4C40-4661-9C15-7FF36EB119BE}" type="slidenum">
              <a:rPr lang="fi-FI" sz="1400"/>
              <a:pPr lvl="1" algn="r"/>
              <a:t>101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Suunnistustaito</a:t>
            </a:r>
          </a:p>
        </p:txBody>
      </p:sp>
      <p:graphicFrame>
        <p:nvGraphicFramePr>
          <p:cNvPr id="142341" name="Object 5"/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466725" y="2297113"/>
          <a:ext cx="8210550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S Organisaatiokaavio" r:id="rId2" imgW="3458373" imgH="1307745" progId="OrgPlusWOPX.4">
                  <p:embed followColorScheme="full"/>
                </p:oleObj>
              </mc:Choice>
              <mc:Fallback>
                <p:oleObj name="MS Organisaatiokaavio" r:id="rId2" imgW="3458373" imgH="1307745" progId="OrgPlusWOPX.4">
                  <p:embed followColorScheme="full"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2297113"/>
                        <a:ext cx="8210550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2" name="Line 5"/>
          <p:cNvSpPr>
            <a:spLocks noChangeShapeType="1"/>
          </p:cNvSpPr>
          <p:nvPr/>
        </p:nvSpPr>
        <p:spPr bwMode="blackWhite">
          <a:xfrm>
            <a:off x="3124200" y="41148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2343" name="Line 6"/>
          <p:cNvSpPr>
            <a:spLocks noChangeShapeType="1"/>
          </p:cNvSpPr>
          <p:nvPr/>
        </p:nvSpPr>
        <p:spPr bwMode="blackWhite">
          <a:xfrm>
            <a:off x="3124200" y="41148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2344" name="Line 8"/>
          <p:cNvSpPr>
            <a:spLocks noChangeShapeType="1"/>
          </p:cNvSpPr>
          <p:nvPr/>
        </p:nvSpPr>
        <p:spPr bwMode="blackWhite">
          <a:xfrm>
            <a:off x="3048000" y="4114800"/>
            <a:ext cx="304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42345" name="Line 9"/>
          <p:cNvSpPr>
            <a:spLocks noChangeShapeType="1"/>
          </p:cNvSpPr>
          <p:nvPr/>
        </p:nvSpPr>
        <p:spPr bwMode="blackWhite">
          <a:xfrm>
            <a:off x="3124200" y="4114800"/>
            <a:ext cx="304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42346" name="Line 11"/>
          <p:cNvSpPr>
            <a:spLocks noChangeShapeType="1"/>
          </p:cNvSpPr>
          <p:nvPr/>
        </p:nvSpPr>
        <p:spPr bwMode="blackWhite">
          <a:xfrm>
            <a:off x="3124200" y="40386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42347" name="Line 13"/>
          <p:cNvSpPr>
            <a:spLocks noChangeShapeType="1"/>
          </p:cNvSpPr>
          <p:nvPr/>
        </p:nvSpPr>
        <p:spPr bwMode="blackWhite">
          <a:xfrm>
            <a:off x="5791200" y="4114800"/>
            <a:ext cx="228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3600">
                <a:latin typeface="Comic Sans MS" pitchFamily="66" charset="0"/>
              </a:rPr>
              <a:t>Suunnistusajattelu</a:t>
            </a:r>
          </a:p>
        </p:txBody>
      </p:sp>
      <p:sp>
        <p:nvSpPr>
          <p:cNvPr id="143363" name="Sisällön paikkamerkki 5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fi-FI" sz="4000">
                <a:latin typeface="Comic Sans MS" pitchFamily="66" charset="0"/>
              </a:rPr>
              <a:t>	</a:t>
            </a:r>
            <a:r>
              <a:rPr lang="fi-FI">
                <a:latin typeface="Comic Sans MS" pitchFamily="66" charset="0"/>
              </a:rPr>
              <a:t>Suunnitelma</a:t>
            </a:r>
            <a:r>
              <a:rPr lang="fi-FI">
                <a:latin typeface="Comic Sans MS" pitchFamily="66" charset="0"/>
                <a:sym typeface="Wingdings" pitchFamily="2" charset="2"/>
              </a:rPr>
              <a:t></a:t>
            </a:r>
            <a:r>
              <a:rPr lang="fi-FI">
                <a:latin typeface="Comic Sans MS" pitchFamily="66" charset="0"/>
              </a:rPr>
              <a:t>Ennakointi</a:t>
            </a:r>
            <a:r>
              <a:rPr lang="fi-FI">
                <a:latin typeface="Comic Sans MS" pitchFamily="66" charset="0"/>
                <a:sym typeface="Wingdings" pitchFamily="2" charset="2"/>
              </a:rPr>
              <a:t></a:t>
            </a:r>
            <a:r>
              <a:rPr lang="fi-FI">
                <a:latin typeface="Comic Sans MS" pitchFamily="66" charset="0"/>
              </a:rPr>
              <a:t>Havainnointi</a:t>
            </a:r>
            <a:r>
              <a:rPr lang="fi-FI">
                <a:latin typeface="Comic Sans MS" pitchFamily="66" charset="0"/>
                <a:sym typeface="Wingdings" pitchFamily="2" charset="2"/>
              </a:rPr>
              <a:t></a:t>
            </a:r>
            <a:r>
              <a:rPr lang="fi-FI">
                <a:latin typeface="Comic Sans MS" pitchFamily="66" charset="0"/>
              </a:rPr>
              <a:t>Varmistus</a:t>
            </a:r>
          </a:p>
          <a:p>
            <a:pPr eaLnBrk="1" hangingPunct="1">
              <a:buFontTx/>
              <a:buNone/>
            </a:pPr>
            <a:endParaRPr lang="fi-FI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fi-FI" sz="2000">
                <a:latin typeface="Comic Sans MS" pitchFamily="66" charset="0"/>
              </a:rPr>
              <a:t>1. Rastivälin </a:t>
            </a:r>
            <a:r>
              <a:rPr lang="fi-FI" sz="2000" b="1">
                <a:latin typeface="Comic Sans MS" pitchFamily="66" charset="0"/>
              </a:rPr>
              <a:t>suunnitelman</a:t>
            </a:r>
            <a:r>
              <a:rPr lang="fi-FI" sz="2000">
                <a:latin typeface="Comic Sans MS" pitchFamily="66" charset="0"/>
              </a:rPr>
              <a:t> jälkeen luodaan tulevasta maastosta mielikuva. </a:t>
            </a:r>
          </a:p>
          <a:p>
            <a:pPr eaLnBrk="1" hangingPunct="1">
              <a:buFontTx/>
              <a:buNone/>
            </a:pPr>
            <a:r>
              <a:rPr lang="fi-FI" sz="2000">
                <a:latin typeface="Comic Sans MS" pitchFamily="66" charset="0"/>
              </a:rPr>
              <a:t>2. Tämän jälkeen on helppo </a:t>
            </a:r>
            <a:r>
              <a:rPr lang="fi-FI" sz="2000" b="1">
                <a:latin typeface="Comic Sans MS" pitchFamily="66" charset="0"/>
              </a:rPr>
              <a:t>ennakoida</a:t>
            </a:r>
            <a:r>
              <a:rPr lang="fi-FI" sz="2000">
                <a:latin typeface="Comic Sans MS" pitchFamily="66" charset="0"/>
              </a:rPr>
              <a:t> mitä seuraavaksi on tulossa eli ne maastonkohteet, joita ei vielä näe. </a:t>
            </a:r>
          </a:p>
          <a:p>
            <a:pPr eaLnBrk="1" hangingPunct="1">
              <a:buFontTx/>
              <a:buNone/>
            </a:pPr>
            <a:r>
              <a:rPr lang="fi-FI" sz="2000">
                <a:latin typeface="Comic Sans MS" pitchFamily="66" charset="0"/>
              </a:rPr>
              <a:t>3. Edetessä </a:t>
            </a:r>
            <a:r>
              <a:rPr lang="fi-FI" sz="2000" b="1">
                <a:latin typeface="Comic Sans MS" pitchFamily="66" charset="0"/>
              </a:rPr>
              <a:t>havainnoidaan</a:t>
            </a:r>
            <a:r>
              <a:rPr lang="fi-FI" sz="2000">
                <a:latin typeface="Comic Sans MS" pitchFamily="66" charset="0"/>
              </a:rPr>
              <a:t>, että odotetut kohteet todella tulevat esiin ja toteutetaan tehty suunnitelma.</a:t>
            </a:r>
          </a:p>
          <a:p>
            <a:pPr eaLnBrk="1" hangingPunct="1">
              <a:buFontTx/>
              <a:buNone/>
            </a:pPr>
            <a:r>
              <a:rPr lang="fi-FI" sz="2000">
                <a:latin typeface="Comic Sans MS" pitchFamily="66" charset="0"/>
              </a:rPr>
              <a:t>4. Tarvittaessa </a:t>
            </a:r>
            <a:r>
              <a:rPr lang="fi-FI" sz="2000" b="1">
                <a:latin typeface="Comic Sans MS" pitchFamily="66" charset="0"/>
              </a:rPr>
              <a:t>varmistetaan</a:t>
            </a:r>
          </a:p>
          <a:p>
            <a:pPr eaLnBrk="1" hangingPunct="1"/>
            <a:endParaRPr lang="fi-FI" sz="1800"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Otsikko 5"/>
          <p:cNvSpPr>
            <a:spLocks noGrp="1"/>
          </p:cNvSpPr>
          <p:nvPr>
            <p:ph type="title" idx="4294967295"/>
          </p:nvPr>
        </p:nvSpPr>
        <p:spPr>
          <a:xfrm>
            <a:off x="428625" y="4214813"/>
            <a:ext cx="7848600" cy="1428750"/>
          </a:xfrm>
        </p:spPr>
        <p:txBody>
          <a:bodyPr/>
          <a:lstStyle/>
          <a:p>
            <a:pPr algn="l" eaLnBrk="1" hangingPunct="1"/>
            <a:r>
              <a:rPr lang="fi-FI" sz="2800">
                <a:solidFill>
                  <a:schemeClr val="tx1"/>
                </a:solidFill>
                <a:latin typeface="Comic Sans MS" pitchFamily="66" charset="0"/>
              </a:rPr>
              <a:t>Suunnitelmaan kuuluu</a:t>
            </a:r>
            <a:br>
              <a:rPr lang="fi-FI" sz="2800">
                <a:solidFill>
                  <a:schemeClr val="tx1"/>
                </a:solidFill>
                <a:latin typeface="Comic Sans MS" pitchFamily="66" charset="0"/>
              </a:rPr>
            </a:br>
            <a:r>
              <a:rPr lang="fi-FI" sz="2800">
                <a:solidFill>
                  <a:schemeClr val="tx1"/>
                </a:solidFill>
                <a:latin typeface="Comic Sans MS" pitchFamily="66" charset="0"/>
              </a:rPr>
              <a:t>1. Reitinvalinta</a:t>
            </a:r>
            <a:br>
              <a:rPr lang="fi-FI" sz="2800">
                <a:solidFill>
                  <a:schemeClr val="tx1"/>
                </a:solidFill>
                <a:latin typeface="Comic Sans MS" pitchFamily="66" charset="0"/>
              </a:rPr>
            </a:br>
            <a:r>
              <a:rPr lang="fi-FI" sz="2800">
                <a:solidFill>
                  <a:schemeClr val="tx1"/>
                </a:solidFill>
                <a:latin typeface="Comic Sans MS" pitchFamily="66" charset="0"/>
              </a:rPr>
              <a:t>2. Oleelliset kohteet rastivälillä (selkeät kiintopisteet)</a:t>
            </a:r>
            <a:br>
              <a:rPr lang="fi-FI" sz="2800">
                <a:solidFill>
                  <a:schemeClr val="tx1"/>
                </a:solidFill>
                <a:latin typeface="Comic Sans MS" pitchFamily="66" charset="0"/>
              </a:rPr>
            </a:br>
            <a:r>
              <a:rPr lang="fi-FI" sz="2800">
                <a:solidFill>
                  <a:schemeClr val="tx1"/>
                </a:solidFill>
                <a:latin typeface="Comic Sans MS" pitchFamily="66" charset="0"/>
              </a:rPr>
              <a:t>3. Tarkempi suunnitelma rastinottoon</a:t>
            </a:r>
          </a:p>
        </p:txBody>
      </p:sp>
      <p:pic>
        <p:nvPicPr>
          <p:cNvPr id="144387" name="Sisällön paikkamerkki 9" descr="suunnitelm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714375"/>
            <a:ext cx="8188325" cy="3214688"/>
          </a:xfrm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Sisällön paikkamerkki 5" descr="Cs_Rata 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-1108075"/>
            <a:ext cx="7358062" cy="7493000"/>
          </a:xfrm>
        </p:spPr>
      </p:pic>
      <p:sp>
        <p:nvSpPr>
          <p:cNvPr id="145411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2800">
                <a:latin typeface="Comic Sans MS" pitchFamily="66" charset="0"/>
              </a:rPr>
              <a:t>Reitinvalintasi? Oleelliset kohteet rastiväleillä? Rastinotto?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tsikko 1"/>
          <p:cNvSpPr>
            <a:spLocks noGrp="1"/>
          </p:cNvSpPr>
          <p:nvPr>
            <p:ph type="title" idx="4294967295"/>
          </p:nvPr>
        </p:nvSpPr>
        <p:spPr>
          <a:xfrm>
            <a:off x="642938" y="4857750"/>
            <a:ext cx="7848600" cy="655638"/>
          </a:xfrm>
        </p:spPr>
        <p:txBody>
          <a:bodyPr/>
          <a:lstStyle/>
          <a:p>
            <a:pPr algn="l" eaLnBrk="1" hangingPunct="1"/>
            <a:r>
              <a:rPr lang="fi-FI" sz="2400">
                <a:solidFill>
                  <a:schemeClr val="tx1"/>
                </a:solidFill>
                <a:latin typeface="Comic Sans MS" pitchFamily="66" charset="0"/>
              </a:rPr>
              <a:t>1. Ennakoi, miltä tuleva maasto näyttää. Muodosta kartan perusteella mielikuvia, miltä maasto näyttää</a:t>
            </a:r>
            <a:br>
              <a:rPr lang="fi-FI" sz="2400">
                <a:solidFill>
                  <a:schemeClr val="tx1"/>
                </a:solidFill>
                <a:latin typeface="Comic Sans MS" pitchFamily="66" charset="0"/>
              </a:rPr>
            </a:br>
            <a:r>
              <a:rPr lang="fi-FI" sz="2400">
                <a:solidFill>
                  <a:schemeClr val="tx1"/>
                </a:solidFill>
                <a:latin typeface="Comic Sans MS" pitchFamily="66" charset="0"/>
              </a:rPr>
              <a:t>2. Mitä seuraavaksi on tulossa. Mitä odotat näkeväsi? </a:t>
            </a:r>
            <a:br>
              <a:rPr lang="fi-FI" sz="2400">
                <a:solidFill>
                  <a:schemeClr val="tx1"/>
                </a:solidFill>
                <a:latin typeface="Comic Sans MS" pitchFamily="66" charset="0"/>
              </a:rPr>
            </a:br>
            <a:r>
              <a:rPr lang="fi-FI" sz="2400">
                <a:solidFill>
                  <a:schemeClr val="tx1"/>
                </a:solidFill>
                <a:latin typeface="Comic Sans MS" pitchFamily="66" charset="0"/>
              </a:rPr>
              <a:t>3. Ennakoinnilla suunnistus muuttuu sujuvammaksi!</a:t>
            </a:r>
          </a:p>
        </p:txBody>
      </p:sp>
      <p:pic>
        <p:nvPicPr>
          <p:cNvPr id="146435" name="Sisällön paikkamerkki 4" descr="ennakointi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857250"/>
            <a:ext cx="8042275" cy="3143250"/>
          </a:xfrm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147459" name="Sisällön paikkamerkki 4" descr="kartta_kuv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86125" y="428625"/>
            <a:ext cx="5772150" cy="4286250"/>
          </a:xfrm>
        </p:spPr>
      </p:pic>
      <p:sp>
        <p:nvSpPr>
          <p:cNvPr id="147460" name="Alatunnisteen paikkamerkki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i-FI">
                <a:latin typeface="Calibri" pitchFamily="34" charset="0"/>
              </a:rPr>
              <a:t>Suomen Suunnistusliitto ry</a:t>
            </a:r>
          </a:p>
        </p:txBody>
      </p:sp>
      <p:pic>
        <p:nvPicPr>
          <p:cNvPr id="147461" name="Kuva 5" descr="karttapal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3143250"/>
            <a:ext cx="2695575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697788" cy="1143000"/>
          </a:xfrm>
        </p:spPr>
        <p:txBody>
          <a:bodyPr/>
          <a:lstStyle/>
          <a:p>
            <a:pPr eaLnBrk="1" hangingPunct="1"/>
            <a:r>
              <a:rPr lang="fi-FI">
                <a:latin typeface="Arial Black" pitchFamily="34" charset="0"/>
              </a:rPr>
              <a:t>Aloittelijan ennakot</a:t>
            </a:r>
          </a:p>
        </p:txBody>
      </p:sp>
      <p:pic>
        <p:nvPicPr>
          <p:cNvPr id="148483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844675"/>
            <a:ext cx="3968750" cy="4824413"/>
          </a:xfrm>
        </p:spPr>
      </p:pic>
      <p:sp>
        <p:nvSpPr>
          <p:cNvPr id="148484" name="Line 6"/>
          <p:cNvSpPr>
            <a:spLocks noChangeShapeType="1"/>
          </p:cNvSpPr>
          <p:nvPr/>
        </p:nvSpPr>
        <p:spPr bwMode="auto">
          <a:xfrm flipV="1">
            <a:off x="2484438" y="6021388"/>
            <a:ext cx="1871662" cy="28733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8485" name="Text Box 7"/>
          <p:cNvSpPr txBox="1">
            <a:spLocks noChangeArrowheads="1"/>
          </p:cNvSpPr>
          <p:nvPr/>
        </p:nvSpPr>
        <p:spPr bwMode="auto">
          <a:xfrm>
            <a:off x="1116013" y="6092825"/>
            <a:ext cx="13684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Sähkölinja</a:t>
            </a:r>
          </a:p>
        </p:txBody>
      </p:sp>
      <p:sp>
        <p:nvSpPr>
          <p:cNvPr id="148486" name="Text Box 8"/>
          <p:cNvSpPr txBox="1">
            <a:spLocks noChangeArrowheads="1"/>
          </p:cNvSpPr>
          <p:nvPr/>
        </p:nvSpPr>
        <p:spPr bwMode="auto">
          <a:xfrm>
            <a:off x="900113" y="2852738"/>
            <a:ext cx="16176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Irtomaarinne</a:t>
            </a:r>
          </a:p>
        </p:txBody>
      </p:sp>
      <p:sp>
        <p:nvSpPr>
          <p:cNvPr id="148487" name="Text Box 9"/>
          <p:cNvSpPr txBox="1">
            <a:spLocks noChangeArrowheads="1"/>
          </p:cNvSpPr>
          <p:nvPr/>
        </p:nvSpPr>
        <p:spPr bwMode="auto">
          <a:xfrm>
            <a:off x="7019925" y="5229225"/>
            <a:ext cx="159226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i-FI" sz="2000"/>
              <a:t>Polun ja tien</a:t>
            </a:r>
            <a:br>
              <a:rPr lang="fi-FI" sz="2000"/>
            </a:br>
            <a:r>
              <a:rPr lang="fi-FI" sz="2000"/>
              <a:t>risteys</a:t>
            </a:r>
          </a:p>
        </p:txBody>
      </p:sp>
      <p:sp>
        <p:nvSpPr>
          <p:cNvPr id="148488" name="Text Box 10"/>
          <p:cNvSpPr txBox="1">
            <a:spLocks noChangeArrowheads="1"/>
          </p:cNvSpPr>
          <p:nvPr/>
        </p:nvSpPr>
        <p:spPr bwMode="auto">
          <a:xfrm>
            <a:off x="1258888" y="5445125"/>
            <a:ext cx="1009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i-FI" sz="2000"/>
              <a:t>Polku</a:t>
            </a:r>
          </a:p>
        </p:txBody>
      </p:sp>
      <p:sp>
        <p:nvSpPr>
          <p:cNvPr id="148489" name="Text Box 11"/>
          <p:cNvSpPr txBox="1">
            <a:spLocks noChangeArrowheads="1"/>
          </p:cNvSpPr>
          <p:nvPr/>
        </p:nvSpPr>
        <p:spPr bwMode="auto">
          <a:xfrm>
            <a:off x="1403350" y="4797425"/>
            <a:ext cx="73183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Linja</a:t>
            </a:r>
          </a:p>
        </p:txBody>
      </p:sp>
      <p:sp>
        <p:nvSpPr>
          <p:cNvPr id="148490" name="Line 13"/>
          <p:cNvSpPr>
            <a:spLocks noChangeShapeType="1"/>
          </p:cNvSpPr>
          <p:nvPr/>
        </p:nvSpPr>
        <p:spPr bwMode="auto">
          <a:xfrm flipV="1">
            <a:off x="2268538" y="5516563"/>
            <a:ext cx="2159000" cy="1444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8491" name="Line 14"/>
          <p:cNvSpPr>
            <a:spLocks noChangeShapeType="1"/>
          </p:cNvSpPr>
          <p:nvPr/>
        </p:nvSpPr>
        <p:spPr bwMode="auto">
          <a:xfrm flipH="1" flipV="1">
            <a:off x="4572000" y="5084763"/>
            <a:ext cx="2447925" cy="5048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8492" name="Line 15"/>
          <p:cNvSpPr>
            <a:spLocks noChangeShapeType="1"/>
          </p:cNvSpPr>
          <p:nvPr/>
        </p:nvSpPr>
        <p:spPr bwMode="auto">
          <a:xfrm flipV="1">
            <a:off x="2124075" y="4508500"/>
            <a:ext cx="2376488" cy="5048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8493" name="Line 18"/>
          <p:cNvSpPr>
            <a:spLocks noChangeShapeType="1"/>
          </p:cNvSpPr>
          <p:nvPr/>
        </p:nvSpPr>
        <p:spPr bwMode="auto">
          <a:xfrm flipH="1" flipV="1">
            <a:off x="4787900" y="3284538"/>
            <a:ext cx="2736850" cy="730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8494" name="Text Box 19"/>
          <p:cNvSpPr txBox="1">
            <a:spLocks noChangeArrowheads="1"/>
          </p:cNvSpPr>
          <p:nvPr/>
        </p:nvSpPr>
        <p:spPr bwMode="auto">
          <a:xfrm>
            <a:off x="7524750" y="3141663"/>
            <a:ext cx="5476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Tie</a:t>
            </a:r>
          </a:p>
        </p:txBody>
      </p:sp>
      <p:sp>
        <p:nvSpPr>
          <p:cNvPr id="148495" name="Line 20"/>
          <p:cNvSpPr>
            <a:spLocks noChangeShapeType="1"/>
          </p:cNvSpPr>
          <p:nvPr/>
        </p:nvSpPr>
        <p:spPr bwMode="auto">
          <a:xfrm flipV="1">
            <a:off x="2484438" y="2636838"/>
            <a:ext cx="2016125" cy="431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8496" name="Freeform 23"/>
          <p:cNvSpPr>
            <a:spLocks/>
          </p:cNvSpPr>
          <p:nvPr/>
        </p:nvSpPr>
        <p:spPr bwMode="auto">
          <a:xfrm>
            <a:off x="4435475" y="2295525"/>
            <a:ext cx="333375" cy="3810000"/>
          </a:xfrm>
          <a:custGeom>
            <a:avLst/>
            <a:gdLst>
              <a:gd name="T0" fmla="*/ 496471575 w 210"/>
              <a:gd name="T1" fmla="*/ 2147483647 h 2400"/>
              <a:gd name="T2" fmla="*/ 264617200 w 210"/>
              <a:gd name="T3" fmla="*/ 2147483647 h 2400"/>
              <a:gd name="T4" fmla="*/ 123488450 w 210"/>
              <a:gd name="T5" fmla="*/ 2147483647 h 2400"/>
              <a:gd name="T6" fmla="*/ 30241875 w 210"/>
              <a:gd name="T7" fmla="*/ 2147483647 h 2400"/>
              <a:gd name="T8" fmla="*/ 5040313 w 210"/>
              <a:gd name="T9" fmla="*/ 2147483647 h 2400"/>
              <a:gd name="T10" fmla="*/ 52924075 w 210"/>
              <a:gd name="T11" fmla="*/ 2147483647 h 2400"/>
              <a:gd name="T12" fmla="*/ 123488450 w 210"/>
              <a:gd name="T13" fmla="*/ 2147483647 h 2400"/>
              <a:gd name="T14" fmla="*/ 52924075 w 210"/>
              <a:gd name="T15" fmla="*/ 2147483647 h 2400"/>
              <a:gd name="T16" fmla="*/ 264617200 w 210"/>
              <a:gd name="T17" fmla="*/ 2147483647 h 2400"/>
              <a:gd name="T18" fmla="*/ 287297813 w 210"/>
              <a:gd name="T19" fmla="*/ 2147483647 h 2400"/>
              <a:gd name="T20" fmla="*/ 216733438 w 210"/>
              <a:gd name="T21" fmla="*/ 2147483647 h 2400"/>
              <a:gd name="T22" fmla="*/ 332660625 w 210"/>
              <a:gd name="T23" fmla="*/ 2069049075 h 2400"/>
              <a:gd name="T24" fmla="*/ 403225000 w 210"/>
              <a:gd name="T25" fmla="*/ 1857355950 h 2400"/>
              <a:gd name="T26" fmla="*/ 380544388 w 210"/>
              <a:gd name="T27" fmla="*/ 1388606888 h 2400"/>
              <a:gd name="T28" fmla="*/ 357862188 w 210"/>
              <a:gd name="T29" fmla="*/ 546874700 h 2400"/>
              <a:gd name="T30" fmla="*/ 473789375 w 210"/>
              <a:gd name="T31" fmla="*/ 241935000 h 2400"/>
              <a:gd name="T32" fmla="*/ 521673138 w 210"/>
              <a:gd name="T33" fmla="*/ 100806250 h 2400"/>
              <a:gd name="T34" fmla="*/ 473789375 w 210"/>
              <a:gd name="T35" fmla="*/ 7561263 h 24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0"/>
              <a:gd name="T55" fmla="*/ 0 h 2400"/>
              <a:gd name="T56" fmla="*/ 210 w 210"/>
              <a:gd name="T57" fmla="*/ 2400 h 24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0" h="2400">
                <a:moveTo>
                  <a:pt x="197" y="2400"/>
                </a:moveTo>
                <a:cubicBezTo>
                  <a:pt x="161" y="2388"/>
                  <a:pt x="140" y="2362"/>
                  <a:pt x="105" y="2344"/>
                </a:cubicBezTo>
                <a:cubicBezTo>
                  <a:pt x="60" y="2279"/>
                  <a:pt x="119" y="2351"/>
                  <a:pt x="49" y="2307"/>
                </a:cubicBezTo>
                <a:cubicBezTo>
                  <a:pt x="34" y="2298"/>
                  <a:pt x="24" y="2282"/>
                  <a:pt x="12" y="2270"/>
                </a:cubicBezTo>
                <a:cubicBezTo>
                  <a:pt x="9" y="2261"/>
                  <a:pt x="0" y="2252"/>
                  <a:pt x="2" y="2242"/>
                </a:cubicBezTo>
                <a:cubicBezTo>
                  <a:pt x="4" y="2231"/>
                  <a:pt x="16" y="2224"/>
                  <a:pt x="21" y="2214"/>
                </a:cubicBezTo>
                <a:cubicBezTo>
                  <a:pt x="36" y="2181"/>
                  <a:pt x="41" y="2155"/>
                  <a:pt x="49" y="2121"/>
                </a:cubicBezTo>
                <a:cubicBezTo>
                  <a:pt x="55" y="2023"/>
                  <a:pt x="84" y="1971"/>
                  <a:pt x="21" y="1908"/>
                </a:cubicBezTo>
                <a:cubicBezTo>
                  <a:pt x="47" y="1800"/>
                  <a:pt x="85" y="1693"/>
                  <a:pt x="105" y="1583"/>
                </a:cubicBezTo>
                <a:cubicBezTo>
                  <a:pt x="111" y="1486"/>
                  <a:pt x="104" y="1407"/>
                  <a:pt x="114" y="1313"/>
                </a:cubicBezTo>
                <a:cubicBezTo>
                  <a:pt x="108" y="1219"/>
                  <a:pt x="115" y="1098"/>
                  <a:pt x="86" y="1007"/>
                </a:cubicBezTo>
                <a:cubicBezTo>
                  <a:pt x="96" y="942"/>
                  <a:pt x="111" y="883"/>
                  <a:pt x="132" y="821"/>
                </a:cubicBezTo>
                <a:cubicBezTo>
                  <a:pt x="141" y="793"/>
                  <a:pt x="160" y="737"/>
                  <a:pt x="160" y="737"/>
                </a:cubicBezTo>
                <a:cubicBezTo>
                  <a:pt x="156" y="689"/>
                  <a:pt x="134" y="602"/>
                  <a:pt x="151" y="551"/>
                </a:cubicBezTo>
                <a:cubicBezTo>
                  <a:pt x="143" y="440"/>
                  <a:pt x="121" y="327"/>
                  <a:pt x="142" y="217"/>
                </a:cubicBezTo>
                <a:cubicBezTo>
                  <a:pt x="151" y="171"/>
                  <a:pt x="170" y="136"/>
                  <a:pt x="188" y="96"/>
                </a:cubicBezTo>
                <a:cubicBezTo>
                  <a:pt x="196" y="78"/>
                  <a:pt x="207" y="40"/>
                  <a:pt x="207" y="40"/>
                </a:cubicBezTo>
                <a:cubicBezTo>
                  <a:pt x="196" y="0"/>
                  <a:pt x="210" y="3"/>
                  <a:pt x="188" y="3"/>
                </a:cubicBezTo>
              </a:path>
            </a:pathLst>
          </a:custGeom>
          <a:noFill/>
          <a:ln w="28575" cmpd="sng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851775" cy="1143000"/>
          </a:xfrm>
        </p:spPr>
        <p:txBody>
          <a:bodyPr/>
          <a:lstStyle/>
          <a:p>
            <a:pPr eaLnBrk="1" hangingPunct="1"/>
            <a:r>
              <a:rPr lang="fi-FI">
                <a:latin typeface="Arial Black" pitchFamily="34" charset="0"/>
              </a:rPr>
              <a:t>Kokeneen ennakot</a:t>
            </a:r>
          </a:p>
        </p:txBody>
      </p:sp>
      <p:pic>
        <p:nvPicPr>
          <p:cNvPr id="14950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844675"/>
            <a:ext cx="3968750" cy="4824413"/>
          </a:xfrm>
        </p:spPr>
      </p:pic>
      <p:sp>
        <p:nvSpPr>
          <p:cNvPr id="149508" name="Line 4"/>
          <p:cNvSpPr>
            <a:spLocks noChangeShapeType="1"/>
          </p:cNvSpPr>
          <p:nvPr/>
        </p:nvSpPr>
        <p:spPr bwMode="auto">
          <a:xfrm flipV="1">
            <a:off x="2843213" y="6021388"/>
            <a:ext cx="1512887" cy="28733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755650" y="6092825"/>
            <a:ext cx="20875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Leveä sähkölinja</a:t>
            </a: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900113" y="2852738"/>
            <a:ext cx="16176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Irtomaarinne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7451725" y="5300663"/>
            <a:ext cx="159226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i-FI" sz="2000"/>
              <a:t>Polun ja tien</a:t>
            </a:r>
            <a:br>
              <a:rPr lang="fi-FI" sz="2000"/>
            </a:br>
            <a:r>
              <a:rPr lang="fi-FI" sz="2000"/>
              <a:t>risteys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107950" y="5445125"/>
            <a:ext cx="28082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 sz="2000"/>
              <a:t>Polku aukean laidassa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611188" y="4581525"/>
            <a:ext cx="2100262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Epäselvän polun</a:t>
            </a:r>
            <a:br>
              <a:rPr lang="fi-FI" sz="2000"/>
            </a:br>
            <a:r>
              <a:rPr lang="fi-FI" sz="2000"/>
              <a:t>pää ja metsälinja</a:t>
            </a: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539750" y="3860800"/>
            <a:ext cx="18446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Metsäinen suo</a:t>
            </a:r>
          </a:p>
        </p:txBody>
      </p:sp>
      <p:sp>
        <p:nvSpPr>
          <p:cNvPr id="149515" name="Line 11"/>
          <p:cNvSpPr>
            <a:spLocks noChangeShapeType="1"/>
          </p:cNvSpPr>
          <p:nvPr/>
        </p:nvSpPr>
        <p:spPr bwMode="auto">
          <a:xfrm flipV="1">
            <a:off x="2916238" y="5516563"/>
            <a:ext cx="1511300" cy="1444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16" name="Line 12"/>
          <p:cNvSpPr>
            <a:spLocks noChangeShapeType="1"/>
          </p:cNvSpPr>
          <p:nvPr/>
        </p:nvSpPr>
        <p:spPr bwMode="auto">
          <a:xfrm flipH="1" flipV="1">
            <a:off x="4572000" y="5084763"/>
            <a:ext cx="2879725" cy="5762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17" name="Line 13"/>
          <p:cNvSpPr>
            <a:spLocks noChangeShapeType="1"/>
          </p:cNvSpPr>
          <p:nvPr/>
        </p:nvSpPr>
        <p:spPr bwMode="auto">
          <a:xfrm flipV="1">
            <a:off x="2700338" y="4508500"/>
            <a:ext cx="1800225" cy="433388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18" name="Line 14"/>
          <p:cNvSpPr>
            <a:spLocks noChangeShapeType="1"/>
          </p:cNvSpPr>
          <p:nvPr/>
        </p:nvSpPr>
        <p:spPr bwMode="auto">
          <a:xfrm>
            <a:off x="2411413" y="4076700"/>
            <a:ext cx="1584325" cy="215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19" name="Line 15"/>
          <p:cNvSpPr>
            <a:spLocks noChangeShapeType="1"/>
          </p:cNvSpPr>
          <p:nvPr/>
        </p:nvSpPr>
        <p:spPr bwMode="auto">
          <a:xfrm flipH="1" flipV="1">
            <a:off x="4787900" y="3284538"/>
            <a:ext cx="2736850" cy="730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7524750" y="2997200"/>
            <a:ext cx="14335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Soratie ja</a:t>
            </a:r>
            <a:br>
              <a:rPr lang="fi-FI" sz="2000"/>
            </a:br>
            <a:r>
              <a:rPr lang="fi-FI" sz="2000"/>
              <a:t>sen mutkat</a:t>
            </a:r>
          </a:p>
        </p:txBody>
      </p:sp>
      <p:sp>
        <p:nvSpPr>
          <p:cNvPr id="149521" name="Line 17"/>
          <p:cNvSpPr>
            <a:spLocks noChangeShapeType="1"/>
          </p:cNvSpPr>
          <p:nvPr/>
        </p:nvSpPr>
        <p:spPr bwMode="auto">
          <a:xfrm flipV="1">
            <a:off x="2484438" y="2636838"/>
            <a:ext cx="2016125" cy="431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107950" y="1916113"/>
            <a:ext cx="260508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Avoimen soramonttu-</a:t>
            </a:r>
            <a:br>
              <a:rPr lang="fi-FI" sz="2000"/>
            </a:br>
            <a:r>
              <a:rPr lang="fi-FI" sz="2000"/>
              <a:t>alueen laita</a:t>
            </a:r>
          </a:p>
        </p:txBody>
      </p:sp>
      <p:sp>
        <p:nvSpPr>
          <p:cNvPr id="149523" name="Line 19"/>
          <p:cNvSpPr>
            <a:spLocks noChangeShapeType="1"/>
          </p:cNvSpPr>
          <p:nvPr/>
        </p:nvSpPr>
        <p:spPr bwMode="auto">
          <a:xfrm>
            <a:off x="2700338" y="2276475"/>
            <a:ext cx="180022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24" name="Freeform 20"/>
          <p:cNvSpPr>
            <a:spLocks/>
          </p:cNvSpPr>
          <p:nvPr/>
        </p:nvSpPr>
        <p:spPr bwMode="auto">
          <a:xfrm>
            <a:off x="4435475" y="2295525"/>
            <a:ext cx="333375" cy="3810000"/>
          </a:xfrm>
          <a:custGeom>
            <a:avLst/>
            <a:gdLst>
              <a:gd name="T0" fmla="*/ 496471575 w 210"/>
              <a:gd name="T1" fmla="*/ 2147483647 h 2400"/>
              <a:gd name="T2" fmla="*/ 264617200 w 210"/>
              <a:gd name="T3" fmla="*/ 2147483647 h 2400"/>
              <a:gd name="T4" fmla="*/ 123488450 w 210"/>
              <a:gd name="T5" fmla="*/ 2147483647 h 2400"/>
              <a:gd name="T6" fmla="*/ 30241875 w 210"/>
              <a:gd name="T7" fmla="*/ 2147483647 h 2400"/>
              <a:gd name="T8" fmla="*/ 5040313 w 210"/>
              <a:gd name="T9" fmla="*/ 2147483647 h 2400"/>
              <a:gd name="T10" fmla="*/ 52924075 w 210"/>
              <a:gd name="T11" fmla="*/ 2147483647 h 2400"/>
              <a:gd name="T12" fmla="*/ 123488450 w 210"/>
              <a:gd name="T13" fmla="*/ 2147483647 h 2400"/>
              <a:gd name="T14" fmla="*/ 52924075 w 210"/>
              <a:gd name="T15" fmla="*/ 2147483647 h 2400"/>
              <a:gd name="T16" fmla="*/ 264617200 w 210"/>
              <a:gd name="T17" fmla="*/ 2147483647 h 2400"/>
              <a:gd name="T18" fmla="*/ 287297813 w 210"/>
              <a:gd name="T19" fmla="*/ 2147483647 h 2400"/>
              <a:gd name="T20" fmla="*/ 216733438 w 210"/>
              <a:gd name="T21" fmla="*/ 2147483647 h 2400"/>
              <a:gd name="T22" fmla="*/ 332660625 w 210"/>
              <a:gd name="T23" fmla="*/ 2069049075 h 2400"/>
              <a:gd name="T24" fmla="*/ 403225000 w 210"/>
              <a:gd name="T25" fmla="*/ 1857355950 h 2400"/>
              <a:gd name="T26" fmla="*/ 380544388 w 210"/>
              <a:gd name="T27" fmla="*/ 1388606888 h 2400"/>
              <a:gd name="T28" fmla="*/ 357862188 w 210"/>
              <a:gd name="T29" fmla="*/ 546874700 h 2400"/>
              <a:gd name="T30" fmla="*/ 473789375 w 210"/>
              <a:gd name="T31" fmla="*/ 241935000 h 2400"/>
              <a:gd name="T32" fmla="*/ 521673138 w 210"/>
              <a:gd name="T33" fmla="*/ 100806250 h 2400"/>
              <a:gd name="T34" fmla="*/ 473789375 w 210"/>
              <a:gd name="T35" fmla="*/ 7561263 h 24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0"/>
              <a:gd name="T55" fmla="*/ 0 h 2400"/>
              <a:gd name="T56" fmla="*/ 210 w 210"/>
              <a:gd name="T57" fmla="*/ 2400 h 24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0" h="2400">
                <a:moveTo>
                  <a:pt x="197" y="2400"/>
                </a:moveTo>
                <a:cubicBezTo>
                  <a:pt x="161" y="2388"/>
                  <a:pt x="140" y="2362"/>
                  <a:pt x="105" y="2344"/>
                </a:cubicBezTo>
                <a:cubicBezTo>
                  <a:pt x="60" y="2279"/>
                  <a:pt x="119" y="2351"/>
                  <a:pt x="49" y="2307"/>
                </a:cubicBezTo>
                <a:cubicBezTo>
                  <a:pt x="34" y="2298"/>
                  <a:pt x="24" y="2282"/>
                  <a:pt x="12" y="2270"/>
                </a:cubicBezTo>
                <a:cubicBezTo>
                  <a:pt x="9" y="2261"/>
                  <a:pt x="0" y="2252"/>
                  <a:pt x="2" y="2242"/>
                </a:cubicBezTo>
                <a:cubicBezTo>
                  <a:pt x="4" y="2231"/>
                  <a:pt x="16" y="2224"/>
                  <a:pt x="21" y="2214"/>
                </a:cubicBezTo>
                <a:cubicBezTo>
                  <a:pt x="36" y="2181"/>
                  <a:pt x="41" y="2155"/>
                  <a:pt x="49" y="2121"/>
                </a:cubicBezTo>
                <a:cubicBezTo>
                  <a:pt x="55" y="2023"/>
                  <a:pt x="84" y="1971"/>
                  <a:pt x="21" y="1908"/>
                </a:cubicBezTo>
                <a:cubicBezTo>
                  <a:pt x="47" y="1800"/>
                  <a:pt x="85" y="1693"/>
                  <a:pt x="105" y="1583"/>
                </a:cubicBezTo>
                <a:cubicBezTo>
                  <a:pt x="111" y="1486"/>
                  <a:pt x="104" y="1407"/>
                  <a:pt x="114" y="1313"/>
                </a:cubicBezTo>
                <a:cubicBezTo>
                  <a:pt x="108" y="1219"/>
                  <a:pt x="115" y="1098"/>
                  <a:pt x="86" y="1007"/>
                </a:cubicBezTo>
                <a:cubicBezTo>
                  <a:pt x="96" y="942"/>
                  <a:pt x="111" y="883"/>
                  <a:pt x="132" y="821"/>
                </a:cubicBezTo>
                <a:cubicBezTo>
                  <a:pt x="141" y="793"/>
                  <a:pt x="160" y="737"/>
                  <a:pt x="160" y="737"/>
                </a:cubicBezTo>
                <a:cubicBezTo>
                  <a:pt x="156" y="689"/>
                  <a:pt x="134" y="602"/>
                  <a:pt x="151" y="551"/>
                </a:cubicBezTo>
                <a:cubicBezTo>
                  <a:pt x="143" y="440"/>
                  <a:pt x="121" y="327"/>
                  <a:pt x="142" y="217"/>
                </a:cubicBezTo>
                <a:cubicBezTo>
                  <a:pt x="151" y="171"/>
                  <a:pt x="170" y="136"/>
                  <a:pt x="188" y="96"/>
                </a:cubicBezTo>
                <a:cubicBezTo>
                  <a:pt x="196" y="78"/>
                  <a:pt x="207" y="40"/>
                  <a:pt x="207" y="40"/>
                </a:cubicBezTo>
                <a:cubicBezTo>
                  <a:pt x="196" y="0"/>
                  <a:pt x="210" y="3"/>
                  <a:pt x="188" y="3"/>
                </a:cubicBezTo>
              </a:path>
            </a:pathLst>
          </a:custGeom>
          <a:noFill/>
          <a:ln w="28575" cmpd="sng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49525" name="Line 21"/>
          <p:cNvSpPr>
            <a:spLocks noChangeShapeType="1"/>
          </p:cNvSpPr>
          <p:nvPr/>
        </p:nvSpPr>
        <p:spPr bwMode="auto">
          <a:xfrm flipH="1" flipV="1">
            <a:off x="4572000" y="3789363"/>
            <a:ext cx="2879725" cy="431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26" name="Text Box 22"/>
          <p:cNvSpPr txBox="1">
            <a:spLocks noChangeArrowheads="1"/>
          </p:cNvSpPr>
          <p:nvPr/>
        </p:nvSpPr>
        <p:spPr bwMode="auto">
          <a:xfrm>
            <a:off x="7451725" y="3789363"/>
            <a:ext cx="1563688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Kuviorajan </a:t>
            </a:r>
            <a:br>
              <a:rPr lang="fi-FI" sz="2000"/>
            </a:br>
            <a:r>
              <a:rPr lang="fi-FI" sz="2000"/>
              <a:t>ja avoimen</a:t>
            </a:r>
            <a:br>
              <a:rPr lang="fi-FI" sz="2000"/>
            </a:br>
            <a:r>
              <a:rPr lang="fi-FI" sz="2000"/>
              <a:t>alueen kärki</a:t>
            </a:r>
          </a:p>
        </p:txBody>
      </p:sp>
      <p:sp>
        <p:nvSpPr>
          <p:cNvPr id="149527" name="Line 23"/>
          <p:cNvSpPr>
            <a:spLocks noChangeShapeType="1"/>
          </p:cNvSpPr>
          <p:nvPr/>
        </p:nvSpPr>
        <p:spPr bwMode="auto">
          <a:xfrm flipH="1" flipV="1">
            <a:off x="5076825" y="6092825"/>
            <a:ext cx="2303463" cy="431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49528" name="Text Box 24"/>
          <p:cNvSpPr txBox="1">
            <a:spLocks noChangeArrowheads="1"/>
          </p:cNvSpPr>
          <p:nvPr/>
        </p:nvSpPr>
        <p:spPr bwMode="auto">
          <a:xfrm>
            <a:off x="7380288" y="6308725"/>
            <a:ext cx="1520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/>
              <a:t>Syvä suppa</a:t>
            </a:r>
          </a:p>
        </p:txBody>
      </p:sp>
      <p:sp>
        <p:nvSpPr>
          <p:cNvPr id="149529" name="Text Box 25"/>
          <p:cNvSpPr txBox="1">
            <a:spLocks noChangeArrowheads="1"/>
          </p:cNvSpPr>
          <p:nvPr/>
        </p:nvSpPr>
        <p:spPr bwMode="auto">
          <a:xfrm>
            <a:off x="7380288" y="1773238"/>
            <a:ext cx="1646237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i-FI" sz="2000"/>
              <a:t>Soramonttu</a:t>
            </a:r>
            <a:br>
              <a:rPr lang="fi-FI" sz="2000"/>
            </a:br>
            <a:r>
              <a:rPr lang="fi-FI" sz="2000"/>
              <a:t>ja iso kivi</a:t>
            </a:r>
            <a:br>
              <a:rPr lang="fi-FI" sz="2000"/>
            </a:br>
            <a:r>
              <a:rPr lang="fi-FI" sz="2000"/>
              <a:t>rastin takana</a:t>
            </a:r>
          </a:p>
        </p:txBody>
      </p:sp>
      <p:sp>
        <p:nvSpPr>
          <p:cNvPr id="149530" name="Line 26"/>
          <p:cNvSpPr>
            <a:spLocks noChangeShapeType="1"/>
          </p:cNvSpPr>
          <p:nvPr/>
        </p:nvSpPr>
        <p:spPr bwMode="auto">
          <a:xfrm flipH="1" flipV="1">
            <a:off x="4787900" y="2060575"/>
            <a:ext cx="2592388" cy="14446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Sisällön paikkamerkki 4" descr="Vilkajaväli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73138" y="-6075363"/>
            <a:ext cx="9028113" cy="13073063"/>
          </a:xfrm>
        </p:spPr>
      </p:pic>
      <p:sp>
        <p:nvSpPr>
          <p:cNvPr id="150531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3200">
                <a:latin typeface="Comic Sans MS" pitchFamily="66" charset="0"/>
              </a:rPr>
              <a:t>Mitä ennakoisit väleillä? Mitä näet ruksatuista pisteistä rastin suuntaan?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 dirty="0"/>
              <a:t> </a:t>
            </a:r>
            <a:br>
              <a:rPr lang="fi-FI" sz="4000" dirty="0"/>
            </a:br>
            <a:r>
              <a:rPr lang="fi-FI" sz="4000" dirty="0"/>
              <a:t>pohdittavaksi ryhmissä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dirty="0"/>
              <a:t>Muistele omia koulusuunnistus ja luontoliikunta kokemuksia</a:t>
            </a:r>
          </a:p>
          <a:p>
            <a:pPr lvl="1" eaLnBrk="1" hangingPunct="1"/>
            <a:r>
              <a:rPr lang="fi-FI" dirty="0"/>
              <a:t>Mitä hyvää ja huonoa?</a:t>
            </a:r>
          </a:p>
          <a:p>
            <a:pPr lvl="1" eaLnBrk="1" hangingPunct="1"/>
            <a:r>
              <a:rPr lang="fi-FI" dirty="0"/>
              <a:t>Mitkä asiat vaikuttaneet kokemuksiin?</a:t>
            </a:r>
          </a:p>
          <a:p>
            <a:pPr lvl="1" eaLnBrk="1" hangingPunct="1"/>
            <a:r>
              <a:rPr lang="fi-FI" dirty="0"/>
              <a:t>Minkälaisen kokemuksen itse haluaisit välittää oppilaille luontoliikunnasta?</a:t>
            </a:r>
          </a:p>
        </p:txBody>
      </p:sp>
      <p:pic>
        <p:nvPicPr>
          <p:cNvPr id="31748" name="Kuva 15" descr="Kummeli_kartalla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4141788"/>
            <a:ext cx="4752975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Otsikko 1"/>
          <p:cNvSpPr>
            <a:spLocks noGrp="1"/>
          </p:cNvSpPr>
          <p:nvPr>
            <p:ph type="title" idx="4294967295"/>
          </p:nvPr>
        </p:nvSpPr>
        <p:spPr>
          <a:xfrm>
            <a:off x="642938" y="4500563"/>
            <a:ext cx="7848600" cy="1357312"/>
          </a:xfrm>
        </p:spPr>
        <p:txBody>
          <a:bodyPr/>
          <a:lstStyle/>
          <a:p>
            <a:pPr algn="l" eaLnBrk="1" hangingPunct="1"/>
            <a:r>
              <a:rPr lang="fi-FI" sz="2800">
                <a:latin typeface="Comic Sans MS" pitchFamily="66" charset="0"/>
              </a:rPr>
              <a:t>Havainnoi eli katsele ympärillesi. Etsi katseellasi niitä maastonkohtia, joita odotat.</a:t>
            </a:r>
            <a:br>
              <a:rPr lang="fi-FI" sz="2800">
                <a:latin typeface="Comic Sans MS" pitchFamily="66" charset="0"/>
              </a:rPr>
            </a:br>
            <a:r>
              <a:rPr lang="fi-FI" sz="2800">
                <a:latin typeface="Comic Sans MS" pitchFamily="66" charset="0"/>
              </a:rPr>
              <a:t>1. Leuka ylös!</a:t>
            </a:r>
            <a:br>
              <a:rPr lang="fi-FI" sz="2800">
                <a:latin typeface="Comic Sans MS" pitchFamily="66" charset="0"/>
              </a:rPr>
            </a:br>
            <a:r>
              <a:rPr lang="fi-FI" sz="2800">
                <a:latin typeface="Comic Sans MS" pitchFamily="66" charset="0"/>
              </a:rPr>
              <a:t>2. Pää pyörii!</a:t>
            </a:r>
            <a:br>
              <a:rPr lang="fi-FI" sz="2800">
                <a:latin typeface="Comic Sans MS" pitchFamily="66" charset="0"/>
              </a:rPr>
            </a:br>
            <a:r>
              <a:rPr lang="fi-FI" sz="2800">
                <a:latin typeface="Comic Sans MS" pitchFamily="66" charset="0"/>
              </a:rPr>
              <a:t>3. Katse kauas!</a:t>
            </a:r>
          </a:p>
        </p:txBody>
      </p:sp>
      <p:pic>
        <p:nvPicPr>
          <p:cNvPr id="151555" name="Sisällön paikkamerkki 4" descr="havainnointi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714375"/>
            <a:ext cx="8321675" cy="3143250"/>
          </a:xfrm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2800">
                <a:latin typeface="Comic Sans MS" pitchFamily="66" charset="0"/>
              </a:rPr>
              <a:t>Kuljet viivaa pitkin, mitä kohteita havainnoit, minkä kohteiden avulla pysyt viivalla?</a:t>
            </a:r>
          </a:p>
        </p:txBody>
      </p:sp>
      <p:pic>
        <p:nvPicPr>
          <p:cNvPr id="152579" name="Sisällön paikkamerkki 4" descr="viivasuunnistu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9450" y="1571625"/>
            <a:ext cx="7667625" cy="4143375"/>
          </a:xfrm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3200">
                <a:solidFill>
                  <a:schemeClr val="tx1"/>
                </a:solidFill>
                <a:latin typeface="Comic Sans MS" pitchFamily="66" charset="0"/>
              </a:rPr>
              <a:t>4. VARMISTUS</a:t>
            </a:r>
          </a:p>
        </p:txBody>
      </p:sp>
      <p:sp>
        <p:nvSpPr>
          <p:cNvPr id="153603" name="Sisällön paikkamerkki 2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fi-FI">
                <a:latin typeface="Comic Sans MS" pitchFamily="66" charset="0"/>
              </a:rPr>
              <a:t>Tarkista kartasta, että kuljet oikeaan suuntaan. Vertaa maastoa: näetkö ne polut, kivet tms., joita odotit.</a:t>
            </a:r>
          </a:p>
          <a:p>
            <a:pPr eaLnBrk="1" hangingPunct="1"/>
            <a:r>
              <a:rPr lang="fi-FI">
                <a:latin typeface="Comic Sans MS" pitchFamily="66" charset="0"/>
              </a:rPr>
              <a:t>Varmista kompassista, että kuljet oikeaan suuntaan</a:t>
            </a:r>
          </a:p>
          <a:p>
            <a:pPr eaLnBrk="1" hangingPunct="1"/>
            <a:r>
              <a:rPr lang="fi-FI">
                <a:latin typeface="Comic Sans MS" pitchFamily="66" charset="0"/>
              </a:rPr>
              <a:t>Mieti viimeinen varma kohde</a:t>
            </a:r>
          </a:p>
          <a:p>
            <a:pPr eaLnBrk="1" hangingPunct="1"/>
            <a:r>
              <a:rPr lang="fi-FI">
                <a:latin typeface="Comic Sans MS" pitchFamily="66" charset="0"/>
              </a:rPr>
              <a:t>Katso pysäyttävät kohteet</a:t>
            </a:r>
          </a:p>
        </p:txBody>
      </p:sp>
      <p:sp>
        <p:nvSpPr>
          <p:cNvPr id="153604" name="Alatunnisteen paikkamerkki 3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i-FI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3200">
                <a:latin typeface="Comic Sans MS" pitchFamily="66" charset="0"/>
              </a:rPr>
              <a:t>Mikä on viimeinen varma kohde ennen rastia? Pysäyttäviä kohteita?</a:t>
            </a:r>
          </a:p>
        </p:txBody>
      </p:sp>
      <p:pic>
        <p:nvPicPr>
          <p:cNvPr id="154627" name="Sisällön paikkamerkki 4" descr="B-rata_2009061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00188"/>
            <a:ext cx="9415463" cy="6500812"/>
          </a:xfrm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3600">
                <a:latin typeface="Comic Sans MS" pitchFamily="66" charset="0"/>
              </a:rPr>
              <a:t>Virheen sattuessa</a:t>
            </a:r>
          </a:p>
        </p:txBody>
      </p:sp>
      <p:sp>
        <p:nvSpPr>
          <p:cNvPr id="155651" name="Sisällön paikkamerkki 2"/>
          <p:cNvSpPr>
            <a:spLocks noGrp="1"/>
          </p:cNvSpPr>
          <p:nvPr>
            <p:ph idx="4294967295"/>
          </p:nvPr>
        </p:nvSpPr>
        <p:spPr>
          <a:xfrm>
            <a:off x="812800" y="1428750"/>
            <a:ext cx="7842250" cy="4697413"/>
          </a:xfrm>
        </p:spPr>
        <p:txBody>
          <a:bodyPr/>
          <a:lstStyle/>
          <a:p>
            <a:pPr eaLnBrk="1" hangingPunct="1"/>
            <a:r>
              <a:rPr lang="fi-FI" sz="2800">
                <a:latin typeface="Comic Sans MS" pitchFamily="66" charset="0"/>
              </a:rPr>
              <a:t>Looginen päättely: sinulla ei ole aikakonetta eikä muita paikanvaihtovempaimia…</a:t>
            </a:r>
          </a:p>
          <a:p>
            <a:pPr eaLnBrk="1" hangingPunct="1"/>
            <a:r>
              <a:rPr lang="fi-FI" sz="2800">
                <a:latin typeface="Comic Sans MS" pitchFamily="66" charset="0"/>
              </a:rPr>
              <a:t>Mieti, missä oli viimeinen varma sijaintisi</a:t>
            </a:r>
          </a:p>
          <a:p>
            <a:pPr eaLnBrk="1" hangingPunct="1"/>
            <a:r>
              <a:rPr lang="fi-FI" sz="2800">
                <a:latin typeface="Comic Sans MS" pitchFamily="66" charset="0"/>
              </a:rPr>
              <a:t>Mihin päin kuljit siitä pisteestä</a:t>
            </a:r>
          </a:p>
          <a:p>
            <a:pPr eaLnBrk="1" hangingPunct="1"/>
            <a:r>
              <a:rPr lang="fi-FI" sz="2800">
                <a:latin typeface="Comic Sans MS" pitchFamily="66" charset="0"/>
              </a:rPr>
              <a:t>Käännä kartta oikein päin kompassia apuna käyttäen</a:t>
            </a:r>
          </a:p>
          <a:p>
            <a:pPr eaLnBrk="1" hangingPunct="1"/>
            <a:r>
              <a:rPr lang="fi-FI" sz="2800">
                <a:latin typeface="Comic Sans MS" pitchFamily="66" charset="0"/>
              </a:rPr>
              <a:t>Katsele ympärillesi </a:t>
            </a:r>
          </a:p>
          <a:p>
            <a:pPr eaLnBrk="1" hangingPunct="1"/>
            <a:r>
              <a:rPr lang="fi-FI" sz="2800">
                <a:latin typeface="Comic Sans MS" pitchFamily="66" charset="0"/>
              </a:rPr>
              <a:t>Vertaa maastoa ja karttaa</a:t>
            </a:r>
          </a:p>
          <a:p>
            <a:pPr eaLnBrk="1" hangingPunct="1"/>
            <a:r>
              <a:rPr lang="fi-FI" sz="2800">
                <a:latin typeface="Comic Sans MS" pitchFamily="66" charset="0"/>
              </a:rPr>
              <a:t>Jos  olet eksyksissä, ota suunta lähimmälle kokoavalle kohteelle (tie, pelto tms.)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latin typeface="Comic Sans MS" pitchFamily="66" charset="0"/>
                <a:ea typeface="ＭＳ Ｐゴシック" pitchFamily="34" charset="-128"/>
              </a:rPr>
              <a:t>Iltarasteilla…muista</a:t>
            </a:r>
            <a:endParaRPr lang="fi-FI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57699" name="Sisällön paikkamerkki 2"/>
          <p:cNvSpPr>
            <a:spLocks noGrp="1"/>
          </p:cNvSpPr>
          <p:nvPr>
            <p:ph idx="1"/>
          </p:nvPr>
        </p:nvSpPr>
        <p:spPr>
          <a:xfrm>
            <a:off x="571500" y="1571625"/>
            <a:ext cx="7842250" cy="45259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	• Tutustu tapahtuman ohjeisiin.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Valitse rata taitosi ja kuntosi mukaan.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Kysy rohkeasti neuvoa ja apua.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Luonto on yhteinen: </a:t>
            </a:r>
            <a:r>
              <a:rPr lang="fi-FI" sz="2400" dirty="0" err="1">
                <a:latin typeface="Comic Sans MS" pitchFamily="66" charset="0"/>
                <a:ea typeface="ＭＳ Ｐゴシック" pitchFamily="34" charset="-128"/>
              </a:rPr>
              <a:t>jokaisenoikeudet</a:t>
            </a: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 tuovat myös velvollisuuksia ja vastuuta.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Aisti ja havainnoi luontoa.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Auta loukkaantunutta ja eksynyttä.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Varo liikennettä ajoteillä.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Älä poikkea kielletyille alueille (mm. pihoille ja pelloille).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Ilmoittaudu myös tapahtuman maalissa, vaikka et kiertäisikään koko rataa.</a:t>
            </a:r>
            <a:br>
              <a:rPr lang="fi-FI" sz="2400" dirty="0">
                <a:latin typeface="Comic Sans MS" pitchFamily="66" charset="0"/>
                <a:ea typeface="ＭＳ Ｐゴシック" pitchFamily="34" charset="-128"/>
              </a:rPr>
            </a:br>
            <a:r>
              <a:rPr lang="fi-FI" sz="2400" dirty="0">
                <a:latin typeface="Comic Sans MS" pitchFamily="66" charset="0"/>
                <a:ea typeface="ＭＳ Ｐゴシック" pitchFamily="34" charset="-128"/>
              </a:rPr>
              <a:t>• Nauti löytämisen riemusta!</a:t>
            </a:r>
          </a:p>
          <a:p>
            <a:endParaRPr lang="fi-FI" dirty="0">
              <a:latin typeface="Trebuchet MS" pitchFamily="34" charset="0"/>
              <a:ea typeface="ＭＳ Ｐゴシック" pitchFamily="34" charset="-128"/>
            </a:endParaRPr>
          </a:p>
        </p:txBody>
      </p:sp>
      <p:sp>
        <p:nvSpPr>
          <p:cNvPr id="157700" name="Alatunnisteen paikkamerkki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i-FI" dirty="0">
                <a:latin typeface="Calibri" pitchFamily="34" charset="0"/>
              </a:rPr>
              <a:t>Suomen Suunnistusliitto ry</a:t>
            </a:r>
          </a:p>
        </p:txBody>
      </p:sp>
    </p:spTree>
  </p:cSld>
  <p:clrMapOvr>
    <a:masterClrMapping/>
  </p:clrMapOvr>
  <p:transition>
    <p:pull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3600"/>
              <a:t>Jälkipeli, analyysi iltarastiradasta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800" dirty="0"/>
              <a:t>Iltarastikerran radasta suunnistusmatka kertomus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Piirrä reittisi kartalle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Kerro radan kierrosta rastiväli kerrallaan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Mikä oli hyvää?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Mikä huonoa?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Mikä oli </a:t>
            </a:r>
            <a:r>
              <a:rPr lang="fi-FI" sz="2400" dirty="0" err="1"/>
              <a:t>suunnitelmasi</a:t>
            </a:r>
            <a:r>
              <a:rPr lang="fi-FI" sz="2400" dirty="0" err="1">
                <a:sym typeface="Wingdings" pitchFamily="2" charset="2"/>
              </a:rPr>
              <a:t>miten</a:t>
            </a:r>
            <a:r>
              <a:rPr lang="fi-FI" sz="2400" dirty="0">
                <a:sym typeface="Wingdings" pitchFamily="2" charset="2"/>
              </a:rPr>
              <a:t> toteutui?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>
                <a:sym typeface="Wingdings" pitchFamily="2" charset="2"/>
              </a:rPr>
              <a:t>Mikä oli viimeinen varma kohteesi ennen rastia?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>
                <a:sym typeface="Wingdings" pitchFamily="2" charset="2"/>
              </a:rPr>
              <a:t>Mitä ennakoit, mitä havainnoit?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>
                <a:sym typeface="Wingdings" pitchFamily="2" charset="2"/>
              </a:rPr>
              <a:t>Häiriötekijät?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 err="1">
                <a:sym typeface="Wingdings" pitchFamily="2" charset="2"/>
              </a:rPr>
              <a:t>Jne</a:t>
            </a:r>
            <a:r>
              <a:rPr lang="fi-FI" sz="2400" dirty="0">
                <a:sym typeface="Wingdings" pitchFamily="2" charset="2"/>
              </a:rPr>
              <a:t>…</a:t>
            </a:r>
            <a:endParaRPr lang="fi-FI" sz="24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z="3600" dirty="0"/>
              <a:t>Tietotekniikkaa ja verkkosovelluksia	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dirty="0"/>
              <a:t>Reittihärveli </a:t>
            </a:r>
            <a:r>
              <a:rPr lang="fi-FI" dirty="0">
                <a:hlinkClick r:id="rId2"/>
              </a:rPr>
              <a:t>www.routegadget.net</a:t>
            </a:r>
            <a:endParaRPr lang="fi-FI" dirty="0"/>
          </a:p>
          <a:p>
            <a:pPr eaLnBrk="1" hangingPunct="1"/>
            <a:r>
              <a:rPr lang="fi-FI" dirty="0"/>
              <a:t>GPS seurantaa </a:t>
            </a:r>
            <a:r>
              <a:rPr lang="fi-FI" dirty="0">
                <a:hlinkClick r:id="rId3"/>
              </a:rPr>
              <a:t>www.gpsseuranta.net</a:t>
            </a:r>
            <a:endParaRPr lang="fi-FI" dirty="0"/>
          </a:p>
          <a:p>
            <a:pPr eaLnBrk="1" hangingPunct="1"/>
            <a:r>
              <a:rPr lang="fi-FI" dirty="0"/>
              <a:t>Pelejä: </a:t>
            </a:r>
            <a:r>
              <a:rPr lang="fi-FI" dirty="0">
                <a:hlinkClick r:id="rId4"/>
              </a:rPr>
              <a:t>www.suunnistussimulaattori.net</a:t>
            </a:r>
            <a:r>
              <a:rPr lang="fi-FI" dirty="0"/>
              <a:t>, </a:t>
            </a:r>
            <a:r>
              <a:rPr lang="fi-FI" dirty="0">
                <a:hlinkClick r:id="rId5"/>
              </a:rPr>
              <a:t>www.catchingfeatures.com</a:t>
            </a:r>
            <a:endParaRPr lang="fi-FI" dirty="0"/>
          </a:p>
          <a:p>
            <a:pPr marL="0" indent="0" eaLnBrk="1" hangingPunct="1">
              <a:buNone/>
            </a:pPr>
            <a:endParaRPr lang="fi-FI" dirty="0"/>
          </a:p>
          <a:p>
            <a:pPr eaLnBrk="1" hangingPunct="1"/>
            <a:r>
              <a:rPr lang="fi-FI" dirty="0" err="1"/>
              <a:t>Ocad</a:t>
            </a:r>
            <a:r>
              <a:rPr lang="fi-FI" dirty="0"/>
              <a:t>: </a:t>
            </a:r>
            <a:r>
              <a:rPr lang="fi-FI" dirty="0">
                <a:hlinkClick r:id="rId6"/>
              </a:rPr>
              <a:t>www.ocad.com</a:t>
            </a:r>
            <a:endParaRPr lang="fi-FI" dirty="0"/>
          </a:p>
          <a:p>
            <a:pPr marL="0" indent="0" eaLnBrk="1" hangingPunct="1">
              <a:buNone/>
            </a:pPr>
            <a:endParaRPr lang="fi-FI" dirty="0"/>
          </a:p>
        </p:txBody>
      </p:sp>
      <p:sp>
        <p:nvSpPr>
          <p:cNvPr id="160772" name="Rectangle 3"/>
          <p:cNvSpPr>
            <a:spLocks noChangeArrowheads="1"/>
          </p:cNvSpPr>
          <p:nvPr/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i-FI" sz="320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Otsikko 1"/>
          <p:cNvSpPr>
            <a:spLocks noGrp="1"/>
          </p:cNvSpPr>
          <p:nvPr>
            <p:ph type="title"/>
          </p:nvPr>
        </p:nvSpPr>
        <p:spPr>
          <a:xfrm>
            <a:off x="714375" y="571500"/>
            <a:ext cx="7848600" cy="655638"/>
          </a:xfrm>
        </p:spPr>
        <p:txBody>
          <a:bodyPr/>
          <a:lstStyle/>
          <a:p>
            <a:pPr eaLnBrk="1" hangingPunct="1"/>
            <a:r>
              <a:rPr lang="fi-FI">
                <a:latin typeface="Comic Sans MS" pitchFamily="66" charset="0"/>
                <a:ea typeface="ＭＳ Ｐゴシック" pitchFamily="34" charset="-128"/>
              </a:rPr>
              <a:t>Rastinmääritteet </a:t>
            </a:r>
            <a:r>
              <a:rPr lang="fi-FI" sz="1600">
                <a:latin typeface="Comic Sans MS" pitchFamily="66" charset="0"/>
                <a:ea typeface="ＭＳ Ｐゴシック" pitchFamily="34" charset="-128"/>
              </a:rPr>
              <a:t>(rastilipun tarkennettu sijainti kohteessa) </a:t>
            </a:r>
            <a:r>
              <a:rPr lang="fi-FI" sz="1600">
                <a:latin typeface="Comic Sans MS" pitchFamily="66" charset="0"/>
                <a:ea typeface="ＭＳ Ｐゴシック" pitchFamily="34" charset="-128"/>
                <a:hlinkClick r:id="rId2"/>
              </a:rPr>
              <a:t>www.suunnistusliitto.fi</a:t>
            </a:r>
            <a:r>
              <a:rPr lang="fi-FI" sz="160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fi-FI" sz="16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materiaalit</a:t>
            </a:r>
            <a:endParaRPr lang="fi-FI" sz="16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61795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Rastin järjestysnumero (1, 2, 3 …)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Rastitunnus (31, 32, …)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Kohteen tarkennus (”kaakkoinen”)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Rastikohde (kivi ,kumpare)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Täsmentävä tieto (tiheä)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Kohteen koko tai laajuus (8x4) 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Rastilipun sijainti (itäsivu)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Lisätietoja (väliaikarasti, juomarasti, jne)</a:t>
            </a:r>
          </a:p>
          <a:p>
            <a:pPr eaLnBrk="1" hangingPunct="1"/>
            <a:r>
              <a:rPr lang="fi-FI" sz="1800">
                <a:latin typeface="Comic Sans MS" pitchFamily="66" charset="0"/>
                <a:ea typeface="ＭＳ Ｐゴシック" pitchFamily="34" charset="-128"/>
              </a:rPr>
              <a:t>Yleensä määritteet löytyvät tapahtumapaikalta  myös kirjallisena</a:t>
            </a:r>
          </a:p>
          <a:p>
            <a:pPr lvl="1" eaLnBrk="1" hangingPunct="1"/>
            <a:endParaRPr lang="fi-FI">
              <a:latin typeface="Trebuchet MS" pitchFamily="34" charset="0"/>
              <a:ea typeface="ＭＳ Ｐゴシック" pitchFamily="34" charset="-128"/>
            </a:endParaRPr>
          </a:p>
          <a:p>
            <a:pPr lvl="1" eaLnBrk="1" hangingPunct="1"/>
            <a:endParaRPr lang="fi-FI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161796" name="Sisällön paikkamerkki 5" descr="määrit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8" y="1773238"/>
            <a:ext cx="4786312" cy="3857625"/>
          </a:xfrm>
        </p:spPr>
      </p:pic>
      <p:sp>
        <p:nvSpPr>
          <p:cNvPr id="161797" name="Alatunnisteen paikkamerkki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i-FI" sz="1200">
                <a:solidFill>
                  <a:srgbClr val="898989"/>
                </a:solidFill>
                <a:latin typeface="Calibri" pitchFamily="34" charset="0"/>
              </a:rPr>
              <a:t>Suomen Suunnistusliitto ry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Luontoliikunta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Luontoliikunnalla tarkoitetaan kaikkea luonnossa tapahtuvaa aktiivista toimintaa ja liikkumista eri vuodenaikoina</a:t>
            </a:r>
          </a:p>
          <a:p>
            <a:r>
              <a:rPr lang="fi-FI" dirty="0"/>
              <a:t>Luontoliikuntaa ovat mm. suunnistus, retkeily, hiihto, lenkkeily, pyöräily, seikkailu, marjastus, metsästys, kiipeily, soutu, melonta, </a:t>
            </a:r>
            <a:r>
              <a:rPr lang="fi-FI" dirty="0" err="1"/>
              <a:t>suppailu</a:t>
            </a:r>
            <a:r>
              <a:rPr lang="fi-FI" dirty="0"/>
              <a:t> jne.</a:t>
            </a:r>
          </a:p>
        </p:txBody>
      </p:sp>
    </p:spTree>
    <p:extLst>
      <p:ext uri="{BB962C8B-B14F-4D97-AF65-F5344CB8AC3E}">
        <p14:creationId xmlns:p14="http://schemas.microsoft.com/office/powerpoint/2010/main" val="325131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Luontoliikunta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Yhteiskunnan teknistymisen ja kaupungistumisen myötä lapset ja nuoret viettävät aikaa enemmän sisätiloissa</a:t>
            </a:r>
          </a:p>
          <a:p>
            <a:pPr marL="0" indent="0">
              <a:buNone/>
            </a:pPr>
            <a:r>
              <a:rPr lang="fi-FI" dirty="0"/>
              <a:t>=&gt; Luontosuhteen muuttuminen ja vieraantuminen luonnosta</a:t>
            </a:r>
          </a:p>
        </p:txBody>
      </p:sp>
    </p:spTree>
    <p:extLst>
      <p:ext uri="{BB962C8B-B14F-4D97-AF65-F5344CB8AC3E}">
        <p14:creationId xmlns:p14="http://schemas.microsoft.com/office/powerpoint/2010/main" val="139102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Hyvinvointia luonnosta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www.luontoon.fi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707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6984776" cy="638944"/>
          </a:xfrm>
        </p:spPr>
        <p:txBody>
          <a:bodyPr/>
          <a:lstStyle/>
          <a:p>
            <a:r>
              <a:rPr lang="fi-FI" sz="3200" dirty="0"/>
              <a:t>Hyvinvointia luonnosta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392487" cy="5251722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81" y="1124745"/>
            <a:ext cx="4029007" cy="52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32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fi-FI" sz="3200" dirty="0"/>
              <a:t>Hyvinvointia luonnosta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00808"/>
            <a:ext cx="2545854" cy="4525963"/>
          </a:xfr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385762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37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Luontoliikunta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Toistaiseksi monet ulko- ja luontoliikuntamuodot (kävely, hiihto, pyöräily) ovat suomalaisten suosiossa (Tilastokeskus 2017)</a:t>
            </a:r>
          </a:p>
          <a:p>
            <a:r>
              <a:rPr lang="fi-FI" dirty="0"/>
              <a:t>Korona-pandemia lisäsi ihmisten kiinnostusta luonnossa liikkumiseen</a:t>
            </a:r>
          </a:p>
          <a:p>
            <a:r>
              <a:rPr lang="fi-FI" dirty="0"/>
              <a:t>Suomessa helppo päästä luontoon </a:t>
            </a:r>
          </a:p>
          <a:p>
            <a:r>
              <a:rPr lang="fi-FI" dirty="0"/>
              <a:t>Monet luontoliikuntamuodot myös nykyisiä trendiliikuntamuotoja (esim. </a:t>
            </a:r>
            <a:r>
              <a:rPr lang="fi-FI" dirty="0" err="1"/>
              <a:t>geokätköily</a:t>
            </a:r>
            <a:r>
              <a:rPr lang="fi-FI" dirty="0"/>
              <a:t>, </a:t>
            </a:r>
            <a:r>
              <a:rPr lang="fi-FI" dirty="0" err="1"/>
              <a:t>trail-running</a:t>
            </a:r>
            <a:r>
              <a:rPr lang="fi-FI" dirty="0"/>
              <a:t>, maastopyöräily, retkeily, </a:t>
            </a:r>
            <a:r>
              <a:rPr lang="fi-FI" dirty="0" err="1"/>
              <a:t>plogging</a:t>
            </a:r>
            <a:r>
              <a:rPr lang="fi-FI" dirty="0"/>
              <a:t>)</a:t>
            </a:r>
          </a:p>
          <a:p>
            <a:r>
              <a:rPr lang="fi-FI" dirty="0"/>
              <a:t>Jokaisen oikeudet takaavat luonnossa liikkumisen mahdollisuuden kaikille</a:t>
            </a:r>
          </a:p>
        </p:txBody>
      </p:sp>
    </p:spTree>
    <p:extLst>
      <p:ext uri="{BB962C8B-B14F-4D97-AF65-F5344CB8AC3E}">
        <p14:creationId xmlns:p14="http://schemas.microsoft.com/office/powerpoint/2010/main" val="4148951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Erilaisia luontoliikuntamuotoja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>
                <a:solidFill>
                  <a:srgbClr val="000000"/>
                </a:solidFill>
              </a:rPr>
              <a:t>Metsäsuunnistus, MOBO-suunnistus, pyöräsuunnistus, maastopyöräily, </a:t>
            </a:r>
            <a:r>
              <a:rPr lang="fi-FI" dirty="0" err="1">
                <a:solidFill>
                  <a:srgbClr val="000000"/>
                </a:solidFill>
              </a:rPr>
              <a:t>geokätköily</a:t>
            </a:r>
            <a:r>
              <a:rPr lang="fi-FI" dirty="0">
                <a:solidFill>
                  <a:srgbClr val="000000"/>
                </a:solidFill>
              </a:rPr>
              <a:t>, </a:t>
            </a:r>
            <a:r>
              <a:rPr lang="fi-FI" dirty="0" err="1">
                <a:solidFill>
                  <a:srgbClr val="000000"/>
                </a:solidFill>
              </a:rPr>
              <a:t>polkujuoksu,ulko</a:t>
            </a:r>
            <a:r>
              <a:rPr lang="fi-FI" dirty="0">
                <a:solidFill>
                  <a:srgbClr val="000000"/>
                </a:solidFill>
              </a:rPr>
              <a:t>- ja luontoleikit, retkeily, </a:t>
            </a:r>
            <a:r>
              <a:rPr lang="fi-FI" dirty="0" err="1">
                <a:solidFill>
                  <a:srgbClr val="000000"/>
                </a:solidFill>
              </a:rPr>
              <a:t>plogging</a:t>
            </a:r>
            <a:r>
              <a:rPr lang="fi-FI" dirty="0">
                <a:solidFill>
                  <a:srgbClr val="000000"/>
                </a:solidFill>
              </a:rPr>
              <a:t>, maasto- ja </a:t>
            </a:r>
            <a:r>
              <a:rPr lang="fi-FI" dirty="0" err="1">
                <a:solidFill>
                  <a:srgbClr val="000000"/>
                </a:solidFill>
              </a:rPr>
              <a:t>keppariratsastus</a:t>
            </a:r>
            <a:r>
              <a:rPr lang="fi-FI" dirty="0">
                <a:solidFill>
                  <a:srgbClr val="000000"/>
                </a:solidFill>
              </a:rPr>
              <a:t> luontokuvaus, frisbeegolf, metsäparkour, metsäjooga, </a:t>
            </a:r>
            <a:r>
              <a:rPr lang="fi-FI" dirty="0" err="1">
                <a:solidFill>
                  <a:srgbClr val="000000"/>
                </a:solidFill>
              </a:rPr>
              <a:t>mindfulness</a:t>
            </a:r>
            <a:r>
              <a:rPr lang="fi-FI" dirty="0">
                <a:solidFill>
                  <a:srgbClr val="000000"/>
                </a:solidFill>
              </a:rPr>
              <a:t> luonnossa, metsä-</a:t>
            </a:r>
            <a:r>
              <a:rPr lang="fi-FI" dirty="0" err="1">
                <a:solidFill>
                  <a:srgbClr val="000000"/>
                </a:solidFill>
              </a:rPr>
              <a:t>circuit</a:t>
            </a:r>
            <a:r>
              <a:rPr lang="fi-FI" dirty="0">
                <a:solidFill>
                  <a:srgbClr val="000000"/>
                </a:solidFill>
              </a:rPr>
              <a:t>, kivijumppa /metsäkuntosali jne.)</a:t>
            </a:r>
          </a:p>
          <a:p>
            <a:r>
              <a:rPr lang="fi-FI" dirty="0">
                <a:solidFill>
                  <a:srgbClr val="000000"/>
                </a:solidFill>
              </a:rPr>
              <a:t>Monet luontoliikuntamuodot myös nykyisiä trendiliikuntamuotoja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4334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Seikkailu- ja elämyspedagogiikka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Liitetään yleensä osaksi luontoliikuntaa, koska seikkailu- ja elämyspedagogiikassa ollaan vuorovaikutuksessa luonnon kanssa</a:t>
            </a:r>
          </a:p>
          <a:p>
            <a:r>
              <a:rPr lang="fi-FI" dirty="0"/>
              <a:t>Elämyksen kokemuksen yksilöllisyys =&gt;Jo luontoon meneminen voi olla jollekin henkilölle seikkailu ja elämys – Joku toinen taas kaipaa luonnon </a:t>
            </a:r>
            <a:r>
              <a:rPr lang="fi-FI" dirty="0" err="1"/>
              <a:t>extreme</a:t>
            </a:r>
            <a:r>
              <a:rPr lang="fi-FI" dirty="0"/>
              <a:t>-kokemuksia</a:t>
            </a:r>
          </a:p>
          <a:p>
            <a:r>
              <a:rPr lang="fi-FI" dirty="0"/>
              <a:t>Seikkailu on mahdollista myös sisällä ja kaupunkiympäristössä (esim. liikuntasali tai koulun lähiympäristö)</a:t>
            </a:r>
          </a:p>
        </p:txBody>
      </p:sp>
    </p:spTree>
    <p:extLst>
      <p:ext uri="{BB962C8B-B14F-4D97-AF65-F5344CB8AC3E}">
        <p14:creationId xmlns:p14="http://schemas.microsoft.com/office/powerpoint/2010/main" val="315140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7B65-DE81-4715-8745-ACA3558E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Kurssin tavoitteet (OPS)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8C72F-6E6E-444F-AAFF-12F3D72C4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Erilaisten luontoliikuntamuotojen harjoittelu ja taitojen kehittäminen</a:t>
            </a:r>
          </a:p>
          <a:p>
            <a:r>
              <a:rPr lang="fi-FI" dirty="0"/>
              <a:t>Luontoliikunnan ja suunnistuksen opettaminen erilaisille oppilasryhmille</a:t>
            </a:r>
          </a:p>
          <a:p>
            <a:r>
              <a:rPr lang="fi-FI" dirty="0"/>
              <a:t>Toiminnallisen seikkailuopetuksen järjestäminen koululuokalle</a:t>
            </a:r>
          </a:p>
        </p:txBody>
      </p:sp>
    </p:spTree>
    <p:extLst>
      <p:ext uri="{BB962C8B-B14F-4D97-AF65-F5344CB8AC3E}">
        <p14:creationId xmlns:p14="http://schemas.microsoft.com/office/powerpoint/2010/main" val="3275433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POPS 2016 ja luontoliikunta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POPS 2016 mainitaan luonto yhtenä oppimisympäristönä</a:t>
            </a:r>
          </a:p>
          <a:p>
            <a:r>
              <a:rPr lang="fi-FI" sz="2400" dirty="0"/>
              <a:t>Luontoa tulisi hyödyntää opetuksessa ja oppimisympäristöjen valinnassa tulisi huomioida uusien tietojen ja taitojen oppiminen koulun ulkopuolella</a:t>
            </a:r>
          </a:p>
          <a:p>
            <a:r>
              <a:rPr lang="fi-FI" sz="2400" dirty="0"/>
              <a:t>Oppimisympäristön tulisi tukea vuorovaikutusta, mahdollistaa luovien ratkaisujen tekemisen ja asioiden tutkimisen useasta näkökulmasta</a:t>
            </a:r>
          </a:p>
          <a:p>
            <a:r>
              <a:rPr lang="fi-FI" sz="2400" dirty="0"/>
              <a:t>Liikunnassa eri vuodenaikojen ja paikallisten olosuhteiden tarjoamat mahdollisuudet</a:t>
            </a:r>
          </a:p>
          <a:p>
            <a:r>
              <a:rPr lang="fi-FI" sz="2400" dirty="0"/>
              <a:t>Opetuksen on oltava turvallista</a:t>
            </a:r>
          </a:p>
        </p:txBody>
      </p:sp>
    </p:spTree>
    <p:extLst>
      <p:ext uri="{BB962C8B-B14F-4D97-AF65-F5344CB8AC3E}">
        <p14:creationId xmlns:p14="http://schemas.microsoft.com/office/powerpoint/2010/main" val="2171669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Luonto- ja seikkailuliikunta osana koululiikuntaa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Sopii hyvin POPS 2016 koululiikunnan tavoitteisiin, koska koettu pätevyys, autonomia ja sosiaalinen yhteenkuuluvuus korostuvat =&gt; Oppilaan psyykkinen turvallisuuden tunne saattaa lisääntyä koska kilpailullisuutta on vähemmän</a:t>
            </a:r>
          </a:p>
          <a:p>
            <a:r>
              <a:rPr lang="fi-FI" sz="2400" dirty="0"/>
              <a:t>Oppimismotivaation tukeminen ongelmanratkaisujen ja haasteiden avulla</a:t>
            </a:r>
          </a:p>
          <a:p>
            <a:r>
              <a:rPr lang="fi-FI" sz="2400" dirty="0"/>
              <a:t>Ympäristövastuullisuus ja luontosuhteen vahvistaminen</a:t>
            </a:r>
          </a:p>
          <a:p>
            <a:r>
              <a:rPr lang="fi-FI" sz="2400" dirty="0"/>
              <a:t>Tiedollisten sisältöjen integrointi ja opetuksen kokonaisvaltaisuus</a:t>
            </a:r>
          </a:p>
          <a:p>
            <a:r>
              <a:rPr lang="fi-FI" sz="2400" dirty="0"/>
              <a:t>Fyysinen aktiivisuus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8157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b="1" dirty="0">
                <a:solidFill>
                  <a:schemeClr val="folHlink"/>
                </a:solidFill>
              </a:rPr>
              <a:t>Lapset ja nuoret luonnossa</a:t>
            </a:r>
          </a:p>
        </p:txBody>
      </p:sp>
      <p:graphicFrame>
        <p:nvGraphicFramePr>
          <p:cNvPr id="199756" name="Group 76"/>
          <p:cNvGraphicFramePr>
            <a:graphicFrameLocks noGrp="1"/>
          </p:cNvGraphicFramePr>
          <p:nvPr>
            <p:ph idx="1"/>
          </p:nvPr>
        </p:nvGraphicFramePr>
        <p:xfrm>
          <a:off x="468313" y="2133600"/>
          <a:ext cx="8229600" cy="4137026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9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r>
                        <a:rPr kumimoji="0" lang="fi-FI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vuotiaat</a:t>
                      </a:r>
                      <a:r>
                        <a:rPr kumimoji="0" lang="fi-FI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ja nuoremmat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10-12 vuotiaat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13-16 vuotiaat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Luonnon havainnointi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Tunnekokemukset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Luontokokemukset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Luonnon arvostaminen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Ympäristöteot; Kestävän kehityksen puolesta toimiminen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Uskallus kulkea maastossa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Luonnosta nauttiminen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Eettiset ohjeet maaston ”käyttämiselle”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142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Luontoliikunnan ja suunnistuksen tavoitteita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800" dirty="0"/>
              <a:t>Luontosuhteen rakentaminen ja vastuu luonnosta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Ovatko nuoret vieraantuneet luonnosta ja metsästä? Oletko sinä?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Luonnollinen ympäristö tutuksi ja turvalliseksi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Uskallus mennä luontoon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Erilaiset oppilaat huomioon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Onnistumisia ja elämyksiä kaikille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Itseluottamus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 dirty="0"/>
              <a:t>Itsenäinen työskentely ja vastuu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Suunnistustaito</a:t>
            </a:r>
          </a:p>
          <a:p>
            <a:pPr eaLnBrk="1" hangingPunct="1">
              <a:lnSpc>
                <a:spcPct val="80000"/>
              </a:lnSpc>
            </a:pPr>
            <a:endParaRPr lang="fi-FI" sz="2800" dirty="0"/>
          </a:p>
        </p:txBody>
      </p:sp>
      <p:pic>
        <p:nvPicPr>
          <p:cNvPr id="7" name="Kuvan paikkamerkki 6" descr="IMG_0154.JPG"/>
          <p:cNvPicPr>
            <a:picLocks noChangeAspect="1"/>
          </p:cNvPicPr>
          <p:nvPr/>
        </p:nvPicPr>
        <p:blipFill>
          <a:blip r:embed="rId2" cstate="print"/>
          <a:srcRect t="4074" b="4074"/>
          <a:stretch>
            <a:fillRect/>
          </a:stretch>
        </p:blipFill>
        <p:spPr bwMode="auto">
          <a:xfrm rot="-336957">
            <a:off x="6372225" y="3860800"/>
            <a:ext cx="2174875" cy="266382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29600" cy="1143000"/>
          </a:xfrm>
        </p:spPr>
        <p:txBody>
          <a:bodyPr/>
          <a:lstStyle/>
          <a:p>
            <a:pPr eaLnBrk="1" hangingPunct="1"/>
            <a:r>
              <a:rPr lang="fi-FI" sz="3200" b="1"/>
              <a:t>Ongelmat koulujen suunnistusopetuksessa </a:t>
            </a:r>
            <a:endParaRPr lang="fi-FI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 dirty="0"/>
              <a:t>Kartan puuttuminen / ajantasaisuus </a:t>
            </a:r>
          </a:p>
          <a:p>
            <a:pPr eaLnBrk="1" hangingPunct="1">
              <a:lnSpc>
                <a:spcPct val="80000"/>
              </a:lnSpc>
            </a:pP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Liian haastava kartta ja harjoitukset </a:t>
            </a:r>
          </a:p>
          <a:p>
            <a:pPr eaLnBrk="1" hangingPunct="1">
              <a:lnSpc>
                <a:spcPct val="80000"/>
              </a:lnSpc>
            </a:pP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Opetuksen aloittaminen metsäympäristöstä (liian vaikeaa) </a:t>
            </a:r>
          </a:p>
          <a:p>
            <a:pPr eaLnBrk="1" hangingPunct="1">
              <a:lnSpc>
                <a:spcPct val="80000"/>
              </a:lnSpc>
            </a:pP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Yksipuoliset, kilpasuunnistuksenomaiset harjoitukset </a:t>
            </a:r>
          </a:p>
          <a:p>
            <a:pPr eaLnBrk="1" hangingPunct="1">
              <a:lnSpc>
                <a:spcPct val="80000"/>
              </a:lnSpc>
            </a:pP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Puutteellinen opetuksen taso ja oppilaan ohjaus </a:t>
            </a:r>
          </a:p>
          <a:p>
            <a:pPr eaLnBrk="1" hangingPunct="1">
              <a:lnSpc>
                <a:spcPct val="80000"/>
              </a:lnSpc>
            </a:pP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Sääolosuhteiden kannalta epämukava vuodenaika liikkua luonnossa (loppusyksy)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Muuta???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 </a:t>
            </a:r>
            <a:r>
              <a:rPr lang="fi-FI" sz="2000" dirty="0">
                <a:hlinkClick r:id="rId2"/>
              </a:rPr>
              <a:t>https://eur03.safelinks.protection.outlook.com/?url=https%3A%2F%2Fwww.is.fi%2Fkotimaa%2Fart-2000010672912.html&amp;data=05%7C02%7Cpertti.huotari%40jyu.fi%7Cf4941cfc31944be10cd108dccce08f89%7Ce9662d58caa44bc1b138c8b1acab5a11%7C1%7C0%7C638610512055699771%7CUnknown%7CTWFpbGZsb3d8eyJWIjoiMC4wLjAwMDAiLCJQIjoiV2luMzIiLCJBTiI6Ik1haWwiLCJXVCI6Mn0%3D%7C0%7C%7C%7C&amp;sdata=09hN3OvAniTh9VHWqeGtJZ7xjhb8DCE%2FtY5xVxNFRsg%3D&amp;reserved=0</a:t>
            </a:r>
            <a:endParaRPr lang="fi-FI" sz="2000" dirty="0"/>
          </a:p>
          <a:p>
            <a:pPr eaLnBrk="1" hangingPunct="1">
              <a:lnSpc>
                <a:spcPct val="80000"/>
              </a:lnSpc>
            </a:pPr>
            <a:endParaRPr lang="fi-FI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609600"/>
            <a:ext cx="8062912" cy="1143000"/>
          </a:xfrm>
        </p:spPr>
        <p:txBody>
          <a:bodyPr/>
          <a:lstStyle/>
          <a:p>
            <a:pPr eaLnBrk="1" hangingPunct="1"/>
            <a:r>
              <a:rPr lang="fi-FI" sz="3200">
                <a:latin typeface="Arial Black" pitchFamily="34" charset="0"/>
              </a:rPr>
              <a:t>Opettamisen haasteita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73238"/>
            <a:ext cx="8353425" cy="4751387"/>
          </a:xfrm>
        </p:spPr>
        <p:txBody>
          <a:bodyPr/>
          <a:lstStyle/>
          <a:p>
            <a:pPr eaLnBrk="1" hangingPunct="1"/>
            <a:r>
              <a:rPr lang="fi-FI" sz="2800" b="1">
                <a:solidFill>
                  <a:srgbClr val="008000"/>
                </a:solidFill>
              </a:rPr>
              <a:t>Suunnistustaidon opettaminen – voiko suunnistustaitoa edes kunnolla opettaa?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i-FI" sz="2400"/>
              <a:t>perustuu hyvin pitkälti itsenäiseen ajatteluun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i-FI" sz="2400"/>
              <a:t>ohjaajan tehtävänä tukea oman suunnistuskäsityksen kehittymistä </a:t>
            </a:r>
            <a:r>
              <a:rPr lang="fi-FI" sz="2400">
                <a:sym typeface="Wingdings" pitchFamily="2" charset="2"/>
              </a:rPr>
              <a:t> sopivat haasteet, keskustelut, läsnäolo</a:t>
            </a:r>
          </a:p>
          <a:p>
            <a:pPr eaLnBrk="1" hangingPunct="1"/>
            <a:r>
              <a:rPr lang="fi-FI" sz="2800" b="1">
                <a:solidFill>
                  <a:srgbClr val="008000"/>
                </a:solidFill>
              </a:rPr>
              <a:t>Lasten ja nuorten suuret taitoerot – miten tarjota jokaiselle oman tasoisia haasteita?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i-FI" sz="2400">
                <a:sym typeface="Wingdings" pitchFamily="2" charset="2"/>
              </a:rPr>
              <a:t>mahdollisimman monitasoisia haasteita tarjoavat radat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i-FI" sz="2400">
                <a:sym typeface="Wingdings" pitchFamily="2" charset="2"/>
              </a:rPr>
              <a:t>osallistujien itse ideoimat harjoitukset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i-FI" sz="2400"/>
              <a:t>luotava </a:t>
            </a:r>
            <a:r>
              <a:rPr lang="fi-FI" sz="2400" b="1"/>
              <a:t>turvallisuuden</a:t>
            </a:r>
            <a:r>
              <a:rPr lang="fi-FI" sz="2400"/>
              <a:t> ja </a:t>
            </a:r>
            <a:r>
              <a:rPr lang="fi-FI" sz="2400" b="1"/>
              <a:t>haasteiden</a:t>
            </a:r>
            <a:r>
              <a:rPr lang="fi-FI" sz="2400"/>
              <a:t> tasapaino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720725"/>
          </a:xfrm>
        </p:spPr>
        <p:txBody>
          <a:bodyPr/>
          <a:lstStyle/>
          <a:p>
            <a:pPr eaLnBrk="1" hangingPunct="1"/>
            <a:r>
              <a:rPr lang="fi-FI" sz="3200"/>
              <a:t>Kognitiiviset ja havaintomotoriset tavoitteet:</a:t>
            </a:r>
            <a:br>
              <a:rPr lang="fi-FI" sz="3200"/>
            </a:br>
            <a:endParaRPr lang="fi-FI" sz="32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fi-FI" sz="2400"/>
              <a:t>Loogisen ajattelun kehittäminen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Ongelmanratkaisu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Suunnitelmallisuus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/>
              <a:t>Johtopäätösten teko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/>
              <a:t>Keskittymiskyvyn kehittäminen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/>
              <a:t>Muistin kehittäminen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/>
              <a:t>Symbolien ymmärtäminen ja tulkinta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/>
              <a:t>Hahmottaminen </a:t>
            </a:r>
            <a:r>
              <a:rPr lang="fi-FI" sz="2400">
                <a:sym typeface="Wingdings" pitchFamily="2" charset="2"/>
              </a:rPr>
              <a:t></a:t>
            </a:r>
            <a:r>
              <a:rPr lang="fi-FI" sz="2400"/>
              <a:t> kaksiulotteisesta kolmiulotteiseksi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2400"/>
              <a:t>Ympäristön havainnointi ja hahmottaminen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Kokoerojen hahmottaminen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Matkan arviointi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Suunnat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Korkeussuhteet</a:t>
            </a:r>
          </a:p>
          <a:p>
            <a:pPr lvl="2" eaLnBrk="1" hangingPunct="1">
              <a:lnSpc>
                <a:spcPct val="80000"/>
              </a:lnSpc>
            </a:pPr>
            <a:r>
              <a:rPr lang="fi-FI" sz="2000"/>
              <a:t>Mittakaava</a:t>
            </a:r>
          </a:p>
          <a:p>
            <a:pPr eaLnBrk="1" hangingPunct="1">
              <a:lnSpc>
                <a:spcPct val="80000"/>
              </a:lnSpc>
            </a:pPr>
            <a:endParaRPr lang="fi-FI" sz="2800"/>
          </a:p>
        </p:txBody>
      </p:sp>
      <p:pic>
        <p:nvPicPr>
          <p:cNvPr id="36868" name="Picture 4" descr="MC90023454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268413"/>
            <a:ext cx="18192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Sosiaalis-affektiiviset tavoitteet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/>
              <a:t>Itsenäisiin ratkaisuihin kasvattaminen</a:t>
            </a:r>
          </a:p>
          <a:p>
            <a:pPr eaLnBrk="1" hangingPunct="1"/>
            <a:r>
              <a:rPr lang="fi-FI"/>
              <a:t>Virkistys ja elämykset</a:t>
            </a:r>
          </a:p>
          <a:p>
            <a:pPr eaLnBrk="1" hangingPunct="1"/>
            <a:r>
              <a:rPr lang="fi-FI"/>
              <a:t>Onnistumiset ja itseluottamus</a:t>
            </a:r>
          </a:p>
          <a:p>
            <a:pPr eaLnBrk="1" hangingPunct="1"/>
            <a:r>
              <a:rPr lang="fi-FI"/>
              <a:t>Ryhmätyötaidot </a:t>
            </a:r>
          </a:p>
          <a:p>
            <a:pPr eaLnBrk="1" hangingPunct="1"/>
            <a:endParaRPr lang="fi-FI"/>
          </a:p>
          <a:p>
            <a:pPr eaLnBrk="1" hangingPunct="1"/>
            <a:endParaRPr lang="fi-FI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540125"/>
            <a:ext cx="361156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4575" y="404813"/>
            <a:ext cx="8229600" cy="1143000"/>
          </a:xfrm>
        </p:spPr>
        <p:txBody>
          <a:bodyPr/>
          <a:lstStyle/>
          <a:p>
            <a:pPr eaLnBrk="1" hangingPunct="1"/>
            <a:r>
              <a:rPr lang="fi-FI" sz="4000" dirty="0"/>
              <a:t>psykomotoriset </a:t>
            </a:r>
            <a:br>
              <a:rPr lang="fi-FI" sz="4000" dirty="0"/>
            </a:br>
            <a:r>
              <a:rPr lang="fi-FI" sz="4000" dirty="0"/>
              <a:t>tavoitteet </a:t>
            </a:r>
            <a:br>
              <a:rPr lang="fi-FI" sz="4000" dirty="0"/>
            </a:br>
            <a:endParaRPr lang="fi-FI" sz="40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4525963"/>
          </a:xfrm>
        </p:spPr>
        <p:txBody>
          <a:bodyPr/>
          <a:lstStyle/>
          <a:p>
            <a:pPr eaLnBrk="1" hangingPunct="1"/>
            <a:r>
              <a:rPr lang="fi-FI" sz="2800" dirty="0"/>
              <a:t>Kestävyyttä ja lihaskuntoa</a:t>
            </a:r>
          </a:p>
          <a:p>
            <a:pPr lvl="1" eaLnBrk="1" hangingPunct="1"/>
            <a:r>
              <a:rPr lang="fi-FI" sz="2400" dirty="0"/>
              <a:t>Hengitys- ja verenkiertoelimistön kunto</a:t>
            </a:r>
          </a:p>
          <a:p>
            <a:pPr lvl="1" eaLnBrk="1" hangingPunct="1"/>
            <a:r>
              <a:rPr lang="fi-FI" sz="2400" dirty="0"/>
              <a:t>Lihaskunto (alavartalo, jalat)</a:t>
            </a:r>
          </a:p>
          <a:p>
            <a:pPr eaLnBrk="1" hangingPunct="1"/>
            <a:r>
              <a:rPr lang="fi-FI" sz="2800" dirty="0"/>
              <a:t>Nopeutta</a:t>
            </a:r>
          </a:p>
          <a:p>
            <a:pPr lvl="1" eaLnBrk="1" hangingPunct="1"/>
            <a:r>
              <a:rPr lang="fi-FI" sz="2400" dirty="0"/>
              <a:t>Intervallityyppistä juoksua (pyrähdyksiä)</a:t>
            </a:r>
          </a:p>
          <a:p>
            <a:pPr eaLnBrk="1" hangingPunct="1"/>
            <a:r>
              <a:rPr lang="fi-FI" sz="2800" dirty="0"/>
              <a:t>Tasapaino-, koordinaatio- ja orientoitumiskykyä</a:t>
            </a:r>
          </a:p>
          <a:p>
            <a:pPr lvl="1" eaLnBrk="1" hangingPunct="1"/>
            <a:r>
              <a:rPr lang="fi-FI" sz="2400" dirty="0"/>
              <a:t>Kehon eri osien liikkeiden koordinointi </a:t>
            </a:r>
          </a:p>
          <a:p>
            <a:pPr lvl="1" eaLnBrk="1" hangingPunct="1"/>
            <a:r>
              <a:rPr lang="fi-FI" sz="2400" dirty="0"/>
              <a:t>Yleinen kehonhallinta</a:t>
            </a:r>
          </a:p>
          <a:p>
            <a:pPr lvl="1" eaLnBrk="1" hangingPunct="1"/>
            <a:r>
              <a:rPr lang="fi-FI" sz="2400" dirty="0"/>
              <a:t>Näköaisti, tasapainoaisti, kehon ’liikeaisti’</a:t>
            </a:r>
          </a:p>
        </p:txBody>
      </p:sp>
      <p:pic>
        <p:nvPicPr>
          <p:cNvPr id="38916" name="Picture 4" descr="timp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15888"/>
            <a:ext cx="3598863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fi-FI" sz="4000" dirty="0"/>
              <a:t>Suunnistus osana liikunnan sisältöjä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i-FI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 dirty="0"/>
              <a:t>1-4 </a:t>
            </a:r>
            <a:r>
              <a:rPr lang="fi-FI" sz="2000" dirty="0" err="1"/>
              <a:t>lk</a:t>
            </a: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Opetuksen tulisi olla leikinomaista edeten motorisista perustaidoista kohti lajitaitoja. Osa luontoliikunnan kokonaisuutta.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i-FI" sz="2000" dirty="0"/>
              <a:t>”osaa liikkua luonnossa opetuskarttaa hyväksi käyttäen”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 dirty="0"/>
              <a:t>5-9 </a:t>
            </a:r>
            <a:r>
              <a:rPr lang="fi-FI" sz="2000" dirty="0" err="1"/>
              <a:t>lk</a:t>
            </a:r>
            <a:endParaRPr lang="fi-FI" sz="2000" dirty="0"/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Opetuksessa on otettava huomioon kehitysvaiheen tarpeet ja yksilöllisyys. Yleisiä liikuntaopetuksen tavoitteita on lajitaitojen oppiminen, turvallinen ja asianmukainen toiminta liikuntatilanteissa ja tutustuminen liikunnan harrastusympäristöihin.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fi-FI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i-FI" sz="2000" dirty="0"/>
              <a:t> ”osaa suunnistaa karttaa ja kompassia apuna käyttäen sekä tietää jokaisen oikeuksista ja velvollisuuksista”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Luontoliikunta 4 op (LPES024)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fi-FI" sz="2400" dirty="0"/>
              <a:t>Osaamistavoitteet:</a:t>
            </a:r>
          </a:p>
          <a:p>
            <a:pPr marL="0" indent="0">
              <a:buNone/>
            </a:pPr>
            <a:r>
              <a:rPr lang="fi-FI" sz="2400" dirty="0"/>
              <a:t>- Ymmärtää eri luonto- ja seikkailuliikuntamuotojen moninaisuuden</a:t>
            </a:r>
          </a:p>
          <a:p>
            <a:pPr>
              <a:buFontTx/>
              <a:buChar char="-"/>
            </a:pPr>
            <a:r>
              <a:rPr lang="fi-FI" sz="2400" dirty="0"/>
              <a:t>Osaa suunnitella ja toteuttaa didaktisesti mielekkäitä oppimiskokonaisuuksia luontoliikunnassa ja suunnistuksessa erilaisille oppilasryhmille</a:t>
            </a:r>
          </a:p>
          <a:p>
            <a:pPr>
              <a:buFontTx/>
              <a:buChar char="-"/>
            </a:pPr>
            <a:r>
              <a:rPr lang="fi-FI" sz="2400" dirty="0"/>
              <a:t>Osaa eriyttää toimintaa yksilöllisten tarpeiden mukaisesti</a:t>
            </a:r>
          </a:p>
          <a:p>
            <a:pPr>
              <a:buFontTx/>
              <a:buChar char="-"/>
            </a:pPr>
            <a:r>
              <a:rPr lang="fi-FI" sz="2400" dirty="0"/>
              <a:t>Tuntee luontoliikuntaympäristön fyysisen, psyykkisen ja sosiaalisen turvallisuuden elementit</a:t>
            </a:r>
          </a:p>
          <a:p>
            <a:pPr>
              <a:buFontTx/>
              <a:buChar char="-"/>
            </a:pPr>
            <a:r>
              <a:rPr lang="fi-FI" sz="2400" dirty="0"/>
              <a:t>Kehittää tunne- ja vuorovaikutusosaamistaan käytännön opetustilanteissa</a:t>
            </a:r>
          </a:p>
          <a:p>
            <a:pPr>
              <a:buFontTx/>
              <a:buChar char="-"/>
            </a:pPr>
            <a:r>
              <a:rPr lang="fi-FI" sz="2400" dirty="0"/>
              <a:t>Tiedostaa luontoliikunnan mahdollisuudet kokonaisvaltaisen hyvinvoinnin lisääjänä</a:t>
            </a:r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6670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Luontoliikunta osana liikunnan sisältöjä /lukio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fi-FI" dirty="0"/>
              <a:t>Suunnistus osana pakollisten kurssien sisältöjä</a:t>
            </a:r>
          </a:p>
          <a:p>
            <a:pPr eaLnBrk="1" hangingPunct="1"/>
            <a:r>
              <a:rPr lang="fi-FI" dirty="0"/>
              <a:t>Retkeily (</a:t>
            </a:r>
            <a:r>
              <a:rPr lang="fi-FI" dirty="0" err="1"/>
              <a:t>esim.valinnainen</a:t>
            </a:r>
            <a:r>
              <a:rPr lang="fi-FI" dirty="0"/>
              <a:t> kurssi)</a:t>
            </a:r>
          </a:p>
          <a:p>
            <a:pPr eaLnBrk="1" hangingPunct="1"/>
            <a:r>
              <a:rPr lang="fi-FI" dirty="0"/>
              <a:t>Valinnaisissa osana ulkoliikuntaa</a:t>
            </a:r>
          </a:p>
          <a:p>
            <a:pPr eaLnBrk="1" hangingPunct="1"/>
            <a:r>
              <a:rPr lang="fi-FI" dirty="0"/>
              <a:t>Esim. 10krt iltarasteilla </a:t>
            </a:r>
            <a:r>
              <a:rPr lang="fi-FI" dirty="0" err="1">
                <a:sym typeface="Wingdings" pitchFamily="2" charset="2"/>
              </a:rPr>
              <a:t>kurssi</a:t>
            </a:r>
            <a:endParaRPr lang="fi-FI" dirty="0">
              <a:sym typeface="Wingdings" pitchFamily="2" charset="2"/>
            </a:endParaRPr>
          </a:p>
          <a:p>
            <a:pPr eaLnBrk="1" hangingPunct="1"/>
            <a:r>
              <a:rPr lang="fi-FI" dirty="0">
                <a:sym typeface="Wingdings" pitchFamily="2" charset="2"/>
              </a:rPr>
              <a:t>Integrointi eri oppiaineiden kanssa</a:t>
            </a:r>
            <a:endParaRPr lang="fi-FI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400" b="1" dirty="0"/>
              <a:t>1-2 </a:t>
            </a:r>
            <a:r>
              <a:rPr lang="fi-FI" sz="2400" b="1" dirty="0" err="1"/>
              <a:t>lk</a:t>
            </a:r>
            <a:endParaRPr lang="fi-FI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sz="2400" dirty="0"/>
              <a:t> 	tavoitteiden painopiste on kognitiivisten ja sosiaalisten taitojen harjaantumisessa. 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b="1" dirty="0"/>
              <a:t>3-6 </a:t>
            </a:r>
            <a:r>
              <a:rPr lang="fi-FI" sz="2400" b="1" dirty="0" err="1"/>
              <a:t>lk</a:t>
            </a:r>
            <a:r>
              <a:rPr lang="fi-FI" sz="2400" b="1" dirty="0"/>
              <a:t> Suunnistus ja retkeily</a:t>
            </a:r>
            <a:endParaRPr lang="fi-FI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sz="2400" dirty="0"/>
              <a:t>	Opetuksen keskeiset tehtävät: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havainnointi-, harkinta- ja päättelytaidon kehittäminen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maastossa liikkumisen perustaitojen opettaminen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tarjoaa erinomaisen mahdollisuuden eri oppiaineiden integrointiin, esim. rastitehtävien avulla voidaan kerrata muiden oppiaineiden sisältöjä</a:t>
            </a:r>
          </a:p>
          <a:p>
            <a:pPr eaLnBrk="1" hangingPunct="1">
              <a:lnSpc>
                <a:spcPct val="90000"/>
              </a:lnSpc>
            </a:pPr>
            <a:endParaRPr lang="fi-FI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fi-FI" dirty="0"/>
              <a:t>Sisältöjä alaluokille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Sisältöjä alaluokille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400" dirty="0"/>
              <a:t>Piiloleikit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ympäristön havainnoiminen (karttaretket, valokuvasuunnistus)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karttakäsitteen hahmottaminen (pienoismallit, pohjapiirrokset)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pienoismallin tai pihakartan suuntaaminen maaston mukaisesti ja oman olinpaikan tiedostaminen 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karttakuvan ymmärtäminen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kartan suuntaaminen maaston mukaisesti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Helppo viuhkasuunnistus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Erilaiset pistesuunnistus variaatiot leikinomaisesti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Sisältöjä (3-6 </a:t>
            </a:r>
            <a:r>
              <a:rPr lang="fi-FI" dirty="0" err="1"/>
              <a:t>lk</a:t>
            </a:r>
            <a:r>
              <a:rPr lang="fi-FI" dirty="0"/>
              <a:t>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i-FI" sz="2000"/>
          </a:p>
          <a:p>
            <a:pPr eaLnBrk="1" hangingPunct="1">
              <a:lnSpc>
                <a:spcPct val="80000"/>
              </a:lnSpc>
            </a:pPr>
            <a:r>
              <a:rPr lang="fi-FI" sz="2000"/>
              <a:t>Valokuvasuunnistus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Karttamerkit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Kartan suuntaaminen maaston mukaan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Pääilmansuunnat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Yksinkertaisia reitinvalintaharjoituksia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Peukalokartanlukuharjoituksia esim. karttaretkellä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Matkan arviointi: Maastossa kuljetun matkan pituuden ylimalkainen hahmottaminen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Reitinvalinta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Tutustutaan suunnistuskarttaan: päävärit ja merkit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Kompassin käyttö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Kartan suuntaaminen maaston mukaisesti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Suunnassa kulkeminen</a:t>
            </a:r>
          </a:p>
          <a:p>
            <a:pPr eaLnBrk="1" hangingPunct="1">
              <a:lnSpc>
                <a:spcPct val="80000"/>
              </a:lnSpc>
            </a:pPr>
            <a:endParaRPr lang="fi-FI" sz="2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Retkeily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400" dirty="0"/>
              <a:t>Luontopolku integroiden luokka-asteen muihin oppisisältöihin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Hiihto-, patikka- tai polkupyöräretki oppituntien puitteissa tai koulun yhteisinä tapahtumapäivinä. Retken yhteydessä mahdollisesti käsiteltäviä aihepiirejä: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varustautuminen retkelle eri vuodenaikoina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käyttäytyminen liikenteessä ja luonnossa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jokaisen oikeudet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tulentekotaidot ja turvallinen tulenpito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kartanlukutaidon ja kompassin hyödyntäminen maastossa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toimenpiteet eksyksissä oltaessa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 dirty="0"/>
              <a:t>ensiavun perustaitoja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/>
            <a:endParaRPr lang="fi-FI"/>
          </a:p>
          <a:p>
            <a:pPr eaLnBrk="1" hangingPunct="1"/>
            <a:endParaRPr lang="fi-FI" b="1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684213" y="908050"/>
            <a:ext cx="79200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i-FI" sz="2400" b="1" dirty="0"/>
              <a:t>Suunnistus ja retkeily 7-9 luokat</a:t>
            </a:r>
          </a:p>
          <a:p>
            <a:endParaRPr lang="fi-FI" sz="2400" b="1" dirty="0"/>
          </a:p>
          <a:p>
            <a:pPr>
              <a:buFontTx/>
              <a:buChar char="•"/>
            </a:pPr>
            <a:r>
              <a:rPr lang="fi-FI" sz="2400" dirty="0"/>
              <a:t>Keskeisenä tavoitteena on, että oppilas löytää kohteen karttaa apuna käyttäen ja osaa turvallisen retkeilyn perustaidot</a:t>
            </a:r>
          </a:p>
          <a:p>
            <a:pPr>
              <a:buFontTx/>
              <a:buChar char="•"/>
            </a:pPr>
            <a:r>
              <a:rPr lang="fi-FI" sz="2400" dirty="0"/>
              <a:t> Oppilaan päätöksentekotaito ja luottamus omiin taitoihin lisääntyy</a:t>
            </a:r>
          </a:p>
          <a:p>
            <a:pPr>
              <a:buFontTx/>
              <a:buChar char="•"/>
            </a:pPr>
            <a:r>
              <a:rPr lang="fi-FI" sz="2400" dirty="0"/>
              <a:t>Olennaista on, että oppilaan henkilökohtainen kartanlukutaito harjaantuu ja oppilas tottuu liikkumaan luonnossa myös yksin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fi-FI" dirty="0"/>
              <a:t>Sisältöjä lk.7-9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 dirty="0"/>
              <a:t>Kartanlukutaidon harjoittaminen 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matkan mittaaminen ja arviointi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korkeuskäyrien lukeminen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Suunnanotto kartalta ja suunnassa kulkeminen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Metsässä liikkumisen ilo ja virkistys</a:t>
            </a:r>
            <a:br>
              <a:rPr lang="fi-FI" sz="2000" dirty="0"/>
            </a:br>
            <a:endParaRPr lang="fi-FI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 dirty="0"/>
              <a:t>	Eriyttäminen oppilaiden taitotason mukaan</a:t>
            </a:r>
            <a:br>
              <a:rPr lang="fi-FI" sz="2000" dirty="0"/>
            </a:br>
            <a:r>
              <a:rPr lang="fi-FI" sz="2000" dirty="0"/>
              <a:t>Kartan mittakaava </a:t>
            </a:r>
            <a:r>
              <a:rPr lang="fi-FI" sz="2000" b="1" dirty="0"/>
              <a:t>1:5000 </a:t>
            </a:r>
            <a:r>
              <a:rPr lang="fi-FI" sz="2000" dirty="0"/>
              <a:t>/ 1:10 000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 dirty="0"/>
              <a:t>Erilaisia harjoitteita: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karttaretki erityisesti, jos käytössä oppilaille uusi kartta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Viuhkasuunnistus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Pistesuunnistus (</a:t>
            </a:r>
            <a:r>
              <a:rPr lang="fi-FI" sz="2000" dirty="0" err="1"/>
              <a:t>rogaining</a:t>
            </a:r>
            <a:r>
              <a:rPr lang="fi-FI" sz="2000" dirty="0"/>
              <a:t>, Afrikan tähti tms.)</a:t>
            </a:r>
          </a:p>
          <a:p>
            <a:pPr lvl="0" eaLnBrk="1" hangingPunct="1">
              <a:lnSpc>
                <a:spcPct val="80000"/>
              </a:lnSpc>
            </a:pPr>
            <a:r>
              <a:rPr lang="fi-FI" sz="2000" dirty="0">
                <a:solidFill>
                  <a:srgbClr val="000000"/>
                </a:solidFill>
              </a:rPr>
              <a:t>suunnistusrata tukiuran läheisyydessä</a:t>
            </a:r>
          </a:p>
          <a:p>
            <a:pPr lvl="0" eaLnBrk="1" hangingPunct="1">
              <a:lnSpc>
                <a:spcPct val="80000"/>
              </a:lnSpc>
            </a:pPr>
            <a:r>
              <a:rPr lang="fi-FI" sz="2000" dirty="0">
                <a:solidFill>
                  <a:srgbClr val="000000"/>
                </a:solidFill>
              </a:rPr>
              <a:t>Helpot ratamestaritehtävät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Retkeilytiedot ja -taidot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retkikeittimien käyttö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retkeilijän varusteet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tulenteko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retkeilijän oikeudet ja velvollisuudet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 dirty="0"/>
              <a:t>Koulusuunnistuksen oppimistavoitteita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 dirty="0"/>
              <a:t>Kartanlukutaidon oppiminen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Karttakuvan hahmottaminen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Kartan suuntaaminen oikein päin maaston avulla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Oman olinpaikan määrittäminen (peukku paikalleen)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Karttamerkkien oppiminen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Maastoon tottuminen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Luonnossa liikkumiseen tottuminen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Luonnon arvojen kunnioittaminen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Jokaisen oikeudet ja velvollisuudet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Suunnistustaidon oppiminen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Eteneminen kartan avulla johdattelevaa reittiä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Yksinkertainen reitinvalinta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dirty="0"/>
              <a:t>Suunnistustaidon kehittäminen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Useita reitinvalintoja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Korkeuskäyrien ymmärtäminen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Kartan suuntaaminen kompassin avulla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dirty="0"/>
              <a:t>Suunnan otto ja suunnassa kulku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1B0F7068-D313-4989-992B-8142FB1763A6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52227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15902F37-FF5F-453A-8EFB-C776EAAEE519}" type="slidenum">
              <a:rPr lang="fi-FI" sz="1400"/>
              <a:pPr lvl="1" algn="r"/>
              <a:t>38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Suunnistusopetuksen painopistealueita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>
              <a:buSzPct val="75000"/>
              <a:buFont typeface="Wingdings" pitchFamily="2" charset="2"/>
              <a:buChar char="l"/>
            </a:pPr>
            <a:r>
              <a:rPr lang="fi-FI"/>
              <a:t>Opetuksen johdonmukainen eteneminen</a:t>
            </a:r>
          </a:p>
          <a:p>
            <a:pPr eaLnBrk="1" hangingPunct="1">
              <a:buSzPct val="75000"/>
              <a:buFont typeface="Wingdings" pitchFamily="2" charset="2"/>
              <a:buChar char="l"/>
            </a:pPr>
            <a:r>
              <a:rPr lang="fi-FI"/>
              <a:t>Monipuoliset harjoitteet</a:t>
            </a:r>
          </a:p>
          <a:p>
            <a:pPr eaLnBrk="1" hangingPunct="1">
              <a:buSzPct val="75000"/>
              <a:buFont typeface="Wingdings" pitchFamily="2" charset="2"/>
              <a:buChar char="l"/>
            </a:pPr>
            <a:r>
              <a:rPr lang="fi-FI"/>
              <a:t>Taidon merkityksen korostaminen</a:t>
            </a:r>
          </a:p>
          <a:p>
            <a:pPr eaLnBrk="1" hangingPunct="1">
              <a:buSzPct val="75000"/>
              <a:buFont typeface="Wingdings" pitchFamily="2" charset="2"/>
              <a:buChar char="l"/>
            </a:pPr>
            <a:r>
              <a:rPr lang="fi-FI"/>
              <a:t>Jokapäiväisen hyödyn korostaminen</a:t>
            </a:r>
          </a:p>
          <a:p>
            <a:pPr eaLnBrk="1" hangingPunct="1">
              <a:buSzPct val="75000"/>
              <a:buFont typeface="Wingdings" pitchFamily="2" charset="2"/>
              <a:buChar char="l"/>
            </a:pPr>
            <a:r>
              <a:rPr lang="fi-FI"/>
              <a:t>Kiireettömyys</a:t>
            </a:r>
          </a:p>
          <a:p>
            <a:pPr eaLnBrk="1" hangingPunct="1">
              <a:buSzPct val="75000"/>
              <a:buFont typeface="Wingdings" pitchFamily="2" charset="2"/>
              <a:buChar char="l"/>
            </a:pPr>
            <a:r>
              <a:rPr lang="fi-FI"/>
              <a:t>Seikkailunomaisuus</a:t>
            </a:r>
          </a:p>
          <a:p>
            <a:pPr eaLnBrk="1" hangingPunct="1">
              <a:buSzPct val="75000"/>
              <a:buFont typeface="Wingdings" pitchFamily="2" charset="2"/>
              <a:buChar char="l"/>
            </a:pPr>
            <a:endParaRPr lang="fi-FI"/>
          </a:p>
          <a:p>
            <a:pPr eaLnBrk="1" hangingPunct="1">
              <a:buSzPct val="75000"/>
              <a:buFont typeface="Wingdings" pitchFamily="2" charset="2"/>
              <a:buChar char="l"/>
            </a:pPr>
            <a:endParaRPr lang="fi-FI"/>
          </a:p>
        </p:txBody>
      </p:sp>
    </p:spTree>
  </p:cSld>
  <p:clrMapOvr>
    <a:masterClrMapping/>
  </p:clrMapOvr>
  <p:transition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36838"/>
            <a:ext cx="8229600" cy="1143000"/>
          </a:xfrm>
        </p:spPr>
        <p:txBody>
          <a:bodyPr/>
          <a:lstStyle/>
          <a:p>
            <a:pPr eaLnBrk="1" hangingPunct="1"/>
            <a:r>
              <a:rPr lang="fi-FI" sz="4000"/>
              <a:t>Suunnistustaitojen oppiminen ja opetuksen eteneminen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i-F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0000"/>
                </a:solidFill>
              </a:rPr>
              <a:t>Luontoliikunta 4 op (LPES024)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Sisältö</a:t>
            </a:r>
          </a:p>
          <a:p>
            <a:pPr>
              <a:buFontTx/>
              <a:buChar char="-"/>
            </a:pPr>
            <a:r>
              <a:rPr lang="fi-FI" dirty="0"/>
              <a:t>Luontoliikunnan ja suunnistuksen opettaminen erilaisille oppilasryhmille. Oppilaiden valmiuksien ja taitojen arviointi, sopivien tavoitteiden ja sisältöjen valinta</a:t>
            </a:r>
          </a:p>
          <a:p>
            <a:pPr>
              <a:buFontTx/>
              <a:buChar char="-"/>
            </a:pPr>
            <a:r>
              <a:rPr lang="fi-FI" dirty="0"/>
              <a:t>Toiminnallisen seikkailuopetuksen järjestäminen koululuokalle</a:t>
            </a:r>
          </a:p>
          <a:p>
            <a:pPr>
              <a:buFontTx/>
              <a:buChar char="-"/>
            </a:pPr>
            <a:r>
              <a:rPr lang="fi-FI" dirty="0"/>
              <a:t>Uusien luontoliikunta- ja retkeilymuotojen kokeileminen</a:t>
            </a:r>
          </a:p>
        </p:txBody>
      </p:sp>
    </p:spTree>
    <p:extLst>
      <p:ext uri="{BB962C8B-B14F-4D97-AF65-F5344CB8AC3E}">
        <p14:creationId xmlns:p14="http://schemas.microsoft.com/office/powerpoint/2010/main" val="28617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Kohti harjoituksia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/>
              <a:t>Mistä suunnistustaito mielestäsi koostuu?</a:t>
            </a:r>
          </a:p>
          <a:p>
            <a:pPr eaLnBrk="1" hangingPunct="1"/>
            <a:r>
              <a:rPr lang="fi-FI"/>
              <a:t>Mitä pitää osata, jotta osaa suunnistaa?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fi-FI" sz="4000"/>
              <a:t>Kartanlukutaito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96975"/>
            <a:ext cx="8291512" cy="56610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188913"/>
            <a:ext cx="5051426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2484438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/>
              <a:t>Suunnistustaito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pPr eaLnBrk="1" hangingPunct="1"/>
            <a:r>
              <a:rPr lang="fi-FI"/>
              <a:t>1. Missä olen?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229600" cy="3733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800"/>
              <a:t>Vertailemalla karttaa ja maastoa toisiinsa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Oman sijainnin määrittämisen edellytys on kartan oikea suuntaaminen ja karttamerkkien tunteminen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Paikantamiskartanluku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Huomio suuriin ja selkeisiin kohteisiin ja niiden suuntaan maastossa: esim. rakennukset, avoimet alueet, sähkölinjat, tiet ja ajopolut 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Peukalo-ote helpottaa kartalla pysymistä</a:t>
            </a:r>
          </a:p>
          <a:p>
            <a:pPr eaLnBrk="1" hangingPunct="1">
              <a:lnSpc>
                <a:spcPct val="80000"/>
              </a:lnSpc>
            </a:pPr>
            <a:endParaRPr lang="fi-FI" sz="280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495800"/>
            <a:ext cx="2592387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4508500"/>
            <a:ext cx="2592388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/>
              <a:t>Oleellisen hahmottaminen kartalta</a:t>
            </a:r>
          </a:p>
        </p:txBody>
      </p:sp>
      <p:pic>
        <p:nvPicPr>
          <p:cNvPr id="58371" name="Kuva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5013" y="2695575"/>
            <a:ext cx="5133975" cy="2333625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fi-FI"/>
              <a:t>Löydätkö oleellisen, muisti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836613"/>
            <a:ext cx="5405438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pPr eaLnBrk="1" hangingPunct="1"/>
            <a:r>
              <a:rPr lang="fi-FI"/>
              <a:t>Löydätkö oleellisen, muisti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795338"/>
            <a:ext cx="10044113" cy="60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Ratasuunnitteluideoita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sz="3600" b="1">
                <a:solidFill>
                  <a:srgbClr val="008000"/>
                </a:solidFill>
              </a:rPr>
              <a:t>Missä olen, kartan suuntaaminen, kartan ja maaston vertailu: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Karttaretket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Tarkkuussuunnistus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Viivasuunnistus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Reittiviivasuunnistus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Parisuunnistus, toisella piirretty rata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Peukalokartanluku</a:t>
            </a:r>
          </a:p>
          <a:p>
            <a:pPr lvl="1" eaLnBrk="1" hangingPunct="1">
              <a:lnSpc>
                <a:spcPct val="90000"/>
              </a:lnSpc>
            </a:pPr>
            <a:r>
              <a:rPr lang="fi-FI"/>
              <a:t>Jne…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tsikko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fi-FI">
                <a:latin typeface="Comic Sans MS" pitchFamily="66" charset="0"/>
              </a:rPr>
              <a:t>Reitinvalinta</a:t>
            </a:r>
          </a:p>
        </p:txBody>
      </p:sp>
      <p:sp>
        <p:nvSpPr>
          <p:cNvPr id="62467" name="Sisällön paikkamerkki 4"/>
          <p:cNvSpPr>
            <a:spLocks noGrp="1"/>
          </p:cNvSpPr>
          <p:nvPr>
            <p:ph sz="half" idx="4294967295"/>
          </p:nvPr>
        </p:nvSpPr>
        <p:spPr>
          <a:xfrm>
            <a:off x="0" y="1052513"/>
            <a:ext cx="4608513" cy="5805487"/>
          </a:xfrm>
        </p:spPr>
        <p:txBody>
          <a:bodyPr/>
          <a:lstStyle/>
          <a:p>
            <a:pPr eaLnBrk="1" hangingPunct="1"/>
            <a:r>
              <a:rPr lang="fi-FI" sz="2400">
                <a:latin typeface="Comic Sans MS" pitchFamily="66" charset="0"/>
              </a:rPr>
              <a:t>Ennen rastilta lähtöä laaditaan suunnitelma etenemisreitistä</a:t>
            </a:r>
          </a:p>
          <a:p>
            <a:pPr eaLnBrk="1" hangingPunct="1"/>
            <a:r>
              <a:rPr lang="fi-FI" sz="2400">
                <a:latin typeface="Comic Sans MS" pitchFamily="66" charset="0"/>
              </a:rPr>
              <a:t>Päätökseen vaikuttavat</a:t>
            </a:r>
          </a:p>
          <a:p>
            <a:pPr lvl="1" eaLnBrk="1" hangingPunct="1"/>
            <a:r>
              <a:rPr lang="fi-FI" sz="2400">
                <a:latin typeface="Comic Sans MS" pitchFamily="66" charset="0"/>
              </a:rPr>
              <a:t>Omat taidot ja kunto</a:t>
            </a:r>
          </a:p>
          <a:p>
            <a:pPr lvl="1" eaLnBrk="1" hangingPunct="1"/>
            <a:r>
              <a:rPr lang="fi-FI" sz="2400">
                <a:latin typeface="Comic Sans MS" pitchFamily="66" charset="0"/>
              </a:rPr>
              <a:t>Tarjolla olevat kulku-urat</a:t>
            </a:r>
          </a:p>
          <a:p>
            <a:pPr lvl="1" eaLnBrk="1" hangingPunct="1"/>
            <a:r>
              <a:rPr lang="fi-FI" sz="2400">
                <a:latin typeface="Comic Sans MS" pitchFamily="66" charset="0"/>
              </a:rPr>
              <a:t>Maaston korkeuserot</a:t>
            </a:r>
          </a:p>
          <a:p>
            <a:pPr lvl="1" eaLnBrk="1" hangingPunct="1"/>
            <a:r>
              <a:rPr lang="fi-FI" sz="2400">
                <a:latin typeface="Comic Sans MS" pitchFamily="66" charset="0"/>
              </a:rPr>
              <a:t>Maaston kulkukelpoisuus</a:t>
            </a:r>
          </a:p>
          <a:p>
            <a:pPr eaLnBrk="1" hangingPunct="1"/>
            <a:r>
              <a:rPr lang="fi-FI" sz="2400">
                <a:latin typeface="Comic Sans MS" pitchFamily="66" charset="0"/>
              </a:rPr>
              <a:t>Hyvä reitinvalinta on puolet toteutusta!</a:t>
            </a:r>
          </a:p>
          <a:p>
            <a:pPr eaLnBrk="1" hangingPunct="1"/>
            <a:r>
              <a:rPr lang="fi-FI" sz="2400">
                <a:latin typeface="Comic Sans MS" pitchFamily="66" charset="0"/>
              </a:rPr>
              <a:t>Etsi erilaisia reittejä kartan rastiväleille</a:t>
            </a:r>
          </a:p>
          <a:p>
            <a:pPr lvl="1" eaLnBrk="1" hangingPunct="1"/>
            <a:endParaRPr lang="fi-FI" sz="2400"/>
          </a:p>
        </p:txBody>
      </p:sp>
      <p:pic>
        <p:nvPicPr>
          <p:cNvPr id="62468" name="Sisällön paikkamerkki 5" descr="reitinvalint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1484313"/>
            <a:ext cx="3711575" cy="4643437"/>
          </a:xfr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latunnisteen paikkamerkki 1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i-FI" sz="1200">
                <a:solidFill>
                  <a:srgbClr val="898989"/>
                </a:solidFill>
                <a:latin typeface="Calibri" pitchFamily="34" charset="0"/>
              </a:rPr>
              <a:t>Suomen Suunnistusliitto ry</a:t>
            </a:r>
          </a:p>
        </p:txBody>
      </p:sp>
      <p:pic>
        <p:nvPicPr>
          <p:cNvPr id="63491" name="Kuv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36550"/>
            <a:ext cx="78486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0000"/>
                </a:solidFill>
              </a:rPr>
              <a:t>Luontoliikunta 4 op (LPES024)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Opetus- ja työmuodot sekä suoritustapa</a:t>
            </a:r>
          </a:p>
          <a:p>
            <a:pPr>
              <a:buFontTx/>
              <a:buChar char="-"/>
            </a:pPr>
            <a:r>
              <a:rPr lang="fi-FI" dirty="0"/>
              <a:t>Luennot 6 h</a:t>
            </a:r>
          </a:p>
          <a:p>
            <a:pPr>
              <a:buFontTx/>
              <a:buChar char="-"/>
            </a:pPr>
            <a:r>
              <a:rPr lang="fi-FI" dirty="0"/>
              <a:t>Harjoitukset 58 h (suunnistus / retkeily 22 h, erilaiset luontoliikuntamuodot ja seikkailupäivä 28 h)</a:t>
            </a:r>
          </a:p>
          <a:p>
            <a:pPr>
              <a:buFontTx/>
              <a:buChar char="-"/>
            </a:pPr>
            <a:r>
              <a:rPr lang="fi-FI" dirty="0"/>
              <a:t>Iltarastiraportti ja seikkailupäivän raportointi</a:t>
            </a:r>
          </a:p>
          <a:p>
            <a:pPr>
              <a:buFontTx/>
              <a:buChar char="-"/>
            </a:pPr>
            <a:r>
              <a:rPr lang="fi-FI" dirty="0"/>
              <a:t>Harjoitusten suorittaminen, seikkailupäivän ja iltarastien raportointi</a:t>
            </a:r>
          </a:p>
        </p:txBody>
      </p:sp>
    </p:spTree>
    <p:extLst>
      <p:ext uri="{BB962C8B-B14F-4D97-AF65-F5344CB8AC3E}">
        <p14:creationId xmlns:p14="http://schemas.microsoft.com/office/powerpoint/2010/main" val="1002911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Varmin, lyhin, nopein?</a:t>
            </a: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7283450" cy="40052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Johdatteleva reitti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226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000"/>
              <a:t>Esim. tie, polku, sähkölinja, pellon reuna, oja tmv.</a:t>
            </a:r>
            <a:r>
              <a:rPr lang="fi-FI" sz="2000">
                <a:sym typeface="Wingdings" pitchFamily="2" charset="2"/>
              </a:rPr>
              <a:t>seuraaminen helppoa</a:t>
            </a:r>
            <a:r>
              <a:rPr lang="fi-FI" sz="200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fi-FI" sz="2000"/>
              <a:t>Voi olla myös erikseen viitoitettu reitti </a:t>
            </a:r>
            <a:r>
              <a:rPr lang="fi-FI" sz="2000">
                <a:sym typeface="Wingdings" pitchFamily="2" charset="2"/>
              </a:rPr>
              <a:t>rastireitti</a:t>
            </a:r>
          </a:p>
          <a:p>
            <a:pPr eaLnBrk="1" hangingPunct="1">
              <a:lnSpc>
                <a:spcPct val="90000"/>
              </a:lnSpc>
            </a:pPr>
            <a:r>
              <a:rPr lang="fi-FI" sz="2000"/>
              <a:t>Aloittelijoiden harjoitus </a:t>
            </a:r>
            <a:r>
              <a:rPr lang="fi-FI" sz="2000">
                <a:sym typeface="Wingdings" pitchFamily="2" charset="2"/>
              </a:rPr>
              <a:t></a:t>
            </a:r>
            <a:r>
              <a:rPr lang="fi-FI" sz="2000"/>
              <a:t>rastiväleillä mahdollisuus käyttää johdattelevaa reittiä ja rastit sijoitettu johdattelevalle reitille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fi-FI" sz="2000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700213"/>
            <a:ext cx="4811713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Yksi reitinvalinta</a:t>
            </a: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4906963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Monta reitinvalintaa</a:t>
            </a:r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4259263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Eritasoiset reitinvalinnat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fi-FI"/>
              <a:t>Yksi varma valinta</a:t>
            </a:r>
          </a:p>
          <a:p>
            <a:pPr eaLnBrk="1" hangingPunct="1"/>
            <a:r>
              <a:rPr lang="fi-FI"/>
              <a:t>Taitavampi voi mennä suorempaa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40100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Kuv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23863"/>
            <a:ext cx="8208962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Ratasuunnitteluideoita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sz="2800" b="1">
                <a:solidFill>
                  <a:srgbClr val="008000"/>
                </a:solidFill>
              </a:rPr>
              <a:t>Suunnitelman teko ja reitinvalinta: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korostuu peitteisissä ja korkeusmuodoltaan jyrkkäpiirteisissä sekä vaikeakulkuisissa maastoissa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rastireitit, joissa riittävän pitkät siimarihukkalenkit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reitinvalintavälit, joissa nopein vaihtoehto ei ole suoraan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Pitkät rastivälit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Hiihtosuunnistus ja pyöräsuunnistus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Parisuunnistus, toinen eri reittiä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tentaattorit kysymässä suunnitelmaa heti rastiltalähdön jälkeen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/>
              <a:t>valmiiksi piirretty rata </a:t>
            </a:r>
            <a:r>
              <a:rPr lang="fi-FI" sz="2000">
                <a:sym typeface="Wingdings" pitchFamily="2" charset="2"/>
              </a:rPr>
              <a:t> ei voida tarkastella ja suunnitella etukäteen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2000">
                <a:sym typeface="Wingdings" pitchFamily="2" charset="2"/>
              </a:rPr>
              <a:t>yösuunnistus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tsikk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sz="3200">
                <a:latin typeface="Comic Sans MS" pitchFamily="66" charset="0"/>
              </a:rPr>
              <a:t>Mistä rastille? Myös rastinotto on suunniteltava…</a:t>
            </a:r>
          </a:p>
        </p:txBody>
      </p:sp>
      <p:sp>
        <p:nvSpPr>
          <p:cNvPr id="71683" name="Alatunnisteen paikkamerkki 2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i-FI" sz="1200">
                <a:solidFill>
                  <a:srgbClr val="898989"/>
                </a:solidFill>
                <a:latin typeface="Calibri" pitchFamily="34" charset="0"/>
              </a:rPr>
              <a:t>Suomen Suunnistusliitto ry</a:t>
            </a:r>
          </a:p>
        </p:txBody>
      </p:sp>
      <p:pic>
        <p:nvPicPr>
          <p:cNvPr id="71684" name="Kuva 3" descr="kirkk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557338"/>
            <a:ext cx="3929063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kstikehys 5"/>
          <p:cNvSpPr txBox="1">
            <a:spLocks noChangeArrowheads="1"/>
          </p:cNvSpPr>
          <p:nvPr/>
        </p:nvSpPr>
        <p:spPr bwMode="auto">
          <a:xfrm>
            <a:off x="714375" y="5143500"/>
            <a:ext cx="7643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 sz="2400">
                <a:latin typeface="Comic Sans MS" pitchFamily="66" charset="0"/>
              </a:rPr>
              <a:t>Kirkontorni/viimeinen varma  on jokin selkeä ja helposti havaittava  kohde rastin läheisyydessä.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Ratasuunnitteluideoita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800" b="1">
                <a:solidFill>
                  <a:srgbClr val="008000"/>
                </a:solidFill>
              </a:rPr>
              <a:t>Rastinotto :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endParaRPr lang="fi-FI" sz="2000"/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korostuu pienipiirteisissä maastoissa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tarkasti tehdyt suurimittakaavaiset kartat esim. 1:3000 ja 1:5000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rastien sijoittelu pienipiirteisille alueille, joiden ympärillä on pysäyttäviä kohteita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viuhkaharjoitukset pienipiirteisten alueiden keskeltä </a:t>
            </a:r>
            <a:r>
              <a:rPr lang="fi-FI" sz="2000">
                <a:sym typeface="Wingdings" pitchFamily="2" charset="2"/>
              </a:rPr>
              <a:t> turvana ohjaajat ja tuttu keskusrasti</a:t>
            </a:r>
            <a:endParaRPr lang="fi-FI" sz="2000"/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viivasuunnistus</a:t>
            </a:r>
            <a:endParaRPr lang="fi-FI" sz="200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karttaretket suunnistuksellisesti vaikeille maastoalueille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harjoitukset ilman kompassia</a:t>
            </a:r>
            <a:endParaRPr lang="fi-FI" sz="1200"/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rastinottomaraton lyhyillä rastiväleillä (esim. 25 rastia)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rasteille kreppinauhat tai lippu tulosuunnasta katsottuna taakse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2000"/>
              <a:t>Mikro-o</a:t>
            </a:r>
          </a:p>
          <a:p>
            <a:pPr eaLnBrk="1" hangingPunct="1">
              <a:lnSpc>
                <a:spcPct val="80000"/>
              </a:lnSpc>
            </a:pPr>
            <a:endParaRPr lang="fi-FI" sz="2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Maastossa eteneminen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/>
              <a:t>Totuttelu maastossa liikkumiseen ilman karttaa kävellen ja juosten esim. leikkien ja retkeilyn kautta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Seuraavaksi mukaan kartta: tehdään karttaretkiä kävellen ja juosten tai vaikka hiihtäen, meloen ja pyöräillen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Kompassi mukaan viimeisenä, kun maastossa liikkuminen karttaa lukien sujuu jo hyvin</a:t>
            </a:r>
            <a:endParaRPr lang="fi-FI" b="1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Kurssin tavoitteita…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2400" dirty="0"/>
              <a:t>Kokemuksia luontoliikunnan ja suunnistuksen opetuksesta kouluryhmille </a:t>
            </a:r>
            <a:r>
              <a:rPr lang="fi-FI" sz="2400" dirty="0">
                <a:sym typeface="Wingdings" pitchFamily="2" charset="2"/>
              </a:rPr>
              <a:t> aikaisemmat opit käytäntöön</a:t>
            </a:r>
          </a:p>
          <a:p>
            <a:pPr eaLnBrk="1" hangingPunct="1"/>
            <a:r>
              <a:rPr lang="fi-FI" sz="2400" dirty="0">
                <a:sym typeface="Wingdings" pitchFamily="2" charset="2"/>
              </a:rPr>
              <a:t>Luontoliikunnan monimuotoisuuden hahmottaminen</a:t>
            </a:r>
            <a:endParaRPr lang="fi-FI" sz="2400" dirty="0"/>
          </a:p>
          <a:p>
            <a:pPr eaLnBrk="1" hangingPunct="1"/>
            <a:r>
              <a:rPr lang="fi-FI" sz="2400" dirty="0"/>
              <a:t>Rohkeutta ja itseluottamusta : ” Minä osaan ja olen hyvä luontoliikunta- / </a:t>
            </a:r>
            <a:r>
              <a:rPr lang="fi-FI" sz="2400" dirty="0" err="1"/>
              <a:t>suunnistusope</a:t>
            </a:r>
            <a:r>
              <a:rPr lang="fi-FI" sz="2400" dirty="0"/>
              <a:t>! ”</a:t>
            </a:r>
          </a:p>
          <a:p>
            <a:pPr eaLnBrk="1" hangingPunct="1"/>
            <a:r>
              <a:rPr lang="fi-FI" sz="2400" dirty="0"/>
              <a:t>Tiedän mistä haen ja löydän apua</a:t>
            </a:r>
          </a:p>
          <a:p>
            <a:pPr eaLnBrk="1" hangingPunct="1"/>
            <a:r>
              <a:rPr lang="fi-FI" sz="2400" dirty="0">
                <a:sym typeface="Wingdings" pitchFamily="2" charset="2"/>
              </a:rPr>
              <a:t>Didaktisten taitojen kartuttaminen: opetusmenetelmät, harjoitukset, organisointi…</a:t>
            </a:r>
          </a:p>
          <a:p>
            <a:pPr eaLnBrk="1" hangingPunct="1"/>
            <a:r>
              <a:rPr lang="fi-FI" sz="2400" dirty="0">
                <a:sym typeface="Wingdings" pitchFamily="2" charset="2"/>
              </a:rPr>
              <a:t>Omien suunnistustaitojen harjoittaminen ja kehittäminen</a:t>
            </a:r>
          </a:p>
          <a:p>
            <a:pPr eaLnBrk="1" hangingPunct="1"/>
            <a:r>
              <a:rPr lang="fi-FI" sz="2400" dirty="0">
                <a:sym typeface="Wingdings" pitchFamily="2" charset="2"/>
              </a:rPr>
              <a:t>Muuta?</a:t>
            </a:r>
            <a:r>
              <a:rPr lang="fi-FI" sz="2800" dirty="0">
                <a:sym typeface="Wingdings" pitchFamily="2" charset="2"/>
              </a:rPr>
              <a:t> 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803094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2800" b="1"/>
              <a:t>Maaston muotojen hahmottaminen eli korkeuskäyrien ymmärtäminen</a:t>
            </a:r>
            <a:br>
              <a:rPr lang="fi-FI" sz="4000"/>
            </a:br>
            <a:endParaRPr lang="fi-FI" sz="400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891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800"/>
              <a:t>Maaston muotojen hahmottaminen kartasta on yksi suunnistuksen vaikeimpia tehtäviä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Korkeuskäyrien tutkiminen on hyvä aloittaa kukkulan ja supan eroavaisuuden hahmottamisella 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Helpoiten korkeuskäyrien tutkiminen onnistuu maastossa, mäkialueella, jossa on hyvä näkyvyys ja sopivasti erikokoisia mäkiä</a:t>
            </a:r>
          </a:p>
          <a:p>
            <a:pPr eaLnBrk="1" hangingPunct="1">
              <a:lnSpc>
                <a:spcPct val="80000"/>
              </a:lnSpc>
            </a:pPr>
            <a:r>
              <a:rPr lang="fi-FI" sz="2800"/>
              <a:t>Kartalta mäkialueiden hahmottaminen alkaa mäen korkeimman paikan löytämisestä. Tämän jälkeen on helpompi ymmärtää, mihin päin maasto laskee ja mihin nousee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981075"/>
            <a:ext cx="31527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Ratasuunnitteluideoita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z="3600" b="1">
                <a:solidFill>
                  <a:srgbClr val="008000"/>
                </a:solidFill>
              </a:rPr>
              <a:t>K</a:t>
            </a:r>
            <a:r>
              <a:rPr lang="fi-FI" sz="3600" b="1">
                <a:solidFill>
                  <a:srgbClr val="008000"/>
                </a:solidFill>
              </a:rPr>
              <a:t>orkeuskäyrien hahmotus</a:t>
            </a:r>
            <a:r>
              <a:rPr lang="en-GB" sz="3600" b="1">
                <a:solidFill>
                  <a:srgbClr val="008000"/>
                </a:solidFill>
              </a:rPr>
              <a:t>:</a:t>
            </a:r>
          </a:p>
          <a:p>
            <a:pPr lvl="1" eaLnBrk="1" hangingPunct="1">
              <a:buFontTx/>
              <a:buChar char="-"/>
            </a:pPr>
            <a:r>
              <a:rPr lang="en-GB"/>
              <a:t>korostuu avoimissa ja mäkisissä maastoissa</a:t>
            </a:r>
          </a:p>
          <a:p>
            <a:pPr lvl="1" eaLnBrk="1" hangingPunct="1">
              <a:buFontTx/>
              <a:buChar char="-"/>
            </a:pPr>
            <a:r>
              <a:rPr lang="en-GB"/>
              <a:t>käyräkartta</a:t>
            </a:r>
            <a:r>
              <a:rPr lang="fi-FI"/>
              <a:t>harjoitukset</a:t>
            </a:r>
          </a:p>
          <a:p>
            <a:pPr lvl="1" eaLnBrk="1" hangingPunct="1">
              <a:buFontTx/>
              <a:buChar char="-"/>
            </a:pPr>
            <a:r>
              <a:rPr lang="en-GB"/>
              <a:t>hiihtosuunnistuskisat mäkisissä maastoissa</a:t>
            </a:r>
          </a:p>
          <a:p>
            <a:pPr lvl="1" eaLnBrk="1" hangingPunct="1">
              <a:buFontTx/>
              <a:buChar char="-"/>
            </a:pPr>
            <a:r>
              <a:rPr lang="en-GB"/>
              <a:t>korkeuskäyrien piirtoharjoitus pöytäliinalla</a:t>
            </a:r>
          </a:p>
          <a:p>
            <a:pPr eaLnBrk="1" hangingPunct="1"/>
            <a:endParaRPr lang="fi-FI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333375"/>
            <a:ext cx="8229600" cy="1143000"/>
          </a:xfrm>
        </p:spPr>
        <p:txBody>
          <a:bodyPr/>
          <a:lstStyle/>
          <a:p>
            <a:pPr eaLnBrk="1" hangingPunct="1"/>
            <a:r>
              <a:rPr lang="fi-FI"/>
              <a:t>Suunnassa kulku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32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400"/>
              <a:t>Kompassi on apuväline suunnan määrittämistä ja suunnassakulkua varten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/>
              <a:t>Suunnassakulku ei tarkoita sitä, että kartta jää sivuun!</a:t>
            </a:r>
          </a:p>
          <a:p>
            <a:pPr eaLnBrk="1" hangingPunct="1">
              <a:lnSpc>
                <a:spcPct val="90000"/>
              </a:lnSpc>
            </a:pPr>
            <a:r>
              <a:rPr lang="fi-FI" sz="2400"/>
              <a:t>Alakoulun 1-4-luokkien suunnistusharjoituksien tulee perustua kartanluvun oppimiseen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/>
              <a:t>Kompassi mukaan taitotason 3 harjoituksiin siirryttäessä</a:t>
            </a:r>
          </a:p>
          <a:p>
            <a:pPr eaLnBrk="1" hangingPunct="1">
              <a:lnSpc>
                <a:spcPct val="90000"/>
              </a:lnSpc>
            </a:pPr>
            <a:r>
              <a:rPr lang="fi-FI" sz="2400"/>
              <a:t>Samanaikaisesti tulisi lukea karttaa ja tarkistaa suuntaa, havainnoida ympäröivää maastoa ja katsoa, mihin astuu…</a:t>
            </a:r>
          </a:p>
          <a:p>
            <a:pPr eaLnBrk="1" hangingPunct="1">
              <a:lnSpc>
                <a:spcPct val="90000"/>
              </a:lnSpc>
            </a:pPr>
            <a:r>
              <a:rPr lang="fi-FI" sz="2400"/>
              <a:t>Suunnassakulkuharjoitukset on hyvä viedä jo alkuvaiheessa todellisiin olosuhteisiin, maastoon</a:t>
            </a:r>
          </a:p>
        </p:txBody>
      </p:sp>
      <p:pic>
        <p:nvPicPr>
          <p:cNvPr id="76804" name="Sisällön paikkamerkki 4" descr="kompass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3430588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Ratasuunnitteluideoita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z="3600" b="1">
                <a:solidFill>
                  <a:srgbClr val="008000"/>
                </a:solidFill>
              </a:rPr>
              <a:t>K</a:t>
            </a:r>
            <a:r>
              <a:rPr lang="fi-FI" sz="3600" b="1">
                <a:solidFill>
                  <a:srgbClr val="008000"/>
                </a:solidFill>
              </a:rPr>
              <a:t>ompassin käyttö</a:t>
            </a:r>
            <a:r>
              <a:rPr lang="en-GB" sz="3600" b="1">
                <a:solidFill>
                  <a:srgbClr val="008000"/>
                </a:solidFill>
              </a:rPr>
              <a:t>:</a:t>
            </a:r>
          </a:p>
          <a:p>
            <a:pPr lvl="1" eaLnBrk="1" hangingPunct="1">
              <a:buFontTx/>
              <a:buChar char="-"/>
            </a:pPr>
            <a:r>
              <a:rPr lang="en-GB"/>
              <a:t>korostuu peitteisissä, suurpiirteisissä ja tasaisissa maastoissa</a:t>
            </a:r>
          </a:p>
          <a:p>
            <a:pPr lvl="1" eaLnBrk="1" hangingPunct="1">
              <a:buFontTx/>
              <a:buChar char="-"/>
            </a:pPr>
            <a:r>
              <a:rPr lang="en-GB"/>
              <a:t>rastit tyhjille alueille</a:t>
            </a:r>
            <a:r>
              <a:rPr lang="fi-FI"/>
              <a:t>, joiden ympärillä on pysäyttäviä kohteita</a:t>
            </a:r>
          </a:p>
          <a:p>
            <a:pPr lvl="1" eaLnBrk="1" hangingPunct="1">
              <a:buFontTx/>
              <a:buChar char="-"/>
            </a:pPr>
            <a:r>
              <a:rPr lang="en-GB"/>
              <a:t>mustat aukot rastiväleillä</a:t>
            </a:r>
            <a:endParaRPr lang="fi-FI"/>
          </a:p>
          <a:p>
            <a:pPr lvl="1" eaLnBrk="1" hangingPunct="1">
              <a:buFontTx/>
              <a:buChar char="-"/>
            </a:pPr>
            <a:r>
              <a:rPr lang="en-GB"/>
              <a:t>yösuunnistus</a:t>
            </a:r>
            <a:endParaRPr lang="fi-FI"/>
          </a:p>
          <a:p>
            <a:pPr eaLnBrk="1" hangingPunct="1"/>
            <a:endParaRPr lang="fi-FI"/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3644900"/>
            <a:ext cx="23844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/>
              <a:t>Koulusuunnistuksen suunnittelussa tärkeintä on: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fi-FI" sz="4000" i="1"/>
              <a:t>	 </a:t>
            </a:r>
            <a:r>
              <a:rPr lang="fi-FI" sz="4000" b="1" i="1"/>
              <a:t>a) selvittää oppilaiden taitotaso</a:t>
            </a:r>
          </a:p>
          <a:p>
            <a:pPr eaLnBrk="1" hangingPunct="1">
              <a:buFontTx/>
              <a:buNone/>
            </a:pPr>
            <a:r>
              <a:rPr lang="fi-FI" sz="4000" b="1" i="1"/>
              <a:t>	 b) suunnitella sen mukaan sopivan tasoinen suunnistusopetus</a:t>
            </a:r>
            <a:r>
              <a:rPr lang="fi-FI" sz="3600" b="1"/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636838"/>
            <a:ext cx="7918450" cy="3024187"/>
          </a:xfrm>
        </p:spPr>
        <p:txBody>
          <a:bodyPr/>
          <a:lstStyle/>
          <a:p>
            <a:pPr eaLnBrk="1" hangingPunct="1"/>
            <a:r>
              <a:rPr lang="fi-FI" sz="4000" i="1">
                <a:latin typeface="Arial Black" pitchFamily="34" charset="0"/>
              </a:rPr>
              <a:t>Lasten, nuorten ja aikuisten käyttämät suunnistustekniikat</a:t>
            </a:r>
          </a:p>
        </p:txBody>
      </p:sp>
      <p:sp>
        <p:nvSpPr>
          <p:cNvPr id="88067" name="Freeform 4"/>
          <p:cNvSpPr>
            <a:spLocks/>
          </p:cNvSpPr>
          <p:nvPr/>
        </p:nvSpPr>
        <p:spPr bwMode="auto">
          <a:xfrm>
            <a:off x="684213" y="3810000"/>
            <a:ext cx="7110412" cy="506413"/>
          </a:xfrm>
          <a:custGeom>
            <a:avLst/>
            <a:gdLst>
              <a:gd name="T0" fmla="*/ 1417855690 w 4532"/>
              <a:gd name="T1" fmla="*/ 496472065 h 319"/>
              <a:gd name="T2" fmla="*/ 1718165478 w 4532"/>
              <a:gd name="T3" fmla="*/ 378023811 h 319"/>
              <a:gd name="T4" fmla="*/ 2147483647 w 4532"/>
              <a:gd name="T5" fmla="*/ 68045080 h 319"/>
              <a:gd name="T6" fmla="*/ 2147483647 w 4532"/>
              <a:gd name="T7" fmla="*/ 209173969 h 319"/>
              <a:gd name="T8" fmla="*/ 2147483647 w 4532"/>
              <a:gd name="T9" fmla="*/ 234375556 h 319"/>
              <a:gd name="T10" fmla="*/ 2147483647 w 4532"/>
              <a:gd name="T11" fmla="*/ 378023811 h 319"/>
              <a:gd name="T12" fmla="*/ 2147483647 w 4532"/>
              <a:gd name="T13" fmla="*/ 209173969 h 319"/>
              <a:gd name="T14" fmla="*/ 2147483647 w 4532"/>
              <a:gd name="T15" fmla="*/ 138609524 h 319"/>
              <a:gd name="T16" fmla="*/ 2147483647 w 4532"/>
              <a:gd name="T17" fmla="*/ 352822223 h 319"/>
              <a:gd name="T18" fmla="*/ 2147483647 w 4532"/>
              <a:gd name="T19" fmla="*/ 209173969 h 319"/>
              <a:gd name="T20" fmla="*/ 2147483647 w 4532"/>
              <a:gd name="T21" fmla="*/ 234375556 h 319"/>
              <a:gd name="T22" fmla="*/ 2147483647 w 4532"/>
              <a:gd name="T23" fmla="*/ 282257779 h 319"/>
              <a:gd name="T24" fmla="*/ 2147483647 w 4532"/>
              <a:gd name="T25" fmla="*/ 400706033 h 319"/>
              <a:gd name="T26" fmla="*/ 2147483647 w 4532"/>
              <a:gd name="T27" fmla="*/ 234375556 h 319"/>
              <a:gd name="T28" fmla="*/ 2147483647 w 4532"/>
              <a:gd name="T29" fmla="*/ 68045080 h 319"/>
              <a:gd name="T30" fmla="*/ 2147483647 w 4532"/>
              <a:gd name="T31" fmla="*/ 330141588 h 319"/>
              <a:gd name="T32" fmla="*/ 2147483647 w 4532"/>
              <a:gd name="T33" fmla="*/ 163811112 h 319"/>
              <a:gd name="T34" fmla="*/ 2147483647 w 4532"/>
              <a:gd name="T35" fmla="*/ 209173969 h 319"/>
              <a:gd name="T36" fmla="*/ 2147483647 w 4532"/>
              <a:gd name="T37" fmla="*/ 544354287 h 319"/>
              <a:gd name="T38" fmla="*/ 2147483647 w 4532"/>
              <a:gd name="T39" fmla="*/ 400706033 h 319"/>
              <a:gd name="T40" fmla="*/ 2147483647 w 4532"/>
              <a:gd name="T41" fmla="*/ 186491747 h 319"/>
              <a:gd name="T42" fmla="*/ 2147483647 w 4532"/>
              <a:gd name="T43" fmla="*/ 282257779 h 319"/>
              <a:gd name="T44" fmla="*/ 2147483647 w 4532"/>
              <a:gd name="T45" fmla="*/ 186491747 h 319"/>
              <a:gd name="T46" fmla="*/ 2147483647 w 4532"/>
              <a:gd name="T47" fmla="*/ 282257779 h 319"/>
              <a:gd name="T48" fmla="*/ 2147483647 w 4532"/>
              <a:gd name="T49" fmla="*/ 282257779 h 319"/>
              <a:gd name="T50" fmla="*/ 2147483647 w 4532"/>
              <a:gd name="T51" fmla="*/ 304940001 h 319"/>
              <a:gd name="T52" fmla="*/ 2147483647 w 4532"/>
              <a:gd name="T53" fmla="*/ 330141588 h 319"/>
              <a:gd name="T54" fmla="*/ 2147483647 w 4532"/>
              <a:gd name="T55" fmla="*/ 304940001 h 319"/>
              <a:gd name="T56" fmla="*/ 2147483647 w 4532"/>
              <a:gd name="T57" fmla="*/ 330141588 h 319"/>
              <a:gd name="T58" fmla="*/ 2147483647 w 4532"/>
              <a:gd name="T59" fmla="*/ 282257779 h 319"/>
              <a:gd name="T60" fmla="*/ 2147483647 w 4532"/>
              <a:gd name="T61" fmla="*/ 257056191 h 319"/>
              <a:gd name="T62" fmla="*/ 2147483647 w 4532"/>
              <a:gd name="T63" fmla="*/ 68045080 h 319"/>
              <a:gd name="T64" fmla="*/ 2147483647 w 4532"/>
              <a:gd name="T65" fmla="*/ 330141588 h 319"/>
              <a:gd name="T66" fmla="*/ 2147483647 w 4532"/>
              <a:gd name="T67" fmla="*/ 637600955 h 31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532"/>
              <a:gd name="T103" fmla="*/ 0 h 319"/>
              <a:gd name="T104" fmla="*/ 4532 w 4532"/>
              <a:gd name="T105" fmla="*/ 319 h 31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532" h="319">
                <a:moveTo>
                  <a:pt x="0" y="197"/>
                </a:moveTo>
                <a:cubicBezTo>
                  <a:pt x="194" y="214"/>
                  <a:pt x="381" y="208"/>
                  <a:pt x="576" y="197"/>
                </a:cubicBezTo>
                <a:cubicBezTo>
                  <a:pt x="580" y="196"/>
                  <a:pt x="635" y="182"/>
                  <a:pt x="642" y="178"/>
                </a:cubicBezTo>
                <a:cubicBezTo>
                  <a:pt x="718" y="141"/>
                  <a:pt x="625" y="174"/>
                  <a:pt x="698" y="150"/>
                </a:cubicBezTo>
                <a:cubicBezTo>
                  <a:pt x="741" y="122"/>
                  <a:pt x="763" y="80"/>
                  <a:pt x="812" y="65"/>
                </a:cubicBezTo>
                <a:cubicBezTo>
                  <a:pt x="840" y="46"/>
                  <a:pt x="864" y="37"/>
                  <a:pt x="897" y="27"/>
                </a:cubicBezTo>
                <a:cubicBezTo>
                  <a:pt x="952" y="34"/>
                  <a:pt x="1003" y="42"/>
                  <a:pt x="1057" y="55"/>
                </a:cubicBezTo>
                <a:cubicBezTo>
                  <a:pt x="1060" y="64"/>
                  <a:pt x="1057" y="81"/>
                  <a:pt x="1067" y="83"/>
                </a:cubicBezTo>
                <a:cubicBezTo>
                  <a:pt x="1100" y="91"/>
                  <a:pt x="1165" y="64"/>
                  <a:pt x="1199" y="55"/>
                </a:cubicBezTo>
                <a:cubicBezTo>
                  <a:pt x="1279" y="0"/>
                  <a:pt x="1311" y="53"/>
                  <a:pt x="1369" y="93"/>
                </a:cubicBezTo>
                <a:cubicBezTo>
                  <a:pt x="1375" y="102"/>
                  <a:pt x="1383" y="111"/>
                  <a:pt x="1388" y="121"/>
                </a:cubicBezTo>
                <a:cubicBezTo>
                  <a:pt x="1392" y="130"/>
                  <a:pt x="1388" y="146"/>
                  <a:pt x="1397" y="150"/>
                </a:cubicBezTo>
                <a:cubicBezTo>
                  <a:pt x="1409" y="155"/>
                  <a:pt x="1422" y="143"/>
                  <a:pt x="1435" y="140"/>
                </a:cubicBezTo>
                <a:cubicBezTo>
                  <a:pt x="1465" y="95"/>
                  <a:pt x="1498" y="98"/>
                  <a:pt x="1548" y="83"/>
                </a:cubicBezTo>
                <a:cubicBezTo>
                  <a:pt x="1567" y="77"/>
                  <a:pt x="1605" y="65"/>
                  <a:pt x="1605" y="65"/>
                </a:cubicBezTo>
                <a:cubicBezTo>
                  <a:pt x="1652" y="87"/>
                  <a:pt x="1658" y="83"/>
                  <a:pt x="1699" y="55"/>
                </a:cubicBezTo>
                <a:cubicBezTo>
                  <a:pt x="1735" y="67"/>
                  <a:pt x="1744" y="91"/>
                  <a:pt x="1775" y="112"/>
                </a:cubicBezTo>
                <a:cubicBezTo>
                  <a:pt x="1781" y="121"/>
                  <a:pt x="1783" y="140"/>
                  <a:pt x="1794" y="140"/>
                </a:cubicBezTo>
                <a:cubicBezTo>
                  <a:pt x="1805" y="140"/>
                  <a:pt x="1805" y="120"/>
                  <a:pt x="1813" y="112"/>
                </a:cubicBezTo>
                <a:cubicBezTo>
                  <a:pt x="1831" y="94"/>
                  <a:pt x="1846" y="91"/>
                  <a:pt x="1869" y="83"/>
                </a:cubicBezTo>
                <a:cubicBezTo>
                  <a:pt x="1938" y="91"/>
                  <a:pt x="1965" y="111"/>
                  <a:pt x="2020" y="83"/>
                </a:cubicBezTo>
                <a:cubicBezTo>
                  <a:pt x="2039" y="86"/>
                  <a:pt x="2061" y="82"/>
                  <a:pt x="2077" y="93"/>
                </a:cubicBezTo>
                <a:cubicBezTo>
                  <a:pt x="2096" y="106"/>
                  <a:pt x="2115" y="150"/>
                  <a:pt x="2115" y="150"/>
                </a:cubicBezTo>
                <a:cubicBezTo>
                  <a:pt x="2157" y="139"/>
                  <a:pt x="2197" y="125"/>
                  <a:pt x="2238" y="112"/>
                </a:cubicBezTo>
                <a:cubicBezTo>
                  <a:pt x="2257" y="115"/>
                  <a:pt x="2277" y="114"/>
                  <a:pt x="2294" y="121"/>
                </a:cubicBezTo>
                <a:cubicBezTo>
                  <a:pt x="2315" y="130"/>
                  <a:pt x="2351" y="159"/>
                  <a:pt x="2351" y="159"/>
                </a:cubicBezTo>
                <a:cubicBezTo>
                  <a:pt x="2400" y="143"/>
                  <a:pt x="2372" y="155"/>
                  <a:pt x="2436" y="112"/>
                </a:cubicBezTo>
                <a:cubicBezTo>
                  <a:pt x="2445" y="106"/>
                  <a:pt x="2464" y="93"/>
                  <a:pt x="2464" y="93"/>
                </a:cubicBezTo>
                <a:cubicBezTo>
                  <a:pt x="2470" y="84"/>
                  <a:pt x="2474" y="72"/>
                  <a:pt x="2483" y="65"/>
                </a:cubicBezTo>
                <a:cubicBezTo>
                  <a:pt x="2500" y="50"/>
                  <a:pt x="2540" y="27"/>
                  <a:pt x="2540" y="27"/>
                </a:cubicBezTo>
                <a:cubicBezTo>
                  <a:pt x="2549" y="28"/>
                  <a:pt x="2637" y="38"/>
                  <a:pt x="2644" y="46"/>
                </a:cubicBezTo>
                <a:cubicBezTo>
                  <a:pt x="2670" y="76"/>
                  <a:pt x="2651" y="107"/>
                  <a:pt x="2681" y="131"/>
                </a:cubicBezTo>
                <a:cubicBezTo>
                  <a:pt x="2689" y="137"/>
                  <a:pt x="2700" y="137"/>
                  <a:pt x="2710" y="140"/>
                </a:cubicBezTo>
                <a:cubicBezTo>
                  <a:pt x="2731" y="73"/>
                  <a:pt x="2743" y="85"/>
                  <a:pt x="2804" y="65"/>
                </a:cubicBezTo>
                <a:cubicBezTo>
                  <a:pt x="2861" y="102"/>
                  <a:pt x="2802" y="74"/>
                  <a:pt x="2861" y="74"/>
                </a:cubicBezTo>
                <a:cubicBezTo>
                  <a:pt x="2874" y="74"/>
                  <a:pt x="2886" y="80"/>
                  <a:pt x="2899" y="83"/>
                </a:cubicBezTo>
                <a:cubicBezTo>
                  <a:pt x="2956" y="65"/>
                  <a:pt x="2996" y="58"/>
                  <a:pt x="3031" y="112"/>
                </a:cubicBezTo>
                <a:cubicBezTo>
                  <a:pt x="3033" y="124"/>
                  <a:pt x="3046" y="212"/>
                  <a:pt x="3050" y="216"/>
                </a:cubicBezTo>
                <a:cubicBezTo>
                  <a:pt x="3057" y="223"/>
                  <a:pt x="3055" y="196"/>
                  <a:pt x="3059" y="187"/>
                </a:cubicBezTo>
                <a:cubicBezTo>
                  <a:pt x="3064" y="177"/>
                  <a:pt x="3072" y="168"/>
                  <a:pt x="3078" y="159"/>
                </a:cubicBezTo>
                <a:cubicBezTo>
                  <a:pt x="3096" y="104"/>
                  <a:pt x="3073" y="155"/>
                  <a:pt x="3116" y="112"/>
                </a:cubicBezTo>
                <a:cubicBezTo>
                  <a:pt x="3160" y="68"/>
                  <a:pt x="3104" y="91"/>
                  <a:pt x="3172" y="74"/>
                </a:cubicBezTo>
                <a:cubicBezTo>
                  <a:pt x="3185" y="77"/>
                  <a:pt x="3199" y="76"/>
                  <a:pt x="3210" y="83"/>
                </a:cubicBezTo>
                <a:cubicBezTo>
                  <a:pt x="3220" y="89"/>
                  <a:pt x="3217" y="112"/>
                  <a:pt x="3229" y="112"/>
                </a:cubicBezTo>
                <a:cubicBezTo>
                  <a:pt x="3241" y="112"/>
                  <a:pt x="3237" y="88"/>
                  <a:pt x="3248" y="83"/>
                </a:cubicBezTo>
                <a:cubicBezTo>
                  <a:pt x="3268" y="74"/>
                  <a:pt x="3292" y="77"/>
                  <a:pt x="3314" y="74"/>
                </a:cubicBezTo>
                <a:cubicBezTo>
                  <a:pt x="3327" y="77"/>
                  <a:pt x="3341" y="76"/>
                  <a:pt x="3352" y="83"/>
                </a:cubicBezTo>
                <a:cubicBezTo>
                  <a:pt x="3362" y="89"/>
                  <a:pt x="3361" y="106"/>
                  <a:pt x="3371" y="112"/>
                </a:cubicBezTo>
                <a:cubicBezTo>
                  <a:pt x="3385" y="120"/>
                  <a:pt x="3402" y="118"/>
                  <a:pt x="3418" y="121"/>
                </a:cubicBezTo>
                <a:cubicBezTo>
                  <a:pt x="3431" y="118"/>
                  <a:pt x="3444" y="108"/>
                  <a:pt x="3456" y="112"/>
                </a:cubicBezTo>
                <a:cubicBezTo>
                  <a:pt x="3467" y="116"/>
                  <a:pt x="3464" y="138"/>
                  <a:pt x="3475" y="140"/>
                </a:cubicBezTo>
                <a:cubicBezTo>
                  <a:pt x="3496" y="145"/>
                  <a:pt x="3553" y="128"/>
                  <a:pt x="3578" y="121"/>
                </a:cubicBezTo>
                <a:cubicBezTo>
                  <a:pt x="3591" y="131"/>
                  <a:pt x="3600" y="148"/>
                  <a:pt x="3616" y="150"/>
                </a:cubicBezTo>
                <a:cubicBezTo>
                  <a:pt x="3636" y="152"/>
                  <a:pt x="3673" y="131"/>
                  <a:pt x="3673" y="131"/>
                </a:cubicBezTo>
                <a:cubicBezTo>
                  <a:pt x="3715" y="144"/>
                  <a:pt x="3725" y="139"/>
                  <a:pt x="3748" y="102"/>
                </a:cubicBezTo>
                <a:cubicBezTo>
                  <a:pt x="3758" y="108"/>
                  <a:pt x="3770" y="112"/>
                  <a:pt x="3777" y="121"/>
                </a:cubicBezTo>
                <a:cubicBezTo>
                  <a:pt x="3806" y="158"/>
                  <a:pt x="3755" y="158"/>
                  <a:pt x="3824" y="140"/>
                </a:cubicBezTo>
                <a:cubicBezTo>
                  <a:pt x="3861" y="115"/>
                  <a:pt x="3843" y="117"/>
                  <a:pt x="3890" y="131"/>
                </a:cubicBezTo>
                <a:cubicBezTo>
                  <a:pt x="3909" y="137"/>
                  <a:pt x="3947" y="150"/>
                  <a:pt x="3947" y="150"/>
                </a:cubicBezTo>
                <a:cubicBezTo>
                  <a:pt x="3975" y="131"/>
                  <a:pt x="3999" y="122"/>
                  <a:pt x="4032" y="112"/>
                </a:cubicBezTo>
                <a:cubicBezTo>
                  <a:pt x="4024" y="133"/>
                  <a:pt x="4000" y="177"/>
                  <a:pt x="4069" y="131"/>
                </a:cubicBezTo>
                <a:cubicBezTo>
                  <a:pt x="4078" y="125"/>
                  <a:pt x="4073" y="110"/>
                  <a:pt x="4079" y="102"/>
                </a:cubicBezTo>
                <a:cubicBezTo>
                  <a:pt x="4096" y="81"/>
                  <a:pt x="4122" y="80"/>
                  <a:pt x="4145" y="74"/>
                </a:cubicBezTo>
                <a:cubicBezTo>
                  <a:pt x="4213" y="29"/>
                  <a:pt x="4180" y="41"/>
                  <a:pt x="4239" y="27"/>
                </a:cubicBezTo>
                <a:cubicBezTo>
                  <a:pt x="4242" y="28"/>
                  <a:pt x="4300" y="40"/>
                  <a:pt x="4306" y="46"/>
                </a:cubicBezTo>
                <a:cubicBezTo>
                  <a:pt x="4411" y="151"/>
                  <a:pt x="4307" y="62"/>
                  <a:pt x="4353" y="131"/>
                </a:cubicBezTo>
                <a:cubicBezTo>
                  <a:pt x="4367" y="151"/>
                  <a:pt x="4386" y="167"/>
                  <a:pt x="4400" y="187"/>
                </a:cubicBezTo>
                <a:cubicBezTo>
                  <a:pt x="4415" y="237"/>
                  <a:pt x="4414" y="241"/>
                  <a:pt x="4466" y="253"/>
                </a:cubicBezTo>
                <a:cubicBezTo>
                  <a:pt x="4485" y="283"/>
                  <a:pt x="4507" y="295"/>
                  <a:pt x="4532" y="31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88068" name="Freeform 5"/>
          <p:cNvSpPr>
            <a:spLocks/>
          </p:cNvSpPr>
          <p:nvPr/>
        </p:nvSpPr>
        <p:spPr bwMode="auto">
          <a:xfrm>
            <a:off x="2268538" y="3213100"/>
            <a:ext cx="6388100" cy="503238"/>
          </a:xfrm>
          <a:custGeom>
            <a:avLst/>
            <a:gdLst>
              <a:gd name="T0" fmla="*/ 0 w 4013"/>
              <a:gd name="T1" fmla="*/ 106100219 h 576"/>
              <a:gd name="T2" fmla="*/ 281273790 w 4013"/>
              <a:gd name="T3" fmla="*/ 84727456 h 576"/>
              <a:gd name="T4" fmla="*/ 752595544 w 4013"/>
              <a:gd name="T5" fmla="*/ 91597179 h 576"/>
              <a:gd name="T6" fmla="*/ 917304417 w 4013"/>
              <a:gd name="T7" fmla="*/ 120603258 h 576"/>
              <a:gd name="T8" fmla="*/ 1059208425 w 4013"/>
              <a:gd name="T9" fmla="*/ 134342704 h 576"/>
              <a:gd name="T10" fmla="*/ 1178305978 w 4013"/>
              <a:gd name="T11" fmla="*/ 162585189 h 576"/>
              <a:gd name="T12" fmla="*/ 1246723755 w 4013"/>
              <a:gd name="T13" fmla="*/ 141212427 h 576"/>
              <a:gd name="T14" fmla="*/ 1672434188 w 4013"/>
              <a:gd name="T15" fmla="*/ 112969942 h 576"/>
              <a:gd name="T16" fmla="*/ 2147483647 w 4013"/>
              <a:gd name="T17" fmla="*/ 28242485 h 576"/>
              <a:gd name="T18" fmla="*/ 2147483647 w 4013"/>
              <a:gd name="T19" fmla="*/ 13739446 h 576"/>
              <a:gd name="T20" fmla="*/ 2147483647 w 4013"/>
              <a:gd name="T21" fmla="*/ 0 h 576"/>
              <a:gd name="T22" fmla="*/ 2147483647 w 4013"/>
              <a:gd name="T23" fmla="*/ 6869723 h 576"/>
              <a:gd name="T24" fmla="*/ 2147483647 w 4013"/>
              <a:gd name="T25" fmla="*/ 28242485 h 576"/>
              <a:gd name="T26" fmla="*/ 2147483647 w 4013"/>
              <a:gd name="T27" fmla="*/ 63354694 h 576"/>
              <a:gd name="T28" fmla="*/ 2147483647 w 4013"/>
              <a:gd name="T29" fmla="*/ 170218506 h 576"/>
              <a:gd name="T30" fmla="*/ 2147483647 w 4013"/>
              <a:gd name="T31" fmla="*/ 148845744 h 576"/>
              <a:gd name="T32" fmla="*/ 2147483647 w 4013"/>
              <a:gd name="T33" fmla="*/ 155715467 h 576"/>
              <a:gd name="T34" fmla="*/ 2147483647 w 4013"/>
              <a:gd name="T35" fmla="*/ 170218506 h 576"/>
              <a:gd name="T36" fmla="*/ 2147483647 w 4013"/>
              <a:gd name="T37" fmla="*/ 141212427 h 576"/>
              <a:gd name="T38" fmla="*/ 2147483647 w 4013"/>
              <a:gd name="T39" fmla="*/ 148845744 h 576"/>
              <a:gd name="T40" fmla="*/ 2147483647 w 4013"/>
              <a:gd name="T41" fmla="*/ 170218506 h 576"/>
              <a:gd name="T42" fmla="*/ 2147483647 w 4013"/>
              <a:gd name="T43" fmla="*/ 162585189 h 576"/>
              <a:gd name="T44" fmla="*/ 2147483647 w 4013"/>
              <a:gd name="T45" fmla="*/ 120603258 h 576"/>
              <a:gd name="T46" fmla="*/ 2147483647 w 4013"/>
              <a:gd name="T47" fmla="*/ 99230496 h 576"/>
              <a:gd name="T48" fmla="*/ 2147483647 w 4013"/>
              <a:gd name="T49" fmla="*/ 77857733 h 576"/>
              <a:gd name="T50" fmla="*/ 2147483647 w 4013"/>
              <a:gd name="T51" fmla="*/ 70988010 h 576"/>
              <a:gd name="T52" fmla="*/ 2147483647 w 4013"/>
              <a:gd name="T53" fmla="*/ 91597179 h 576"/>
              <a:gd name="T54" fmla="*/ 2147483647 w 4013"/>
              <a:gd name="T55" fmla="*/ 120603258 h 576"/>
              <a:gd name="T56" fmla="*/ 2147483647 w 4013"/>
              <a:gd name="T57" fmla="*/ 141212427 h 576"/>
              <a:gd name="T58" fmla="*/ 2147483647 w 4013"/>
              <a:gd name="T59" fmla="*/ 134342704 h 576"/>
              <a:gd name="T60" fmla="*/ 2147483647 w 4013"/>
              <a:gd name="T61" fmla="*/ 120603258 h 576"/>
              <a:gd name="T62" fmla="*/ 2147483647 w 4013"/>
              <a:gd name="T63" fmla="*/ 91597179 h 576"/>
              <a:gd name="T64" fmla="*/ 2147483647 w 4013"/>
              <a:gd name="T65" fmla="*/ 70988010 h 576"/>
              <a:gd name="T66" fmla="*/ 2147483647 w 4013"/>
              <a:gd name="T67" fmla="*/ 35112208 h 576"/>
              <a:gd name="T68" fmla="*/ 2147483647 w 4013"/>
              <a:gd name="T69" fmla="*/ 84727456 h 576"/>
              <a:gd name="T70" fmla="*/ 2147483647 w 4013"/>
              <a:gd name="T71" fmla="*/ 112969942 h 576"/>
              <a:gd name="T72" fmla="*/ 2147483647 w 4013"/>
              <a:gd name="T73" fmla="*/ 127472981 h 576"/>
              <a:gd name="T74" fmla="*/ 2147483647 w 4013"/>
              <a:gd name="T75" fmla="*/ 120603258 h 576"/>
              <a:gd name="T76" fmla="*/ 2147483647 w 4013"/>
              <a:gd name="T77" fmla="*/ 134342704 h 576"/>
              <a:gd name="T78" fmla="*/ 2147483647 w 4013"/>
              <a:gd name="T79" fmla="*/ 191591269 h 576"/>
              <a:gd name="T80" fmla="*/ 2147483647 w 4013"/>
              <a:gd name="T81" fmla="*/ 120603258 h 576"/>
              <a:gd name="T82" fmla="*/ 2147483647 w 4013"/>
              <a:gd name="T83" fmla="*/ 177088229 h 576"/>
              <a:gd name="T84" fmla="*/ 2147483647 w 4013"/>
              <a:gd name="T85" fmla="*/ 290821764 h 576"/>
              <a:gd name="T86" fmla="*/ 2147483647 w 4013"/>
              <a:gd name="T87" fmla="*/ 354176458 h 576"/>
              <a:gd name="T88" fmla="*/ 2147483647 w 4013"/>
              <a:gd name="T89" fmla="*/ 390052260 h 576"/>
              <a:gd name="T90" fmla="*/ 2147483647 w 4013"/>
              <a:gd name="T91" fmla="*/ 425164468 h 576"/>
              <a:gd name="T92" fmla="*/ 2147483647 w 4013"/>
              <a:gd name="T93" fmla="*/ 439667508 h 57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013"/>
              <a:gd name="T142" fmla="*/ 0 h 576"/>
              <a:gd name="T143" fmla="*/ 4013 w 4013"/>
              <a:gd name="T144" fmla="*/ 576 h 57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013" h="576">
                <a:moveTo>
                  <a:pt x="0" y="139"/>
                </a:moveTo>
                <a:cubicBezTo>
                  <a:pt x="37" y="127"/>
                  <a:pt x="74" y="123"/>
                  <a:pt x="111" y="111"/>
                </a:cubicBezTo>
                <a:cubicBezTo>
                  <a:pt x="173" y="114"/>
                  <a:pt x="235" y="112"/>
                  <a:pt x="297" y="120"/>
                </a:cubicBezTo>
                <a:cubicBezTo>
                  <a:pt x="323" y="123"/>
                  <a:pt x="340" y="148"/>
                  <a:pt x="362" y="158"/>
                </a:cubicBezTo>
                <a:cubicBezTo>
                  <a:pt x="380" y="166"/>
                  <a:pt x="418" y="176"/>
                  <a:pt x="418" y="176"/>
                </a:cubicBezTo>
                <a:cubicBezTo>
                  <a:pt x="426" y="188"/>
                  <a:pt x="440" y="221"/>
                  <a:pt x="465" y="213"/>
                </a:cubicBezTo>
                <a:cubicBezTo>
                  <a:pt x="477" y="209"/>
                  <a:pt x="481" y="192"/>
                  <a:pt x="492" y="185"/>
                </a:cubicBezTo>
                <a:cubicBezTo>
                  <a:pt x="518" y="168"/>
                  <a:pt x="635" y="154"/>
                  <a:pt x="660" y="148"/>
                </a:cubicBezTo>
                <a:cubicBezTo>
                  <a:pt x="759" y="82"/>
                  <a:pt x="936" y="54"/>
                  <a:pt x="1050" y="37"/>
                </a:cubicBezTo>
                <a:cubicBezTo>
                  <a:pt x="1113" y="28"/>
                  <a:pt x="1103" y="33"/>
                  <a:pt x="1152" y="18"/>
                </a:cubicBezTo>
                <a:cubicBezTo>
                  <a:pt x="1171" y="12"/>
                  <a:pt x="1208" y="0"/>
                  <a:pt x="1208" y="0"/>
                </a:cubicBezTo>
                <a:cubicBezTo>
                  <a:pt x="1226" y="3"/>
                  <a:pt x="1246" y="1"/>
                  <a:pt x="1263" y="9"/>
                </a:cubicBezTo>
                <a:cubicBezTo>
                  <a:pt x="1273" y="14"/>
                  <a:pt x="1275" y="28"/>
                  <a:pt x="1282" y="37"/>
                </a:cubicBezTo>
                <a:cubicBezTo>
                  <a:pt x="1305" y="65"/>
                  <a:pt x="1309" y="65"/>
                  <a:pt x="1338" y="83"/>
                </a:cubicBezTo>
                <a:cubicBezTo>
                  <a:pt x="1367" y="128"/>
                  <a:pt x="1375" y="170"/>
                  <a:pt x="1384" y="223"/>
                </a:cubicBezTo>
                <a:cubicBezTo>
                  <a:pt x="1421" y="210"/>
                  <a:pt x="1459" y="207"/>
                  <a:pt x="1496" y="195"/>
                </a:cubicBezTo>
                <a:cubicBezTo>
                  <a:pt x="1511" y="198"/>
                  <a:pt x="1527" y="198"/>
                  <a:pt x="1542" y="204"/>
                </a:cubicBezTo>
                <a:cubicBezTo>
                  <a:pt x="1553" y="208"/>
                  <a:pt x="1559" y="225"/>
                  <a:pt x="1570" y="223"/>
                </a:cubicBezTo>
                <a:cubicBezTo>
                  <a:pt x="1592" y="218"/>
                  <a:pt x="1626" y="185"/>
                  <a:pt x="1626" y="185"/>
                </a:cubicBezTo>
                <a:cubicBezTo>
                  <a:pt x="1638" y="188"/>
                  <a:pt x="1653" y="187"/>
                  <a:pt x="1663" y="195"/>
                </a:cubicBezTo>
                <a:cubicBezTo>
                  <a:pt x="1671" y="201"/>
                  <a:pt x="1662" y="221"/>
                  <a:pt x="1672" y="223"/>
                </a:cubicBezTo>
                <a:cubicBezTo>
                  <a:pt x="1700" y="228"/>
                  <a:pt x="1728" y="216"/>
                  <a:pt x="1756" y="213"/>
                </a:cubicBezTo>
                <a:cubicBezTo>
                  <a:pt x="1796" y="200"/>
                  <a:pt x="1829" y="175"/>
                  <a:pt x="1867" y="158"/>
                </a:cubicBezTo>
                <a:cubicBezTo>
                  <a:pt x="1877" y="154"/>
                  <a:pt x="1932" y="136"/>
                  <a:pt x="1951" y="130"/>
                </a:cubicBezTo>
                <a:cubicBezTo>
                  <a:pt x="1979" y="121"/>
                  <a:pt x="2007" y="111"/>
                  <a:pt x="2035" y="102"/>
                </a:cubicBezTo>
                <a:cubicBezTo>
                  <a:pt x="2044" y="99"/>
                  <a:pt x="2062" y="93"/>
                  <a:pt x="2062" y="93"/>
                </a:cubicBezTo>
                <a:cubicBezTo>
                  <a:pt x="2080" y="97"/>
                  <a:pt x="2114" y="101"/>
                  <a:pt x="2127" y="120"/>
                </a:cubicBezTo>
                <a:cubicBezTo>
                  <a:pt x="2134" y="131"/>
                  <a:pt x="2132" y="146"/>
                  <a:pt x="2137" y="158"/>
                </a:cubicBezTo>
                <a:cubicBezTo>
                  <a:pt x="2141" y="168"/>
                  <a:pt x="2149" y="176"/>
                  <a:pt x="2155" y="185"/>
                </a:cubicBezTo>
                <a:cubicBezTo>
                  <a:pt x="2180" y="182"/>
                  <a:pt x="2205" y="181"/>
                  <a:pt x="2230" y="176"/>
                </a:cubicBezTo>
                <a:cubicBezTo>
                  <a:pt x="2249" y="172"/>
                  <a:pt x="2285" y="158"/>
                  <a:pt x="2285" y="158"/>
                </a:cubicBezTo>
                <a:cubicBezTo>
                  <a:pt x="2304" y="145"/>
                  <a:pt x="2323" y="133"/>
                  <a:pt x="2341" y="120"/>
                </a:cubicBezTo>
                <a:cubicBezTo>
                  <a:pt x="2354" y="111"/>
                  <a:pt x="2363" y="97"/>
                  <a:pt x="2378" y="93"/>
                </a:cubicBezTo>
                <a:cubicBezTo>
                  <a:pt x="2431" y="79"/>
                  <a:pt x="2483" y="59"/>
                  <a:pt x="2536" y="46"/>
                </a:cubicBezTo>
                <a:cubicBezTo>
                  <a:pt x="2609" y="54"/>
                  <a:pt x="2699" y="61"/>
                  <a:pt x="2759" y="111"/>
                </a:cubicBezTo>
                <a:cubicBezTo>
                  <a:pt x="2772" y="122"/>
                  <a:pt x="2781" y="139"/>
                  <a:pt x="2796" y="148"/>
                </a:cubicBezTo>
                <a:cubicBezTo>
                  <a:pt x="2813" y="158"/>
                  <a:pt x="2852" y="167"/>
                  <a:pt x="2852" y="167"/>
                </a:cubicBezTo>
                <a:cubicBezTo>
                  <a:pt x="2864" y="164"/>
                  <a:pt x="2876" y="157"/>
                  <a:pt x="2889" y="158"/>
                </a:cubicBezTo>
                <a:cubicBezTo>
                  <a:pt x="2909" y="160"/>
                  <a:pt x="2945" y="176"/>
                  <a:pt x="2945" y="176"/>
                </a:cubicBezTo>
                <a:cubicBezTo>
                  <a:pt x="2998" y="229"/>
                  <a:pt x="2998" y="230"/>
                  <a:pt x="3057" y="251"/>
                </a:cubicBezTo>
                <a:cubicBezTo>
                  <a:pt x="3097" y="223"/>
                  <a:pt x="3119" y="184"/>
                  <a:pt x="3159" y="158"/>
                </a:cubicBezTo>
                <a:cubicBezTo>
                  <a:pt x="3205" y="173"/>
                  <a:pt x="3237" y="199"/>
                  <a:pt x="3270" y="232"/>
                </a:cubicBezTo>
                <a:cubicBezTo>
                  <a:pt x="3287" y="281"/>
                  <a:pt x="3297" y="339"/>
                  <a:pt x="3326" y="381"/>
                </a:cubicBezTo>
                <a:cubicBezTo>
                  <a:pt x="3335" y="428"/>
                  <a:pt x="3336" y="449"/>
                  <a:pt x="3382" y="464"/>
                </a:cubicBezTo>
                <a:cubicBezTo>
                  <a:pt x="3402" y="478"/>
                  <a:pt x="3416" y="499"/>
                  <a:pt x="3437" y="511"/>
                </a:cubicBezTo>
                <a:cubicBezTo>
                  <a:pt x="3532" y="563"/>
                  <a:pt x="3688" y="551"/>
                  <a:pt x="3781" y="557"/>
                </a:cubicBezTo>
                <a:cubicBezTo>
                  <a:pt x="3858" y="562"/>
                  <a:pt x="3936" y="576"/>
                  <a:pt x="4013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88069" name="Freeform 6"/>
          <p:cNvSpPr>
            <a:spLocks/>
          </p:cNvSpPr>
          <p:nvPr/>
        </p:nvSpPr>
        <p:spPr bwMode="auto">
          <a:xfrm>
            <a:off x="684213" y="4149725"/>
            <a:ext cx="7775575" cy="911225"/>
          </a:xfrm>
          <a:custGeom>
            <a:avLst/>
            <a:gdLst>
              <a:gd name="T0" fmla="*/ 408103571 w 4974"/>
              <a:gd name="T1" fmla="*/ 239352177 h 568"/>
              <a:gd name="T2" fmla="*/ 1292733896 w 4974"/>
              <a:gd name="T3" fmla="*/ 525030840 h 568"/>
              <a:gd name="T4" fmla="*/ 2042959640 w 4974"/>
              <a:gd name="T5" fmla="*/ 885346531 h 568"/>
              <a:gd name="T6" fmla="*/ 2042959640 w 4974"/>
              <a:gd name="T7" fmla="*/ 1291987104 h 568"/>
              <a:gd name="T8" fmla="*/ 2147483647 w 4974"/>
              <a:gd name="T9" fmla="*/ 1147861149 h 568"/>
              <a:gd name="T10" fmla="*/ 2147483647 w 4974"/>
              <a:gd name="T11" fmla="*/ 692319236 h 568"/>
              <a:gd name="T12" fmla="*/ 2147483647 w 4974"/>
              <a:gd name="T13" fmla="*/ 692319236 h 568"/>
              <a:gd name="T14" fmla="*/ 2147483647 w 4974"/>
              <a:gd name="T15" fmla="*/ 787545457 h 568"/>
              <a:gd name="T16" fmla="*/ 2147483647 w 4974"/>
              <a:gd name="T17" fmla="*/ 836446796 h 568"/>
              <a:gd name="T18" fmla="*/ 2147483647 w 4974"/>
              <a:gd name="T19" fmla="*/ 1124698707 h 568"/>
              <a:gd name="T20" fmla="*/ 2147483647 w 4974"/>
              <a:gd name="T21" fmla="*/ 1459277105 h 568"/>
              <a:gd name="T22" fmla="*/ 2147483647 w 4974"/>
              <a:gd name="T23" fmla="*/ 1147861149 h 568"/>
              <a:gd name="T24" fmla="*/ 2147483647 w 4974"/>
              <a:gd name="T25" fmla="*/ 597093015 h 568"/>
              <a:gd name="T26" fmla="*/ 2147483647 w 4974"/>
              <a:gd name="T27" fmla="*/ 669156795 h 568"/>
              <a:gd name="T28" fmla="*/ 2147483647 w 4974"/>
              <a:gd name="T29" fmla="*/ 1315151150 h 568"/>
              <a:gd name="T30" fmla="*/ 2147483647 w 4974"/>
              <a:gd name="T31" fmla="*/ 1315151150 h 568"/>
              <a:gd name="T32" fmla="*/ 2147483647 w 4974"/>
              <a:gd name="T33" fmla="*/ 1026897634 h 568"/>
              <a:gd name="T34" fmla="*/ 2147483647 w 4974"/>
              <a:gd name="T35" fmla="*/ 741220575 h 568"/>
              <a:gd name="T36" fmla="*/ 2147483647 w 4974"/>
              <a:gd name="T37" fmla="*/ 1361476032 h 568"/>
              <a:gd name="T38" fmla="*/ 2147483647 w 4974"/>
              <a:gd name="T39" fmla="*/ 1361476032 h 568"/>
              <a:gd name="T40" fmla="*/ 2147483647 w 4974"/>
              <a:gd name="T41" fmla="*/ 836446796 h 568"/>
              <a:gd name="T42" fmla="*/ 2147483647 w 4974"/>
              <a:gd name="T43" fmla="*/ 718056530 h 568"/>
              <a:gd name="T44" fmla="*/ 2147483647 w 4974"/>
              <a:gd name="T45" fmla="*/ 1171025194 h 568"/>
              <a:gd name="T46" fmla="*/ 2147483647 w 4974"/>
              <a:gd name="T47" fmla="*/ 836446796 h 568"/>
              <a:gd name="T48" fmla="*/ 2147483647 w 4974"/>
              <a:gd name="T49" fmla="*/ 597093015 h 568"/>
              <a:gd name="T50" fmla="*/ 2147483647 w 4974"/>
              <a:gd name="T51" fmla="*/ 787545457 h 568"/>
              <a:gd name="T52" fmla="*/ 2147483647 w 4974"/>
              <a:gd name="T53" fmla="*/ 836446796 h 568"/>
              <a:gd name="T54" fmla="*/ 2147483647 w 4974"/>
              <a:gd name="T55" fmla="*/ 692319236 h 568"/>
              <a:gd name="T56" fmla="*/ 2147483647 w 4974"/>
              <a:gd name="T57" fmla="*/ 813282751 h 568"/>
              <a:gd name="T58" fmla="*/ 2147483647 w 4974"/>
              <a:gd name="T59" fmla="*/ 1098961414 h 568"/>
              <a:gd name="T60" fmla="*/ 2147483647 w 4974"/>
              <a:gd name="T61" fmla="*/ 1433539812 h 568"/>
              <a:gd name="T62" fmla="*/ 2147483647 w 4974"/>
              <a:gd name="T63" fmla="*/ 1098961414 h 568"/>
              <a:gd name="T64" fmla="*/ 2147483647 w 4974"/>
              <a:gd name="T65" fmla="*/ 813282751 h 568"/>
              <a:gd name="T66" fmla="*/ 2147483647 w 4974"/>
              <a:gd name="T67" fmla="*/ 692319236 h 568"/>
              <a:gd name="T68" fmla="*/ 2147483647 w 4974"/>
              <a:gd name="T69" fmla="*/ 1052634928 h 568"/>
              <a:gd name="T70" fmla="*/ 2147483647 w 4974"/>
              <a:gd name="T71" fmla="*/ 1003735193 h 568"/>
              <a:gd name="T72" fmla="*/ 2147483647 w 4974"/>
              <a:gd name="T73" fmla="*/ 1147861149 h 56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74"/>
              <a:gd name="T112" fmla="*/ 0 h 568"/>
              <a:gd name="T113" fmla="*/ 4974 w 4974"/>
              <a:gd name="T114" fmla="*/ 568 h 56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74" h="568">
                <a:moveTo>
                  <a:pt x="0" y="0"/>
                </a:moveTo>
                <a:cubicBezTo>
                  <a:pt x="54" y="17"/>
                  <a:pt x="120" y="62"/>
                  <a:pt x="167" y="93"/>
                </a:cubicBezTo>
                <a:cubicBezTo>
                  <a:pt x="186" y="105"/>
                  <a:pt x="201" y="125"/>
                  <a:pt x="223" y="130"/>
                </a:cubicBezTo>
                <a:cubicBezTo>
                  <a:pt x="325" y="155"/>
                  <a:pt x="427" y="181"/>
                  <a:pt x="529" y="204"/>
                </a:cubicBezTo>
                <a:cubicBezTo>
                  <a:pt x="576" y="215"/>
                  <a:pt x="611" y="233"/>
                  <a:pt x="660" y="241"/>
                </a:cubicBezTo>
                <a:cubicBezTo>
                  <a:pt x="725" y="265"/>
                  <a:pt x="779" y="305"/>
                  <a:pt x="836" y="344"/>
                </a:cubicBezTo>
                <a:cubicBezTo>
                  <a:pt x="822" y="386"/>
                  <a:pt x="841" y="422"/>
                  <a:pt x="827" y="464"/>
                </a:cubicBezTo>
                <a:cubicBezTo>
                  <a:pt x="830" y="477"/>
                  <a:pt x="827" y="492"/>
                  <a:pt x="836" y="502"/>
                </a:cubicBezTo>
                <a:cubicBezTo>
                  <a:pt x="851" y="519"/>
                  <a:pt x="892" y="539"/>
                  <a:pt x="892" y="539"/>
                </a:cubicBezTo>
                <a:cubicBezTo>
                  <a:pt x="1027" y="502"/>
                  <a:pt x="980" y="539"/>
                  <a:pt x="1013" y="446"/>
                </a:cubicBezTo>
                <a:cubicBezTo>
                  <a:pt x="1023" y="375"/>
                  <a:pt x="1016" y="349"/>
                  <a:pt x="1068" y="306"/>
                </a:cubicBezTo>
                <a:cubicBezTo>
                  <a:pt x="1095" y="284"/>
                  <a:pt x="1090" y="274"/>
                  <a:pt x="1124" y="269"/>
                </a:cubicBezTo>
                <a:cubicBezTo>
                  <a:pt x="1155" y="264"/>
                  <a:pt x="1186" y="263"/>
                  <a:pt x="1217" y="260"/>
                </a:cubicBezTo>
                <a:cubicBezTo>
                  <a:pt x="1239" y="263"/>
                  <a:pt x="1262" y="260"/>
                  <a:pt x="1282" y="269"/>
                </a:cubicBezTo>
                <a:cubicBezTo>
                  <a:pt x="1292" y="274"/>
                  <a:pt x="1292" y="290"/>
                  <a:pt x="1301" y="297"/>
                </a:cubicBezTo>
                <a:cubicBezTo>
                  <a:pt x="1308" y="303"/>
                  <a:pt x="1319" y="303"/>
                  <a:pt x="1328" y="306"/>
                </a:cubicBezTo>
                <a:cubicBezTo>
                  <a:pt x="1390" y="291"/>
                  <a:pt x="1452" y="286"/>
                  <a:pt x="1514" y="269"/>
                </a:cubicBezTo>
                <a:cubicBezTo>
                  <a:pt x="1573" y="278"/>
                  <a:pt x="1652" y="264"/>
                  <a:pt x="1672" y="325"/>
                </a:cubicBezTo>
                <a:cubicBezTo>
                  <a:pt x="1651" y="392"/>
                  <a:pt x="1665" y="365"/>
                  <a:pt x="1635" y="409"/>
                </a:cubicBezTo>
                <a:cubicBezTo>
                  <a:pt x="1632" y="418"/>
                  <a:pt x="1626" y="427"/>
                  <a:pt x="1626" y="437"/>
                </a:cubicBezTo>
                <a:cubicBezTo>
                  <a:pt x="1626" y="446"/>
                  <a:pt x="1650" y="533"/>
                  <a:pt x="1654" y="539"/>
                </a:cubicBezTo>
                <a:cubicBezTo>
                  <a:pt x="1664" y="553"/>
                  <a:pt x="1694" y="562"/>
                  <a:pt x="1709" y="567"/>
                </a:cubicBezTo>
                <a:cubicBezTo>
                  <a:pt x="1750" y="558"/>
                  <a:pt x="1774" y="543"/>
                  <a:pt x="1812" y="529"/>
                </a:cubicBezTo>
                <a:cubicBezTo>
                  <a:pt x="1845" y="496"/>
                  <a:pt x="1864" y="493"/>
                  <a:pt x="1849" y="446"/>
                </a:cubicBezTo>
                <a:cubicBezTo>
                  <a:pt x="1841" y="394"/>
                  <a:pt x="1831" y="337"/>
                  <a:pt x="1858" y="288"/>
                </a:cubicBezTo>
                <a:cubicBezTo>
                  <a:pt x="1869" y="268"/>
                  <a:pt x="1895" y="232"/>
                  <a:pt x="1895" y="232"/>
                </a:cubicBezTo>
                <a:cubicBezTo>
                  <a:pt x="1920" y="235"/>
                  <a:pt x="1945" y="236"/>
                  <a:pt x="1969" y="241"/>
                </a:cubicBezTo>
                <a:cubicBezTo>
                  <a:pt x="1988" y="245"/>
                  <a:pt x="2025" y="260"/>
                  <a:pt x="2025" y="260"/>
                </a:cubicBezTo>
                <a:cubicBezTo>
                  <a:pt x="2006" y="319"/>
                  <a:pt x="1985" y="377"/>
                  <a:pt x="1969" y="437"/>
                </a:cubicBezTo>
                <a:cubicBezTo>
                  <a:pt x="1978" y="485"/>
                  <a:pt x="1966" y="493"/>
                  <a:pt x="2007" y="511"/>
                </a:cubicBezTo>
                <a:cubicBezTo>
                  <a:pt x="2025" y="519"/>
                  <a:pt x="2062" y="529"/>
                  <a:pt x="2062" y="529"/>
                </a:cubicBezTo>
                <a:cubicBezTo>
                  <a:pt x="2121" y="523"/>
                  <a:pt x="2180" y="518"/>
                  <a:pt x="2239" y="511"/>
                </a:cubicBezTo>
                <a:cubicBezTo>
                  <a:pt x="2261" y="509"/>
                  <a:pt x="2290" y="518"/>
                  <a:pt x="2304" y="502"/>
                </a:cubicBezTo>
                <a:cubicBezTo>
                  <a:pt x="2327" y="476"/>
                  <a:pt x="2311" y="432"/>
                  <a:pt x="2322" y="399"/>
                </a:cubicBezTo>
                <a:cubicBezTo>
                  <a:pt x="2328" y="340"/>
                  <a:pt x="2310" y="279"/>
                  <a:pt x="2369" y="260"/>
                </a:cubicBezTo>
                <a:cubicBezTo>
                  <a:pt x="2479" y="268"/>
                  <a:pt x="2610" y="255"/>
                  <a:pt x="2713" y="288"/>
                </a:cubicBezTo>
                <a:cubicBezTo>
                  <a:pt x="2734" y="352"/>
                  <a:pt x="2720" y="419"/>
                  <a:pt x="2703" y="483"/>
                </a:cubicBezTo>
                <a:cubicBezTo>
                  <a:pt x="2723" y="559"/>
                  <a:pt x="2752" y="539"/>
                  <a:pt x="2833" y="529"/>
                </a:cubicBezTo>
                <a:cubicBezTo>
                  <a:pt x="2882" y="523"/>
                  <a:pt x="2884" y="521"/>
                  <a:pt x="2926" y="511"/>
                </a:cubicBezTo>
                <a:cubicBezTo>
                  <a:pt x="3024" y="517"/>
                  <a:pt x="3128" y="544"/>
                  <a:pt x="3224" y="529"/>
                </a:cubicBezTo>
                <a:cubicBezTo>
                  <a:pt x="3287" y="509"/>
                  <a:pt x="3260" y="443"/>
                  <a:pt x="3270" y="381"/>
                </a:cubicBezTo>
                <a:cubicBezTo>
                  <a:pt x="3273" y="362"/>
                  <a:pt x="3283" y="344"/>
                  <a:pt x="3289" y="325"/>
                </a:cubicBezTo>
                <a:cubicBezTo>
                  <a:pt x="3292" y="316"/>
                  <a:pt x="3291" y="304"/>
                  <a:pt x="3298" y="297"/>
                </a:cubicBezTo>
                <a:cubicBezTo>
                  <a:pt x="3314" y="281"/>
                  <a:pt x="3341" y="284"/>
                  <a:pt x="3363" y="279"/>
                </a:cubicBezTo>
                <a:cubicBezTo>
                  <a:pt x="3400" y="282"/>
                  <a:pt x="3438" y="278"/>
                  <a:pt x="3474" y="288"/>
                </a:cubicBezTo>
                <a:cubicBezTo>
                  <a:pt x="3520" y="301"/>
                  <a:pt x="3477" y="418"/>
                  <a:pt x="3465" y="455"/>
                </a:cubicBezTo>
                <a:cubicBezTo>
                  <a:pt x="3479" y="568"/>
                  <a:pt x="3476" y="542"/>
                  <a:pt x="3595" y="529"/>
                </a:cubicBezTo>
                <a:cubicBezTo>
                  <a:pt x="3602" y="473"/>
                  <a:pt x="3640" y="370"/>
                  <a:pt x="3595" y="325"/>
                </a:cubicBezTo>
                <a:cubicBezTo>
                  <a:pt x="3573" y="303"/>
                  <a:pt x="3538" y="296"/>
                  <a:pt x="3512" y="279"/>
                </a:cubicBezTo>
                <a:cubicBezTo>
                  <a:pt x="3509" y="263"/>
                  <a:pt x="3498" y="247"/>
                  <a:pt x="3502" y="232"/>
                </a:cubicBezTo>
                <a:cubicBezTo>
                  <a:pt x="3513" y="192"/>
                  <a:pt x="3583" y="225"/>
                  <a:pt x="3605" y="232"/>
                </a:cubicBezTo>
                <a:cubicBezTo>
                  <a:pt x="3647" y="262"/>
                  <a:pt x="3629" y="241"/>
                  <a:pt x="3651" y="306"/>
                </a:cubicBezTo>
                <a:cubicBezTo>
                  <a:pt x="3654" y="315"/>
                  <a:pt x="3660" y="334"/>
                  <a:pt x="3660" y="334"/>
                </a:cubicBezTo>
                <a:cubicBezTo>
                  <a:pt x="3682" y="331"/>
                  <a:pt x="3705" y="335"/>
                  <a:pt x="3725" y="325"/>
                </a:cubicBezTo>
                <a:cubicBezTo>
                  <a:pt x="3733" y="321"/>
                  <a:pt x="3752" y="228"/>
                  <a:pt x="3753" y="223"/>
                </a:cubicBezTo>
                <a:cubicBezTo>
                  <a:pt x="3818" y="239"/>
                  <a:pt x="3823" y="222"/>
                  <a:pt x="3846" y="269"/>
                </a:cubicBezTo>
                <a:cubicBezTo>
                  <a:pt x="3850" y="278"/>
                  <a:pt x="3846" y="293"/>
                  <a:pt x="3855" y="297"/>
                </a:cubicBezTo>
                <a:cubicBezTo>
                  <a:pt x="3881" y="310"/>
                  <a:pt x="3911" y="310"/>
                  <a:pt x="3939" y="316"/>
                </a:cubicBezTo>
                <a:cubicBezTo>
                  <a:pt x="3954" y="362"/>
                  <a:pt x="3940" y="364"/>
                  <a:pt x="3902" y="390"/>
                </a:cubicBezTo>
                <a:cubicBezTo>
                  <a:pt x="3899" y="402"/>
                  <a:pt x="3891" y="414"/>
                  <a:pt x="3893" y="427"/>
                </a:cubicBezTo>
                <a:cubicBezTo>
                  <a:pt x="3895" y="438"/>
                  <a:pt x="3906" y="445"/>
                  <a:pt x="3911" y="455"/>
                </a:cubicBezTo>
                <a:cubicBezTo>
                  <a:pt x="3933" y="501"/>
                  <a:pt x="3957" y="534"/>
                  <a:pt x="4004" y="557"/>
                </a:cubicBezTo>
                <a:cubicBezTo>
                  <a:pt x="4067" y="537"/>
                  <a:pt x="4092" y="475"/>
                  <a:pt x="4153" y="455"/>
                </a:cubicBezTo>
                <a:cubicBezTo>
                  <a:pt x="4156" y="446"/>
                  <a:pt x="4163" y="437"/>
                  <a:pt x="4162" y="427"/>
                </a:cubicBezTo>
                <a:cubicBezTo>
                  <a:pt x="4160" y="407"/>
                  <a:pt x="4143" y="371"/>
                  <a:pt x="4143" y="371"/>
                </a:cubicBezTo>
                <a:cubicBezTo>
                  <a:pt x="4140" y="353"/>
                  <a:pt x="4130" y="334"/>
                  <a:pt x="4134" y="316"/>
                </a:cubicBezTo>
                <a:cubicBezTo>
                  <a:pt x="4137" y="303"/>
                  <a:pt x="4151" y="295"/>
                  <a:pt x="4162" y="288"/>
                </a:cubicBezTo>
                <a:cubicBezTo>
                  <a:pt x="4178" y="277"/>
                  <a:pt x="4200" y="278"/>
                  <a:pt x="4218" y="269"/>
                </a:cubicBezTo>
                <a:cubicBezTo>
                  <a:pt x="4250" y="253"/>
                  <a:pt x="4276" y="234"/>
                  <a:pt x="4311" y="223"/>
                </a:cubicBezTo>
                <a:cubicBezTo>
                  <a:pt x="4314" y="285"/>
                  <a:pt x="4308" y="348"/>
                  <a:pt x="4320" y="409"/>
                </a:cubicBezTo>
                <a:cubicBezTo>
                  <a:pt x="4322" y="419"/>
                  <a:pt x="4338" y="418"/>
                  <a:pt x="4348" y="418"/>
                </a:cubicBezTo>
                <a:cubicBezTo>
                  <a:pt x="4388" y="418"/>
                  <a:pt x="4431" y="402"/>
                  <a:pt x="4469" y="390"/>
                </a:cubicBezTo>
                <a:cubicBezTo>
                  <a:pt x="4673" y="396"/>
                  <a:pt x="4745" y="396"/>
                  <a:pt x="4905" y="427"/>
                </a:cubicBezTo>
                <a:cubicBezTo>
                  <a:pt x="4914" y="433"/>
                  <a:pt x="4923" y="441"/>
                  <a:pt x="4933" y="446"/>
                </a:cubicBezTo>
                <a:cubicBezTo>
                  <a:pt x="4953" y="456"/>
                  <a:pt x="4974" y="455"/>
                  <a:pt x="4952" y="45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88070" name="Freeform 7"/>
          <p:cNvSpPr>
            <a:spLocks/>
          </p:cNvSpPr>
          <p:nvPr/>
        </p:nvSpPr>
        <p:spPr bwMode="auto">
          <a:xfrm>
            <a:off x="7786688" y="4292600"/>
            <a:ext cx="962025" cy="103188"/>
          </a:xfrm>
          <a:custGeom>
            <a:avLst/>
            <a:gdLst>
              <a:gd name="T0" fmla="*/ 0 w 530"/>
              <a:gd name="T1" fmla="*/ 0 h 56"/>
              <a:gd name="T2" fmla="*/ 1746211511 w 530"/>
              <a:gd name="T3" fmla="*/ 190138631 h 56"/>
              <a:gd name="T4" fmla="*/ 0 60000 65536"/>
              <a:gd name="T5" fmla="*/ 0 60000 65536"/>
              <a:gd name="T6" fmla="*/ 0 w 530"/>
              <a:gd name="T7" fmla="*/ 0 h 56"/>
              <a:gd name="T8" fmla="*/ 530 w 530"/>
              <a:gd name="T9" fmla="*/ 56 h 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30" h="56">
                <a:moveTo>
                  <a:pt x="0" y="0"/>
                </a:moveTo>
                <a:cubicBezTo>
                  <a:pt x="172" y="55"/>
                  <a:pt x="350" y="56"/>
                  <a:pt x="53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88071" name="Freeform 8"/>
          <p:cNvSpPr>
            <a:spLocks/>
          </p:cNvSpPr>
          <p:nvPr/>
        </p:nvSpPr>
        <p:spPr bwMode="auto">
          <a:xfrm>
            <a:off x="8388350" y="4365625"/>
            <a:ext cx="360363" cy="503238"/>
          </a:xfrm>
          <a:custGeom>
            <a:avLst/>
            <a:gdLst>
              <a:gd name="T0" fmla="*/ 0 w 232"/>
              <a:gd name="T1" fmla="*/ 779226107 h 325"/>
              <a:gd name="T2" fmla="*/ 202666909 w 232"/>
              <a:gd name="T3" fmla="*/ 644959111 h 325"/>
              <a:gd name="T4" fmla="*/ 291937522 w 232"/>
              <a:gd name="T5" fmla="*/ 513090626 h 325"/>
              <a:gd name="T6" fmla="*/ 381208136 w 232"/>
              <a:gd name="T7" fmla="*/ 290111288 h 325"/>
              <a:gd name="T8" fmla="*/ 494604431 w 232"/>
              <a:gd name="T9" fmla="*/ 110291189 h 325"/>
              <a:gd name="T10" fmla="*/ 559747809 w 232"/>
              <a:gd name="T11" fmla="*/ 0 h 3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2"/>
              <a:gd name="T19" fmla="*/ 0 h 325"/>
              <a:gd name="T20" fmla="*/ 232 w 232"/>
              <a:gd name="T21" fmla="*/ 325 h 3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2" h="325">
                <a:moveTo>
                  <a:pt x="0" y="325"/>
                </a:moveTo>
                <a:cubicBezTo>
                  <a:pt x="34" y="314"/>
                  <a:pt x="61" y="298"/>
                  <a:pt x="84" y="269"/>
                </a:cubicBezTo>
                <a:cubicBezTo>
                  <a:pt x="98" y="252"/>
                  <a:pt x="121" y="214"/>
                  <a:pt x="121" y="214"/>
                </a:cubicBezTo>
                <a:cubicBezTo>
                  <a:pt x="130" y="176"/>
                  <a:pt x="143" y="156"/>
                  <a:pt x="158" y="121"/>
                </a:cubicBezTo>
                <a:cubicBezTo>
                  <a:pt x="190" y="48"/>
                  <a:pt x="155" y="80"/>
                  <a:pt x="205" y="46"/>
                </a:cubicBezTo>
                <a:cubicBezTo>
                  <a:pt x="227" y="13"/>
                  <a:pt x="218" y="29"/>
                  <a:pt x="2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88072" name="Freeform 9"/>
          <p:cNvSpPr>
            <a:spLocks/>
          </p:cNvSpPr>
          <p:nvPr/>
        </p:nvSpPr>
        <p:spPr bwMode="auto">
          <a:xfrm>
            <a:off x="8675688" y="3716338"/>
            <a:ext cx="144462" cy="504825"/>
          </a:xfrm>
          <a:custGeom>
            <a:avLst/>
            <a:gdLst>
              <a:gd name="T0" fmla="*/ 0 w 121"/>
              <a:gd name="T1" fmla="*/ 0 h 83"/>
              <a:gd name="T2" fmla="*/ 146816372 w 121"/>
              <a:gd name="T3" fmla="*/ 1368756960 h 83"/>
              <a:gd name="T4" fmla="*/ 172473301 w 121"/>
              <a:gd name="T5" fmla="*/ 2147483647 h 83"/>
              <a:gd name="T6" fmla="*/ 0 60000 65536"/>
              <a:gd name="T7" fmla="*/ 0 60000 65536"/>
              <a:gd name="T8" fmla="*/ 0 60000 65536"/>
              <a:gd name="T9" fmla="*/ 0 w 121"/>
              <a:gd name="T10" fmla="*/ 0 h 83"/>
              <a:gd name="T11" fmla="*/ 121 w 121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" h="83">
                <a:moveTo>
                  <a:pt x="0" y="0"/>
                </a:moveTo>
                <a:cubicBezTo>
                  <a:pt x="43" y="8"/>
                  <a:pt x="67" y="13"/>
                  <a:pt x="103" y="37"/>
                </a:cubicBezTo>
                <a:cubicBezTo>
                  <a:pt x="114" y="71"/>
                  <a:pt x="108" y="56"/>
                  <a:pt x="121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88073" name="AutoShape 10"/>
          <p:cNvSpPr>
            <a:spLocks noChangeArrowheads="1"/>
          </p:cNvSpPr>
          <p:nvPr/>
        </p:nvSpPr>
        <p:spPr bwMode="auto">
          <a:xfrm>
            <a:off x="8675688" y="4221163"/>
            <a:ext cx="323850" cy="360362"/>
          </a:xfrm>
          <a:custGeom>
            <a:avLst/>
            <a:gdLst>
              <a:gd name="T0" fmla="*/ 36399406 w 21600"/>
              <a:gd name="T1" fmla="*/ 0 h 21600"/>
              <a:gd name="T2" fmla="*/ 10660302 w 21600"/>
              <a:gd name="T3" fmla="*/ 14687821 h 21600"/>
              <a:gd name="T4" fmla="*/ 0 w 21600"/>
              <a:gd name="T5" fmla="*/ 50150979 h 21600"/>
              <a:gd name="T6" fmla="*/ 10660302 w 21600"/>
              <a:gd name="T7" fmla="*/ 85614137 h 21600"/>
              <a:gd name="T8" fmla="*/ 36399406 w 21600"/>
              <a:gd name="T9" fmla="*/ 100301975 h 21600"/>
              <a:gd name="T10" fmla="*/ 62138494 w 21600"/>
              <a:gd name="T11" fmla="*/ 85614137 h 21600"/>
              <a:gd name="T12" fmla="*/ 72798796 w 21600"/>
              <a:gd name="T13" fmla="*/ 50150979 h 21600"/>
              <a:gd name="T14" fmla="*/ 62138494 w 21600"/>
              <a:gd name="T15" fmla="*/ 1468782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cxnSp>
        <p:nvCxnSpPr>
          <p:cNvPr id="88074" name="AutoShape 13"/>
          <p:cNvCxnSpPr>
            <a:cxnSpLocks noChangeShapeType="1"/>
            <a:stCxn id="88075" idx="4"/>
            <a:endCxn id="88068" idx="0"/>
          </p:cNvCxnSpPr>
          <p:nvPr/>
        </p:nvCxnSpPr>
        <p:spPr bwMode="auto">
          <a:xfrm flipV="1">
            <a:off x="684213" y="3333750"/>
            <a:ext cx="1584325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323850" y="3860800"/>
            <a:ext cx="360363" cy="287338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i-FI" sz="24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i="1">
                <a:latin typeface="Arial Black" pitchFamily="34" charset="0"/>
              </a:rPr>
              <a:t>Lapsi suunnistaa</a:t>
            </a:r>
          </a:p>
        </p:txBody>
      </p:sp>
      <p:sp>
        <p:nvSpPr>
          <p:cNvPr id="8909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40200" y="1916113"/>
            <a:ext cx="4752975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800"/>
              <a:t>Musta väri hallitsee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Ei useinkaan kunnon suunnitelmaa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Reitinvalinnat tehdään vasta kun ne tulevat eteen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Erikoiset maastokohteet innostavat leikkimään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Rastille tullessa etsitään lippua tai seurataan muita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”Mä tiedän! Se on siellä halfpaipissa!”</a:t>
            </a:r>
          </a:p>
        </p:txBody>
      </p:sp>
      <p:pic>
        <p:nvPicPr>
          <p:cNvPr id="89092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916113"/>
            <a:ext cx="3128963" cy="475297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i-FI" i="1">
                <a:latin typeface="Arial Black" pitchFamily="34" charset="0"/>
              </a:rPr>
              <a:t>Nuori suunnistaa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95738" y="1844675"/>
            <a:ext cx="4897437" cy="4824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800"/>
              <a:t>Värit usein jo tasapainossa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Suunnitelmat ulottuvat seuraaviin ennakoihin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Reitinvalinnat päätetään usein jo etukäteen</a:t>
            </a:r>
          </a:p>
          <a:p>
            <a:pPr eaLnBrk="1" hangingPunct="1">
              <a:lnSpc>
                <a:spcPct val="90000"/>
              </a:lnSpc>
            </a:pPr>
            <a:r>
              <a:rPr lang="fi-FI" sz="2800">
                <a:sym typeface="Wingdings" pitchFamily="2" charset="2"/>
              </a:rPr>
              <a:t>Tukipisteitä huomioidaan reitin varrelta jälkikäteen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Rastille tullessa etsitään lippua tai seurataan muita</a:t>
            </a:r>
          </a:p>
          <a:p>
            <a:pPr eaLnBrk="1" hangingPunct="1">
              <a:lnSpc>
                <a:spcPct val="90000"/>
              </a:lnSpc>
            </a:pPr>
            <a:r>
              <a:rPr lang="fi-FI" sz="2800"/>
              <a:t>”Voi että, se on tietenkin siellä halfpaipissa…”</a:t>
            </a:r>
          </a:p>
        </p:txBody>
      </p:sp>
      <p:pic>
        <p:nvPicPr>
          <p:cNvPr id="9011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916113"/>
            <a:ext cx="3033713" cy="4687887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926388" cy="1143000"/>
          </a:xfrm>
        </p:spPr>
        <p:txBody>
          <a:bodyPr/>
          <a:lstStyle/>
          <a:p>
            <a:pPr eaLnBrk="1" hangingPunct="1"/>
            <a:r>
              <a:rPr lang="fi-FI" i="1">
                <a:latin typeface="Arial Black" pitchFamily="34" charset="0"/>
              </a:rPr>
              <a:t>Aikuinen suunnistaa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95738" y="1844675"/>
            <a:ext cx="4824412" cy="4824413"/>
          </a:xfrm>
        </p:spPr>
        <p:txBody>
          <a:bodyPr/>
          <a:lstStyle/>
          <a:p>
            <a:pPr eaLnBrk="1" hangingPunct="1"/>
            <a:r>
              <a:rPr lang="fi-FI" sz="2400"/>
              <a:t>Huomio oleellisiin väreihin</a:t>
            </a:r>
          </a:p>
          <a:p>
            <a:pPr eaLnBrk="1" hangingPunct="1"/>
            <a:r>
              <a:rPr lang="fi-FI" sz="2400"/>
              <a:t>Suunnitelmat rastilta lähtiessä jo koko välille</a:t>
            </a:r>
          </a:p>
          <a:p>
            <a:pPr eaLnBrk="1" hangingPunct="1"/>
            <a:r>
              <a:rPr lang="fi-FI" sz="2400"/>
              <a:t>Reitinvalinnat ratkaistaan tilanteen mukaan</a:t>
            </a:r>
          </a:p>
          <a:p>
            <a:pPr eaLnBrk="1" hangingPunct="1"/>
            <a:r>
              <a:rPr lang="fi-FI" sz="2400">
                <a:sym typeface="Wingdings" pitchFamily="2" charset="2"/>
              </a:rPr>
              <a:t>Tukipisteitä odotetaan ja tarkistetaan reitin varrelta</a:t>
            </a:r>
          </a:p>
          <a:p>
            <a:pPr eaLnBrk="1" hangingPunct="1"/>
            <a:r>
              <a:rPr lang="fi-FI" sz="2400"/>
              <a:t>Rastille tullessa etsitään rastipistettä</a:t>
            </a:r>
          </a:p>
          <a:p>
            <a:pPr eaLnBrk="1" hangingPunct="1"/>
            <a:r>
              <a:rPr lang="fi-FI" sz="2400"/>
              <a:t>”Se on jossakin ojan päässä laskettelurinteen laitamilla.”</a:t>
            </a:r>
          </a:p>
        </p:txBody>
      </p:sp>
      <p:pic>
        <p:nvPicPr>
          <p:cNvPr id="91140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916113"/>
            <a:ext cx="3062288" cy="4687887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Erilaiset harjoitukset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/>
              <a:t>Lajiesittely</a:t>
            </a:r>
          </a:p>
          <a:p>
            <a:pPr eaLnBrk="1" hangingPunct="1"/>
            <a:r>
              <a:rPr lang="fi-FI"/>
              <a:t>Miten koulusuunnistus, kuntosuunnistus ja kilpasuunnistus poikkeavat toisistaan?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Kurssin sisältö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2800" dirty="0"/>
              <a:t>Luennot 3x2h luentosalissa + kurssin koontiseminaari 2 h</a:t>
            </a:r>
          </a:p>
          <a:p>
            <a:pPr eaLnBrk="1" hangingPunct="1"/>
            <a:r>
              <a:rPr lang="fi-FI" sz="2800" dirty="0"/>
              <a:t>Suunnistus: Oman taidon tunteja 8 h, joista 4h käytetään iltarasteilla käyntiin esim. to 5.9 Laajavuoressa+ (rogaining / polkujuoksu 2h + pyöräsuunnistus 2h)</a:t>
            </a:r>
          </a:p>
          <a:p>
            <a:pPr marL="0" indent="0" eaLnBrk="1" hangingPunct="1">
              <a:buNone/>
            </a:pPr>
            <a:r>
              <a:rPr lang="fi-FI" sz="2800" dirty="0"/>
              <a:t>    + päiväretki oman ryhmän kanssa 4 h (sis. retkisuunnitelman)</a:t>
            </a:r>
          </a:p>
          <a:p>
            <a:pPr eaLnBrk="1" hangingPunct="1"/>
            <a:r>
              <a:rPr lang="fi-FI" sz="2800" dirty="0"/>
              <a:t>Suunnistuksen opetusharjoitukset (vaihtari + koulu): 8 h (1x opetus + 3 x apuopena)</a:t>
            </a:r>
          </a:p>
          <a:p>
            <a:pPr eaLnBrk="1" hangingPunct="1"/>
            <a:r>
              <a:rPr lang="fi-FI" sz="2800" dirty="0"/>
              <a:t>Iltarasti-analyysi sekä tuntisuunnitelmat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Suunnistuksen lajit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/>
              <a:t>Tavallinen, jossa mukana viestisuunnistus ja yösuunnistus</a:t>
            </a:r>
          </a:p>
          <a:p>
            <a:pPr eaLnBrk="1" hangingPunct="1"/>
            <a:r>
              <a:rPr lang="fi-FI"/>
              <a:t>Pyöräsuunnistus</a:t>
            </a:r>
          </a:p>
          <a:p>
            <a:pPr eaLnBrk="1" hangingPunct="1"/>
            <a:r>
              <a:rPr lang="fi-FI"/>
              <a:t>Hiihtosuunnistus</a:t>
            </a:r>
          </a:p>
          <a:p>
            <a:pPr eaLnBrk="1" hangingPunct="1"/>
            <a:r>
              <a:rPr lang="fi-FI"/>
              <a:t>Tarkkuussuuunnistus</a:t>
            </a:r>
          </a:p>
          <a:p>
            <a:pPr eaLnBrk="1" hangingPunct="1"/>
            <a:r>
              <a:rPr lang="fi-FI"/>
              <a:t>Miten eri lajit soveltuvat kouluun?</a:t>
            </a:r>
          </a:p>
          <a:p>
            <a:pPr eaLnBrk="1" hangingPunct="1"/>
            <a:endParaRPr lang="fi-FI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Karttaretki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/>
              <a:t>Sopii hyvin ensimmäiselle suunnistustunnille ulkona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Karttaretkellä koko luokka tutustuu yhdessä maastossa liikkumiseen, kartan suuntaamiseen, kartan väreihin ja karttamerkkeihin.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Karttaretkellä kuljetaan maastossa ohjaajan tai oppilaan johdattaessa ryhmää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Ryhmän tehtävänä on seurata kartalta missä reitti kulkee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Sopivin väliajoin tarkastetaan olinpaikkaa ja ympäristöä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Matkan varrella voi olla tehtävärasteja tai leikkiä metsäleikkejä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Retkeen voidaan liittää myös eväsrasti nuotion ääressä. 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Ryhmän johdattajaa voidaan vaihtaa tai pareille voidaan antaa tehtäväksi kulkea sovittuun kokoontumispaikkaan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Parit voivat edetä myös ”minä poljen sinä ohjaat” tekniikalla, jossa takana tuleva selittää maastokohteiden ja ilmansuuntien perusteella minne etummaisen kuuluu kulkea. </a:t>
            </a:r>
            <a:br>
              <a:rPr lang="fi-FI" sz="2000"/>
            </a:br>
            <a:endParaRPr lang="fi-FI" sz="2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3600" b="1"/>
              <a:t>Esimerkki karttaretkestä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fi-FI" sz="2400"/>
              <a:t>Paljon erilaisia kartan värejä ja karttamerkkejä (Nuolet kartassa)</a:t>
            </a:r>
          </a:p>
          <a:p>
            <a:pPr eaLnBrk="1" hangingPunct="1"/>
            <a:r>
              <a:rPr lang="fi-FI" sz="2400"/>
              <a:t>1-2 rasteilla metsäleikkejä, 3 eväsrasti</a:t>
            </a:r>
          </a:p>
          <a:p>
            <a:pPr eaLnBrk="1" hangingPunct="1"/>
            <a:r>
              <a:rPr lang="fi-FI" sz="2400"/>
              <a:t>Oppilaiden kartanlukua helpottaa, jos karttoihin on piirretty lähtö, reittiviiva ja rastit </a:t>
            </a:r>
          </a:p>
          <a:p>
            <a:pPr eaLnBrk="1" hangingPunct="1"/>
            <a:r>
              <a:rPr lang="fi-FI" sz="2400"/>
              <a:t>Rasteilla ei tarvitse olla rastilippuja etukäteen</a:t>
            </a:r>
          </a:p>
          <a:p>
            <a:pPr eaLnBrk="1" hangingPunct="1"/>
            <a:endParaRPr lang="fi-FI" sz="240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 sz="2400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413" y="1412875"/>
            <a:ext cx="42735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15250" cy="706437"/>
          </a:xfrm>
        </p:spPr>
        <p:txBody>
          <a:bodyPr/>
          <a:lstStyle/>
          <a:p>
            <a:pPr eaLnBrk="1" hangingPunct="1"/>
            <a:r>
              <a:rPr lang="fi-FI" sz="4000" i="1"/>
              <a:t>Sateen varalle: salisuunnistus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4038600" cy="5145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fi-FI" sz="2400"/>
              <a:t>Piirrä karttaan salin lattian pelikenttien viivat tai vain tietyn väriset viivat. Suunnistaessaan saa käyttää vain karttaan merkittyjä viivoja. Leimataan/kosketetaan omaa rastia tai muistetaan kirjain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fi-FI" sz="2400"/>
              <a:t>Piirrä kartta salista, johon on laitettu hajalleen liikuntavälineitä.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fi-FI" sz="2400"/>
              <a:t>Oppilaat tekevät salista ”metsän” ja kartan. Piirrettyään oppilaat voivat pareittain suunnitella radan kartalle ja viedä rasteja erilaisiin kohteisiin saliin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i-FI" sz="1600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104900"/>
            <a:ext cx="29527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Kuva 2" descr="salikart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149725"/>
            <a:ext cx="3352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-973138" y="0"/>
            <a:ext cx="8229601" cy="1143000"/>
          </a:xfrm>
        </p:spPr>
        <p:txBody>
          <a:bodyPr/>
          <a:lstStyle/>
          <a:p>
            <a:pPr eaLnBrk="1" hangingPunct="1"/>
            <a:r>
              <a:rPr lang="fi-FI"/>
              <a:t>Pihasuunnistus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229600" cy="4525962"/>
          </a:xfrm>
        </p:spPr>
        <p:txBody>
          <a:bodyPr/>
          <a:lstStyle/>
          <a:p>
            <a:pPr eaLnBrk="1" hangingPunct="1"/>
            <a:r>
              <a:rPr lang="fi-FI"/>
              <a:t>Viuhkat</a:t>
            </a:r>
          </a:p>
          <a:p>
            <a:pPr eaLnBrk="1" hangingPunct="1"/>
            <a:r>
              <a:rPr lang="fi-FI"/>
              <a:t>Valokuvasuunnistus</a:t>
            </a:r>
          </a:p>
          <a:p>
            <a:pPr eaLnBrk="1" hangingPunct="1"/>
            <a:r>
              <a:rPr lang="fi-FI"/>
              <a:t>Pistesuunnistus</a:t>
            </a:r>
          </a:p>
          <a:p>
            <a:pPr eaLnBrk="1" hangingPunct="1"/>
            <a:r>
              <a:rPr lang="fi-FI"/>
              <a:t>Supersprintti</a:t>
            </a:r>
          </a:p>
          <a:p>
            <a:pPr eaLnBrk="1" hangingPunct="1"/>
            <a:r>
              <a:rPr lang="fi-FI"/>
              <a:t>Muistisuunnistus</a:t>
            </a:r>
          </a:p>
          <a:p>
            <a:pPr eaLnBrk="1" hangingPunct="1"/>
            <a:r>
              <a:rPr lang="fi-FI"/>
              <a:t>Bingo ja muut sovellukset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49275"/>
            <a:ext cx="28575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500438"/>
            <a:ext cx="25654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4292600"/>
            <a:ext cx="34194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Viuhkasuunnistus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/>
              <a:t>Keskusrasti, josta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a) 1 rastin tai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b) muutaman rastin rata </a:t>
            </a:r>
            <a:br>
              <a:rPr lang="fi-FI" sz="2000"/>
            </a:br>
            <a:r>
              <a:rPr lang="fi-FI" sz="2000"/>
              <a:t>palaten aina takaisin lähtöpaikkaan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Jokaisen viuhkan jälkeen keskusrastilta uusi kartta, jossa seuraava viuhka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Tavoitteena voi olla, että kierretään kaikki rasti-/ratavaihtoehdot tai niin paljon kuin määrätyssä ajassa kukin oppilas ehtii</a:t>
            </a:r>
          </a:p>
          <a:p>
            <a:pPr eaLnBrk="1" hangingPunct="1">
              <a:lnSpc>
                <a:spcPct val="80000"/>
              </a:lnSpc>
            </a:pPr>
            <a:r>
              <a:rPr lang="fi-FI" sz="2000"/>
              <a:t>Myös muistisuunnistuksena</a:t>
            </a:r>
            <a:br>
              <a:rPr lang="fi-FI" sz="2000"/>
            </a:br>
            <a:br>
              <a:rPr lang="fi-FI" sz="2000"/>
            </a:br>
            <a:r>
              <a:rPr lang="fi-FI" sz="2000"/>
              <a:t>+ Harjoitus auttaa opettajaa seuramaan ja ohjaamaan oppilaiden suoritusta, </a:t>
            </a:r>
            <a:br>
              <a:rPr lang="fi-FI" sz="2000"/>
            </a:br>
            <a:r>
              <a:rPr lang="fi-FI" sz="2000"/>
              <a:t>+ Eritasoisilla oppilailla on mahdollisuus kiertää itselleen sopiva määrä rasteja/ratoja</a:t>
            </a:r>
            <a:br>
              <a:rPr lang="fi-FI" sz="2000"/>
            </a:br>
            <a:r>
              <a:rPr lang="fi-FI" sz="2000"/>
              <a:t>+ Radat/rastit kannattaa suunnitella helpommiksi ja vaikeammiksi, lyhyemmiksi ja pidemmiksi, jotta kaikille sopivasti haastetta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Viuhkat</a:t>
            </a:r>
          </a:p>
        </p:txBody>
      </p:sp>
      <p:sp>
        <p:nvSpPr>
          <p:cNvPr id="100355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12875"/>
            <a:ext cx="273526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196975"/>
            <a:ext cx="309721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437063"/>
            <a:ext cx="22479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149725"/>
            <a:ext cx="27527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0005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Tarkkuussuunnistus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568450"/>
            <a:ext cx="4978400" cy="5289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000"/>
              <a:t>Ei nopeutta vaan tarkkuutta</a:t>
            </a:r>
          </a:p>
          <a:p>
            <a:pPr eaLnBrk="1" hangingPunct="1">
              <a:lnSpc>
                <a:spcPct val="90000"/>
              </a:lnSpc>
            </a:pPr>
            <a:r>
              <a:rPr lang="fi-FI" sz="2000"/>
              <a:t>Erona normaalin suunnistukseen on se, että saavuttaessa rastiympyrän lähellä polulla on tähystystolppa, josta aukeaa näkymä rastipisteeseen</a:t>
            </a:r>
          </a:p>
          <a:p>
            <a:pPr eaLnBrk="1" hangingPunct="1">
              <a:lnSpc>
                <a:spcPct val="90000"/>
              </a:lnSpc>
            </a:pPr>
            <a:r>
              <a:rPr lang="fi-FI" sz="2000"/>
              <a:t>Useita lippuja joista valitaan oikea eli karttaan piirretty rasti</a:t>
            </a:r>
          </a:p>
          <a:p>
            <a:pPr eaLnBrk="1" hangingPunct="1">
              <a:lnSpc>
                <a:spcPct val="90000"/>
              </a:lnSpc>
            </a:pPr>
            <a:r>
              <a:rPr lang="fi-FI" sz="2000"/>
              <a:t>Rastiliput sijaitsevat maastossa vapaassa muodostelmassa ja oppilas tulkitsee niitä poikittain vasemmalta oikealle A, B, C ja D. Rastilippujen määrä voi vaihdella 2-4. Välttämättä mikään ei ole oikea.</a:t>
            </a:r>
            <a:br>
              <a:rPr lang="fi-FI" sz="2000"/>
            </a:br>
            <a:br>
              <a:rPr lang="fi-FI" sz="2000"/>
            </a:br>
            <a:br>
              <a:rPr lang="fi-FI" sz="2000"/>
            </a:br>
            <a:endParaRPr lang="fi-FI" sz="2000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fi-FI" sz="2000"/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484313"/>
            <a:ext cx="3198812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Eri tasoisia ratoja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 i="1"/>
              <a:t>Kulku-ura suunnistus – yksi reitinvalinta</a:t>
            </a:r>
            <a:r>
              <a:rPr lang="fi-FI" sz="2000"/>
              <a:t>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rastit kulku-uralla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suunnan vaihdoissa rasti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i="1"/>
              <a:t>Kulku-urasuunnistus - useita reitinvalintoja: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Rata kulkee helposti seurattavia polkuja pitkin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Oppilas joutuu valitsemaan oikean polun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Rastit kulku-uralla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i="1"/>
              <a:t>Rastit kulku-uran vieressä: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Kulku-uralla varma, viimeinen kiintopiste, josta lähdetään rastille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Siirtyminen uralta toiselle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Lyhyiden matkojen suunnistus kohti kokoavaa maastokohtaa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000"/>
              <a:t>	- Käytettävän maastoalueen rajoituttava selviin kohteisiin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sz="2000"/>
          </a:p>
          <a:p>
            <a:pPr eaLnBrk="1" hangingPunct="1">
              <a:lnSpc>
                <a:spcPct val="80000"/>
              </a:lnSpc>
            </a:pPr>
            <a:endParaRPr lang="fi-FI" sz="2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i="1"/>
              <a:t>Reittiviivasuunnistus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fi-FI"/>
              <a:t>Suunnistaminen maastoon viitoitettua reittiä pitkin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fi-FI"/>
              <a:t>Reitillä olevat rastit paikannetaan kartalle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fi-FI"/>
              <a:t>Vaativa suunnistusmuoto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fi-FI"/>
              <a:t>Talvinen vastine on latusuunnistus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fi-FI"/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773238"/>
            <a:ext cx="33623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Opintojakson arviointi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Arviointi asteikolla 0-5</a:t>
            </a:r>
          </a:p>
          <a:p>
            <a:r>
              <a:rPr lang="fi-FI" dirty="0"/>
              <a:t>Tiedot, taidot, kirjalliset tehtävät 30 %</a:t>
            </a:r>
          </a:p>
          <a:p>
            <a:r>
              <a:rPr lang="fi-FI" dirty="0"/>
              <a:t>Harjoitusten valmistelu ja toteutus 30 %</a:t>
            </a:r>
          </a:p>
          <a:p>
            <a:r>
              <a:rPr lang="fi-FI" dirty="0"/>
              <a:t>Aktiivinen osallistuminen luennoille ja harjoituksiin 40 %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0314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 i="1"/>
              <a:t>Viivasuunnistus</a:t>
            </a:r>
            <a:br>
              <a:rPr lang="fi-FI" sz="4000" i="1"/>
            </a:br>
            <a:endParaRPr lang="fi-FI" sz="4000" i="1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/>
              <a:t>Suunnistus karttaan merkittyä reittiä pitkin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Rastit paikannetaan kartalle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Sopii niin aloittelijalle kuin kilpasuunnistajallekin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Ratamestarin pystyttävä arvioimaan vaikeusaste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Viiva voi kulkea eri suunnistajilla eri kohdissa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Hyvä kartan suunnastamisharjoitus</a:t>
            </a:r>
          </a:p>
          <a:p>
            <a:pPr eaLnBrk="1" hangingPunct="1">
              <a:lnSpc>
                <a:spcPct val="90000"/>
              </a:lnSpc>
            </a:pPr>
            <a:endParaRPr lang="fi-FI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>
                <a:hlinkClick r:id="rId2"/>
              </a:rPr>
              <a:t>www.olekartalla.fi</a:t>
            </a:r>
            <a:br>
              <a:rPr lang="fi-FI" sz="4000"/>
            </a:br>
            <a:endParaRPr lang="fi-FI" sz="400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/>
              <a:t>Suunnistusbingo</a:t>
            </a:r>
          </a:p>
          <a:p>
            <a:pPr eaLnBrk="1" hangingPunct="1"/>
            <a:r>
              <a:rPr lang="fi-FI"/>
              <a:t>Pariviesti</a:t>
            </a:r>
          </a:p>
          <a:p>
            <a:pPr eaLnBrk="1" hangingPunct="1"/>
            <a:r>
              <a:rPr lang="fi-FI"/>
              <a:t>Partiosuunnistus</a:t>
            </a:r>
          </a:p>
          <a:p>
            <a:pPr eaLnBrk="1" hangingPunct="1"/>
            <a:r>
              <a:rPr lang="fi-FI"/>
              <a:t>Rastijahti</a:t>
            </a:r>
          </a:p>
          <a:p>
            <a:pPr eaLnBrk="1" hangingPunct="1"/>
            <a:r>
              <a:rPr lang="fi-FI"/>
              <a:t>Nauhajahti</a:t>
            </a:r>
          </a:p>
          <a:p>
            <a:pPr eaLnBrk="1" hangingPunct="1"/>
            <a:r>
              <a:rPr lang="fi-FI"/>
              <a:t>Veikkaussuunnistus</a:t>
            </a:r>
          </a:p>
          <a:p>
            <a:pPr eaLnBrk="1" hangingPunct="1"/>
            <a:r>
              <a:rPr lang="fi-FI"/>
              <a:t>Toimintarata</a:t>
            </a:r>
          </a:p>
          <a:p>
            <a:pPr eaLnBrk="1" hangingPunct="1"/>
            <a:endParaRPr lang="fi-FI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/>
              <a:t>Pelit ja leikit maastossa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/>
              <a:t>Samoja leikkejä kuin pihalla</a:t>
            </a:r>
          </a:p>
          <a:p>
            <a:pPr eaLnBrk="1" hangingPunct="1"/>
            <a:r>
              <a:rPr lang="fi-FI"/>
              <a:t>Esim. jalkapallo, kirkkis, lekkeri, polttopallo</a:t>
            </a:r>
          </a:p>
          <a:p>
            <a:pPr eaLnBrk="1" hangingPunct="1"/>
            <a:r>
              <a:rPr lang="fi-FI"/>
              <a:t>Rastilipunryöstö</a:t>
            </a:r>
          </a:p>
          <a:p>
            <a:pPr eaLnBrk="1" hangingPunct="1"/>
            <a:r>
              <a:rPr lang="fi-FI"/>
              <a:t>Temppuradat</a:t>
            </a:r>
          </a:p>
          <a:p>
            <a:pPr eaLnBrk="1" hangingPunct="1"/>
            <a:r>
              <a:rPr lang="fi-FI"/>
              <a:t>Mielikuvitusta!</a:t>
            </a:r>
          </a:p>
          <a:p>
            <a:pPr eaLnBrk="1" hangingPunct="1"/>
            <a:endParaRPr lang="fi-FI"/>
          </a:p>
          <a:p>
            <a:pPr eaLnBrk="1" hangingPunct="1"/>
            <a:endParaRPr lang="fi-FI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9C02B5BD-E2DB-4779-BE8C-42321B397F4E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1619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1507B201-1587-49BC-B9A9-6C9FE1CFA77B}" type="slidenum">
              <a:rPr lang="fi-FI" sz="1400"/>
              <a:pPr lvl="1" algn="r"/>
              <a:t>83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Toimenpiteitä ennen suunnistuksen opetusjaksoa</a:t>
            </a:r>
          </a:p>
        </p:txBody>
      </p:sp>
      <p:sp>
        <p:nvSpPr>
          <p:cNvPr id="11162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/>
              <a:t>Opetusjakson sisällön suunnittelu</a:t>
            </a:r>
          </a:p>
          <a:p>
            <a:pPr eaLnBrk="1" hangingPunct="1"/>
            <a:r>
              <a:rPr lang="fi-FI"/>
              <a:t>Opetusjakson toteutuksen valmistelu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7A0B03E0-460B-4906-830B-116F2FD99CCF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2643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26408B54-66B7-4CB8-B2AE-677AB83EEEE2}" type="slidenum">
              <a:rPr lang="fi-FI" sz="1400"/>
              <a:pPr lvl="1" algn="r"/>
              <a:t>84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Sisällön suunnittelu</a:t>
            </a:r>
          </a:p>
        </p:txBody>
      </p:sp>
      <p:sp>
        <p:nvSpPr>
          <p:cNvPr id="11264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 sz="2800"/>
              <a:t>Jakson sopiva pituus 4-6 tuntia (1 varakerta)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fi-FI" sz="2800"/>
              <a:t>Käsiteltävien asioiden omaksuminen helpompaa, kun niitä harjoitellaan useamman tunnin kokonaisuuksina</a:t>
            </a:r>
          </a:p>
          <a:p>
            <a:pPr eaLnBrk="1" hangingPunct="1"/>
            <a:r>
              <a:rPr lang="fi-FI" sz="2800"/>
              <a:t>Opetettavien asioiden toistaminen</a:t>
            </a:r>
          </a:p>
          <a:p>
            <a:pPr eaLnBrk="1" hangingPunct="1"/>
            <a:r>
              <a:rPr lang="fi-FI" sz="2800"/>
              <a:t>Yhteistyö kollegan ja muiden koulujen kanssa</a:t>
            </a:r>
          </a:p>
          <a:p>
            <a:pPr eaLnBrk="1" hangingPunct="1"/>
            <a:r>
              <a:rPr lang="fi-FI" sz="2800"/>
              <a:t>Yhteistyö seuran kanssa </a:t>
            </a:r>
          </a:p>
          <a:p>
            <a:pPr eaLnBrk="1" hangingPunct="1"/>
            <a:r>
              <a:rPr lang="fi-FI" sz="2800"/>
              <a:t>Oppilaiden osallistuminen tuntien sisällön suunnitteluun</a:t>
            </a:r>
          </a:p>
          <a:p>
            <a:pPr eaLnBrk="1" hangingPunct="1"/>
            <a:endParaRPr lang="fi-FI" sz="2800"/>
          </a:p>
          <a:p>
            <a:pPr eaLnBrk="1" hangingPunct="1">
              <a:buFontTx/>
              <a:buNone/>
            </a:pPr>
            <a:endParaRPr lang="fi-FI" sz="2800"/>
          </a:p>
          <a:p>
            <a:pPr eaLnBrk="1" hangingPunct="1"/>
            <a:endParaRPr lang="fi-FI" sz="28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EE52D4CB-D9E7-429A-82F6-B6CC54BEAB72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3667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D35932E1-E99D-4BF6-913A-5619EC0C6AF2}" type="slidenum">
              <a:rPr lang="fi-FI" sz="1400"/>
              <a:pPr lvl="1" algn="r"/>
              <a:t>85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5842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Toteutuksen valmistelu</a:t>
            </a:r>
          </a:p>
        </p:txBody>
      </p:sp>
      <p:sp>
        <p:nvSpPr>
          <p:cNvPr id="113669" name="Rectangle 1027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 sz="2800" dirty="0"/>
              <a:t>Kartta </a:t>
            </a:r>
            <a:r>
              <a:rPr lang="fi-FI" sz="2800" dirty="0" err="1"/>
              <a:t>ajantasalla</a:t>
            </a:r>
            <a:r>
              <a:rPr lang="fi-FI" sz="2800" dirty="0"/>
              <a:t> </a:t>
            </a:r>
            <a:r>
              <a:rPr lang="fi-FI" sz="2800" dirty="0">
                <a:sym typeface="Wingdings" pitchFamily="2" charset="2"/>
              </a:rPr>
              <a:t> tarkistus päivitys (</a:t>
            </a:r>
            <a:r>
              <a:rPr lang="fi-FI" sz="2800" dirty="0" err="1">
                <a:sym typeface="Wingdings" pitchFamily="2" charset="2"/>
              </a:rPr>
              <a:t>ocad</a:t>
            </a:r>
            <a:r>
              <a:rPr lang="fi-FI" sz="2800" dirty="0">
                <a:sym typeface="Wingdings" pitchFamily="2" charset="2"/>
              </a:rPr>
              <a:t>?)</a:t>
            </a:r>
            <a:endParaRPr lang="fi-FI" sz="2800" dirty="0"/>
          </a:p>
          <a:p>
            <a:pPr eaLnBrk="1" hangingPunct="1"/>
            <a:r>
              <a:rPr lang="fi-FI" sz="2800" dirty="0"/>
              <a:t>Välineistön määrän ja kunnon tarkistus</a:t>
            </a:r>
          </a:p>
          <a:p>
            <a:pPr eaLnBrk="1" hangingPunct="1">
              <a:buFontTx/>
              <a:buNone/>
            </a:pPr>
            <a:r>
              <a:rPr lang="fi-FI" sz="2800" dirty="0"/>
              <a:t>=&gt;Tarvittaessa kunnostetaan vanhoja ja hankitaan uusia</a:t>
            </a:r>
          </a:p>
          <a:p>
            <a:pPr eaLnBrk="1" hangingPunct="1"/>
            <a:r>
              <a:rPr lang="fi-FI" sz="2800" dirty="0"/>
              <a:t>Rastiverkon valmistus</a:t>
            </a:r>
          </a:p>
          <a:p>
            <a:pPr eaLnBrk="1" hangingPunct="1"/>
            <a:r>
              <a:rPr lang="fi-FI" sz="2800" dirty="0"/>
              <a:t>Rastitunnusten valmistaminen</a:t>
            </a:r>
          </a:p>
          <a:p>
            <a:pPr eaLnBrk="1" hangingPunct="1"/>
            <a:r>
              <a:rPr lang="fi-FI" sz="2800" dirty="0"/>
              <a:t>Rastien vienti metsään</a:t>
            </a:r>
          </a:p>
          <a:p>
            <a:pPr eaLnBrk="1" hangingPunct="1">
              <a:buFont typeface="Symbol" pitchFamily="18" charset="2"/>
              <a:buNone/>
            </a:pPr>
            <a:endParaRPr lang="fi-FI" sz="2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6D479D21-60A8-4C60-ACC1-ADBF0A16D258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4691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4A55FA05-3C50-495C-8F75-20D50A293DA5}" type="slidenum">
              <a:rPr lang="fi-FI" sz="1400"/>
              <a:pPr lvl="1" algn="r"/>
              <a:t>86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Suunnistustunnin suunnittelu</a:t>
            </a:r>
          </a:p>
        </p:txBody>
      </p:sp>
      <p:sp>
        <p:nvSpPr>
          <p:cNvPr id="11469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/>
              <a:t>Sisällön suunnittelu</a:t>
            </a:r>
          </a:p>
          <a:p>
            <a:pPr eaLnBrk="1" hangingPunct="1"/>
            <a:r>
              <a:rPr lang="fi-FI"/>
              <a:t>Toteutuksen valmistelu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4CD84D44-6F4E-48EE-B144-67E64CBE665B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5715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EE96A299-CBE2-46D6-9AAA-71D5797D7FC1}" type="slidenum">
              <a:rPr lang="fi-FI" sz="1400"/>
              <a:pPr lvl="1" algn="r"/>
              <a:t>87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Sisällön suunnittelu</a:t>
            </a:r>
          </a:p>
        </p:txBody>
      </p:sp>
      <p:sp>
        <p:nvSpPr>
          <p:cNvPr id="1157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268413"/>
            <a:ext cx="8229600" cy="4525962"/>
          </a:xfrm>
        </p:spPr>
        <p:txBody>
          <a:bodyPr lIns="182562" tIns="46038" rIns="182562" bIns="46038"/>
          <a:lstStyle/>
          <a:p>
            <a:pPr eaLnBrk="1" hangingPunct="1">
              <a:lnSpc>
                <a:spcPct val="80000"/>
              </a:lnSpc>
            </a:pPr>
            <a:r>
              <a:rPr lang="fi-FI" sz="2800" dirty="0"/>
              <a:t>Keskitytään kartanluvun ja suunnistuksen perustaitojen kehittämiseen monipuolisten harjoitusten kautta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Ei tarkoin rajattuja luokka-aste/ikäryhmä tavoitteita/ harjoitteita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 Tärkeintä 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800" i="1" dirty="0"/>
              <a:t>	 </a:t>
            </a:r>
            <a:r>
              <a:rPr lang="fi-FI" sz="2800" b="1" i="1" dirty="0"/>
              <a:t>a) selvittää oppilaiden taitotaso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sz="2800" b="1" i="1" dirty="0"/>
              <a:t>	 b) suunnitella sen mukaan sopivan tasoinen suunnistusopetus</a:t>
            </a:r>
            <a:r>
              <a:rPr lang="fi-FI" sz="2800" b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fi-FI" sz="2800" dirty="0"/>
              <a:t>Minkälaisilla harjoituksilla saat oppilaat motivoitua?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Sisällön suunnittelu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/>
              <a:t>Alkuun opetusympäristö (maasto), opetusmateriaali (kartta) ja opetusmenetelmät (harjoitukset) riittävän yksinkertaiset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Liian helppoa ei voi alkuun olla!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Suunnistusopetuksen perussisällöt voivat pysyä lähes vakioina </a:t>
            </a:r>
            <a:r>
              <a:rPr lang="fi-FI">
                <a:sym typeface="Wingdings" pitchFamily="2" charset="2"/>
              </a:rPr>
              <a:t> </a:t>
            </a:r>
            <a:r>
              <a:rPr lang="fi-FI"/>
              <a:t>taitojen kehittyessä maastoalue, kartta ja harjoitukset haastavampaan suuntaan</a:t>
            </a:r>
          </a:p>
          <a:p>
            <a:pPr eaLnBrk="1" hangingPunct="1">
              <a:lnSpc>
                <a:spcPct val="90000"/>
              </a:lnSpc>
            </a:pPr>
            <a:endParaRPr lang="fi-FI"/>
          </a:p>
          <a:p>
            <a:pPr eaLnBrk="1" hangingPunct="1">
              <a:lnSpc>
                <a:spcPct val="90000"/>
              </a:lnSpc>
            </a:pPr>
            <a:endParaRPr lang="fi-FI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Sisällön suunnittelu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2800"/>
              <a:t>Miten helpottaa omaa työtä?</a:t>
            </a:r>
          </a:p>
          <a:p>
            <a:pPr eaLnBrk="1" hangingPunct="1">
              <a:buFontTx/>
              <a:buNone/>
            </a:pPr>
            <a:r>
              <a:rPr lang="fi-FI" sz="2800"/>
              <a:t>	-yhteistyö</a:t>
            </a:r>
          </a:p>
          <a:p>
            <a:pPr eaLnBrk="1" hangingPunct="1">
              <a:buFontTx/>
              <a:buNone/>
            </a:pPr>
            <a:r>
              <a:rPr lang="fi-FI" sz="2800"/>
              <a:t>	-jakso kaikille ryhmille</a:t>
            </a:r>
          </a:p>
          <a:p>
            <a:pPr eaLnBrk="1" hangingPunct="1">
              <a:buFontTx/>
              <a:buNone/>
            </a:pPr>
            <a:r>
              <a:rPr lang="fi-FI" sz="2800"/>
              <a:t>	-oppilaan harrastuneisuus</a:t>
            </a:r>
          </a:p>
          <a:p>
            <a:pPr eaLnBrk="1" hangingPunct="1"/>
            <a:r>
              <a:rPr lang="fi-FI" sz="2800"/>
              <a:t>Harjoitusten sopivuus erilaisille opetusryhmille</a:t>
            </a:r>
          </a:p>
          <a:p>
            <a:pPr eaLnBrk="1" hangingPunct="1">
              <a:buFontTx/>
              <a:buNone/>
            </a:pPr>
            <a:r>
              <a:rPr lang="fi-FI" sz="2800"/>
              <a:t>	- muuntelumahdollisuus</a:t>
            </a:r>
          </a:p>
          <a:p>
            <a:pPr eaLnBrk="1" hangingPunct="1"/>
            <a:r>
              <a:rPr lang="fi-FI" sz="2800"/>
              <a:t>Erilaisten harjoitusten toteutustapa</a:t>
            </a:r>
          </a:p>
          <a:p>
            <a:pPr eaLnBrk="1" hangingPunct="1"/>
            <a:r>
              <a:rPr lang="fi-FI" sz="2800"/>
              <a:t>Ylimääräiset tehtävät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Iltarastit to 4.9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2800" dirty="0"/>
              <a:t>Laajavuori: tarkemmat tiedot ja opastus </a:t>
            </a:r>
          </a:p>
          <a:p>
            <a:pPr eaLnBrk="1" hangingPunct="1"/>
            <a:r>
              <a:rPr lang="fi-FI" sz="2800" dirty="0">
                <a:hlinkClick r:id="rId3"/>
              </a:rPr>
              <a:t>Suunta Jyväskylä - Näin toimit kuntorasteilla</a:t>
            </a:r>
            <a:endParaRPr lang="fi-FI" sz="2800" dirty="0"/>
          </a:p>
          <a:p>
            <a:pPr eaLnBrk="1" hangingPunct="1"/>
            <a:r>
              <a:rPr lang="fi-FI" sz="2800" dirty="0"/>
              <a:t>Kartan saa paikan päältä ilmaiseksi</a:t>
            </a:r>
          </a:p>
          <a:p>
            <a:pPr eaLnBrk="1" hangingPunct="1"/>
            <a:r>
              <a:rPr lang="fi-FI" sz="2800" dirty="0" err="1"/>
              <a:t>Emitejä</a:t>
            </a:r>
            <a:r>
              <a:rPr lang="fi-FI" sz="2800" dirty="0"/>
              <a:t> saatavilla minulta, vuokraemit 3€ </a:t>
            </a:r>
          </a:p>
          <a:p>
            <a:pPr eaLnBrk="1" hangingPunct="1"/>
            <a:r>
              <a:rPr lang="fi-FI" sz="2800" dirty="0">
                <a:sym typeface="Wingdings" pitchFamily="2" charset="2"/>
              </a:rPr>
              <a:t>Korvataan 4 h demoja edellyttäen analyysin palautuksen!</a:t>
            </a:r>
          </a:p>
          <a:p>
            <a:pPr eaLnBrk="1" hangingPunct="1"/>
            <a:r>
              <a:rPr lang="fi-FI" sz="2800" dirty="0"/>
              <a:t>Maastoon klo 17 alkaen, kokoontuminen </a:t>
            </a:r>
            <a:r>
              <a:rPr lang="fi-FI" sz="2800" dirty="0" err="1"/>
              <a:t>Laajiksen</a:t>
            </a:r>
            <a:r>
              <a:rPr lang="fi-FI" sz="2800" dirty="0"/>
              <a:t> parkkipaikalle klo 16.45!!!</a:t>
            </a:r>
          </a:p>
          <a:p>
            <a:pPr eaLnBrk="1" hangingPunct="1"/>
            <a:endParaRPr lang="fi-FI" sz="28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93A8E420-4CC4-4A67-B14A-568215D73758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8787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C25F4A9C-0193-4824-8F00-D6CF7B2F8098}" type="slidenum">
              <a:rPr lang="fi-FI" sz="1400"/>
              <a:pPr lvl="1" algn="r"/>
              <a:t>90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Tunnin toteutuksen valmistelu</a:t>
            </a:r>
          </a:p>
        </p:txBody>
      </p:sp>
      <p:sp>
        <p:nvSpPr>
          <p:cNvPr id="11878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>
              <a:lnSpc>
                <a:spcPct val="90000"/>
              </a:lnSpc>
            </a:pPr>
            <a:r>
              <a:rPr lang="fi-FI" sz="2400" dirty="0"/>
              <a:t>Rastikohteiden ja reittien merkintä karttoihin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Rastien tarkistus jakson </a:t>
            </a:r>
            <a:r>
              <a:rPr lang="fi-FI" sz="2400" dirty="0" err="1"/>
              <a:t>aikana</a:t>
            </a:r>
            <a:r>
              <a:rPr lang="fi-FI" sz="2400" dirty="0" err="1">
                <a:sym typeface="Wingdings" pitchFamily="2" charset="2"/>
              </a:rPr>
              <a:t>kysely</a:t>
            </a:r>
            <a:r>
              <a:rPr lang="fi-FI" sz="2400" dirty="0">
                <a:sym typeface="Wingdings" pitchFamily="2" charset="2"/>
              </a:rPr>
              <a:t> oppilailta</a:t>
            </a:r>
            <a:endParaRPr lang="fi-FI" sz="2400" dirty="0"/>
          </a:p>
          <a:p>
            <a:pPr eaLnBrk="1" hangingPunct="1">
              <a:lnSpc>
                <a:spcPct val="90000"/>
              </a:lnSpc>
            </a:pPr>
            <a:r>
              <a:rPr lang="fi-FI" sz="2400"/>
              <a:t>Reittien tarkistus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Tunnin organisointi ja ryhmien muodostaminen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Opetettavan asian valmistelu </a:t>
            </a:r>
            <a:r>
              <a:rPr lang="fi-FI" sz="2400" dirty="0">
                <a:sym typeface="Wingdings" pitchFamily="2" charset="2"/>
              </a:rPr>
              <a:t> oppilaalle tavoite ei metsään ilman ajatusta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Oppilaiden informointi </a:t>
            </a:r>
            <a:r>
              <a:rPr lang="fi-FI" sz="2400" dirty="0">
                <a:sym typeface="Wingdings" pitchFamily="2" charset="2"/>
              </a:rPr>
              <a:t> kokoontumispaikka, varavaatteet (kengät voi kastua), kello/kännykkä mukaan, varasuunnitelma sateen sattuessa</a:t>
            </a:r>
          </a:p>
          <a:p>
            <a:pPr eaLnBrk="1" hangingPunct="1">
              <a:lnSpc>
                <a:spcPct val="90000"/>
              </a:lnSpc>
            </a:pPr>
            <a:r>
              <a:rPr lang="fi-FI" sz="2400" dirty="0"/>
              <a:t>Ensiapupakkaus mukaan: kyytabletit, kylmä…</a:t>
            </a:r>
          </a:p>
          <a:p>
            <a:pPr eaLnBrk="1" hangingPunct="1">
              <a:lnSpc>
                <a:spcPct val="90000"/>
              </a:lnSpc>
            </a:pPr>
            <a:endParaRPr lang="fi-FI" sz="2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C2DBA6B8-6D16-4D06-A63D-81D4E5C80250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19811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A0428DFA-E6E6-4425-A8AC-E156098F6789}" type="slidenum">
              <a:rPr lang="fi-FI" sz="1400"/>
              <a:pPr lvl="1" algn="r"/>
              <a:t>91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Suunnistustunnin vaiheita</a:t>
            </a:r>
          </a:p>
        </p:txBody>
      </p:sp>
      <p:sp>
        <p:nvSpPr>
          <p:cNvPr id="11981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/>
              <a:t>Aloitusvaihe</a:t>
            </a:r>
          </a:p>
          <a:p>
            <a:pPr eaLnBrk="1" hangingPunct="1"/>
            <a:r>
              <a:rPr lang="fi-FI"/>
              <a:t>Toimintavaihe</a:t>
            </a:r>
          </a:p>
          <a:p>
            <a:pPr eaLnBrk="1" hangingPunct="1"/>
            <a:r>
              <a:rPr lang="fi-FI"/>
              <a:t>Tunnin päättäminen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1CA17D4F-C7ED-421B-8E7A-F765BF40A147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0835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567029C5-A3EB-49BC-8E62-5FB99BB5047F}" type="slidenum">
              <a:rPr lang="fi-FI" sz="1400"/>
              <a:pPr lvl="1" algn="r"/>
              <a:t>92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Aloitusvaihe</a:t>
            </a:r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fi-FI" sz="2400"/>
              <a:t>Kerrataan aiemmin opittua, opitaan uutta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fi-FI" sz="2400"/>
              <a:t>Selvitetään, mitä tehdään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Selitetään lyhyesti mitä ja miten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Mikä on harjoituksen tavoite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3.	Annetaan toimintaohjeet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Toiminnan kesto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Kenen kanssa toimitaan </a:t>
            </a:r>
            <a:r>
              <a:rPr lang="fi-FI" sz="2400">
                <a:sym typeface="Wingdings" pitchFamily="2" charset="2"/>
              </a:rPr>
              <a:t> millaiset parit?</a:t>
            </a:r>
            <a:endParaRPr lang="fi-FI" sz="24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Toimintamuoto (esim. kiertosuunta, rastien hakujärjestys, merkintöjen teko)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Reitin merkintä ja rastitunnukset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Alueen rajat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Miten toimitaan eksyttäessä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- Jaetaan harjoituksessa tarvittavat välineet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fi-FI" sz="2400"/>
              <a:t>	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885ADC84-5CF4-46DB-9C95-DA7E2EC48DE7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1859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7B499E37-D6EE-4A09-B83B-1513FBFC4E6E}" type="slidenum">
              <a:rPr lang="fi-FI" sz="1400"/>
              <a:pPr lvl="1" algn="r"/>
              <a:t>93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Toimintavaihe</a:t>
            </a:r>
          </a:p>
        </p:txBody>
      </p:sp>
      <p:sp>
        <p:nvSpPr>
          <p:cNvPr id="12186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 sz="2800"/>
              <a:t>Oppilas opettelee uusia asioita joko itsenäisesti tai opettajan johdolla</a:t>
            </a:r>
          </a:p>
          <a:p>
            <a:pPr eaLnBrk="1" hangingPunct="1"/>
            <a:r>
              <a:rPr lang="fi-FI" sz="2800"/>
              <a:t>Opettajan tehtäviä</a:t>
            </a:r>
          </a:p>
          <a:p>
            <a:pPr eaLnBrk="1" hangingPunct="1">
              <a:buFontTx/>
              <a:buNone/>
            </a:pPr>
            <a:r>
              <a:rPr lang="fi-FI" sz="2800"/>
              <a:t>	- Lähetys</a:t>
            </a:r>
          </a:p>
          <a:p>
            <a:pPr eaLnBrk="1" hangingPunct="1">
              <a:buFontTx/>
              <a:buNone/>
            </a:pPr>
            <a:r>
              <a:rPr lang="fi-FI" sz="2800"/>
              <a:t>	- Opejohtoisessa työskentelyssä aikaisemman kertaus ja uuden opettelu</a:t>
            </a:r>
          </a:p>
          <a:p>
            <a:pPr eaLnBrk="1" hangingPunct="1">
              <a:buFontTx/>
              <a:buNone/>
            </a:pPr>
            <a:r>
              <a:rPr lang="fi-FI" sz="2800"/>
              <a:t>	- Itsenäisessä työskentelyssä opettajan huolehdittava siitä, että kaikki ovat ymmärtäneet ohjeet ja suorittavat annettua tehtävää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5669075B-76C2-49D8-91B8-9E85F40FE597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2883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C55F9B8D-B891-44C6-B7FC-B902ECF4A489}" type="slidenum">
              <a:rPr lang="fi-FI" sz="1400"/>
              <a:pPr lvl="1" algn="r"/>
              <a:t>94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Toimintavaihe</a:t>
            </a:r>
          </a:p>
        </p:txBody>
      </p:sp>
      <p:sp>
        <p:nvSpPr>
          <p:cNvPr id="12288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/>
              <a:t>Opettajan tehtäviä</a:t>
            </a:r>
          </a:p>
          <a:p>
            <a:pPr eaLnBrk="1" hangingPunct="1">
              <a:buFontTx/>
              <a:buNone/>
            </a:pPr>
            <a:r>
              <a:rPr lang="fi-FI"/>
              <a:t>	- Mikäli mahdollista, toiminnan ohjaaminen maastossa</a:t>
            </a:r>
          </a:p>
          <a:p>
            <a:pPr eaLnBrk="1" hangingPunct="1">
              <a:buFontTx/>
              <a:buNone/>
            </a:pPr>
            <a:r>
              <a:rPr lang="fi-FI"/>
              <a:t>	- Palautteen antaminen</a:t>
            </a:r>
          </a:p>
          <a:p>
            <a:pPr eaLnBrk="1" hangingPunct="1">
              <a:buFontTx/>
              <a:buNone/>
            </a:pPr>
            <a:r>
              <a:rPr lang="fi-FI"/>
              <a:t>	- Oppilaiden osaamisen havainnointi ja lisäohjanta</a:t>
            </a:r>
          </a:p>
          <a:p>
            <a:pPr eaLnBrk="1" hangingPunct="1">
              <a:buFontTx/>
              <a:buNone/>
            </a:pPr>
            <a:r>
              <a:rPr lang="fi-FI"/>
              <a:t>	- Taitotasoltaan heikompien ohjaus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A06C2640-002B-4808-A76F-C6E3C6381ADC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3907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1AA94766-A731-420C-928E-500B4D292C6A}" type="slidenum">
              <a:rPr lang="fi-FI" sz="1400"/>
              <a:pPr lvl="1" algn="r"/>
              <a:t>95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Tunnin päättäminen</a:t>
            </a:r>
          </a:p>
        </p:txBody>
      </p:sp>
      <p:sp>
        <p:nvSpPr>
          <p:cNvPr id="12390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 lIns="182562" tIns="46038" rIns="182562" bIns="46038"/>
          <a:lstStyle/>
          <a:p>
            <a:pPr eaLnBrk="1" hangingPunct="1"/>
            <a:r>
              <a:rPr lang="fi-FI"/>
              <a:t>Tarkistetaan oppilaiden suorittamat tehtävät</a:t>
            </a:r>
          </a:p>
          <a:p>
            <a:pPr eaLnBrk="1" hangingPunct="1"/>
            <a:r>
              <a:rPr lang="fi-FI"/>
              <a:t>Annetaan palautetta: ope</a:t>
            </a:r>
            <a:r>
              <a:rPr lang="fi-FI">
                <a:sym typeface="Wingdings" pitchFamily="2" charset="2"/>
              </a:rPr>
              <a:t>oppilas, oppilasope</a:t>
            </a:r>
            <a:endParaRPr lang="fi-FI"/>
          </a:p>
          <a:p>
            <a:pPr eaLnBrk="1" hangingPunct="1"/>
            <a:r>
              <a:rPr lang="fi-FI"/>
              <a:t>Keskustellaan kokemuksista</a:t>
            </a:r>
          </a:p>
          <a:p>
            <a:pPr eaLnBrk="1" hangingPunct="1"/>
            <a:r>
              <a:rPr lang="fi-FI"/>
              <a:t>Jälkikartanluku</a:t>
            </a:r>
          </a:p>
          <a:p>
            <a:pPr eaLnBrk="1" hangingPunct="1"/>
            <a:r>
              <a:rPr lang="fi-FI"/>
              <a:t>Tarkistetaan huolellisesti, että kaikki ovat palanneet!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4E126893-FCC5-4580-AD5D-24EECCE64C38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5955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6FB0F2BF-A046-4BD2-B996-DBA19E75CD4E}" type="slidenum">
              <a:rPr lang="fi-FI" sz="1400"/>
              <a:pPr lvl="1" algn="r"/>
              <a:t>96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Eriyttäminen</a:t>
            </a:r>
          </a:p>
        </p:txBody>
      </p:sp>
      <p:sp>
        <p:nvSpPr>
          <p:cNvPr id="12595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 sz="2800"/>
              <a:t>Suunnistusjakson alussa oppilaiden taitotason selvittäminen</a:t>
            </a:r>
          </a:p>
          <a:p>
            <a:pPr eaLnBrk="1" hangingPunct="1"/>
            <a:r>
              <a:rPr lang="fi-FI" sz="2800"/>
              <a:t>Haasteelliset tehtävät eri tasoisille oppilaille</a:t>
            </a:r>
          </a:p>
          <a:p>
            <a:pPr eaLnBrk="1" hangingPunct="1"/>
            <a:r>
              <a:rPr lang="fi-FI" sz="2800"/>
              <a:t>Esim: apuopettajien käyttö, eritasoiset radat (rastipisteet), tukireittiviuhka, karttaretkellä johtajille eritasoiset vetotehtävät, eri määrä rasteja heikommalle/taitavammalle, kannustus haasteisiin (taitavat), eritasoiset viuhkat, tarpeeksi viuhkoja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4EEBCA71-F213-49F4-AD06-4D5D7CEE1BE3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6979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9DCE28DD-ED2F-4C6E-9E96-B68A05668A63}" type="slidenum">
              <a:rPr lang="fi-FI" sz="1400"/>
              <a:pPr lvl="1" algn="r"/>
              <a:t>97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Integrointi muihin aineisiin</a:t>
            </a:r>
          </a:p>
        </p:txBody>
      </p:sp>
      <p:sp>
        <p:nvSpPr>
          <p:cNvPr id="12698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/>
              <a:t>Hyvät mahdollisuudet integroida eri oppiaineiden kanssa</a:t>
            </a:r>
          </a:p>
          <a:p>
            <a:pPr eaLnBrk="1" hangingPunct="1"/>
            <a:r>
              <a:rPr lang="fi-FI"/>
              <a:t>Ympäristön tarkastelu ja luontohavaintojen tekeminen kartan avulla</a:t>
            </a:r>
          </a:p>
          <a:p>
            <a:pPr eaLnBrk="1" hangingPunct="1"/>
            <a:r>
              <a:rPr lang="fi-FI"/>
              <a:t>Hyvät mahdollisuudet kokemukselliseen oppimiseen</a:t>
            </a:r>
          </a:p>
          <a:p>
            <a:pPr eaLnBrk="1" hangingPunct="1"/>
            <a:r>
              <a:rPr lang="fi-FI"/>
              <a:t>Pienemmillä integrointi tukee suunnistuksen perustaitojen ymmärtämistä</a:t>
            </a:r>
          </a:p>
          <a:p>
            <a:pPr eaLnBrk="1" hangingPunct="1">
              <a:buFontTx/>
              <a:buNone/>
            </a:pPr>
            <a:endParaRPr lang="fi-FI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äivämäärän paikkamerkki 3"/>
          <p:cNvSpPr txBox="1">
            <a:spLocks noGrp="1"/>
          </p:cNvSpPr>
          <p:nvPr/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E700533C-5AEF-458F-A50D-82E235A9462A}" type="datetime1">
              <a:rPr lang="fi-FI" sz="1400">
                <a:latin typeface="Times New Roman" pitchFamily="18" charset="0"/>
              </a:rPr>
              <a:pPr algn="r"/>
              <a:t>1.9.2025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128003" name="Dian numeron paikkamerkki 5"/>
          <p:cNvSpPr txBox="1">
            <a:spLocks noGrp="1"/>
          </p:cNvSpPr>
          <p:nvPr/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0" rIns="92075" bIns="0" anchor="b"/>
          <a:lstStyle/>
          <a:p>
            <a:pPr lvl="1" algn="r"/>
            <a:fld id="{27AA1002-EDA2-4E53-A7BD-3E064207E350}" type="slidenum">
              <a:rPr lang="fi-FI" sz="1400"/>
              <a:pPr lvl="1" algn="r"/>
              <a:t>98</a:t>
            </a:fld>
            <a:endParaRPr lang="fi-FI" sz="1400">
              <a:latin typeface="Times New Roman" pitchFamily="18" charset="0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Integrointi muihin aineisiin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82562" tIns="46038" rIns="182562" bIns="46038"/>
          <a:lstStyle/>
          <a:p>
            <a:pPr eaLnBrk="1" hangingPunct="1"/>
            <a:r>
              <a:rPr lang="fi-FI"/>
              <a:t>Vanhemmilla oppilailla teemana kartan ja kompassin hyödyntäminen eri oppiaineissa</a:t>
            </a:r>
          </a:p>
          <a:p>
            <a:pPr eaLnBrk="1" hangingPunct="1">
              <a:buFontTx/>
              <a:buNone/>
            </a:pPr>
            <a:r>
              <a:rPr lang="fi-FI"/>
              <a:t>	(esim. maantieto, biologia, matematiikka, fysiikka, historia)                                      </a:t>
            </a:r>
          </a:p>
          <a:p>
            <a:pPr eaLnBrk="1" hangingPunct="1"/>
            <a:r>
              <a:rPr lang="fi-FI"/>
              <a:t>Ympäristön kuvaaminen piirtämisen, muovaamisen, kirjoittamisen ja suullisen esityksen avulla</a:t>
            </a:r>
          </a:p>
          <a:p>
            <a:pPr eaLnBrk="1" hangingPunct="1">
              <a:buFontTx/>
              <a:buNone/>
            </a:pPr>
            <a:endParaRPr lang="fi-FI"/>
          </a:p>
          <a:p>
            <a:pPr eaLnBrk="1" hangingPunct="1">
              <a:buFontTx/>
              <a:buNone/>
            </a:pPr>
            <a:endParaRPr lang="fi-FI"/>
          </a:p>
          <a:p>
            <a:pPr eaLnBrk="1" hangingPunct="1">
              <a:buFontTx/>
              <a:buNone/>
            </a:pPr>
            <a:endParaRPr lang="fi-FI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3200"/>
              <a:t>Pohtikaa, miten suunnistusta voi integroida oppiaineisiin eri luokka-asteilla…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/>
              <a:t>Taito- ja taideaineet?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Maantieto, biologia ja ympäristöoppi?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Matemaattiset aineet?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Äidinkieli?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Historia ja yhteiskuntaoppi?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Terveystieto?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Kielet?</a:t>
            </a:r>
          </a:p>
          <a:p>
            <a:pPr eaLnBrk="1" hangingPunct="1">
              <a:lnSpc>
                <a:spcPct val="90000"/>
              </a:lnSpc>
            </a:pPr>
            <a:r>
              <a:rPr lang="fi-FI"/>
              <a:t>Uskonto?</a:t>
            </a:r>
          </a:p>
          <a:p>
            <a:pPr eaLnBrk="1" hangingPunct="1">
              <a:lnSpc>
                <a:spcPct val="90000"/>
              </a:lnSpc>
            </a:pPr>
            <a:endParaRPr lang="fi-F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arraste_pp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harraste_pp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4045</Words>
  <Application>Microsoft Office PowerPoint</Application>
  <PresentationFormat>On-screen Show (4:3)</PresentationFormat>
  <Paragraphs>731</Paragraphs>
  <Slides>118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31" baseType="lpstr">
      <vt:lpstr>Arial</vt:lpstr>
      <vt:lpstr>Arial Black</vt:lpstr>
      <vt:lpstr>Calibri</vt:lpstr>
      <vt:lpstr>Comic Sans MS</vt:lpstr>
      <vt:lpstr>Symbol</vt:lpstr>
      <vt:lpstr>Times New Roman</vt:lpstr>
      <vt:lpstr>Trebuchet MS</vt:lpstr>
      <vt:lpstr>Trebuchet MS Bold</vt:lpstr>
      <vt:lpstr>Wingdings</vt:lpstr>
      <vt:lpstr>Oletusrakenne</vt:lpstr>
      <vt:lpstr>harraste_pppohja</vt:lpstr>
      <vt:lpstr>1_harraste_pppohja</vt:lpstr>
      <vt:lpstr>MS Organisaatiokaavio</vt:lpstr>
      <vt:lpstr>Liikuntadidaktiikan syventäminen LPES 024 / Luontoliikunta 4 op Suunnistus ja retkeily 2 op</vt:lpstr>
      <vt:lpstr>Kurssin tavoitteet (OPS)</vt:lpstr>
      <vt:lpstr>Luontoliikunta 4 op (LPES024)</vt:lpstr>
      <vt:lpstr>Luontoliikunta 4 op (LPES024)</vt:lpstr>
      <vt:lpstr>Luontoliikunta 4 op (LPES024)</vt:lpstr>
      <vt:lpstr>Kurssin tavoitteita…</vt:lpstr>
      <vt:lpstr>Kurssin sisältö </vt:lpstr>
      <vt:lpstr>Opintojakson arviointi</vt:lpstr>
      <vt:lpstr>Iltarastit to 4.9 </vt:lpstr>
      <vt:lpstr>Luentorunko</vt:lpstr>
      <vt:lpstr>  pohdittavaksi ryhmissä</vt:lpstr>
      <vt:lpstr>Luontoliikunta</vt:lpstr>
      <vt:lpstr>Luontoliikunta</vt:lpstr>
      <vt:lpstr>Hyvinvointia luonnosta</vt:lpstr>
      <vt:lpstr>Hyvinvointia luonnosta</vt:lpstr>
      <vt:lpstr>Hyvinvointia luonnosta</vt:lpstr>
      <vt:lpstr>Luontoliikunta</vt:lpstr>
      <vt:lpstr>Erilaisia luontoliikuntamuotoja</vt:lpstr>
      <vt:lpstr>Seikkailu- ja elämyspedagogiikka</vt:lpstr>
      <vt:lpstr>POPS 2016 ja luontoliikunta</vt:lpstr>
      <vt:lpstr>Luonto- ja seikkailuliikunta osana koululiikuntaa</vt:lpstr>
      <vt:lpstr>Lapset ja nuoret luonnossa</vt:lpstr>
      <vt:lpstr>Luontoliikunnan ja suunnistuksen tavoitteita</vt:lpstr>
      <vt:lpstr>Ongelmat koulujen suunnistusopetuksessa </vt:lpstr>
      <vt:lpstr>Opettamisen haasteita</vt:lpstr>
      <vt:lpstr>Kognitiiviset ja havaintomotoriset tavoitteet: </vt:lpstr>
      <vt:lpstr>Sosiaalis-affektiiviset tavoitteet</vt:lpstr>
      <vt:lpstr>psykomotoriset  tavoitteet  </vt:lpstr>
      <vt:lpstr>Suunnistus osana liikunnan sisältöjä</vt:lpstr>
      <vt:lpstr>Luontoliikunta osana liikunnan sisältöjä /lukio</vt:lpstr>
      <vt:lpstr>Sisältöjä alaluokille </vt:lpstr>
      <vt:lpstr>Sisältöjä alaluokille </vt:lpstr>
      <vt:lpstr>Sisältöjä (3-6 lk)</vt:lpstr>
      <vt:lpstr>Retkeily</vt:lpstr>
      <vt:lpstr>PowerPoint Presentation</vt:lpstr>
      <vt:lpstr>Sisältöjä lk.7-9</vt:lpstr>
      <vt:lpstr>Koulusuunnistuksen oppimistavoitteita</vt:lpstr>
      <vt:lpstr>Suunnistusopetuksen painopistealueita</vt:lpstr>
      <vt:lpstr>Suunnistustaitojen oppiminen ja opetuksen eteneminen</vt:lpstr>
      <vt:lpstr>Kohti harjoituksia</vt:lpstr>
      <vt:lpstr>Kartanlukutaito</vt:lpstr>
      <vt:lpstr>Suunnistustaito</vt:lpstr>
      <vt:lpstr>1. Missä olen?</vt:lpstr>
      <vt:lpstr>Oleellisen hahmottaminen kartalta</vt:lpstr>
      <vt:lpstr>Löydätkö oleellisen, muisti</vt:lpstr>
      <vt:lpstr>Löydätkö oleellisen, muisti</vt:lpstr>
      <vt:lpstr>Ratasuunnitteluideoita</vt:lpstr>
      <vt:lpstr>Reitinvalinta</vt:lpstr>
      <vt:lpstr>PowerPoint Presentation</vt:lpstr>
      <vt:lpstr>Varmin, lyhin, nopein?</vt:lpstr>
      <vt:lpstr>Johdatteleva reitti</vt:lpstr>
      <vt:lpstr>Yksi reitinvalinta</vt:lpstr>
      <vt:lpstr>Monta reitinvalintaa</vt:lpstr>
      <vt:lpstr>Eritasoiset reitinvalinnat</vt:lpstr>
      <vt:lpstr>PowerPoint Presentation</vt:lpstr>
      <vt:lpstr>Ratasuunnitteluideoita</vt:lpstr>
      <vt:lpstr>Mistä rastille? Myös rastinotto on suunniteltava…</vt:lpstr>
      <vt:lpstr>Ratasuunnitteluideoita</vt:lpstr>
      <vt:lpstr>Maastossa eteneminen</vt:lpstr>
      <vt:lpstr>Maaston muotojen hahmottaminen eli korkeuskäyrien ymmärtäminen </vt:lpstr>
      <vt:lpstr>Ratasuunnitteluideoita</vt:lpstr>
      <vt:lpstr>Suunnassa kulku</vt:lpstr>
      <vt:lpstr>Ratasuunnitteluideoita</vt:lpstr>
      <vt:lpstr>Koulusuunnistuksen suunnittelussa tärkeintä on: </vt:lpstr>
      <vt:lpstr>Lasten, nuorten ja aikuisten käyttämät suunnistustekniikat</vt:lpstr>
      <vt:lpstr>Lapsi suunnistaa</vt:lpstr>
      <vt:lpstr>Nuori suunnistaa</vt:lpstr>
      <vt:lpstr>Aikuinen suunnistaa</vt:lpstr>
      <vt:lpstr>Erilaiset harjoitukset</vt:lpstr>
      <vt:lpstr>Suunnistuksen lajit</vt:lpstr>
      <vt:lpstr>Karttaretki</vt:lpstr>
      <vt:lpstr>Esimerkki karttaretkestä</vt:lpstr>
      <vt:lpstr>Sateen varalle: salisuunnistus</vt:lpstr>
      <vt:lpstr>Pihasuunnistus</vt:lpstr>
      <vt:lpstr>Viuhkasuunnistus</vt:lpstr>
      <vt:lpstr>Viuhkat</vt:lpstr>
      <vt:lpstr>Tarkkuussuunnistus</vt:lpstr>
      <vt:lpstr>Eri tasoisia ratoja</vt:lpstr>
      <vt:lpstr>Reittiviivasuunnistus</vt:lpstr>
      <vt:lpstr>Viivasuunnistus </vt:lpstr>
      <vt:lpstr>www.olekartalla.fi </vt:lpstr>
      <vt:lpstr>Pelit ja leikit maastossa</vt:lpstr>
      <vt:lpstr>Toimenpiteitä ennen suunnistuksen opetusjaksoa</vt:lpstr>
      <vt:lpstr>Sisällön suunnittelu</vt:lpstr>
      <vt:lpstr>Toteutuksen valmistelu</vt:lpstr>
      <vt:lpstr>Suunnistustunnin suunnittelu</vt:lpstr>
      <vt:lpstr>Sisällön suunnittelu</vt:lpstr>
      <vt:lpstr>Sisällön suunnittelu</vt:lpstr>
      <vt:lpstr>Sisällön suunnittelu</vt:lpstr>
      <vt:lpstr>Tunnin toteutuksen valmistelu</vt:lpstr>
      <vt:lpstr>Suunnistustunnin vaiheita</vt:lpstr>
      <vt:lpstr>Aloitusvaihe</vt:lpstr>
      <vt:lpstr>Toimintavaihe</vt:lpstr>
      <vt:lpstr>Toimintavaihe</vt:lpstr>
      <vt:lpstr>Tunnin päättäminen</vt:lpstr>
      <vt:lpstr>Eriyttäminen</vt:lpstr>
      <vt:lpstr>Integrointi muihin aineisiin</vt:lpstr>
      <vt:lpstr>Integrointi muihin aineisiin</vt:lpstr>
      <vt:lpstr>Pohtikaa, miten suunnistusta voi integroida oppiaineisiin eri luokka-asteilla…</vt:lpstr>
      <vt:lpstr>Mitä erilaisia mahdollisuuksia koulusuunnistukseen?</vt:lpstr>
      <vt:lpstr>Suunnistustaito</vt:lpstr>
      <vt:lpstr>Suunnistusajattelu</vt:lpstr>
      <vt:lpstr>Suunnitelmaan kuuluu 1. Reitinvalinta 2. Oleelliset kohteet rastivälillä (selkeät kiintopisteet) 3. Tarkempi suunnitelma rastinottoon</vt:lpstr>
      <vt:lpstr>Reitinvalintasi? Oleelliset kohteet rastiväleillä? Rastinotto?</vt:lpstr>
      <vt:lpstr>1. Ennakoi, miltä tuleva maasto näyttää. Muodosta kartan perusteella mielikuvia, miltä maasto näyttää 2. Mitä seuraavaksi on tulossa. Mitä odotat näkeväsi?  3. Ennakoinnilla suunnistus muuttuu sujuvammaksi!</vt:lpstr>
      <vt:lpstr>PowerPoint Presentation</vt:lpstr>
      <vt:lpstr>Aloittelijan ennakot</vt:lpstr>
      <vt:lpstr>Kokeneen ennakot</vt:lpstr>
      <vt:lpstr>Mitä ennakoisit väleillä? Mitä näet ruksatuista pisteistä rastin suuntaan?</vt:lpstr>
      <vt:lpstr>Havainnoi eli katsele ympärillesi. Etsi katseellasi niitä maastonkohtia, joita odotat. 1. Leuka ylös! 2. Pää pyörii! 3. Katse kauas!</vt:lpstr>
      <vt:lpstr>Kuljet viivaa pitkin, mitä kohteita havainnoit, minkä kohteiden avulla pysyt viivalla?</vt:lpstr>
      <vt:lpstr>4. VARMISTUS</vt:lpstr>
      <vt:lpstr>Mikä on viimeinen varma kohde ennen rastia? Pysäyttäviä kohteita?</vt:lpstr>
      <vt:lpstr>Virheen sattuessa</vt:lpstr>
      <vt:lpstr>Iltarasteilla…muista</vt:lpstr>
      <vt:lpstr>Jälkipeli, analyysi iltarastiradasta</vt:lpstr>
      <vt:lpstr>Tietotekniikkaa ja verkkosovelluksia </vt:lpstr>
      <vt:lpstr>Rastinmääritteet (rastilipun tarkennettu sijainti kohteessa) www.suunnistusliitto.fi materiaalit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Liikuntadidaktiikan syventäminen LPES 001 / Luontoliikunta 4 op Suunnistus ja retkeily 2 op</dc:title>
  <dc:creator>Marttiina Joensuu</dc:creator>
  <cp:lastModifiedBy>Huotari, Pertti</cp:lastModifiedBy>
  <cp:revision>122</cp:revision>
  <dcterms:created xsi:type="dcterms:W3CDTF">2010-08-24T09:33:18Z</dcterms:created>
  <dcterms:modified xsi:type="dcterms:W3CDTF">2025-09-01T10:07:49Z</dcterms:modified>
</cp:coreProperties>
</file>