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handoutMasterIdLst>
    <p:handoutMasterId r:id="rId14"/>
  </p:handoutMasterIdLst>
  <p:sldIdLst>
    <p:sldId id="256" r:id="rId2"/>
    <p:sldId id="268" r:id="rId3"/>
    <p:sldId id="258" r:id="rId4"/>
    <p:sldId id="260" r:id="rId5"/>
    <p:sldId id="259" r:id="rId6"/>
    <p:sldId id="263" r:id="rId7"/>
    <p:sldId id="269" r:id="rId8"/>
    <p:sldId id="264" r:id="rId9"/>
    <p:sldId id="265" r:id="rId10"/>
    <p:sldId id="266" r:id="rId11"/>
    <p:sldId id="267" r:id="rId12"/>
    <p:sldId id="270" r:id="rId13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4C9BA-BACC-4C25-A16A-1572DF40FF2C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56EA9-EB8F-43F8-8A05-F19D8F58FC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2765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58095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067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6021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623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491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441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758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561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356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268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211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113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226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419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6999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8614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228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4A5EB-2E62-4751-9F7D-EDAEAEF53F97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7FD3-D27C-4154-BF0C-3E995D7389E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079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  <p:sldLayoutId id="214748384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59632" y="1412776"/>
            <a:ext cx="7272808" cy="1702160"/>
          </a:xfrm>
        </p:spPr>
        <p:txBody>
          <a:bodyPr>
            <a:noAutofit/>
          </a:bodyPr>
          <a:lstStyle/>
          <a:p>
            <a:r>
              <a:rPr lang="fi-FI" sz="3600" dirty="0"/>
              <a:t>LPEP013 Liikuntataitojen oppimisen ja ohjaamisen peruskurssi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30823" y="3356992"/>
            <a:ext cx="5601816" cy="685800"/>
          </a:xfrm>
        </p:spPr>
        <p:txBody>
          <a:bodyPr>
            <a:normAutofit fontScale="92500" lnSpcReduction="10000"/>
          </a:bodyPr>
          <a:lstStyle/>
          <a:p>
            <a:endParaRPr lang="fi-FI" dirty="0"/>
          </a:p>
          <a:p>
            <a:r>
              <a:rPr lang="fi-FI" dirty="0"/>
              <a:t>Anu Penttinen</a:t>
            </a:r>
          </a:p>
        </p:txBody>
      </p:sp>
    </p:spTree>
    <p:extLst>
      <p:ext uri="{BB962C8B-B14F-4D97-AF65-F5344CB8AC3E}">
        <p14:creationId xmlns:p14="http://schemas.microsoft.com/office/powerpoint/2010/main" val="3048100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pPr algn="l"/>
            <a:r>
              <a:rPr lang="fi-FI" dirty="0"/>
              <a:t>Pienryhmissä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132856"/>
            <a:ext cx="7344932" cy="369977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fi-FI" sz="2800" dirty="0"/>
              <a:t>Katsokaa </a:t>
            </a:r>
            <a:r>
              <a:rPr lang="fi-FI" sz="2800" dirty="0" err="1"/>
              <a:t>moniviestimestä</a:t>
            </a:r>
            <a:r>
              <a:rPr lang="fi-FI" sz="2800" dirty="0"/>
              <a:t> video liikunnan valintakokeesta</a:t>
            </a:r>
          </a:p>
          <a:p>
            <a:pPr marL="68580" indent="0">
              <a:buNone/>
            </a:pPr>
            <a:r>
              <a:rPr lang="fi-FI" sz="2800" dirty="0"/>
              <a:t>(</a:t>
            </a:r>
            <a:r>
              <a:rPr lang="fi-FI" sz="2800" dirty="0" err="1"/>
              <a:t>moniviestin</a:t>
            </a:r>
            <a:r>
              <a:rPr lang="fi-FI" sz="2800" dirty="0"/>
              <a:t> – Soini – </a:t>
            </a:r>
            <a:r>
              <a:rPr lang="fi-FI" sz="2800" dirty="0" err="1"/>
              <a:t>hiihtovhs</a:t>
            </a:r>
            <a:r>
              <a:rPr lang="fi-FI" sz="2800" dirty="0"/>
              <a:t>)</a:t>
            </a:r>
          </a:p>
          <a:p>
            <a:pPr marL="68580" indent="0">
              <a:buNone/>
            </a:pPr>
            <a:endParaRPr lang="fi-FI" sz="2800" dirty="0"/>
          </a:p>
          <a:p>
            <a:pPr marL="68580" indent="0">
              <a:buNone/>
            </a:pPr>
            <a:r>
              <a:rPr lang="fi-FI" sz="2800" dirty="0"/>
              <a:t>Valitkaa</a:t>
            </a:r>
            <a:r>
              <a:rPr lang="fi-FI" sz="2800" b="1" dirty="0"/>
              <a:t> kaksi </a:t>
            </a:r>
            <a:r>
              <a:rPr lang="fi-FI" sz="2800" dirty="0"/>
              <a:t>koehlöä, joiden suoritus pisteytetään 1-5. Kirjatkaa myös perusteita arviolle.</a:t>
            </a:r>
          </a:p>
        </p:txBody>
      </p:sp>
    </p:spTree>
    <p:extLst>
      <p:ext uri="{BB962C8B-B14F-4D97-AF65-F5344CB8AC3E}">
        <p14:creationId xmlns:p14="http://schemas.microsoft.com/office/powerpoint/2010/main" val="330938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384784" cy="1143000"/>
          </a:xfrm>
        </p:spPr>
        <p:txBody>
          <a:bodyPr>
            <a:normAutofit/>
          </a:bodyPr>
          <a:lstStyle/>
          <a:p>
            <a:pPr algn="l"/>
            <a:r>
              <a:rPr lang="fi-FI" dirty="0" err="1"/>
              <a:t>DemoT</a:t>
            </a:r>
            <a:r>
              <a:rPr lang="fi-FI" dirty="0"/>
              <a:t> liikuntasalissa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2636912"/>
            <a:ext cx="8064896" cy="37444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Joka käytännön tunnilla kuvataan lopputestit – valitkaa kenen puhelimella sen teette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Joka kerralla </a:t>
            </a:r>
            <a:r>
              <a:rPr lang="fi-FI" sz="2800" b="1" dirty="0"/>
              <a:t>kirjataan ylös </a:t>
            </a:r>
            <a:r>
              <a:rPr lang="fi-FI" sz="2800" dirty="0"/>
              <a:t>kokemuksia ja fiiliksiä opetuksesta (niin oppilaalta kuin  opettajilta &gt;&gt; </a:t>
            </a:r>
            <a:r>
              <a:rPr lang="fi-FI" sz="2800" b="1" dirty="0"/>
              <a:t>näitä hyödynnetään </a:t>
            </a:r>
            <a:r>
              <a:rPr lang="fi-FI" sz="2800" dirty="0"/>
              <a:t>kurssityön esityksessä). </a:t>
            </a:r>
          </a:p>
        </p:txBody>
      </p:sp>
    </p:spTree>
    <p:extLst>
      <p:ext uri="{BB962C8B-B14F-4D97-AF65-F5344CB8AC3E}">
        <p14:creationId xmlns:p14="http://schemas.microsoft.com/office/powerpoint/2010/main" val="3878156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38478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i-FI" dirty="0"/>
              <a:t>Tietojen kerääminen loppuesitystä varten: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2636912"/>
            <a:ext cx="8352928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/>
              <a:t>Kirjatkaa systemaattisesti ylös huomioita, kommentteja ja tietenkin testitulokset </a:t>
            </a:r>
            <a:r>
              <a:rPr lang="fi-FI" sz="2800"/>
              <a:t>käytännön demoilta</a:t>
            </a:r>
            <a:endParaRPr lang="fi-FI" sz="2800" dirty="0"/>
          </a:p>
          <a:p>
            <a:pPr marL="0" indent="0">
              <a:buNone/>
            </a:pPr>
            <a:endParaRPr lang="fi-FI" sz="2800" dirty="0"/>
          </a:p>
          <a:p>
            <a:pPr marL="0" indent="0">
              <a:buNone/>
            </a:pPr>
            <a:r>
              <a:rPr lang="fi-FI" sz="2800" dirty="0"/>
              <a:t>&gt;&gt; näistä työstetään kurssin loppuun esitykset (</a:t>
            </a:r>
            <a:r>
              <a:rPr lang="fi-FI" sz="2800" dirty="0" err="1"/>
              <a:t>powerpoint</a:t>
            </a:r>
            <a:r>
              <a:rPr lang="fi-FI" sz="2800" dirty="0"/>
              <a:t> </a:t>
            </a:r>
            <a:r>
              <a:rPr lang="fi-FI" sz="2800" dirty="0" err="1"/>
              <a:t>tms</a:t>
            </a:r>
            <a:r>
              <a:rPr lang="fi-FI" sz="2800" dirty="0"/>
              <a:t>) oppimis-/opetusprosesseista.</a:t>
            </a:r>
          </a:p>
        </p:txBody>
      </p:sp>
    </p:spTree>
    <p:extLst>
      <p:ext uri="{BB962C8B-B14F-4D97-AF65-F5344CB8AC3E}">
        <p14:creationId xmlns:p14="http://schemas.microsoft.com/office/powerpoint/2010/main" val="26343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pPr algn="l"/>
            <a:r>
              <a:rPr lang="fi-FI" dirty="0"/>
              <a:t>Kurssista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132856"/>
            <a:ext cx="7344932" cy="369977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Kurssin aikana pohditaan </a:t>
            </a:r>
            <a:r>
              <a:rPr lang="fi-FI" sz="2800" b="1" dirty="0"/>
              <a:t>liikuntataitojen ydintä</a:t>
            </a:r>
            <a:r>
              <a:rPr lang="fi-FI" sz="2800" dirty="0"/>
              <a:t>, </a:t>
            </a:r>
            <a:r>
              <a:rPr lang="fi-FI" sz="2800" b="1" dirty="0"/>
              <a:t>liikunnan opetuksen ydintä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Kurssi on vaativa – saat siitä sen irti, mitä siihen itse panostat!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Ryhmässä toimiminen ja </a:t>
            </a:r>
            <a:r>
              <a:rPr lang="fi-FI" sz="2800" b="1" dirty="0"/>
              <a:t>vertaisilta oppiminen </a:t>
            </a:r>
            <a:r>
              <a:rPr lang="fi-FI" sz="2800" dirty="0"/>
              <a:t>ovat pääosassa. Keskustellen pyritään ja päästään tuloksiin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Ei valmiita/oikeita vastauksia!</a:t>
            </a:r>
          </a:p>
          <a:p>
            <a:pPr marL="68580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99173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901532"/>
            <a:ext cx="6377940" cy="1293028"/>
          </a:xfrm>
        </p:spPr>
        <p:txBody>
          <a:bodyPr/>
          <a:lstStyle/>
          <a:p>
            <a:r>
              <a:rPr lang="fi-FI" dirty="0"/>
              <a:t>Kurssin suorittaminen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400" dirty="0"/>
              <a:t>Aktiivinen osallistuminen opetukseen (40 %)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/>
              <a:t>Lukupiirin hyväksytty suorittaminen (30 %)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/>
              <a:t>Ryhmätyön tekeminen ja esittely (30 %)</a:t>
            </a:r>
          </a:p>
          <a:p>
            <a:pPr>
              <a:buFont typeface="Wingdings" panose="05000000000000000000" pitchFamily="2" charset="2"/>
              <a:buChar char="ü"/>
            </a:pPr>
            <a:endParaRPr lang="fi-FI" dirty="0"/>
          </a:p>
          <a:p>
            <a:pPr>
              <a:buFont typeface="Wingdings" panose="05000000000000000000" pitchFamily="2" charset="2"/>
              <a:buChar char="ü"/>
            </a:pPr>
            <a:endParaRPr lang="fi-FI" dirty="0"/>
          </a:p>
          <a:p>
            <a:pPr marL="68580" indent="0">
              <a:buNone/>
            </a:pPr>
            <a:r>
              <a:rPr lang="fi-FI" dirty="0"/>
              <a:t>*Luennot 10t (kaikille ryhmille yhteiset)</a:t>
            </a:r>
          </a:p>
          <a:p>
            <a:pPr marL="68580" indent="0">
              <a:buNone/>
            </a:pPr>
            <a:r>
              <a:rPr lang="fi-FI" dirty="0"/>
              <a:t>*Pienryhmäopetus 22t (sis. Luentoja ja demoja)</a:t>
            </a:r>
          </a:p>
        </p:txBody>
      </p:sp>
    </p:spTree>
    <p:extLst>
      <p:ext uri="{BB962C8B-B14F-4D97-AF65-F5344CB8AC3E}">
        <p14:creationId xmlns:p14="http://schemas.microsoft.com/office/powerpoint/2010/main" val="254094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2503" y="908720"/>
            <a:ext cx="6336704" cy="1293028"/>
          </a:xfrm>
        </p:spPr>
        <p:txBody>
          <a:bodyPr/>
          <a:lstStyle/>
          <a:p>
            <a:r>
              <a:rPr lang="fi-FI" dirty="0"/>
              <a:t>Kurssin suorittaminen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323652"/>
            <a:ext cx="7704972" cy="35089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endParaRPr lang="fi-FI" sz="2800" dirty="0"/>
          </a:p>
          <a:p>
            <a:pPr marL="525780" indent="-457200">
              <a:buFont typeface="Wingdings" panose="05000000000000000000" pitchFamily="2" charset="2"/>
              <a:buChar char="Ø"/>
            </a:pPr>
            <a:r>
              <a:rPr lang="fi-FI" sz="2800" dirty="0"/>
              <a:t>Koska kyseessä on pienryhmätyöskentelyyn pohjautuva kurssi, korvaaminen toisessa ryhmässä ei onnistu.</a:t>
            </a:r>
          </a:p>
          <a:p>
            <a:pPr marL="525780" indent="-457200">
              <a:buFont typeface="Wingdings" panose="05000000000000000000" pitchFamily="2" charset="2"/>
              <a:buChar char="Ø"/>
            </a:pPr>
            <a:endParaRPr lang="fi-FI" sz="2800" dirty="0"/>
          </a:p>
          <a:p>
            <a:pPr marL="525780" indent="-457200">
              <a:buFont typeface="Wingdings" panose="05000000000000000000" pitchFamily="2" charset="2"/>
              <a:buChar char="Ø"/>
            </a:pPr>
            <a:r>
              <a:rPr lang="fi-FI" sz="2800" dirty="0"/>
              <a:t>Mahdollisissa poissaolotapauksissa olet vastuussa omalle pienryhmällesi!</a:t>
            </a:r>
          </a:p>
        </p:txBody>
      </p:sp>
    </p:spTree>
    <p:extLst>
      <p:ext uri="{BB962C8B-B14F-4D97-AF65-F5344CB8AC3E}">
        <p14:creationId xmlns:p14="http://schemas.microsoft.com/office/powerpoint/2010/main" val="367085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Tueksi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323652"/>
            <a:ext cx="6984892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fi-FI" b="1" dirty="0"/>
              <a:t>Kirjallisuus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 err="1"/>
              <a:t>Magill</a:t>
            </a:r>
            <a:r>
              <a:rPr lang="fi-FI" dirty="0"/>
              <a:t>, R.A. 2010. Motor </a:t>
            </a:r>
            <a:r>
              <a:rPr lang="fi-FI" dirty="0" err="1"/>
              <a:t>learning</a:t>
            </a:r>
            <a:r>
              <a:rPr lang="fi-FI" dirty="0"/>
              <a:t> and </a:t>
            </a:r>
            <a:r>
              <a:rPr lang="fi-FI" dirty="0" err="1"/>
              <a:t>control</a:t>
            </a:r>
            <a:r>
              <a:rPr lang="fi-FI" dirty="0"/>
              <a:t>: </a:t>
            </a:r>
            <a:r>
              <a:rPr lang="fi-FI" dirty="0" err="1"/>
              <a:t>concepts</a:t>
            </a:r>
            <a:r>
              <a:rPr lang="fi-FI" dirty="0"/>
              <a:t> and </a:t>
            </a:r>
            <a:r>
              <a:rPr lang="fi-FI" dirty="0" err="1"/>
              <a:t>applications</a:t>
            </a:r>
            <a:r>
              <a:rPr lang="fi-FI" dirty="0"/>
              <a:t>. 9.painos. New York, NY: </a:t>
            </a:r>
            <a:r>
              <a:rPr lang="fi-FI" dirty="0" err="1"/>
              <a:t>McGraw-Hill</a:t>
            </a:r>
            <a:r>
              <a:rPr lang="fi-FI" dirty="0"/>
              <a:t> (480 s.)</a:t>
            </a:r>
          </a:p>
          <a:p>
            <a:pPr marL="411480" indent="-342900">
              <a:buFont typeface="Wingdings" panose="05000000000000000000" pitchFamily="2" charset="2"/>
              <a:buChar char="Ø"/>
            </a:pPr>
            <a:endParaRPr lang="fi-FI" dirty="0"/>
          </a:p>
          <a:p>
            <a:pPr marL="68580" indent="0">
              <a:buNone/>
            </a:pPr>
            <a:r>
              <a:rPr lang="fi-FI" b="1" dirty="0"/>
              <a:t>Lukupiirikirja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Jaakkola, T. 2010. Liikuntataitojen oppiminen ja taitoharjoittelu. Jyväskylä: PS-Kustannus. </a:t>
            </a:r>
          </a:p>
        </p:txBody>
      </p:sp>
    </p:spTree>
    <p:extLst>
      <p:ext uri="{BB962C8B-B14F-4D97-AF65-F5344CB8AC3E}">
        <p14:creationId xmlns:p14="http://schemas.microsoft.com/office/powerpoint/2010/main" val="135275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2099" y="1052736"/>
            <a:ext cx="7200800" cy="1143000"/>
          </a:xfrm>
        </p:spPr>
        <p:txBody>
          <a:bodyPr>
            <a:normAutofit/>
          </a:bodyPr>
          <a:lstStyle/>
          <a:p>
            <a:pPr algn="l"/>
            <a:r>
              <a:rPr lang="fi-FI" dirty="0"/>
              <a:t>katso Peda.net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72099" y="2636912"/>
            <a:ext cx="7344932" cy="388843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Luentomateriaalit (Markus Soini &amp; Anu Penttinen, Sami Kalaja)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Itse- ja vertaisarviointikriteerit (lukupiiri, lopputyö, osallistuminen kurssin tunneilla)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Palautuslaatikot (</a:t>
            </a:r>
            <a:r>
              <a:rPr lang="fi-FI" sz="2800" dirty="0" err="1"/>
              <a:t>alustukset+muistio</a:t>
            </a:r>
            <a:r>
              <a:rPr lang="fi-FI" sz="2800" dirty="0"/>
              <a:t> ja lopputyö)</a:t>
            </a:r>
          </a:p>
        </p:txBody>
      </p:sp>
    </p:spTree>
    <p:extLst>
      <p:ext uri="{BB962C8B-B14F-4D97-AF65-F5344CB8AC3E}">
        <p14:creationId xmlns:p14="http://schemas.microsoft.com/office/powerpoint/2010/main" val="279647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2099" y="1052736"/>
            <a:ext cx="7200800" cy="1143000"/>
          </a:xfrm>
        </p:spPr>
        <p:txBody>
          <a:bodyPr>
            <a:normAutofit/>
          </a:bodyPr>
          <a:lstStyle/>
          <a:p>
            <a:pPr algn="l"/>
            <a:r>
              <a:rPr lang="fi-FI" dirty="0"/>
              <a:t>Kurssin rakenne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72099" y="2636912"/>
            <a:ext cx="7344932" cy="30243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2800" dirty="0"/>
              <a:t>Pienryhmissä käytävä kurssi: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Aloituskerta: kurssi-info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Alkutestit kaikille (liikuntasalissa)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Kaksi suunnittelu kertaa (luentosalissa)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Viisi harjoituskertaa (liikuntasalissa)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800" dirty="0"/>
              <a:t>Esitykset ja loppuarviot kahdella viimeisellä kerralla (luentosalissa)</a:t>
            </a:r>
          </a:p>
        </p:txBody>
      </p:sp>
    </p:spTree>
    <p:extLst>
      <p:ext uri="{BB962C8B-B14F-4D97-AF65-F5344CB8AC3E}">
        <p14:creationId xmlns:p14="http://schemas.microsoft.com/office/powerpoint/2010/main" val="225697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pPr algn="l"/>
            <a:r>
              <a:rPr lang="fi-FI" dirty="0" err="1"/>
              <a:t>pienryhmäTehtävä</a:t>
            </a:r>
            <a:r>
              <a:rPr lang="fi-FI" dirty="0"/>
              <a:t>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132856"/>
            <a:ext cx="7632964" cy="369977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fi-FI" sz="2800" dirty="0"/>
              <a:t>Määritelkää vuorohiihdon </a:t>
            </a:r>
            <a:r>
              <a:rPr lang="fi-FI" sz="2800" b="1" dirty="0"/>
              <a:t>viisi pääkriteeriä </a:t>
            </a:r>
            <a:r>
              <a:rPr lang="fi-FI" sz="2800" dirty="0"/>
              <a:t>järjestykseen (pääsette kohta arvioimaan numeerisesti hiihtosuorituksia videolta)</a:t>
            </a:r>
          </a:p>
          <a:p>
            <a:pPr marL="68580" indent="0">
              <a:buNone/>
            </a:pPr>
            <a:endParaRPr lang="fi-FI" sz="2800" dirty="0"/>
          </a:p>
          <a:p>
            <a:pPr marL="68580" indent="0">
              <a:buNone/>
            </a:pPr>
            <a:r>
              <a:rPr lang="fi-FI" sz="2800" dirty="0"/>
              <a:t>*Hiihtäjät: antakaa tilaa muulle ryhmälle keskustella </a:t>
            </a:r>
            <a:r>
              <a:rPr lang="fi-FI" sz="2800" dirty="0">
                <a:sym typeface="Wingdings" panose="05000000000000000000" pitchFamily="2" charset="2"/>
              </a:rPr>
              <a:t>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659089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i-FI" dirty="0"/>
              <a:t>Koko ryhmän määrittämät yhteiset kriteerit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27018" y="2708921"/>
            <a:ext cx="7344932" cy="302433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fi-FI" sz="2800" dirty="0"/>
              <a:t>Kun kaikilla pienryhmillä on omat kriteerit, päästäänkö yksimielisyyteen </a:t>
            </a:r>
          </a:p>
          <a:p>
            <a:pPr marL="68580" indent="0">
              <a:buNone/>
            </a:pPr>
            <a:r>
              <a:rPr lang="fi-FI" sz="2800" dirty="0">
                <a:sym typeface="Wingdings" panose="05000000000000000000" pitchFamily="2" charset="2"/>
              </a:rPr>
              <a:t></a:t>
            </a:r>
            <a:r>
              <a:rPr lang="fi-FI" sz="2800" dirty="0"/>
              <a:t> yhdet yhteiset kriteerit?</a:t>
            </a:r>
          </a:p>
        </p:txBody>
      </p:sp>
    </p:spTree>
    <p:extLst>
      <p:ext uri="{BB962C8B-B14F-4D97-AF65-F5344CB8AC3E}">
        <p14:creationId xmlns:p14="http://schemas.microsoft.com/office/powerpoint/2010/main" val="274442930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194</TotalTime>
  <Words>362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Vapor Trail</vt:lpstr>
      <vt:lpstr>LPEP013 Liikuntataitojen oppimisen ja ohjaamisen peruskurssi</vt:lpstr>
      <vt:lpstr>Kurssista</vt:lpstr>
      <vt:lpstr>Kurssin suorittaminen</vt:lpstr>
      <vt:lpstr>Kurssin suorittaminen</vt:lpstr>
      <vt:lpstr>Tueksi</vt:lpstr>
      <vt:lpstr>katso Peda.net</vt:lpstr>
      <vt:lpstr>Kurssin rakenne </vt:lpstr>
      <vt:lpstr>pienryhmäTehtävä:</vt:lpstr>
      <vt:lpstr>Koko ryhmän määrittämät yhteiset kriteerit</vt:lpstr>
      <vt:lpstr>Pienryhmissä</vt:lpstr>
      <vt:lpstr>DemoT liikuntasalissa</vt:lpstr>
      <vt:lpstr>Tietojen kerääminen loppuesitystä varten: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LPEP013 Liikuntataitojen oppimisen ja ohjaamisen peruskurssi</dc:title>
  <dc:creator>Penttinen Anu</dc:creator>
  <cp:lastModifiedBy>Penttinen, Anu</cp:lastModifiedBy>
  <cp:revision>41</cp:revision>
  <cp:lastPrinted>2016-09-12T08:40:19Z</cp:lastPrinted>
  <dcterms:created xsi:type="dcterms:W3CDTF">2016-09-12T08:26:40Z</dcterms:created>
  <dcterms:modified xsi:type="dcterms:W3CDTF">2022-09-12T11:10:16Z</dcterms:modified>
</cp:coreProperties>
</file>