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161"/>
  </p:normalViewPr>
  <p:slideViewPr>
    <p:cSldViewPr snapToGrid="0" snapToObjects="1">
      <p:cViewPr varScale="1">
        <p:scale>
          <a:sx n="95" d="100"/>
          <a:sy n="95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75CB-CFBE-0243-82B1-16018B84D238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25B50E-F579-C146-8408-3B41C065A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Palautuminen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Kehonhuolto</a:t>
            </a:r>
            <a:r>
              <a:rPr lang="en-US" dirty="0" smtClean="0"/>
              <a:t> III</a:t>
            </a:r>
          </a:p>
          <a:p>
            <a:r>
              <a:rPr lang="en-US" dirty="0" err="1" smtClean="0"/>
              <a:t>Syksy</a:t>
            </a:r>
            <a:r>
              <a:rPr lang="en-US" dirty="0" smtClean="0"/>
              <a:t> 2021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nna.s.radu@student.jyu.fi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6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Jännitys-rentoutus</a:t>
            </a:r>
            <a:r>
              <a:rPr lang="en-US" dirty="0" smtClean="0"/>
              <a:t> / </a:t>
            </a:r>
            <a:r>
              <a:rPr lang="en-US" dirty="0" err="1" smtClean="0"/>
              <a:t>progressiivinen</a:t>
            </a:r>
            <a:r>
              <a:rPr lang="en-US" dirty="0" smtClean="0"/>
              <a:t> </a:t>
            </a:r>
            <a:r>
              <a:rPr lang="en-US" dirty="0" err="1" smtClean="0"/>
              <a:t>rentoutus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Rentoutustekniikka</a:t>
            </a:r>
            <a:r>
              <a:rPr lang="en-US" sz="2400" dirty="0" smtClean="0"/>
              <a:t>, </a:t>
            </a:r>
            <a:r>
              <a:rPr lang="en-US" sz="2400" dirty="0" err="1" smtClean="0"/>
              <a:t>jossa</a:t>
            </a:r>
            <a:r>
              <a:rPr lang="en-US" sz="2400" dirty="0" smtClean="0"/>
              <a:t> </a:t>
            </a:r>
            <a:r>
              <a:rPr lang="en-US" sz="2400" dirty="0" err="1" smtClean="0"/>
              <a:t>lihaksia</a:t>
            </a:r>
            <a:r>
              <a:rPr lang="en-US" sz="2400" dirty="0" smtClean="0"/>
              <a:t> </a:t>
            </a:r>
            <a:r>
              <a:rPr lang="en-US" sz="2400" dirty="0" err="1" smtClean="0"/>
              <a:t>ensin</a:t>
            </a:r>
            <a:r>
              <a:rPr lang="en-US" sz="2400" dirty="0" smtClean="0"/>
              <a:t> </a:t>
            </a:r>
            <a:r>
              <a:rPr lang="en-US" sz="2400" dirty="0" err="1" smtClean="0"/>
              <a:t>jännitetään</a:t>
            </a:r>
            <a:r>
              <a:rPr lang="en-US" sz="2400" dirty="0" smtClean="0"/>
              <a:t> ja </a:t>
            </a:r>
            <a:r>
              <a:rPr lang="en-US" sz="2400" dirty="0" err="1" smtClean="0"/>
              <a:t>sitten</a:t>
            </a:r>
            <a:r>
              <a:rPr lang="en-US" sz="2400" dirty="0" smtClean="0"/>
              <a:t> </a:t>
            </a:r>
            <a:r>
              <a:rPr lang="en-US" sz="2400" dirty="0" err="1" smtClean="0"/>
              <a:t>rentoutetaan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Lihasjännityksen</a:t>
            </a:r>
            <a:r>
              <a:rPr lang="en-US" sz="2400" dirty="0" smtClean="0"/>
              <a:t> </a:t>
            </a:r>
            <a:r>
              <a:rPr lang="en-US" sz="2400" dirty="0" err="1" smtClean="0"/>
              <a:t>avulla</a:t>
            </a:r>
            <a:r>
              <a:rPr lang="en-US" sz="2400" dirty="0" smtClean="0"/>
              <a:t> </a:t>
            </a:r>
            <a:r>
              <a:rPr lang="en-US" sz="2400" dirty="0" err="1" smtClean="0"/>
              <a:t>tunnistetaan</a:t>
            </a:r>
            <a:r>
              <a:rPr lang="en-US" sz="2400" dirty="0" smtClean="0"/>
              <a:t> </a:t>
            </a:r>
            <a:r>
              <a:rPr lang="en-US" sz="2400" dirty="0" err="1" smtClean="0"/>
              <a:t>ero</a:t>
            </a:r>
            <a:r>
              <a:rPr lang="en-US" sz="2400" dirty="0" smtClean="0"/>
              <a:t> </a:t>
            </a:r>
            <a:r>
              <a:rPr lang="en-US" sz="2400" dirty="0" err="1" smtClean="0"/>
              <a:t>jännityksen</a:t>
            </a:r>
            <a:r>
              <a:rPr lang="en-US" sz="2400" dirty="0" smtClean="0"/>
              <a:t>/</a:t>
            </a:r>
            <a:r>
              <a:rPr lang="en-US" sz="2400" dirty="0" err="1" smtClean="0"/>
              <a:t>aktivaation</a:t>
            </a:r>
            <a:r>
              <a:rPr lang="en-US" sz="2400" dirty="0" smtClean="0"/>
              <a:t> ja </a:t>
            </a:r>
            <a:r>
              <a:rPr lang="en-US" sz="2400" dirty="0" err="1" smtClean="0"/>
              <a:t>rentoutumisen</a:t>
            </a:r>
            <a:r>
              <a:rPr lang="en-US" sz="2400" dirty="0" smtClean="0"/>
              <a:t> </a:t>
            </a:r>
            <a:r>
              <a:rPr lang="en-US" sz="2400" dirty="0" err="1" smtClean="0"/>
              <a:t>välillä</a:t>
            </a:r>
            <a:endParaRPr lang="en-US" sz="2400" dirty="0" smtClean="0"/>
          </a:p>
          <a:p>
            <a:r>
              <a:rPr lang="en-US" sz="2400" dirty="0" err="1" smtClean="0"/>
              <a:t>Helppo</a:t>
            </a:r>
            <a:r>
              <a:rPr lang="en-US" sz="2400" dirty="0" smtClean="0"/>
              <a:t> </a:t>
            </a:r>
            <a:r>
              <a:rPr lang="en-US" sz="2400" dirty="0" err="1" smtClean="0"/>
              <a:t>opettaa</a:t>
            </a:r>
            <a:r>
              <a:rPr lang="en-US" sz="2400" dirty="0" smtClean="0"/>
              <a:t> ja </a:t>
            </a:r>
            <a:r>
              <a:rPr lang="en-US" sz="2400" dirty="0" err="1" smtClean="0"/>
              <a:t>oppia</a:t>
            </a:r>
            <a:endParaRPr lang="en-US" sz="24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fi-FI" dirty="0" err="1" smtClean="0"/>
              <a:t>Finitsis</a:t>
            </a:r>
            <a:r>
              <a:rPr lang="fi-FI" dirty="0"/>
              <a:t>, ym. </a:t>
            </a:r>
            <a:r>
              <a:rPr lang="fi-FI" dirty="0" smtClean="0"/>
              <a:t>2018, </a:t>
            </a:r>
            <a:r>
              <a:rPr lang="en-GB" dirty="0"/>
              <a:t>243 – </a:t>
            </a:r>
            <a:r>
              <a:rPr lang="en-GB" dirty="0" smtClean="0"/>
              <a:t>264, </a:t>
            </a:r>
            <a:r>
              <a:rPr lang="fi-FI" dirty="0" smtClean="0"/>
              <a:t>teoksessa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Handbook</a:t>
            </a:r>
            <a:r>
              <a:rPr lang="fi-FI" dirty="0"/>
              <a:t> of Health </a:t>
            </a:r>
            <a:r>
              <a:rPr lang="fi-FI" dirty="0" err="1"/>
              <a:t>Behavior</a:t>
            </a:r>
            <a:r>
              <a:rPr lang="fi-FI" dirty="0"/>
              <a:t> </a:t>
            </a:r>
            <a:r>
              <a:rPr lang="fi-FI" dirty="0" err="1" smtClean="0"/>
              <a:t>Change</a:t>
            </a:r>
            <a:r>
              <a:rPr lang="fi-FI" dirty="0"/>
              <a:t> (toim. </a:t>
            </a:r>
            <a:r>
              <a:rPr lang="fi-FI" dirty="0" err="1"/>
              <a:t>Hilliard</a:t>
            </a:r>
            <a:r>
              <a:rPr lang="fi-FI" dirty="0"/>
              <a:t> ym</a:t>
            </a:r>
            <a:r>
              <a:rPr lang="fi-FI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7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Palautuminen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3146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Fyysinen</a:t>
            </a:r>
            <a:r>
              <a:rPr lang="en-US" sz="2000" dirty="0" smtClean="0"/>
              <a:t> </a:t>
            </a:r>
            <a:r>
              <a:rPr lang="en-US" sz="2000" dirty="0" err="1"/>
              <a:t>harjoittelu</a:t>
            </a:r>
            <a:r>
              <a:rPr lang="en-US" sz="2000" dirty="0"/>
              <a:t> </a:t>
            </a:r>
            <a:r>
              <a:rPr lang="en-US" sz="2000" dirty="0" err="1" smtClean="0"/>
              <a:t>järkyttää</a:t>
            </a:r>
            <a:r>
              <a:rPr lang="en-US" sz="2000" dirty="0" smtClean="0"/>
              <a:t> </a:t>
            </a:r>
            <a:r>
              <a:rPr lang="en-US" sz="2000" dirty="0" err="1"/>
              <a:t>elimistön</a:t>
            </a:r>
            <a:r>
              <a:rPr lang="en-US" sz="2000" dirty="0"/>
              <a:t> </a:t>
            </a:r>
            <a:r>
              <a:rPr lang="en-US" sz="2000" dirty="0" err="1" smtClean="0"/>
              <a:t>tasapainotilaa</a:t>
            </a:r>
            <a:r>
              <a:rPr lang="en-US" sz="2000" dirty="0" smtClean="0"/>
              <a:t> </a:t>
            </a:r>
          </a:p>
          <a:p>
            <a:r>
              <a:rPr lang="en-US" sz="2000" dirty="0" err="1"/>
              <a:t>P</a:t>
            </a:r>
            <a:r>
              <a:rPr lang="en-US" sz="2000" dirty="0" err="1" smtClean="0"/>
              <a:t>alautumisaikana</a:t>
            </a:r>
            <a:r>
              <a:rPr lang="en-US" sz="2000" dirty="0" smtClean="0"/>
              <a:t> </a:t>
            </a:r>
            <a:r>
              <a:rPr lang="en-US" sz="2000" dirty="0" err="1"/>
              <a:t>elimistö</a:t>
            </a:r>
            <a:r>
              <a:rPr lang="en-US" sz="2000" dirty="0"/>
              <a:t> </a:t>
            </a:r>
            <a:r>
              <a:rPr lang="en-US" sz="2000" dirty="0" err="1"/>
              <a:t>sopeutuu</a:t>
            </a:r>
            <a:r>
              <a:rPr lang="en-US" sz="2000" dirty="0"/>
              <a:t> </a:t>
            </a:r>
            <a:r>
              <a:rPr lang="en-US" sz="2000" dirty="0" err="1" smtClean="0"/>
              <a:t>harjoitusärsykkeeseen</a:t>
            </a:r>
            <a:r>
              <a:rPr lang="en-US" sz="2000" dirty="0" smtClean="0"/>
              <a:t> </a:t>
            </a:r>
          </a:p>
          <a:p>
            <a:r>
              <a:rPr lang="en-US" sz="2000" dirty="0"/>
              <a:t>J</a:t>
            </a:r>
            <a:r>
              <a:rPr lang="en-US" sz="2000" dirty="0" smtClean="0"/>
              <a:t>os </a:t>
            </a:r>
            <a:r>
              <a:rPr lang="en-US" sz="2000" dirty="0" err="1" smtClean="0"/>
              <a:t>harjoitteluärsyke</a:t>
            </a:r>
            <a:r>
              <a:rPr lang="en-US" sz="2000" dirty="0" smtClean="0"/>
              <a:t> </a:t>
            </a:r>
            <a:r>
              <a:rPr lang="en-US" sz="2000" dirty="0" err="1"/>
              <a:t>ollut</a:t>
            </a:r>
            <a:r>
              <a:rPr lang="en-US" sz="2000" dirty="0"/>
              <a:t> </a:t>
            </a:r>
            <a:r>
              <a:rPr lang="en-US" sz="2000" dirty="0" err="1"/>
              <a:t>riittävä</a:t>
            </a:r>
            <a:r>
              <a:rPr lang="en-US" sz="2000" dirty="0"/>
              <a:t>, </a:t>
            </a:r>
            <a:r>
              <a:rPr lang="en-US" sz="2000" dirty="0" err="1"/>
              <a:t>harjoituksen</a:t>
            </a:r>
            <a:r>
              <a:rPr lang="en-US" sz="2000" dirty="0"/>
              <a:t> </a:t>
            </a:r>
            <a:r>
              <a:rPr lang="en-US" sz="2000" dirty="0" err="1"/>
              <a:t>kohteena</a:t>
            </a:r>
            <a:r>
              <a:rPr lang="en-US" sz="2000" dirty="0"/>
              <a:t> </a:t>
            </a:r>
            <a:r>
              <a:rPr lang="en-US" sz="2000" dirty="0" err="1"/>
              <a:t>ollut</a:t>
            </a:r>
            <a:r>
              <a:rPr lang="en-US" sz="2000" dirty="0"/>
              <a:t> </a:t>
            </a:r>
            <a:r>
              <a:rPr lang="en-US" sz="2000" dirty="0" err="1"/>
              <a:t>ominaisuus</a:t>
            </a:r>
            <a:r>
              <a:rPr lang="en-US" sz="2000" dirty="0"/>
              <a:t> </a:t>
            </a:r>
            <a:r>
              <a:rPr lang="en-US" sz="2000" dirty="0" err="1" smtClean="0"/>
              <a:t>kehittyy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Tasapaino</a:t>
            </a:r>
            <a:r>
              <a:rPr lang="en-US" sz="2000" dirty="0" smtClean="0"/>
              <a:t> </a:t>
            </a:r>
            <a:r>
              <a:rPr lang="en-US" sz="2000" dirty="0" err="1" smtClean="0"/>
              <a:t>kuormituksen</a:t>
            </a:r>
            <a:r>
              <a:rPr lang="en-US" sz="2000" dirty="0" smtClean="0"/>
              <a:t> ja </a:t>
            </a:r>
            <a:r>
              <a:rPr lang="en-US" sz="2000" dirty="0" err="1" smtClean="0"/>
              <a:t>palautumisen</a:t>
            </a:r>
            <a:r>
              <a:rPr lang="en-US" sz="2000" dirty="0" smtClean="0"/>
              <a:t> </a:t>
            </a:r>
            <a:r>
              <a:rPr lang="en-US" sz="2000" dirty="0" err="1" smtClean="0"/>
              <a:t>välillä</a:t>
            </a:r>
            <a:r>
              <a:rPr lang="en-US" sz="2000" dirty="0" smtClean="0"/>
              <a:t> </a:t>
            </a:r>
            <a:r>
              <a:rPr lang="en-US" sz="2000" dirty="0" err="1" smtClean="0"/>
              <a:t>mahdollistaa</a:t>
            </a:r>
            <a:r>
              <a:rPr lang="en-US" sz="2000" dirty="0" smtClean="0"/>
              <a:t> </a:t>
            </a:r>
            <a:r>
              <a:rPr lang="en-US" sz="2000" dirty="0" err="1" smtClean="0"/>
              <a:t>kehittymisen</a:t>
            </a:r>
            <a:endParaRPr lang="en-US" sz="2000" dirty="0"/>
          </a:p>
          <a:p>
            <a:pPr lvl="1"/>
            <a:r>
              <a:rPr lang="en-US" sz="1800" dirty="0" err="1" smtClean="0"/>
              <a:t>Huom</a:t>
            </a:r>
            <a:r>
              <a:rPr lang="en-US" sz="1800" dirty="0" smtClean="0"/>
              <a:t>. </a:t>
            </a:r>
            <a:r>
              <a:rPr lang="en-US" sz="1800" dirty="0" err="1" smtClean="0"/>
              <a:t>psyykkinen</a:t>
            </a:r>
            <a:r>
              <a:rPr lang="en-US" sz="1800" dirty="0" smtClean="0"/>
              <a:t> </a:t>
            </a:r>
            <a:r>
              <a:rPr lang="en-US" sz="1800" dirty="0" err="1" smtClean="0"/>
              <a:t>kuormitus</a:t>
            </a:r>
            <a:r>
              <a:rPr lang="en-US" sz="1800" dirty="0" smtClean="0"/>
              <a:t>!</a:t>
            </a:r>
          </a:p>
          <a:p>
            <a:endParaRPr lang="en-US" sz="2000" dirty="0" smtClean="0"/>
          </a:p>
          <a:p>
            <a:r>
              <a:rPr lang="en-US" sz="2000" dirty="0" err="1"/>
              <a:t>Uni</a:t>
            </a:r>
            <a:r>
              <a:rPr lang="en-US" sz="2000" dirty="0"/>
              <a:t>, </a:t>
            </a:r>
            <a:r>
              <a:rPr lang="en-US" sz="2000" dirty="0" err="1"/>
              <a:t>lepo</a:t>
            </a:r>
            <a:r>
              <a:rPr lang="en-US" sz="2000" dirty="0"/>
              <a:t>, </a:t>
            </a:r>
            <a:r>
              <a:rPr lang="en-US" sz="2000" dirty="0" err="1"/>
              <a:t>ravinto</a:t>
            </a:r>
            <a:r>
              <a:rPr lang="en-US" sz="2000" dirty="0"/>
              <a:t>, </a:t>
            </a:r>
            <a:r>
              <a:rPr lang="en-US" sz="2000" dirty="0" err="1" smtClean="0"/>
              <a:t>nestetasapaino</a:t>
            </a:r>
            <a:r>
              <a:rPr lang="en-US" sz="2000" dirty="0" smtClean="0"/>
              <a:t> </a:t>
            </a:r>
            <a:r>
              <a:rPr lang="en-US" sz="2000" dirty="0" err="1" smtClean="0"/>
              <a:t>avainasemassa</a:t>
            </a:r>
            <a:r>
              <a:rPr lang="en-US" sz="2000" dirty="0" smtClean="0"/>
              <a:t> </a:t>
            </a:r>
            <a:r>
              <a:rPr lang="en-US" sz="2000" dirty="0" err="1" smtClean="0"/>
              <a:t>palautumisessa</a:t>
            </a:r>
            <a:endParaRPr lang="en-US" sz="20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Kaikkonen</a:t>
            </a:r>
            <a:r>
              <a:rPr lang="en-US" dirty="0" smtClean="0"/>
              <a:t>, P. 2021. </a:t>
            </a:r>
            <a:r>
              <a:rPr lang="en-US" dirty="0" err="1" smtClean="0"/>
              <a:t>Terve</a:t>
            </a:r>
            <a:r>
              <a:rPr lang="en-US" dirty="0" smtClean="0"/>
              <a:t> </a:t>
            </a:r>
            <a:r>
              <a:rPr lang="en-US" dirty="0" err="1" smtClean="0"/>
              <a:t>urheilija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6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</a:t>
            </a:r>
            <a:r>
              <a:rPr lang="en-US" dirty="0" smtClean="0"/>
              <a:t> ja </a:t>
            </a:r>
            <a:r>
              <a:rPr lang="en-US" dirty="0" err="1" smtClean="0"/>
              <a:t>lepo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524" y="1446835"/>
            <a:ext cx="10328476" cy="5411165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Uni</a:t>
            </a:r>
            <a:r>
              <a:rPr lang="en-US" sz="2000" dirty="0" smtClean="0"/>
              <a:t> “</a:t>
            </a:r>
            <a:r>
              <a:rPr lang="en-US" sz="2000" dirty="0" err="1" smtClean="0"/>
              <a:t>puhdistaa</a:t>
            </a:r>
            <a:r>
              <a:rPr lang="en-US" sz="2000" dirty="0" smtClean="0"/>
              <a:t>” </a:t>
            </a:r>
            <a:r>
              <a:rPr lang="en-US" sz="2000" dirty="0" err="1" smtClean="0"/>
              <a:t>aivot</a:t>
            </a:r>
            <a:r>
              <a:rPr lang="en-US" sz="2000" dirty="0" smtClean="0"/>
              <a:t> ja </a:t>
            </a:r>
            <a:r>
              <a:rPr lang="en-US" sz="2000" dirty="0" err="1" smtClean="0"/>
              <a:t>palauttaa</a:t>
            </a:r>
            <a:r>
              <a:rPr lang="en-US" sz="2000" dirty="0" smtClean="0"/>
              <a:t> </a:t>
            </a:r>
            <a:r>
              <a:rPr lang="en-US" sz="2000" dirty="0" err="1" smtClean="0"/>
              <a:t>kehon</a:t>
            </a:r>
            <a:endParaRPr lang="en-US" sz="2000" dirty="0" smtClean="0"/>
          </a:p>
          <a:p>
            <a:r>
              <a:rPr lang="en-US" sz="2000" dirty="0" err="1" smtClean="0"/>
              <a:t>Aivo-selkäydinneste</a:t>
            </a:r>
            <a:r>
              <a:rPr lang="en-US" sz="2000" dirty="0" smtClean="0"/>
              <a:t> </a:t>
            </a:r>
            <a:r>
              <a:rPr lang="en-US" sz="2000" dirty="0" err="1" smtClean="0"/>
              <a:t>huuhtelee</a:t>
            </a:r>
            <a:r>
              <a:rPr lang="en-US" sz="2000" dirty="0" smtClean="0"/>
              <a:t> </a:t>
            </a:r>
            <a:r>
              <a:rPr lang="en-US" sz="2000" dirty="0" err="1" smtClean="0"/>
              <a:t>aivoissa</a:t>
            </a:r>
            <a:r>
              <a:rPr lang="en-US" sz="2000" dirty="0" smtClean="0"/>
              <a:t> </a:t>
            </a:r>
            <a:r>
              <a:rPr lang="en-US" sz="2000" dirty="0" err="1" smtClean="0"/>
              <a:t>soluja</a:t>
            </a:r>
            <a:r>
              <a:rPr lang="en-US" sz="2000" dirty="0" smtClean="0"/>
              <a:t> ja  </a:t>
            </a:r>
            <a:r>
              <a:rPr lang="en-US" sz="2000" dirty="0" err="1"/>
              <a:t>soluvälitiloja</a:t>
            </a:r>
            <a:r>
              <a:rPr lang="en-US" sz="2000" dirty="0"/>
              <a:t> </a:t>
            </a:r>
            <a:r>
              <a:rPr lang="en-US" sz="2000" dirty="0" err="1"/>
              <a:t>syvemmältä</a:t>
            </a:r>
            <a:r>
              <a:rPr lang="en-US" sz="2000" dirty="0"/>
              <a:t> </a:t>
            </a:r>
            <a:r>
              <a:rPr lang="en-US" sz="2000" dirty="0" err="1"/>
              <a:t>kuin</a:t>
            </a:r>
            <a:r>
              <a:rPr lang="en-US" sz="2000" dirty="0"/>
              <a:t> </a:t>
            </a:r>
            <a:r>
              <a:rPr lang="en-US" sz="2000" dirty="0" err="1"/>
              <a:t>valvetilan</a:t>
            </a:r>
            <a:r>
              <a:rPr lang="en-US" sz="2000" dirty="0"/>
              <a:t> </a:t>
            </a:r>
            <a:r>
              <a:rPr lang="en-US" sz="2000" dirty="0" err="1"/>
              <a:t>aikana</a:t>
            </a:r>
            <a:r>
              <a:rPr lang="en-US" sz="2000" dirty="0"/>
              <a:t> ja </a:t>
            </a:r>
            <a:r>
              <a:rPr lang="en-US" sz="2000" dirty="0" err="1"/>
              <a:t>kuljettaa</a:t>
            </a:r>
            <a:r>
              <a:rPr lang="en-US" sz="2000" dirty="0"/>
              <a:t> </a:t>
            </a:r>
            <a:r>
              <a:rPr lang="en-US" sz="2000" dirty="0" err="1"/>
              <a:t>solujen</a:t>
            </a:r>
            <a:r>
              <a:rPr lang="en-US" sz="2000" dirty="0"/>
              <a:t> </a:t>
            </a:r>
            <a:r>
              <a:rPr lang="en-US" sz="2000" dirty="0" err="1"/>
              <a:t>aineenvaihdunnan</a:t>
            </a:r>
            <a:r>
              <a:rPr lang="en-US" sz="2000" dirty="0"/>
              <a:t> </a:t>
            </a:r>
            <a:r>
              <a:rPr lang="en-US" sz="2000" dirty="0" err="1"/>
              <a:t>kuona-aineet</a:t>
            </a:r>
            <a:r>
              <a:rPr lang="en-US" sz="2000" dirty="0"/>
              <a:t> </a:t>
            </a:r>
            <a:r>
              <a:rPr lang="en-US" sz="2000" dirty="0" err="1" smtClean="0"/>
              <a:t>pois</a:t>
            </a:r>
            <a:endParaRPr lang="en-US" sz="2000" dirty="0" smtClean="0"/>
          </a:p>
          <a:p>
            <a:r>
              <a:rPr lang="en-US" sz="2000" dirty="0" err="1"/>
              <a:t>Syvimmissä</a:t>
            </a:r>
            <a:r>
              <a:rPr lang="en-US" sz="2000" dirty="0"/>
              <a:t> </a:t>
            </a:r>
            <a:r>
              <a:rPr lang="en-US" sz="2000" dirty="0" err="1"/>
              <a:t>univaiheissa</a:t>
            </a:r>
            <a:r>
              <a:rPr lang="en-US" sz="2000" dirty="0"/>
              <a:t> </a:t>
            </a:r>
            <a:r>
              <a:rPr lang="en-US" sz="2000" dirty="0" err="1"/>
              <a:t>soluvauriot</a:t>
            </a:r>
            <a:r>
              <a:rPr lang="en-US" sz="2000" dirty="0"/>
              <a:t> </a:t>
            </a:r>
            <a:r>
              <a:rPr lang="en-US" sz="2000" dirty="0" err="1"/>
              <a:t>korjautuvat</a:t>
            </a:r>
            <a:r>
              <a:rPr lang="en-US" sz="2000" dirty="0"/>
              <a:t>  </a:t>
            </a:r>
          </a:p>
          <a:p>
            <a:r>
              <a:rPr lang="en-US" sz="2000" dirty="0" err="1"/>
              <a:t>Hermosolujen</a:t>
            </a:r>
            <a:r>
              <a:rPr lang="en-US" sz="2000" dirty="0"/>
              <a:t> </a:t>
            </a:r>
            <a:r>
              <a:rPr lang="en-US" sz="2000" dirty="0" err="1"/>
              <a:t>väliset</a:t>
            </a:r>
            <a:r>
              <a:rPr lang="en-US" sz="2000" dirty="0"/>
              <a:t> </a:t>
            </a:r>
            <a:r>
              <a:rPr lang="en-US" sz="2000" dirty="0" err="1"/>
              <a:t>kytkennät</a:t>
            </a:r>
            <a:r>
              <a:rPr lang="en-US" sz="2000" dirty="0"/>
              <a:t> </a:t>
            </a:r>
            <a:r>
              <a:rPr lang="en-US" sz="2000" dirty="0" err="1"/>
              <a:t>vahvistuvat</a:t>
            </a:r>
            <a:r>
              <a:rPr lang="en-US" sz="2000" dirty="0"/>
              <a:t> </a:t>
            </a:r>
            <a:r>
              <a:rPr lang="en-US" sz="2000" dirty="0">
                <a:sym typeface="Wingdings"/>
              </a:rPr>
              <a:t> </a:t>
            </a:r>
            <a:r>
              <a:rPr lang="en-US" sz="2000" dirty="0" err="1">
                <a:sym typeface="Wingdings"/>
              </a:rPr>
              <a:t>muisti</a:t>
            </a:r>
            <a:endParaRPr lang="en-US" sz="2000" dirty="0">
              <a:sym typeface="Wingdings"/>
            </a:endParaRPr>
          </a:p>
          <a:p>
            <a:endParaRPr lang="en-US" sz="2000" dirty="0" smtClean="0"/>
          </a:p>
          <a:p>
            <a:r>
              <a:rPr lang="en-US" sz="2000" dirty="0" err="1"/>
              <a:t>Taidon</a:t>
            </a:r>
            <a:r>
              <a:rPr lang="en-US" sz="2000" dirty="0"/>
              <a:t> </a:t>
            </a:r>
            <a:r>
              <a:rPr lang="en-US" sz="2000" dirty="0" err="1"/>
              <a:t>kehittyminen</a:t>
            </a:r>
            <a:r>
              <a:rPr lang="en-US" sz="2000" dirty="0"/>
              <a:t> ja </a:t>
            </a:r>
            <a:r>
              <a:rPr lang="en-US" sz="2000" dirty="0" err="1"/>
              <a:t>kehon</a:t>
            </a:r>
            <a:r>
              <a:rPr lang="en-US" sz="2000" dirty="0"/>
              <a:t> </a:t>
            </a:r>
            <a:r>
              <a:rPr lang="en-US" sz="2000" dirty="0" err="1"/>
              <a:t>palautuminen</a:t>
            </a:r>
            <a:r>
              <a:rPr lang="en-US" sz="2000" dirty="0"/>
              <a:t> </a:t>
            </a:r>
            <a:r>
              <a:rPr lang="en-US" sz="2000" dirty="0" err="1"/>
              <a:t>tapahtuvat</a:t>
            </a:r>
            <a:r>
              <a:rPr lang="en-US" sz="2000" dirty="0"/>
              <a:t> </a:t>
            </a:r>
            <a:r>
              <a:rPr lang="en-US" sz="2000" dirty="0" err="1"/>
              <a:t>unessa</a:t>
            </a:r>
            <a:endParaRPr lang="en-US" sz="2000" dirty="0"/>
          </a:p>
          <a:p>
            <a:pPr lvl="1"/>
            <a:r>
              <a:rPr lang="en-US" sz="2000" dirty="0" err="1"/>
              <a:t>Lihakset</a:t>
            </a:r>
            <a:r>
              <a:rPr lang="en-US" sz="2000" dirty="0"/>
              <a:t>, </a:t>
            </a:r>
            <a:r>
              <a:rPr lang="en-US" sz="2000" dirty="0" err="1"/>
              <a:t>hermosto</a:t>
            </a:r>
            <a:r>
              <a:rPr lang="en-US" sz="2000" dirty="0"/>
              <a:t> ja </a:t>
            </a:r>
            <a:r>
              <a:rPr lang="en-US" sz="2000" dirty="0" err="1"/>
              <a:t>aivot</a:t>
            </a:r>
            <a:r>
              <a:rPr lang="en-US" sz="2000" dirty="0"/>
              <a:t> </a:t>
            </a:r>
            <a:r>
              <a:rPr lang="en-US" sz="2000" dirty="0" err="1"/>
              <a:t>tarvitsevat</a:t>
            </a:r>
            <a:r>
              <a:rPr lang="en-US" sz="2000" dirty="0"/>
              <a:t> </a:t>
            </a:r>
            <a:r>
              <a:rPr lang="en-US" sz="2000" dirty="0" err="1" smtClean="0"/>
              <a:t>unta</a:t>
            </a:r>
            <a:endParaRPr lang="en-US" sz="2000" dirty="0" smtClean="0"/>
          </a:p>
          <a:p>
            <a:endParaRPr lang="en-US" sz="2000" dirty="0" smtClean="0"/>
          </a:p>
          <a:p>
            <a:pPr>
              <a:buFont typeface="Wingdings" charset="2"/>
              <a:buChar char="à"/>
            </a:pPr>
            <a:r>
              <a:rPr lang="en-US" sz="2000" dirty="0" err="1" smtClean="0">
                <a:sym typeface="Wingdings"/>
              </a:rPr>
              <a:t>uni</a:t>
            </a:r>
            <a:r>
              <a:rPr lang="en-US" sz="2000" dirty="0" smtClean="0">
                <a:sym typeface="Wingdings"/>
              </a:rPr>
              <a:t>, </a:t>
            </a:r>
            <a:r>
              <a:rPr lang="en-US" sz="2000" dirty="0" err="1" smtClean="0">
                <a:sym typeface="Wingdings"/>
              </a:rPr>
              <a:t>lepo</a:t>
            </a:r>
            <a:r>
              <a:rPr lang="en-US" sz="2000" dirty="0" smtClean="0">
                <a:sym typeface="Wingdings"/>
              </a:rPr>
              <a:t> ja </a:t>
            </a:r>
            <a:r>
              <a:rPr lang="en-US" sz="2000" dirty="0" err="1" smtClean="0">
                <a:sym typeface="Wingdings"/>
              </a:rPr>
              <a:t>palautuminen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ovat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osa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järkevää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harjoittelua</a:t>
            </a:r>
            <a:endParaRPr lang="en-US" sz="2000" dirty="0" smtClean="0">
              <a:sym typeface="Wingdings"/>
            </a:endParaRPr>
          </a:p>
          <a:p>
            <a:pPr>
              <a:buFont typeface="Wingdings" charset="2"/>
              <a:buChar char="à"/>
            </a:pPr>
            <a:r>
              <a:rPr lang="en-US" sz="2000" dirty="0" err="1" smtClean="0">
                <a:sym typeface="Wingdings"/>
              </a:rPr>
              <a:t>Univaje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altistaa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loukkaantumisille</a:t>
            </a:r>
            <a:r>
              <a:rPr lang="en-US" sz="2000" dirty="0" smtClean="0">
                <a:sym typeface="Wingdings"/>
              </a:rPr>
              <a:t>, </a:t>
            </a:r>
            <a:r>
              <a:rPr lang="en-US" sz="2000" dirty="0" err="1" smtClean="0">
                <a:sym typeface="Wingdings"/>
              </a:rPr>
              <a:t>stressin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pitkittymiselle</a:t>
            </a:r>
            <a:r>
              <a:rPr lang="en-US" sz="2000" dirty="0" smtClean="0">
                <a:sym typeface="Wingdings"/>
              </a:rPr>
              <a:t> ja </a:t>
            </a:r>
            <a:r>
              <a:rPr lang="en-US" sz="2000" dirty="0" err="1" smtClean="0">
                <a:sym typeface="Wingdings"/>
              </a:rPr>
              <a:t>sairastumisille</a:t>
            </a:r>
            <a:endParaRPr lang="en-US" sz="2000" dirty="0" smtClean="0">
              <a:sym typeface="Wingdings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Tuomilehto</a:t>
            </a:r>
            <a:r>
              <a:rPr lang="en-US" dirty="0" smtClean="0"/>
              <a:t>, H. </a:t>
            </a:r>
            <a:r>
              <a:rPr lang="en-US" dirty="0" err="1" smtClean="0"/>
              <a:t>Terve</a:t>
            </a:r>
            <a:r>
              <a:rPr lang="en-US" dirty="0" smtClean="0"/>
              <a:t> </a:t>
            </a:r>
            <a:r>
              <a:rPr lang="en-US" dirty="0" err="1" smtClean="0"/>
              <a:t>Urheilija</a:t>
            </a:r>
            <a:r>
              <a:rPr lang="en-US" dirty="0" smtClean="0"/>
              <a:t>. 2021, THL, 2019)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15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85542"/>
            <a:ext cx="6772457" cy="6772457"/>
          </a:xfrm>
        </p:spPr>
      </p:pic>
    </p:spTree>
    <p:extLst>
      <p:ext uri="{BB962C8B-B14F-4D97-AF65-F5344CB8AC3E}">
        <p14:creationId xmlns:p14="http://schemas.microsoft.com/office/powerpoint/2010/main" val="106364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Stressi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458410"/>
            <a:ext cx="9379011" cy="5399590"/>
          </a:xfrm>
        </p:spPr>
        <p:txBody>
          <a:bodyPr>
            <a:normAutofit/>
          </a:bodyPr>
          <a:lstStyle/>
          <a:p>
            <a:pPr lvl="0"/>
            <a:r>
              <a:rPr lang="fi-FI" sz="2000" dirty="0"/>
              <a:t>Kehon luonnollinen reaktio </a:t>
            </a:r>
            <a:endParaRPr lang="fi-FI" sz="2000" dirty="0" smtClean="0"/>
          </a:p>
          <a:p>
            <a:pPr lvl="0"/>
            <a:r>
              <a:rPr lang="fi-FI" sz="2000" dirty="0" smtClean="0"/>
              <a:t>Autonomisen hermoston sympaattinen osa aktivoituu</a:t>
            </a:r>
            <a:endParaRPr lang="en-GB" sz="2000" dirty="0"/>
          </a:p>
          <a:p>
            <a:r>
              <a:rPr lang="fi-FI" sz="2000" dirty="0"/>
              <a:t>Vaaratilanteessa / toimintaa vaativassa </a:t>
            </a:r>
            <a:r>
              <a:rPr lang="fi-FI" sz="2000" dirty="0" smtClean="0"/>
              <a:t>tilanteessa</a:t>
            </a:r>
          </a:p>
          <a:p>
            <a:r>
              <a:rPr lang="fi-FI" sz="2000" dirty="0" smtClean="0"/>
              <a:t>Auttaa keskittymään ja toimimaan tehokkaasti erilaisissa tehtävissä/tilanteissa</a:t>
            </a:r>
            <a:endParaRPr lang="en-GB" sz="2000" dirty="0"/>
          </a:p>
          <a:p>
            <a:r>
              <a:rPr lang="fi-FI" sz="2000" dirty="0"/>
              <a:t>Keho on valmiustilassa (”taistele tai pakene”)</a:t>
            </a:r>
            <a:endParaRPr lang="en-GB" sz="2000" dirty="0"/>
          </a:p>
          <a:p>
            <a:r>
              <a:rPr lang="fi-FI" sz="2000" dirty="0"/>
              <a:t>Osa hermostosta aktivoituu ja kehoon erittyy ”stressihormoneja”</a:t>
            </a:r>
            <a:endParaRPr lang="en-GB" sz="2000" dirty="0"/>
          </a:p>
          <a:p>
            <a:r>
              <a:rPr lang="fi-FI" sz="2000" dirty="0"/>
              <a:t>Kehon etupuolen lihakset (mm. </a:t>
            </a:r>
            <a:r>
              <a:rPr lang="fi-FI" sz="2000" dirty="0" smtClean="0"/>
              <a:t>leuka- </a:t>
            </a:r>
            <a:r>
              <a:rPr lang="fi-FI" sz="2000" dirty="0"/>
              <a:t>ja vatsalihakset) </a:t>
            </a:r>
            <a:r>
              <a:rPr lang="fi-FI" sz="2000" dirty="0" smtClean="0"/>
              <a:t>jännittyvät</a:t>
            </a:r>
            <a:endParaRPr lang="en-GB" sz="2000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(</a:t>
            </a:r>
            <a:r>
              <a:rPr lang="fi-FI" dirty="0"/>
              <a:t>Nuorten Mielenterveystalo, 2021, Ahonen, J. 2011, </a:t>
            </a:r>
            <a:r>
              <a:rPr lang="fi-FI" dirty="0" smtClean="0"/>
              <a:t>183)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3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Jatkuva</a:t>
            </a:r>
            <a:r>
              <a:rPr lang="en-US" dirty="0" smtClean="0"/>
              <a:t> </a:t>
            </a:r>
            <a:r>
              <a:rPr lang="en-US" dirty="0" err="1" smtClean="0"/>
              <a:t>stressi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143" y="1539433"/>
            <a:ext cx="9836609" cy="503498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i-FI" sz="2200" dirty="0"/>
              <a:t>Koemme erilaiset tilanteet stressaaviksi</a:t>
            </a:r>
            <a:endParaRPr lang="en-GB" sz="2200" dirty="0"/>
          </a:p>
          <a:p>
            <a:pPr lvl="1"/>
            <a:r>
              <a:rPr lang="fi-FI" sz="2200" dirty="0"/>
              <a:t>Ongelmia syntyy, jos stressi jatkuu pitkään eli sitä ei saada purettua tai siitä ei palauduta</a:t>
            </a:r>
            <a:endParaRPr lang="en-GB" sz="2200" dirty="0"/>
          </a:p>
          <a:p>
            <a:pPr lvl="1"/>
            <a:r>
              <a:rPr lang="fi-FI" sz="2200" dirty="0"/>
              <a:t>Keho jatkuvassa valmiustilassa, joka pidempään jatkuessaan kuormittaa kehoa ja </a:t>
            </a:r>
            <a:r>
              <a:rPr lang="fi-FI" sz="2200" dirty="0" smtClean="0"/>
              <a:t>mieltä</a:t>
            </a:r>
          </a:p>
          <a:p>
            <a:pPr lvl="1"/>
            <a:r>
              <a:rPr lang="fi-FI" sz="2200" dirty="0" smtClean="0"/>
              <a:t>Pitkään jatkunut stressi yhteydessä mm. sydänsairauksiin (sykkeen ja verenpaineen nousu</a:t>
            </a:r>
            <a:endParaRPr lang="en-GB" sz="2200" dirty="0"/>
          </a:p>
          <a:p>
            <a:pPr lvl="0"/>
            <a:endParaRPr lang="fi-FI" sz="2200" dirty="0" smtClean="0"/>
          </a:p>
          <a:p>
            <a:pPr lvl="0"/>
            <a:r>
              <a:rPr lang="fi-FI" sz="2200" dirty="0" smtClean="0"/>
              <a:t>HUOM</a:t>
            </a:r>
            <a:r>
              <a:rPr lang="fi-FI" sz="2200" dirty="0"/>
              <a:t>! </a:t>
            </a:r>
            <a:endParaRPr lang="fi-FI" sz="2200" dirty="0" smtClean="0"/>
          </a:p>
          <a:p>
            <a:pPr lvl="1"/>
            <a:r>
              <a:rPr lang="fi-FI" sz="2200" dirty="0" smtClean="0"/>
              <a:t>Myös </a:t>
            </a:r>
            <a:r>
              <a:rPr lang="fi-FI" sz="2200" dirty="0"/>
              <a:t>tunteet tuntuvat </a:t>
            </a:r>
            <a:r>
              <a:rPr lang="fi-FI" sz="2200" dirty="0" smtClean="0"/>
              <a:t>kehossa</a:t>
            </a:r>
          </a:p>
          <a:p>
            <a:pPr lvl="1"/>
            <a:r>
              <a:rPr lang="fi-FI" sz="2200" dirty="0" smtClean="0"/>
              <a:t>Elämäntilanteen / -muutoksen aiheuttamat stressitilat</a:t>
            </a:r>
          </a:p>
          <a:p>
            <a:pPr lvl="1"/>
            <a:r>
              <a:rPr lang="fi-FI" sz="2200" dirty="0" smtClean="0"/>
              <a:t>Yhteiskunnallinen asema</a:t>
            </a:r>
          </a:p>
          <a:p>
            <a:pPr lvl="0"/>
            <a:endParaRPr lang="fi-FI" sz="2000" dirty="0"/>
          </a:p>
          <a:p>
            <a:pPr marL="0" indent="0">
              <a:buNone/>
            </a:pPr>
            <a:r>
              <a:rPr lang="fi-FI" sz="2000" dirty="0"/>
              <a:t>(Nuorten Mielenterveystalo, 2021, Ahonen, J. 2011, </a:t>
            </a:r>
            <a:r>
              <a:rPr lang="fi-FI" sz="2000" dirty="0" smtClean="0"/>
              <a:t>183, </a:t>
            </a:r>
            <a:r>
              <a:rPr lang="fi-FI" sz="2000" dirty="0" err="1" smtClean="0"/>
              <a:t>Finitsis</a:t>
            </a:r>
            <a:r>
              <a:rPr lang="fi-FI" sz="2000" dirty="0" smtClean="0"/>
              <a:t> </a:t>
            </a:r>
            <a:r>
              <a:rPr lang="fi-FI" sz="2000" dirty="0" smtClean="0"/>
              <a:t>ym. </a:t>
            </a:r>
            <a:r>
              <a:rPr lang="fi-FI" sz="2000" dirty="0" smtClean="0"/>
              <a:t>2018, </a:t>
            </a:r>
            <a:r>
              <a:rPr lang="en-GB" sz="2000" dirty="0"/>
              <a:t>243 – </a:t>
            </a:r>
            <a:r>
              <a:rPr lang="en-GB" sz="2000" dirty="0" smtClean="0"/>
              <a:t>264, </a:t>
            </a:r>
            <a:r>
              <a:rPr lang="fi-FI" sz="2000" dirty="0" smtClean="0"/>
              <a:t>teoksessa </a:t>
            </a:r>
            <a:r>
              <a:rPr lang="fi-FI" sz="2000" dirty="0" err="1" smtClean="0"/>
              <a:t>The</a:t>
            </a:r>
            <a:r>
              <a:rPr lang="fi-FI" sz="2000" dirty="0" smtClean="0"/>
              <a:t> </a:t>
            </a:r>
            <a:r>
              <a:rPr lang="fi-FI" sz="2000" dirty="0" err="1" smtClean="0"/>
              <a:t>Handbook</a:t>
            </a:r>
            <a:r>
              <a:rPr lang="fi-FI" sz="2000" dirty="0" smtClean="0"/>
              <a:t> of Health </a:t>
            </a:r>
            <a:r>
              <a:rPr lang="fi-FI" sz="2000" dirty="0" err="1" smtClean="0"/>
              <a:t>Behavior</a:t>
            </a:r>
            <a:r>
              <a:rPr lang="fi-FI" sz="2000" dirty="0" smtClean="0"/>
              <a:t> </a:t>
            </a:r>
            <a:r>
              <a:rPr lang="fi-FI" sz="2000" dirty="0" err="1" smtClean="0"/>
              <a:t>Change</a:t>
            </a:r>
            <a:r>
              <a:rPr lang="fi-FI" sz="2000" dirty="0" smtClean="0"/>
              <a:t> (toim. </a:t>
            </a:r>
            <a:r>
              <a:rPr lang="fi-FI" sz="2000" dirty="0" err="1" smtClean="0"/>
              <a:t>Hilliard</a:t>
            </a:r>
            <a:r>
              <a:rPr lang="fi-FI" sz="2000" dirty="0" smtClean="0"/>
              <a:t> ym.</a:t>
            </a:r>
            <a:r>
              <a:rPr lang="fi-FI" sz="2000" dirty="0" smtClean="0"/>
              <a:t>))</a:t>
            </a:r>
            <a:endParaRPr lang="en-GB" sz="2000" dirty="0"/>
          </a:p>
          <a:p>
            <a:pPr lvl="0"/>
            <a:endParaRPr lang="en-GB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9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i-FI" dirty="0"/>
              <a:t>Keinoja stressin purkamiseen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pPr lvl="1"/>
            <a:r>
              <a:rPr lang="fi-FI" sz="2400" dirty="0" err="1"/>
              <a:t>Rentoutumis</a:t>
            </a:r>
            <a:r>
              <a:rPr lang="fi-FI" sz="2400" dirty="0"/>
              <a:t>- ja hengitysharjoitukset</a:t>
            </a:r>
            <a:endParaRPr lang="en-GB" sz="2400" dirty="0"/>
          </a:p>
          <a:p>
            <a:pPr lvl="2"/>
            <a:r>
              <a:rPr lang="fi-FI" sz="2400" dirty="0"/>
              <a:t>Sisäänhengitykseen keskittyminen aktivoi kehoa, uloshengitykseen rauhoittaa</a:t>
            </a:r>
            <a:endParaRPr lang="en-GB" sz="2400" dirty="0"/>
          </a:p>
          <a:p>
            <a:pPr lvl="2"/>
            <a:r>
              <a:rPr lang="fi-FI" sz="2400" dirty="0" smtClean="0"/>
              <a:t>HUOM! Rentoutumista </a:t>
            </a:r>
            <a:r>
              <a:rPr lang="fi-FI" sz="2400" dirty="0"/>
              <a:t>ei voi </a:t>
            </a:r>
            <a:r>
              <a:rPr lang="fi-FI" sz="2400" dirty="0" smtClean="0"/>
              <a:t>pakottaa</a:t>
            </a:r>
          </a:p>
          <a:p>
            <a:pPr lvl="2"/>
            <a:endParaRPr lang="en-GB" sz="2400" dirty="0"/>
          </a:p>
          <a:p>
            <a:pPr lvl="1"/>
            <a:r>
              <a:rPr lang="fi-FI" sz="2400" dirty="0"/>
              <a:t>Liikkuminen ja fyysinen aktiivisuus</a:t>
            </a:r>
            <a:endParaRPr lang="en-GB" sz="2400" dirty="0"/>
          </a:p>
          <a:p>
            <a:pPr lvl="2"/>
            <a:r>
              <a:rPr lang="fi-FI" sz="2400" dirty="0"/>
              <a:t>Säännöllinen liikunta myös ennaltaehkäisee stressitiloja</a:t>
            </a:r>
            <a:endParaRPr lang="en-GB" sz="2400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(</a:t>
            </a:r>
            <a:r>
              <a:rPr lang="fi-FI" dirty="0"/>
              <a:t>Nuorten Mielenterveystalo, 2021, Ahonen, J. 2011, 183)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0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</a:t>
            </a:r>
            <a:r>
              <a:rPr lang="en-US" dirty="0" err="1" smtClean="0"/>
              <a:t>engitys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396" y="1825625"/>
            <a:ext cx="9432403" cy="4725646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Kaksi</a:t>
            </a:r>
            <a:r>
              <a:rPr lang="en-US" sz="2400" dirty="0" smtClean="0"/>
              <a:t> </a:t>
            </a:r>
            <a:r>
              <a:rPr lang="en-US" sz="2400" dirty="0" err="1" smtClean="0"/>
              <a:t>pääasiallista</a:t>
            </a:r>
            <a:r>
              <a:rPr lang="en-US" sz="2400" dirty="0" smtClean="0"/>
              <a:t> </a:t>
            </a:r>
            <a:r>
              <a:rPr lang="en-US" sz="2400" dirty="0" err="1" smtClean="0"/>
              <a:t>hengitystapaa</a:t>
            </a:r>
            <a:r>
              <a:rPr lang="en-US" sz="2400" dirty="0" smtClean="0"/>
              <a:t>: </a:t>
            </a:r>
          </a:p>
          <a:p>
            <a:pPr lvl="1"/>
            <a:r>
              <a:rPr lang="en-US" sz="2400" dirty="0" err="1" smtClean="0"/>
              <a:t>Pinnallinen</a:t>
            </a:r>
            <a:r>
              <a:rPr lang="en-US" sz="2400" dirty="0" smtClean="0"/>
              <a:t> </a:t>
            </a:r>
            <a:r>
              <a:rPr lang="en-US" sz="2400" dirty="0" err="1" smtClean="0"/>
              <a:t>rintakehän</a:t>
            </a:r>
            <a:r>
              <a:rPr lang="en-US" sz="2400" dirty="0" smtClean="0"/>
              <a:t> </a:t>
            </a:r>
            <a:r>
              <a:rPr lang="en-US" sz="2400" dirty="0" err="1" smtClean="0"/>
              <a:t>yläosahengitys</a:t>
            </a:r>
            <a:r>
              <a:rPr lang="en-US" sz="2400" dirty="0" smtClean="0"/>
              <a:t> (</a:t>
            </a:r>
            <a:r>
              <a:rPr lang="en-US" sz="2400" dirty="0" err="1" smtClean="0"/>
              <a:t>apuhengityslihakset</a:t>
            </a:r>
            <a:r>
              <a:rPr lang="en-US" sz="2400" dirty="0" smtClean="0"/>
              <a:t>) </a:t>
            </a:r>
          </a:p>
          <a:p>
            <a:pPr lvl="2"/>
            <a:r>
              <a:rPr lang="en-US" sz="2400" dirty="0" err="1" smtClean="0"/>
              <a:t>Esim</a:t>
            </a:r>
            <a:r>
              <a:rPr lang="en-US" sz="2400" dirty="0" smtClean="0"/>
              <a:t>. </a:t>
            </a:r>
            <a:r>
              <a:rPr lang="en-US" sz="2400" dirty="0" err="1" smtClean="0"/>
              <a:t>fyysisessä</a:t>
            </a:r>
            <a:r>
              <a:rPr lang="en-US" sz="2400" dirty="0" smtClean="0"/>
              <a:t> </a:t>
            </a:r>
            <a:r>
              <a:rPr lang="en-US" sz="2400" dirty="0" err="1" smtClean="0"/>
              <a:t>rasituksessa</a:t>
            </a:r>
            <a:endParaRPr lang="en-US" sz="2400" dirty="0" smtClean="0"/>
          </a:p>
          <a:p>
            <a:pPr lvl="1"/>
            <a:r>
              <a:rPr lang="en-US" sz="2400" dirty="0" err="1" smtClean="0"/>
              <a:t>Syvä</a:t>
            </a:r>
            <a:r>
              <a:rPr lang="en-US" sz="2400" dirty="0" smtClean="0"/>
              <a:t> </a:t>
            </a:r>
            <a:r>
              <a:rPr lang="en-US" sz="2400" dirty="0" err="1" smtClean="0"/>
              <a:t>palleahengitys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sz="2400" dirty="0" err="1" smtClean="0"/>
              <a:t>Hengitystiheyteen</a:t>
            </a:r>
            <a:r>
              <a:rPr lang="en-US" sz="2400" dirty="0" smtClean="0"/>
              <a:t> </a:t>
            </a:r>
            <a:r>
              <a:rPr lang="en-US" sz="2400" dirty="0" err="1" smtClean="0"/>
              <a:t>vaikuttavat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Fyysinen</a:t>
            </a:r>
            <a:r>
              <a:rPr lang="en-US" sz="2400" dirty="0" smtClean="0"/>
              <a:t> </a:t>
            </a:r>
            <a:r>
              <a:rPr lang="en-US" sz="2400" dirty="0" err="1" smtClean="0"/>
              <a:t>aktiivisuus</a:t>
            </a:r>
            <a:endParaRPr lang="en-US" sz="2400" dirty="0" smtClean="0"/>
          </a:p>
          <a:p>
            <a:pPr lvl="1"/>
            <a:r>
              <a:rPr lang="en-US" sz="2400" dirty="0" err="1" smtClean="0"/>
              <a:t>Tunteet</a:t>
            </a:r>
            <a:r>
              <a:rPr lang="en-US" sz="2400" dirty="0" smtClean="0"/>
              <a:t>, </a:t>
            </a:r>
            <a:r>
              <a:rPr lang="en-US" sz="2400" dirty="0" err="1" smtClean="0"/>
              <a:t>sekä</a:t>
            </a:r>
            <a:r>
              <a:rPr lang="en-US" sz="2400" dirty="0" smtClean="0"/>
              <a:t> </a:t>
            </a:r>
            <a:r>
              <a:rPr lang="en-US" sz="2400" dirty="0" err="1" smtClean="0"/>
              <a:t>kipu</a:t>
            </a:r>
            <a:r>
              <a:rPr lang="en-US" sz="2400" dirty="0" smtClean="0"/>
              <a:t> ja </a:t>
            </a:r>
            <a:r>
              <a:rPr lang="en-US" sz="2400" dirty="0" err="1" smtClean="0"/>
              <a:t>stressi</a:t>
            </a:r>
            <a:endParaRPr lang="en-US" sz="2400" dirty="0" smtClean="0"/>
          </a:p>
          <a:p>
            <a:pPr lvl="1"/>
            <a:endParaRPr lang="en-US" sz="2400" dirty="0"/>
          </a:p>
          <a:p>
            <a:pPr marL="57150" indent="0">
              <a:buNone/>
            </a:pPr>
            <a:r>
              <a:rPr lang="en-US" sz="2200" dirty="0" smtClean="0"/>
              <a:t>(</a:t>
            </a:r>
            <a:r>
              <a:rPr lang="en-US" sz="2200" dirty="0" err="1" smtClean="0"/>
              <a:t>Selkäkavana</a:t>
            </a:r>
            <a:r>
              <a:rPr lang="en-US" sz="2200" dirty="0" smtClean="0"/>
              <a:t> 2020, </a:t>
            </a:r>
            <a:r>
              <a:rPr lang="en-US" sz="2200" dirty="0" err="1" smtClean="0"/>
              <a:t>Terveyskylä</a:t>
            </a:r>
            <a:r>
              <a:rPr lang="en-US" sz="2200" dirty="0" smtClean="0"/>
              <a:t>, 2021)</a:t>
            </a:r>
          </a:p>
        </p:txBody>
      </p:sp>
    </p:spTree>
    <p:extLst>
      <p:ext uri="{BB962C8B-B14F-4D97-AF65-F5344CB8AC3E}">
        <p14:creationId xmlns:p14="http://schemas.microsoft.com/office/powerpoint/2010/main" val="198385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Palleahengitys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377" y="1680882"/>
            <a:ext cx="9892950" cy="5177118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Kehon</a:t>
            </a:r>
            <a:r>
              <a:rPr lang="en-US" sz="2400" dirty="0" smtClean="0"/>
              <a:t> </a:t>
            </a:r>
            <a:r>
              <a:rPr lang="en-US" sz="2400" dirty="0" err="1" smtClean="0"/>
              <a:t>palautumista</a:t>
            </a:r>
            <a:r>
              <a:rPr lang="en-US" sz="2400" dirty="0" smtClean="0"/>
              <a:t> </a:t>
            </a:r>
            <a:r>
              <a:rPr lang="en-US" sz="2400" dirty="0" err="1" smtClean="0"/>
              <a:t>voi</a:t>
            </a:r>
            <a:r>
              <a:rPr lang="en-US" sz="2400" dirty="0" smtClean="0"/>
              <a:t> </a:t>
            </a:r>
            <a:r>
              <a:rPr lang="en-US" sz="2400" dirty="0" err="1" smtClean="0"/>
              <a:t>edistää</a:t>
            </a:r>
            <a:r>
              <a:rPr lang="en-US" sz="2400" dirty="0" smtClean="0"/>
              <a:t> </a:t>
            </a:r>
            <a:r>
              <a:rPr lang="en-US" sz="2400" dirty="0" err="1"/>
              <a:t>rauhallisella</a:t>
            </a:r>
            <a:r>
              <a:rPr lang="en-US" sz="2400" dirty="0"/>
              <a:t> </a:t>
            </a:r>
            <a:r>
              <a:rPr lang="en-US" sz="2400" dirty="0" err="1"/>
              <a:t>palleahengityksellä</a:t>
            </a:r>
            <a:endParaRPr lang="en-US" sz="2400" dirty="0"/>
          </a:p>
          <a:p>
            <a:r>
              <a:rPr lang="en-US" sz="2400" dirty="0" err="1"/>
              <a:t>Pallean</a:t>
            </a:r>
            <a:r>
              <a:rPr lang="en-US" sz="2400" dirty="0"/>
              <a:t> </a:t>
            </a:r>
            <a:r>
              <a:rPr lang="en-US" sz="2400" dirty="0" err="1"/>
              <a:t>liike</a:t>
            </a:r>
            <a:r>
              <a:rPr lang="en-US" sz="2400" dirty="0"/>
              <a:t> </a:t>
            </a:r>
            <a:r>
              <a:rPr lang="en-US" sz="2400" dirty="0" err="1"/>
              <a:t>aktivoi</a:t>
            </a:r>
            <a:r>
              <a:rPr lang="en-US" sz="2400" dirty="0"/>
              <a:t> </a:t>
            </a:r>
            <a:r>
              <a:rPr lang="en-US" sz="2400" dirty="0" err="1"/>
              <a:t>kiertäjähermoa</a:t>
            </a:r>
            <a:r>
              <a:rPr lang="en-US" sz="2400" dirty="0"/>
              <a:t>, </a:t>
            </a:r>
            <a:r>
              <a:rPr lang="en-US" sz="2400" dirty="0" err="1"/>
              <a:t>joka</a:t>
            </a:r>
            <a:r>
              <a:rPr lang="en-US" sz="2400" dirty="0"/>
              <a:t> </a:t>
            </a:r>
            <a:r>
              <a:rPr lang="en-US" sz="2400" dirty="0" err="1"/>
              <a:t>kulkee</a:t>
            </a:r>
            <a:r>
              <a:rPr lang="en-US" sz="2400" dirty="0"/>
              <a:t> </a:t>
            </a:r>
            <a:r>
              <a:rPr lang="en-US" sz="2400" dirty="0" err="1"/>
              <a:t>pallealihaksen</a:t>
            </a:r>
            <a:r>
              <a:rPr lang="en-US" sz="2400" dirty="0"/>
              <a:t> </a:t>
            </a:r>
            <a:r>
              <a:rPr lang="en-US" sz="2400" dirty="0" err="1"/>
              <a:t>läpi</a:t>
            </a:r>
            <a:endParaRPr lang="en-US" sz="2400" dirty="0"/>
          </a:p>
          <a:p>
            <a:r>
              <a:rPr lang="en-US" sz="2400" dirty="0" err="1"/>
              <a:t>Kiertäjähermo</a:t>
            </a:r>
            <a:r>
              <a:rPr lang="en-US" sz="2400" dirty="0"/>
              <a:t> on </a:t>
            </a:r>
            <a:r>
              <a:rPr lang="en-US" sz="2400" dirty="0" err="1" smtClean="0"/>
              <a:t>parasympaattista</a:t>
            </a:r>
            <a:r>
              <a:rPr lang="en-US" sz="2400" dirty="0" smtClean="0"/>
              <a:t> </a:t>
            </a:r>
            <a:r>
              <a:rPr lang="en-US" sz="2400" dirty="0" err="1" smtClean="0"/>
              <a:t>hermoa</a:t>
            </a:r>
            <a:r>
              <a:rPr lang="en-US" sz="2400" dirty="0" smtClean="0"/>
              <a:t> ja </a:t>
            </a:r>
            <a:r>
              <a:rPr lang="en-US" sz="2400" dirty="0"/>
              <a:t>vie </a:t>
            </a:r>
            <a:r>
              <a:rPr lang="en-US" sz="2400" dirty="0" err="1"/>
              <a:t>tietoa</a:t>
            </a:r>
            <a:r>
              <a:rPr lang="en-US" sz="2400" dirty="0"/>
              <a:t> </a:t>
            </a:r>
            <a:r>
              <a:rPr lang="en-US" sz="2400" dirty="0" err="1"/>
              <a:t>aivoihin</a:t>
            </a:r>
            <a:r>
              <a:rPr lang="en-US" sz="2400" dirty="0"/>
              <a:t> </a:t>
            </a:r>
            <a:r>
              <a:rPr lang="en-US" sz="2400" dirty="0" err="1"/>
              <a:t>esimerkiksi</a:t>
            </a:r>
            <a:r>
              <a:rPr lang="en-US" sz="2400" dirty="0"/>
              <a:t> </a:t>
            </a:r>
            <a:r>
              <a:rPr lang="en-US" sz="2400" dirty="0" err="1"/>
              <a:t>suoliston</a:t>
            </a:r>
            <a:r>
              <a:rPr lang="en-US" sz="2400" dirty="0"/>
              <a:t> ja </a:t>
            </a:r>
            <a:r>
              <a:rPr lang="en-US" sz="2400" dirty="0" err="1"/>
              <a:t>sydämen</a:t>
            </a:r>
            <a:r>
              <a:rPr lang="en-US" sz="2400" dirty="0"/>
              <a:t> </a:t>
            </a:r>
            <a:r>
              <a:rPr lang="en-US" sz="2400" dirty="0" err="1" smtClean="0"/>
              <a:t>tilasta</a:t>
            </a:r>
            <a:endParaRPr lang="en-US" sz="2400" dirty="0" smtClean="0"/>
          </a:p>
          <a:p>
            <a:pPr lvl="1"/>
            <a:r>
              <a:rPr lang="en-US" sz="2200" dirty="0" smtClean="0"/>
              <a:t>HUOM! </a:t>
            </a:r>
            <a:r>
              <a:rPr lang="en-US" sz="2200" dirty="0" err="1" smtClean="0"/>
              <a:t>Autonominen</a:t>
            </a:r>
            <a:r>
              <a:rPr lang="en-US" sz="2200" dirty="0" smtClean="0"/>
              <a:t> </a:t>
            </a:r>
            <a:r>
              <a:rPr lang="en-US" sz="2200" dirty="0" err="1" smtClean="0"/>
              <a:t>hermosto</a:t>
            </a:r>
            <a:r>
              <a:rPr lang="en-US" sz="2200" dirty="0" smtClean="0"/>
              <a:t>:</a:t>
            </a:r>
          </a:p>
          <a:p>
            <a:pPr lvl="2"/>
            <a:r>
              <a:rPr lang="en-US" sz="2000" dirty="0" err="1" smtClean="0"/>
              <a:t>Parasympaattinen</a:t>
            </a:r>
            <a:r>
              <a:rPr lang="en-US" sz="2000" dirty="0" smtClean="0"/>
              <a:t> </a:t>
            </a:r>
            <a:r>
              <a:rPr lang="en-US" sz="2000" dirty="0" err="1" smtClean="0"/>
              <a:t>hermosto</a:t>
            </a:r>
            <a:r>
              <a:rPr lang="en-US" sz="2000" dirty="0" smtClean="0"/>
              <a:t> </a:t>
            </a:r>
            <a:r>
              <a:rPr lang="en-US" sz="2000" dirty="0" err="1" smtClean="0"/>
              <a:t>rauhoittaa</a:t>
            </a:r>
            <a:r>
              <a:rPr lang="en-US" sz="2000" dirty="0" smtClean="0"/>
              <a:t> ja </a:t>
            </a:r>
            <a:r>
              <a:rPr lang="en-US" sz="2000" dirty="0" err="1" smtClean="0"/>
              <a:t>palauttaa</a:t>
            </a:r>
            <a:r>
              <a:rPr lang="en-US" sz="2000" dirty="0" smtClean="0"/>
              <a:t> </a:t>
            </a:r>
            <a:r>
              <a:rPr lang="en-US" sz="2000" dirty="0" err="1" smtClean="0"/>
              <a:t>kehoa</a:t>
            </a:r>
            <a:endParaRPr lang="en-US" sz="2000" dirty="0"/>
          </a:p>
          <a:p>
            <a:pPr lvl="2"/>
            <a:r>
              <a:rPr lang="en-US" sz="2000" dirty="0" err="1" smtClean="0"/>
              <a:t>Sympaattinen</a:t>
            </a:r>
            <a:r>
              <a:rPr lang="en-US" sz="2000" dirty="0" smtClean="0"/>
              <a:t> </a:t>
            </a:r>
            <a:r>
              <a:rPr lang="en-US" sz="2000" dirty="0" err="1" smtClean="0"/>
              <a:t>aktivoi</a:t>
            </a:r>
            <a:endParaRPr lang="en-US" sz="20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fi-FI" sz="2000" dirty="0" err="1"/>
              <a:t>Finitsis</a:t>
            </a:r>
            <a:r>
              <a:rPr lang="fi-FI" sz="2000" dirty="0"/>
              <a:t>, ym. 2018, </a:t>
            </a:r>
            <a:r>
              <a:rPr lang="en-GB" sz="2000" dirty="0"/>
              <a:t>243 – </a:t>
            </a:r>
            <a:r>
              <a:rPr lang="en-GB" sz="2000" dirty="0" smtClean="0"/>
              <a:t>264, </a:t>
            </a:r>
            <a:r>
              <a:rPr lang="fi-FI" sz="2000" dirty="0" smtClean="0"/>
              <a:t>teoksessa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Handbook</a:t>
            </a:r>
            <a:r>
              <a:rPr lang="fi-FI" sz="2000" dirty="0"/>
              <a:t> of Health </a:t>
            </a:r>
            <a:r>
              <a:rPr lang="fi-FI" sz="2000" dirty="0" err="1"/>
              <a:t>Behavior</a:t>
            </a:r>
            <a:r>
              <a:rPr lang="fi-FI" sz="2000" dirty="0"/>
              <a:t> </a:t>
            </a:r>
            <a:r>
              <a:rPr lang="fi-FI" sz="2000" dirty="0" err="1" smtClean="0"/>
              <a:t>Change</a:t>
            </a:r>
            <a:r>
              <a:rPr lang="fi-FI" sz="2000" dirty="0"/>
              <a:t> (toim. </a:t>
            </a:r>
            <a:r>
              <a:rPr lang="fi-FI" sz="2000" dirty="0" err="1"/>
              <a:t>Hilliard</a:t>
            </a:r>
            <a:r>
              <a:rPr lang="fi-FI" sz="2000" dirty="0"/>
              <a:t> ym</a:t>
            </a:r>
            <a:r>
              <a:rPr lang="fi-FI" sz="2000" dirty="0" smtClean="0"/>
              <a:t>.), </a:t>
            </a:r>
            <a:r>
              <a:rPr lang="en-US" sz="2000" dirty="0" err="1" smtClean="0"/>
              <a:t>Lindholm</a:t>
            </a:r>
            <a:r>
              <a:rPr lang="en-US" sz="2000" dirty="0" smtClean="0"/>
              <a:t> </a:t>
            </a:r>
            <a:r>
              <a:rPr lang="en-US" sz="2000" dirty="0" smtClean="0"/>
              <a:t>&amp; </a:t>
            </a:r>
            <a:r>
              <a:rPr lang="en-US" sz="2000" dirty="0" err="1" smtClean="0"/>
              <a:t>Gockel</a:t>
            </a:r>
            <a:r>
              <a:rPr lang="en-US" sz="2000" dirty="0" smtClean="0"/>
              <a:t>, </a:t>
            </a:r>
            <a:r>
              <a:rPr lang="en-US" sz="2000" dirty="0" smtClean="0"/>
              <a:t>2000: </a:t>
            </a:r>
            <a:r>
              <a:rPr lang="en-US" sz="2000" dirty="0" err="1" smtClean="0"/>
              <a:t>Stressin</a:t>
            </a:r>
            <a:r>
              <a:rPr lang="en-US" sz="2000" dirty="0" smtClean="0"/>
              <a:t> </a:t>
            </a:r>
            <a:r>
              <a:rPr lang="en-US" sz="2000" dirty="0" err="1" smtClean="0"/>
              <a:t>elinvaikutuksien</a:t>
            </a:r>
            <a:r>
              <a:rPr lang="en-US" sz="2000" dirty="0" smtClean="0"/>
              <a:t> </a:t>
            </a:r>
            <a:r>
              <a:rPr lang="en-US" sz="2000" dirty="0" err="1" smtClean="0"/>
              <a:t>mittaaminen</a:t>
            </a:r>
            <a:r>
              <a:rPr lang="en-US" sz="2000" dirty="0" smtClean="0"/>
              <a:t>, </a:t>
            </a:r>
            <a:r>
              <a:rPr lang="en-US" sz="2000" dirty="0" err="1" smtClean="0"/>
              <a:t>Selkäkanava</a:t>
            </a:r>
            <a:r>
              <a:rPr lang="en-US" sz="2000" dirty="0" smtClean="0"/>
              <a:t>, 2020)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884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503</Words>
  <Application>Microsoft Macintosh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Wingdings</vt:lpstr>
      <vt:lpstr>Wingdings 3</vt:lpstr>
      <vt:lpstr>Arial</vt:lpstr>
      <vt:lpstr>Wisp</vt:lpstr>
      <vt:lpstr>Palautuminen </vt:lpstr>
      <vt:lpstr>Palautuminen</vt:lpstr>
      <vt:lpstr>Uni ja lepo</vt:lpstr>
      <vt:lpstr>PowerPoint Presentation</vt:lpstr>
      <vt:lpstr>Stressi</vt:lpstr>
      <vt:lpstr>Jatkuva stressi</vt:lpstr>
      <vt:lpstr>Keinoja stressin purkamiseen </vt:lpstr>
      <vt:lpstr>Hengitys</vt:lpstr>
      <vt:lpstr>Palleahengitys</vt:lpstr>
      <vt:lpstr>Jännitys-rentoutus / progressiivinen rentoutus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Palautuminen </dc:title>
  <dc:creator>Anna Perälä</dc:creator>
  <cp:lastModifiedBy>Anna Perälä</cp:lastModifiedBy>
  <cp:revision>5</cp:revision>
  <dcterms:created xsi:type="dcterms:W3CDTF">2021-11-18T09:15:03Z</dcterms:created>
  <dcterms:modified xsi:type="dcterms:W3CDTF">2021-11-23T11:16:57Z</dcterms:modified>
</cp:coreProperties>
</file>