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8"/>
  </p:notesMasterIdLst>
  <p:sldIdLst>
    <p:sldId id="257" r:id="rId2"/>
    <p:sldId id="258" r:id="rId3"/>
    <p:sldId id="259" r:id="rId4"/>
    <p:sldId id="264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161"/>
  </p:normalViewPr>
  <p:slideViewPr>
    <p:cSldViewPr snapToGrid="0" snapToObjects="1">
      <p:cViewPr varScale="1">
        <p:scale>
          <a:sx n="95" d="100"/>
          <a:sy n="95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7C6F4-2797-1940-A6C1-F3CFAB08DB58}" type="datetimeFigureOut">
              <a:rPr lang="en-US" smtClean="0"/>
              <a:t>11/5/21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BE227-A55D-724B-A48F-8EB1E5D4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3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Kehotietoisuudella viitataan useammin filosofiseen käsitykseen omasta kehosta ja sen liikkeestä ja aistimuksista, kun taas kehontuntemusta kuvaillaan käytännönläheisemmin, oman kehon ja sen osien konkreettisena hahmottamisena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58F9F-2038-AD48-9750-D698A3D016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74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Vrt</a:t>
            </a:r>
            <a:r>
              <a:rPr lang="en-US" dirty="0" smtClean="0"/>
              <a:t>. </a:t>
            </a:r>
            <a:r>
              <a:rPr lang="en-US" dirty="0" err="1" smtClean="0"/>
              <a:t>Somaattinen</a:t>
            </a:r>
            <a:r>
              <a:rPr lang="en-US" dirty="0" smtClean="0"/>
              <a:t> </a:t>
            </a:r>
            <a:r>
              <a:rPr lang="en-US" dirty="0" err="1" smtClean="0"/>
              <a:t>hermosto</a:t>
            </a:r>
            <a:r>
              <a:rPr lang="en-US" dirty="0" smtClean="0"/>
              <a:t> 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 smtClean="0"/>
              <a:t>tahdonalainen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hermosto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joka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hermottaa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luustolihaksia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58F9F-2038-AD48-9750-D698A3D016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38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F050E-965B-964F-805F-57C9B806A98A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33972D-25EF-754C-B9DD-5B708FA2C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7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1824" y="995292"/>
            <a:ext cx="9599675" cy="3349641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Kehontuntemus</a:t>
            </a:r>
            <a:r>
              <a:rPr lang="en-US" dirty="0" smtClean="0">
                <a:solidFill>
                  <a:schemeClr val="tx1"/>
                </a:solidFill>
              </a:rPr>
              <a:t> ja </a:t>
            </a:r>
            <a:r>
              <a:rPr lang="en-US" dirty="0" err="1" smtClean="0">
                <a:solidFill>
                  <a:schemeClr val="tx1"/>
                </a:solidFill>
              </a:rPr>
              <a:t>kehonhuolto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LPEP004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Syksy</a:t>
            </a:r>
            <a:r>
              <a:rPr lang="en-US" dirty="0" smtClean="0">
                <a:solidFill>
                  <a:schemeClr val="tx1"/>
                </a:solidFill>
              </a:rPr>
              <a:t> 2021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Anna </a:t>
            </a:r>
            <a:r>
              <a:rPr lang="en-US" dirty="0" err="1" smtClean="0">
                <a:solidFill>
                  <a:schemeClr val="tx1"/>
                </a:solidFill>
              </a:rPr>
              <a:t>Radu</a:t>
            </a:r>
            <a:r>
              <a:rPr lang="en-US" dirty="0" smtClean="0">
                <a:solidFill>
                  <a:schemeClr val="tx1"/>
                </a:solidFill>
              </a:rPr>
              <a:t> 		</a:t>
            </a:r>
            <a:r>
              <a:rPr lang="en-US" dirty="0" err="1" smtClean="0">
                <a:solidFill>
                  <a:schemeClr val="tx1"/>
                </a:solidFill>
              </a:rPr>
              <a:t>anna.s.radu@student.jyu.fi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18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Kehontuntemus</a:t>
            </a:r>
            <a:r>
              <a:rPr lang="en-US" dirty="0" smtClean="0"/>
              <a:t> ja </a:t>
            </a:r>
            <a:r>
              <a:rPr lang="en-US" dirty="0" err="1" smtClean="0"/>
              <a:t>kehotietoisuus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0237" y="1627094"/>
            <a:ext cx="10175221" cy="5730968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Kattotermejä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kehon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käytöstä</a:t>
            </a:r>
            <a:r>
              <a:rPr lang="en-US" sz="2400" dirty="0" smtClean="0">
                <a:solidFill>
                  <a:schemeClr val="tx1"/>
                </a:solidFill>
              </a:rPr>
              <a:t> ja </a:t>
            </a:r>
            <a:r>
              <a:rPr lang="en-US" sz="2400" dirty="0" err="1" smtClean="0">
                <a:solidFill>
                  <a:schemeClr val="tx1"/>
                </a:solidFill>
              </a:rPr>
              <a:t>kehoon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liittyvistä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kokemuksista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fi-FI" sz="2400" dirty="0" smtClean="0">
                <a:solidFill>
                  <a:schemeClr val="tx1"/>
                </a:solidFill>
              </a:rPr>
              <a:t>Kyky erottaa oman kehon osat ja tietää miten ne liikkuvat </a:t>
            </a:r>
          </a:p>
          <a:p>
            <a:pPr marL="0" indent="0">
              <a:buNone/>
            </a:pPr>
            <a:r>
              <a:rPr lang="fi-FI" sz="2400" dirty="0" smtClean="0">
                <a:solidFill>
                  <a:schemeClr val="tx1"/>
                </a:solidFill>
              </a:rPr>
              <a:t>(mm. </a:t>
            </a:r>
            <a:r>
              <a:rPr lang="fi-FI" sz="2400" dirty="0" err="1" smtClean="0">
                <a:solidFill>
                  <a:schemeClr val="tx1"/>
                </a:solidFill>
              </a:rPr>
              <a:t>Gallaghue</a:t>
            </a:r>
            <a:r>
              <a:rPr lang="fi-FI" sz="2400" dirty="0" smtClean="0">
                <a:solidFill>
                  <a:schemeClr val="tx1"/>
                </a:solidFill>
              </a:rPr>
              <a:t>, </a:t>
            </a:r>
            <a:r>
              <a:rPr lang="fi-FI" sz="2400" dirty="0" err="1" smtClean="0">
                <a:solidFill>
                  <a:schemeClr val="tx1"/>
                </a:solidFill>
              </a:rPr>
              <a:t>Ozmun</a:t>
            </a:r>
            <a:r>
              <a:rPr lang="fi-FI" sz="2400" dirty="0" smtClean="0">
                <a:solidFill>
                  <a:schemeClr val="tx1"/>
                </a:solidFill>
              </a:rPr>
              <a:t> &amp; </a:t>
            </a:r>
            <a:r>
              <a:rPr lang="fi-FI" sz="2400" dirty="0" err="1" smtClean="0">
                <a:solidFill>
                  <a:schemeClr val="tx1"/>
                </a:solidFill>
              </a:rPr>
              <a:t>Goodway</a:t>
            </a:r>
            <a:r>
              <a:rPr lang="fi-FI" sz="2400" dirty="0" smtClean="0">
                <a:solidFill>
                  <a:schemeClr val="tx1"/>
                </a:solidFill>
              </a:rPr>
              <a:t>, 2012, 274) 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fi-FI" sz="2400" dirty="0" smtClean="0">
                <a:solidFill>
                  <a:schemeClr val="tx1"/>
                </a:solidFill>
              </a:rPr>
              <a:t>Muodostuvat elimistön </a:t>
            </a:r>
            <a:r>
              <a:rPr lang="fi-FI" sz="2400" dirty="0" smtClean="0">
                <a:solidFill>
                  <a:schemeClr val="tx1"/>
                </a:solidFill>
              </a:rPr>
              <a:t>ja kehon välittämistä </a:t>
            </a:r>
            <a:r>
              <a:rPr lang="fi-FI" sz="2400" dirty="0" smtClean="0">
                <a:solidFill>
                  <a:schemeClr val="tx1"/>
                </a:solidFill>
              </a:rPr>
              <a:t>viesteistä aivoissa:</a:t>
            </a:r>
          </a:p>
          <a:p>
            <a:pPr lvl="1"/>
            <a:r>
              <a:rPr lang="fi-FI" sz="2000" dirty="0" smtClean="0">
                <a:solidFill>
                  <a:schemeClr val="tx1"/>
                </a:solidFill>
              </a:rPr>
              <a:t>Asento- ja </a:t>
            </a:r>
            <a:r>
              <a:rPr lang="fi-FI" sz="2000" dirty="0" smtClean="0">
                <a:solidFill>
                  <a:schemeClr val="tx1"/>
                </a:solidFill>
              </a:rPr>
              <a:t>liikeaistimukset</a:t>
            </a:r>
          </a:p>
          <a:p>
            <a:pPr lvl="1"/>
            <a:r>
              <a:rPr lang="fi-FI" sz="2000" dirty="0" smtClean="0">
                <a:solidFill>
                  <a:schemeClr val="tx1"/>
                </a:solidFill>
              </a:rPr>
              <a:t>Sydämen </a:t>
            </a:r>
            <a:r>
              <a:rPr lang="fi-FI" sz="2000" dirty="0" smtClean="0">
                <a:solidFill>
                  <a:schemeClr val="tx1"/>
                </a:solidFill>
              </a:rPr>
              <a:t>syke ja hengityksen rytmi</a:t>
            </a:r>
          </a:p>
          <a:p>
            <a:pPr lvl="1">
              <a:buFont typeface="Wingdings" charset="2"/>
              <a:buChar char="Ø"/>
            </a:pPr>
            <a:r>
              <a:rPr lang="fi-FI" sz="2000" dirty="0" smtClean="0">
                <a:solidFill>
                  <a:schemeClr val="tx1"/>
                </a:solidFill>
              </a:rPr>
              <a:t>Välittömät keholliset tuntemukset ohjaavat haluja ja tunteita (Sandström, 2011, 21) </a:t>
            </a:r>
            <a:endParaRPr lang="en-GB" sz="20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1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Kehontuntemus</a:t>
            </a:r>
            <a:r>
              <a:rPr lang="en-US" dirty="0"/>
              <a:t> ja </a:t>
            </a:r>
            <a:r>
              <a:rPr lang="en-US" dirty="0" err="1"/>
              <a:t>kehotietoisuus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2036064"/>
            <a:ext cx="9410700" cy="4949951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O</a:t>
            </a:r>
            <a:r>
              <a:rPr lang="en-US" sz="2400" dirty="0" err="1" smtClean="0">
                <a:solidFill>
                  <a:schemeClr val="tx1"/>
                </a:solidFill>
              </a:rPr>
              <a:t>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itsetuntemusta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Anttila</a:t>
            </a:r>
            <a:r>
              <a:rPr lang="en-US" sz="2400" dirty="0" smtClean="0">
                <a:solidFill>
                  <a:schemeClr val="tx1"/>
                </a:solidFill>
              </a:rPr>
              <a:t>, 2009, 87) 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Kehollisen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olemisen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kokemista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tässä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hetkessä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Klemola</a:t>
            </a:r>
            <a:r>
              <a:rPr lang="en-US" sz="2400" dirty="0">
                <a:solidFill>
                  <a:schemeClr val="tx1"/>
                </a:solidFill>
              </a:rPr>
              <a:t>, 2004, 56)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Kehittyy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osittain</a:t>
            </a:r>
            <a:r>
              <a:rPr lang="en-US" sz="2400" dirty="0" smtClean="0">
                <a:solidFill>
                  <a:schemeClr val="tx1"/>
                </a:solidFill>
              </a:rPr>
              <a:t> jo </a:t>
            </a:r>
            <a:r>
              <a:rPr lang="en-US" sz="2400" dirty="0" err="1" smtClean="0">
                <a:solidFill>
                  <a:schemeClr val="tx1"/>
                </a:solidFill>
              </a:rPr>
              <a:t>varhaislapsuudessa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kosketuksen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kautta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vauvan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suhde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hoivaajaan</a:t>
            </a:r>
            <a:r>
              <a:rPr lang="en-US" sz="2400" dirty="0" smtClean="0">
                <a:solidFill>
                  <a:schemeClr val="tx1"/>
                </a:solidFill>
              </a:rPr>
              <a:t>) (</a:t>
            </a:r>
            <a:r>
              <a:rPr lang="en-US" sz="2400" dirty="0" err="1" smtClean="0">
                <a:solidFill>
                  <a:schemeClr val="tx1"/>
                </a:solidFill>
              </a:rPr>
              <a:t>Suonmutka</a:t>
            </a:r>
            <a:r>
              <a:rPr lang="en-US" sz="2400" dirty="0" smtClean="0">
                <a:solidFill>
                  <a:schemeClr val="tx1"/>
                </a:solidFill>
              </a:rPr>
              <a:t>, L., 2020) 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2580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Proprioseptiikka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459" y="1546412"/>
            <a:ext cx="10112187" cy="510988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err="1" smtClean="0">
                <a:solidFill>
                  <a:schemeClr val="tx1"/>
                </a:solidFill>
              </a:rPr>
              <a:t>Proprioseptiikka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kehon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asento</a:t>
            </a:r>
            <a:r>
              <a:rPr lang="en-US" sz="2400" dirty="0">
                <a:solidFill>
                  <a:schemeClr val="tx1"/>
                </a:solidFill>
              </a:rPr>
              <a:t>- ja </a:t>
            </a:r>
            <a:r>
              <a:rPr lang="en-US" sz="2400" dirty="0" err="1" smtClean="0">
                <a:solidFill>
                  <a:schemeClr val="tx1"/>
                </a:solidFill>
              </a:rPr>
              <a:t>liiketunto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Wingdings" charset="2"/>
              <a:buChar char="Ø"/>
            </a:pPr>
            <a:r>
              <a:rPr lang="en-GB" sz="2000" dirty="0" err="1">
                <a:solidFill>
                  <a:schemeClr val="tx1"/>
                </a:solidFill>
              </a:rPr>
              <a:t>Kyky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havaita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kehonosien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asennot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ja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liikkeet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silmät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kiinni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>
              <a:buFont typeface="Wingdings" charset="2"/>
              <a:buChar char="Ø"/>
            </a:pPr>
            <a:r>
              <a:rPr lang="en-GB" sz="2000" dirty="0" err="1" smtClean="0">
                <a:solidFill>
                  <a:schemeClr val="tx1"/>
                </a:solidFill>
              </a:rPr>
              <a:t>Lihaksissa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jänteissä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ja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nivelpusseissa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asentoa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ja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liikettä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aistivia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reseptoreita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(</a:t>
            </a:r>
            <a:r>
              <a:rPr lang="en-GB" sz="2000" dirty="0" err="1" smtClean="0">
                <a:solidFill>
                  <a:schemeClr val="tx1"/>
                </a:solidFill>
              </a:rPr>
              <a:t>Saarikoski</a:t>
            </a:r>
            <a:r>
              <a:rPr lang="en-GB" sz="2000" dirty="0">
                <a:solidFill>
                  <a:schemeClr val="tx1"/>
                </a:solidFill>
              </a:rPr>
              <a:t>, R. &amp; </a:t>
            </a:r>
            <a:r>
              <a:rPr lang="en-GB" sz="2000" dirty="0" err="1">
                <a:solidFill>
                  <a:schemeClr val="tx1"/>
                </a:solidFill>
              </a:rPr>
              <a:t>Väyrynen</a:t>
            </a:r>
            <a:r>
              <a:rPr lang="en-GB" sz="2000" dirty="0">
                <a:solidFill>
                  <a:schemeClr val="tx1"/>
                </a:solidFill>
              </a:rPr>
              <a:t>, P. 2016)</a:t>
            </a:r>
          </a:p>
          <a:p>
            <a:pPr lvl="1">
              <a:buFont typeface="Wingdings" charset="2"/>
              <a:buChar char="Ø"/>
            </a:pPr>
            <a:endParaRPr lang="en-GB" sz="2000" dirty="0" smtClean="0">
              <a:solidFill>
                <a:schemeClr val="tx1"/>
              </a:solidFill>
            </a:endParaRPr>
          </a:p>
          <a:p>
            <a:r>
              <a:rPr lang="fi-FI" sz="2400" dirty="0">
                <a:solidFill>
                  <a:schemeClr val="tx1"/>
                </a:solidFill>
              </a:rPr>
              <a:t>Välittää keskushermostolle tietoa:</a:t>
            </a:r>
          </a:p>
          <a:p>
            <a:pPr lvl="1"/>
            <a:r>
              <a:rPr lang="fi-FI" sz="2000" dirty="0">
                <a:solidFill>
                  <a:schemeClr val="tx1"/>
                </a:solidFill>
              </a:rPr>
              <a:t>kehon, kehonosien ja nivelten asennoista	</a:t>
            </a:r>
          </a:p>
          <a:p>
            <a:pPr lvl="1"/>
            <a:r>
              <a:rPr lang="fi-FI" sz="2000" dirty="0">
                <a:solidFill>
                  <a:schemeClr val="tx1"/>
                </a:solidFill>
              </a:rPr>
              <a:t>Liikkeistä ja liikenopeudesta </a:t>
            </a:r>
          </a:p>
          <a:p>
            <a:pPr lvl="1"/>
            <a:r>
              <a:rPr lang="fi-FI" sz="2000" dirty="0">
                <a:solidFill>
                  <a:schemeClr val="tx1"/>
                </a:solidFill>
              </a:rPr>
              <a:t>kehon asennon säilyttämiseen tai asennon muutokseen tarvittavasta voimasta </a:t>
            </a:r>
          </a:p>
          <a:p>
            <a:pPr marL="457200" lvl="1" indent="0">
              <a:buNone/>
            </a:pPr>
            <a:r>
              <a:rPr lang="fi-FI" sz="2000" dirty="0">
                <a:solidFill>
                  <a:schemeClr val="tx1"/>
                </a:solidFill>
              </a:rPr>
              <a:t>(Kauranen, Nurkka, 2010, 349; Sandström, 2011, 34</a:t>
            </a:r>
            <a:r>
              <a:rPr lang="fi-FI" sz="2000" dirty="0" smtClean="0">
                <a:solidFill>
                  <a:schemeClr val="tx1"/>
                </a:solidFill>
              </a:rPr>
              <a:t>)</a:t>
            </a:r>
            <a:endParaRPr lang="fi-FI" sz="2000" dirty="0">
              <a:solidFill>
                <a:schemeClr val="tx1"/>
              </a:solidFill>
            </a:endParaRPr>
          </a:p>
          <a:p>
            <a:pPr lvl="1">
              <a:buFont typeface="Wingdings" charset="2"/>
              <a:buChar char="Ø"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145485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Kehoaisti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en-US" dirty="0" err="1" smtClean="0">
                <a:solidFill>
                  <a:schemeClr val="tx1"/>
                </a:solidFill>
              </a:rPr>
              <a:t>interoseptio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862" y="1680882"/>
            <a:ext cx="10840233" cy="5177118"/>
          </a:xfrm>
        </p:spPr>
        <p:txBody>
          <a:bodyPr>
            <a:normAutofit lnSpcReduction="10000"/>
          </a:bodyPr>
          <a:lstStyle/>
          <a:p>
            <a:r>
              <a:rPr lang="en-GB" sz="2400" dirty="0" err="1" smtClean="0">
                <a:solidFill>
                  <a:schemeClr val="tx1"/>
                </a:solidFill>
              </a:rPr>
              <a:t>Kehon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ja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kehon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sisältä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tulevan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tiedon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aistiminen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err="1" smtClean="0">
                <a:solidFill>
                  <a:schemeClr val="tx1"/>
                </a:solidFill>
              </a:rPr>
              <a:t>Autonomisen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hermoston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eli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tahdosta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riippumattoman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hermoston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toimintojen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välittyminen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tiedostaville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aivoalueille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</a:rPr>
              <a:t>A</a:t>
            </a:r>
            <a:r>
              <a:rPr lang="en-US" sz="2400" dirty="0" err="1" smtClean="0">
                <a:solidFill>
                  <a:schemeClr val="tx1"/>
                </a:solidFill>
              </a:rPr>
              <a:t>istihavainto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kehon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sisäisestä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tilasta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erityisesti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sisäelinten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toiminnasta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sydämen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lyönneistä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ja </a:t>
            </a:r>
            <a:r>
              <a:rPr lang="en-US" sz="2000" dirty="0" err="1" smtClean="0">
                <a:solidFill>
                  <a:schemeClr val="tx1"/>
                </a:solidFill>
              </a:rPr>
              <a:t>hengityksestä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ruoansulatuselimistön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toiminnasta</a:t>
            </a:r>
            <a:r>
              <a:rPr lang="en-US" sz="2000" dirty="0" smtClean="0">
                <a:solidFill>
                  <a:schemeClr val="tx1"/>
                </a:solidFill>
              </a:rPr>
              <a:t> ja </a:t>
            </a:r>
            <a:r>
              <a:rPr lang="en-US" sz="2000" dirty="0" err="1" smtClean="0">
                <a:solidFill>
                  <a:schemeClr val="tx1"/>
                </a:solidFill>
              </a:rPr>
              <a:t>kehon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lämpötilasta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</a:rPr>
              <a:t>V</a:t>
            </a:r>
            <a:r>
              <a:rPr lang="en-US" sz="2400" dirty="0" err="1" smtClean="0">
                <a:solidFill>
                  <a:schemeClr val="tx1"/>
                </a:solidFill>
              </a:rPr>
              <a:t>iestii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kehon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yleisestä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tilasta</a:t>
            </a:r>
            <a:r>
              <a:rPr lang="en-US" sz="2400" dirty="0" smtClean="0">
                <a:solidFill>
                  <a:schemeClr val="tx1"/>
                </a:solidFill>
              </a:rPr>
              <a:t> ja </a:t>
            </a:r>
            <a:r>
              <a:rPr lang="en-US" sz="2400" dirty="0" err="1" smtClean="0">
                <a:solidFill>
                  <a:schemeClr val="tx1"/>
                </a:solidFill>
              </a:rPr>
              <a:t>valmiudesta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toimintaan</a:t>
            </a:r>
            <a:r>
              <a:rPr lang="en-US" sz="2400" dirty="0" smtClean="0">
                <a:solidFill>
                  <a:schemeClr val="tx1"/>
                </a:solidFill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</a:rPr>
              <a:t>siitä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miten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ihminen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kullakin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hetkellä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voi</a:t>
            </a:r>
            <a:endParaRPr lang="en-GB" sz="2400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(</a:t>
            </a:r>
            <a:r>
              <a:rPr lang="en-GB" sz="2000" dirty="0" err="1" smtClean="0">
                <a:solidFill>
                  <a:schemeClr val="tx1"/>
                </a:solidFill>
              </a:rPr>
              <a:t>mukailtu</a:t>
            </a:r>
            <a:r>
              <a:rPr lang="en-GB" sz="2000" dirty="0" smtClean="0">
                <a:solidFill>
                  <a:schemeClr val="tx1"/>
                </a:solidFill>
              </a:rPr>
              <a:t>: </a:t>
            </a:r>
            <a:r>
              <a:rPr lang="en-GB" sz="2000" dirty="0" err="1" smtClean="0">
                <a:solidFill>
                  <a:schemeClr val="tx1"/>
                </a:solidFill>
              </a:rPr>
              <a:t>Parvianen</a:t>
            </a:r>
            <a:r>
              <a:rPr lang="en-GB" sz="2000" dirty="0" smtClean="0">
                <a:solidFill>
                  <a:schemeClr val="tx1"/>
                </a:solidFill>
              </a:rPr>
              <a:t>, J. 2021, </a:t>
            </a:r>
            <a:r>
              <a:rPr lang="en-GB" sz="2000" dirty="0" err="1" smtClean="0">
                <a:solidFill>
                  <a:schemeClr val="tx1"/>
                </a:solidFill>
              </a:rPr>
              <a:t>Parviainen</a:t>
            </a:r>
            <a:r>
              <a:rPr lang="en-GB" sz="2000" dirty="0" smtClean="0">
                <a:solidFill>
                  <a:schemeClr val="tx1"/>
                </a:solidFill>
              </a:rPr>
              <a:t>, J. &amp; </a:t>
            </a:r>
            <a:r>
              <a:rPr lang="en-GB" sz="2000" dirty="0" err="1" smtClean="0">
                <a:solidFill>
                  <a:schemeClr val="tx1"/>
                </a:solidFill>
              </a:rPr>
              <a:t>Lyyra</a:t>
            </a:r>
            <a:r>
              <a:rPr lang="en-GB" sz="2000" dirty="0" smtClean="0">
                <a:solidFill>
                  <a:schemeClr val="tx1"/>
                </a:solidFill>
              </a:rPr>
              <a:t>, P. 2020)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645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Peilisolujärjestelmä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013" y="1400175"/>
            <a:ext cx="10110787" cy="5457825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Liikettä</a:t>
            </a:r>
            <a:r>
              <a:rPr lang="en-US" sz="2000" dirty="0" smtClean="0"/>
              <a:t> </a:t>
            </a:r>
            <a:r>
              <a:rPr lang="en-US" sz="2000" dirty="0" err="1" smtClean="0"/>
              <a:t>katsoessa</a:t>
            </a:r>
            <a:r>
              <a:rPr lang="en-US" sz="2000" dirty="0" smtClean="0"/>
              <a:t> </a:t>
            </a:r>
            <a:r>
              <a:rPr lang="en-US" sz="2000" dirty="0" err="1" smtClean="0"/>
              <a:t>aivoissa</a:t>
            </a:r>
            <a:r>
              <a:rPr lang="en-US" sz="2000" dirty="0" smtClean="0"/>
              <a:t> </a:t>
            </a:r>
            <a:r>
              <a:rPr lang="en-US" sz="2000" dirty="0" err="1" smtClean="0"/>
              <a:t>samat</a:t>
            </a:r>
            <a:r>
              <a:rPr lang="en-US" sz="2000" dirty="0" smtClean="0"/>
              <a:t> </a:t>
            </a:r>
            <a:r>
              <a:rPr lang="en-US" sz="2000" dirty="0" err="1" smtClean="0"/>
              <a:t>aivoalueet</a:t>
            </a:r>
            <a:r>
              <a:rPr lang="en-US" sz="2000" dirty="0" smtClean="0"/>
              <a:t> </a:t>
            </a:r>
            <a:r>
              <a:rPr lang="en-US" sz="2000" dirty="0" err="1" smtClean="0"/>
              <a:t>aktivoituvat</a:t>
            </a:r>
            <a:r>
              <a:rPr lang="en-US" sz="2000" dirty="0" smtClean="0"/>
              <a:t>, </a:t>
            </a:r>
            <a:r>
              <a:rPr lang="en-US" sz="2000" dirty="0" err="1" smtClean="0"/>
              <a:t>kuin</a:t>
            </a:r>
            <a:r>
              <a:rPr lang="en-US" sz="2000" dirty="0" smtClean="0"/>
              <a:t> </a:t>
            </a:r>
            <a:r>
              <a:rPr lang="en-US" sz="2000" dirty="0" err="1" smtClean="0"/>
              <a:t>itse</a:t>
            </a:r>
            <a:r>
              <a:rPr lang="en-US" sz="2000" dirty="0" smtClean="0"/>
              <a:t> </a:t>
            </a:r>
            <a:r>
              <a:rPr lang="en-US" sz="2000" dirty="0" err="1" smtClean="0"/>
              <a:t>liikettä</a:t>
            </a:r>
            <a:r>
              <a:rPr lang="en-US" sz="2000" dirty="0" smtClean="0"/>
              <a:t> </a:t>
            </a:r>
            <a:r>
              <a:rPr lang="en-US" sz="2000" dirty="0" err="1" smtClean="0"/>
              <a:t>tehdessä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Motoristen</a:t>
            </a:r>
            <a:r>
              <a:rPr lang="en-US" sz="2000" dirty="0" smtClean="0"/>
              <a:t> </a:t>
            </a:r>
            <a:r>
              <a:rPr lang="en-US" sz="2000" dirty="0" err="1" smtClean="0"/>
              <a:t>aivoaluiden</a:t>
            </a:r>
            <a:r>
              <a:rPr lang="en-US" sz="2000" dirty="0" smtClean="0"/>
              <a:t> </a:t>
            </a:r>
            <a:r>
              <a:rPr lang="en-US" sz="2000" dirty="0" err="1" smtClean="0"/>
              <a:t>aktivoituminen</a:t>
            </a:r>
            <a:r>
              <a:rPr lang="en-US" sz="2000" dirty="0" smtClean="0"/>
              <a:t> on </a:t>
            </a:r>
            <a:r>
              <a:rPr lang="en-US" sz="2000" dirty="0" err="1" smtClean="0"/>
              <a:t>automaattista</a:t>
            </a:r>
            <a:r>
              <a:rPr lang="en-US" sz="2000" dirty="0" smtClean="0"/>
              <a:t>, </a:t>
            </a:r>
            <a:r>
              <a:rPr lang="en-US" sz="2000" dirty="0" err="1" smtClean="0"/>
              <a:t>ei</a:t>
            </a:r>
            <a:r>
              <a:rPr lang="en-US" sz="2000" dirty="0" smtClean="0"/>
              <a:t> </a:t>
            </a:r>
            <a:r>
              <a:rPr lang="en-US" sz="2000" dirty="0" err="1" smtClean="0"/>
              <a:t>tiedostettua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mukailtu</a:t>
            </a:r>
            <a:r>
              <a:rPr lang="en-US" sz="2000" dirty="0" smtClean="0"/>
              <a:t>: </a:t>
            </a:r>
            <a:r>
              <a:rPr lang="en-US" sz="2000" dirty="0" err="1" smtClean="0"/>
              <a:t>Aho</a:t>
            </a:r>
            <a:r>
              <a:rPr lang="en-US" sz="2000" dirty="0" smtClean="0"/>
              <a:t>, O. 2021)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dirty="0" err="1" smtClean="0"/>
              <a:t>Motoristen</a:t>
            </a:r>
            <a:r>
              <a:rPr lang="en-US" sz="2000" dirty="0" smtClean="0"/>
              <a:t> </a:t>
            </a:r>
            <a:r>
              <a:rPr lang="en-US" sz="2000" dirty="0" err="1" smtClean="0"/>
              <a:t>hermosolujen</a:t>
            </a:r>
            <a:r>
              <a:rPr lang="en-US" sz="2000" dirty="0" smtClean="0"/>
              <a:t> </a:t>
            </a:r>
            <a:r>
              <a:rPr lang="en-US" sz="2000" dirty="0" err="1" smtClean="0"/>
              <a:t>aktivoituminen</a:t>
            </a:r>
            <a:r>
              <a:rPr lang="en-US" sz="2000" dirty="0" smtClean="0"/>
              <a:t> </a:t>
            </a:r>
            <a:r>
              <a:rPr lang="en-US" sz="2000" dirty="0" err="1" smtClean="0"/>
              <a:t>liikettä</a:t>
            </a:r>
            <a:r>
              <a:rPr lang="en-US" sz="2000" dirty="0" smtClean="0"/>
              <a:t> </a:t>
            </a:r>
            <a:r>
              <a:rPr lang="en-US" sz="2000" dirty="0" err="1" smtClean="0"/>
              <a:t>katsoessa</a:t>
            </a:r>
            <a:r>
              <a:rPr lang="en-US" sz="2000" dirty="0" smtClean="0"/>
              <a:t> on </a:t>
            </a:r>
            <a:r>
              <a:rPr lang="en-US" sz="2000" dirty="0" err="1" smtClean="0"/>
              <a:t>voimakkaampaa</a:t>
            </a:r>
            <a:r>
              <a:rPr lang="en-US" sz="2000" dirty="0" smtClean="0"/>
              <a:t>, kun </a:t>
            </a:r>
            <a:r>
              <a:rPr lang="en-US" sz="2000" dirty="0" err="1" smtClean="0"/>
              <a:t>liike</a:t>
            </a:r>
            <a:r>
              <a:rPr lang="en-US" sz="2000" dirty="0" smtClean="0"/>
              <a:t> on </a:t>
            </a:r>
            <a:r>
              <a:rPr lang="en-US" sz="2000" dirty="0" err="1" smtClean="0"/>
              <a:t>tuttu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err="1" smtClean="0"/>
              <a:t>Esim</a:t>
            </a:r>
            <a:r>
              <a:rPr lang="en-US" sz="2000" dirty="0" smtClean="0"/>
              <a:t>. kun </a:t>
            </a:r>
            <a:r>
              <a:rPr lang="en-US" sz="2000" dirty="0" err="1" smtClean="0"/>
              <a:t>jalkapalloilija</a:t>
            </a:r>
            <a:r>
              <a:rPr lang="en-US" sz="2000" dirty="0" smtClean="0"/>
              <a:t> </a:t>
            </a:r>
            <a:r>
              <a:rPr lang="en-US" sz="2000" dirty="0" err="1" smtClean="0"/>
              <a:t>katsoo</a:t>
            </a:r>
            <a:r>
              <a:rPr lang="en-US" sz="2000" dirty="0" smtClean="0"/>
              <a:t> </a:t>
            </a:r>
            <a:r>
              <a:rPr lang="en-US" sz="2000" dirty="0" err="1" smtClean="0"/>
              <a:t>jalkapalloa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Calvo-Merne</a:t>
            </a:r>
            <a:r>
              <a:rPr lang="en-US" sz="2000" dirty="0" smtClean="0"/>
              <a:t> </a:t>
            </a:r>
            <a:r>
              <a:rPr lang="en-US" sz="2000" dirty="0" err="1" smtClean="0"/>
              <a:t>ym</a:t>
            </a:r>
            <a:r>
              <a:rPr lang="en-US" sz="2000" dirty="0" smtClean="0"/>
              <a:t>. 2005)</a:t>
            </a:r>
          </a:p>
          <a:p>
            <a:pPr lvl="1"/>
            <a:endParaRPr lang="en-US" sz="2000" dirty="0" smtClean="0"/>
          </a:p>
          <a:p>
            <a:r>
              <a:rPr lang="en-US" sz="2000" dirty="0" err="1" smtClean="0"/>
              <a:t>Peilisolujärjestelmä</a:t>
            </a:r>
            <a:r>
              <a:rPr lang="en-US" sz="2000" dirty="0" smtClean="0"/>
              <a:t> on </a:t>
            </a:r>
            <a:r>
              <a:rPr lang="en-US" sz="2000" dirty="0" err="1" smtClean="0"/>
              <a:t>osa</a:t>
            </a:r>
            <a:r>
              <a:rPr lang="en-US" sz="2000" dirty="0" smtClean="0"/>
              <a:t> </a:t>
            </a:r>
            <a:r>
              <a:rPr lang="en-US" sz="2000" dirty="0" err="1" smtClean="0"/>
              <a:t>toisen</a:t>
            </a:r>
            <a:r>
              <a:rPr lang="en-US" sz="2000" dirty="0" smtClean="0"/>
              <a:t> </a:t>
            </a:r>
            <a:r>
              <a:rPr lang="en-US" sz="2000" dirty="0" err="1" smtClean="0"/>
              <a:t>liikkeiden</a:t>
            </a:r>
            <a:r>
              <a:rPr lang="en-US" sz="2000" dirty="0" smtClean="0"/>
              <a:t> ja </a:t>
            </a:r>
            <a:r>
              <a:rPr lang="en-US" sz="2000" dirty="0" err="1" smtClean="0"/>
              <a:t>eleiden</a:t>
            </a:r>
            <a:r>
              <a:rPr lang="en-US" sz="2000" dirty="0" smtClean="0"/>
              <a:t> </a:t>
            </a:r>
            <a:r>
              <a:rPr lang="en-US" sz="2000" dirty="0" err="1" smtClean="0"/>
              <a:t>tulkintaa</a:t>
            </a:r>
            <a:r>
              <a:rPr lang="en-US" sz="2000" dirty="0" smtClean="0"/>
              <a:t> ja </a:t>
            </a:r>
            <a:r>
              <a:rPr lang="en-US" sz="2000" dirty="0" err="1" smtClean="0"/>
              <a:t>ymmärrystä</a:t>
            </a:r>
            <a:r>
              <a:rPr lang="en-US" sz="2000" dirty="0" smtClean="0"/>
              <a:t> </a:t>
            </a:r>
            <a:r>
              <a:rPr lang="en-US" sz="2000" dirty="0" err="1" smtClean="0"/>
              <a:t>muodostavaa</a:t>
            </a:r>
            <a:r>
              <a:rPr lang="en-US" sz="2000" dirty="0" smtClean="0"/>
              <a:t> </a:t>
            </a:r>
            <a:r>
              <a:rPr lang="en-US" sz="2000" dirty="0" err="1" smtClean="0"/>
              <a:t>järjestelmää</a:t>
            </a:r>
            <a:r>
              <a:rPr lang="en-US" sz="2000" dirty="0" smtClean="0"/>
              <a:t> </a:t>
            </a:r>
          </a:p>
          <a:p>
            <a:pPr marL="914400" lvl="2" indent="0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mukailtu</a:t>
            </a:r>
            <a:r>
              <a:rPr lang="en-US" sz="2000" dirty="0" smtClean="0"/>
              <a:t>: </a:t>
            </a:r>
            <a:r>
              <a:rPr lang="en-US" sz="2000" dirty="0" err="1" smtClean="0"/>
              <a:t>Aho</a:t>
            </a:r>
            <a:r>
              <a:rPr lang="en-US" sz="2000" dirty="0" smtClean="0"/>
              <a:t>, O. 2021)</a:t>
            </a:r>
          </a:p>
        </p:txBody>
      </p:sp>
    </p:spTree>
    <p:extLst>
      <p:ext uri="{BB962C8B-B14F-4D97-AF65-F5344CB8AC3E}">
        <p14:creationId xmlns:p14="http://schemas.microsoft.com/office/powerpoint/2010/main" val="499977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348</Words>
  <Application>Microsoft Macintosh PowerPoint</Application>
  <PresentationFormat>Widescreen</PresentationFormat>
  <Paragraphs>57</Paragraphs>
  <Slides>6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Century Gothic</vt:lpstr>
      <vt:lpstr>Wingdings</vt:lpstr>
      <vt:lpstr>Wingdings 3</vt:lpstr>
      <vt:lpstr>Arial</vt:lpstr>
      <vt:lpstr>Wisp</vt:lpstr>
      <vt:lpstr>Kehontuntemus ja kehonhuolto</vt:lpstr>
      <vt:lpstr>Kehontuntemus ja kehotietoisuus</vt:lpstr>
      <vt:lpstr>Kehontuntemus ja kehotietoisuus</vt:lpstr>
      <vt:lpstr>Proprioseptiikka  </vt:lpstr>
      <vt:lpstr>Kehoaisti - interoseptio</vt:lpstr>
      <vt:lpstr>Peilisolujärjestelmä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Kehontuntemus ja kehonhuolto</dc:title>
  <dc:creator>Anna Perälä</dc:creator>
  <cp:lastModifiedBy>Anna Perälä</cp:lastModifiedBy>
  <cp:revision>8</cp:revision>
  <dcterms:created xsi:type="dcterms:W3CDTF">2021-11-01T11:29:48Z</dcterms:created>
  <dcterms:modified xsi:type="dcterms:W3CDTF">2021-11-05T14:40:16Z</dcterms:modified>
</cp:coreProperties>
</file>