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  <p:sldMasterId id="2147483672" r:id="rId2"/>
    <p:sldMasterId id="2147483733" r:id="rId3"/>
  </p:sldMasterIdLst>
  <p:notesMasterIdLst>
    <p:notesMasterId r:id="rId20"/>
  </p:notesMasterIdLst>
  <p:handoutMasterIdLst>
    <p:handoutMasterId r:id="rId21"/>
  </p:handoutMasterIdLst>
  <p:sldIdLst>
    <p:sldId id="270" r:id="rId4"/>
    <p:sldId id="269" r:id="rId5"/>
    <p:sldId id="257" r:id="rId6"/>
    <p:sldId id="283" r:id="rId7"/>
    <p:sldId id="262" r:id="rId8"/>
    <p:sldId id="276" r:id="rId9"/>
    <p:sldId id="281" r:id="rId10"/>
    <p:sldId id="261" r:id="rId11"/>
    <p:sldId id="272" r:id="rId12"/>
    <p:sldId id="278" r:id="rId13"/>
    <p:sldId id="277" r:id="rId14"/>
    <p:sldId id="273" r:id="rId15"/>
    <p:sldId id="284" r:id="rId16"/>
    <p:sldId id="275" r:id="rId17"/>
    <p:sldId id="264" r:id="rId18"/>
    <p:sldId id="265" r:id="rId19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emistö, Donna" initials="ND" lastIdx="1" clrIdx="0">
    <p:extLst>
      <p:ext uri="{19B8F6BF-5375-455C-9EA6-DF929625EA0E}">
        <p15:presenceInfo xmlns:p15="http://schemas.microsoft.com/office/powerpoint/2012/main" userId="S::domasaak@jyu.fi::5451977f-c188-4250-a98e-e8cfe73609f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563F"/>
    <a:srgbClr val="EB3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2" autoAdjust="0"/>
    <p:restoredTop sz="94799"/>
  </p:normalViewPr>
  <p:slideViewPr>
    <p:cSldViewPr snapToGrid="0" snapToObjects="1">
      <p:cViewPr varScale="1">
        <p:scale>
          <a:sx n="108" d="100"/>
          <a:sy n="108" d="100"/>
        </p:scale>
        <p:origin x="163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4DB44-8318-4D4B-A31D-C4D63F772ACF}" type="datetimeFigureOut">
              <a:rPr lang="fi-FI" smtClean="0"/>
              <a:pPr/>
              <a:t>13.10.2021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1F986-3D21-744C-B29A-EF5715DA12C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88606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4C18A-DE29-3744-A6F5-E9453D76A132}" type="datetimeFigureOut">
              <a:rPr lang="fi-FI" smtClean="0"/>
              <a:pPr/>
              <a:t>13.10.2021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48225D-FEDE-FA47-A1F1-95B654695E92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766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48225D-FEDE-FA47-A1F1-95B654695E92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181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403286"/>
            <a:ext cx="5727252" cy="1906777"/>
          </a:xfrm>
          <a:effectLst/>
        </p:spPr>
        <p:txBody>
          <a:bodyPr anchor="b">
            <a:noAutofit/>
          </a:bodyPr>
          <a:lstStyle>
            <a:lvl1pPr algn="ctr">
              <a:defRPr sz="4000" b="1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539932"/>
            <a:ext cx="5727252" cy="875930"/>
          </a:xfrm>
          <a:effectLst/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rgbClr val="C7C9C8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360" y="1045883"/>
            <a:ext cx="2047442" cy="1332265"/>
          </a:xfrm>
          <a:prstGeom prst="rect">
            <a:avLst/>
          </a:prstGeom>
        </p:spPr>
      </p:pic>
      <p:sp>
        <p:nvSpPr>
          <p:cNvPr id="13" name="Suorakulmio 12"/>
          <p:cNvSpPr/>
          <p:nvPr userDrawn="1"/>
        </p:nvSpPr>
        <p:spPr>
          <a:xfrm>
            <a:off x="0" y="6693646"/>
            <a:ext cx="9144000" cy="17048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rgbClr val="FF0000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424451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1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424451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7" name="Suora yhdysviiva 16"/>
          <p:cNvCxnSpPr/>
          <p:nvPr userDrawn="1"/>
        </p:nvCxnSpPr>
        <p:spPr>
          <a:xfrm>
            <a:off x="8503899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 userDrawn="1"/>
        </p:nvCxnSpPr>
        <p:spPr>
          <a:xfrm>
            <a:off x="7552916" y="6424451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380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0111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4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0" name="Suora yhdysviiva 9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614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3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32733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341344"/>
            <a:ext cx="3008313" cy="1162050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1341344"/>
            <a:ext cx="5111750" cy="5001185"/>
          </a:xfrm>
        </p:spPr>
        <p:txBody>
          <a:bodyPr>
            <a:normAutofit/>
          </a:bodyPr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2503394"/>
            <a:ext cx="3008313" cy="3839135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07054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>
              <a:defRPr sz="2400" b="1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Helvetic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cxnSp>
        <p:nvCxnSpPr>
          <p:cNvPr id="9" name="Suora yhdysviiva 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752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62681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10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rgbClr val="002957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11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Kuva 15" descr="DSC_1474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3764582"/>
          </a:xfrm>
          <a:prstGeom prst="rect">
            <a:avLst/>
          </a:prstGeom>
        </p:spPr>
      </p:pic>
      <p:sp>
        <p:nvSpPr>
          <p:cNvPr id="18" name="Tekstin paikkamerkki 2"/>
          <p:cNvSpPr>
            <a:spLocks noGrp="1"/>
          </p:cNvSpPr>
          <p:nvPr>
            <p:ph idx="10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15" name="Päivämäärän paikkamerkki 3"/>
          <p:cNvSpPr>
            <a:spLocks noGrp="1"/>
          </p:cNvSpPr>
          <p:nvPr userDrawn="1">
            <p:ph type="dt" sz="half" idx="11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B7B90E4D-7DF4-1147-9924-C5F332530C45}" type="datetime1">
              <a:rPr lang="fi-FI" smtClean="0"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6560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 descr="DSC_0688_1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816355" y="0"/>
            <a:ext cx="5327645" cy="6540486"/>
          </a:xfrm>
          <a:prstGeom prst="rect">
            <a:avLst/>
          </a:prstGeom>
        </p:spPr>
      </p:pic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4313B751-1C73-F140-8F4C-4EAC8C7B914C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0478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äli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_DSC8395.jpg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540486"/>
          </a:xfrm>
          <a:prstGeom prst="rect">
            <a:avLst/>
          </a:prstGeom>
        </p:spPr>
      </p:pic>
      <p:sp>
        <p:nvSpPr>
          <p:cNvPr id="14" name="Suorakulmio 13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7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1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9" name="Suora yhdysviiva 18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uora yhdysviiva 19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tsikko 1"/>
          <p:cNvSpPr>
            <a:spLocks noGrp="1"/>
          </p:cNvSpPr>
          <p:nvPr>
            <p:ph type="ctrTitle"/>
          </p:nvPr>
        </p:nvSpPr>
        <p:spPr>
          <a:xfrm>
            <a:off x="457200" y="2829275"/>
            <a:ext cx="5444766" cy="1906777"/>
          </a:xfrm>
          <a:effectLst>
            <a:outerShdw blurRad="76200" dist="38100" dir="2700000" algn="tl" rotWithShape="0">
              <a:schemeClr val="tx1">
                <a:alpha val="73000"/>
              </a:schemeClr>
            </a:outerShdw>
          </a:effectLst>
        </p:spPr>
        <p:txBody>
          <a:bodyPr anchor="b">
            <a:noAutofit/>
          </a:bodyPr>
          <a:lstStyle>
            <a:lvl1pPr algn="l">
              <a:defRPr sz="40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5" name="Alaotsikko 2"/>
          <p:cNvSpPr>
            <a:spLocks noGrp="1"/>
          </p:cNvSpPr>
          <p:nvPr>
            <p:ph type="subTitle" idx="1"/>
          </p:nvPr>
        </p:nvSpPr>
        <p:spPr>
          <a:xfrm>
            <a:off x="457200" y="4846392"/>
            <a:ext cx="5444766" cy="1106530"/>
          </a:xfrm>
          <a:effectLst>
            <a:outerShdw blurRad="76200" dist="38100" dir="2700000" algn="tl" rotWithShape="0">
              <a:schemeClr val="tx1">
                <a:alpha val="73000"/>
              </a:schemeClr>
            </a:outerShdw>
          </a:effectLst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  <a:latin typeface="Helvetic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15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D3B5E02C-4786-8946-A4E3-50E8C3A48845}" type="datetime1">
              <a:rPr lang="fi-FI" smtClean="0"/>
              <a:t>13.10.2021</a:t>
            </a:fld>
            <a:endParaRPr lang="fi-FI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457200" y="0"/>
            <a:ext cx="763388" cy="1028096"/>
            <a:chOff x="457200" y="0"/>
            <a:chExt cx="763388" cy="1028096"/>
          </a:xfrm>
        </p:grpSpPr>
        <p:sp>
          <p:nvSpPr>
            <p:cNvPr id="21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2" name="Kuva 21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88487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5753100" y="274638"/>
            <a:ext cx="20574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5143500" cy="5851525"/>
          </a:xfrm>
        </p:spPr>
        <p:txBody>
          <a:bodyPr vert="eaVert"/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Suorakulmio 14"/>
          <p:cNvSpPr/>
          <p:nvPr userDrawn="1"/>
        </p:nvSpPr>
        <p:spPr>
          <a:xfrm rot="5400000">
            <a:off x="8248258" y="142284"/>
            <a:ext cx="763388" cy="102809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448116" y="288127"/>
            <a:ext cx="323551" cy="736410"/>
          </a:xfrm>
          <a:prstGeom prst="rect">
            <a:avLst/>
          </a:prstGeom>
        </p:spPr>
      </p:pic>
      <p:sp>
        <p:nvSpPr>
          <p:cNvPr id="17" name="Päivämäärän paikkamerkki 3"/>
          <p:cNvSpPr>
            <a:spLocks noGrp="1"/>
          </p:cNvSpPr>
          <p:nvPr userDrawn="1"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5545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6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3368AA11-B73A-2C4F-B8FA-47C8C49BD118}" type="datetime1">
              <a:rPr lang="fi-FI" smtClean="0"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220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Kuvan paikkamerkki 10"/>
          <p:cNvSpPr>
            <a:spLocks noGrp="1"/>
          </p:cNvSpPr>
          <p:nvPr>
            <p:ph type="pic" sz="quarter" idx="13"/>
          </p:nvPr>
        </p:nvSpPr>
        <p:spPr>
          <a:xfrm>
            <a:off x="3945499" y="0"/>
            <a:ext cx="5198502" cy="6540500"/>
          </a:xfrm>
          <a:custGeom>
            <a:avLst/>
            <a:gdLst>
              <a:gd name="connsiteX0" fmla="*/ 0 w 5198502"/>
              <a:gd name="connsiteY0" fmla="*/ 0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0 w 5198502"/>
              <a:gd name="connsiteY4" fmla="*/ 0 h 6540500"/>
              <a:gd name="connsiteX0" fmla="*/ 2422782 w 5198502"/>
              <a:gd name="connsiteY0" fmla="*/ 18496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2782 w 5198502"/>
              <a:gd name="connsiteY4" fmla="*/ 18496 h 6540500"/>
              <a:gd name="connsiteX0" fmla="*/ 2694035 w 5198502"/>
              <a:gd name="connsiteY0" fmla="*/ 0 h 6583656"/>
              <a:gd name="connsiteX1" fmla="*/ 5198502 w 5198502"/>
              <a:gd name="connsiteY1" fmla="*/ 43156 h 6583656"/>
              <a:gd name="connsiteX2" fmla="*/ 5198502 w 5198502"/>
              <a:gd name="connsiteY2" fmla="*/ 6583656 h 6583656"/>
              <a:gd name="connsiteX3" fmla="*/ 0 w 5198502"/>
              <a:gd name="connsiteY3" fmla="*/ 6583656 h 6583656"/>
              <a:gd name="connsiteX4" fmla="*/ 2694035 w 5198502"/>
              <a:gd name="connsiteY4" fmla="*/ 0 h 6583656"/>
              <a:gd name="connsiteX0" fmla="*/ 2435112 w 5198502"/>
              <a:gd name="connsiteY0" fmla="*/ 36991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35112 w 5198502"/>
              <a:gd name="connsiteY4" fmla="*/ 36991 h 6540500"/>
              <a:gd name="connsiteX0" fmla="*/ 2428947 w 5198502"/>
              <a:gd name="connsiteY0" fmla="*/ 6165 h 6540500"/>
              <a:gd name="connsiteX1" fmla="*/ 5198502 w 5198502"/>
              <a:gd name="connsiteY1" fmla="*/ 0 h 6540500"/>
              <a:gd name="connsiteX2" fmla="*/ 5198502 w 5198502"/>
              <a:gd name="connsiteY2" fmla="*/ 6540500 h 6540500"/>
              <a:gd name="connsiteX3" fmla="*/ 0 w 5198502"/>
              <a:gd name="connsiteY3" fmla="*/ 6540500 h 6540500"/>
              <a:gd name="connsiteX4" fmla="*/ 2428947 w 5198502"/>
              <a:gd name="connsiteY4" fmla="*/ 6165 h 654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98502" h="6540500">
                <a:moveTo>
                  <a:pt x="2428947" y="6165"/>
                </a:moveTo>
                <a:lnTo>
                  <a:pt x="5198502" y="0"/>
                </a:lnTo>
                <a:lnTo>
                  <a:pt x="5198502" y="6540500"/>
                </a:lnTo>
                <a:lnTo>
                  <a:pt x="0" y="6540500"/>
                </a:lnTo>
                <a:lnTo>
                  <a:pt x="2428947" y="6165"/>
                </a:lnTo>
                <a:close/>
              </a:path>
            </a:pathLst>
          </a:custGeom>
          <a:solidFill>
            <a:schemeClr val="accent5"/>
          </a:solidFill>
        </p:spPr>
        <p:txBody>
          <a:bodyPr anchor="ctr"/>
          <a:lstStyle>
            <a:lvl1pPr marL="0" indent="0" algn="ctr">
              <a:buNone/>
              <a:defRPr>
                <a:solidFill>
                  <a:schemeClr val="tx2"/>
                </a:solidFill>
                <a:latin typeface="Helvetica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7" name="Suorakulmio 6"/>
          <p:cNvSpPr/>
          <p:nvPr userDrawn="1"/>
        </p:nvSpPr>
        <p:spPr>
          <a:xfrm>
            <a:off x="0" y="0"/>
            <a:ext cx="6375120" cy="6864136"/>
          </a:xfrm>
          <a:custGeom>
            <a:avLst/>
            <a:gdLst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6553200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737066 w 6553200"/>
              <a:gd name="connsiteY2" fmla="*/ 6858000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58000"/>
              <a:gd name="connsiteX1" fmla="*/ 6553200 w 6553200"/>
              <a:gd name="connsiteY1" fmla="*/ 0 h 6858000"/>
              <a:gd name="connsiteX2" fmla="*/ 3914992 w 6553200"/>
              <a:gd name="connsiteY2" fmla="*/ 6839594 h 6858000"/>
              <a:gd name="connsiteX3" fmla="*/ 0 w 6553200"/>
              <a:gd name="connsiteY3" fmla="*/ 6858000 h 6858000"/>
              <a:gd name="connsiteX4" fmla="*/ 0 w 6553200"/>
              <a:gd name="connsiteY4" fmla="*/ 0 h 6858000"/>
              <a:gd name="connsiteX0" fmla="*/ 0 w 6553200"/>
              <a:gd name="connsiteY0" fmla="*/ 0 h 6864136"/>
              <a:gd name="connsiteX1" fmla="*/ 6553200 w 6553200"/>
              <a:gd name="connsiteY1" fmla="*/ 0 h 6864136"/>
              <a:gd name="connsiteX2" fmla="*/ 3921127 w 6553200"/>
              <a:gd name="connsiteY2" fmla="*/ 6864136 h 6864136"/>
              <a:gd name="connsiteX3" fmla="*/ 0 w 6553200"/>
              <a:gd name="connsiteY3" fmla="*/ 6858000 h 6864136"/>
              <a:gd name="connsiteX4" fmla="*/ 0 w 6553200"/>
              <a:gd name="connsiteY4" fmla="*/ 0 h 6864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53200" h="6864136">
                <a:moveTo>
                  <a:pt x="0" y="0"/>
                </a:moveTo>
                <a:lnTo>
                  <a:pt x="6553200" y="0"/>
                </a:lnTo>
                <a:lnTo>
                  <a:pt x="3921127" y="686413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2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4741260" cy="1589105"/>
          </a:xfrm>
        </p:spPr>
        <p:txBody>
          <a:bodyPr/>
          <a:lstStyle>
            <a:lvl1pPr algn="l">
              <a:defRPr b="1" i="0">
                <a:solidFill>
                  <a:schemeClr val="tx2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82046"/>
            <a:ext cx="3620636" cy="29234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2"/>
                </a:solidFill>
                <a:latin typeface="Helvetica" pitchFamily="34" charset="0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Suorakulmio 7"/>
          <p:cNvSpPr/>
          <p:nvPr userDrawn="1"/>
        </p:nvSpPr>
        <p:spPr>
          <a:xfrm>
            <a:off x="-1" y="6540486"/>
            <a:ext cx="9144000" cy="32365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1E27FF40-B8EF-44D5-A1E0-87F23FB88C8B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6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0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1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9090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3473450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144000" h="3473450">
                <a:moveTo>
                  <a:pt x="0" y="0"/>
                </a:moveTo>
                <a:lnTo>
                  <a:pt x="460678" y="2505"/>
                </a:lnTo>
                <a:cubicBezTo>
                  <a:pt x="467258" y="181367"/>
                  <a:pt x="460712" y="888442"/>
                  <a:pt x="463631" y="1023384"/>
                </a:cubicBezTo>
                <a:lnTo>
                  <a:pt x="1217523" y="1024449"/>
                </a:lnTo>
                <a:cubicBezTo>
                  <a:pt x="1217622" y="1021952"/>
                  <a:pt x="1212357" y="439565"/>
                  <a:pt x="1213464" y="1935"/>
                </a:cubicBezTo>
                <a:lnTo>
                  <a:pt x="9144000" y="0"/>
                </a:lnTo>
                <a:lnTo>
                  <a:pt x="9144000" y="3473450"/>
                </a:lnTo>
                <a:lnTo>
                  <a:pt x="4776273" y="3473378"/>
                </a:lnTo>
                <a:lnTo>
                  <a:pt x="4776273" y="2723070"/>
                </a:lnTo>
                <a:lnTo>
                  <a:pt x="424558" y="2719410"/>
                </a:lnTo>
                <a:lnTo>
                  <a:pt x="428218" y="3473378"/>
                </a:lnTo>
                <a:lnTo>
                  <a:pt x="0" y="3473450"/>
                </a:lnTo>
                <a:lnTo>
                  <a:pt x="0" y="0"/>
                </a:ln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1" name="Suorakulmio 10"/>
          <p:cNvSpPr/>
          <p:nvPr userDrawn="1"/>
        </p:nvSpPr>
        <p:spPr>
          <a:xfrm>
            <a:off x="425824" y="2719294"/>
            <a:ext cx="4347882" cy="2099235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21764" y="3227296"/>
            <a:ext cx="3541059" cy="1763058"/>
          </a:xfrm>
        </p:spPr>
        <p:txBody>
          <a:bodyPr anchor="t">
            <a:normAutofit/>
          </a:bodyPr>
          <a:lstStyle>
            <a:lvl1pPr algn="l">
              <a:defRPr sz="3600" b="1" cap="none"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21764" y="5162831"/>
            <a:ext cx="3541059" cy="1142345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  <a:latin typeface="Helvetica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Sisällön paikkamerkki 2"/>
          <p:cNvSpPr>
            <a:spLocks noGrp="1"/>
          </p:cNvSpPr>
          <p:nvPr>
            <p:ph sz="half" idx="11"/>
          </p:nvPr>
        </p:nvSpPr>
        <p:spPr>
          <a:xfrm>
            <a:off x="4908176" y="3937000"/>
            <a:ext cx="3904130" cy="2368176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Helvetica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3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4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279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rgbClr val="F156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>
                <a:solidFill>
                  <a:srgbClr val="002957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457201" y="0"/>
            <a:ext cx="763388" cy="1028096"/>
            <a:chOff x="457201" y="0"/>
            <a:chExt cx="763388" cy="1028096"/>
          </a:xfrm>
        </p:grpSpPr>
        <p:sp>
          <p:nvSpPr>
            <p:cNvPr id="19" name="Suorakulmio 18"/>
            <p:cNvSpPr/>
            <p:nvPr userDrawn="1"/>
          </p:nvSpPr>
          <p:spPr>
            <a:xfrm>
              <a:off x="457201" y="0"/>
              <a:ext cx="763388" cy="10280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0" name="Kuva 19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8" y="165903"/>
              <a:ext cx="323551" cy="736410"/>
            </a:xfrm>
            <a:prstGeom prst="rect">
              <a:avLst/>
            </a:prstGeom>
          </p:spPr>
        </p:pic>
      </p:grp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6"/>
          <p:cNvSpPr/>
          <p:nvPr userDrawn="1"/>
        </p:nvSpPr>
        <p:spPr>
          <a:xfrm>
            <a:off x="0" y="3877234"/>
            <a:ext cx="9144000" cy="2980766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2"/>
          </p:nvPr>
        </p:nvSpPr>
        <p:spPr>
          <a:xfrm>
            <a:off x="-2" y="-1"/>
            <a:ext cx="9144001" cy="3769783"/>
          </a:xfrm>
          <a:custGeom>
            <a:avLst/>
            <a:gdLst>
              <a:gd name="connsiteX0" fmla="*/ 0 w 9144000"/>
              <a:gd name="connsiteY0" fmla="*/ 0 h 3473450"/>
              <a:gd name="connsiteX1" fmla="*/ 9144000 w 9144000"/>
              <a:gd name="connsiteY1" fmla="*/ 0 h 3473450"/>
              <a:gd name="connsiteX2" fmla="*/ 9144000 w 9144000"/>
              <a:gd name="connsiteY2" fmla="*/ 3473450 h 3473450"/>
              <a:gd name="connsiteX3" fmla="*/ 0 w 9144000"/>
              <a:gd name="connsiteY3" fmla="*/ 3473450 h 3473450"/>
              <a:gd name="connsiteX4" fmla="*/ 0 w 9144000"/>
              <a:gd name="connsiteY4" fmla="*/ 0 h 3473450"/>
              <a:gd name="connsiteX0" fmla="*/ 0 w 9144000"/>
              <a:gd name="connsiteY0" fmla="*/ 0 h 3473450"/>
              <a:gd name="connsiteX1" fmla="*/ 419209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394184 w 9144000"/>
              <a:gd name="connsiteY1" fmla="*/ 12421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9144000 w 9144000"/>
              <a:gd name="connsiteY2" fmla="*/ 0 h 3473450"/>
              <a:gd name="connsiteX3" fmla="*/ 9144000 w 9144000"/>
              <a:gd name="connsiteY3" fmla="*/ 3473450 h 3473450"/>
              <a:gd name="connsiteX4" fmla="*/ 0 w 9144000"/>
              <a:gd name="connsiteY4" fmla="*/ 3473450 h 3473450"/>
              <a:gd name="connsiteX5" fmla="*/ 0 w 9144000"/>
              <a:gd name="connsiteY5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9144000 w 9144000"/>
              <a:gd name="connsiteY3" fmla="*/ 0 h 3473450"/>
              <a:gd name="connsiteX4" fmla="*/ 9144000 w 9144000"/>
              <a:gd name="connsiteY4" fmla="*/ 3473450 h 3473450"/>
              <a:gd name="connsiteX5" fmla="*/ 0 w 9144000"/>
              <a:gd name="connsiteY5" fmla="*/ 3473450 h 3473450"/>
              <a:gd name="connsiteX6" fmla="*/ 0 w 9144000"/>
              <a:gd name="connsiteY6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88843 w 9144000"/>
              <a:gd name="connsiteY3" fmla="*/ 6256 h 3473450"/>
              <a:gd name="connsiteX4" fmla="*/ 9144000 w 9144000"/>
              <a:gd name="connsiteY4" fmla="*/ 0 h 3473450"/>
              <a:gd name="connsiteX5" fmla="*/ 9144000 w 9144000"/>
              <a:gd name="connsiteY5" fmla="*/ 3473450 h 3473450"/>
              <a:gd name="connsiteX6" fmla="*/ 0 w 9144000"/>
              <a:gd name="connsiteY6" fmla="*/ 3473450 h 3473450"/>
              <a:gd name="connsiteX7" fmla="*/ 0 w 9144000"/>
              <a:gd name="connsiteY7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70075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44180 w 9144000"/>
              <a:gd name="connsiteY2" fmla="*/ 114482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616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37507 w 9144000"/>
              <a:gd name="connsiteY1" fmla="*/ 104986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95099 w 9144000"/>
              <a:gd name="connsiteY3" fmla="*/ 113856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0459 w 9144000"/>
              <a:gd name="connsiteY3" fmla="*/ 1263011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625856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625856 w 9144000"/>
              <a:gd name="connsiteY8" fmla="*/ 3473378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589614 w 9144000"/>
              <a:gd name="connsiteY8" fmla="*/ 3469718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625856 w 9144000"/>
              <a:gd name="connsiteY9" fmla="*/ 3473378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387779 w 9144000"/>
              <a:gd name="connsiteY3" fmla="*/ 114222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388843 w 9144000"/>
              <a:gd name="connsiteY4" fmla="*/ 625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48884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9289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512187 w 9144000"/>
              <a:gd name="connsiteY3" fmla="*/ 114222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22221 w 9144000"/>
              <a:gd name="connsiteY2" fmla="*/ 114116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19208 w 9144000"/>
              <a:gd name="connsiteY1" fmla="*/ 2505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7689 h 3473450"/>
              <a:gd name="connsiteX2" fmla="*/ 463690 w 9144000"/>
              <a:gd name="connsiteY2" fmla="*/ 1084145 h 3473450"/>
              <a:gd name="connsiteX3" fmla="*/ 1284105 w 9144000"/>
              <a:gd name="connsiteY3" fmla="*/ 1085209 h 3473450"/>
              <a:gd name="connsiteX4" fmla="*/ 1285170 w 9144000"/>
              <a:gd name="connsiteY4" fmla="*/ 11439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90354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9296 h 3482746"/>
              <a:gd name="connsiteX1" fmla="*/ 460678 w 9144000"/>
              <a:gd name="connsiteY1" fmla="*/ 16985 h 3482746"/>
              <a:gd name="connsiteX2" fmla="*/ 463690 w 9144000"/>
              <a:gd name="connsiteY2" fmla="*/ 1093441 h 3482746"/>
              <a:gd name="connsiteX3" fmla="*/ 1284105 w 9144000"/>
              <a:gd name="connsiteY3" fmla="*/ 1094505 h 3482746"/>
              <a:gd name="connsiteX4" fmla="*/ 1414763 w 9144000"/>
              <a:gd name="connsiteY4" fmla="*/ 0 h 3482746"/>
              <a:gd name="connsiteX5" fmla="*/ 9144000 w 9144000"/>
              <a:gd name="connsiteY5" fmla="*/ 9296 h 3482746"/>
              <a:gd name="connsiteX6" fmla="*/ 9144000 w 9144000"/>
              <a:gd name="connsiteY6" fmla="*/ 3482746 h 3482746"/>
              <a:gd name="connsiteX7" fmla="*/ 4776273 w 9144000"/>
              <a:gd name="connsiteY7" fmla="*/ 3482674 h 3482746"/>
              <a:gd name="connsiteX8" fmla="*/ 4776273 w 9144000"/>
              <a:gd name="connsiteY8" fmla="*/ 2732366 h 3482746"/>
              <a:gd name="connsiteX9" fmla="*/ 424558 w 9144000"/>
              <a:gd name="connsiteY9" fmla="*/ 2728706 h 3482746"/>
              <a:gd name="connsiteX10" fmla="*/ 428218 w 9144000"/>
              <a:gd name="connsiteY10" fmla="*/ 3482674 h 3482746"/>
              <a:gd name="connsiteX11" fmla="*/ 0 w 9144000"/>
              <a:gd name="connsiteY11" fmla="*/ 3482746 h 3482746"/>
              <a:gd name="connsiteX12" fmla="*/ 0 w 9144000"/>
              <a:gd name="connsiteY12" fmla="*/ 9296 h 3482746"/>
              <a:gd name="connsiteX0" fmla="*/ 0 w 9144000"/>
              <a:gd name="connsiteY0" fmla="*/ 4112 h 3477562"/>
              <a:gd name="connsiteX1" fmla="*/ 460678 w 9144000"/>
              <a:gd name="connsiteY1" fmla="*/ 11801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5862 w 9144000"/>
              <a:gd name="connsiteY1" fmla="*/ 1434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84105 w 9144000"/>
              <a:gd name="connsiteY3" fmla="*/ 108932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90 w 9144000"/>
              <a:gd name="connsiteY2" fmla="*/ 1088257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72123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3284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25266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118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80 w 9144000"/>
              <a:gd name="connsiteY2" fmla="*/ 102144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753918 w 9144000"/>
              <a:gd name="connsiteY2" fmla="*/ 1432687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75727 w 9144000"/>
              <a:gd name="connsiteY2" fmla="*/ 1499211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626918 w 9144000"/>
              <a:gd name="connsiteY2" fmla="*/ 151735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57584 w 9144000"/>
              <a:gd name="connsiteY2" fmla="*/ 1523402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9679 w 9144000"/>
              <a:gd name="connsiteY2" fmla="*/ 1033544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584583 w 9144000"/>
              <a:gd name="connsiteY2" fmla="*/ 1172639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90095 w 9144000"/>
              <a:gd name="connsiteY3" fmla="*/ 1119275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4112 h 3477562"/>
              <a:gd name="connsiteX1" fmla="*/ 460678 w 9144000"/>
              <a:gd name="connsiteY1" fmla="*/ 6617 h 3477562"/>
              <a:gd name="connsiteX2" fmla="*/ 463631 w 9144000"/>
              <a:gd name="connsiteY2" fmla="*/ 1027496 h 3477562"/>
              <a:gd name="connsiteX3" fmla="*/ 1217523 w 9144000"/>
              <a:gd name="connsiteY3" fmla="*/ 1028561 h 3477562"/>
              <a:gd name="connsiteX4" fmla="*/ 1279988 w 9144000"/>
              <a:gd name="connsiteY4" fmla="*/ 0 h 3477562"/>
              <a:gd name="connsiteX5" fmla="*/ 9144000 w 9144000"/>
              <a:gd name="connsiteY5" fmla="*/ 4112 h 3477562"/>
              <a:gd name="connsiteX6" fmla="*/ 9144000 w 9144000"/>
              <a:gd name="connsiteY6" fmla="*/ 3477562 h 3477562"/>
              <a:gd name="connsiteX7" fmla="*/ 4776273 w 9144000"/>
              <a:gd name="connsiteY7" fmla="*/ 3477490 h 3477562"/>
              <a:gd name="connsiteX8" fmla="*/ 4776273 w 9144000"/>
              <a:gd name="connsiteY8" fmla="*/ 2727182 h 3477562"/>
              <a:gd name="connsiteX9" fmla="*/ 424558 w 9144000"/>
              <a:gd name="connsiteY9" fmla="*/ 2723522 h 3477562"/>
              <a:gd name="connsiteX10" fmla="*/ 428218 w 9144000"/>
              <a:gd name="connsiteY10" fmla="*/ 3477490 h 3477562"/>
              <a:gd name="connsiteX11" fmla="*/ 0 w 9144000"/>
              <a:gd name="connsiteY11" fmla="*/ 3477562 h 3477562"/>
              <a:gd name="connsiteX12" fmla="*/ 0 w 9144000"/>
              <a:gd name="connsiteY12" fmla="*/ 4112 h 3477562"/>
              <a:gd name="connsiteX0" fmla="*/ 0 w 9144000"/>
              <a:gd name="connsiteY0" fmla="*/ 22255 h 3495705"/>
              <a:gd name="connsiteX1" fmla="*/ 460678 w 9144000"/>
              <a:gd name="connsiteY1" fmla="*/ 24760 h 3495705"/>
              <a:gd name="connsiteX2" fmla="*/ 463631 w 9144000"/>
              <a:gd name="connsiteY2" fmla="*/ 1045639 h 3495705"/>
              <a:gd name="connsiteX3" fmla="*/ 1217523 w 9144000"/>
              <a:gd name="connsiteY3" fmla="*/ 1046704 h 3495705"/>
              <a:gd name="connsiteX4" fmla="*/ 1207416 w 9144000"/>
              <a:gd name="connsiteY4" fmla="*/ 0 h 3495705"/>
              <a:gd name="connsiteX5" fmla="*/ 9144000 w 9144000"/>
              <a:gd name="connsiteY5" fmla="*/ 22255 h 3495705"/>
              <a:gd name="connsiteX6" fmla="*/ 9144000 w 9144000"/>
              <a:gd name="connsiteY6" fmla="*/ 3495705 h 3495705"/>
              <a:gd name="connsiteX7" fmla="*/ 4776273 w 9144000"/>
              <a:gd name="connsiteY7" fmla="*/ 3495633 h 3495705"/>
              <a:gd name="connsiteX8" fmla="*/ 4776273 w 9144000"/>
              <a:gd name="connsiteY8" fmla="*/ 2745325 h 3495705"/>
              <a:gd name="connsiteX9" fmla="*/ 424558 w 9144000"/>
              <a:gd name="connsiteY9" fmla="*/ 2741665 h 3495705"/>
              <a:gd name="connsiteX10" fmla="*/ 428218 w 9144000"/>
              <a:gd name="connsiteY10" fmla="*/ 3495633 h 3495705"/>
              <a:gd name="connsiteX11" fmla="*/ 0 w 9144000"/>
              <a:gd name="connsiteY11" fmla="*/ 3495705 h 3495705"/>
              <a:gd name="connsiteX12" fmla="*/ 0 w 9144000"/>
              <a:gd name="connsiteY12" fmla="*/ 22255 h 3495705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74506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07416 w 9144000"/>
              <a:gd name="connsiteY4" fmla="*/ 7983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189273 w 9144000"/>
              <a:gd name="connsiteY4" fmla="*/ 80554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194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4558 w 9144000"/>
              <a:gd name="connsiteY9" fmla="*/ 27363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991824 w 9144000"/>
              <a:gd name="connsiteY9" fmla="*/ 3142743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1008757 w 9144000"/>
              <a:gd name="connsiteY9" fmla="*/ 3151210 h 3473450"/>
              <a:gd name="connsiteX10" fmla="*/ 428218 w 9144000"/>
              <a:gd name="connsiteY10" fmla="*/ 3473378 h 3473450"/>
              <a:gd name="connsiteX11" fmla="*/ 0 w 9144000"/>
              <a:gd name="connsiteY11" fmla="*/ 3473450 h 3473450"/>
              <a:gd name="connsiteX12" fmla="*/ 0 w 9144000"/>
              <a:gd name="connsiteY12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776273 w 9144000"/>
              <a:gd name="connsiteY8" fmla="*/ 2723070 h 3473450"/>
              <a:gd name="connsiteX9" fmla="*/ 428218 w 9144000"/>
              <a:gd name="connsiteY9" fmla="*/ 3473378 h 3473450"/>
              <a:gd name="connsiteX10" fmla="*/ 0 w 9144000"/>
              <a:gd name="connsiteY10" fmla="*/ 3473450 h 3473450"/>
              <a:gd name="connsiteX11" fmla="*/ 0 w 9144000"/>
              <a:gd name="connsiteY11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776273 w 9144000"/>
              <a:gd name="connsiteY7" fmla="*/ 3473378 h 3473450"/>
              <a:gd name="connsiteX8" fmla="*/ 428218 w 9144000"/>
              <a:gd name="connsiteY8" fmla="*/ 3473378 h 3473450"/>
              <a:gd name="connsiteX9" fmla="*/ 0 w 9144000"/>
              <a:gd name="connsiteY9" fmla="*/ 3473450 h 3473450"/>
              <a:gd name="connsiteX10" fmla="*/ 0 w 9144000"/>
              <a:gd name="connsiteY10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428218 w 9144000"/>
              <a:gd name="connsiteY7" fmla="*/ 3473378 h 3473450"/>
              <a:gd name="connsiteX8" fmla="*/ 0 w 9144000"/>
              <a:gd name="connsiteY8" fmla="*/ 3473450 h 3473450"/>
              <a:gd name="connsiteX9" fmla="*/ 0 w 9144000"/>
              <a:gd name="connsiteY9" fmla="*/ 0 h 3473450"/>
              <a:gd name="connsiteX0" fmla="*/ 0 w 9144000"/>
              <a:gd name="connsiteY0" fmla="*/ 0 h 3473450"/>
              <a:gd name="connsiteX1" fmla="*/ 460678 w 9144000"/>
              <a:gd name="connsiteY1" fmla="*/ 2505 h 3473450"/>
              <a:gd name="connsiteX2" fmla="*/ 463631 w 9144000"/>
              <a:gd name="connsiteY2" fmla="*/ 1023384 h 3473450"/>
              <a:gd name="connsiteX3" fmla="*/ 1217523 w 9144000"/>
              <a:gd name="connsiteY3" fmla="*/ 1024449 h 3473450"/>
              <a:gd name="connsiteX4" fmla="*/ 1213464 w 9144000"/>
              <a:gd name="connsiteY4" fmla="*/ 1935 h 3473450"/>
              <a:gd name="connsiteX5" fmla="*/ 9144000 w 9144000"/>
              <a:gd name="connsiteY5" fmla="*/ 0 h 3473450"/>
              <a:gd name="connsiteX6" fmla="*/ 9144000 w 9144000"/>
              <a:gd name="connsiteY6" fmla="*/ 3473450 h 3473450"/>
              <a:gd name="connsiteX7" fmla="*/ 0 w 9144000"/>
              <a:gd name="connsiteY7" fmla="*/ 3473450 h 3473450"/>
              <a:gd name="connsiteX8" fmla="*/ 0 w 9144000"/>
              <a:gd name="connsiteY8" fmla="*/ 0 h 34734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473450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78250"/>
              <a:gd name="connsiteX1" fmla="*/ 460678 w 9144000"/>
              <a:gd name="connsiteY1" fmla="*/ 2505 h 3778250"/>
              <a:gd name="connsiteX2" fmla="*/ 463631 w 9144000"/>
              <a:gd name="connsiteY2" fmla="*/ 1023384 h 3778250"/>
              <a:gd name="connsiteX3" fmla="*/ 1217523 w 9144000"/>
              <a:gd name="connsiteY3" fmla="*/ 1024449 h 3778250"/>
              <a:gd name="connsiteX4" fmla="*/ 1213464 w 9144000"/>
              <a:gd name="connsiteY4" fmla="*/ 1935 h 3778250"/>
              <a:gd name="connsiteX5" fmla="*/ 9144000 w 9144000"/>
              <a:gd name="connsiteY5" fmla="*/ 0 h 3778250"/>
              <a:gd name="connsiteX6" fmla="*/ 9144000 w 9144000"/>
              <a:gd name="connsiteY6" fmla="*/ 3769783 h 3778250"/>
              <a:gd name="connsiteX7" fmla="*/ 0 w 9144000"/>
              <a:gd name="connsiteY7" fmla="*/ 3778250 h 3778250"/>
              <a:gd name="connsiteX8" fmla="*/ 0 w 9144000"/>
              <a:gd name="connsiteY8" fmla="*/ 0 h 3778250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638684 h 3769783"/>
              <a:gd name="connsiteX8" fmla="*/ 0 w 9144000"/>
              <a:gd name="connsiteY8" fmla="*/ 0 h 3769783"/>
              <a:gd name="connsiteX0" fmla="*/ 0 w 9144000"/>
              <a:gd name="connsiteY0" fmla="*/ 0 h 3769783"/>
              <a:gd name="connsiteX1" fmla="*/ 460678 w 9144000"/>
              <a:gd name="connsiteY1" fmla="*/ 2505 h 3769783"/>
              <a:gd name="connsiteX2" fmla="*/ 463631 w 9144000"/>
              <a:gd name="connsiteY2" fmla="*/ 1023384 h 3769783"/>
              <a:gd name="connsiteX3" fmla="*/ 1217523 w 9144000"/>
              <a:gd name="connsiteY3" fmla="*/ 1024449 h 3769783"/>
              <a:gd name="connsiteX4" fmla="*/ 1213464 w 9144000"/>
              <a:gd name="connsiteY4" fmla="*/ 1935 h 3769783"/>
              <a:gd name="connsiteX5" fmla="*/ 9144000 w 9144000"/>
              <a:gd name="connsiteY5" fmla="*/ 0 h 3769783"/>
              <a:gd name="connsiteX6" fmla="*/ 9144000 w 9144000"/>
              <a:gd name="connsiteY6" fmla="*/ 3769783 h 3769783"/>
              <a:gd name="connsiteX7" fmla="*/ 4812 w 9144000"/>
              <a:gd name="connsiteY7" fmla="*/ 3763813 h 3769783"/>
              <a:gd name="connsiteX8" fmla="*/ 0 w 9144000"/>
              <a:gd name="connsiteY8" fmla="*/ 0 h 3769783"/>
              <a:gd name="connsiteX0" fmla="*/ 1 w 9144001"/>
              <a:gd name="connsiteY0" fmla="*/ 0 h 3769783"/>
              <a:gd name="connsiteX1" fmla="*/ 460679 w 9144001"/>
              <a:gd name="connsiteY1" fmla="*/ 2505 h 3769783"/>
              <a:gd name="connsiteX2" fmla="*/ 463632 w 9144001"/>
              <a:gd name="connsiteY2" fmla="*/ 1023384 h 3769783"/>
              <a:gd name="connsiteX3" fmla="*/ 1217524 w 9144001"/>
              <a:gd name="connsiteY3" fmla="*/ 1024449 h 3769783"/>
              <a:gd name="connsiteX4" fmla="*/ 1213465 w 9144001"/>
              <a:gd name="connsiteY4" fmla="*/ 1935 h 3769783"/>
              <a:gd name="connsiteX5" fmla="*/ 9144001 w 9144001"/>
              <a:gd name="connsiteY5" fmla="*/ 0 h 3769783"/>
              <a:gd name="connsiteX6" fmla="*/ 9144001 w 9144001"/>
              <a:gd name="connsiteY6" fmla="*/ 3769783 h 3769783"/>
              <a:gd name="connsiteX7" fmla="*/ 0 w 9144001"/>
              <a:gd name="connsiteY7" fmla="*/ 3768626 h 3769783"/>
              <a:gd name="connsiteX8" fmla="*/ 1 w 9144001"/>
              <a:gd name="connsiteY8" fmla="*/ 0 h 376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001" h="3769783">
                <a:moveTo>
                  <a:pt x="1" y="0"/>
                </a:moveTo>
                <a:lnTo>
                  <a:pt x="460679" y="2505"/>
                </a:lnTo>
                <a:cubicBezTo>
                  <a:pt x="467259" y="181367"/>
                  <a:pt x="460713" y="888442"/>
                  <a:pt x="463632" y="1023384"/>
                </a:cubicBezTo>
                <a:lnTo>
                  <a:pt x="1217524" y="1024449"/>
                </a:lnTo>
                <a:cubicBezTo>
                  <a:pt x="1217623" y="1021952"/>
                  <a:pt x="1212358" y="439565"/>
                  <a:pt x="1213465" y="1935"/>
                </a:cubicBezTo>
                <a:lnTo>
                  <a:pt x="9144001" y="0"/>
                </a:lnTo>
                <a:lnTo>
                  <a:pt x="9144001" y="3769783"/>
                </a:lnTo>
                <a:lnTo>
                  <a:pt x="0" y="3768626"/>
                </a:lnTo>
                <a:cubicBezTo>
                  <a:pt x="0" y="2512417"/>
                  <a:pt x="1" y="1256209"/>
                  <a:pt x="1" y="0"/>
                </a:cubicBezTo>
                <a:close/>
              </a:path>
            </a:pathLst>
          </a:custGeom>
          <a:solidFill>
            <a:srgbClr val="EEEFEE"/>
          </a:solidFill>
        </p:spPr>
        <p:txBody>
          <a:bodyPr anchor="ctr"/>
          <a:lstStyle>
            <a:lvl1pPr marL="0" indent="0" algn="ctr">
              <a:buNone/>
              <a:defRPr>
                <a:latin typeface="Helvetica" pitchFamily="34" charset="0"/>
              </a:defRPr>
            </a:lvl1pPr>
          </a:lstStyle>
          <a:p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6" name="Suora yhdysviiva 15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26" name="Otsikko 1"/>
          <p:cNvSpPr>
            <a:spLocks noGrp="1"/>
          </p:cNvSpPr>
          <p:nvPr>
            <p:ph type="title"/>
          </p:nvPr>
        </p:nvSpPr>
        <p:spPr>
          <a:xfrm>
            <a:off x="722313" y="4085663"/>
            <a:ext cx="7772400" cy="1043773"/>
          </a:xfrm>
        </p:spPr>
        <p:txBody>
          <a:bodyPr anchor="t">
            <a:normAutofit/>
          </a:bodyPr>
          <a:lstStyle>
            <a:lvl1pPr algn="l">
              <a:defRPr sz="3600" b="1" cap="none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27" name="Suorakulmio 7"/>
          <p:cNvSpPr/>
          <p:nvPr userDrawn="1"/>
        </p:nvSpPr>
        <p:spPr>
          <a:xfrm>
            <a:off x="0" y="3764582"/>
            <a:ext cx="9144000" cy="112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Helvetica" pitchFamily="34" charset="0"/>
            </a:endParaRPr>
          </a:p>
        </p:txBody>
      </p:sp>
      <p:sp>
        <p:nvSpPr>
          <p:cNvPr id="28" name="Tekstin paikkamerkki 2"/>
          <p:cNvSpPr>
            <a:spLocks noGrp="1"/>
          </p:cNvSpPr>
          <p:nvPr>
            <p:ph idx="13" hasCustomPrompt="1"/>
          </p:nvPr>
        </p:nvSpPr>
        <p:spPr>
          <a:xfrm>
            <a:off x="722312" y="5314392"/>
            <a:ext cx="7842663" cy="1177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buClr>
                <a:schemeClr val="bg1"/>
              </a:buClr>
              <a:defRPr sz="2000" b="1">
                <a:solidFill>
                  <a:schemeClr val="bg1"/>
                </a:solidFill>
                <a:latin typeface="Helvetica" pitchFamily="34" charset="0"/>
              </a:defRPr>
            </a:lvl1pPr>
            <a:lvl2pPr>
              <a:defRPr sz="1800" b="1">
                <a:solidFill>
                  <a:schemeClr val="bg1"/>
                </a:solidFill>
              </a:defRPr>
            </a:lvl2pPr>
            <a:lvl3pPr>
              <a:defRPr sz="1600" b="1">
                <a:solidFill>
                  <a:schemeClr val="bg1"/>
                </a:solidFill>
              </a:defRPr>
            </a:lvl3pPr>
            <a:lvl4pPr>
              <a:defRPr sz="1400" b="1">
                <a:solidFill>
                  <a:schemeClr val="bg1"/>
                </a:solidFill>
              </a:defRPr>
            </a:lvl4pPr>
            <a:lvl5pPr>
              <a:defRPr sz="1400" b="1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457201" y="0"/>
            <a:ext cx="763388" cy="1028096"/>
            <a:chOff x="457200" y="0"/>
            <a:chExt cx="763388" cy="1028096"/>
          </a:xfrm>
        </p:grpSpPr>
        <p:sp>
          <p:nvSpPr>
            <p:cNvPr id="22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23" name="Kuva 21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68419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13" name="Tekstin paikkamerkki 2"/>
          <p:cNvSpPr>
            <a:spLocks noGrp="1"/>
          </p:cNvSpPr>
          <p:nvPr>
            <p:ph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defRPr>
                <a:latin typeface="Helvetica" pitchFamily="34" charset="0"/>
              </a:defRPr>
            </a:lvl1pPr>
            <a:lvl2pPr>
              <a:defRPr>
                <a:latin typeface="Helvetica" pitchFamily="34" charset="0"/>
              </a:defRPr>
            </a:lvl2pPr>
            <a:lvl3pPr>
              <a:defRPr>
                <a:latin typeface="Helvetica" pitchFamily="34" charset="0"/>
              </a:defRPr>
            </a:lvl3pPr>
            <a:lvl4pPr>
              <a:defRPr>
                <a:latin typeface="Helvetica" pitchFamily="34" charset="0"/>
              </a:defRPr>
            </a:lvl4pPr>
            <a:lvl5pPr>
              <a:defRPr>
                <a:latin typeface="Helvetica" pitchFamily="34" charset="0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18678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844698"/>
            <a:ext cx="4038600" cy="4557157"/>
          </a:xfrm>
        </p:spPr>
        <p:txBody>
          <a:bodyPr/>
          <a:lstStyle>
            <a:lvl1pPr>
              <a:defRPr sz="2800">
                <a:latin typeface="Helvetica" pitchFamily="34" charset="0"/>
              </a:defRPr>
            </a:lvl1pPr>
            <a:lvl2pPr>
              <a:defRPr sz="2400">
                <a:latin typeface="Helvetica" pitchFamily="34" charset="0"/>
              </a:defRPr>
            </a:lvl2pPr>
            <a:lvl3pPr>
              <a:defRPr sz="2000">
                <a:latin typeface="Helvetica" pitchFamily="34" charset="0"/>
              </a:defRPr>
            </a:lvl3pPr>
            <a:lvl4pPr>
              <a:defRPr sz="1800">
                <a:latin typeface="Helvetica" pitchFamily="34" charset="0"/>
              </a:defRPr>
            </a:lvl4pPr>
            <a:lvl5pPr>
              <a:defRPr sz="1800">
                <a:latin typeface="Helvetic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2" name="Suora yhdysviiva 11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</p:spTree>
    <p:extLst>
      <p:ext uri="{BB962C8B-B14F-4D97-AF65-F5344CB8AC3E}">
        <p14:creationId xmlns:p14="http://schemas.microsoft.com/office/powerpoint/2010/main" val="3126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uorakulmio 9"/>
          <p:cNvSpPr/>
          <p:nvPr userDrawn="1"/>
        </p:nvSpPr>
        <p:spPr>
          <a:xfrm>
            <a:off x="0" y="6540486"/>
            <a:ext cx="9144000" cy="3236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accent1"/>
              </a:solidFill>
              <a:latin typeface="Helvetica" pitchFamily="34" charset="0"/>
            </a:endParaRPr>
          </a:p>
        </p:txBody>
      </p:sp>
      <p:sp>
        <p:nvSpPr>
          <p:cNvPr id="18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>
                <a:solidFill>
                  <a:schemeClr val="bg1"/>
                </a:solidFill>
                <a:latin typeface="Helvetica" pitchFamily="34" charset="0"/>
                <a:cs typeface="Helvetica" pitchFamily="34" charset="0"/>
              </a:defRPr>
            </a:lvl1pPr>
          </a:lstStyle>
          <a:p>
            <a:r>
              <a:rPr lang="fi-FI" b="1" dirty="0">
                <a:solidFill>
                  <a:srgbClr val="FF0000"/>
                </a:solidFill>
              </a:rPr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" pitchFamily="34" charset="0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8"/>
            <a:ext cx="4040188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697089"/>
            <a:ext cx="4040188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844698"/>
            <a:ext cx="4041775" cy="85239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Helvetic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697089"/>
            <a:ext cx="4041775" cy="3704765"/>
          </a:xfrm>
        </p:spPr>
        <p:txBody>
          <a:bodyPr>
            <a:normAutofit/>
          </a:bodyPr>
          <a:lstStyle>
            <a:lvl1pPr>
              <a:defRPr sz="2000">
                <a:latin typeface="Helvetica" pitchFamily="34" charset="0"/>
              </a:defRPr>
            </a:lvl1pPr>
            <a:lvl2pPr>
              <a:defRPr sz="1800">
                <a:latin typeface="Helvetica" pitchFamily="34" charset="0"/>
              </a:defRPr>
            </a:lvl2pPr>
            <a:lvl3pPr>
              <a:defRPr sz="1600">
                <a:latin typeface="Helvetica" pitchFamily="34" charset="0"/>
              </a:defRPr>
            </a:lvl3pPr>
            <a:lvl4pPr>
              <a:defRPr sz="1400">
                <a:latin typeface="Helvetica" pitchFamily="34" charset="0"/>
              </a:defRPr>
            </a:lvl4pPr>
            <a:lvl5pPr>
              <a:defRPr sz="1400">
                <a:latin typeface="Helvetic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2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4" name="Suora yhdysviiva 13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757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9362FDF5-0D5A-45F3-A2FF-CDA2E3444C38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fld id="{BC065B45-614E-E14D-B4BE-ACD22F608246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53" r:id="rId2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bg1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3200" kern="1200">
          <a:solidFill>
            <a:srgbClr val="FFFFFF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800" kern="1200">
          <a:solidFill>
            <a:srgbClr val="FFFFFF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•"/>
        <a:defRPr sz="2400" kern="1200">
          <a:solidFill>
            <a:srgbClr val="FFFFFF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–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Font typeface="Arial"/>
        <a:buChar char="»"/>
        <a:defRPr sz="2000" kern="1200">
          <a:solidFill>
            <a:srgbClr val="FFFFFF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637578"/>
            <a:ext cx="7356324" cy="101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44699"/>
            <a:ext cx="8229600" cy="4557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7617453" y="6592625"/>
            <a:ext cx="831227" cy="180989"/>
          </a:xfrm>
          <a:prstGeom prst="rect">
            <a:avLst/>
          </a:prstGeom>
        </p:spPr>
        <p:txBody>
          <a:bodyPr/>
          <a:lstStyle>
            <a:lvl1pPr algn="ct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18F083AE-6A17-432F-8D0A-64661EFCEDA8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9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5343907" y="6592625"/>
            <a:ext cx="2147658" cy="180989"/>
          </a:xfrm>
          <a:prstGeom prst="rect">
            <a:avLst/>
          </a:prstGeom>
        </p:spPr>
        <p:txBody>
          <a:bodyPr/>
          <a:lstStyle>
            <a:lvl1pPr algn="r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r>
              <a:rPr lang="fi-FI" dirty="0">
                <a:solidFill>
                  <a:schemeClr val="accent1"/>
                </a:solidFill>
              </a:rPr>
              <a:t>JYU.</a:t>
            </a:r>
            <a:r>
              <a:rPr lang="fi-FI" dirty="0"/>
              <a:t> </a:t>
            </a:r>
            <a:r>
              <a:rPr lang="fi-FI" dirty="0" err="1"/>
              <a:t>Since</a:t>
            </a:r>
            <a:r>
              <a:rPr lang="fi-FI" dirty="0"/>
              <a:t> 1863.</a:t>
            </a:r>
          </a:p>
        </p:txBody>
      </p:sp>
      <p:sp>
        <p:nvSpPr>
          <p:cNvPr id="10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564975" y="6592625"/>
            <a:ext cx="454016" cy="180989"/>
          </a:xfrm>
          <a:prstGeom prst="rect">
            <a:avLst/>
          </a:prstGeom>
        </p:spPr>
        <p:txBody>
          <a:bodyPr/>
          <a:lstStyle>
            <a:lvl1pPr algn="l">
              <a:defRPr sz="900" b="1">
                <a:solidFill>
                  <a:schemeClr val="bg1"/>
                </a:solidFill>
                <a:latin typeface="Helvetica"/>
                <a:cs typeface="Helvetica"/>
              </a:defRPr>
            </a:lvl1pPr>
          </a:lstStyle>
          <a:p>
            <a:fld id="{0FE3988A-0109-0B40-965D-9E0ED41EFEE4}" type="slidenum">
              <a:rPr lang="fi-FI" smtClean="0"/>
              <a:pPr/>
              <a:t>‹#›</a:t>
            </a:fld>
            <a:endParaRPr lang="fi-FI" dirty="0"/>
          </a:p>
        </p:txBody>
      </p:sp>
      <p:cxnSp>
        <p:nvCxnSpPr>
          <p:cNvPr id="11" name="Suora yhdysviiva 10"/>
          <p:cNvCxnSpPr/>
          <p:nvPr userDrawn="1"/>
        </p:nvCxnSpPr>
        <p:spPr>
          <a:xfrm>
            <a:off x="8503899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 userDrawn="1"/>
        </p:nvCxnSpPr>
        <p:spPr>
          <a:xfrm>
            <a:off x="7552916" y="6592625"/>
            <a:ext cx="0" cy="180989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 userDrawn="1"/>
        </p:nvGrpSpPr>
        <p:grpSpPr>
          <a:xfrm>
            <a:off x="7923412" y="0"/>
            <a:ext cx="763388" cy="1028096"/>
            <a:chOff x="457200" y="0"/>
            <a:chExt cx="763388" cy="1028096"/>
          </a:xfrm>
        </p:grpSpPr>
        <p:sp>
          <p:nvSpPr>
            <p:cNvPr id="17" name="Suorakulmio 15"/>
            <p:cNvSpPr/>
            <p:nvPr userDrawn="1"/>
          </p:nvSpPr>
          <p:spPr>
            <a:xfrm>
              <a:off x="457200" y="0"/>
              <a:ext cx="763388" cy="102809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>
                <a:latin typeface="Helvetica" pitchFamily="34" charset="0"/>
              </a:endParaRPr>
            </a:p>
          </p:txBody>
        </p:sp>
        <p:pic>
          <p:nvPicPr>
            <p:cNvPr id="18" name="Kuva 21"/>
            <p:cNvPicPr>
              <a:picLocks noChangeAspect="1"/>
            </p:cNvPicPr>
            <p:nvPr userDrawn="1"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7117" y="165903"/>
              <a:ext cx="323551" cy="7364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86980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17" r:id="rId2"/>
    <p:sldLayoutId id="2147483751" r:id="rId3"/>
    <p:sldLayoutId id="2147483752" r:id="rId4"/>
    <p:sldLayoutId id="2147483718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754" r:id="rId13"/>
    <p:sldLayoutId id="2147483755" r:id="rId14"/>
    <p:sldLayoutId id="2147483756" r:id="rId15"/>
  </p:sldLayoutIdLst>
  <p:hf hd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3600" b="1" i="0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Tx/>
        <a:buBlip>
          <a:blip r:embed="rId18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48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SzPct val="80000"/>
        <a:buFontTx/>
        <a:buBlip>
          <a:blip r:embed="rId19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768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fi-FI" dirty="0"/>
              <a:t>25.4.2017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r>
              <a:rPr lang="en-US"/>
              <a:t>JYU. Since 1863.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/>
                <a:cs typeface="Helvetica"/>
              </a:defRPr>
            </a:lvl1pPr>
          </a:lstStyle>
          <a:p>
            <a:fld id="{D0733F34-F495-8241-B2FA-79989A321230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033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</p:sldLayoutIdLst>
  <p:hf hdr="0"/>
  <p:txStyles>
    <p:titleStyle>
      <a:lvl1pPr algn="ctr" defTabSz="457200" rtl="0" eaLnBrk="1" latinLnBrk="0" hangingPunct="1">
        <a:lnSpc>
          <a:spcPct val="100000"/>
        </a:lnSpc>
        <a:spcBef>
          <a:spcPct val="0"/>
        </a:spcBef>
        <a:buNone/>
        <a:defRPr sz="3600" b="1" kern="1200">
          <a:solidFill>
            <a:schemeClr val="tx2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•"/>
        <a:defRPr sz="3200" kern="1200">
          <a:solidFill>
            <a:schemeClr val="tx2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3"/>
        </a:buBlip>
        <a:defRPr sz="2800" kern="1200">
          <a:solidFill>
            <a:schemeClr val="tx2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SzPct val="100000"/>
        <a:buFontTx/>
        <a:buBlip>
          <a:blip r:embed="rId4"/>
        </a:buBlip>
        <a:defRPr sz="2400" kern="1200">
          <a:solidFill>
            <a:schemeClr val="tx2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–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ct val="20000"/>
        </a:spcBef>
        <a:buClr>
          <a:schemeClr val="accent1"/>
        </a:buClr>
        <a:buFont typeface="Arial"/>
        <a:buChar char="»"/>
        <a:defRPr sz="2000" kern="1200">
          <a:solidFill>
            <a:schemeClr val="tx2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yu.fi/sport/fi/opiskelu/opiskelijan-ohjeet/opiskelu/kirjoitusohjeet/tuula_tutkija_21-9-2021.pdf/" TargetMode="Externa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3.safelinks.protection.outlook.com/?url=https%3A%2F%2Fwww.zotero.org%2F&amp;data=04%7C01%7C%7C7459ecfa2d8444c8df2b08d9774b4b6b%7Ce9662d58caa44bc1b138c8b1acab5a11%7C1%7C0%7C637671987545818253%7CUnknown%7CTWFpbGZsb3d8eyJWIjoiMC4wLjAwMDAiLCJQIjoiV2luMzIiLCJBTiI6Ik1haWwiLCJXVCI6Mn0%3D%7C1000&amp;sdata=1vhb8lfMemnGAAszlLwSeLFrWrW0AAxE891n00%2FnLrg%3D&amp;reserved=0" TargetMode="External"/><Relationship Id="rId2" Type="http://schemas.openxmlformats.org/officeDocument/2006/relationships/hyperlink" Target="https://eur03.safelinks.protection.outlook.com/?url=https%3A%2F%2Fjyufi.zoom.us%2Fj%2F61051300687&amp;data=04%7C01%7C%7Cdb2c74bcabaf4d99bc3408d976b64066%7Ce9662d58caa44bc1b138c8b1acab5a11%7C1%7C0%7C637671347404467547%7CUnknown%7CTWFpbGZsb3d8eyJWIjoiMC4wLjAwMDAiLCJQIjoiV2luMzIiLCJBTiI6Ik1haWwiLCJXVCI6Mn0%3D%7C1000&amp;sdata=K1mwLFEddnhaH%2B6kBWEzUuhwkA7xwvqQkZWnF9%2FK3yQ%3D&amp;reserved=0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koppa.jyu.fi/avoimet/kirjasto/kirjastotuutori/kirjat-lehdet-artikkelit/tieteelliset-lahteet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jyu.finna.fi/Search/Advanced" TargetMode="Externa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708375" y="2769761"/>
            <a:ext cx="5727252" cy="190677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7200" dirty="0" err="1"/>
              <a:t>Be</a:t>
            </a:r>
            <a:r>
              <a:rPr lang="fi-FI" sz="7200" dirty="0"/>
              <a:t> </a:t>
            </a:r>
            <a:r>
              <a:rPr lang="fi-FI" sz="7200" dirty="0" err="1"/>
              <a:t>JYUnited</a:t>
            </a:r>
            <a:r>
              <a:rPr lang="fi-FI" sz="7200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8374" y="4906407"/>
            <a:ext cx="5727252" cy="875930"/>
          </a:xfrm>
        </p:spPr>
        <p:txBody>
          <a:bodyPr>
            <a:normAutofit/>
          </a:bodyPr>
          <a:lstStyle/>
          <a:p>
            <a:r>
              <a:rPr lang="fi-FI" sz="1800" dirty="0">
                <a:solidFill>
                  <a:schemeClr val="accent1"/>
                </a:solidFill>
              </a:rPr>
              <a:t>KANDIDAATINSEMINAARI</a:t>
            </a:r>
          </a:p>
          <a:p>
            <a:r>
              <a:rPr lang="fi-FI" sz="1800" dirty="0">
                <a:solidFill>
                  <a:schemeClr val="accent1"/>
                </a:solidFill>
              </a:rPr>
              <a:t> </a:t>
            </a:r>
            <a:r>
              <a:rPr lang="en-US" sz="1800" dirty="0" err="1"/>
              <a:t>Lähteiden</a:t>
            </a:r>
            <a:r>
              <a:rPr lang="en-US" sz="1800" dirty="0"/>
              <a:t> </a:t>
            </a:r>
            <a:r>
              <a:rPr lang="en-US" sz="1800" dirty="0" err="1"/>
              <a:t>haku</a:t>
            </a:r>
            <a:r>
              <a:rPr lang="en-US" sz="1800" dirty="0"/>
              <a:t> ja </a:t>
            </a:r>
            <a:r>
              <a:rPr lang="en-US" sz="1800" dirty="0" err="1"/>
              <a:t>Tuula</a:t>
            </a:r>
            <a:r>
              <a:rPr lang="en-US" sz="1800" dirty="0"/>
              <a:t> </a:t>
            </a:r>
            <a:r>
              <a:rPr lang="en-US" sz="1800" dirty="0" err="1"/>
              <a:t>Tutkija</a:t>
            </a:r>
            <a:r>
              <a:rPr lang="en-US" sz="1800" dirty="0"/>
              <a:t> 2021</a:t>
            </a:r>
          </a:p>
          <a:p>
            <a:endParaRPr lang="fi-FI" sz="1800" dirty="0">
              <a:solidFill>
                <a:schemeClr val="accent1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7617453" y="6424451"/>
            <a:ext cx="831227" cy="180989"/>
          </a:xfrm>
        </p:spPr>
        <p:txBody>
          <a:bodyPr/>
          <a:lstStyle/>
          <a:p>
            <a:fld id="{9D90C7AA-BD47-3F47-BEB3-BE38843B2CC5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dirty="0">
                <a:solidFill>
                  <a:schemeClr val="accent1"/>
                </a:solidFill>
              </a:rPr>
              <a:t>JYU.</a:t>
            </a:r>
            <a:r>
              <a:rPr lang="fi-FI" b="1" dirty="0"/>
              <a:t>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621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16842"/>
            <a:ext cx="3769359" cy="4071158"/>
          </a:xfrm>
        </p:spPr>
        <p:txBody>
          <a:bodyPr>
            <a:normAutofit fontScale="9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68"/>
              </a:spcBef>
              <a:spcAft>
                <a:spcPts val="0"/>
              </a:spcAft>
              <a:buClr>
                <a:srgbClr val="F1563F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Etsi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JYKdokista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kotimaisia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artikkeleita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avainsanoihisi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liittyen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Käytä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tarkennettua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hakua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b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</a:br>
            <a:r>
              <a:rPr lang="en-US" sz="3200" b="0" dirty="0" err="1">
                <a:solidFill>
                  <a:srgbClr val="F1563F"/>
                </a:solidFill>
                <a:ea typeface="+mn-ea"/>
                <a:cs typeface="Helvetica"/>
              </a:rPr>
              <a:t>Tutustu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 </a:t>
            </a:r>
            <a:r>
              <a:rPr lang="en-US" sz="3200" b="0" dirty="0" err="1">
                <a:solidFill>
                  <a:srgbClr val="F1563F"/>
                </a:solidFill>
                <a:ea typeface="+mn-ea"/>
                <a:cs typeface="Helvetica"/>
              </a:rPr>
              <a:t>artikkeleihin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 ja </a:t>
            </a:r>
            <a:r>
              <a:rPr lang="en-US" sz="3200" b="0" dirty="0" err="1">
                <a:solidFill>
                  <a:srgbClr val="F1563F"/>
                </a:solidFill>
                <a:ea typeface="+mn-ea"/>
                <a:cs typeface="Helvetica"/>
              </a:rPr>
              <a:t>ota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 </a:t>
            </a:r>
            <a:r>
              <a:rPr lang="en-US" sz="3200" b="0" dirty="0" err="1">
                <a:solidFill>
                  <a:srgbClr val="F1563F"/>
                </a:solidFill>
                <a:ea typeface="+mn-ea"/>
                <a:cs typeface="Helvetica"/>
              </a:rPr>
              <a:t>lähteet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 </a:t>
            </a:r>
            <a:r>
              <a:rPr lang="en-US" sz="3200" b="0" dirty="0" err="1">
                <a:solidFill>
                  <a:srgbClr val="F1563F"/>
                </a:solidFill>
                <a:ea typeface="+mn-ea"/>
                <a:cs typeface="Helvetica"/>
              </a:rPr>
              <a:t>talteen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 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F1563F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B751-1C73-F140-8F4C-4EAC8C7B914C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6506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11</a:t>
            </a:fld>
            <a:endParaRPr lang="fi-FI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3D9EE4B-F66A-44F6-AA57-DB968769C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C9DE6DC-2D7B-46DA-9B32-FE08B2E62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262" y="558347"/>
            <a:ext cx="7428216" cy="5273365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4D0E47-E3D3-408C-BD50-E4F6F2A22A15}"/>
              </a:ext>
            </a:extLst>
          </p:cNvPr>
          <p:cNvSpPr txBox="1"/>
          <p:nvPr/>
        </p:nvSpPr>
        <p:spPr>
          <a:xfrm>
            <a:off x="397403" y="5910943"/>
            <a:ext cx="7485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Jyväskylän yliopisto. 2021. Tallenna lähteet ja viittaa oikein. Verkkosivu. Viitattu 6.10.2021. https://koppa.jyu.fi/avoimet/kirjasto/kirjastotuutori/kirjat-lehdet-artikkelit/tieteelliset-lahteet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53E1FA3D-C486-4E49-9DA2-9F3EBC00FCB8}"/>
              </a:ext>
            </a:extLst>
          </p:cNvPr>
          <p:cNvSpPr/>
          <p:nvPr/>
        </p:nvSpPr>
        <p:spPr>
          <a:xfrm>
            <a:off x="3169328" y="4057095"/>
            <a:ext cx="1065321" cy="1162976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9637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305670"/>
            <a:ext cx="7772400" cy="1233996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TUULA TUTKIJA</a:t>
            </a:r>
            <a:br>
              <a:rPr lang="fi-FI" sz="4400" dirty="0"/>
            </a:br>
            <a:br>
              <a:rPr lang="fi-FI" sz="4400" dirty="0"/>
            </a:br>
            <a:endParaRPr lang="fi-FI" sz="4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1"/>
          </p:nvPr>
        </p:nvSpPr>
        <p:spPr>
          <a:xfrm>
            <a:off x="7617453" y="6592625"/>
            <a:ext cx="831227" cy="180989"/>
          </a:xfrm>
        </p:spPr>
        <p:txBody>
          <a:bodyPr/>
          <a:lstStyle/>
          <a:p>
            <a:fld id="{A2614C49-1D5E-5749-81AF-54B522FE6BD9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 dirty="0"/>
              <a:t>JYU. </a:t>
            </a:r>
            <a:r>
              <a:rPr lang="fi-FI" b="1" dirty="0" err="1"/>
              <a:t>Since</a:t>
            </a:r>
            <a:r>
              <a:rPr lang="fi-FI" b="1" dirty="0"/>
              <a:t> 1863.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12</a:t>
            </a:fld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1850236" y="449356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62943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1516842"/>
            <a:ext cx="3812958" cy="2664541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68"/>
              </a:spcBef>
              <a:spcAft>
                <a:spcPts val="0"/>
              </a:spcAft>
              <a:buClr>
                <a:srgbClr val="F1563F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Muokkaa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nyt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löytämäsi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lähteet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Tuula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lang="en-US" sz="3200" b="0" dirty="0">
                <a:solidFill>
                  <a:srgbClr val="F1563F"/>
                </a:solidFill>
                <a:ea typeface="+mn-ea"/>
                <a:cs typeface="Helvetica"/>
              </a:rPr>
              <a:t>T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utkijan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1563F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mukaisesti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B751-1C73-F140-8F4C-4EAC8C7B914C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747894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2829275"/>
            <a:ext cx="4594194" cy="2248752"/>
          </a:xfrm>
        </p:spPr>
        <p:txBody>
          <a:bodyPr/>
          <a:lstStyle/>
          <a:p>
            <a:r>
              <a:rPr lang="en-US" dirty="0"/>
              <a:t>LÄHDEVIITTAUSOHJELMAT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5E02C-4786-8946-A4E3-50E8C3A48845}" type="datetime1">
              <a:rPr lang="fi-FI" smtClean="0"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15</a:t>
            </a:fld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0352" y="127622"/>
            <a:ext cx="7368419" cy="1019912"/>
          </a:xfrm>
        </p:spPr>
        <p:txBody>
          <a:bodyPr/>
          <a:lstStyle/>
          <a:p>
            <a:pPr algn="ctr"/>
            <a:r>
              <a:rPr lang="en-US" dirty="0"/>
              <a:t>Ensi </a:t>
            </a:r>
            <a:r>
              <a:rPr lang="en-US" dirty="0" err="1"/>
              <a:t>viikolla</a:t>
            </a:r>
            <a:r>
              <a:rPr lang="en-US" dirty="0"/>
              <a:t> </a:t>
            </a:r>
            <a:r>
              <a:rPr lang="en-US" dirty="0" err="1"/>
              <a:t>kirjastokerta</a:t>
            </a:r>
            <a:r>
              <a:rPr lang="en-US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C9532E8-ED83-4D46-AE98-4035C459A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" y="1371600"/>
            <a:ext cx="8156448" cy="5030255"/>
          </a:xfrm>
        </p:spPr>
        <p:txBody>
          <a:bodyPr>
            <a:normAutofit fontScale="85000" lnSpcReduction="20000"/>
          </a:bodyPr>
          <a:lstStyle/>
          <a:p>
            <a:pPr algn="l" fontAlgn="t"/>
            <a:r>
              <a:rPr lang="fi-FI" dirty="0">
                <a:solidFill>
                  <a:srgbClr val="F1563F"/>
                </a:solidFill>
                <a:effectLst/>
              </a:rPr>
              <a:t>Ke 27.10.2021 10:15-12:00 (L346)</a:t>
            </a:r>
          </a:p>
          <a:p>
            <a:pPr algn="l" fontAlgn="t"/>
            <a:r>
              <a:rPr lang="fi-FI" dirty="0">
                <a:effectLst/>
              </a:rPr>
              <a:t>Kansainvälisten artikkelilähteiden hakeminen</a:t>
            </a:r>
          </a:p>
          <a:p>
            <a:pPr algn="l" fontAlgn="t"/>
            <a:r>
              <a:rPr lang="fi-FI" dirty="0">
                <a:effectLst/>
              </a:rPr>
              <a:t>Kirjaston koulutus (</a:t>
            </a:r>
            <a:r>
              <a:rPr lang="fi-FI" dirty="0" err="1">
                <a:effectLst/>
              </a:rPr>
              <a:t>Zoom</a:t>
            </a:r>
            <a:r>
              <a:rPr lang="fi-FI" dirty="0">
                <a:effectLst/>
              </a:rPr>
              <a:t>) </a:t>
            </a:r>
            <a:br>
              <a:rPr lang="fi-FI" dirty="0">
                <a:effectLst/>
              </a:rPr>
            </a:br>
            <a:br>
              <a:rPr lang="fi-FI" dirty="0">
                <a:effectLst/>
              </a:rPr>
            </a:br>
            <a:r>
              <a:rPr lang="fi-FI" dirty="0">
                <a:effectLst/>
                <a:hlinkClick r:id="rId2"/>
              </a:rPr>
              <a:t>https://jyufi.zoom.us/j/61051300687</a:t>
            </a:r>
            <a:br>
              <a:rPr lang="fi-FI" dirty="0">
                <a:effectLst/>
              </a:rPr>
            </a:br>
            <a:r>
              <a:rPr lang="fi-FI" dirty="0">
                <a:effectLst/>
              </a:rPr>
              <a:t>Salasana tapaamiselle: 098773</a:t>
            </a:r>
          </a:p>
          <a:p>
            <a:pPr algn="l" fontAlgn="t"/>
            <a:endParaRPr lang="fi-FI" dirty="0">
              <a:effectLst/>
            </a:endParaRPr>
          </a:p>
          <a:p>
            <a:pPr marL="285750" indent="-285750" algn="l" fontAlgn="t">
              <a:buFont typeface="Courier New" panose="02070309020205020404" pitchFamily="49" charset="0"/>
              <a:buChar char="o"/>
            </a:pPr>
            <a:r>
              <a:rPr lang="fi-FI" dirty="0">
                <a:effectLst/>
              </a:rPr>
              <a:t>Onko kysymyksiä / toiveita koskien sisältöä? </a:t>
            </a:r>
          </a:p>
          <a:p>
            <a:pPr marL="285750" indent="-285750" algn="l" fontAlgn="t">
              <a:buFont typeface="Courier New" panose="02070309020205020404" pitchFamily="49" charset="0"/>
              <a:buChar char="o"/>
            </a:pPr>
            <a:endParaRPr lang="fi-FI" dirty="0">
              <a:effectLst/>
            </a:endParaRPr>
          </a:p>
          <a:p>
            <a:pPr marL="285750" indent="-285750" algn="l" fontAlgn="t">
              <a:buFont typeface="Courier New" panose="02070309020205020404" pitchFamily="49" charset="0"/>
              <a:buChar char="o"/>
            </a:pPr>
            <a:r>
              <a:rPr lang="fi-FI" dirty="0"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Jos haluatte ladata </a:t>
            </a:r>
            <a:r>
              <a:rPr lang="fi-FI" sz="3200" kern="1200" dirty="0" err="1">
                <a:effectLst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Zotero</a:t>
            </a:r>
            <a:r>
              <a:rPr lang="fi-FI" sz="3200" kern="1200" dirty="0">
                <a:effectLst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fi-FI" sz="32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ilmaisohjelman koneelle jo ennen koulutusta, voitte tehdä sen joko </a:t>
            </a:r>
            <a:r>
              <a:rPr lang="fi-FI" sz="3200" u="sng" dirty="0">
                <a:solidFill>
                  <a:srgbClr val="0563C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verkkosivuilta</a:t>
            </a:r>
            <a:r>
              <a:rPr lang="fi-FI" sz="3200" u="sng" dirty="0">
                <a:solidFill>
                  <a:srgbClr val="0563C1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 </a:t>
            </a:r>
            <a:r>
              <a:rPr lang="fi-FI" sz="3200" u="none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Yl</a:t>
            </a:r>
            <a:r>
              <a:rPr lang="fi-FI" sz="32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iopiston koneiden kyseessä ollessa se on saatavilla myös Software </a:t>
            </a:r>
            <a:r>
              <a:rPr lang="fi-FI" sz="3200" dirty="0" err="1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Centerista</a:t>
            </a:r>
            <a:r>
              <a:rPr lang="fi-FI" sz="3200" dirty="0">
                <a:effectLst/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.</a:t>
            </a:r>
          </a:p>
          <a:p>
            <a:endParaRPr lang="fi-FI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2547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16</a:t>
            </a:fld>
            <a:endParaRPr lang="fi-FI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1CE8AE7-C782-4AC0-8230-C7682A57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REFEROINTITEHTÄVÄ 2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9AAC91-06FD-4E05-B973-BFA298014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Valitse yksi omaan aiheeseesi liittyvä </a:t>
            </a:r>
            <a:r>
              <a:rPr lang="fi-FI" sz="2800" dirty="0">
                <a:solidFill>
                  <a:srgbClr val="F1563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kirja, väitöskirja tai tieteellisessä aikakauslehdessä julkaistu tutkimusartikkeli. </a:t>
            </a: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Tehtävä palautetaan </a:t>
            </a:r>
            <a:r>
              <a:rPr lang="fi-FI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Pedanettiin</a:t>
            </a: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viimeistään </a:t>
            </a:r>
            <a:r>
              <a:rPr lang="fi-FI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maanantaina 25.10.2021 klo 18 mennessä</a:t>
            </a:r>
            <a:r>
              <a:rPr lang="fi-FI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fi-FI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Tutustu muiden töihin tiistaina ja jatkamme keskustelua keskiviikkona 27.10. kandiseminaarissa </a:t>
            </a:r>
            <a:endParaRPr lang="fi-FI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11442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i-FI" sz="600" b="1">
                <a:solidFill>
                  <a:schemeClr val="accent1"/>
                </a:solidFill>
              </a:rPr>
              <a:t>JYU. </a:t>
            </a:r>
            <a:r>
              <a:rPr lang="fi-FI" sz="600" b="1" err="1">
                <a:solidFill>
                  <a:schemeClr val="accent1"/>
                </a:solidFill>
              </a:rPr>
              <a:t>Since</a:t>
            </a:r>
            <a:r>
              <a:rPr lang="fi-FI" sz="600" b="1">
                <a:solidFill>
                  <a:schemeClr val="accent1"/>
                </a:solidFill>
              </a:rPr>
              <a:t> 1863.</a:t>
            </a:r>
            <a:endParaRPr lang="fi-FI" sz="600">
              <a:solidFill>
                <a:schemeClr val="accent1"/>
              </a:solidFill>
            </a:endParaRPr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xfrm>
            <a:off x="261129" y="28026"/>
            <a:ext cx="7356324" cy="1019912"/>
          </a:xfrm>
        </p:spPr>
        <p:txBody>
          <a:bodyPr anchor="ctr">
            <a:normAutofit/>
          </a:bodyPr>
          <a:lstStyle/>
          <a:p>
            <a:pPr algn="ctr"/>
            <a:r>
              <a:rPr kumimoji="0" lang="en-US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</a:rPr>
              <a:t>Referointitehtävästä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4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0FE3988A-0109-0B40-965D-9E0ED41EFEE4}" type="slidenum">
              <a:rPr lang="fi-FI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fi-FI" sz="600"/>
          </a:p>
        </p:txBody>
      </p:sp>
      <p:sp>
        <p:nvSpPr>
          <p:cNvPr id="9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D992C04A-704F-984B-93F4-12ED4470FF04}" type="datetime1">
              <a:rPr lang="fi-FI" sz="600" smtClean="0"/>
              <a:pPr>
                <a:lnSpc>
                  <a:spcPct val="90000"/>
                </a:lnSpc>
                <a:spcAft>
                  <a:spcPts val="600"/>
                </a:spcAft>
              </a:pPr>
              <a:t>13.10.2021</a:t>
            </a:fld>
            <a:endParaRPr lang="fi-FI" sz="60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4294967295"/>
          </p:nvPr>
        </p:nvSpPr>
        <p:spPr>
          <a:xfrm>
            <a:off x="261129" y="1139825"/>
            <a:ext cx="8163734" cy="854075"/>
          </a:xfrm>
        </p:spPr>
        <p:txBody>
          <a:bodyPr>
            <a:normAutofit fontScale="92500"/>
          </a:bodyPr>
          <a:lstStyle/>
          <a:p>
            <a:pPr marL="0" indent="0" algn="ctr">
              <a:spcBef>
                <a:spcPts val="2376"/>
              </a:spcBef>
              <a:buNone/>
            </a:pPr>
            <a:r>
              <a:rPr lang="fi-FI" dirty="0"/>
              <a:t>Teoreettinen tausta vrt. teoreettinen viitekehys </a:t>
            </a:r>
          </a:p>
          <a:p>
            <a:pPr marL="285750" indent="-285750">
              <a:spcBef>
                <a:spcPts val="2376"/>
              </a:spcBef>
              <a:buFontTx/>
              <a:buChar char="-"/>
            </a:pPr>
            <a:endParaRPr lang="fi-FI" dirty="0"/>
          </a:p>
          <a:p>
            <a:pPr>
              <a:spcBef>
                <a:spcPts val="2376"/>
              </a:spcBef>
            </a:pPr>
            <a:endParaRPr lang="fi-FI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7481A9-3366-49F5-A3BC-059E198CC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667" y="2085787"/>
            <a:ext cx="6765084" cy="3597097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7D76540-FBCF-4BFE-8481-D6935A5EA2B2}"/>
              </a:ext>
            </a:extLst>
          </p:cNvPr>
          <p:cNvSpPr txBox="1"/>
          <p:nvPr/>
        </p:nvSpPr>
        <p:spPr>
          <a:xfrm>
            <a:off x="920301" y="5682884"/>
            <a:ext cx="67650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b="0" i="0" dirty="0" err="1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Hulteen</a:t>
            </a:r>
            <a:r>
              <a:rPr lang="en-US" sz="8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, R.M., Morgan, P.J., Barnett, L.M. </a:t>
            </a:r>
            <a:r>
              <a:rPr lang="en-US" sz="800" b="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et al.</a:t>
            </a:r>
            <a:r>
              <a:rPr lang="en-US" sz="8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Development of Foundational Movement Skills: A Conceptual Model for Physical Activity Across the Lifespan. </a:t>
            </a:r>
            <a:r>
              <a:rPr lang="en-US" sz="800" b="0" i="1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Sports Med</a:t>
            </a:r>
            <a:r>
              <a:rPr lang="en-US" sz="8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 </a:t>
            </a:r>
            <a:r>
              <a:rPr lang="en-US" sz="800" b="1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48, </a:t>
            </a:r>
            <a:r>
              <a:rPr lang="en-US" sz="800" b="0" i="0" dirty="0">
                <a:solidFill>
                  <a:srgbClr val="333333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1533–1540 (2018). https://doi.org/10.1007/s40279-018-0892-6</a:t>
            </a:r>
            <a:endParaRPr lang="fi-FI" sz="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485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0352" y="127622"/>
            <a:ext cx="7368419" cy="1019912"/>
          </a:xfrm>
        </p:spPr>
        <p:txBody>
          <a:bodyPr/>
          <a:lstStyle/>
          <a:p>
            <a:pPr algn="ctr"/>
            <a:r>
              <a:rPr lang="en-US" dirty="0" err="1"/>
              <a:t>Tutkimuksen</a:t>
            </a:r>
            <a:r>
              <a:rPr lang="en-US" dirty="0"/>
              <a:t> </a:t>
            </a:r>
            <a:r>
              <a:rPr lang="en-US" dirty="0" err="1"/>
              <a:t>menetelmät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35608"/>
            <a:ext cx="8229600" cy="4966247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n-US" dirty="0" err="1"/>
              <a:t>Muista</a:t>
            </a:r>
            <a:r>
              <a:rPr lang="en-US" dirty="0"/>
              <a:t> </a:t>
            </a:r>
            <a:r>
              <a:rPr lang="en-US" dirty="0" err="1"/>
              <a:t>aina</a:t>
            </a:r>
            <a:r>
              <a:rPr lang="en-US" dirty="0"/>
              <a:t> </a:t>
            </a:r>
            <a:r>
              <a:rPr lang="en-US" dirty="0" err="1"/>
              <a:t>mainita</a:t>
            </a:r>
            <a:r>
              <a:rPr lang="en-US" dirty="0"/>
              <a:t> </a:t>
            </a:r>
            <a:r>
              <a:rPr lang="en-US" dirty="0" err="1">
                <a:solidFill>
                  <a:srgbClr val="F1563F"/>
                </a:solidFill>
              </a:rPr>
              <a:t>otos</a:t>
            </a:r>
            <a:r>
              <a:rPr lang="en-US" dirty="0"/>
              <a:t>: </a:t>
            </a:r>
            <a:r>
              <a:rPr lang="en-US" dirty="0" err="1"/>
              <a:t>keitä</a:t>
            </a:r>
            <a:r>
              <a:rPr lang="en-US" dirty="0"/>
              <a:t> </a:t>
            </a:r>
            <a:r>
              <a:rPr lang="en-US" dirty="0" err="1"/>
              <a:t>osallistui</a:t>
            </a:r>
            <a:r>
              <a:rPr lang="en-US" dirty="0"/>
              <a:t>, </a:t>
            </a:r>
            <a:r>
              <a:rPr lang="en-US" dirty="0" err="1"/>
              <a:t>kuinka</a:t>
            </a:r>
            <a:r>
              <a:rPr lang="en-US" dirty="0"/>
              <a:t> </a:t>
            </a:r>
            <a:r>
              <a:rPr lang="en-US" dirty="0" err="1"/>
              <a:t>paljon</a:t>
            </a:r>
            <a:r>
              <a:rPr lang="en-US" dirty="0"/>
              <a:t> </a:t>
            </a:r>
            <a:r>
              <a:rPr lang="en-US" dirty="0" err="1"/>
              <a:t>osallistujia</a:t>
            </a:r>
            <a:r>
              <a:rPr lang="en-US" dirty="0"/>
              <a:t> </a:t>
            </a:r>
            <a:r>
              <a:rPr lang="en-US" dirty="0" err="1"/>
              <a:t>oli</a:t>
            </a:r>
            <a:r>
              <a:rPr lang="en-US" dirty="0"/>
              <a:t>, </a:t>
            </a:r>
            <a:r>
              <a:rPr lang="en-US" dirty="0" err="1"/>
              <a:t>oliko</a:t>
            </a:r>
            <a:r>
              <a:rPr lang="en-US" dirty="0"/>
              <a:t> he </a:t>
            </a:r>
            <a:r>
              <a:rPr lang="en-US" dirty="0" err="1"/>
              <a:t>eri</a:t>
            </a:r>
            <a:r>
              <a:rPr lang="en-US" dirty="0"/>
              <a:t> </a:t>
            </a:r>
            <a:r>
              <a:rPr lang="en-US" dirty="0" err="1"/>
              <a:t>alueelta</a:t>
            </a:r>
            <a:r>
              <a:rPr lang="en-US" dirty="0"/>
              <a:t> / </a:t>
            </a:r>
            <a:r>
              <a:rPr lang="en-US" dirty="0" err="1"/>
              <a:t>samalta</a:t>
            </a:r>
            <a:r>
              <a:rPr lang="en-US" dirty="0"/>
              <a:t> </a:t>
            </a:r>
            <a:r>
              <a:rPr lang="en-US" dirty="0" err="1"/>
              <a:t>alueelta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 </a:t>
            </a:r>
            <a:r>
              <a:rPr lang="en-US" dirty="0" err="1"/>
              <a:t>Tämä</a:t>
            </a:r>
            <a:r>
              <a:rPr lang="en-US" dirty="0"/>
              <a:t> </a:t>
            </a:r>
            <a:r>
              <a:rPr lang="en-US" dirty="0" err="1"/>
              <a:t>antaa</a:t>
            </a:r>
            <a:r>
              <a:rPr lang="en-US" dirty="0"/>
              <a:t> </a:t>
            </a:r>
            <a:r>
              <a:rPr lang="en-US" dirty="0" err="1"/>
              <a:t>perspektiiviä</a:t>
            </a:r>
            <a:r>
              <a:rPr lang="en-US" dirty="0"/>
              <a:t> ja </a:t>
            </a:r>
            <a:r>
              <a:rPr lang="en-US" dirty="0" err="1"/>
              <a:t>asettaa</a:t>
            </a:r>
            <a:r>
              <a:rPr lang="en-US" dirty="0"/>
              <a:t> </a:t>
            </a:r>
            <a:r>
              <a:rPr lang="en-US" dirty="0" err="1"/>
              <a:t>tutkimuksen</a:t>
            </a:r>
            <a:r>
              <a:rPr lang="en-US" dirty="0"/>
              <a:t> </a:t>
            </a:r>
            <a:r>
              <a:rPr lang="en-US" dirty="0" err="1"/>
              <a:t>oikeaan</a:t>
            </a:r>
            <a:r>
              <a:rPr lang="en-US" dirty="0"/>
              <a:t> </a:t>
            </a:r>
            <a:r>
              <a:rPr lang="en-US" dirty="0" err="1"/>
              <a:t>kontekstiin</a:t>
            </a:r>
            <a:r>
              <a:rPr lang="en-US" dirty="0"/>
              <a:t> </a:t>
            </a:r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dirty="0" err="1"/>
              <a:t>Reflektoi</a:t>
            </a:r>
            <a:r>
              <a:rPr lang="en-US" dirty="0"/>
              <a:t> </a:t>
            </a:r>
            <a:r>
              <a:rPr lang="en-US" dirty="0" err="1"/>
              <a:t>menetelmiä</a:t>
            </a:r>
            <a:r>
              <a:rPr lang="en-US" dirty="0"/>
              <a:t> – </a:t>
            </a:r>
            <a:r>
              <a:rPr lang="en-US" dirty="0" err="1"/>
              <a:t>mittareita</a:t>
            </a:r>
            <a:r>
              <a:rPr lang="en-US" dirty="0"/>
              <a:t> ja </a:t>
            </a:r>
            <a:r>
              <a:rPr lang="en-US" dirty="0" err="1"/>
              <a:t>niiden</a:t>
            </a:r>
            <a:r>
              <a:rPr lang="en-US" dirty="0"/>
              <a:t> </a:t>
            </a:r>
            <a:r>
              <a:rPr lang="en-US" dirty="0" err="1"/>
              <a:t>luotettavuutta</a:t>
            </a:r>
            <a:r>
              <a:rPr lang="en-US" dirty="0"/>
              <a:t>. </a:t>
            </a:r>
            <a:r>
              <a:rPr lang="en-US" dirty="0">
                <a:solidFill>
                  <a:srgbClr val="F1563F"/>
                </a:solidFill>
              </a:rPr>
              <a:t>Case </a:t>
            </a:r>
            <a:r>
              <a:rPr lang="en-US" dirty="0" err="1">
                <a:solidFill>
                  <a:srgbClr val="F1563F"/>
                </a:solidFill>
              </a:rPr>
              <a:t>fyysinen</a:t>
            </a:r>
            <a:r>
              <a:rPr lang="en-US" dirty="0">
                <a:solidFill>
                  <a:srgbClr val="F1563F"/>
                </a:solidFill>
              </a:rPr>
              <a:t> </a:t>
            </a:r>
            <a:r>
              <a:rPr lang="en-US" dirty="0" err="1">
                <a:solidFill>
                  <a:srgbClr val="F1563F"/>
                </a:solidFill>
              </a:rPr>
              <a:t>aktiivisuus</a:t>
            </a:r>
            <a:r>
              <a:rPr lang="en-US" dirty="0">
                <a:solidFill>
                  <a:srgbClr val="F1563F"/>
                </a:solidFill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27FF40-B8EF-44D5-A1E0-87F23FB88C8B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1988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2829275"/>
            <a:ext cx="4594194" cy="2248752"/>
          </a:xfrm>
        </p:spPr>
        <p:txBody>
          <a:bodyPr/>
          <a:lstStyle/>
          <a:p>
            <a:r>
              <a:rPr lang="en-US" dirty="0"/>
              <a:t>TIEDONHAKU  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5E02C-4786-8946-A4E3-50E8C3A48845}" type="datetime1">
              <a:rPr lang="fi-FI" smtClean="0"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20729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5</a:t>
            </a:fld>
            <a:endParaRPr lang="fi-FI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3D9EE4B-F66A-44F6-AA57-DB968769C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C9DE6DC-2D7B-46DA-9B32-FE08B2E62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6262" y="558347"/>
            <a:ext cx="7428216" cy="5273365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4D0E47-E3D3-408C-BD50-E4F6F2A22A15}"/>
              </a:ext>
            </a:extLst>
          </p:cNvPr>
          <p:cNvSpPr txBox="1"/>
          <p:nvPr/>
        </p:nvSpPr>
        <p:spPr>
          <a:xfrm>
            <a:off x="397403" y="5910943"/>
            <a:ext cx="7485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Jyväskylän yliopisto. 2021. Tallenna lähteet ja viittaa oikein. Verkkosivu. Viitattu 6.10.2021. https://koppa.jyu.fi/avoimet/kirjasto/kirjastotuutori/kirjat-lehdet-artikkelit/tieteelliset-lahteet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25A37B4-BA76-4CD3-8760-D02EED223CA1}"/>
              </a:ext>
            </a:extLst>
          </p:cNvPr>
          <p:cNvSpPr/>
          <p:nvPr/>
        </p:nvSpPr>
        <p:spPr>
          <a:xfrm>
            <a:off x="1473200" y="1578360"/>
            <a:ext cx="1767840" cy="1019912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892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7041" y="1247602"/>
            <a:ext cx="3667760" cy="5031278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768"/>
              </a:spcBef>
              <a:spcAft>
                <a:spcPts val="0"/>
              </a:spcAft>
              <a:buClr>
                <a:srgbClr val="F1563F"/>
              </a:buClr>
              <a:buSzTx/>
              <a:buFont typeface="Arial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Mieti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avainsanoja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työllesi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.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Pohdi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työn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rajaamista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avainsanojen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avulla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.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</a:b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Kirjoita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avainsanoja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ylös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2957"/>
                </a:solidFill>
                <a:effectLst/>
                <a:uLnTx/>
                <a:uFillTx/>
                <a:latin typeface="Helvetica" pitchFamily="34" charset="0"/>
                <a:ea typeface="+mn-ea"/>
                <a:cs typeface="Helvetica"/>
              </a:rPr>
              <a:t>. </a:t>
            </a:r>
            <a:endParaRPr kumimoji="0" lang="fi-FI" sz="3200" b="0" i="0" u="none" strike="noStrike" kern="1200" cap="none" spc="0" normalizeH="0" baseline="0" noProof="0" dirty="0">
              <a:ln>
                <a:noFill/>
              </a:ln>
              <a:solidFill>
                <a:srgbClr val="002957"/>
              </a:solidFill>
              <a:effectLst/>
              <a:uLnTx/>
              <a:uFillTx/>
              <a:latin typeface="Helvetica" pitchFamily="34" charset="0"/>
              <a:ea typeface="+mn-ea"/>
              <a:cs typeface="Helvetica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3B751-1C73-F140-8F4C-4EAC8C7B914C}" type="datetime1">
              <a:rPr lang="fi-FI" smtClean="0"/>
              <a:t>13.10.2021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chemeClr val="accent1"/>
                </a:solidFill>
              </a:rPr>
              <a:t>JYU.</a:t>
            </a:r>
            <a:r>
              <a:rPr lang="fi-FI" b="1"/>
              <a:t> Since 1863.</a:t>
            </a:r>
            <a:endParaRPr lang="fi-FI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6789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63D9EE4B-F66A-44F6-AA57-DB968769C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C9DE6DC-2D7B-46DA-9B32-FE08B2E623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8387" y="558347"/>
            <a:ext cx="7428216" cy="5273365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4D0E47-E3D3-408C-BD50-E4F6F2A22A15}"/>
              </a:ext>
            </a:extLst>
          </p:cNvPr>
          <p:cNvSpPr txBox="1"/>
          <p:nvPr/>
        </p:nvSpPr>
        <p:spPr>
          <a:xfrm>
            <a:off x="397403" y="5910943"/>
            <a:ext cx="74859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/>
              <a:t>Jyväskylän yliopisto. 2021. Tallenna lähteet ja viittaa oikein. Verkkosivu. Viitattu 6.10.2021. https://koppa.jyu.fi/avoimet/kirjasto/kirjastotuutori/kirjat-lehdet-artikkelit/tieteelliset-lahteet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8C171E2-222F-4693-AB52-D564707CCBDD}"/>
              </a:ext>
            </a:extLst>
          </p:cNvPr>
          <p:cNvSpPr/>
          <p:nvPr/>
        </p:nvSpPr>
        <p:spPr>
          <a:xfrm>
            <a:off x="5023121" y="2277122"/>
            <a:ext cx="1464816" cy="772357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0343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7040" y="219446"/>
            <a:ext cx="7368419" cy="1019912"/>
          </a:xfrm>
        </p:spPr>
        <p:txBody>
          <a:bodyPr/>
          <a:lstStyle/>
          <a:p>
            <a:pPr algn="ctr"/>
            <a:r>
              <a:rPr lang="en-US" dirty="0" err="1"/>
              <a:t>Tiedonhankinnan</a:t>
            </a:r>
            <a:r>
              <a:rPr lang="en-US" dirty="0"/>
              <a:t> </a:t>
            </a:r>
            <a:r>
              <a:rPr lang="en-US" dirty="0" err="1"/>
              <a:t>perusteet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34160"/>
            <a:ext cx="8229600" cy="4867695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Hanki</a:t>
            </a:r>
            <a:r>
              <a:rPr lang="en-US" dirty="0"/>
              <a:t> </a:t>
            </a:r>
            <a:r>
              <a:rPr lang="en-US" dirty="0" err="1"/>
              <a:t>tieteellisesti</a:t>
            </a:r>
            <a:r>
              <a:rPr lang="en-US" dirty="0"/>
              <a:t> </a:t>
            </a:r>
            <a:r>
              <a:rPr lang="en-US" dirty="0" err="1"/>
              <a:t>luotettavia</a:t>
            </a:r>
            <a:r>
              <a:rPr lang="en-US" dirty="0"/>
              <a:t> </a:t>
            </a:r>
            <a:r>
              <a:rPr lang="en-US" dirty="0" err="1"/>
              <a:t>lähteitä</a:t>
            </a:r>
            <a:r>
              <a:rPr lang="en-US" dirty="0"/>
              <a:t> </a:t>
            </a:r>
          </a:p>
          <a:p>
            <a:r>
              <a:rPr lang="fi-FI" i="0" dirty="0">
                <a:effectLst/>
                <a:latin typeface="Arial" panose="020B0604020202020204" pitchFamily="34" charset="0"/>
              </a:rPr>
              <a:t>Vertaisarviointi lisää luotettavuutta (</a:t>
            </a:r>
            <a:r>
              <a:rPr lang="en-US" i="0" dirty="0">
                <a:effectLst/>
                <a:latin typeface="Arial" panose="020B0604020202020204" pitchFamily="34" charset="0"/>
              </a:rPr>
              <a:t>peer-reviewed articles tai refereed articles</a:t>
            </a:r>
            <a:r>
              <a:rPr lang="fi-FI" i="0" dirty="0">
                <a:effectLst/>
                <a:latin typeface="Arial" panose="020B0604020202020204" pitchFamily="34" charset="0"/>
              </a:rPr>
              <a:t>)</a:t>
            </a:r>
          </a:p>
          <a:p>
            <a:r>
              <a:rPr lang="fi-FI" b="0" i="0" dirty="0">
                <a:effectLst/>
                <a:latin typeface="Arial" panose="020B0604020202020204" pitchFamily="34" charset="0"/>
              </a:rPr>
              <a:t>Julkaisijan merkitys </a:t>
            </a:r>
          </a:p>
          <a:p>
            <a:r>
              <a:rPr lang="fi-FI" dirty="0">
                <a:latin typeface="Arial" panose="020B0604020202020204" pitchFamily="34" charset="0"/>
              </a:rPr>
              <a:t>Tutkimuksen rakenne ja tutkimusmenetelmät sekä aineisto</a:t>
            </a:r>
          </a:p>
          <a:p>
            <a:r>
              <a:rPr lang="fi-FI" dirty="0">
                <a:solidFill>
                  <a:srgbClr val="F1563F"/>
                </a:solidFill>
                <a:latin typeface="Arial" panose="020B0604020202020204" pitchFamily="34" charset="0"/>
              </a:rPr>
              <a:t>Kuinka vanhoihin lähteisiin voi viitata?</a:t>
            </a:r>
          </a:p>
          <a:p>
            <a:endParaRPr lang="fi-FI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fi-FI" b="0" i="0" dirty="0">
                <a:effectLst/>
                <a:latin typeface="Arial" panose="020B0604020202020204" pitchFamily="34" charset="0"/>
              </a:rPr>
              <a:t>Katso lisää:</a:t>
            </a:r>
            <a:r>
              <a:rPr lang="fi-FI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dirty="0">
                <a:solidFill>
                  <a:srgbClr val="F1563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https://koppa.jyu.fi/avoimet/kirjasto/kirjastotuutori/kirjat-lehdet-artikkelit/tieteelliset-lahteet</a:t>
            </a:r>
            <a:endParaRPr lang="en-US" dirty="0">
              <a:solidFill>
                <a:srgbClr val="F1563F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41566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121CC40-E9DC-44C7-AC16-1DA720D9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>
                <a:hlinkClick r:id="rId2"/>
              </a:rPr>
              <a:t>https://jyu.finna.fi/Search/Advanced</a:t>
            </a:r>
            <a:r>
              <a:rPr lang="fi-FI" dirty="0"/>
              <a:t>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DC301C4-7BF1-4D98-BEA3-2C7B56CABD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DC313B7-F797-4E19-99C7-B2C31C6F134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D28203-B7DF-476D-90C2-FEF3F394A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FE3988A-0109-0B40-965D-9E0ED41EFEE4}" type="slidenum">
              <a:rPr lang="fi-FI" smtClean="0"/>
              <a:pPr/>
              <a:t>9</a:t>
            </a:fld>
            <a:endParaRPr lang="fi-FI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E25B725-4848-4DF5-B8AA-49A632FD5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8D66E-D4C1-438C-8B85-C19A0838289F}" type="datetime1">
              <a:rPr lang="fi-FI" smtClean="0"/>
              <a:pPr/>
              <a:t>13.10.2021</a:t>
            </a:fld>
            <a:endParaRPr lang="fi-FI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32B884B-8E89-4307-A5BC-02CB8C6BF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b="1">
                <a:solidFill>
                  <a:srgbClr val="FF0000"/>
                </a:solidFill>
              </a:rPr>
              <a:t>JYU. </a:t>
            </a:r>
            <a:r>
              <a:rPr lang="fi-FI" b="1"/>
              <a:t>Since 1863.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000419802"/>
      </p:ext>
    </p:extLst>
  </p:cSld>
  <p:clrMapOvr>
    <a:masterClrMapping/>
  </p:clrMapOvr>
</p:sld>
</file>

<file path=ppt/theme/theme1.xml><?xml version="1.0" encoding="utf-8"?>
<a:theme xmlns:a="http://schemas.openxmlformats.org/drawingml/2006/main" name="JYU Otsikkodi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JYU sisältö pohjat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Mukautettu suunnittelumalli">
  <a:themeElements>
    <a:clrScheme name="JYU">
      <a:dk1>
        <a:sysClr val="windowText" lastClr="000000"/>
      </a:dk1>
      <a:lt1>
        <a:sysClr val="window" lastClr="FFFFFF"/>
      </a:lt1>
      <a:dk2>
        <a:srgbClr val="002957"/>
      </a:dk2>
      <a:lt2>
        <a:srgbClr val="C7C9C8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EEFEE"/>
      </a:accent5>
      <a:accent6>
        <a:srgbClr val="1A3C68"/>
      </a:accent6>
      <a:hlink>
        <a:srgbClr val="F1563F"/>
      </a:hlink>
      <a:folHlink>
        <a:srgbClr val="CD1619"/>
      </a:folHlink>
    </a:clrScheme>
    <a:fontScheme name="Elementit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</TotalTime>
  <Words>544</Words>
  <Application>Microsoft Office PowerPoint</Application>
  <PresentationFormat>On-screen Show (4:3)</PresentationFormat>
  <Paragraphs>88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Courier New</vt:lpstr>
      <vt:lpstr>Helvetica</vt:lpstr>
      <vt:lpstr>Palatino Linotype</vt:lpstr>
      <vt:lpstr>Times New Roman</vt:lpstr>
      <vt:lpstr>JYU Otsikkodiat</vt:lpstr>
      <vt:lpstr>JYU sisältö pohjat</vt:lpstr>
      <vt:lpstr>2_Mukautettu suunnittelumalli</vt:lpstr>
      <vt:lpstr>Be JYUnited.</vt:lpstr>
      <vt:lpstr>Referointitehtävästä</vt:lpstr>
      <vt:lpstr>Tutkimuksen menetelmät</vt:lpstr>
      <vt:lpstr>TIEDONHAKU  </vt:lpstr>
      <vt:lpstr>PowerPoint Presentation</vt:lpstr>
      <vt:lpstr>Mieti avainsanoja työllesi.   Pohdi työn rajaamista avainsanojen avulla.   Kirjoita avainsanoja ylös. </vt:lpstr>
      <vt:lpstr>PowerPoint Presentation</vt:lpstr>
      <vt:lpstr>Tiedonhankinnan perusteet </vt:lpstr>
      <vt:lpstr>https://jyu.finna.fi/Search/Advanced </vt:lpstr>
      <vt:lpstr>Etsi JYKdokista kotimaisia artikkeleita avainsanoihisi liittyen   Käytä tarkennettua hakua   Tutustu artikkeleihin ja ota lähteet talteen </vt:lpstr>
      <vt:lpstr>PowerPoint Presentation</vt:lpstr>
      <vt:lpstr>TUULA TUTKIJA  </vt:lpstr>
      <vt:lpstr>Muokkaa nyt löytämäsi lähteet Tuula Tutkijan mukaisesti </vt:lpstr>
      <vt:lpstr>LÄHDEVIITTAUSOHJELMAT </vt:lpstr>
      <vt:lpstr>Ensi viikolla kirjastokerta </vt:lpstr>
      <vt:lpstr>REFEROINTITEHTÄVÄ 2 </vt:lpstr>
    </vt:vector>
  </TitlesOfParts>
  <Company>ID Partners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Jenny Korhonen</dc:creator>
  <cp:lastModifiedBy>Niemistö, Donna</cp:lastModifiedBy>
  <cp:revision>99</cp:revision>
  <dcterms:created xsi:type="dcterms:W3CDTF">2017-01-24T13:51:20Z</dcterms:created>
  <dcterms:modified xsi:type="dcterms:W3CDTF">2021-10-13T10:06:09Z</dcterms:modified>
</cp:coreProperties>
</file>