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</p:sldMasterIdLst>
  <p:notesMasterIdLst>
    <p:notesMasterId r:id="rId14"/>
  </p:notesMasterIdLst>
  <p:sldIdLst>
    <p:sldId id="256" r:id="rId5"/>
    <p:sldId id="257" r:id="rId6"/>
    <p:sldId id="260" r:id="rId7"/>
    <p:sldId id="259" r:id="rId8"/>
    <p:sldId id="258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103" d="100"/>
          <a:sy n="103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40F02-3A02-4DD9-B84F-823AFFBFF446}" type="datetimeFigureOut">
              <a:rPr lang="fi-FI" smtClean="0"/>
              <a:t>6.11.2017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5C0B-00BA-433C-BDEF-10FADBC54B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2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Esitys / Bottas, Hirvensalo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778004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795121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3191307" y="2255337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3191307" y="4272454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76-0C55-4284-8D23-3CA849839C10}" type="datetimeFigureOut">
              <a:rPr lang="fi-FI" smtClean="0"/>
              <a:t>6.11.2017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E3A-CDFB-442F-A36C-6EBC26369F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805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8248258" y="142284"/>
            <a:ext cx="763388" cy="1028096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53" r:id="rId1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1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2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Pegagogiikan</a:t>
            </a:r>
            <a:r>
              <a:rPr lang="fi-FI" dirty="0" smtClean="0"/>
              <a:t> kehittämisryhmä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Liikuntatieteellinen tiedekunta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4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 smtClean="0"/>
              <a:t>PKR: Asialistalla 6.11.2017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4"/>
            <a:ext cx="8561791" cy="4986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2200" dirty="0" smtClean="0"/>
              <a:t>Ryhmän jäsenet: esittäytyminen</a:t>
            </a:r>
          </a:p>
          <a:p>
            <a:pPr marL="0" indent="0">
              <a:buFont typeface="Arial"/>
              <a:buNone/>
            </a:pPr>
            <a:r>
              <a:rPr lang="fi-FI" sz="2200" dirty="0" smtClean="0"/>
              <a:t>Ryhmän tehtävästä ja toimintatavoista</a:t>
            </a:r>
          </a:p>
          <a:p>
            <a:pPr marL="0" indent="0">
              <a:buFont typeface="Arial"/>
              <a:buNone/>
            </a:pPr>
            <a:r>
              <a:rPr lang="fi-FI" sz="2200" dirty="0" smtClean="0"/>
              <a:t>Ryhmään tuotavista asioista</a:t>
            </a:r>
          </a:p>
          <a:p>
            <a:pPr marL="0" indent="0">
              <a:buFont typeface="Arial"/>
              <a:buNone/>
            </a:pPr>
            <a:r>
              <a:rPr lang="fi-FI" sz="2200" dirty="0" smtClean="0"/>
              <a:t>Ajankohtaista</a:t>
            </a:r>
          </a:p>
          <a:p>
            <a:pPr marL="0" indent="0">
              <a:buFont typeface="Arial"/>
              <a:buNone/>
            </a:pPr>
            <a:r>
              <a:rPr lang="fi-FI" sz="2200" dirty="0" smtClean="0"/>
              <a:t>Kokoontumisten ajankohdat?</a:t>
            </a:r>
          </a:p>
          <a:p>
            <a:pPr marL="0" indent="0">
              <a:buFont typeface="Arial"/>
              <a:buNone/>
            </a:pPr>
            <a:endParaRPr lang="fi-FI" sz="2200" dirty="0" smtClean="0"/>
          </a:p>
          <a:p>
            <a:pPr marL="0" indent="0">
              <a:buFont typeface="Arial"/>
              <a:buNone/>
            </a:pPr>
            <a:endParaRPr lang="fi-FI" sz="2200" dirty="0" smtClean="0"/>
          </a:p>
          <a:p>
            <a:pPr marL="0" indent="0">
              <a:buFont typeface="Arial"/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55500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9446"/>
            <a:ext cx="7368419" cy="1019912"/>
          </a:xfrm>
        </p:spPr>
        <p:txBody>
          <a:bodyPr/>
          <a:lstStyle/>
          <a:p>
            <a:r>
              <a:rPr lang="fi-FI" dirty="0"/>
              <a:t>Ryhmän jäsenet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80" y="724751"/>
            <a:ext cx="8229600" cy="5162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Liikuntatieteellisen tiedekunnan pedagogiikan kehittämisryhmä aloittaa toimintansa 1.11.2017 alkaen (toimikausi 1.11.2017 - </a:t>
            </a:r>
            <a:r>
              <a:rPr lang="fi-FI" sz="1600" dirty="0" smtClean="0"/>
              <a:t>31.7.2020</a:t>
            </a:r>
            <a:r>
              <a:rPr lang="fi-FI" sz="1600" dirty="0"/>
              <a:t>)</a:t>
            </a:r>
            <a:endParaRPr lang="fi-FI" sz="1600" dirty="0" smtClean="0"/>
          </a:p>
          <a:p>
            <a:r>
              <a:rPr lang="fi-FI" sz="1600" dirty="0" smtClean="0"/>
              <a:t>Bottas, Reijo		LKY</a:t>
            </a:r>
          </a:p>
          <a:p>
            <a:r>
              <a:rPr lang="fi-FI" sz="1600" dirty="0" err="1" smtClean="0"/>
              <a:t>Collaan</a:t>
            </a:r>
            <a:r>
              <a:rPr lang="fi-FI" sz="1600" dirty="0"/>
              <a:t>, Emilia	</a:t>
            </a:r>
            <a:r>
              <a:rPr lang="fi-FI" sz="1600" dirty="0" smtClean="0"/>
              <a:t>	(</a:t>
            </a:r>
            <a:r>
              <a:rPr lang="fi-FI" sz="1600" dirty="0"/>
              <a:t>1.-2. </a:t>
            </a:r>
            <a:r>
              <a:rPr lang="fi-FI" sz="1600" dirty="0" err="1"/>
              <a:t>vsk</a:t>
            </a:r>
            <a:r>
              <a:rPr lang="fi-FI" sz="1600" dirty="0"/>
              <a:t>. opisk.)</a:t>
            </a:r>
          </a:p>
          <a:p>
            <a:r>
              <a:rPr lang="fi-FI" sz="1600" dirty="0"/>
              <a:t>Huovinen, Terhi	</a:t>
            </a:r>
            <a:r>
              <a:rPr lang="fi-FI" sz="1600" dirty="0" smtClean="0"/>
              <a:t>	LKY</a:t>
            </a:r>
            <a:endParaRPr lang="fi-FI" sz="1600" dirty="0"/>
          </a:p>
          <a:p>
            <a:r>
              <a:rPr lang="fi-FI" sz="1600" dirty="0"/>
              <a:t>Laakso, Timo	</a:t>
            </a:r>
            <a:r>
              <a:rPr lang="fi-FI" sz="1600" dirty="0" smtClean="0"/>
              <a:t>	LKY</a:t>
            </a:r>
            <a:endParaRPr lang="fi-FI" sz="1600" dirty="0"/>
          </a:p>
          <a:p>
            <a:r>
              <a:rPr lang="fi-FI" sz="1600" dirty="0"/>
              <a:t>Lyyra, Nelli		</a:t>
            </a:r>
            <a:r>
              <a:rPr lang="fi-FI" sz="1600" dirty="0" smtClean="0"/>
              <a:t>	LKY</a:t>
            </a:r>
            <a:endParaRPr lang="fi-FI" sz="1600" dirty="0"/>
          </a:p>
          <a:p>
            <a:r>
              <a:rPr lang="fi-FI" sz="1600" dirty="0"/>
              <a:t>Paakkari, Leena </a:t>
            </a:r>
            <a:r>
              <a:rPr lang="fi-FI" sz="1600" dirty="0" smtClean="0"/>
              <a:t>	TT</a:t>
            </a:r>
            <a:endParaRPr lang="fi-FI" sz="1600" dirty="0"/>
          </a:p>
          <a:p>
            <a:r>
              <a:rPr lang="fi-FI" sz="1600" dirty="0"/>
              <a:t>Paavola, Leevi	</a:t>
            </a:r>
            <a:r>
              <a:rPr lang="fi-FI" sz="1600" dirty="0" smtClean="0"/>
              <a:t>	(</a:t>
            </a:r>
            <a:r>
              <a:rPr lang="fi-FI" sz="1600" dirty="0"/>
              <a:t>5+ </a:t>
            </a:r>
            <a:r>
              <a:rPr lang="fi-FI" sz="1600" dirty="0" err="1"/>
              <a:t>vsk</a:t>
            </a:r>
            <a:r>
              <a:rPr lang="fi-FI" sz="1600" dirty="0"/>
              <a:t>. opisk.)</a:t>
            </a:r>
          </a:p>
          <a:p>
            <a:r>
              <a:rPr lang="fi-FI" sz="1600" dirty="0"/>
              <a:t>Pietarinen, </a:t>
            </a:r>
            <a:r>
              <a:rPr lang="fi-FI" sz="1600" dirty="0" smtClean="0"/>
              <a:t>Volter	(3</a:t>
            </a:r>
            <a:r>
              <a:rPr lang="fi-FI" sz="1600" dirty="0"/>
              <a:t>.-4. </a:t>
            </a:r>
            <a:r>
              <a:rPr lang="fi-FI" sz="1600" dirty="0" err="1"/>
              <a:t>vsk</a:t>
            </a:r>
            <a:r>
              <a:rPr lang="fi-FI" sz="1600" dirty="0"/>
              <a:t>. opisk.)</a:t>
            </a:r>
          </a:p>
          <a:p>
            <a:r>
              <a:rPr lang="fi-FI" sz="1600" dirty="0"/>
              <a:t>Pullinen, Teemu 	LB</a:t>
            </a:r>
          </a:p>
          <a:p>
            <a:r>
              <a:rPr lang="fi-FI" sz="1600" dirty="0" err="1"/>
              <a:t>Simula</a:t>
            </a:r>
            <a:r>
              <a:rPr lang="fi-FI" sz="1600" dirty="0"/>
              <a:t>, Mikko 	</a:t>
            </a:r>
            <a:r>
              <a:rPr lang="fi-FI" sz="1600" dirty="0" smtClean="0"/>
              <a:t>	LKY</a:t>
            </a:r>
            <a:endParaRPr lang="fi-FI" sz="1600" dirty="0"/>
          </a:p>
          <a:p>
            <a:r>
              <a:rPr lang="fi-FI" sz="1600" dirty="0"/>
              <a:t>Sjögren, Tuulikki	TT</a:t>
            </a:r>
          </a:p>
          <a:p>
            <a:r>
              <a:rPr lang="fi-FI" sz="1600" dirty="0"/>
              <a:t>Tynjälä, Jorma 	</a:t>
            </a:r>
            <a:r>
              <a:rPr lang="fi-FI" sz="1600" dirty="0" smtClean="0"/>
              <a:t>	TT</a:t>
            </a:r>
            <a:endParaRPr lang="fi-FI" sz="1600" dirty="0"/>
          </a:p>
          <a:p>
            <a:r>
              <a:rPr lang="fi-FI" sz="1600" dirty="0"/>
              <a:t>Viljanen, Anne 	</a:t>
            </a:r>
            <a:r>
              <a:rPr lang="fi-FI" sz="1600" dirty="0" smtClean="0"/>
              <a:t>	TT</a:t>
            </a:r>
            <a:endParaRPr lang="fi-FI" sz="1600" dirty="0"/>
          </a:p>
          <a:p>
            <a:r>
              <a:rPr lang="fi-FI" sz="1600" dirty="0" err="1"/>
              <a:t>Waller</a:t>
            </a:r>
            <a:r>
              <a:rPr lang="fi-FI" sz="1600" dirty="0"/>
              <a:t>, Katja	</a:t>
            </a:r>
            <a:r>
              <a:rPr lang="fi-FI" sz="1600" dirty="0" smtClean="0"/>
              <a:t>	TT</a:t>
            </a:r>
            <a:endParaRPr lang="fi-FI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22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 smtClean="0"/>
              <a:t>Tehtävistä ja toimintatavoista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4"/>
            <a:ext cx="8561791" cy="49864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i-FI" sz="2200" dirty="0" smtClean="0">
                <a:solidFill>
                  <a:srgbClr val="0070C0"/>
                </a:solidFill>
              </a:rPr>
              <a:t>Ryhmää johtaa pedagoginen johtaja </a:t>
            </a:r>
            <a:endParaRPr lang="fi-FI" sz="2200" dirty="0" smtClean="0"/>
          </a:p>
          <a:p>
            <a:pPr>
              <a:buFont typeface="Arial"/>
              <a:buNone/>
            </a:pPr>
            <a:r>
              <a:rPr lang="fi-FI" sz="2200" dirty="0" smtClean="0"/>
              <a:t>Ryhmän tehtävät:</a:t>
            </a:r>
          </a:p>
          <a:p>
            <a:r>
              <a:rPr lang="fi-FI" sz="2200" dirty="0" smtClean="0"/>
              <a:t>Vastaa opetuksen yhtenäistämisestä ja kehittämisestä sekä eri oppiaineiden tarkoituksenmukaisesta integroinnista</a:t>
            </a:r>
          </a:p>
          <a:p>
            <a:r>
              <a:rPr lang="fi-FI" sz="2200" dirty="0" smtClean="0"/>
              <a:t>Valmistelee yhteistyössä </a:t>
            </a:r>
            <a:r>
              <a:rPr lang="fi-FI" sz="2200" dirty="0" err="1" smtClean="0"/>
              <a:t>TAR:ien</a:t>
            </a:r>
            <a:r>
              <a:rPr lang="fi-FI" sz="2200" dirty="0" smtClean="0"/>
              <a:t> kanssa koulutuksien ja opetuksen sisällöt (OPS), sekä opetuksen toimintaperiaatteet ja toimenpiteet</a:t>
            </a:r>
          </a:p>
          <a:p>
            <a:r>
              <a:rPr lang="fi-FI" sz="2200" dirty="0" smtClean="0"/>
              <a:t>Vastaa opiskelijan opiskelun, ja asiantuntijaksi kehittymisen ohjauksen kehittämisestä (ohjauksen toteuttamissuunnitelma)</a:t>
            </a:r>
          </a:p>
          <a:p>
            <a:endParaRPr lang="fi-FI" sz="2200" dirty="0" smtClean="0"/>
          </a:p>
          <a:p>
            <a:pPr>
              <a:buFont typeface="Arial"/>
              <a:buNone/>
            </a:pPr>
            <a:r>
              <a:rPr lang="fi-FI" sz="2200" dirty="0" smtClean="0">
                <a:solidFill>
                  <a:srgbClr val="0070C0"/>
                </a:solidFill>
              </a:rPr>
              <a:t>+ </a:t>
            </a:r>
            <a:r>
              <a:rPr lang="fi-FI" sz="2200" dirty="0" smtClean="0">
                <a:solidFill>
                  <a:srgbClr val="0070C0"/>
                </a:solidFill>
              </a:rPr>
              <a:t>TAR edustus </a:t>
            </a:r>
            <a:r>
              <a:rPr lang="fi-FI" sz="2200" dirty="0" smtClean="0">
                <a:solidFill>
                  <a:srgbClr val="0070C0"/>
                </a:solidFill>
              </a:rPr>
              <a:t>+ kehittäjät (6) (vapaaehtoisuus / perusteltavuus ryhmän tehtävän suunnassa), opiskelijat (3) </a:t>
            </a:r>
          </a:p>
          <a:p>
            <a:pPr>
              <a:buFont typeface="Arial"/>
              <a:buNone/>
            </a:pPr>
            <a:r>
              <a:rPr lang="fi-FI" sz="2200" dirty="0" smtClean="0">
                <a:solidFill>
                  <a:srgbClr val="0070C0"/>
                </a:solidFill>
              </a:rPr>
              <a:t>+ tarvittaessa ryhmää täydennetään / tarvittavia työryhmiä perustetaan henkilöstön asiantuntijuutta hyödyntäen</a:t>
            </a:r>
          </a:p>
          <a:p>
            <a:pPr>
              <a:buFont typeface="Arial"/>
              <a:buNone/>
            </a:pPr>
            <a:r>
              <a:rPr lang="fi-FI" sz="2200" dirty="0" smtClean="0">
                <a:solidFill>
                  <a:srgbClr val="0070C0"/>
                </a:solidFill>
              </a:rPr>
              <a:t>- pedagoginen johtaja toimii yhteistyössä koulutuksen varadekaanin, opintopäällikön ja koulutussuunnittelijoiden kanssa</a:t>
            </a:r>
          </a:p>
          <a:p>
            <a:pPr marL="0" indent="0">
              <a:buFont typeface="Arial"/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211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944724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Koulutuksen kehittämisryhmä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280" y="1730086"/>
            <a:ext cx="6609567" cy="42166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Ryhmää johtaa koulutuksen varadekaani </a:t>
            </a:r>
          </a:p>
          <a:p>
            <a:pPr>
              <a:buNone/>
            </a:pPr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Ryhmän tehtävät:</a:t>
            </a:r>
          </a:p>
          <a:p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Vastaa koulutuksien toteutumisesta strategian suunnassa</a:t>
            </a:r>
          </a:p>
          <a:p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Arvioi toteutuneita koulutuksia ja selvittää koulutustilannetta ja tekee ehdotuksia koulutuksien kehittämiseksi</a:t>
            </a:r>
          </a:p>
          <a:p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Viimeistelee tiedekunnan opetussuunnitelmat (OPS), sekä opetuksen toimintaperiaatteet ja toimenpiteet</a:t>
            </a:r>
          </a:p>
          <a:p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Osallistuu koulutuksien sisältöjen valmisteluun</a:t>
            </a:r>
          </a:p>
          <a:p>
            <a:r>
              <a:rPr lang="fi-FI" sz="1650" dirty="0">
                <a:solidFill>
                  <a:schemeClr val="accent5">
                    <a:lumMod val="50000"/>
                  </a:schemeClr>
                </a:solidFill>
              </a:rPr>
              <a:t>Osallistuu opetuksen yhtenäistämiseen ja oppiaineiden tarkoituksenmukaiseen integrointiin sekä opiskelun ja opiskelijan oppimisen kehittämiseen</a:t>
            </a:r>
          </a:p>
          <a:p>
            <a:endParaRPr lang="fi-FI" sz="165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+ ryhmään valitaan edustus kustakin </a:t>
            </a:r>
            <a:r>
              <a:rPr lang="fi-FI" sz="1500" dirty="0" err="1">
                <a:solidFill>
                  <a:schemeClr val="accent5">
                    <a:lumMod val="50000"/>
                  </a:schemeClr>
                </a:solidFill>
              </a:rPr>
              <a:t>TAR:stä</a:t>
            </a:r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 sekä opiskelijoiden edustaja (t)</a:t>
            </a:r>
          </a:p>
          <a:p>
            <a:pPr>
              <a:buNone/>
            </a:pPr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- koulutuksen varadekaani toimii yhteistyössä pedagogisen johtajan, opintopäällikön ja koulutussuunnittelijoiden kanssa</a:t>
            </a:r>
          </a:p>
          <a:p>
            <a:pPr marL="0" indent="0">
              <a:buNone/>
            </a:pPr>
            <a:endParaRPr lang="fi-FI" sz="165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i-FI" sz="165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165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 smtClean="0"/>
              <a:t>Tehtävistä ja toimintatavoista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4"/>
            <a:ext cx="8561791" cy="4986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Jäsenet: </a:t>
            </a:r>
            <a:r>
              <a:rPr lang="fi-FI" sz="2200" dirty="0">
                <a:solidFill>
                  <a:srgbClr val="0070C0"/>
                </a:solidFill>
              </a:rPr>
              <a:t>v</a:t>
            </a:r>
            <a:r>
              <a:rPr lang="fi-FI" sz="2200" dirty="0" smtClean="0">
                <a:solidFill>
                  <a:srgbClr val="0070C0"/>
                </a:solidFill>
              </a:rPr>
              <a:t>apaaehtoisuus </a:t>
            </a:r>
            <a:r>
              <a:rPr lang="fi-FI" sz="2200" dirty="0" smtClean="0">
                <a:solidFill>
                  <a:srgbClr val="0070C0"/>
                </a:solidFill>
              </a:rPr>
              <a:t>ja sitoutuneisuus </a:t>
            </a:r>
            <a:r>
              <a:rPr lang="fi-FI" sz="2200" dirty="0" smtClean="0">
                <a:solidFill>
                  <a:srgbClr val="0070C0"/>
                </a:solidFill>
              </a:rPr>
              <a:t>kehittämiseen</a:t>
            </a:r>
          </a:p>
          <a:p>
            <a:pPr lvl="1">
              <a:buFontTx/>
              <a:buChar char="-"/>
            </a:pPr>
            <a:r>
              <a:rPr lang="fi-FI" sz="1800" dirty="0">
                <a:solidFill>
                  <a:srgbClr val="0070C0"/>
                </a:solidFill>
              </a:rPr>
              <a:t>a</a:t>
            </a:r>
            <a:r>
              <a:rPr lang="fi-FI" sz="1800" dirty="0" smtClean="0">
                <a:solidFill>
                  <a:srgbClr val="0070C0"/>
                </a:solidFill>
              </a:rPr>
              <a:t>ktiivinen toiminta </a:t>
            </a:r>
            <a:r>
              <a:rPr lang="fi-FI" sz="1800" dirty="0" err="1" smtClean="0">
                <a:solidFill>
                  <a:srgbClr val="0070C0"/>
                </a:solidFill>
              </a:rPr>
              <a:t>TARssa</a:t>
            </a:r>
            <a:r>
              <a:rPr lang="fi-FI" sz="1800" dirty="0" smtClean="0">
                <a:solidFill>
                  <a:srgbClr val="0070C0"/>
                </a:solidFill>
              </a:rPr>
              <a:t> ja </a:t>
            </a:r>
            <a:r>
              <a:rPr lang="fi-FI" sz="1800" dirty="0" err="1" smtClean="0">
                <a:solidFill>
                  <a:srgbClr val="0070C0"/>
                </a:solidFill>
              </a:rPr>
              <a:t>Sporticuksessa</a:t>
            </a: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Tehtävä: opetuksen </a:t>
            </a:r>
            <a:r>
              <a:rPr lang="fi-FI" sz="2200" dirty="0" smtClean="0">
                <a:solidFill>
                  <a:srgbClr val="0070C0"/>
                </a:solidFill>
              </a:rPr>
              <a:t>ja pedagogiikan yhtenäistäminen </a:t>
            </a:r>
            <a:r>
              <a:rPr lang="fi-FI" sz="2200" dirty="0" smtClean="0">
                <a:solidFill>
                  <a:srgbClr val="0070C0"/>
                </a:solidFill>
              </a:rPr>
              <a:t>ja kehittäminen – </a:t>
            </a:r>
            <a:r>
              <a:rPr lang="fi-FI" sz="2200" dirty="0" smtClean="0">
                <a:solidFill>
                  <a:srgbClr val="0070C0"/>
                </a:solidFill>
              </a:rPr>
              <a:t>opiskelijan oppimisen tukeminen ja edistäminen</a:t>
            </a: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Yhdessä: ideoidaan/suunnitellaan, arvioidaan valmisteltuja esityksiä/asioita, päätetään toimenpiteistä…</a:t>
            </a:r>
          </a:p>
          <a:p>
            <a:pPr lvl="1">
              <a:buFontTx/>
              <a:buChar char="-"/>
            </a:pPr>
            <a:r>
              <a:rPr lang="fi-FI" sz="1800" dirty="0">
                <a:solidFill>
                  <a:srgbClr val="0070C0"/>
                </a:solidFill>
              </a:rPr>
              <a:t>t</a:t>
            </a:r>
            <a:r>
              <a:rPr lang="fi-FI" sz="1800" dirty="0" smtClean="0">
                <a:solidFill>
                  <a:srgbClr val="0070C0"/>
                </a:solidFill>
              </a:rPr>
              <a:t>apaamisista </a:t>
            </a:r>
            <a:r>
              <a:rPr lang="fi-FI" sz="1800" dirty="0" smtClean="0">
                <a:solidFill>
                  <a:srgbClr val="0070C0"/>
                </a:solidFill>
              </a:rPr>
              <a:t>pidetään muistiota: sihteerinä toimii kukin vuorollaan</a:t>
            </a:r>
          </a:p>
          <a:p>
            <a:pPr lvl="1">
              <a:buFontTx/>
              <a:buChar char="-"/>
            </a:pPr>
            <a:r>
              <a:rPr lang="fi-FI" sz="1800" dirty="0">
                <a:solidFill>
                  <a:srgbClr val="0070C0"/>
                </a:solidFill>
              </a:rPr>
              <a:t>r</a:t>
            </a:r>
            <a:r>
              <a:rPr lang="fi-FI" sz="1800" dirty="0" smtClean="0">
                <a:solidFill>
                  <a:srgbClr val="0070C0"/>
                </a:solidFill>
              </a:rPr>
              <a:t>yhmän </a:t>
            </a:r>
            <a:r>
              <a:rPr lang="fi-FI" sz="1800" dirty="0" smtClean="0">
                <a:solidFill>
                  <a:srgbClr val="0070C0"/>
                </a:solidFill>
              </a:rPr>
              <a:t>toiminnasta viestitään  </a:t>
            </a:r>
            <a:r>
              <a:rPr lang="fi-FI" sz="1800" dirty="0" err="1" smtClean="0">
                <a:solidFill>
                  <a:srgbClr val="0070C0"/>
                </a:solidFill>
              </a:rPr>
              <a:t>peda.netissä</a:t>
            </a:r>
            <a:r>
              <a:rPr lang="fi-FI" sz="1800" dirty="0" smtClean="0">
                <a:solidFill>
                  <a:srgbClr val="0070C0"/>
                </a:solidFill>
              </a:rPr>
              <a:t>: muistiot, työstettävien asioiden dokumentointi yms. (ylläpitäjänä pedagoginen johtaja</a:t>
            </a:r>
            <a:r>
              <a:rPr lang="fi-FI" sz="1800" dirty="0" smtClean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Yksin/pienryhmissä: suunnitellaan/valmistellaan esityksiä/asioita</a:t>
            </a: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 typeface="Arial"/>
              <a:buNone/>
            </a:pPr>
            <a:endParaRPr lang="fi-FI" sz="2200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7076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/>
              <a:t>Ryhmään tuotavista asioista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4"/>
            <a:ext cx="8561791" cy="49864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Jokainen henkilökuntaan kuuluva voi tehdä asiaesityksen (tehtävänanto)</a:t>
            </a:r>
          </a:p>
          <a:p>
            <a:pPr lvl="1">
              <a:buFontTx/>
              <a:buChar char="-"/>
            </a:pPr>
            <a:r>
              <a:rPr lang="fi-FI" sz="1800" dirty="0" smtClean="0">
                <a:solidFill>
                  <a:srgbClr val="0070C0"/>
                </a:solidFill>
              </a:rPr>
              <a:t>Pyritään kuitenkin </a:t>
            </a:r>
            <a:r>
              <a:rPr lang="fi-FI" sz="1800" dirty="0" err="1" smtClean="0">
                <a:solidFill>
                  <a:srgbClr val="0070C0"/>
                </a:solidFill>
              </a:rPr>
              <a:t>TARsta</a:t>
            </a:r>
            <a:r>
              <a:rPr lang="fi-FI" sz="1800" dirty="0" smtClean="0">
                <a:solidFill>
                  <a:srgbClr val="0070C0"/>
                </a:solidFill>
              </a:rPr>
              <a:t> lähteviin aloitteisiin (valmistelu)</a:t>
            </a: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PKR tekee aloitteita ja esityksiä (valmistelu)</a:t>
            </a:r>
          </a:p>
          <a:p>
            <a:pPr lvl="1">
              <a:buFontTx/>
              <a:buChar char="-"/>
            </a:pPr>
            <a:r>
              <a:rPr lang="fi-FI" sz="1800" dirty="0" err="1" smtClean="0">
                <a:solidFill>
                  <a:srgbClr val="0070C0"/>
                </a:solidFill>
              </a:rPr>
              <a:t>TARlle</a:t>
            </a:r>
            <a:endParaRPr lang="fi-FI" sz="1800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fi-FI" sz="1800" dirty="0" smtClean="0">
                <a:solidFill>
                  <a:srgbClr val="0070C0"/>
                </a:solidFill>
              </a:rPr>
              <a:t>hallinnolle</a:t>
            </a:r>
            <a:endParaRPr lang="fi-FI" sz="1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Hallinnolta /</a:t>
            </a:r>
            <a:r>
              <a:rPr lang="fi-FI" sz="2200" dirty="0">
                <a:solidFill>
                  <a:srgbClr val="0070C0"/>
                </a:solidFill>
              </a:rPr>
              <a:t> </a:t>
            </a:r>
            <a:r>
              <a:rPr lang="fi-FI" sz="2200" dirty="0" smtClean="0">
                <a:solidFill>
                  <a:srgbClr val="0070C0"/>
                </a:solidFill>
              </a:rPr>
              <a:t>dekaanilta tulevat </a:t>
            </a:r>
            <a:r>
              <a:rPr lang="fi-FI" sz="2200" dirty="0" smtClean="0">
                <a:solidFill>
                  <a:srgbClr val="0070C0"/>
                </a:solidFill>
              </a:rPr>
              <a:t>tehtävät</a:t>
            </a:r>
          </a:p>
          <a:p>
            <a:pPr>
              <a:buFontTx/>
              <a:buChar char="-"/>
            </a:pPr>
            <a:r>
              <a:rPr lang="fi-FI" sz="2200" dirty="0" smtClean="0">
                <a:solidFill>
                  <a:srgbClr val="0070C0"/>
                </a:solidFill>
              </a:rPr>
              <a:t>Opiskelijoilta tulevat esitykset/asiat (</a:t>
            </a:r>
            <a:r>
              <a:rPr lang="fi-FI" sz="2200" dirty="0" err="1" smtClean="0">
                <a:solidFill>
                  <a:srgbClr val="0070C0"/>
                </a:solidFill>
              </a:rPr>
              <a:t>Sporticus</a:t>
            </a:r>
            <a:r>
              <a:rPr lang="fi-FI" sz="2200" dirty="0" smtClean="0">
                <a:solidFill>
                  <a:srgbClr val="0070C0"/>
                </a:solidFill>
              </a:rPr>
              <a:t>)</a:t>
            </a: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200" dirty="0" err="1" smtClean="0">
                <a:solidFill>
                  <a:srgbClr val="0070C0"/>
                </a:solidFill>
              </a:rPr>
              <a:t>PKRllä</a:t>
            </a:r>
            <a:r>
              <a:rPr lang="fi-FI" sz="2200" dirty="0" smtClean="0">
                <a:solidFill>
                  <a:srgbClr val="0070C0"/>
                </a:solidFill>
              </a:rPr>
              <a:t> mandaatti suunnitella, valmistella ja saattaa käytäntöön tiedekunnan pedagogiikkaan (periaatteet, rakenteet, toimintatavat) ja opetuksen sisältöön (OPS) liittyviä asioita.</a:t>
            </a: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200" dirty="0" smtClean="0">
              <a:solidFill>
                <a:srgbClr val="0070C0"/>
              </a:solidFill>
            </a:endParaRPr>
          </a:p>
          <a:p>
            <a:pPr>
              <a:buFont typeface="Arial"/>
              <a:buNone/>
            </a:pPr>
            <a:endParaRPr lang="fi-FI" sz="2200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34643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 smtClean="0"/>
              <a:t>Ajankohtaista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3"/>
            <a:ext cx="8561791" cy="52804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 smtClean="0">
                <a:solidFill>
                  <a:srgbClr val="0070C0"/>
                </a:solidFill>
              </a:rPr>
              <a:t>Uudet viestintä ja kieliopinnot 2017-19</a:t>
            </a:r>
          </a:p>
          <a:p>
            <a:pPr>
              <a:buFontTx/>
              <a:buChar char="-"/>
            </a:pPr>
            <a:r>
              <a:rPr lang="fi-FI" sz="2800" dirty="0" smtClean="0">
                <a:solidFill>
                  <a:srgbClr val="0070C0"/>
                </a:solidFill>
              </a:rPr>
              <a:t>Tapaamisissa </a:t>
            </a:r>
            <a:r>
              <a:rPr lang="fi-FI" sz="2800" dirty="0" err="1" smtClean="0">
                <a:solidFill>
                  <a:srgbClr val="0070C0"/>
                </a:solidFill>
              </a:rPr>
              <a:t>PKRstä</a:t>
            </a:r>
            <a:r>
              <a:rPr lang="fi-FI" sz="2800" dirty="0" smtClean="0">
                <a:solidFill>
                  <a:srgbClr val="0070C0"/>
                </a:solidFill>
              </a:rPr>
              <a:t> </a:t>
            </a:r>
            <a:r>
              <a:rPr lang="fi-FI" sz="2800" dirty="0" smtClean="0">
                <a:solidFill>
                  <a:srgbClr val="0070C0"/>
                </a:solidFill>
              </a:rPr>
              <a:t>mukana TAR edustus ja opiskelijat (3+1</a:t>
            </a:r>
            <a:r>
              <a:rPr lang="fi-FI" sz="2800" dirty="0" smtClean="0">
                <a:solidFill>
                  <a:srgbClr val="0070C0"/>
                </a:solidFill>
              </a:rPr>
              <a:t>)?</a:t>
            </a: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800" dirty="0" smtClean="0">
                <a:solidFill>
                  <a:srgbClr val="0070C0"/>
                </a:solidFill>
              </a:rPr>
              <a:t>OPS 20-23:</a:t>
            </a:r>
          </a:p>
          <a:p>
            <a:pPr lvl="1">
              <a:buFontTx/>
              <a:buChar char="-"/>
            </a:pPr>
            <a:r>
              <a:rPr lang="fi-FI" sz="2400" dirty="0" err="1" smtClean="0">
                <a:solidFill>
                  <a:srgbClr val="0070C0"/>
                </a:solidFill>
              </a:rPr>
              <a:t>JYn</a:t>
            </a:r>
            <a:r>
              <a:rPr lang="fi-FI" sz="2400" dirty="0" smtClean="0">
                <a:solidFill>
                  <a:srgbClr val="0070C0"/>
                </a:solidFill>
              </a:rPr>
              <a:t> linjaukset?</a:t>
            </a:r>
          </a:p>
          <a:p>
            <a:pPr lvl="1">
              <a:buFontTx/>
              <a:buChar char="-"/>
            </a:pPr>
            <a:r>
              <a:rPr lang="fi-FI" sz="2400" dirty="0" err="1" smtClean="0">
                <a:solidFill>
                  <a:srgbClr val="0070C0"/>
                </a:solidFill>
              </a:rPr>
              <a:t>TDKn</a:t>
            </a:r>
            <a:r>
              <a:rPr lang="fi-FI" sz="2400" dirty="0" smtClean="0">
                <a:solidFill>
                  <a:srgbClr val="0070C0"/>
                </a:solidFill>
              </a:rPr>
              <a:t> visiot ja strategia?</a:t>
            </a:r>
          </a:p>
          <a:p>
            <a:pPr lvl="1">
              <a:buFontTx/>
              <a:buChar char="-"/>
            </a:pPr>
            <a:r>
              <a:rPr lang="fi-FI" sz="2400" dirty="0" err="1" smtClean="0">
                <a:solidFill>
                  <a:srgbClr val="0070C0"/>
                </a:solidFill>
              </a:rPr>
              <a:t>TDKn</a:t>
            </a:r>
            <a:r>
              <a:rPr lang="fi-FI" sz="2400" dirty="0" smtClean="0">
                <a:solidFill>
                  <a:srgbClr val="0070C0"/>
                </a:solidFill>
              </a:rPr>
              <a:t> osaamisresurssi?</a:t>
            </a: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800" dirty="0" smtClean="0">
                <a:solidFill>
                  <a:srgbClr val="0070C0"/>
                </a:solidFill>
              </a:rPr>
              <a:t>…</a:t>
            </a: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 typeface="Arial"/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2295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0"/>
            <a:ext cx="7356324" cy="1019912"/>
          </a:xfrm>
        </p:spPr>
        <p:txBody>
          <a:bodyPr/>
          <a:lstStyle/>
          <a:p>
            <a:r>
              <a:rPr lang="fi-FI" dirty="0" smtClean="0"/>
              <a:t>Kokoontumisten ajankohdat?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6.11.2017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09" y="1222993"/>
            <a:ext cx="8561791" cy="52804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•"/>
              <a:defRPr sz="3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48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sz="2800" dirty="0" smtClean="0">
                <a:solidFill>
                  <a:srgbClr val="0070C0"/>
                </a:solidFill>
              </a:rPr>
              <a:t>Kerran kuukaudessa (2h)</a:t>
            </a:r>
          </a:p>
          <a:p>
            <a:pPr lvl="1">
              <a:buFontTx/>
              <a:buChar char="-"/>
            </a:pPr>
            <a:r>
              <a:rPr lang="fi-FI" sz="2400" dirty="0" smtClean="0">
                <a:solidFill>
                  <a:srgbClr val="0070C0"/>
                </a:solidFill>
              </a:rPr>
              <a:t>Ajankohta?</a:t>
            </a:r>
            <a:endParaRPr lang="fi-FI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i-FI" sz="2800" dirty="0" smtClean="0">
                <a:solidFill>
                  <a:srgbClr val="0070C0"/>
                </a:solidFill>
              </a:rPr>
              <a:t>Tarpeen mukaan…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i-FI" sz="2800" dirty="0" smtClean="0">
              <a:solidFill>
                <a:srgbClr val="0070C0"/>
              </a:solidFill>
            </a:endParaRPr>
          </a:p>
          <a:p>
            <a:pPr>
              <a:buFont typeface="Arial"/>
              <a:buNone/>
            </a:pPr>
            <a:endParaRPr lang="fi-FI" sz="2800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67835267"/>
      </p:ext>
    </p:extLst>
  </p:cSld>
  <p:clrMapOvr>
    <a:masterClrMapping/>
  </p:clrMapOvr>
</p:sld>
</file>

<file path=ppt/theme/theme1.xml><?xml version="1.0" encoding="utf-8"?>
<a:theme xmlns:a="http://schemas.openxmlformats.org/drawingml/2006/main" name="JYU_helvetica_pp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JYU-Template</Template>
  <TotalTime>100</TotalTime>
  <Words>451</Words>
  <Application>Microsoft Office PowerPoint</Application>
  <PresentationFormat>On-screen Show (4:3)</PresentationFormat>
  <Paragraphs>159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Palatino Linotype</vt:lpstr>
      <vt:lpstr>JYU_helvetica_ppt</vt:lpstr>
      <vt:lpstr>JYU sisältö pohjat</vt:lpstr>
      <vt:lpstr>2_Mukautettu suunnittelumalli</vt:lpstr>
      <vt:lpstr>JYU kuvadiat</vt:lpstr>
      <vt:lpstr>Pegagogiikan kehittämisryhmä</vt:lpstr>
      <vt:lpstr>PKR: Asialistalla 6.11.2017</vt:lpstr>
      <vt:lpstr>Ryhmän jäsenet</vt:lpstr>
      <vt:lpstr>Tehtävistä ja toimintatavoista</vt:lpstr>
      <vt:lpstr>Koulutuksen kehittämisryhmä</vt:lpstr>
      <vt:lpstr>Tehtävistä ja toimintatavoista</vt:lpstr>
      <vt:lpstr>Ryhmään tuotavista asioista</vt:lpstr>
      <vt:lpstr>Ajankohtaista</vt:lpstr>
      <vt:lpstr>Kokoontumisten ajankohdat?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Pegagogiikan kehittämisryhmä</dc:title>
  <dc:creator>Bottas, Reijo</dc:creator>
  <cp:lastModifiedBy>Bottas, Reijo</cp:lastModifiedBy>
  <cp:revision>29</cp:revision>
  <dcterms:created xsi:type="dcterms:W3CDTF">2017-11-03T09:05:36Z</dcterms:created>
  <dcterms:modified xsi:type="dcterms:W3CDTF">2017-11-06T07:51:05Z</dcterms:modified>
</cp:coreProperties>
</file>