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8" r:id="rId1"/>
    <p:sldMasterId id="2147483672" r:id="rId2"/>
    <p:sldMasterId id="2147483733" r:id="rId3"/>
  </p:sldMasterIdLst>
  <p:notesMasterIdLst>
    <p:notesMasterId r:id="rId22"/>
  </p:notesMasterIdLst>
  <p:handoutMasterIdLst>
    <p:handoutMasterId r:id="rId23"/>
  </p:handoutMasterIdLst>
  <p:sldIdLst>
    <p:sldId id="256" r:id="rId4"/>
    <p:sldId id="304" r:id="rId5"/>
    <p:sldId id="322" r:id="rId6"/>
    <p:sldId id="343" r:id="rId7"/>
    <p:sldId id="324" r:id="rId8"/>
    <p:sldId id="325" r:id="rId9"/>
    <p:sldId id="345" r:id="rId10"/>
    <p:sldId id="326" r:id="rId11"/>
    <p:sldId id="327" r:id="rId12"/>
    <p:sldId id="329" r:id="rId13"/>
    <p:sldId id="330" r:id="rId14"/>
    <p:sldId id="332" r:id="rId15"/>
    <p:sldId id="333" r:id="rId16"/>
    <p:sldId id="334" r:id="rId17"/>
    <p:sldId id="335" r:id="rId18"/>
    <p:sldId id="338" r:id="rId19"/>
    <p:sldId id="339" r:id="rId20"/>
    <p:sldId id="323" r:id="rId21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563F"/>
    <a:srgbClr val="FF9933"/>
    <a:srgbClr val="FFCC00"/>
    <a:srgbClr val="0075F6"/>
    <a:srgbClr val="000000"/>
    <a:srgbClr val="FF00FF"/>
    <a:srgbClr val="00CC00"/>
    <a:srgbClr val="FF9900"/>
    <a:srgbClr val="00FF00"/>
    <a:srgbClr val="EB3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799"/>
  </p:normalViewPr>
  <p:slideViewPr>
    <p:cSldViewPr snapToGrid="0" snapToObjects="1">
      <p:cViewPr varScale="1">
        <p:scale>
          <a:sx n="74" d="100"/>
          <a:sy n="74" d="100"/>
        </p:scale>
        <p:origin x="1044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84DB44-8318-4D4B-A31D-C4D63F772ACF}" type="datetimeFigureOut">
              <a:rPr lang="fi-FI" smtClean="0"/>
              <a:pPr/>
              <a:t>13.12.2018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1F986-3D21-744C-B29A-EF5715DA12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78860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4C18A-DE29-3744-A6F5-E9453D76A132}" type="datetimeFigureOut">
              <a:rPr lang="fi-FI" smtClean="0"/>
              <a:pPr/>
              <a:t>13.12.2018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48225D-FEDE-FA47-A1F1-95B654695E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676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708375" y="2403286"/>
            <a:ext cx="5727252" cy="1906777"/>
          </a:xfrm>
          <a:effectLst/>
        </p:spPr>
        <p:txBody>
          <a:bodyPr anchor="b">
            <a:noAutofit/>
          </a:bodyPr>
          <a:lstStyle>
            <a:lvl1pPr algn="ctr">
              <a:defRPr sz="4000" b="1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708374" y="4539932"/>
            <a:ext cx="5727252" cy="875930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2000" b="1">
                <a:solidFill>
                  <a:srgbClr val="C7C9C8"/>
                </a:solidFill>
                <a:latin typeface="Helvetic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360" y="1045883"/>
            <a:ext cx="2047442" cy="1332265"/>
          </a:xfrm>
          <a:prstGeom prst="rect">
            <a:avLst/>
          </a:prstGeom>
        </p:spPr>
      </p:pic>
      <p:sp>
        <p:nvSpPr>
          <p:cNvPr id="13" name="Suorakulmio 12"/>
          <p:cNvSpPr/>
          <p:nvPr userDrawn="1"/>
        </p:nvSpPr>
        <p:spPr>
          <a:xfrm>
            <a:off x="0" y="6693646"/>
            <a:ext cx="9144000" cy="17048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FF0000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424451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424451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7" name="Suora yhdysviiva 16"/>
          <p:cNvCxnSpPr/>
          <p:nvPr userDrawn="1"/>
        </p:nvCxnSpPr>
        <p:spPr>
          <a:xfrm>
            <a:off x="8503899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17"/>
          <p:cNvCxnSpPr/>
          <p:nvPr userDrawn="1"/>
        </p:nvCxnSpPr>
        <p:spPr>
          <a:xfrm>
            <a:off x="7552916" y="6424451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424380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5C8CDE9D-6932-4FDB-AE25-147529A37FED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20111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FAD850F-7EE3-408B-AA76-6FAD824EDC4C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3273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341344"/>
            <a:ext cx="3008313" cy="1162050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1341344"/>
            <a:ext cx="5111750" cy="5001185"/>
          </a:xfrm>
        </p:spPr>
        <p:txBody>
          <a:bodyPr>
            <a:normAutofit/>
          </a:bodyPr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2503394"/>
            <a:ext cx="3008313" cy="3839135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E83C9A45-DED0-4625-A57A-A4C2C9D0A279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070544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>
            <a:normAutofit/>
          </a:bodyPr>
          <a:lstStyle>
            <a:lvl1pPr algn="l">
              <a:defRPr sz="2400" b="1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Helvetic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cxnSp>
        <p:nvCxnSpPr>
          <p:cNvPr id="9" name="Suora yhdysviiva 8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uora yhdysviiva 9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C4FAE870-6708-4110-B10E-BA52F852C4C6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075220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uora yhdysviiva 13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021FBA4-9C9C-4124-972F-3195ED54AA2C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562681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5753100" y="274638"/>
            <a:ext cx="20574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143500" cy="5851525"/>
          </a:xfrm>
        </p:spPr>
        <p:txBody>
          <a:bodyPr vert="eaVert"/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Suorakulmio 14"/>
          <p:cNvSpPr/>
          <p:nvPr userDrawn="1"/>
        </p:nvSpPr>
        <p:spPr>
          <a:xfrm rot="5400000">
            <a:off x="8248258" y="142284"/>
            <a:ext cx="763388" cy="102809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448116" y="288127"/>
            <a:ext cx="323551" cy="736410"/>
          </a:xfrm>
          <a:prstGeom prst="rect">
            <a:avLst/>
          </a:prstGeom>
        </p:spPr>
      </p:pic>
      <p:sp>
        <p:nvSpPr>
          <p:cNvPr id="17" name="Päivämäärän paikkamerkki 3"/>
          <p:cNvSpPr>
            <a:spLocks noGrp="1"/>
          </p:cNvSpPr>
          <p:nvPr userDrawn="1"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7F94828-22B4-48E6-B34D-EA38EAC32EA8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5545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Kuvan paikkamerkki 10"/>
          <p:cNvSpPr>
            <a:spLocks noGrp="1"/>
          </p:cNvSpPr>
          <p:nvPr>
            <p:ph type="pic" sz="quarter" idx="13"/>
          </p:nvPr>
        </p:nvSpPr>
        <p:spPr>
          <a:xfrm>
            <a:off x="3945499" y="0"/>
            <a:ext cx="5198502" cy="6540500"/>
          </a:xfrm>
          <a:custGeom>
            <a:avLst/>
            <a:gdLst>
              <a:gd name="connsiteX0" fmla="*/ 0 w 5198502"/>
              <a:gd name="connsiteY0" fmla="*/ 0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0 w 5198502"/>
              <a:gd name="connsiteY4" fmla="*/ 0 h 6540500"/>
              <a:gd name="connsiteX0" fmla="*/ 2422782 w 5198502"/>
              <a:gd name="connsiteY0" fmla="*/ 18496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2782 w 5198502"/>
              <a:gd name="connsiteY4" fmla="*/ 18496 h 6540500"/>
              <a:gd name="connsiteX0" fmla="*/ 2694035 w 5198502"/>
              <a:gd name="connsiteY0" fmla="*/ 0 h 6583656"/>
              <a:gd name="connsiteX1" fmla="*/ 5198502 w 5198502"/>
              <a:gd name="connsiteY1" fmla="*/ 43156 h 6583656"/>
              <a:gd name="connsiteX2" fmla="*/ 5198502 w 5198502"/>
              <a:gd name="connsiteY2" fmla="*/ 6583656 h 6583656"/>
              <a:gd name="connsiteX3" fmla="*/ 0 w 5198502"/>
              <a:gd name="connsiteY3" fmla="*/ 6583656 h 6583656"/>
              <a:gd name="connsiteX4" fmla="*/ 2694035 w 5198502"/>
              <a:gd name="connsiteY4" fmla="*/ 0 h 6583656"/>
              <a:gd name="connsiteX0" fmla="*/ 2435112 w 5198502"/>
              <a:gd name="connsiteY0" fmla="*/ 36991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35112 w 5198502"/>
              <a:gd name="connsiteY4" fmla="*/ 36991 h 6540500"/>
              <a:gd name="connsiteX0" fmla="*/ 2428947 w 5198502"/>
              <a:gd name="connsiteY0" fmla="*/ 6165 h 6540500"/>
              <a:gd name="connsiteX1" fmla="*/ 5198502 w 5198502"/>
              <a:gd name="connsiteY1" fmla="*/ 0 h 6540500"/>
              <a:gd name="connsiteX2" fmla="*/ 5198502 w 5198502"/>
              <a:gd name="connsiteY2" fmla="*/ 6540500 h 6540500"/>
              <a:gd name="connsiteX3" fmla="*/ 0 w 5198502"/>
              <a:gd name="connsiteY3" fmla="*/ 6540500 h 6540500"/>
              <a:gd name="connsiteX4" fmla="*/ 2428947 w 5198502"/>
              <a:gd name="connsiteY4" fmla="*/ 6165 h 654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98502" h="6540500">
                <a:moveTo>
                  <a:pt x="2428947" y="6165"/>
                </a:moveTo>
                <a:lnTo>
                  <a:pt x="5198502" y="0"/>
                </a:lnTo>
                <a:lnTo>
                  <a:pt x="5198502" y="6540500"/>
                </a:lnTo>
                <a:lnTo>
                  <a:pt x="0" y="6540500"/>
                </a:lnTo>
                <a:lnTo>
                  <a:pt x="2428947" y="6165"/>
                </a:lnTo>
                <a:close/>
              </a:path>
            </a:pathLst>
          </a:custGeom>
          <a:solidFill>
            <a:schemeClr val="accent5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tx2"/>
                </a:solidFill>
                <a:latin typeface="Helvetica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uorakulmio 6"/>
          <p:cNvSpPr/>
          <p:nvPr userDrawn="1"/>
        </p:nvSpPr>
        <p:spPr>
          <a:xfrm>
            <a:off x="0" y="0"/>
            <a:ext cx="6375120" cy="6864136"/>
          </a:xfrm>
          <a:custGeom>
            <a:avLst/>
            <a:gdLst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6553200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737066 w 6553200"/>
              <a:gd name="connsiteY2" fmla="*/ 6858000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58000"/>
              <a:gd name="connsiteX1" fmla="*/ 6553200 w 6553200"/>
              <a:gd name="connsiteY1" fmla="*/ 0 h 6858000"/>
              <a:gd name="connsiteX2" fmla="*/ 3914992 w 6553200"/>
              <a:gd name="connsiteY2" fmla="*/ 6839594 h 6858000"/>
              <a:gd name="connsiteX3" fmla="*/ 0 w 6553200"/>
              <a:gd name="connsiteY3" fmla="*/ 6858000 h 6858000"/>
              <a:gd name="connsiteX4" fmla="*/ 0 w 6553200"/>
              <a:gd name="connsiteY4" fmla="*/ 0 h 6858000"/>
              <a:gd name="connsiteX0" fmla="*/ 0 w 6553200"/>
              <a:gd name="connsiteY0" fmla="*/ 0 h 6864136"/>
              <a:gd name="connsiteX1" fmla="*/ 6553200 w 6553200"/>
              <a:gd name="connsiteY1" fmla="*/ 0 h 6864136"/>
              <a:gd name="connsiteX2" fmla="*/ 3921127 w 6553200"/>
              <a:gd name="connsiteY2" fmla="*/ 6864136 h 6864136"/>
              <a:gd name="connsiteX3" fmla="*/ 0 w 6553200"/>
              <a:gd name="connsiteY3" fmla="*/ 6858000 h 6864136"/>
              <a:gd name="connsiteX4" fmla="*/ 0 w 6553200"/>
              <a:gd name="connsiteY4" fmla="*/ 0 h 6864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53200" h="6864136">
                <a:moveTo>
                  <a:pt x="0" y="0"/>
                </a:moveTo>
                <a:lnTo>
                  <a:pt x="6553200" y="0"/>
                </a:lnTo>
                <a:lnTo>
                  <a:pt x="3921127" y="6864136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1" y="1516842"/>
            <a:ext cx="4741260" cy="1589105"/>
          </a:xfrm>
        </p:spPr>
        <p:txBody>
          <a:bodyPr/>
          <a:lstStyle>
            <a:lvl1pPr algn="l">
              <a:defRPr b="1" i="0">
                <a:solidFill>
                  <a:schemeClr val="tx2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82046"/>
            <a:ext cx="3620636" cy="29234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800">
                <a:solidFill>
                  <a:schemeClr val="tx2"/>
                </a:solidFill>
                <a:latin typeface="Helvetica" pitchFamily="34" charset="0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Suorakulmio 7"/>
          <p:cNvSpPr/>
          <p:nvPr userDrawn="1"/>
        </p:nvSpPr>
        <p:spPr>
          <a:xfrm>
            <a:off x="-1" y="6540486"/>
            <a:ext cx="9144000" cy="3236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C05E4ED-A37A-4345-8BEE-70D70D0AFC00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6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0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1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90906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3473450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144000" h="3473450">
                <a:moveTo>
                  <a:pt x="0" y="0"/>
                </a:moveTo>
                <a:lnTo>
                  <a:pt x="460678" y="2505"/>
                </a:lnTo>
                <a:cubicBezTo>
                  <a:pt x="467258" y="181367"/>
                  <a:pt x="460712" y="888442"/>
                  <a:pt x="463631" y="1023384"/>
                </a:cubicBezTo>
                <a:lnTo>
                  <a:pt x="1217523" y="1024449"/>
                </a:lnTo>
                <a:cubicBezTo>
                  <a:pt x="1217622" y="1021952"/>
                  <a:pt x="1212357" y="439565"/>
                  <a:pt x="1213464" y="1935"/>
                </a:cubicBezTo>
                <a:lnTo>
                  <a:pt x="9144000" y="0"/>
                </a:lnTo>
                <a:lnTo>
                  <a:pt x="9144000" y="3473450"/>
                </a:lnTo>
                <a:lnTo>
                  <a:pt x="4776273" y="3473378"/>
                </a:lnTo>
                <a:lnTo>
                  <a:pt x="4776273" y="2723070"/>
                </a:lnTo>
                <a:lnTo>
                  <a:pt x="424558" y="2719410"/>
                </a:lnTo>
                <a:lnTo>
                  <a:pt x="428218" y="3473378"/>
                </a:lnTo>
                <a:lnTo>
                  <a:pt x="0" y="3473450"/>
                </a:lnTo>
                <a:lnTo>
                  <a:pt x="0" y="0"/>
                </a:ln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13" name="Suorakulmio 12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1" name="Suorakulmio 10"/>
          <p:cNvSpPr/>
          <p:nvPr userDrawn="1"/>
        </p:nvSpPr>
        <p:spPr>
          <a:xfrm>
            <a:off x="425824" y="2719294"/>
            <a:ext cx="4347882" cy="209923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21764" y="3227296"/>
            <a:ext cx="3541059" cy="1763058"/>
          </a:xfrm>
        </p:spPr>
        <p:txBody>
          <a:bodyPr anchor="t">
            <a:normAutofit/>
          </a:bodyPr>
          <a:lstStyle>
            <a:lvl1pPr algn="l">
              <a:defRPr sz="3600" b="1" cap="none"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21764" y="5162831"/>
            <a:ext cx="3541059" cy="1142345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  <a:latin typeface="Helvetic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2" name="Sisällön paikkamerkki 2"/>
          <p:cNvSpPr>
            <a:spLocks noGrp="1"/>
          </p:cNvSpPr>
          <p:nvPr>
            <p:ph sz="half" idx="11"/>
          </p:nvPr>
        </p:nvSpPr>
        <p:spPr>
          <a:xfrm>
            <a:off x="4908176" y="3937000"/>
            <a:ext cx="3904130" cy="2368176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latin typeface="Helvetica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B910B11-BE91-41A0-8D43-3F616F27E596}" type="datetime1">
              <a:rPr lang="fi-FI" smtClean="0"/>
              <a:t>13.12.2018</a:t>
            </a:fld>
            <a:endParaRPr lang="fi-FI" dirty="0"/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3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4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2793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rgbClr val="F156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002957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D5744064-72D6-4918-A9F5-573588F42CF6}" type="datetime1">
              <a:rPr lang="fi-FI" smtClean="0"/>
              <a:t>13.12.2018</a:t>
            </a:fld>
            <a:endParaRPr lang="fi-FI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457201" y="0"/>
            <a:ext cx="763388" cy="1028096"/>
            <a:chOff x="457201" y="0"/>
            <a:chExt cx="763388" cy="1028096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457201" y="0"/>
              <a:ext cx="763388" cy="10280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0" name="Kuva 19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8" y="165903"/>
              <a:ext cx="323551" cy="736410"/>
            </a:xfrm>
            <a:prstGeom prst="rect">
              <a:avLst/>
            </a:prstGeom>
          </p:spPr>
        </p:pic>
      </p:grp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uorakulmio 6"/>
          <p:cNvSpPr/>
          <p:nvPr userDrawn="1"/>
        </p:nvSpPr>
        <p:spPr>
          <a:xfrm>
            <a:off x="0" y="3877234"/>
            <a:ext cx="9144000" cy="2980766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6" name="Kuvan paikkamerkki 5"/>
          <p:cNvSpPr>
            <a:spLocks noGrp="1"/>
          </p:cNvSpPr>
          <p:nvPr>
            <p:ph type="pic" sz="quarter" idx="12"/>
          </p:nvPr>
        </p:nvSpPr>
        <p:spPr>
          <a:xfrm>
            <a:off x="-2" y="-1"/>
            <a:ext cx="9144001" cy="3769783"/>
          </a:xfrm>
          <a:custGeom>
            <a:avLst/>
            <a:gdLst>
              <a:gd name="connsiteX0" fmla="*/ 0 w 9144000"/>
              <a:gd name="connsiteY0" fmla="*/ 0 h 3473450"/>
              <a:gd name="connsiteX1" fmla="*/ 9144000 w 9144000"/>
              <a:gd name="connsiteY1" fmla="*/ 0 h 3473450"/>
              <a:gd name="connsiteX2" fmla="*/ 9144000 w 9144000"/>
              <a:gd name="connsiteY2" fmla="*/ 3473450 h 3473450"/>
              <a:gd name="connsiteX3" fmla="*/ 0 w 9144000"/>
              <a:gd name="connsiteY3" fmla="*/ 3473450 h 3473450"/>
              <a:gd name="connsiteX4" fmla="*/ 0 w 9144000"/>
              <a:gd name="connsiteY4" fmla="*/ 0 h 3473450"/>
              <a:gd name="connsiteX0" fmla="*/ 0 w 9144000"/>
              <a:gd name="connsiteY0" fmla="*/ 0 h 3473450"/>
              <a:gd name="connsiteX1" fmla="*/ 419209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394184 w 9144000"/>
              <a:gd name="connsiteY1" fmla="*/ 12421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9144000 w 9144000"/>
              <a:gd name="connsiteY2" fmla="*/ 0 h 3473450"/>
              <a:gd name="connsiteX3" fmla="*/ 9144000 w 9144000"/>
              <a:gd name="connsiteY3" fmla="*/ 3473450 h 3473450"/>
              <a:gd name="connsiteX4" fmla="*/ 0 w 9144000"/>
              <a:gd name="connsiteY4" fmla="*/ 3473450 h 3473450"/>
              <a:gd name="connsiteX5" fmla="*/ 0 w 9144000"/>
              <a:gd name="connsiteY5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9144000 w 9144000"/>
              <a:gd name="connsiteY3" fmla="*/ 0 h 3473450"/>
              <a:gd name="connsiteX4" fmla="*/ 9144000 w 9144000"/>
              <a:gd name="connsiteY4" fmla="*/ 3473450 h 3473450"/>
              <a:gd name="connsiteX5" fmla="*/ 0 w 9144000"/>
              <a:gd name="connsiteY5" fmla="*/ 3473450 h 3473450"/>
              <a:gd name="connsiteX6" fmla="*/ 0 w 9144000"/>
              <a:gd name="connsiteY6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88843 w 9144000"/>
              <a:gd name="connsiteY3" fmla="*/ 6256 h 3473450"/>
              <a:gd name="connsiteX4" fmla="*/ 9144000 w 9144000"/>
              <a:gd name="connsiteY4" fmla="*/ 0 h 3473450"/>
              <a:gd name="connsiteX5" fmla="*/ 9144000 w 9144000"/>
              <a:gd name="connsiteY5" fmla="*/ 3473450 h 3473450"/>
              <a:gd name="connsiteX6" fmla="*/ 0 w 9144000"/>
              <a:gd name="connsiteY6" fmla="*/ 3473450 h 3473450"/>
              <a:gd name="connsiteX7" fmla="*/ 0 w 9144000"/>
              <a:gd name="connsiteY7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70075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44180 w 9144000"/>
              <a:gd name="connsiteY2" fmla="*/ 114482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616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37507 w 9144000"/>
              <a:gd name="connsiteY1" fmla="*/ 104986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95099 w 9144000"/>
              <a:gd name="connsiteY3" fmla="*/ 113856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0459 w 9144000"/>
              <a:gd name="connsiteY3" fmla="*/ 1263011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625856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625856 w 9144000"/>
              <a:gd name="connsiteY8" fmla="*/ 3473378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589614 w 9144000"/>
              <a:gd name="connsiteY8" fmla="*/ 3469718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625856 w 9144000"/>
              <a:gd name="connsiteY9" fmla="*/ 3473378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387779 w 9144000"/>
              <a:gd name="connsiteY3" fmla="*/ 114222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388843 w 9144000"/>
              <a:gd name="connsiteY4" fmla="*/ 625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48884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9289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512187 w 9144000"/>
              <a:gd name="connsiteY3" fmla="*/ 114222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22221 w 9144000"/>
              <a:gd name="connsiteY2" fmla="*/ 114116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19208 w 9144000"/>
              <a:gd name="connsiteY1" fmla="*/ 2505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7689 h 3473450"/>
              <a:gd name="connsiteX2" fmla="*/ 463690 w 9144000"/>
              <a:gd name="connsiteY2" fmla="*/ 1084145 h 3473450"/>
              <a:gd name="connsiteX3" fmla="*/ 1284105 w 9144000"/>
              <a:gd name="connsiteY3" fmla="*/ 1085209 h 3473450"/>
              <a:gd name="connsiteX4" fmla="*/ 1285170 w 9144000"/>
              <a:gd name="connsiteY4" fmla="*/ 11439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90354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9296 h 3482746"/>
              <a:gd name="connsiteX1" fmla="*/ 460678 w 9144000"/>
              <a:gd name="connsiteY1" fmla="*/ 16985 h 3482746"/>
              <a:gd name="connsiteX2" fmla="*/ 463690 w 9144000"/>
              <a:gd name="connsiteY2" fmla="*/ 1093441 h 3482746"/>
              <a:gd name="connsiteX3" fmla="*/ 1284105 w 9144000"/>
              <a:gd name="connsiteY3" fmla="*/ 1094505 h 3482746"/>
              <a:gd name="connsiteX4" fmla="*/ 1414763 w 9144000"/>
              <a:gd name="connsiteY4" fmla="*/ 0 h 3482746"/>
              <a:gd name="connsiteX5" fmla="*/ 9144000 w 9144000"/>
              <a:gd name="connsiteY5" fmla="*/ 9296 h 3482746"/>
              <a:gd name="connsiteX6" fmla="*/ 9144000 w 9144000"/>
              <a:gd name="connsiteY6" fmla="*/ 3482746 h 3482746"/>
              <a:gd name="connsiteX7" fmla="*/ 4776273 w 9144000"/>
              <a:gd name="connsiteY7" fmla="*/ 3482674 h 3482746"/>
              <a:gd name="connsiteX8" fmla="*/ 4776273 w 9144000"/>
              <a:gd name="connsiteY8" fmla="*/ 2732366 h 3482746"/>
              <a:gd name="connsiteX9" fmla="*/ 424558 w 9144000"/>
              <a:gd name="connsiteY9" fmla="*/ 2728706 h 3482746"/>
              <a:gd name="connsiteX10" fmla="*/ 428218 w 9144000"/>
              <a:gd name="connsiteY10" fmla="*/ 3482674 h 3482746"/>
              <a:gd name="connsiteX11" fmla="*/ 0 w 9144000"/>
              <a:gd name="connsiteY11" fmla="*/ 3482746 h 3482746"/>
              <a:gd name="connsiteX12" fmla="*/ 0 w 9144000"/>
              <a:gd name="connsiteY12" fmla="*/ 9296 h 3482746"/>
              <a:gd name="connsiteX0" fmla="*/ 0 w 9144000"/>
              <a:gd name="connsiteY0" fmla="*/ 4112 h 3477562"/>
              <a:gd name="connsiteX1" fmla="*/ 460678 w 9144000"/>
              <a:gd name="connsiteY1" fmla="*/ 11801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5862 w 9144000"/>
              <a:gd name="connsiteY1" fmla="*/ 1434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84105 w 9144000"/>
              <a:gd name="connsiteY3" fmla="*/ 108932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90 w 9144000"/>
              <a:gd name="connsiteY2" fmla="*/ 1088257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72123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3284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25266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118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80 w 9144000"/>
              <a:gd name="connsiteY2" fmla="*/ 102144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753918 w 9144000"/>
              <a:gd name="connsiteY2" fmla="*/ 1432687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75727 w 9144000"/>
              <a:gd name="connsiteY2" fmla="*/ 1499211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626918 w 9144000"/>
              <a:gd name="connsiteY2" fmla="*/ 151735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57584 w 9144000"/>
              <a:gd name="connsiteY2" fmla="*/ 1523402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9679 w 9144000"/>
              <a:gd name="connsiteY2" fmla="*/ 1033544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584583 w 9144000"/>
              <a:gd name="connsiteY2" fmla="*/ 1172639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90095 w 9144000"/>
              <a:gd name="connsiteY3" fmla="*/ 1119275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4112 h 3477562"/>
              <a:gd name="connsiteX1" fmla="*/ 460678 w 9144000"/>
              <a:gd name="connsiteY1" fmla="*/ 6617 h 3477562"/>
              <a:gd name="connsiteX2" fmla="*/ 463631 w 9144000"/>
              <a:gd name="connsiteY2" fmla="*/ 1027496 h 3477562"/>
              <a:gd name="connsiteX3" fmla="*/ 1217523 w 9144000"/>
              <a:gd name="connsiteY3" fmla="*/ 1028561 h 3477562"/>
              <a:gd name="connsiteX4" fmla="*/ 1279988 w 9144000"/>
              <a:gd name="connsiteY4" fmla="*/ 0 h 3477562"/>
              <a:gd name="connsiteX5" fmla="*/ 9144000 w 9144000"/>
              <a:gd name="connsiteY5" fmla="*/ 4112 h 3477562"/>
              <a:gd name="connsiteX6" fmla="*/ 9144000 w 9144000"/>
              <a:gd name="connsiteY6" fmla="*/ 3477562 h 3477562"/>
              <a:gd name="connsiteX7" fmla="*/ 4776273 w 9144000"/>
              <a:gd name="connsiteY7" fmla="*/ 3477490 h 3477562"/>
              <a:gd name="connsiteX8" fmla="*/ 4776273 w 9144000"/>
              <a:gd name="connsiteY8" fmla="*/ 2727182 h 3477562"/>
              <a:gd name="connsiteX9" fmla="*/ 424558 w 9144000"/>
              <a:gd name="connsiteY9" fmla="*/ 2723522 h 3477562"/>
              <a:gd name="connsiteX10" fmla="*/ 428218 w 9144000"/>
              <a:gd name="connsiteY10" fmla="*/ 3477490 h 3477562"/>
              <a:gd name="connsiteX11" fmla="*/ 0 w 9144000"/>
              <a:gd name="connsiteY11" fmla="*/ 3477562 h 3477562"/>
              <a:gd name="connsiteX12" fmla="*/ 0 w 9144000"/>
              <a:gd name="connsiteY12" fmla="*/ 4112 h 3477562"/>
              <a:gd name="connsiteX0" fmla="*/ 0 w 9144000"/>
              <a:gd name="connsiteY0" fmla="*/ 22255 h 3495705"/>
              <a:gd name="connsiteX1" fmla="*/ 460678 w 9144000"/>
              <a:gd name="connsiteY1" fmla="*/ 24760 h 3495705"/>
              <a:gd name="connsiteX2" fmla="*/ 463631 w 9144000"/>
              <a:gd name="connsiteY2" fmla="*/ 1045639 h 3495705"/>
              <a:gd name="connsiteX3" fmla="*/ 1217523 w 9144000"/>
              <a:gd name="connsiteY3" fmla="*/ 1046704 h 3495705"/>
              <a:gd name="connsiteX4" fmla="*/ 1207416 w 9144000"/>
              <a:gd name="connsiteY4" fmla="*/ 0 h 3495705"/>
              <a:gd name="connsiteX5" fmla="*/ 9144000 w 9144000"/>
              <a:gd name="connsiteY5" fmla="*/ 22255 h 3495705"/>
              <a:gd name="connsiteX6" fmla="*/ 9144000 w 9144000"/>
              <a:gd name="connsiteY6" fmla="*/ 3495705 h 3495705"/>
              <a:gd name="connsiteX7" fmla="*/ 4776273 w 9144000"/>
              <a:gd name="connsiteY7" fmla="*/ 3495633 h 3495705"/>
              <a:gd name="connsiteX8" fmla="*/ 4776273 w 9144000"/>
              <a:gd name="connsiteY8" fmla="*/ 2745325 h 3495705"/>
              <a:gd name="connsiteX9" fmla="*/ 424558 w 9144000"/>
              <a:gd name="connsiteY9" fmla="*/ 2741665 h 3495705"/>
              <a:gd name="connsiteX10" fmla="*/ 428218 w 9144000"/>
              <a:gd name="connsiteY10" fmla="*/ 3495633 h 3495705"/>
              <a:gd name="connsiteX11" fmla="*/ 0 w 9144000"/>
              <a:gd name="connsiteY11" fmla="*/ 3495705 h 3495705"/>
              <a:gd name="connsiteX12" fmla="*/ 0 w 9144000"/>
              <a:gd name="connsiteY12" fmla="*/ 22255 h 3495705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74506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07416 w 9144000"/>
              <a:gd name="connsiteY4" fmla="*/ 7983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189273 w 9144000"/>
              <a:gd name="connsiteY4" fmla="*/ 80554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194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4558 w 9144000"/>
              <a:gd name="connsiteY9" fmla="*/ 27363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991824 w 9144000"/>
              <a:gd name="connsiteY9" fmla="*/ 3142743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1008757 w 9144000"/>
              <a:gd name="connsiteY9" fmla="*/ 3151210 h 3473450"/>
              <a:gd name="connsiteX10" fmla="*/ 428218 w 9144000"/>
              <a:gd name="connsiteY10" fmla="*/ 3473378 h 3473450"/>
              <a:gd name="connsiteX11" fmla="*/ 0 w 9144000"/>
              <a:gd name="connsiteY11" fmla="*/ 3473450 h 3473450"/>
              <a:gd name="connsiteX12" fmla="*/ 0 w 9144000"/>
              <a:gd name="connsiteY12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776273 w 9144000"/>
              <a:gd name="connsiteY8" fmla="*/ 2723070 h 3473450"/>
              <a:gd name="connsiteX9" fmla="*/ 428218 w 9144000"/>
              <a:gd name="connsiteY9" fmla="*/ 3473378 h 3473450"/>
              <a:gd name="connsiteX10" fmla="*/ 0 w 9144000"/>
              <a:gd name="connsiteY10" fmla="*/ 3473450 h 3473450"/>
              <a:gd name="connsiteX11" fmla="*/ 0 w 9144000"/>
              <a:gd name="connsiteY11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776273 w 9144000"/>
              <a:gd name="connsiteY7" fmla="*/ 3473378 h 3473450"/>
              <a:gd name="connsiteX8" fmla="*/ 428218 w 9144000"/>
              <a:gd name="connsiteY8" fmla="*/ 3473378 h 3473450"/>
              <a:gd name="connsiteX9" fmla="*/ 0 w 9144000"/>
              <a:gd name="connsiteY9" fmla="*/ 3473450 h 3473450"/>
              <a:gd name="connsiteX10" fmla="*/ 0 w 9144000"/>
              <a:gd name="connsiteY10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428218 w 9144000"/>
              <a:gd name="connsiteY7" fmla="*/ 3473378 h 3473450"/>
              <a:gd name="connsiteX8" fmla="*/ 0 w 9144000"/>
              <a:gd name="connsiteY8" fmla="*/ 3473450 h 3473450"/>
              <a:gd name="connsiteX9" fmla="*/ 0 w 9144000"/>
              <a:gd name="connsiteY9" fmla="*/ 0 h 3473450"/>
              <a:gd name="connsiteX0" fmla="*/ 0 w 9144000"/>
              <a:gd name="connsiteY0" fmla="*/ 0 h 3473450"/>
              <a:gd name="connsiteX1" fmla="*/ 460678 w 9144000"/>
              <a:gd name="connsiteY1" fmla="*/ 2505 h 3473450"/>
              <a:gd name="connsiteX2" fmla="*/ 463631 w 9144000"/>
              <a:gd name="connsiteY2" fmla="*/ 1023384 h 3473450"/>
              <a:gd name="connsiteX3" fmla="*/ 1217523 w 9144000"/>
              <a:gd name="connsiteY3" fmla="*/ 1024449 h 3473450"/>
              <a:gd name="connsiteX4" fmla="*/ 1213464 w 9144000"/>
              <a:gd name="connsiteY4" fmla="*/ 1935 h 3473450"/>
              <a:gd name="connsiteX5" fmla="*/ 9144000 w 9144000"/>
              <a:gd name="connsiteY5" fmla="*/ 0 h 3473450"/>
              <a:gd name="connsiteX6" fmla="*/ 9144000 w 9144000"/>
              <a:gd name="connsiteY6" fmla="*/ 3473450 h 3473450"/>
              <a:gd name="connsiteX7" fmla="*/ 0 w 9144000"/>
              <a:gd name="connsiteY7" fmla="*/ 3473450 h 3473450"/>
              <a:gd name="connsiteX8" fmla="*/ 0 w 9144000"/>
              <a:gd name="connsiteY8" fmla="*/ 0 h 34734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473450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78250"/>
              <a:gd name="connsiteX1" fmla="*/ 460678 w 9144000"/>
              <a:gd name="connsiteY1" fmla="*/ 2505 h 3778250"/>
              <a:gd name="connsiteX2" fmla="*/ 463631 w 9144000"/>
              <a:gd name="connsiteY2" fmla="*/ 1023384 h 3778250"/>
              <a:gd name="connsiteX3" fmla="*/ 1217523 w 9144000"/>
              <a:gd name="connsiteY3" fmla="*/ 1024449 h 3778250"/>
              <a:gd name="connsiteX4" fmla="*/ 1213464 w 9144000"/>
              <a:gd name="connsiteY4" fmla="*/ 1935 h 3778250"/>
              <a:gd name="connsiteX5" fmla="*/ 9144000 w 9144000"/>
              <a:gd name="connsiteY5" fmla="*/ 0 h 3778250"/>
              <a:gd name="connsiteX6" fmla="*/ 9144000 w 9144000"/>
              <a:gd name="connsiteY6" fmla="*/ 3769783 h 3778250"/>
              <a:gd name="connsiteX7" fmla="*/ 0 w 9144000"/>
              <a:gd name="connsiteY7" fmla="*/ 3778250 h 3778250"/>
              <a:gd name="connsiteX8" fmla="*/ 0 w 9144000"/>
              <a:gd name="connsiteY8" fmla="*/ 0 h 3778250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638684 h 3769783"/>
              <a:gd name="connsiteX8" fmla="*/ 0 w 9144000"/>
              <a:gd name="connsiteY8" fmla="*/ 0 h 3769783"/>
              <a:gd name="connsiteX0" fmla="*/ 0 w 9144000"/>
              <a:gd name="connsiteY0" fmla="*/ 0 h 3769783"/>
              <a:gd name="connsiteX1" fmla="*/ 460678 w 9144000"/>
              <a:gd name="connsiteY1" fmla="*/ 2505 h 3769783"/>
              <a:gd name="connsiteX2" fmla="*/ 463631 w 9144000"/>
              <a:gd name="connsiteY2" fmla="*/ 1023384 h 3769783"/>
              <a:gd name="connsiteX3" fmla="*/ 1217523 w 9144000"/>
              <a:gd name="connsiteY3" fmla="*/ 1024449 h 3769783"/>
              <a:gd name="connsiteX4" fmla="*/ 1213464 w 9144000"/>
              <a:gd name="connsiteY4" fmla="*/ 1935 h 3769783"/>
              <a:gd name="connsiteX5" fmla="*/ 9144000 w 9144000"/>
              <a:gd name="connsiteY5" fmla="*/ 0 h 3769783"/>
              <a:gd name="connsiteX6" fmla="*/ 9144000 w 9144000"/>
              <a:gd name="connsiteY6" fmla="*/ 3769783 h 3769783"/>
              <a:gd name="connsiteX7" fmla="*/ 4812 w 9144000"/>
              <a:gd name="connsiteY7" fmla="*/ 3763813 h 3769783"/>
              <a:gd name="connsiteX8" fmla="*/ 0 w 9144000"/>
              <a:gd name="connsiteY8" fmla="*/ 0 h 3769783"/>
              <a:gd name="connsiteX0" fmla="*/ 1 w 9144001"/>
              <a:gd name="connsiteY0" fmla="*/ 0 h 3769783"/>
              <a:gd name="connsiteX1" fmla="*/ 460679 w 9144001"/>
              <a:gd name="connsiteY1" fmla="*/ 2505 h 3769783"/>
              <a:gd name="connsiteX2" fmla="*/ 463632 w 9144001"/>
              <a:gd name="connsiteY2" fmla="*/ 1023384 h 3769783"/>
              <a:gd name="connsiteX3" fmla="*/ 1217524 w 9144001"/>
              <a:gd name="connsiteY3" fmla="*/ 1024449 h 3769783"/>
              <a:gd name="connsiteX4" fmla="*/ 1213465 w 9144001"/>
              <a:gd name="connsiteY4" fmla="*/ 1935 h 3769783"/>
              <a:gd name="connsiteX5" fmla="*/ 9144001 w 9144001"/>
              <a:gd name="connsiteY5" fmla="*/ 0 h 3769783"/>
              <a:gd name="connsiteX6" fmla="*/ 9144001 w 9144001"/>
              <a:gd name="connsiteY6" fmla="*/ 3769783 h 3769783"/>
              <a:gd name="connsiteX7" fmla="*/ 0 w 9144001"/>
              <a:gd name="connsiteY7" fmla="*/ 3768626 h 3769783"/>
              <a:gd name="connsiteX8" fmla="*/ 1 w 9144001"/>
              <a:gd name="connsiteY8" fmla="*/ 0 h 376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001" h="3769783">
                <a:moveTo>
                  <a:pt x="1" y="0"/>
                </a:moveTo>
                <a:lnTo>
                  <a:pt x="460679" y="2505"/>
                </a:lnTo>
                <a:cubicBezTo>
                  <a:pt x="467259" y="181367"/>
                  <a:pt x="460713" y="888442"/>
                  <a:pt x="463632" y="1023384"/>
                </a:cubicBezTo>
                <a:lnTo>
                  <a:pt x="1217524" y="1024449"/>
                </a:lnTo>
                <a:cubicBezTo>
                  <a:pt x="1217623" y="1021952"/>
                  <a:pt x="1212358" y="439565"/>
                  <a:pt x="1213465" y="1935"/>
                </a:cubicBezTo>
                <a:lnTo>
                  <a:pt x="9144001" y="0"/>
                </a:lnTo>
                <a:lnTo>
                  <a:pt x="9144001" y="3769783"/>
                </a:lnTo>
                <a:lnTo>
                  <a:pt x="0" y="3768626"/>
                </a:lnTo>
                <a:cubicBezTo>
                  <a:pt x="0" y="2512417"/>
                  <a:pt x="1" y="1256209"/>
                  <a:pt x="1" y="0"/>
                </a:cubicBezTo>
                <a:close/>
              </a:path>
            </a:pathLst>
          </a:custGeom>
          <a:solidFill>
            <a:srgbClr val="EEEFEE"/>
          </a:solidFill>
        </p:spPr>
        <p:txBody>
          <a:bodyPr anchor="ctr"/>
          <a:lstStyle>
            <a:lvl1pPr marL="0" indent="0" algn="ctr">
              <a:buNone/>
              <a:defRPr>
                <a:latin typeface="Helvetica" pitchFamily="34" charset="0"/>
              </a:defRPr>
            </a:lvl1pPr>
          </a:lstStyle>
          <a:p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6" name="Suora yhdysviiva 15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90D1D53C-908F-495F-96C4-E57ECA884E47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26" name="Otsikko 1"/>
          <p:cNvSpPr>
            <a:spLocks noGrp="1"/>
          </p:cNvSpPr>
          <p:nvPr>
            <p:ph type="title"/>
          </p:nvPr>
        </p:nvSpPr>
        <p:spPr>
          <a:xfrm>
            <a:off x="722313" y="4085663"/>
            <a:ext cx="7772400" cy="1043773"/>
          </a:xfrm>
        </p:spPr>
        <p:txBody>
          <a:bodyPr anchor="t">
            <a:normAutofit/>
          </a:bodyPr>
          <a:lstStyle>
            <a:lvl1pPr algn="l">
              <a:defRPr sz="3600" b="1" cap="none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27" name="Suorakulmio 7"/>
          <p:cNvSpPr/>
          <p:nvPr userDrawn="1"/>
        </p:nvSpPr>
        <p:spPr>
          <a:xfrm>
            <a:off x="0" y="3764582"/>
            <a:ext cx="9144000" cy="1126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atin typeface="Helvetica" pitchFamily="34" charset="0"/>
            </a:endParaRPr>
          </a:p>
        </p:txBody>
      </p:sp>
      <p:sp>
        <p:nvSpPr>
          <p:cNvPr id="28" name="Tekstin paikkamerkki 2"/>
          <p:cNvSpPr>
            <a:spLocks noGrp="1"/>
          </p:cNvSpPr>
          <p:nvPr>
            <p:ph idx="13" hasCustomPrompt="1"/>
          </p:nvPr>
        </p:nvSpPr>
        <p:spPr>
          <a:xfrm>
            <a:off x="722312" y="5314392"/>
            <a:ext cx="7842663" cy="1177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>
              <a:buClr>
                <a:schemeClr val="bg1"/>
              </a:buClr>
              <a:defRPr sz="2000" b="1">
                <a:solidFill>
                  <a:schemeClr val="bg1"/>
                </a:solidFill>
                <a:latin typeface="Helvetica" pitchFamily="34" charset="0"/>
              </a:defRPr>
            </a:lvl1pPr>
            <a:lvl2pPr>
              <a:defRPr sz="1800" b="1">
                <a:solidFill>
                  <a:schemeClr val="bg1"/>
                </a:solidFill>
              </a:defRPr>
            </a:lvl2pPr>
            <a:lvl3pPr>
              <a:defRPr sz="1600" b="1">
                <a:solidFill>
                  <a:schemeClr val="bg1"/>
                </a:solidFill>
              </a:defRPr>
            </a:lvl3pPr>
            <a:lvl4pPr>
              <a:defRPr sz="1400" b="1">
                <a:solidFill>
                  <a:schemeClr val="bg1"/>
                </a:solidFill>
              </a:defRPr>
            </a:lvl4pPr>
            <a:lvl5pPr>
              <a:defRPr sz="14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457201" y="0"/>
            <a:ext cx="763388" cy="1028096"/>
            <a:chOff x="457200" y="0"/>
            <a:chExt cx="763388" cy="1028096"/>
          </a:xfrm>
        </p:grpSpPr>
        <p:sp>
          <p:nvSpPr>
            <p:cNvPr id="22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23" name="Kuva 21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6841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3" name="Tekstin paikkamerkki 2"/>
          <p:cNvSpPr>
            <a:spLocks noGrp="1"/>
          </p:cNvSpPr>
          <p:nvPr>
            <p:ph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latin typeface="Helvetica" pitchFamily="34" charset="0"/>
              </a:defRPr>
            </a:lvl1pPr>
            <a:lvl2pPr>
              <a:defRPr>
                <a:latin typeface="Helvetica" pitchFamily="34" charset="0"/>
              </a:defRPr>
            </a:lvl2pPr>
            <a:lvl3pPr>
              <a:defRPr>
                <a:latin typeface="Helvetica" pitchFamily="34" charset="0"/>
              </a:defRPr>
            </a:lvl3pPr>
            <a:lvl4pPr>
              <a:defRPr>
                <a:latin typeface="Helvetica" pitchFamily="34" charset="0"/>
              </a:defRPr>
            </a:lvl4pPr>
            <a:lvl5pPr>
              <a:defRPr>
                <a:latin typeface="Helvetica" pitchFamily="34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61F19916-D6CC-4F4A-B091-44C2C56618F6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8678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844698"/>
            <a:ext cx="4038600" cy="4557157"/>
          </a:xfrm>
        </p:spPr>
        <p:txBody>
          <a:bodyPr/>
          <a:lstStyle>
            <a:lvl1pPr>
              <a:defRPr sz="2800">
                <a:latin typeface="Helvetica" pitchFamily="34" charset="0"/>
              </a:defRPr>
            </a:lvl1pPr>
            <a:lvl2pPr>
              <a:defRPr sz="2400">
                <a:latin typeface="Helvetica" pitchFamily="34" charset="0"/>
              </a:defRPr>
            </a:lvl2pPr>
            <a:lvl3pPr>
              <a:defRPr sz="2000">
                <a:latin typeface="Helvetica" pitchFamily="34" charset="0"/>
              </a:defRPr>
            </a:lvl3pPr>
            <a:lvl4pPr>
              <a:defRPr sz="1800">
                <a:latin typeface="Helvetica" pitchFamily="34" charset="0"/>
              </a:defRPr>
            </a:lvl4pPr>
            <a:lvl5pPr>
              <a:defRPr sz="1800">
                <a:latin typeface="Helvetic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2" name="Suora yhdysviiva 11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4AA2C0EA-6066-484E-ADC9-08345B80F285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31263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8"/>
            <a:ext cx="4040188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697089"/>
            <a:ext cx="4040188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844698"/>
            <a:ext cx="4041775" cy="852391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Helvetic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697089"/>
            <a:ext cx="4041775" cy="3704765"/>
          </a:xfrm>
        </p:spPr>
        <p:txBody>
          <a:bodyPr>
            <a:normAutofit/>
          </a:bodyPr>
          <a:lstStyle>
            <a:lvl1pPr>
              <a:defRPr sz="2000">
                <a:latin typeface="Helvetica" pitchFamily="34" charset="0"/>
              </a:defRPr>
            </a:lvl1pPr>
            <a:lvl2pPr>
              <a:defRPr sz="1800">
                <a:latin typeface="Helvetica" pitchFamily="34" charset="0"/>
              </a:defRPr>
            </a:lvl2pPr>
            <a:lvl3pPr>
              <a:defRPr sz="1600">
                <a:latin typeface="Helvetica" pitchFamily="34" charset="0"/>
              </a:defRPr>
            </a:lvl3pPr>
            <a:lvl4pPr>
              <a:defRPr sz="1400">
                <a:latin typeface="Helvetica" pitchFamily="34" charset="0"/>
              </a:defRPr>
            </a:lvl4pPr>
            <a:lvl5pPr>
              <a:defRPr sz="1400">
                <a:latin typeface="Helvetica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4" name="Suora yhdysviiva 13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14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A2D70B7B-3A24-4526-B87F-684CBCEB9832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37577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orakulmio 9"/>
          <p:cNvSpPr/>
          <p:nvPr userDrawn="1"/>
        </p:nvSpPr>
        <p:spPr>
          <a:xfrm>
            <a:off x="0" y="6540486"/>
            <a:ext cx="9144000" cy="3236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1"/>
              </a:solidFill>
              <a:latin typeface="Helvetica" pitchFamily="34" charset="0"/>
            </a:endParaRPr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bg1"/>
                </a:solidFill>
                <a:latin typeface="Helvetica" pitchFamily="34" charset="0"/>
                <a:cs typeface="Helvetica" pitchFamily="34" charset="0"/>
              </a:defRPr>
            </a:lvl1pPr>
          </a:lstStyle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Helvetica" pitchFamily="34" charset="0"/>
              </a:defRPr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0" name="Suora yhdysviiva 9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uora yhdysviiva 10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>
                <a:solidFill>
                  <a:schemeClr val="bg1"/>
                </a:solidFill>
                <a:latin typeface="Helvetica" pitchFamily="34" charset="0"/>
              </a:defRPr>
            </a:lvl1pPr>
          </a:lstStyle>
          <a:p>
            <a:fld id="{700061AE-7773-42F5-AB6E-8E76C99C86EC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56148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09812B70-4E4C-40DD-8064-0D5728414CA0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FFFFF"/>
                </a:solidFill>
                <a:latin typeface="Helvetica"/>
                <a:cs typeface="Helvetica"/>
              </a:defRPr>
            </a:lvl1pPr>
          </a:lstStyle>
          <a:p>
            <a:fld id="{BC065B45-614E-E14D-B4BE-ACD22F60824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4000" b="1" kern="1200">
          <a:solidFill>
            <a:schemeClr val="bg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3200" kern="1200">
          <a:solidFill>
            <a:srgbClr val="FFFFFF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800" kern="1200">
          <a:solidFill>
            <a:srgbClr val="FFFFFF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•"/>
        <a:defRPr sz="2400" kern="1200">
          <a:solidFill>
            <a:srgbClr val="FFFFFF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–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Font typeface="Arial"/>
        <a:buChar char="»"/>
        <a:defRPr sz="2000" kern="1200">
          <a:solidFill>
            <a:srgbClr val="FFFFFF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637578"/>
            <a:ext cx="7356324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844699"/>
            <a:ext cx="8229600" cy="4557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617453" y="6592625"/>
            <a:ext cx="831227" cy="180989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FD230B8C-8969-41F6-8945-7F027B20D759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5343907" y="6592625"/>
            <a:ext cx="2147658" cy="180989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564975" y="6592625"/>
            <a:ext cx="454016" cy="180989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bg1"/>
                </a:solidFill>
                <a:latin typeface="Helvetica"/>
                <a:cs typeface="Helvetica"/>
              </a:defRPr>
            </a:lvl1pPr>
          </a:lstStyle>
          <a:p>
            <a:fld id="{0FE3988A-0109-0B40-965D-9E0ED41EFEE4}" type="slidenum">
              <a:rPr lang="fi-FI" smtClean="0"/>
              <a:pPr/>
              <a:t>‹#›</a:t>
            </a:fld>
            <a:endParaRPr lang="fi-FI" dirty="0"/>
          </a:p>
        </p:txBody>
      </p:sp>
      <p:cxnSp>
        <p:nvCxnSpPr>
          <p:cNvPr id="11" name="Suora yhdysviiva 10"/>
          <p:cNvCxnSpPr/>
          <p:nvPr userDrawn="1"/>
        </p:nvCxnSpPr>
        <p:spPr>
          <a:xfrm>
            <a:off x="8503899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uora yhdysviiva 11"/>
          <p:cNvCxnSpPr/>
          <p:nvPr userDrawn="1"/>
        </p:nvCxnSpPr>
        <p:spPr>
          <a:xfrm>
            <a:off x="7552916" y="6592625"/>
            <a:ext cx="0" cy="180989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 userDrawn="1"/>
        </p:nvGrpSpPr>
        <p:grpSpPr>
          <a:xfrm>
            <a:off x="7923412" y="0"/>
            <a:ext cx="763388" cy="1028096"/>
            <a:chOff x="457200" y="0"/>
            <a:chExt cx="763388" cy="1028096"/>
          </a:xfrm>
        </p:grpSpPr>
        <p:sp>
          <p:nvSpPr>
            <p:cNvPr id="17" name="Suorakulmio 15"/>
            <p:cNvSpPr/>
            <p:nvPr userDrawn="1"/>
          </p:nvSpPr>
          <p:spPr>
            <a:xfrm>
              <a:off x="457200" y="0"/>
              <a:ext cx="763388" cy="10280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>
                <a:latin typeface="Helvetica" pitchFamily="34" charset="0"/>
              </a:endParaRPr>
            </a:p>
          </p:txBody>
        </p:sp>
        <p:pic>
          <p:nvPicPr>
            <p:cNvPr id="18" name="Kuva 21"/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117" y="165903"/>
              <a:ext cx="323551" cy="73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698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17" r:id="rId2"/>
    <p:sldLayoutId id="2147483751" r:id="rId3"/>
    <p:sldLayoutId id="2147483752" r:id="rId4"/>
    <p:sldLayoutId id="2147483718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3600" b="1" i="0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Tx/>
        <a:buBlip>
          <a:blip r:embed="rId15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48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SzPct val="80000"/>
        <a:buFontTx/>
        <a:buBlip>
          <a:blip r:embed="rId16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768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F680C284-73B7-437B-95B9-3E55F4247BAE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JYU. Since 1863. Bottas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</a:lstStyle>
          <a:p>
            <a:fld id="{D0733F34-F495-8241-B2FA-79989A3212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8033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hf hdr="0"/>
  <p:txStyles>
    <p:titleStyle>
      <a:lvl1pPr algn="ctr" defTabSz="457200" rtl="0" eaLnBrk="1" latinLnBrk="0" hangingPunct="1">
        <a:lnSpc>
          <a:spcPct val="100000"/>
        </a:lnSpc>
        <a:spcBef>
          <a:spcPct val="0"/>
        </a:spcBef>
        <a:buNone/>
        <a:defRPr sz="3600" b="1" kern="1200">
          <a:solidFill>
            <a:schemeClr val="tx2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•"/>
        <a:defRPr sz="3200" kern="1200">
          <a:solidFill>
            <a:schemeClr val="tx2"/>
          </a:solidFill>
          <a:latin typeface="Helvetica"/>
          <a:ea typeface="+mn-ea"/>
          <a:cs typeface="Helvetica"/>
        </a:defRPr>
      </a:lvl1pPr>
      <a:lvl2pPr marL="742950" indent="-28575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3"/>
        </a:buBlip>
        <a:defRPr sz="2800" kern="1200">
          <a:solidFill>
            <a:schemeClr val="tx2"/>
          </a:solidFill>
          <a:latin typeface="Helvetica"/>
          <a:ea typeface="+mn-ea"/>
          <a:cs typeface="Helvetica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SzPct val="100000"/>
        <a:buFontTx/>
        <a:buBlip>
          <a:blip r:embed="rId4"/>
        </a:buBlip>
        <a:defRPr sz="2400" kern="1200">
          <a:solidFill>
            <a:schemeClr val="tx2"/>
          </a:solidFill>
          <a:latin typeface="Helvetica"/>
          <a:ea typeface="+mn-ea"/>
          <a:cs typeface="Helvetica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–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ct val="20000"/>
        </a:spcBef>
        <a:buClr>
          <a:schemeClr val="accent1"/>
        </a:buClr>
        <a:buFont typeface="Arial"/>
        <a:buChar char="»"/>
        <a:defRPr sz="2000" kern="1200">
          <a:solidFill>
            <a:schemeClr val="tx2"/>
          </a:solidFill>
          <a:latin typeface="Helvetica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2760" y="2599733"/>
            <a:ext cx="6740306" cy="1320145"/>
          </a:xfrm>
        </p:spPr>
        <p:txBody>
          <a:bodyPr/>
          <a:lstStyle/>
          <a:p>
            <a:r>
              <a:rPr lang="en-US" dirty="0" smtClean="0"/>
              <a:t>OPS –</a:t>
            </a:r>
            <a:r>
              <a:rPr lang="en-US" dirty="0" err="1" smtClean="0"/>
              <a:t>uudistus</a:t>
            </a:r>
            <a:r>
              <a:rPr lang="en-US" dirty="0" smtClean="0"/>
              <a:t> 2020-2023</a:t>
            </a:r>
            <a:br>
              <a:rPr lang="en-US" dirty="0" smtClean="0"/>
            </a:br>
            <a:r>
              <a:rPr lang="en-US" dirty="0" err="1" smtClean="0"/>
              <a:t>Työpaja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Liikuntatieteellinen</a:t>
            </a:r>
            <a:r>
              <a:rPr lang="en-US" dirty="0" smtClean="0"/>
              <a:t> </a:t>
            </a:r>
            <a:r>
              <a:rPr lang="en-US" dirty="0" err="1" smtClean="0"/>
              <a:t>tiedekunta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21F9-277C-4E95-8CF8-72E71AECFB8A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68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10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57B93-EE0D-4D93-9CDC-5E1DE114D2A7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8" name="Rectangle 7"/>
          <p:cNvSpPr/>
          <p:nvPr/>
        </p:nvSpPr>
        <p:spPr>
          <a:xfrm>
            <a:off x="670334" y="1734349"/>
            <a:ext cx="81821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200" dirty="0" smtClean="0"/>
              <a:t>• Painotetaan </a:t>
            </a:r>
            <a:r>
              <a:rPr lang="fi-FI" sz="2200" dirty="0"/>
              <a:t>taitoja (</a:t>
            </a:r>
            <a:r>
              <a:rPr lang="fi-FI" sz="2200" dirty="0" err="1"/>
              <a:t>skills</a:t>
            </a:r>
            <a:r>
              <a:rPr lang="fi-FI" sz="2200" dirty="0"/>
              <a:t>) ja niiden </a:t>
            </a:r>
            <a:r>
              <a:rPr lang="fi-FI" sz="2200" dirty="0" smtClean="0"/>
              <a:t>erilaisia jäsennyksiä: </a:t>
            </a:r>
          </a:p>
          <a:p>
            <a:r>
              <a:rPr lang="fi-FI" sz="2200" dirty="0" smtClean="0">
                <a:solidFill>
                  <a:srgbClr val="EB3E31"/>
                </a:solidFill>
              </a:rPr>
              <a:t>- huomio </a:t>
            </a:r>
            <a:r>
              <a:rPr lang="fi-FI" sz="2200" dirty="0">
                <a:solidFill>
                  <a:srgbClr val="EB3E31"/>
                </a:solidFill>
              </a:rPr>
              <a:t>kohdistuu </a:t>
            </a:r>
            <a:r>
              <a:rPr lang="fi-FI" sz="2200" dirty="0" smtClean="0">
                <a:solidFill>
                  <a:srgbClr val="EB3E31"/>
                </a:solidFill>
              </a:rPr>
              <a:t>standardien </a:t>
            </a:r>
            <a:r>
              <a:rPr lang="fi-FI" sz="2200" dirty="0">
                <a:solidFill>
                  <a:srgbClr val="EB3E31"/>
                </a:solidFill>
              </a:rPr>
              <a:t>luomiseen ja tulosten mittaamiseen suhteessa </a:t>
            </a:r>
            <a:r>
              <a:rPr lang="fi-FI" sz="2200" dirty="0" smtClean="0">
                <a:solidFill>
                  <a:srgbClr val="EB3E31"/>
                </a:solidFill>
              </a:rPr>
              <a:t>ennalta </a:t>
            </a:r>
            <a:r>
              <a:rPr lang="fi-FI" sz="2200" dirty="0">
                <a:solidFill>
                  <a:srgbClr val="EB3E31"/>
                </a:solidFill>
              </a:rPr>
              <a:t>määriteltyyn minimiin </a:t>
            </a:r>
            <a:r>
              <a:rPr lang="fi-FI" sz="2200" dirty="0" smtClean="0">
                <a:solidFill>
                  <a:srgbClr val="EB3E31"/>
                </a:solidFill>
              </a:rPr>
              <a:t>(kriteerit)</a:t>
            </a:r>
          </a:p>
          <a:p>
            <a:r>
              <a:rPr lang="fi-FI" sz="2200" dirty="0" smtClean="0"/>
              <a:t>- lineaarinen </a:t>
            </a:r>
            <a:r>
              <a:rPr lang="fi-FI" sz="2200" dirty="0"/>
              <a:t>(</a:t>
            </a:r>
            <a:r>
              <a:rPr lang="fi-FI" sz="2200" dirty="0" smtClean="0">
                <a:solidFill>
                  <a:srgbClr val="F1563F"/>
                </a:solidFill>
              </a:rPr>
              <a:t>OPS produktina</a:t>
            </a:r>
            <a:r>
              <a:rPr lang="fi-FI" sz="2200" dirty="0"/>
              <a:t>)</a:t>
            </a:r>
          </a:p>
          <a:p>
            <a:endParaRPr lang="fi-FI" sz="2200" dirty="0"/>
          </a:p>
          <a:p>
            <a:r>
              <a:rPr lang="fi-FI" sz="2200" dirty="0"/>
              <a:t>• </a:t>
            </a:r>
            <a:r>
              <a:rPr lang="fi-FI" sz="2200" dirty="0" smtClean="0">
                <a:solidFill>
                  <a:srgbClr val="002060"/>
                </a:solidFill>
              </a:rPr>
              <a:t>L</a:t>
            </a:r>
            <a:r>
              <a:rPr lang="fi-FI" sz="2200" dirty="0" smtClean="0"/>
              <a:t>ähtökohta </a:t>
            </a:r>
            <a:r>
              <a:rPr lang="fi-FI" sz="2200" dirty="0"/>
              <a:t>on opiskelijoiden </a:t>
            </a:r>
            <a:r>
              <a:rPr lang="fi-FI" sz="2200" dirty="0" smtClean="0"/>
              <a:t>potentiaaleissa </a:t>
            </a:r>
            <a:r>
              <a:rPr lang="fi-FI" sz="2200" dirty="0"/>
              <a:t>ja </a:t>
            </a:r>
            <a:r>
              <a:rPr lang="fi-FI" sz="2200" dirty="0" smtClean="0"/>
              <a:t>toiminnassa:</a:t>
            </a:r>
            <a:endParaRPr lang="fi-FI" sz="2200" dirty="0"/>
          </a:p>
          <a:p>
            <a:r>
              <a:rPr lang="fi-FI" sz="2200" dirty="0" smtClean="0">
                <a:solidFill>
                  <a:srgbClr val="EB3E31"/>
                </a:solidFill>
              </a:rPr>
              <a:t>- keskiössä se, </a:t>
            </a:r>
            <a:r>
              <a:rPr lang="fi-FI" sz="2200" dirty="0">
                <a:solidFill>
                  <a:srgbClr val="EB3E31"/>
                </a:solidFill>
              </a:rPr>
              <a:t>millaisia </a:t>
            </a:r>
            <a:r>
              <a:rPr lang="fi-FI" sz="2200" dirty="0" smtClean="0">
                <a:solidFill>
                  <a:srgbClr val="EB3E31"/>
                </a:solidFill>
              </a:rPr>
              <a:t>opiskelijan aktiivisia prosesseja mahdollisimman ansiokas suoriutuminen </a:t>
            </a:r>
            <a:r>
              <a:rPr lang="fi-FI" sz="2200" dirty="0">
                <a:solidFill>
                  <a:srgbClr val="EB3E31"/>
                </a:solidFill>
              </a:rPr>
              <a:t>edellyttää ja miten sitä voidaan </a:t>
            </a:r>
            <a:r>
              <a:rPr lang="fi-FI" sz="2200" dirty="0">
                <a:solidFill>
                  <a:srgbClr val="F1563F"/>
                </a:solidFill>
              </a:rPr>
              <a:t>arvioida </a:t>
            </a:r>
            <a:r>
              <a:rPr lang="fi-FI" sz="2200" dirty="0" smtClean="0">
                <a:solidFill>
                  <a:srgbClr val="F1563F"/>
                </a:solidFill>
              </a:rPr>
              <a:t>(prosessit)</a:t>
            </a:r>
          </a:p>
          <a:p>
            <a:r>
              <a:rPr lang="fi-FI" sz="2200" dirty="0" smtClean="0"/>
              <a:t>- dynaaminen (</a:t>
            </a:r>
            <a:r>
              <a:rPr lang="fi-FI" sz="2200" dirty="0" smtClean="0">
                <a:solidFill>
                  <a:srgbClr val="F1563F"/>
                </a:solidFill>
              </a:rPr>
              <a:t>OPS </a:t>
            </a:r>
            <a:r>
              <a:rPr lang="fi-FI" sz="2200" dirty="0">
                <a:solidFill>
                  <a:srgbClr val="F1563F"/>
                </a:solidFill>
              </a:rPr>
              <a:t>prosessina</a:t>
            </a:r>
            <a:r>
              <a:rPr lang="fi-FI" sz="2200" dirty="0"/>
              <a:t>) </a:t>
            </a:r>
            <a:endParaRPr lang="fi-FI" sz="2200" dirty="0" smtClean="0"/>
          </a:p>
          <a:p>
            <a:endParaRPr lang="fi-FI" sz="2200" dirty="0"/>
          </a:p>
        </p:txBody>
      </p:sp>
      <p:sp>
        <p:nvSpPr>
          <p:cNvPr id="9" name="Rectangle 8"/>
          <p:cNvSpPr/>
          <p:nvPr/>
        </p:nvSpPr>
        <p:spPr>
          <a:xfrm>
            <a:off x="226612" y="6299198"/>
            <a:ext cx="879237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200" dirty="0" smtClean="0"/>
              <a:t>Annala J, KOPE –päivät: Tampereen yliopisto ; 4.10.2018 </a:t>
            </a:r>
            <a:r>
              <a:rPr lang="fi-FI" sz="1200" dirty="0"/>
              <a:t> </a:t>
            </a:r>
            <a:r>
              <a:rPr lang="fi-FI" sz="1200" dirty="0" smtClean="0"/>
              <a:t>(</a:t>
            </a:r>
            <a:r>
              <a:rPr lang="fi-FI" sz="1200" dirty="0"/>
              <a:t>Teemahaastatteluja opettajille ja </a:t>
            </a:r>
            <a:r>
              <a:rPr lang="fi-FI" sz="1200" dirty="0" smtClean="0"/>
              <a:t>opiskelijoille: Tampere3 –hanke)</a:t>
            </a:r>
            <a:endParaRPr lang="fi-FI" sz="1200" dirty="0"/>
          </a:p>
        </p:txBody>
      </p:sp>
      <p:sp>
        <p:nvSpPr>
          <p:cNvPr id="10" name="Rectangle 9"/>
          <p:cNvSpPr/>
          <p:nvPr/>
        </p:nvSpPr>
        <p:spPr>
          <a:xfrm>
            <a:off x="670334" y="370049"/>
            <a:ext cx="4822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800" dirty="0" smtClean="0"/>
              <a:t>OPS – millainen se voisi olla?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6340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11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E533C-E1B8-489F-829D-FE2C6BD70D5C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59818" y="57984"/>
            <a:ext cx="43502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dirty="0"/>
              <a:t>’Lineaariset osaamiset</a:t>
            </a:r>
            <a:r>
              <a:rPr lang="fi-FI" sz="2000" b="1" dirty="0" smtClean="0"/>
              <a:t>’  </a:t>
            </a:r>
          </a:p>
          <a:p>
            <a:r>
              <a:rPr lang="fi-FI" sz="2000" dirty="0" smtClean="0">
                <a:solidFill>
                  <a:srgbClr val="F1563F"/>
                </a:solidFill>
              </a:rPr>
              <a:t>(”</a:t>
            </a:r>
            <a:r>
              <a:rPr lang="fi-FI" sz="2000" dirty="0" err="1" smtClean="0">
                <a:solidFill>
                  <a:srgbClr val="F1563F"/>
                </a:solidFill>
              </a:rPr>
              <a:t>skills</a:t>
            </a:r>
            <a:r>
              <a:rPr lang="fi-FI" sz="2000" dirty="0" smtClean="0">
                <a:solidFill>
                  <a:srgbClr val="F1563F"/>
                </a:solidFill>
              </a:rPr>
              <a:t>” -kriteerit)</a:t>
            </a:r>
          </a:p>
        </p:txBody>
      </p:sp>
      <p:sp>
        <p:nvSpPr>
          <p:cNvPr id="8" name="Rectangle 7"/>
          <p:cNvSpPr/>
          <p:nvPr/>
        </p:nvSpPr>
        <p:spPr>
          <a:xfrm>
            <a:off x="59818" y="919139"/>
            <a:ext cx="43008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u="sng" dirty="0" smtClean="0"/>
              <a:t>• </a:t>
            </a:r>
            <a:r>
              <a:rPr lang="fi-FI" sz="2000" u="sng" dirty="0"/>
              <a:t>taidot, standardit, ’oikeat’ vastaukset, tullaan valmiiksi - ainakin osittain?</a:t>
            </a:r>
          </a:p>
          <a:p>
            <a:r>
              <a:rPr lang="fi-FI" sz="2000" dirty="0"/>
              <a:t>• havaittavissa ja arvioitavissa olevat tiedot, taidot, eettiset valmiudet, </a:t>
            </a:r>
            <a:r>
              <a:rPr lang="fi-FI" sz="2000" dirty="0" smtClean="0"/>
              <a:t>asenteet</a:t>
            </a:r>
            <a:endParaRPr lang="fi-FI" sz="2000" dirty="0"/>
          </a:p>
          <a:p>
            <a:r>
              <a:rPr lang="fi-FI" sz="2000" dirty="0"/>
              <a:t>• kriteeriperustaisuus!</a:t>
            </a:r>
          </a:p>
          <a:p>
            <a:r>
              <a:rPr lang="fi-FI" sz="2000" dirty="0"/>
              <a:t>• </a:t>
            </a:r>
            <a:r>
              <a:rPr lang="fi-FI" sz="2000" u="sng" dirty="0"/>
              <a:t>osaamistavoitteiden </a:t>
            </a:r>
            <a:r>
              <a:rPr lang="fi-FI" sz="2000" u="sng" dirty="0" smtClean="0"/>
              <a:t>ja arviointiperusteiden </a:t>
            </a:r>
            <a:r>
              <a:rPr lang="fi-FI" sz="2000" u="sng" dirty="0"/>
              <a:t>määrittäminen kohtuullisen </a:t>
            </a:r>
            <a:r>
              <a:rPr lang="fi-FI" sz="2000" u="sng" dirty="0" smtClean="0"/>
              <a:t>mutkatonta</a:t>
            </a:r>
            <a:r>
              <a:rPr lang="fi-FI" sz="2000" u="sng" dirty="0"/>
              <a:t>, </a:t>
            </a:r>
            <a:r>
              <a:rPr lang="fi-FI" sz="2000" dirty="0"/>
              <a:t>mutta vaatii asiaan </a:t>
            </a:r>
            <a:r>
              <a:rPr lang="fi-FI" sz="2000" dirty="0" smtClean="0"/>
              <a:t>paneutumista</a:t>
            </a:r>
            <a:endParaRPr lang="fi-FI" sz="2000" dirty="0"/>
          </a:p>
          <a:p>
            <a:r>
              <a:rPr lang="fi-FI" sz="2000" i="1" dirty="0">
                <a:solidFill>
                  <a:srgbClr val="EB3E31"/>
                </a:solidFill>
              </a:rPr>
              <a:t>”Jakson suoritettuaan opiskelija</a:t>
            </a:r>
          </a:p>
          <a:p>
            <a:r>
              <a:rPr lang="fi-FI" sz="2000" i="1" dirty="0">
                <a:solidFill>
                  <a:srgbClr val="EB3E31"/>
                </a:solidFill>
              </a:rPr>
              <a:t>- </a:t>
            </a:r>
            <a:r>
              <a:rPr lang="fi-FI" sz="2000" i="1" dirty="0" smtClean="0">
                <a:solidFill>
                  <a:srgbClr val="EB3E31"/>
                </a:solidFill>
              </a:rPr>
              <a:t>osaa esittää aineiston havaintomatriisimuodossa</a:t>
            </a:r>
          </a:p>
          <a:p>
            <a:r>
              <a:rPr lang="fi-FI" sz="2000" i="1" dirty="0" smtClean="0">
                <a:solidFill>
                  <a:srgbClr val="EB3E31"/>
                </a:solidFill>
              </a:rPr>
              <a:t>- </a:t>
            </a:r>
            <a:r>
              <a:rPr lang="fi-FI" sz="2000" i="1" dirty="0">
                <a:solidFill>
                  <a:srgbClr val="EB3E31"/>
                </a:solidFill>
              </a:rPr>
              <a:t>osaa soveltaa tilastotieteen menetelmiä </a:t>
            </a:r>
          </a:p>
          <a:p>
            <a:r>
              <a:rPr lang="fi-FI" sz="2000" i="1" dirty="0">
                <a:solidFill>
                  <a:srgbClr val="EB3E31"/>
                </a:solidFill>
              </a:rPr>
              <a:t>tutkimusaineiston kuvailussa sekä muuttujien </a:t>
            </a:r>
            <a:r>
              <a:rPr lang="fi-FI" sz="2000" i="1" dirty="0" smtClean="0">
                <a:solidFill>
                  <a:srgbClr val="EB3E31"/>
                </a:solidFill>
              </a:rPr>
              <a:t>välisten </a:t>
            </a:r>
            <a:r>
              <a:rPr lang="fi-FI" sz="2000" i="1" dirty="0">
                <a:solidFill>
                  <a:srgbClr val="EB3E31"/>
                </a:solidFill>
              </a:rPr>
              <a:t>riippuvuuksien </a:t>
            </a:r>
            <a:r>
              <a:rPr lang="fi-FI" sz="2000" i="1" dirty="0" smtClean="0">
                <a:solidFill>
                  <a:srgbClr val="EB3E31"/>
                </a:solidFill>
              </a:rPr>
              <a:t>tarkastelussa”</a:t>
            </a:r>
            <a:endParaRPr lang="fi-FI" sz="2000" i="1" dirty="0">
              <a:solidFill>
                <a:srgbClr val="EB3E3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327208" y="974391"/>
            <a:ext cx="481679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dirty="0" smtClean="0"/>
              <a:t>• </a:t>
            </a:r>
            <a:r>
              <a:rPr lang="fi-FI" u="sng" dirty="0"/>
              <a:t>luovutaan valmistumisen ajatuksesta; </a:t>
            </a:r>
            <a:r>
              <a:rPr lang="fi-FI" dirty="0"/>
              <a:t>edistetään </a:t>
            </a:r>
            <a:r>
              <a:rPr lang="fi-FI" u="sng" dirty="0"/>
              <a:t>valmiuksia elinikäiseen </a:t>
            </a:r>
          </a:p>
          <a:p>
            <a:r>
              <a:rPr lang="fi-FI" u="sng" dirty="0"/>
              <a:t>oppimiseen, analyyttiseen ajatteluun ja potentiaalien käyttöönottoon </a:t>
            </a:r>
          </a:p>
          <a:p>
            <a:r>
              <a:rPr lang="fi-FI" dirty="0"/>
              <a:t>(tiedolliset, taidolliset, asenteelliset, eettiset)</a:t>
            </a:r>
          </a:p>
          <a:p>
            <a:r>
              <a:rPr lang="fi-FI" dirty="0"/>
              <a:t>• </a:t>
            </a:r>
            <a:r>
              <a:rPr lang="fi-FI" u="sng" dirty="0"/>
              <a:t>osaamistavoitteiden ja arviointiperusteiden määrittäminen haastavaa; </a:t>
            </a:r>
          </a:p>
          <a:p>
            <a:r>
              <a:rPr lang="fi-FI" dirty="0"/>
              <a:t>voiko kriteerejä olla ennakkoon määriteltynä</a:t>
            </a:r>
            <a:r>
              <a:rPr lang="fi-FI" dirty="0" smtClean="0"/>
              <a:t>?</a:t>
            </a:r>
          </a:p>
          <a:p>
            <a:endParaRPr lang="fi-FI" dirty="0" smtClean="0"/>
          </a:p>
          <a:p>
            <a:r>
              <a:rPr lang="fi-FI" i="1" dirty="0" smtClean="0">
                <a:solidFill>
                  <a:srgbClr val="EB3E31"/>
                </a:solidFill>
              </a:rPr>
              <a:t>” </a:t>
            </a:r>
            <a:r>
              <a:rPr lang="fi-FI" i="1" dirty="0">
                <a:solidFill>
                  <a:srgbClr val="EB3E31"/>
                </a:solidFill>
              </a:rPr>
              <a:t>Tavoitteena on, että opiskelijat</a:t>
            </a:r>
          </a:p>
          <a:p>
            <a:r>
              <a:rPr lang="fi-FI" i="1" dirty="0">
                <a:solidFill>
                  <a:srgbClr val="EB3E31"/>
                </a:solidFill>
              </a:rPr>
              <a:t>- osaavat argumentoida tasa-arvoon liittyvää </a:t>
            </a:r>
          </a:p>
          <a:p>
            <a:r>
              <a:rPr lang="fi-FI" i="1" dirty="0">
                <a:solidFill>
                  <a:srgbClr val="EB3E31"/>
                </a:solidFill>
              </a:rPr>
              <a:t>l</a:t>
            </a:r>
            <a:r>
              <a:rPr lang="fi-FI" i="1" dirty="0" smtClean="0">
                <a:solidFill>
                  <a:srgbClr val="EB3E31"/>
                </a:solidFill>
              </a:rPr>
              <a:t>iikunta- ja terveyspolitiikkaa</a:t>
            </a:r>
            <a:endParaRPr lang="fi-FI" i="1" dirty="0">
              <a:solidFill>
                <a:srgbClr val="EB3E31"/>
              </a:solidFill>
            </a:endParaRPr>
          </a:p>
          <a:p>
            <a:r>
              <a:rPr lang="fi-FI" i="1" dirty="0">
                <a:solidFill>
                  <a:srgbClr val="EB3E31"/>
                </a:solidFill>
              </a:rPr>
              <a:t>- arvioivat kriittisesti toiseutta tuottavaa luokittelua </a:t>
            </a:r>
            <a:r>
              <a:rPr lang="fi-FI" i="1" dirty="0" smtClean="0">
                <a:solidFill>
                  <a:srgbClr val="EB3E31"/>
                </a:solidFill>
              </a:rPr>
              <a:t>kasvatusyhteisöissä</a:t>
            </a:r>
            <a:endParaRPr lang="fi-FI" i="1" dirty="0">
              <a:solidFill>
                <a:srgbClr val="EB3E31"/>
              </a:solidFill>
            </a:endParaRPr>
          </a:p>
          <a:p>
            <a:r>
              <a:rPr lang="fi-FI" i="1" dirty="0">
                <a:solidFill>
                  <a:srgbClr val="EB3E31"/>
                </a:solidFill>
              </a:rPr>
              <a:t>- ymmärtävät kollegiaalisen toimintakulttuurin </a:t>
            </a:r>
          </a:p>
          <a:p>
            <a:r>
              <a:rPr lang="fi-FI" i="1" dirty="0">
                <a:solidFill>
                  <a:srgbClr val="EB3E31"/>
                </a:solidFill>
              </a:rPr>
              <a:t>välttämättömyyden </a:t>
            </a:r>
            <a:r>
              <a:rPr lang="fi-FI" i="1" dirty="0" smtClean="0">
                <a:solidFill>
                  <a:srgbClr val="EB3E31"/>
                </a:solidFill>
              </a:rPr>
              <a:t>yhteisöissä</a:t>
            </a:r>
            <a:endParaRPr lang="fi-FI" i="1" dirty="0">
              <a:solidFill>
                <a:srgbClr val="EB3E31"/>
              </a:solidFill>
            </a:endParaRPr>
          </a:p>
          <a:p>
            <a:r>
              <a:rPr lang="fi-FI" i="1" dirty="0" smtClean="0">
                <a:solidFill>
                  <a:srgbClr val="EB3E31"/>
                </a:solidFill>
              </a:rPr>
              <a:t>- osaavat </a:t>
            </a:r>
            <a:r>
              <a:rPr lang="fi-FI" i="1" dirty="0">
                <a:solidFill>
                  <a:srgbClr val="EB3E31"/>
                </a:solidFill>
              </a:rPr>
              <a:t>tukea monenlaisten oppilaiden oppimista, kasvua </a:t>
            </a:r>
            <a:r>
              <a:rPr lang="fi-FI" i="1" dirty="0" smtClean="0">
                <a:solidFill>
                  <a:srgbClr val="EB3E31"/>
                </a:solidFill>
              </a:rPr>
              <a:t>ja  </a:t>
            </a:r>
            <a:r>
              <a:rPr lang="fi-FI" i="1" dirty="0">
                <a:solidFill>
                  <a:srgbClr val="EB3E31"/>
                </a:solidFill>
              </a:rPr>
              <a:t>osallistumista </a:t>
            </a:r>
            <a:r>
              <a:rPr lang="fi-FI" i="1" dirty="0" smtClean="0">
                <a:solidFill>
                  <a:srgbClr val="EB3E31"/>
                </a:solidFill>
              </a:rPr>
              <a:t>heterogeenisissa opetusryhmissä”</a:t>
            </a:r>
          </a:p>
        </p:txBody>
      </p:sp>
      <p:sp>
        <p:nvSpPr>
          <p:cNvPr id="9" name="Rectangle 8"/>
          <p:cNvSpPr/>
          <p:nvPr/>
        </p:nvSpPr>
        <p:spPr>
          <a:xfrm>
            <a:off x="4327209" y="103222"/>
            <a:ext cx="36973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dirty="0"/>
              <a:t>’Dynaamiset osaamiset</a:t>
            </a:r>
            <a:r>
              <a:rPr lang="fi-FI" sz="2000" b="1" dirty="0" smtClean="0"/>
              <a:t>’ </a:t>
            </a:r>
            <a:r>
              <a:rPr lang="fi-FI" sz="2000" dirty="0" smtClean="0">
                <a:solidFill>
                  <a:srgbClr val="F1563F"/>
                </a:solidFill>
              </a:rPr>
              <a:t>(prosessit)</a:t>
            </a:r>
            <a:endParaRPr lang="fi-FI" sz="2000" dirty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3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832"/>
            <a:ext cx="7356324" cy="1773141"/>
          </a:xfrm>
        </p:spPr>
        <p:txBody>
          <a:bodyPr>
            <a:noAutofit/>
          </a:bodyPr>
          <a:lstStyle/>
          <a:p>
            <a:r>
              <a:rPr lang="fi-FI" sz="2800" dirty="0" smtClean="0"/>
              <a:t>Tehtävä: Millaista osaamisperusteista </a:t>
            </a:r>
            <a:r>
              <a:rPr lang="fi-FI" sz="2800" dirty="0" err="1" smtClean="0"/>
              <a:t>OPSia</a:t>
            </a:r>
            <a:r>
              <a:rPr lang="fi-FI" sz="2800" dirty="0" smtClean="0"/>
              <a:t> meidän tulisi tavoitella? – 45 min.</a:t>
            </a:r>
            <a:br>
              <a:rPr lang="fi-FI" sz="2800" dirty="0" smtClean="0"/>
            </a:br>
            <a:r>
              <a:rPr lang="fi-FI" sz="2800" dirty="0" smtClean="0"/>
              <a:t/>
            </a:r>
            <a:br>
              <a:rPr lang="fi-FI" sz="2800" dirty="0" smtClean="0"/>
            </a:br>
            <a:r>
              <a:rPr lang="fi-FI" sz="2800" dirty="0" smtClean="0"/>
              <a:t>* </a:t>
            </a:r>
            <a:r>
              <a:rPr lang="fi-FI" sz="1800" b="0" dirty="0" smtClean="0"/>
              <a:t>Muistio </a:t>
            </a:r>
            <a:r>
              <a:rPr lang="fi-FI" sz="1800" b="0" dirty="0"/>
              <a:t>keskustelusta</a:t>
            </a:r>
            <a:r>
              <a:rPr lang="fi-FI" sz="1800" b="0" dirty="0" smtClean="0"/>
              <a:t>!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3081"/>
            <a:ext cx="4038600" cy="2623929"/>
          </a:xfrm>
          <a:noFill/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i-FI" sz="2400" dirty="0">
                <a:solidFill>
                  <a:srgbClr val="EB3E31"/>
                </a:solidFill>
              </a:rPr>
              <a:t>Lista opinnoista tai kursseista (opintojen runko)</a:t>
            </a:r>
          </a:p>
          <a:p>
            <a:r>
              <a:rPr lang="fi-FI" sz="2400" dirty="0">
                <a:solidFill>
                  <a:srgbClr val="EB3E31"/>
                </a:solidFill>
              </a:rPr>
              <a:t>Osaamistuotoksen kuvaus (produkti)</a:t>
            </a:r>
          </a:p>
          <a:p>
            <a:r>
              <a:rPr lang="fi-FI" sz="2400" dirty="0">
                <a:solidFill>
                  <a:srgbClr val="EB3E31"/>
                </a:solidFill>
              </a:rPr>
              <a:t>OPS prosesseina</a:t>
            </a:r>
            <a:endParaRPr lang="fi-FI" sz="2400" dirty="0" smtClean="0">
              <a:solidFill>
                <a:srgbClr val="EB3E31"/>
              </a:solidFill>
            </a:endParaRPr>
          </a:p>
          <a:p>
            <a:pPr marL="0" indent="0">
              <a:buNone/>
            </a:pPr>
            <a:endParaRPr lang="fi-FI" sz="2400" dirty="0">
              <a:solidFill>
                <a:srgbClr val="EB3E3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3081"/>
            <a:ext cx="4038600" cy="2623929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fi-FI" sz="2400" dirty="0" smtClean="0">
                <a:solidFill>
                  <a:srgbClr val="F1563F"/>
                </a:solidFill>
              </a:rPr>
              <a:t>’Lineaariset osaamiset’ </a:t>
            </a:r>
          </a:p>
          <a:p>
            <a:pPr marL="0" indent="0">
              <a:buNone/>
            </a:pPr>
            <a:r>
              <a:rPr lang="fi-FI" dirty="0">
                <a:solidFill>
                  <a:srgbClr val="F1563F"/>
                </a:solidFill>
              </a:rPr>
              <a:t>	</a:t>
            </a:r>
            <a:r>
              <a:rPr lang="fi-FI" sz="2000" dirty="0" smtClean="0">
                <a:solidFill>
                  <a:srgbClr val="F1563F"/>
                </a:solidFill>
              </a:rPr>
              <a:t>(”</a:t>
            </a:r>
            <a:r>
              <a:rPr lang="fi-FI" sz="2000" dirty="0" err="1">
                <a:solidFill>
                  <a:srgbClr val="F1563F"/>
                </a:solidFill>
              </a:rPr>
              <a:t>skills</a:t>
            </a:r>
            <a:r>
              <a:rPr lang="fi-FI" sz="2000" dirty="0">
                <a:solidFill>
                  <a:srgbClr val="F1563F"/>
                </a:solidFill>
              </a:rPr>
              <a:t>” </a:t>
            </a:r>
            <a:r>
              <a:rPr lang="fi-FI" sz="2000" dirty="0" smtClean="0">
                <a:solidFill>
                  <a:srgbClr val="F1563F"/>
                </a:solidFill>
              </a:rPr>
              <a:t>-kriteerit</a:t>
            </a:r>
            <a:r>
              <a:rPr lang="fi-FI" sz="2000" dirty="0">
                <a:solidFill>
                  <a:srgbClr val="F1563F"/>
                </a:solidFill>
              </a:rPr>
              <a:t>)</a:t>
            </a:r>
          </a:p>
          <a:p>
            <a:pPr marL="0" indent="0">
              <a:buNone/>
            </a:pPr>
            <a:endParaRPr lang="fi-FI" dirty="0" smtClean="0">
              <a:solidFill>
                <a:srgbClr val="F1563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rgbClr val="F1563F"/>
                </a:solidFill>
              </a:rPr>
              <a:t>’Dynaamiset </a:t>
            </a:r>
            <a:r>
              <a:rPr lang="fi-FI" sz="2400" dirty="0">
                <a:solidFill>
                  <a:srgbClr val="F1563F"/>
                </a:solidFill>
              </a:rPr>
              <a:t>osaamiset’ </a:t>
            </a:r>
            <a:endParaRPr lang="fi-FI" sz="2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fi-FI" sz="2000" dirty="0">
                <a:solidFill>
                  <a:srgbClr val="F1563F"/>
                </a:solidFill>
              </a:rPr>
              <a:t>	</a:t>
            </a:r>
            <a:r>
              <a:rPr lang="fi-FI" sz="2000" dirty="0" smtClean="0">
                <a:solidFill>
                  <a:srgbClr val="F1563F"/>
                </a:solidFill>
              </a:rPr>
              <a:t>(</a:t>
            </a:r>
            <a:r>
              <a:rPr lang="fi-FI" sz="2000" dirty="0">
                <a:solidFill>
                  <a:srgbClr val="F1563F"/>
                </a:solidFill>
              </a:rPr>
              <a:t>prosessit</a:t>
            </a:r>
            <a:r>
              <a:rPr lang="fi-FI" sz="2000" dirty="0" smtClean="0">
                <a:solidFill>
                  <a:srgbClr val="F1563F"/>
                </a:solidFill>
              </a:rPr>
              <a:t>)</a:t>
            </a:r>
          </a:p>
          <a:p>
            <a:pPr marL="0" indent="0">
              <a:buNone/>
            </a:pPr>
            <a:endParaRPr lang="fi-FI" sz="20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fi-FI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1563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12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4E29-B4F3-4DE2-9839-077043A6FE7B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</p:spTree>
    <p:extLst>
      <p:ext uri="{BB962C8B-B14F-4D97-AF65-F5344CB8AC3E}">
        <p14:creationId xmlns:p14="http://schemas.microsoft.com/office/powerpoint/2010/main" val="32516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13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32191" y="1042258"/>
            <a:ext cx="7368419" cy="1019912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>
                <a:solidFill>
                  <a:srgbClr val="002060"/>
                </a:solidFill>
              </a:rPr>
              <a:t>JYn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yhteiset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>
                <a:solidFill>
                  <a:srgbClr val="002060"/>
                </a:solidFill>
              </a:rPr>
              <a:t>sisällölliset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osaamistavoitteet</a:t>
            </a:r>
            <a:r>
              <a:rPr lang="en-US" sz="2400" dirty="0" smtClean="0">
                <a:solidFill>
                  <a:srgbClr val="002060"/>
                </a:solidFill>
              </a:rPr>
              <a:t/>
            </a:r>
            <a:br>
              <a:rPr lang="en-US" sz="2400" dirty="0" smtClean="0">
                <a:solidFill>
                  <a:srgbClr val="002060"/>
                </a:solidFill>
              </a:rPr>
            </a:br>
            <a:r>
              <a:rPr lang="en-US" sz="2400" b="0" dirty="0" smtClean="0">
                <a:solidFill>
                  <a:srgbClr val="F1563F"/>
                </a:solidFill>
              </a:rPr>
              <a:t>(“</a:t>
            </a:r>
            <a:r>
              <a:rPr lang="en-US" sz="2400" b="0" dirty="0" err="1" smtClean="0">
                <a:solidFill>
                  <a:srgbClr val="F1563F"/>
                </a:solidFill>
              </a:rPr>
              <a:t>osaamisalueittain</a:t>
            </a:r>
            <a:r>
              <a:rPr lang="en-US" sz="2400" b="0" dirty="0" smtClean="0">
                <a:solidFill>
                  <a:srgbClr val="F1563F"/>
                </a:solidFill>
              </a:rPr>
              <a:t>”) </a:t>
            </a:r>
            <a:endParaRPr lang="fi-FI" sz="2400" b="0" dirty="0">
              <a:solidFill>
                <a:srgbClr val="F1563F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2191" y="2215722"/>
            <a:ext cx="3876261" cy="26459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i="1" dirty="0" err="1" smtClean="0">
                <a:solidFill>
                  <a:srgbClr val="002060"/>
                </a:solidFill>
              </a:rPr>
              <a:t>Akateeminen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substanssi</a:t>
            </a:r>
            <a:endParaRPr lang="en-US" sz="20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F1563F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 smtClean="0">
                <a:solidFill>
                  <a:srgbClr val="F1563F"/>
                </a:solidFill>
              </a:rPr>
              <a:t>vankka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oman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alan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tietopohja</a:t>
            </a:r>
            <a:r>
              <a:rPr lang="en-US" sz="2000" dirty="0">
                <a:solidFill>
                  <a:srgbClr val="F1563F"/>
                </a:solidFill>
              </a:rPr>
              <a:t> ja </a:t>
            </a:r>
            <a:r>
              <a:rPr lang="en-US" sz="2000" dirty="0" err="1">
                <a:solidFill>
                  <a:srgbClr val="F1563F"/>
                </a:solidFill>
              </a:rPr>
              <a:t>ymmärrys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smtClean="0">
                <a:solidFill>
                  <a:srgbClr val="F1563F"/>
                </a:solidFill>
              </a:rPr>
              <a:t>=</a:t>
            </a: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rgbClr val="F1563F"/>
                </a:solidFill>
              </a:rPr>
              <a:t>aine</a:t>
            </a:r>
            <a:r>
              <a:rPr lang="en-US" sz="2000" dirty="0" smtClean="0">
                <a:solidFill>
                  <a:srgbClr val="F1563F"/>
                </a:solidFill>
              </a:rPr>
              <a:t> (</a:t>
            </a:r>
            <a:r>
              <a:rPr lang="en-US" sz="2000" dirty="0" err="1" smtClean="0">
                <a:solidFill>
                  <a:srgbClr val="F1563F"/>
                </a:solidFill>
              </a:rPr>
              <a:t>substanssi</a:t>
            </a:r>
            <a:r>
              <a:rPr lang="en-US" sz="2000" dirty="0" smtClean="0">
                <a:solidFill>
                  <a:srgbClr val="F1563F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en-US" sz="2000" dirty="0" err="1" smtClean="0">
                <a:solidFill>
                  <a:srgbClr val="F1563F"/>
                </a:solidFill>
              </a:rPr>
              <a:t>liikunta</a:t>
            </a:r>
            <a:r>
              <a:rPr lang="en-US" sz="2000" dirty="0" smtClean="0">
                <a:solidFill>
                  <a:srgbClr val="F1563F"/>
                </a:solidFill>
              </a:rPr>
              <a:t>- ja </a:t>
            </a:r>
            <a:r>
              <a:rPr lang="en-US" sz="2000" dirty="0" err="1" smtClean="0">
                <a:solidFill>
                  <a:srgbClr val="F1563F"/>
                </a:solidFill>
              </a:rPr>
              <a:t>terveystieteen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tutkimus</a:t>
            </a:r>
            <a:endParaRPr lang="en-US" sz="20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FF70F-74B3-4725-8C23-6CF8657E32AC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208452" y="2215722"/>
            <a:ext cx="4810539" cy="45571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•"/>
              <a:defRPr sz="32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1pPr>
            <a:lvl2pPr marL="742950" indent="-28575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Tx/>
              <a:buBlip>
                <a:blip r:embed="rId2"/>
              </a:buBlip>
              <a:defRPr sz="28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2pPr>
            <a:lvl3pPr marL="11448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SzPct val="80000"/>
              <a:buFontTx/>
              <a:buBlip>
                <a:blip r:embed="rId3"/>
              </a:buBlip>
              <a:defRPr sz="24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3pPr>
            <a:lvl4pPr marL="16002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–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4pPr>
            <a:lvl5pPr marL="2057400" indent="-228600" algn="l" defTabSz="457200" rtl="0" eaLnBrk="1" latinLnBrk="0" hangingPunct="1">
              <a:lnSpc>
                <a:spcPct val="100000"/>
              </a:lnSpc>
              <a:spcBef>
                <a:spcPts val="768"/>
              </a:spcBef>
              <a:buClr>
                <a:schemeClr val="accent1"/>
              </a:buClr>
              <a:buFont typeface="Arial"/>
              <a:buChar char="»"/>
              <a:defRPr sz="2000" kern="1200">
                <a:solidFill>
                  <a:schemeClr val="tx2"/>
                </a:solidFill>
                <a:latin typeface="Helvetica" pitchFamily="34" charset="0"/>
                <a:ea typeface="+mn-ea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000" b="1" i="1" dirty="0" err="1" smtClean="0">
                <a:solidFill>
                  <a:srgbClr val="002060"/>
                </a:solidFill>
              </a:rPr>
              <a:t>Työelämän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r>
              <a:rPr lang="en-US" sz="2000" b="1" i="1" dirty="0" err="1" smtClean="0">
                <a:solidFill>
                  <a:srgbClr val="002060"/>
                </a:solidFill>
              </a:rPr>
              <a:t>metataidot</a:t>
            </a:r>
            <a:r>
              <a:rPr lang="en-US" sz="2000" b="1" i="1" dirty="0" smtClean="0">
                <a:solidFill>
                  <a:srgbClr val="002060"/>
                </a:solidFill>
              </a:rPr>
              <a:t> </a:t>
            </a:r>
            <a:endParaRPr lang="en-US" sz="2000" b="1" i="1" dirty="0" smtClean="0">
              <a:solidFill>
                <a:srgbClr val="F1563F"/>
              </a:solidFill>
            </a:endParaRPr>
          </a:p>
          <a:p>
            <a:pPr marL="0" indent="0">
              <a:buFont typeface="Arial"/>
              <a:buNone/>
            </a:pPr>
            <a:endParaRPr lang="en-US" sz="20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uutta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luova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kriittinen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ajattelu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kyky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oppia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uutta</a:t>
            </a:r>
            <a:r>
              <a:rPr lang="en-US" sz="2000" dirty="0" smtClean="0">
                <a:solidFill>
                  <a:srgbClr val="F1563F"/>
                </a:solidFill>
              </a:rPr>
              <a:t> ja </a:t>
            </a:r>
            <a:r>
              <a:rPr lang="en-US" sz="2000" dirty="0" err="1" smtClean="0">
                <a:solidFill>
                  <a:srgbClr val="F1563F"/>
                </a:solidFill>
              </a:rPr>
              <a:t>kehittää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vastuu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omasta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hyvinvoinnista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2000" i="1" dirty="0" err="1" smtClean="0">
                <a:solidFill>
                  <a:schemeClr val="bg1">
                    <a:lumMod val="65000"/>
                  </a:schemeClr>
                </a:solidFill>
              </a:rPr>
              <a:t>yksilöön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bg1">
                    <a:lumMod val="65000"/>
                  </a:schemeClr>
                </a:solidFill>
              </a:rPr>
              <a:t>kohdistuvat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20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sz="2000" i="1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kyky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jakaa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osaamista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vahva</a:t>
            </a:r>
            <a:r>
              <a:rPr lang="en-US" sz="2000" dirty="0" smtClean="0">
                <a:solidFill>
                  <a:srgbClr val="F1563F"/>
                </a:solidFill>
              </a:rPr>
              <a:t> ja </a:t>
            </a:r>
            <a:r>
              <a:rPr lang="en-US" sz="2000" dirty="0" err="1" smtClean="0">
                <a:solidFill>
                  <a:srgbClr val="F1563F"/>
                </a:solidFill>
              </a:rPr>
              <a:t>monipuolinen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vuorovaikutusosaaminen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kielitaito</a:t>
            </a:r>
            <a:r>
              <a:rPr lang="en-US" sz="2000" dirty="0" smtClean="0">
                <a:solidFill>
                  <a:srgbClr val="F1563F"/>
                </a:solidFill>
              </a:rPr>
              <a:t> ja </a:t>
            </a:r>
            <a:r>
              <a:rPr lang="en-US" sz="2000" dirty="0" err="1" smtClean="0">
                <a:solidFill>
                  <a:srgbClr val="F1563F"/>
                </a:solidFill>
              </a:rPr>
              <a:t>kulttuuritietoisuus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vastuu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muiden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hyvinvoinnista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dirty="0" err="1" smtClean="0">
                <a:solidFill>
                  <a:srgbClr val="F1563F"/>
                </a:solidFill>
              </a:rPr>
              <a:t>globaali</a:t>
            </a:r>
            <a:r>
              <a:rPr lang="en-US" sz="2000" dirty="0" smtClean="0">
                <a:solidFill>
                  <a:srgbClr val="F1563F"/>
                </a:solidFill>
              </a:rPr>
              <a:t> ja </a:t>
            </a:r>
            <a:r>
              <a:rPr lang="en-US" sz="2000" dirty="0" err="1" smtClean="0">
                <a:solidFill>
                  <a:srgbClr val="F1563F"/>
                </a:solidFill>
              </a:rPr>
              <a:t>eettinen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vastuullisuus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2000" i="1" dirty="0" err="1" smtClean="0">
                <a:solidFill>
                  <a:schemeClr val="bg1">
                    <a:lumMod val="65000"/>
                  </a:schemeClr>
                </a:solidFill>
              </a:rPr>
              <a:t>yhteisöön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2000" i="1" dirty="0" err="1" smtClean="0">
                <a:solidFill>
                  <a:schemeClr val="bg1">
                    <a:lumMod val="65000"/>
                  </a:schemeClr>
                </a:solidFill>
              </a:rPr>
              <a:t>liittyvät</a:t>
            </a:r>
            <a:r>
              <a:rPr lang="en-US" sz="2000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2000" i="1" dirty="0">
              <a:solidFill>
                <a:schemeClr val="bg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F1563F"/>
              </a:solidFill>
            </a:endParaRPr>
          </a:p>
          <a:p>
            <a:endParaRPr lang="fi-FI" sz="2000" dirty="0"/>
          </a:p>
        </p:txBody>
      </p:sp>
      <p:sp>
        <p:nvSpPr>
          <p:cNvPr id="8" name="Rectangle 7"/>
          <p:cNvSpPr/>
          <p:nvPr/>
        </p:nvSpPr>
        <p:spPr>
          <a:xfrm>
            <a:off x="-106017" y="241598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17839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2368F-0F25-4DCD-AF0F-D932388639E3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14</a:t>
            </a:fld>
            <a:endParaRPr lang="fi-FI" dirty="0"/>
          </a:p>
        </p:txBody>
      </p:sp>
      <p:sp>
        <p:nvSpPr>
          <p:cNvPr id="2" name="TextBox 1"/>
          <p:cNvSpPr txBox="1"/>
          <p:nvPr/>
        </p:nvSpPr>
        <p:spPr>
          <a:xfrm>
            <a:off x="0" y="785943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i="1" dirty="0" smtClean="0">
              <a:solidFill>
                <a:srgbClr val="002060"/>
              </a:solidFill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</a:rPr>
              <a:t>Ehdotuksia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LTKn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tutkinto-ohjelmien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yhteisiksi</a:t>
            </a:r>
            <a:r>
              <a:rPr lang="en-US" sz="2200" b="1" dirty="0" smtClean="0">
                <a:solidFill>
                  <a:srgbClr val="002060"/>
                </a:solidFill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</a:rPr>
              <a:t>osaamisalueiksi</a:t>
            </a:r>
            <a:r>
              <a:rPr lang="en-US" sz="2200" b="1" dirty="0" smtClean="0">
                <a:solidFill>
                  <a:srgbClr val="002060"/>
                </a:solidFill>
              </a:rPr>
              <a:t>?</a:t>
            </a:r>
          </a:p>
          <a:p>
            <a:endParaRPr lang="en-US" sz="2200" i="1" dirty="0" smtClean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F1563F"/>
                </a:solidFill>
              </a:rPr>
              <a:t>Taustalla</a:t>
            </a:r>
            <a:r>
              <a:rPr lang="en-US" b="1" dirty="0">
                <a:solidFill>
                  <a:srgbClr val="F1563F"/>
                </a:solidFill>
              </a:rPr>
              <a:t> </a:t>
            </a:r>
            <a:r>
              <a:rPr lang="en-US" b="1" dirty="0" err="1">
                <a:solidFill>
                  <a:srgbClr val="F1563F"/>
                </a:solidFill>
              </a:rPr>
              <a:t>osaamisena</a:t>
            </a:r>
            <a:r>
              <a:rPr lang="en-US" b="1" dirty="0">
                <a:solidFill>
                  <a:srgbClr val="F1563F"/>
                </a:solidFill>
              </a:rPr>
              <a:t> / </a:t>
            </a:r>
            <a:r>
              <a:rPr lang="en-US" b="1" dirty="0" err="1">
                <a:solidFill>
                  <a:srgbClr val="F1563F"/>
                </a:solidFill>
              </a:rPr>
              <a:t>ominaisuutena</a:t>
            </a:r>
            <a:r>
              <a:rPr lang="en-US" b="1" dirty="0">
                <a:solidFill>
                  <a:srgbClr val="F1563F"/>
                </a:solidFill>
              </a:rPr>
              <a:t> / </a:t>
            </a:r>
            <a:r>
              <a:rPr lang="en-US" b="1" dirty="0" err="1">
                <a:solidFill>
                  <a:srgbClr val="F1563F"/>
                </a:solidFill>
              </a:rPr>
              <a:t>kykynä</a:t>
            </a:r>
            <a:r>
              <a:rPr lang="en-US" b="1" dirty="0">
                <a:solidFill>
                  <a:srgbClr val="F1563F"/>
                </a:solidFill>
              </a:rPr>
              <a:t> / </a:t>
            </a:r>
            <a:r>
              <a:rPr lang="en-US" b="1" dirty="0" err="1">
                <a:solidFill>
                  <a:srgbClr val="F1563F"/>
                </a:solidFill>
              </a:rPr>
              <a:t>taitona</a:t>
            </a:r>
            <a:r>
              <a:rPr lang="en-US" b="1" dirty="0">
                <a:solidFill>
                  <a:srgbClr val="F1563F"/>
                </a:solidFill>
              </a:rPr>
              <a:t> / </a:t>
            </a:r>
            <a:r>
              <a:rPr lang="en-US" b="1" dirty="0" err="1">
                <a:solidFill>
                  <a:srgbClr val="F1563F"/>
                </a:solidFill>
              </a:rPr>
              <a:t>tietona</a:t>
            </a:r>
            <a:r>
              <a:rPr lang="en-US" b="1" dirty="0">
                <a:solidFill>
                  <a:srgbClr val="F1563F"/>
                </a:solidFill>
              </a:rPr>
              <a:t> (</a:t>
            </a:r>
            <a:r>
              <a:rPr lang="en-US" b="1" dirty="0" err="1">
                <a:solidFill>
                  <a:srgbClr val="F1563F"/>
                </a:solidFill>
              </a:rPr>
              <a:t>koulutusneuvoston</a:t>
            </a:r>
            <a:r>
              <a:rPr lang="en-US" b="1" dirty="0">
                <a:solidFill>
                  <a:srgbClr val="F1563F"/>
                </a:solidFill>
              </a:rPr>
              <a:t> </a:t>
            </a:r>
            <a:r>
              <a:rPr lang="en-US" b="1" dirty="0" err="1">
                <a:solidFill>
                  <a:srgbClr val="F1563F"/>
                </a:solidFill>
              </a:rPr>
              <a:t>linjauksista</a:t>
            </a:r>
            <a:r>
              <a:rPr lang="en-US" b="1" dirty="0">
                <a:solidFill>
                  <a:srgbClr val="F1563F"/>
                </a:solidFill>
              </a:rPr>
              <a:t>)</a:t>
            </a:r>
          </a:p>
          <a:p>
            <a:endParaRPr lang="en-US" sz="1600" b="1" dirty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r>
              <a:rPr lang="en-US" dirty="0" err="1">
                <a:solidFill>
                  <a:srgbClr val="F1563F"/>
                </a:solidFill>
              </a:rPr>
              <a:t>Tutkivuus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kriittisyys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innovatiivisyys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kehittäjyys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vastuullisuus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autonomisuus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ongelmanratkaisukyky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innovointikyky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luovuus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itseohjautuvuus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oma-aloitteisuus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joustavuus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mukautumiskyky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(YKSILÖÖN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kohdistuva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457200" indent="-457200">
              <a:buAutoNum type="arabicPeriod"/>
            </a:pPr>
            <a:r>
              <a:rPr lang="en-US" dirty="0" err="1">
                <a:solidFill>
                  <a:srgbClr val="F1563F"/>
                </a:solidFill>
              </a:rPr>
              <a:t>Vuorovaikutustaidot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kielitaidot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kommunikointi</a:t>
            </a:r>
            <a:r>
              <a:rPr lang="en-US" dirty="0">
                <a:solidFill>
                  <a:srgbClr val="F1563F"/>
                </a:solidFill>
              </a:rPr>
              <a:t> ja </a:t>
            </a:r>
            <a:r>
              <a:rPr lang="en-US" dirty="0" err="1">
                <a:solidFill>
                  <a:srgbClr val="F1563F"/>
                </a:solidFill>
              </a:rPr>
              <a:t>yhteistyökyky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yhteisötaidot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työelämätaidot</a:t>
            </a:r>
            <a:r>
              <a:rPr lang="en-US" dirty="0">
                <a:solidFill>
                  <a:srgbClr val="F1563F"/>
                </a:solidFill>
              </a:rPr>
              <a:t>, </a:t>
            </a:r>
            <a:r>
              <a:rPr lang="en-US" dirty="0" err="1">
                <a:solidFill>
                  <a:srgbClr val="F1563F"/>
                </a:solidFill>
              </a:rPr>
              <a:t>monikulttuurisuus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…(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YHTEISÖÖN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liittyvä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en-US" dirty="0" err="1">
                <a:solidFill>
                  <a:srgbClr val="F1563F"/>
                </a:solidFill>
              </a:rPr>
              <a:t>Aineen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 err="1">
                <a:solidFill>
                  <a:srgbClr val="F1563F"/>
                </a:solidFill>
              </a:rPr>
              <a:t>tiedot</a:t>
            </a:r>
            <a:r>
              <a:rPr lang="en-US" dirty="0">
                <a:solidFill>
                  <a:srgbClr val="F1563F"/>
                </a:solidFill>
              </a:rPr>
              <a:t> ja –</a:t>
            </a:r>
            <a:r>
              <a:rPr lang="en-US" dirty="0" err="1">
                <a:solidFill>
                  <a:srgbClr val="F1563F"/>
                </a:solidFill>
              </a:rPr>
              <a:t>taidot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…(SUBSTANSSI)</a:t>
            </a:r>
          </a:p>
          <a:p>
            <a:pPr marL="457200" indent="-457200">
              <a:buAutoNum type="arabicPeriod"/>
            </a:pPr>
            <a:r>
              <a:rPr lang="en-US" dirty="0" err="1">
                <a:solidFill>
                  <a:srgbClr val="F1563F"/>
                </a:solidFill>
              </a:rPr>
              <a:t>Tieteellisen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 err="1">
                <a:solidFill>
                  <a:srgbClr val="F1563F"/>
                </a:solidFill>
              </a:rPr>
              <a:t>tiedon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 err="1">
                <a:solidFill>
                  <a:srgbClr val="F1563F"/>
                </a:solidFill>
              </a:rPr>
              <a:t>tuottamisen</a:t>
            </a:r>
            <a:r>
              <a:rPr lang="en-US" dirty="0">
                <a:solidFill>
                  <a:srgbClr val="F1563F"/>
                </a:solidFill>
              </a:rPr>
              <a:t>-, </a:t>
            </a:r>
            <a:r>
              <a:rPr lang="en-US" dirty="0" err="1">
                <a:solidFill>
                  <a:srgbClr val="F1563F"/>
                </a:solidFill>
              </a:rPr>
              <a:t>raportoinnin</a:t>
            </a:r>
            <a:r>
              <a:rPr lang="en-US" dirty="0">
                <a:solidFill>
                  <a:srgbClr val="F1563F"/>
                </a:solidFill>
              </a:rPr>
              <a:t> ja </a:t>
            </a:r>
            <a:r>
              <a:rPr lang="en-US" dirty="0" err="1">
                <a:solidFill>
                  <a:srgbClr val="F1563F"/>
                </a:solidFill>
              </a:rPr>
              <a:t>tiedeyhteisössä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 err="1">
                <a:solidFill>
                  <a:srgbClr val="F1563F"/>
                </a:solidFill>
              </a:rPr>
              <a:t>toimimisen</a:t>
            </a:r>
            <a:r>
              <a:rPr lang="en-US" dirty="0">
                <a:solidFill>
                  <a:srgbClr val="F1563F"/>
                </a:solidFill>
              </a:rPr>
              <a:t> </a:t>
            </a:r>
            <a:r>
              <a:rPr lang="en-US" dirty="0" err="1">
                <a:solidFill>
                  <a:srgbClr val="F1563F"/>
                </a:solidFill>
              </a:rPr>
              <a:t>taidot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…(TIETEELLINEN TUTKIMUS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457200" indent="-457200">
              <a:buAutoNum type="arabicPeriod"/>
            </a:pP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endParaRPr lang="en-US" sz="600" i="1" dirty="0" smtClean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sz="1600" i="1" dirty="0" err="1" smtClean="0">
                <a:solidFill>
                  <a:srgbClr val="002060"/>
                </a:solidFill>
              </a:rPr>
              <a:t>Oppiva</a:t>
            </a:r>
            <a:r>
              <a:rPr lang="en-US" sz="1600" i="1" dirty="0">
                <a:solidFill>
                  <a:srgbClr val="002060"/>
                </a:solidFill>
              </a:rPr>
              <a:t>, </a:t>
            </a:r>
            <a:r>
              <a:rPr lang="en-US" sz="1600" i="1" dirty="0" err="1">
                <a:solidFill>
                  <a:srgbClr val="002060"/>
                </a:solidFill>
              </a:rPr>
              <a:t>kehittävä</a:t>
            </a:r>
            <a:r>
              <a:rPr lang="en-US" sz="1600" i="1" dirty="0">
                <a:solidFill>
                  <a:srgbClr val="002060"/>
                </a:solidFill>
              </a:rPr>
              <a:t> ja </a:t>
            </a:r>
            <a:r>
              <a:rPr lang="en-US" sz="1600" i="1" dirty="0" err="1">
                <a:solidFill>
                  <a:srgbClr val="002060"/>
                </a:solidFill>
              </a:rPr>
              <a:t>autonominen</a:t>
            </a: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asiantuntija</a:t>
            </a:r>
            <a:r>
              <a:rPr lang="en-US" sz="1600" i="1" dirty="0" smtClean="0">
                <a:solidFill>
                  <a:srgbClr val="002060"/>
                </a:solidFill>
              </a:rPr>
              <a:t> 	tai 	</a:t>
            </a:r>
            <a:r>
              <a:rPr lang="en-US" sz="1600" i="1" dirty="0" err="1" smtClean="0">
                <a:solidFill>
                  <a:srgbClr val="002060"/>
                </a:solidFill>
              </a:rPr>
              <a:t>Autonomiseksi</a:t>
            </a:r>
            <a:r>
              <a:rPr lang="en-US" sz="1600" i="1" dirty="0" smtClean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asiantuntijaksi</a:t>
            </a:r>
            <a:r>
              <a:rPr lang="en-US" sz="1600" i="1" dirty="0" smtClean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kehittyminen</a:t>
            </a:r>
            <a:endParaRPr lang="en-US" sz="1600" i="1" dirty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sz="1600" i="1" dirty="0" err="1">
                <a:solidFill>
                  <a:srgbClr val="002060"/>
                </a:solidFill>
              </a:rPr>
              <a:t>Ryhmä</a:t>
            </a:r>
            <a:r>
              <a:rPr lang="en-US" sz="1600" i="1" dirty="0">
                <a:solidFill>
                  <a:srgbClr val="002060"/>
                </a:solidFill>
              </a:rPr>
              <a:t>-, </a:t>
            </a:r>
            <a:r>
              <a:rPr lang="en-US" sz="1600" i="1" dirty="0" err="1">
                <a:solidFill>
                  <a:srgbClr val="002060"/>
                </a:solidFill>
              </a:rPr>
              <a:t>yhteisö</a:t>
            </a:r>
            <a:r>
              <a:rPr lang="en-US" sz="1600" i="1" dirty="0">
                <a:solidFill>
                  <a:srgbClr val="002060"/>
                </a:solidFill>
              </a:rPr>
              <a:t> ja </a:t>
            </a:r>
            <a:r>
              <a:rPr lang="en-US" sz="1600" i="1" dirty="0" err="1" smtClean="0">
                <a:solidFill>
                  <a:srgbClr val="002060"/>
                </a:solidFill>
              </a:rPr>
              <a:t>työelämäosaaja</a:t>
            </a:r>
            <a:r>
              <a:rPr lang="en-US" sz="1600" i="1" dirty="0" smtClean="0">
                <a:solidFill>
                  <a:srgbClr val="002060"/>
                </a:solidFill>
              </a:rPr>
              <a:t> 			tai 	</a:t>
            </a:r>
            <a:r>
              <a:rPr lang="en-US" sz="1600" i="1" dirty="0" err="1" smtClean="0">
                <a:solidFill>
                  <a:srgbClr val="002060"/>
                </a:solidFill>
              </a:rPr>
              <a:t>Ryhmä</a:t>
            </a:r>
            <a:r>
              <a:rPr lang="en-US" sz="1600" i="1" dirty="0" smtClean="0">
                <a:solidFill>
                  <a:srgbClr val="002060"/>
                </a:solidFill>
              </a:rPr>
              <a:t>- ja </a:t>
            </a:r>
            <a:r>
              <a:rPr lang="en-US" sz="1600" i="1" dirty="0" err="1" smtClean="0">
                <a:solidFill>
                  <a:srgbClr val="002060"/>
                </a:solidFill>
              </a:rPr>
              <a:t>yhteisöosaaminen</a:t>
            </a:r>
            <a:endParaRPr lang="en-US" sz="1600" i="1" dirty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sz="1600" i="1" dirty="0" err="1">
                <a:solidFill>
                  <a:srgbClr val="002060"/>
                </a:solidFill>
              </a:rPr>
              <a:t>Alansa</a:t>
            </a: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600" i="1" dirty="0" err="1">
                <a:solidFill>
                  <a:srgbClr val="002060"/>
                </a:solidFill>
              </a:rPr>
              <a:t>akateeminen</a:t>
            </a: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substanssiosaaja</a:t>
            </a:r>
            <a:r>
              <a:rPr lang="en-US" sz="1600" i="1" dirty="0" smtClean="0">
                <a:solidFill>
                  <a:srgbClr val="002060"/>
                </a:solidFill>
              </a:rPr>
              <a:t> 			tai 	</a:t>
            </a:r>
            <a:r>
              <a:rPr lang="en-US" sz="1600" i="1" dirty="0" err="1" smtClean="0">
                <a:solidFill>
                  <a:srgbClr val="002060"/>
                </a:solidFill>
              </a:rPr>
              <a:t>Akateeminen</a:t>
            </a:r>
            <a:r>
              <a:rPr lang="en-US" sz="1600" i="1" dirty="0" smtClean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aineosaaminen</a:t>
            </a:r>
            <a:endParaRPr lang="en-US" sz="1600" i="1" dirty="0">
              <a:solidFill>
                <a:srgbClr val="002060"/>
              </a:solidFill>
            </a:endParaRPr>
          </a:p>
          <a:p>
            <a:pPr marL="514350" indent="-514350">
              <a:buAutoNum type="arabicPeriod"/>
            </a:pPr>
            <a:r>
              <a:rPr lang="en-US" sz="1600" i="1" dirty="0" err="1">
                <a:solidFill>
                  <a:srgbClr val="002060"/>
                </a:solidFill>
              </a:rPr>
              <a:t>Liikunnan</a:t>
            </a:r>
            <a:r>
              <a:rPr lang="en-US" sz="1600" i="1" dirty="0">
                <a:solidFill>
                  <a:srgbClr val="002060"/>
                </a:solidFill>
              </a:rPr>
              <a:t> ja </a:t>
            </a:r>
            <a:r>
              <a:rPr lang="en-US" sz="1600" i="1" dirty="0" err="1">
                <a:solidFill>
                  <a:srgbClr val="002060"/>
                </a:solidFill>
              </a:rPr>
              <a:t>terveyden</a:t>
            </a: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tieteentekijä</a:t>
            </a:r>
            <a:r>
              <a:rPr lang="en-US" sz="1600" i="1" dirty="0" smtClean="0">
                <a:solidFill>
                  <a:srgbClr val="002060"/>
                </a:solidFill>
              </a:rPr>
              <a:t> 			tai 	</a:t>
            </a:r>
            <a:r>
              <a:rPr lang="en-US" sz="1600" i="1" dirty="0" err="1" smtClean="0">
                <a:solidFill>
                  <a:srgbClr val="002060"/>
                </a:solidFill>
              </a:rPr>
              <a:t>Liikunta</a:t>
            </a:r>
            <a:r>
              <a:rPr lang="en-US" sz="1600" i="1" dirty="0" smtClean="0">
                <a:solidFill>
                  <a:srgbClr val="002060"/>
                </a:solidFill>
              </a:rPr>
              <a:t>- ja </a:t>
            </a:r>
            <a:r>
              <a:rPr lang="en-US" sz="1600" i="1" dirty="0" err="1" smtClean="0">
                <a:solidFill>
                  <a:srgbClr val="002060"/>
                </a:solidFill>
              </a:rPr>
              <a:t>terveystieteen</a:t>
            </a:r>
            <a:r>
              <a:rPr lang="en-US" sz="1600" i="1" dirty="0">
                <a:solidFill>
                  <a:srgbClr val="002060"/>
                </a:solidFill>
              </a:rPr>
              <a:t> </a:t>
            </a:r>
            <a:r>
              <a:rPr lang="en-US" sz="1600" i="1" dirty="0" err="1" smtClean="0">
                <a:solidFill>
                  <a:srgbClr val="002060"/>
                </a:solidFill>
              </a:rPr>
              <a:t>tutkimusosaaminen</a:t>
            </a:r>
            <a:endParaRPr lang="en-US" sz="1600" i="1" dirty="0" smtClean="0">
              <a:solidFill>
                <a:srgbClr val="002060"/>
              </a:solidFill>
            </a:endParaRPr>
          </a:p>
          <a:p>
            <a:endParaRPr lang="en-US" sz="1600" b="1" dirty="0" smtClean="0">
              <a:solidFill>
                <a:srgbClr val="F1563F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endParaRPr lang="en-US" sz="16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US" sz="1600" dirty="0" smtClean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08313" y="201168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854976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24069" y="1370058"/>
            <a:ext cx="8140906" cy="4328376"/>
          </a:xfrm>
        </p:spPr>
        <p:txBody>
          <a:bodyPr>
            <a:noAutofit/>
          </a:bodyPr>
          <a:lstStyle/>
          <a:p>
            <a:r>
              <a:rPr lang="fi-FI" sz="2400" b="1" dirty="0" smtClean="0"/>
              <a:t>Osaamisen ja osaamistavoitteiden jäsentäminen</a:t>
            </a:r>
            <a:r>
              <a:rPr lang="fi-FI" sz="2400" b="1" dirty="0"/>
              <a:t> </a:t>
            </a:r>
            <a:r>
              <a:rPr lang="fi-FI" sz="2400" b="1" dirty="0" smtClean="0"/>
              <a:t>ja ”näkyväksi tekeminen”</a:t>
            </a:r>
          </a:p>
          <a:p>
            <a:endParaRPr lang="fi-FI" sz="2400" dirty="0" smtClean="0"/>
          </a:p>
          <a:p>
            <a:r>
              <a:rPr lang="fi-FI" sz="2400" b="1" dirty="0" smtClean="0"/>
              <a:t>Tehtävä: </a:t>
            </a:r>
          </a:p>
          <a:p>
            <a:r>
              <a:rPr lang="fi-FI" sz="2400" dirty="0" smtClean="0">
                <a:solidFill>
                  <a:srgbClr val="F1563F"/>
                </a:solidFill>
              </a:rPr>
              <a:t>Millaista osaamisen ”jäsentämistä” meidän tutkinnot – opiskelijan oppiminen ja opetus </a:t>
            </a:r>
            <a:r>
              <a:rPr lang="fi-FI" sz="2400" dirty="0">
                <a:solidFill>
                  <a:srgbClr val="F1563F"/>
                </a:solidFill>
              </a:rPr>
              <a:t>–</a:t>
            </a:r>
            <a:r>
              <a:rPr lang="fi-FI" sz="2400" dirty="0" smtClean="0">
                <a:solidFill>
                  <a:srgbClr val="F1563F"/>
                </a:solidFill>
              </a:rPr>
              <a:t> tarvitsee? </a:t>
            </a:r>
          </a:p>
          <a:p>
            <a:r>
              <a:rPr lang="fi-FI" sz="2400" dirty="0" smtClean="0">
                <a:solidFill>
                  <a:srgbClr val="F1563F"/>
                </a:solidFill>
              </a:rPr>
              <a:t>Millaisiksi ”osaamisalueiksi” meiltä valmistuvien osaamisen tulisi jäsentyä?</a:t>
            </a:r>
          </a:p>
          <a:p>
            <a:endParaRPr lang="fi-FI" sz="1800" dirty="0" smtClean="0"/>
          </a:p>
          <a:p>
            <a:endParaRPr lang="fi-FI" sz="2400" dirty="0"/>
          </a:p>
          <a:p>
            <a:endParaRPr lang="fi-FI" sz="2400" dirty="0" smtClean="0"/>
          </a:p>
          <a:p>
            <a:endParaRPr lang="fi-FI" sz="2400" dirty="0"/>
          </a:p>
          <a:p>
            <a:endParaRPr lang="fi-FI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15</a:t>
            </a:fld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B11-BE91-41A0-8D43-3F616F27E596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1696278" y="203553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282036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7C09B-12CA-4555-B4F6-BC799A26F6B8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16</a:t>
            </a:fld>
            <a:endParaRPr lang="fi-FI" dirty="0"/>
          </a:p>
        </p:txBody>
      </p:sp>
      <p:sp>
        <p:nvSpPr>
          <p:cNvPr id="2" name="TextBox 1"/>
          <p:cNvSpPr txBox="1"/>
          <p:nvPr/>
        </p:nvSpPr>
        <p:spPr>
          <a:xfrm>
            <a:off x="0" y="1111310"/>
            <a:ext cx="8971004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>
              <a:solidFill>
                <a:srgbClr val="F1563F"/>
              </a:solidFill>
            </a:endParaRPr>
          </a:p>
          <a:p>
            <a:pPr lvl="1"/>
            <a:r>
              <a:rPr lang="en-US" sz="2200" b="1" u="sng" dirty="0" err="1">
                <a:solidFill>
                  <a:srgbClr val="002060"/>
                </a:solidFill>
              </a:rPr>
              <a:t>O</a:t>
            </a:r>
            <a:r>
              <a:rPr lang="en-US" sz="2200" b="1" u="sng" dirty="0" err="1" smtClean="0">
                <a:solidFill>
                  <a:srgbClr val="002060"/>
                </a:solidFill>
              </a:rPr>
              <a:t>saamisen</a:t>
            </a:r>
            <a:r>
              <a:rPr lang="en-US" sz="2200" b="1" u="sng" dirty="0" smtClean="0">
                <a:solidFill>
                  <a:srgbClr val="002060"/>
                </a:solidFill>
              </a:rPr>
              <a:t> </a:t>
            </a:r>
            <a:r>
              <a:rPr lang="en-US" sz="2200" b="1" u="sng" dirty="0" err="1" smtClean="0">
                <a:solidFill>
                  <a:srgbClr val="002060"/>
                </a:solidFill>
              </a:rPr>
              <a:t>kartoitus</a:t>
            </a:r>
            <a:r>
              <a:rPr lang="en-US" sz="2200" b="1" u="sng" dirty="0">
                <a:solidFill>
                  <a:srgbClr val="002060"/>
                </a:solidFill>
              </a:rPr>
              <a:t> </a:t>
            </a:r>
            <a:r>
              <a:rPr lang="en-US" sz="2200" b="1" u="sng" dirty="0" smtClean="0">
                <a:solidFill>
                  <a:srgbClr val="002060"/>
                </a:solidFill>
              </a:rPr>
              <a:t>– </a:t>
            </a:r>
            <a:r>
              <a:rPr lang="en-US" sz="2200" b="1" u="sng" dirty="0" err="1" smtClean="0">
                <a:solidFill>
                  <a:srgbClr val="002060"/>
                </a:solidFill>
              </a:rPr>
              <a:t>miksi</a:t>
            </a:r>
            <a:r>
              <a:rPr lang="en-US" sz="2200" b="1" u="sng" dirty="0" smtClean="0">
                <a:solidFill>
                  <a:srgbClr val="002060"/>
                </a:solidFill>
              </a:rPr>
              <a:t>?</a:t>
            </a:r>
          </a:p>
          <a:p>
            <a:pPr lvl="1"/>
            <a:endParaRPr lang="en-US" sz="800" b="1" u="sng" dirty="0" smtClean="0">
              <a:solidFill>
                <a:srgbClr val="002060"/>
              </a:solidFill>
            </a:endParaRPr>
          </a:p>
          <a:p>
            <a:pPr lvl="1"/>
            <a:r>
              <a:rPr lang="en-US" sz="2200" b="1" dirty="0" err="1">
                <a:solidFill>
                  <a:srgbClr val="002060"/>
                </a:solidFill>
              </a:rPr>
              <a:t>O</a:t>
            </a:r>
            <a:r>
              <a:rPr lang="en-US" sz="2200" dirty="0" err="1" smtClean="0">
                <a:solidFill>
                  <a:srgbClr val="002060"/>
                </a:solidFill>
              </a:rPr>
              <a:t>saamistarve</a:t>
            </a:r>
            <a:r>
              <a:rPr lang="en-US" sz="2200" dirty="0" smtClean="0">
                <a:solidFill>
                  <a:srgbClr val="002060"/>
                </a:solidFill>
              </a:rPr>
              <a:t>  - </a:t>
            </a:r>
            <a:r>
              <a:rPr lang="en-US" sz="2200" dirty="0" err="1" smtClean="0">
                <a:solidFill>
                  <a:srgbClr val="002060"/>
                </a:solidFill>
              </a:rPr>
              <a:t>OPSn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osaamisalueiden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tavoitteet</a:t>
            </a:r>
            <a:r>
              <a:rPr lang="en-US" sz="2200" dirty="0" smtClean="0">
                <a:solidFill>
                  <a:srgbClr val="002060"/>
                </a:solidFill>
              </a:rPr>
              <a:t> ja </a:t>
            </a:r>
            <a:r>
              <a:rPr lang="en-US" sz="2200" dirty="0" err="1" smtClean="0">
                <a:solidFill>
                  <a:srgbClr val="002060"/>
                </a:solidFill>
              </a:rPr>
              <a:t>sisällöt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</a:p>
          <a:p>
            <a:pPr lvl="1"/>
            <a:endParaRPr lang="en-US" sz="2200" b="1" i="1" u="sng" dirty="0">
              <a:solidFill>
                <a:srgbClr val="002060"/>
              </a:solidFill>
            </a:endParaRPr>
          </a:p>
          <a:p>
            <a:pPr lvl="1"/>
            <a:r>
              <a:rPr lang="en-US" sz="1600" b="1" dirty="0" err="1" smtClean="0">
                <a:solidFill>
                  <a:srgbClr val="002060"/>
                </a:solidFill>
              </a:rPr>
              <a:t>Työelämän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metataidot</a:t>
            </a:r>
            <a:r>
              <a:rPr lang="en-US" sz="1600" b="1" dirty="0" smtClean="0">
                <a:solidFill>
                  <a:srgbClr val="002060"/>
                </a:solidFill>
              </a:rPr>
              <a:t>: </a:t>
            </a:r>
            <a:r>
              <a:rPr lang="en-US" sz="1600" b="1" i="1" dirty="0" err="1">
                <a:solidFill>
                  <a:srgbClr val="002060"/>
                </a:solidFill>
              </a:rPr>
              <a:t>o</a:t>
            </a:r>
            <a:r>
              <a:rPr lang="en-US" sz="1600" b="1" i="1" dirty="0" err="1" smtClean="0">
                <a:solidFill>
                  <a:srgbClr val="002060"/>
                </a:solidFill>
              </a:rPr>
              <a:t>man</a:t>
            </a:r>
            <a:r>
              <a:rPr lang="en-US" sz="1600" b="1" i="1" dirty="0" smtClean="0">
                <a:solidFill>
                  <a:srgbClr val="002060"/>
                </a:solidFill>
              </a:rPr>
              <a:t> </a:t>
            </a:r>
            <a:r>
              <a:rPr lang="en-US" sz="1600" b="1" i="1" dirty="0" err="1">
                <a:solidFill>
                  <a:srgbClr val="002060"/>
                </a:solidFill>
              </a:rPr>
              <a:t>osaamisen</a:t>
            </a:r>
            <a:r>
              <a:rPr lang="en-US" sz="1600" b="1" i="1" dirty="0">
                <a:solidFill>
                  <a:srgbClr val="002060"/>
                </a:solidFill>
              </a:rPr>
              <a:t> </a:t>
            </a:r>
            <a:r>
              <a:rPr lang="en-US" sz="1600" b="1" i="1" dirty="0" err="1" smtClean="0">
                <a:solidFill>
                  <a:srgbClr val="002060"/>
                </a:solidFill>
              </a:rPr>
              <a:t>kehittäminen</a:t>
            </a:r>
            <a:r>
              <a:rPr lang="en-US" sz="1600" dirty="0" smtClean="0">
                <a:solidFill>
                  <a:srgbClr val="002060"/>
                </a:solidFill>
              </a:rPr>
              <a:t>: </a:t>
            </a:r>
            <a:r>
              <a:rPr lang="en-US" sz="1600" dirty="0" err="1" smtClean="0">
                <a:solidFill>
                  <a:srgbClr val="F1563F"/>
                </a:solidFill>
              </a:rPr>
              <a:t>uutta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luova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kriittinen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ajattelu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kyky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oppia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uutta</a:t>
            </a:r>
            <a:r>
              <a:rPr lang="en-US" sz="1600" dirty="0">
                <a:solidFill>
                  <a:srgbClr val="F1563F"/>
                </a:solidFill>
              </a:rPr>
              <a:t> ja </a:t>
            </a:r>
            <a:r>
              <a:rPr lang="en-US" sz="1600" dirty="0" err="1" smtClean="0">
                <a:solidFill>
                  <a:srgbClr val="F1563F"/>
                </a:solidFill>
              </a:rPr>
              <a:t>kehittää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vastuu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omasta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hyvinvoinnista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tutkivuus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kriittisyys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innovatiivisyys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kehittäjyysvastuullisuus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autonomisuus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ongelmanratkaisukyky</a:t>
            </a:r>
            <a:r>
              <a:rPr lang="en-US" sz="1600" dirty="0" smtClean="0">
                <a:solidFill>
                  <a:srgbClr val="F1563F"/>
                </a:solidFill>
              </a:rPr>
              <a:t>,  </a:t>
            </a:r>
            <a:r>
              <a:rPr lang="en-US" sz="1600" dirty="0" err="1" smtClean="0">
                <a:solidFill>
                  <a:srgbClr val="F1563F"/>
                </a:solidFill>
              </a:rPr>
              <a:t>innovointikyky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luovuus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itseohjautuvuus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oma-aloitteisuus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joustavuus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mukautumiskyky</a:t>
            </a:r>
            <a:r>
              <a:rPr lang="en-US" sz="1600" dirty="0" smtClean="0">
                <a:solidFill>
                  <a:srgbClr val="F1563F"/>
                </a:solidFill>
              </a:rPr>
              <a:t>…</a:t>
            </a:r>
          </a:p>
          <a:p>
            <a:pPr lvl="1"/>
            <a:r>
              <a:rPr lang="en-US" sz="1600" b="1" dirty="0" err="1" smtClean="0">
                <a:solidFill>
                  <a:srgbClr val="002060"/>
                </a:solidFill>
              </a:rPr>
              <a:t>Työelämän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metataidot</a:t>
            </a:r>
            <a:r>
              <a:rPr lang="en-US" sz="1600" b="1" dirty="0" smtClean="0">
                <a:solidFill>
                  <a:srgbClr val="002060"/>
                </a:solidFill>
              </a:rPr>
              <a:t>: </a:t>
            </a:r>
            <a:r>
              <a:rPr lang="en-US" sz="1600" b="1" i="1" dirty="0" err="1" smtClean="0">
                <a:solidFill>
                  <a:srgbClr val="002060"/>
                </a:solidFill>
              </a:rPr>
              <a:t>ryhmässä</a:t>
            </a:r>
            <a:r>
              <a:rPr lang="en-US" sz="1600" b="1" i="1" dirty="0" smtClean="0">
                <a:solidFill>
                  <a:srgbClr val="002060"/>
                </a:solidFill>
              </a:rPr>
              <a:t> ja </a:t>
            </a:r>
            <a:r>
              <a:rPr lang="en-US" sz="1600" b="1" i="1" dirty="0" err="1" smtClean="0">
                <a:solidFill>
                  <a:srgbClr val="002060"/>
                </a:solidFill>
              </a:rPr>
              <a:t>yhteisössä</a:t>
            </a:r>
            <a:r>
              <a:rPr lang="en-US" sz="1600" b="1" i="1" dirty="0" smtClean="0">
                <a:solidFill>
                  <a:srgbClr val="002060"/>
                </a:solidFill>
              </a:rPr>
              <a:t> </a:t>
            </a:r>
            <a:r>
              <a:rPr lang="en-US" sz="1600" b="1" i="1" dirty="0" err="1" smtClean="0">
                <a:solidFill>
                  <a:srgbClr val="002060"/>
                </a:solidFill>
              </a:rPr>
              <a:t>toimiminen</a:t>
            </a:r>
            <a:r>
              <a:rPr lang="en-US" sz="1600" i="1" dirty="0" smtClean="0">
                <a:solidFill>
                  <a:srgbClr val="002060"/>
                </a:solidFill>
              </a:rPr>
              <a:t>: </a:t>
            </a:r>
            <a:r>
              <a:rPr lang="en-US" sz="1600" dirty="0" err="1">
                <a:solidFill>
                  <a:srgbClr val="F1563F"/>
                </a:solidFill>
              </a:rPr>
              <a:t>kyky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jakaa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osaamista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vahva</a:t>
            </a:r>
            <a:r>
              <a:rPr lang="en-US" sz="1600" dirty="0">
                <a:solidFill>
                  <a:srgbClr val="F1563F"/>
                </a:solidFill>
              </a:rPr>
              <a:t> ja </a:t>
            </a:r>
            <a:r>
              <a:rPr lang="en-US" sz="1600" dirty="0" err="1" smtClean="0">
                <a:solidFill>
                  <a:srgbClr val="F1563F"/>
                </a:solidFill>
              </a:rPr>
              <a:t>monipuolinen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vuorovaikutusosaaminen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kielitaito</a:t>
            </a:r>
            <a:r>
              <a:rPr lang="en-US" sz="1600" dirty="0">
                <a:solidFill>
                  <a:srgbClr val="F1563F"/>
                </a:solidFill>
              </a:rPr>
              <a:t> ja </a:t>
            </a:r>
            <a:r>
              <a:rPr lang="en-US" sz="1600" dirty="0" err="1" smtClean="0">
                <a:solidFill>
                  <a:srgbClr val="F1563F"/>
                </a:solidFill>
              </a:rPr>
              <a:t>monikulttuuritietoisuus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vastuu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muiden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>
                <a:solidFill>
                  <a:srgbClr val="F1563F"/>
                </a:solidFill>
              </a:rPr>
              <a:t>hyvinvoinnista</a:t>
            </a:r>
            <a:r>
              <a:rPr lang="en-US" sz="1600" dirty="0">
                <a:solidFill>
                  <a:srgbClr val="F1563F"/>
                </a:solidFill>
              </a:rPr>
              <a:t>, </a:t>
            </a:r>
            <a:r>
              <a:rPr lang="en-US" sz="1600" dirty="0" err="1">
                <a:solidFill>
                  <a:srgbClr val="F1563F"/>
                </a:solidFill>
              </a:rPr>
              <a:t>globaali</a:t>
            </a:r>
            <a:r>
              <a:rPr lang="en-US" sz="1600" dirty="0">
                <a:solidFill>
                  <a:srgbClr val="F1563F"/>
                </a:solidFill>
              </a:rPr>
              <a:t> ja </a:t>
            </a:r>
            <a:r>
              <a:rPr lang="en-US" sz="1600" dirty="0" err="1">
                <a:solidFill>
                  <a:srgbClr val="F1563F"/>
                </a:solidFill>
              </a:rPr>
              <a:t>eettinen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vastuullisuus</a:t>
            </a:r>
            <a:r>
              <a:rPr lang="en-US" sz="1600" dirty="0" smtClean="0">
                <a:solidFill>
                  <a:srgbClr val="F1563F"/>
                </a:solidFill>
              </a:rPr>
              <a:t>…</a:t>
            </a:r>
            <a:endParaRPr lang="en-US" sz="1600" dirty="0">
              <a:solidFill>
                <a:srgbClr val="F1563F"/>
              </a:solidFill>
            </a:endParaRPr>
          </a:p>
          <a:p>
            <a:pPr lvl="1"/>
            <a:r>
              <a:rPr lang="en-US" sz="1600" b="1" dirty="0" err="1" smtClean="0">
                <a:solidFill>
                  <a:srgbClr val="002060"/>
                </a:solidFill>
              </a:rPr>
              <a:t>Substanssiosaaminen</a:t>
            </a:r>
            <a:r>
              <a:rPr lang="en-US" sz="1600" dirty="0" smtClean="0">
                <a:solidFill>
                  <a:srgbClr val="002060"/>
                </a:solidFill>
              </a:rPr>
              <a:t>: </a:t>
            </a:r>
            <a:r>
              <a:rPr lang="en-US" sz="1600" dirty="0" err="1" smtClean="0">
                <a:solidFill>
                  <a:srgbClr val="F1563F"/>
                </a:solidFill>
              </a:rPr>
              <a:t>vankka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oman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tieteenalan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smtClean="0">
                <a:solidFill>
                  <a:srgbClr val="F1563F"/>
                </a:solidFill>
              </a:rPr>
              <a:t>ja </a:t>
            </a:r>
            <a:r>
              <a:rPr lang="en-US" sz="1600" dirty="0" err="1" smtClean="0">
                <a:solidFill>
                  <a:srgbClr val="F1563F"/>
                </a:solidFill>
              </a:rPr>
              <a:t>aineen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tiedot</a:t>
            </a:r>
            <a:r>
              <a:rPr lang="en-US" sz="1600" dirty="0" smtClean="0">
                <a:solidFill>
                  <a:srgbClr val="F1563F"/>
                </a:solidFill>
              </a:rPr>
              <a:t> ja </a:t>
            </a:r>
            <a:r>
              <a:rPr lang="en-US" sz="1600" dirty="0" err="1" smtClean="0">
                <a:solidFill>
                  <a:srgbClr val="F1563F"/>
                </a:solidFill>
              </a:rPr>
              <a:t>taidot</a:t>
            </a:r>
            <a:endParaRPr lang="en-US" sz="1600" dirty="0">
              <a:solidFill>
                <a:srgbClr val="F1563F"/>
              </a:solidFill>
            </a:endParaRPr>
          </a:p>
          <a:p>
            <a:pPr lvl="1"/>
            <a:r>
              <a:rPr lang="en-US" sz="1600" b="1" dirty="0" err="1" smtClean="0">
                <a:solidFill>
                  <a:srgbClr val="002060"/>
                </a:solidFill>
              </a:rPr>
              <a:t>Liikunta</a:t>
            </a:r>
            <a:r>
              <a:rPr lang="en-US" sz="1600" b="1" dirty="0" smtClean="0">
                <a:solidFill>
                  <a:srgbClr val="002060"/>
                </a:solidFill>
              </a:rPr>
              <a:t>- ja </a:t>
            </a:r>
            <a:r>
              <a:rPr lang="en-US" sz="1600" b="1" dirty="0" err="1" smtClean="0">
                <a:solidFill>
                  <a:srgbClr val="002060"/>
                </a:solidFill>
              </a:rPr>
              <a:t>terveystieteellinen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tutkimusosaaminen</a:t>
            </a:r>
            <a:r>
              <a:rPr lang="en-US" sz="1600" dirty="0" smtClean="0">
                <a:solidFill>
                  <a:srgbClr val="002060"/>
                </a:solidFill>
              </a:rPr>
              <a:t>: </a:t>
            </a:r>
            <a:r>
              <a:rPr lang="en-US" sz="1600" dirty="0" err="1" smtClean="0">
                <a:solidFill>
                  <a:srgbClr val="F1563F"/>
                </a:solidFill>
              </a:rPr>
              <a:t>eettiset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periaatteet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tieteellisen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tiedon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haku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tieteellinen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kirjoittaminen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tutkimussuunnitelman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laatiminen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tutkimusmenetelmät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tulosten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raportointi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tieteellinen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keskustelu</a:t>
            </a:r>
            <a:r>
              <a:rPr lang="en-US" sz="1600" dirty="0">
                <a:solidFill>
                  <a:srgbClr val="F1563F"/>
                </a:solidFill>
              </a:rPr>
              <a:t> </a:t>
            </a:r>
            <a:r>
              <a:rPr lang="en-US" sz="1600" dirty="0" smtClean="0">
                <a:solidFill>
                  <a:srgbClr val="F1563F"/>
                </a:solidFill>
              </a:rPr>
              <a:t>ja </a:t>
            </a:r>
            <a:r>
              <a:rPr lang="en-US" sz="1600" dirty="0" err="1" smtClean="0">
                <a:solidFill>
                  <a:srgbClr val="F1563F"/>
                </a:solidFill>
              </a:rPr>
              <a:t>arviointi</a:t>
            </a:r>
            <a:r>
              <a:rPr lang="en-US" sz="1600" dirty="0" smtClean="0">
                <a:solidFill>
                  <a:srgbClr val="F1563F"/>
                </a:solidFill>
              </a:rPr>
              <a:t>…</a:t>
            </a:r>
          </a:p>
          <a:p>
            <a:pPr lvl="1"/>
            <a:endParaRPr lang="en-US" sz="1600" dirty="0">
              <a:solidFill>
                <a:srgbClr val="F1563F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002060"/>
                </a:solidFill>
              </a:rPr>
              <a:t>Opiskelun</a:t>
            </a:r>
            <a:r>
              <a:rPr lang="en-US" sz="2200" dirty="0">
                <a:solidFill>
                  <a:srgbClr val="002060"/>
                </a:solidFill>
              </a:rPr>
              <a:t>,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oppimisen</a:t>
            </a:r>
            <a:r>
              <a:rPr lang="en-US" sz="2200" dirty="0" smtClean="0">
                <a:solidFill>
                  <a:srgbClr val="002060"/>
                </a:solidFill>
              </a:rPr>
              <a:t> ja </a:t>
            </a:r>
            <a:r>
              <a:rPr lang="en-US" sz="2200" dirty="0" err="1" smtClean="0">
                <a:solidFill>
                  <a:srgbClr val="002060"/>
                </a:solidFill>
              </a:rPr>
              <a:t>asiantuntijaksi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kehittymisen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ohjaus</a:t>
            </a:r>
            <a:endParaRPr lang="en-US" sz="2200" dirty="0" smtClean="0">
              <a:solidFill>
                <a:srgbClr val="002060"/>
              </a:solidFill>
            </a:endParaRPr>
          </a:p>
          <a:p>
            <a:pPr lvl="1"/>
            <a:r>
              <a:rPr lang="en-US" sz="2200" dirty="0" smtClean="0">
                <a:solidFill>
                  <a:srgbClr val="002060"/>
                </a:solidFill>
              </a:rPr>
              <a:t>“</a:t>
            </a:r>
            <a:r>
              <a:rPr lang="en-US" sz="2200" dirty="0" err="1" smtClean="0">
                <a:solidFill>
                  <a:srgbClr val="002060"/>
                </a:solidFill>
              </a:rPr>
              <a:t>Työ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löytäisi</a:t>
            </a:r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 err="1" smtClean="0">
                <a:solidFill>
                  <a:srgbClr val="002060"/>
                </a:solidFill>
              </a:rPr>
              <a:t>tekijänsä</a:t>
            </a:r>
            <a:r>
              <a:rPr lang="en-US" sz="2200" dirty="0" smtClean="0">
                <a:solidFill>
                  <a:srgbClr val="002060"/>
                </a:solidFill>
              </a:rPr>
              <a:t>” </a:t>
            </a:r>
          </a:p>
          <a:p>
            <a:pPr lvl="1"/>
            <a:endParaRPr lang="en-US" sz="1600" dirty="0" smtClean="0">
              <a:solidFill>
                <a:srgbClr val="F1563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49286" y="203553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87307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" y="1635102"/>
            <a:ext cx="9144000" cy="4474150"/>
          </a:xfrm>
        </p:spPr>
        <p:txBody>
          <a:bodyPr>
            <a:noAutofit/>
          </a:bodyPr>
          <a:lstStyle/>
          <a:p>
            <a:pPr lvl="1"/>
            <a:r>
              <a:rPr lang="en-US" sz="2400" b="1" dirty="0" err="1" smtClean="0">
                <a:solidFill>
                  <a:srgbClr val="002060"/>
                </a:solidFill>
              </a:rPr>
              <a:t>Osaamisen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kartoituksen</a:t>
            </a:r>
            <a:r>
              <a:rPr lang="en-US" sz="2400" b="1" dirty="0" smtClean="0">
                <a:solidFill>
                  <a:srgbClr val="002060"/>
                </a:solidFill>
              </a:rPr>
              <a:t> 1. </a:t>
            </a:r>
            <a:r>
              <a:rPr lang="en-US" sz="2400" b="1" dirty="0" err="1" smtClean="0">
                <a:solidFill>
                  <a:srgbClr val="002060"/>
                </a:solidFill>
              </a:rPr>
              <a:t>vaihe</a:t>
            </a:r>
            <a:r>
              <a:rPr lang="en-US" sz="2400" b="1" dirty="0" smtClean="0">
                <a:solidFill>
                  <a:srgbClr val="002060"/>
                </a:solidFill>
              </a:rPr>
              <a:t>:</a:t>
            </a:r>
          </a:p>
          <a:p>
            <a:pPr lvl="1"/>
            <a:endParaRPr lang="en-US" sz="2400" dirty="0">
              <a:solidFill>
                <a:srgbClr val="F1563F"/>
              </a:solidFill>
            </a:endParaRPr>
          </a:p>
          <a:p>
            <a:pPr lvl="1"/>
            <a:r>
              <a:rPr lang="en-US" sz="2400" b="1" dirty="0" err="1" smtClean="0">
                <a:solidFill>
                  <a:srgbClr val="002060"/>
                </a:solidFill>
              </a:rPr>
              <a:t>Itsearviointi</a:t>
            </a:r>
            <a:r>
              <a:rPr lang="en-US" sz="2400" b="1" dirty="0" smtClean="0">
                <a:solidFill>
                  <a:srgbClr val="002060"/>
                </a:solidFill>
              </a:rPr>
              <a:t>: </a:t>
            </a:r>
          </a:p>
          <a:p>
            <a:pPr marL="800100" lvl="1" indent="-342900">
              <a:buFontTx/>
              <a:buChar char="-"/>
            </a:pPr>
            <a:r>
              <a:rPr lang="en-US" sz="2400" dirty="0" err="1" smtClean="0">
                <a:solidFill>
                  <a:srgbClr val="F1563F"/>
                </a:solidFill>
              </a:rPr>
              <a:t>opetus</a:t>
            </a:r>
            <a:r>
              <a:rPr lang="en-US" sz="2400" dirty="0" smtClean="0">
                <a:solidFill>
                  <a:srgbClr val="F1563F"/>
                </a:solidFill>
              </a:rPr>
              <a:t>- ja </a:t>
            </a:r>
            <a:r>
              <a:rPr lang="en-US" sz="2400" dirty="0" err="1" smtClean="0">
                <a:solidFill>
                  <a:srgbClr val="F1563F"/>
                </a:solidFill>
              </a:rPr>
              <a:t>ohjaustyötä</a:t>
            </a:r>
            <a:r>
              <a:rPr lang="en-US" sz="2400" dirty="0" smtClean="0">
                <a:solidFill>
                  <a:srgbClr val="F1563F"/>
                </a:solidFill>
              </a:rPr>
              <a:t> </a:t>
            </a:r>
            <a:r>
              <a:rPr lang="en-US" sz="2400" dirty="0" err="1" smtClean="0">
                <a:solidFill>
                  <a:srgbClr val="F1563F"/>
                </a:solidFill>
              </a:rPr>
              <a:t>tekevä</a:t>
            </a:r>
            <a:r>
              <a:rPr lang="en-US" sz="2400" dirty="0" smtClean="0">
                <a:solidFill>
                  <a:srgbClr val="F1563F"/>
                </a:solidFill>
              </a:rPr>
              <a:t> “</a:t>
            </a:r>
            <a:r>
              <a:rPr lang="en-US" sz="2400" dirty="0" err="1" smtClean="0">
                <a:solidFill>
                  <a:srgbClr val="F1563F"/>
                </a:solidFill>
              </a:rPr>
              <a:t>aukikirjoittaa</a:t>
            </a:r>
            <a:r>
              <a:rPr lang="en-US" sz="2400" dirty="0">
                <a:solidFill>
                  <a:srgbClr val="F1563F"/>
                </a:solidFill>
              </a:rPr>
              <a:t>” </a:t>
            </a:r>
            <a:r>
              <a:rPr lang="en-US" sz="2400" dirty="0" err="1">
                <a:solidFill>
                  <a:srgbClr val="F1563F"/>
                </a:solidFill>
              </a:rPr>
              <a:t>oman</a:t>
            </a:r>
            <a:r>
              <a:rPr lang="en-US" sz="2400" dirty="0">
                <a:solidFill>
                  <a:srgbClr val="F1563F"/>
                </a:solidFill>
              </a:rPr>
              <a:t> </a:t>
            </a:r>
            <a:r>
              <a:rPr lang="en-US" sz="2400" dirty="0" err="1">
                <a:solidFill>
                  <a:srgbClr val="F1563F"/>
                </a:solidFill>
              </a:rPr>
              <a:t>osaamisensa</a:t>
            </a:r>
            <a:r>
              <a:rPr lang="en-US" sz="2400" dirty="0">
                <a:solidFill>
                  <a:srgbClr val="F1563F"/>
                </a:solidFill>
              </a:rPr>
              <a:t>  – </a:t>
            </a:r>
            <a:r>
              <a:rPr lang="en-US" sz="2400" dirty="0" err="1">
                <a:solidFill>
                  <a:srgbClr val="F1563F"/>
                </a:solidFill>
              </a:rPr>
              <a:t>jäsentäen</a:t>
            </a:r>
            <a:r>
              <a:rPr lang="en-US" sz="2400" dirty="0">
                <a:solidFill>
                  <a:srgbClr val="F1563F"/>
                </a:solidFill>
              </a:rPr>
              <a:t> </a:t>
            </a:r>
            <a:r>
              <a:rPr lang="en-US" sz="2400" dirty="0" err="1">
                <a:solidFill>
                  <a:srgbClr val="F1563F"/>
                </a:solidFill>
              </a:rPr>
              <a:t>sen</a:t>
            </a:r>
            <a:r>
              <a:rPr lang="en-US" sz="2400" dirty="0">
                <a:solidFill>
                  <a:srgbClr val="F1563F"/>
                </a:solidFill>
              </a:rPr>
              <a:t> </a:t>
            </a:r>
            <a:r>
              <a:rPr lang="en-US" sz="2400" dirty="0" err="1" smtClean="0">
                <a:solidFill>
                  <a:srgbClr val="F1563F"/>
                </a:solidFill>
              </a:rPr>
              <a:t>OPSn</a:t>
            </a:r>
            <a:r>
              <a:rPr lang="en-US" sz="2400" dirty="0" smtClean="0">
                <a:solidFill>
                  <a:srgbClr val="F1563F"/>
                </a:solidFill>
              </a:rPr>
              <a:t> </a:t>
            </a:r>
            <a:r>
              <a:rPr lang="en-US" sz="2400" dirty="0" err="1" smtClean="0">
                <a:solidFill>
                  <a:srgbClr val="F1563F"/>
                </a:solidFill>
              </a:rPr>
              <a:t>osaamisalueittain</a:t>
            </a:r>
            <a:r>
              <a:rPr lang="en-US" sz="2400" dirty="0" smtClean="0">
                <a:solidFill>
                  <a:srgbClr val="F1563F"/>
                </a:solidFill>
              </a:rPr>
              <a:t> </a:t>
            </a:r>
            <a:r>
              <a:rPr lang="en-US" sz="2400" dirty="0">
                <a:solidFill>
                  <a:srgbClr val="F1563F"/>
                </a:solidFill>
              </a:rPr>
              <a:t>(</a:t>
            </a:r>
            <a:r>
              <a:rPr lang="en-US" sz="2400" dirty="0" err="1">
                <a:solidFill>
                  <a:srgbClr val="F1563F"/>
                </a:solidFill>
              </a:rPr>
              <a:t>substanssi</a:t>
            </a:r>
            <a:r>
              <a:rPr lang="en-US" sz="2400" dirty="0">
                <a:solidFill>
                  <a:srgbClr val="F1563F"/>
                </a:solidFill>
              </a:rPr>
              <a:t>, </a:t>
            </a:r>
            <a:r>
              <a:rPr lang="en-US" sz="2400" dirty="0" err="1">
                <a:solidFill>
                  <a:srgbClr val="F1563F"/>
                </a:solidFill>
              </a:rPr>
              <a:t>työelämän</a:t>
            </a:r>
            <a:r>
              <a:rPr lang="en-US" sz="2400" dirty="0">
                <a:solidFill>
                  <a:srgbClr val="F1563F"/>
                </a:solidFill>
              </a:rPr>
              <a:t> </a:t>
            </a:r>
            <a:r>
              <a:rPr lang="en-US" sz="2400" dirty="0" err="1" smtClean="0">
                <a:solidFill>
                  <a:srgbClr val="F1563F"/>
                </a:solidFill>
              </a:rPr>
              <a:t>metataidot</a:t>
            </a:r>
            <a:r>
              <a:rPr lang="en-US" sz="2400" dirty="0" smtClean="0">
                <a:solidFill>
                  <a:srgbClr val="F1563F"/>
                </a:solidFill>
              </a:rPr>
              <a:t>)</a:t>
            </a:r>
          </a:p>
          <a:p>
            <a:pPr marL="800100" lvl="1" indent="-342900">
              <a:buFontTx/>
              <a:buChar char="-"/>
            </a:pPr>
            <a:r>
              <a:rPr lang="en-US" sz="2400" dirty="0" err="1" smtClean="0">
                <a:solidFill>
                  <a:srgbClr val="F1563F"/>
                </a:solidFill>
              </a:rPr>
              <a:t>päivittää</a:t>
            </a:r>
            <a:r>
              <a:rPr lang="en-US" sz="2400" dirty="0" smtClean="0">
                <a:solidFill>
                  <a:srgbClr val="F1563F"/>
                </a:solidFill>
              </a:rPr>
              <a:t> </a:t>
            </a:r>
            <a:r>
              <a:rPr lang="en-US" sz="2400" dirty="0" err="1">
                <a:solidFill>
                  <a:srgbClr val="F1563F"/>
                </a:solidFill>
              </a:rPr>
              <a:t>oman</a:t>
            </a:r>
            <a:r>
              <a:rPr lang="en-US" sz="2400" dirty="0">
                <a:solidFill>
                  <a:srgbClr val="F1563F"/>
                </a:solidFill>
              </a:rPr>
              <a:t> </a:t>
            </a:r>
            <a:r>
              <a:rPr lang="en-US" sz="2400" dirty="0" err="1">
                <a:solidFill>
                  <a:srgbClr val="F1563F"/>
                </a:solidFill>
              </a:rPr>
              <a:t>opetusfilosofiansa</a:t>
            </a:r>
            <a:r>
              <a:rPr lang="en-US" sz="2400" dirty="0">
                <a:solidFill>
                  <a:srgbClr val="F1563F"/>
                </a:solidFill>
              </a:rPr>
              <a:t> (1/2 a’4</a:t>
            </a:r>
            <a:r>
              <a:rPr lang="en-US" sz="2400" dirty="0" smtClean="0">
                <a:solidFill>
                  <a:srgbClr val="F1563F"/>
                </a:solidFill>
              </a:rPr>
              <a:t>)</a:t>
            </a:r>
          </a:p>
          <a:p>
            <a:pPr marL="800100" lvl="1" indent="-342900">
              <a:buFontTx/>
              <a:buChar char="-"/>
            </a:pPr>
            <a:endParaRPr lang="en-US" sz="2400" dirty="0">
              <a:solidFill>
                <a:srgbClr val="F1563F"/>
              </a:solidFill>
            </a:endParaRPr>
          </a:p>
          <a:p>
            <a:pPr lvl="1"/>
            <a:r>
              <a:rPr lang="en-US" sz="2000" dirty="0" err="1" smtClean="0">
                <a:solidFill>
                  <a:srgbClr val="002060"/>
                </a:solidFill>
              </a:rPr>
              <a:t>Jätetään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tutkinto-ohjelmavastaaville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dirty="0" smtClean="0">
                <a:solidFill>
                  <a:srgbClr val="002060"/>
                </a:solidFill>
              </a:rPr>
              <a:t>ja OPS </a:t>
            </a:r>
            <a:r>
              <a:rPr lang="en-US" sz="2000" dirty="0" err="1" smtClean="0">
                <a:solidFill>
                  <a:srgbClr val="002060"/>
                </a:solidFill>
              </a:rPr>
              <a:t>prosessin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en-US" sz="2000" dirty="0" err="1" smtClean="0">
                <a:solidFill>
                  <a:srgbClr val="002060"/>
                </a:solidFill>
              </a:rPr>
              <a:t>käyttöön</a:t>
            </a:r>
            <a:endParaRPr lang="en-US" sz="2000" dirty="0" smtClean="0">
              <a:solidFill>
                <a:srgbClr val="002060"/>
              </a:solidFill>
            </a:endParaRP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pPr lvl="1"/>
            <a:endParaRPr lang="en-US" sz="2000" dirty="0">
              <a:solidFill>
                <a:srgbClr val="002060"/>
              </a:solidFill>
            </a:endParaRPr>
          </a:p>
          <a:p>
            <a:endParaRPr lang="fi-FI" sz="2400" dirty="0"/>
          </a:p>
          <a:p>
            <a:endParaRPr lang="fi-FI" sz="2400" dirty="0" smtClean="0"/>
          </a:p>
          <a:p>
            <a:endParaRPr lang="fi-FI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i-FI" smtClean="0">
                <a:solidFill>
                  <a:schemeClr val="accent1"/>
                </a:solidFill>
              </a:rPr>
              <a:t>JYU. Since 1863. Bottas</a:t>
            </a:r>
            <a:endParaRPr lang="fi-FI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17</a:t>
            </a:fld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10B11-BE91-41A0-8D43-3F616F27E596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9" name="Rectangle 8"/>
          <p:cNvSpPr/>
          <p:nvPr/>
        </p:nvSpPr>
        <p:spPr>
          <a:xfrm>
            <a:off x="1908313" y="201168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359615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18</a:t>
            </a:fld>
            <a:endParaRPr lang="fi-FI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5183" y="0"/>
            <a:ext cx="7542913" cy="66260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TYÖPAJA 1: </a:t>
            </a:r>
            <a:r>
              <a:rPr lang="en-US" sz="2800" dirty="0" err="1" smtClean="0"/>
              <a:t>tehtävät</a:t>
            </a:r>
            <a:r>
              <a:rPr lang="en-US" sz="2800" dirty="0" smtClean="0"/>
              <a:t> ja </a:t>
            </a:r>
            <a:r>
              <a:rPr lang="en-US" sz="2800" dirty="0" err="1" smtClean="0"/>
              <a:t>tuotos</a:t>
            </a:r>
            <a:r>
              <a:rPr lang="en-US" sz="2800" dirty="0" smtClean="0"/>
              <a:t> </a:t>
            </a:r>
            <a:r>
              <a:rPr lang="en-US" sz="2800" dirty="0" err="1" smtClean="0"/>
              <a:t>työpajaan</a:t>
            </a:r>
            <a:r>
              <a:rPr lang="en-US" sz="2800" dirty="0" smtClean="0"/>
              <a:t> 2.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5183" y="662609"/>
            <a:ext cx="8686800" cy="5498683"/>
          </a:xfrm>
        </p:spPr>
        <p:txBody>
          <a:bodyPr>
            <a:no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err="1" smtClean="0"/>
              <a:t>TARien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tehtävät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tutkinto-ohjelmittain</a:t>
            </a:r>
            <a:r>
              <a:rPr lang="en-US" sz="1800" b="1" dirty="0" smtClean="0"/>
              <a:t>: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400" b="1" dirty="0" smtClean="0"/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1600" b="1" dirty="0" err="1">
                <a:solidFill>
                  <a:srgbClr val="002060"/>
                </a:solidFill>
              </a:rPr>
              <a:t>Nimetä</a:t>
            </a:r>
            <a:r>
              <a:rPr lang="en-US" sz="1600" b="1" dirty="0">
                <a:solidFill>
                  <a:srgbClr val="002060"/>
                </a:solidFill>
              </a:rPr>
              <a:t> </a:t>
            </a:r>
            <a:r>
              <a:rPr lang="en-US" sz="1600" b="1" dirty="0" err="1">
                <a:solidFill>
                  <a:srgbClr val="002060"/>
                </a:solidFill>
              </a:rPr>
              <a:t>tutkinto-ohjelmavastaavat</a:t>
            </a:r>
            <a:r>
              <a:rPr lang="en-US" sz="1600" b="1" dirty="0">
                <a:solidFill>
                  <a:srgbClr val="002060"/>
                </a:solidFill>
              </a:rPr>
              <a:t> (2): </a:t>
            </a:r>
            <a:r>
              <a:rPr lang="en-US" sz="1600" b="1" dirty="0" err="1">
                <a:solidFill>
                  <a:srgbClr val="002060"/>
                </a:solidFill>
              </a:rPr>
              <a:t>professori</a:t>
            </a:r>
            <a:r>
              <a:rPr lang="en-US" sz="1600" b="1" dirty="0">
                <a:solidFill>
                  <a:srgbClr val="002060"/>
                </a:solidFill>
              </a:rPr>
              <a:t> + </a:t>
            </a:r>
            <a:r>
              <a:rPr lang="en-US" sz="1600" b="1" dirty="0" err="1">
                <a:solidFill>
                  <a:srgbClr val="002060"/>
                </a:solidFill>
              </a:rPr>
              <a:t>lehtori</a:t>
            </a:r>
            <a:endParaRPr lang="en-US" sz="1600" b="1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600" dirty="0" err="1">
                <a:solidFill>
                  <a:srgbClr val="002060"/>
                </a:solidFill>
              </a:rPr>
              <a:t>Vastaavat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tutkinto-ohjelman</a:t>
            </a:r>
            <a:r>
              <a:rPr lang="en-US" sz="1600" dirty="0">
                <a:solidFill>
                  <a:srgbClr val="002060"/>
                </a:solidFill>
              </a:rPr>
              <a:t> OPS </a:t>
            </a:r>
            <a:r>
              <a:rPr lang="en-US" sz="1600" dirty="0" err="1">
                <a:solidFill>
                  <a:srgbClr val="002060"/>
                </a:solidFill>
              </a:rPr>
              <a:t>työstämisestä</a:t>
            </a:r>
            <a:r>
              <a:rPr lang="en-US" sz="1600" dirty="0">
                <a:solidFill>
                  <a:srgbClr val="002060"/>
                </a:solidFill>
              </a:rPr>
              <a:t> ja </a:t>
            </a:r>
            <a:r>
              <a:rPr lang="en-US" sz="1600" dirty="0" err="1">
                <a:solidFill>
                  <a:srgbClr val="002060"/>
                </a:solidFill>
              </a:rPr>
              <a:t>rakentumisesta</a:t>
            </a:r>
            <a:r>
              <a:rPr lang="en-US" sz="1600" dirty="0">
                <a:solidFill>
                  <a:srgbClr val="002060"/>
                </a:solidFill>
              </a:rPr>
              <a:t> (</a:t>
            </a:r>
            <a:r>
              <a:rPr lang="en-US" sz="1600" dirty="0" err="1">
                <a:solidFill>
                  <a:srgbClr val="002060"/>
                </a:solidFill>
              </a:rPr>
              <a:t>tuotos</a:t>
            </a:r>
            <a:r>
              <a:rPr lang="en-US" sz="1600" dirty="0">
                <a:solidFill>
                  <a:srgbClr val="002060"/>
                </a:solidFill>
              </a:rPr>
              <a:t>) </a:t>
            </a:r>
            <a:r>
              <a:rPr lang="en-US" sz="1600" dirty="0" err="1">
                <a:solidFill>
                  <a:srgbClr val="002060"/>
                </a:solidFill>
              </a:rPr>
              <a:t>uudistusprosessin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eri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en-US" sz="1600" dirty="0" err="1">
                <a:solidFill>
                  <a:srgbClr val="002060"/>
                </a:solidFill>
              </a:rPr>
              <a:t>vaiheissa</a:t>
            </a:r>
            <a:endParaRPr lang="en-US" sz="1600" dirty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en-US" sz="1600" dirty="0" smtClean="0">
                <a:solidFill>
                  <a:srgbClr val="002060"/>
                </a:solidFill>
              </a:rPr>
              <a:t>LB, </a:t>
            </a:r>
            <a:r>
              <a:rPr lang="en-US" sz="1600" dirty="0" smtClean="0">
                <a:solidFill>
                  <a:srgbClr val="002060"/>
                </a:solidFill>
              </a:rPr>
              <a:t>LPE, </a:t>
            </a:r>
            <a:r>
              <a:rPr lang="en-US" sz="1600" dirty="0">
                <a:solidFill>
                  <a:srgbClr val="002060"/>
                </a:solidFill>
              </a:rPr>
              <a:t>LYT, </a:t>
            </a:r>
            <a:r>
              <a:rPr lang="en-US" sz="1600" dirty="0" smtClean="0">
                <a:solidFill>
                  <a:srgbClr val="002060"/>
                </a:solidFill>
              </a:rPr>
              <a:t>TT; </a:t>
            </a:r>
            <a:r>
              <a:rPr lang="en-US" sz="1600" dirty="0" err="1" smtClean="0">
                <a:solidFill>
                  <a:srgbClr val="002060"/>
                </a:solidFill>
              </a:rPr>
              <a:t>yht</a:t>
            </a:r>
            <a:r>
              <a:rPr lang="en-US" sz="1600" dirty="0">
                <a:solidFill>
                  <a:srgbClr val="002060"/>
                </a:solidFill>
              </a:rPr>
              <a:t>. 4 + 4 </a:t>
            </a:r>
            <a:r>
              <a:rPr lang="en-US" sz="1600" dirty="0" err="1" smtClean="0">
                <a:solidFill>
                  <a:srgbClr val="002060"/>
                </a:solidFill>
              </a:rPr>
              <a:t>hlöä</a:t>
            </a:r>
            <a:endParaRPr lang="en-US" sz="1600" dirty="0" smtClean="0">
              <a:solidFill>
                <a:srgbClr val="002060"/>
              </a:solidFill>
            </a:endParaRPr>
          </a:p>
          <a:p>
            <a:pPr lvl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600" dirty="0" err="1" smtClean="0">
                <a:solidFill>
                  <a:srgbClr val="002060"/>
                </a:solidFill>
              </a:rPr>
              <a:t>Määritettävä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tutkinto-ohjelman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r>
              <a:rPr lang="en-US" sz="1600" dirty="0" err="1" smtClean="0">
                <a:solidFill>
                  <a:srgbClr val="002060"/>
                </a:solidFill>
              </a:rPr>
              <a:t>osaamistavoitteet</a:t>
            </a:r>
            <a:r>
              <a:rPr lang="en-US" sz="1600" dirty="0" smtClean="0">
                <a:solidFill>
                  <a:srgbClr val="002060"/>
                </a:solidFill>
              </a:rPr>
              <a:t> (1.vaihe)</a:t>
            </a:r>
            <a:endParaRPr lang="en-US" sz="1600" b="1" dirty="0" smtClean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AutoNum type="arabicPeriod"/>
            </a:pPr>
            <a:r>
              <a:rPr lang="en-US" sz="1600" b="1" dirty="0" err="1" smtClean="0">
                <a:solidFill>
                  <a:srgbClr val="002060"/>
                </a:solidFill>
              </a:rPr>
              <a:t>Käynnistettävä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osaamisen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b="1" dirty="0" err="1" smtClean="0">
                <a:solidFill>
                  <a:srgbClr val="002060"/>
                </a:solidFill>
              </a:rPr>
              <a:t>kartoitus</a:t>
            </a:r>
            <a:r>
              <a:rPr lang="en-US" sz="1600" b="1" dirty="0" smtClean="0">
                <a:solidFill>
                  <a:srgbClr val="002060"/>
                </a:solidFill>
              </a:rPr>
              <a:t> </a:t>
            </a:r>
            <a:r>
              <a:rPr lang="en-US" sz="1600" dirty="0" smtClean="0">
                <a:solidFill>
                  <a:srgbClr val="002060"/>
                </a:solidFill>
              </a:rPr>
              <a:t>(TAR </a:t>
            </a:r>
            <a:r>
              <a:rPr lang="en-US" sz="1600" dirty="0" err="1" smtClean="0">
                <a:solidFill>
                  <a:srgbClr val="002060"/>
                </a:solidFill>
              </a:rPr>
              <a:t>pj:t</a:t>
            </a:r>
            <a:r>
              <a:rPr lang="en-US" sz="1600" dirty="0" smtClean="0">
                <a:solidFill>
                  <a:srgbClr val="002060"/>
                </a:solidFill>
              </a:rPr>
              <a:t>)</a:t>
            </a:r>
          </a:p>
          <a:p>
            <a:pPr marL="457200" lvl="1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2060"/>
                </a:solidFill>
              </a:rPr>
              <a:t>Tuotos</a:t>
            </a:r>
            <a:r>
              <a:rPr lang="en-US" sz="1800" b="1" dirty="0" smtClean="0">
                <a:solidFill>
                  <a:srgbClr val="002060"/>
                </a:solidFill>
              </a:rPr>
              <a:t> </a:t>
            </a:r>
            <a:r>
              <a:rPr lang="en-US" sz="1800" b="1" dirty="0" err="1" smtClean="0">
                <a:solidFill>
                  <a:srgbClr val="002060"/>
                </a:solidFill>
              </a:rPr>
              <a:t>työpajaan</a:t>
            </a:r>
            <a:r>
              <a:rPr lang="en-US" sz="1800" b="1" dirty="0" smtClean="0">
                <a:solidFill>
                  <a:srgbClr val="002060"/>
                </a:solidFill>
              </a:rPr>
              <a:t> 2. - 8.2.2019 </a:t>
            </a:r>
            <a:r>
              <a:rPr lang="en-US" sz="1800" dirty="0" smtClean="0">
                <a:solidFill>
                  <a:srgbClr val="002060"/>
                </a:solidFill>
              </a:rPr>
              <a:t>(</a:t>
            </a:r>
            <a:r>
              <a:rPr lang="en-US" sz="1800" dirty="0" err="1" smtClean="0">
                <a:solidFill>
                  <a:srgbClr val="002060"/>
                </a:solidFill>
              </a:rPr>
              <a:t>jätettävä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OPStiimille</a:t>
            </a:r>
            <a:r>
              <a:rPr lang="en-US" sz="1800" dirty="0" smtClean="0">
                <a:solidFill>
                  <a:srgbClr val="002060"/>
                </a:solidFill>
              </a:rPr>
              <a:t> 31.1.2019 </a:t>
            </a:r>
            <a:r>
              <a:rPr lang="en-US" sz="1800" dirty="0" err="1" smtClean="0">
                <a:solidFill>
                  <a:srgbClr val="002060"/>
                </a:solidFill>
              </a:rPr>
              <a:t>mennessä</a:t>
            </a:r>
            <a:r>
              <a:rPr lang="en-US" sz="1800" dirty="0" smtClean="0">
                <a:solidFill>
                  <a:srgbClr val="002060"/>
                </a:solidFill>
              </a:rPr>
              <a:t>)</a:t>
            </a:r>
          </a:p>
          <a:p>
            <a:pPr>
              <a:buAutoNum type="arabicParenR"/>
            </a:pPr>
            <a:r>
              <a:rPr lang="en-US" sz="1600" b="1" dirty="0" err="1" smtClean="0">
                <a:solidFill>
                  <a:srgbClr val="F1563F"/>
                </a:solidFill>
              </a:rPr>
              <a:t>Tutkinto-ohjelman</a:t>
            </a:r>
            <a:r>
              <a:rPr lang="en-US" sz="1600" b="1" dirty="0" smtClean="0">
                <a:solidFill>
                  <a:srgbClr val="F1563F"/>
                </a:solidFill>
              </a:rPr>
              <a:t> “</a:t>
            </a:r>
            <a:r>
              <a:rPr lang="en-US" sz="1600" b="1" dirty="0" err="1" smtClean="0">
                <a:solidFill>
                  <a:srgbClr val="F1563F"/>
                </a:solidFill>
              </a:rPr>
              <a:t>ydinosaaminen</a:t>
            </a:r>
            <a:r>
              <a:rPr lang="en-US" sz="1600" b="1" dirty="0" smtClean="0">
                <a:solidFill>
                  <a:srgbClr val="F1563F"/>
                </a:solidFill>
              </a:rPr>
              <a:t>” = </a:t>
            </a:r>
            <a:r>
              <a:rPr lang="en-US" sz="1600" b="1" dirty="0" err="1" smtClean="0">
                <a:solidFill>
                  <a:srgbClr val="F1563F"/>
                </a:solidFill>
              </a:rPr>
              <a:t>osaamistavoitteet</a:t>
            </a:r>
            <a:endParaRPr lang="en-US" sz="1600" b="1" dirty="0">
              <a:solidFill>
                <a:srgbClr val="F1563F"/>
              </a:solidFill>
            </a:endParaRPr>
          </a:p>
          <a:p>
            <a:pPr lvl="1">
              <a:buAutoNum type="arabicParenR"/>
            </a:pPr>
            <a:r>
              <a:rPr lang="en-US" sz="1600" dirty="0" err="1" smtClean="0">
                <a:solidFill>
                  <a:srgbClr val="F1563F"/>
                </a:solidFill>
              </a:rPr>
              <a:t>Listattava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ydinosaaminen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smtClean="0">
                <a:solidFill>
                  <a:srgbClr val="F1563F"/>
                </a:solidFill>
              </a:rPr>
              <a:t>(</a:t>
            </a:r>
            <a:r>
              <a:rPr lang="en-US" sz="1600" dirty="0" err="1" smtClean="0">
                <a:solidFill>
                  <a:srgbClr val="F1563F"/>
                </a:solidFill>
              </a:rPr>
              <a:t>Kandidaatti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Maisteri</a:t>
            </a:r>
            <a:r>
              <a:rPr lang="en-US" sz="1600" dirty="0" smtClean="0">
                <a:solidFill>
                  <a:srgbClr val="F1563F"/>
                </a:solidFill>
              </a:rPr>
              <a:t>)</a:t>
            </a:r>
            <a:endParaRPr lang="en-US" sz="1600" dirty="0" smtClean="0">
              <a:solidFill>
                <a:srgbClr val="F1563F"/>
              </a:solidFill>
            </a:endParaRPr>
          </a:p>
          <a:p>
            <a:pPr marL="916200" lvl="2" indent="0">
              <a:buNone/>
            </a:pPr>
            <a:r>
              <a:rPr lang="en-US" sz="1600" dirty="0" smtClean="0">
                <a:solidFill>
                  <a:srgbClr val="F1563F"/>
                </a:solidFill>
              </a:rPr>
              <a:t>- </a:t>
            </a:r>
            <a:r>
              <a:rPr lang="en-US" sz="1600" dirty="0" err="1" smtClean="0">
                <a:solidFill>
                  <a:srgbClr val="F1563F"/>
                </a:solidFill>
              </a:rPr>
              <a:t>Jäsennettävä</a:t>
            </a:r>
            <a:r>
              <a:rPr lang="en-US" sz="1600" dirty="0" smtClean="0">
                <a:solidFill>
                  <a:srgbClr val="F1563F"/>
                </a:solidFill>
              </a:rPr>
              <a:t> “</a:t>
            </a:r>
            <a:r>
              <a:rPr lang="en-US" sz="1600" dirty="0" err="1" smtClean="0">
                <a:solidFill>
                  <a:srgbClr val="F1563F"/>
                </a:solidFill>
              </a:rPr>
              <a:t>osaamisalueittain</a:t>
            </a:r>
            <a:r>
              <a:rPr lang="en-US" sz="1600" dirty="0" smtClean="0">
                <a:solidFill>
                  <a:srgbClr val="F1563F"/>
                </a:solidFill>
              </a:rPr>
              <a:t>” (</a:t>
            </a:r>
            <a:r>
              <a:rPr lang="en-US" sz="1600" dirty="0" err="1" smtClean="0">
                <a:solidFill>
                  <a:srgbClr val="F1563F"/>
                </a:solidFill>
              </a:rPr>
              <a:t>työelämän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metataidot</a:t>
            </a:r>
            <a:r>
              <a:rPr lang="en-US" sz="1600" dirty="0" smtClean="0">
                <a:solidFill>
                  <a:srgbClr val="F1563F"/>
                </a:solidFill>
              </a:rPr>
              <a:t> – </a:t>
            </a:r>
            <a:r>
              <a:rPr lang="en-US" sz="1600" dirty="0" err="1" smtClean="0">
                <a:solidFill>
                  <a:srgbClr val="F1563F"/>
                </a:solidFill>
              </a:rPr>
              <a:t>substanssi</a:t>
            </a:r>
            <a:r>
              <a:rPr lang="en-US" sz="1600" dirty="0" smtClean="0">
                <a:solidFill>
                  <a:srgbClr val="F1563F"/>
                </a:solidFill>
              </a:rPr>
              <a:t>…)</a:t>
            </a:r>
          </a:p>
          <a:p>
            <a:pPr lvl="1">
              <a:buAutoNum type="arabicParenR"/>
            </a:pPr>
            <a:r>
              <a:rPr lang="en-US" sz="1600" dirty="0" err="1" smtClean="0">
                <a:solidFill>
                  <a:srgbClr val="F1563F"/>
                </a:solidFill>
              </a:rPr>
              <a:t>Kirjoitettava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tutkinto-ohjelman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osaamiskuvaukset</a:t>
            </a:r>
            <a:r>
              <a:rPr lang="en-US" sz="1600" dirty="0" smtClean="0">
                <a:solidFill>
                  <a:srgbClr val="F1563F"/>
                </a:solidFill>
              </a:rPr>
              <a:t> (max. a’4)</a:t>
            </a:r>
          </a:p>
          <a:p>
            <a:pPr>
              <a:buAutoNum type="arabicParenR"/>
            </a:pPr>
            <a:r>
              <a:rPr lang="en-US" sz="1600" b="1" dirty="0" err="1" smtClean="0">
                <a:solidFill>
                  <a:srgbClr val="F1563F"/>
                </a:solidFill>
              </a:rPr>
              <a:t>Jokainen</a:t>
            </a:r>
            <a:r>
              <a:rPr lang="en-US" sz="1600" b="1" dirty="0" smtClean="0">
                <a:solidFill>
                  <a:srgbClr val="F1563F"/>
                </a:solidFill>
              </a:rPr>
              <a:t> </a:t>
            </a:r>
            <a:r>
              <a:rPr lang="en-US" sz="1600" b="1" dirty="0" err="1" smtClean="0">
                <a:solidFill>
                  <a:srgbClr val="F1563F"/>
                </a:solidFill>
              </a:rPr>
              <a:t>opetusta</a:t>
            </a:r>
            <a:r>
              <a:rPr lang="en-US" sz="1600" b="1" dirty="0" smtClean="0">
                <a:solidFill>
                  <a:srgbClr val="F1563F"/>
                </a:solidFill>
              </a:rPr>
              <a:t> / </a:t>
            </a:r>
            <a:r>
              <a:rPr lang="en-US" sz="1600" b="1" dirty="0" err="1" smtClean="0">
                <a:solidFill>
                  <a:srgbClr val="F1563F"/>
                </a:solidFill>
              </a:rPr>
              <a:t>ohjaustyötä</a:t>
            </a:r>
            <a:r>
              <a:rPr lang="en-US" sz="1600" b="1" dirty="0" smtClean="0">
                <a:solidFill>
                  <a:srgbClr val="F1563F"/>
                </a:solidFill>
              </a:rPr>
              <a:t> </a:t>
            </a:r>
            <a:r>
              <a:rPr lang="en-US" sz="1600" b="1" dirty="0" err="1" smtClean="0">
                <a:solidFill>
                  <a:srgbClr val="F1563F"/>
                </a:solidFill>
              </a:rPr>
              <a:t>tekevä</a:t>
            </a:r>
            <a:r>
              <a:rPr lang="en-US" sz="1600" b="1" dirty="0" smtClean="0">
                <a:solidFill>
                  <a:srgbClr val="F1563F"/>
                </a:solidFill>
              </a:rPr>
              <a:t> </a:t>
            </a:r>
            <a:r>
              <a:rPr lang="en-US" sz="1600" b="1" dirty="0" err="1" smtClean="0">
                <a:solidFill>
                  <a:srgbClr val="F1563F"/>
                </a:solidFill>
              </a:rPr>
              <a:t>työntekijä</a:t>
            </a:r>
            <a:r>
              <a:rPr lang="en-US" sz="1600" b="1" dirty="0">
                <a:solidFill>
                  <a:srgbClr val="F1563F"/>
                </a:solidFill>
              </a:rPr>
              <a:t> </a:t>
            </a:r>
            <a:r>
              <a:rPr lang="en-US" sz="1600" b="1" dirty="0" smtClean="0">
                <a:solidFill>
                  <a:srgbClr val="F1563F"/>
                </a:solidFill>
              </a:rPr>
              <a:t>(</a:t>
            </a:r>
            <a:r>
              <a:rPr lang="en-US" sz="1600" b="1" dirty="0" err="1" smtClean="0">
                <a:solidFill>
                  <a:srgbClr val="F1563F"/>
                </a:solidFill>
              </a:rPr>
              <a:t>itsearviointi</a:t>
            </a:r>
            <a:r>
              <a:rPr lang="en-US" sz="1600" b="1" dirty="0" smtClean="0">
                <a:solidFill>
                  <a:srgbClr val="F1563F"/>
                </a:solidFill>
              </a:rPr>
              <a:t>)</a:t>
            </a:r>
          </a:p>
          <a:p>
            <a:pPr lvl="1">
              <a:buAutoNum type="arabicParenR"/>
            </a:pPr>
            <a:r>
              <a:rPr lang="en-US" sz="1600" dirty="0" smtClean="0">
                <a:solidFill>
                  <a:srgbClr val="F1563F"/>
                </a:solidFill>
              </a:rPr>
              <a:t>“</a:t>
            </a:r>
            <a:r>
              <a:rPr lang="en-US" sz="1600" dirty="0" err="1" smtClean="0">
                <a:solidFill>
                  <a:srgbClr val="F1563F"/>
                </a:solidFill>
              </a:rPr>
              <a:t>aukikirjoittaa</a:t>
            </a:r>
            <a:r>
              <a:rPr lang="en-US" sz="1600" dirty="0" smtClean="0">
                <a:solidFill>
                  <a:srgbClr val="F1563F"/>
                </a:solidFill>
              </a:rPr>
              <a:t>” </a:t>
            </a:r>
            <a:r>
              <a:rPr lang="en-US" sz="1600" dirty="0" err="1" smtClean="0">
                <a:solidFill>
                  <a:srgbClr val="F1563F"/>
                </a:solidFill>
              </a:rPr>
              <a:t>oman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osaamisensa</a:t>
            </a:r>
            <a:r>
              <a:rPr lang="en-US" sz="1600" dirty="0" smtClean="0">
                <a:solidFill>
                  <a:srgbClr val="F1563F"/>
                </a:solidFill>
              </a:rPr>
              <a:t>  – </a:t>
            </a:r>
            <a:r>
              <a:rPr lang="en-US" sz="1600" dirty="0" err="1" smtClean="0">
                <a:solidFill>
                  <a:srgbClr val="F1563F"/>
                </a:solidFill>
              </a:rPr>
              <a:t>jäsentäen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sen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osaamisalueittain</a:t>
            </a:r>
            <a:r>
              <a:rPr lang="en-US" sz="1600" dirty="0" smtClean="0">
                <a:solidFill>
                  <a:srgbClr val="F1563F"/>
                </a:solidFill>
              </a:rPr>
              <a:t> (</a:t>
            </a:r>
            <a:r>
              <a:rPr lang="en-US" sz="1600" dirty="0" err="1" smtClean="0">
                <a:solidFill>
                  <a:srgbClr val="F1563F"/>
                </a:solidFill>
              </a:rPr>
              <a:t>substanssi</a:t>
            </a:r>
            <a:r>
              <a:rPr lang="en-US" sz="1600" dirty="0" smtClean="0">
                <a:solidFill>
                  <a:srgbClr val="F1563F"/>
                </a:solidFill>
              </a:rPr>
              <a:t>, </a:t>
            </a:r>
            <a:r>
              <a:rPr lang="en-US" sz="1600" dirty="0" err="1" smtClean="0">
                <a:solidFill>
                  <a:srgbClr val="F1563F"/>
                </a:solidFill>
              </a:rPr>
              <a:t>työelämän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metataidot</a:t>
            </a:r>
            <a:r>
              <a:rPr lang="en-US" sz="1600" dirty="0" smtClean="0">
                <a:solidFill>
                  <a:srgbClr val="F1563F"/>
                </a:solidFill>
              </a:rPr>
              <a:t>)</a:t>
            </a:r>
          </a:p>
          <a:p>
            <a:pPr lvl="1">
              <a:buAutoNum type="arabicParenR"/>
            </a:pPr>
            <a:r>
              <a:rPr lang="en-US" sz="1600" dirty="0" err="1">
                <a:solidFill>
                  <a:srgbClr val="F1563F"/>
                </a:solidFill>
              </a:rPr>
              <a:t>p</a:t>
            </a:r>
            <a:r>
              <a:rPr lang="en-US" sz="1600" dirty="0" err="1" smtClean="0">
                <a:solidFill>
                  <a:srgbClr val="F1563F"/>
                </a:solidFill>
              </a:rPr>
              <a:t>äivittää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oman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opetusfilosofiansa</a:t>
            </a:r>
            <a:r>
              <a:rPr lang="en-US" sz="1600" dirty="0" smtClean="0">
                <a:solidFill>
                  <a:srgbClr val="F1563F"/>
                </a:solidFill>
              </a:rPr>
              <a:t> (1/2 a’4)</a:t>
            </a:r>
          </a:p>
          <a:p>
            <a:pPr marL="0" indent="0">
              <a:buNone/>
            </a:pPr>
            <a:r>
              <a:rPr lang="en-US" sz="1600" dirty="0" smtClean="0">
                <a:solidFill>
                  <a:srgbClr val="F1563F"/>
                </a:solidFill>
              </a:rPr>
              <a:t>		&gt; </a:t>
            </a:r>
            <a:r>
              <a:rPr lang="en-US" sz="1600" dirty="0" err="1" smtClean="0">
                <a:solidFill>
                  <a:srgbClr val="F1563F"/>
                </a:solidFill>
              </a:rPr>
              <a:t>luovutetaan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tutkinto-ohjelmavastaavien</a:t>
            </a:r>
            <a:r>
              <a:rPr lang="en-US" sz="1600" dirty="0" smtClean="0">
                <a:solidFill>
                  <a:srgbClr val="F1563F"/>
                </a:solidFill>
              </a:rPr>
              <a:t> ja OPS </a:t>
            </a:r>
            <a:r>
              <a:rPr lang="en-US" sz="1600" dirty="0" err="1" smtClean="0">
                <a:solidFill>
                  <a:srgbClr val="F1563F"/>
                </a:solidFill>
              </a:rPr>
              <a:t>prosessin</a:t>
            </a:r>
            <a:r>
              <a:rPr lang="en-US" sz="1600" dirty="0" smtClean="0">
                <a:solidFill>
                  <a:srgbClr val="F1563F"/>
                </a:solidFill>
              </a:rPr>
              <a:t> </a:t>
            </a:r>
            <a:r>
              <a:rPr lang="en-US" sz="1600" dirty="0" err="1" smtClean="0">
                <a:solidFill>
                  <a:srgbClr val="F1563F"/>
                </a:solidFill>
              </a:rPr>
              <a:t>käyttöön</a:t>
            </a:r>
            <a:endParaRPr lang="en-US" sz="1600" dirty="0" smtClean="0">
              <a:solidFill>
                <a:srgbClr val="F1563F"/>
              </a:solidFill>
            </a:endParaRPr>
          </a:p>
          <a:p>
            <a:pPr>
              <a:buFontTx/>
              <a:buChar char="-"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>
              <a:solidFill>
                <a:srgbClr val="F1563F"/>
              </a:solidFill>
            </a:endParaRPr>
          </a:p>
          <a:p>
            <a:pPr marL="0" indent="0">
              <a:buNone/>
            </a:pPr>
            <a:endParaRPr lang="en-US" sz="1400" dirty="0" smtClean="0">
              <a:solidFill>
                <a:srgbClr val="F1563F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rgbClr val="F1563F"/>
                </a:solidFill>
              </a:rPr>
              <a:t>	</a:t>
            </a:r>
            <a:r>
              <a:rPr lang="en-US" sz="1400" dirty="0" smtClean="0">
                <a:solidFill>
                  <a:srgbClr val="F1563F"/>
                </a:solidFill>
              </a:rPr>
              <a:t>						</a:t>
            </a:r>
            <a:endParaRPr lang="en-US" sz="1400" i="1" dirty="0">
              <a:solidFill>
                <a:srgbClr val="F1563F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D403F-E111-4E92-8C39-1A84DC14A09C}" type="datetime1">
              <a:rPr lang="fi-FI" smtClean="0"/>
              <a:t>13.12.2018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002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2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8A3C-845B-4B93-AD08-A6DE585DFB0A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32522" y="0"/>
            <a:ext cx="6937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b="1" dirty="0" err="1" smtClean="0"/>
              <a:t>LTKn</a:t>
            </a:r>
            <a:r>
              <a:rPr lang="fi-FI" sz="2800" b="1" dirty="0" smtClean="0"/>
              <a:t> </a:t>
            </a:r>
            <a:r>
              <a:rPr lang="fi-FI" sz="2800" b="1" dirty="0"/>
              <a:t>o</a:t>
            </a:r>
            <a:r>
              <a:rPr lang="fi-FI" sz="2800" b="1" dirty="0" smtClean="0"/>
              <a:t>petussuunnitelmatyöprosessista…</a:t>
            </a:r>
            <a:endParaRPr lang="fi-FI" sz="2800" i="1" dirty="0"/>
          </a:p>
        </p:txBody>
      </p:sp>
      <p:sp>
        <p:nvSpPr>
          <p:cNvPr id="3" name="Rectangle 2"/>
          <p:cNvSpPr/>
          <p:nvPr/>
        </p:nvSpPr>
        <p:spPr>
          <a:xfrm>
            <a:off x="132522" y="1360754"/>
            <a:ext cx="901147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000" b="1" u="sng" dirty="0" smtClean="0">
                <a:solidFill>
                  <a:srgbClr val="F1563F"/>
                </a:solidFill>
              </a:rPr>
              <a:t>Uudistetaan </a:t>
            </a:r>
            <a:r>
              <a:rPr lang="fi-FI" sz="2000" b="1" dirty="0" err="1" smtClean="0">
                <a:solidFill>
                  <a:srgbClr val="F1563F"/>
                </a:solidFill>
              </a:rPr>
              <a:t>OPSit</a:t>
            </a:r>
            <a:endParaRPr lang="fi-FI" sz="2000" b="1" u="sng" dirty="0" smtClean="0">
              <a:solidFill>
                <a:srgbClr val="F1563F"/>
              </a:solidFill>
            </a:endParaRPr>
          </a:p>
          <a:p>
            <a:r>
              <a:rPr lang="fi-FI" sz="2000" dirty="0" smtClean="0">
                <a:solidFill>
                  <a:srgbClr val="F1563F"/>
                </a:solidFill>
              </a:rPr>
              <a:t>-    ”tyhjältä pöydältä” </a:t>
            </a:r>
          </a:p>
          <a:p>
            <a:pPr marL="342900" indent="-342900">
              <a:buFontTx/>
              <a:buChar char="-"/>
            </a:pPr>
            <a:r>
              <a:rPr lang="fi-FI" sz="2000" dirty="0" smtClean="0">
                <a:solidFill>
                  <a:srgbClr val="F1563F"/>
                </a:solidFill>
              </a:rPr>
              <a:t>kriittisesti vanhaa säilyttäen (ohjelmat, osaamistavoitteet, sisällöt…)</a:t>
            </a:r>
          </a:p>
          <a:p>
            <a:pPr marL="342900" indent="-342900">
              <a:buFontTx/>
              <a:buChar char="-"/>
            </a:pPr>
            <a:r>
              <a:rPr lang="fi-FI" sz="2000" dirty="0" smtClean="0">
                <a:solidFill>
                  <a:srgbClr val="F1563F"/>
                </a:solidFill>
              </a:rPr>
              <a:t>yhteistyössä ja </a:t>
            </a:r>
            <a:r>
              <a:rPr lang="fi-FI" sz="2000" dirty="0" err="1" smtClean="0">
                <a:solidFill>
                  <a:srgbClr val="F1563F"/>
                </a:solidFill>
              </a:rPr>
              <a:t>vastuuttaen</a:t>
            </a:r>
            <a:r>
              <a:rPr lang="fi-FI" sz="2000" dirty="0" smtClean="0">
                <a:solidFill>
                  <a:srgbClr val="F1563F"/>
                </a:solidFill>
              </a:rPr>
              <a:t> </a:t>
            </a:r>
          </a:p>
          <a:p>
            <a:pPr marL="342900" indent="-342900">
              <a:buFontTx/>
              <a:buChar char="-"/>
            </a:pPr>
            <a:r>
              <a:rPr lang="fi-FI" sz="2000" dirty="0">
                <a:solidFill>
                  <a:srgbClr val="F1563F"/>
                </a:solidFill>
              </a:rPr>
              <a:t>a</a:t>
            </a:r>
            <a:r>
              <a:rPr lang="fi-FI" sz="2000" dirty="0" smtClean="0">
                <a:solidFill>
                  <a:srgbClr val="F1563F"/>
                </a:solidFill>
              </a:rPr>
              <a:t>nnetaan ”muutokselle” aikaa (kannanotot alkusysäys, työpaja 1…)</a:t>
            </a:r>
          </a:p>
          <a:p>
            <a:pPr marL="342900" indent="-342900">
              <a:buFontTx/>
              <a:buChar char="-"/>
            </a:pPr>
            <a:endParaRPr lang="fi-FI" sz="2000" dirty="0" smtClean="0">
              <a:solidFill>
                <a:srgbClr val="F1563F"/>
              </a:solidFill>
            </a:endParaRPr>
          </a:p>
          <a:p>
            <a:r>
              <a:rPr lang="fi-FI" sz="2000" dirty="0" smtClean="0">
                <a:solidFill>
                  <a:srgbClr val="F1563F"/>
                </a:solidFill>
              </a:rPr>
              <a:t>-    Määritetään osaamistavoitteet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fi-FI" sz="2000" dirty="0" smtClean="0">
                <a:solidFill>
                  <a:srgbClr val="F1563F"/>
                </a:solidFill>
              </a:rPr>
              <a:t>Tutkinto </a:t>
            </a:r>
            <a:r>
              <a:rPr lang="fi-FI" sz="2000" dirty="0">
                <a:solidFill>
                  <a:srgbClr val="F1563F"/>
                </a:solidFill>
              </a:rPr>
              <a:t>– </a:t>
            </a:r>
            <a:r>
              <a:rPr lang="fi-FI" sz="2000" dirty="0" smtClean="0">
                <a:solidFill>
                  <a:srgbClr val="F1563F"/>
                </a:solidFill>
              </a:rPr>
              <a:t>ohjelmille </a:t>
            </a:r>
            <a:endParaRPr lang="fi-FI" sz="2000" dirty="0">
              <a:solidFill>
                <a:srgbClr val="F1563F"/>
              </a:solidFill>
            </a:endParaRP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fi-FI" sz="2000" dirty="0" smtClean="0">
                <a:solidFill>
                  <a:srgbClr val="F1563F"/>
                </a:solidFill>
              </a:rPr>
              <a:t>Osakokonaisuuksille (”osaamisalueet” – yhteiset)</a:t>
            </a:r>
            <a:endParaRPr lang="fi-FI" sz="2000" dirty="0">
              <a:solidFill>
                <a:srgbClr val="F1563F"/>
              </a:solidFill>
            </a:endParaRP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fi-FI" sz="2000" dirty="0" smtClean="0">
                <a:solidFill>
                  <a:srgbClr val="F1563F"/>
                </a:solidFill>
              </a:rPr>
              <a:t>Opintojaksoille</a:t>
            </a:r>
            <a:endParaRPr lang="fi-FI" sz="2000" dirty="0">
              <a:solidFill>
                <a:srgbClr val="F1563F"/>
              </a:solidFill>
            </a:endParaRPr>
          </a:p>
          <a:p>
            <a:pPr marL="2286000" lvl="4" indent="-457200">
              <a:buFont typeface="Courier New" panose="02070309020205020404" pitchFamily="49" charset="0"/>
              <a:buChar char="o"/>
            </a:pPr>
            <a:r>
              <a:rPr lang="fi-FI" sz="2000" dirty="0" smtClean="0">
                <a:solidFill>
                  <a:srgbClr val="F1563F"/>
                </a:solidFill>
              </a:rPr>
              <a:t>määritetään </a:t>
            </a:r>
            <a:r>
              <a:rPr lang="fi-FI" sz="2000" dirty="0">
                <a:solidFill>
                  <a:srgbClr val="F1563F"/>
                </a:solidFill>
              </a:rPr>
              <a:t>sisällöt, oppiminen ja </a:t>
            </a:r>
            <a:r>
              <a:rPr lang="fi-FI" sz="2000" dirty="0" smtClean="0">
                <a:solidFill>
                  <a:srgbClr val="F1563F"/>
                </a:solidFill>
              </a:rPr>
              <a:t>arviointi, opettaminen</a:t>
            </a:r>
          </a:p>
          <a:p>
            <a:pPr marL="2286000" lvl="4" indent="-457200">
              <a:buFont typeface="Courier New" panose="02070309020205020404" pitchFamily="49" charset="0"/>
              <a:buChar char="o"/>
            </a:pPr>
            <a:endParaRPr lang="fi-FI" sz="2000" dirty="0" smtClean="0">
              <a:solidFill>
                <a:srgbClr val="F1563F"/>
              </a:solidFill>
            </a:endParaRPr>
          </a:p>
          <a:p>
            <a:r>
              <a:rPr lang="fi-FI" sz="2000" b="1" dirty="0" smtClean="0">
                <a:solidFill>
                  <a:srgbClr val="F1563F"/>
                </a:solidFill>
              </a:rPr>
              <a:t>Toteutetaan osaamisen kartoitus </a:t>
            </a:r>
            <a:r>
              <a:rPr lang="fi-FI" sz="2000" dirty="0" smtClean="0">
                <a:solidFill>
                  <a:srgbClr val="F1563F"/>
                </a:solidFill>
              </a:rPr>
              <a:t>(Koulutus – OPS uudistus)</a:t>
            </a:r>
          </a:p>
          <a:p>
            <a:endParaRPr lang="fi-FI" sz="2000" b="1" dirty="0" smtClean="0">
              <a:solidFill>
                <a:srgbClr val="F1563F"/>
              </a:solidFill>
            </a:endParaRPr>
          </a:p>
          <a:p>
            <a:r>
              <a:rPr lang="fi-FI" sz="2000" b="1" dirty="0" smtClean="0">
                <a:solidFill>
                  <a:srgbClr val="F1563F"/>
                </a:solidFill>
              </a:rPr>
              <a:t>Kehitetään tiedekunnan ryhmäohjaustoimintaa</a:t>
            </a:r>
            <a:r>
              <a:rPr lang="fi-FI" sz="2000" i="1" dirty="0">
                <a:solidFill>
                  <a:srgbClr val="F1563F"/>
                </a:solidFill>
              </a:rPr>
              <a:t>	</a:t>
            </a:r>
            <a:r>
              <a:rPr lang="fi-FI" sz="2000" i="1" dirty="0" smtClean="0">
                <a:solidFill>
                  <a:srgbClr val="F1563F"/>
                </a:solidFill>
              </a:rPr>
              <a:t>									</a:t>
            </a:r>
            <a:endParaRPr lang="fi-FI" sz="2000" i="1" dirty="0">
              <a:solidFill>
                <a:srgbClr val="F156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0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3</a:t>
            </a:fld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75" y="1208143"/>
            <a:ext cx="8229600" cy="5303975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10.12.2018 - </a:t>
            </a:r>
            <a:r>
              <a:rPr lang="en-US" sz="1800" b="1" dirty="0" err="1"/>
              <a:t>Työpaja</a:t>
            </a:r>
            <a:r>
              <a:rPr lang="en-US" sz="1800" b="1" dirty="0"/>
              <a:t> 1: </a:t>
            </a:r>
            <a:r>
              <a:rPr lang="en-US" sz="1800" dirty="0" smtClean="0"/>
              <a:t>OPS </a:t>
            </a:r>
            <a:r>
              <a:rPr lang="en-US" sz="1800" dirty="0" err="1" smtClean="0"/>
              <a:t>uudistusprosessi</a:t>
            </a:r>
            <a:r>
              <a:rPr lang="en-US" sz="1800" dirty="0" smtClean="0"/>
              <a:t>, </a:t>
            </a:r>
            <a:r>
              <a:rPr lang="en-US" sz="1800" dirty="0" err="1" smtClean="0"/>
              <a:t>osaamisperustaisuus</a:t>
            </a:r>
            <a:r>
              <a:rPr lang="en-US" sz="1800" dirty="0" smtClean="0"/>
              <a:t> ja </a:t>
            </a:r>
            <a:r>
              <a:rPr lang="en-US" sz="1800" u="sng" dirty="0" err="1"/>
              <a:t>T</a:t>
            </a:r>
            <a:r>
              <a:rPr lang="en-US" sz="1800" u="sng" dirty="0" err="1" smtClean="0"/>
              <a:t>utkinto-ohjelman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osaamistavoitteet</a:t>
            </a:r>
            <a:r>
              <a:rPr lang="en-US" sz="1800" u="sng" dirty="0" smtClean="0"/>
              <a:t> </a:t>
            </a:r>
            <a:r>
              <a:rPr lang="en-US" sz="1800" dirty="0" err="1" smtClean="0"/>
              <a:t>sekä</a:t>
            </a:r>
            <a:r>
              <a:rPr lang="en-US" sz="1800" dirty="0" smtClean="0"/>
              <a:t> </a:t>
            </a:r>
            <a:r>
              <a:rPr lang="en-US" sz="1800" dirty="0" err="1" smtClean="0"/>
              <a:t>osaamisen</a:t>
            </a:r>
            <a:r>
              <a:rPr lang="en-US" sz="1800" dirty="0" smtClean="0"/>
              <a:t> </a:t>
            </a:r>
            <a:r>
              <a:rPr lang="en-US" sz="1800" dirty="0" err="1" smtClean="0"/>
              <a:t>kartoitus</a:t>
            </a: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8.2.2019 - </a:t>
            </a:r>
            <a:r>
              <a:rPr lang="en-US" sz="1800" b="1" dirty="0" err="1"/>
              <a:t>Työpaja</a:t>
            </a:r>
            <a:r>
              <a:rPr lang="en-US" sz="1800" b="1" dirty="0"/>
              <a:t> 2: </a:t>
            </a:r>
            <a:r>
              <a:rPr lang="en-US" sz="1800" u="sng" dirty="0" err="1"/>
              <a:t>Tutkinto-ohjelman</a:t>
            </a:r>
            <a:r>
              <a:rPr lang="en-US" sz="1800" u="sng" dirty="0"/>
              <a:t> </a:t>
            </a:r>
            <a:r>
              <a:rPr lang="en-US" sz="1800" u="sng" dirty="0" err="1"/>
              <a:t>osaamisalueiden</a:t>
            </a:r>
            <a:r>
              <a:rPr lang="en-US" sz="1800" u="sng" dirty="0"/>
              <a:t> </a:t>
            </a:r>
            <a:r>
              <a:rPr lang="en-US" sz="1800" u="sng" dirty="0" err="1" smtClean="0"/>
              <a:t>tavoitteet</a:t>
            </a:r>
            <a:r>
              <a:rPr lang="en-US" sz="1800" dirty="0" smtClean="0"/>
              <a:t>, </a:t>
            </a:r>
            <a:r>
              <a:rPr lang="en-US" sz="1800" dirty="0" err="1" smtClean="0"/>
              <a:t>tutkinto-ohjelmille</a:t>
            </a:r>
            <a:r>
              <a:rPr lang="en-US" sz="1800" dirty="0" smtClean="0"/>
              <a:t> </a:t>
            </a:r>
            <a:r>
              <a:rPr lang="en-US" sz="1800" dirty="0" err="1"/>
              <a:t>yhteisen</a:t>
            </a:r>
            <a:r>
              <a:rPr lang="en-US" sz="1800" dirty="0"/>
              <a:t> </a:t>
            </a:r>
            <a:r>
              <a:rPr lang="en-US" sz="1800" dirty="0" err="1"/>
              <a:t>osaamisen</a:t>
            </a:r>
            <a:r>
              <a:rPr lang="en-US" sz="1800" dirty="0"/>
              <a:t> </a:t>
            </a:r>
            <a:r>
              <a:rPr lang="en-US" sz="1800" dirty="0" err="1" smtClean="0"/>
              <a:t>sekä</a:t>
            </a:r>
            <a:r>
              <a:rPr lang="en-US" sz="1800" dirty="0"/>
              <a:t> </a:t>
            </a:r>
            <a:r>
              <a:rPr lang="en-US" sz="1800" dirty="0" err="1" smtClean="0"/>
              <a:t>vapaasti</a:t>
            </a:r>
            <a:r>
              <a:rPr lang="en-US" sz="1800" dirty="0" smtClean="0"/>
              <a:t> </a:t>
            </a:r>
            <a:r>
              <a:rPr lang="en-US" sz="1800" dirty="0" err="1"/>
              <a:t>valittavan</a:t>
            </a:r>
            <a:r>
              <a:rPr lang="en-US" sz="1800" dirty="0"/>
              <a:t> </a:t>
            </a:r>
            <a:r>
              <a:rPr lang="en-US" sz="1800" dirty="0" err="1"/>
              <a:t>osaamisen</a:t>
            </a:r>
            <a:r>
              <a:rPr lang="en-US" sz="1800" dirty="0"/>
              <a:t> </a:t>
            </a:r>
            <a:r>
              <a:rPr lang="en-US" sz="1800" dirty="0" err="1" smtClean="0"/>
              <a:t>määritteleminen</a:t>
            </a:r>
            <a:r>
              <a:rPr lang="en-US" sz="1800" dirty="0" smtClean="0"/>
              <a:t> + </a:t>
            </a:r>
            <a:r>
              <a:rPr lang="en-US" sz="1800" dirty="0" err="1" smtClean="0"/>
              <a:t>yhteinen</a:t>
            </a:r>
            <a:r>
              <a:rPr lang="en-US" sz="1800" dirty="0" smtClean="0"/>
              <a:t> </a:t>
            </a:r>
            <a:r>
              <a:rPr lang="en-US" sz="1800" dirty="0" err="1" smtClean="0"/>
              <a:t>ryhmäohjausjärjestelmä</a:t>
            </a: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17.5.2019 - </a:t>
            </a:r>
            <a:r>
              <a:rPr lang="en-US" sz="1800" b="1" dirty="0" err="1"/>
              <a:t>Työpaja</a:t>
            </a:r>
            <a:r>
              <a:rPr lang="en-US" sz="1800" b="1" dirty="0"/>
              <a:t> 3: </a:t>
            </a:r>
            <a:r>
              <a:rPr lang="en-US" sz="1800" u="sng" dirty="0" err="1"/>
              <a:t>Tutkinto-ohjelmien</a:t>
            </a:r>
            <a:r>
              <a:rPr lang="en-US" sz="1800" u="sng" dirty="0"/>
              <a:t> </a:t>
            </a:r>
            <a:r>
              <a:rPr lang="en-US" sz="1800" u="sng" dirty="0" err="1"/>
              <a:t>opintojaksojen</a:t>
            </a:r>
            <a:r>
              <a:rPr lang="en-US" sz="1800" u="sng" dirty="0"/>
              <a:t> </a:t>
            </a:r>
            <a:r>
              <a:rPr lang="en-US" sz="1800" u="sng" dirty="0" err="1" smtClean="0"/>
              <a:t>osaamistavoitteet</a:t>
            </a:r>
            <a:r>
              <a:rPr lang="en-US" sz="1800" u="sng" dirty="0" smtClean="0"/>
              <a:t>, </a:t>
            </a:r>
            <a:r>
              <a:rPr lang="en-US" sz="1800" dirty="0" err="1" smtClean="0">
                <a:solidFill>
                  <a:srgbClr val="002060"/>
                </a:solidFill>
              </a:rPr>
              <a:t>oppimisen</a:t>
            </a:r>
            <a:r>
              <a:rPr lang="en-US" sz="1800" dirty="0" smtClean="0">
                <a:solidFill>
                  <a:srgbClr val="002060"/>
                </a:solidFill>
              </a:rPr>
              <a:t> ja </a:t>
            </a:r>
            <a:r>
              <a:rPr lang="en-US" sz="1800" dirty="0" err="1" smtClean="0">
                <a:solidFill>
                  <a:srgbClr val="002060"/>
                </a:solidFill>
              </a:rPr>
              <a:t>arvioinnin</a:t>
            </a:r>
            <a:r>
              <a:rPr lang="en-US" sz="1800" dirty="0" smtClean="0">
                <a:solidFill>
                  <a:srgbClr val="002060"/>
                </a:solidFill>
              </a:rPr>
              <a:t> </a:t>
            </a:r>
            <a:r>
              <a:rPr lang="en-US" sz="1800" dirty="0" err="1" smtClean="0">
                <a:solidFill>
                  <a:srgbClr val="002060"/>
                </a:solidFill>
              </a:rPr>
              <a:t>määritteleminen</a:t>
            </a:r>
            <a:endParaRPr lang="en-US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11.10.2019 - </a:t>
            </a:r>
            <a:r>
              <a:rPr lang="en-US" sz="1800" b="1" dirty="0" err="1"/>
              <a:t>Työpaja</a:t>
            </a:r>
            <a:r>
              <a:rPr lang="en-US" sz="1800" b="1" dirty="0"/>
              <a:t> 4: </a:t>
            </a:r>
            <a:r>
              <a:rPr lang="en-US" sz="1800" dirty="0" err="1" smtClean="0"/>
              <a:t>Osaamisen</a:t>
            </a:r>
            <a:r>
              <a:rPr lang="en-US" sz="1800" dirty="0" smtClean="0"/>
              <a:t> </a:t>
            </a:r>
            <a:r>
              <a:rPr lang="en-US" sz="1800" dirty="0" err="1" smtClean="0"/>
              <a:t>kehittymistä</a:t>
            </a:r>
            <a:r>
              <a:rPr lang="en-US" sz="1800" dirty="0" smtClean="0"/>
              <a:t> </a:t>
            </a:r>
            <a:r>
              <a:rPr lang="en-US" sz="1800" dirty="0" err="1" smtClean="0"/>
              <a:t>edistävien</a:t>
            </a:r>
            <a:r>
              <a:rPr lang="en-US" sz="1800" dirty="0" smtClean="0"/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opettamis</a:t>
            </a:r>
            <a:r>
              <a:rPr lang="en-US" sz="1800" u="sng" dirty="0" smtClean="0">
                <a:solidFill>
                  <a:srgbClr val="002060"/>
                </a:solidFill>
              </a:rPr>
              <a:t>- ja </a:t>
            </a:r>
            <a:r>
              <a:rPr lang="en-US" sz="1800" u="sng" dirty="0" err="1" smtClean="0">
                <a:solidFill>
                  <a:srgbClr val="002060"/>
                </a:solidFill>
              </a:rPr>
              <a:t>ohjaustekojen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sekä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opetusvastuiden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r>
              <a:rPr lang="en-US" sz="1800" u="sng" dirty="0" err="1" smtClean="0">
                <a:solidFill>
                  <a:srgbClr val="002060"/>
                </a:solidFill>
              </a:rPr>
              <a:t>määritteleminen</a:t>
            </a:r>
            <a:r>
              <a:rPr lang="en-US" sz="1800" u="sng" dirty="0" smtClean="0">
                <a:solidFill>
                  <a:srgbClr val="002060"/>
                </a:solidFill>
              </a:rPr>
              <a:t> </a:t>
            </a:r>
            <a:endParaRPr lang="en-US" sz="1800" dirty="0">
              <a:solidFill>
                <a:srgbClr val="00206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b="1" dirty="0" smtClean="0"/>
              <a:t>13.12.2019 - </a:t>
            </a:r>
            <a:r>
              <a:rPr lang="en-US" sz="1800" b="1" dirty="0" err="1"/>
              <a:t>Työpaja</a:t>
            </a:r>
            <a:r>
              <a:rPr lang="en-US" sz="1800" b="1" dirty="0"/>
              <a:t> </a:t>
            </a:r>
            <a:r>
              <a:rPr lang="en-US" sz="1800" b="1" dirty="0" smtClean="0"/>
              <a:t>5: </a:t>
            </a:r>
            <a:r>
              <a:rPr lang="en-US" sz="1800" u="sng" dirty="0" err="1" smtClean="0"/>
              <a:t>Tutkinto-ohjelmien</a:t>
            </a:r>
            <a:r>
              <a:rPr lang="en-US" sz="1800" u="sng" dirty="0" smtClean="0"/>
              <a:t> </a:t>
            </a:r>
            <a:r>
              <a:rPr lang="en-US" sz="1800" u="sng" dirty="0" err="1" smtClean="0"/>
              <a:t>OPSien</a:t>
            </a:r>
            <a:r>
              <a:rPr lang="en-US" sz="1800" u="sng" dirty="0" smtClean="0"/>
              <a:t> </a:t>
            </a:r>
            <a:r>
              <a:rPr lang="en-US" sz="1800" u="sng" dirty="0"/>
              <a:t>1. </a:t>
            </a:r>
            <a:r>
              <a:rPr lang="en-US" sz="1800" u="sng" dirty="0" err="1"/>
              <a:t>versioiden</a:t>
            </a:r>
            <a:r>
              <a:rPr lang="en-US" sz="1800" u="sng" dirty="0"/>
              <a:t> </a:t>
            </a:r>
            <a:r>
              <a:rPr lang="en-US" sz="1800" u="sng" dirty="0" err="1"/>
              <a:t>sekä</a:t>
            </a:r>
            <a:r>
              <a:rPr lang="en-US" sz="1800" u="sng" dirty="0"/>
              <a:t> </a:t>
            </a:r>
            <a:r>
              <a:rPr lang="en-US" sz="1800" u="sng" dirty="0" err="1"/>
              <a:t>yhteisen</a:t>
            </a:r>
            <a:r>
              <a:rPr lang="en-US" sz="1800" u="sng" dirty="0"/>
              <a:t> </a:t>
            </a:r>
            <a:r>
              <a:rPr lang="en-US" sz="1800" u="sng" dirty="0" err="1"/>
              <a:t>ryhmäohjausjärjestelmän</a:t>
            </a:r>
            <a:r>
              <a:rPr lang="en-US" sz="1800" u="sng" dirty="0"/>
              <a:t> </a:t>
            </a:r>
            <a:r>
              <a:rPr lang="en-US" sz="1800" u="sng" dirty="0" err="1"/>
              <a:t>esitteleminen</a:t>
            </a:r>
            <a:endParaRPr lang="en-US" sz="1800" u="sng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sz="1800" dirty="0" err="1" smtClean="0">
                <a:solidFill>
                  <a:srgbClr val="F1563F"/>
                </a:solidFill>
              </a:rPr>
              <a:t>Tuotos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>
                <a:solidFill>
                  <a:srgbClr val="F1563F"/>
                </a:solidFill>
              </a:rPr>
              <a:t>3</a:t>
            </a:r>
            <a:r>
              <a:rPr lang="en-US" sz="1800" dirty="0" smtClean="0">
                <a:solidFill>
                  <a:srgbClr val="F1563F"/>
                </a:solidFill>
              </a:rPr>
              <a:t>/2020</a:t>
            </a:r>
            <a:r>
              <a:rPr lang="en-US" sz="1800" dirty="0">
                <a:solidFill>
                  <a:srgbClr val="F1563F"/>
                </a:solidFill>
              </a:rPr>
              <a:t>: </a:t>
            </a:r>
            <a:r>
              <a:rPr lang="en-US" sz="1800" dirty="0" err="1" smtClean="0">
                <a:solidFill>
                  <a:srgbClr val="F1563F"/>
                </a:solidFill>
              </a:rPr>
              <a:t>uudistuneet</a:t>
            </a:r>
            <a:r>
              <a:rPr lang="en-US" sz="1800" dirty="0" smtClean="0">
                <a:solidFill>
                  <a:srgbClr val="F1563F"/>
                </a:solidFill>
              </a:rPr>
              <a:t> </a:t>
            </a:r>
            <a:r>
              <a:rPr lang="en-US" sz="1800" dirty="0" err="1" smtClean="0">
                <a:solidFill>
                  <a:srgbClr val="F1563F"/>
                </a:solidFill>
              </a:rPr>
              <a:t>OPSt</a:t>
            </a:r>
            <a:endParaRPr lang="en-US" sz="1800" dirty="0">
              <a:solidFill>
                <a:srgbClr val="F1563F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sz="1800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fi-FI" sz="1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42E50-7A2E-4B18-AAD5-0F78FFAAABE6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335375" y="11413"/>
            <a:ext cx="7512562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r>
              <a:rPr lang="en-US" sz="2400" dirty="0" smtClean="0"/>
              <a:t>OPS –</a:t>
            </a:r>
            <a:r>
              <a:rPr lang="en-US" sz="2400" dirty="0" err="1" smtClean="0"/>
              <a:t>uudistusprosessin</a:t>
            </a:r>
            <a:r>
              <a:rPr lang="en-US" sz="2400" dirty="0" smtClean="0"/>
              <a:t> </a:t>
            </a:r>
            <a:r>
              <a:rPr lang="en-US" sz="2400" dirty="0" err="1" smtClean="0"/>
              <a:t>työpajat</a:t>
            </a:r>
            <a:r>
              <a:rPr lang="en-US" sz="2400" dirty="0" smtClean="0"/>
              <a:t> ja </a:t>
            </a:r>
            <a:r>
              <a:rPr lang="en-US" sz="2400" dirty="0" err="1" smtClean="0"/>
              <a:t>teemat</a:t>
            </a:r>
            <a:r>
              <a:rPr lang="en-US" sz="2400" dirty="0" smtClean="0"/>
              <a:t> 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(</a:t>
            </a:r>
            <a:r>
              <a:rPr lang="en-US" sz="1600" b="0" i="1" dirty="0" err="1" smtClean="0">
                <a:solidFill>
                  <a:schemeClr val="bg1">
                    <a:lumMod val="65000"/>
                  </a:schemeClr>
                </a:solidFill>
              </a:rPr>
              <a:t>suunnitelma</a:t>
            </a:r>
            <a:r>
              <a:rPr lang="en-US" sz="1600" b="0" i="1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  <a:endParaRPr lang="en-US" sz="1600" b="0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8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16A17-2424-46B5-9892-600C27E974C5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chemeClr val="accent1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4</a:t>
            </a:fld>
            <a:endParaRPr lang="fi-FI" dirty="0"/>
          </a:p>
        </p:txBody>
      </p:sp>
      <p:sp>
        <p:nvSpPr>
          <p:cNvPr id="2" name="TextBox 1"/>
          <p:cNvSpPr txBox="1"/>
          <p:nvPr/>
        </p:nvSpPr>
        <p:spPr>
          <a:xfrm>
            <a:off x="344557" y="969681"/>
            <a:ext cx="879944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1563F"/>
                </a:solidFill>
              </a:rPr>
              <a:t>LTKn</a:t>
            </a:r>
            <a:r>
              <a:rPr lang="en-US" sz="2400" b="1" dirty="0" smtClean="0">
                <a:solidFill>
                  <a:srgbClr val="F1563F"/>
                </a:solidFill>
              </a:rPr>
              <a:t> </a:t>
            </a:r>
            <a:r>
              <a:rPr lang="en-US" sz="2400" b="1" dirty="0" err="1" smtClean="0">
                <a:solidFill>
                  <a:srgbClr val="F1563F"/>
                </a:solidFill>
              </a:rPr>
              <a:t>OPStyö</a:t>
            </a:r>
            <a:r>
              <a:rPr lang="en-US" sz="2400" b="1" dirty="0" smtClean="0">
                <a:solidFill>
                  <a:srgbClr val="F1563F"/>
                </a:solidFill>
              </a:rPr>
              <a:t> –</a:t>
            </a:r>
            <a:r>
              <a:rPr lang="en-US" sz="2400" b="1" dirty="0" err="1" smtClean="0">
                <a:solidFill>
                  <a:srgbClr val="F1563F"/>
                </a:solidFill>
              </a:rPr>
              <a:t>prosessin</a:t>
            </a:r>
            <a:r>
              <a:rPr lang="en-US" sz="2400" b="1" dirty="0" smtClean="0">
                <a:solidFill>
                  <a:srgbClr val="F1563F"/>
                </a:solidFill>
              </a:rPr>
              <a:t> </a:t>
            </a:r>
            <a:r>
              <a:rPr lang="en-US" sz="2400" b="1" dirty="0" err="1" smtClean="0">
                <a:solidFill>
                  <a:srgbClr val="F1563F"/>
                </a:solidFill>
              </a:rPr>
              <a:t>vastuujärjestelmä</a:t>
            </a:r>
            <a:r>
              <a:rPr lang="en-US" sz="2400" b="1" dirty="0" smtClean="0">
                <a:solidFill>
                  <a:srgbClr val="F1563F"/>
                </a:solidFill>
              </a:rPr>
              <a:t>:</a:t>
            </a:r>
          </a:p>
          <a:p>
            <a:endParaRPr lang="en-US" sz="2000" b="1" dirty="0" smtClean="0">
              <a:solidFill>
                <a:srgbClr val="002060"/>
              </a:solidFill>
            </a:endParaRPr>
          </a:p>
          <a:p>
            <a:r>
              <a:rPr lang="en-US" sz="2000" b="1" dirty="0" err="1" smtClean="0">
                <a:solidFill>
                  <a:srgbClr val="F1563F"/>
                </a:solidFill>
              </a:rPr>
              <a:t>Koulutuksen</a:t>
            </a:r>
            <a:r>
              <a:rPr lang="en-US" sz="2000" b="1" dirty="0" smtClean="0">
                <a:solidFill>
                  <a:srgbClr val="F1563F"/>
                </a:solidFill>
              </a:rPr>
              <a:t> </a:t>
            </a:r>
            <a:r>
              <a:rPr lang="en-US" sz="2000" b="1" dirty="0" err="1" smtClean="0">
                <a:solidFill>
                  <a:srgbClr val="F1563F"/>
                </a:solidFill>
              </a:rPr>
              <a:t>varadekaani</a:t>
            </a:r>
            <a:r>
              <a:rPr lang="en-US" sz="2000" b="1" dirty="0" smtClean="0">
                <a:solidFill>
                  <a:srgbClr val="F1563F"/>
                </a:solidFill>
              </a:rPr>
              <a:t> </a:t>
            </a:r>
          </a:p>
          <a:p>
            <a:r>
              <a:rPr lang="en-US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yksikön</a:t>
            </a:r>
            <a:r>
              <a:rPr lang="en-US" sz="2000" dirty="0" smtClean="0">
                <a:solidFill>
                  <a:srgbClr val="F1563F"/>
                </a:solidFill>
              </a:rPr>
              <a:t> OPS </a:t>
            </a:r>
            <a:r>
              <a:rPr lang="en-US" sz="2000" dirty="0" err="1" smtClean="0">
                <a:solidFill>
                  <a:srgbClr val="F1563F"/>
                </a:solidFill>
              </a:rPr>
              <a:t>prosessivastuu</a:t>
            </a:r>
            <a:r>
              <a:rPr lang="en-US" sz="2000" dirty="0" smtClean="0">
                <a:solidFill>
                  <a:srgbClr val="F1563F"/>
                </a:solidFill>
              </a:rPr>
              <a:t>…</a:t>
            </a:r>
          </a:p>
          <a:p>
            <a:r>
              <a:rPr lang="en-US" sz="2000" dirty="0">
                <a:solidFill>
                  <a:srgbClr val="F1563F"/>
                </a:solidFill>
              </a:rPr>
              <a:t>	</a:t>
            </a:r>
            <a:r>
              <a:rPr lang="en-US" sz="2000" dirty="0" smtClean="0">
                <a:solidFill>
                  <a:srgbClr val="F1563F"/>
                </a:solidFill>
              </a:rPr>
              <a:t>- </a:t>
            </a:r>
            <a:r>
              <a:rPr lang="en-US" sz="2000" dirty="0" err="1" smtClean="0">
                <a:solidFill>
                  <a:srgbClr val="F1563F"/>
                </a:solidFill>
              </a:rPr>
              <a:t>johtaa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KKRää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i="1" dirty="0" err="1" smtClean="0">
                <a:solidFill>
                  <a:srgbClr val="F1563F"/>
                </a:solidFill>
              </a:rPr>
              <a:t>yt</a:t>
            </a:r>
            <a:r>
              <a:rPr lang="en-US" sz="2000" i="1" dirty="0" smtClean="0">
                <a:solidFill>
                  <a:srgbClr val="F1563F"/>
                </a:solidFill>
              </a:rPr>
              <a:t>. </a:t>
            </a:r>
            <a:r>
              <a:rPr lang="en-US" sz="2000" i="1" dirty="0" err="1" smtClean="0">
                <a:solidFill>
                  <a:srgbClr val="F1563F"/>
                </a:solidFill>
              </a:rPr>
              <a:t>opintopäällikkö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r>
              <a:rPr lang="en-US" sz="2000" b="1" dirty="0" err="1" smtClean="0">
                <a:solidFill>
                  <a:srgbClr val="F1563F"/>
                </a:solidFill>
              </a:rPr>
              <a:t>Pedagoginen</a:t>
            </a:r>
            <a:r>
              <a:rPr lang="en-US" sz="2000" b="1" dirty="0" smtClean="0">
                <a:solidFill>
                  <a:srgbClr val="F1563F"/>
                </a:solidFill>
              </a:rPr>
              <a:t> </a:t>
            </a:r>
            <a:r>
              <a:rPr lang="en-US" sz="2000" b="1" dirty="0" err="1" smtClean="0">
                <a:solidFill>
                  <a:srgbClr val="F1563F"/>
                </a:solidFill>
              </a:rPr>
              <a:t>johtaja</a:t>
            </a: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  <a:r>
              <a:rPr lang="en-US" sz="2000" dirty="0" smtClean="0">
                <a:solidFill>
                  <a:srgbClr val="F1563F"/>
                </a:solidFill>
              </a:rPr>
              <a:t>- OPS </a:t>
            </a:r>
            <a:r>
              <a:rPr lang="en-US" sz="2000" dirty="0" err="1" smtClean="0">
                <a:solidFill>
                  <a:srgbClr val="F1563F"/>
                </a:solidFill>
              </a:rPr>
              <a:t>prosessin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organisointivastuu</a:t>
            </a:r>
            <a:r>
              <a:rPr lang="en-US" sz="2000" dirty="0" smtClean="0">
                <a:solidFill>
                  <a:srgbClr val="F1563F"/>
                </a:solidFill>
              </a:rPr>
              <a:t>… (</a:t>
            </a:r>
            <a:r>
              <a:rPr lang="en-US" sz="2000" i="1" dirty="0" err="1" smtClean="0">
                <a:solidFill>
                  <a:srgbClr val="F1563F"/>
                </a:solidFill>
              </a:rPr>
              <a:t>OPStiimi</a:t>
            </a:r>
            <a:r>
              <a:rPr lang="en-US" sz="2000" i="1" dirty="0" smtClean="0">
                <a:solidFill>
                  <a:srgbClr val="F1563F"/>
                </a:solidFill>
              </a:rPr>
              <a:t>)</a:t>
            </a:r>
          </a:p>
          <a:p>
            <a:r>
              <a:rPr lang="en-US" sz="2000" i="1" dirty="0">
                <a:solidFill>
                  <a:srgbClr val="F1563F"/>
                </a:solidFill>
              </a:rPr>
              <a:t>	</a:t>
            </a:r>
            <a:r>
              <a:rPr lang="en-US" sz="2000" dirty="0">
                <a:solidFill>
                  <a:srgbClr val="F1563F"/>
                </a:solidFill>
              </a:rPr>
              <a:t>- </a:t>
            </a:r>
            <a:r>
              <a:rPr lang="en-US" sz="2000" dirty="0" err="1">
                <a:solidFill>
                  <a:srgbClr val="F1563F"/>
                </a:solidFill>
              </a:rPr>
              <a:t>yhteisen</a:t>
            </a:r>
            <a:r>
              <a:rPr lang="en-US" sz="2000" dirty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ryhmäohjaustoiminnan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>
                <a:solidFill>
                  <a:srgbClr val="F1563F"/>
                </a:solidFill>
              </a:rPr>
              <a:t>kehittäminen</a:t>
            </a:r>
            <a:endParaRPr lang="en-US" sz="2000" dirty="0">
              <a:solidFill>
                <a:srgbClr val="F1563F"/>
              </a:solidFill>
            </a:endParaRPr>
          </a:p>
          <a:p>
            <a:r>
              <a:rPr lang="en-US" sz="2000" i="1" dirty="0" smtClean="0">
                <a:solidFill>
                  <a:srgbClr val="F1563F"/>
                </a:solidFill>
              </a:rPr>
              <a:t>	- </a:t>
            </a:r>
            <a:r>
              <a:rPr lang="en-US" sz="2000" dirty="0" err="1" smtClean="0">
                <a:solidFill>
                  <a:srgbClr val="F1563F"/>
                </a:solidFill>
              </a:rPr>
              <a:t>johtaa</a:t>
            </a:r>
            <a:r>
              <a:rPr lang="en-US" sz="2000" dirty="0" smtClean="0">
                <a:solidFill>
                  <a:srgbClr val="F1563F"/>
                </a:solidFill>
              </a:rPr>
              <a:t> </a:t>
            </a:r>
            <a:r>
              <a:rPr lang="en-US" sz="2000" dirty="0" err="1" smtClean="0">
                <a:solidFill>
                  <a:srgbClr val="F1563F"/>
                </a:solidFill>
              </a:rPr>
              <a:t>PKRää</a:t>
            </a:r>
            <a:r>
              <a:rPr lang="en-US" sz="2000" dirty="0" smtClean="0">
                <a:solidFill>
                  <a:srgbClr val="F1563F"/>
                </a:solidFill>
              </a:rPr>
              <a:t>, </a:t>
            </a:r>
            <a:r>
              <a:rPr lang="en-US" sz="2000" i="1" dirty="0" err="1" smtClean="0">
                <a:solidFill>
                  <a:srgbClr val="F1563F"/>
                </a:solidFill>
              </a:rPr>
              <a:t>yt</a:t>
            </a:r>
            <a:r>
              <a:rPr lang="en-US" sz="2000" i="1" dirty="0" smtClean="0">
                <a:solidFill>
                  <a:srgbClr val="F1563F"/>
                </a:solidFill>
              </a:rPr>
              <a:t>. </a:t>
            </a:r>
            <a:r>
              <a:rPr lang="en-US" sz="2000" i="1" dirty="0" err="1">
                <a:solidFill>
                  <a:srgbClr val="F1563F"/>
                </a:solidFill>
              </a:rPr>
              <a:t>k</a:t>
            </a:r>
            <a:r>
              <a:rPr lang="en-US" sz="2000" i="1" dirty="0" err="1" smtClean="0">
                <a:solidFill>
                  <a:srgbClr val="F1563F"/>
                </a:solidFill>
              </a:rPr>
              <a:t>oulutussuunnittelijat</a:t>
            </a:r>
            <a:endParaRPr lang="en-US" sz="2000" i="1" dirty="0" smtClean="0">
              <a:solidFill>
                <a:srgbClr val="F1563F"/>
              </a:solidFill>
            </a:endParaRPr>
          </a:p>
          <a:p>
            <a:r>
              <a:rPr lang="en-US" sz="2000" b="1" dirty="0" err="1" smtClean="0">
                <a:solidFill>
                  <a:srgbClr val="EB3E31"/>
                </a:solidFill>
              </a:rPr>
              <a:t>Tutkinto-ohjelmavastaavat</a:t>
            </a:r>
            <a:r>
              <a:rPr lang="en-US" sz="2000" dirty="0" smtClean="0">
                <a:solidFill>
                  <a:srgbClr val="EB3E31"/>
                </a:solidFill>
              </a:rPr>
              <a:t> (</a:t>
            </a:r>
            <a:r>
              <a:rPr lang="en-US" sz="2000" dirty="0" err="1" smtClean="0">
                <a:solidFill>
                  <a:srgbClr val="EB3E31"/>
                </a:solidFill>
              </a:rPr>
              <a:t>professori+lehtori</a:t>
            </a:r>
            <a:r>
              <a:rPr lang="en-US" sz="2000" dirty="0" smtClean="0">
                <a:solidFill>
                  <a:srgbClr val="EB3E31"/>
                </a:solidFill>
              </a:rPr>
              <a:t>) + </a:t>
            </a:r>
            <a:r>
              <a:rPr lang="en-US" sz="2000" dirty="0" err="1" smtClean="0">
                <a:solidFill>
                  <a:srgbClr val="EB3E31"/>
                </a:solidFill>
              </a:rPr>
              <a:t>tutkinto-ohjelmien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Osaamisaluevastaavat</a:t>
            </a:r>
            <a:r>
              <a:rPr lang="en-US" sz="2000" dirty="0">
                <a:solidFill>
                  <a:srgbClr val="EB3E31"/>
                </a:solidFill>
              </a:rPr>
              <a:t> </a:t>
            </a:r>
            <a:r>
              <a:rPr lang="en-US" sz="2000" dirty="0" smtClean="0">
                <a:solidFill>
                  <a:srgbClr val="EB3E31"/>
                </a:solidFill>
              </a:rPr>
              <a:t>(</a:t>
            </a:r>
            <a:r>
              <a:rPr lang="en-US" sz="2000" dirty="0" err="1" smtClean="0">
                <a:solidFill>
                  <a:srgbClr val="EB3E31"/>
                </a:solidFill>
              </a:rPr>
              <a:t>osakokonaisuudet</a:t>
            </a:r>
            <a:r>
              <a:rPr lang="en-US" sz="2000" dirty="0" smtClean="0">
                <a:solidFill>
                  <a:srgbClr val="EB3E31"/>
                </a:solidFill>
              </a:rPr>
              <a:t>)</a:t>
            </a:r>
            <a:endParaRPr lang="en-US" sz="2000" dirty="0" smtClean="0">
              <a:solidFill>
                <a:srgbClr val="F1563F"/>
              </a:solidFill>
            </a:endParaRPr>
          </a:p>
          <a:p>
            <a:r>
              <a:rPr lang="en-US" sz="2000" dirty="0">
                <a:solidFill>
                  <a:srgbClr val="EB3E31"/>
                </a:solidFill>
              </a:rPr>
              <a:t>	</a:t>
            </a:r>
            <a:r>
              <a:rPr lang="en-US" sz="2000" dirty="0" smtClean="0">
                <a:solidFill>
                  <a:srgbClr val="EB3E31"/>
                </a:solidFill>
              </a:rPr>
              <a:t>- </a:t>
            </a:r>
            <a:r>
              <a:rPr lang="en-US" sz="2000" dirty="0" err="1" smtClean="0">
                <a:solidFill>
                  <a:srgbClr val="EB3E31"/>
                </a:solidFill>
              </a:rPr>
              <a:t>OPSin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rakentuminen</a:t>
            </a:r>
            <a:endParaRPr lang="en-US" sz="2000" dirty="0" smtClean="0">
              <a:solidFill>
                <a:srgbClr val="EB3E31"/>
              </a:solidFill>
            </a:endParaRPr>
          </a:p>
          <a:p>
            <a:r>
              <a:rPr lang="en-US" sz="2000" dirty="0">
                <a:solidFill>
                  <a:srgbClr val="EB3E31"/>
                </a:solidFill>
              </a:rPr>
              <a:t>	</a:t>
            </a:r>
            <a:r>
              <a:rPr lang="en-US" sz="2000" dirty="0" smtClean="0">
                <a:solidFill>
                  <a:srgbClr val="EB3E31"/>
                </a:solidFill>
              </a:rPr>
              <a:t>	- </a:t>
            </a:r>
            <a:r>
              <a:rPr lang="en-US" sz="2000" dirty="0" err="1">
                <a:solidFill>
                  <a:srgbClr val="EB3E31"/>
                </a:solidFill>
              </a:rPr>
              <a:t>oppimisen</a:t>
            </a:r>
            <a:r>
              <a:rPr lang="en-US" sz="2000" dirty="0">
                <a:solidFill>
                  <a:srgbClr val="EB3E31"/>
                </a:solidFill>
              </a:rPr>
              <a:t> ja </a:t>
            </a:r>
            <a:r>
              <a:rPr lang="en-US" sz="2000" dirty="0" err="1">
                <a:solidFill>
                  <a:srgbClr val="EB3E31"/>
                </a:solidFill>
              </a:rPr>
              <a:t>osaamisen</a:t>
            </a:r>
            <a:r>
              <a:rPr lang="en-US" sz="2000" dirty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arvioiminen</a:t>
            </a:r>
            <a:endParaRPr lang="en-US" sz="2000" dirty="0">
              <a:solidFill>
                <a:srgbClr val="EB3E31"/>
              </a:solidFill>
            </a:endParaRPr>
          </a:p>
          <a:p>
            <a:r>
              <a:rPr lang="en-US" sz="2000" dirty="0" smtClean="0">
                <a:solidFill>
                  <a:srgbClr val="EB3E31"/>
                </a:solidFill>
              </a:rPr>
              <a:t>			- </a:t>
            </a:r>
            <a:r>
              <a:rPr lang="en-US" sz="2000" dirty="0" err="1" smtClean="0">
                <a:solidFill>
                  <a:srgbClr val="EB3E31"/>
                </a:solidFill>
              </a:rPr>
              <a:t>opetuksen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järjestäminen</a:t>
            </a:r>
            <a:endParaRPr lang="en-US" sz="2000" dirty="0" smtClean="0">
              <a:solidFill>
                <a:srgbClr val="EB3E31"/>
              </a:solidFill>
            </a:endParaRPr>
          </a:p>
          <a:p>
            <a:r>
              <a:rPr lang="en-US" sz="2000" b="1" dirty="0" err="1" smtClean="0">
                <a:solidFill>
                  <a:srgbClr val="EB3E31"/>
                </a:solidFill>
              </a:rPr>
              <a:t>Opetushenkilöstö</a:t>
            </a:r>
            <a:r>
              <a:rPr lang="en-US" sz="2000" b="1" dirty="0" smtClean="0">
                <a:solidFill>
                  <a:srgbClr val="EB3E31"/>
                </a:solidFill>
              </a:rPr>
              <a:t> + </a:t>
            </a:r>
            <a:r>
              <a:rPr lang="en-US" sz="2000" b="1" dirty="0" err="1" smtClean="0">
                <a:solidFill>
                  <a:srgbClr val="EB3E31"/>
                </a:solidFill>
              </a:rPr>
              <a:t>opiskelijat</a:t>
            </a:r>
            <a:endParaRPr lang="en-US" sz="2000" b="1" dirty="0" smtClean="0">
              <a:solidFill>
                <a:srgbClr val="EB3E31"/>
              </a:solidFill>
            </a:endParaRPr>
          </a:p>
          <a:p>
            <a:r>
              <a:rPr lang="en-US" sz="2000" dirty="0">
                <a:solidFill>
                  <a:srgbClr val="EB3E31"/>
                </a:solidFill>
              </a:rPr>
              <a:t>	</a:t>
            </a:r>
            <a:r>
              <a:rPr lang="en-US" sz="2000" dirty="0" smtClean="0">
                <a:solidFill>
                  <a:srgbClr val="EB3E31"/>
                </a:solidFill>
              </a:rPr>
              <a:t>- OPS </a:t>
            </a:r>
            <a:r>
              <a:rPr lang="en-US" sz="2000" dirty="0" err="1" smtClean="0">
                <a:solidFill>
                  <a:srgbClr val="EB3E31"/>
                </a:solidFill>
              </a:rPr>
              <a:t>prosessiin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aktiivinen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osallistuminen</a:t>
            </a:r>
            <a:endParaRPr lang="en-US" sz="2000" dirty="0">
              <a:solidFill>
                <a:srgbClr val="EB3E31"/>
              </a:solidFill>
            </a:endParaRPr>
          </a:p>
          <a:p>
            <a:r>
              <a:rPr lang="en-US" sz="2000" b="1" dirty="0" smtClean="0">
                <a:solidFill>
                  <a:srgbClr val="EB3E31"/>
                </a:solidFill>
              </a:rPr>
              <a:t>TAR </a:t>
            </a:r>
            <a:r>
              <a:rPr lang="en-US" sz="2000" b="1" dirty="0" err="1" smtClean="0">
                <a:solidFill>
                  <a:srgbClr val="EB3E31"/>
                </a:solidFill>
              </a:rPr>
              <a:t>pj:t</a:t>
            </a:r>
            <a:endParaRPr lang="en-US" sz="2000" b="1" dirty="0">
              <a:solidFill>
                <a:srgbClr val="EB3E31"/>
              </a:solidFill>
            </a:endParaRPr>
          </a:p>
          <a:p>
            <a:r>
              <a:rPr lang="en-US" sz="2000" dirty="0" smtClean="0">
                <a:solidFill>
                  <a:srgbClr val="EB3E31"/>
                </a:solidFill>
              </a:rPr>
              <a:t>	- </a:t>
            </a:r>
            <a:r>
              <a:rPr lang="en-US" sz="2000" dirty="0" err="1" smtClean="0">
                <a:solidFill>
                  <a:srgbClr val="EB3E31"/>
                </a:solidFill>
              </a:rPr>
              <a:t>osaamisen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kartoituksen</a:t>
            </a:r>
            <a:r>
              <a:rPr lang="en-US" sz="2000" dirty="0" smtClean="0">
                <a:solidFill>
                  <a:srgbClr val="EB3E31"/>
                </a:solidFill>
              </a:rPr>
              <a:t> </a:t>
            </a:r>
            <a:r>
              <a:rPr lang="en-US" sz="2000" dirty="0" err="1" smtClean="0">
                <a:solidFill>
                  <a:srgbClr val="EB3E31"/>
                </a:solidFill>
              </a:rPr>
              <a:t>toteutusvastuu</a:t>
            </a:r>
            <a:endParaRPr lang="en-US" sz="2000" dirty="0" smtClean="0">
              <a:solidFill>
                <a:srgbClr val="EB3E31"/>
              </a:solidFill>
            </a:endParaRPr>
          </a:p>
          <a:p>
            <a:endParaRPr lang="fi-FI" sz="2000" b="1" dirty="0">
              <a:solidFill>
                <a:srgbClr val="EB3E3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83026" y="230058"/>
            <a:ext cx="55832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OPS -</a:t>
            </a:r>
            <a:r>
              <a:rPr lang="en-US" sz="3200" b="1" dirty="0" err="1" smtClean="0">
                <a:solidFill>
                  <a:srgbClr val="002060"/>
                </a:solidFill>
              </a:rPr>
              <a:t>uudistus</a:t>
            </a:r>
            <a:r>
              <a:rPr lang="en-US" sz="3200" b="1" dirty="0" smtClean="0">
                <a:solidFill>
                  <a:srgbClr val="002060"/>
                </a:solidFill>
              </a:rPr>
              <a:t> 2020-2023</a:t>
            </a:r>
          </a:p>
        </p:txBody>
      </p:sp>
    </p:spTree>
    <p:extLst>
      <p:ext uri="{BB962C8B-B14F-4D97-AF65-F5344CB8AC3E}">
        <p14:creationId xmlns:p14="http://schemas.microsoft.com/office/powerpoint/2010/main" val="199310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6909" y="509319"/>
            <a:ext cx="7356324" cy="1019912"/>
          </a:xfrm>
        </p:spPr>
        <p:txBody>
          <a:bodyPr>
            <a:normAutofit/>
          </a:bodyPr>
          <a:lstStyle/>
          <a:p>
            <a:pPr algn="ctr"/>
            <a:r>
              <a:rPr lang="fi-FI" sz="2000" dirty="0"/>
              <a:t>Erilaiset opettajat, opiskelijat, näkemykset, </a:t>
            </a:r>
            <a:br>
              <a:rPr lang="fi-FI" sz="2000" dirty="0"/>
            </a:br>
            <a:r>
              <a:rPr lang="fi-FI" sz="2000" dirty="0"/>
              <a:t>tavoitteet, arvostukset, positiot, statukset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612" y="2894939"/>
            <a:ext cx="4038600" cy="234563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2400" dirty="0"/>
              <a:t>Moninaiset </a:t>
            </a:r>
            <a:r>
              <a:rPr lang="fi-FI" sz="2400" dirty="0" smtClean="0"/>
              <a:t>odotukset, korkeakoulutuksen </a:t>
            </a:r>
            <a:r>
              <a:rPr lang="fi-FI" sz="2400" dirty="0"/>
              <a:t>tuloksista; </a:t>
            </a:r>
            <a:r>
              <a:rPr lang="fi-FI" sz="2400" dirty="0" smtClean="0"/>
              <a:t>työelämä, yhteiskunta</a:t>
            </a:r>
            <a:r>
              <a:rPr lang="fi-FI" sz="2400" dirty="0"/>
              <a:t>, </a:t>
            </a:r>
            <a:r>
              <a:rPr lang="fi-FI" sz="2400" dirty="0" smtClean="0"/>
              <a:t>globalisaatio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0391" y="3105297"/>
            <a:ext cx="4038600" cy="145942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2400" dirty="0"/>
              <a:t>Erilaiset toiminta- </a:t>
            </a:r>
            <a:r>
              <a:rPr lang="fi-FI" sz="2400" dirty="0" smtClean="0"/>
              <a:t>ja suunnittelukulttuurit, yhteisöt</a:t>
            </a:r>
            <a:r>
              <a:rPr lang="fi-FI" sz="2400" dirty="0"/>
              <a:t>, </a:t>
            </a:r>
            <a:r>
              <a:rPr lang="fi-FI" sz="2400" dirty="0" smtClean="0"/>
              <a:t>historia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5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637A-11C4-4BE4-9CD5-34C880A67D63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758561" y="1740080"/>
            <a:ext cx="1793019" cy="10199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i="0" kern="1200">
                <a:solidFill>
                  <a:schemeClr val="tx2"/>
                </a:solidFill>
                <a:latin typeface="Helvetica" pitchFamily="34" charset="0"/>
                <a:ea typeface="+mj-ea"/>
                <a:cs typeface="Helvetica"/>
              </a:defRPr>
            </a:lvl1pPr>
          </a:lstStyle>
          <a:p>
            <a:pPr algn="ctr"/>
            <a:r>
              <a:rPr lang="fi-FI" sz="2000" dirty="0">
                <a:solidFill>
                  <a:srgbClr val="EB3E31"/>
                </a:solidFill>
              </a:rPr>
              <a:t>YHTEISÖ </a:t>
            </a:r>
          </a:p>
          <a:p>
            <a:pPr algn="ctr"/>
            <a:r>
              <a:rPr lang="fi-FI" sz="2000" dirty="0">
                <a:solidFill>
                  <a:srgbClr val="EB3E31"/>
                </a:solidFill>
              </a:rPr>
              <a:t>TULKITSEE JA </a:t>
            </a:r>
          </a:p>
          <a:p>
            <a:pPr algn="ctr"/>
            <a:r>
              <a:rPr lang="fi-FI" sz="2000" dirty="0">
                <a:solidFill>
                  <a:srgbClr val="EB3E31"/>
                </a:solidFill>
              </a:rPr>
              <a:t>TOTEUTTAA </a:t>
            </a:r>
          </a:p>
          <a:p>
            <a:pPr algn="ctr"/>
            <a:r>
              <a:rPr lang="fi-FI" sz="2000" dirty="0">
                <a:solidFill>
                  <a:srgbClr val="EB3E31"/>
                </a:solidFill>
              </a:rPr>
              <a:t>OPETUS-</a:t>
            </a:r>
          </a:p>
          <a:p>
            <a:pPr algn="ctr"/>
            <a:r>
              <a:rPr lang="fi-FI" sz="2000" dirty="0">
                <a:solidFill>
                  <a:srgbClr val="EB3E31"/>
                </a:solidFill>
              </a:rPr>
              <a:t>SUUNNITELMAA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3771" y="4564718"/>
            <a:ext cx="849022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 smtClean="0">
                <a:solidFill>
                  <a:srgbClr val="EB3E31"/>
                </a:solidFill>
              </a:rPr>
              <a:t>OPS: prosessi joka </a:t>
            </a:r>
            <a:r>
              <a:rPr lang="fi-FI" dirty="0">
                <a:solidFill>
                  <a:srgbClr val="EB3E31"/>
                </a:solidFill>
              </a:rPr>
              <a:t>ilmentää </a:t>
            </a:r>
            <a:r>
              <a:rPr lang="fi-FI" dirty="0" smtClean="0">
                <a:solidFill>
                  <a:srgbClr val="EB3E31"/>
                </a:solidFill>
              </a:rPr>
              <a:t>tieteenalan </a:t>
            </a:r>
            <a:r>
              <a:rPr lang="fi-FI" dirty="0">
                <a:solidFill>
                  <a:srgbClr val="EB3E31"/>
                </a:solidFill>
              </a:rPr>
              <a:t>toimintakulttuuria </a:t>
            </a:r>
            <a:r>
              <a:rPr lang="fi-FI" dirty="0" smtClean="0">
                <a:solidFill>
                  <a:srgbClr val="EB3E31"/>
                </a:solidFill>
              </a:rPr>
              <a:t>sekä arvokkaita </a:t>
            </a:r>
            <a:endParaRPr lang="fi-FI" dirty="0">
              <a:solidFill>
                <a:srgbClr val="EB3E31"/>
              </a:solidFill>
            </a:endParaRPr>
          </a:p>
          <a:p>
            <a:pPr algn="ctr"/>
            <a:r>
              <a:rPr lang="fi-FI" dirty="0">
                <a:solidFill>
                  <a:srgbClr val="EB3E31"/>
                </a:solidFill>
              </a:rPr>
              <a:t>p</a:t>
            </a:r>
            <a:r>
              <a:rPr lang="fi-FI" dirty="0" smtClean="0">
                <a:solidFill>
                  <a:srgbClr val="EB3E31"/>
                </a:solidFill>
              </a:rPr>
              <a:t>eriaatteita, pedagogista </a:t>
            </a:r>
            <a:r>
              <a:rPr lang="fi-FI" dirty="0">
                <a:solidFill>
                  <a:srgbClr val="EB3E31"/>
                </a:solidFill>
              </a:rPr>
              <a:t>toimintakulttuuria ja </a:t>
            </a:r>
            <a:r>
              <a:rPr lang="fi-FI" dirty="0" smtClean="0">
                <a:solidFill>
                  <a:srgbClr val="EB3E31"/>
                </a:solidFill>
              </a:rPr>
              <a:t>oppimisnäkemystä, tieteenalan </a:t>
            </a:r>
            <a:r>
              <a:rPr lang="fi-FI" dirty="0">
                <a:solidFill>
                  <a:srgbClr val="EB3E31"/>
                </a:solidFill>
              </a:rPr>
              <a:t>ja </a:t>
            </a:r>
            <a:r>
              <a:rPr lang="fi-FI" dirty="0" smtClean="0">
                <a:solidFill>
                  <a:srgbClr val="EB3E31"/>
                </a:solidFill>
              </a:rPr>
              <a:t>opetuksen, orientoitumista </a:t>
            </a:r>
            <a:r>
              <a:rPr lang="fi-FI" dirty="0">
                <a:solidFill>
                  <a:srgbClr val="EB3E31"/>
                </a:solidFill>
              </a:rPr>
              <a:t>yhteiskuntaan, </a:t>
            </a:r>
            <a:r>
              <a:rPr lang="fi-FI" dirty="0" smtClean="0">
                <a:solidFill>
                  <a:srgbClr val="EB3E31"/>
                </a:solidFill>
              </a:rPr>
              <a:t>maailmaan </a:t>
            </a:r>
            <a:r>
              <a:rPr lang="fi-FI" dirty="0">
                <a:solidFill>
                  <a:srgbClr val="EB3E31"/>
                </a:solidFill>
              </a:rPr>
              <a:t>ja tulevaisuuteen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26612" y="6299198"/>
            <a:ext cx="879237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200" dirty="0" smtClean="0"/>
              <a:t>Annala J, KOPE –päivät: Tampereen yliopisto ; 4.10.2018 </a:t>
            </a:r>
            <a:r>
              <a:rPr lang="fi-FI" sz="1200" dirty="0"/>
              <a:t> </a:t>
            </a:r>
            <a:r>
              <a:rPr lang="fi-FI" sz="1200" dirty="0" smtClean="0"/>
              <a:t>(</a:t>
            </a:r>
            <a:r>
              <a:rPr lang="fi-FI" sz="1200" dirty="0"/>
              <a:t>Teemahaastatteluja opettajille ja </a:t>
            </a:r>
            <a:r>
              <a:rPr lang="fi-FI" sz="1200" dirty="0" smtClean="0"/>
              <a:t>opiskelijoille: Tampere3 –hanke)</a:t>
            </a:r>
            <a:endParaRPr lang="fi-FI" sz="12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51513" y="1368293"/>
            <a:ext cx="0" cy="2941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3" idx="0"/>
            <a:endCxn id="8" idx="1"/>
          </p:cNvCxnSpPr>
          <p:nvPr/>
        </p:nvCxnSpPr>
        <p:spPr>
          <a:xfrm flipV="1">
            <a:off x="2245912" y="2250036"/>
            <a:ext cx="1512649" cy="64490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8" idx="3"/>
            <a:endCxn id="4" idx="0"/>
          </p:cNvCxnSpPr>
          <p:nvPr/>
        </p:nvCxnSpPr>
        <p:spPr>
          <a:xfrm>
            <a:off x="5551580" y="2250036"/>
            <a:ext cx="1448111" cy="85526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69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6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8A3C-845B-4B93-AD08-A6DE585DFB0A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345879" y="224931"/>
            <a:ext cx="6937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b="1" dirty="0"/>
              <a:t>Opetussuunnitelmatyön </a:t>
            </a:r>
            <a:r>
              <a:rPr lang="fi-FI" sz="2800" b="1" dirty="0" smtClean="0"/>
              <a:t>dynamiikasta </a:t>
            </a:r>
          </a:p>
          <a:p>
            <a:pPr algn="ctr"/>
            <a:r>
              <a:rPr lang="fi-FI" sz="2800" i="1" dirty="0" smtClean="0"/>
              <a:t>”haasteena vastakkaiset voimat”</a:t>
            </a:r>
            <a:endParaRPr lang="fi-FI" sz="2800" i="1" dirty="0"/>
          </a:p>
        </p:txBody>
      </p:sp>
      <p:sp>
        <p:nvSpPr>
          <p:cNvPr id="3" name="Rectangle 2"/>
          <p:cNvSpPr/>
          <p:nvPr/>
        </p:nvSpPr>
        <p:spPr>
          <a:xfrm>
            <a:off x="345879" y="1518894"/>
            <a:ext cx="75859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rgbClr val="00B050"/>
                </a:solidFill>
              </a:rPr>
              <a:t>Yritys löytää jaettu ja </a:t>
            </a:r>
            <a:r>
              <a:rPr lang="fi-FI" sz="2400" dirty="0" smtClean="0">
                <a:solidFill>
                  <a:srgbClr val="00B050"/>
                </a:solidFill>
              </a:rPr>
              <a:t>osallisille </a:t>
            </a:r>
            <a:r>
              <a:rPr lang="fi-FI" sz="2400" dirty="0">
                <a:solidFill>
                  <a:srgbClr val="00B050"/>
                </a:solidFill>
              </a:rPr>
              <a:t>mieleinen </a:t>
            </a:r>
            <a:r>
              <a:rPr lang="fi-FI" sz="2400" dirty="0" smtClean="0">
                <a:solidFill>
                  <a:srgbClr val="00B050"/>
                </a:solidFill>
              </a:rPr>
              <a:t>päämäärä </a:t>
            </a:r>
            <a:endParaRPr lang="fi-FI" sz="2400" dirty="0">
              <a:solidFill>
                <a:srgbClr val="00B050"/>
              </a:solidFill>
            </a:endParaRPr>
          </a:p>
          <a:p>
            <a:r>
              <a:rPr lang="fi-FI" sz="2400" dirty="0" smtClean="0"/>
              <a:t>vs</a:t>
            </a:r>
            <a:r>
              <a:rPr lang="fi-FI" sz="2400" dirty="0"/>
              <a:t>. </a:t>
            </a:r>
            <a:endParaRPr lang="fi-FI" sz="2400" dirty="0" smtClean="0"/>
          </a:p>
          <a:p>
            <a:r>
              <a:rPr lang="fi-FI" sz="2400" dirty="0" smtClean="0">
                <a:solidFill>
                  <a:srgbClr val="FF0000"/>
                </a:solidFill>
              </a:rPr>
              <a:t>yritys </a:t>
            </a:r>
            <a:r>
              <a:rPr lang="fi-FI" sz="2400" dirty="0">
                <a:solidFill>
                  <a:srgbClr val="FF0000"/>
                </a:solidFill>
              </a:rPr>
              <a:t>jarruttaa tai </a:t>
            </a:r>
            <a:r>
              <a:rPr lang="fi-FI" sz="2400" dirty="0" smtClean="0">
                <a:solidFill>
                  <a:srgbClr val="FF0000"/>
                </a:solidFill>
              </a:rPr>
              <a:t>pysäyttää </a:t>
            </a:r>
            <a:r>
              <a:rPr lang="fi-FI" sz="2400" dirty="0">
                <a:solidFill>
                  <a:srgbClr val="FF0000"/>
                </a:solidFill>
              </a:rPr>
              <a:t>prosessi</a:t>
            </a:r>
          </a:p>
        </p:txBody>
      </p:sp>
      <p:sp>
        <p:nvSpPr>
          <p:cNvPr id="8" name="Rectangle 7"/>
          <p:cNvSpPr/>
          <p:nvPr/>
        </p:nvSpPr>
        <p:spPr>
          <a:xfrm>
            <a:off x="345881" y="3150215"/>
            <a:ext cx="72555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rgbClr val="00B050"/>
                </a:solidFill>
              </a:rPr>
              <a:t>Rajojen ylityksiä ja </a:t>
            </a:r>
            <a:r>
              <a:rPr lang="fi-FI" sz="2400" dirty="0" smtClean="0">
                <a:solidFill>
                  <a:srgbClr val="00B050"/>
                </a:solidFill>
              </a:rPr>
              <a:t>uusia </a:t>
            </a:r>
            <a:r>
              <a:rPr lang="fi-FI" sz="2400" dirty="0">
                <a:solidFill>
                  <a:srgbClr val="00B050"/>
                </a:solidFill>
              </a:rPr>
              <a:t>avauksia </a:t>
            </a:r>
          </a:p>
          <a:p>
            <a:r>
              <a:rPr lang="fi-FI" sz="2400" dirty="0"/>
              <a:t>vs. </a:t>
            </a:r>
            <a:endParaRPr lang="fi-FI" sz="2400" dirty="0" smtClean="0"/>
          </a:p>
          <a:p>
            <a:r>
              <a:rPr lang="fi-FI" sz="2400" dirty="0" smtClean="0">
                <a:solidFill>
                  <a:srgbClr val="FF0000"/>
                </a:solidFill>
              </a:rPr>
              <a:t>positioiden </a:t>
            </a:r>
            <a:r>
              <a:rPr lang="fi-FI" sz="2400" dirty="0">
                <a:solidFill>
                  <a:srgbClr val="FF0000"/>
                </a:solidFill>
              </a:rPr>
              <a:t>ja </a:t>
            </a:r>
            <a:r>
              <a:rPr lang="fi-FI" sz="2400" dirty="0" smtClean="0">
                <a:solidFill>
                  <a:srgbClr val="FF0000"/>
                </a:solidFill>
              </a:rPr>
              <a:t>tradition </a:t>
            </a:r>
            <a:r>
              <a:rPr lang="fi-FI" sz="2400" dirty="0">
                <a:solidFill>
                  <a:srgbClr val="FF0000"/>
                </a:solidFill>
              </a:rPr>
              <a:t>korostus</a:t>
            </a:r>
          </a:p>
        </p:txBody>
      </p:sp>
      <p:sp>
        <p:nvSpPr>
          <p:cNvPr id="9" name="Rectangle 8"/>
          <p:cNvSpPr/>
          <p:nvPr/>
        </p:nvSpPr>
        <p:spPr>
          <a:xfrm>
            <a:off x="345881" y="4585496"/>
            <a:ext cx="77022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rgbClr val="00B050"/>
                </a:solidFill>
              </a:rPr>
              <a:t>Tutustuminen ja </a:t>
            </a:r>
            <a:r>
              <a:rPr lang="fi-FI" sz="2400" dirty="0" smtClean="0">
                <a:solidFill>
                  <a:srgbClr val="00B050"/>
                </a:solidFill>
              </a:rPr>
              <a:t>uteliaisuus </a:t>
            </a:r>
            <a:r>
              <a:rPr lang="fi-FI" sz="2400" dirty="0">
                <a:solidFill>
                  <a:srgbClr val="00B050"/>
                </a:solidFill>
              </a:rPr>
              <a:t>itselle </a:t>
            </a:r>
            <a:r>
              <a:rPr lang="fi-FI" sz="2400" dirty="0" smtClean="0">
                <a:solidFill>
                  <a:srgbClr val="00B050"/>
                </a:solidFill>
              </a:rPr>
              <a:t>vieraaseen</a:t>
            </a:r>
            <a:r>
              <a:rPr lang="fi-FI" sz="2400" dirty="0" smtClean="0"/>
              <a:t> </a:t>
            </a:r>
          </a:p>
          <a:p>
            <a:r>
              <a:rPr lang="fi-FI" sz="2400" dirty="0" smtClean="0"/>
              <a:t>vs</a:t>
            </a:r>
            <a:r>
              <a:rPr lang="fi-FI" sz="2400" dirty="0"/>
              <a:t>. </a:t>
            </a:r>
          </a:p>
          <a:p>
            <a:r>
              <a:rPr lang="fi-FI" sz="2400" dirty="0">
                <a:solidFill>
                  <a:srgbClr val="FF0000"/>
                </a:solidFill>
              </a:rPr>
              <a:t>vieraan vähättely ja </a:t>
            </a:r>
            <a:r>
              <a:rPr lang="fi-FI" sz="2400" dirty="0" smtClean="0">
                <a:solidFill>
                  <a:srgbClr val="FF0000"/>
                </a:solidFill>
              </a:rPr>
              <a:t>torjunta </a:t>
            </a:r>
            <a:endParaRPr lang="fi-FI" sz="24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26612" y="6299198"/>
            <a:ext cx="879237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1200" dirty="0" smtClean="0"/>
              <a:t>Annala J, KOPE –päivät: Tampereen yliopisto ; 4.10.2018 </a:t>
            </a:r>
            <a:r>
              <a:rPr lang="fi-FI" sz="1200" dirty="0"/>
              <a:t> </a:t>
            </a:r>
            <a:r>
              <a:rPr lang="fi-FI" sz="1200" dirty="0" smtClean="0"/>
              <a:t>(</a:t>
            </a:r>
            <a:r>
              <a:rPr lang="fi-FI" sz="1200" dirty="0"/>
              <a:t>Teemahaastatteluja opettajille ja </a:t>
            </a:r>
            <a:r>
              <a:rPr lang="fi-FI" sz="1200" dirty="0" smtClean="0"/>
              <a:t>opiskelijoille: Tampere3 –hanke)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560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7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8A3C-845B-4B93-AD08-A6DE585DFB0A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345879" y="224931"/>
            <a:ext cx="693751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800" b="1" dirty="0" smtClean="0"/>
              <a:t>Opetussuunnitelmauudistus…</a:t>
            </a:r>
            <a:endParaRPr lang="fi-FI" sz="2800" i="1" dirty="0"/>
          </a:p>
        </p:txBody>
      </p:sp>
      <p:sp>
        <p:nvSpPr>
          <p:cNvPr id="3" name="Rectangle 2"/>
          <p:cNvSpPr/>
          <p:nvPr/>
        </p:nvSpPr>
        <p:spPr>
          <a:xfrm>
            <a:off x="345879" y="1730929"/>
            <a:ext cx="758596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>
                <a:solidFill>
                  <a:srgbClr val="00B050"/>
                </a:solidFill>
              </a:rPr>
              <a:t>Kierros pöydissä – </a:t>
            </a:r>
          </a:p>
          <a:p>
            <a:r>
              <a:rPr lang="fi-FI" sz="2400" dirty="0" smtClean="0">
                <a:solidFill>
                  <a:srgbClr val="00B050"/>
                </a:solidFill>
              </a:rPr>
              <a:t>Millä ”fiiliksillä” sinä olet lähdössä uudistukseen?</a:t>
            </a:r>
          </a:p>
          <a:p>
            <a:endParaRPr lang="fi-FI" sz="2400" dirty="0">
              <a:solidFill>
                <a:srgbClr val="00B050"/>
              </a:solidFill>
            </a:endParaRPr>
          </a:p>
          <a:p>
            <a:r>
              <a:rPr lang="fi-FI" sz="2400" dirty="0" smtClean="0">
                <a:solidFill>
                  <a:srgbClr val="00B050"/>
                </a:solidFill>
              </a:rPr>
              <a:t>Ja kerro myös muutama sana itsestäsi...</a:t>
            </a:r>
            <a:endParaRPr lang="fi-FI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28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8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BE02A-DCF6-4415-9171-007F03E52650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421023" y="363514"/>
            <a:ext cx="4822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800" dirty="0" smtClean="0"/>
              <a:t>OPS – millainen se voisi olla?</a:t>
            </a:r>
            <a:endParaRPr lang="fi-FI" sz="2800" dirty="0"/>
          </a:p>
        </p:txBody>
      </p:sp>
      <p:sp>
        <p:nvSpPr>
          <p:cNvPr id="3" name="Rectangle 2"/>
          <p:cNvSpPr/>
          <p:nvPr/>
        </p:nvSpPr>
        <p:spPr>
          <a:xfrm>
            <a:off x="421023" y="1614076"/>
            <a:ext cx="859796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>
                <a:solidFill>
                  <a:srgbClr val="EB3E31"/>
                </a:solidFill>
              </a:rPr>
              <a:t>L</a:t>
            </a:r>
            <a:r>
              <a:rPr lang="fi-FI" sz="2400" dirty="0" smtClean="0">
                <a:solidFill>
                  <a:srgbClr val="EB3E31"/>
                </a:solidFill>
              </a:rPr>
              <a:t>ista opinnoista tai kursseista (opintojen runko)</a:t>
            </a:r>
          </a:p>
          <a:p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/>
              <a:t>sisältölistat</a:t>
            </a:r>
            <a:r>
              <a:rPr lang="fi-FI" sz="2400" dirty="0"/>
              <a:t>, kirjalistat </a:t>
            </a:r>
            <a:endParaRPr lang="fi-FI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t</a:t>
            </a:r>
            <a:r>
              <a:rPr lang="fi-FI" sz="2400" dirty="0" smtClean="0"/>
              <a:t>utkintovaatimukset</a:t>
            </a:r>
            <a:r>
              <a:rPr lang="fi-FI" sz="2400" dirty="0"/>
              <a:t>, </a:t>
            </a:r>
            <a:r>
              <a:rPr lang="fi-FI" sz="2400" dirty="0" smtClean="0"/>
              <a:t>suoritusvaatimukset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s</a:t>
            </a:r>
            <a:r>
              <a:rPr lang="fi-FI" sz="2400" dirty="0" smtClean="0"/>
              <a:t>isältöjen ja tietojen siirtäminen ajatus taustalla</a:t>
            </a:r>
          </a:p>
          <a:p>
            <a:endParaRPr lang="fi-FI" sz="2400" dirty="0"/>
          </a:p>
          <a:p>
            <a:r>
              <a:rPr lang="fi-FI" sz="2400" dirty="0" smtClean="0">
                <a:solidFill>
                  <a:srgbClr val="EB3E31"/>
                </a:solidFill>
              </a:rPr>
              <a:t>Osaamistuotoksen kuvaus (produkti)</a:t>
            </a:r>
          </a:p>
          <a:p>
            <a:endParaRPr lang="fi-FI" sz="2400" dirty="0">
              <a:solidFill>
                <a:srgbClr val="EB3E3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/>
              <a:t>tavoitteet</a:t>
            </a:r>
            <a:r>
              <a:rPr lang="fi-FI" sz="2400" dirty="0"/>
              <a:t>, sisällöt, </a:t>
            </a:r>
            <a:r>
              <a:rPr lang="fi-FI" sz="2400" dirty="0" smtClean="0"/>
              <a:t>opetus- ja oppimismenetelmät</a:t>
            </a:r>
            <a:r>
              <a:rPr lang="fi-FI" sz="2400" dirty="0"/>
              <a:t>, </a:t>
            </a:r>
            <a:r>
              <a:rPr lang="fi-FI" sz="2400" dirty="0" smtClean="0"/>
              <a:t>arviointi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/>
              <a:t>kompetenssin </a:t>
            </a:r>
            <a:r>
              <a:rPr lang="fi-FI" sz="2400" dirty="0" smtClean="0"/>
              <a:t>tuottaminen</a:t>
            </a:r>
            <a:endParaRPr lang="fi-FI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400" dirty="0" smtClean="0"/>
              <a:t>osaamisen varmistamisen / -kontrolloinnin </a:t>
            </a:r>
            <a:r>
              <a:rPr lang="fi-FI" sz="2400" dirty="0"/>
              <a:t>ajatus </a:t>
            </a:r>
            <a:r>
              <a:rPr lang="fi-FI" sz="2400" dirty="0" smtClean="0"/>
              <a:t>taustalla</a:t>
            </a:r>
          </a:p>
        </p:txBody>
      </p:sp>
    </p:spTree>
    <p:extLst>
      <p:ext uri="{BB962C8B-B14F-4D97-AF65-F5344CB8AC3E}">
        <p14:creationId xmlns:p14="http://schemas.microsoft.com/office/powerpoint/2010/main" val="311694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0FE3988A-0109-0B40-965D-9E0ED41EFEE4}" type="slidenum">
              <a:rPr lang="fi-FI" smtClean="0"/>
              <a:pPr/>
              <a:t>9</a:t>
            </a:fld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552FD-21D9-49B7-B3B2-13806FB4B695}" type="datetime1">
              <a:rPr lang="fi-FI" smtClean="0"/>
              <a:t>13.12.2018</a:t>
            </a:fld>
            <a:endParaRPr lang="fi-FI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b="1" smtClean="0">
                <a:solidFill>
                  <a:srgbClr val="FF0000"/>
                </a:solidFill>
              </a:rPr>
              <a:t>JYU. Since 1863. Bottas</a:t>
            </a:r>
            <a:endParaRPr lang="fi-FI" b="1" dirty="0" smtClean="0"/>
          </a:p>
        </p:txBody>
      </p:sp>
      <p:sp>
        <p:nvSpPr>
          <p:cNvPr id="3" name="Rectangle 2"/>
          <p:cNvSpPr/>
          <p:nvPr/>
        </p:nvSpPr>
        <p:spPr>
          <a:xfrm>
            <a:off x="291548" y="942262"/>
            <a:ext cx="8852451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sz="2400" dirty="0" smtClean="0">
                <a:solidFill>
                  <a:srgbClr val="EB3E31"/>
                </a:solidFill>
              </a:rPr>
              <a:t>OPS prosesseina – mahdollistajana ja tukijana</a:t>
            </a:r>
          </a:p>
          <a:p>
            <a:endParaRPr lang="fi-FI" dirty="0">
              <a:solidFill>
                <a:srgbClr val="EB3E31"/>
              </a:solidFill>
            </a:endParaRPr>
          </a:p>
          <a:p>
            <a:r>
              <a:rPr lang="fi-FI" sz="2000" dirty="0"/>
              <a:t>1) </a:t>
            </a:r>
            <a:r>
              <a:rPr lang="fi-FI" sz="2000" dirty="0" smtClean="0"/>
              <a:t>Oppimisen prosessit </a:t>
            </a:r>
            <a:r>
              <a:rPr lang="fi-FI" sz="2000" dirty="0"/>
              <a:t>opetussuunnitelman sisällä </a:t>
            </a:r>
          </a:p>
          <a:p>
            <a:r>
              <a:rPr lang="fi-FI" sz="2000" dirty="0">
                <a:solidFill>
                  <a:srgbClr val="F1563F"/>
                </a:solidFill>
              </a:rPr>
              <a:t>– </a:t>
            </a:r>
            <a:r>
              <a:rPr lang="fi-FI" sz="2000" i="1" dirty="0">
                <a:solidFill>
                  <a:srgbClr val="F1563F"/>
                </a:solidFill>
              </a:rPr>
              <a:t>Miten tieteellinen ajattelu, ammatillinen osaaminen, metodinen </a:t>
            </a:r>
          </a:p>
          <a:p>
            <a:r>
              <a:rPr lang="fi-FI" sz="2000" i="1" dirty="0">
                <a:solidFill>
                  <a:srgbClr val="F1563F"/>
                </a:solidFill>
              </a:rPr>
              <a:t>osaaminen, yleiset työelämätaidot ym. karttuu opinnoissa? </a:t>
            </a:r>
          </a:p>
          <a:p>
            <a:endParaRPr lang="fi-FI" sz="2000" dirty="0"/>
          </a:p>
          <a:p>
            <a:r>
              <a:rPr lang="fi-FI" sz="2000" dirty="0"/>
              <a:t>2) Sykliset </a:t>
            </a:r>
            <a:r>
              <a:rPr lang="fi-FI" sz="2000" dirty="0" smtClean="0"/>
              <a:t>prosessit (toteutuminen)</a:t>
            </a:r>
          </a:p>
          <a:p>
            <a:r>
              <a:rPr lang="fi-FI" sz="2000" dirty="0"/>
              <a:t>	</a:t>
            </a:r>
            <a:r>
              <a:rPr lang="fi-FI" sz="2000" dirty="0" smtClean="0"/>
              <a:t>			suunnitelma </a:t>
            </a:r>
            <a:r>
              <a:rPr lang="fi-FI" sz="2000" dirty="0"/>
              <a:t>(</a:t>
            </a:r>
            <a:r>
              <a:rPr lang="fi-FI" sz="2000" dirty="0" smtClean="0"/>
              <a:t>dokumentti) &gt;</a:t>
            </a:r>
          </a:p>
          <a:p>
            <a:r>
              <a:rPr lang="fi-FI" sz="2000" dirty="0"/>
              <a:t>	</a:t>
            </a:r>
            <a:r>
              <a:rPr lang="fi-FI" sz="2000" dirty="0" smtClean="0"/>
              <a:t>	    				toteutus (</a:t>
            </a:r>
            <a:r>
              <a:rPr lang="fi-FI" sz="2000" dirty="0"/>
              <a:t>opetus- ja </a:t>
            </a:r>
            <a:r>
              <a:rPr lang="fi-FI" sz="2000" dirty="0" smtClean="0"/>
              <a:t>oppimistapahtumat) &gt;</a:t>
            </a:r>
          </a:p>
          <a:p>
            <a:r>
              <a:rPr lang="fi-FI" sz="2000" dirty="0"/>
              <a:t>	</a:t>
            </a:r>
            <a:r>
              <a:rPr lang="fi-FI" sz="2000" dirty="0" smtClean="0"/>
              <a:t>							oppimistulos </a:t>
            </a:r>
            <a:r>
              <a:rPr lang="fi-FI" sz="2000" dirty="0"/>
              <a:t>(osaaminen)</a:t>
            </a:r>
          </a:p>
          <a:p>
            <a:r>
              <a:rPr lang="fi-FI" sz="2000" dirty="0">
                <a:solidFill>
                  <a:srgbClr val="F1563F"/>
                </a:solidFill>
              </a:rPr>
              <a:t>– </a:t>
            </a:r>
            <a:r>
              <a:rPr lang="fi-FI" sz="2000" i="1" dirty="0">
                <a:solidFill>
                  <a:srgbClr val="F1563F"/>
                </a:solidFill>
              </a:rPr>
              <a:t>Miten suunnitelmat toteutuu </a:t>
            </a:r>
            <a:r>
              <a:rPr lang="fi-FI" sz="2000" i="1" dirty="0" smtClean="0">
                <a:solidFill>
                  <a:srgbClr val="F1563F"/>
                </a:solidFill>
              </a:rPr>
              <a:t>opiskelijan / </a:t>
            </a:r>
            <a:r>
              <a:rPr lang="fi-FI" sz="2000" i="1" dirty="0">
                <a:solidFill>
                  <a:srgbClr val="F1563F"/>
                </a:solidFill>
              </a:rPr>
              <a:t>yhteisön näkökulmasta? </a:t>
            </a:r>
            <a:endParaRPr lang="fi-FI" sz="2000" i="1" dirty="0" smtClean="0">
              <a:solidFill>
                <a:srgbClr val="F1563F"/>
              </a:solidFill>
            </a:endParaRPr>
          </a:p>
          <a:p>
            <a:r>
              <a:rPr lang="fi-FI" sz="2000" dirty="0">
                <a:solidFill>
                  <a:srgbClr val="F1563F"/>
                </a:solidFill>
              </a:rPr>
              <a:t>– </a:t>
            </a:r>
            <a:r>
              <a:rPr lang="fi-FI" sz="2000" i="1" dirty="0" smtClean="0">
                <a:solidFill>
                  <a:srgbClr val="F1563F"/>
                </a:solidFill>
              </a:rPr>
              <a:t>OPS ~ resepti </a:t>
            </a:r>
            <a:r>
              <a:rPr lang="fi-FI" sz="2000" i="1" dirty="0">
                <a:solidFill>
                  <a:srgbClr val="F1563F"/>
                </a:solidFill>
              </a:rPr>
              <a:t>jota </a:t>
            </a:r>
            <a:r>
              <a:rPr lang="fi-FI" sz="2000" i="1" dirty="0" smtClean="0">
                <a:solidFill>
                  <a:srgbClr val="F1563F"/>
                </a:solidFill>
              </a:rPr>
              <a:t>”kokki” </a:t>
            </a:r>
            <a:r>
              <a:rPr lang="fi-FI" sz="2000" i="1" dirty="0">
                <a:solidFill>
                  <a:srgbClr val="F1563F"/>
                </a:solidFill>
              </a:rPr>
              <a:t>toteuttaa luovasti? </a:t>
            </a:r>
            <a:r>
              <a:rPr lang="fi-FI" sz="2000" i="1" dirty="0" smtClean="0">
                <a:solidFill>
                  <a:srgbClr val="F1563F"/>
                </a:solidFill>
              </a:rPr>
              <a:t>(akateeminen vapaus – autonomia?)</a:t>
            </a:r>
          </a:p>
          <a:p>
            <a:endParaRPr lang="fi-FI" sz="2000" dirty="0"/>
          </a:p>
          <a:p>
            <a:r>
              <a:rPr lang="fi-FI" sz="2000" dirty="0"/>
              <a:t>3) </a:t>
            </a:r>
            <a:r>
              <a:rPr lang="fi-FI" sz="2000" dirty="0" smtClean="0"/>
              <a:t>OPS -</a:t>
            </a:r>
            <a:r>
              <a:rPr lang="fi-FI" sz="2000" dirty="0"/>
              <a:t>työn </a:t>
            </a:r>
            <a:r>
              <a:rPr lang="fi-FI" sz="2000" dirty="0" smtClean="0"/>
              <a:t>prosessit (jatkuvuus)</a:t>
            </a:r>
            <a:endParaRPr lang="fi-FI" sz="2000" dirty="0"/>
          </a:p>
          <a:p>
            <a:r>
              <a:rPr lang="fi-FI" sz="2000" dirty="0">
                <a:solidFill>
                  <a:srgbClr val="F1563F"/>
                </a:solidFill>
              </a:rPr>
              <a:t>– </a:t>
            </a:r>
            <a:r>
              <a:rPr lang="fi-FI" sz="2000" i="1" dirty="0">
                <a:solidFill>
                  <a:srgbClr val="F1563F"/>
                </a:solidFill>
              </a:rPr>
              <a:t>Miten palautejärjestelmät (opettaja, opiskelija, alumnit, muut </a:t>
            </a:r>
            <a:r>
              <a:rPr lang="fi-FI" sz="2000" i="1" dirty="0" smtClean="0">
                <a:solidFill>
                  <a:srgbClr val="F1563F"/>
                </a:solidFill>
              </a:rPr>
              <a:t>intressitahot</a:t>
            </a:r>
            <a:r>
              <a:rPr lang="fi-FI" sz="2000" i="1" dirty="0">
                <a:solidFill>
                  <a:srgbClr val="F1563F"/>
                </a:solidFill>
              </a:rPr>
              <a:t>, maailman muutos) </a:t>
            </a:r>
            <a:r>
              <a:rPr lang="fi-FI" sz="2000" i="1" dirty="0" smtClean="0">
                <a:solidFill>
                  <a:srgbClr val="F1563F"/>
                </a:solidFill>
              </a:rPr>
              <a:t>tukevat opetussuunnitelman  </a:t>
            </a:r>
            <a:r>
              <a:rPr lang="fi-FI" sz="2000" i="1" dirty="0">
                <a:solidFill>
                  <a:srgbClr val="F1563F"/>
                </a:solidFill>
              </a:rPr>
              <a:t>ja –ohjelman </a:t>
            </a:r>
            <a:r>
              <a:rPr lang="fi-FI" sz="2000" i="1" dirty="0" smtClean="0">
                <a:solidFill>
                  <a:srgbClr val="F1563F"/>
                </a:solidFill>
              </a:rPr>
              <a:t>kehittämistä</a:t>
            </a:r>
            <a:r>
              <a:rPr lang="fi-FI" sz="2000" dirty="0" smtClean="0">
                <a:solidFill>
                  <a:srgbClr val="F1563F"/>
                </a:solidFill>
              </a:rPr>
              <a:t>?</a:t>
            </a:r>
          </a:p>
          <a:p>
            <a:endParaRPr lang="fi-FI" sz="2000" dirty="0" smtClean="0">
              <a:solidFill>
                <a:srgbClr val="F1563F"/>
              </a:solidFill>
            </a:endParaRPr>
          </a:p>
          <a:p>
            <a:r>
              <a:rPr lang="fi-FI" sz="2200" b="1" dirty="0" smtClean="0">
                <a:solidFill>
                  <a:srgbClr val="002060"/>
                </a:solidFill>
              </a:rPr>
              <a:t>Neuvottelun, keskustelun, dialogin ajatus taustalla</a:t>
            </a:r>
            <a:endParaRPr lang="fi-FI" sz="2200" b="1" dirty="0">
              <a:solidFill>
                <a:srgbClr val="00206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1548" y="250779"/>
            <a:ext cx="48224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2800" dirty="0" smtClean="0"/>
              <a:t>OPS – millainen se voisi olla?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409446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YU Otsikkodi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AF9E5D57-5B5E-401D-B2CE-10D92039A025}"/>
    </a:ext>
  </a:extLst>
</a:theme>
</file>

<file path=ppt/theme/theme2.xml><?xml version="1.0" encoding="utf-8"?>
<a:theme xmlns:a="http://schemas.openxmlformats.org/drawingml/2006/main" name="JYU sisältö pohjat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5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2DE237A3-F387-42F7-8438-1775296BE603}"/>
    </a:ext>
  </a:extLst>
</a:theme>
</file>

<file path=ppt/theme/theme3.xml><?xml version="1.0" encoding="utf-8"?>
<a:theme xmlns:a="http://schemas.openxmlformats.org/drawingml/2006/main" name="2_Mukautettu suunnittelumalli">
  <a:themeElements>
    <a:clrScheme name="JYU">
      <a:dk1>
        <a:sysClr val="windowText" lastClr="000000"/>
      </a:dk1>
      <a:lt1>
        <a:sysClr val="window" lastClr="FFFFFF"/>
      </a:lt1>
      <a:dk2>
        <a:srgbClr val="002957"/>
      </a:dk2>
      <a:lt2>
        <a:srgbClr val="C7C9C8"/>
      </a:lt2>
      <a:accent1>
        <a:srgbClr val="F1563F"/>
      </a:accent1>
      <a:accent2>
        <a:srgbClr val="002957"/>
      </a:accent2>
      <a:accent3>
        <a:srgbClr val="C29A5B"/>
      </a:accent3>
      <a:accent4>
        <a:srgbClr val="C7C9C8"/>
      </a:accent4>
      <a:accent5>
        <a:srgbClr val="EEEFEE"/>
      </a:accent5>
      <a:accent6>
        <a:srgbClr val="1A3C68"/>
      </a:accent6>
      <a:hlink>
        <a:srgbClr val="F1563F"/>
      </a:hlink>
      <a:folHlink>
        <a:srgbClr val="CD1619"/>
      </a:folHlink>
    </a:clrScheme>
    <a:fontScheme name="Elementit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YU_ppt-eikuvia_kevyt_Helvetica.potx" id="{9280246C-8154-4742-BA74-FA58D652E538}" vid="{7C106CE1-9F54-4332-819A-B1E99B1D9E08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2018 JYU ei kuvia kevyt Helvetica</Template>
  <TotalTime>2289</TotalTime>
  <Words>1393</Words>
  <Application>Microsoft Office PowerPoint</Application>
  <PresentationFormat>On-screen Show (4:3)</PresentationFormat>
  <Paragraphs>289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Helvetica</vt:lpstr>
      <vt:lpstr>Palatino Linotype</vt:lpstr>
      <vt:lpstr>Wingdings</vt:lpstr>
      <vt:lpstr>JYU Otsikkodiat</vt:lpstr>
      <vt:lpstr>JYU sisältö pohjat</vt:lpstr>
      <vt:lpstr>2_Mukautettu suunnittelumalli</vt:lpstr>
      <vt:lpstr>OPS –uudistus 2020-2023 Työpaja 1</vt:lpstr>
      <vt:lpstr>PowerPoint Presentation</vt:lpstr>
      <vt:lpstr>PowerPoint Presentation</vt:lpstr>
      <vt:lpstr>PowerPoint Presentation</vt:lpstr>
      <vt:lpstr>Erilaiset opettajat, opiskelijat, näkemykset,  tavoitteet, arvostukset, positiot, statukset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Tehtävä: Millaista osaamisperusteista OPSia meidän tulisi tavoitella? – 45 min.  * Muistio keskustelusta!</vt:lpstr>
      <vt:lpstr>JYn yhteiset sisällölliset osaamistavoitteet (“osaamisalueittain”) </vt:lpstr>
      <vt:lpstr>PowerPoint Presentation</vt:lpstr>
      <vt:lpstr>PowerPoint Presentation</vt:lpstr>
      <vt:lpstr>PowerPoint Presentation</vt:lpstr>
      <vt:lpstr>PowerPoint Presentation</vt:lpstr>
      <vt:lpstr>TYÖPAJA 1: tehtävät ja tuotos työpajaan 2.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OPS –työ 2020-2023</dc:title>
  <dc:creator>Bottas, Reijo</dc:creator>
  <cp:lastModifiedBy>Bottas, Reijo</cp:lastModifiedBy>
  <cp:revision>434</cp:revision>
  <dcterms:created xsi:type="dcterms:W3CDTF">2018-10-10T19:49:44Z</dcterms:created>
  <dcterms:modified xsi:type="dcterms:W3CDTF">2018-12-13T21:59:29Z</dcterms:modified>
</cp:coreProperties>
</file>