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22"/>
  </p:notesMasterIdLst>
  <p:handoutMasterIdLst>
    <p:handoutMasterId r:id="rId23"/>
  </p:handoutMasterIdLst>
  <p:sldIdLst>
    <p:sldId id="256" r:id="rId4"/>
    <p:sldId id="322" r:id="rId5"/>
    <p:sldId id="356" r:id="rId6"/>
    <p:sldId id="346" r:id="rId7"/>
    <p:sldId id="370" r:id="rId8"/>
    <p:sldId id="378" r:id="rId9"/>
    <p:sldId id="371" r:id="rId10"/>
    <p:sldId id="373" r:id="rId11"/>
    <p:sldId id="375" r:id="rId12"/>
    <p:sldId id="372" r:id="rId13"/>
    <p:sldId id="377" r:id="rId14"/>
    <p:sldId id="376" r:id="rId15"/>
    <p:sldId id="381" r:id="rId16"/>
    <p:sldId id="368" r:id="rId17"/>
    <p:sldId id="379" r:id="rId18"/>
    <p:sldId id="380" r:id="rId19"/>
    <p:sldId id="382" r:id="rId20"/>
    <p:sldId id="358" r:id="rId2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1563F"/>
    <a:srgbClr val="0075F6"/>
    <a:srgbClr val="000000"/>
    <a:srgbClr val="FF9933"/>
    <a:srgbClr val="FFCC00"/>
    <a:srgbClr val="FF00FF"/>
    <a:srgbClr val="00CC00"/>
    <a:srgbClr val="00FF00"/>
    <a:srgbClr val="EB3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799"/>
  </p:normalViewPr>
  <p:slideViewPr>
    <p:cSldViewPr snapToGrid="0" snapToObjects="1">
      <p:cViewPr varScale="1">
        <p:scale>
          <a:sx n="120" d="100"/>
          <a:sy n="120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3.5.2019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3.5.2019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08375" y="2403286"/>
            <a:ext cx="5727252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8374" y="4539932"/>
            <a:ext cx="5727252" cy="8759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0" y="1045883"/>
            <a:ext cx="204744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6"/>
            <a:ext cx="9144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424451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424451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503899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7552916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424380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5C8CDE9D-6932-4FDB-AE25-147529A37FED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FAD850F-7EE3-408B-AA76-6FAD824EDC4C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1344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341344"/>
            <a:ext cx="5111750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03394"/>
            <a:ext cx="3008313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E83C9A45-DED0-4625-A57A-A4C2C9D0A279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C4FAE870-6708-4110-B10E-BA52F852C4C6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021FBA4-9C9C-4124-972F-3195ED54AA2C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5753100" y="274638"/>
            <a:ext cx="20574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435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uorakulmio 14"/>
          <p:cNvSpPr/>
          <p:nvPr userDrawn="1"/>
        </p:nvSpPr>
        <p:spPr>
          <a:xfrm rot="5400000">
            <a:off x="8248258" y="142284"/>
            <a:ext cx="763388" cy="102809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8116" y="288127"/>
            <a:ext cx="323551" cy="73641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7F94828-22B4-48E6-B34D-EA38EAC32EA8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3945499" y="0"/>
            <a:ext cx="5198502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9144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C05E4ED-A37A-4345-8BEE-70D70D0AFC00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425824" y="2719294"/>
            <a:ext cx="4347882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1764" y="3227296"/>
            <a:ext cx="3541059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1764" y="5162831"/>
            <a:ext cx="3541059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4908176" y="3937000"/>
            <a:ext cx="3904130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B910B11-BE91-41A0-8D43-3F616F27E596}" type="datetime1">
              <a:rPr lang="fi-FI" smtClean="0"/>
              <a:t>3.5.2019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002957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5744064-72D6-4918-A9F5-573588F42CF6}" type="datetime1">
              <a:rPr lang="fi-FI" smtClean="0"/>
              <a:t>3.5.2019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90D1D53C-908F-495F-96C4-E57ECA884E47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61F19916-D6CC-4F4A-B091-44C2C56618F6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4AA2C0EA-6066-484E-ADC9-08345B80F285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8"/>
            <a:ext cx="4040188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697089"/>
            <a:ext cx="4040188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44698"/>
            <a:ext cx="4041775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697089"/>
            <a:ext cx="4041775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2D70B7B-3A24-4526-B87F-684CBCEB9832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00061AE-7773-42F5-AB6E-8E76C99C86EC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09812B70-4E4C-40DD-8064-0D5728414CA0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FD230B8C-8969-41F6-8945-7F027B20D759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7923412" y="0"/>
            <a:ext cx="763388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5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6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680C284-73B7-437B-95B9-3E55F4247BAE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JYU. Since 1863. Bottas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ristiinaklemola5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60" y="2871270"/>
            <a:ext cx="6740306" cy="1320145"/>
          </a:xfrm>
        </p:spPr>
        <p:txBody>
          <a:bodyPr/>
          <a:lstStyle/>
          <a:p>
            <a:r>
              <a:rPr lang="en-US" dirty="0" smtClean="0"/>
              <a:t>OPS –</a:t>
            </a:r>
            <a:r>
              <a:rPr lang="en-US" dirty="0" err="1" smtClean="0"/>
              <a:t>uudistus</a:t>
            </a:r>
            <a:r>
              <a:rPr lang="en-US" dirty="0" smtClean="0"/>
              <a:t> 2020-2023</a:t>
            </a:r>
            <a:br>
              <a:rPr lang="en-US" dirty="0" smtClean="0"/>
            </a:br>
            <a:r>
              <a:rPr lang="en-US" dirty="0" err="1" smtClean="0"/>
              <a:t>Työpaja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sz="2400" dirty="0" err="1" smtClean="0"/>
              <a:t>Tutkinto-ohjelmavastaavat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Liikuntatieteellinen</a:t>
            </a:r>
            <a:r>
              <a:rPr lang="en-US" dirty="0" smtClean="0"/>
              <a:t> </a:t>
            </a:r>
            <a:r>
              <a:rPr lang="en-US" dirty="0" err="1" smtClean="0"/>
              <a:t>tiedekunta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21F9-277C-4E95-8CF8-72E71AECFB8A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323485"/>
          </a:xfrm>
        </p:spPr>
        <p:txBody>
          <a:bodyPr/>
          <a:lstStyle/>
          <a:p>
            <a:r>
              <a:rPr lang="fi-FI" b="1" dirty="0" smtClean="0">
                <a:solidFill>
                  <a:srgbClr val="00B050"/>
                </a:solidFill>
              </a:rPr>
              <a:t>opintojakso 1 (p)</a:t>
            </a:r>
          </a:p>
          <a:p>
            <a:r>
              <a:rPr lang="fi-FI" b="1" dirty="0">
                <a:solidFill>
                  <a:srgbClr val="00B050"/>
                </a:solidFill>
              </a:rPr>
              <a:t>opintojakso </a:t>
            </a:r>
            <a:r>
              <a:rPr lang="fi-FI" b="1" dirty="0" smtClean="0">
                <a:solidFill>
                  <a:srgbClr val="00B050"/>
                </a:solidFill>
              </a:rPr>
              <a:t>2 (p)</a:t>
            </a:r>
            <a:endParaRPr lang="fi-FI" b="1" dirty="0">
              <a:solidFill>
                <a:srgbClr val="00B050"/>
              </a:solidFill>
            </a:endParaRPr>
          </a:p>
          <a:p>
            <a:r>
              <a:rPr lang="fi-FI" b="1" dirty="0" smtClean="0">
                <a:solidFill>
                  <a:srgbClr val="0070C0"/>
                </a:solidFill>
              </a:rPr>
              <a:t>opintojakso 3 (a)</a:t>
            </a:r>
          </a:p>
          <a:p>
            <a:r>
              <a:rPr lang="fi-FI" i="1" dirty="0">
                <a:solidFill>
                  <a:srgbClr val="0070C0"/>
                </a:solidFill>
              </a:rPr>
              <a:t>opintojakso</a:t>
            </a:r>
            <a:r>
              <a:rPr lang="fi-FI" i="1" dirty="0" smtClean="0">
                <a:solidFill>
                  <a:srgbClr val="0070C0"/>
                </a:solidFill>
              </a:rPr>
              <a:t> 4 (a)</a:t>
            </a:r>
          </a:p>
          <a:p>
            <a:r>
              <a:rPr lang="fi-FI" dirty="0">
                <a:solidFill>
                  <a:srgbClr val="FF9900"/>
                </a:solidFill>
              </a:rPr>
              <a:t>o</a:t>
            </a:r>
            <a:r>
              <a:rPr lang="fi-FI" dirty="0" smtClean="0">
                <a:solidFill>
                  <a:srgbClr val="FF9900"/>
                </a:solidFill>
              </a:rPr>
              <a:t>pintojakso1 (s)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1"/>
            <a:ext cx="2864426" cy="1943922"/>
          </a:xfrm>
        </p:spPr>
        <p:txBody>
          <a:bodyPr/>
          <a:lstStyle/>
          <a:p>
            <a:r>
              <a:rPr lang="fi-FI" b="1" dirty="0">
                <a:solidFill>
                  <a:srgbClr val="00B050"/>
                </a:solidFill>
              </a:rPr>
              <a:t>opintojakso</a:t>
            </a:r>
            <a:r>
              <a:rPr lang="fi-FI" b="1" dirty="0" smtClean="0">
                <a:solidFill>
                  <a:srgbClr val="00B050"/>
                </a:solidFill>
              </a:rPr>
              <a:t> 3 </a:t>
            </a:r>
            <a:r>
              <a:rPr lang="fi-FI" b="1" dirty="0">
                <a:solidFill>
                  <a:srgbClr val="00B050"/>
                </a:solidFill>
              </a:rPr>
              <a:t>(p)</a:t>
            </a:r>
          </a:p>
          <a:p>
            <a:r>
              <a:rPr lang="fi-FI" i="1" dirty="0">
                <a:solidFill>
                  <a:srgbClr val="00B050"/>
                </a:solidFill>
              </a:rPr>
              <a:t>opintojakso</a:t>
            </a:r>
            <a:r>
              <a:rPr lang="fi-FI" i="1" dirty="0" smtClean="0">
                <a:solidFill>
                  <a:srgbClr val="00B050"/>
                </a:solidFill>
              </a:rPr>
              <a:t> 4 </a:t>
            </a:r>
            <a:r>
              <a:rPr lang="fi-FI" i="1" dirty="0">
                <a:solidFill>
                  <a:srgbClr val="00B050"/>
                </a:solidFill>
              </a:rPr>
              <a:t>(p)</a:t>
            </a:r>
          </a:p>
          <a:p>
            <a:r>
              <a:rPr lang="fi-FI" b="1" dirty="0">
                <a:solidFill>
                  <a:srgbClr val="0070C0"/>
                </a:solidFill>
              </a:rPr>
              <a:t>opintojakso </a:t>
            </a:r>
            <a:r>
              <a:rPr lang="fi-FI" b="1" dirty="0" smtClean="0">
                <a:solidFill>
                  <a:srgbClr val="0070C0"/>
                </a:solidFill>
              </a:rPr>
              <a:t>5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b="1" dirty="0">
                <a:solidFill>
                  <a:srgbClr val="FF9900"/>
                </a:solidFill>
              </a:rPr>
              <a:t>opintojakso</a:t>
            </a:r>
            <a:r>
              <a:rPr lang="fi-FI" b="1" dirty="0" smtClean="0">
                <a:solidFill>
                  <a:srgbClr val="FF9900"/>
                </a:solidFill>
              </a:rPr>
              <a:t> 2 </a:t>
            </a:r>
            <a:r>
              <a:rPr lang="fi-FI" b="1" dirty="0">
                <a:solidFill>
                  <a:srgbClr val="FF9900"/>
                </a:solidFill>
              </a:rPr>
              <a:t>(s)</a:t>
            </a: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29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>
                <a:solidFill>
                  <a:srgbClr val="00B050"/>
                </a:solidFill>
              </a:rPr>
              <a:t>opintojakso</a:t>
            </a:r>
            <a:r>
              <a:rPr lang="fi-FI" b="1" dirty="0" smtClean="0">
                <a:solidFill>
                  <a:srgbClr val="00B050"/>
                </a:solidFill>
              </a:rPr>
              <a:t> 5 </a:t>
            </a:r>
            <a:r>
              <a:rPr lang="fi-FI" b="1" dirty="0">
                <a:solidFill>
                  <a:srgbClr val="00B050"/>
                </a:solidFill>
              </a:rPr>
              <a:t>(p)</a:t>
            </a:r>
            <a:endParaRPr lang="fi-FI" b="1" dirty="0" smtClean="0">
              <a:solidFill>
                <a:srgbClr val="00B050"/>
              </a:solidFill>
            </a:endParaRPr>
          </a:p>
          <a:p>
            <a:r>
              <a:rPr lang="fi-FI" i="1" dirty="0">
                <a:solidFill>
                  <a:srgbClr val="00B050"/>
                </a:solidFill>
              </a:rPr>
              <a:t>opintojakso</a:t>
            </a:r>
            <a:r>
              <a:rPr lang="fi-FI" i="1" dirty="0" smtClean="0">
                <a:solidFill>
                  <a:srgbClr val="00B050"/>
                </a:solidFill>
              </a:rPr>
              <a:t> 6 </a:t>
            </a:r>
            <a:r>
              <a:rPr lang="fi-FI" i="1" dirty="0">
                <a:solidFill>
                  <a:srgbClr val="00B050"/>
                </a:solidFill>
              </a:rPr>
              <a:t>(p)</a:t>
            </a:r>
            <a:endParaRPr lang="fi-FI" i="1" dirty="0" smtClean="0">
              <a:solidFill>
                <a:srgbClr val="00B050"/>
              </a:solidFill>
            </a:endParaRPr>
          </a:p>
          <a:p>
            <a:r>
              <a:rPr lang="fi-FI" b="1" dirty="0">
                <a:solidFill>
                  <a:srgbClr val="0070C0"/>
                </a:solidFill>
              </a:rPr>
              <a:t>opintojakso</a:t>
            </a:r>
            <a:r>
              <a:rPr lang="fi-FI" b="1" dirty="0" smtClean="0">
                <a:solidFill>
                  <a:srgbClr val="0070C0"/>
                </a:solidFill>
              </a:rPr>
              <a:t> 6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b="1" dirty="0">
                <a:solidFill>
                  <a:srgbClr val="0070C0"/>
                </a:solidFill>
              </a:rPr>
              <a:t>opintojakso</a:t>
            </a:r>
            <a:r>
              <a:rPr lang="fi-FI" b="1" dirty="0" smtClean="0">
                <a:solidFill>
                  <a:srgbClr val="0070C0"/>
                </a:solidFill>
              </a:rPr>
              <a:t> 7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i="1" dirty="0">
                <a:solidFill>
                  <a:srgbClr val="0070C0"/>
                </a:solidFill>
              </a:rPr>
              <a:t>opintojakso</a:t>
            </a:r>
            <a:r>
              <a:rPr lang="fi-FI" i="1" dirty="0" smtClean="0">
                <a:solidFill>
                  <a:srgbClr val="0070C0"/>
                </a:solidFill>
              </a:rPr>
              <a:t> 8 </a:t>
            </a:r>
            <a:r>
              <a:rPr lang="fi-FI" i="1" dirty="0">
                <a:solidFill>
                  <a:srgbClr val="0070C0"/>
                </a:solidFill>
              </a:rPr>
              <a:t>(a)</a:t>
            </a:r>
          </a:p>
          <a:p>
            <a:r>
              <a:rPr lang="fi-FI" b="1" dirty="0">
                <a:solidFill>
                  <a:srgbClr val="FF9900"/>
                </a:solidFill>
              </a:rPr>
              <a:t>opintojakso</a:t>
            </a:r>
            <a:r>
              <a:rPr lang="fi-FI" b="1" dirty="0" smtClean="0">
                <a:solidFill>
                  <a:srgbClr val="FF9900"/>
                </a:solidFill>
              </a:rPr>
              <a:t> 3 </a:t>
            </a:r>
            <a:r>
              <a:rPr lang="fi-FI" b="1" dirty="0">
                <a:solidFill>
                  <a:srgbClr val="FF9900"/>
                </a:solidFill>
              </a:rPr>
              <a:t>(s)</a:t>
            </a:r>
          </a:p>
          <a:p>
            <a:r>
              <a:rPr lang="fi-FI" i="1" dirty="0">
                <a:solidFill>
                  <a:srgbClr val="FF9900"/>
                </a:solidFill>
              </a:rPr>
              <a:t>opintojakso</a:t>
            </a:r>
            <a:r>
              <a:rPr lang="fi-FI" i="1" dirty="0" smtClean="0">
                <a:solidFill>
                  <a:srgbClr val="FF9900"/>
                </a:solidFill>
              </a:rPr>
              <a:t> 4 </a:t>
            </a:r>
            <a:r>
              <a:rPr lang="fi-FI" i="1" dirty="0">
                <a:solidFill>
                  <a:srgbClr val="FF9900"/>
                </a:solidFill>
              </a:rPr>
              <a:t>(s)</a:t>
            </a: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534838" y="5230509"/>
            <a:ext cx="7913842" cy="12643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b="0" dirty="0">
                <a:solidFill>
                  <a:schemeClr val="tx1"/>
                </a:solidFill>
              </a:rPr>
              <a:t>Opintojaksot jäsentyvät </a:t>
            </a:r>
            <a:r>
              <a:rPr lang="fi-FI" sz="1600" dirty="0">
                <a:solidFill>
                  <a:schemeClr val="tx1"/>
                </a:solidFill>
              </a:rPr>
              <a:t>Osaamisalueisiin </a:t>
            </a:r>
            <a:r>
              <a:rPr lang="fi-FI" sz="1600" b="0" dirty="0">
                <a:solidFill>
                  <a:schemeClr val="tx1"/>
                </a:solidFill>
              </a:rPr>
              <a:t>joille annetaan </a:t>
            </a:r>
            <a:r>
              <a:rPr lang="fi-FI" sz="1600" dirty="0">
                <a:solidFill>
                  <a:schemeClr val="tx1"/>
                </a:solidFill>
              </a:rPr>
              <a:t>osaamista kuvaava nimi </a:t>
            </a:r>
            <a:r>
              <a:rPr lang="fi-FI" sz="1600" b="0" dirty="0" smtClean="0">
                <a:solidFill>
                  <a:schemeClr val="tx1"/>
                </a:solidFill>
              </a:rPr>
              <a:t>(esim. yllä)</a:t>
            </a:r>
            <a:endParaRPr lang="fi-FI" sz="1600" b="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Opintojaksolle</a:t>
            </a:r>
            <a:r>
              <a:rPr lang="fi-FI" sz="1600" b="0" dirty="0" smtClean="0">
                <a:solidFill>
                  <a:schemeClr val="tx1"/>
                </a:solidFill>
              </a:rPr>
              <a:t> annetaan </a:t>
            </a:r>
            <a:r>
              <a:rPr lang="fi-FI" sz="1600" dirty="0" smtClean="0">
                <a:solidFill>
                  <a:schemeClr val="tx1"/>
                </a:solidFill>
              </a:rPr>
              <a:t>osaamista kuvaava nimi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600" b="0" i="1" dirty="0" smtClean="0">
                <a:solidFill>
                  <a:schemeClr val="tx1"/>
                </a:solidFill>
              </a:rPr>
              <a:t>Vapaasti valittavat opintojaksot eri tasoisia (</a:t>
            </a:r>
            <a:r>
              <a:rPr lang="fi-FI" sz="1600" b="0" i="1" dirty="0" smtClean="0">
                <a:solidFill>
                  <a:srgbClr val="00B050"/>
                </a:solidFill>
              </a:rPr>
              <a:t>perus (p)</a:t>
            </a:r>
            <a:r>
              <a:rPr lang="fi-FI" sz="1600" b="0" i="1" dirty="0" smtClean="0">
                <a:solidFill>
                  <a:schemeClr val="tx1"/>
                </a:solidFill>
              </a:rPr>
              <a:t>,</a:t>
            </a:r>
            <a:r>
              <a:rPr lang="fi-FI" sz="1600" b="0" i="1" dirty="0" smtClean="0">
                <a:solidFill>
                  <a:srgbClr val="0070C0"/>
                </a:solidFill>
              </a:rPr>
              <a:t>aine (a)</a:t>
            </a:r>
            <a:r>
              <a:rPr lang="fi-FI" sz="1600" b="0" i="1" dirty="0" smtClean="0">
                <a:solidFill>
                  <a:schemeClr val="tx1"/>
                </a:solidFill>
              </a:rPr>
              <a:t>,</a:t>
            </a:r>
            <a:r>
              <a:rPr lang="fi-FI" sz="1600" b="0" i="1" dirty="0" err="1" smtClean="0">
                <a:solidFill>
                  <a:srgbClr val="FF9900"/>
                </a:solidFill>
              </a:rPr>
              <a:t>syv</a:t>
            </a:r>
            <a:r>
              <a:rPr lang="fi-FI" sz="1600" b="0" i="1" dirty="0" smtClean="0">
                <a:solidFill>
                  <a:srgbClr val="FF9900"/>
                </a:solidFill>
              </a:rPr>
              <a:t> (s)</a:t>
            </a:r>
            <a:r>
              <a:rPr lang="fi-FI" sz="1600" b="0" i="1" dirty="0" smtClean="0">
                <a:solidFill>
                  <a:schemeClr val="tx1"/>
                </a:solidFill>
              </a:rPr>
              <a:t>)</a:t>
            </a:r>
            <a:endParaRPr lang="fi-FI" sz="1600" b="0" i="1" dirty="0">
              <a:solidFill>
                <a:schemeClr val="tx1"/>
              </a:solidFill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534838" y="239739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mtClean="0"/>
              <a:t>X tutkinto-ohjelma </a:t>
            </a:r>
            <a:r>
              <a:rPr lang="fi-FI" b="0" i="1" smtClean="0"/>
              <a:t>(osaamisperustainen)</a:t>
            </a:r>
            <a:endParaRPr lang="fi-FI" b="0" i="1" dirty="0"/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534838" y="1524990"/>
            <a:ext cx="2311879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dirty="0" smtClean="0"/>
              <a:t>Oppimisen ja työelämäntaidot</a:t>
            </a:r>
            <a:endParaRPr lang="fi-FI" sz="2200" dirty="0"/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3262776" y="1523635"/>
            <a:ext cx="2787613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Liikuntapedagogiikka ja didaktiikka</a:t>
            </a:r>
            <a:endParaRPr lang="fi-FI" dirty="0"/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6050389" y="1545284"/>
            <a:ext cx="2670917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Tutkimusosaaminen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1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määrittelevät</a:t>
            </a:r>
            <a:r>
              <a:rPr lang="en-US" sz="2000" i="1" dirty="0">
                <a:solidFill>
                  <a:srgbClr val="F1563F"/>
                </a:solidFill>
              </a:rPr>
              <a:t>! </a:t>
            </a: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/>
              <a:t>(OPS-</a:t>
            </a:r>
            <a:r>
              <a:rPr lang="en-US" sz="1400" dirty="0" err="1" smtClean="0"/>
              <a:t>pohja</a:t>
            </a:r>
            <a:r>
              <a:rPr lang="en-US" sz="1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9012" y="96031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määrittelevät</a:t>
            </a:r>
            <a:r>
              <a:rPr lang="en-US" sz="2000" i="1" dirty="0">
                <a:solidFill>
                  <a:srgbClr val="F1563F"/>
                </a:solidFill>
              </a:rPr>
              <a:t>! </a:t>
            </a: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/>
              <a:t>(OPS-</a:t>
            </a:r>
            <a:r>
              <a:rPr lang="en-US" sz="1400" dirty="0" err="1" smtClean="0"/>
              <a:t>pohja</a:t>
            </a:r>
            <a:r>
              <a:rPr lang="en-US" sz="1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Onko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olemassa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kaikille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tutkinnoille</a:t>
            </a:r>
            <a:r>
              <a:rPr lang="en-US" sz="2000" dirty="0" smtClean="0">
                <a:solidFill>
                  <a:srgbClr val="002060"/>
                </a:solidFill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</a:rPr>
              <a:t>yhteistä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ydinosaamista</a:t>
            </a:r>
            <a:r>
              <a:rPr lang="en-US" sz="2000" dirty="0" smtClean="0">
                <a:solidFill>
                  <a:srgbClr val="002060"/>
                </a:solidFill>
              </a:rPr>
              <a:t>”?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err="1" smtClean="0">
                <a:solidFill>
                  <a:srgbClr val="002060"/>
                </a:solidFill>
              </a:rPr>
              <a:t>yhteinen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opintojakso</a:t>
            </a:r>
            <a:r>
              <a:rPr lang="en-US" sz="2000" dirty="0" smtClean="0">
                <a:solidFill>
                  <a:srgbClr val="002060"/>
                </a:solidFill>
              </a:rPr>
              <a:t>(t)?</a:t>
            </a:r>
          </a:p>
          <a:p>
            <a:pPr marL="800100" lvl="1" indent="-342900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</a:rPr>
              <a:t>yhteinen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osaamisalue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(&gt;</a:t>
            </a:r>
            <a:r>
              <a:rPr lang="en-US" dirty="0" err="1" smtClean="0">
                <a:solidFill>
                  <a:srgbClr val="002060"/>
                </a:solidFill>
              </a:rPr>
              <a:t>opintojaksokokonaisuus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Kaipaako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tutkinto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</a:t>
            </a:r>
            <a:r>
              <a:rPr lang="en-US" sz="2000" dirty="0" smtClean="0">
                <a:solidFill>
                  <a:srgbClr val="002060"/>
                </a:solidFill>
              </a:rPr>
              <a:t>/</a:t>
            </a:r>
            <a:r>
              <a:rPr lang="en-US" sz="2000" dirty="0" err="1" smtClean="0">
                <a:solidFill>
                  <a:srgbClr val="002060"/>
                </a:solidFill>
              </a:rPr>
              <a:t>osaamista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LTKn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toisesta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tieteenalasta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Mitkä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opintojaksot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kaikille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vapaasti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valittavissa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</a:rPr>
              <a:t>(</a:t>
            </a:r>
            <a:r>
              <a:rPr lang="en-US" sz="2000" i="1" dirty="0" err="1" smtClean="0">
                <a:solidFill>
                  <a:srgbClr val="002060"/>
                </a:solidFill>
              </a:rPr>
              <a:t>valinnaisuus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en-US" sz="2000" i="1" dirty="0">
                <a:solidFill>
                  <a:srgbClr val="002060"/>
                </a:solidFill>
              </a:rPr>
              <a:t>60 op</a:t>
            </a:r>
            <a:r>
              <a:rPr lang="en-US" sz="2000" i="1" dirty="0" smtClean="0">
                <a:solidFill>
                  <a:srgbClr val="002060"/>
                </a:solidFill>
              </a:rPr>
              <a:t>)?</a:t>
            </a:r>
            <a:endParaRPr lang="en-US" sz="2000" i="1" dirty="0">
              <a:solidFill>
                <a:srgbClr val="00206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</a:rPr>
              <a:t>LTKn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tutkintojen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opintojaksojen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mahdollistaminen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kaikille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opiskelijoille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2060"/>
                </a:solidFill>
              </a:rPr>
              <a:t>TDK -, </a:t>
            </a:r>
            <a:r>
              <a:rPr lang="en-US" sz="2000" dirty="0" err="1" smtClean="0">
                <a:solidFill>
                  <a:srgbClr val="002060"/>
                </a:solidFill>
              </a:rPr>
              <a:t>EduFutura</a:t>
            </a:r>
            <a:r>
              <a:rPr lang="en-US" sz="2000" dirty="0" smtClean="0">
                <a:solidFill>
                  <a:srgbClr val="002060"/>
                </a:solidFill>
              </a:rPr>
              <a:t> - ja YO -</a:t>
            </a:r>
            <a:r>
              <a:rPr lang="en-US" sz="2000" dirty="0" err="1" smtClean="0">
                <a:solidFill>
                  <a:srgbClr val="002060"/>
                </a:solidFill>
              </a:rPr>
              <a:t>yhteistyö</a:t>
            </a:r>
            <a:endParaRPr lang="en-US" i="1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2393"/>
            <a:ext cx="7368419" cy="1506415"/>
          </a:xfrm>
        </p:spPr>
        <p:txBody>
          <a:bodyPr>
            <a:noAutofit/>
          </a:bodyPr>
          <a:lstStyle/>
          <a:p>
            <a:r>
              <a:rPr lang="fi-FI" sz="2000" dirty="0"/>
              <a:t>OPS-työn läpivientiä</a:t>
            </a:r>
            <a:br>
              <a:rPr lang="fi-FI" sz="2000" dirty="0"/>
            </a:br>
            <a:r>
              <a:rPr lang="fi-FI" sz="2000" dirty="0"/>
              <a:t>Periaatteita, epäonnistuneita ja onnistuneita käytänteitä</a:t>
            </a:r>
            <a:br>
              <a:rPr lang="fi-FI" sz="2000" dirty="0"/>
            </a:br>
            <a:r>
              <a:rPr lang="fi-FI" sz="2000" dirty="0">
                <a:hlinkClick r:id="rId2"/>
              </a:rPr>
              <a:t>Ulla </a:t>
            </a:r>
            <a:r>
              <a:rPr lang="fi-FI" sz="2000" dirty="0" smtClean="0">
                <a:hlinkClick r:id="rId2"/>
              </a:rPr>
              <a:t>Klemola</a:t>
            </a:r>
            <a:r>
              <a:rPr lang="fi-FI" sz="2000" dirty="0" smtClean="0"/>
              <a:t> (Kovat, pedagogiset johtajat)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/>
              <a:t>23.04.2019 15.11 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Hyviä </a:t>
            </a:r>
            <a:r>
              <a:rPr lang="fi-FI" b="1" dirty="0"/>
              <a:t>käytänteitä </a:t>
            </a:r>
          </a:p>
          <a:p>
            <a:r>
              <a:rPr lang="fi-FI" dirty="0"/>
              <a:t>Työryhmät, joissa mietitään eri teemoja. </a:t>
            </a:r>
            <a:endParaRPr lang="fi-FI" dirty="0" smtClean="0"/>
          </a:p>
          <a:p>
            <a:r>
              <a:rPr lang="fi-FI" dirty="0" smtClean="0"/>
              <a:t>Asiaosaamisen </a:t>
            </a:r>
            <a:r>
              <a:rPr lang="fi-FI" dirty="0"/>
              <a:t>ja työelämätaitojen </a:t>
            </a:r>
            <a:r>
              <a:rPr lang="fi-FI" dirty="0" smtClean="0"/>
              <a:t>yhdistäminen.</a:t>
            </a:r>
          </a:p>
          <a:p>
            <a:r>
              <a:rPr lang="fi-FI" dirty="0" smtClean="0"/>
              <a:t>Jatkuvuus </a:t>
            </a:r>
            <a:r>
              <a:rPr lang="fi-FI" dirty="0"/>
              <a:t>ja ketteryys; voidaan keskustelujen myötä kehittää tarvittaessa.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b="1" dirty="0"/>
              <a:t>Vältettäviä asioita </a:t>
            </a:r>
          </a:p>
          <a:p>
            <a:r>
              <a:rPr lang="fi-FI" dirty="0"/>
              <a:t>Kannattaa välttää liian työlästä ja kuormittavaa prosessia. Arviointiin olisi hyvä kiinnittää huomiota jo prosessin alkuvaiheessa. Kyvykkyyteen myös tärkeä keskittyä.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b="1" dirty="0"/>
              <a:t>OPS-työtä tukeva toimintakulttuuri </a:t>
            </a:r>
          </a:p>
          <a:p>
            <a:r>
              <a:rPr lang="fi-FI" dirty="0"/>
              <a:t>Ohjaavat periaatteet ovat moninaisia ja vaihtelevat </a:t>
            </a:r>
            <a:r>
              <a:rPr lang="fi-FI" dirty="0" smtClean="0"/>
              <a:t>yksiköittäin.</a:t>
            </a:r>
          </a:p>
          <a:p>
            <a:r>
              <a:rPr lang="fi-FI" dirty="0" smtClean="0"/>
              <a:t>Palaute </a:t>
            </a:r>
            <a:r>
              <a:rPr lang="fi-FI" dirty="0"/>
              <a:t>opiskelijoilta, työelämätietoutta alumneilta.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64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142655" y="629631"/>
            <a:ext cx="88570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i="1" dirty="0">
              <a:solidFill>
                <a:srgbClr val="002060"/>
              </a:solidFill>
            </a:endParaRPr>
          </a:p>
          <a:p>
            <a:pPr lvl="1"/>
            <a:r>
              <a:rPr lang="en-US" sz="2000" b="1" dirty="0" err="1" smtClean="0">
                <a:solidFill>
                  <a:srgbClr val="002060"/>
                </a:solidFill>
              </a:rPr>
              <a:t>Tehtävät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jatkotyöstöön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Tutkintojen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ydinosaamisen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kartoittaminen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&gt; </a:t>
            </a:r>
            <a:r>
              <a:rPr lang="en-US" b="1" i="1" dirty="0" err="1" smtClean="0">
                <a:solidFill>
                  <a:srgbClr val="002060"/>
                </a:solidFill>
              </a:rPr>
              <a:t>yhteisten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opintojaksojen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tavoitteiden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</a:rPr>
              <a:t>sisältöjen</a:t>
            </a:r>
            <a:r>
              <a:rPr lang="en-US" b="1" i="1" dirty="0" smtClean="0">
                <a:solidFill>
                  <a:srgbClr val="002060"/>
                </a:solidFill>
              </a:rPr>
              <a:t> ja </a:t>
            </a:r>
            <a:r>
              <a:rPr lang="en-US" b="1" i="1" dirty="0" err="1" smtClean="0">
                <a:solidFill>
                  <a:srgbClr val="002060"/>
                </a:solidFill>
              </a:rPr>
              <a:t>toteutuksen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suunnittelu</a:t>
            </a:r>
            <a:r>
              <a:rPr lang="en-US" b="1" i="1" dirty="0" smtClean="0">
                <a:solidFill>
                  <a:srgbClr val="002060"/>
                </a:solidFill>
              </a:rPr>
              <a:t> (“</a:t>
            </a:r>
            <a:r>
              <a:rPr lang="en-US" b="1" i="1" dirty="0" err="1" smtClean="0">
                <a:solidFill>
                  <a:srgbClr val="002060"/>
                </a:solidFill>
              </a:rPr>
              <a:t>osaamisryhmät</a:t>
            </a:r>
            <a:r>
              <a:rPr lang="en-US" b="1" i="1" dirty="0" smtClean="0">
                <a:solidFill>
                  <a:srgbClr val="002060"/>
                </a:solidFill>
              </a:rPr>
              <a:t>”, </a:t>
            </a:r>
            <a:r>
              <a:rPr lang="en-US" b="1" i="1" dirty="0" err="1" smtClean="0">
                <a:solidFill>
                  <a:srgbClr val="002060"/>
                </a:solidFill>
              </a:rPr>
              <a:t>esim</a:t>
            </a:r>
            <a:r>
              <a:rPr lang="en-US" b="1" i="1" dirty="0" smtClean="0">
                <a:solidFill>
                  <a:srgbClr val="002060"/>
                </a:solidFill>
              </a:rPr>
              <a:t>. </a:t>
            </a:r>
            <a:r>
              <a:rPr lang="en-US" b="1" i="1" dirty="0" err="1" smtClean="0">
                <a:solidFill>
                  <a:srgbClr val="002060"/>
                </a:solidFill>
              </a:rPr>
              <a:t>tutkimusmenetelmät</a:t>
            </a:r>
            <a:r>
              <a:rPr lang="en-US" b="1" i="1" dirty="0" smtClean="0">
                <a:solidFill>
                  <a:srgbClr val="00206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</a:t>
            </a:r>
            <a:r>
              <a:rPr lang="en-US" dirty="0" err="1">
                <a:solidFill>
                  <a:srgbClr val="F1563F"/>
                </a:solidFill>
              </a:rPr>
              <a:t>v</a:t>
            </a:r>
            <a:r>
              <a:rPr lang="en-US" dirty="0" err="1" smtClean="0">
                <a:solidFill>
                  <a:srgbClr val="F1563F"/>
                </a:solidFill>
              </a:rPr>
              <a:t>astaavien</a:t>
            </a:r>
            <a:r>
              <a:rPr lang="en-US" dirty="0" smtClean="0">
                <a:solidFill>
                  <a:srgbClr val="F1563F"/>
                </a:solidFill>
              </a:rPr>
              <a:t> 2. ja 3. </a:t>
            </a:r>
            <a:r>
              <a:rPr lang="en-US" dirty="0" err="1" smtClean="0">
                <a:solidFill>
                  <a:srgbClr val="F1563F"/>
                </a:solidFill>
              </a:rPr>
              <a:t>tapaaminen</a:t>
            </a:r>
            <a:r>
              <a:rPr lang="en-US" dirty="0" smtClean="0">
                <a:solidFill>
                  <a:srgbClr val="F1563F"/>
                </a:solidFill>
              </a:rPr>
              <a:t> &gt; </a:t>
            </a:r>
            <a:r>
              <a:rPr lang="en-US" dirty="0" err="1" smtClean="0">
                <a:solidFill>
                  <a:srgbClr val="F1563F"/>
                </a:solidFill>
              </a:rPr>
              <a:t>vaadittavien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osaamisryhmien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perustaminen</a:t>
            </a:r>
            <a:r>
              <a:rPr lang="en-US" dirty="0" smtClean="0">
                <a:solidFill>
                  <a:srgbClr val="F1563F"/>
                </a:solidFill>
              </a:rPr>
              <a:t> (Reijo </a:t>
            </a:r>
            <a:r>
              <a:rPr lang="en-US" dirty="0" err="1" smtClean="0">
                <a:solidFill>
                  <a:srgbClr val="F1563F"/>
                </a:solidFill>
              </a:rPr>
              <a:t>koollekutsuja</a:t>
            </a:r>
            <a:r>
              <a:rPr lang="en-US" dirty="0" smtClean="0">
                <a:solidFill>
                  <a:srgbClr val="F1563F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Toisen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tieteenalan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tutkintoon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antamasta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opetuksesta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sopiminen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</a:t>
            </a:r>
            <a:r>
              <a:rPr lang="en-US" dirty="0" err="1" smtClean="0">
                <a:solidFill>
                  <a:srgbClr val="F1563F"/>
                </a:solidFill>
              </a:rPr>
              <a:t>tieteenalakohtaiset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tapaamiset</a:t>
            </a:r>
            <a:r>
              <a:rPr lang="en-US" dirty="0" smtClean="0">
                <a:solidFill>
                  <a:srgbClr val="F1563F"/>
                </a:solidFill>
              </a:rPr>
              <a:t> (+ </a:t>
            </a:r>
            <a:r>
              <a:rPr lang="en-US" dirty="0" err="1" smtClean="0">
                <a:solidFill>
                  <a:srgbClr val="F1563F"/>
                </a:solidFill>
              </a:rPr>
              <a:t>varadekaani</a:t>
            </a:r>
            <a:r>
              <a:rPr lang="en-US" dirty="0" smtClean="0">
                <a:solidFill>
                  <a:srgbClr val="F1563F"/>
                </a:solidFill>
              </a:rPr>
              <a:t>/</a:t>
            </a:r>
            <a:r>
              <a:rPr lang="en-US" dirty="0" err="1" smtClean="0">
                <a:solidFill>
                  <a:srgbClr val="F1563F"/>
                </a:solidFill>
              </a:rPr>
              <a:t>pedajoht</a:t>
            </a:r>
            <a:r>
              <a:rPr lang="en-US" dirty="0" smtClean="0">
                <a:solidFill>
                  <a:srgbClr val="F1563F"/>
                </a:solidFill>
              </a:rPr>
              <a:t>.)</a:t>
            </a:r>
          </a:p>
          <a:p>
            <a:pPr lvl="3"/>
            <a:endParaRPr lang="en-US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Tieteenaloittain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määritettävä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opintojaksot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jotka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vapaasti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valittavina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tiedekunnan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opiskelijalle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yhteisesti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määriteltävä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kriteerit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osallistumiselle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i="1" dirty="0">
              <a:solidFill>
                <a:srgbClr val="002060"/>
              </a:solidFill>
            </a:endParaRP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TAR </a:t>
            </a:r>
            <a:r>
              <a:rPr lang="en-US" dirty="0" err="1" smtClean="0">
                <a:solidFill>
                  <a:srgbClr val="F1563F"/>
                </a:solidFill>
              </a:rPr>
              <a:t>pj</a:t>
            </a:r>
            <a:r>
              <a:rPr lang="en-US" dirty="0" smtClean="0">
                <a:solidFill>
                  <a:srgbClr val="F1563F"/>
                </a:solidFill>
              </a:rPr>
              <a:t>. </a:t>
            </a:r>
            <a:r>
              <a:rPr lang="en-US" dirty="0" err="1">
                <a:solidFill>
                  <a:srgbClr val="F1563F"/>
                </a:solidFill>
              </a:rPr>
              <a:t>t</a:t>
            </a:r>
            <a:r>
              <a:rPr lang="en-US" dirty="0" err="1" smtClean="0">
                <a:solidFill>
                  <a:srgbClr val="F1563F"/>
                </a:solidFill>
              </a:rPr>
              <a:t>apaamiset</a:t>
            </a:r>
            <a:r>
              <a:rPr lang="en-US" dirty="0" smtClean="0">
                <a:solidFill>
                  <a:srgbClr val="F1563F"/>
                </a:solidFill>
              </a:rPr>
              <a:t> (+ </a:t>
            </a:r>
            <a:r>
              <a:rPr lang="en-US" dirty="0" err="1" smtClean="0">
                <a:solidFill>
                  <a:srgbClr val="F1563F"/>
                </a:solidFill>
              </a:rPr>
              <a:t>varadekaani</a:t>
            </a:r>
            <a:r>
              <a:rPr lang="en-US" dirty="0" smtClean="0">
                <a:solidFill>
                  <a:srgbClr val="F1563F"/>
                </a:solidFill>
              </a:rPr>
              <a:t>/</a:t>
            </a:r>
            <a:r>
              <a:rPr lang="en-US" dirty="0" err="1" smtClean="0">
                <a:solidFill>
                  <a:srgbClr val="F1563F"/>
                </a:solidFill>
              </a:rPr>
              <a:t>pedajoht</a:t>
            </a:r>
            <a:r>
              <a:rPr lang="en-US" dirty="0" smtClean="0">
                <a:solidFill>
                  <a:srgbClr val="F1563F"/>
                </a:solidFill>
              </a:rPr>
              <a:t>.)</a:t>
            </a:r>
            <a:endParaRPr lang="en-US" dirty="0">
              <a:solidFill>
                <a:srgbClr val="F1563F"/>
              </a:solidFill>
            </a:endParaRPr>
          </a:p>
          <a:p>
            <a:pPr lvl="3"/>
            <a:endParaRPr lang="en-US" i="1" dirty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Kartoitettava</a:t>
            </a:r>
            <a:r>
              <a:rPr lang="en-US" b="1" dirty="0" smtClean="0">
                <a:solidFill>
                  <a:srgbClr val="002060"/>
                </a:solidFill>
              </a:rPr>
              <a:t> ja </a:t>
            </a:r>
            <a:r>
              <a:rPr lang="en-US" b="1" dirty="0" err="1" smtClean="0">
                <a:solidFill>
                  <a:srgbClr val="002060"/>
                </a:solidFill>
              </a:rPr>
              <a:t>luotava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yhteistyötahojen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kanssa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marL="1257300" lvl="2" indent="-342900">
              <a:buFontTx/>
              <a:buChar char="-"/>
            </a:pPr>
            <a:r>
              <a:rPr lang="en-US" dirty="0" err="1" smtClean="0">
                <a:solidFill>
                  <a:srgbClr val="002060"/>
                </a:solidFill>
              </a:rPr>
              <a:t>JYn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vapaasti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valittavat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opintojaksot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1563F"/>
                </a:solidFill>
              </a:rPr>
              <a:t>-</a:t>
            </a:r>
            <a:r>
              <a:rPr lang="en-US" dirty="0" smtClean="0">
                <a:solidFill>
                  <a:srgbClr val="F1563F"/>
                </a:solidFill>
              </a:rPr>
              <a:t>  JY OPS </a:t>
            </a:r>
            <a:r>
              <a:rPr lang="en-US" dirty="0" err="1" smtClean="0">
                <a:solidFill>
                  <a:srgbClr val="F1563F"/>
                </a:solidFill>
              </a:rPr>
              <a:t>prosessi</a:t>
            </a:r>
            <a:r>
              <a:rPr lang="en-US" dirty="0" smtClean="0">
                <a:solidFill>
                  <a:srgbClr val="F1563F"/>
                </a:solidFill>
              </a:rPr>
              <a:t>?</a:t>
            </a:r>
          </a:p>
          <a:p>
            <a:pPr marL="1257300" lvl="2" indent="-342900">
              <a:buFontTx/>
              <a:buChar char="-"/>
            </a:pPr>
            <a:r>
              <a:rPr lang="en-US" dirty="0" err="1" smtClean="0">
                <a:solidFill>
                  <a:srgbClr val="002060"/>
                </a:solidFill>
              </a:rPr>
              <a:t>tieteenaloittain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vähintään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yksi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temaattinen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moduuli</a:t>
            </a:r>
            <a:r>
              <a:rPr lang="en-US" dirty="0" smtClean="0">
                <a:solidFill>
                  <a:srgbClr val="002060"/>
                </a:solidFill>
              </a:rPr>
              <a:t> ( </a:t>
            </a:r>
            <a:r>
              <a:rPr lang="en-US" dirty="0" err="1" smtClean="0">
                <a:solidFill>
                  <a:srgbClr val="002060"/>
                </a:solidFill>
              </a:rPr>
              <a:t>väh</a:t>
            </a:r>
            <a:r>
              <a:rPr lang="en-US" dirty="0" smtClean="0">
                <a:solidFill>
                  <a:srgbClr val="002060"/>
                </a:solidFill>
              </a:rPr>
              <a:t>. 15 op) ja </a:t>
            </a:r>
            <a:r>
              <a:rPr lang="en-US" dirty="0" err="1">
                <a:solidFill>
                  <a:srgbClr val="002060"/>
                </a:solidFill>
              </a:rPr>
              <a:t>niiden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sisällä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toteutettavat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opintojaksot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JY, </a:t>
            </a:r>
            <a:r>
              <a:rPr lang="en-US" dirty="0" err="1" smtClean="0">
                <a:solidFill>
                  <a:srgbClr val="002060"/>
                </a:solidFill>
              </a:rPr>
              <a:t>EduFutura</a:t>
            </a:r>
            <a:r>
              <a:rPr lang="en-US" dirty="0" smtClean="0">
                <a:solidFill>
                  <a:srgbClr val="002060"/>
                </a:solidFill>
              </a:rPr>
              <a:t>, tai YO -  </a:t>
            </a:r>
            <a:r>
              <a:rPr lang="en-US" dirty="0" err="1" smtClean="0">
                <a:solidFill>
                  <a:srgbClr val="002060"/>
                </a:solidFill>
              </a:rPr>
              <a:t>yhteistyössä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1563F"/>
                </a:solidFill>
              </a:rPr>
              <a:t>-</a:t>
            </a:r>
            <a:r>
              <a:rPr lang="en-US" dirty="0" smtClean="0">
                <a:solidFill>
                  <a:srgbClr val="F1563F"/>
                </a:solidFill>
              </a:rPr>
              <a:t> TAR </a:t>
            </a:r>
            <a:r>
              <a:rPr lang="en-US" dirty="0" err="1" smtClean="0">
                <a:solidFill>
                  <a:srgbClr val="F1563F"/>
                </a:solidFill>
              </a:rPr>
              <a:t>pj:t</a:t>
            </a:r>
            <a:endParaRPr lang="en-US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142655" y="629631"/>
            <a:ext cx="885700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i="1" dirty="0">
              <a:solidFill>
                <a:srgbClr val="002060"/>
              </a:solidFill>
            </a:endParaRPr>
          </a:p>
          <a:p>
            <a:pPr lvl="1"/>
            <a:r>
              <a:rPr lang="en-US" sz="2000" b="1" dirty="0" err="1" smtClean="0">
                <a:solidFill>
                  <a:srgbClr val="002060"/>
                </a:solidFill>
              </a:rPr>
              <a:t>Tehtävät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jatkotyöstöön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Tutkintojen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yhteisen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ydinosaamisen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kartoittaminen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smtClean="0">
                <a:solidFill>
                  <a:srgbClr val="002060"/>
                </a:solidFill>
              </a:rPr>
              <a:t>&gt;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yhteisten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opintojaksojen</a:t>
            </a:r>
            <a:r>
              <a:rPr lang="en-US" sz="1400" b="1" i="1" dirty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tavoitteiden</a:t>
            </a:r>
            <a:r>
              <a:rPr lang="en-US" sz="1400" b="1" i="1" dirty="0" smtClean="0">
                <a:solidFill>
                  <a:srgbClr val="002060"/>
                </a:solidFill>
              </a:rPr>
              <a:t>,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sisältöjen</a:t>
            </a:r>
            <a:r>
              <a:rPr lang="en-US" sz="1400" b="1" i="1" dirty="0" smtClean="0">
                <a:solidFill>
                  <a:srgbClr val="002060"/>
                </a:solidFill>
              </a:rPr>
              <a:t> ja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toteutuksen</a:t>
            </a:r>
            <a:r>
              <a:rPr lang="en-US" sz="1400" b="1" i="1" dirty="0" smtClean="0">
                <a:solidFill>
                  <a:srgbClr val="002060"/>
                </a:solidFill>
              </a:rPr>
              <a:t>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suunnittelu</a:t>
            </a:r>
            <a:r>
              <a:rPr lang="en-US" sz="1400" b="1" i="1" dirty="0" smtClean="0">
                <a:solidFill>
                  <a:srgbClr val="002060"/>
                </a:solidFill>
              </a:rPr>
              <a:t> (“</a:t>
            </a:r>
            <a:r>
              <a:rPr lang="en-US" sz="1400" b="1" i="1" dirty="0" err="1" smtClean="0">
                <a:solidFill>
                  <a:srgbClr val="002060"/>
                </a:solidFill>
              </a:rPr>
              <a:t>osaamisryhmät</a:t>
            </a:r>
            <a:r>
              <a:rPr lang="en-US" sz="1400" b="1" i="1" dirty="0" smtClean="0">
                <a:solidFill>
                  <a:srgbClr val="002060"/>
                </a:solidFill>
              </a:rPr>
              <a:t>”,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esim</a:t>
            </a:r>
            <a:r>
              <a:rPr lang="en-US" sz="1400" b="1" i="1" dirty="0" smtClean="0">
                <a:solidFill>
                  <a:srgbClr val="002060"/>
                </a:solidFill>
              </a:rPr>
              <a:t>.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tutkimusmenetelmät</a:t>
            </a:r>
            <a:r>
              <a:rPr lang="en-US" sz="1400" b="1" i="1" dirty="0" smtClean="0">
                <a:solidFill>
                  <a:srgbClr val="002060"/>
                </a:solidFill>
              </a:rPr>
              <a:t>)</a:t>
            </a:r>
          </a:p>
          <a:p>
            <a:pPr marL="1657350" lvl="3" indent="-285750">
              <a:buFontTx/>
              <a:buChar char="-"/>
            </a:pPr>
            <a:r>
              <a:rPr lang="en-US" sz="1400" dirty="0" err="1" smtClean="0">
                <a:solidFill>
                  <a:srgbClr val="F1563F"/>
                </a:solidFill>
              </a:rPr>
              <a:t>vastaavien</a:t>
            </a:r>
            <a:r>
              <a:rPr lang="en-US" sz="1400" dirty="0" smtClean="0">
                <a:solidFill>
                  <a:srgbClr val="F1563F"/>
                </a:solidFill>
              </a:rPr>
              <a:t> 2. ja 3. </a:t>
            </a:r>
            <a:r>
              <a:rPr lang="en-US" sz="1400" dirty="0" err="1" smtClean="0">
                <a:solidFill>
                  <a:srgbClr val="F1563F"/>
                </a:solidFill>
              </a:rPr>
              <a:t>tapaaminen</a:t>
            </a:r>
            <a:r>
              <a:rPr lang="en-US" sz="1400" dirty="0" smtClean="0">
                <a:solidFill>
                  <a:srgbClr val="F1563F"/>
                </a:solidFill>
              </a:rPr>
              <a:t> &gt; </a:t>
            </a:r>
            <a:r>
              <a:rPr lang="en-US" sz="1400" dirty="0" err="1" smtClean="0">
                <a:solidFill>
                  <a:srgbClr val="F1563F"/>
                </a:solidFill>
              </a:rPr>
              <a:t>vaadittavien</a:t>
            </a:r>
            <a:r>
              <a:rPr lang="en-US" sz="1400" dirty="0" smtClean="0">
                <a:solidFill>
                  <a:srgbClr val="F1563F"/>
                </a:solidFill>
              </a:rPr>
              <a:t> </a:t>
            </a:r>
            <a:r>
              <a:rPr lang="en-US" sz="1400" dirty="0" err="1" smtClean="0">
                <a:solidFill>
                  <a:srgbClr val="F1563F"/>
                </a:solidFill>
              </a:rPr>
              <a:t>osaamisryhmien</a:t>
            </a:r>
            <a:r>
              <a:rPr lang="en-US" sz="1400" dirty="0" smtClean="0">
                <a:solidFill>
                  <a:srgbClr val="F1563F"/>
                </a:solidFill>
              </a:rPr>
              <a:t> </a:t>
            </a:r>
            <a:r>
              <a:rPr lang="en-US" sz="1400" dirty="0" err="1" smtClean="0">
                <a:solidFill>
                  <a:srgbClr val="F1563F"/>
                </a:solidFill>
              </a:rPr>
              <a:t>perustaminen</a:t>
            </a:r>
            <a:r>
              <a:rPr lang="en-US" sz="1400" dirty="0" smtClean="0">
                <a:solidFill>
                  <a:srgbClr val="F1563F"/>
                </a:solidFill>
              </a:rPr>
              <a:t> (Reijo </a:t>
            </a:r>
            <a:r>
              <a:rPr lang="en-US" sz="1400" dirty="0" err="1" smtClean="0">
                <a:solidFill>
                  <a:srgbClr val="F1563F"/>
                </a:solidFill>
              </a:rPr>
              <a:t>koollekutsuja</a:t>
            </a:r>
            <a:r>
              <a:rPr lang="en-US" sz="1400" dirty="0" smtClean="0">
                <a:solidFill>
                  <a:srgbClr val="F1563F"/>
                </a:solidFill>
              </a:rPr>
              <a:t>)</a:t>
            </a:r>
          </a:p>
          <a:p>
            <a:pPr marL="1657350" lvl="3" indent="-285750">
              <a:buFontTx/>
              <a:buChar char="-"/>
            </a:pPr>
            <a:r>
              <a:rPr lang="en-US" sz="1400" dirty="0" smtClean="0">
                <a:solidFill>
                  <a:srgbClr val="002060"/>
                </a:solidFill>
              </a:rPr>
              <a:t>OSAAMISRYHMÄT: </a:t>
            </a:r>
          </a:p>
          <a:p>
            <a:pPr marL="2114550" lvl="4" indent="-285750">
              <a:buFontTx/>
              <a:buChar char="-"/>
            </a:pPr>
            <a:r>
              <a:rPr lang="en-US" sz="1400" i="1" dirty="0" err="1" smtClean="0">
                <a:solidFill>
                  <a:srgbClr val="002060"/>
                </a:solidFill>
              </a:rPr>
              <a:t>Metodiryhmä</a:t>
            </a:r>
            <a:r>
              <a:rPr lang="en-US" sz="1400" i="1" dirty="0" smtClean="0">
                <a:solidFill>
                  <a:srgbClr val="002060"/>
                </a:solidFill>
              </a:rPr>
              <a:t> (Taija)</a:t>
            </a:r>
          </a:p>
          <a:p>
            <a:pPr marL="2114550" lvl="4" indent="-285750">
              <a:buFontTx/>
              <a:buChar char="-"/>
            </a:pPr>
            <a:r>
              <a:rPr lang="en-US" sz="1400" i="1" dirty="0" err="1" smtClean="0">
                <a:solidFill>
                  <a:srgbClr val="002060"/>
                </a:solidFill>
              </a:rPr>
              <a:t>Projektit</a:t>
            </a:r>
            <a:r>
              <a:rPr lang="en-US" sz="1400" i="1" dirty="0" smtClean="0">
                <a:solidFill>
                  <a:srgbClr val="002060"/>
                </a:solidFill>
              </a:rPr>
              <a:t>/</a:t>
            </a:r>
            <a:r>
              <a:rPr lang="en-US" sz="1400" i="1" dirty="0" err="1" smtClean="0">
                <a:solidFill>
                  <a:srgbClr val="002060"/>
                </a:solidFill>
              </a:rPr>
              <a:t>hankkeet</a:t>
            </a:r>
            <a:r>
              <a:rPr lang="en-US" sz="1400" i="1" dirty="0" smtClean="0">
                <a:solidFill>
                  <a:srgbClr val="002060"/>
                </a:solidFill>
              </a:rPr>
              <a:t> (Kirsti Kasila)?</a:t>
            </a:r>
          </a:p>
          <a:p>
            <a:pPr marL="2114550" lvl="4" indent="-285750">
              <a:buFontTx/>
              <a:buChar char="-"/>
            </a:pPr>
            <a:r>
              <a:rPr lang="en-US" sz="1400" i="1" dirty="0" err="1" smtClean="0">
                <a:solidFill>
                  <a:srgbClr val="002060"/>
                </a:solidFill>
              </a:rPr>
              <a:t>Anatomia</a:t>
            </a:r>
            <a:r>
              <a:rPr lang="en-US" sz="1400" i="1" dirty="0" smtClean="0">
                <a:solidFill>
                  <a:srgbClr val="002060"/>
                </a:solidFill>
              </a:rPr>
              <a:t> ja </a:t>
            </a:r>
            <a:r>
              <a:rPr lang="en-US" sz="1400" i="1" dirty="0" err="1" smtClean="0">
                <a:solidFill>
                  <a:srgbClr val="002060"/>
                </a:solidFill>
              </a:rPr>
              <a:t>fysiologia</a:t>
            </a:r>
            <a:r>
              <a:rPr lang="en-US" sz="1400" i="1" dirty="0" smtClean="0">
                <a:solidFill>
                  <a:srgbClr val="002060"/>
                </a:solidFill>
              </a:rPr>
              <a:t>?</a:t>
            </a:r>
            <a:endParaRPr lang="en-US" sz="1400" i="1" dirty="0" smtClean="0">
              <a:solidFill>
                <a:srgbClr val="002060"/>
              </a:solidFill>
            </a:endParaRPr>
          </a:p>
          <a:p>
            <a:pPr marL="2114550" lvl="4" indent="-285750">
              <a:buFontTx/>
              <a:buChar char="-"/>
            </a:pPr>
            <a:r>
              <a:rPr lang="en-US" sz="1400" i="1" dirty="0" err="1" smtClean="0">
                <a:solidFill>
                  <a:srgbClr val="002060"/>
                </a:solidFill>
              </a:rPr>
              <a:t>Käyttäytymisen</a:t>
            </a:r>
            <a:r>
              <a:rPr lang="en-US" sz="1400" i="1" dirty="0" smtClean="0">
                <a:solidFill>
                  <a:srgbClr val="002060"/>
                </a:solidFill>
              </a:rPr>
              <a:t> </a:t>
            </a:r>
            <a:r>
              <a:rPr lang="en-US" sz="1400" i="1" dirty="0" err="1" smtClean="0">
                <a:solidFill>
                  <a:srgbClr val="002060"/>
                </a:solidFill>
              </a:rPr>
              <a:t>muutos</a:t>
            </a:r>
            <a:r>
              <a:rPr lang="en-US" sz="1400" i="1" dirty="0" smtClean="0">
                <a:solidFill>
                  <a:srgbClr val="002060"/>
                </a:solidFill>
              </a:rPr>
              <a:t>?</a:t>
            </a:r>
            <a:endParaRPr lang="en-US" sz="1400" i="1" dirty="0" smtClean="0">
              <a:solidFill>
                <a:srgbClr val="002060"/>
              </a:solidFill>
            </a:endParaRPr>
          </a:p>
          <a:p>
            <a:pPr marL="2114550" lvl="4" indent="-285750">
              <a:buFontTx/>
              <a:buChar char="-"/>
            </a:pPr>
            <a:r>
              <a:rPr lang="en-US" sz="1400" i="1" dirty="0" err="1" smtClean="0">
                <a:solidFill>
                  <a:srgbClr val="002060"/>
                </a:solidFill>
              </a:rPr>
              <a:t>Liikunta</a:t>
            </a:r>
            <a:r>
              <a:rPr lang="en-US" sz="1400" i="1" dirty="0" smtClean="0">
                <a:solidFill>
                  <a:srgbClr val="002060"/>
                </a:solidFill>
              </a:rPr>
              <a:t> ja </a:t>
            </a:r>
            <a:r>
              <a:rPr lang="en-US" sz="1400" i="1" dirty="0" err="1" smtClean="0">
                <a:solidFill>
                  <a:srgbClr val="002060"/>
                </a:solidFill>
              </a:rPr>
              <a:t>terveys</a:t>
            </a:r>
            <a:r>
              <a:rPr lang="en-US" sz="1400" i="1" dirty="0" smtClean="0">
                <a:solidFill>
                  <a:srgbClr val="002060"/>
                </a:solidFill>
              </a:rPr>
              <a:t>?</a:t>
            </a:r>
          </a:p>
          <a:p>
            <a:pPr marL="2114550" lvl="4" indent="-285750">
              <a:buFontTx/>
              <a:buChar char="-"/>
            </a:pPr>
            <a:r>
              <a:rPr lang="en-US" sz="1400" b="1" i="1" dirty="0" err="1" smtClean="0">
                <a:solidFill>
                  <a:srgbClr val="002060"/>
                </a:solidFill>
              </a:rPr>
              <a:t>Urheiluvalmentaminen</a:t>
            </a:r>
            <a:r>
              <a:rPr lang="en-US" sz="1400" b="1" i="1" dirty="0" smtClean="0">
                <a:solidFill>
                  <a:srgbClr val="002060"/>
                </a:solidFill>
              </a:rPr>
              <a:t>?</a:t>
            </a:r>
          </a:p>
          <a:p>
            <a:pPr marL="2114550" lvl="4" indent="-285750">
              <a:buFontTx/>
              <a:buChar char="-"/>
            </a:pPr>
            <a:r>
              <a:rPr lang="en-US" sz="1400" b="1" i="1" dirty="0" err="1" smtClean="0">
                <a:solidFill>
                  <a:srgbClr val="002060"/>
                </a:solidFill>
              </a:rPr>
              <a:t>Liikunta</a:t>
            </a:r>
            <a:r>
              <a:rPr lang="en-US" sz="1400" b="1" i="1" dirty="0" smtClean="0">
                <a:solidFill>
                  <a:srgbClr val="002060"/>
                </a:solidFill>
              </a:rPr>
              <a:t> ja </a:t>
            </a:r>
            <a:r>
              <a:rPr lang="en-US" sz="1400" b="1" i="1" dirty="0" err="1" smtClean="0">
                <a:solidFill>
                  <a:srgbClr val="002060"/>
                </a:solidFill>
              </a:rPr>
              <a:t>hyvinvointi</a:t>
            </a:r>
            <a:r>
              <a:rPr lang="en-US" sz="1400" b="1" i="1" dirty="0" smtClean="0">
                <a:solidFill>
                  <a:srgbClr val="002060"/>
                </a:solidFill>
              </a:rPr>
              <a:t>?</a:t>
            </a:r>
            <a:endParaRPr lang="en-US" sz="1400" b="1" i="1" dirty="0" smtClean="0">
              <a:solidFill>
                <a:srgbClr val="002060"/>
              </a:solidFill>
            </a:endParaRPr>
          </a:p>
          <a:p>
            <a:pPr lvl="3"/>
            <a:endParaRPr lang="en-US" sz="1400" i="1" dirty="0" smtClean="0">
              <a:solidFill>
                <a:srgbClr val="002060"/>
              </a:solidFill>
            </a:endParaRPr>
          </a:p>
          <a:p>
            <a:pPr lvl="1"/>
            <a:endParaRPr lang="en-US" sz="1400" i="1" dirty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Toisen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tieteenalan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tutkintoon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antamasta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opetuksesta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sopiminen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</a:p>
          <a:p>
            <a:pPr lvl="3"/>
            <a:r>
              <a:rPr lang="en-US" sz="1400" dirty="0" smtClean="0">
                <a:solidFill>
                  <a:srgbClr val="F1563F"/>
                </a:solidFill>
              </a:rPr>
              <a:t>- </a:t>
            </a:r>
            <a:r>
              <a:rPr lang="en-US" sz="1400" dirty="0" err="1" smtClean="0">
                <a:solidFill>
                  <a:srgbClr val="F1563F"/>
                </a:solidFill>
              </a:rPr>
              <a:t>tieteenalakohtaiset</a:t>
            </a:r>
            <a:r>
              <a:rPr lang="en-US" sz="1400" dirty="0" smtClean="0">
                <a:solidFill>
                  <a:srgbClr val="F1563F"/>
                </a:solidFill>
              </a:rPr>
              <a:t> </a:t>
            </a:r>
            <a:r>
              <a:rPr lang="en-US" sz="1400" dirty="0" err="1" smtClean="0">
                <a:solidFill>
                  <a:srgbClr val="F1563F"/>
                </a:solidFill>
              </a:rPr>
              <a:t>tapaamiset</a:t>
            </a:r>
            <a:r>
              <a:rPr lang="en-US" sz="1400" dirty="0" smtClean="0">
                <a:solidFill>
                  <a:srgbClr val="F1563F"/>
                </a:solidFill>
              </a:rPr>
              <a:t> (+ </a:t>
            </a:r>
            <a:r>
              <a:rPr lang="en-US" sz="1400" dirty="0" err="1" smtClean="0">
                <a:solidFill>
                  <a:srgbClr val="F1563F"/>
                </a:solidFill>
              </a:rPr>
              <a:t>varadekaani</a:t>
            </a:r>
            <a:r>
              <a:rPr lang="en-US" sz="1400" dirty="0" smtClean="0">
                <a:solidFill>
                  <a:srgbClr val="F1563F"/>
                </a:solidFill>
              </a:rPr>
              <a:t>/</a:t>
            </a:r>
            <a:r>
              <a:rPr lang="en-US" sz="1400" dirty="0" err="1" smtClean="0">
                <a:solidFill>
                  <a:srgbClr val="F1563F"/>
                </a:solidFill>
              </a:rPr>
              <a:t>pedajoht</a:t>
            </a:r>
            <a:r>
              <a:rPr lang="en-US" sz="1400" dirty="0" smtClean="0">
                <a:solidFill>
                  <a:srgbClr val="F1563F"/>
                </a:solidFill>
              </a:rPr>
              <a:t>.)</a:t>
            </a:r>
          </a:p>
          <a:p>
            <a:pPr lvl="3"/>
            <a:endParaRPr lang="en-US" sz="1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142654" y="629631"/>
            <a:ext cx="87076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 startAt="3"/>
            </a:pPr>
            <a:endParaRPr lang="en-US" i="1" dirty="0">
              <a:solidFill>
                <a:srgbClr val="002060"/>
              </a:solidFill>
            </a:endParaRPr>
          </a:p>
          <a:p>
            <a:pPr lvl="1"/>
            <a:r>
              <a:rPr lang="en-US" sz="2000" b="1" dirty="0" err="1" smtClean="0">
                <a:solidFill>
                  <a:srgbClr val="002060"/>
                </a:solidFill>
              </a:rPr>
              <a:t>Tehtävät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jatkotyöstöön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</a:p>
          <a:p>
            <a:pPr marL="1714500" lvl="3" indent="-342900">
              <a:buFont typeface="+mj-lt"/>
              <a:buAutoNum type="arabicPeriod" startAt="3"/>
            </a:pPr>
            <a:endParaRPr lang="en-US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1400" b="1" dirty="0" err="1" smtClean="0">
                <a:solidFill>
                  <a:srgbClr val="002060"/>
                </a:solidFill>
              </a:rPr>
              <a:t>Tieteenaloittain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määritettävä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opintojaksot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jotka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vapaasti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valittavina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>
                <a:solidFill>
                  <a:srgbClr val="002060"/>
                </a:solidFill>
              </a:rPr>
              <a:t>tiedekunnan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opiskelijalle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(</a:t>
            </a:r>
            <a:r>
              <a:rPr lang="en-US" sz="1400" dirty="0" err="1" smtClean="0">
                <a:solidFill>
                  <a:srgbClr val="002060"/>
                </a:solidFill>
              </a:rPr>
              <a:t>yhteisesti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määriteltävä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kriteerit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osallistumiselle</a:t>
            </a:r>
            <a:r>
              <a:rPr lang="en-US" sz="1400" dirty="0" smtClean="0">
                <a:solidFill>
                  <a:srgbClr val="002060"/>
                </a:solidFill>
              </a:rPr>
              <a:t>)</a:t>
            </a:r>
            <a:endParaRPr lang="en-US" sz="1400" i="1" dirty="0">
              <a:solidFill>
                <a:srgbClr val="002060"/>
              </a:solidFill>
            </a:endParaRPr>
          </a:p>
          <a:p>
            <a:pPr lvl="3"/>
            <a:r>
              <a:rPr lang="en-US" sz="1400" dirty="0" smtClean="0">
                <a:solidFill>
                  <a:srgbClr val="F1563F"/>
                </a:solidFill>
              </a:rPr>
              <a:t>- TAR </a:t>
            </a:r>
            <a:r>
              <a:rPr lang="en-US" sz="1400" dirty="0" err="1" smtClean="0">
                <a:solidFill>
                  <a:srgbClr val="F1563F"/>
                </a:solidFill>
              </a:rPr>
              <a:t>pj</a:t>
            </a:r>
            <a:r>
              <a:rPr lang="en-US" sz="1400" dirty="0" smtClean="0">
                <a:solidFill>
                  <a:srgbClr val="F1563F"/>
                </a:solidFill>
              </a:rPr>
              <a:t>. </a:t>
            </a:r>
            <a:r>
              <a:rPr lang="en-US" sz="1400" dirty="0" err="1">
                <a:solidFill>
                  <a:srgbClr val="F1563F"/>
                </a:solidFill>
              </a:rPr>
              <a:t>t</a:t>
            </a:r>
            <a:r>
              <a:rPr lang="en-US" sz="1400" dirty="0" err="1" smtClean="0">
                <a:solidFill>
                  <a:srgbClr val="F1563F"/>
                </a:solidFill>
              </a:rPr>
              <a:t>apaamiset</a:t>
            </a:r>
            <a:r>
              <a:rPr lang="en-US" sz="1400" dirty="0" smtClean="0">
                <a:solidFill>
                  <a:srgbClr val="F1563F"/>
                </a:solidFill>
              </a:rPr>
              <a:t> (+ </a:t>
            </a:r>
            <a:r>
              <a:rPr lang="en-US" sz="1400" dirty="0" err="1" smtClean="0">
                <a:solidFill>
                  <a:srgbClr val="F1563F"/>
                </a:solidFill>
              </a:rPr>
              <a:t>varadekaani</a:t>
            </a:r>
            <a:r>
              <a:rPr lang="en-US" sz="1400" dirty="0" smtClean="0">
                <a:solidFill>
                  <a:srgbClr val="F1563F"/>
                </a:solidFill>
              </a:rPr>
              <a:t>/</a:t>
            </a:r>
            <a:r>
              <a:rPr lang="en-US" sz="1400" dirty="0" err="1" smtClean="0">
                <a:solidFill>
                  <a:srgbClr val="F1563F"/>
                </a:solidFill>
              </a:rPr>
              <a:t>pedajoht</a:t>
            </a:r>
            <a:r>
              <a:rPr lang="en-US" sz="1400" dirty="0" smtClean="0">
                <a:solidFill>
                  <a:srgbClr val="F1563F"/>
                </a:solidFill>
              </a:rPr>
              <a:t>.)</a:t>
            </a: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 smtClean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 smtClean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 smtClean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 smtClean="0">
              <a:solidFill>
                <a:srgbClr val="F1563F"/>
              </a:solidFill>
            </a:endParaRPr>
          </a:p>
          <a:p>
            <a:pPr marL="1714500" lvl="3" indent="-342900">
              <a:buFont typeface="+mj-lt"/>
              <a:buAutoNum type="arabicPeriod" startAt="3"/>
            </a:pPr>
            <a:endParaRPr lang="en-US" sz="1400" i="1" dirty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 startAt="3"/>
            </a:pPr>
            <a:r>
              <a:rPr lang="en-US" sz="1400" b="1" dirty="0" err="1" smtClean="0">
                <a:solidFill>
                  <a:srgbClr val="002060"/>
                </a:solidFill>
              </a:rPr>
              <a:t>Kartoitettava</a:t>
            </a:r>
            <a:r>
              <a:rPr lang="en-US" sz="1400" b="1" dirty="0" smtClean="0">
                <a:solidFill>
                  <a:srgbClr val="002060"/>
                </a:solidFill>
              </a:rPr>
              <a:t> ja </a:t>
            </a:r>
            <a:r>
              <a:rPr lang="en-US" sz="1400" b="1" dirty="0" err="1" smtClean="0">
                <a:solidFill>
                  <a:srgbClr val="002060"/>
                </a:solidFill>
              </a:rPr>
              <a:t>luotava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yhteistyötahojen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</a:rPr>
              <a:t>kanssa</a:t>
            </a:r>
            <a:r>
              <a:rPr lang="en-US" sz="1400" b="1" dirty="0" smtClean="0">
                <a:solidFill>
                  <a:srgbClr val="002060"/>
                </a:solidFill>
              </a:rPr>
              <a:t>:</a:t>
            </a:r>
          </a:p>
          <a:p>
            <a:pPr lvl="2"/>
            <a:r>
              <a:rPr lang="en-US" sz="1400" dirty="0" err="1" smtClean="0">
                <a:solidFill>
                  <a:srgbClr val="002060"/>
                </a:solidFill>
              </a:rPr>
              <a:t>JYn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vapaasti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valittavat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opintojaksot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F1563F"/>
                </a:solidFill>
              </a:rPr>
              <a:t>-</a:t>
            </a:r>
            <a:r>
              <a:rPr lang="en-US" sz="1400" dirty="0" smtClean="0">
                <a:solidFill>
                  <a:srgbClr val="F1563F"/>
                </a:solidFill>
              </a:rPr>
              <a:t>  JY OPS </a:t>
            </a:r>
            <a:r>
              <a:rPr lang="en-US" sz="1400" dirty="0" err="1" smtClean="0">
                <a:solidFill>
                  <a:srgbClr val="F1563F"/>
                </a:solidFill>
              </a:rPr>
              <a:t>prosessi</a:t>
            </a:r>
            <a:r>
              <a:rPr lang="en-US" sz="1400" dirty="0" smtClean="0">
                <a:solidFill>
                  <a:srgbClr val="F1563F"/>
                </a:solidFill>
              </a:rPr>
              <a:t>?</a:t>
            </a:r>
          </a:p>
          <a:p>
            <a:pPr lvl="2"/>
            <a:r>
              <a:rPr lang="en-US" sz="1400" dirty="0" smtClean="0">
                <a:solidFill>
                  <a:srgbClr val="002060"/>
                </a:solidFill>
              </a:rPr>
              <a:t>- </a:t>
            </a:r>
            <a:r>
              <a:rPr lang="en-US" sz="1400" dirty="0" err="1" smtClean="0">
                <a:solidFill>
                  <a:srgbClr val="002060"/>
                </a:solidFill>
              </a:rPr>
              <a:t>tieteenaloittain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vähintään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yksi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temaattinen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moduuli</a:t>
            </a:r>
            <a:r>
              <a:rPr lang="en-US" sz="1400" dirty="0" smtClean="0">
                <a:solidFill>
                  <a:srgbClr val="002060"/>
                </a:solidFill>
              </a:rPr>
              <a:t> ( </a:t>
            </a:r>
            <a:r>
              <a:rPr lang="en-US" sz="1400" dirty="0" err="1" smtClean="0">
                <a:solidFill>
                  <a:srgbClr val="002060"/>
                </a:solidFill>
              </a:rPr>
              <a:t>väh</a:t>
            </a:r>
            <a:r>
              <a:rPr lang="en-US" sz="1400" dirty="0" smtClean="0">
                <a:solidFill>
                  <a:srgbClr val="002060"/>
                </a:solidFill>
              </a:rPr>
              <a:t>. 15 op) ja </a:t>
            </a:r>
            <a:r>
              <a:rPr lang="en-US" sz="1400" dirty="0" err="1">
                <a:solidFill>
                  <a:srgbClr val="002060"/>
                </a:solidFill>
              </a:rPr>
              <a:t>niiden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sisällä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toteutettavat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opintojaksot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JY, </a:t>
            </a:r>
            <a:r>
              <a:rPr lang="en-US" sz="1400" dirty="0" err="1" smtClean="0">
                <a:solidFill>
                  <a:srgbClr val="002060"/>
                </a:solidFill>
              </a:rPr>
              <a:t>EduFutura</a:t>
            </a:r>
            <a:r>
              <a:rPr lang="en-US" sz="1400" dirty="0" smtClean="0">
                <a:solidFill>
                  <a:srgbClr val="002060"/>
                </a:solidFill>
              </a:rPr>
              <a:t>, tai YO -  </a:t>
            </a:r>
            <a:r>
              <a:rPr lang="en-US" sz="1400" dirty="0" err="1" smtClean="0">
                <a:solidFill>
                  <a:srgbClr val="002060"/>
                </a:solidFill>
              </a:rPr>
              <a:t>yhteistyössä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>
                <a:solidFill>
                  <a:srgbClr val="F1563F"/>
                </a:solidFill>
              </a:rPr>
              <a:t>-</a:t>
            </a:r>
            <a:r>
              <a:rPr lang="en-US" sz="1400" dirty="0" smtClean="0">
                <a:solidFill>
                  <a:srgbClr val="F1563F"/>
                </a:solidFill>
              </a:rPr>
              <a:t> TAR </a:t>
            </a:r>
            <a:r>
              <a:rPr lang="en-US" sz="1400" dirty="0" err="1" smtClean="0">
                <a:solidFill>
                  <a:srgbClr val="F1563F"/>
                </a:solidFill>
              </a:rPr>
              <a:t>pj:t</a:t>
            </a:r>
            <a:endParaRPr lang="en-US" sz="1400" dirty="0" smtClean="0">
              <a:solidFill>
                <a:srgbClr val="F1563F"/>
              </a:solidFill>
            </a:endParaRPr>
          </a:p>
          <a:p>
            <a:pPr marL="1257300" lvl="2" indent="-342900">
              <a:buFont typeface="+mj-lt"/>
              <a:buAutoNum type="arabicPeriod" startAt="3"/>
            </a:pPr>
            <a:endParaRPr lang="en-US" dirty="0">
              <a:solidFill>
                <a:srgbClr val="F1563F"/>
              </a:solidFill>
            </a:endParaRPr>
          </a:p>
          <a:p>
            <a:pPr marL="1257300" lvl="2" indent="-342900">
              <a:buFont typeface="+mj-lt"/>
              <a:buAutoNum type="arabicPeriod" startAt="3"/>
            </a:pPr>
            <a:endParaRPr lang="en-US" dirty="0" smtClean="0">
              <a:solidFill>
                <a:srgbClr val="F1563F"/>
              </a:solidFill>
            </a:endParaRPr>
          </a:p>
          <a:p>
            <a:pPr marL="1257300" lvl="2" indent="-342900">
              <a:buFont typeface="+mj-lt"/>
              <a:buAutoNum type="arabicPeriod" startAt="3"/>
            </a:pPr>
            <a:endParaRPr lang="en-US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 err="1" smtClean="0"/>
              <a:t>Limove</a:t>
            </a:r>
            <a:r>
              <a:rPr lang="fi-FI" sz="2800" dirty="0" smtClean="0"/>
              <a:t> –esitys 25.4. </a:t>
            </a:r>
            <a:r>
              <a:rPr lang="fi-FI" sz="2800" dirty="0"/>
              <a:t>2019</a:t>
            </a:r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/>
              <a:t>Ahtiainen, </a:t>
            </a:r>
            <a:r>
              <a:rPr lang="fi-FI" sz="1600" dirty="0" smtClean="0"/>
              <a:t>Juha, Bonsdorff </a:t>
            </a:r>
            <a:r>
              <a:rPr lang="fi-FI" sz="1600" dirty="0"/>
              <a:t>von, </a:t>
            </a:r>
            <a:r>
              <a:rPr lang="fi-FI" sz="1600" dirty="0" smtClean="0"/>
              <a:t>Mikaela, Kokko</a:t>
            </a:r>
            <a:r>
              <a:rPr lang="fi-FI" sz="1600" dirty="0"/>
              <a:t>, </a:t>
            </a:r>
            <a:r>
              <a:rPr lang="fi-FI" sz="1600" dirty="0" smtClean="0"/>
              <a:t>Sami, Simula Mikko, Sääkslahti</a:t>
            </a:r>
            <a:r>
              <a:rPr lang="fi-FI" sz="1600" dirty="0"/>
              <a:t>, </a:t>
            </a:r>
            <a:r>
              <a:rPr lang="fi-FI" sz="1600" dirty="0" smtClean="0"/>
              <a:t>Arja</a:t>
            </a:r>
            <a:endParaRPr lang="fi-FI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dirty="0"/>
              <a:t>Lähtökohtaisesti LIMOVE ajaa tiedekunnassamme tieteiden välisen tutkimus- ja koulutusyhteistyön lisäämistä. Pitkällä tähtäimellä LIMOVE tavoittelee tieteiden välisen tutkimusohjelman perustamista tiedekuntaan ja siihen tukeutuvien opintokokonaisuuksien sisällyttämistä tutkintoihin. Näistä lähtökohdista keskusteltuamme päädyimme seuraavaan kannanottoon:</a:t>
            </a:r>
          </a:p>
          <a:p>
            <a:r>
              <a:rPr lang="fi-FI" dirty="0"/>
              <a:t> </a:t>
            </a:r>
          </a:p>
          <a:p>
            <a:pPr lvl="0"/>
            <a:r>
              <a:rPr lang="fi-FI" dirty="0"/>
              <a:t>Yhteisiä opintoja ei tule purkaa vaan kehittää sisällöllisesti. Tavoitteena tulee olla sellainen yhteisten opintojen kokonaisuus, joka luo opiskelijalle valmiudet työskennellä monialaisissa ja –ammatillisissa työyhteisöissä. </a:t>
            </a:r>
            <a:r>
              <a:rPr lang="fi-FI" dirty="0" err="1"/>
              <a:t>LIMOVEssa</a:t>
            </a:r>
            <a:r>
              <a:rPr lang="fi-FI" dirty="0"/>
              <a:t> pidetään tärkeänä, että tiedekunnan koulutuksen suunnittelussa otetaan huomioon yhteiskunnan eri sektoreilla esitetyt vaatimukset tieteiden välisyyden ja monialaisen asiantuntijuuden lisäämiseksi.</a:t>
            </a:r>
          </a:p>
          <a:p>
            <a:pPr lvl="0"/>
            <a:r>
              <a:rPr lang="fi-FI" dirty="0"/>
              <a:t>Jollekin tiedekunnassa olemassa olevalle OPS-työskentelyyn osallistuvalle työryhmälle (esim. PKR tai KKR) annetaan tehtäväksi yhteisten opintojen kehittäminen</a:t>
            </a:r>
          </a:p>
          <a:p>
            <a:pPr lvl="0"/>
            <a:r>
              <a:rPr lang="fi-FI" dirty="0"/>
              <a:t>Yhteiset opinnot säilytetään nykyisessä laajuudessaan ja kaikki oppiaineet osallistuvat niiden sisällölliseen kehittämiseen.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LIMOVE ei siis ota tässä vaiheessa kantaa yhteisten opintojen sisältöihin ja pakollisuuteen vaan ainoastaan laajuuteen ja niihin periaatteisiin, joiden pohjalta kyseistä kokonaisuutta tulisi kehittää.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916-D6CC-4F4A-B091-44C2C56618F6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39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7803" y="1232469"/>
            <a:ext cx="8816197" cy="510794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err="1" smtClean="0"/>
              <a:t>Opiskelun</a:t>
            </a:r>
            <a:r>
              <a:rPr lang="en-US" sz="2200" b="1" dirty="0" smtClean="0"/>
              <a:t> ja </a:t>
            </a:r>
            <a:r>
              <a:rPr lang="en-US" sz="2200" b="1" dirty="0" err="1" smtClean="0"/>
              <a:t>oppimisen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ohjauksen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kehittäminen</a:t>
            </a:r>
            <a:r>
              <a:rPr lang="en-US" sz="2200" b="1" dirty="0" smtClean="0"/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TDKn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ohjauksen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toteuttamissuunnitelma</a:t>
            </a:r>
            <a:r>
              <a:rPr lang="en-US" sz="1800" b="1" dirty="0" smtClean="0"/>
              <a:t> (2017 &gt;)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nyt</a:t>
            </a:r>
            <a:r>
              <a:rPr lang="en-US" sz="2000" dirty="0" smtClean="0"/>
              <a:t> </a:t>
            </a:r>
            <a:r>
              <a:rPr lang="en-US" sz="2000" dirty="0" err="1" smtClean="0"/>
              <a:t>meillä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1800" dirty="0" err="1" smtClean="0"/>
              <a:t>ieteenalakohtainen</a:t>
            </a:r>
            <a:r>
              <a:rPr lang="en-US" sz="1800" dirty="0" smtClean="0"/>
              <a:t> </a:t>
            </a:r>
            <a:r>
              <a:rPr lang="en-US" sz="1800" dirty="0" err="1" smtClean="0"/>
              <a:t>ryhmäohjausjärjestelmä</a:t>
            </a:r>
            <a:r>
              <a:rPr lang="en-US" sz="1800" dirty="0" smtClean="0"/>
              <a:t>…</a:t>
            </a: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&gt;&gt; </a:t>
            </a:r>
            <a:r>
              <a:rPr lang="en-US" sz="1800" dirty="0" err="1" smtClean="0">
                <a:solidFill>
                  <a:srgbClr val="F1563F"/>
                </a:solidFill>
              </a:rPr>
              <a:t>tavoitteena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edelleen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kehittää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yhteisiä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periaatteita</a:t>
            </a:r>
            <a:r>
              <a:rPr lang="en-US" sz="1800" dirty="0" smtClean="0">
                <a:solidFill>
                  <a:srgbClr val="F1563F"/>
                </a:solidFill>
              </a:rPr>
              <a:t> ja </a:t>
            </a:r>
            <a:r>
              <a:rPr lang="en-US" sz="1800" dirty="0" err="1" smtClean="0">
                <a:solidFill>
                  <a:srgbClr val="F1563F"/>
                </a:solidFill>
              </a:rPr>
              <a:t>rakenteita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Hops, </a:t>
            </a:r>
            <a:r>
              <a:rPr lang="en-US" sz="1800" dirty="0" err="1" smtClean="0"/>
              <a:t>Oma</a:t>
            </a:r>
            <a:r>
              <a:rPr lang="en-US" sz="1800" dirty="0" smtClean="0"/>
              <a:t> </a:t>
            </a:r>
            <a:r>
              <a:rPr lang="en-US" sz="1800" dirty="0" err="1" smtClean="0"/>
              <a:t>asiantuntijuus</a:t>
            </a:r>
            <a:r>
              <a:rPr lang="en-US" sz="1800" dirty="0" smtClean="0"/>
              <a:t>, Portfolio…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1563F"/>
                </a:solidFill>
              </a:rPr>
              <a:t>- </a:t>
            </a:r>
            <a:r>
              <a:rPr lang="en-US" sz="1800" dirty="0" err="1" smtClean="0">
                <a:solidFill>
                  <a:srgbClr val="F1563F"/>
                </a:solidFill>
              </a:rPr>
              <a:t>luoda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rinnalle</a:t>
            </a:r>
            <a:r>
              <a:rPr lang="en-US" sz="1800" dirty="0" smtClean="0">
                <a:solidFill>
                  <a:srgbClr val="F1563F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1563F"/>
                </a:solidFill>
              </a:rPr>
              <a:t>&gt;&gt; </a:t>
            </a:r>
            <a:r>
              <a:rPr lang="en-US" sz="1800" dirty="0" err="1" smtClean="0">
                <a:solidFill>
                  <a:srgbClr val="F1563F"/>
                </a:solidFill>
              </a:rPr>
              <a:t>tiedekunnan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opiskelijat</a:t>
            </a:r>
            <a:r>
              <a:rPr lang="en-US" sz="1800" dirty="0" smtClean="0">
                <a:solidFill>
                  <a:srgbClr val="F1563F"/>
                </a:solidFill>
              </a:rPr>
              <a:t> “</a:t>
            </a:r>
            <a:r>
              <a:rPr lang="en-US" sz="1800" dirty="0" err="1" smtClean="0">
                <a:solidFill>
                  <a:srgbClr val="F1563F"/>
                </a:solidFill>
              </a:rPr>
              <a:t>sekoittava</a:t>
            </a:r>
            <a:r>
              <a:rPr lang="en-US" sz="1800" dirty="0" smtClean="0">
                <a:solidFill>
                  <a:srgbClr val="F1563F"/>
                </a:solidFill>
              </a:rPr>
              <a:t>” </a:t>
            </a:r>
            <a:r>
              <a:rPr lang="en-US" sz="1800" dirty="0" err="1" smtClean="0">
                <a:solidFill>
                  <a:srgbClr val="F1563F"/>
                </a:solidFill>
              </a:rPr>
              <a:t>monialainen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ryhmäohjausjärjestelmä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vuosikurssittain</a:t>
            </a:r>
            <a:r>
              <a:rPr lang="en-US" sz="1800" dirty="0"/>
              <a:t>?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kandivaihe</a:t>
            </a:r>
            <a:r>
              <a:rPr lang="en-US" sz="1800" dirty="0" smtClean="0"/>
              <a:t> – </a:t>
            </a:r>
            <a:r>
              <a:rPr lang="en-US" sz="1800" dirty="0" err="1" smtClean="0"/>
              <a:t>maisterivaihe</a:t>
            </a:r>
            <a:r>
              <a:rPr lang="en-US" sz="1800" dirty="0" smtClean="0"/>
              <a:t> – </a:t>
            </a:r>
            <a:r>
              <a:rPr lang="en-US" sz="1800" dirty="0" err="1" smtClean="0"/>
              <a:t>tohtorivaihe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ohjaustiimi</a:t>
            </a:r>
            <a:r>
              <a:rPr lang="en-US" sz="1800" dirty="0" smtClean="0"/>
              <a:t> – </a:t>
            </a:r>
            <a:r>
              <a:rPr lang="en-US" sz="1800" dirty="0" err="1" smtClean="0"/>
              <a:t>vuosikurssivastaavat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- Hops, </a:t>
            </a:r>
            <a:r>
              <a:rPr lang="en-US" sz="1800" dirty="0" err="1"/>
              <a:t>Oma</a:t>
            </a:r>
            <a:r>
              <a:rPr lang="en-US" sz="1800" dirty="0"/>
              <a:t> </a:t>
            </a:r>
            <a:r>
              <a:rPr lang="en-US" sz="1800" dirty="0" err="1"/>
              <a:t>asiantuntijuus</a:t>
            </a:r>
            <a:r>
              <a:rPr lang="en-US" sz="1800" dirty="0"/>
              <a:t>, Portfolio</a:t>
            </a:r>
            <a:r>
              <a:rPr lang="en-US" sz="1800" dirty="0" smtClean="0"/>
              <a:t>…?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Tehtävä</a:t>
            </a:r>
            <a:r>
              <a:rPr lang="en-US" sz="1800" b="1" dirty="0" smtClean="0"/>
              <a:t>: </a:t>
            </a:r>
            <a:r>
              <a:rPr lang="en-US" sz="1800" b="1" dirty="0" err="1" smtClean="0"/>
              <a:t>yhteinen</a:t>
            </a:r>
            <a:r>
              <a:rPr lang="en-US" sz="1800" b="1" dirty="0" smtClean="0"/>
              <a:t> </a:t>
            </a:r>
            <a:r>
              <a:rPr lang="en-US" sz="1800" b="1" dirty="0" err="1"/>
              <a:t>ryhmäohjausjärjestelmä</a:t>
            </a:r>
            <a:r>
              <a:rPr lang="en-US" sz="1800" b="1" dirty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&gt; 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+ </a:t>
            </a:r>
            <a:r>
              <a:rPr lang="en-US" sz="1800" dirty="0" err="1" smtClean="0">
                <a:solidFill>
                  <a:srgbClr val="F1563F"/>
                </a:solidFill>
              </a:rPr>
              <a:t>ryhmäohjaajien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tapaaminen</a:t>
            </a:r>
            <a:r>
              <a:rPr lang="en-US" sz="1800" dirty="0" smtClean="0">
                <a:solidFill>
                  <a:srgbClr val="F1563F"/>
                </a:solidFill>
              </a:rPr>
              <a:t> (Reijo </a:t>
            </a:r>
            <a:r>
              <a:rPr lang="en-US" sz="1800" dirty="0" err="1" smtClean="0">
                <a:solidFill>
                  <a:srgbClr val="F1563F"/>
                </a:solidFill>
              </a:rPr>
              <a:t>koollekutsuja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</a:t>
            </a:r>
            <a:endParaRPr lang="en-US" sz="16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420-1F13-49CE-A0CE-08AE527CAD84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-621102" y="209247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työ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11671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74" y="1208143"/>
            <a:ext cx="8578037" cy="5303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10.12.2018 -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</a:rPr>
              <a:t>Työpaja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 1: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OPS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uudistusprosessi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osaamisperustaisuus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ja </a:t>
            </a:r>
            <a:r>
              <a:rPr lang="en-US" sz="1800" u="sng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utkinto-ohjelman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osaamistavoitteet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sekä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osaamisen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kartoitus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1563F"/>
                </a:solidFill>
              </a:rPr>
              <a:t>8.2.2019 - </a:t>
            </a:r>
            <a:r>
              <a:rPr lang="en-US" sz="1800" b="1" dirty="0" err="1">
                <a:solidFill>
                  <a:srgbClr val="F1563F"/>
                </a:solidFill>
              </a:rPr>
              <a:t>Työpaja</a:t>
            </a:r>
            <a:r>
              <a:rPr lang="en-US" sz="1800" b="1" dirty="0">
                <a:solidFill>
                  <a:srgbClr val="F1563F"/>
                </a:solidFill>
              </a:rPr>
              <a:t> 2: </a:t>
            </a:r>
            <a:r>
              <a:rPr lang="en-US" sz="1800" u="sng" dirty="0" err="1">
                <a:solidFill>
                  <a:srgbClr val="F1563F"/>
                </a:solidFill>
              </a:rPr>
              <a:t>Tutkinto-ohjelman</a:t>
            </a:r>
            <a:r>
              <a:rPr lang="en-US" sz="1800" u="sng" dirty="0">
                <a:solidFill>
                  <a:srgbClr val="F1563F"/>
                </a:solidFill>
              </a:rPr>
              <a:t> </a:t>
            </a:r>
            <a:r>
              <a:rPr lang="en-US" sz="1800" u="sng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u="sng" dirty="0" smtClean="0">
                <a:solidFill>
                  <a:srgbClr val="F1563F"/>
                </a:solidFill>
              </a:rPr>
              <a:t> (</a:t>
            </a:r>
            <a:r>
              <a:rPr lang="en-US" sz="1800" u="sng" dirty="0" err="1" smtClean="0">
                <a:solidFill>
                  <a:srgbClr val="F1563F"/>
                </a:solidFill>
              </a:rPr>
              <a:t>osaamisalueiden</a:t>
            </a:r>
            <a:r>
              <a:rPr lang="en-US" sz="1800" u="sng" dirty="0" smtClean="0">
                <a:solidFill>
                  <a:srgbClr val="F1563F"/>
                </a:solidFill>
              </a:rPr>
              <a:t>) </a:t>
            </a:r>
            <a:r>
              <a:rPr lang="en-US" sz="1800" u="sng" dirty="0" err="1" smtClean="0">
                <a:solidFill>
                  <a:srgbClr val="F1563F"/>
                </a:solidFill>
              </a:rPr>
              <a:t>tavoitteet</a:t>
            </a:r>
            <a:r>
              <a:rPr lang="en-US" sz="1800" dirty="0" smtClean="0">
                <a:solidFill>
                  <a:srgbClr val="F1563F"/>
                </a:solidFill>
              </a:rPr>
              <a:t>, </a:t>
            </a:r>
            <a:r>
              <a:rPr lang="en-US" sz="1800" dirty="0" err="1" smtClean="0">
                <a:solidFill>
                  <a:srgbClr val="F1563F"/>
                </a:solidFill>
              </a:rPr>
              <a:t>tutkinto-ohjelmille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yhteisen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sekä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vapaasti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valittavan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määrittelemistä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temaattiset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moduulit</a:t>
            </a:r>
            <a:r>
              <a:rPr lang="en-US" sz="1800" dirty="0" smtClean="0">
                <a:solidFill>
                  <a:srgbClr val="F1563F"/>
                </a:solidFill>
              </a:rPr>
              <a:t>) + </a:t>
            </a:r>
            <a:r>
              <a:rPr lang="en-US" sz="1800" dirty="0" err="1" smtClean="0">
                <a:solidFill>
                  <a:srgbClr val="F1563F"/>
                </a:solidFill>
              </a:rPr>
              <a:t>yhteinen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ryhmäohjausjärjestelmä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17.5.2019 - </a:t>
            </a:r>
            <a:r>
              <a:rPr lang="en-US" sz="1800" b="1" dirty="0" err="1"/>
              <a:t>Työpaja</a:t>
            </a:r>
            <a:r>
              <a:rPr lang="en-US" sz="1800" b="1" dirty="0"/>
              <a:t> 3: </a:t>
            </a:r>
            <a:r>
              <a:rPr lang="en-US" sz="1800" u="sng" dirty="0" err="1"/>
              <a:t>Tutkinto-ohjelmien</a:t>
            </a:r>
            <a:r>
              <a:rPr lang="en-US" sz="1800" u="sng" dirty="0"/>
              <a:t> </a:t>
            </a:r>
            <a:r>
              <a:rPr lang="en-US" sz="1800" u="sng" dirty="0" err="1"/>
              <a:t>opintojaksojen</a:t>
            </a:r>
            <a:r>
              <a:rPr lang="en-US" sz="1800" u="sng" dirty="0"/>
              <a:t> </a:t>
            </a:r>
            <a:r>
              <a:rPr lang="en-US" sz="1800" u="sng" dirty="0" err="1" smtClean="0"/>
              <a:t>osaamistavoitteet</a:t>
            </a:r>
            <a:r>
              <a:rPr lang="en-US" sz="1800" u="sng" dirty="0" smtClean="0"/>
              <a:t>, </a:t>
            </a:r>
            <a:r>
              <a:rPr lang="en-US" sz="1800" dirty="0" err="1" smtClean="0">
                <a:solidFill>
                  <a:srgbClr val="002060"/>
                </a:solidFill>
              </a:rPr>
              <a:t>oppimisen</a:t>
            </a:r>
            <a:r>
              <a:rPr lang="en-US" sz="1800" dirty="0" smtClean="0">
                <a:solidFill>
                  <a:srgbClr val="002060"/>
                </a:solidFill>
              </a:rPr>
              <a:t> ja </a:t>
            </a:r>
            <a:r>
              <a:rPr lang="en-US" sz="1800" dirty="0" err="1" smtClean="0">
                <a:solidFill>
                  <a:srgbClr val="002060"/>
                </a:solidFill>
              </a:rPr>
              <a:t>arvioinnin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määritteleminen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11.10.2019 - </a:t>
            </a:r>
            <a:r>
              <a:rPr lang="en-US" sz="1800" b="1" dirty="0" err="1"/>
              <a:t>Työpaja</a:t>
            </a:r>
            <a:r>
              <a:rPr lang="en-US" sz="1800" b="1" dirty="0"/>
              <a:t> 4: </a:t>
            </a:r>
            <a:r>
              <a:rPr lang="en-US" sz="1800" dirty="0" err="1" smtClean="0"/>
              <a:t>Osaamisen</a:t>
            </a:r>
            <a:r>
              <a:rPr lang="en-US" sz="1800" dirty="0" smtClean="0"/>
              <a:t> </a:t>
            </a:r>
            <a:r>
              <a:rPr lang="en-US" sz="1800" dirty="0" err="1" smtClean="0"/>
              <a:t>kehittymistä</a:t>
            </a:r>
            <a:r>
              <a:rPr lang="en-US" sz="1800" dirty="0" smtClean="0"/>
              <a:t> </a:t>
            </a:r>
            <a:r>
              <a:rPr lang="en-US" sz="1800" dirty="0" err="1" smtClean="0"/>
              <a:t>edistävien</a:t>
            </a:r>
            <a:r>
              <a:rPr lang="en-US" sz="1800" dirty="0" smtClean="0"/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opettamis</a:t>
            </a:r>
            <a:r>
              <a:rPr lang="en-US" sz="1800" u="sng" dirty="0" smtClean="0">
                <a:solidFill>
                  <a:srgbClr val="002060"/>
                </a:solidFill>
              </a:rPr>
              <a:t>- ja </a:t>
            </a:r>
            <a:r>
              <a:rPr lang="en-US" sz="1800" u="sng" dirty="0" err="1" smtClean="0">
                <a:solidFill>
                  <a:srgbClr val="002060"/>
                </a:solidFill>
              </a:rPr>
              <a:t>ohjaustekojen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sekä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opetusvastuiden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määritteleminen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13.12.2019 - </a:t>
            </a:r>
            <a:r>
              <a:rPr lang="en-US" sz="1800" b="1" dirty="0" err="1"/>
              <a:t>Työpaja</a:t>
            </a:r>
            <a:r>
              <a:rPr lang="en-US" sz="1800" b="1" dirty="0"/>
              <a:t> </a:t>
            </a:r>
            <a:r>
              <a:rPr lang="en-US" sz="1800" b="1" dirty="0" smtClean="0"/>
              <a:t>5: </a:t>
            </a:r>
            <a:r>
              <a:rPr lang="en-US" sz="1800" u="sng" dirty="0" err="1" smtClean="0"/>
              <a:t>Tutkinto-ohjelmien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OPSien</a:t>
            </a:r>
            <a:r>
              <a:rPr lang="en-US" sz="1800" u="sng" dirty="0" smtClean="0"/>
              <a:t> </a:t>
            </a:r>
            <a:r>
              <a:rPr lang="en-US" sz="1800" u="sng" dirty="0"/>
              <a:t>1. </a:t>
            </a:r>
            <a:r>
              <a:rPr lang="en-US" sz="1800" u="sng" dirty="0" err="1"/>
              <a:t>versioiden</a:t>
            </a:r>
            <a:r>
              <a:rPr lang="en-US" sz="1800" u="sng" dirty="0"/>
              <a:t> </a:t>
            </a:r>
            <a:r>
              <a:rPr lang="en-US" sz="1800" u="sng" dirty="0" err="1"/>
              <a:t>sekä</a:t>
            </a:r>
            <a:r>
              <a:rPr lang="en-US" sz="1800" u="sng" dirty="0"/>
              <a:t> </a:t>
            </a:r>
            <a:r>
              <a:rPr lang="en-US" sz="1800" u="sng" dirty="0" err="1"/>
              <a:t>yhteisen</a:t>
            </a:r>
            <a:r>
              <a:rPr lang="en-US" sz="1800" u="sng" dirty="0"/>
              <a:t> </a:t>
            </a:r>
            <a:r>
              <a:rPr lang="en-US" sz="1800" u="sng" dirty="0" err="1"/>
              <a:t>ryhmäohjausjärjestelmän</a:t>
            </a:r>
            <a:r>
              <a:rPr lang="en-US" sz="1800" u="sng" dirty="0"/>
              <a:t> </a:t>
            </a:r>
            <a:r>
              <a:rPr lang="en-US" sz="1800" u="sng" dirty="0" err="1"/>
              <a:t>esitteleminen</a:t>
            </a:r>
            <a:endParaRPr lang="en-US" sz="1800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1563F"/>
                </a:solidFill>
              </a:rPr>
              <a:t>Tuotos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3</a:t>
            </a:r>
            <a:r>
              <a:rPr lang="en-US" sz="1800" dirty="0" smtClean="0">
                <a:solidFill>
                  <a:srgbClr val="F1563F"/>
                </a:solidFill>
              </a:rPr>
              <a:t>/2020</a:t>
            </a:r>
            <a:r>
              <a:rPr lang="en-US" sz="1800" dirty="0">
                <a:solidFill>
                  <a:srgbClr val="F1563F"/>
                </a:solidFill>
              </a:rPr>
              <a:t>: </a:t>
            </a:r>
            <a:r>
              <a:rPr lang="en-US" sz="1800" dirty="0" err="1" smtClean="0">
                <a:solidFill>
                  <a:srgbClr val="F1563F"/>
                </a:solidFill>
              </a:rPr>
              <a:t>uudistuneet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OPSt</a:t>
            </a:r>
            <a:endParaRPr lang="en-US" sz="1800" dirty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i-FI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2E50-7A2E-4B18-AAD5-0F78FFAAABE6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5375" y="11413"/>
            <a:ext cx="751256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400" dirty="0" smtClean="0"/>
              <a:t>OPS –</a:t>
            </a:r>
            <a:r>
              <a:rPr lang="en-US" sz="2400" dirty="0" err="1" smtClean="0"/>
              <a:t>uudistusprosessin</a:t>
            </a:r>
            <a:r>
              <a:rPr lang="en-US" sz="2400" dirty="0" smtClean="0"/>
              <a:t> </a:t>
            </a:r>
            <a:r>
              <a:rPr lang="en-US" sz="2400" dirty="0" err="1" smtClean="0"/>
              <a:t>työpajat</a:t>
            </a:r>
            <a:r>
              <a:rPr lang="en-US" sz="2400" dirty="0" smtClean="0"/>
              <a:t> ja </a:t>
            </a:r>
            <a:r>
              <a:rPr lang="en-US" sz="2400" dirty="0" err="1" smtClean="0"/>
              <a:t>teemat</a:t>
            </a:r>
            <a:r>
              <a:rPr lang="en-US" sz="2400" dirty="0" smtClean="0"/>
              <a:t> 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b="0" i="1" dirty="0" err="1" smtClean="0">
                <a:solidFill>
                  <a:schemeClr val="bg1">
                    <a:lumMod val="65000"/>
                  </a:schemeClr>
                </a:solidFill>
              </a:rPr>
              <a:t>suunnitelma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6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183" y="0"/>
            <a:ext cx="7542913" cy="66260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Tutkinto-ohjelmavastaavat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83" y="1089824"/>
            <a:ext cx="8686800" cy="475820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LB: Taija Juutinen, Teemu Pullinen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LPE: Arja Sääkslahti, Terhi Huovinen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TT: Anne Viljanen,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GER/KT -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Anne Viljanen, Katri Turunen, </a:t>
            </a:r>
            <a:r>
              <a:rPr lang="en-US" sz="2000" dirty="0" err="1" smtClean="0">
                <a:solidFill>
                  <a:srgbClr val="F1563F"/>
                </a:solidFill>
              </a:rPr>
              <a:t>Taina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Rantanen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LL –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</a:t>
            </a:r>
            <a:r>
              <a:rPr lang="en-US" sz="2000" dirty="0" err="1" smtClean="0">
                <a:solidFill>
                  <a:srgbClr val="F1563F"/>
                </a:solidFill>
              </a:rPr>
              <a:t>Urho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Kujala</a:t>
            </a:r>
            <a:r>
              <a:rPr lang="en-US" sz="2000" dirty="0" smtClean="0">
                <a:solidFill>
                  <a:srgbClr val="F1563F"/>
                </a:solidFill>
              </a:rPr>
              <a:t>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TK –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</a:t>
            </a:r>
            <a:r>
              <a:rPr lang="en-US" sz="2000" dirty="0" err="1" smtClean="0">
                <a:solidFill>
                  <a:srgbClr val="F1563F"/>
                </a:solidFill>
              </a:rPr>
              <a:t>Kirsi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Kasila</a:t>
            </a:r>
            <a:r>
              <a:rPr lang="en-US" sz="2000" dirty="0" smtClean="0">
                <a:solidFill>
                  <a:srgbClr val="F1563F"/>
                </a:solidFill>
              </a:rPr>
              <a:t>, Sami Kokko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FT: Ben Waller, Arja </a:t>
            </a:r>
            <a:r>
              <a:rPr lang="en-US" sz="2000" dirty="0" err="1" smtClean="0">
                <a:solidFill>
                  <a:srgbClr val="F1563F"/>
                </a:solidFill>
              </a:rPr>
              <a:t>Häkkinen</a:t>
            </a:r>
            <a:r>
              <a:rPr lang="en-US" sz="2000" dirty="0" smtClean="0">
                <a:solidFill>
                  <a:srgbClr val="F1563F"/>
                </a:solidFill>
              </a:rPr>
              <a:t>, Tuulikki Sjögren (TAO)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LYT: Hanna </a:t>
            </a:r>
            <a:r>
              <a:rPr lang="en-US" sz="2000" dirty="0" err="1" smtClean="0">
                <a:solidFill>
                  <a:srgbClr val="F1563F"/>
                </a:solidFill>
              </a:rPr>
              <a:t>Vehmas</a:t>
            </a:r>
            <a:r>
              <a:rPr lang="en-US" sz="2000" dirty="0" smtClean="0">
                <a:solidFill>
                  <a:srgbClr val="F1563F"/>
                </a:solidFill>
              </a:rPr>
              <a:t>, Mikko Simula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buFontTx/>
              <a:buChar char="-"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1563F"/>
                </a:solidFill>
              </a:rPr>
              <a:t>	</a:t>
            </a:r>
            <a:r>
              <a:rPr lang="en-US" sz="1400" dirty="0" smtClean="0">
                <a:solidFill>
                  <a:srgbClr val="F1563F"/>
                </a:solidFill>
              </a:rPr>
              <a:t>						</a:t>
            </a:r>
            <a:endParaRPr lang="en-US" sz="14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00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183" y="82658"/>
            <a:ext cx="7542913" cy="662609"/>
          </a:xfrm>
        </p:spPr>
        <p:txBody>
          <a:bodyPr>
            <a:norm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ehtävät</a:t>
            </a:r>
            <a:r>
              <a:rPr lang="en-US" sz="2800" dirty="0" smtClean="0"/>
              <a:t> ja </a:t>
            </a:r>
            <a:r>
              <a:rPr lang="en-US" sz="2800" dirty="0" err="1" smtClean="0"/>
              <a:t>tuotos</a:t>
            </a:r>
            <a:r>
              <a:rPr lang="en-US" sz="2800" dirty="0" smtClean="0"/>
              <a:t> </a:t>
            </a:r>
            <a:r>
              <a:rPr lang="en-US" sz="2800" dirty="0" err="1" smtClean="0"/>
              <a:t>työpajaan</a:t>
            </a:r>
            <a:r>
              <a:rPr lang="en-US" sz="2800" dirty="0" smtClean="0"/>
              <a:t> 3.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83" y="1093942"/>
            <a:ext cx="8847986" cy="549868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Tehtävät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tutkinto-ohjelmille</a:t>
            </a:r>
            <a:r>
              <a:rPr lang="en-US" sz="1800" b="1" dirty="0" smtClean="0"/>
              <a:t>: </a:t>
            </a:r>
            <a:r>
              <a:rPr lang="en-US" sz="1800" dirty="0">
                <a:solidFill>
                  <a:srgbClr val="F1563F"/>
                </a:solidFill>
              </a:rPr>
              <a:t>(</a:t>
            </a:r>
            <a:r>
              <a:rPr lang="en-US" sz="1800" dirty="0" err="1">
                <a:solidFill>
                  <a:srgbClr val="F1563F"/>
                </a:solidFill>
              </a:rPr>
              <a:t>tutkinto-ohjelmavastaavat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kunkin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tutkinto-ohjelman</a:t>
            </a:r>
            <a:r>
              <a:rPr lang="en-US" sz="1800" dirty="0">
                <a:solidFill>
                  <a:srgbClr val="F1563F"/>
                </a:solidFill>
              </a:rPr>
              <a:t> “</a:t>
            </a:r>
            <a:r>
              <a:rPr lang="en-US" sz="1800" dirty="0" err="1">
                <a:solidFill>
                  <a:srgbClr val="F1563F"/>
                </a:solidFill>
              </a:rPr>
              <a:t>ydinosaamisen</a:t>
            </a:r>
            <a:r>
              <a:rPr lang="en-US" sz="1800" dirty="0">
                <a:solidFill>
                  <a:srgbClr val="F1563F"/>
                </a:solidFill>
              </a:rPr>
              <a:t>” </a:t>
            </a:r>
            <a:r>
              <a:rPr lang="en-US" sz="1800" dirty="0" smtClean="0">
                <a:solidFill>
                  <a:srgbClr val="F1563F"/>
                </a:solidFill>
              </a:rPr>
              <a:t>ja 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kirkastaminen</a:t>
            </a:r>
            <a:endParaRPr lang="en-US" sz="1800" dirty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o</a:t>
            </a:r>
            <a:r>
              <a:rPr lang="en-US" sz="1800" dirty="0" err="1" smtClean="0">
                <a:solidFill>
                  <a:srgbClr val="F1563F"/>
                </a:solidFill>
              </a:rPr>
              <a:t>saamisalueiden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dirty="0" smtClean="0">
                <a:solidFill>
                  <a:srgbClr val="F1563F"/>
                </a:solidFill>
              </a:rPr>
              <a:t>) </a:t>
            </a:r>
            <a:r>
              <a:rPr lang="en-US" sz="1800" dirty="0" err="1" smtClean="0">
                <a:solidFill>
                  <a:srgbClr val="F1563F"/>
                </a:solidFill>
              </a:rPr>
              <a:t>tavoitteet</a:t>
            </a:r>
            <a:endParaRPr lang="en-US" sz="1800" dirty="0" smtClean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solidFill>
                  <a:srgbClr val="F1563F"/>
                </a:solidFill>
              </a:rPr>
              <a:t>vapaasti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valittavan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määrittämistä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valinnainen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osaaminen</a:t>
            </a:r>
            <a:r>
              <a:rPr lang="en-US" sz="1800" dirty="0" smtClean="0">
                <a:solidFill>
                  <a:srgbClr val="F1563F"/>
                </a:solidFill>
              </a:rPr>
              <a:t>, </a:t>
            </a:r>
            <a:r>
              <a:rPr lang="en-US" sz="1800" dirty="0" err="1" smtClean="0">
                <a:solidFill>
                  <a:srgbClr val="F1563F"/>
                </a:solidFill>
              </a:rPr>
              <a:t>temaattiset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osaamismoduulit</a:t>
            </a:r>
            <a:r>
              <a:rPr lang="en-US" sz="1800" dirty="0" smtClean="0">
                <a:solidFill>
                  <a:srgbClr val="F1563F"/>
                </a:solidFill>
              </a:rPr>
              <a:t>; </a:t>
            </a:r>
            <a:r>
              <a:rPr lang="en-US" sz="1800" dirty="0" err="1" smtClean="0">
                <a:solidFill>
                  <a:srgbClr val="F1563F"/>
                </a:solidFill>
              </a:rPr>
              <a:t>EduFutura</a:t>
            </a:r>
            <a:r>
              <a:rPr lang="en-US" sz="1800" dirty="0" smtClean="0">
                <a:solidFill>
                  <a:srgbClr val="F1563F"/>
                </a:solidFill>
              </a:rPr>
              <a:t>…)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/>
              <a:t>Tehtävät</a:t>
            </a:r>
            <a:r>
              <a:rPr lang="en-US" sz="1800" b="1" dirty="0"/>
              <a:t> </a:t>
            </a:r>
            <a:r>
              <a:rPr lang="en-US" sz="1800" b="1" dirty="0" err="1"/>
              <a:t>yhteisille</a:t>
            </a:r>
            <a:r>
              <a:rPr lang="en-US" sz="1800" b="1" dirty="0"/>
              <a:t> </a:t>
            </a:r>
            <a:r>
              <a:rPr lang="en-US" sz="1800" b="1" dirty="0" err="1"/>
              <a:t>jatkotyöryhmille</a:t>
            </a:r>
            <a:r>
              <a:rPr lang="en-US" sz="1800" b="1" dirty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- </a:t>
            </a:r>
            <a:r>
              <a:rPr lang="en-US" sz="1800" dirty="0" err="1" smtClean="0">
                <a:solidFill>
                  <a:srgbClr val="F1563F"/>
                </a:solidFill>
              </a:rPr>
              <a:t>tutkintojen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tutkinto-ohjelmavastaavat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kaikille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yhteisen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määrittäminen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osaamistavoitteet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solidFill>
                  <a:srgbClr val="F1563F"/>
                </a:solidFill>
              </a:rPr>
              <a:t>osaamisalueet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osaamistavoitteet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Yhteinen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ryhmäohjausjärjestelmä</a:t>
            </a:r>
            <a:r>
              <a:rPr lang="en-US" sz="1800" b="1" dirty="0" smtClean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+ </a:t>
            </a:r>
            <a:r>
              <a:rPr lang="en-US" sz="1800" dirty="0" err="1" smtClean="0">
                <a:solidFill>
                  <a:srgbClr val="F1563F"/>
                </a:solidFill>
              </a:rPr>
              <a:t>ryhmäohjaajat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1563F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</a:rPr>
              <a:t>Tuotos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</a:rPr>
              <a:t>työpajaan</a:t>
            </a:r>
            <a:r>
              <a:rPr lang="en-US" sz="1800" b="1" dirty="0" smtClean="0">
                <a:solidFill>
                  <a:srgbClr val="002060"/>
                </a:solidFill>
              </a:rPr>
              <a:t> 3. - 17.5.2019 </a:t>
            </a: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</a:rPr>
              <a:t>jätettävä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OPStiimille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8.5.mennessä)</a:t>
            </a:r>
          </a:p>
          <a:p>
            <a:pPr>
              <a:buFontTx/>
              <a:buChar char="-"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1563F"/>
                </a:solidFill>
              </a:rPr>
              <a:t>	</a:t>
            </a:r>
            <a:r>
              <a:rPr lang="en-US" sz="1400" dirty="0" smtClean="0">
                <a:solidFill>
                  <a:srgbClr val="F1563F"/>
                </a:solidFill>
              </a:rPr>
              <a:t>						</a:t>
            </a:r>
            <a:endParaRPr lang="en-US" sz="14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1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 smtClean="0">
                <a:solidFill>
                  <a:srgbClr val="F1563F"/>
                </a:solidFill>
              </a:rPr>
              <a:t>määrittelevät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endParaRPr lang="en-US" sz="2000" i="1" dirty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 smtClean="0">
                <a:solidFill>
                  <a:srgbClr val="F1563F"/>
                </a:solidFill>
              </a:rPr>
              <a:t>määrittelevät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endParaRPr lang="en-US" sz="2000" i="1" dirty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>
                <a:solidFill>
                  <a:srgbClr val="F1563F"/>
                </a:solidFill>
              </a:rPr>
              <a:t>(OPS-</a:t>
            </a:r>
            <a:r>
              <a:rPr lang="en-US" sz="1400" dirty="0" err="1" smtClean="0">
                <a:solidFill>
                  <a:srgbClr val="F1563F"/>
                </a:solidFill>
              </a:rPr>
              <a:t>pohja</a:t>
            </a:r>
            <a:r>
              <a:rPr lang="en-US" sz="1400" dirty="0" smtClean="0">
                <a:solidFill>
                  <a:srgbClr val="F1563F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/>
          <a:lstStyle/>
          <a:p>
            <a:r>
              <a:rPr lang="fi-FI" dirty="0" smtClean="0"/>
              <a:t>X tutkinto-ohjelma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1973" y="1524990"/>
            <a:ext cx="2311879" cy="852391"/>
          </a:xfrm>
        </p:spPr>
        <p:txBody>
          <a:bodyPr/>
          <a:lstStyle/>
          <a:p>
            <a:r>
              <a:rPr lang="fi-FI" dirty="0" smtClean="0"/>
              <a:t>Perusopinnot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3704765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4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6</a:t>
            </a:r>
          </a:p>
          <a:p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199911" y="1523635"/>
            <a:ext cx="2333745" cy="852391"/>
          </a:xfrm>
        </p:spPr>
        <p:txBody>
          <a:bodyPr/>
          <a:lstStyle/>
          <a:p>
            <a:r>
              <a:rPr lang="fi-FI" dirty="0" smtClean="0"/>
              <a:t>Aineopinnot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3704765"/>
          </a:xfrm>
        </p:spPr>
        <p:txBody>
          <a:bodyPr/>
          <a:lstStyle/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2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3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4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987524" y="1545284"/>
            <a:ext cx="264017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Syventävät opinnot</a:t>
            </a:r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704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FF9900"/>
                </a:solidFill>
              </a:rPr>
              <a:t>Syventäväkurssi </a:t>
            </a:r>
            <a:r>
              <a:rPr lang="fi-FI" dirty="0">
                <a:solidFill>
                  <a:srgbClr val="FF9900"/>
                </a:solidFill>
              </a:rPr>
              <a:t>1</a:t>
            </a:r>
          </a:p>
          <a:p>
            <a:r>
              <a:rPr lang="fi-FI" dirty="0">
                <a:solidFill>
                  <a:srgbClr val="FF9900"/>
                </a:solidFill>
              </a:rPr>
              <a:t>Syventäväkurssi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i="1" dirty="0" smtClean="0">
                <a:solidFill>
                  <a:schemeClr val="tx1"/>
                </a:solidFill>
              </a:rPr>
              <a:t>Esim. perusopintoihin kuuluu niin metataito kuin substanssikursseja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i="1" dirty="0" smtClean="0">
                <a:solidFill>
                  <a:schemeClr val="tx1"/>
                </a:solidFill>
              </a:rPr>
              <a:t>Opintokokonaisuuden osaamistavoitteet pirstaleiset</a:t>
            </a:r>
          </a:p>
        </p:txBody>
      </p:sp>
    </p:spTree>
    <p:extLst>
      <p:ext uri="{BB962C8B-B14F-4D97-AF65-F5344CB8AC3E}">
        <p14:creationId xmlns:p14="http://schemas.microsoft.com/office/powerpoint/2010/main" val="3580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X tutkinto-ohjelma </a:t>
            </a:r>
            <a:r>
              <a:rPr lang="fi-FI" b="0" i="1" dirty="0" smtClean="0"/>
              <a:t>(osaamisperustainen)</a:t>
            </a:r>
            <a:endParaRPr lang="fi-FI" b="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4653" y="1577279"/>
            <a:ext cx="2311879" cy="852391"/>
          </a:xfrm>
        </p:spPr>
        <p:txBody>
          <a:bodyPr>
            <a:normAutofit/>
          </a:bodyPr>
          <a:lstStyle/>
          <a:p>
            <a:r>
              <a:rPr lang="fi-FI" sz="2200" dirty="0" smtClean="0"/>
              <a:t>Osaamisalue A</a:t>
            </a:r>
            <a:endParaRPr lang="fi-FI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45288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1</a:t>
            </a:r>
            <a:endParaRPr lang="fi-FI" dirty="0">
              <a:solidFill>
                <a:srgbClr val="FF99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056772" y="1575924"/>
            <a:ext cx="2333745" cy="852391"/>
          </a:xfrm>
        </p:spPr>
        <p:txBody>
          <a:bodyPr>
            <a:normAutofit/>
          </a:bodyPr>
          <a:lstStyle/>
          <a:p>
            <a:r>
              <a:rPr lang="fi-FI" sz="2200" dirty="0" smtClean="0"/>
              <a:t>Osaamisalue B</a:t>
            </a:r>
            <a:endParaRPr lang="fi-FI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221134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</a:t>
            </a:r>
            <a:r>
              <a:rPr lang="fi-FI" dirty="0">
                <a:solidFill>
                  <a:srgbClr val="0070C0"/>
                </a:solidFill>
              </a:rPr>
              <a:t>3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2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763598" y="1583195"/>
            <a:ext cx="2587796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smtClean="0"/>
              <a:t>Osaamisalue C…</a:t>
            </a:r>
            <a:endParaRPr lang="fi-FI" sz="22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11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00B050"/>
                </a:solidFill>
              </a:rPr>
              <a:t>Peruskurssi 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6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0" dirty="0" smtClean="0">
                <a:solidFill>
                  <a:schemeClr val="tx1"/>
                </a:solidFill>
              </a:rPr>
              <a:t>Opintojaksot jäsentyvät </a:t>
            </a:r>
            <a:r>
              <a:rPr lang="fi-FI" sz="2200" dirty="0" smtClean="0">
                <a:solidFill>
                  <a:schemeClr val="tx1"/>
                </a:solidFill>
              </a:rPr>
              <a:t>Osaamisalueisiin </a:t>
            </a:r>
            <a:r>
              <a:rPr lang="fi-FI" sz="2200" b="0" dirty="0" smtClean="0">
                <a:solidFill>
                  <a:schemeClr val="tx1"/>
                </a:solidFill>
              </a:rPr>
              <a:t>joille annetaan </a:t>
            </a:r>
            <a:r>
              <a:rPr lang="fi-FI" sz="2200" dirty="0" smtClean="0">
                <a:solidFill>
                  <a:schemeClr val="tx1"/>
                </a:solidFill>
              </a:rPr>
              <a:t>osaamista kuvaava nimi </a:t>
            </a:r>
          </a:p>
        </p:txBody>
      </p:sp>
    </p:spTree>
    <p:extLst>
      <p:ext uri="{BB962C8B-B14F-4D97-AF65-F5344CB8AC3E}">
        <p14:creationId xmlns:p14="http://schemas.microsoft.com/office/powerpoint/2010/main" val="30137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X tutkinto-ohjelma </a:t>
            </a:r>
            <a:r>
              <a:rPr lang="fi-FI" b="0" i="1" dirty="0" smtClean="0"/>
              <a:t>(osaamisperustainen)</a:t>
            </a:r>
            <a:endParaRPr lang="fi-FI" b="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45288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1</a:t>
            </a:r>
            <a:endParaRPr lang="fi-FI" dirty="0">
              <a:solidFill>
                <a:srgbClr val="FF99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221134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</a:t>
            </a:r>
            <a:r>
              <a:rPr lang="fi-FI" dirty="0">
                <a:solidFill>
                  <a:srgbClr val="0070C0"/>
                </a:solidFill>
              </a:rPr>
              <a:t>3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2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3.5.2019</a:t>
            </a:fld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11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00B050"/>
                </a:solidFill>
              </a:rPr>
              <a:t>Peruskurssi 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6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0" dirty="0" smtClean="0">
                <a:solidFill>
                  <a:schemeClr val="tx1"/>
                </a:solidFill>
              </a:rPr>
              <a:t>Opintojaksot jäsentyvät </a:t>
            </a:r>
            <a:r>
              <a:rPr lang="fi-FI" sz="2200" dirty="0" smtClean="0">
                <a:solidFill>
                  <a:schemeClr val="tx1"/>
                </a:solidFill>
              </a:rPr>
              <a:t>Osaamisalueisiin </a:t>
            </a:r>
            <a:r>
              <a:rPr lang="fi-FI" sz="2200" b="0" dirty="0" smtClean="0">
                <a:solidFill>
                  <a:schemeClr val="tx1"/>
                </a:solidFill>
              </a:rPr>
              <a:t>joille annetaan </a:t>
            </a:r>
            <a:r>
              <a:rPr lang="fi-FI" sz="2200" dirty="0" smtClean="0">
                <a:solidFill>
                  <a:schemeClr val="tx1"/>
                </a:solidFill>
              </a:rPr>
              <a:t>osaamista kuvaava nimi </a:t>
            </a: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534838" y="1524990"/>
            <a:ext cx="2311879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dirty="0" smtClean="0"/>
              <a:t>Oppimisen ja työelämäntaidot</a:t>
            </a:r>
            <a:endParaRPr lang="fi-FI" sz="2200" dirty="0"/>
          </a:p>
        </p:txBody>
      </p:sp>
      <p:sp>
        <p:nvSpPr>
          <p:cNvPr id="16" name="Text Placeholder 5"/>
          <p:cNvSpPr txBox="1">
            <a:spLocks/>
          </p:cNvSpPr>
          <p:nvPr/>
        </p:nvSpPr>
        <p:spPr>
          <a:xfrm>
            <a:off x="3262776" y="1523635"/>
            <a:ext cx="2787613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Liikuntapedagogiikka ja didaktiikka</a:t>
            </a:r>
            <a:endParaRPr lang="fi-FI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6050389" y="1545284"/>
            <a:ext cx="2670917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Tutkimusosaaminen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8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AF9E5D57-5B5E-401D-B2CE-10D92039A025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2DE237A3-F387-42F7-8438-1775296BE603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7C106CE1-9F54-4332-819A-B1E99B1D9E08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JYU ei kuvia kevyt Helvetica</Template>
  <TotalTime>6328</TotalTime>
  <Words>1268</Words>
  <Application>Microsoft Office PowerPoint</Application>
  <PresentationFormat>On-screen Show (4:3)</PresentationFormat>
  <Paragraphs>323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Helvetica</vt:lpstr>
      <vt:lpstr>Palatino Linotype</vt:lpstr>
      <vt:lpstr>JYU Otsikkodiat</vt:lpstr>
      <vt:lpstr>JYU sisältö pohjat</vt:lpstr>
      <vt:lpstr>2_Mukautettu suunnittelumalli</vt:lpstr>
      <vt:lpstr>OPS –uudistus 2020-2023 Työpaja 2 Tutkinto-ohjelmavastaavat</vt:lpstr>
      <vt:lpstr>PowerPoint Presentation</vt:lpstr>
      <vt:lpstr>Tutkinto-ohjelmavastaavat</vt:lpstr>
      <vt:lpstr>Tehtävät ja tuotos työpajaan 3.</vt:lpstr>
      <vt:lpstr>PowerPoint Presentation</vt:lpstr>
      <vt:lpstr>PowerPoint Presentation</vt:lpstr>
      <vt:lpstr>X tutkinto-ohjelma</vt:lpstr>
      <vt:lpstr>X tutkinto-ohjelma (osaamisperustainen)</vt:lpstr>
      <vt:lpstr>X tutkinto-ohjelma (osaamisperustainen)</vt:lpstr>
      <vt:lpstr>PowerPoint Presentation</vt:lpstr>
      <vt:lpstr>PowerPoint Presentation</vt:lpstr>
      <vt:lpstr>PowerPoint Presentation</vt:lpstr>
      <vt:lpstr>OPS-työn läpivientiä Periaatteita, epäonnistuneita ja onnistuneita käytänteitä Ulla Klemola (Kovat, pedagogiset johtajat) 23.04.2019 15.11  </vt:lpstr>
      <vt:lpstr>PowerPoint Presentation</vt:lpstr>
      <vt:lpstr>PowerPoint Presentation</vt:lpstr>
      <vt:lpstr>PowerPoint Presentation</vt:lpstr>
      <vt:lpstr>Limove –esitys 25.4. 2019 Ahtiainen, Juha, Bonsdorff von, Mikaela, Kokko, Sami, Simula Mikko, Sääkslahti, Arja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–työ 2020-2023</dc:title>
  <dc:creator>Bottas, Reijo</dc:creator>
  <cp:lastModifiedBy>Bottas, Reijo</cp:lastModifiedBy>
  <cp:revision>776</cp:revision>
  <dcterms:created xsi:type="dcterms:W3CDTF">2018-10-10T19:49:44Z</dcterms:created>
  <dcterms:modified xsi:type="dcterms:W3CDTF">2019-05-03T07:10:38Z</dcterms:modified>
</cp:coreProperties>
</file>