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8" r:id="rId1"/>
    <p:sldMasterId id="2147483672" r:id="rId2"/>
    <p:sldMasterId id="2147483733" r:id="rId3"/>
  </p:sldMasterIdLst>
  <p:notesMasterIdLst>
    <p:notesMasterId r:id="rId22"/>
  </p:notesMasterIdLst>
  <p:handoutMasterIdLst>
    <p:handoutMasterId r:id="rId23"/>
  </p:handoutMasterIdLst>
  <p:sldIdLst>
    <p:sldId id="256" r:id="rId4"/>
    <p:sldId id="322" r:id="rId5"/>
    <p:sldId id="356" r:id="rId6"/>
    <p:sldId id="346" r:id="rId7"/>
    <p:sldId id="370" r:id="rId8"/>
    <p:sldId id="378" r:id="rId9"/>
    <p:sldId id="371" r:id="rId10"/>
    <p:sldId id="373" r:id="rId11"/>
    <p:sldId id="375" r:id="rId12"/>
    <p:sldId id="372" r:id="rId13"/>
    <p:sldId id="377" r:id="rId14"/>
    <p:sldId id="376" r:id="rId15"/>
    <p:sldId id="381" r:id="rId16"/>
    <p:sldId id="368" r:id="rId17"/>
    <p:sldId id="379" r:id="rId18"/>
    <p:sldId id="380" r:id="rId19"/>
    <p:sldId id="382" r:id="rId20"/>
    <p:sldId id="358" r:id="rId21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1563F"/>
    <a:srgbClr val="0075F6"/>
    <a:srgbClr val="000000"/>
    <a:srgbClr val="FF9933"/>
    <a:srgbClr val="FFCC00"/>
    <a:srgbClr val="FF00FF"/>
    <a:srgbClr val="00CC00"/>
    <a:srgbClr val="00FF00"/>
    <a:srgbClr val="EB3E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799"/>
  </p:normalViewPr>
  <p:slideViewPr>
    <p:cSldViewPr snapToGrid="0" snapToObjects="1">
      <p:cViewPr varScale="1">
        <p:scale>
          <a:sx n="120" d="100"/>
          <a:sy n="120" d="100"/>
        </p:scale>
        <p:origin x="132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84DB44-8318-4D4B-A31D-C4D63F772ACF}" type="datetimeFigureOut">
              <a:rPr lang="fi-FI" smtClean="0"/>
              <a:pPr/>
              <a:t>3.5.2019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C1F986-3D21-744C-B29A-EF5715DA12C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78860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C4C18A-DE29-3744-A6F5-E9453D76A132}" type="datetimeFigureOut">
              <a:rPr lang="fi-FI" smtClean="0"/>
              <a:pPr/>
              <a:t>3.5.2019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48225D-FEDE-FA47-A1F1-95B654695E92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6766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708375" y="2403286"/>
            <a:ext cx="5727252" cy="1906777"/>
          </a:xfrm>
          <a:effectLst/>
        </p:spPr>
        <p:txBody>
          <a:bodyPr anchor="b">
            <a:noAutofit/>
          </a:bodyPr>
          <a:lstStyle>
            <a:lvl1pPr algn="ctr">
              <a:defRPr sz="4000" b="1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708374" y="4539932"/>
            <a:ext cx="5727252" cy="875930"/>
          </a:xfrm>
          <a:effectLst/>
        </p:spPr>
        <p:txBody>
          <a:bodyPr>
            <a:normAutofit/>
          </a:bodyPr>
          <a:lstStyle>
            <a:lvl1pPr marL="0" indent="0" algn="ctr">
              <a:buNone/>
              <a:defRPr sz="2000" b="1">
                <a:solidFill>
                  <a:srgbClr val="C7C9C8"/>
                </a:solidFill>
                <a:latin typeface="Helvetic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 dirty="0"/>
          </a:p>
        </p:txBody>
      </p:sp>
      <p:pic>
        <p:nvPicPr>
          <p:cNvPr id="6" name="Kuva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7360" y="1045883"/>
            <a:ext cx="2047442" cy="1332265"/>
          </a:xfrm>
          <a:prstGeom prst="rect">
            <a:avLst/>
          </a:prstGeom>
        </p:spPr>
      </p:pic>
      <p:sp>
        <p:nvSpPr>
          <p:cNvPr id="13" name="Suorakulmio 12"/>
          <p:cNvSpPr/>
          <p:nvPr userDrawn="1"/>
        </p:nvSpPr>
        <p:spPr>
          <a:xfrm>
            <a:off x="0" y="6693646"/>
            <a:ext cx="9144000" cy="17048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rgbClr val="FF0000"/>
              </a:solidFill>
              <a:latin typeface="Helvetica" pitchFamily="34" charset="0"/>
            </a:endParaRPr>
          </a:p>
        </p:txBody>
      </p:sp>
      <p:sp>
        <p:nvSpPr>
          <p:cNvPr id="1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5343907" y="6424451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smtClean="0">
                <a:solidFill>
                  <a:schemeClr val="accent1"/>
                </a:solidFill>
              </a:rPr>
              <a:t>JYU. Since 1863. Bottas</a:t>
            </a:r>
            <a:endParaRPr lang="fi-FI" b="1" dirty="0"/>
          </a:p>
        </p:txBody>
      </p:sp>
      <p:sp>
        <p:nvSpPr>
          <p:cNvPr id="1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564975" y="6424451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7" name="Suora yhdysviiva 16"/>
          <p:cNvCxnSpPr/>
          <p:nvPr userDrawn="1"/>
        </p:nvCxnSpPr>
        <p:spPr>
          <a:xfrm>
            <a:off x="8503899" y="6424451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uora yhdysviiva 17"/>
          <p:cNvCxnSpPr/>
          <p:nvPr userDrawn="1"/>
        </p:nvCxnSpPr>
        <p:spPr>
          <a:xfrm>
            <a:off x="7552916" y="6424451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617453" y="6424380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5C8CDE9D-6932-4FDB-AE25-147529A37FED}" type="datetime1">
              <a:rPr lang="fi-FI" smtClean="0"/>
              <a:t>3.5.2019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20111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9"/>
          <p:cNvSpPr/>
          <p:nvPr userDrawn="1"/>
        </p:nvSpPr>
        <p:spPr>
          <a:xfrm>
            <a:off x="0" y="6540486"/>
            <a:ext cx="9144000" cy="3236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43907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9" name="Suora yhdysviiva 8"/>
          <p:cNvCxnSpPr/>
          <p:nvPr userDrawn="1"/>
        </p:nvCxnSpPr>
        <p:spPr>
          <a:xfrm>
            <a:off x="8503899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uora yhdysviiva 9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7FAD850F-7EE3-408B-AA76-6FAD824EDC4C}" type="datetime1">
              <a:rPr lang="fi-FI" smtClean="0"/>
              <a:t>3.5.2019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32733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orakulmio 9"/>
          <p:cNvSpPr/>
          <p:nvPr userDrawn="1"/>
        </p:nvSpPr>
        <p:spPr>
          <a:xfrm>
            <a:off x="0" y="6540486"/>
            <a:ext cx="9144000" cy="3236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43907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1341344"/>
            <a:ext cx="3008313" cy="1162050"/>
          </a:xfrm>
        </p:spPr>
        <p:txBody>
          <a:bodyPr anchor="b">
            <a:normAutofit/>
          </a:bodyPr>
          <a:lstStyle>
            <a:lvl1pPr algn="l">
              <a:defRPr sz="2400" b="1">
                <a:latin typeface="Helvetica" pitchFamily="34" charset="0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1341344"/>
            <a:ext cx="5111750" cy="5001185"/>
          </a:xfrm>
        </p:spPr>
        <p:txBody>
          <a:bodyPr>
            <a:normAutofit/>
          </a:bodyPr>
          <a:lstStyle>
            <a:lvl1pPr>
              <a:defRPr sz="2800">
                <a:latin typeface="Helvetica" pitchFamily="34" charset="0"/>
              </a:defRPr>
            </a:lvl1pPr>
            <a:lvl2pPr>
              <a:defRPr sz="2400">
                <a:latin typeface="Helvetica" pitchFamily="34" charset="0"/>
              </a:defRPr>
            </a:lvl2pPr>
            <a:lvl3pPr>
              <a:defRPr sz="2000">
                <a:latin typeface="Helvetica" pitchFamily="34" charset="0"/>
              </a:defRPr>
            </a:lvl3pPr>
            <a:lvl4pPr>
              <a:defRPr sz="1800">
                <a:latin typeface="Helvetica" pitchFamily="34" charset="0"/>
              </a:defRPr>
            </a:lvl4pPr>
            <a:lvl5pPr>
              <a:defRPr sz="1800">
                <a:latin typeface="Helvetica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2503394"/>
            <a:ext cx="3008313" cy="3839135"/>
          </a:xfrm>
        </p:spPr>
        <p:txBody>
          <a:bodyPr/>
          <a:lstStyle>
            <a:lvl1pPr marL="0" indent="0">
              <a:buNone/>
              <a:defRPr sz="1400">
                <a:latin typeface="Helvetic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2" name="Suora yhdysviiva 11"/>
          <p:cNvCxnSpPr/>
          <p:nvPr userDrawn="1"/>
        </p:nvCxnSpPr>
        <p:spPr>
          <a:xfrm>
            <a:off x="8503899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uora yhdysviiva 12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E83C9A45-DED0-4625-A57A-A4C2C9D0A279}" type="datetime1">
              <a:rPr lang="fi-FI" smtClean="0"/>
              <a:t>3.5.2019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070544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9"/>
          <p:cNvSpPr/>
          <p:nvPr userDrawn="1"/>
        </p:nvSpPr>
        <p:spPr>
          <a:xfrm>
            <a:off x="0" y="6540486"/>
            <a:ext cx="9144000" cy="3236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1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43907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2400" b="1">
                <a:latin typeface="Helvetica" pitchFamily="34" charset="0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Helvetica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Helvetic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cxnSp>
        <p:nvCxnSpPr>
          <p:cNvPr id="9" name="Suora yhdysviiva 8"/>
          <p:cNvCxnSpPr/>
          <p:nvPr userDrawn="1"/>
        </p:nvCxnSpPr>
        <p:spPr>
          <a:xfrm>
            <a:off x="8503899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uora yhdysviiva 9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C4FAE870-6708-4110-B10E-BA52F852C4C6}" type="datetime1">
              <a:rPr lang="fi-FI" smtClean="0"/>
              <a:t>3.5.2019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075220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orakulmio 9"/>
          <p:cNvSpPr/>
          <p:nvPr userDrawn="1"/>
        </p:nvSpPr>
        <p:spPr>
          <a:xfrm>
            <a:off x="0" y="6540486"/>
            <a:ext cx="9144000" cy="3236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17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43907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Helvetica" pitchFamily="34" charset="0"/>
              </a:defRPr>
            </a:lvl1pPr>
            <a:lvl2pPr>
              <a:defRPr>
                <a:latin typeface="Helvetica" pitchFamily="34" charset="0"/>
              </a:defRPr>
            </a:lvl2pPr>
            <a:lvl3pPr>
              <a:defRPr>
                <a:latin typeface="Helvetica" pitchFamily="34" charset="0"/>
              </a:defRPr>
            </a:lvl3pPr>
            <a:lvl4pPr>
              <a:defRPr>
                <a:latin typeface="Helvetica" pitchFamily="34" charset="0"/>
              </a:defRPr>
            </a:lvl4pPr>
            <a:lvl5pPr>
              <a:defRPr>
                <a:latin typeface="Helvetica" pitchFamily="34" charset="0"/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11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3" name="Suora yhdysviiva 12"/>
          <p:cNvCxnSpPr/>
          <p:nvPr userDrawn="1"/>
        </p:nvCxnSpPr>
        <p:spPr>
          <a:xfrm>
            <a:off x="8503899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uora yhdysviiva 13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021FBA4-9C9C-4124-972F-3195ED54AA2C}" type="datetime1">
              <a:rPr lang="fi-FI" smtClean="0"/>
              <a:t>3.5.2019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562681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orakulmio 9"/>
          <p:cNvSpPr/>
          <p:nvPr userDrawn="1"/>
        </p:nvSpPr>
        <p:spPr>
          <a:xfrm>
            <a:off x="0" y="6540486"/>
            <a:ext cx="9144000" cy="3236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1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43907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5753100" y="274638"/>
            <a:ext cx="2057400" cy="5851525"/>
          </a:xfrm>
        </p:spPr>
        <p:txBody>
          <a:bodyPr vert="eaVert"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143500" cy="5851525"/>
          </a:xfrm>
        </p:spPr>
        <p:txBody>
          <a:bodyPr vert="eaVert"/>
          <a:lstStyle>
            <a:lvl1pPr>
              <a:defRPr>
                <a:latin typeface="Helvetica" pitchFamily="34" charset="0"/>
              </a:defRPr>
            </a:lvl1pPr>
            <a:lvl2pPr>
              <a:defRPr>
                <a:latin typeface="Helvetica" pitchFamily="34" charset="0"/>
              </a:defRPr>
            </a:lvl2pPr>
            <a:lvl3pPr>
              <a:defRPr>
                <a:latin typeface="Helvetica" pitchFamily="34" charset="0"/>
              </a:defRPr>
            </a:lvl3pPr>
            <a:lvl4pPr>
              <a:defRPr>
                <a:latin typeface="Helvetica" pitchFamily="34" charset="0"/>
              </a:defRPr>
            </a:lvl4pPr>
            <a:lvl5pPr>
              <a:defRPr>
                <a:latin typeface="Helvetica" pitchFamily="34" charset="0"/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3" name="Suora yhdysviiva 12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Suorakulmio 14"/>
          <p:cNvSpPr/>
          <p:nvPr userDrawn="1"/>
        </p:nvSpPr>
        <p:spPr>
          <a:xfrm rot="5400000">
            <a:off x="8248258" y="142284"/>
            <a:ext cx="763388" cy="1028096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atin typeface="Helvetica" pitchFamily="34" charset="0"/>
            </a:endParaRPr>
          </a:p>
        </p:txBody>
      </p:sp>
      <p:pic>
        <p:nvPicPr>
          <p:cNvPr id="16" name="Kuva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448116" y="288127"/>
            <a:ext cx="323551" cy="736410"/>
          </a:xfrm>
          <a:prstGeom prst="rect">
            <a:avLst/>
          </a:prstGeom>
        </p:spPr>
      </p:pic>
      <p:sp>
        <p:nvSpPr>
          <p:cNvPr id="17" name="Päivämäärän paikkamerkki 3"/>
          <p:cNvSpPr>
            <a:spLocks noGrp="1"/>
          </p:cNvSpPr>
          <p:nvPr userDrawn="1">
            <p:ph type="dt" sz="half" idx="10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7F94828-22B4-48E6-B34D-EA38EAC32EA8}" type="datetime1">
              <a:rPr lang="fi-FI" smtClean="0"/>
              <a:t>3.5.2019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65545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10"/>
          <p:cNvSpPr>
            <a:spLocks noGrp="1"/>
          </p:cNvSpPr>
          <p:nvPr>
            <p:ph type="pic" sz="quarter" idx="13"/>
          </p:nvPr>
        </p:nvSpPr>
        <p:spPr>
          <a:xfrm>
            <a:off x="3945499" y="0"/>
            <a:ext cx="5198502" cy="6540500"/>
          </a:xfrm>
          <a:custGeom>
            <a:avLst/>
            <a:gdLst>
              <a:gd name="connsiteX0" fmla="*/ 0 w 5198502"/>
              <a:gd name="connsiteY0" fmla="*/ 0 h 6540500"/>
              <a:gd name="connsiteX1" fmla="*/ 5198502 w 5198502"/>
              <a:gd name="connsiteY1" fmla="*/ 0 h 6540500"/>
              <a:gd name="connsiteX2" fmla="*/ 5198502 w 5198502"/>
              <a:gd name="connsiteY2" fmla="*/ 6540500 h 6540500"/>
              <a:gd name="connsiteX3" fmla="*/ 0 w 5198502"/>
              <a:gd name="connsiteY3" fmla="*/ 6540500 h 6540500"/>
              <a:gd name="connsiteX4" fmla="*/ 0 w 5198502"/>
              <a:gd name="connsiteY4" fmla="*/ 0 h 6540500"/>
              <a:gd name="connsiteX0" fmla="*/ 2422782 w 5198502"/>
              <a:gd name="connsiteY0" fmla="*/ 18496 h 6540500"/>
              <a:gd name="connsiteX1" fmla="*/ 5198502 w 5198502"/>
              <a:gd name="connsiteY1" fmla="*/ 0 h 6540500"/>
              <a:gd name="connsiteX2" fmla="*/ 5198502 w 5198502"/>
              <a:gd name="connsiteY2" fmla="*/ 6540500 h 6540500"/>
              <a:gd name="connsiteX3" fmla="*/ 0 w 5198502"/>
              <a:gd name="connsiteY3" fmla="*/ 6540500 h 6540500"/>
              <a:gd name="connsiteX4" fmla="*/ 2422782 w 5198502"/>
              <a:gd name="connsiteY4" fmla="*/ 18496 h 6540500"/>
              <a:gd name="connsiteX0" fmla="*/ 2694035 w 5198502"/>
              <a:gd name="connsiteY0" fmla="*/ 0 h 6583656"/>
              <a:gd name="connsiteX1" fmla="*/ 5198502 w 5198502"/>
              <a:gd name="connsiteY1" fmla="*/ 43156 h 6583656"/>
              <a:gd name="connsiteX2" fmla="*/ 5198502 w 5198502"/>
              <a:gd name="connsiteY2" fmla="*/ 6583656 h 6583656"/>
              <a:gd name="connsiteX3" fmla="*/ 0 w 5198502"/>
              <a:gd name="connsiteY3" fmla="*/ 6583656 h 6583656"/>
              <a:gd name="connsiteX4" fmla="*/ 2694035 w 5198502"/>
              <a:gd name="connsiteY4" fmla="*/ 0 h 6583656"/>
              <a:gd name="connsiteX0" fmla="*/ 2435112 w 5198502"/>
              <a:gd name="connsiteY0" fmla="*/ 36991 h 6540500"/>
              <a:gd name="connsiteX1" fmla="*/ 5198502 w 5198502"/>
              <a:gd name="connsiteY1" fmla="*/ 0 h 6540500"/>
              <a:gd name="connsiteX2" fmla="*/ 5198502 w 5198502"/>
              <a:gd name="connsiteY2" fmla="*/ 6540500 h 6540500"/>
              <a:gd name="connsiteX3" fmla="*/ 0 w 5198502"/>
              <a:gd name="connsiteY3" fmla="*/ 6540500 h 6540500"/>
              <a:gd name="connsiteX4" fmla="*/ 2435112 w 5198502"/>
              <a:gd name="connsiteY4" fmla="*/ 36991 h 6540500"/>
              <a:gd name="connsiteX0" fmla="*/ 2428947 w 5198502"/>
              <a:gd name="connsiteY0" fmla="*/ 6165 h 6540500"/>
              <a:gd name="connsiteX1" fmla="*/ 5198502 w 5198502"/>
              <a:gd name="connsiteY1" fmla="*/ 0 h 6540500"/>
              <a:gd name="connsiteX2" fmla="*/ 5198502 w 5198502"/>
              <a:gd name="connsiteY2" fmla="*/ 6540500 h 6540500"/>
              <a:gd name="connsiteX3" fmla="*/ 0 w 5198502"/>
              <a:gd name="connsiteY3" fmla="*/ 6540500 h 6540500"/>
              <a:gd name="connsiteX4" fmla="*/ 2428947 w 5198502"/>
              <a:gd name="connsiteY4" fmla="*/ 6165 h 654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98502" h="6540500">
                <a:moveTo>
                  <a:pt x="2428947" y="6165"/>
                </a:moveTo>
                <a:lnTo>
                  <a:pt x="5198502" y="0"/>
                </a:lnTo>
                <a:lnTo>
                  <a:pt x="5198502" y="6540500"/>
                </a:lnTo>
                <a:lnTo>
                  <a:pt x="0" y="6540500"/>
                </a:lnTo>
                <a:lnTo>
                  <a:pt x="2428947" y="6165"/>
                </a:lnTo>
                <a:close/>
              </a:path>
            </a:pathLst>
          </a:custGeom>
          <a:solidFill>
            <a:schemeClr val="accent5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tx2"/>
                </a:solidFill>
                <a:latin typeface="Helvetica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7" name="Suorakulmio 6"/>
          <p:cNvSpPr/>
          <p:nvPr userDrawn="1"/>
        </p:nvSpPr>
        <p:spPr>
          <a:xfrm>
            <a:off x="0" y="0"/>
            <a:ext cx="6375120" cy="6864136"/>
          </a:xfrm>
          <a:custGeom>
            <a:avLst/>
            <a:gdLst>
              <a:gd name="connsiteX0" fmla="*/ 0 w 6553200"/>
              <a:gd name="connsiteY0" fmla="*/ 0 h 6858000"/>
              <a:gd name="connsiteX1" fmla="*/ 6553200 w 6553200"/>
              <a:gd name="connsiteY1" fmla="*/ 0 h 6858000"/>
              <a:gd name="connsiteX2" fmla="*/ 6553200 w 6553200"/>
              <a:gd name="connsiteY2" fmla="*/ 6858000 h 6858000"/>
              <a:gd name="connsiteX3" fmla="*/ 0 w 6553200"/>
              <a:gd name="connsiteY3" fmla="*/ 6858000 h 6858000"/>
              <a:gd name="connsiteX4" fmla="*/ 0 w 6553200"/>
              <a:gd name="connsiteY4" fmla="*/ 0 h 6858000"/>
              <a:gd name="connsiteX0" fmla="*/ 0 w 6553200"/>
              <a:gd name="connsiteY0" fmla="*/ 0 h 6858000"/>
              <a:gd name="connsiteX1" fmla="*/ 6553200 w 6553200"/>
              <a:gd name="connsiteY1" fmla="*/ 0 h 6858000"/>
              <a:gd name="connsiteX2" fmla="*/ 3737066 w 6553200"/>
              <a:gd name="connsiteY2" fmla="*/ 6858000 h 6858000"/>
              <a:gd name="connsiteX3" fmla="*/ 0 w 6553200"/>
              <a:gd name="connsiteY3" fmla="*/ 6858000 h 6858000"/>
              <a:gd name="connsiteX4" fmla="*/ 0 w 6553200"/>
              <a:gd name="connsiteY4" fmla="*/ 0 h 6858000"/>
              <a:gd name="connsiteX0" fmla="*/ 0 w 6553200"/>
              <a:gd name="connsiteY0" fmla="*/ 0 h 6858000"/>
              <a:gd name="connsiteX1" fmla="*/ 6553200 w 6553200"/>
              <a:gd name="connsiteY1" fmla="*/ 0 h 6858000"/>
              <a:gd name="connsiteX2" fmla="*/ 3914992 w 6553200"/>
              <a:gd name="connsiteY2" fmla="*/ 6839594 h 6858000"/>
              <a:gd name="connsiteX3" fmla="*/ 0 w 6553200"/>
              <a:gd name="connsiteY3" fmla="*/ 6858000 h 6858000"/>
              <a:gd name="connsiteX4" fmla="*/ 0 w 6553200"/>
              <a:gd name="connsiteY4" fmla="*/ 0 h 6858000"/>
              <a:gd name="connsiteX0" fmla="*/ 0 w 6553200"/>
              <a:gd name="connsiteY0" fmla="*/ 0 h 6864136"/>
              <a:gd name="connsiteX1" fmla="*/ 6553200 w 6553200"/>
              <a:gd name="connsiteY1" fmla="*/ 0 h 6864136"/>
              <a:gd name="connsiteX2" fmla="*/ 3921127 w 6553200"/>
              <a:gd name="connsiteY2" fmla="*/ 6864136 h 6864136"/>
              <a:gd name="connsiteX3" fmla="*/ 0 w 6553200"/>
              <a:gd name="connsiteY3" fmla="*/ 6858000 h 6864136"/>
              <a:gd name="connsiteX4" fmla="*/ 0 w 6553200"/>
              <a:gd name="connsiteY4" fmla="*/ 0 h 6864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53200" h="6864136">
                <a:moveTo>
                  <a:pt x="0" y="0"/>
                </a:moveTo>
                <a:lnTo>
                  <a:pt x="6553200" y="0"/>
                </a:lnTo>
                <a:lnTo>
                  <a:pt x="3921127" y="6864136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2"/>
              </a:solidFill>
              <a:latin typeface="Helvetica" pitchFamily="34" charset="0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1" y="1516842"/>
            <a:ext cx="4741260" cy="1589105"/>
          </a:xfrm>
        </p:spPr>
        <p:txBody>
          <a:bodyPr/>
          <a:lstStyle>
            <a:lvl1pPr algn="l">
              <a:defRPr b="1" i="0">
                <a:solidFill>
                  <a:schemeClr val="tx2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3382046"/>
            <a:ext cx="3620636" cy="29234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800">
                <a:solidFill>
                  <a:schemeClr val="tx2"/>
                </a:solidFill>
                <a:latin typeface="Helvetica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8" name="Suorakulmio 7"/>
          <p:cNvSpPr/>
          <p:nvPr userDrawn="1"/>
        </p:nvSpPr>
        <p:spPr>
          <a:xfrm>
            <a:off x="-1" y="6540486"/>
            <a:ext cx="9144000" cy="3236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C05E4ED-A37A-4345-8BEE-70D70D0AFC00}" type="datetime1">
              <a:rPr lang="fi-FI" smtClean="0"/>
              <a:t>3.5.2019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43906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smtClean="0">
                <a:solidFill>
                  <a:schemeClr val="accent1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4" name="Suora yhdysviiva 13"/>
          <p:cNvCxnSpPr/>
          <p:nvPr userDrawn="1"/>
        </p:nvCxnSpPr>
        <p:spPr>
          <a:xfrm>
            <a:off x="8503899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 userDrawn="1"/>
        </p:nvGrpSpPr>
        <p:grpSpPr>
          <a:xfrm>
            <a:off x="457201" y="0"/>
            <a:ext cx="763388" cy="1028096"/>
            <a:chOff x="457200" y="0"/>
            <a:chExt cx="763388" cy="1028096"/>
          </a:xfrm>
        </p:grpSpPr>
        <p:sp>
          <p:nvSpPr>
            <p:cNvPr id="20" name="Suorakulmio 15"/>
            <p:cNvSpPr/>
            <p:nvPr userDrawn="1"/>
          </p:nvSpPr>
          <p:spPr>
            <a:xfrm>
              <a:off x="457200" y="0"/>
              <a:ext cx="763388" cy="102809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latin typeface="Helvetica" pitchFamily="34" charset="0"/>
              </a:endParaRPr>
            </a:p>
          </p:txBody>
        </p:sp>
        <p:pic>
          <p:nvPicPr>
            <p:cNvPr id="21" name="Kuva 21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117" y="165903"/>
              <a:ext cx="323551" cy="7364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90906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Kuvan paikkamerkki 5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3473450"/>
          </a:xfrm>
          <a:custGeom>
            <a:avLst/>
            <a:gdLst>
              <a:gd name="connsiteX0" fmla="*/ 0 w 9144000"/>
              <a:gd name="connsiteY0" fmla="*/ 0 h 3473450"/>
              <a:gd name="connsiteX1" fmla="*/ 9144000 w 9144000"/>
              <a:gd name="connsiteY1" fmla="*/ 0 h 3473450"/>
              <a:gd name="connsiteX2" fmla="*/ 9144000 w 9144000"/>
              <a:gd name="connsiteY2" fmla="*/ 3473450 h 3473450"/>
              <a:gd name="connsiteX3" fmla="*/ 0 w 9144000"/>
              <a:gd name="connsiteY3" fmla="*/ 3473450 h 3473450"/>
              <a:gd name="connsiteX4" fmla="*/ 0 w 9144000"/>
              <a:gd name="connsiteY4" fmla="*/ 0 h 3473450"/>
              <a:gd name="connsiteX0" fmla="*/ 0 w 9144000"/>
              <a:gd name="connsiteY0" fmla="*/ 0 h 3473450"/>
              <a:gd name="connsiteX1" fmla="*/ 419209 w 9144000"/>
              <a:gd name="connsiteY1" fmla="*/ 6165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394184 w 9144000"/>
              <a:gd name="connsiteY1" fmla="*/ 12421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9144000 w 9144000"/>
              <a:gd name="connsiteY3" fmla="*/ 0 h 3473450"/>
              <a:gd name="connsiteX4" fmla="*/ 9144000 w 9144000"/>
              <a:gd name="connsiteY4" fmla="*/ 3473450 h 3473450"/>
              <a:gd name="connsiteX5" fmla="*/ 0 w 9144000"/>
              <a:gd name="connsiteY5" fmla="*/ 3473450 h 3473450"/>
              <a:gd name="connsiteX6" fmla="*/ 0 w 9144000"/>
              <a:gd name="connsiteY6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88843 w 9144000"/>
              <a:gd name="connsiteY3" fmla="*/ 6256 h 3473450"/>
              <a:gd name="connsiteX4" fmla="*/ 9144000 w 9144000"/>
              <a:gd name="connsiteY4" fmla="*/ 0 h 3473450"/>
              <a:gd name="connsiteX5" fmla="*/ 9144000 w 9144000"/>
              <a:gd name="connsiteY5" fmla="*/ 3473450 h 3473450"/>
              <a:gd name="connsiteX6" fmla="*/ 0 w 9144000"/>
              <a:gd name="connsiteY6" fmla="*/ 3473450 h 3473450"/>
              <a:gd name="connsiteX7" fmla="*/ 0 w 9144000"/>
              <a:gd name="connsiteY7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37507 w 9144000"/>
              <a:gd name="connsiteY1" fmla="*/ 104986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0459 w 9144000"/>
              <a:gd name="connsiteY3" fmla="*/ 1263011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28218 w 9144000"/>
              <a:gd name="connsiteY7" fmla="*/ 3473378 h 3473450"/>
              <a:gd name="connsiteX8" fmla="*/ 0 w 9144000"/>
              <a:gd name="connsiteY8" fmla="*/ 3473450 h 3473450"/>
              <a:gd name="connsiteX9" fmla="*/ 0 w 9144000"/>
              <a:gd name="connsiteY9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625856 w 9144000"/>
              <a:gd name="connsiteY7" fmla="*/ 3473378 h 3473450"/>
              <a:gd name="connsiteX8" fmla="*/ 428218 w 9144000"/>
              <a:gd name="connsiteY8" fmla="*/ 3473378 h 3473450"/>
              <a:gd name="connsiteX9" fmla="*/ 0 w 9144000"/>
              <a:gd name="connsiteY9" fmla="*/ 3473450 h 3473450"/>
              <a:gd name="connsiteX10" fmla="*/ 0 w 9144000"/>
              <a:gd name="connsiteY10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625856 w 9144000"/>
              <a:gd name="connsiteY8" fmla="*/ 3473378 h 3473450"/>
              <a:gd name="connsiteX9" fmla="*/ 428218 w 9144000"/>
              <a:gd name="connsiteY9" fmla="*/ 3473378 h 3473450"/>
              <a:gd name="connsiteX10" fmla="*/ 0 w 9144000"/>
              <a:gd name="connsiteY10" fmla="*/ 3473450 h 3473450"/>
              <a:gd name="connsiteX11" fmla="*/ 0 w 9144000"/>
              <a:gd name="connsiteY11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589614 w 9144000"/>
              <a:gd name="connsiteY8" fmla="*/ 3469718 h 3473450"/>
              <a:gd name="connsiteX9" fmla="*/ 625856 w 9144000"/>
              <a:gd name="connsiteY9" fmla="*/ 3473378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625856 w 9144000"/>
              <a:gd name="connsiteY9" fmla="*/ 3473378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248884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512187 w 9144000"/>
              <a:gd name="connsiteY3" fmla="*/ 114222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7689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4112 h 3477562"/>
              <a:gd name="connsiteX1" fmla="*/ 460678 w 9144000"/>
              <a:gd name="connsiteY1" fmla="*/ 11801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90354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9296 h 3482746"/>
              <a:gd name="connsiteX1" fmla="*/ 460678 w 9144000"/>
              <a:gd name="connsiteY1" fmla="*/ 16985 h 3482746"/>
              <a:gd name="connsiteX2" fmla="*/ 463690 w 9144000"/>
              <a:gd name="connsiteY2" fmla="*/ 1093441 h 3482746"/>
              <a:gd name="connsiteX3" fmla="*/ 1284105 w 9144000"/>
              <a:gd name="connsiteY3" fmla="*/ 1094505 h 3482746"/>
              <a:gd name="connsiteX4" fmla="*/ 1414763 w 9144000"/>
              <a:gd name="connsiteY4" fmla="*/ 0 h 3482746"/>
              <a:gd name="connsiteX5" fmla="*/ 9144000 w 9144000"/>
              <a:gd name="connsiteY5" fmla="*/ 9296 h 3482746"/>
              <a:gd name="connsiteX6" fmla="*/ 9144000 w 9144000"/>
              <a:gd name="connsiteY6" fmla="*/ 3482746 h 3482746"/>
              <a:gd name="connsiteX7" fmla="*/ 4776273 w 9144000"/>
              <a:gd name="connsiteY7" fmla="*/ 3482674 h 3482746"/>
              <a:gd name="connsiteX8" fmla="*/ 4776273 w 9144000"/>
              <a:gd name="connsiteY8" fmla="*/ 2732366 h 3482746"/>
              <a:gd name="connsiteX9" fmla="*/ 424558 w 9144000"/>
              <a:gd name="connsiteY9" fmla="*/ 2728706 h 3482746"/>
              <a:gd name="connsiteX10" fmla="*/ 428218 w 9144000"/>
              <a:gd name="connsiteY10" fmla="*/ 3482674 h 3482746"/>
              <a:gd name="connsiteX11" fmla="*/ 0 w 9144000"/>
              <a:gd name="connsiteY11" fmla="*/ 3482746 h 3482746"/>
              <a:gd name="connsiteX12" fmla="*/ 0 w 9144000"/>
              <a:gd name="connsiteY12" fmla="*/ 9296 h 3482746"/>
              <a:gd name="connsiteX0" fmla="*/ 0 w 9144000"/>
              <a:gd name="connsiteY0" fmla="*/ 4112 h 3477562"/>
              <a:gd name="connsiteX1" fmla="*/ 460678 w 9144000"/>
              <a:gd name="connsiteY1" fmla="*/ 11801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5862 w 9144000"/>
              <a:gd name="connsiteY1" fmla="*/ 1434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90 w 9144000"/>
              <a:gd name="connsiteY2" fmla="*/ 1088257 h 3477562"/>
              <a:gd name="connsiteX3" fmla="*/ 1272123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72123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25266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021449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753918 w 9144000"/>
              <a:gd name="connsiteY2" fmla="*/ 1432687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75727 w 9144000"/>
              <a:gd name="connsiteY2" fmla="*/ 1499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75727 w 9144000"/>
              <a:gd name="connsiteY2" fmla="*/ 1499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626918 w 9144000"/>
              <a:gd name="connsiteY2" fmla="*/ 1517354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57584 w 9144000"/>
              <a:gd name="connsiteY2" fmla="*/ 1523402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79 w 9144000"/>
              <a:gd name="connsiteY2" fmla="*/ 1033544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584583 w 9144000"/>
              <a:gd name="connsiteY2" fmla="*/ 1172639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31 w 9144000"/>
              <a:gd name="connsiteY2" fmla="*/ 1027496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31 w 9144000"/>
              <a:gd name="connsiteY2" fmla="*/ 1027496 h 3477562"/>
              <a:gd name="connsiteX3" fmla="*/ 1217523 w 9144000"/>
              <a:gd name="connsiteY3" fmla="*/ 102856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22255 h 3495705"/>
              <a:gd name="connsiteX1" fmla="*/ 460678 w 9144000"/>
              <a:gd name="connsiteY1" fmla="*/ 24760 h 3495705"/>
              <a:gd name="connsiteX2" fmla="*/ 463631 w 9144000"/>
              <a:gd name="connsiteY2" fmla="*/ 1045639 h 3495705"/>
              <a:gd name="connsiteX3" fmla="*/ 1217523 w 9144000"/>
              <a:gd name="connsiteY3" fmla="*/ 1046704 h 3495705"/>
              <a:gd name="connsiteX4" fmla="*/ 1207416 w 9144000"/>
              <a:gd name="connsiteY4" fmla="*/ 0 h 3495705"/>
              <a:gd name="connsiteX5" fmla="*/ 9144000 w 9144000"/>
              <a:gd name="connsiteY5" fmla="*/ 22255 h 3495705"/>
              <a:gd name="connsiteX6" fmla="*/ 9144000 w 9144000"/>
              <a:gd name="connsiteY6" fmla="*/ 3495705 h 3495705"/>
              <a:gd name="connsiteX7" fmla="*/ 4776273 w 9144000"/>
              <a:gd name="connsiteY7" fmla="*/ 3495633 h 3495705"/>
              <a:gd name="connsiteX8" fmla="*/ 4776273 w 9144000"/>
              <a:gd name="connsiteY8" fmla="*/ 2745325 h 3495705"/>
              <a:gd name="connsiteX9" fmla="*/ 424558 w 9144000"/>
              <a:gd name="connsiteY9" fmla="*/ 2741665 h 3495705"/>
              <a:gd name="connsiteX10" fmla="*/ 428218 w 9144000"/>
              <a:gd name="connsiteY10" fmla="*/ 3495633 h 3495705"/>
              <a:gd name="connsiteX11" fmla="*/ 0 w 9144000"/>
              <a:gd name="connsiteY11" fmla="*/ 3495705 h 3495705"/>
              <a:gd name="connsiteX12" fmla="*/ 0 w 9144000"/>
              <a:gd name="connsiteY12" fmla="*/ 22255 h 3495705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189273 w 9144000"/>
              <a:gd name="connsiteY4" fmla="*/ 7450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07416 w 9144000"/>
              <a:gd name="connsiteY4" fmla="*/ 7983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189273 w 9144000"/>
              <a:gd name="connsiteY4" fmla="*/ 80554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144000" h="3473450">
                <a:moveTo>
                  <a:pt x="0" y="0"/>
                </a:moveTo>
                <a:lnTo>
                  <a:pt x="460678" y="2505"/>
                </a:lnTo>
                <a:cubicBezTo>
                  <a:pt x="467258" y="181367"/>
                  <a:pt x="460712" y="888442"/>
                  <a:pt x="463631" y="1023384"/>
                </a:cubicBezTo>
                <a:lnTo>
                  <a:pt x="1217523" y="1024449"/>
                </a:lnTo>
                <a:cubicBezTo>
                  <a:pt x="1217622" y="1021952"/>
                  <a:pt x="1212357" y="439565"/>
                  <a:pt x="1213464" y="1935"/>
                </a:cubicBezTo>
                <a:lnTo>
                  <a:pt x="9144000" y="0"/>
                </a:lnTo>
                <a:lnTo>
                  <a:pt x="9144000" y="3473450"/>
                </a:lnTo>
                <a:lnTo>
                  <a:pt x="4776273" y="3473378"/>
                </a:lnTo>
                <a:lnTo>
                  <a:pt x="4776273" y="2723070"/>
                </a:lnTo>
                <a:lnTo>
                  <a:pt x="424558" y="2719410"/>
                </a:lnTo>
                <a:lnTo>
                  <a:pt x="428218" y="3473378"/>
                </a:lnTo>
                <a:lnTo>
                  <a:pt x="0" y="3473450"/>
                </a:lnTo>
                <a:lnTo>
                  <a:pt x="0" y="0"/>
                </a:lnTo>
                <a:close/>
              </a:path>
            </a:pathLst>
          </a:custGeom>
          <a:solidFill>
            <a:srgbClr val="EEEFEE"/>
          </a:solidFill>
        </p:spPr>
        <p:txBody>
          <a:bodyPr anchor="ctr"/>
          <a:lstStyle>
            <a:lvl1pPr marL="0" indent="0" algn="ctr">
              <a:buNone/>
              <a:defRPr>
                <a:latin typeface="Helvetica" pitchFamily="34" charset="0"/>
              </a:defRPr>
            </a:lvl1pPr>
          </a:lstStyle>
          <a:p>
            <a:endParaRPr lang="fi-FI"/>
          </a:p>
        </p:txBody>
      </p:sp>
      <p:sp>
        <p:nvSpPr>
          <p:cNvPr id="13" name="Suorakulmio 12"/>
          <p:cNvSpPr/>
          <p:nvPr userDrawn="1"/>
        </p:nvSpPr>
        <p:spPr>
          <a:xfrm>
            <a:off x="0" y="6540486"/>
            <a:ext cx="9144000" cy="3236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11" name="Suorakulmio 10"/>
          <p:cNvSpPr/>
          <p:nvPr userDrawn="1"/>
        </p:nvSpPr>
        <p:spPr>
          <a:xfrm>
            <a:off x="425824" y="2719294"/>
            <a:ext cx="4347882" cy="2099235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atin typeface="Helvetica" pitchFamily="34" charset="0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21764" y="3227296"/>
            <a:ext cx="3541059" cy="1763058"/>
          </a:xfrm>
        </p:spPr>
        <p:txBody>
          <a:bodyPr anchor="t">
            <a:normAutofit/>
          </a:bodyPr>
          <a:lstStyle>
            <a:lvl1pPr algn="l">
              <a:defRPr sz="3600" b="1" cap="none">
                <a:latin typeface="Helvetica" pitchFamily="34" charset="0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21764" y="5162831"/>
            <a:ext cx="3541059" cy="1142345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  <a:latin typeface="Helvetica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5343907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smtClean="0">
                <a:solidFill>
                  <a:schemeClr val="accent1"/>
                </a:solidFill>
              </a:rPr>
              <a:t>JYU. Since 1863. Bottas</a:t>
            </a:r>
            <a:endParaRPr lang="fi-FI" dirty="0" smtClean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2" name="Sisällön paikkamerkki 2"/>
          <p:cNvSpPr>
            <a:spLocks noGrp="1"/>
          </p:cNvSpPr>
          <p:nvPr>
            <p:ph sz="half" idx="11"/>
          </p:nvPr>
        </p:nvSpPr>
        <p:spPr>
          <a:xfrm>
            <a:off x="4908176" y="3937000"/>
            <a:ext cx="3904130" cy="2368176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latin typeface="Helvetica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cxnSp>
        <p:nvCxnSpPr>
          <p:cNvPr id="16" name="Suora yhdysviiva 15"/>
          <p:cNvCxnSpPr/>
          <p:nvPr userDrawn="1"/>
        </p:nvCxnSpPr>
        <p:spPr>
          <a:xfrm>
            <a:off x="8503899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uora yhdysviiva 16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DB910B11-BE91-41A0-8D43-3F616F27E596}" type="datetime1">
              <a:rPr lang="fi-FI" smtClean="0"/>
              <a:t>3.5.2019</a:t>
            </a:fld>
            <a:endParaRPr lang="fi-FI" dirty="0"/>
          </a:p>
        </p:txBody>
      </p:sp>
      <p:grpSp>
        <p:nvGrpSpPr>
          <p:cNvPr id="22" name="Group 21"/>
          <p:cNvGrpSpPr/>
          <p:nvPr userDrawn="1"/>
        </p:nvGrpSpPr>
        <p:grpSpPr>
          <a:xfrm>
            <a:off x="457201" y="0"/>
            <a:ext cx="763388" cy="1028096"/>
            <a:chOff x="457200" y="0"/>
            <a:chExt cx="763388" cy="1028096"/>
          </a:xfrm>
        </p:grpSpPr>
        <p:sp>
          <p:nvSpPr>
            <p:cNvPr id="23" name="Suorakulmio 15"/>
            <p:cNvSpPr/>
            <p:nvPr userDrawn="1"/>
          </p:nvSpPr>
          <p:spPr>
            <a:xfrm>
              <a:off x="457200" y="0"/>
              <a:ext cx="763388" cy="102809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latin typeface="Helvetica" pitchFamily="34" charset="0"/>
              </a:endParaRPr>
            </a:p>
          </p:txBody>
        </p:sp>
        <p:pic>
          <p:nvPicPr>
            <p:cNvPr id="24" name="Kuva 21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117" y="165903"/>
              <a:ext cx="323551" cy="7364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627935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uorakulmio 6"/>
          <p:cNvSpPr/>
          <p:nvPr userDrawn="1"/>
        </p:nvSpPr>
        <p:spPr>
          <a:xfrm>
            <a:off x="0" y="3877234"/>
            <a:ext cx="9144000" cy="2980766"/>
          </a:xfrm>
          <a:prstGeom prst="rect">
            <a:avLst/>
          </a:prstGeom>
          <a:solidFill>
            <a:srgbClr val="F156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atin typeface="Helvetica" pitchFamily="34" charset="0"/>
            </a:endParaRPr>
          </a:p>
        </p:txBody>
      </p:sp>
      <p:sp>
        <p:nvSpPr>
          <p:cNvPr id="6" name="Kuvan paikkamerkki 5"/>
          <p:cNvSpPr>
            <a:spLocks noGrp="1"/>
          </p:cNvSpPr>
          <p:nvPr>
            <p:ph type="pic" sz="quarter" idx="12"/>
          </p:nvPr>
        </p:nvSpPr>
        <p:spPr>
          <a:xfrm>
            <a:off x="-2" y="-1"/>
            <a:ext cx="9144001" cy="3769783"/>
          </a:xfrm>
          <a:custGeom>
            <a:avLst/>
            <a:gdLst>
              <a:gd name="connsiteX0" fmla="*/ 0 w 9144000"/>
              <a:gd name="connsiteY0" fmla="*/ 0 h 3473450"/>
              <a:gd name="connsiteX1" fmla="*/ 9144000 w 9144000"/>
              <a:gd name="connsiteY1" fmla="*/ 0 h 3473450"/>
              <a:gd name="connsiteX2" fmla="*/ 9144000 w 9144000"/>
              <a:gd name="connsiteY2" fmla="*/ 3473450 h 3473450"/>
              <a:gd name="connsiteX3" fmla="*/ 0 w 9144000"/>
              <a:gd name="connsiteY3" fmla="*/ 3473450 h 3473450"/>
              <a:gd name="connsiteX4" fmla="*/ 0 w 9144000"/>
              <a:gd name="connsiteY4" fmla="*/ 0 h 3473450"/>
              <a:gd name="connsiteX0" fmla="*/ 0 w 9144000"/>
              <a:gd name="connsiteY0" fmla="*/ 0 h 3473450"/>
              <a:gd name="connsiteX1" fmla="*/ 419209 w 9144000"/>
              <a:gd name="connsiteY1" fmla="*/ 6165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394184 w 9144000"/>
              <a:gd name="connsiteY1" fmla="*/ 12421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9144000 w 9144000"/>
              <a:gd name="connsiteY3" fmla="*/ 0 h 3473450"/>
              <a:gd name="connsiteX4" fmla="*/ 9144000 w 9144000"/>
              <a:gd name="connsiteY4" fmla="*/ 3473450 h 3473450"/>
              <a:gd name="connsiteX5" fmla="*/ 0 w 9144000"/>
              <a:gd name="connsiteY5" fmla="*/ 3473450 h 3473450"/>
              <a:gd name="connsiteX6" fmla="*/ 0 w 9144000"/>
              <a:gd name="connsiteY6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88843 w 9144000"/>
              <a:gd name="connsiteY3" fmla="*/ 6256 h 3473450"/>
              <a:gd name="connsiteX4" fmla="*/ 9144000 w 9144000"/>
              <a:gd name="connsiteY4" fmla="*/ 0 h 3473450"/>
              <a:gd name="connsiteX5" fmla="*/ 9144000 w 9144000"/>
              <a:gd name="connsiteY5" fmla="*/ 3473450 h 3473450"/>
              <a:gd name="connsiteX6" fmla="*/ 0 w 9144000"/>
              <a:gd name="connsiteY6" fmla="*/ 3473450 h 3473450"/>
              <a:gd name="connsiteX7" fmla="*/ 0 w 9144000"/>
              <a:gd name="connsiteY7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37507 w 9144000"/>
              <a:gd name="connsiteY1" fmla="*/ 104986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0459 w 9144000"/>
              <a:gd name="connsiteY3" fmla="*/ 1263011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28218 w 9144000"/>
              <a:gd name="connsiteY7" fmla="*/ 3473378 h 3473450"/>
              <a:gd name="connsiteX8" fmla="*/ 0 w 9144000"/>
              <a:gd name="connsiteY8" fmla="*/ 3473450 h 3473450"/>
              <a:gd name="connsiteX9" fmla="*/ 0 w 9144000"/>
              <a:gd name="connsiteY9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625856 w 9144000"/>
              <a:gd name="connsiteY7" fmla="*/ 3473378 h 3473450"/>
              <a:gd name="connsiteX8" fmla="*/ 428218 w 9144000"/>
              <a:gd name="connsiteY8" fmla="*/ 3473378 h 3473450"/>
              <a:gd name="connsiteX9" fmla="*/ 0 w 9144000"/>
              <a:gd name="connsiteY9" fmla="*/ 3473450 h 3473450"/>
              <a:gd name="connsiteX10" fmla="*/ 0 w 9144000"/>
              <a:gd name="connsiteY10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625856 w 9144000"/>
              <a:gd name="connsiteY8" fmla="*/ 3473378 h 3473450"/>
              <a:gd name="connsiteX9" fmla="*/ 428218 w 9144000"/>
              <a:gd name="connsiteY9" fmla="*/ 3473378 h 3473450"/>
              <a:gd name="connsiteX10" fmla="*/ 0 w 9144000"/>
              <a:gd name="connsiteY10" fmla="*/ 3473450 h 3473450"/>
              <a:gd name="connsiteX11" fmla="*/ 0 w 9144000"/>
              <a:gd name="connsiteY11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589614 w 9144000"/>
              <a:gd name="connsiteY8" fmla="*/ 3469718 h 3473450"/>
              <a:gd name="connsiteX9" fmla="*/ 625856 w 9144000"/>
              <a:gd name="connsiteY9" fmla="*/ 3473378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625856 w 9144000"/>
              <a:gd name="connsiteY9" fmla="*/ 3473378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248884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512187 w 9144000"/>
              <a:gd name="connsiteY3" fmla="*/ 114222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7689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4112 h 3477562"/>
              <a:gd name="connsiteX1" fmla="*/ 460678 w 9144000"/>
              <a:gd name="connsiteY1" fmla="*/ 11801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90354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9296 h 3482746"/>
              <a:gd name="connsiteX1" fmla="*/ 460678 w 9144000"/>
              <a:gd name="connsiteY1" fmla="*/ 16985 h 3482746"/>
              <a:gd name="connsiteX2" fmla="*/ 463690 w 9144000"/>
              <a:gd name="connsiteY2" fmla="*/ 1093441 h 3482746"/>
              <a:gd name="connsiteX3" fmla="*/ 1284105 w 9144000"/>
              <a:gd name="connsiteY3" fmla="*/ 1094505 h 3482746"/>
              <a:gd name="connsiteX4" fmla="*/ 1414763 w 9144000"/>
              <a:gd name="connsiteY4" fmla="*/ 0 h 3482746"/>
              <a:gd name="connsiteX5" fmla="*/ 9144000 w 9144000"/>
              <a:gd name="connsiteY5" fmla="*/ 9296 h 3482746"/>
              <a:gd name="connsiteX6" fmla="*/ 9144000 w 9144000"/>
              <a:gd name="connsiteY6" fmla="*/ 3482746 h 3482746"/>
              <a:gd name="connsiteX7" fmla="*/ 4776273 w 9144000"/>
              <a:gd name="connsiteY7" fmla="*/ 3482674 h 3482746"/>
              <a:gd name="connsiteX8" fmla="*/ 4776273 w 9144000"/>
              <a:gd name="connsiteY8" fmla="*/ 2732366 h 3482746"/>
              <a:gd name="connsiteX9" fmla="*/ 424558 w 9144000"/>
              <a:gd name="connsiteY9" fmla="*/ 2728706 h 3482746"/>
              <a:gd name="connsiteX10" fmla="*/ 428218 w 9144000"/>
              <a:gd name="connsiteY10" fmla="*/ 3482674 h 3482746"/>
              <a:gd name="connsiteX11" fmla="*/ 0 w 9144000"/>
              <a:gd name="connsiteY11" fmla="*/ 3482746 h 3482746"/>
              <a:gd name="connsiteX12" fmla="*/ 0 w 9144000"/>
              <a:gd name="connsiteY12" fmla="*/ 9296 h 3482746"/>
              <a:gd name="connsiteX0" fmla="*/ 0 w 9144000"/>
              <a:gd name="connsiteY0" fmla="*/ 4112 h 3477562"/>
              <a:gd name="connsiteX1" fmla="*/ 460678 w 9144000"/>
              <a:gd name="connsiteY1" fmla="*/ 11801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5862 w 9144000"/>
              <a:gd name="connsiteY1" fmla="*/ 1434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90 w 9144000"/>
              <a:gd name="connsiteY2" fmla="*/ 1088257 h 3477562"/>
              <a:gd name="connsiteX3" fmla="*/ 1272123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72123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25266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021449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753918 w 9144000"/>
              <a:gd name="connsiteY2" fmla="*/ 1432687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75727 w 9144000"/>
              <a:gd name="connsiteY2" fmla="*/ 1499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75727 w 9144000"/>
              <a:gd name="connsiteY2" fmla="*/ 1499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626918 w 9144000"/>
              <a:gd name="connsiteY2" fmla="*/ 1517354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57584 w 9144000"/>
              <a:gd name="connsiteY2" fmla="*/ 1523402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79 w 9144000"/>
              <a:gd name="connsiteY2" fmla="*/ 1033544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584583 w 9144000"/>
              <a:gd name="connsiteY2" fmla="*/ 1172639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31 w 9144000"/>
              <a:gd name="connsiteY2" fmla="*/ 1027496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31 w 9144000"/>
              <a:gd name="connsiteY2" fmla="*/ 1027496 h 3477562"/>
              <a:gd name="connsiteX3" fmla="*/ 1217523 w 9144000"/>
              <a:gd name="connsiteY3" fmla="*/ 102856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22255 h 3495705"/>
              <a:gd name="connsiteX1" fmla="*/ 460678 w 9144000"/>
              <a:gd name="connsiteY1" fmla="*/ 24760 h 3495705"/>
              <a:gd name="connsiteX2" fmla="*/ 463631 w 9144000"/>
              <a:gd name="connsiteY2" fmla="*/ 1045639 h 3495705"/>
              <a:gd name="connsiteX3" fmla="*/ 1217523 w 9144000"/>
              <a:gd name="connsiteY3" fmla="*/ 1046704 h 3495705"/>
              <a:gd name="connsiteX4" fmla="*/ 1207416 w 9144000"/>
              <a:gd name="connsiteY4" fmla="*/ 0 h 3495705"/>
              <a:gd name="connsiteX5" fmla="*/ 9144000 w 9144000"/>
              <a:gd name="connsiteY5" fmla="*/ 22255 h 3495705"/>
              <a:gd name="connsiteX6" fmla="*/ 9144000 w 9144000"/>
              <a:gd name="connsiteY6" fmla="*/ 3495705 h 3495705"/>
              <a:gd name="connsiteX7" fmla="*/ 4776273 w 9144000"/>
              <a:gd name="connsiteY7" fmla="*/ 3495633 h 3495705"/>
              <a:gd name="connsiteX8" fmla="*/ 4776273 w 9144000"/>
              <a:gd name="connsiteY8" fmla="*/ 2745325 h 3495705"/>
              <a:gd name="connsiteX9" fmla="*/ 424558 w 9144000"/>
              <a:gd name="connsiteY9" fmla="*/ 2741665 h 3495705"/>
              <a:gd name="connsiteX10" fmla="*/ 428218 w 9144000"/>
              <a:gd name="connsiteY10" fmla="*/ 3495633 h 3495705"/>
              <a:gd name="connsiteX11" fmla="*/ 0 w 9144000"/>
              <a:gd name="connsiteY11" fmla="*/ 3495705 h 3495705"/>
              <a:gd name="connsiteX12" fmla="*/ 0 w 9144000"/>
              <a:gd name="connsiteY12" fmla="*/ 22255 h 3495705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189273 w 9144000"/>
              <a:gd name="connsiteY4" fmla="*/ 7450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07416 w 9144000"/>
              <a:gd name="connsiteY4" fmla="*/ 7983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189273 w 9144000"/>
              <a:gd name="connsiteY4" fmla="*/ 80554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36343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991824 w 9144000"/>
              <a:gd name="connsiteY9" fmla="*/ 3142743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1008757 w 9144000"/>
              <a:gd name="connsiteY9" fmla="*/ 31512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8218 w 9144000"/>
              <a:gd name="connsiteY9" fmla="*/ 3473378 h 3473450"/>
              <a:gd name="connsiteX10" fmla="*/ 0 w 9144000"/>
              <a:gd name="connsiteY10" fmla="*/ 3473450 h 3473450"/>
              <a:gd name="connsiteX11" fmla="*/ 0 w 9144000"/>
              <a:gd name="connsiteY11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28218 w 9144000"/>
              <a:gd name="connsiteY8" fmla="*/ 3473378 h 3473450"/>
              <a:gd name="connsiteX9" fmla="*/ 0 w 9144000"/>
              <a:gd name="connsiteY9" fmla="*/ 3473450 h 3473450"/>
              <a:gd name="connsiteX10" fmla="*/ 0 w 9144000"/>
              <a:gd name="connsiteY10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28218 w 9144000"/>
              <a:gd name="connsiteY7" fmla="*/ 3473378 h 3473450"/>
              <a:gd name="connsiteX8" fmla="*/ 0 w 9144000"/>
              <a:gd name="connsiteY8" fmla="*/ 3473450 h 3473450"/>
              <a:gd name="connsiteX9" fmla="*/ 0 w 9144000"/>
              <a:gd name="connsiteY9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778250"/>
              <a:gd name="connsiteX1" fmla="*/ 460678 w 9144000"/>
              <a:gd name="connsiteY1" fmla="*/ 2505 h 3778250"/>
              <a:gd name="connsiteX2" fmla="*/ 463631 w 9144000"/>
              <a:gd name="connsiteY2" fmla="*/ 1023384 h 3778250"/>
              <a:gd name="connsiteX3" fmla="*/ 1217523 w 9144000"/>
              <a:gd name="connsiteY3" fmla="*/ 1024449 h 3778250"/>
              <a:gd name="connsiteX4" fmla="*/ 1213464 w 9144000"/>
              <a:gd name="connsiteY4" fmla="*/ 1935 h 3778250"/>
              <a:gd name="connsiteX5" fmla="*/ 9144000 w 9144000"/>
              <a:gd name="connsiteY5" fmla="*/ 0 h 3778250"/>
              <a:gd name="connsiteX6" fmla="*/ 9144000 w 9144000"/>
              <a:gd name="connsiteY6" fmla="*/ 3473450 h 3778250"/>
              <a:gd name="connsiteX7" fmla="*/ 0 w 9144000"/>
              <a:gd name="connsiteY7" fmla="*/ 3778250 h 3778250"/>
              <a:gd name="connsiteX8" fmla="*/ 0 w 9144000"/>
              <a:gd name="connsiteY8" fmla="*/ 0 h 3778250"/>
              <a:gd name="connsiteX0" fmla="*/ 0 w 9144000"/>
              <a:gd name="connsiteY0" fmla="*/ 0 h 3778250"/>
              <a:gd name="connsiteX1" fmla="*/ 460678 w 9144000"/>
              <a:gd name="connsiteY1" fmla="*/ 2505 h 3778250"/>
              <a:gd name="connsiteX2" fmla="*/ 463631 w 9144000"/>
              <a:gd name="connsiteY2" fmla="*/ 1023384 h 3778250"/>
              <a:gd name="connsiteX3" fmla="*/ 1217523 w 9144000"/>
              <a:gd name="connsiteY3" fmla="*/ 1024449 h 3778250"/>
              <a:gd name="connsiteX4" fmla="*/ 1213464 w 9144000"/>
              <a:gd name="connsiteY4" fmla="*/ 1935 h 3778250"/>
              <a:gd name="connsiteX5" fmla="*/ 9144000 w 9144000"/>
              <a:gd name="connsiteY5" fmla="*/ 0 h 3778250"/>
              <a:gd name="connsiteX6" fmla="*/ 9144000 w 9144000"/>
              <a:gd name="connsiteY6" fmla="*/ 3769783 h 3778250"/>
              <a:gd name="connsiteX7" fmla="*/ 0 w 9144000"/>
              <a:gd name="connsiteY7" fmla="*/ 3778250 h 3778250"/>
              <a:gd name="connsiteX8" fmla="*/ 0 w 9144000"/>
              <a:gd name="connsiteY8" fmla="*/ 0 h 3778250"/>
              <a:gd name="connsiteX0" fmla="*/ 0 w 9144000"/>
              <a:gd name="connsiteY0" fmla="*/ 0 h 3769783"/>
              <a:gd name="connsiteX1" fmla="*/ 460678 w 9144000"/>
              <a:gd name="connsiteY1" fmla="*/ 2505 h 3769783"/>
              <a:gd name="connsiteX2" fmla="*/ 463631 w 9144000"/>
              <a:gd name="connsiteY2" fmla="*/ 1023384 h 3769783"/>
              <a:gd name="connsiteX3" fmla="*/ 1217523 w 9144000"/>
              <a:gd name="connsiteY3" fmla="*/ 1024449 h 3769783"/>
              <a:gd name="connsiteX4" fmla="*/ 1213464 w 9144000"/>
              <a:gd name="connsiteY4" fmla="*/ 1935 h 3769783"/>
              <a:gd name="connsiteX5" fmla="*/ 9144000 w 9144000"/>
              <a:gd name="connsiteY5" fmla="*/ 0 h 3769783"/>
              <a:gd name="connsiteX6" fmla="*/ 9144000 w 9144000"/>
              <a:gd name="connsiteY6" fmla="*/ 3769783 h 3769783"/>
              <a:gd name="connsiteX7" fmla="*/ 4812 w 9144000"/>
              <a:gd name="connsiteY7" fmla="*/ 3638684 h 3769783"/>
              <a:gd name="connsiteX8" fmla="*/ 0 w 9144000"/>
              <a:gd name="connsiteY8" fmla="*/ 0 h 3769783"/>
              <a:gd name="connsiteX0" fmla="*/ 0 w 9144000"/>
              <a:gd name="connsiteY0" fmla="*/ 0 h 3769783"/>
              <a:gd name="connsiteX1" fmla="*/ 460678 w 9144000"/>
              <a:gd name="connsiteY1" fmla="*/ 2505 h 3769783"/>
              <a:gd name="connsiteX2" fmla="*/ 463631 w 9144000"/>
              <a:gd name="connsiteY2" fmla="*/ 1023384 h 3769783"/>
              <a:gd name="connsiteX3" fmla="*/ 1217523 w 9144000"/>
              <a:gd name="connsiteY3" fmla="*/ 1024449 h 3769783"/>
              <a:gd name="connsiteX4" fmla="*/ 1213464 w 9144000"/>
              <a:gd name="connsiteY4" fmla="*/ 1935 h 3769783"/>
              <a:gd name="connsiteX5" fmla="*/ 9144000 w 9144000"/>
              <a:gd name="connsiteY5" fmla="*/ 0 h 3769783"/>
              <a:gd name="connsiteX6" fmla="*/ 9144000 w 9144000"/>
              <a:gd name="connsiteY6" fmla="*/ 3769783 h 3769783"/>
              <a:gd name="connsiteX7" fmla="*/ 4812 w 9144000"/>
              <a:gd name="connsiteY7" fmla="*/ 3763813 h 3769783"/>
              <a:gd name="connsiteX8" fmla="*/ 0 w 9144000"/>
              <a:gd name="connsiteY8" fmla="*/ 0 h 3769783"/>
              <a:gd name="connsiteX0" fmla="*/ 1 w 9144001"/>
              <a:gd name="connsiteY0" fmla="*/ 0 h 3769783"/>
              <a:gd name="connsiteX1" fmla="*/ 460679 w 9144001"/>
              <a:gd name="connsiteY1" fmla="*/ 2505 h 3769783"/>
              <a:gd name="connsiteX2" fmla="*/ 463632 w 9144001"/>
              <a:gd name="connsiteY2" fmla="*/ 1023384 h 3769783"/>
              <a:gd name="connsiteX3" fmla="*/ 1217524 w 9144001"/>
              <a:gd name="connsiteY3" fmla="*/ 1024449 h 3769783"/>
              <a:gd name="connsiteX4" fmla="*/ 1213465 w 9144001"/>
              <a:gd name="connsiteY4" fmla="*/ 1935 h 3769783"/>
              <a:gd name="connsiteX5" fmla="*/ 9144001 w 9144001"/>
              <a:gd name="connsiteY5" fmla="*/ 0 h 3769783"/>
              <a:gd name="connsiteX6" fmla="*/ 9144001 w 9144001"/>
              <a:gd name="connsiteY6" fmla="*/ 3769783 h 3769783"/>
              <a:gd name="connsiteX7" fmla="*/ 0 w 9144001"/>
              <a:gd name="connsiteY7" fmla="*/ 3768626 h 3769783"/>
              <a:gd name="connsiteX8" fmla="*/ 1 w 9144001"/>
              <a:gd name="connsiteY8" fmla="*/ 0 h 3769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1" h="3769783">
                <a:moveTo>
                  <a:pt x="1" y="0"/>
                </a:moveTo>
                <a:lnTo>
                  <a:pt x="460679" y="2505"/>
                </a:lnTo>
                <a:cubicBezTo>
                  <a:pt x="467259" y="181367"/>
                  <a:pt x="460713" y="888442"/>
                  <a:pt x="463632" y="1023384"/>
                </a:cubicBezTo>
                <a:lnTo>
                  <a:pt x="1217524" y="1024449"/>
                </a:lnTo>
                <a:cubicBezTo>
                  <a:pt x="1217623" y="1021952"/>
                  <a:pt x="1212358" y="439565"/>
                  <a:pt x="1213465" y="1935"/>
                </a:cubicBezTo>
                <a:lnTo>
                  <a:pt x="9144001" y="0"/>
                </a:lnTo>
                <a:lnTo>
                  <a:pt x="9144001" y="3769783"/>
                </a:lnTo>
                <a:lnTo>
                  <a:pt x="0" y="3768626"/>
                </a:lnTo>
                <a:cubicBezTo>
                  <a:pt x="0" y="2512417"/>
                  <a:pt x="1" y="1256209"/>
                  <a:pt x="1" y="0"/>
                </a:cubicBezTo>
                <a:close/>
              </a:path>
            </a:pathLst>
          </a:custGeom>
          <a:solidFill>
            <a:srgbClr val="EEEFEE"/>
          </a:solidFill>
        </p:spPr>
        <p:txBody>
          <a:bodyPr anchor="ctr"/>
          <a:lstStyle>
            <a:lvl1pPr marL="0" indent="0" algn="ctr">
              <a:buNone/>
              <a:defRPr>
                <a:latin typeface="Helvetica" pitchFamily="34" charset="0"/>
              </a:defRPr>
            </a:lvl1pPr>
          </a:lstStyle>
          <a:p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5343907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smtClean="0">
                <a:solidFill>
                  <a:srgbClr val="002957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6" name="Suora yhdysviiva 15"/>
          <p:cNvCxnSpPr/>
          <p:nvPr userDrawn="1"/>
        </p:nvCxnSpPr>
        <p:spPr>
          <a:xfrm>
            <a:off x="8503899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uora yhdysviiva 16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D5744064-72D6-4918-A9F5-573588F42CF6}" type="datetime1">
              <a:rPr lang="fi-FI" smtClean="0"/>
              <a:t>3.5.2019</a:t>
            </a:fld>
            <a:endParaRPr lang="fi-FI" dirty="0"/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457201" y="0"/>
            <a:ext cx="763388" cy="1028096"/>
            <a:chOff x="457201" y="0"/>
            <a:chExt cx="763388" cy="1028096"/>
          </a:xfrm>
        </p:grpSpPr>
        <p:sp>
          <p:nvSpPr>
            <p:cNvPr id="19" name="Suorakulmio 18"/>
            <p:cNvSpPr/>
            <p:nvPr userDrawn="1"/>
          </p:nvSpPr>
          <p:spPr>
            <a:xfrm>
              <a:off x="457201" y="0"/>
              <a:ext cx="763388" cy="10280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latin typeface="Helvetica" pitchFamily="34" charset="0"/>
              </a:endParaRPr>
            </a:p>
          </p:txBody>
        </p:sp>
        <p:pic>
          <p:nvPicPr>
            <p:cNvPr id="20" name="Kuva 19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118" y="165903"/>
              <a:ext cx="323551" cy="736410"/>
            </a:xfrm>
            <a:prstGeom prst="rect">
              <a:avLst/>
            </a:prstGeom>
          </p:spPr>
        </p:pic>
      </p:grpSp>
      <p:sp>
        <p:nvSpPr>
          <p:cNvPr id="26" name="Otsikko 1"/>
          <p:cNvSpPr>
            <a:spLocks noGrp="1"/>
          </p:cNvSpPr>
          <p:nvPr>
            <p:ph type="title"/>
          </p:nvPr>
        </p:nvSpPr>
        <p:spPr>
          <a:xfrm>
            <a:off x="722313" y="4085663"/>
            <a:ext cx="7772400" cy="1043773"/>
          </a:xfrm>
        </p:spPr>
        <p:txBody>
          <a:bodyPr anchor="t">
            <a:normAutofit/>
          </a:bodyPr>
          <a:lstStyle>
            <a:lvl1pPr algn="l">
              <a:defRPr sz="3600" b="1" cap="none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27" name="Suorakulmio 7"/>
          <p:cNvSpPr/>
          <p:nvPr userDrawn="1"/>
        </p:nvSpPr>
        <p:spPr>
          <a:xfrm>
            <a:off x="0" y="3764582"/>
            <a:ext cx="9144000" cy="112651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atin typeface="Helvetica" pitchFamily="34" charset="0"/>
            </a:endParaRPr>
          </a:p>
        </p:txBody>
      </p:sp>
      <p:sp>
        <p:nvSpPr>
          <p:cNvPr id="28" name="Tekstin paikkamerkki 2"/>
          <p:cNvSpPr>
            <a:spLocks noGrp="1"/>
          </p:cNvSpPr>
          <p:nvPr>
            <p:ph idx="13" hasCustomPrompt="1"/>
          </p:nvPr>
        </p:nvSpPr>
        <p:spPr>
          <a:xfrm>
            <a:off x="722312" y="5314392"/>
            <a:ext cx="7842663" cy="1177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buClr>
                <a:schemeClr val="bg1"/>
              </a:buClr>
              <a:defRPr sz="2000" b="1">
                <a:solidFill>
                  <a:schemeClr val="bg1"/>
                </a:solidFill>
                <a:latin typeface="Helvetica" pitchFamily="34" charset="0"/>
              </a:defRPr>
            </a:lvl1pPr>
            <a:lvl2pPr>
              <a:defRPr sz="18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400" b="1">
                <a:solidFill>
                  <a:schemeClr val="bg1"/>
                </a:solidFill>
              </a:defRPr>
            </a:lvl4pPr>
            <a:lvl5pPr>
              <a:defRPr sz="1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uorakulmio 6"/>
          <p:cNvSpPr/>
          <p:nvPr userDrawn="1"/>
        </p:nvSpPr>
        <p:spPr>
          <a:xfrm>
            <a:off x="0" y="3877234"/>
            <a:ext cx="9144000" cy="2980766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atin typeface="Helvetica" pitchFamily="34" charset="0"/>
            </a:endParaRPr>
          </a:p>
        </p:txBody>
      </p:sp>
      <p:sp>
        <p:nvSpPr>
          <p:cNvPr id="6" name="Kuvan paikkamerkki 5"/>
          <p:cNvSpPr>
            <a:spLocks noGrp="1"/>
          </p:cNvSpPr>
          <p:nvPr>
            <p:ph type="pic" sz="quarter" idx="12"/>
          </p:nvPr>
        </p:nvSpPr>
        <p:spPr>
          <a:xfrm>
            <a:off x="-2" y="-1"/>
            <a:ext cx="9144001" cy="3769783"/>
          </a:xfrm>
          <a:custGeom>
            <a:avLst/>
            <a:gdLst>
              <a:gd name="connsiteX0" fmla="*/ 0 w 9144000"/>
              <a:gd name="connsiteY0" fmla="*/ 0 h 3473450"/>
              <a:gd name="connsiteX1" fmla="*/ 9144000 w 9144000"/>
              <a:gd name="connsiteY1" fmla="*/ 0 h 3473450"/>
              <a:gd name="connsiteX2" fmla="*/ 9144000 w 9144000"/>
              <a:gd name="connsiteY2" fmla="*/ 3473450 h 3473450"/>
              <a:gd name="connsiteX3" fmla="*/ 0 w 9144000"/>
              <a:gd name="connsiteY3" fmla="*/ 3473450 h 3473450"/>
              <a:gd name="connsiteX4" fmla="*/ 0 w 9144000"/>
              <a:gd name="connsiteY4" fmla="*/ 0 h 3473450"/>
              <a:gd name="connsiteX0" fmla="*/ 0 w 9144000"/>
              <a:gd name="connsiteY0" fmla="*/ 0 h 3473450"/>
              <a:gd name="connsiteX1" fmla="*/ 419209 w 9144000"/>
              <a:gd name="connsiteY1" fmla="*/ 6165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394184 w 9144000"/>
              <a:gd name="connsiteY1" fmla="*/ 12421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9144000 w 9144000"/>
              <a:gd name="connsiteY3" fmla="*/ 0 h 3473450"/>
              <a:gd name="connsiteX4" fmla="*/ 9144000 w 9144000"/>
              <a:gd name="connsiteY4" fmla="*/ 3473450 h 3473450"/>
              <a:gd name="connsiteX5" fmla="*/ 0 w 9144000"/>
              <a:gd name="connsiteY5" fmla="*/ 3473450 h 3473450"/>
              <a:gd name="connsiteX6" fmla="*/ 0 w 9144000"/>
              <a:gd name="connsiteY6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88843 w 9144000"/>
              <a:gd name="connsiteY3" fmla="*/ 6256 h 3473450"/>
              <a:gd name="connsiteX4" fmla="*/ 9144000 w 9144000"/>
              <a:gd name="connsiteY4" fmla="*/ 0 h 3473450"/>
              <a:gd name="connsiteX5" fmla="*/ 9144000 w 9144000"/>
              <a:gd name="connsiteY5" fmla="*/ 3473450 h 3473450"/>
              <a:gd name="connsiteX6" fmla="*/ 0 w 9144000"/>
              <a:gd name="connsiteY6" fmla="*/ 3473450 h 3473450"/>
              <a:gd name="connsiteX7" fmla="*/ 0 w 9144000"/>
              <a:gd name="connsiteY7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37507 w 9144000"/>
              <a:gd name="connsiteY1" fmla="*/ 104986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0459 w 9144000"/>
              <a:gd name="connsiteY3" fmla="*/ 1263011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28218 w 9144000"/>
              <a:gd name="connsiteY7" fmla="*/ 3473378 h 3473450"/>
              <a:gd name="connsiteX8" fmla="*/ 0 w 9144000"/>
              <a:gd name="connsiteY8" fmla="*/ 3473450 h 3473450"/>
              <a:gd name="connsiteX9" fmla="*/ 0 w 9144000"/>
              <a:gd name="connsiteY9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625856 w 9144000"/>
              <a:gd name="connsiteY7" fmla="*/ 3473378 h 3473450"/>
              <a:gd name="connsiteX8" fmla="*/ 428218 w 9144000"/>
              <a:gd name="connsiteY8" fmla="*/ 3473378 h 3473450"/>
              <a:gd name="connsiteX9" fmla="*/ 0 w 9144000"/>
              <a:gd name="connsiteY9" fmla="*/ 3473450 h 3473450"/>
              <a:gd name="connsiteX10" fmla="*/ 0 w 9144000"/>
              <a:gd name="connsiteY10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625856 w 9144000"/>
              <a:gd name="connsiteY8" fmla="*/ 3473378 h 3473450"/>
              <a:gd name="connsiteX9" fmla="*/ 428218 w 9144000"/>
              <a:gd name="connsiteY9" fmla="*/ 3473378 h 3473450"/>
              <a:gd name="connsiteX10" fmla="*/ 0 w 9144000"/>
              <a:gd name="connsiteY10" fmla="*/ 3473450 h 3473450"/>
              <a:gd name="connsiteX11" fmla="*/ 0 w 9144000"/>
              <a:gd name="connsiteY11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589614 w 9144000"/>
              <a:gd name="connsiteY8" fmla="*/ 3469718 h 3473450"/>
              <a:gd name="connsiteX9" fmla="*/ 625856 w 9144000"/>
              <a:gd name="connsiteY9" fmla="*/ 3473378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625856 w 9144000"/>
              <a:gd name="connsiteY9" fmla="*/ 3473378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248884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512187 w 9144000"/>
              <a:gd name="connsiteY3" fmla="*/ 114222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7689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4112 h 3477562"/>
              <a:gd name="connsiteX1" fmla="*/ 460678 w 9144000"/>
              <a:gd name="connsiteY1" fmla="*/ 11801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90354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9296 h 3482746"/>
              <a:gd name="connsiteX1" fmla="*/ 460678 w 9144000"/>
              <a:gd name="connsiteY1" fmla="*/ 16985 h 3482746"/>
              <a:gd name="connsiteX2" fmla="*/ 463690 w 9144000"/>
              <a:gd name="connsiteY2" fmla="*/ 1093441 h 3482746"/>
              <a:gd name="connsiteX3" fmla="*/ 1284105 w 9144000"/>
              <a:gd name="connsiteY3" fmla="*/ 1094505 h 3482746"/>
              <a:gd name="connsiteX4" fmla="*/ 1414763 w 9144000"/>
              <a:gd name="connsiteY4" fmla="*/ 0 h 3482746"/>
              <a:gd name="connsiteX5" fmla="*/ 9144000 w 9144000"/>
              <a:gd name="connsiteY5" fmla="*/ 9296 h 3482746"/>
              <a:gd name="connsiteX6" fmla="*/ 9144000 w 9144000"/>
              <a:gd name="connsiteY6" fmla="*/ 3482746 h 3482746"/>
              <a:gd name="connsiteX7" fmla="*/ 4776273 w 9144000"/>
              <a:gd name="connsiteY7" fmla="*/ 3482674 h 3482746"/>
              <a:gd name="connsiteX8" fmla="*/ 4776273 w 9144000"/>
              <a:gd name="connsiteY8" fmla="*/ 2732366 h 3482746"/>
              <a:gd name="connsiteX9" fmla="*/ 424558 w 9144000"/>
              <a:gd name="connsiteY9" fmla="*/ 2728706 h 3482746"/>
              <a:gd name="connsiteX10" fmla="*/ 428218 w 9144000"/>
              <a:gd name="connsiteY10" fmla="*/ 3482674 h 3482746"/>
              <a:gd name="connsiteX11" fmla="*/ 0 w 9144000"/>
              <a:gd name="connsiteY11" fmla="*/ 3482746 h 3482746"/>
              <a:gd name="connsiteX12" fmla="*/ 0 w 9144000"/>
              <a:gd name="connsiteY12" fmla="*/ 9296 h 3482746"/>
              <a:gd name="connsiteX0" fmla="*/ 0 w 9144000"/>
              <a:gd name="connsiteY0" fmla="*/ 4112 h 3477562"/>
              <a:gd name="connsiteX1" fmla="*/ 460678 w 9144000"/>
              <a:gd name="connsiteY1" fmla="*/ 11801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5862 w 9144000"/>
              <a:gd name="connsiteY1" fmla="*/ 1434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90 w 9144000"/>
              <a:gd name="connsiteY2" fmla="*/ 1088257 h 3477562"/>
              <a:gd name="connsiteX3" fmla="*/ 1272123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72123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25266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021449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753918 w 9144000"/>
              <a:gd name="connsiteY2" fmla="*/ 1432687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75727 w 9144000"/>
              <a:gd name="connsiteY2" fmla="*/ 1499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75727 w 9144000"/>
              <a:gd name="connsiteY2" fmla="*/ 1499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626918 w 9144000"/>
              <a:gd name="connsiteY2" fmla="*/ 1517354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57584 w 9144000"/>
              <a:gd name="connsiteY2" fmla="*/ 1523402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79 w 9144000"/>
              <a:gd name="connsiteY2" fmla="*/ 1033544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584583 w 9144000"/>
              <a:gd name="connsiteY2" fmla="*/ 1172639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31 w 9144000"/>
              <a:gd name="connsiteY2" fmla="*/ 1027496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31 w 9144000"/>
              <a:gd name="connsiteY2" fmla="*/ 1027496 h 3477562"/>
              <a:gd name="connsiteX3" fmla="*/ 1217523 w 9144000"/>
              <a:gd name="connsiteY3" fmla="*/ 102856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22255 h 3495705"/>
              <a:gd name="connsiteX1" fmla="*/ 460678 w 9144000"/>
              <a:gd name="connsiteY1" fmla="*/ 24760 h 3495705"/>
              <a:gd name="connsiteX2" fmla="*/ 463631 w 9144000"/>
              <a:gd name="connsiteY2" fmla="*/ 1045639 h 3495705"/>
              <a:gd name="connsiteX3" fmla="*/ 1217523 w 9144000"/>
              <a:gd name="connsiteY3" fmla="*/ 1046704 h 3495705"/>
              <a:gd name="connsiteX4" fmla="*/ 1207416 w 9144000"/>
              <a:gd name="connsiteY4" fmla="*/ 0 h 3495705"/>
              <a:gd name="connsiteX5" fmla="*/ 9144000 w 9144000"/>
              <a:gd name="connsiteY5" fmla="*/ 22255 h 3495705"/>
              <a:gd name="connsiteX6" fmla="*/ 9144000 w 9144000"/>
              <a:gd name="connsiteY6" fmla="*/ 3495705 h 3495705"/>
              <a:gd name="connsiteX7" fmla="*/ 4776273 w 9144000"/>
              <a:gd name="connsiteY7" fmla="*/ 3495633 h 3495705"/>
              <a:gd name="connsiteX8" fmla="*/ 4776273 w 9144000"/>
              <a:gd name="connsiteY8" fmla="*/ 2745325 h 3495705"/>
              <a:gd name="connsiteX9" fmla="*/ 424558 w 9144000"/>
              <a:gd name="connsiteY9" fmla="*/ 2741665 h 3495705"/>
              <a:gd name="connsiteX10" fmla="*/ 428218 w 9144000"/>
              <a:gd name="connsiteY10" fmla="*/ 3495633 h 3495705"/>
              <a:gd name="connsiteX11" fmla="*/ 0 w 9144000"/>
              <a:gd name="connsiteY11" fmla="*/ 3495705 h 3495705"/>
              <a:gd name="connsiteX12" fmla="*/ 0 w 9144000"/>
              <a:gd name="connsiteY12" fmla="*/ 22255 h 3495705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189273 w 9144000"/>
              <a:gd name="connsiteY4" fmla="*/ 7450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07416 w 9144000"/>
              <a:gd name="connsiteY4" fmla="*/ 7983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189273 w 9144000"/>
              <a:gd name="connsiteY4" fmla="*/ 80554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36343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991824 w 9144000"/>
              <a:gd name="connsiteY9" fmla="*/ 3142743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1008757 w 9144000"/>
              <a:gd name="connsiteY9" fmla="*/ 31512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8218 w 9144000"/>
              <a:gd name="connsiteY9" fmla="*/ 3473378 h 3473450"/>
              <a:gd name="connsiteX10" fmla="*/ 0 w 9144000"/>
              <a:gd name="connsiteY10" fmla="*/ 3473450 h 3473450"/>
              <a:gd name="connsiteX11" fmla="*/ 0 w 9144000"/>
              <a:gd name="connsiteY11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28218 w 9144000"/>
              <a:gd name="connsiteY8" fmla="*/ 3473378 h 3473450"/>
              <a:gd name="connsiteX9" fmla="*/ 0 w 9144000"/>
              <a:gd name="connsiteY9" fmla="*/ 3473450 h 3473450"/>
              <a:gd name="connsiteX10" fmla="*/ 0 w 9144000"/>
              <a:gd name="connsiteY10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28218 w 9144000"/>
              <a:gd name="connsiteY7" fmla="*/ 3473378 h 3473450"/>
              <a:gd name="connsiteX8" fmla="*/ 0 w 9144000"/>
              <a:gd name="connsiteY8" fmla="*/ 3473450 h 3473450"/>
              <a:gd name="connsiteX9" fmla="*/ 0 w 9144000"/>
              <a:gd name="connsiteY9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778250"/>
              <a:gd name="connsiteX1" fmla="*/ 460678 w 9144000"/>
              <a:gd name="connsiteY1" fmla="*/ 2505 h 3778250"/>
              <a:gd name="connsiteX2" fmla="*/ 463631 w 9144000"/>
              <a:gd name="connsiteY2" fmla="*/ 1023384 h 3778250"/>
              <a:gd name="connsiteX3" fmla="*/ 1217523 w 9144000"/>
              <a:gd name="connsiteY3" fmla="*/ 1024449 h 3778250"/>
              <a:gd name="connsiteX4" fmla="*/ 1213464 w 9144000"/>
              <a:gd name="connsiteY4" fmla="*/ 1935 h 3778250"/>
              <a:gd name="connsiteX5" fmla="*/ 9144000 w 9144000"/>
              <a:gd name="connsiteY5" fmla="*/ 0 h 3778250"/>
              <a:gd name="connsiteX6" fmla="*/ 9144000 w 9144000"/>
              <a:gd name="connsiteY6" fmla="*/ 3473450 h 3778250"/>
              <a:gd name="connsiteX7" fmla="*/ 0 w 9144000"/>
              <a:gd name="connsiteY7" fmla="*/ 3778250 h 3778250"/>
              <a:gd name="connsiteX8" fmla="*/ 0 w 9144000"/>
              <a:gd name="connsiteY8" fmla="*/ 0 h 3778250"/>
              <a:gd name="connsiteX0" fmla="*/ 0 w 9144000"/>
              <a:gd name="connsiteY0" fmla="*/ 0 h 3778250"/>
              <a:gd name="connsiteX1" fmla="*/ 460678 w 9144000"/>
              <a:gd name="connsiteY1" fmla="*/ 2505 h 3778250"/>
              <a:gd name="connsiteX2" fmla="*/ 463631 w 9144000"/>
              <a:gd name="connsiteY2" fmla="*/ 1023384 h 3778250"/>
              <a:gd name="connsiteX3" fmla="*/ 1217523 w 9144000"/>
              <a:gd name="connsiteY3" fmla="*/ 1024449 h 3778250"/>
              <a:gd name="connsiteX4" fmla="*/ 1213464 w 9144000"/>
              <a:gd name="connsiteY4" fmla="*/ 1935 h 3778250"/>
              <a:gd name="connsiteX5" fmla="*/ 9144000 w 9144000"/>
              <a:gd name="connsiteY5" fmla="*/ 0 h 3778250"/>
              <a:gd name="connsiteX6" fmla="*/ 9144000 w 9144000"/>
              <a:gd name="connsiteY6" fmla="*/ 3769783 h 3778250"/>
              <a:gd name="connsiteX7" fmla="*/ 0 w 9144000"/>
              <a:gd name="connsiteY7" fmla="*/ 3778250 h 3778250"/>
              <a:gd name="connsiteX8" fmla="*/ 0 w 9144000"/>
              <a:gd name="connsiteY8" fmla="*/ 0 h 3778250"/>
              <a:gd name="connsiteX0" fmla="*/ 0 w 9144000"/>
              <a:gd name="connsiteY0" fmla="*/ 0 h 3769783"/>
              <a:gd name="connsiteX1" fmla="*/ 460678 w 9144000"/>
              <a:gd name="connsiteY1" fmla="*/ 2505 h 3769783"/>
              <a:gd name="connsiteX2" fmla="*/ 463631 w 9144000"/>
              <a:gd name="connsiteY2" fmla="*/ 1023384 h 3769783"/>
              <a:gd name="connsiteX3" fmla="*/ 1217523 w 9144000"/>
              <a:gd name="connsiteY3" fmla="*/ 1024449 h 3769783"/>
              <a:gd name="connsiteX4" fmla="*/ 1213464 w 9144000"/>
              <a:gd name="connsiteY4" fmla="*/ 1935 h 3769783"/>
              <a:gd name="connsiteX5" fmla="*/ 9144000 w 9144000"/>
              <a:gd name="connsiteY5" fmla="*/ 0 h 3769783"/>
              <a:gd name="connsiteX6" fmla="*/ 9144000 w 9144000"/>
              <a:gd name="connsiteY6" fmla="*/ 3769783 h 3769783"/>
              <a:gd name="connsiteX7" fmla="*/ 4812 w 9144000"/>
              <a:gd name="connsiteY7" fmla="*/ 3638684 h 3769783"/>
              <a:gd name="connsiteX8" fmla="*/ 0 w 9144000"/>
              <a:gd name="connsiteY8" fmla="*/ 0 h 3769783"/>
              <a:gd name="connsiteX0" fmla="*/ 0 w 9144000"/>
              <a:gd name="connsiteY0" fmla="*/ 0 h 3769783"/>
              <a:gd name="connsiteX1" fmla="*/ 460678 w 9144000"/>
              <a:gd name="connsiteY1" fmla="*/ 2505 h 3769783"/>
              <a:gd name="connsiteX2" fmla="*/ 463631 w 9144000"/>
              <a:gd name="connsiteY2" fmla="*/ 1023384 h 3769783"/>
              <a:gd name="connsiteX3" fmla="*/ 1217523 w 9144000"/>
              <a:gd name="connsiteY3" fmla="*/ 1024449 h 3769783"/>
              <a:gd name="connsiteX4" fmla="*/ 1213464 w 9144000"/>
              <a:gd name="connsiteY4" fmla="*/ 1935 h 3769783"/>
              <a:gd name="connsiteX5" fmla="*/ 9144000 w 9144000"/>
              <a:gd name="connsiteY5" fmla="*/ 0 h 3769783"/>
              <a:gd name="connsiteX6" fmla="*/ 9144000 w 9144000"/>
              <a:gd name="connsiteY6" fmla="*/ 3769783 h 3769783"/>
              <a:gd name="connsiteX7" fmla="*/ 4812 w 9144000"/>
              <a:gd name="connsiteY7" fmla="*/ 3763813 h 3769783"/>
              <a:gd name="connsiteX8" fmla="*/ 0 w 9144000"/>
              <a:gd name="connsiteY8" fmla="*/ 0 h 3769783"/>
              <a:gd name="connsiteX0" fmla="*/ 1 w 9144001"/>
              <a:gd name="connsiteY0" fmla="*/ 0 h 3769783"/>
              <a:gd name="connsiteX1" fmla="*/ 460679 w 9144001"/>
              <a:gd name="connsiteY1" fmla="*/ 2505 h 3769783"/>
              <a:gd name="connsiteX2" fmla="*/ 463632 w 9144001"/>
              <a:gd name="connsiteY2" fmla="*/ 1023384 h 3769783"/>
              <a:gd name="connsiteX3" fmla="*/ 1217524 w 9144001"/>
              <a:gd name="connsiteY3" fmla="*/ 1024449 h 3769783"/>
              <a:gd name="connsiteX4" fmla="*/ 1213465 w 9144001"/>
              <a:gd name="connsiteY4" fmla="*/ 1935 h 3769783"/>
              <a:gd name="connsiteX5" fmla="*/ 9144001 w 9144001"/>
              <a:gd name="connsiteY5" fmla="*/ 0 h 3769783"/>
              <a:gd name="connsiteX6" fmla="*/ 9144001 w 9144001"/>
              <a:gd name="connsiteY6" fmla="*/ 3769783 h 3769783"/>
              <a:gd name="connsiteX7" fmla="*/ 0 w 9144001"/>
              <a:gd name="connsiteY7" fmla="*/ 3768626 h 3769783"/>
              <a:gd name="connsiteX8" fmla="*/ 1 w 9144001"/>
              <a:gd name="connsiteY8" fmla="*/ 0 h 3769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1" h="3769783">
                <a:moveTo>
                  <a:pt x="1" y="0"/>
                </a:moveTo>
                <a:lnTo>
                  <a:pt x="460679" y="2505"/>
                </a:lnTo>
                <a:cubicBezTo>
                  <a:pt x="467259" y="181367"/>
                  <a:pt x="460713" y="888442"/>
                  <a:pt x="463632" y="1023384"/>
                </a:cubicBezTo>
                <a:lnTo>
                  <a:pt x="1217524" y="1024449"/>
                </a:lnTo>
                <a:cubicBezTo>
                  <a:pt x="1217623" y="1021952"/>
                  <a:pt x="1212358" y="439565"/>
                  <a:pt x="1213465" y="1935"/>
                </a:cubicBezTo>
                <a:lnTo>
                  <a:pt x="9144001" y="0"/>
                </a:lnTo>
                <a:lnTo>
                  <a:pt x="9144001" y="3769783"/>
                </a:lnTo>
                <a:lnTo>
                  <a:pt x="0" y="3768626"/>
                </a:lnTo>
                <a:cubicBezTo>
                  <a:pt x="0" y="2512417"/>
                  <a:pt x="1" y="1256209"/>
                  <a:pt x="1" y="0"/>
                </a:cubicBezTo>
                <a:close/>
              </a:path>
            </a:pathLst>
          </a:custGeom>
          <a:solidFill>
            <a:srgbClr val="EEEFEE"/>
          </a:solidFill>
        </p:spPr>
        <p:txBody>
          <a:bodyPr anchor="ctr"/>
          <a:lstStyle>
            <a:lvl1pPr marL="0" indent="0" algn="ctr">
              <a:buNone/>
              <a:defRPr>
                <a:latin typeface="Helvetica" pitchFamily="34" charset="0"/>
              </a:defRPr>
            </a:lvl1pPr>
          </a:lstStyle>
          <a:p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5343907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6" name="Suora yhdysviiva 15"/>
          <p:cNvCxnSpPr/>
          <p:nvPr userDrawn="1"/>
        </p:nvCxnSpPr>
        <p:spPr>
          <a:xfrm>
            <a:off x="8503899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uora yhdysviiva 16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90D1D53C-908F-495F-96C4-E57ECA884E47}" type="datetime1">
              <a:rPr lang="fi-FI" smtClean="0"/>
              <a:t>3.5.2019</a:t>
            </a:fld>
            <a:endParaRPr lang="fi-FI" dirty="0"/>
          </a:p>
        </p:txBody>
      </p:sp>
      <p:sp>
        <p:nvSpPr>
          <p:cNvPr id="26" name="Otsikko 1"/>
          <p:cNvSpPr>
            <a:spLocks noGrp="1"/>
          </p:cNvSpPr>
          <p:nvPr>
            <p:ph type="title"/>
          </p:nvPr>
        </p:nvSpPr>
        <p:spPr>
          <a:xfrm>
            <a:off x="722313" y="4085663"/>
            <a:ext cx="7772400" cy="1043773"/>
          </a:xfrm>
        </p:spPr>
        <p:txBody>
          <a:bodyPr anchor="t">
            <a:normAutofit/>
          </a:bodyPr>
          <a:lstStyle>
            <a:lvl1pPr algn="l">
              <a:defRPr sz="3600" b="1" cap="none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27" name="Suorakulmio 7"/>
          <p:cNvSpPr/>
          <p:nvPr userDrawn="1"/>
        </p:nvSpPr>
        <p:spPr>
          <a:xfrm>
            <a:off x="0" y="3764582"/>
            <a:ext cx="9144000" cy="11265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atin typeface="Helvetica" pitchFamily="34" charset="0"/>
            </a:endParaRPr>
          </a:p>
        </p:txBody>
      </p:sp>
      <p:sp>
        <p:nvSpPr>
          <p:cNvPr id="28" name="Tekstin paikkamerkki 2"/>
          <p:cNvSpPr>
            <a:spLocks noGrp="1"/>
          </p:cNvSpPr>
          <p:nvPr>
            <p:ph idx="13" hasCustomPrompt="1"/>
          </p:nvPr>
        </p:nvSpPr>
        <p:spPr>
          <a:xfrm>
            <a:off x="722312" y="5314392"/>
            <a:ext cx="7842663" cy="1177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buClr>
                <a:schemeClr val="bg1"/>
              </a:buClr>
              <a:defRPr sz="2000" b="1">
                <a:solidFill>
                  <a:schemeClr val="bg1"/>
                </a:solidFill>
                <a:latin typeface="Helvetica" pitchFamily="34" charset="0"/>
              </a:defRPr>
            </a:lvl1pPr>
            <a:lvl2pPr>
              <a:defRPr sz="18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400" b="1">
                <a:solidFill>
                  <a:schemeClr val="bg1"/>
                </a:solidFill>
              </a:defRPr>
            </a:lvl4pPr>
            <a:lvl5pPr>
              <a:defRPr sz="1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457201" y="0"/>
            <a:ext cx="763388" cy="1028096"/>
            <a:chOff x="457200" y="0"/>
            <a:chExt cx="763388" cy="1028096"/>
          </a:xfrm>
        </p:grpSpPr>
        <p:sp>
          <p:nvSpPr>
            <p:cNvPr id="22" name="Suorakulmio 15"/>
            <p:cNvSpPr/>
            <p:nvPr userDrawn="1"/>
          </p:nvSpPr>
          <p:spPr>
            <a:xfrm>
              <a:off x="457200" y="0"/>
              <a:ext cx="763388" cy="102809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latin typeface="Helvetica" pitchFamily="34" charset="0"/>
              </a:endParaRPr>
            </a:p>
          </p:txBody>
        </p:sp>
        <p:pic>
          <p:nvPicPr>
            <p:cNvPr id="23" name="Kuva 21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117" y="165903"/>
              <a:ext cx="323551" cy="736410"/>
            </a:xfrm>
            <a:prstGeom prst="rect">
              <a:avLst/>
            </a:prstGeom>
          </p:spPr>
        </p:pic>
      </p:grp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orakulmio 9"/>
          <p:cNvSpPr/>
          <p:nvPr userDrawn="1"/>
        </p:nvSpPr>
        <p:spPr>
          <a:xfrm>
            <a:off x="0" y="6540486"/>
            <a:ext cx="9144000" cy="3236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43907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4" name="Suora yhdysviiva 13"/>
          <p:cNvCxnSpPr/>
          <p:nvPr userDrawn="1"/>
        </p:nvCxnSpPr>
        <p:spPr>
          <a:xfrm>
            <a:off x="8503899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/>
          <p:cNvSpPr>
            <a:spLocks noGrp="1"/>
          </p:cNvSpPr>
          <p:nvPr>
            <p:ph type="title"/>
          </p:nvPr>
        </p:nvSpPr>
        <p:spPr>
          <a:xfrm>
            <a:off x="457200" y="637578"/>
            <a:ext cx="7368419" cy="1019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13" name="Tekstin paikkamerkki 2"/>
          <p:cNvSpPr>
            <a:spLocks noGrp="1"/>
          </p:cNvSpPr>
          <p:nvPr>
            <p:ph idx="1"/>
          </p:nvPr>
        </p:nvSpPr>
        <p:spPr>
          <a:xfrm>
            <a:off x="457200" y="1844699"/>
            <a:ext cx="8229600" cy="4557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latin typeface="Helvetica" pitchFamily="34" charset="0"/>
              </a:defRPr>
            </a:lvl1pPr>
            <a:lvl2pPr>
              <a:defRPr>
                <a:latin typeface="Helvetica" pitchFamily="34" charset="0"/>
              </a:defRPr>
            </a:lvl2pPr>
            <a:lvl3pPr>
              <a:defRPr>
                <a:latin typeface="Helvetica" pitchFamily="34" charset="0"/>
              </a:defRPr>
            </a:lvl3pPr>
            <a:lvl4pPr>
              <a:defRPr>
                <a:latin typeface="Helvetica" pitchFamily="34" charset="0"/>
              </a:defRPr>
            </a:lvl4pPr>
            <a:lvl5pPr>
              <a:defRPr>
                <a:latin typeface="Helvetica" pitchFamily="34" charset="0"/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2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61F19916-D6CC-4F4A-B091-44C2C56618F6}" type="datetime1">
              <a:rPr lang="fi-FI" smtClean="0"/>
              <a:t>3.5.2019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18678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orakulmio 9"/>
          <p:cNvSpPr/>
          <p:nvPr userDrawn="1"/>
        </p:nvSpPr>
        <p:spPr>
          <a:xfrm>
            <a:off x="0" y="6540486"/>
            <a:ext cx="9144000" cy="3236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844698"/>
            <a:ext cx="4038600" cy="4557157"/>
          </a:xfrm>
        </p:spPr>
        <p:txBody>
          <a:bodyPr/>
          <a:lstStyle>
            <a:lvl1pPr>
              <a:defRPr sz="2800">
                <a:latin typeface="Helvetica" pitchFamily="34" charset="0"/>
              </a:defRPr>
            </a:lvl1pPr>
            <a:lvl2pPr>
              <a:defRPr sz="2400">
                <a:latin typeface="Helvetica" pitchFamily="34" charset="0"/>
              </a:defRPr>
            </a:lvl2pPr>
            <a:lvl3pPr>
              <a:defRPr sz="2000">
                <a:latin typeface="Helvetica" pitchFamily="34" charset="0"/>
              </a:defRPr>
            </a:lvl3pPr>
            <a:lvl4pPr>
              <a:defRPr sz="1800">
                <a:latin typeface="Helvetica" pitchFamily="34" charset="0"/>
              </a:defRPr>
            </a:lvl4pPr>
            <a:lvl5pPr>
              <a:defRPr sz="1800">
                <a:latin typeface="Helvetic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844698"/>
            <a:ext cx="4038600" cy="4557157"/>
          </a:xfrm>
        </p:spPr>
        <p:txBody>
          <a:bodyPr/>
          <a:lstStyle>
            <a:lvl1pPr>
              <a:defRPr sz="2800">
                <a:latin typeface="Helvetica" pitchFamily="34" charset="0"/>
              </a:defRPr>
            </a:lvl1pPr>
            <a:lvl2pPr>
              <a:defRPr sz="2400">
                <a:latin typeface="Helvetica" pitchFamily="34" charset="0"/>
              </a:defRPr>
            </a:lvl2pPr>
            <a:lvl3pPr>
              <a:defRPr sz="2000">
                <a:latin typeface="Helvetica" pitchFamily="34" charset="0"/>
              </a:defRPr>
            </a:lvl3pPr>
            <a:lvl4pPr>
              <a:defRPr sz="1800">
                <a:latin typeface="Helvetica" pitchFamily="34" charset="0"/>
              </a:defRPr>
            </a:lvl4pPr>
            <a:lvl5pPr>
              <a:defRPr sz="1800">
                <a:latin typeface="Helvetic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2" name="Suora yhdysviiva 11"/>
          <p:cNvCxnSpPr/>
          <p:nvPr userDrawn="1"/>
        </p:nvCxnSpPr>
        <p:spPr>
          <a:xfrm>
            <a:off x="8503899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uora yhdysviiva 12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4AA2C0EA-6066-484E-ADC9-08345B80F285}" type="datetime1">
              <a:rPr lang="fi-FI" smtClean="0"/>
              <a:t>3.5.2019</a:t>
            </a:fld>
            <a:endParaRPr lang="fi-FI" dirty="0"/>
          </a:p>
        </p:txBody>
      </p:sp>
      <p:sp>
        <p:nvSpPr>
          <p:cNvPr id="1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43907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</p:spTree>
    <p:extLst>
      <p:ext uri="{BB962C8B-B14F-4D97-AF65-F5344CB8AC3E}">
        <p14:creationId xmlns:p14="http://schemas.microsoft.com/office/powerpoint/2010/main" val="31263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orakulmio 9"/>
          <p:cNvSpPr/>
          <p:nvPr userDrawn="1"/>
        </p:nvSpPr>
        <p:spPr>
          <a:xfrm>
            <a:off x="0" y="6540486"/>
            <a:ext cx="9144000" cy="3236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1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43907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844698"/>
            <a:ext cx="4040188" cy="852391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Helvetic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697089"/>
            <a:ext cx="4040188" cy="3704765"/>
          </a:xfrm>
        </p:spPr>
        <p:txBody>
          <a:bodyPr>
            <a:normAutofit/>
          </a:bodyPr>
          <a:lstStyle>
            <a:lvl1pPr>
              <a:defRPr sz="2000">
                <a:latin typeface="Helvetica" pitchFamily="34" charset="0"/>
              </a:defRPr>
            </a:lvl1pPr>
            <a:lvl2pPr>
              <a:defRPr sz="1800">
                <a:latin typeface="Helvetica" pitchFamily="34" charset="0"/>
              </a:defRPr>
            </a:lvl2pPr>
            <a:lvl3pPr>
              <a:defRPr sz="1600">
                <a:latin typeface="Helvetica" pitchFamily="34" charset="0"/>
              </a:defRPr>
            </a:lvl3pPr>
            <a:lvl4pPr>
              <a:defRPr sz="1400">
                <a:latin typeface="Helvetica" pitchFamily="34" charset="0"/>
              </a:defRPr>
            </a:lvl4pPr>
            <a:lvl5pPr>
              <a:defRPr sz="1400">
                <a:latin typeface="Helvetica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844698"/>
            <a:ext cx="4041775" cy="852391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Helvetic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697089"/>
            <a:ext cx="4041775" cy="3704765"/>
          </a:xfrm>
        </p:spPr>
        <p:txBody>
          <a:bodyPr>
            <a:normAutofit/>
          </a:bodyPr>
          <a:lstStyle>
            <a:lvl1pPr>
              <a:defRPr sz="2000">
                <a:latin typeface="Helvetica" pitchFamily="34" charset="0"/>
              </a:defRPr>
            </a:lvl1pPr>
            <a:lvl2pPr>
              <a:defRPr sz="1800">
                <a:latin typeface="Helvetica" pitchFamily="34" charset="0"/>
              </a:defRPr>
            </a:lvl2pPr>
            <a:lvl3pPr>
              <a:defRPr sz="1600">
                <a:latin typeface="Helvetica" pitchFamily="34" charset="0"/>
              </a:defRPr>
            </a:lvl3pPr>
            <a:lvl4pPr>
              <a:defRPr sz="1400">
                <a:latin typeface="Helvetica" pitchFamily="34" charset="0"/>
              </a:defRPr>
            </a:lvl4pPr>
            <a:lvl5pPr>
              <a:defRPr sz="1400">
                <a:latin typeface="Helvetica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4" name="Suora yhdysviiva 13"/>
          <p:cNvCxnSpPr/>
          <p:nvPr userDrawn="1"/>
        </p:nvCxnSpPr>
        <p:spPr>
          <a:xfrm>
            <a:off x="8503899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A2D70B7B-3A24-4526-B87F-684CBCEB9832}" type="datetime1">
              <a:rPr lang="fi-FI" smtClean="0"/>
              <a:t>3.5.2019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37577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orakulmio 9"/>
          <p:cNvSpPr/>
          <p:nvPr userDrawn="1"/>
        </p:nvSpPr>
        <p:spPr>
          <a:xfrm>
            <a:off x="0" y="6540486"/>
            <a:ext cx="9144000" cy="3236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14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43907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8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0" name="Suora yhdysviiva 9"/>
          <p:cNvCxnSpPr/>
          <p:nvPr userDrawn="1"/>
        </p:nvCxnSpPr>
        <p:spPr>
          <a:xfrm>
            <a:off x="8503899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uora yhdysviiva 10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700061AE-7773-42F5-AB6E-8E76C99C86EC}" type="datetime1">
              <a:rPr lang="fi-FI" smtClean="0"/>
              <a:t>3.5.2019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56148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fld id="{09812B70-4E4C-40DD-8064-0D5728414CA0}" type="datetime1">
              <a:rPr lang="fi-FI" smtClean="0"/>
              <a:t>3.5.2019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r>
              <a:rPr lang="fi-FI" b="1" smtClean="0">
                <a:solidFill>
                  <a:schemeClr val="accent1"/>
                </a:solidFill>
              </a:rPr>
              <a:t>JYU. Since 1863. Bottas</a:t>
            </a:r>
            <a:endParaRPr lang="fi-FI" b="1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fld id="{BC065B45-614E-E14D-B4BE-ACD22F60824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624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57200" rtl="0" eaLnBrk="1" latinLnBrk="0" hangingPunct="1">
        <a:lnSpc>
          <a:spcPct val="100000"/>
        </a:lnSpc>
        <a:spcBef>
          <a:spcPct val="0"/>
        </a:spcBef>
        <a:buNone/>
        <a:defRPr sz="4000" b="1" kern="1200">
          <a:solidFill>
            <a:schemeClr val="bg1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457200" rtl="0" eaLnBrk="1" latinLnBrk="0" hangingPunct="1">
        <a:lnSpc>
          <a:spcPct val="100000"/>
        </a:lnSpc>
        <a:spcBef>
          <a:spcPts val="768"/>
        </a:spcBef>
        <a:buFont typeface="Arial"/>
        <a:buChar char="•"/>
        <a:defRPr sz="3200" kern="1200">
          <a:solidFill>
            <a:srgbClr val="FFFFFF"/>
          </a:solidFill>
          <a:latin typeface="Helvetica"/>
          <a:ea typeface="+mn-ea"/>
          <a:cs typeface="Helvetica"/>
        </a:defRPr>
      </a:lvl1pPr>
      <a:lvl2pPr marL="742950" indent="-285750" algn="l" defTabSz="457200" rtl="0" eaLnBrk="1" latinLnBrk="0" hangingPunct="1">
        <a:lnSpc>
          <a:spcPct val="100000"/>
        </a:lnSpc>
        <a:spcBef>
          <a:spcPts val="768"/>
        </a:spcBef>
        <a:buFont typeface="Arial"/>
        <a:buChar char="–"/>
        <a:defRPr sz="2800" kern="1200">
          <a:solidFill>
            <a:srgbClr val="FFFFFF"/>
          </a:solidFill>
          <a:latin typeface="Helvetica"/>
          <a:ea typeface="+mn-ea"/>
          <a:cs typeface="Helvetica"/>
        </a:defRPr>
      </a:lvl2pPr>
      <a:lvl3pPr marL="1143000" indent="-228600" algn="l" defTabSz="457200" rtl="0" eaLnBrk="1" latinLnBrk="0" hangingPunct="1">
        <a:lnSpc>
          <a:spcPct val="100000"/>
        </a:lnSpc>
        <a:spcBef>
          <a:spcPts val="768"/>
        </a:spcBef>
        <a:buFont typeface="Arial"/>
        <a:buChar char="•"/>
        <a:defRPr sz="2400" kern="1200">
          <a:solidFill>
            <a:srgbClr val="FFFFFF"/>
          </a:solidFill>
          <a:latin typeface="Helvetica"/>
          <a:ea typeface="+mn-ea"/>
          <a:cs typeface="Helvetica"/>
        </a:defRPr>
      </a:lvl3pPr>
      <a:lvl4pPr marL="1600200" indent="-228600" algn="l" defTabSz="457200" rtl="0" eaLnBrk="1" latinLnBrk="0" hangingPunct="1">
        <a:lnSpc>
          <a:spcPct val="100000"/>
        </a:lnSpc>
        <a:spcBef>
          <a:spcPts val="768"/>
        </a:spcBef>
        <a:buFont typeface="Arial"/>
        <a:buChar char="–"/>
        <a:defRPr sz="2000" kern="1200">
          <a:solidFill>
            <a:srgbClr val="FFFFFF"/>
          </a:solidFill>
          <a:latin typeface="Helvetica"/>
          <a:ea typeface="+mn-ea"/>
          <a:cs typeface="Helvetica"/>
        </a:defRPr>
      </a:lvl4pPr>
      <a:lvl5pPr marL="2057400" indent="-228600" algn="l" defTabSz="457200" rtl="0" eaLnBrk="1" latinLnBrk="0" hangingPunct="1">
        <a:lnSpc>
          <a:spcPct val="100000"/>
        </a:lnSpc>
        <a:spcBef>
          <a:spcPts val="768"/>
        </a:spcBef>
        <a:buFont typeface="Arial"/>
        <a:buChar char="»"/>
        <a:defRPr sz="2000" kern="1200">
          <a:solidFill>
            <a:srgbClr val="FFFFFF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637578"/>
            <a:ext cx="7356324" cy="1019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844699"/>
            <a:ext cx="8229600" cy="4557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8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fld id="{FD230B8C-8969-41F6-8945-7F027B20D759}" type="datetime1">
              <a:rPr lang="fi-FI" smtClean="0"/>
              <a:t>3.5.2019</a:t>
            </a:fld>
            <a:endParaRPr lang="fi-FI" dirty="0"/>
          </a:p>
        </p:txBody>
      </p:sp>
      <p:sp>
        <p:nvSpPr>
          <p:cNvPr id="9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5343907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r>
              <a:rPr lang="fi-FI" smtClean="0">
                <a:solidFill>
                  <a:schemeClr val="accent1"/>
                </a:solidFill>
              </a:rPr>
              <a:t>JYU. Since 1863. Bottas</a:t>
            </a:r>
            <a:endParaRPr lang="fi-FI" dirty="0" smtClean="0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1" name="Suora yhdysviiva 10"/>
          <p:cNvCxnSpPr/>
          <p:nvPr userDrawn="1"/>
        </p:nvCxnSpPr>
        <p:spPr>
          <a:xfrm>
            <a:off x="8503899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uora yhdysviiva 11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 userDrawn="1"/>
        </p:nvGrpSpPr>
        <p:grpSpPr>
          <a:xfrm>
            <a:off x="7923412" y="0"/>
            <a:ext cx="763388" cy="1028096"/>
            <a:chOff x="457200" y="0"/>
            <a:chExt cx="763388" cy="1028096"/>
          </a:xfrm>
        </p:grpSpPr>
        <p:sp>
          <p:nvSpPr>
            <p:cNvPr id="17" name="Suorakulmio 15"/>
            <p:cNvSpPr/>
            <p:nvPr userDrawn="1"/>
          </p:nvSpPr>
          <p:spPr>
            <a:xfrm>
              <a:off x="457200" y="0"/>
              <a:ext cx="763388" cy="102809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latin typeface="Helvetica" pitchFamily="34" charset="0"/>
              </a:endParaRPr>
            </a:p>
          </p:txBody>
        </p:sp>
        <p:pic>
          <p:nvPicPr>
            <p:cNvPr id="18" name="Kuva 21"/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117" y="165903"/>
              <a:ext cx="323551" cy="7364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86980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17" r:id="rId2"/>
    <p:sldLayoutId id="2147483751" r:id="rId3"/>
    <p:sldLayoutId id="2147483752" r:id="rId4"/>
    <p:sldLayoutId id="2147483718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3600" b="1" i="0" kern="1200">
          <a:solidFill>
            <a:schemeClr val="tx2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457200" rtl="0" eaLnBrk="1" latinLnBrk="0" hangingPunct="1">
        <a:lnSpc>
          <a:spcPct val="100000"/>
        </a:lnSpc>
        <a:spcBef>
          <a:spcPts val="768"/>
        </a:spcBef>
        <a:buClr>
          <a:schemeClr val="accent1"/>
        </a:buClr>
        <a:buFont typeface="Arial"/>
        <a:buChar char="•"/>
        <a:defRPr sz="3200" kern="1200">
          <a:solidFill>
            <a:schemeClr val="tx2"/>
          </a:solidFill>
          <a:latin typeface="Helvetica"/>
          <a:ea typeface="+mn-ea"/>
          <a:cs typeface="Helvetica"/>
        </a:defRPr>
      </a:lvl1pPr>
      <a:lvl2pPr marL="742950" indent="-285750" algn="l" defTabSz="457200" rtl="0" eaLnBrk="1" latinLnBrk="0" hangingPunct="1">
        <a:lnSpc>
          <a:spcPct val="100000"/>
        </a:lnSpc>
        <a:spcBef>
          <a:spcPts val="768"/>
        </a:spcBef>
        <a:buClr>
          <a:schemeClr val="accent1"/>
        </a:buClr>
        <a:buFontTx/>
        <a:buBlip>
          <a:blip r:embed="rId15"/>
        </a:buBlip>
        <a:defRPr sz="2800" kern="1200">
          <a:solidFill>
            <a:schemeClr val="tx2"/>
          </a:solidFill>
          <a:latin typeface="Helvetica"/>
          <a:ea typeface="+mn-ea"/>
          <a:cs typeface="Helvetica"/>
        </a:defRPr>
      </a:lvl2pPr>
      <a:lvl3pPr marL="1144800" indent="-228600" algn="l" defTabSz="457200" rtl="0" eaLnBrk="1" latinLnBrk="0" hangingPunct="1">
        <a:lnSpc>
          <a:spcPct val="100000"/>
        </a:lnSpc>
        <a:spcBef>
          <a:spcPts val="768"/>
        </a:spcBef>
        <a:buClr>
          <a:schemeClr val="accent1"/>
        </a:buClr>
        <a:buSzPct val="80000"/>
        <a:buFontTx/>
        <a:buBlip>
          <a:blip r:embed="rId16"/>
        </a:buBlip>
        <a:defRPr sz="2400" kern="1200">
          <a:solidFill>
            <a:schemeClr val="tx2"/>
          </a:solidFill>
          <a:latin typeface="Helvetica"/>
          <a:ea typeface="+mn-ea"/>
          <a:cs typeface="Helvetica"/>
        </a:defRPr>
      </a:lvl3pPr>
      <a:lvl4pPr marL="1600200" indent="-228600" algn="l" defTabSz="457200" rtl="0" eaLnBrk="1" latinLnBrk="0" hangingPunct="1">
        <a:lnSpc>
          <a:spcPct val="100000"/>
        </a:lnSpc>
        <a:spcBef>
          <a:spcPts val="768"/>
        </a:spcBef>
        <a:buClr>
          <a:schemeClr val="accent1"/>
        </a:buClr>
        <a:buFont typeface="Arial"/>
        <a:buChar char="–"/>
        <a:defRPr sz="2000" kern="1200">
          <a:solidFill>
            <a:schemeClr val="tx2"/>
          </a:solidFill>
          <a:latin typeface="Helvetica"/>
          <a:ea typeface="+mn-ea"/>
          <a:cs typeface="Helvetica"/>
        </a:defRPr>
      </a:lvl4pPr>
      <a:lvl5pPr marL="2057400" indent="-228600" algn="l" defTabSz="457200" rtl="0" eaLnBrk="1" latinLnBrk="0" hangingPunct="1">
        <a:lnSpc>
          <a:spcPct val="100000"/>
        </a:lnSpc>
        <a:spcBef>
          <a:spcPts val="768"/>
        </a:spcBef>
        <a:buClr>
          <a:schemeClr val="accent1"/>
        </a:buClr>
        <a:buFont typeface="Arial"/>
        <a:buChar char="»"/>
        <a:defRPr sz="2000" kern="1200">
          <a:solidFill>
            <a:schemeClr val="tx2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</a:lstStyle>
          <a:p>
            <a:fld id="{F680C284-73B7-437B-95B9-3E55F4247BAE}" type="datetime1">
              <a:rPr lang="fi-FI" smtClean="0"/>
              <a:t>3.5.2019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JYU. Since 1863. Bottas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</a:lstStyle>
          <a:p>
            <a:fld id="{D0733F34-F495-8241-B2FA-79989A321230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80339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</p:sldLayoutIdLst>
  <p:hf hdr="0"/>
  <p:txStyles>
    <p:titleStyle>
      <a:lvl1pPr algn="ctr" defTabSz="457200" rtl="0" eaLnBrk="1" latinLnBrk="0" hangingPunct="1">
        <a:lnSpc>
          <a:spcPct val="100000"/>
        </a:lnSpc>
        <a:spcBef>
          <a:spcPct val="0"/>
        </a:spcBef>
        <a:buNone/>
        <a:defRPr sz="3600" b="1" kern="1200">
          <a:solidFill>
            <a:schemeClr val="tx2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457200" rtl="0" eaLnBrk="1" latinLnBrk="0" hangingPunct="1">
        <a:lnSpc>
          <a:spcPct val="100000"/>
        </a:lnSpc>
        <a:spcBef>
          <a:spcPct val="20000"/>
        </a:spcBef>
        <a:buClr>
          <a:schemeClr val="accent1"/>
        </a:buClr>
        <a:buFont typeface="Arial"/>
        <a:buChar char="•"/>
        <a:defRPr sz="3200" kern="1200">
          <a:solidFill>
            <a:schemeClr val="tx2"/>
          </a:solidFill>
          <a:latin typeface="Helvetica"/>
          <a:ea typeface="+mn-ea"/>
          <a:cs typeface="Helvetica"/>
        </a:defRPr>
      </a:lvl1pPr>
      <a:lvl2pPr marL="742950" indent="-285750" algn="l" defTabSz="457200" rtl="0" eaLnBrk="1" latinLnBrk="0" hangingPunct="1">
        <a:lnSpc>
          <a:spcPct val="100000"/>
        </a:lnSpc>
        <a:spcBef>
          <a:spcPct val="20000"/>
        </a:spcBef>
        <a:buClr>
          <a:schemeClr val="accent1"/>
        </a:buClr>
        <a:buSzPct val="100000"/>
        <a:buFontTx/>
        <a:buBlip>
          <a:blip r:embed="rId3"/>
        </a:buBlip>
        <a:defRPr sz="2800" kern="1200">
          <a:solidFill>
            <a:schemeClr val="tx2"/>
          </a:solidFill>
          <a:latin typeface="Helvetica"/>
          <a:ea typeface="+mn-ea"/>
          <a:cs typeface="Helvetica"/>
        </a:defRPr>
      </a:lvl2pPr>
      <a:lvl3pPr marL="1143000" indent="-228600" algn="l" defTabSz="457200" rtl="0" eaLnBrk="1" latinLnBrk="0" hangingPunct="1">
        <a:lnSpc>
          <a:spcPct val="100000"/>
        </a:lnSpc>
        <a:spcBef>
          <a:spcPct val="20000"/>
        </a:spcBef>
        <a:buClr>
          <a:schemeClr val="accent1"/>
        </a:buClr>
        <a:buSzPct val="100000"/>
        <a:buFontTx/>
        <a:buBlip>
          <a:blip r:embed="rId4"/>
        </a:buBlip>
        <a:defRPr sz="2400" kern="1200">
          <a:solidFill>
            <a:schemeClr val="tx2"/>
          </a:solidFill>
          <a:latin typeface="Helvetica"/>
          <a:ea typeface="+mn-ea"/>
          <a:cs typeface="Helvetica"/>
        </a:defRPr>
      </a:lvl3pPr>
      <a:lvl4pPr marL="1600200" indent="-228600" algn="l" defTabSz="457200" rtl="0" eaLnBrk="1" latinLnBrk="0" hangingPunct="1">
        <a:lnSpc>
          <a:spcPct val="100000"/>
        </a:lnSpc>
        <a:spcBef>
          <a:spcPct val="20000"/>
        </a:spcBef>
        <a:buClr>
          <a:schemeClr val="accent1"/>
        </a:buClr>
        <a:buFont typeface="Arial"/>
        <a:buChar char="–"/>
        <a:defRPr sz="2000" kern="1200">
          <a:solidFill>
            <a:schemeClr val="tx2"/>
          </a:solidFill>
          <a:latin typeface="Helvetica"/>
          <a:ea typeface="+mn-ea"/>
          <a:cs typeface="Helvetica"/>
        </a:defRPr>
      </a:lvl4pPr>
      <a:lvl5pPr marL="2057400" indent="-228600" algn="l" defTabSz="457200" rtl="0" eaLnBrk="1" latinLnBrk="0" hangingPunct="1">
        <a:lnSpc>
          <a:spcPct val="100000"/>
        </a:lnSpc>
        <a:spcBef>
          <a:spcPct val="20000"/>
        </a:spcBef>
        <a:buClr>
          <a:schemeClr val="accent1"/>
        </a:buClr>
        <a:buFont typeface="Arial"/>
        <a:buChar char="»"/>
        <a:defRPr sz="2000" kern="1200">
          <a:solidFill>
            <a:schemeClr val="tx2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padlet.com/kristiinaklemola5" TargetMode="Externa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2760" y="2871270"/>
            <a:ext cx="6740306" cy="1320145"/>
          </a:xfrm>
        </p:spPr>
        <p:txBody>
          <a:bodyPr/>
          <a:lstStyle/>
          <a:p>
            <a:r>
              <a:rPr lang="en-US" dirty="0" smtClean="0"/>
              <a:t>OPS –</a:t>
            </a:r>
            <a:r>
              <a:rPr lang="en-US" dirty="0" err="1" smtClean="0"/>
              <a:t>uudistus</a:t>
            </a:r>
            <a:r>
              <a:rPr lang="en-US" dirty="0" smtClean="0"/>
              <a:t> 2020-2023</a:t>
            </a:r>
            <a:br>
              <a:rPr lang="en-US" dirty="0" smtClean="0"/>
            </a:br>
            <a:r>
              <a:rPr lang="en-US" dirty="0" err="1" smtClean="0"/>
              <a:t>Työpaja</a:t>
            </a:r>
            <a:r>
              <a:rPr lang="en-US" dirty="0" smtClean="0"/>
              <a:t> 2</a:t>
            </a:r>
            <a:br>
              <a:rPr lang="en-US" dirty="0" smtClean="0"/>
            </a:br>
            <a:r>
              <a:rPr lang="en-US" sz="2400" dirty="0" err="1" smtClean="0"/>
              <a:t>Tutkinto-ohjelmavastaavat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Liikuntatieteellinen</a:t>
            </a:r>
            <a:r>
              <a:rPr lang="en-US" dirty="0" smtClean="0"/>
              <a:t> </a:t>
            </a:r>
            <a:r>
              <a:rPr lang="en-US" dirty="0" err="1" smtClean="0"/>
              <a:t>tiedekunta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b="1" smtClean="0">
                <a:solidFill>
                  <a:schemeClr val="accent1"/>
                </a:solidFill>
              </a:rPr>
              <a:t>JYU. Since 1863. Bottas</a:t>
            </a:r>
            <a:endParaRPr lang="fi-FI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FE3988A-0109-0B40-965D-9E0ED41EFEE4}" type="slidenum">
              <a:rPr lang="fi-FI" smtClean="0"/>
              <a:pPr/>
              <a:t>1</a:t>
            </a:fld>
            <a:endParaRPr lang="fi-FI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521F9-277C-4E95-8CF8-72E71AECFB8A}" type="datetime1">
              <a:rPr lang="fi-FI" smtClean="0"/>
              <a:t>3.5.2019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5868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98408" y="2429670"/>
            <a:ext cx="2777249" cy="2323485"/>
          </a:xfrm>
        </p:spPr>
        <p:txBody>
          <a:bodyPr/>
          <a:lstStyle/>
          <a:p>
            <a:r>
              <a:rPr lang="fi-FI" b="1" dirty="0" smtClean="0">
                <a:solidFill>
                  <a:srgbClr val="00B050"/>
                </a:solidFill>
              </a:rPr>
              <a:t>opintojakso 1 (p)</a:t>
            </a:r>
          </a:p>
          <a:p>
            <a:r>
              <a:rPr lang="fi-FI" b="1" dirty="0">
                <a:solidFill>
                  <a:srgbClr val="00B050"/>
                </a:solidFill>
              </a:rPr>
              <a:t>opintojakso </a:t>
            </a:r>
            <a:r>
              <a:rPr lang="fi-FI" b="1" dirty="0" smtClean="0">
                <a:solidFill>
                  <a:srgbClr val="00B050"/>
                </a:solidFill>
              </a:rPr>
              <a:t>2 (p)</a:t>
            </a:r>
            <a:endParaRPr lang="fi-FI" b="1" dirty="0">
              <a:solidFill>
                <a:srgbClr val="00B050"/>
              </a:solidFill>
            </a:endParaRPr>
          </a:p>
          <a:p>
            <a:r>
              <a:rPr lang="fi-FI" b="1" dirty="0" smtClean="0">
                <a:solidFill>
                  <a:srgbClr val="0070C0"/>
                </a:solidFill>
              </a:rPr>
              <a:t>opintojakso 3 (a)</a:t>
            </a:r>
          </a:p>
          <a:p>
            <a:r>
              <a:rPr lang="fi-FI" i="1" dirty="0">
                <a:solidFill>
                  <a:srgbClr val="0070C0"/>
                </a:solidFill>
              </a:rPr>
              <a:t>opintojakso</a:t>
            </a:r>
            <a:r>
              <a:rPr lang="fi-FI" i="1" dirty="0" smtClean="0">
                <a:solidFill>
                  <a:srgbClr val="0070C0"/>
                </a:solidFill>
              </a:rPr>
              <a:t> 4 (a)</a:t>
            </a:r>
          </a:p>
          <a:p>
            <a:r>
              <a:rPr lang="fi-FI" dirty="0">
                <a:solidFill>
                  <a:srgbClr val="FF9900"/>
                </a:solidFill>
              </a:rPr>
              <a:t>o</a:t>
            </a:r>
            <a:r>
              <a:rPr lang="fi-FI" dirty="0" smtClean="0">
                <a:solidFill>
                  <a:srgbClr val="FF9900"/>
                </a:solidFill>
              </a:rPr>
              <a:t>pintojakso1 (s)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2975657" y="2429671"/>
            <a:ext cx="2864426" cy="1943922"/>
          </a:xfrm>
        </p:spPr>
        <p:txBody>
          <a:bodyPr/>
          <a:lstStyle/>
          <a:p>
            <a:r>
              <a:rPr lang="fi-FI" b="1" dirty="0">
                <a:solidFill>
                  <a:srgbClr val="00B050"/>
                </a:solidFill>
              </a:rPr>
              <a:t>opintojakso</a:t>
            </a:r>
            <a:r>
              <a:rPr lang="fi-FI" b="1" dirty="0" smtClean="0">
                <a:solidFill>
                  <a:srgbClr val="00B050"/>
                </a:solidFill>
              </a:rPr>
              <a:t> 3 </a:t>
            </a:r>
            <a:r>
              <a:rPr lang="fi-FI" b="1" dirty="0">
                <a:solidFill>
                  <a:srgbClr val="00B050"/>
                </a:solidFill>
              </a:rPr>
              <a:t>(p)</a:t>
            </a:r>
          </a:p>
          <a:p>
            <a:r>
              <a:rPr lang="fi-FI" i="1" dirty="0">
                <a:solidFill>
                  <a:srgbClr val="00B050"/>
                </a:solidFill>
              </a:rPr>
              <a:t>opintojakso</a:t>
            </a:r>
            <a:r>
              <a:rPr lang="fi-FI" i="1" dirty="0" smtClean="0">
                <a:solidFill>
                  <a:srgbClr val="00B050"/>
                </a:solidFill>
              </a:rPr>
              <a:t> 4 </a:t>
            </a:r>
            <a:r>
              <a:rPr lang="fi-FI" i="1" dirty="0">
                <a:solidFill>
                  <a:srgbClr val="00B050"/>
                </a:solidFill>
              </a:rPr>
              <a:t>(p)</a:t>
            </a:r>
          </a:p>
          <a:p>
            <a:r>
              <a:rPr lang="fi-FI" b="1" dirty="0">
                <a:solidFill>
                  <a:srgbClr val="0070C0"/>
                </a:solidFill>
              </a:rPr>
              <a:t>opintojakso </a:t>
            </a:r>
            <a:r>
              <a:rPr lang="fi-FI" b="1" dirty="0" smtClean="0">
                <a:solidFill>
                  <a:srgbClr val="0070C0"/>
                </a:solidFill>
              </a:rPr>
              <a:t>5 </a:t>
            </a:r>
            <a:r>
              <a:rPr lang="fi-FI" b="1" dirty="0">
                <a:solidFill>
                  <a:srgbClr val="0070C0"/>
                </a:solidFill>
              </a:rPr>
              <a:t>(a)</a:t>
            </a:r>
            <a:endParaRPr lang="fi-FI" b="1" dirty="0" smtClean="0">
              <a:solidFill>
                <a:srgbClr val="0070C0"/>
              </a:solidFill>
            </a:endParaRPr>
          </a:p>
          <a:p>
            <a:r>
              <a:rPr lang="fi-FI" b="1" dirty="0">
                <a:solidFill>
                  <a:srgbClr val="FF9900"/>
                </a:solidFill>
              </a:rPr>
              <a:t>opintojakso</a:t>
            </a:r>
            <a:r>
              <a:rPr lang="fi-FI" b="1" dirty="0" smtClean="0">
                <a:solidFill>
                  <a:srgbClr val="FF9900"/>
                </a:solidFill>
              </a:rPr>
              <a:t> 2 </a:t>
            </a:r>
            <a:r>
              <a:rPr lang="fi-FI" b="1" dirty="0">
                <a:solidFill>
                  <a:srgbClr val="FF9900"/>
                </a:solidFill>
              </a:rPr>
              <a:t>(s)</a:t>
            </a:r>
          </a:p>
          <a:p>
            <a:endParaRPr lang="fi-FI" dirty="0">
              <a:solidFill>
                <a:srgbClr val="0070C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3988A-0109-0B40-965D-9E0ED41EFEE4}" type="slidenum">
              <a:rPr lang="fi-FI" smtClean="0"/>
              <a:pPr/>
              <a:t>10</a:t>
            </a:fld>
            <a:endParaRPr lang="fi-FI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70B7B-3A24-4526-B87F-684CBCEB9832}" type="datetime1">
              <a:rPr lang="fi-FI" smtClean="0"/>
              <a:t>3.5.2019</a:t>
            </a:fld>
            <a:endParaRPr lang="fi-FI" dirty="0"/>
          </a:p>
        </p:txBody>
      </p:sp>
      <p:sp>
        <p:nvSpPr>
          <p:cNvPr id="11" name="Content Placeholder 6"/>
          <p:cNvSpPr txBox="1">
            <a:spLocks/>
          </p:cNvSpPr>
          <p:nvPr/>
        </p:nvSpPr>
        <p:spPr>
          <a:xfrm>
            <a:off x="5763270" y="2429670"/>
            <a:ext cx="2864426" cy="2959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Char char="•"/>
              <a:defRPr sz="2000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1pPr>
            <a:lvl2pPr marL="742950" indent="-28575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Tx/>
              <a:buBlip>
                <a:blip r:embed="rId2"/>
              </a:buBlip>
              <a:defRPr sz="1800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2pPr>
            <a:lvl3pPr marL="1144800" indent="-22860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SzPct val="80000"/>
              <a:buFontTx/>
              <a:buBlip>
                <a:blip r:embed="rId3"/>
              </a:buBlip>
              <a:defRPr sz="1600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3pPr>
            <a:lvl4pPr marL="1600200" indent="-22860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Char char="–"/>
              <a:defRPr sz="1400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4pPr>
            <a:lvl5pPr marL="2057400" indent="-22860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Char char="»"/>
              <a:defRPr sz="1400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b="1" dirty="0">
                <a:solidFill>
                  <a:srgbClr val="00B050"/>
                </a:solidFill>
              </a:rPr>
              <a:t>opintojakso</a:t>
            </a:r>
            <a:r>
              <a:rPr lang="fi-FI" b="1" dirty="0" smtClean="0">
                <a:solidFill>
                  <a:srgbClr val="00B050"/>
                </a:solidFill>
              </a:rPr>
              <a:t> 5 </a:t>
            </a:r>
            <a:r>
              <a:rPr lang="fi-FI" b="1" dirty="0">
                <a:solidFill>
                  <a:srgbClr val="00B050"/>
                </a:solidFill>
              </a:rPr>
              <a:t>(p)</a:t>
            </a:r>
            <a:endParaRPr lang="fi-FI" b="1" dirty="0" smtClean="0">
              <a:solidFill>
                <a:srgbClr val="00B050"/>
              </a:solidFill>
            </a:endParaRPr>
          </a:p>
          <a:p>
            <a:r>
              <a:rPr lang="fi-FI" i="1" dirty="0">
                <a:solidFill>
                  <a:srgbClr val="00B050"/>
                </a:solidFill>
              </a:rPr>
              <a:t>opintojakso</a:t>
            </a:r>
            <a:r>
              <a:rPr lang="fi-FI" i="1" dirty="0" smtClean="0">
                <a:solidFill>
                  <a:srgbClr val="00B050"/>
                </a:solidFill>
              </a:rPr>
              <a:t> 6 </a:t>
            </a:r>
            <a:r>
              <a:rPr lang="fi-FI" i="1" dirty="0">
                <a:solidFill>
                  <a:srgbClr val="00B050"/>
                </a:solidFill>
              </a:rPr>
              <a:t>(p)</a:t>
            </a:r>
            <a:endParaRPr lang="fi-FI" i="1" dirty="0" smtClean="0">
              <a:solidFill>
                <a:srgbClr val="00B050"/>
              </a:solidFill>
            </a:endParaRPr>
          </a:p>
          <a:p>
            <a:r>
              <a:rPr lang="fi-FI" b="1" dirty="0">
                <a:solidFill>
                  <a:srgbClr val="0070C0"/>
                </a:solidFill>
              </a:rPr>
              <a:t>opintojakso</a:t>
            </a:r>
            <a:r>
              <a:rPr lang="fi-FI" b="1" dirty="0" smtClean="0">
                <a:solidFill>
                  <a:srgbClr val="0070C0"/>
                </a:solidFill>
              </a:rPr>
              <a:t> 6 </a:t>
            </a:r>
            <a:r>
              <a:rPr lang="fi-FI" b="1" dirty="0">
                <a:solidFill>
                  <a:srgbClr val="0070C0"/>
                </a:solidFill>
              </a:rPr>
              <a:t>(a)</a:t>
            </a:r>
            <a:endParaRPr lang="fi-FI" b="1" dirty="0" smtClean="0">
              <a:solidFill>
                <a:srgbClr val="0070C0"/>
              </a:solidFill>
            </a:endParaRPr>
          </a:p>
          <a:p>
            <a:r>
              <a:rPr lang="fi-FI" b="1" dirty="0">
                <a:solidFill>
                  <a:srgbClr val="0070C0"/>
                </a:solidFill>
              </a:rPr>
              <a:t>opintojakso</a:t>
            </a:r>
            <a:r>
              <a:rPr lang="fi-FI" b="1" dirty="0" smtClean="0">
                <a:solidFill>
                  <a:srgbClr val="0070C0"/>
                </a:solidFill>
              </a:rPr>
              <a:t> 7 </a:t>
            </a:r>
            <a:r>
              <a:rPr lang="fi-FI" b="1" dirty="0">
                <a:solidFill>
                  <a:srgbClr val="0070C0"/>
                </a:solidFill>
              </a:rPr>
              <a:t>(a)</a:t>
            </a:r>
            <a:endParaRPr lang="fi-FI" b="1" dirty="0" smtClean="0">
              <a:solidFill>
                <a:srgbClr val="0070C0"/>
              </a:solidFill>
            </a:endParaRPr>
          </a:p>
          <a:p>
            <a:r>
              <a:rPr lang="fi-FI" i="1" dirty="0">
                <a:solidFill>
                  <a:srgbClr val="0070C0"/>
                </a:solidFill>
              </a:rPr>
              <a:t>opintojakso</a:t>
            </a:r>
            <a:r>
              <a:rPr lang="fi-FI" i="1" dirty="0" smtClean="0">
                <a:solidFill>
                  <a:srgbClr val="0070C0"/>
                </a:solidFill>
              </a:rPr>
              <a:t> 8 </a:t>
            </a:r>
            <a:r>
              <a:rPr lang="fi-FI" i="1" dirty="0">
                <a:solidFill>
                  <a:srgbClr val="0070C0"/>
                </a:solidFill>
              </a:rPr>
              <a:t>(a)</a:t>
            </a:r>
          </a:p>
          <a:p>
            <a:r>
              <a:rPr lang="fi-FI" b="1" dirty="0">
                <a:solidFill>
                  <a:srgbClr val="FF9900"/>
                </a:solidFill>
              </a:rPr>
              <a:t>opintojakso</a:t>
            </a:r>
            <a:r>
              <a:rPr lang="fi-FI" b="1" dirty="0" smtClean="0">
                <a:solidFill>
                  <a:srgbClr val="FF9900"/>
                </a:solidFill>
              </a:rPr>
              <a:t> 3 </a:t>
            </a:r>
            <a:r>
              <a:rPr lang="fi-FI" b="1" dirty="0">
                <a:solidFill>
                  <a:srgbClr val="FF9900"/>
                </a:solidFill>
              </a:rPr>
              <a:t>(s)</a:t>
            </a:r>
          </a:p>
          <a:p>
            <a:r>
              <a:rPr lang="fi-FI" i="1" dirty="0">
                <a:solidFill>
                  <a:srgbClr val="FF9900"/>
                </a:solidFill>
              </a:rPr>
              <a:t>opintojakso</a:t>
            </a:r>
            <a:r>
              <a:rPr lang="fi-FI" i="1" dirty="0" smtClean="0">
                <a:solidFill>
                  <a:srgbClr val="FF9900"/>
                </a:solidFill>
              </a:rPr>
              <a:t> 4 </a:t>
            </a:r>
            <a:r>
              <a:rPr lang="fi-FI" i="1" dirty="0">
                <a:solidFill>
                  <a:srgbClr val="FF9900"/>
                </a:solidFill>
              </a:rPr>
              <a:t>(s)</a:t>
            </a:r>
          </a:p>
          <a:p>
            <a:endParaRPr lang="fi-FI" dirty="0"/>
          </a:p>
        </p:txBody>
      </p:sp>
      <p:sp>
        <p:nvSpPr>
          <p:cNvPr id="12" name="Text Placeholder 3"/>
          <p:cNvSpPr txBox="1">
            <a:spLocks/>
          </p:cNvSpPr>
          <p:nvPr/>
        </p:nvSpPr>
        <p:spPr>
          <a:xfrm>
            <a:off x="534838" y="5230509"/>
            <a:ext cx="7913842" cy="126432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2000" b="1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1pPr>
            <a:lvl2pPr marL="4572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Tx/>
              <a:buNone/>
              <a:defRPr sz="20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2pPr>
            <a:lvl3pPr marL="9144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SzPct val="80000"/>
              <a:buFontTx/>
              <a:buNone/>
              <a:defRPr sz="18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3pPr>
            <a:lvl4pPr marL="13716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16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4pPr>
            <a:lvl5pPr marL="18288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16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i-FI" sz="1600" b="0" dirty="0">
                <a:solidFill>
                  <a:schemeClr val="tx1"/>
                </a:solidFill>
              </a:rPr>
              <a:t>Opintojaksot jäsentyvät </a:t>
            </a:r>
            <a:r>
              <a:rPr lang="fi-FI" sz="1600" dirty="0">
                <a:solidFill>
                  <a:schemeClr val="tx1"/>
                </a:solidFill>
              </a:rPr>
              <a:t>Osaamisalueisiin </a:t>
            </a:r>
            <a:r>
              <a:rPr lang="fi-FI" sz="1600" b="0" dirty="0">
                <a:solidFill>
                  <a:schemeClr val="tx1"/>
                </a:solidFill>
              </a:rPr>
              <a:t>joille annetaan </a:t>
            </a:r>
            <a:r>
              <a:rPr lang="fi-FI" sz="1600" dirty="0">
                <a:solidFill>
                  <a:schemeClr val="tx1"/>
                </a:solidFill>
              </a:rPr>
              <a:t>osaamista kuvaava nimi </a:t>
            </a:r>
            <a:r>
              <a:rPr lang="fi-FI" sz="1600" b="0" dirty="0" smtClean="0">
                <a:solidFill>
                  <a:schemeClr val="tx1"/>
                </a:solidFill>
              </a:rPr>
              <a:t>(esim. yllä)</a:t>
            </a:r>
            <a:endParaRPr lang="fi-FI" sz="1600" b="0" dirty="0">
              <a:solidFill>
                <a:schemeClr val="tx1"/>
              </a:solidFill>
            </a:endParaRP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i-FI" sz="1600" dirty="0" smtClean="0">
                <a:solidFill>
                  <a:schemeClr val="tx1"/>
                </a:solidFill>
              </a:rPr>
              <a:t>Opintojaksolle</a:t>
            </a:r>
            <a:r>
              <a:rPr lang="fi-FI" sz="1600" b="0" dirty="0" smtClean="0">
                <a:solidFill>
                  <a:schemeClr val="tx1"/>
                </a:solidFill>
              </a:rPr>
              <a:t> annetaan </a:t>
            </a:r>
            <a:r>
              <a:rPr lang="fi-FI" sz="1600" dirty="0" smtClean="0">
                <a:solidFill>
                  <a:schemeClr val="tx1"/>
                </a:solidFill>
              </a:rPr>
              <a:t>osaamista kuvaava nimi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i-FI" sz="1600" b="0" i="1" dirty="0" smtClean="0">
                <a:solidFill>
                  <a:schemeClr val="tx1"/>
                </a:solidFill>
              </a:rPr>
              <a:t>Vapaasti valittavat opintojaksot eri tasoisia (</a:t>
            </a:r>
            <a:r>
              <a:rPr lang="fi-FI" sz="1600" b="0" i="1" dirty="0" smtClean="0">
                <a:solidFill>
                  <a:srgbClr val="00B050"/>
                </a:solidFill>
              </a:rPr>
              <a:t>perus (p)</a:t>
            </a:r>
            <a:r>
              <a:rPr lang="fi-FI" sz="1600" b="0" i="1" dirty="0" smtClean="0">
                <a:solidFill>
                  <a:schemeClr val="tx1"/>
                </a:solidFill>
              </a:rPr>
              <a:t>,</a:t>
            </a:r>
            <a:r>
              <a:rPr lang="fi-FI" sz="1600" b="0" i="1" dirty="0" smtClean="0">
                <a:solidFill>
                  <a:srgbClr val="0070C0"/>
                </a:solidFill>
              </a:rPr>
              <a:t>aine (a)</a:t>
            </a:r>
            <a:r>
              <a:rPr lang="fi-FI" sz="1600" b="0" i="1" dirty="0" smtClean="0">
                <a:solidFill>
                  <a:schemeClr val="tx1"/>
                </a:solidFill>
              </a:rPr>
              <a:t>,</a:t>
            </a:r>
            <a:r>
              <a:rPr lang="fi-FI" sz="1600" b="0" i="1" dirty="0" err="1" smtClean="0">
                <a:solidFill>
                  <a:srgbClr val="FF9900"/>
                </a:solidFill>
              </a:rPr>
              <a:t>syv</a:t>
            </a:r>
            <a:r>
              <a:rPr lang="fi-FI" sz="1600" b="0" i="1" dirty="0" smtClean="0">
                <a:solidFill>
                  <a:srgbClr val="FF9900"/>
                </a:solidFill>
              </a:rPr>
              <a:t> (s)</a:t>
            </a:r>
            <a:r>
              <a:rPr lang="fi-FI" sz="1600" b="0" i="1" dirty="0" smtClean="0">
                <a:solidFill>
                  <a:schemeClr val="tx1"/>
                </a:solidFill>
              </a:rPr>
              <a:t>)</a:t>
            </a:r>
            <a:endParaRPr lang="fi-FI" sz="1600" b="0" i="1" dirty="0">
              <a:solidFill>
                <a:schemeClr val="tx1"/>
              </a:solidFill>
            </a:endParaRPr>
          </a:p>
        </p:txBody>
      </p:sp>
      <p:sp>
        <p:nvSpPr>
          <p:cNvPr id="14" name="Title 2"/>
          <p:cNvSpPr txBox="1">
            <a:spLocks/>
          </p:cNvSpPr>
          <p:nvPr/>
        </p:nvSpPr>
        <p:spPr>
          <a:xfrm>
            <a:off x="534838" y="239739"/>
            <a:ext cx="7356324" cy="1019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1" i="0" kern="1200">
                <a:solidFill>
                  <a:schemeClr val="tx2"/>
                </a:solidFill>
                <a:latin typeface="Helvetica" pitchFamily="34" charset="0"/>
                <a:ea typeface="+mj-ea"/>
                <a:cs typeface="Helvetica"/>
              </a:defRPr>
            </a:lvl1pPr>
          </a:lstStyle>
          <a:p>
            <a:r>
              <a:rPr lang="fi-FI" smtClean="0"/>
              <a:t>X tutkinto-ohjelma </a:t>
            </a:r>
            <a:r>
              <a:rPr lang="fi-FI" b="0" i="1" smtClean="0"/>
              <a:t>(osaamisperustainen)</a:t>
            </a:r>
            <a:endParaRPr lang="fi-FI" b="0" i="1" dirty="0"/>
          </a:p>
        </p:txBody>
      </p:sp>
      <p:sp>
        <p:nvSpPr>
          <p:cNvPr id="20" name="Text Placeholder 3"/>
          <p:cNvSpPr txBox="1">
            <a:spLocks/>
          </p:cNvSpPr>
          <p:nvPr/>
        </p:nvSpPr>
        <p:spPr>
          <a:xfrm>
            <a:off x="534838" y="1524990"/>
            <a:ext cx="2311879" cy="85239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2000" b="1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1pPr>
            <a:lvl2pPr marL="4572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Tx/>
              <a:buNone/>
              <a:defRPr sz="20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2pPr>
            <a:lvl3pPr marL="9144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SzPct val="80000"/>
              <a:buFontTx/>
              <a:buNone/>
              <a:defRPr sz="18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3pPr>
            <a:lvl4pPr marL="13716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16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4pPr>
            <a:lvl5pPr marL="18288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16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2200" dirty="0" smtClean="0"/>
              <a:t>Oppimisen ja työelämäntaidot</a:t>
            </a:r>
            <a:endParaRPr lang="fi-FI" sz="2200" dirty="0"/>
          </a:p>
        </p:txBody>
      </p:sp>
      <p:sp>
        <p:nvSpPr>
          <p:cNvPr id="21" name="Text Placeholder 5"/>
          <p:cNvSpPr txBox="1">
            <a:spLocks/>
          </p:cNvSpPr>
          <p:nvPr/>
        </p:nvSpPr>
        <p:spPr>
          <a:xfrm>
            <a:off x="3262776" y="1523635"/>
            <a:ext cx="2787613" cy="85239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2000" b="1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1pPr>
            <a:lvl2pPr marL="4572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Tx/>
              <a:buNone/>
              <a:defRPr sz="20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2pPr>
            <a:lvl3pPr marL="9144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SzPct val="80000"/>
              <a:buFontTx/>
              <a:buNone/>
              <a:defRPr sz="18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3pPr>
            <a:lvl4pPr marL="13716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16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4pPr>
            <a:lvl5pPr marL="18288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16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dirty="0" smtClean="0"/>
              <a:t>Liikuntapedagogiikka ja didaktiikka</a:t>
            </a:r>
            <a:endParaRPr lang="fi-FI" dirty="0"/>
          </a:p>
        </p:txBody>
      </p:sp>
      <p:sp>
        <p:nvSpPr>
          <p:cNvPr id="22" name="Text Placeholder 5"/>
          <p:cNvSpPr txBox="1">
            <a:spLocks/>
          </p:cNvSpPr>
          <p:nvPr/>
        </p:nvSpPr>
        <p:spPr>
          <a:xfrm>
            <a:off x="6050389" y="1545284"/>
            <a:ext cx="2670917" cy="85239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2000" b="1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1pPr>
            <a:lvl2pPr marL="4572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Tx/>
              <a:buNone/>
              <a:defRPr sz="20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2pPr>
            <a:lvl3pPr marL="9144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SzPct val="80000"/>
              <a:buFontTx/>
              <a:buNone/>
              <a:defRPr sz="18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3pPr>
            <a:lvl4pPr marL="13716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16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4pPr>
            <a:lvl5pPr marL="18288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16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dirty="0" smtClean="0"/>
              <a:t>Tutkimusosaaminen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116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3988A-0109-0B40-965D-9E0ED41EFEE4}" type="slidenum">
              <a:rPr lang="fi-FI" smtClean="0"/>
              <a:pPr/>
              <a:t>11</a:t>
            </a:fld>
            <a:endParaRPr lang="fi-FI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403F-E111-4E92-8C39-1A84DC14A09C}" type="datetime1">
              <a:rPr lang="fi-FI" smtClean="0"/>
              <a:t>3.5.2019</a:t>
            </a:fld>
            <a:endParaRPr lang="fi-FI" dirty="0"/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286999" y="208009"/>
            <a:ext cx="7542913" cy="662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1" i="0" kern="1200">
                <a:solidFill>
                  <a:schemeClr val="tx2"/>
                </a:solidFill>
                <a:latin typeface="Helvetica" pitchFamily="34" charset="0"/>
                <a:ea typeface="+mj-ea"/>
                <a:cs typeface="Helvetica"/>
              </a:defRPr>
            </a:lvl1pPr>
          </a:lstStyle>
          <a:p>
            <a:r>
              <a:rPr lang="en-US" sz="2800" dirty="0" smtClean="0"/>
              <a:t>OPS –</a:t>
            </a:r>
            <a:r>
              <a:rPr lang="en-US" sz="2800" dirty="0" err="1" smtClean="0"/>
              <a:t>työprosessissa</a:t>
            </a:r>
            <a:r>
              <a:rPr lang="en-US" sz="2800" dirty="0" smtClean="0"/>
              <a:t> </a:t>
            </a:r>
            <a:r>
              <a:rPr lang="en-US" sz="2800" dirty="0" err="1" smtClean="0"/>
              <a:t>seuraavaksi</a:t>
            </a:r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1" y="1122408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 err="1" smtClean="0">
                <a:solidFill>
                  <a:srgbClr val="F1563F"/>
                </a:solidFill>
              </a:rPr>
              <a:t>Eri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tutkintojen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>
                <a:solidFill>
                  <a:srgbClr val="F1563F"/>
                </a:solidFill>
              </a:rPr>
              <a:t>“</a:t>
            </a:r>
            <a:r>
              <a:rPr lang="en-US" sz="2000" dirty="0" err="1" smtClean="0">
                <a:solidFill>
                  <a:srgbClr val="F1563F"/>
                </a:solidFill>
              </a:rPr>
              <a:t>ydinosaaminen</a:t>
            </a:r>
            <a:r>
              <a:rPr lang="en-US" sz="2000" dirty="0" smtClean="0">
                <a:solidFill>
                  <a:srgbClr val="F1563F"/>
                </a:solidFill>
              </a:rPr>
              <a:t>”: </a:t>
            </a:r>
            <a:endParaRPr lang="en-US" sz="2000" dirty="0">
              <a:solidFill>
                <a:srgbClr val="F1563F"/>
              </a:solidFill>
            </a:endParaRPr>
          </a:p>
          <a:p>
            <a:pPr lvl="1"/>
            <a:r>
              <a:rPr lang="en-US" sz="2000" dirty="0" smtClean="0">
                <a:solidFill>
                  <a:srgbClr val="F1563F"/>
                </a:solidFill>
              </a:rPr>
              <a:t>- </a:t>
            </a:r>
            <a:r>
              <a:rPr lang="en-US" sz="2000" dirty="0" err="1" smtClean="0">
                <a:solidFill>
                  <a:srgbClr val="F1563F"/>
                </a:solidFill>
              </a:rPr>
              <a:t>Tutkinto-ohjelmien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>
                <a:solidFill>
                  <a:srgbClr val="F1563F"/>
                </a:solidFill>
              </a:rPr>
              <a:t>osaamistavoitteiden</a:t>
            </a:r>
            <a:r>
              <a:rPr lang="en-US" sz="2000" dirty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kirjaaminen</a:t>
            </a:r>
            <a:endParaRPr lang="en-US" sz="2000" dirty="0" smtClean="0">
              <a:solidFill>
                <a:srgbClr val="F1563F"/>
              </a:solidFill>
            </a:endParaRPr>
          </a:p>
          <a:p>
            <a:pPr lvl="2"/>
            <a:r>
              <a:rPr lang="en-US" sz="2000" i="1" dirty="0" smtClean="0">
                <a:solidFill>
                  <a:srgbClr val="F1563F"/>
                </a:solidFill>
              </a:rPr>
              <a:t>- “</a:t>
            </a:r>
            <a:r>
              <a:rPr lang="en-US" sz="2000" i="1" dirty="0" err="1">
                <a:solidFill>
                  <a:srgbClr val="F1563F"/>
                </a:solidFill>
              </a:rPr>
              <a:t>Tutkinnot</a:t>
            </a:r>
            <a:r>
              <a:rPr lang="en-US" sz="2000" i="1" dirty="0">
                <a:solidFill>
                  <a:srgbClr val="F1563F"/>
                </a:solidFill>
              </a:rPr>
              <a:t>” </a:t>
            </a:r>
            <a:r>
              <a:rPr lang="en-US" sz="2000" i="1" dirty="0" err="1">
                <a:solidFill>
                  <a:srgbClr val="F1563F"/>
                </a:solidFill>
              </a:rPr>
              <a:t>itse</a:t>
            </a:r>
            <a:r>
              <a:rPr lang="en-US" sz="2000" i="1" dirty="0">
                <a:solidFill>
                  <a:srgbClr val="F1563F"/>
                </a:solidFill>
              </a:rPr>
              <a:t> </a:t>
            </a:r>
            <a:r>
              <a:rPr lang="en-US" sz="2000" i="1" dirty="0" err="1">
                <a:solidFill>
                  <a:srgbClr val="F1563F"/>
                </a:solidFill>
              </a:rPr>
              <a:t>määrittelevät</a:t>
            </a:r>
            <a:r>
              <a:rPr lang="en-US" sz="2000" i="1" dirty="0">
                <a:solidFill>
                  <a:srgbClr val="F1563F"/>
                </a:solidFill>
              </a:rPr>
              <a:t>! </a:t>
            </a:r>
          </a:p>
          <a:p>
            <a:pPr lvl="2"/>
            <a:r>
              <a:rPr lang="en-US" sz="2000" i="1" dirty="0" smtClean="0">
                <a:solidFill>
                  <a:srgbClr val="F1563F"/>
                </a:solidFill>
              </a:rPr>
              <a:t>- </a:t>
            </a:r>
            <a:r>
              <a:rPr lang="en-US" sz="2000" i="1" dirty="0" err="1" smtClean="0">
                <a:solidFill>
                  <a:srgbClr val="F1563F"/>
                </a:solidFill>
              </a:rPr>
              <a:t>Puretaan</a:t>
            </a:r>
            <a:r>
              <a:rPr lang="en-US" sz="2000" i="1" dirty="0" smtClean="0">
                <a:solidFill>
                  <a:srgbClr val="F1563F"/>
                </a:solidFill>
              </a:rPr>
              <a:t> </a:t>
            </a:r>
            <a:r>
              <a:rPr lang="en-US" sz="2000" i="1" dirty="0" err="1">
                <a:solidFill>
                  <a:srgbClr val="F1563F"/>
                </a:solidFill>
              </a:rPr>
              <a:t>yhteisten</a:t>
            </a:r>
            <a:r>
              <a:rPr lang="en-US" sz="2000" i="1" dirty="0">
                <a:solidFill>
                  <a:srgbClr val="F1563F"/>
                </a:solidFill>
              </a:rPr>
              <a:t> </a:t>
            </a:r>
            <a:r>
              <a:rPr lang="en-US" sz="2000" i="1" dirty="0" err="1">
                <a:solidFill>
                  <a:srgbClr val="F1563F"/>
                </a:solidFill>
              </a:rPr>
              <a:t>opintojen</a:t>
            </a:r>
            <a:r>
              <a:rPr lang="en-US" sz="2000" i="1" dirty="0">
                <a:solidFill>
                  <a:srgbClr val="F1563F"/>
                </a:solidFill>
              </a:rPr>
              <a:t> </a:t>
            </a:r>
            <a:r>
              <a:rPr lang="en-US" sz="2000" i="1" dirty="0" err="1">
                <a:solidFill>
                  <a:srgbClr val="F1563F"/>
                </a:solidFill>
              </a:rPr>
              <a:t>kokonaisuus</a:t>
            </a:r>
            <a:r>
              <a:rPr lang="en-US" sz="2000" i="1" dirty="0">
                <a:solidFill>
                  <a:srgbClr val="F1563F"/>
                </a:solidFill>
              </a:rPr>
              <a:t> &gt; </a:t>
            </a:r>
            <a:r>
              <a:rPr lang="en-US" sz="2000" i="1" dirty="0" err="1">
                <a:solidFill>
                  <a:srgbClr val="F1563F"/>
                </a:solidFill>
              </a:rPr>
              <a:t>ei</a:t>
            </a:r>
            <a:r>
              <a:rPr lang="en-US" sz="2000" i="1" dirty="0">
                <a:solidFill>
                  <a:srgbClr val="F1563F"/>
                </a:solidFill>
              </a:rPr>
              <a:t> </a:t>
            </a:r>
            <a:r>
              <a:rPr lang="en-US" sz="2000" i="1" dirty="0" err="1">
                <a:solidFill>
                  <a:srgbClr val="F1563F"/>
                </a:solidFill>
              </a:rPr>
              <a:t>pakollisia</a:t>
            </a:r>
            <a:r>
              <a:rPr lang="en-US" sz="2000" i="1" dirty="0">
                <a:solidFill>
                  <a:srgbClr val="F1563F"/>
                </a:solidFill>
              </a:rPr>
              <a:t> “</a:t>
            </a:r>
            <a:r>
              <a:rPr lang="en-US" sz="2000" i="1" dirty="0" err="1">
                <a:solidFill>
                  <a:srgbClr val="F1563F"/>
                </a:solidFill>
              </a:rPr>
              <a:t>yhteisiä</a:t>
            </a:r>
            <a:r>
              <a:rPr lang="en-US" sz="2000" i="1" dirty="0">
                <a:solidFill>
                  <a:srgbClr val="F1563F"/>
                </a:solidFill>
              </a:rPr>
              <a:t>” </a:t>
            </a:r>
            <a:r>
              <a:rPr lang="en-US" sz="2000" i="1" dirty="0" err="1" smtClean="0">
                <a:solidFill>
                  <a:srgbClr val="F1563F"/>
                </a:solidFill>
              </a:rPr>
              <a:t>opintoja</a:t>
            </a:r>
            <a:endParaRPr lang="en-US" sz="2000" i="1" dirty="0" smtClean="0">
              <a:solidFill>
                <a:srgbClr val="F1563F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endParaRPr lang="en-US" sz="2000" i="1" dirty="0">
              <a:solidFill>
                <a:srgbClr val="F1563F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 smtClean="0">
                <a:solidFill>
                  <a:srgbClr val="F1563F"/>
                </a:solidFill>
              </a:rPr>
              <a:t>Millaisia</a:t>
            </a:r>
            <a:r>
              <a:rPr lang="en-US" sz="2000" dirty="0" smtClean="0">
                <a:solidFill>
                  <a:srgbClr val="F1563F"/>
                </a:solidFill>
              </a:rPr>
              <a:t> “</a:t>
            </a:r>
            <a:r>
              <a:rPr lang="en-US" sz="2000" dirty="0" err="1" smtClean="0">
                <a:solidFill>
                  <a:srgbClr val="F1563F"/>
                </a:solidFill>
              </a:rPr>
              <a:t>osaamisalueita</a:t>
            </a:r>
            <a:r>
              <a:rPr lang="en-US" sz="2000" dirty="0" smtClean="0">
                <a:solidFill>
                  <a:srgbClr val="F1563F"/>
                </a:solidFill>
              </a:rPr>
              <a:t>” </a:t>
            </a:r>
            <a:r>
              <a:rPr lang="en-US" dirty="0" smtClean="0">
                <a:solidFill>
                  <a:srgbClr val="F1563F"/>
                </a:solidFill>
              </a:rPr>
              <a:t>(&gt;</a:t>
            </a:r>
            <a:r>
              <a:rPr lang="en-US" dirty="0" err="1" smtClean="0">
                <a:solidFill>
                  <a:srgbClr val="F1563F"/>
                </a:solidFill>
              </a:rPr>
              <a:t>opintojaksokokonaisuuksia</a:t>
            </a:r>
            <a:r>
              <a:rPr lang="en-US" dirty="0" smtClean="0">
                <a:solidFill>
                  <a:srgbClr val="F1563F"/>
                </a:solidFill>
              </a:rPr>
              <a:t>) </a:t>
            </a:r>
            <a:r>
              <a:rPr lang="en-US" sz="2000" dirty="0" err="1" smtClean="0">
                <a:solidFill>
                  <a:srgbClr val="F1563F"/>
                </a:solidFill>
              </a:rPr>
              <a:t>ydinosaamisen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määrittelyn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pohjalta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syntyi</a:t>
            </a:r>
            <a:r>
              <a:rPr lang="en-US" sz="2000" dirty="0" smtClean="0">
                <a:solidFill>
                  <a:srgbClr val="F1563F"/>
                </a:solidFill>
              </a:rPr>
              <a:t>?</a:t>
            </a:r>
          </a:p>
          <a:p>
            <a:pPr lvl="1"/>
            <a:r>
              <a:rPr lang="en-US" sz="2000" dirty="0" smtClean="0">
                <a:solidFill>
                  <a:srgbClr val="F1563F"/>
                </a:solidFill>
              </a:rPr>
              <a:t>- </a:t>
            </a:r>
            <a:r>
              <a:rPr lang="en-US" sz="2000" dirty="0" err="1" smtClean="0">
                <a:solidFill>
                  <a:srgbClr val="F1563F"/>
                </a:solidFill>
              </a:rPr>
              <a:t>Osaamisalueiden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osaamistavoitteiden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kirjaaminen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1400" dirty="0" smtClean="0"/>
              <a:t>(OPS-</a:t>
            </a:r>
            <a:r>
              <a:rPr lang="en-US" sz="1400" dirty="0" err="1" smtClean="0"/>
              <a:t>pohja</a:t>
            </a:r>
            <a:r>
              <a:rPr lang="en-US" sz="1400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 smtClean="0">
              <a:solidFill>
                <a:srgbClr val="F156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71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3988A-0109-0B40-965D-9E0ED41EFEE4}" type="slidenum">
              <a:rPr lang="fi-FI" smtClean="0"/>
              <a:pPr/>
              <a:t>12</a:t>
            </a:fld>
            <a:endParaRPr lang="fi-FI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403F-E111-4E92-8C39-1A84DC14A09C}" type="datetime1">
              <a:rPr lang="fi-FI" smtClean="0"/>
              <a:t>3.5.2019</a:t>
            </a:fld>
            <a:endParaRPr lang="fi-FI" dirty="0"/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286999" y="208009"/>
            <a:ext cx="7542913" cy="662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1" i="0" kern="1200">
                <a:solidFill>
                  <a:schemeClr val="tx2"/>
                </a:solidFill>
                <a:latin typeface="Helvetica" pitchFamily="34" charset="0"/>
                <a:ea typeface="+mj-ea"/>
                <a:cs typeface="Helvetica"/>
              </a:defRPr>
            </a:lvl1pPr>
          </a:lstStyle>
          <a:p>
            <a:r>
              <a:rPr lang="en-US" sz="2800" dirty="0" smtClean="0"/>
              <a:t>OPS –</a:t>
            </a:r>
            <a:r>
              <a:rPr lang="en-US" sz="2800" dirty="0" err="1" smtClean="0"/>
              <a:t>työprosessissa</a:t>
            </a:r>
            <a:r>
              <a:rPr lang="en-US" sz="2800" dirty="0" smtClean="0"/>
              <a:t> </a:t>
            </a:r>
            <a:r>
              <a:rPr lang="en-US" sz="2800" dirty="0" err="1" smtClean="0"/>
              <a:t>seuraavaksi</a:t>
            </a:r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69012" y="960314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 err="1" smtClean="0">
                <a:solidFill>
                  <a:srgbClr val="F1563F"/>
                </a:solidFill>
              </a:rPr>
              <a:t>Eri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tutkintojen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>
                <a:solidFill>
                  <a:srgbClr val="F1563F"/>
                </a:solidFill>
              </a:rPr>
              <a:t>“</a:t>
            </a:r>
            <a:r>
              <a:rPr lang="en-US" sz="2000" dirty="0" err="1" smtClean="0">
                <a:solidFill>
                  <a:srgbClr val="F1563F"/>
                </a:solidFill>
              </a:rPr>
              <a:t>ydinosaaminen</a:t>
            </a:r>
            <a:r>
              <a:rPr lang="en-US" sz="2000" dirty="0" smtClean="0">
                <a:solidFill>
                  <a:srgbClr val="F1563F"/>
                </a:solidFill>
              </a:rPr>
              <a:t>”: </a:t>
            </a:r>
            <a:endParaRPr lang="en-US" sz="2000" dirty="0">
              <a:solidFill>
                <a:srgbClr val="F1563F"/>
              </a:solidFill>
            </a:endParaRPr>
          </a:p>
          <a:p>
            <a:pPr lvl="1"/>
            <a:r>
              <a:rPr lang="en-US" sz="2000" dirty="0" smtClean="0">
                <a:solidFill>
                  <a:srgbClr val="F1563F"/>
                </a:solidFill>
              </a:rPr>
              <a:t>- </a:t>
            </a:r>
            <a:r>
              <a:rPr lang="en-US" sz="2000" dirty="0" err="1" smtClean="0">
                <a:solidFill>
                  <a:srgbClr val="F1563F"/>
                </a:solidFill>
              </a:rPr>
              <a:t>Tutkinto-ohjelmien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>
                <a:solidFill>
                  <a:srgbClr val="F1563F"/>
                </a:solidFill>
              </a:rPr>
              <a:t>osaamistavoitteiden</a:t>
            </a:r>
            <a:r>
              <a:rPr lang="en-US" sz="2000" dirty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kirjaaminen</a:t>
            </a:r>
            <a:endParaRPr lang="en-US" sz="2000" dirty="0" smtClean="0">
              <a:solidFill>
                <a:srgbClr val="F1563F"/>
              </a:solidFill>
            </a:endParaRPr>
          </a:p>
          <a:p>
            <a:pPr lvl="2"/>
            <a:r>
              <a:rPr lang="en-US" sz="2000" i="1" dirty="0" smtClean="0">
                <a:solidFill>
                  <a:srgbClr val="F1563F"/>
                </a:solidFill>
              </a:rPr>
              <a:t>- “</a:t>
            </a:r>
            <a:r>
              <a:rPr lang="en-US" sz="2000" i="1" dirty="0" err="1">
                <a:solidFill>
                  <a:srgbClr val="F1563F"/>
                </a:solidFill>
              </a:rPr>
              <a:t>Tutkinnot</a:t>
            </a:r>
            <a:r>
              <a:rPr lang="en-US" sz="2000" i="1" dirty="0">
                <a:solidFill>
                  <a:srgbClr val="F1563F"/>
                </a:solidFill>
              </a:rPr>
              <a:t>” </a:t>
            </a:r>
            <a:r>
              <a:rPr lang="en-US" sz="2000" i="1" dirty="0" err="1">
                <a:solidFill>
                  <a:srgbClr val="F1563F"/>
                </a:solidFill>
              </a:rPr>
              <a:t>itse</a:t>
            </a:r>
            <a:r>
              <a:rPr lang="en-US" sz="2000" i="1" dirty="0">
                <a:solidFill>
                  <a:srgbClr val="F1563F"/>
                </a:solidFill>
              </a:rPr>
              <a:t> </a:t>
            </a:r>
            <a:r>
              <a:rPr lang="en-US" sz="2000" i="1" dirty="0" err="1">
                <a:solidFill>
                  <a:srgbClr val="F1563F"/>
                </a:solidFill>
              </a:rPr>
              <a:t>määrittelevät</a:t>
            </a:r>
            <a:r>
              <a:rPr lang="en-US" sz="2000" i="1" dirty="0">
                <a:solidFill>
                  <a:srgbClr val="F1563F"/>
                </a:solidFill>
              </a:rPr>
              <a:t>! </a:t>
            </a:r>
          </a:p>
          <a:p>
            <a:pPr lvl="2"/>
            <a:r>
              <a:rPr lang="en-US" sz="2000" i="1" dirty="0" smtClean="0">
                <a:solidFill>
                  <a:srgbClr val="F1563F"/>
                </a:solidFill>
              </a:rPr>
              <a:t>- </a:t>
            </a:r>
            <a:r>
              <a:rPr lang="en-US" sz="2000" i="1" dirty="0" err="1" smtClean="0">
                <a:solidFill>
                  <a:srgbClr val="F1563F"/>
                </a:solidFill>
              </a:rPr>
              <a:t>Puretaan</a:t>
            </a:r>
            <a:r>
              <a:rPr lang="en-US" sz="2000" i="1" dirty="0" smtClean="0">
                <a:solidFill>
                  <a:srgbClr val="F1563F"/>
                </a:solidFill>
              </a:rPr>
              <a:t> </a:t>
            </a:r>
            <a:r>
              <a:rPr lang="en-US" sz="2000" i="1" dirty="0" err="1">
                <a:solidFill>
                  <a:srgbClr val="F1563F"/>
                </a:solidFill>
              </a:rPr>
              <a:t>yhteisten</a:t>
            </a:r>
            <a:r>
              <a:rPr lang="en-US" sz="2000" i="1" dirty="0">
                <a:solidFill>
                  <a:srgbClr val="F1563F"/>
                </a:solidFill>
              </a:rPr>
              <a:t> </a:t>
            </a:r>
            <a:r>
              <a:rPr lang="en-US" sz="2000" i="1" dirty="0" err="1">
                <a:solidFill>
                  <a:srgbClr val="F1563F"/>
                </a:solidFill>
              </a:rPr>
              <a:t>opintojen</a:t>
            </a:r>
            <a:r>
              <a:rPr lang="en-US" sz="2000" i="1" dirty="0">
                <a:solidFill>
                  <a:srgbClr val="F1563F"/>
                </a:solidFill>
              </a:rPr>
              <a:t> </a:t>
            </a:r>
            <a:r>
              <a:rPr lang="en-US" sz="2000" i="1" dirty="0" err="1">
                <a:solidFill>
                  <a:srgbClr val="F1563F"/>
                </a:solidFill>
              </a:rPr>
              <a:t>kokonaisuus</a:t>
            </a:r>
            <a:r>
              <a:rPr lang="en-US" sz="2000" i="1" dirty="0">
                <a:solidFill>
                  <a:srgbClr val="F1563F"/>
                </a:solidFill>
              </a:rPr>
              <a:t> &gt; </a:t>
            </a:r>
            <a:r>
              <a:rPr lang="en-US" sz="2000" i="1" dirty="0" err="1">
                <a:solidFill>
                  <a:srgbClr val="F1563F"/>
                </a:solidFill>
              </a:rPr>
              <a:t>ei</a:t>
            </a:r>
            <a:r>
              <a:rPr lang="en-US" sz="2000" i="1" dirty="0">
                <a:solidFill>
                  <a:srgbClr val="F1563F"/>
                </a:solidFill>
              </a:rPr>
              <a:t> </a:t>
            </a:r>
            <a:r>
              <a:rPr lang="en-US" sz="2000" i="1" dirty="0" err="1">
                <a:solidFill>
                  <a:srgbClr val="F1563F"/>
                </a:solidFill>
              </a:rPr>
              <a:t>pakollisia</a:t>
            </a:r>
            <a:r>
              <a:rPr lang="en-US" sz="2000" i="1" dirty="0">
                <a:solidFill>
                  <a:srgbClr val="F1563F"/>
                </a:solidFill>
              </a:rPr>
              <a:t> “</a:t>
            </a:r>
            <a:r>
              <a:rPr lang="en-US" sz="2000" i="1" dirty="0" err="1">
                <a:solidFill>
                  <a:srgbClr val="F1563F"/>
                </a:solidFill>
              </a:rPr>
              <a:t>yhteisiä</a:t>
            </a:r>
            <a:r>
              <a:rPr lang="en-US" sz="2000" i="1" dirty="0">
                <a:solidFill>
                  <a:srgbClr val="F1563F"/>
                </a:solidFill>
              </a:rPr>
              <a:t>” </a:t>
            </a:r>
            <a:r>
              <a:rPr lang="en-US" sz="2000" i="1" dirty="0" err="1" smtClean="0">
                <a:solidFill>
                  <a:srgbClr val="F1563F"/>
                </a:solidFill>
              </a:rPr>
              <a:t>opintoja</a:t>
            </a:r>
            <a:endParaRPr lang="en-US" sz="2000" i="1" dirty="0" smtClean="0">
              <a:solidFill>
                <a:srgbClr val="F1563F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endParaRPr lang="en-US" sz="2000" i="1" dirty="0">
              <a:solidFill>
                <a:srgbClr val="F1563F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 smtClean="0">
                <a:solidFill>
                  <a:srgbClr val="F1563F"/>
                </a:solidFill>
              </a:rPr>
              <a:t>Millaisia</a:t>
            </a:r>
            <a:r>
              <a:rPr lang="en-US" sz="2000" dirty="0" smtClean="0">
                <a:solidFill>
                  <a:srgbClr val="F1563F"/>
                </a:solidFill>
              </a:rPr>
              <a:t> “</a:t>
            </a:r>
            <a:r>
              <a:rPr lang="en-US" sz="2000" dirty="0" err="1" smtClean="0">
                <a:solidFill>
                  <a:srgbClr val="F1563F"/>
                </a:solidFill>
              </a:rPr>
              <a:t>osaamisalueita</a:t>
            </a:r>
            <a:r>
              <a:rPr lang="en-US" sz="2000" dirty="0" smtClean="0">
                <a:solidFill>
                  <a:srgbClr val="F1563F"/>
                </a:solidFill>
              </a:rPr>
              <a:t>” </a:t>
            </a:r>
            <a:r>
              <a:rPr lang="en-US" dirty="0" smtClean="0">
                <a:solidFill>
                  <a:srgbClr val="F1563F"/>
                </a:solidFill>
              </a:rPr>
              <a:t>(&gt;</a:t>
            </a:r>
            <a:r>
              <a:rPr lang="en-US" dirty="0" err="1" smtClean="0">
                <a:solidFill>
                  <a:srgbClr val="F1563F"/>
                </a:solidFill>
              </a:rPr>
              <a:t>opintojaksokokonaisuuksia</a:t>
            </a:r>
            <a:r>
              <a:rPr lang="en-US" dirty="0" smtClean="0">
                <a:solidFill>
                  <a:srgbClr val="F1563F"/>
                </a:solidFill>
              </a:rPr>
              <a:t>) </a:t>
            </a:r>
            <a:r>
              <a:rPr lang="en-US" sz="2000" dirty="0" err="1" smtClean="0">
                <a:solidFill>
                  <a:srgbClr val="F1563F"/>
                </a:solidFill>
              </a:rPr>
              <a:t>ydinosaamisen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määrittelyn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pohjalta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syntyi</a:t>
            </a:r>
            <a:r>
              <a:rPr lang="en-US" sz="2000" dirty="0" smtClean="0">
                <a:solidFill>
                  <a:srgbClr val="F1563F"/>
                </a:solidFill>
              </a:rPr>
              <a:t>?</a:t>
            </a:r>
          </a:p>
          <a:p>
            <a:pPr lvl="1"/>
            <a:r>
              <a:rPr lang="en-US" sz="2000" dirty="0" smtClean="0">
                <a:solidFill>
                  <a:srgbClr val="F1563F"/>
                </a:solidFill>
              </a:rPr>
              <a:t>- </a:t>
            </a:r>
            <a:r>
              <a:rPr lang="en-US" sz="2000" dirty="0" err="1" smtClean="0">
                <a:solidFill>
                  <a:srgbClr val="F1563F"/>
                </a:solidFill>
              </a:rPr>
              <a:t>Osaamisalueiden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osaamistavoitteiden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kirjaaminen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1400" dirty="0" smtClean="0"/>
              <a:t>(OPS-</a:t>
            </a:r>
            <a:r>
              <a:rPr lang="en-US" sz="1400" dirty="0" err="1" smtClean="0"/>
              <a:t>pohja</a:t>
            </a:r>
            <a:r>
              <a:rPr lang="en-US" sz="1400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 smtClean="0">
              <a:solidFill>
                <a:srgbClr val="F1563F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 smtClean="0">
                <a:solidFill>
                  <a:srgbClr val="002060"/>
                </a:solidFill>
              </a:rPr>
              <a:t>Onko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olemassa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kaikille</a:t>
            </a:r>
            <a:r>
              <a:rPr lang="en-US" sz="2000" dirty="0" smtClean="0">
                <a:solidFill>
                  <a:srgbClr val="002060"/>
                </a:solidFill>
              </a:rPr>
              <a:t>  </a:t>
            </a:r>
            <a:r>
              <a:rPr lang="en-US" sz="2000" dirty="0" err="1" smtClean="0">
                <a:solidFill>
                  <a:srgbClr val="002060"/>
                </a:solidFill>
              </a:rPr>
              <a:t>tutkinnoille</a:t>
            </a:r>
            <a:r>
              <a:rPr lang="en-US" sz="2000" dirty="0" smtClean="0">
                <a:solidFill>
                  <a:srgbClr val="002060"/>
                </a:solidFill>
              </a:rPr>
              <a:t> “</a:t>
            </a:r>
            <a:r>
              <a:rPr lang="en-US" sz="2000" dirty="0" err="1" smtClean="0">
                <a:solidFill>
                  <a:srgbClr val="002060"/>
                </a:solidFill>
              </a:rPr>
              <a:t>yhteistä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ydinosaamista</a:t>
            </a:r>
            <a:r>
              <a:rPr lang="en-US" sz="2000" dirty="0" smtClean="0">
                <a:solidFill>
                  <a:srgbClr val="002060"/>
                </a:solidFill>
              </a:rPr>
              <a:t>”?</a:t>
            </a:r>
            <a:endParaRPr lang="en-US" sz="2000" dirty="0">
              <a:solidFill>
                <a:srgbClr val="002060"/>
              </a:solidFill>
            </a:endParaRPr>
          </a:p>
          <a:p>
            <a:pPr lvl="1"/>
            <a:r>
              <a:rPr lang="en-US" sz="2000" dirty="0" smtClean="0">
                <a:solidFill>
                  <a:srgbClr val="002060"/>
                </a:solidFill>
              </a:rPr>
              <a:t>- </a:t>
            </a:r>
            <a:r>
              <a:rPr lang="en-US" sz="2000" dirty="0" err="1" smtClean="0">
                <a:solidFill>
                  <a:srgbClr val="002060"/>
                </a:solidFill>
              </a:rPr>
              <a:t>yhteinen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opintojakso</a:t>
            </a:r>
            <a:r>
              <a:rPr lang="en-US" sz="2000" dirty="0" smtClean="0">
                <a:solidFill>
                  <a:srgbClr val="002060"/>
                </a:solidFill>
              </a:rPr>
              <a:t>(t)?</a:t>
            </a:r>
          </a:p>
          <a:p>
            <a:pPr marL="800100" lvl="1" indent="-342900">
              <a:buFontTx/>
              <a:buChar char="-"/>
            </a:pPr>
            <a:r>
              <a:rPr lang="en-US" sz="2000" dirty="0" err="1" smtClean="0">
                <a:solidFill>
                  <a:srgbClr val="002060"/>
                </a:solidFill>
              </a:rPr>
              <a:t>yhteinen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osaamisalue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(&gt;</a:t>
            </a:r>
            <a:r>
              <a:rPr lang="en-US" dirty="0" err="1" smtClean="0">
                <a:solidFill>
                  <a:srgbClr val="002060"/>
                </a:solidFill>
              </a:rPr>
              <a:t>opintojaksokokonaisuus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  <a:r>
              <a:rPr lang="en-US" sz="2000" dirty="0" smtClean="0">
                <a:solidFill>
                  <a:srgbClr val="002060"/>
                </a:solidFill>
              </a:rPr>
              <a:t>?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>
              <a:solidFill>
                <a:srgbClr val="00206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 smtClean="0">
                <a:solidFill>
                  <a:srgbClr val="002060"/>
                </a:solidFill>
              </a:rPr>
              <a:t>Kaipaako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tutkinto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opintoja</a:t>
            </a:r>
            <a:r>
              <a:rPr lang="en-US" sz="2000" dirty="0" smtClean="0">
                <a:solidFill>
                  <a:srgbClr val="002060"/>
                </a:solidFill>
              </a:rPr>
              <a:t>/</a:t>
            </a:r>
            <a:r>
              <a:rPr lang="en-US" sz="2000" dirty="0" err="1" smtClean="0">
                <a:solidFill>
                  <a:srgbClr val="002060"/>
                </a:solidFill>
              </a:rPr>
              <a:t>osaamista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LTKn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toisesta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tieteenalasta</a:t>
            </a:r>
            <a:r>
              <a:rPr lang="en-US" sz="2000" dirty="0" smtClean="0">
                <a:solidFill>
                  <a:srgbClr val="002060"/>
                </a:solidFill>
              </a:rPr>
              <a:t>?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 smtClean="0">
              <a:solidFill>
                <a:srgbClr val="00206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 smtClean="0">
                <a:solidFill>
                  <a:srgbClr val="002060"/>
                </a:solidFill>
              </a:rPr>
              <a:t>Mitkä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opintojaksot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kaikille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vapaasti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valittavissa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i="1" dirty="0" smtClean="0">
                <a:solidFill>
                  <a:srgbClr val="002060"/>
                </a:solidFill>
              </a:rPr>
              <a:t>(</a:t>
            </a:r>
            <a:r>
              <a:rPr lang="en-US" sz="2000" i="1" dirty="0" err="1" smtClean="0">
                <a:solidFill>
                  <a:srgbClr val="002060"/>
                </a:solidFill>
              </a:rPr>
              <a:t>valinnaisuus</a:t>
            </a:r>
            <a:r>
              <a:rPr lang="en-US" sz="2000" i="1" dirty="0" smtClean="0">
                <a:solidFill>
                  <a:srgbClr val="002060"/>
                </a:solidFill>
              </a:rPr>
              <a:t> </a:t>
            </a:r>
            <a:r>
              <a:rPr lang="en-US" sz="2000" i="1" dirty="0">
                <a:solidFill>
                  <a:srgbClr val="002060"/>
                </a:solidFill>
              </a:rPr>
              <a:t>60 op</a:t>
            </a:r>
            <a:r>
              <a:rPr lang="en-US" sz="2000" i="1" dirty="0" smtClean="0">
                <a:solidFill>
                  <a:srgbClr val="002060"/>
                </a:solidFill>
              </a:rPr>
              <a:t>)?</a:t>
            </a:r>
            <a:endParaRPr lang="en-US" sz="2000" i="1" dirty="0">
              <a:solidFill>
                <a:srgbClr val="002060"/>
              </a:solidFill>
            </a:endParaRPr>
          </a:p>
          <a:p>
            <a:pPr marL="800100" lvl="1" indent="-342900">
              <a:buFontTx/>
              <a:buChar char="-"/>
            </a:pPr>
            <a:r>
              <a:rPr lang="en-US" sz="2000" dirty="0" err="1" smtClean="0">
                <a:solidFill>
                  <a:srgbClr val="002060"/>
                </a:solidFill>
              </a:rPr>
              <a:t>LTKn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tutkintojen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opintojaksojen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mahdollistaminen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kaikille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opiskelijoille</a:t>
            </a:r>
            <a:endParaRPr lang="en-US" sz="2000" dirty="0" smtClean="0">
              <a:solidFill>
                <a:srgbClr val="002060"/>
              </a:solidFill>
            </a:endParaRPr>
          </a:p>
          <a:p>
            <a:pPr marL="800100" lvl="1" indent="-342900">
              <a:buFontTx/>
              <a:buChar char="-"/>
            </a:pPr>
            <a:r>
              <a:rPr lang="en-US" sz="2000" dirty="0" smtClean="0">
                <a:solidFill>
                  <a:srgbClr val="002060"/>
                </a:solidFill>
              </a:rPr>
              <a:t>TDK -, </a:t>
            </a:r>
            <a:r>
              <a:rPr lang="en-US" sz="2000" dirty="0" err="1" smtClean="0">
                <a:solidFill>
                  <a:srgbClr val="002060"/>
                </a:solidFill>
              </a:rPr>
              <a:t>EduFutura</a:t>
            </a:r>
            <a:r>
              <a:rPr lang="en-US" sz="2000" dirty="0" smtClean="0">
                <a:solidFill>
                  <a:srgbClr val="002060"/>
                </a:solidFill>
              </a:rPr>
              <a:t> - ja YO -</a:t>
            </a:r>
            <a:r>
              <a:rPr lang="en-US" sz="2000" dirty="0" err="1" smtClean="0">
                <a:solidFill>
                  <a:srgbClr val="002060"/>
                </a:solidFill>
              </a:rPr>
              <a:t>yhteistyö</a:t>
            </a:r>
            <a:endParaRPr lang="en-US" i="1" dirty="0" smtClean="0">
              <a:solidFill>
                <a:srgbClr val="F156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70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3988A-0109-0B40-965D-9E0ED41EFEE4}" type="slidenum">
              <a:rPr lang="fi-FI" smtClean="0"/>
              <a:pPr/>
              <a:t>13</a:t>
            </a:fld>
            <a:endParaRPr lang="fi-FI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2393"/>
            <a:ext cx="7368419" cy="1506415"/>
          </a:xfrm>
        </p:spPr>
        <p:txBody>
          <a:bodyPr>
            <a:noAutofit/>
          </a:bodyPr>
          <a:lstStyle/>
          <a:p>
            <a:r>
              <a:rPr lang="fi-FI" sz="2000" dirty="0"/>
              <a:t>OPS-työn läpivientiä</a:t>
            </a:r>
            <a:br>
              <a:rPr lang="fi-FI" sz="2000" dirty="0"/>
            </a:br>
            <a:r>
              <a:rPr lang="fi-FI" sz="2000" dirty="0"/>
              <a:t>Periaatteita, epäonnistuneita ja onnistuneita käytänteitä</a:t>
            </a:r>
            <a:br>
              <a:rPr lang="fi-FI" sz="2000" dirty="0"/>
            </a:br>
            <a:r>
              <a:rPr lang="fi-FI" sz="2000" dirty="0">
                <a:hlinkClick r:id="rId2"/>
              </a:rPr>
              <a:t>Ulla </a:t>
            </a:r>
            <a:r>
              <a:rPr lang="fi-FI" sz="2000" dirty="0" smtClean="0">
                <a:hlinkClick r:id="rId2"/>
              </a:rPr>
              <a:t>Klemola</a:t>
            </a:r>
            <a:r>
              <a:rPr lang="fi-FI" sz="2000" dirty="0" smtClean="0"/>
              <a:t> (Kovat, pedagogiset johtajat)</a:t>
            </a:r>
            <a:r>
              <a:rPr lang="fi-FI" sz="2000" dirty="0"/>
              <a:t/>
            </a:r>
            <a:br>
              <a:rPr lang="fi-FI" sz="2000" dirty="0"/>
            </a:br>
            <a:r>
              <a:rPr lang="fi-FI" sz="2000" dirty="0"/>
              <a:t>23.04.2019 15.11 </a:t>
            </a:r>
            <a:br>
              <a:rPr lang="fi-FI" sz="2000" dirty="0"/>
            </a:br>
            <a:endParaRPr lang="fi-FI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fi-FI" b="1" dirty="0" smtClean="0"/>
              <a:t>Hyviä </a:t>
            </a:r>
            <a:r>
              <a:rPr lang="fi-FI" b="1" dirty="0"/>
              <a:t>käytänteitä </a:t>
            </a:r>
          </a:p>
          <a:p>
            <a:r>
              <a:rPr lang="fi-FI" dirty="0"/>
              <a:t>Työryhmät, joissa mietitään eri teemoja. </a:t>
            </a:r>
            <a:endParaRPr lang="fi-FI" dirty="0" smtClean="0"/>
          </a:p>
          <a:p>
            <a:r>
              <a:rPr lang="fi-FI" dirty="0" smtClean="0"/>
              <a:t>Asiaosaamisen </a:t>
            </a:r>
            <a:r>
              <a:rPr lang="fi-FI" dirty="0"/>
              <a:t>ja työelämätaitojen </a:t>
            </a:r>
            <a:r>
              <a:rPr lang="fi-FI" dirty="0" smtClean="0"/>
              <a:t>yhdistäminen.</a:t>
            </a:r>
          </a:p>
          <a:p>
            <a:r>
              <a:rPr lang="fi-FI" dirty="0" smtClean="0"/>
              <a:t>Jatkuvuus </a:t>
            </a:r>
            <a:r>
              <a:rPr lang="fi-FI" dirty="0"/>
              <a:t>ja ketteryys; voidaan keskustelujen myötä kehittää tarvittaessa.</a:t>
            </a:r>
            <a:br>
              <a:rPr lang="fi-FI" dirty="0"/>
            </a:br>
            <a:r>
              <a:rPr lang="fi-FI" dirty="0"/>
              <a:t/>
            </a:r>
            <a:br>
              <a:rPr lang="fi-FI" dirty="0"/>
            </a:br>
            <a:endParaRPr lang="fi-FI" dirty="0"/>
          </a:p>
          <a:p>
            <a:pPr marL="0" indent="0">
              <a:buNone/>
            </a:pPr>
            <a:r>
              <a:rPr lang="fi-FI" b="1" dirty="0"/>
              <a:t>Vältettäviä asioita </a:t>
            </a:r>
          </a:p>
          <a:p>
            <a:r>
              <a:rPr lang="fi-FI" dirty="0"/>
              <a:t>Kannattaa välttää liian työlästä ja kuormittavaa prosessia. Arviointiin olisi hyvä kiinnittää huomiota jo prosessin alkuvaiheessa. Kyvykkyyteen myös tärkeä keskittyä.</a:t>
            </a:r>
            <a:br>
              <a:rPr lang="fi-FI" dirty="0"/>
            </a:br>
            <a:r>
              <a:rPr lang="fi-FI" dirty="0"/>
              <a:t/>
            </a:r>
            <a:br>
              <a:rPr lang="fi-FI" dirty="0"/>
            </a:br>
            <a:endParaRPr lang="fi-FI" dirty="0"/>
          </a:p>
          <a:p>
            <a:pPr marL="0" indent="0">
              <a:buNone/>
            </a:pPr>
            <a:r>
              <a:rPr lang="fi-FI" b="1" dirty="0"/>
              <a:t>OPS-työtä tukeva toimintakulttuuri </a:t>
            </a:r>
          </a:p>
          <a:p>
            <a:r>
              <a:rPr lang="fi-FI" dirty="0"/>
              <a:t>Ohjaavat periaatteet ovat moninaisia ja vaihtelevat </a:t>
            </a:r>
            <a:r>
              <a:rPr lang="fi-FI" dirty="0" smtClean="0"/>
              <a:t>yksiköittäin.</a:t>
            </a:r>
          </a:p>
          <a:p>
            <a:r>
              <a:rPr lang="fi-FI" dirty="0" smtClean="0"/>
              <a:t>Palaute </a:t>
            </a:r>
            <a:r>
              <a:rPr lang="fi-FI" dirty="0"/>
              <a:t>opiskelijoilta, työelämätietoutta alumneilta.</a:t>
            </a:r>
            <a:br>
              <a:rPr lang="fi-FI" dirty="0"/>
            </a:br>
            <a:endParaRPr lang="fi-FI" dirty="0"/>
          </a:p>
          <a:p>
            <a:endParaRPr lang="fi-FI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19916-D6CC-4F4A-B091-44C2C56618F6}" type="datetime1">
              <a:rPr lang="fi-FI" smtClean="0"/>
              <a:t>3.5.2019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1640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3988A-0109-0B40-965D-9E0ED41EFEE4}" type="slidenum">
              <a:rPr lang="fi-FI" smtClean="0"/>
              <a:pPr/>
              <a:t>14</a:t>
            </a:fld>
            <a:endParaRPr lang="fi-FI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403F-E111-4E92-8C39-1A84DC14A09C}" type="datetime1">
              <a:rPr lang="fi-FI" smtClean="0"/>
              <a:t>3.5.2019</a:t>
            </a:fld>
            <a:endParaRPr lang="fi-FI" dirty="0"/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286999" y="208009"/>
            <a:ext cx="7542913" cy="662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1" i="0" kern="1200">
                <a:solidFill>
                  <a:schemeClr val="tx2"/>
                </a:solidFill>
                <a:latin typeface="Helvetica" pitchFamily="34" charset="0"/>
                <a:ea typeface="+mj-ea"/>
                <a:cs typeface="Helvetica"/>
              </a:defRPr>
            </a:lvl1pPr>
          </a:lstStyle>
          <a:p>
            <a:r>
              <a:rPr lang="en-US" sz="2800" dirty="0" smtClean="0"/>
              <a:t>OPS –</a:t>
            </a:r>
            <a:r>
              <a:rPr lang="en-US" sz="2800" dirty="0" err="1" smtClean="0"/>
              <a:t>työprosessissa</a:t>
            </a:r>
            <a:r>
              <a:rPr lang="en-US" sz="2800" dirty="0" smtClean="0"/>
              <a:t> </a:t>
            </a:r>
            <a:r>
              <a:rPr lang="en-US" sz="2800" dirty="0" err="1" smtClean="0"/>
              <a:t>seuraavaksi</a:t>
            </a:r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-142655" y="629631"/>
            <a:ext cx="8857001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+mj-lt"/>
              <a:buAutoNum type="arabicPeriod"/>
            </a:pPr>
            <a:endParaRPr lang="en-US" i="1" dirty="0">
              <a:solidFill>
                <a:srgbClr val="002060"/>
              </a:solidFill>
            </a:endParaRPr>
          </a:p>
          <a:p>
            <a:pPr lvl="1"/>
            <a:r>
              <a:rPr lang="en-US" sz="2000" b="1" dirty="0" err="1" smtClean="0">
                <a:solidFill>
                  <a:srgbClr val="002060"/>
                </a:solidFill>
              </a:rPr>
              <a:t>Tehtävät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jatkotyöstöön</a:t>
            </a:r>
            <a:r>
              <a:rPr lang="en-US" sz="2000" b="1" dirty="0" smtClean="0">
                <a:solidFill>
                  <a:srgbClr val="002060"/>
                </a:solidFill>
              </a:rPr>
              <a:t>:</a:t>
            </a:r>
          </a:p>
          <a:p>
            <a:pPr marL="914400" lvl="1" indent="-457200">
              <a:buFont typeface="+mj-lt"/>
              <a:buAutoNum type="arabicPeriod"/>
            </a:pPr>
            <a:endParaRPr lang="en-US" i="1" dirty="0" smtClean="0">
              <a:solidFill>
                <a:srgbClr val="002060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b="1" dirty="0" err="1" smtClean="0">
                <a:solidFill>
                  <a:srgbClr val="002060"/>
                </a:solidFill>
              </a:rPr>
              <a:t>Tutkintojen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yhteisen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ydinosaamisen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kartoittaminen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i="1" dirty="0" smtClean="0">
                <a:solidFill>
                  <a:srgbClr val="002060"/>
                </a:solidFill>
              </a:rPr>
              <a:t>&gt; </a:t>
            </a:r>
            <a:r>
              <a:rPr lang="en-US" b="1" i="1" dirty="0" err="1" smtClean="0">
                <a:solidFill>
                  <a:srgbClr val="002060"/>
                </a:solidFill>
              </a:rPr>
              <a:t>yhteisten</a:t>
            </a:r>
            <a:r>
              <a:rPr lang="en-US" b="1" i="1" dirty="0" smtClean="0">
                <a:solidFill>
                  <a:srgbClr val="002060"/>
                </a:solidFill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</a:rPr>
              <a:t>opintojaksojen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</a:rPr>
              <a:t>tavoitteiden</a:t>
            </a:r>
            <a:r>
              <a:rPr lang="en-US" b="1" i="1" dirty="0" smtClean="0">
                <a:solidFill>
                  <a:srgbClr val="002060"/>
                </a:solidFill>
              </a:rPr>
              <a:t>, </a:t>
            </a:r>
            <a:r>
              <a:rPr lang="en-US" b="1" i="1" dirty="0" err="1" smtClean="0">
                <a:solidFill>
                  <a:srgbClr val="002060"/>
                </a:solidFill>
              </a:rPr>
              <a:t>sisältöjen</a:t>
            </a:r>
            <a:r>
              <a:rPr lang="en-US" b="1" i="1" dirty="0" smtClean="0">
                <a:solidFill>
                  <a:srgbClr val="002060"/>
                </a:solidFill>
              </a:rPr>
              <a:t> ja </a:t>
            </a:r>
            <a:r>
              <a:rPr lang="en-US" b="1" i="1" dirty="0" err="1" smtClean="0">
                <a:solidFill>
                  <a:srgbClr val="002060"/>
                </a:solidFill>
              </a:rPr>
              <a:t>toteutuksen</a:t>
            </a:r>
            <a:r>
              <a:rPr lang="en-US" b="1" i="1" dirty="0" smtClean="0">
                <a:solidFill>
                  <a:srgbClr val="002060"/>
                </a:solidFill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</a:rPr>
              <a:t>suunnittelu</a:t>
            </a:r>
            <a:r>
              <a:rPr lang="en-US" b="1" i="1" dirty="0" smtClean="0">
                <a:solidFill>
                  <a:srgbClr val="002060"/>
                </a:solidFill>
              </a:rPr>
              <a:t> (“</a:t>
            </a:r>
            <a:r>
              <a:rPr lang="en-US" b="1" i="1" dirty="0" err="1" smtClean="0">
                <a:solidFill>
                  <a:srgbClr val="002060"/>
                </a:solidFill>
              </a:rPr>
              <a:t>osaamisryhmät</a:t>
            </a:r>
            <a:r>
              <a:rPr lang="en-US" b="1" i="1" dirty="0" smtClean="0">
                <a:solidFill>
                  <a:srgbClr val="002060"/>
                </a:solidFill>
              </a:rPr>
              <a:t>”, </a:t>
            </a:r>
            <a:r>
              <a:rPr lang="en-US" b="1" i="1" dirty="0" err="1" smtClean="0">
                <a:solidFill>
                  <a:srgbClr val="002060"/>
                </a:solidFill>
              </a:rPr>
              <a:t>esim</a:t>
            </a:r>
            <a:r>
              <a:rPr lang="en-US" b="1" i="1" dirty="0" smtClean="0">
                <a:solidFill>
                  <a:srgbClr val="002060"/>
                </a:solidFill>
              </a:rPr>
              <a:t>. </a:t>
            </a:r>
            <a:r>
              <a:rPr lang="en-US" b="1" i="1" dirty="0" err="1" smtClean="0">
                <a:solidFill>
                  <a:srgbClr val="002060"/>
                </a:solidFill>
              </a:rPr>
              <a:t>tutkimusmenetelmät</a:t>
            </a:r>
            <a:r>
              <a:rPr lang="en-US" b="1" i="1" dirty="0" smtClean="0">
                <a:solidFill>
                  <a:srgbClr val="002060"/>
                </a:solidFill>
              </a:rPr>
              <a:t>)</a:t>
            </a:r>
          </a:p>
          <a:p>
            <a:pPr lvl="3"/>
            <a:r>
              <a:rPr lang="en-US" dirty="0" smtClean="0">
                <a:solidFill>
                  <a:srgbClr val="F1563F"/>
                </a:solidFill>
              </a:rPr>
              <a:t>- </a:t>
            </a:r>
            <a:r>
              <a:rPr lang="en-US" dirty="0" err="1">
                <a:solidFill>
                  <a:srgbClr val="F1563F"/>
                </a:solidFill>
              </a:rPr>
              <a:t>v</a:t>
            </a:r>
            <a:r>
              <a:rPr lang="en-US" dirty="0" err="1" smtClean="0">
                <a:solidFill>
                  <a:srgbClr val="F1563F"/>
                </a:solidFill>
              </a:rPr>
              <a:t>astaavien</a:t>
            </a:r>
            <a:r>
              <a:rPr lang="en-US" dirty="0" smtClean="0">
                <a:solidFill>
                  <a:srgbClr val="F1563F"/>
                </a:solidFill>
              </a:rPr>
              <a:t> 2. ja 3. </a:t>
            </a:r>
            <a:r>
              <a:rPr lang="en-US" dirty="0" err="1" smtClean="0">
                <a:solidFill>
                  <a:srgbClr val="F1563F"/>
                </a:solidFill>
              </a:rPr>
              <a:t>tapaaminen</a:t>
            </a:r>
            <a:r>
              <a:rPr lang="en-US" dirty="0" smtClean="0">
                <a:solidFill>
                  <a:srgbClr val="F1563F"/>
                </a:solidFill>
              </a:rPr>
              <a:t> &gt; </a:t>
            </a:r>
            <a:r>
              <a:rPr lang="en-US" dirty="0" err="1" smtClean="0">
                <a:solidFill>
                  <a:srgbClr val="F1563F"/>
                </a:solidFill>
              </a:rPr>
              <a:t>vaadittavien</a:t>
            </a:r>
            <a:r>
              <a:rPr lang="en-US" dirty="0" smtClean="0">
                <a:solidFill>
                  <a:srgbClr val="F1563F"/>
                </a:solidFill>
              </a:rPr>
              <a:t> </a:t>
            </a:r>
            <a:r>
              <a:rPr lang="en-US" dirty="0" err="1" smtClean="0">
                <a:solidFill>
                  <a:srgbClr val="F1563F"/>
                </a:solidFill>
              </a:rPr>
              <a:t>osaamisryhmien</a:t>
            </a:r>
            <a:r>
              <a:rPr lang="en-US" dirty="0" smtClean="0">
                <a:solidFill>
                  <a:srgbClr val="F1563F"/>
                </a:solidFill>
              </a:rPr>
              <a:t> </a:t>
            </a:r>
            <a:r>
              <a:rPr lang="en-US" dirty="0" err="1" smtClean="0">
                <a:solidFill>
                  <a:srgbClr val="F1563F"/>
                </a:solidFill>
              </a:rPr>
              <a:t>perustaminen</a:t>
            </a:r>
            <a:r>
              <a:rPr lang="en-US" dirty="0" smtClean="0">
                <a:solidFill>
                  <a:srgbClr val="F1563F"/>
                </a:solidFill>
              </a:rPr>
              <a:t> (Reijo </a:t>
            </a:r>
            <a:r>
              <a:rPr lang="en-US" dirty="0" err="1" smtClean="0">
                <a:solidFill>
                  <a:srgbClr val="F1563F"/>
                </a:solidFill>
              </a:rPr>
              <a:t>koollekutsuja</a:t>
            </a:r>
            <a:r>
              <a:rPr lang="en-US" dirty="0" smtClean="0">
                <a:solidFill>
                  <a:srgbClr val="F1563F"/>
                </a:solidFill>
              </a:rPr>
              <a:t>)</a:t>
            </a:r>
          </a:p>
          <a:p>
            <a:pPr marL="914400" lvl="1" indent="-457200">
              <a:buFont typeface="+mj-lt"/>
              <a:buAutoNum type="arabicPeriod"/>
            </a:pPr>
            <a:endParaRPr lang="en-US" i="1" dirty="0">
              <a:solidFill>
                <a:srgbClr val="002060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b="1" dirty="0" err="1" smtClean="0">
                <a:solidFill>
                  <a:srgbClr val="002060"/>
                </a:solidFill>
              </a:rPr>
              <a:t>Toisen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tieteenalan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tutkintoon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antamasta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opetuksesta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sopiminen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</a:p>
          <a:p>
            <a:pPr lvl="3"/>
            <a:r>
              <a:rPr lang="en-US" dirty="0" smtClean="0">
                <a:solidFill>
                  <a:srgbClr val="F1563F"/>
                </a:solidFill>
              </a:rPr>
              <a:t>- </a:t>
            </a:r>
            <a:r>
              <a:rPr lang="en-US" dirty="0" err="1" smtClean="0">
                <a:solidFill>
                  <a:srgbClr val="F1563F"/>
                </a:solidFill>
              </a:rPr>
              <a:t>tieteenalakohtaiset</a:t>
            </a:r>
            <a:r>
              <a:rPr lang="en-US" dirty="0" smtClean="0">
                <a:solidFill>
                  <a:srgbClr val="F1563F"/>
                </a:solidFill>
              </a:rPr>
              <a:t> </a:t>
            </a:r>
            <a:r>
              <a:rPr lang="en-US" dirty="0" err="1" smtClean="0">
                <a:solidFill>
                  <a:srgbClr val="F1563F"/>
                </a:solidFill>
              </a:rPr>
              <a:t>tapaamiset</a:t>
            </a:r>
            <a:r>
              <a:rPr lang="en-US" dirty="0" smtClean="0">
                <a:solidFill>
                  <a:srgbClr val="F1563F"/>
                </a:solidFill>
              </a:rPr>
              <a:t> (+ </a:t>
            </a:r>
            <a:r>
              <a:rPr lang="en-US" dirty="0" err="1" smtClean="0">
                <a:solidFill>
                  <a:srgbClr val="F1563F"/>
                </a:solidFill>
              </a:rPr>
              <a:t>varadekaani</a:t>
            </a:r>
            <a:r>
              <a:rPr lang="en-US" dirty="0" smtClean="0">
                <a:solidFill>
                  <a:srgbClr val="F1563F"/>
                </a:solidFill>
              </a:rPr>
              <a:t>/</a:t>
            </a:r>
            <a:r>
              <a:rPr lang="en-US" dirty="0" err="1" smtClean="0">
                <a:solidFill>
                  <a:srgbClr val="F1563F"/>
                </a:solidFill>
              </a:rPr>
              <a:t>pedajoht</a:t>
            </a:r>
            <a:r>
              <a:rPr lang="en-US" dirty="0" smtClean="0">
                <a:solidFill>
                  <a:srgbClr val="F1563F"/>
                </a:solidFill>
              </a:rPr>
              <a:t>.)</a:t>
            </a:r>
          </a:p>
          <a:p>
            <a:pPr lvl="3"/>
            <a:endParaRPr lang="en-US" b="1" dirty="0" smtClean="0">
              <a:solidFill>
                <a:srgbClr val="002060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b="1" dirty="0" err="1" smtClean="0">
                <a:solidFill>
                  <a:srgbClr val="002060"/>
                </a:solidFill>
              </a:rPr>
              <a:t>Tieteenaloittain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määritettävä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opintojaksot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jotka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vapaasti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valittavina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tiedekunnan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opiskelijalle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(</a:t>
            </a:r>
            <a:r>
              <a:rPr lang="en-US" dirty="0" err="1" smtClean="0">
                <a:solidFill>
                  <a:srgbClr val="002060"/>
                </a:solidFill>
              </a:rPr>
              <a:t>yhteisesti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määriteltävä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kriteerit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osallistumiselle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  <a:endParaRPr lang="en-US" i="1" dirty="0">
              <a:solidFill>
                <a:srgbClr val="002060"/>
              </a:solidFill>
            </a:endParaRPr>
          </a:p>
          <a:p>
            <a:pPr lvl="3"/>
            <a:r>
              <a:rPr lang="en-US" dirty="0" smtClean="0">
                <a:solidFill>
                  <a:srgbClr val="F1563F"/>
                </a:solidFill>
              </a:rPr>
              <a:t>- TAR </a:t>
            </a:r>
            <a:r>
              <a:rPr lang="en-US" dirty="0" err="1" smtClean="0">
                <a:solidFill>
                  <a:srgbClr val="F1563F"/>
                </a:solidFill>
              </a:rPr>
              <a:t>pj</a:t>
            </a:r>
            <a:r>
              <a:rPr lang="en-US" dirty="0" smtClean="0">
                <a:solidFill>
                  <a:srgbClr val="F1563F"/>
                </a:solidFill>
              </a:rPr>
              <a:t>. </a:t>
            </a:r>
            <a:r>
              <a:rPr lang="en-US" dirty="0" err="1">
                <a:solidFill>
                  <a:srgbClr val="F1563F"/>
                </a:solidFill>
              </a:rPr>
              <a:t>t</a:t>
            </a:r>
            <a:r>
              <a:rPr lang="en-US" dirty="0" err="1" smtClean="0">
                <a:solidFill>
                  <a:srgbClr val="F1563F"/>
                </a:solidFill>
              </a:rPr>
              <a:t>apaamiset</a:t>
            </a:r>
            <a:r>
              <a:rPr lang="en-US" dirty="0" smtClean="0">
                <a:solidFill>
                  <a:srgbClr val="F1563F"/>
                </a:solidFill>
              </a:rPr>
              <a:t> (+ </a:t>
            </a:r>
            <a:r>
              <a:rPr lang="en-US" dirty="0" err="1" smtClean="0">
                <a:solidFill>
                  <a:srgbClr val="F1563F"/>
                </a:solidFill>
              </a:rPr>
              <a:t>varadekaani</a:t>
            </a:r>
            <a:r>
              <a:rPr lang="en-US" dirty="0" smtClean="0">
                <a:solidFill>
                  <a:srgbClr val="F1563F"/>
                </a:solidFill>
              </a:rPr>
              <a:t>/</a:t>
            </a:r>
            <a:r>
              <a:rPr lang="en-US" dirty="0" err="1" smtClean="0">
                <a:solidFill>
                  <a:srgbClr val="F1563F"/>
                </a:solidFill>
              </a:rPr>
              <a:t>pedajoht</a:t>
            </a:r>
            <a:r>
              <a:rPr lang="en-US" dirty="0" smtClean="0">
                <a:solidFill>
                  <a:srgbClr val="F1563F"/>
                </a:solidFill>
              </a:rPr>
              <a:t>.)</a:t>
            </a:r>
            <a:endParaRPr lang="en-US" dirty="0">
              <a:solidFill>
                <a:srgbClr val="F1563F"/>
              </a:solidFill>
            </a:endParaRPr>
          </a:p>
          <a:p>
            <a:pPr lvl="3"/>
            <a:endParaRPr lang="en-US" i="1" dirty="0">
              <a:solidFill>
                <a:srgbClr val="F1563F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b="1" dirty="0" err="1" smtClean="0">
                <a:solidFill>
                  <a:srgbClr val="002060"/>
                </a:solidFill>
              </a:rPr>
              <a:t>Kartoitettava</a:t>
            </a:r>
            <a:r>
              <a:rPr lang="en-US" b="1" dirty="0" smtClean="0">
                <a:solidFill>
                  <a:srgbClr val="002060"/>
                </a:solidFill>
              </a:rPr>
              <a:t> ja </a:t>
            </a:r>
            <a:r>
              <a:rPr lang="en-US" b="1" dirty="0" err="1" smtClean="0">
                <a:solidFill>
                  <a:srgbClr val="002060"/>
                </a:solidFill>
              </a:rPr>
              <a:t>luotava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yhteistyötahojen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kanssa</a:t>
            </a:r>
            <a:r>
              <a:rPr lang="en-US" b="1" dirty="0" smtClean="0">
                <a:solidFill>
                  <a:srgbClr val="002060"/>
                </a:solidFill>
              </a:rPr>
              <a:t>:</a:t>
            </a:r>
          </a:p>
          <a:p>
            <a:pPr marL="1257300" lvl="2" indent="-342900">
              <a:buFontTx/>
              <a:buChar char="-"/>
            </a:pPr>
            <a:r>
              <a:rPr lang="en-US" dirty="0" err="1" smtClean="0">
                <a:solidFill>
                  <a:srgbClr val="002060"/>
                </a:solidFill>
              </a:rPr>
              <a:t>JYn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vapaasti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valittavat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opintojaksot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F1563F"/>
                </a:solidFill>
              </a:rPr>
              <a:t>-</a:t>
            </a:r>
            <a:r>
              <a:rPr lang="en-US" dirty="0" smtClean="0">
                <a:solidFill>
                  <a:srgbClr val="F1563F"/>
                </a:solidFill>
              </a:rPr>
              <a:t>  JY OPS </a:t>
            </a:r>
            <a:r>
              <a:rPr lang="en-US" dirty="0" err="1" smtClean="0">
                <a:solidFill>
                  <a:srgbClr val="F1563F"/>
                </a:solidFill>
              </a:rPr>
              <a:t>prosessi</a:t>
            </a:r>
            <a:r>
              <a:rPr lang="en-US" dirty="0" smtClean="0">
                <a:solidFill>
                  <a:srgbClr val="F1563F"/>
                </a:solidFill>
              </a:rPr>
              <a:t>?</a:t>
            </a:r>
          </a:p>
          <a:p>
            <a:pPr marL="1257300" lvl="2" indent="-342900">
              <a:buFontTx/>
              <a:buChar char="-"/>
            </a:pPr>
            <a:r>
              <a:rPr lang="en-US" dirty="0" err="1" smtClean="0">
                <a:solidFill>
                  <a:srgbClr val="002060"/>
                </a:solidFill>
              </a:rPr>
              <a:t>tieteenaloittain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vähintään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yksi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temaattinen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moduuli</a:t>
            </a:r>
            <a:r>
              <a:rPr lang="en-US" dirty="0" smtClean="0">
                <a:solidFill>
                  <a:srgbClr val="002060"/>
                </a:solidFill>
              </a:rPr>
              <a:t> ( </a:t>
            </a:r>
            <a:r>
              <a:rPr lang="en-US" dirty="0" err="1" smtClean="0">
                <a:solidFill>
                  <a:srgbClr val="002060"/>
                </a:solidFill>
              </a:rPr>
              <a:t>väh</a:t>
            </a:r>
            <a:r>
              <a:rPr lang="en-US" dirty="0" smtClean="0">
                <a:solidFill>
                  <a:srgbClr val="002060"/>
                </a:solidFill>
              </a:rPr>
              <a:t>. 15 op) ja </a:t>
            </a:r>
            <a:r>
              <a:rPr lang="en-US" dirty="0" err="1">
                <a:solidFill>
                  <a:srgbClr val="002060"/>
                </a:solidFill>
              </a:rPr>
              <a:t>niiden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sisällä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toteutettavat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opintojaksot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JY, </a:t>
            </a:r>
            <a:r>
              <a:rPr lang="en-US" dirty="0" err="1" smtClean="0">
                <a:solidFill>
                  <a:srgbClr val="002060"/>
                </a:solidFill>
              </a:rPr>
              <a:t>EduFutura</a:t>
            </a:r>
            <a:r>
              <a:rPr lang="en-US" dirty="0" smtClean="0">
                <a:solidFill>
                  <a:srgbClr val="002060"/>
                </a:solidFill>
              </a:rPr>
              <a:t>, tai YO -  </a:t>
            </a:r>
            <a:r>
              <a:rPr lang="en-US" dirty="0" err="1" smtClean="0">
                <a:solidFill>
                  <a:srgbClr val="002060"/>
                </a:solidFill>
              </a:rPr>
              <a:t>yhteistyössä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F1563F"/>
                </a:solidFill>
              </a:rPr>
              <a:t>-</a:t>
            </a:r>
            <a:r>
              <a:rPr lang="en-US" dirty="0" smtClean="0">
                <a:solidFill>
                  <a:srgbClr val="F1563F"/>
                </a:solidFill>
              </a:rPr>
              <a:t> TAR </a:t>
            </a:r>
            <a:r>
              <a:rPr lang="en-US" dirty="0" err="1" smtClean="0">
                <a:solidFill>
                  <a:srgbClr val="F1563F"/>
                </a:solidFill>
              </a:rPr>
              <a:t>pj:t</a:t>
            </a:r>
            <a:endParaRPr lang="en-US" dirty="0">
              <a:solidFill>
                <a:srgbClr val="F156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82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3988A-0109-0B40-965D-9E0ED41EFEE4}" type="slidenum">
              <a:rPr lang="fi-FI" smtClean="0"/>
              <a:pPr/>
              <a:t>15</a:t>
            </a:fld>
            <a:endParaRPr lang="fi-FI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403F-E111-4E92-8C39-1A84DC14A09C}" type="datetime1">
              <a:rPr lang="fi-FI" smtClean="0"/>
              <a:t>3.5.2019</a:t>
            </a:fld>
            <a:endParaRPr lang="fi-FI" dirty="0"/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286999" y="208009"/>
            <a:ext cx="7542913" cy="662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1" i="0" kern="1200">
                <a:solidFill>
                  <a:schemeClr val="tx2"/>
                </a:solidFill>
                <a:latin typeface="Helvetica" pitchFamily="34" charset="0"/>
                <a:ea typeface="+mj-ea"/>
                <a:cs typeface="Helvetica"/>
              </a:defRPr>
            </a:lvl1pPr>
          </a:lstStyle>
          <a:p>
            <a:r>
              <a:rPr lang="en-US" sz="2800" dirty="0" smtClean="0"/>
              <a:t>OPS –</a:t>
            </a:r>
            <a:r>
              <a:rPr lang="en-US" sz="2800" dirty="0" err="1" smtClean="0"/>
              <a:t>työprosessissa</a:t>
            </a:r>
            <a:r>
              <a:rPr lang="en-US" sz="2800" dirty="0" smtClean="0"/>
              <a:t> </a:t>
            </a:r>
            <a:r>
              <a:rPr lang="en-US" sz="2800" dirty="0" err="1" smtClean="0"/>
              <a:t>seuraavaksi</a:t>
            </a:r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-142655" y="629631"/>
            <a:ext cx="8857001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+mj-lt"/>
              <a:buAutoNum type="arabicPeriod"/>
            </a:pPr>
            <a:endParaRPr lang="en-US" i="1" dirty="0">
              <a:solidFill>
                <a:srgbClr val="002060"/>
              </a:solidFill>
            </a:endParaRPr>
          </a:p>
          <a:p>
            <a:pPr lvl="1"/>
            <a:r>
              <a:rPr lang="en-US" sz="2000" b="1" dirty="0" err="1" smtClean="0">
                <a:solidFill>
                  <a:srgbClr val="002060"/>
                </a:solidFill>
              </a:rPr>
              <a:t>Tehtävät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jatkotyöstöön</a:t>
            </a:r>
            <a:r>
              <a:rPr lang="en-US" sz="2000" b="1" dirty="0" smtClean="0">
                <a:solidFill>
                  <a:srgbClr val="002060"/>
                </a:solidFill>
              </a:rPr>
              <a:t>:</a:t>
            </a:r>
          </a:p>
          <a:p>
            <a:pPr marL="914400" lvl="1" indent="-457200">
              <a:buFont typeface="+mj-lt"/>
              <a:buAutoNum type="arabicPeriod"/>
            </a:pPr>
            <a:endParaRPr lang="en-US" i="1" dirty="0" smtClean="0">
              <a:solidFill>
                <a:srgbClr val="002060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1400" b="1" dirty="0" err="1" smtClean="0">
                <a:solidFill>
                  <a:srgbClr val="002060"/>
                </a:solidFill>
              </a:rPr>
              <a:t>Tutkintojen</a:t>
            </a:r>
            <a:r>
              <a:rPr lang="en-US" sz="1400" b="1" dirty="0" smtClean="0">
                <a:solidFill>
                  <a:srgbClr val="002060"/>
                </a:solidFill>
              </a:rPr>
              <a:t> </a:t>
            </a:r>
            <a:r>
              <a:rPr lang="en-US" sz="1400" b="1" dirty="0" err="1" smtClean="0">
                <a:solidFill>
                  <a:srgbClr val="002060"/>
                </a:solidFill>
              </a:rPr>
              <a:t>yhteisen</a:t>
            </a:r>
            <a:r>
              <a:rPr lang="en-US" sz="1400" b="1" dirty="0" smtClean="0">
                <a:solidFill>
                  <a:srgbClr val="002060"/>
                </a:solidFill>
              </a:rPr>
              <a:t> </a:t>
            </a:r>
            <a:r>
              <a:rPr lang="en-US" sz="1400" b="1" dirty="0" err="1" smtClean="0">
                <a:solidFill>
                  <a:srgbClr val="002060"/>
                </a:solidFill>
              </a:rPr>
              <a:t>ydinosaamisen</a:t>
            </a:r>
            <a:r>
              <a:rPr lang="en-US" sz="1400" b="1" dirty="0" smtClean="0">
                <a:solidFill>
                  <a:srgbClr val="002060"/>
                </a:solidFill>
              </a:rPr>
              <a:t> </a:t>
            </a:r>
            <a:r>
              <a:rPr lang="en-US" sz="1400" b="1" dirty="0" err="1" smtClean="0">
                <a:solidFill>
                  <a:srgbClr val="002060"/>
                </a:solidFill>
              </a:rPr>
              <a:t>kartoittaminen</a:t>
            </a:r>
            <a:r>
              <a:rPr lang="en-US" sz="1400" b="1" dirty="0" smtClean="0">
                <a:solidFill>
                  <a:srgbClr val="002060"/>
                </a:solidFill>
              </a:rPr>
              <a:t> </a:t>
            </a:r>
            <a:r>
              <a:rPr lang="en-US" sz="1400" b="1" i="1" dirty="0" smtClean="0">
                <a:solidFill>
                  <a:srgbClr val="002060"/>
                </a:solidFill>
              </a:rPr>
              <a:t>&gt; </a:t>
            </a:r>
            <a:r>
              <a:rPr lang="en-US" sz="1400" b="1" i="1" dirty="0" err="1" smtClean="0">
                <a:solidFill>
                  <a:srgbClr val="002060"/>
                </a:solidFill>
              </a:rPr>
              <a:t>yhteisten</a:t>
            </a:r>
            <a:r>
              <a:rPr lang="en-US" sz="1400" b="1" i="1" dirty="0" smtClean="0">
                <a:solidFill>
                  <a:srgbClr val="002060"/>
                </a:solidFill>
              </a:rPr>
              <a:t> </a:t>
            </a:r>
            <a:r>
              <a:rPr lang="en-US" sz="1400" b="1" i="1" dirty="0" err="1" smtClean="0">
                <a:solidFill>
                  <a:srgbClr val="002060"/>
                </a:solidFill>
              </a:rPr>
              <a:t>opintojaksojen</a:t>
            </a:r>
            <a:r>
              <a:rPr lang="en-US" sz="1400" b="1" i="1" dirty="0">
                <a:solidFill>
                  <a:srgbClr val="002060"/>
                </a:solidFill>
              </a:rPr>
              <a:t> </a:t>
            </a:r>
            <a:r>
              <a:rPr lang="en-US" sz="1400" b="1" i="1" dirty="0" err="1" smtClean="0">
                <a:solidFill>
                  <a:srgbClr val="002060"/>
                </a:solidFill>
              </a:rPr>
              <a:t>tavoitteiden</a:t>
            </a:r>
            <a:r>
              <a:rPr lang="en-US" sz="1400" b="1" i="1" dirty="0" smtClean="0">
                <a:solidFill>
                  <a:srgbClr val="002060"/>
                </a:solidFill>
              </a:rPr>
              <a:t>, </a:t>
            </a:r>
            <a:r>
              <a:rPr lang="en-US" sz="1400" b="1" i="1" dirty="0" err="1" smtClean="0">
                <a:solidFill>
                  <a:srgbClr val="002060"/>
                </a:solidFill>
              </a:rPr>
              <a:t>sisältöjen</a:t>
            </a:r>
            <a:r>
              <a:rPr lang="en-US" sz="1400" b="1" i="1" dirty="0" smtClean="0">
                <a:solidFill>
                  <a:srgbClr val="002060"/>
                </a:solidFill>
              </a:rPr>
              <a:t> ja </a:t>
            </a:r>
            <a:r>
              <a:rPr lang="en-US" sz="1400" b="1" i="1" dirty="0" err="1" smtClean="0">
                <a:solidFill>
                  <a:srgbClr val="002060"/>
                </a:solidFill>
              </a:rPr>
              <a:t>toteutuksen</a:t>
            </a:r>
            <a:r>
              <a:rPr lang="en-US" sz="1400" b="1" i="1" dirty="0" smtClean="0">
                <a:solidFill>
                  <a:srgbClr val="002060"/>
                </a:solidFill>
              </a:rPr>
              <a:t> </a:t>
            </a:r>
            <a:r>
              <a:rPr lang="en-US" sz="1400" b="1" i="1" dirty="0" err="1" smtClean="0">
                <a:solidFill>
                  <a:srgbClr val="002060"/>
                </a:solidFill>
              </a:rPr>
              <a:t>suunnittelu</a:t>
            </a:r>
            <a:r>
              <a:rPr lang="en-US" sz="1400" b="1" i="1" dirty="0" smtClean="0">
                <a:solidFill>
                  <a:srgbClr val="002060"/>
                </a:solidFill>
              </a:rPr>
              <a:t> (“</a:t>
            </a:r>
            <a:r>
              <a:rPr lang="en-US" sz="1400" b="1" i="1" dirty="0" err="1" smtClean="0">
                <a:solidFill>
                  <a:srgbClr val="002060"/>
                </a:solidFill>
              </a:rPr>
              <a:t>osaamisryhmät</a:t>
            </a:r>
            <a:r>
              <a:rPr lang="en-US" sz="1400" b="1" i="1" dirty="0" smtClean="0">
                <a:solidFill>
                  <a:srgbClr val="002060"/>
                </a:solidFill>
              </a:rPr>
              <a:t>”, </a:t>
            </a:r>
            <a:r>
              <a:rPr lang="en-US" sz="1400" b="1" i="1" dirty="0" err="1" smtClean="0">
                <a:solidFill>
                  <a:srgbClr val="002060"/>
                </a:solidFill>
              </a:rPr>
              <a:t>esim</a:t>
            </a:r>
            <a:r>
              <a:rPr lang="en-US" sz="1400" b="1" i="1" dirty="0" smtClean="0">
                <a:solidFill>
                  <a:srgbClr val="002060"/>
                </a:solidFill>
              </a:rPr>
              <a:t>. </a:t>
            </a:r>
            <a:r>
              <a:rPr lang="en-US" sz="1400" b="1" i="1" dirty="0" err="1" smtClean="0">
                <a:solidFill>
                  <a:srgbClr val="002060"/>
                </a:solidFill>
              </a:rPr>
              <a:t>tutkimusmenetelmät</a:t>
            </a:r>
            <a:r>
              <a:rPr lang="en-US" sz="1400" b="1" i="1" dirty="0" smtClean="0">
                <a:solidFill>
                  <a:srgbClr val="002060"/>
                </a:solidFill>
              </a:rPr>
              <a:t>)</a:t>
            </a:r>
          </a:p>
          <a:p>
            <a:pPr marL="1657350" lvl="3" indent="-285750">
              <a:buFontTx/>
              <a:buChar char="-"/>
            </a:pPr>
            <a:r>
              <a:rPr lang="en-US" sz="1400" dirty="0" err="1" smtClean="0">
                <a:solidFill>
                  <a:srgbClr val="F1563F"/>
                </a:solidFill>
              </a:rPr>
              <a:t>vastaavien</a:t>
            </a:r>
            <a:r>
              <a:rPr lang="en-US" sz="1400" dirty="0" smtClean="0">
                <a:solidFill>
                  <a:srgbClr val="F1563F"/>
                </a:solidFill>
              </a:rPr>
              <a:t> 2. ja 3. </a:t>
            </a:r>
            <a:r>
              <a:rPr lang="en-US" sz="1400" dirty="0" err="1" smtClean="0">
                <a:solidFill>
                  <a:srgbClr val="F1563F"/>
                </a:solidFill>
              </a:rPr>
              <a:t>tapaaminen</a:t>
            </a:r>
            <a:r>
              <a:rPr lang="en-US" sz="1400" dirty="0" smtClean="0">
                <a:solidFill>
                  <a:srgbClr val="F1563F"/>
                </a:solidFill>
              </a:rPr>
              <a:t> &gt; </a:t>
            </a:r>
            <a:r>
              <a:rPr lang="en-US" sz="1400" dirty="0" err="1" smtClean="0">
                <a:solidFill>
                  <a:srgbClr val="F1563F"/>
                </a:solidFill>
              </a:rPr>
              <a:t>vaadittavien</a:t>
            </a:r>
            <a:r>
              <a:rPr lang="en-US" sz="1400" dirty="0" smtClean="0">
                <a:solidFill>
                  <a:srgbClr val="F1563F"/>
                </a:solidFill>
              </a:rPr>
              <a:t> </a:t>
            </a:r>
            <a:r>
              <a:rPr lang="en-US" sz="1400" dirty="0" err="1" smtClean="0">
                <a:solidFill>
                  <a:srgbClr val="F1563F"/>
                </a:solidFill>
              </a:rPr>
              <a:t>osaamisryhmien</a:t>
            </a:r>
            <a:r>
              <a:rPr lang="en-US" sz="1400" dirty="0" smtClean="0">
                <a:solidFill>
                  <a:srgbClr val="F1563F"/>
                </a:solidFill>
              </a:rPr>
              <a:t> </a:t>
            </a:r>
            <a:r>
              <a:rPr lang="en-US" sz="1400" dirty="0" err="1" smtClean="0">
                <a:solidFill>
                  <a:srgbClr val="F1563F"/>
                </a:solidFill>
              </a:rPr>
              <a:t>perustaminen</a:t>
            </a:r>
            <a:r>
              <a:rPr lang="en-US" sz="1400" dirty="0" smtClean="0">
                <a:solidFill>
                  <a:srgbClr val="F1563F"/>
                </a:solidFill>
              </a:rPr>
              <a:t> (Reijo </a:t>
            </a:r>
            <a:r>
              <a:rPr lang="en-US" sz="1400" dirty="0" err="1" smtClean="0">
                <a:solidFill>
                  <a:srgbClr val="F1563F"/>
                </a:solidFill>
              </a:rPr>
              <a:t>koollekutsuja</a:t>
            </a:r>
            <a:r>
              <a:rPr lang="en-US" sz="1400" dirty="0" smtClean="0">
                <a:solidFill>
                  <a:srgbClr val="F1563F"/>
                </a:solidFill>
              </a:rPr>
              <a:t>)</a:t>
            </a:r>
          </a:p>
          <a:p>
            <a:pPr marL="1657350" lvl="3" indent="-285750">
              <a:buFontTx/>
              <a:buChar char="-"/>
            </a:pPr>
            <a:r>
              <a:rPr lang="en-US" sz="1400" dirty="0" smtClean="0">
                <a:solidFill>
                  <a:srgbClr val="002060"/>
                </a:solidFill>
              </a:rPr>
              <a:t>OSAAMISRYHMÄT: </a:t>
            </a:r>
          </a:p>
          <a:p>
            <a:pPr marL="2114550" lvl="4" indent="-285750">
              <a:buFontTx/>
              <a:buChar char="-"/>
            </a:pPr>
            <a:r>
              <a:rPr lang="en-US" sz="1400" i="1" dirty="0" err="1" smtClean="0">
                <a:solidFill>
                  <a:srgbClr val="002060"/>
                </a:solidFill>
              </a:rPr>
              <a:t>Metodiryhmä</a:t>
            </a:r>
            <a:r>
              <a:rPr lang="en-US" sz="1400" i="1" dirty="0" smtClean="0">
                <a:solidFill>
                  <a:srgbClr val="002060"/>
                </a:solidFill>
              </a:rPr>
              <a:t> (Taija)</a:t>
            </a:r>
          </a:p>
          <a:p>
            <a:pPr marL="2114550" lvl="4" indent="-285750">
              <a:buFontTx/>
              <a:buChar char="-"/>
            </a:pPr>
            <a:r>
              <a:rPr lang="en-US" sz="1400" i="1" dirty="0" err="1" smtClean="0">
                <a:solidFill>
                  <a:srgbClr val="002060"/>
                </a:solidFill>
              </a:rPr>
              <a:t>Projektit</a:t>
            </a:r>
            <a:r>
              <a:rPr lang="en-US" sz="1400" i="1" dirty="0" smtClean="0">
                <a:solidFill>
                  <a:srgbClr val="002060"/>
                </a:solidFill>
              </a:rPr>
              <a:t>/</a:t>
            </a:r>
            <a:r>
              <a:rPr lang="en-US" sz="1400" i="1" dirty="0" err="1" smtClean="0">
                <a:solidFill>
                  <a:srgbClr val="002060"/>
                </a:solidFill>
              </a:rPr>
              <a:t>hankkeet</a:t>
            </a:r>
            <a:r>
              <a:rPr lang="en-US" sz="1400" i="1" dirty="0" smtClean="0">
                <a:solidFill>
                  <a:srgbClr val="002060"/>
                </a:solidFill>
              </a:rPr>
              <a:t> (Kirsti Kasila)?</a:t>
            </a:r>
          </a:p>
          <a:p>
            <a:pPr marL="2114550" lvl="4" indent="-285750">
              <a:buFontTx/>
              <a:buChar char="-"/>
            </a:pPr>
            <a:r>
              <a:rPr lang="en-US" sz="1400" i="1" dirty="0" err="1" smtClean="0">
                <a:solidFill>
                  <a:srgbClr val="002060"/>
                </a:solidFill>
              </a:rPr>
              <a:t>Anatomia</a:t>
            </a:r>
            <a:r>
              <a:rPr lang="en-US" sz="1400" i="1" dirty="0" smtClean="0">
                <a:solidFill>
                  <a:srgbClr val="002060"/>
                </a:solidFill>
              </a:rPr>
              <a:t> ja </a:t>
            </a:r>
            <a:r>
              <a:rPr lang="en-US" sz="1400" i="1" dirty="0" err="1" smtClean="0">
                <a:solidFill>
                  <a:srgbClr val="002060"/>
                </a:solidFill>
              </a:rPr>
              <a:t>fysiologia</a:t>
            </a:r>
            <a:r>
              <a:rPr lang="en-US" sz="1400" i="1" dirty="0" smtClean="0">
                <a:solidFill>
                  <a:srgbClr val="002060"/>
                </a:solidFill>
              </a:rPr>
              <a:t>?</a:t>
            </a:r>
            <a:endParaRPr lang="en-US" sz="1400" i="1" dirty="0" smtClean="0">
              <a:solidFill>
                <a:srgbClr val="002060"/>
              </a:solidFill>
            </a:endParaRPr>
          </a:p>
          <a:p>
            <a:pPr marL="2114550" lvl="4" indent="-285750">
              <a:buFontTx/>
              <a:buChar char="-"/>
            </a:pPr>
            <a:r>
              <a:rPr lang="en-US" sz="1400" i="1" dirty="0" err="1" smtClean="0">
                <a:solidFill>
                  <a:srgbClr val="002060"/>
                </a:solidFill>
              </a:rPr>
              <a:t>Käyttäytymisen</a:t>
            </a:r>
            <a:r>
              <a:rPr lang="en-US" sz="1400" i="1" dirty="0" smtClean="0">
                <a:solidFill>
                  <a:srgbClr val="002060"/>
                </a:solidFill>
              </a:rPr>
              <a:t> </a:t>
            </a:r>
            <a:r>
              <a:rPr lang="en-US" sz="1400" i="1" dirty="0" err="1" smtClean="0">
                <a:solidFill>
                  <a:srgbClr val="002060"/>
                </a:solidFill>
              </a:rPr>
              <a:t>muutos</a:t>
            </a:r>
            <a:r>
              <a:rPr lang="en-US" sz="1400" i="1" dirty="0" smtClean="0">
                <a:solidFill>
                  <a:srgbClr val="002060"/>
                </a:solidFill>
              </a:rPr>
              <a:t>?</a:t>
            </a:r>
            <a:endParaRPr lang="en-US" sz="1400" i="1" dirty="0" smtClean="0">
              <a:solidFill>
                <a:srgbClr val="002060"/>
              </a:solidFill>
            </a:endParaRPr>
          </a:p>
          <a:p>
            <a:pPr marL="2114550" lvl="4" indent="-285750">
              <a:buFontTx/>
              <a:buChar char="-"/>
            </a:pPr>
            <a:r>
              <a:rPr lang="en-US" sz="1400" i="1" dirty="0" err="1" smtClean="0">
                <a:solidFill>
                  <a:srgbClr val="002060"/>
                </a:solidFill>
              </a:rPr>
              <a:t>Liikunta</a:t>
            </a:r>
            <a:r>
              <a:rPr lang="en-US" sz="1400" i="1" dirty="0" smtClean="0">
                <a:solidFill>
                  <a:srgbClr val="002060"/>
                </a:solidFill>
              </a:rPr>
              <a:t> ja </a:t>
            </a:r>
            <a:r>
              <a:rPr lang="en-US" sz="1400" i="1" dirty="0" err="1" smtClean="0">
                <a:solidFill>
                  <a:srgbClr val="002060"/>
                </a:solidFill>
              </a:rPr>
              <a:t>terveys</a:t>
            </a:r>
            <a:r>
              <a:rPr lang="en-US" sz="1400" i="1" dirty="0" smtClean="0">
                <a:solidFill>
                  <a:srgbClr val="002060"/>
                </a:solidFill>
              </a:rPr>
              <a:t>?</a:t>
            </a:r>
          </a:p>
          <a:p>
            <a:pPr marL="2114550" lvl="4" indent="-285750">
              <a:buFontTx/>
              <a:buChar char="-"/>
            </a:pPr>
            <a:r>
              <a:rPr lang="en-US" sz="1400" b="1" i="1" dirty="0" err="1" smtClean="0">
                <a:solidFill>
                  <a:srgbClr val="002060"/>
                </a:solidFill>
              </a:rPr>
              <a:t>Urheiluvalmentaminen</a:t>
            </a:r>
            <a:r>
              <a:rPr lang="en-US" sz="1400" b="1" i="1" dirty="0" smtClean="0">
                <a:solidFill>
                  <a:srgbClr val="002060"/>
                </a:solidFill>
              </a:rPr>
              <a:t>?</a:t>
            </a:r>
          </a:p>
          <a:p>
            <a:pPr marL="2114550" lvl="4" indent="-285750">
              <a:buFontTx/>
              <a:buChar char="-"/>
            </a:pPr>
            <a:r>
              <a:rPr lang="en-US" sz="1400" b="1" i="1" dirty="0" err="1" smtClean="0">
                <a:solidFill>
                  <a:srgbClr val="002060"/>
                </a:solidFill>
              </a:rPr>
              <a:t>Liikunta</a:t>
            </a:r>
            <a:r>
              <a:rPr lang="en-US" sz="1400" b="1" i="1" dirty="0" smtClean="0">
                <a:solidFill>
                  <a:srgbClr val="002060"/>
                </a:solidFill>
              </a:rPr>
              <a:t> ja </a:t>
            </a:r>
            <a:r>
              <a:rPr lang="en-US" sz="1400" b="1" i="1" dirty="0" err="1" smtClean="0">
                <a:solidFill>
                  <a:srgbClr val="002060"/>
                </a:solidFill>
              </a:rPr>
              <a:t>hyvinvointi</a:t>
            </a:r>
            <a:r>
              <a:rPr lang="en-US" sz="1400" b="1" i="1" dirty="0" smtClean="0">
                <a:solidFill>
                  <a:srgbClr val="002060"/>
                </a:solidFill>
              </a:rPr>
              <a:t>?</a:t>
            </a:r>
            <a:endParaRPr lang="en-US" sz="1400" b="1" i="1" dirty="0" smtClean="0">
              <a:solidFill>
                <a:srgbClr val="002060"/>
              </a:solidFill>
            </a:endParaRPr>
          </a:p>
          <a:p>
            <a:pPr lvl="3"/>
            <a:endParaRPr lang="en-US" sz="1400" i="1" dirty="0" smtClean="0">
              <a:solidFill>
                <a:srgbClr val="002060"/>
              </a:solidFill>
            </a:endParaRPr>
          </a:p>
          <a:p>
            <a:pPr lvl="1"/>
            <a:endParaRPr lang="en-US" sz="1400" i="1" dirty="0">
              <a:solidFill>
                <a:srgbClr val="002060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1400" b="1" dirty="0" err="1" smtClean="0">
                <a:solidFill>
                  <a:srgbClr val="002060"/>
                </a:solidFill>
              </a:rPr>
              <a:t>Toisen</a:t>
            </a:r>
            <a:r>
              <a:rPr lang="en-US" sz="1400" b="1" dirty="0" smtClean="0">
                <a:solidFill>
                  <a:srgbClr val="002060"/>
                </a:solidFill>
              </a:rPr>
              <a:t> </a:t>
            </a:r>
            <a:r>
              <a:rPr lang="en-US" sz="1400" b="1" dirty="0" err="1" smtClean="0">
                <a:solidFill>
                  <a:srgbClr val="002060"/>
                </a:solidFill>
              </a:rPr>
              <a:t>tieteenalan</a:t>
            </a:r>
            <a:r>
              <a:rPr lang="en-US" sz="1400" b="1" dirty="0" smtClean="0">
                <a:solidFill>
                  <a:srgbClr val="002060"/>
                </a:solidFill>
              </a:rPr>
              <a:t> </a:t>
            </a:r>
            <a:r>
              <a:rPr lang="en-US" sz="1400" b="1" dirty="0" err="1" smtClean="0">
                <a:solidFill>
                  <a:srgbClr val="002060"/>
                </a:solidFill>
              </a:rPr>
              <a:t>tutkintoon</a:t>
            </a:r>
            <a:r>
              <a:rPr lang="en-US" sz="1400" b="1" dirty="0" smtClean="0">
                <a:solidFill>
                  <a:srgbClr val="002060"/>
                </a:solidFill>
              </a:rPr>
              <a:t> </a:t>
            </a:r>
            <a:r>
              <a:rPr lang="en-US" sz="1400" b="1" dirty="0" err="1" smtClean="0">
                <a:solidFill>
                  <a:srgbClr val="002060"/>
                </a:solidFill>
              </a:rPr>
              <a:t>antamasta</a:t>
            </a:r>
            <a:r>
              <a:rPr lang="en-US" sz="1400" b="1" dirty="0" smtClean="0">
                <a:solidFill>
                  <a:srgbClr val="002060"/>
                </a:solidFill>
              </a:rPr>
              <a:t> </a:t>
            </a:r>
            <a:r>
              <a:rPr lang="en-US" sz="1400" b="1" dirty="0" err="1" smtClean="0">
                <a:solidFill>
                  <a:srgbClr val="002060"/>
                </a:solidFill>
              </a:rPr>
              <a:t>opetuksesta</a:t>
            </a:r>
            <a:r>
              <a:rPr lang="en-US" sz="1400" b="1" dirty="0" smtClean="0">
                <a:solidFill>
                  <a:srgbClr val="002060"/>
                </a:solidFill>
              </a:rPr>
              <a:t> </a:t>
            </a:r>
            <a:r>
              <a:rPr lang="en-US" sz="1400" b="1" dirty="0" err="1" smtClean="0">
                <a:solidFill>
                  <a:srgbClr val="002060"/>
                </a:solidFill>
              </a:rPr>
              <a:t>sopiminen</a:t>
            </a:r>
            <a:r>
              <a:rPr lang="en-US" sz="1400" b="1" dirty="0" smtClean="0">
                <a:solidFill>
                  <a:srgbClr val="002060"/>
                </a:solidFill>
              </a:rPr>
              <a:t> </a:t>
            </a:r>
          </a:p>
          <a:p>
            <a:pPr lvl="3"/>
            <a:r>
              <a:rPr lang="en-US" sz="1400" dirty="0" smtClean="0">
                <a:solidFill>
                  <a:srgbClr val="F1563F"/>
                </a:solidFill>
              </a:rPr>
              <a:t>- </a:t>
            </a:r>
            <a:r>
              <a:rPr lang="en-US" sz="1400" dirty="0" err="1" smtClean="0">
                <a:solidFill>
                  <a:srgbClr val="F1563F"/>
                </a:solidFill>
              </a:rPr>
              <a:t>tieteenalakohtaiset</a:t>
            </a:r>
            <a:r>
              <a:rPr lang="en-US" sz="1400" dirty="0" smtClean="0">
                <a:solidFill>
                  <a:srgbClr val="F1563F"/>
                </a:solidFill>
              </a:rPr>
              <a:t> </a:t>
            </a:r>
            <a:r>
              <a:rPr lang="en-US" sz="1400" dirty="0" err="1" smtClean="0">
                <a:solidFill>
                  <a:srgbClr val="F1563F"/>
                </a:solidFill>
              </a:rPr>
              <a:t>tapaamiset</a:t>
            </a:r>
            <a:r>
              <a:rPr lang="en-US" sz="1400" dirty="0" smtClean="0">
                <a:solidFill>
                  <a:srgbClr val="F1563F"/>
                </a:solidFill>
              </a:rPr>
              <a:t> (+ </a:t>
            </a:r>
            <a:r>
              <a:rPr lang="en-US" sz="1400" dirty="0" err="1" smtClean="0">
                <a:solidFill>
                  <a:srgbClr val="F1563F"/>
                </a:solidFill>
              </a:rPr>
              <a:t>varadekaani</a:t>
            </a:r>
            <a:r>
              <a:rPr lang="en-US" sz="1400" dirty="0" smtClean="0">
                <a:solidFill>
                  <a:srgbClr val="F1563F"/>
                </a:solidFill>
              </a:rPr>
              <a:t>/</a:t>
            </a:r>
            <a:r>
              <a:rPr lang="en-US" sz="1400" dirty="0" err="1" smtClean="0">
                <a:solidFill>
                  <a:srgbClr val="F1563F"/>
                </a:solidFill>
              </a:rPr>
              <a:t>pedajoht</a:t>
            </a:r>
            <a:r>
              <a:rPr lang="en-US" sz="1400" dirty="0" smtClean="0">
                <a:solidFill>
                  <a:srgbClr val="F1563F"/>
                </a:solidFill>
              </a:rPr>
              <a:t>.)</a:t>
            </a:r>
          </a:p>
          <a:p>
            <a:pPr lvl="3"/>
            <a:endParaRPr lang="en-US" sz="14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38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3988A-0109-0B40-965D-9E0ED41EFEE4}" type="slidenum">
              <a:rPr lang="fi-FI" smtClean="0"/>
              <a:pPr/>
              <a:t>16</a:t>
            </a:fld>
            <a:endParaRPr lang="fi-FI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403F-E111-4E92-8C39-1A84DC14A09C}" type="datetime1">
              <a:rPr lang="fi-FI" smtClean="0"/>
              <a:t>3.5.2019</a:t>
            </a:fld>
            <a:endParaRPr lang="fi-FI" dirty="0"/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286999" y="208009"/>
            <a:ext cx="7542913" cy="662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1" i="0" kern="1200">
                <a:solidFill>
                  <a:schemeClr val="tx2"/>
                </a:solidFill>
                <a:latin typeface="Helvetica" pitchFamily="34" charset="0"/>
                <a:ea typeface="+mj-ea"/>
                <a:cs typeface="Helvetica"/>
              </a:defRPr>
            </a:lvl1pPr>
          </a:lstStyle>
          <a:p>
            <a:r>
              <a:rPr lang="en-US" sz="2800" dirty="0" smtClean="0"/>
              <a:t>OPS –</a:t>
            </a:r>
            <a:r>
              <a:rPr lang="en-US" sz="2800" dirty="0" err="1" smtClean="0"/>
              <a:t>työprosessissa</a:t>
            </a:r>
            <a:r>
              <a:rPr lang="en-US" sz="2800" dirty="0" smtClean="0"/>
              <a:t> </a:t>
            </a:r>
            <a:r>
              <a:rPr lang="en-US" sz="2800" dirty="0" err="1" smtClean="0"/>
              <a:t>seuraavaksi</a:t>
            </a:r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-142654" y="629631"/>
            <a:ext cx="870763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+mj-lt"/>
              <a:buAutoNum type="arabicPeriod" startAt="3"/>
            </a:pPr>
            <a:endParaRPr lang="en-US" i="1" dirty="0">
              <a:solidFill>
                <a:srgbClr val="002060"/>
              </a:solidFill>
            </a:endParaRPr>
          </a:p>
          <a:p>
            <a:pPr lvl="1"/>
            <a:r>
              <a:rPr lang="en-US" sz="2000" b="1" dirty="0" err="1" smtClean="0">
                <a:solidFill>
                  <a:srgbClr val="002060"/>
                </a:solidFill>
              </a:rPr>
              <a:t>Tehtävät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jatkotyöstöön</a:t>
            </a:r>
            <a:r>
              <a:rPr lang="en-US" sz="2000" b="1" dirty="0" smtClean="0">
                <a:solidFill>
                  <a:srgbClr val="002060"/>
                </a:solidFill>
              </a:rPr>
              <a:t>:</a:t>
            </a:r>
          </a:p>
          <a:p>
            <a:pPr marL="1714500" lvl="3" indent="-342900">
              <a:buFont typeface="+mj-lt"/>
              <a:buAutoNum type="arabicPeriod" startAt="3"/>
            </a:pPr>
            <a:endParaRPr lang="en-US" b="1" dirty="0" smtClean="0">
              <a:solidFill>
                <a:srgbClr val="002060"/>
              </a:solidFill>
            </a:endParaRPr>
          </a:p>
          <a:p>
            <a:pPr marL="914400" lvl="1" indent="-457200">
              <a:buFont typeface="+mj-lt"/>
              <a:buAutoNum type="arabicPeriod" startAt="3"/>
            </a:pPr>
            <a:r>
              <a:rPr lang="en-US" sz="1400" b="1" dirty="0" err="1" smtClean="0">
                <a:solidFill>
                  <a:srgbClr val="002060"/>
                </a:solidFill>
              </a:rPr>
              <a:t>Tieteenaloittain</a:t>
            </a:r>
            <a:r>
              <a:rPr lang="en-US" sz="1400" b="1" dirty="0" smtClean="0">
                <a:solidFill>
                  <a:srgbClr val="002060"/>
                </a:solidFill>
              </a:rPr>
              <a:t> </a:t>
            </a:r>
            <a:r>
              <a:rPr lang="en-US" sz="1400" b="1" dirty="0" err="1" smtClean="0">
                <a:solidFill>
                  <a:srgbClr val="002060"/>
                </a:solidFill>
              </a:rPr>
              <a:t>määritettävä</a:t>
            </a:r>
            <a:r>
              <a:rPr lang="en-US" sz="1400" b="1" dirty="0" smtClean="0">
                <a:solidFill>
                  <a:srgbClr val="002060"/>
                </a:solidFill>
              </a:rPr>
              <a:t> </a:t>
            </a:r>
            <a:r>
              <a:rPr lang="en-US" sz="1400" b="1" dirty="0" err="1" smtClean="0">
                <a:solidFill>
                  <a:srgbClr val="002060"/>
                </a:solidFill>
              </a:rPr>
              <a:t>opintojaksot</a:t>
            </a:r>
            <a:r>
              <a:rPr lang="en-US" sz="1400" b="1" dirty="0" smtClean="0">
                <a:solidFill>
                  <a:srgbClr val="002060"/>
                </a:solidFill>
              </a:rPr>
              <a:t> </a:t>
            </a:r>
            <a:r>
              <a:rPr lang="en-US" sz="1400" b="1" dirty="0" err="1">
                <a:solidFill>
                  <a:srgbClr val="002060"/>
                </a:solidFill>
              </a:rPr>
              <a:t>jotka</a:t>
            </a:r>
            <a:r>
              <a:rPr lang="en-US" sz="1400" b="1" dirty="0">
                <a:solidFill>
                  <a:srgbClr val="002060"/>
                </a:solidFill>
              </a:rPr>
              <a:t> </a:t>
            </a:r>
            <a:r>
              <a:rPr lang="en-US" sz="1400" b="1" dirty="0" err="1">
                <a:solidFill>
                  <a:srgbClr val="002060"/>
                </a:solidFill>
              </a:rPr>
              <a:t>vapaasti</a:t>
            </a:r>
            <a:r>
              <a:rPr lang="en-US" sz="1400" b="1" dirty="0">
                <a:solidFill>
                  <a:srgbClr val="002060"/>
                </a:solidFill>
              </a:rPr>
              <a:t> </a:t>
            </a:r>
            <a:r>
              <a:rPr lang="en-US" sz="1400" b="1" dirty="0" err="1" smtClean="0">
                <a:solidFill>
                  <a:srgbClr val="002060"/>
                </a:solidFill>
              </a:rPr>
              <a:t>valittavina</a:t>
            </a:r>
            <a:r>
              <a:rPr lang="en-US" sz="1400" b="1" dirty="0" smtClean="0">
                <a:solidFill>
                  <a:srgbClr val="002060"/>
                </a:solidFill>
              </a:rPr>
              <a:t> </a:t>
            </a:r>
            <a:r>
              <a:rPr lang="en-US" sz="1400" b="1" dirty="0" err="1">
                <a:solidFill>
                  <a:srgbClr val="002060"/>
                </a:solidFill>
              </a:rPr>
              <a:t>tiedekunnan</a:t>
            </a:r>
            <a:r>
              <a:rPr lang="en-US" sz="1400" b="1" dirty="0">
                <a:solidFill>
                  <a:srgbClr val="002060"/>
                </a:solidFill>
              </a:rPr>
              <a:t> </a:t>
            </a:r>
            <a:r>
              <a:rPr lang="en-US" sz="1400" b="1" dirty="0" err="1" smtClean="0">
                <a:solidFill>
                  <a:srgbClr val="002060"/>
                </a:solidFill>
              </a:rPr>
              <a:t>opiskelijalle</a:t>
            </a:r>
            <a:r>
              <a:rPr lang="en-US" sz="1400" b="1" dirty="0" smtClean="0">
                <a:solidFill>
                  <a:srgbClr val="002060"/>
                </a:solidFill>
              </a:rPr>
              <a:t> </a:t>
            </a:r>
            <a:r>
              <a:rPr lang="en-US" sz="1400" dirty="0" smtClean="0">
                <a:solidFill>
                  <a:srgbClr val="002060"/>
                </a:solidFill>
              </a:rPr>
              <a:t>(</a:t>
            </a:r>
            <a:r>
              <a:rPr lang="en-US" sz="1400" dirty="0" err="1" smtClean="0">
                <a:solidFill>
                  <a:srgbClr val="002060"/>
                </a:solidFill>
              </a:rPr>
              <a:t>yhteisesti</a:t>
            </a:r>
            <a:r>
              <a:rPr lang="en-US" sz="1400" dirty="0" smtClean="0">
                <a:solidFill>
                  <a:srgbClr val="002060"/>
                </a:solidFill>
              </a:rPr>
              <a:t> </a:t>
            </a:r>
            <a:r>
              <a:rPr lang="en-US" sz="1400" dirty="0" err="1" smtClean="0">
                <a:solidFill>
                  <a:srgbClr val="002060"/>
                </a:solidFill>
              </a:rPr>
              <a:t>määriteltävä</a:t>
            </a:r>
            <a:r>
              <a:rPr lang="en-US" sz="1400" dirty="0" smtClean="0">
                <a:solidFill>
                  <a:srgbClr val="002060"/>
                </a:solidFill>
              </a:rPr>
              <a:t> </a:t>
            </a:r>
            <a:r>
              <a:rPr lang="en-US" sz="1400" dirty="0" err="1" smtClean="0">
                <a:solidFill>
                  <a:srgbClr val="002060"/>
                </a:solidFill>
              </a:rPr>
              <a:t>kriteerit</a:t>
            </a:r>
            <a:r>
              <a:rPr lang="en-US" sz="1400" dirty="0" smtClean="0">
                <a:solidFill>
                  <a:srgbClr val="002060"/>
                </a:solidFill>
              </a:rPr>
              <a:t> </a:t>
            </a:r>
            <a:r>
              <a:rPr lang="en-US" sz="1400" dirty="0" err="1" smtClean="0">
                <a:solidFill>
                  <a:srgbClr val="002060"/>
                </a:solidFill>
              </a:rPr>
              <a:t>osallistumiselle</a:t>
            </a:r>
            <a:r>
              <a:rPr lang="en-US" sz="1400" dirty="0" smtClean="0">
                <a:solidFill>
                  <a:srgbClr val="002060"/>
                </a:solidFill>
              </a:rPr>
              <a:t>)</a:t>
            </a:r>
            <a:endParaRPr lang="en-US" sz="1400" i="1" dirty="0">
              <a:solidFill>
                <a:srgbClr val="002060"/>
              </a:solidFill>
            </a:endParaRPr>
          </a:p>
          <a:p>
            <a:pPr lvl="3"/>
            <a:r>
              <a:rPr lang="en-US" sz="1400" dirty="0" smtClean="0">
                <a:solidFill>
                  <a:srgbClr val="F1563F"/>
                </a:solidFill>
              </a:rPr>
              <a:t>- TAR </a:t>
            </a:r>
            <a:r>
              <a:rPr lang="en-US" sz="1400" dirty="0" err="1" smtClean="0">
                <a:solidFill>
                  <a:srgbClr val="F1563F"/>
                </a:solidFill>
              </a:rPr>
              <a:t>pj</a:t>
            </a:r>
            <a:r>
              <a:rPr lang="en-US" sz="1400" dirty="0" smtClean="0">
                <a:solidFill>
                  <a:srgbClr val="F1563F"/>
                </a:solidFill>
              </a:rPr>
              <a:t>. </a:t>
            </a:r>
            <a:r>
              <a:rPr lang="en-US" sz="1400" dirty="0" err="1">
                <a:solidFill>
                  <a:srgbClr val="F1563F"/>
                </a:solidFill>
              </a:rPr>
              <a:t>t</a:t>
            </a:r>
            <a:r>
              <a:rPr lang="en-US" sz="1400" dirty="0" err="1" smtClean="0">
                <a:solidFill>
                  <a:srgbClr val="F1563F"/>
                </a:solidFill>
              </a:rPr>
              <a:t>apaamiset</a:t>
            </a:r>
            <a:r>
              <a:rPr lang="en-US" sz="1400" dirty="0" smtClean="0">
                <a:solidFill>
                  <a:srgbClr val="F1563F"/>
                </a:solidFill>
              </a:rPr>
              <a:t> (+ </a:t>
            </a:r>
            <a:r>
              <a:rPr lang="en-US" sz="1400" dirty="0" err="1" smtClean="0">
                <a:solidFill>
                  <a:srgbClr val="F1563F"/>
                </a:solidFill>
              </a:rPr>
              <a:t>varadekaani</a:t>
            </a:r>
            <a:r>
              <a:rPr lang="en-US" sz="1400" dirty="0" smtClean="0">
                <a:solidFill>
                  <a:srgbClr val="F1563F"/>
                </a:solidFill>
              </a:rPr>
              <a:t>/</a:t>
            </a:r>
            <a:r>
              <a:rPr lang="en-US" sz="1400" dirty="0" err="1" smtClean="0">
                <a:solidFill>
                  <a:srgbClr val="F1563F"/>
                </a:solidFill>
              </a:rPr>
              <a:t>pedajoht</a:t>
            </a:r>
            <a:r>
              <a:rPr lang="en-US" sz="1400" dirty="0" smtClean="0">
                <a:solidFill>
                  <a:srgbClr val="F1563F"/>
                </a:solidFill>
              </a:rPr>
              <a:t>.)</a:t>
            </a:r>
          </a:p>
          <a:p>
            <a:pPr marL="1714500" lvl="3" indent="-342900">
              <a:buFont typeface="+mj-lt"/>
              <a:buAutoNum type="arabicPeriod" startAt="3"/>
            </a:pPr>
            <a:endParaRPr lang="en-US" sz="1400" i="1" dirty="0">
              <a:solidFill>
                <a:srgbClr val="F1563F"/>
              </a:solidFill>
            </a:endParaRPr>
          </a:p>
          <a:p>
            <a:pPr marL="1714500" lvl="3" indent="-342900">
              <a:buFont typeface="+mj-lt"/>
              <a:buAutoNum type="arabicPeriod" startAt="3"/>
            </a:pPr>
            <a:endParaRPr lang="en-US" sz="1400" i="1" dirty="0" smtClean="0">
              <a:solidFill>
                <a:srgbClr val="F1563F"/>
              </a:solidFill>
            </a:endParaRPr>
          </a:p>
          <a:p>
            <a:pPr marL="1714500" lvl="3" indent="-342900">
              <a:buFont typeface="+mj-lt"/>
              <a:buAutoNum type="arabicPeriod" startAt="3"/>
            </a:pPr>
            <a:endParaRPr lang="en-US" sz="1400" i="1" dirty="0" smtClean="0">
              <a:solidFill>
                <a:srgbClr val="F1563F"/>
              </a:solidFill>
            </a:endParaRPr>
          </a:p>
          <a:p>
            <a:pPr marL="1714500" lvl="3" indent="-342900">
              <a:buFont typeface="+mj-lt"/>
              <a:buAutoNum type="arabicPeriod" startAt="3"/>
            </a:pPr>
            <a:endParaRPr lang="en-US" sz="1400" i="1" dirty="0">
              <a:solidFill>
                <a:srgbClr val="F1563F"/>
              </a:solidFill>
            </a:endParaRPr>
          </a:p>
          <a:p>
            <a:pPr marL="1714500" lvl="3" indent="-342900">
              <a:buFont typeface="+mj-lt"/>
              <a:buAutoNum type="arabicPeriod" startAt="3"/>
            </a:pPr>
            <a:endParaRPr lang="en-US" sz="1400" i="1" dirty="0" smtClean="0">
              <a:solidFill>
                <a:srgbClr val="F1563F"/>
              </a:solidFill>
            </a:endParaRPr>
          </a:p>
          <a:p>
            <a:pPr marL="1714500" lvl="3" indent="-342900">
              <a:buFont typeface="+mj-lt"/>
              <a:buAutoNum type="arabicPeriod" startAt="3"/>
            </a:pPr>
            <a:endParaRPr lang="en-US" sz="1400" i="1" dirty="0">
              <a:solidFill>
                <a:srgbClr val="F1563F"/>
              </a:solidFill>
            </a:endParaRPr>
          </a:p>
          <a:p>
            <a:pPr marL="1714500" lvl="3" indent="-342900">
              <a:buFont typeface="+mj-lt"/>
              <a:buAutoNum type="arabicPeriod" startAt="3"/>
            </a:pPr>
            <a:endParaRPr lang="en-US" sz="1400" i="1" dirty="0" smtClean="0">
              <a:solidFill>
                <a:srgbClr val="F1563F"/>
              </a:solidFill>
            </a:endParaRPr>
          </a:p>
          <a:p>
            <a:pPr marL="1714500" lvl="3" indent="-342900">
              <a:buFont typeface="+mj-lt"/>
              <a:buAutoNum type="arabicPeriod" startAt="3"/>
            </a:pPr>
            <a:endParaRPr lang="en-US" sz="1400" i="1" dirty="0">
              <a:solidFill>
                <a:srgbClr val="F1563F"/>
              </a:solidFill>
            </a:endParaRPr>
          </a:p>
          <a:p>
            <a:pPr marL="914400" lvl="1" indent="-457200">
              <a:buFont typeface="+mj-lt"/>
              <a:buAutoNum type="arabicPeriod" startAt="3"/>
            </a:pPr>
            <a:r>
              <a:rPr lang="en-US" sz="1400" b="1" dirty="0" err="1" smtClean="0">
                <a:solidFill>
                  <a:srgbClr val="002060"/>
                </a:solidFill>
              </a:rPr>
              <a:t>Kartoitettava</a:t>
            </a:r>
            <a:r>
              <a:rPr lang="en-US" sz="1400" b="1" dirty="0" smtClean="0">
                <a:solidFill>
                  <a:srgbClr val="002060"/>
                </a:solidFill>
              </a:rPr>
              <a:t> ja </a:t>
            </a:r>
            <a:r>
              <a:rPr lang="en-US" sz="1400" b="1" dirty="0" err="1" smtClean="0">
                <a:solidFill>
                  <a:srgbClr val="002060"/>
                </a:solidFill>
              </a:rPr>
              <a:t>luotava</a:t>
            </a:r>
            <a:r>
              <a:rPr lang="en-US" sz="1400" b="1" dirty="0" smtClean="0">
                <a:solidFill>
                  <a:srgbClr val="002060"/>
                </a:solidFill>
              </a:rPr>
              <a:t> </a:t>
            </a:r>
            <a:r>
              <a:rPr lang="en-US" sz="1400" b="1" dirty="0" err="1" smtClean="0">
                <a:solidFill>
                  <a:srgbClr val="002060"/>
                </a:solidFill>
              </a:rPr>
              <a:t>yhteistyötahojen</a:t>
            </a:r>
            <a:r>
              <a:rPr lang="en-US" sz="1400" b="1" dirty="0" smtClean="0">
                <a:solidFill>
                  <a:srgbClr val="002060"/>
                </a:solidFill>
              </a:rPr>
              <a:t> </a:t>
            </a:r>
            <a:r>
              <a:rPr lang="en-US" sz="1400" b="1" dirty="0" err="1" smtClean="0">
                <a:solidFill>
                  <a:srgbClr val="002060"/>
                </a:solidFill>
              </a:rPr>
              <a:t>kanssa</a:t>
            </a:r>
            <a:r>
              <a:rPr lang="en-US" sz="1400" b="1" dirty="0" smtClean="0">
                <a:solidFill>
                  <a:srgbClr val="002060"/>
                </a:solidFill>
              </a:rPr>
              <a:t>:</a:t>
            </a:r>
          </a:p>
          <a:p>
            <a:pPr lvl="2"/>
            <a:r>
              <a:rPr lang="en-US" sz="1400" dirty="0" err="1" smtClean="0">
                <a:solidFill>
                  <a:srgbClr val="002060"/>
                </a:solidFill>
              </a:rPr>
              <a:t>JYn</a:t>
            </a:r>
            <a:r>
              <a:rPr lang="en-US" sz="1400" dirty="0" smtClean="0">
                <a:solidFill>
                  <a:srgbClr val="002060"/>
                </a:solidFill>
              </a:rPr>
              <a:t> </a:t>
            </a:r>
            <a:r>
              <a:rPr lang="en-US" sz="1400" dirty="0" err="1" smtClean="0">
                <a:solidFill>
                  <a:srgbClr val="002060"/>
                </a:solidFill>
              </a:rPr>
              <a:t>vapaasti</a:t>
            </a:r>
            <a:r>
              <a:rPr lang="en-US" sz="1400" dirty="0" smtClean="0">
                <a:solidFill>
                  <a:srgbClr val="002060"/>
                </a:solidFill>
              </a:rPr>
              <a:t> </a:t>
            </a:r>
            <a:r>
              <a:rPr lang="en-US" sz="1400" dirty="0" err="1" smtClean="0">
                <a:solidFill>
                  <a:srgbClr val="002060"/>
                </a:solidFill>
              </a:rPr>
              <a:t>valittavat</a:t>
            </a:r>
            <a:r>
              <a:rPr lang="en-US" sz="1400" dirty="0" smtClean="0">
                <a:solidFill>
                  <a:srgbClr val="002060"/>
                </a:solidFill>
              </a:rPr>
              <a:t> </a:t>
            </a:r>
            <a:r>
              <a:rPr lang="en-US" sz="1400" dirty="0" err="1" smtClean="0">
                <a:solidFill>
                  <a:srgbClr val="002060"/>
                </a:solidFill>
              </a:rPr>
              <a:t>opintojaksot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400" dirty="0" smtClean="0">
                <a:solidFill>
                  <a:srgbClr val="002060"/>
                </a:solidFill>
              </a:rPr>
              <a:t> </a:t>
            </a:r>
            <a:r>
              <a:rPr lang="en-US" sz="1400" dirty="0">
                <a:solidFill>
                  <a:srgbClr val="F1563F"/>
                </a:solidFill>
              </a:rPr>
              <a:t>-</a:t>
            </a:r>
            <a:r>
              <a:rPr lang="en-US" sz="1400" dirty="0" smtClean="0">
                <a:solidFill>
                  <a:srgbClr val="F1563F"/>
                </a:solidFill>
              </a:rPr>
              <a:t>  JY OPS </a:t>
            </a:r>
            <a:r>
              <a:rPr lang="en-US" sz="1400" dirty="0" err="1" smtClean="0">
                <a:solidFill>
                  <a:srgbClr val="F1563F"/>
                </a:solidFill>
              </a:rPr>
              <a:t>prosessi</a:t>
            </a:r>
            <a:r>
              <a:rPr lang="en-US" sz="1400" dirty="0" smtClean="0">
                <a:solidFill>
                  <a:srgbClr val="F1563F"/>
                </a:solidFill>
              </a:rPr>
              <a:t>?</a:t>
            </a:r>
          </a:p>
          <a:p>
            <a:pPr lvl="2"/>
            <a:r>
              <a:rPr lang="en-US" sz="1400" dirty="0" smtClean="0">
                <a:solidFill>
                  <a:srgbClr val="002060"/>
                </a:solidFill>
              </a:rPr>
              <a:t>- </a:t>
            </a:r>
            <a:r>
              <a:rPr lang="en-US" sz="1400" dirty="0" err="1" smtClean="0">
                <a:solidFill>
                  <a:srgbClr val="002060"/>
                </a:solidFill>
              </a:rPr>
              <a:t>tieteenaloittain</a:t>
            </a:r>
            <a:r>
              <a:rPr lang="en-US" sz="1400" dirty="0" smtClean="0">
                <a:solidFill>
                  <a:srgbClr val="002060"/>
                </a:solidFill>
              </a:rPr>
              <a:t> </a:t>
            </a:r>
            <a:r>
              <a:rPr lang="en-US" sz="1400" dirty="0" err="1" smtClean="0">
                <a:solidFill>
                  <a:srgbClr val="002060"/>
                </a:solidFill>
              </a:rPr>
              <a:t>vähintään</a:t>
            </a:r>
            <a:r>
              <a:rPr lang="en-US" sz="1400" dirty="0" smtClean="0">
                <a:solidFill>
                  <a:srgbClr val="002060"/>
                </a:solidFill>
              </a:rPr>
              <a:t> </a:t>
            </a:r>
            <a:r>
              <a:rPr lang="en-US" sz="1400" dirty="0" err="1" smtClean="0">
                <a:solidFill>
                  <a:srgbClr val="002060"/>
                </a:solidFill>
              </a:rPr>
              <a:t>yksi</a:t>
            </a:r>
            <a:r>
              <a:rPr lang="en-US" sz="1400" dirty="0" smtClean="0">
                <a:solidFill>
                  <a:srgbClr val="002060"/>
                </a:solidFill>
              </a:rPr>
              <a:t> </a:t>
            </a:r>
            <a:r>
              <a:rPr lang="en-US" sz="1400" dirty="0" err="1" smtClean="0">
                <a:solidFill>
                  <a:srgbClr val="002060"/>
                </a:solidFill>
              </a:rPr>
              <a:t>temaattinen</a:t>
            </a:r>
            <a:r>
              <a:rPr lang="en-US" sz="1400" dirty="0" smtClean="0">
                <a:solidFill>
                  <a:srgbClr val="002060"/>
                </a:solidFill>
              </a:rPr>
              <a:t> </a:t>
            </a:r>
            <a:r>
              <a:rPr lang="en-US" sz="1400" dirty="0" err="1" smtClean="0">
                <a:solidFill>
                  <a:srgbClr val="002060"/>
                </a:solidFill>
              </a:rPr>
              <a:t>moduuli</a:t>
            </a:r>
            <a:r>
              <a:rPr lang="en-US" sz="1400" dirty="0" smtClean="0">
                <a:solidFill>
                  <a:srgbClr val="002060"/>
                </a:solidFill>
              </a:rPr>
              <a:t> ( </a:t>
            </a:r>
            <a:r>
              <a:rPr lang="en-US" sz="1400" dirty="0" err="1" smtClean="0">
                <a:solidFill>
                  <a:srgbClr val="002060"/>
                </a:solidFill>
              </a:rPr>
              <a:t>väh</a:t>
            </a:r>
            <a:r>
              <a:rPr lang="en-US" sz="1400" dirty="0" smtClean="0">
                <a:solidFill>
                  <a:srgbClr val="002060"/>
                </a:solidFill>
              </a:rPr>
              <a:t>. 15 op) ja </a:t>
            </a:r>
            <a:r>
              <a:rPr lang="en-US" sz="1400" dirty="0" err="1">
                <a:solidFill>
                  <a:srgbClr val="002060"/>
                </a:solidFill>
              </a:rPr>
              <a:t>niiden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400" dirty="0" err="1">
                <a:solidFill>
                  <a:srgbClr val="002060"/>
                </a:solidFill>
              </a:rPr>
              <a:t>sisällä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400" dirty="0" err="1">
                <a:solidFill>
                  <a:srgbClr val="002060"/>
                </a:solidFill>
              </a:rPr>
              <a:t>toteutettavat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400" dirty="0" err="1" smtClean="0">
                <a:solidFill>
                  <a:srgbClr val="002060"/>
                </a:solidFill>
              </a:rPr>
              <a:t>opintojaksot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400" dirty="0" smtClean="0">
                <a:solidFill>
                  <a:srgbClr val="002060"/>
                </a:solidFill>
              </a:rPr>
              <a:t>JY, </a:t>
            </a:r>
            <a:r>
              <a:rPr lang="en-US" sz="1400" dirty="0" err="1" smtClean="0">
                <a:solidFill>
                  <a:srgbClr val="002060"/>
                </a:solidFill>
              </a:rPr>
              <a:t>EduFutura</a:t>
            </a:r>
            <a:r>
              <a:rPr lang="en-US" sz="1400" dirty="0" smtClean="0">
                <a:solidFill>
                  <a:srgbClr val="002060"/>
                </a:solidFill>
              </a:rPr>
              <a:t>, tai YO -  </a:t>
            </a:r>
            <a:r>
              <a:rPr lang="en-US" sz="1400" dirty="0" err="1" smtClean="0">
                <a:solidFill>
                  <a:srgbClr val="002060"/>
                </a:solidFill>
              </a:rPr>
              <a:t>yhteistyössä</a:t>
            </a:r>
            <a:r>
              <a:rPr lang="en-US" sz="1400" dirty="0" smtClean="0">
                <a:solidFill>
                  <a:srgbClr val="002060"/>
                </a:solidFill>
              </a:rPr>
              <a:t> </a:t>
            </a:r>
            <a:r>
              <a:rPr lang="en-US" sz="1400" dirty="0">
                <a:solidFill>
                  <a:srgbClr val="F1563F"/>
                </a:solidFill>
              </a:rPr>
              <a:t>-</a:t>
            </a:r>
            <a:r>
              <a:rPr lang="en-US" sz="1400" dirty="0" smtClean="0">
                <a:solidFill>
                  <a:srgbClr val="F1563F"/>
                </a:solidFill>
              </a:rPr>
              <a:t> TAR </a:t>
            </a:r>
            <a:r>
              <a:rPr lang="en-US" sz="1400" dirty="0" err="1" smtClean="0">
                <a:solidFill>
                  <a:srgbClr val="F1563F"/>
                </a:solidFill>
              </a:rPr>
              <a:t>pj:t</a:t>
            </a:r>
            <a:endParaRPr lang="en-US" sz="1400" dirty="0" smtClean="0">
              <a:solidFill>
                <a:srgbClr val="F1563F"/>
              </a:solidFill>
            </a:endParaRPr>
          </a:p>
          <a:p>
            <a:pPr marL="1257300" lvl="2" indent="-342900">
              <a:buFont typeface="+mj-lt"/>
              <a:buAutoNum type="arabicPeriod" startAt="3"/>
            </a:pPr>
            <a:endParaRPr lang="en-US" dirty="0">
              <a:solidFill>
                <a:srgbClr val="F1563F"/>
              </a:solidFill>
            </a:endParaRPr>
          </a:p>
          <a:p>
            <a:pPr marL="1257300" lvl="2" indent="-342900">
              <a:buFont typeface="+mj-lt"/>
              <a:buAutoNum type="arabicPeriod" startAt="3"/>
            </a:pPr>
            <a:endParaRPr lang="en-US" dirty="0" smtClean="0">
              <a:solidFill>
                <a:srgbClr val="F1563F"/>
              </a:solidFill>
            </a:endParaRPr>
          </a:p>
          <a:p>
            <a:pPr marL="1257300" lvl="2" indent="-342900">
              <a:buFont typeface="+mj-lt"/>
              <a:buAutoNum type="arabicPeriod" startAt="3"/>
            </a:pPr>
            <a:endParaRPr lang="en-US" dirty="0">
              <a:solidFill>
                <a:srgbClr val="F156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12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3988A-0109-0B40-965D-9E0ED41EFEE4}" type="slidenum">
              <a:rPr lang="fi-FI" smtClean="0"/>
              <a:pPr/>
              <a:t>17</a:t>
            </a:fld>
            <a:endParaRPr lang="fi-FI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2800" dirty="0" err="1" smtClean="0"/>
              <a:t>Limove</a:t>
            </a:r>
            <a:r>
              <a:rPr lang="fi-FI" sz="2800" dirty="0" smtClean="0"/>
              <a:t> –esitys 25.4. </a:t>
            </a:r>
            <a:r>
              <a:rPr lang="fi-FI" sz="2800" dirty="0"/>
              <a:t>2019</a:t>
            </a:r>
            <a:r>
              <a:rPr lang="fi-FI" sz="1600" dirty="0"/>
              <a:t/>
            </a:r>
            <a:br>
              <a:rPr lang="fi-FI" sz="1600" dirty="0"/>
            </a:br>
            <a:r>
              <a:rPr lang="fi-FI" sz="1600" dirty="0"/>
              <a:t>Ahtiainen, </a:t>
            </a:r>
            <a:r>
              <a:rPr lang="fi-FI" sz="1600" dirty="0" smtClean="0"/>
              <a:t>Juha, Bonsdorff </a:t>
            </a:r>
            <a:r>
              <a:rPr lang="fi-FI" sz="1600" dirty="0"/>
              <a:t>von, </a:t>
            </a:r>
            <a:r>
              <a:rPr lang="fi-FI" sz="1600" dirty="0" smtClean="0"/>
              <a:t>Mikaela, Kokko</a:t>
            </a:r>
            <a:r>
              <a:rPr lang="fi-FI" sz="1600" dirty="0"/>
              <a:t>, </a:t>
            </a:r>
            <a:r>
              <a:rPr lang="fi-FI" sz="1600" dirty="0" smtClean="0"/>
              <a:t>Sami, Simula Mikko, Sääkslahti</a:t>
            </a:r>
            <a:r>
              <a:rPr lang="fi-FI" sz="1600" dirty="0"/>
              <a:t>, </a:t>
            </a:r>
            <a:r>
              <a:rPr lang="fi-FI" sz="1600" dirty="0" smtClean="0"/>
              <a:t>Arja</a:t>
            </a:r>
            <a:endParaRPr lang="fi-FI" sz="1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fi-FI" dirty="0"/>
              <a:t>Lähtökohtaisesti LIMOVE ajaa tiedekunnassamme tieteiden välisen tutkimus- ja koulutusyhteistyön lisäämistä. Pitkällä tähtäimellä LIMOVE tavoittelee tieteiden välisen tutkimusohjelman perustamista tiedekuntaan ja siihen tukeutuvien opintokokonaisuuksien sisällyttämistä tutkintoihin. Näistä lähtökohdista keskusteltuamme päädyimme seuraavaan kannanottoon:</a:t>
            </a:r>
          </a:p>
          <a:p>
            <a:r>
              <a:rPr lang="fi-FI" dirty="0"/>
              <a:t> </a:t>
            </a:r>
          </a:p>
          <a:p>
            <a:pPr lvl="0"/>
            <a:r>
              <a:rPr lang="fi-FI" dirty="0"/>
              <a:t>Yhteisiä opintoja ei tule purkaa vaan kehittää sisällöllisesti. Tavoitteena tulee olla sellainen yhteisten opintojen kokonaisuus, joka luo opiskelijalle valmiudet työskennellä monialaisissa ja –ammatillisissa työyhteisöissä. </a:t>
            </a:r>
            <a:r>
              <a:rPr lang="fi-FI" dirty="0" err="1"/>
              <a:t>LIMOVEssa</a:t>
            </a:r>
            <a:r>
              <a:rPr lang="fi-FI" dirty="0"/>
              <a:t> pidetään tärkeänä, että tiedekunnan koulutuksen suunnittelussa otetaan huomioon yhteiskunnan eri sektoreilla esitetyt vaatimukset tieteiden välisyyden ja monialaisen asiantuntijuuden lisäämiseksi.</a:t>
            </a:r>
          </a:p>
          <a:p>
            <a:pPr lvl="0"/>
            <a:r>
              <a:rPr lang="fi-FI" dirty="0"/>
              <a:t>Jollekin tiedekunnassa olemassa olevalle OPS-työskentelyyn osallistuvalle työryhmälle (esim. PKR tai KKR) annetaan tehtäväksi yhteisten opintojen kehittäminen</a:t>
            </a:r>
          </a:p>
          <a:p>
            <a:pPr lvl="0"/>
            <a:r>
              <a:rPr lang="fi-FI" dirty="0"/>
              <a:t>Yhteiset opinnot säilytetään nykyisessä laajuudessaan ja kaikki oppiaineet osallistuvat niiden sisällölliseen kehittämiseen.</a:t>
            </a:r>
          </a:p>
          <a:p>
            <a:r>
              <a:rPr lang="fi-FI" dirty="0"/>
              <a:t> </a:t>
            </a:r>
          </a:p>
          <a:p>
            <a:r>
              <a:rPr lang="fi-FI" dirty="0"/>
              <a:t>LIMOVE ei siis ota tässä vaiheessa kantaa yhteisten opintojen sisältöihin ja pakollisuuteen vaan ainoastaan laajuuteen ja niihin periaatteisiin, joiden pohjalta kyseistä kokonaisuutta tulisi kehittää.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19916-D6CC-4F4A-B091-44C2C56618F6}" type="datetime1">
              <a:rPr lang="fi-FI" smtClean="0"/>
              <a:t>3.5.2019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6398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3988A-0109-0B40-965D-9E0ED41EFEE4}" type="slidenum">
              <a:rPr lang="fi-FI" smtClean="0"/>
              <a:pPr/>
              <a:t>18</a:t>
            </a:fld>
            <a:endParaRPr lang="fi-FI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27803" y="1232469"/>
            <a:ext cx="8816197" cy="5107946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200" b="1" dirty="0" err="1" smtClean="0"/>
              <a:t>Opiskelun</a:t>
            </a:r>
            <a:r>
              <a:rPr lang="en-US" sz="2200" b="1" dirty="0" smtClean="0"/>
              <a:t> ja </a:t>
            </a:r>
            <a:r>
              <a:rPr lang="en-US" sz="2200" b="1" dirty="0" err="1" smtClean="0"/>
              <a:t>oppimisen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ohjauksen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kehittäminen</a:t>
            </a:r>
            <a:r>
              <a:rPr lang="en-US" sz="2200" b="1" dirty="0" smtClean="0"/>
              <a:t>…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2000" b="1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b="1" dirty="0" err="1" smtClean="0"/>
              <a:t>TDKn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ohjauksen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toteuttamissuunnitelma</a:t>
            </a:r>
            <a:r>
              <a:rPr lang="en-US" sz="1800" b="1" dirty="0" smtClean="0"/>
              <a:t> (2017 &gt;)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 smtClean="0"/>
              <a:t>- </a:t>
            </a:r>
            <a:r>
              <a:rPr lang="en-US" sz="2000" dirty="0" err="1" smtClean="0"/>
              <a:t>nyt</a:t>
            </a:r>
            <a:r>
              <a:rPr lang="en-US" sz="2000" dirty="0" smtClean="0"/>
              <a:t> </a:t>
            </a:r>
            <a:r>
              <a:rPr lang="en-US" sz="2000" dirty="0" err="1" smtClean="0"/>
              <a:t>meillä</a:t>
            </a:r>
            <a:r>
              <a:rPr lang="en-US" sz="2000" dirty="0" smtClean="0"/>
              <a:t> </a:t>
            </a:r>
            <a:r>
              <a:rPr lang="en-US" sz="2000" dirty="0" err="1" smtClean="0"/>
              <a:t>t</a:t>
            </a:r>
            <a:r>
              <a:rPr lang="en-US" sz="1800" dirty="0" err="1" smtClean="0"/>
              <a:t>ieteenalakohtainen</a:t>
            </a:r>
            <a:r>
              <a:rPr lang="en-US" sz="1800" dirty="0" smtClean="0"/>
              <a:t> </a:t>
            </a:r>
            <a:r>
              <a:rPr lang="en-US" sz="1800" dirty="0" err="1" smtClean="0"/>
              <a:t>ryhmäohjausjärjestelmä</a:t>
            </a:r>
            <a:r>
              <a:rPr lang="en-US" sz="1800" dirty="0" smtClean="0"/>
              <a:t>…</a:t>
            </a:r>
            <a:endParaRPr lang="en-US" sz="18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 smtClean="0"/>
              <a:t>&gt;&gt; </a:t>
            </a:r>
            <a:r>
              <a:rPr lang="en-US" sz="1800" dirty="0" err="1" smtClean="0">
                <a:solidFill>
                  <a:srgbClr val="F1563F"/>
                </a:solidFill>
              </a:rPr>
              <a:t>tavoitteena</a:t>
            </a:r>
            <a:r>
              <a:rPr lang="en-US" sz="1800" dirty="0" smtClean="0">
                <a:solidFill>
                  <a:srgbClr val="F1563F"/>
                </a:solidFill>
              </a:rPr>
              <a:t> </a:t>
            </a:r>
            <a:r>
              <a:rPr lang="en-US" sz="1800" dirty="0" err="1" smtClean="0">
                <a:solidFill>
                  <a:srgbClr val="F1563F"/>
                </a:solidFill>
              </a:rPr>
              <a:t>edelleen</a:t>
            </a:r>
            <a:r>
              <a:rPr lang="en-US" sz="1800" dirty="0" smtClean="0">
                <a:solidFill>
                  <a:srgbClr val="F1563F"/>
                </a:solidFill>
              </a:rPr>
              <a:t> </a:t>
            </a:r>
            <a:r>
              <a:rPr lang="en-US" sz="1800" dirty="0" err="1" smtClean="0">
                <a:solidFill>
                  <a:srgbClr val="F1563F"/>
                </a:solidFill>
              </a:rPr>
              <a:t>kehittää</a:t>
            </a:r>
            <a:r>
              <a:rPr lang="en-US" sz="1800" dirty="0" smtClean="0">
                <a:solidFill>
                  <a:srgbClr val="F1563F"/>
                </a:solidFill>
              </a:rPr>
              <a:t> </a:t>
            </a:r>
            <a:r>
              <a:rPr lang="en-US" sz="1800" dirty="0" err="1" smtClean="0">
                <a:solidFill>
                  <a:srgbClr val="F1563F"/>
                </a:solidFill>
              </a:rPr>
              <a:t>yhteisiä</a:t>
            </a:r>
            <a:r>
              <a:rPr lang="en-US" sz="1800" dirty="0" smtClean="0">
                <a:solidFill>
                  <a:srgbClr val="F1563F"/>
                </a:solidFill>
              </a:rPr>
              <a:t> </a:t>
            </a:r>
            <a:r>
              <a:rPr lang="en-US" sz="1800" dirty="0" err="1" smtClean="0">
                <a:solidFill>
                  <a:srgbClr val="F1563F"/>
                </a:solidFill>
              </a:rPr>
              <a:t>periaatteita</a:t>
            </a:r>
            <a:r>
              <a:rPr lang="en-US" sz="1800" dirty="0" smtClean="0">
                <a:solidFill>
                  <a:srgbClr val="F1563F"/>
                </a:solidFill>
              </a:rPr>
              <a:t> ja </a:t>
            </a:r>
            <a:r>
              <a:rPr lang="en-US" sz="1800" dirty="0" err="1" smtClean="0">
                <a:solidFill>
                  <a:srgbClr val="F1563F"/>
                </a:solidFill>
              </a:rPr>
              <a:t>rakenteita</a:t>
            </a:r>
            <a:endParaRPr lang="en-US" sz="1800" dirty="0" smtClean="0">
              <a:solidFill>
                <a:srgbClr val="F1563F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/>
              <a:t>	</a:t>
            </a:r>
            <a:r>
              <a:rPr lang="en-US" sz="1800" dirty="0" smtClean="0"/>
              <a:t>- Hops, </a:t>
            </a:r>
            <a:r>
              <a:rPr lang="en-US" sz="1800" dirty="0" err="1" smtClean="0"/>
              <a:t>Oma</a:t>
            </a:r>
            <a:r>
              <a:rPr lang="en-US" sz="1800" dirty="0" smtClean="0"/>
              <a:t> </a:t>
            </a:r>
            <a:r>
              <a:rPr lang="en-US" sz="1800" dirty="0" err="1" smtClean="0"/>
              <a:t>asiantuntijuus</a:t>
            </a:r>
            <a:r>
              <a:rPr lang="en-US" sz="1800" dirty="0" smtClean="0"/>
              <a:t>, Portfolio…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 smtClean="0">
                <a:solidFill>
                  <a:srgbClr val="F1563F"/>
                </a:solidFill>
              </a:rPr>
              <a:t>- </a:t>
            </a:r>
            <a:r>
              <a:rPr lang="en-US" sz="1800" dirty="0" err="1" smtClean="0">
                <a:solidFill>
                  <a:srgbClr val="F1563F"/>
                </a:solidFill>
              </a:rPr>
              <a:t>luoda</a:t>
            </a:r>
            <a:r>
              <a:rPr lang="en-US" sz="1800" dirty="0" smtClean="0">
                <a:solidFill>
                  <a:srgbClr val="F1563F"/>
                </a:solidFill>
              </a:rPr>
              <a:t> </a:t>
            </a:r>
            <a:r>
              <a:rPr lang="en-US" sz="1800" dirty="0" err="1" smtClean="0">
                <a:solidFill>
                  <a:srgbClr val="F1563F"/>
                </a:solidFill>
              </a:rPr>
              <a:t>rinnalle</a:t>
            </a:r>
            <a:r>
              <a:rPr lang="en-US" sz="1800" dirty="0" smtClean="0">
                <a:solidFill>
                  <a:srgbClr val="F1563F"/>
                </a:solidFill>
              </a:rPr>
              <a:t>…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 smtClean="0">
                <a:solidFill>
                  <a:srgbClr val="F1563F"/>
                </a:solidFill>
              </a:rPr>
              <a:t>&gt;&gt; </a:t>
            </a:r>
            <a:r>
              <a:rPr lang="en-US" sz="1800" dirty="0" err="1" smtClean="0">
                <a:solidFill>
                  <a:srgbClr val="F1563F"/>
                </a:solidFill>
              </a:rPr>
              <a:t>tiedekunnan</a:t>
            </a:r>
            <a:r>
              <a:rPr lang="en-US" sz="1800" dirty="0" smtClean="0">
                <a:solidFill>
                  <a:srgbClr val="F1563F"/>
                </a:solidFill>
              </a:rPr>
              <a:t> </a:t>
            </a:r>
            <a:r>
              <a:rPr lang="en-US" sz="1800" dirty="0" err="1" smtClean="0">
                <a:solidFill>
                  <a:srgbClr val="F1563F"/>
                </a:solidFill>
              </a:rPr>
              <a:t>opiskelijat</a:t>
            </a:r>
            <a:r>
              <a:rPr lang="en-US" sz="1800" dirty="0" smtClean="0">
                <a:solidFill>
                  <a:srgbClr val="F1563F"/>
                </a:solidFill>
              </a:rPr>
              <a:t> “</a:t>
            </a:r>
            <a:r>
              <a:rPr lang="en-US" sz="1800" dirty="0" err="1" smtClean="0">
                <a:solidFill>
                  <a:srgbClr val="F1563F"/>
                </a:solidFill>
              </a:rPr>
              <a:t>sekoittava</a:t>
            </a:r>
            <a:r>
              <a:rPr lang="en-US" sz="1800" dirty="0" smtClean="0">
                <a:solidFill>
                  <a:srgbClr val="F1563F"/>
                </a:solidFill>
              </a:rPr>
              <a:t>” </a:t>
            </a:r>
            <a:r>
              <a:rPr lang="en-US" sz="1800" dirty="0" err="1" smtClean="0">
                <a:solidFill>
                  <a:srgbClr val="F1563F"/>
                </a:solidFill>
              </a:rPr>
              <a:t>monialainen</a:t>
            </a:r>
            <a:r>
              <a:rPr lang="en-US" sz="1800" dirty="0" smtClean="0">
                <a:solidFill>
                  <a:srgbClr val="F1563F"/>
                </a:solidFill>
              </a:rPr>
              <a:t> </a:t>
            </a:r>
            <a:r>
              <a:rPr lang="en-US" sz="1800" dirty="0" err="1" smtClean="0">
                <a:solidFill>
                  <a:srgbClr val="F1563F"/>
                </a:solidFill>
              </a:rPr>
              <a:t>ryhmäohjausjärjestelmä</a:t>
            </a:r>
            <a:endParaRPr lang="en-US" sz="1800" dirty="0" smtClean="0">
              <a:solidFill>
                <a:srgbClr val="F1563F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/>
              <a:t>	</a:t>
            </a:r>
            <a:r>
              <a:rPr lang="en-US" sz="1800" dirty="0" smtClean="0"/>
              <a:t>- </a:t>
            </a:r>
            <a:r>
              <a:rPr lang="en-US" sz="1800" dirty="0" err="1" smtClean="0"/>
              <a:t>vuosikurssittain</a:t>
            </a:r>
            <a:r>
              <a:rPr lang="en-US" sz="1800" dirty="0"/>
              <a:t>?</a:t>
            </a:r>
            <a:endParaRPr lang="en-US" sz="1800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/>
              <a:t>	</a:t>
            </a:r>
            <a:r>
              <a:rPr lang="en-US" sz="1800" dirty="0" smtClean="0"/>
              <a:t>- </a:t>
            </a:r>
            <a:r>
              <a:rPr lang="en-US" sz="1800" dirty="0" err="1" smtClean="0"/>
              <a:t>kandivaihe</a:t>
            </a:r>
            <a:r>
              <a:rPr lang="en-US" sz="1800" dirty="0" smtClean="0"/>
              <a:t> – </a:t>
            </a:r>
            <a:r>
              <a:rPr lang="en-US" sz="1800" dirty="0" err="1" smtClean="0"/>
              <a:t>maisterivaihe</a:t>
            </a:r>
            <a:r>
              <a:rPr lang="en-US" sz="1800" dirty="0" smtClean="0"/>
              <a:t> – </a:t>
            </a:r>
            <a:r>
              <a:rPr lang="en-US" sz="1800" dirty="0" err="1" smtClean="0"/>
              <a:t>tohtorivaihe</a:t>
            </a:r>
            <a:r>
              <a:rPr lang="en-US" sz="1800" dirty="0" smtClean="0"/>
              <a:t>?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/>
              <a:t>	</a:t>
            </a:r>
            <a:r>
              <a:rPr lang="en-US" sz="1800" dirty="0" smtClean="0"/>
              <a:t>- </a:t>
            </a:r>
            <a:r>
              <a:rPr lang="en-US" sz="1800" dirty="0" err="1" smtClean="0"/>
              <a:t>ohjaustiimi</a:t>
            </a:r>
            <a:r>
              <a:rPr lang="en-US" sz="1800" dirty="0" smtClean="0"/>
              <a:t> – </a:t>
            </a:r>
            <a:r>
              <a:rPr lang="en-US" sz="1800" dirty="0" err="1" smtClean="0"/>
              <a:t>vuosikurssivastaavat</a:t>
            </a:r>
            <a:r>
              <a:rPr lang="en-US" sz="1800" dirty="0" smtClean="0"/>
              <a:t>?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/>
              <a:t>	- Hops, </a:t>
            </a:r>
            <a:r>
              <a:rPr lang="en-US" sz="1800" dirty="0" err="1"/>
              <a:t>Oma</a:t>
            </a:r>
            <a:r>
              <a:rPr lang="en-US" sz="1800" dirty="0"/>
              <a:t> </a:t>
            </a:r>
            <a:r>
              <a:rPr lang="en-US" sz="1800" dirty="0" err="1"/>
              <a:t>asiantuntijuus</a:t>
            </a:r>
            <a:r>
              <a:rPr lang="en-US" sz="1800" dirty="0"/>
              <a:t>, Portfolio</a:t>
            </a:r>
            <a:r>
              <a:rPr lang="en-US" sz="1800" dirty="0" smtClean="0"/>
              <a:t>…?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b="1" dirty="0" err="1" smtClean="0"/>
              <a:t>Tehtävä</a:t>
            </a:r>
            <a:r>
              <a:rPr lang="en-US" sz="1800" b="1" dirty="0" smtClean="0"/>
              <a:t>: </a:t>
            </a:r>
            <a:r>
              <a:rPr lang="en-US" sz="1800" b="1" dirty="0" err="1" smtClean="0"/>
              <a:t>yhteinen</a:t>
            </a:r>
            <a:r>
              <a:rPr lang="en-US" sz="1800" b="1" dirty="0" smtClean="0"/>
              <a:t> </a:t>
            </a:r>
            <a:r>
              <a:rPr lang="en-US" sz="1800" b="1" dirty="0" err="1"/>
              <a:t>ryhmäohjausjärjestelmä</a:t>
            </a:r>
            <a:r>
              <a:rPr lang="en-US" sz="1800" b="1" dirty="0"/>
              <a:t> </a:t>
            </a:r>
            <a:r>
              <a:rPr lang="en-US" sz="1800" dirty="0" smtClean="0">
                <a:solidFill>
                  <a:srgbClr val="F1563F"/>
                </a:solidFill>
              </a:rPr>
              <a:t>&gt; </a:t>
            </a:r>
            <a:r>
              <a:rPr lang="en-US" sz="1800" dirty="0" err="1" smtClean="0">
                <a:solidFill>
                  <a:srgbClr val="F1563F"/>
                </a:solidFill>
              </a:rPr>
              <a:t>PedaJ</a:t>
            </a:r>
            <a:r>
              <a:rPr lang="en-US" sz="1800" dirty="0" smtClean="0">
                <a:solidFill>
                  <a:srgbClr val="F1563F"/>
                </a:solidFill>
              </a:rPr>
              <a:t> </a:t>
            </a:r>
            <a:r>
              <a:rPr lang="en-US" sz="1800" dirty="0">
                <a:solidFill>
                  <a:srgbClr val="F1563F"/>
                </a:solidFill>
              </a:rPr>
              <a:t>+ </a:t>
            </a:r>
            <a:r>
              <a:rPr lang="en-US" sz="1800" dirty="0" err="1" smtClean="0">
                <a:solidFill>
                  <a:srgbClr val="F1563F"/>
                </a:solidFill>
              </a:rPr>
              <a:t>ryhmäohjaajien</a:t>
            </a:r>
            <a:r>
              <a:rPr lang="en-US" sz="1800" dirty="0" smtClean="0">
                <a:solidFill>
                  <a:srgbClr val="F1563F"/>
                </a:solidFill>
              </a:rPr>
              <a:t> </a:t>
            </a:r>
            <a:r>
              <a:rPr lang="en-US" sz="1800" dirty="0" err="1" smtClean="0">
                <a:solidFill>
                  <a:srgbClr val="F1563F"/>
                </a:solidFill>
              </a:rPr>
              <a:t>tapaaminen</a:t>
            </a:r>
            <a:r>
              <a:rPr lang="en-US" sz="1800" dirty="0" smtClean="0">
                <a:solidFill>
                  <a:srgbClr val="F1563F"/>
                </a:solidFill>
              </a:rPr>
              <a:t> (Reijo </a:t>
            </a:r>
            <a:r>
              <a:rPr lang="en-US" sz="1800" dirty="0" err="1" smtClean="0">
                <a:solidFill>
                  <a:srgbClr val="F1563F"/>
                </a:solidFill>
              </a:rPr>
              <a:t>koollekutsuja</a:t>
            </a:r>
            <a:r>
              <a:rPr lang="en-US" sz="1800" dirty="0" smtClean="0">
                <a:solidFill>
                  <a:srgbClr val="F1563F"/>
                </a:solidFill>
              </a:rPr>
              <a:t>)</a:t>
            </a:r>
            <a:endParaRPr lang="en-US" sz="1800" dirty="0">
              <a:solidFill>
                <a:srgbClr val="F1563F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					</a:t>
            </a:r>
            <a:endParaRPr lang="en-US" sz="1600" i="1" dirty="0">
              <a:solidFill>
                <a:srgbClr val="F1563F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50420-1F13-49CE-A0CE-08AE527CAD84}" type="datetime1">
              <a:rPr lang="fi-FI" smtClean="0"/>
              <a:t>3.5.2019</a:t>
            </a:fld>
            <a:endParaRPr lang="fi-FI" dirty="0"/>
          </a:p>
        </p:txBody>
      </p:sp>
      <p:sp>
        <p:nvSpPr>
          <p:cNvPr id="8" name="Rectangle 7"/>
          <p:cNvSpPr/>
          <p:nvPr/>
        </p:nvSpPr>
        <p:spPr>
          <a:xfrm>
            <a:off x="-621102" y="209247"/>
            <a:ext cx="558325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</a:rPr>
              <a:t>OPS -</a:t>
            </a:r>
            <a:r>
              <a:rPr lang="en-US" sz="3200" b="1" dirty="0" err="1" smtClean="0">
                <a:solidFill>
                  <a:srgbClr val="002060"/>
                </a:solidFill>
              </a:rPr>
              <a:t>työ</a:t>
            </a:r>
            <a:r>
              <a:rPr lang="en-US" sz="3200" b="1" dirty="0" smtClean="0">
                <a:solidFill>
                  <a:srgbClr val="002060"/>
                </a:solidFill>
              </a:rPr>
              <a:t> 2020-2023</a:t>
            </a:r>
          </a:p>
        </p:txBody>
      </p:sp>
    </p:spTree>
    <p:extLst>
      <p:ext uri="{BB962C8B-B14F-4D97-AF65-F5344CB8AC3E}">
        <p14:creationId xmlns:p14="http://schemas.microsoft.com/office/powerpoint/2010/main" val="116716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3988A-0109-0B40-965D-9E0ED41EFEE4}" type="slidenum">
              <a:rPr lang="fi-FI" smtClean="0"/>
              <a:pPr/>
              <a:t>2</a:t>
            </a:fld>
            <a:endParaRPr lang="fi-FI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35374" y="1208143"/>
            <a:ext cx="8578037" cy="530397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chemeClr val="bg1">
                    <a:lumMod val="50000"/>
                  </a:schemeClr>
                </a:solidFill>
              </a:rPr>
              <a:t>10.12.2018 - </a:t>
            </a:r>
            <a:r>
              <a:rPr lang="en-US" sz="1800" b="1" dirty="0" err="1">
                <a:solidFill>
                  <a:schemeClr val="bg1">
                    <a:lumMod val="50000"/>
                  </a:schemeClr>
                </a:solidFill>
              </a:rPr>
              <a:t>Työpaja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</a:rPr>
              <a:t> 1: 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OPS 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</a:rPr>
              <a:t>uudistusprosessi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</a:rPr>
              <a:t>osaamisperustaisuus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 ja </a:t>
            </a:r>
            <a:r>
              <a:rPr lang="en-US" sz="1800" u="sng" dirty="0" err="1">
                <a:solidFill>
                  <a:schemeClr val="bg1">
                    <a:lumMod val="50000"/>
                  </a:schemeClr>
                </a:solidFill>
              </a:rPr>
              <a:t>T</a:t>
            </a:r>
            <a:r>
              <a:rPr lang="en-US" sz="1800" u="sng" dirty="0" err="1" smtClean="0">
                <a:solidFill>
                  <a:schemeClr val="bg1">
                    <a:lumMod val="50000"/>
                  </a:schemeClr>
                </a:solidFill>
              </a:rPr>
              <a:t>utkinto-ohjelman</a:t>
            </a:r>
            <a:r>
              <a:rPr lang="en-US" sz="1800" u="sng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800" u="sng" dirty="0" err="1" smtClean="0">
                <a:solidFill>
                  <a:schemeClr val="bg1">
                    <a:lumMod val="50000"/>
                  </a:schemeClr>
                </a:solidFill>
              </a:rPr>
              <a:t>osaamistavoitteet</a:t>
            </a:r>
            <a:r>
              <a:rPr lang="en-US" sz="1800" u="sng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</a:rPr>
              <a:t>sekä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</a:rPr>
              <a:t>osaamisen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</a:rPr>
              <a:t>kartoitus</a:t>
            </a: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rgbClr val="F1563F"/>
                </a:solidFill>
              </a:rPr>
              <a:t>8.2.2019 - </a:t>
            </a:r>
            <a:r>
              <a:rPr lang="en-US" sz="1800" b="1" dirty="0" err="1">
                <a:solidFill>
                  <a:srgbClr val="F1563F"/>
                </a:solidFill>
              </a:rPr>
              <a:t>Työpaja</a:t>
            </a:r>
            <a:r>
              <a:rPr lang="en-US" sz="1800" b="1" dirty="0">
                <a:solidFill>
                  <a:srgbClr val="F1563F"/>
                </a:solidFill>
              </a:rPr>
              <a:t> 2: </a:t>
            </a:r>
            <a:r>
              <a:rPr lang="en-US" sz="1800" u="sng" dirty="0" err="1">
                <a:solidFill>
                  <a:srgbClr val="F1563F"/>
                </a:solidFill>
              </a:rPr>
              <a:t>Tutkinto-ohjelman</a:t>
            </a:r>
            <a:r>
              <a:rPr lang="en-US" sz="1800" u="sng" dirty="0">
                <a:solidFill>
                  <a:srgbClr val="F1563F"/>
                </a:solidFill>
              </a:rPr>
              <a:t> </a:t>
            </a:r>
            <a:r>
              <a:rPr lang="en-US" sz="1800" u="sng" dirty="0" err="1" smtClean="0">
                <a:solidFill>
                  <a:srgbClr val="F1563F"/>
                </a:solidFill>
              </a:rPr>
              <a:t>opintokokonaisuuksien</a:t>
            </a:r>
            <a:r>
              <a:rPr lang="en-US" sz="1800" u="sng" dirty="0" smtClean="0">
                <a:solidFill>
                  <a:srgbClr val="F1563F"/>
                </a:solidFill>
              </a:rPr>
              <a:t> (</a:t>
            </a:r>
            <a:r>
              <a:rPr lang="en-US" sz="1800" u="sng" dirty="0" err="1" smtClean="0">
                <a:solidFill>
                  <a:srgbClr val="F1563F"/>
                </a:solidFill>
              </a:rPr>
              <a:t>osaamisalueiden</a:t>
            </a:r>
            <a:r>
              <a:rPr lang="en-US" sz="1800" u="sng" dirty="0" smtClean="0">
                <a:solidFill>
                  <a:srgbClr val="F1563F"/>
                </a:solidFill>
              </a:rPr>
              <a:t>) </a:t>
            </a:r>
            <a:r>
              <a:rPr lang="en-US" sz="1800" u="sng" dirty="0" err="1" smtClean="0">
                <a:solidFill>
                  <a:srgbClr val="F1563F"/>
                </a:solidFill>
              </a:rPr>
              <a:t>tavoitteet</a:t>
            </a:r>
            <a:r>
              <a:rPr lang="en-US" sz="1800" dirty="0" smtClean="0">
                <a:solidFill>
                  <a:srgbClr val="F1563F"/>
                </a:solidFill>
              </a:rPr>
              <a:t>, </a:t>
            </a:r>
            <a:r>
              <a:rPr lang="en-US" sz="1800" dirty="0" err="1" smtClean="0">
                <a:solidFill>
                  <a:srgbClr val="F1563F"/>
                </a:solidFill>
              </a:rPr>
              <a:t>tutkinto-ohjelmille</a:t>
            </a:r>
            <a:r>
              <a:rPr lang="en-US" sz="1800" dirty="0" smtClean="0">
                <a:solidFill>
                  <a:srgbClr val="F1563F"/>
                </a:solidFill>
              </a:rPr>
              <a:t> </a:t>
            </a:r>
            <a:r>
              <a:rPr lang="en-US" sz="1800" dirty="0" err="1">
                <a:solidFill>
                  <a:srgbClr val="F1563F"/>
                </a:solidFill>
              </a:rPr>
              <a:t>yhteisen</a:t>
            </a:r>
            <a:r>
              <a:rPr lang="en-US" sz="1800" dirty="0">
                <a:solidFill>
                  <a:srgbClr val="F1563F"/>
                </a:solidFill>
              </a:rPr>
              <a:t> </a:t>
            </a:r>
            <a:r>
              <a:rPr lang="en-US" sz="1800" dirty="0" err="1">
                <a:solidFill>
                  <a:srgbClr val="F1563F"/>
                </a:solidFill>
              </a:rPr>
              <a:t>osaamisen</a:t>
            </a:r>
            <a:r>
              <a:rPr lang="en-US" sz="1800" dirty="0">
                <a:solidFill>
                  <a:srgbClr val="F1563F"/>
                </a:solidFill>
              </a:rPr>
              <a:t> </a:t>
            </a:r>
            <a:r>
              <a:rPr lang="en-US" sz="1800" dirty="0" err="1" smtClean="0">
                <a:solidFill>
                  <a:srgbClr val="F1563F"/>
                </a:solidFill>
              </a:rPr>
              <a:t>sekä</a:t>
            </a:r>
            <a:r>
              <a:rPr lang="en-US" sz="1800" dirty="0">
                <a:solidFill>
                  <a:srgbClr val="F1563F"/>
                </a:solidFill>
              </a:rPr>
              <a:t> </a:t>
            </a:r>
            <a:r>
              <a:rPr lang="en-US" sz="1800" dirty="0" err="1" smtClean="0">
                <a:solidFill>
                  <a:srgbClr val="F1563F"/>
                </a:solidFill>
              </a:rPr>
              <a:t>vapaasti</a:t>
            </a:r>
            <a:r>
              <a:rPr lang="en-US" sz="1800" dirty="0" smtClean="0">
                <a:solidFill>
                  <a:srgbClr val="F1563F"/>
                </a:solidFill>
              </a:rPr>
              <a:t> </a:t>
            </a:r>
            <a:r>
              <a:rPr lang="en-US" sz="1800" dirty="0" err="1">
                <a:solidFill>
                  <a:srgbClr val="F1563F"/>
                </a:solidFill>
              </a:rPr>
              <a:t>valittavan</a:t>
            </a:r>
            <a:r>
              <a:rPr lang="en-US" sz="1800" dirty="0">
                <a:solidFill>
                  <a:srgbClr val="F1563F"/>
                </a:solidFill>
              </a:rPr>
              <a:t> </a:t>
            </a:r>
            <a:r>
              <a:rPr lang="en-US" sz="1800" dirty="0" err="1">
                <a:solidFill>
                  <a:srgbClr val="F1563F"/>
                </a:solidFill>
              </a:rPr>
              <a:t>osaamisen</a:t>
            </a:r>
            <a:r>
              <a:rPr lang="en-US" sz="1800" dirty="0">
                <a:solidFill>
                  <a:srgbClr val="F1563F"/>
                </a:solidFill>
              </a:rPr>
              <a:t> </a:t>
            </a:r>
            <a:r>
              <a:rPr lang="en-US" sz="1800" dirty="0" err="1" smtClean="0">
                <a:solidFill>
                  <a:srgbClr val="F1563F"/>
                </a:solidFill>
              </a:rPr>
              <a:t>määrittelemistä</a:t>
            </a:r>
            <a:r>
              <a:rPr lang="en-US" sz="1800" dirty="0" smtClean="0">
                <a:solidFill>
                  <a:srgbClr val="F1563F"/>
                </a:solidFill>
              </a:rPr>
              <a:t> (</a:t>
            </a:r>
            <a:r>
              <a:rPr lang="en-US" sz="1800" dirty="0" err="1" smtClean="0">
                <a:solidFill>
                  <a:srgbClr val="F1563F"/>
                </a:solidFill>
              </a:rPr>
              <a:t>temaattiset</a:t>
            </a:r>
            <a:r>
              <a:rPr lang="en-US" sz="1800" dirty="0" smtClean="0">
                <a:solidFill>
                  <a:srgbClr val="F1563F"/>
                </a:solidFill>
              </a:rPr>
              <a:t> </a:t>
            </a:r>
            <a:r>
              <a:rPr lang="en-US" sz="1800" dirty="0" err="1" smtClean="0">
                <a:solidFill>
                  <a:srgbClr val="F1563F"/>
                </a:solidFill>
              </a:rPr>
              <a:t>moduulit</a:t>
            </a:r>
            <a:r>
              <a:rPr lang="en-US" sz="1800" dirty="0" smtClean="0">
                <a:solidFill>
                  <a:srgbClr val="F1563F"/>
                </a:solidFill>
              </a:rPr>
              <a:t>) + </a:t>
            </a:r>
            <a:r>
              <a:rPr lang="en-US" sz="1800" dirty="0" err="1" smtClean="0">
                <a:solidFill>
                  <a:srgbClr val="F1563F"/>
                </a:solidFill>
              </a:rPr>
              <a:t>yhteinen</a:t>
            </a:r>
            <a:r>
              <a:rPr lang="en-US" sz="1800" dirty="0" smtClean="0">
                <a:solidFill>
                  <a:srgbClr val="F1563F"/>
                </a:solidFill>
              </a:rPr>
              <a:t> </a:t>
            </a:r>
            <a:r>
              <a:rPr lang="en-US" sz="1800" dirty="0" err="1" smtClean="0">
                <a:solidFill>
                  <a:srgbClr val="F1563F"/>
                </a:solidFill>
              </a:rPr>
              <a:t>ryhmäohjausjärjestelmä</a:t>
            </a:r>
            <a:endParaRPr lang="en-US" sz="1800" dirty="0" smtClean="0">
              <a:solidFill>
                <a:srgbClr val="F1563F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b="1" dirty="0" smtClean="0"/>
              <a:t>17.5.2019 - </a:t>
            </a:r>
            <a:r>
              <a:rPr lang="en-US" sz="1800" b="1" dirty="0" err="1"/>
              <a:t>Työpaja</a:t>
            </a:r>
            <a:r>
              <a:rPr lang="en-US" sz="1800" b="1" dirty="0"/>
              <a:t> 3: </a:t>
            </a:r>
            <a:r>
              <a:rPr lang="en-US" sz="1800" u="sng" dirty="0" err="1"/>
              <a:t>Tutkinto-ohjelmien</a:t>
            </a:r>
            <a:r>
              <a:rPr lang="en-US" sz="1800" u="sng" dirty="0"/>
              <a:t> </a:t>
            </a:r>
            <a:r>
              <a:rPr lang="en-US" sz="1800" u="sng" dirty="0" err="1"/>
              <a:t>opintojaksojen</a:t>
            </a:r>
            <a:r>
              <a:rPr lang="en-US" sz="1800" u="sng" dirty="0"/>
              <a:t> </a:t>
            </a:r>
            <a:r>
              <a:rPr lang="en-US" sz="1800" u="sng" dirty="0" err="1" smtClean="0"/>
              <a:t>osaamistavoitteet</a:t>
            </a:r>
            <a:r>
              <a:rPr lang="en-US" sz="1800" u="sng" dirty="0" smtClean="0"/>
              <a:t>, </a:t>
            </a:r>
            <a:r>
              <a:rPr lang="en-US" sz="1800" dirty="0" err="1" smtClean="0">
                <a:solidFill>
                  <a:srgbClr val="002060"/>
                </a:solidFill>
              </a:rPr>
              <a:t>oppimisen</a:t>
            </a:r>
            <a:r>
              <a:rPr lang="en-US" sz="1800" dirty="0" smtClean="0">
                <a:solidFill>
                  <a:srgbClr val="002060"/>
                </a:solidFill>
              </a:rPr>
              <a:t> ja </a:t>
            </a:r>
            <a:r>
              <a:rPr lang="en-US" sz="1800" dirty="0" err="1" smtClean="0">
                <a:solidFill>
                  <a:srgbClr val="002060"/>
                </a:solidFill>
              </a:rPr>
              <a:t>arvioinnin</a:t>
            </a:r>
            <a:r>
              <a:rPr lang="en-US" sz="1800" dirty="0" smtClean="0">
                <a:solidFill>
                  <a:srgbClr val="002060"/>
                </a:solidFill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</a:rPr>
              <a:t>määritteleminen</a:t>
            </a:r>
            <a:endParaRPr lang="en-US" sz="1800" dirty="0" smtClean="0">
              <a:solidFill>
                <a:srgbClr val="002060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b="1" dirty="0" smtClean="0"/>
              <a:t>11.10.2019 - </a:t>
            </a:r>
            <a:r>
              <a:rPr lang="en-US" sz="1800" b="1" dirty="0" err="1"/>
              <a:t>Työpaja</a:t>
            </a:r>
            <a:r>
              <a:rPr lang="en-US" sz="1800" b="1" dirty="0"/>
              <a:t> 4: </a:t>
            </a:r>
            <a:r>
              <a:rPr lang="en-US" sz="1800" dirty="0" err="1" smtClean="0"/>
              <a:t>Osaamisen</a:t>
            </a:r>
            <a:r>
              <a:rPr lang="en-US" sz="1800" dirty="0" smtClean="0"/>
              <a:t> </a:t>
            </a:r>
            <a:r>
              <a:rPr lang="en-US" sz="1800" dirty="0" err="1" smtClean="0"/>
              <a:t>kehittymistä</a:t>
            </a:r>
            <a:r>
              <a:rPr lang="en-US" sz="1800" dirty="0" smtClean="0"/>
              <a:t> </a:t>
            </a:r>
            <a:r>
              <a:rPr lang="en-US" sz="1800" dirty="0" err="1" smtClean="0"/>
              <a:t>edistävien</a:t>
            </a:r>
            <a:r>
              <a:rPr lang="en-US" sz="1800" dirty="0" smtClean="0"/>
              <a:t> </a:t>
            </a:r>
            <a:r>
              <a:rPr lang="en-US" sz="1800" u="sng" dirty="0" err="1" smtClean="0">
                <a:solidFill>
                  <a:srgbClr val="002060"/>
                </a:solidFill>
              </a:rPr>
              <a:t>opettamis</a:t>
            </a:r>
            <a:r>
              <a:rPr lang="en-US" sz="1800" u="sng" dirty="0" smtClean="0">
                <a:solidFill>
                  <a:srgbClr val="002060"/>
                </a:solidFill>
              </a:rPr>
              <a:t>- ja </a:t>
            </a:r>
            <a:r>
              <a:rPr lang="en-US" sz="1800" u="sng" dirty="0" err="1" smtClean="0">
                <a:solidFill>
                  <a:srgbClr val="002060"/>
                </a:solidFill>
              </a:rPr>
              <a:t>ohjaustekojen</a:t>
            </a:r>
            <a:r>
              <a:rPr lang="en-US" sz="1800" u="sng" dirty="0" smtClean="0">
                <a:solidFill>
                  <a:srgbClr val="002060"/>
                </a:solidFill>
              </a:rPr>
              <a:t> </a:t>
            </a:r>
            <a:r>
              <a:rPr lang="en-US" sz="1800" u="sng" dirty="0" err="1" smtClean="0">
                <a:solidFill>
                  <a:srgbClr val="002060"/>
                </a:solidFill>
              </a:rPr>
              <a:t>sekä</a:t>
            </a:r>
            <a:r>
              <a:rPr lang="en-US" sz="1800" u="sng" dirty="0" smtClean="0">
                <a:solidFill>
                  <a:srgbClr val="002060"/>
                </a:solidFill>
              </a:rPr>
              <a:t> </a:t>
            </a:r>
            <a:r>
              <a:rPr lang="en-US" sz="1800" u="sng" dirty="0" err="1" smtClean="0">
                <a:solidFill>
                  <a:srgbClr val="002060"/>
                </a:solidFill>
              </a:rPr>
              <a:t>opetusvastuiden</a:t>
            </a:r>
            <a:r>
              <a:rPr lang="en-US" sz="1800" u="sng" dirty="0" smtClean="0">
                <a:solidFill>
                  <a:srgbClr val="002060"/>
                </a:solidFill>
              </a:rPr>
              <a:t> </a:t>
            </a:r>
            <a:r>
              <a:rPr lang="en-US" sz="1800" u="sng" dirty="0" err="1" smtClean="0">
                <a:solidFill>
                  <a:srgbClr val="002060"/>
                </a:solidFill>
              </a:rPr>
              <a:t>määritteleminen</a:t>
            </a:r>
            <a:r>
              <a:rPr lang="en-US" sz="1800" u="sng" dirty="0" smtClean="0">
                <a:solidFill>
                  <a:srgbClr val="002060"/>
                </a:solidFill>
              </a:rPr>
              <a:t> </a:t>
            </a:r>
            <a:endParaRPr lang="en-US" sz="1800" dirty="0">
              <a:solidFill>
                <a:srgbClr val="002060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  <a:buFontTx/>
              <a:buChar char="-"/>
            </a:pPr>
            <a:endParaRPr lang="en-US" sz="1800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b="1" dirty="0" smtClean="0"/>
              <a:t>13.12.2019 - </a:t>
            </a:r>
            <a:r>
              <a:rPr lang="en-US" sz="1800" b="1" dirty="0" err="1"/>
              <a:t>Työpaja</a:t>
            </a:r>
            <a:r>
              <a:rPr lang="en-US" sz="1800" b="1" dirty="0"/>
              <a:t> </a:t>
            </a:r>
            <a:r>
              <a:rPr lang="en-US" sz="1800" b="1" dirty="0" smtClean="0"/>
              <a:t>5: </a:t>
            </a:r>
            <a:r>
              <a:rPr lang="en-US" sz="1800" u="sng" dirty="0" err="1" smtClean="0"/>
              <a:t>Tutkinto-ohjelmien</a:t>
            </a:r>
            <a:r>
              <a:rPr lang="en-US" sz="1800" u="sng" dirty="0" smtClean="0"/>
              <a:t> </a:t>
            </a:r>
            <a:r>
              <a:rPr lang="en-US" sz="1800" u="sng" dirty="0" err="1" smtClean="0"/>
              <a:t>OPSien</a:t>
            </a:r>
            <a:r>
              <a:rPr lang="en-US" sz="1800" u="sng" dirty="0" smtClean="0"/>
              <a:t> </a:t>
            </a:r>
            <a:r>
              <a:rPr lang="en-US" sz="1800" u="sng" dirty="0"/>
              <a:t>1. </a:t>
            </a:r>
            <a:r>
              <a:rPr lang="en-US" sz="1800" u="sng" dirty="0" err="1"/>
              <a:t>versioiden</a:t>
            </a:r>
            <a:r>
              <a:rPr lang="en-US" sz="1800" u="sng" dirty="0"/>
              <a:t> </a:t>
            </a:r>
            <a:r>
              <a:rPr lang="en-US" sz="1800" u="sng" dirty="0" err="1"/>
              <a:t>sekä</a:t>
            </a:r>
            <a:r>
              <a:rPr lang="en-US" sz="1800" u="sng" dirty="0"/>
              <a:t> </a:t>
            </a:r>
            <a:r>
              <a:rPr lang="en-US" sz="1800" u="sng" dirty="0" err="1"/>
              <a:t>yhteisen</a:t>
            </a:r>
            <a:r>
              <a:rPr lang="en-US" sz="1800" u="sng" dirty="0"/>
              <a:t> </a:t>
            </a:r>
            <a:r>
              <a:rPr lang="en-US" sz="1800" u="sng" dirty="0" err="1"/>
              <a:t>ryhmäohjausjärjestelmän</a:t>
            </a:r>
            <a:r>
              <a:rPr lang="en-US" sz="1800" u="sng" dirty="0"/>
              <a:t> </a:t>
            </a:r>
            <a:r>
              <a:rPr lang="en-US" sz="1800" u="sng" dirty="0" err="1"/>
              <a:t>esitteleminen</a:t>
            </a:r>
            <a:endParaRPr lang="en-US" sz="1800" u="sng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 err="1" smtClean="0">
                <a:solidFill>
                  <a:srgbClr val="F1563F"/>
                </a:solidFill>
              </a:rPr>
              <a:t>Tuotos</a:t>
            </a:r>
            <a:r>
              <a:rPr lang="en-US" sz="1800" dirty="0" smtClean="0">
                <a:solidFill>
                  <a:srgbClr val="F1563F"/>
                </a:solidFill>
              </a:rPr>
              <a:t> </a:t>
            </a:r>
            <a:r>
              <a:rPr lang="en-US" sz="1800" dirty="0">
                <a:solidFill>
                  <a:srgbClr val="F1563F"/>
                </a:solidFill>
              </a:rPr>
              <a:t>3</a:t>
            </a:r>
            <a:r>
              <a:rPr lang="en-US" sz="1800" dirty="0" smtClean="0">
                <a:solidFill>
                  <a:srgbClr val="F1563F"/>
                </a:solidFill>
              </a:rPr>
              <a:t>/2020</a:t>
            </a:r>
            <a:r>
              <a:rPr lang="en-US" sz="1800" dirty="0">
                <a:solidFill>
                  <a:srgbClr val="F1563F"/>
                </a:solidFill>
              </a:rPr>
              <a:t>: </a:t>
            </a:r>
            <a:r>
              <a:rPr lang="en-US" sz="1800" dirty="0" err="1" smtClean="0">
                <a:solidFill>
                  <a:srgbClr val="F1563F"/>
                </a:solidFill>
              </a:rPr>
              <a:t>uudistuneet</a:t>
            </a:r>
            <a:r>
              <a:rPr lang="en-US" sz="1800" dirty="0" smtClean="0">
                <a:solidFill>
                  <a:srgbClr val="F1563F"/>
                </a:solidFill>
              </a:rPr>
              <a:t> </a:t>
            </a:r>
            <a:r>
              <a:rPr lang="en-US" sz="1800" dirty="0" err="1" smtClean="0">
                <a:solidFill>
                  <a:srgbClr val="F1563F"/>
                </a:solidFill>
              </a:rPr>
              <a:t>OPSt</a:t>
            </a:r>
            <a:endParaRPr lang="en-US" sz="1800" dirty="0">
              <a:solidFill>
                <a:srgbClr val="F1563F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fi-FI" sz="1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2E50-7A2E-4B18-AAD5-0F78FFAAABE6}" type="datetime1">
              <a:rPr lang="fi-FI" smtClean="0"/>
              <a:t>3.5.2019</a:t>
            </a:fld>
            <a:endParaRPr lang="fi-FI" dirty="0"/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335375" y="11413"/>
            <a:ext cx="7512562" cy="1019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1" i="0" kern="1200">
                <a:solidFill>
                  <a:schemeClr val="tx2"/>
                </a:solidFill>
                <a:latin typeface="Helvetica" pitchFamily="34" charset="0"/>
                <a:ea typeface="+mj-ea"/>
                <a:cs typeface="Helvetica"/>
              </a:defRPr>
            </a:lvl1pPr>
          </a:lstStyle>
          <a:p>
            <a:r>
              <a:rPr lang="en-US" sz="2400" dirty="0" smtClean="0"/>
              <a:t>OPS –</a:t>
            </a:r>
            <a:r>
              <a:rPr lang="en-US" sz="2400" dirty="0" err="1" smtClean="0"/>
              <a:t>uudistusprosessin</a:t>
            </a:r>
            <a:r>
              <a:rPr lang="en-US" sz="2400" dirty="0" smtClean="0"/>
              <a:t> </a:t>
            </a:r>
            <a:r>
              <a:rPr lang="en-US" sz="2400" dirty="0" err="1" smtClean="0"/>
              <a:t>työpajat</a:t>
            </a:r>
            <a:r>
              <a:rPr lang="en-US" sz="2400" dirty="0" smtClean="0"/>
              <a:t> ja </a:t>
            </a:r>
            <a:r>
              <a:rPr lang="en-US" sz="2400" dirty="0" err="1" smtClean="0"/>
              <a:t>teemat</a:t>
            </a:r>
            <a:r>
              <a:rPr lang="en-US" sz="2400" dirty="0" smtClean="0"/>
              <a:t> </a:t>
            </a:r>
            <a:r>
              <a:rPr lang="en-US" sz="1600" b="0" i="1" dirty="0" smtClean="0">
                <a:solidFill>
                  <a:schemeClr val="bg1">
                    <a:lumMod val="65000"/>
                  </a:schemeClr>
                </a:solidFill>
              </a:rPr>
              <a:t>(</a:t>
            </a:r>
            <a:r>
              <a:rPr lang="en-US" sz="1600" b="0" i="1" dirty="0" err="1" smtClean="0">
                <a:solidFill>
                  <a:schemeClr val="bg1">
                    <a:lumMod val="65000"/>
                  </a:schemeClr>
                </a:solidFill>
              </a:rPr>
              <a:t>suunnitelma</a:t>
            </a:r>
            <a:r>
              <a:rPr lang="en-US" sz="1600" b="0" i="1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  <a:endParaRPr lang="en-US" sz="1600" b="0" i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28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3988A-0109-0B40-965D-9E0ED41EFEE4}" type="slidenum">
              <a:rPr lang="fi-FI" smtClean="0"/>
              <a:pPr/>
              <a:t>3</a:t>
            </a:fld>
            <a:endParaRPr lang="fi-FI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5183" y="0"/>
            <a:ext cx="7542913" cy="662609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Tutkinto-ohjelmavastaavat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5183" y="1089824"/>
            <a:ext cx="8686800" cy="4758203"/>
          </a:xfrm>
        </p:spPr>
        <p:txBody>
          <a:bodyPr>
            <a:noAutofit/>
          </a:bodyPr>
          <a:lstStyle/>
          <a:p>
            <a:pPr marL="45720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F1563F"/>
                </a:solidFill>
              </a:rPr>
              <a:t>LB: Taija Juutinen, Teemu Pullinen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F1563F"/>
                </a:solidFill>
              </a:rPr>
              <a:t>LPE: Arja Sääkslahti, Terhi Huovinen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F1563F"/>
                </a:solidFill>
              </a:rPr>
              <a:t>TT: Anne Viljanen, Katja Waller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F1563F"/>
                </a:solidFill>
              </a:rPr>
              <a:t>GER/KT -</a:t>
            </a:r>
            <a:r>
              <a:rPr lang="en-US" sz="2000" dirty="0" err="1" smtClean="0">
                <a:solidFill>
                  <a:srgbClr val="F1563F"/>
                </a:solidFill>
              </a:rPr>
              <a:t>maist</a:t>
            </a:r>
            <a:r>
              <a:rPr lang="en-US" sz="2000" dirty="0" smtClean="0">
                <a:solidFill>
                  <a:srgbClr val="F1563F"/>
                </a:solidFill>
              </a:rPr>
              <a:t>.: Anne Viljanen, Katri Turunen, </a:t>
            </a:r>
            <a:r>
              <a:rPr lang="en-US" sz="2000" dirty="0" err="1" smtClean="0">
                <a:solidFill>
                  <a:srgbClr val="F1563F"/>
                </a:solidFill>
              </a:rPr>
              <a:t>Taina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Rantanen</a:t>
            </a:r>
            <a:endParaRPr lang="en-US" sz="2000" dirty="0" smtClean="0">
              <a:solidFill>
                <a:srgbClr val="F1563F"/>
              </a:solidFill>
            </a:endParaRP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F1563F"/>
                </a:solidFill>
              </a:rPr>
              <a:t>LL –</a:t>
            </a:r>
            <a:r>
              <a:rPr lang="en-US" sz="2000" dirty="0" err="1" smtClean="0">
                <a:solidFill>
                  <a:srgbClr val="F1563F"/>
                </a:solidFill>
              </a:rPr>
              <a:t>maist</a:t>
            </a:r>
            <a:r>
              <a:rPr lang="en-US" sz="2000" dirty="0" smtClean="0">
                <a:solidFill>
                  <a:srgbClr val="F1563F"/>
                </a:solidFill>
              </a:rPr>
              <a:t>.: </a:t>
            </a:r>
            <a:r>
              <a:rPr lang="en-US" sz="2000" dirty="0" err="1" smtClean="0">
                <a:solidFill>
                  <a:srgbClr val="F1563F"/>
                </a:solidFill>
              </a:rPr>
              <a:t>Urho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Kujala</a:t>
            </a:r>
            <a:r>
              <a:rPr lang="en-US" sz="2000" dirty="0" smtClean="0">
                <a:solidFill>
                  <a:srgbClr val="F1563F"/>
                </a:solidFill>
              </a:rPr>
              <a:t>, Katja Waller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F1563F"/>
                </a:solidFill>
              </a:rPr>
              <a:t>TK –</a:t>
            </a:r>
            <a:r>
              <a:rPr lang="en-US" sz="2000" dirty="0" err="1" smtClean="0">
                <a:solidFill>
                  <a:srgbClr val="F1563F"/>
                </a:solidFill>
              </a:rPr>
              <a:t>maist</a:t>
            </a:r>
            <a:r>
              <a:rPr lang="en-US" sz="2000" dirty="0" smtClean="0">
                <a:solidFill>
                  <a:srgbClr val="F1563F"/>
                </a:solidFill>
              </a:rPr>
              <a:t>.: </a:t>
            </a:r>
            <a:r>
              <a:rPr lang="en-US" sz="2000" dirty="0" err="1" smtClean="0">
                <a:solidFill>
                  <a:srgbClr val="F1563F"/>
                </a:solidFill>
              </a:rPr>
              <a:t>Kirsi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Kasila</a:t>
            </a:r>
            <a:r>
              <a:rPr lang="en-US" sz="2000" dirty="0" smtClean="0">
                <a:solidFill>
                  <a:srgbClr val="F1563F"/>
                </a:solidFill>
              </a:rPr>
              <a:t>, Sami Kokko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F1563F"/>
                </a:solidFill>
              </a:rPr>
              <a:t>FT: Ben Waller, Arja </a:t>
            </a:r>
            <a:r>
              <a:rPr lang="en-US" sz="2000" dirty="0" err="1" smtClean="0">
                <a:solidFill>
                  <a:srgbClr val="F1563F"/>
                </a:solidFill>
              </a:rPr>
              <a:t>Häkkinen</a:t>
            </a:r>
            <a:r>
              <a:rPr lang="en-US" sz="2000" dirty="0" smtClean="0">
                <a:solidFill>
                  <a:srgbClr val="F1563F"/>
                </a:solidFill>
              </a:rPr>
              <a:t>, Tuulikki Sjögren (TAO)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F1563F"/>
                </a:solidFill>
              </a:rPr>
              <a:t>LYT: Hanna </a:t>
            </a:r>
            <a:r>
              <a:rPr lang="en-US" sz="2000" dirty="0" err="1" smtClean="0">
                <a:solidFill>
                  <a:srgbClr val="F1563F"/>
                </a:solidFill>
              </a:rPr>
              <a:t>Vehmas</a:t>
            </a:r>
            <a:r>
              <a:rPr lang="en-US" sz="2000" dirty="0" smtClean="0">
                <a:solidFill>
                  <a:srgbClr val="F1563F"/>
                </a:solidFill>
              </a:rPr>
              <a:t>, Mikko Simula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000" dirty="0"/>
          </a:p>
          <a:p>
            <a:pPr>
              <a:buFontTx/>
              <a:buChar char="-"/>
            </a:pPr>
            <a:endParaRPr lang="en-US" sz="1400" dirty="0" smtClean="0">
              <a:solidFill>
                <a:srgbClr val="F1563F"/>
              </a:solidFill>
            </a:endParaRPr>
          </a:p>
          <a:p>
            <a:pPr marL="0" indent="0">
              <a:buNone/>
            </a:pPr>
            <a:endParaRPr lang="en-US" sz="1400" dirty="0">
              <a:solidFill>
                <a:srgbClr val="F1563F"/>
              </a:solidFill>
            </a:endParaRPr>
          </a:p>
          <a:p>
            <a:pPr marL="0" indent="0">
              <a:buNone/>
            </a:pPr>
            <a:endParaRPr lang="en-US" sz="1400" dirty="0" smtClean="0">
              <a:solidFill>
                <a:srgbClr val="F1563F"/>
              </a:solidFill>
            </a:endParaRPr>
          </a:p>
          <a:p>
            <a:pPr marL="0" indent="0">
              <a:buNone/>
            </a:pPr>
            <a:r>
              <a:rPr lang="en-US" sz="1400" dirty="0">
                <a:solidFill>
                  <a:srgbClr val="F1563F"/>
                </a:solidFill>
              </a:rPr>
              <a:t>	</a:t>
            </a:r>
            <a:r>
              <a:rPr lang="en-US" sz="1400" dirty="0" smtClean="0">
                <a:solidFill>
                  <a:srgbClr val="F1563F"/>
                </a:solidFill>
              </a:rPr>
              <a:t>						</a:t>
            </a:r>
            <a:endParaRPr lang="en-US" sz="1400" i="1" dirty="0">
              <a:solidFill>
                <a:srgbClr val="F1563F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403F-E111-4E92-8C39-1A84DC14A09C}" type="datetime1">
              <a:rPr lang="fi-FI" smtClean="0"/>
              <a:t>3.5.2019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3007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3988A-0109-0B40-965D-9E0ED41EFEE4}" type="slidenum">
              <a:rPr lang="fi-FI" smtClean="0"/>
              <a:pPr/>
              <a:t>4</a:t>
            </a:fld>
            <a:endParaRPr lang="fi-FI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5183" y="82658"/>
            <a:ext cx="7542913" cy="662609"/>
          </a:xfrm>
        </p:spPr>
        <p:txBody>
          <a:bodyPr>
            <a:normAutofit/>
          </a:bodyPr>
          <a:lstStyle/>
          <a:p>
            <a:r>
              <a:rPr lang="en-US" sz="2800" dirty="0" err="1"/>
              <a:t>T</a:t>
            </a:r>
            <a:r>
              <a:rPr lang="en-US" sz="2800" dirty="0" err="1" smtClean="0"/>
              <a:t>ehtävät</a:t>
            </a:r>
            <a:r>
              <a:rPr lang="en-US" sz="2800" dirty="0" smtClean="0"/>
              <a:t> ja </a:t>
            </a:r>
            <a:r>
              <a:rPr lang="en-US" sz="2800" dirty="0" err="1" smtClean="0"/>
              <a:t>tuotos</a:t>
            </a:r>
            <a:r>
              <a:rPr lang="en-US" sz="2800" dirty="0" smtClean="0"/>
              <a:t> </a:t>
            </a:r>
            <a:r>
              <a:rPr lang="en-US" sz="2800" dirty="0" err="1" smtClean="0"/>
              <a:t>työpajaan</a:t>
            </a:r>
            <a:r>
              <a:rPr lang="en-US" sz="2800" dirty="0" smtClean="0"/>
              <a:t> 3.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5183" y="1093942"/>
            <a:ext cx="8847986" cy="5498683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b="1" dirty="0" err="1" smtClean="0"/>
              <a:t>Tehtävät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tutkinto-ohjelmille</a:t>
            </a:r>
            <a:r>
              <a:rPr lang="en-US" sz="1800" b="1" dirty="0" smtClean="0"/>
              <a:t>: </a:t>
            </a:r>
            <a:r>
              <a:rPr lang="en-US" sz="1800" dirty="0">
                <a:solidFill>
                  <a:srgbClr val="F1563F"/>
                </a:solidFill>
              </a:rPr>
              <a:t>(</a:t>
            </a:r>
            <a:r>
              <a:rPr lang="en-US" sz="1800" dirty="0" err="1">
                <a:solidFill>
                  <a:srgbClr val="F1563F"/>
                </a:solidFill>
              </a:rPr>
              <a:t>tutkinto-ohjelmavastaavat</a:t>
            </a:r>
            <a:r>
              <a:rPr lang="en-US" sz="1800" dirty="0" smtClean="0">
                <a:solidFill>
                  <a:srgbClr val="F1563F"/>
                </a:solidFill>
              </a:rPr>
              <a:t>)</a:t>
            </a:r>
            <a:endParaRPr lang="en-US" sz="1800" b="1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b="1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en-US" sz="1800" dirty="0" err="1">
                <a:solidFill>
                  <a:srgbClr val="F1563F"/>
                </a:solidFill>
              </a:rPr>
              <a:t>kunkin</a:t>
            </a:r>
            <a:r>
              <a:rPr lang="en-US" sz="1800" dirty="0">
                <a:solidFill>
                  <a:srgbClr val="F1563F"/>
                </a:solidFill>
              </a:rPr>
              <a:t> </a:t>
            </a:r>
            <a:r>
              <a:rPr lang="en-US" sz="1800" dirty="0" err="1">
                <a:solidFill>
                  <a:srgbClr val="F1563F"/>
                </a:solidFill>
              </a:rPr>
              <a:t>tutkinto-ohjelman</a:t>
            </a:r>
            <a:r>
              <a:rPr lang="en-US" sz="1800" dirty="0">
                <a:solidFill>
                  <a:srgbClr val="F1563F"/>
                </a:solidFill>
              </a:rPr>
              <a:t> “</a:t>
            </a:r>
            <a:r>
              <a:rPr lang="en-US" sz="1800" dirty="0" err="1">
                <a:solidFill>
                  <a:srgbClr val="F1563F"/>
                </a:solidFill>
              </a:rPr>
              <a:t>ydinosaamisen</a:t>
            </a:r>
            <a:r>
              <a:rPr lang="en-US" sz="1800" dirty="0">
                <a:solidFill>
                  <a:srgbClr val="F1563F"/>
                </a:solidFill>
              </a:rPr>
              <a:t>” </a:t>
            </a:r>
            <a:r>
              <a:rPr lang="en-US" sz="1800" dirty="0" smtClean="0">
                <a:solidFill>
                  <a:srgbClr val="F1563F"/>
                </a:solidFill>
              </a:rPr>
              <a:t>ja </a:t>
            </a:r>
            <a:r>
              <a:rPr lang="en-US" sz="1800" dirty="0" err="1" smtClean="0">
                <a:solidFill>
                  <a:srgbClr val="F1563F"/>
                </a:solidFill>
              </a:rPr>
              <a:t>osaamistavoitteiden</a:t>
            </a:r>
            <a:r>
              <a:rPr lang="en-US" sz="1800" dirty="0" smtClean="0">
                <a:solidFill>
                  <a:srgbClr val="F1563F"/>
                </a:solidFill>
              </a:rPr>
              <a:t> </a:t>
            </a:r>
            <a:r>
              <a:rPr lang="en-US" sz="1800" dirty="0" err="1" smtClean="0">
                <a:solidFill>
                  <a:srgbClr val="F1563F"/>
                </a:solidFill>
              </a:rPr>
              <a:t>kirkastaminen</a:t>
            </a:r>
            <a:endParaRPr lang="en-US" sz="1800" dirty="0">
              <a:solidFill>
                <a:srgbClr val="F1563F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en-US" sz="1800" dirty="0" err="1">
                <a:solidFill>
                  <a:srgbClr val="F1563F"/>
                </a:solidFill>
              </a:rPr>
              <a:t>o</a:t>
            </a:r>
            <a:r>
              <a:rPr lang="en-US" sz="1800" dirty="0" err="1" smtClean="0">
                <a:solidFill>
                  <a:srgbClr val="F1563F"/>
                </a:solidFill>
              </a:rPr>
              <a:t>saamisalueiden</a:t>
            </a:r>
            <a:r>
              <a:rPr lang="en-US" sz="1800" dirty="0" smtClean="0">
                <a:solidFill>
                  <a:srgbClr val="F1563F"/>
                </a:solidFill>
              </a:rPr>
              <a:t> (</a:t>
            </a:r>
            <a:r>
              <a:rPr lang="en-US" sz="1800" dirty="0" err="1" smtClean="0">
                <a:solidFill>
                  <a:srgbClr val="F1563F"/>
                </a:solidFill>
              </a:rPr>
              <a:t>opintokokonaisuuksien</a:t>
            </a:r>
            <a:r>
              <a:rPr lang="en-US" sz="1800" dirty="0" smtClean="0">
                <a:solidFill>
                  <a:srgbClr val="F1563F"/>
                </a:solidFill>
              </a:rPr>
              <a:t>) </a:t>
            </a:r>
            <a:r>
              <a:rPr lang="en-US" sz="1800" dirty="0" err="1" smtClean="0">
                <a:solidFill>
                  <a:srgbClr val="F1563F"/>
                </a:solidFill>
              </a:rPr>
              <a:t>tavoitteet</a:t>
            </a:r>
            <a:endParaRPr lang="en-US" sz="1800" dirty="0" smtClean="0">
              <a:solidFill>
                <a:srgbClr val="F1563F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en-US" sz="1800" dirty="0" err="1" smtClean="0">
                <a:solidFill>
                  <a:srgbClr val="F1563F"/>
                </a:solidFill>
              </a:rPr>
              <a:t>vapaasti</a:t>
            </a:r>
            <a:r>
              <a:rPr lang="en-US" sz="1800" dirty="0" smtClean="0">
                <a:solidFill>
                  <a:srgbClr val="F1563F"/>
                </a:solidFill>
              </a:rPr>
              <a:t> </a:t>
            </a:r>
            <a:r>
              <a:rPr lang="en-US" sz="1800" dirty="0" err="1">
                <a:solidFill>
                  <a:srgbClr val="F1563F"/>
                </a:solidFill>
              </a:rPr>
              <a:t>valittavan</a:t>
            </a:r>
            <a:r>
              <a:rPr lang="en-US" sz="1800" dirty="0">
                <a:solidFill>
                  <a:srgbClr val="F1563F"/>
                </a:solidFill>
              </a:rPr>
              <a:t> </a:t>
            </a:r>
            <a:r>
              <a:rPr lang="en-US" sz="1800" dirty="0" err="1">
                <a:solidFill>
                  <a:srgbClr val="F1563F"/>
                </a:solidFill>
              </a:rPr>
              <a:t>osaamisen</a:t>
            </a:r>
            <a:r>
              <a:rPr lang="en-US" sz="1800" dirty="0">
                <a:solidFill>
                  <a:srgbClr val="F1563F"/>
                </a:solidFill>
              </a:rPr>
              <a:t> </a:t>
            </a:r>
            <a:r>
              <a:rPr lang="en-US" sz="1800" dirty="0" err="1" smtClean="0">
                <a:solidFill>
                  <a:srgbClr val="F1563F"/>
                </a:solidFill>
              </a:rPr>
              <a:t>määrittämistä</a:t>
            </a:r>
            <a:r>
              <a:rPr lang="en-US" sz="1800" dirty="0" smtClean="0">
                <a:solidFill>
                  <a:srgbClr val="F1563F"/>
                </a:solidFill>
              </a:rPr>
              <a:t> (</a:t>
            </a:r>
            <a:r>
              <a:rPr lang="en-US" sz="1800" dirty="0" err="1" smtClean="0">
                <a:solidFill>
                  <a:srgbClr val="F1563F"/>
                </a:solidFill>
              </a:rPr>
              <a:t>valinnainen</a:t>
            </a:r>
            <a:r>
              <a:rPr lang="en-US" sz="1800" dirty="0" smtClean="0">
                <a:solidFill>
                  <a:srgbClr val="F1563F"/>
                </a:solidFill>
              </a:rPr>
              <a:t> </a:t>
            </a:r>
            <a:r>
              <a:rPr lang="en-US" sz="1800" dirty="0" err="1" smtClean="0">
                <a:solidFill>
                  <a:srgbClr val="F1563F"/>
                </a:solidFill>
              </a:rPr>
              <a:t>osaaminen</a:t>
            </a:r>
            <a:r>
              <a:rPr lang="en-US" sz="1800" dirty="0" smtClean="0">
                <a:solidFill>
                  <a:srgbClr val="F1563F"/>
                </a:solidFill>
              </a:rPr>
              <a:t>, </a:t>
            </a:r>
            <a:r>
              <a:rPr lang="en-US" sz="1800" dirty="0" err="1" smtClean="0">
                <a:solidFill>
                  <a:srgbClr val="F1563F"/>
                </a:solidFill>
              </a:rPr>
              <a:t>temaattiset</a:t>
            </a:r>
            <a:r>
              <a:rPr lang="en-US" sz="1800" dirty="0" smtClean="0">
                <a:solidFill>
                  <a:srgbClr val="F1563F"/>
                </a:solidFill>
              </a:rPr>
              <a:t> </a:t>
            </a:r>
            <a:r>
              <a:rPr lang="en-US" sz="1800" dirty="0" err="1" smtClean="0">
                <a:solidFill>
                  <a:srgbClr val="F1563F"/>
                </a:solidFill>
              </a:rPr>
              <a:t>osaamismoduulit</a:t>
            </a:r>
            <a:r>
              <a:rPr lang="en-US" sz="1800" dirty="0" smtClean="0">
                <a:solidFill>
                  <a:srgbClr val="F1563F"/>
                </a:solidFill>
              </a:rPr>
              <a:t>; </a:t>
            </a:r>
            <a:r>
              <a:rPr lang="en-US" sz="1800" dirty="0" err="1" smtClean="0">
                <a:solidFill>
                  <a:srgbClr val="F1563F"/>
                </a:solidFill>
              </a:rPr>
              <a:t>EduFutura</a:t>
            </a:r>
            <a:r>
              <a:rPr lang="en-US" sz="1800" dirty="0" smtClean="0">
                <a:solidFill>
                  <a:srgbClr val="F1563F"/>
                </a:solidFill>
              </a:rPr>
              <a:t>…)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dirty="0" smtClean="0">
              <a:solidFill>
                <a:srgbClr val="F1563F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b="1" dirty="0" err="1"/>
              <a:t>Tehtävät</a:t>
            </a:r>
            <a:r>
              <a:rPr lang="en-US" sz="1800" b="1" dirty="0"/>
              <a:t> </a:t>
            </a:r>
            <a:r>
              <a:rPr lang="en-US" sz="1800" b="1" dirty="0" err="1"/>
              <a:t>yhteisille</a:t>
            </a:r>
            <a:r>
              <a:rPr lang="en-US" sz="1800" b="1" dirty="0"/>
              <a:t> </a:t>
            </a:r>
            <a:r>
              <a:rPr lang="en-US" sz="1800" b="1" dirty="0" err="1"/>
              <a:t>jatkotyöryhmille</a:t>
            </a:r>
            <a:r>
              <a:rPr lang="en-US" sz="1800" b="1" dirty="0"/>
              <a:t> </a:t>
            </a:r>
            <a:r>
              <a:rPr lang="en-US" sz="1800" dirty="0" smtClean="0">
                <a:solidFill>
                  <a:srgbClr val="F1563F"/>
                </a:solidFill>
              </a:rPr>
              <a:t>(</a:t>
            </a:r>
            <a:r>
              <a:rPr lang="en-US" sz="1800" dirty="0" err="1" smtClean="0">
                <a:solidFill>
                  <a:srgbClr val="F1563F"/>
                </a:solidFill>
              </a:rPr>
              <a:t>PedaJ</a:t>
            </a:r>
            <a:r>
              <a:rPr lang="en-US" sz="1800" dirty="0" smtClean="0">
                <a:solidFill>
                  <a:srgbClr val="F1563F"/>
                </a:solidFill>
              </a:rPr>
              <a:t> - </a:t>
            </a:r>
            <a:r>
              <a:rPr lang="en-US" sz="1800" dirty="0" err="1" smtClean="0">
                <a:solidFill>
                  <a:srgbClr val="F1563F"/>
                </a:solidFill>
              </a:rPr>
              <a:t>tutkintojen</a:t>
            </a:r>
            <a:r>
              <a:rPr lang="en-US" sz="1800" dirty="0" smtClean="0">
                <a:solidFill>
                  <a:srgbClr val="F1563F"/>
                </a:solidFill>
              </a:rPr>
              <a:t> </a:t>
            </a:r>
            <a:r>
              <a:rPr lang="en-US" sz="1800" dirty="0" err="1" smtClean="0">
                <a:solidFill>
                  <a:srgbClr val="F1563F"/>
                </a:solidFill>
              </a:rPr>
              <a:t>tutkinto-ohjelmavastaavat</a:t>
            </a:r>
            <a:r>
              <a:rPr lang="en-US" sz="1800" dirty="0" smtClean="0">
                <a:solidFill>
                  <a:srgbClr val="F1563F"/>
                </a:solidFill>
              </a:rPr>
              <a:t>)</a:t>
            </a:r>
            <a:endParaRPr lang="en-US" sz="1800" dirty="0">
              <a:solidFill>
                <a:srgbClr val="F1563F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b="1" dirty="0"/>
          </a:p>
          <a:p>
            <a:pPr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en-US" sz="1800" dirty="0" err="1">
                <a:solidFill>
                  <a:srgbClr val="F1563F"/>
                </a:solidFill>
              </a:rPr>
              <a:t>kaikille</a:t>
            </a:r>
            <a:r>
              <a:rPr lang="en-US" sz="1800" dirty="0">
                <a:solidFill>
                  <a:srgbClr val="F1563F"/>
                </a:solidFill>
              </a:rPr>
              <a:t> </a:t>
            </a:r>
            <a:r>
              <a:rPr lang="en-US" sz="1800" dirty="0" err="1">
                <a:solidFill>
                  <a:srgbClr val="F1563F"/>
                </a:solidFill>
              </a:rPr>
              <a:t>yhteisen</a:t>
            </a:r>
            <a:r>
              <a:rPr lang="en-US" sz="1800" dirty="0">
                <a:solidFill>
                  <a:srgbClr val="F1563F"/>
                </a:solidFill>
              </a:rPr>
              <a:t> </a:t>
            </a:r>
            <a:r>
              <a:rPr lang="en-US" sz="1800" dirty="0" err="1">
                <a:solidFill>
                  <a:srgbClr val="F1563F"/>
                </a:solidFill>
              </a:rPr>
              <a:t>osaamisen</a:t>
            </a:r>
            <a:r>
              <a:rPr lang="en-US" sz="1800" dirty="0">
                <a:solidFill>
                  <a:srgbClr val="F1563F"/>
                </a:solidFill>
              </a:rPr>
              <a:t> </a:t>
            </a:r>
            <a:r>
              <a:rPr lang="en-US" sz="1800" dirty="0" err="1" smtClean="0">
                <a:solidFill>
                  <a:srgbClr val="F1563F"/>
                </a:solidFill>
              </a:rPr>
              <a:t>määrittäminen</a:t>
            </a:r>
            <a:r>
              <a:rPr lang="en-US" sz="1800" dirty="0" smtClean="0">
                <a:solidFill>
                  <a:srgbClr val="F1563F"/>
                </a:solidFill>
              </a:rPr>
              <a:t> (</a:t>
            </a:r>
            <a:r>
              <a:rPr lang="en-US" sz="1800" dirty="0" err="1" smtClean="0">
                <a:solidFill>
                  <a:srgbClr val="F1563F"/>
                </a:solidFill>
              </a:rPr>
              <a:t>osaamistavoitteet</a:t>
            </a:r>
            <a:r>
              <a:rPr lang="en-US" sz="1800" dirty="0" smtClean="0">
                <a:solidFill>
                  <a:srgbClr val="F1563F"/>
                </a:solidFill>
              </a:rPr>
              <a:t>)</a:t>
            </a:r>
            <a:endParaRPr lang="en-US" sz="1800" dirty="0">
              <a:solidFill>
                <a:srgbClr val="F1563F"/>
              </a:solidFill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en-US" sz="1800" dirty="0" err="1" smtClean="0">
                <a:solidFill>
                  <a:srgbClr val="F1563F"/>
                </a:solidFill>
              </a:rPr>
              <a:t>osaamisalueet</a:t>
            </a:r>
            <a:r>
              <a:rPr lang="en-US" sz="1800" dirty="0" smtClean="0">
                <a:solidFill>
                  <a:srgbClr val="F1563F"/>
                </a:solidFill>
              </a:rPr>
              <a:t> </a:t>
            </a:r>
            <a:r>
              <a:rPr lang="en-US" sz="1800" dirty="0">
                <a:solidFill>
                  <a:srgbClr val="F1563F"/>
                </a:solidFill>
              </a:rPr>
              <a:t>(</a:t>
            </a:r>
            <a:r>
              <a:rPr lang="en-US" sz="1800" dirty="0" err="1" smtClean="0">
                <a:solidFill>
                  <a:srgbClr val="F1563F"/>
                </a:solidFill>
              </a:rPr>
              <a:t>opintokokonaisuuksien</a:t>
            </a:r>
            <a:r>
              <a:rPr lang="en-US" sz="1800" dirty="0" smtClean="0">
                <a:solidFill>
                  <a:srgbClr val="F1563F"/>
                </a:solidFill>
              </a:rPr>
              <a:t> </a:t>
            </a:r>
            <a:r>
              <a:rPr lang="en-US" sz="1800" dirty="0" err="1" smtClean="0">
                <a:solidFill>
                  <a:srgbClr val="F1563F"/>
                </a:solidFill>
              </a:rPr>
              <a:t>osaamistavoitteet</a:t>
            </a:r>
            <a:r>
              <a:rPr lang="en-US" sz="1800" dirty="0" smtClean="0">
                <a:solidFill>
                  <a:srgbClr val="F1563F"/>
                </a:solidFill>
              </a:rPr>
              <a:t>)</a:t>
            </a:r>
            <a:endParaRPr lang="en-US" sz="1800" dirty="0">
              <a:solidFill>
                <a:srgbClr val="F1563F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dirty="0" smtClean="0">
              <a:solidFill>
                <a:srgbClr val="F1563F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b="1" dirty="0" err="1" smtClean="0"/>
              <a:t>Yhteinen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ryhmäohjausjärjestelmä</a:t>
            </a:r>
            <a:r>
              <a:rPr lang="en-US" sz="1800" b="1" dirty="0" smtClean="0"/>
              <a:t> </a:t>
            </a:r>
            <a:r>
              <a:rPr lang="en-US" sz="1800" dirty="0" smtClean="0">
                <a:solidFill>
                  <a:srgbClr val="F1563F"/>
                </a:solidFill>
              </a:rPr>
              <a:t>(</a:t>
            </a:r>
            <a:r>
              <a:rPr lang="en-US" sz="1800" dirty="0" err="1" smtClean="0">
                <a:solidFill>
                  <a:srgbClr val="F1563F"/>
                </a:solidFill>
              </a:rPr>
              <a:t>PedaJ</a:t>
            </a:r>
            <a:r>
              <a:rPr lang="en-US" sz="1800" dirty="0" smtClean="0">
                <a:solidFill>
                  <a:srgbClr val="F1563F"/>
                </a:solidFill>
              </a:rPr>
              <a:t> + </a:t>
            </a:r>
            <a:r>
              <a:rPr lang="en-US" sz="1800" dirty="0" err="1" smtClean="0">
                <a:solidFill>
                  <a:srgbClr val="F1563F"/>
                </a:solidFill>
              </a:rPr>
              <a:t>ryhmäohjaajat</a:t>
            </a:r>
            <a:r>
              <a:rPr lang="en-US" sz="1800" dirty="0" smtClean="0">
                <a:solidFill>
                  <a:srgbClr val="F1563F"/>
                </a:solidFill>
              </a:rPr>
              <a:t>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dirty="0">
              <a:solidFill>
                <a:srgbClr val="F1563F"/>
              </a:solidFill>
            </a:endParaRP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1800" b="1" dirty="0" err="1" smtClean="0">
                <a:solidFill>
                  <a:srgbClr val="002060"/>
                </a:solidFill>
              </a:rPr>
              <a:t>Tuotos</a:t>
            </a:r>
            <a:r>
              <a:rPr lang="en-US" sz="1800" b="1" dirty="0" smtClean="0">
                <a:solidFill>
                  <a:srgbClr val="002060"/>
                </a:solidFill>
              </a:rPr>
              <a:t> </a:t>
            </a:r>
            <a:r>
              <a:rPr lang="en-US" sz="1800" b="1" dirty="0" err="1" smtClean="0">
                <a:solidFill>
                  <a:srgbClr val="002060"/>
                </a:solidFill>
              </a:rPr>
              <a:t>työpajaan</a:t>
            </a:r>
            <a:r>
              <a:rPr lang="en-US" sz="1800" b="1" dirty="0" smtClean="0">
                <a:solidFill>
                  <a:srgbClr val="002060"/>
                </a:solidFill>
              </a:rPr>
              <a:t> 3. - 17.5.2019 </a:t>
            </a:r>
            <a:r>
              <a:rPr lang="en-US" sz="1800" dirty="0" smtClean="0">
                <a:solidFill>
                  <a:srgbClr val="002060"/>
                </a:solidFill>
              </a:rPr>
              <a:t>(</a:t>
            </a:r>
            <a:r>
              <a:rPr lang="en-US" sz="1800" dirty="0" err="1" smtClean="0">
                <a:solidFill>
                  <a:srgbClr val="002060"/>
                </a:solidFill>
              </a:rPr>
              <a:t>jätettävä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</a:rPr>
              <a:t>OPStiimille</a:t>
            </a:r>
            <a:r>
              <a:rPr lang="en-US" sz="1800" dirty="0" smtClean="0">
                <a:solidFill>
                  <a:srgbClr val="002060"/>
                </a:solidFill>
              </a:rPr>
              <a:t> </a:t>
            </a:r>
            <a:r>
              <a:rPr lang="en-US" sz="1800" b="1" dirty="0" smtClean="0">
                <a:solidFill>
                  <a:srgbClr val="002060"/>
                </a:solidFill>
              </a:rPr>
              <a:t>8.5.mennessä)</a:t>
            </a:r>
          </a:p>
          <a:p>
            <a:pPr>
              <a:buFontTx/>
              <a:buChar char="-"/>
            </a:pPr>
            <a:endParaRPr lang="en-US" sz="1400" dirty="0" smtClean="0">
              <a:solidFill>
                <a:srgbClr val="F1563F"/>
              </a:solidFill>
            </a:endParaRPr>
          </a:p>
          <a:p>
            <a:pPr marL="0" indent="0">
              <a:buNone/>
            </a:pPr>
            <a:endParaRPr lang="en-US" sz="1400" dirty="0">
              <a:solidFill>
                <a:srgbClr val="F1563F"/>
              </a:solidFill>
            </a:endParaRPr>
          </a:p>
          <a:p>
            <a:pPr marL="0" indent="0">
              <a:buNone/>
            </a:pPr>
            <a:endParaRPr lang="en-US" sz="1400" dirty="0" smtClean="0">
              <a:solidFill>
                <a:srgbClr val="F1563F"/>
              </a:solidFill>
            </a:endParaRPr>
          </a:p>
          <a:p>
            <a:pPr marL="0" indent="0">
              <a:buNone/>
            </a:pPr>
            <a:r>
              <a:rPr lang="en-US" sz="1400" dirty="0">
                <a:solidFill>
                  <a:srgbClr val="F1563F"/>
                </a:solidFill>
              </a:rPr>
              <a:t>	</a:t>
            </a:r>
            <a:r>
              <a:rPr lang="en-US" sz="1400" dirty="0" smtClean="0">
                <a:solidFill>
                  <a:srgbClr val="F1563F"/>
                </a:solidFill>
              </a:rPr>
              <a:t>						</a:t>
            </a:r>
            <a:endParaRPr lang="en-US" sz="1400" i="1" dirty="0">
              <a:solidFill>
                <a:srgbClr val="F1563F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403F-E111-4E92-8C39-1A84DC14A09C}" type="datetime1">
              <a:rPr lang="fi-FI" smtClean="0"/>
              <a:t>3.5.2019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4211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3988A-0109-0B40-965D-9E0ED41EFEE4}" type="slidenum">
              <a:rPr lang="fi-FI" smtClean="0"/>
              <a:pPr/>
              <a:t>5</a:t>
            </a:fld>
            <a:endParaRPr lang="fi-FI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403F-E111-4E92-8C39-1A84DC14A09C}" type="datetime1">
              <a:rPr lang="fi-FI" smtClean="0"/>
              <a:t>3.5.2019</a:t>
            </a:fld>
            <a:endParaRPr lang="fi-FI" dirty="0"/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286999" y="208009"/>
            <a:ext cx="7542913" cy="662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1" i="0" kern="1200">
                <a:solidFill>
                  <a:schemeClr val="tx2"/>
                </a:solidFill>
                <a:latin typeface="Helvetica" pitchFamily="34" charset="0"/>
                <a:ea typeface="+mj-ea"/>
                <a:cs typeface="Helvetica"/>
              </a:defRPr>
            </a:lvl1pPr>
          </a:lstStyle>
          <a:p>
            <a:r>
              <a:rPr lang="en-US" sz="2800" dirty="0" smtClean="0"/>
              <a:t>OPS –</a:t>
            </a:r>
            <a:r>
              <a:rPr lang="en-US" sz="2800" dirty="0" err="1" smtClean="0"/>
              <a:t>työprosessissa</a:t>
            </a:r>
            <a:r>
              <a:rPr lang="en-US" sz="2800" dirty="0" smtClean="0"/>
              <a:t> </a:t>
            </a:r>
            <a:r>
              <a:rPr lang="en-US" sz="2800" dirty="0" err="1" smtClean="0"/>
              <a:t>seuraavaksi</a:t>
            </a:r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1" y="1122408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 err="1" smtClean="0">
                <a:solidFill>
                  <a:srgbClr val="F1563F"/>
                </a:solidFill>
              </a:rPr>
              <a:t>Eri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tutkintojen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>
                <a:solidFill>
                  <a:srgbClr val="F1563F"/>
                </a:solidFill>
              </a:rPr>
              <a:t>“</a:t>
            </a:r>
            <a:r>
              <a:rPr lang="en-US" sz="2000" dirty="0" err="1" smtClean="0">
                <a:solidFill>
                  <a:srgbClr val="F1563F"/>
                </a:solidFill>
              </a:rPr>
              <a:t>ydinosaaminen</a:t>
            </a:r>
            <a:r>
              <a:rPr lang="en-US" sz="2000" dirty="0" smtClean="0">
                <a:solidFill>
                  <a:srgbClr val="F1563F"/>
                </a:solidFill>
              </a:rPr>
              <a:t>”: </a:t>
            </a:r>
            <a:endParaRPr lang="en-US" sz="2000" dirty="0">
              <a:solidFill>
                <a:srgbClr val="F1563F"/>
              </a:solidFill>
            </a:endParaRPr>
          </a:p>
          <a:p>
            <a:pPr lvl="1"/>
            <a:r>
              <a:rPr lang="en-US" sz="2000" dirty="0" smtClean="0">
                <a:solidFill>
                  <a:srgbClr val="F1563F"/>
                </a:solidFill>
              </a:rPr>
              <a:t>- </a:t>
            </a:r>
            <a:r>
              <a:rPr lang="en-US" sz="2000" dirty="0" err="1" smtClean="0">
                <a:solidFill>
                  <a:srgbClr val="F1563F"/>
                </a:solidFill>
              </a:rPr>
              <a:t>Tutkinto-ohjelmien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>
                <a:solidFill>
                  <a:srgbClr val="F1563F"/>
                </a:solidFill>
              </a:rPr>
              <a:t>osaamistavoitteiden</a:t>
            </a:r>
            <a:r>
              <a:rPr lang="en-US" sz="2000" dirty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kirjaaminen</a:t>
            </a:r>
            <a:endParaRPr lang="en-US" sz="2000" dirty="0" smtClean="0">
              <a:solidFill>
                <a:srgbClr val="F1563F"/>
              </a:solidFill>
            </a:endParaRPr>
          </a:p>
          <a:p>
            <a:pPr lvl="2"/>
            <a:r>
              <a:rPr lang="en-US" sz="2000" i="1" dirty="0" smtClean="0">
                <a:solidFill>
                  <a:srgbClr val="F1563F"/>
                </a:solidFill>
              </a:rPr>
              <a:t>- “</a:t>
            </a:r>
            <a:r>
              <a:rPr lang="en-US" sz="2000" i="1" dirty="0" err="1">
                <a:solidFill>
                  <a:srgbClr val="F1563F"/>
                </a:solidFill>
              </a:rPr>
              <a:t>Tutkinnot</a:t>
            </a:r>
            <a:r>
              <a:rPr lang="en-US" sz="2000" i="1" dirty="0">
                <a:solidFill>
                  <a:srgbClr val="F1563F"/>
                </a:solidFill>
              </a:rPr>
              <a:t>” </a:t>
            </a:r>
            <a:r>
              <a:rPr lang="en-US" sz="2000" i="1" dirty="0" err="1">
                <a:solidFill>
                  <a:srgbClr val="F1563F"/>
                </a:solidFill>
              </a:rPr>
              <a:t>itse</a:t>
            </a:r>
            <a:r>
              <a:rPr lang="en-US" sz="2000" i="1" dirty="0">
                <a:solidFill>
                  <a:srgbClr val="F1563F"/>
                </a:solidFill>
              </a:rPr>
              <a:t> </a:t>
            </a:r>
            <a:r>
              <a:rPr lang="en-US" sz="2000" i="1" dirty="0" err="1" smtClean="0">
                <a:solidFill>
                  <a:srgbClr val="F1563F"/>
                </a:solidFill>
              </a:rPr>
              <a:t>määrittelevät</a:t>
            </a:r>
            <a:r>
              <a:rPr lang="en-US" sz="2000" i="1" dirty="0" smtClean="0">
                <a:solidFill>
                  <a:srgbClr val="F1563F"/>
                </a:solidFill>
              </a:rPr>
              <a:t> </a:t>
            </a:r>
            <a:endParaRPr lang="en-US" sz="2000" i="1" dirty="0">
              <a:solidFill>
                <a:srgbClr val="F1563F"/>
              </a:solidFill>
            </a:endParaRPr>
          </a:p>
          <a:p>
            <a:pPr lvl="2"/>
            <a:r>
              <a:rPr lang="en-US" sz="2000" i="1" dirty="0" smtClean="0">
                <a:solidFill>
                  <a:srgbClr val="F1563F"/>
                </a:solidFill>
              </a:rPr>
              <a:t>- </a:t>
            </a:r>
            <a:r>
              <a:rPr lang="en-US" sz="2000" i="1" dirty="0" err="1" smtClean="0">
                <a:solidFill>
                  <a:srgbClr val="F1563F"/>
                </a:solidFill>
              </a:rPr>
              <a:t>Puretaan</a:t>
            </a:r>
            <a:r>
              <a:rPr lang="en-US" sz="2000" i="1" dirty="0" smtClean="0">
                <a:solidFill>
                  <a:srgbClr val="F1563F"/>
                </a:solidFill>
              </a:rPr>
              <a:t> </a:t>
            </a:r>
            <a:r>
              <a:rPr lang="en-US" sz="2000" i="1" dirty="0" err="1">
                <a:solidFill>
                  <a:srgbClr val="F1563F"/>
                </a:solidFill>
              </a:rPr>
              <a:t>yhteisten</a:t>
            </a:r>
            <a:r>
              <a:rPr lang="en-US" sz="2000" i="1" dirty="0">
                <a:solidFill>
                  <a:srgbClr val="F1563F"/>
                </a:solidFill>
              </a:rPr>
              <a:t> </a:t>
            </a:r>
            <a:r>
              <a:rPr lang="en-US" sz="2000" i="1" dirty="0" err="1">
                <a:solidFill>
                  <a:srgbClr val="F1563F"/>
                </a:solidFill>
              </a:rPr>
              <a:t>opintojen</a:t>
            </a:r>
            <a:r>
              <a:rPr lang="en-US" sz="2000" i="1" dirty="0">
                <a:solidFill>
                  <a:srgbClr val="F1563F"/>
                </a:solidFill>
              </a:rPr>
              <a:t> </a:t>
            </a:r>
            <a:r>
              <a:rPr lang="en-US" sz="2000" i="1" dirty="0" err="1">
                <a:solidFill>
                  <a:srgbClr val="F1563F"/>
                </a:solidFill>
              </a:rPr>
              <a:t>kokonaisuus</a:t>
            </a:r>
            <a:r>
              <a:rPr lang="en-US" sz="2000" i="1" dirty="0">
                <a:solidFill>
                  <a:srgbClr val="F1563F"/>
                </a:solidFill>
              </a:rPr>
              <a:t> &gt; </a:t>
            </a:r>
            <a:r>
              <a:rPr lang="en-US" sz="2000" i="1" dirty="0" err="1">
                <a:solidFill>
                  <a:srgbClr val="F1563F"/>
                </a:solidFill>
              </a:rPr>
              <a:t>ei</a:t>
            </a:r>
            <a:r>
              <a:rPr lang="en-US" sz="2000" i="1" dirty="0">
                <a:solidFill>
                  <a:srgbClr val="F1563F"/>
                </a:solidFill>
              </a:rPr>
              <a:t> </a:t>
            </a:r>
            <a:r>
              <a:rPr lang="en-US" sz="2000" i="1" dirty="0" err="1">
                <a:solidFill>
                  <a:srgbClr val="F1563F"/>
                </a:solidFill>
              </a:rPr>
              <a:t>pakollisia</a:t>
            </a:r>
            <a:r>
              <a:rPr lang="en-US" sz="2000" i="1" dirty="0">
                <a:solidFill>
                  <a:srgbClr val="F1563F"/>
                </a:solidFill>
              </a:rPr>
              <a:t> “</a:t>
            </a:r>
            <a:r>
              <a:rPr lang="en-US" sz="2000" i="1" dirty="0" err="1">
                <a:solidFill>
                  <a:srgbClr val="F1563F"/>
                </a:solidFill>
              </a:rPr>
              <a:t>yhteisiä</a:t>
            </a:r>
            <a:r>
              <a:rPr lang="en-US" sz="2000" i="1" dirty="0">
                <a:solidFill>
                  <a:srgbClr val="F1563F"/>
                </a:solidFill>
              </a:rPr>
              <a:t>” </a:t>
            </a:r>
            <a:r>
              <a:rPr lang="en-US" sz="2000" i="1" dirty="0" err="1" smtClean="0">
                <a:solidFill>
                  <a:srgbClr val="F1563F"/>
                </a:solidFill>
              </a:rPr>
              <a:t>opintoja</a:t>
            </a:r>
            <a:endParaRPr lang="en-US" sz="2000" i="1" dirty="0" smtClean="0">
              <a:solidFill>
                <a:srgbClr val="F1563F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endParaRPr lang="en-US" sz="2000" i="1" dirty="0">
              <a:solidFill>
                <a:srgbClr val="F1563F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2000" dirty="0" smtClean="0">
              <a:solidFill>
                <a:srgbClr val="F156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22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3988A-0109-0B40-965D-9E0ED41EFEE4}" type="slidenum">
              <a:rPr lang="fi-FI" smtClean="0"/>
              <a:pPr/>
              <a:t>6</a:t>
            </a:fld>
            <a:endParaRPr lang="fi-FI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403F-E111-4E92-8C39-1A84DC14A09C}" type="datetime1">
              <a:rPr lang="fi-FI" smtClean="0"/>
              <a:t>3.5.2019</a:t>
            </a:fld>
            <a:endParaRPr lang="fi-FI" dirty="0"/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286999" y="208009"/>
            <a:ext cx="7542913" cy="662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1" i="0" kern="1200">
                <a:solidFill>
                  <a:schemeClr val="tx2"/>
                </a:solidFill>
                <a:latin typeface="Helvetica" pitchFamily="34" charset="0"/>
                <a:ea typeface="+mj-ea"/>
                <a:cs typeface="Helvetica"/>
              </a:defRPr>
            </a:lvl1pPr>
          </a:lstStyle>
          <a:p>
            <a:r>
              <a:rPr lang="en-US" sz="2800" dirty="0" smtClean="0"/>
              <a:t>OPS –</a:t>
            </a:r>
            <a:r>
              <a:rPr lang="en-US" sz="2800" dirty="0" err="1" smtClean="0"/>
              <a:t>työprosessissa</a:t>
            </a:r>
            <a:r>
              <a:rPr lang="en-US" sz="2800" dirty="0" smtClean="0"/>
              <a:t> </a:t>
            </a:r>
            <a:r>
              <a:rPr lang="en-US" sz="2800" dirty="0" err="1" smtClean="0"/>
              <a:t>seuraavaksi</a:t>
            </a:r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1" y="1122408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 err="1" smtClean="0">
                <a:solidFill>
                  <a:srgbClr val="F1563F"/>
                </a:solidFill>
              </a:rPr>
              <a:t>Eri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tutkintojen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>
                <a:solidFill>
                  <a:srgbClr val="F1563F"/>
                </a:solidFill>
              </a:rPr>
              <a:t>“</a:t>
            </a:r>
            <a:r>
              <a:rPr lang="en-US" sz="2000" dirty="0" err="1" smtClean="0">
                <a:solidFill>
                  <a:srgbClr val="F1563F"/>
                </a:solidFill>
              </a:rPr>
              <a:t>ydinosaaminen</a:t>
            </a:r>
            <a:r>
              <a:rPr lang="en-US" sz="2000" dirty="0" smtClean="0">
                <a:solidFill>
                  <a:srgbClr val="F1563F"/>
                </a:solidFill>
              </a:rPr>
              <a:t>”: </a:t>
            </a:r>
            <a:endParaRPr lang="en-US" sz="2000" dirty="0">
              <a:solidFill>
                <a:srgbClr val="F1563F"/>
              </a:solidFill>
            </a:endParaRPr>
          </a:p>
          <a:p>
            <a:pPr lvl="1"/>
            <a:r>
              <a:rPr lang="en-US" sz="2000" dirty="0" smtClean="0">
                <a:solidFill>
                  <a:srgbClr val="F1563F"/>
                </a:solidFill>
              </a:rPr>
              <a:t>- </a:t>
            </a:r>
            <a:r>
              <a:rPr lang="en-US" sz="2000" dirty="0" err="1" smtClean="0">
                <a:solidFill>
                  <a:srgbClr val="F1563F"/>
                </a:solidFill>
              </a:rPr>
              <a:t>Tutkinto-ohjelmien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>
                <a:solidFill>
                  <a:srgbClr val="F1563F"/>
                </a:solidFill>
              </a:rPr>
              <a:t>osaamistavoitteiden</a:t>
            </a:r>
            <a:r>
              <a:rPr lang="en-US" sz="2000" dirty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kirjaaminen</a:t>
            </a:r>
            <a:endParaRPr lang="en-US" sz="2000" dirty="0" smtClean="0">
              <a:solidFill>
                <a:srgbClr val="F1563F"/>
              </a:solidFill>
            </a:endParaRPr>
          </a:p>
          <a:p>
            <a:pPr lvl="2"/>
            <a:r>
              <a:rPr lang="en-US" sz="2000" i="1" dirty="0" smtClean="0">
                <a:solidFill>
                  <a:srgbClr val="F1563F"/>
                </a:solidFill>
              </a:rPr>
              <a:t>- “</a:t>
            </a:r>
            <a:r>
              <a:rPr lang="en-US" sz="2000" i="1" dirty="0" err="1">
                <a:solidFill>
                  <a:srgbClr val="F1563F"/>
                </a:solidFill>
              </a:rPr>
              <a:t>Tutkinnot</a:t>
            </a:r>
            <a:r>
              <a:rPr lang="en-US" sz="2000" i="1" dirty="0">
                <a:solidFill>
                  <a:srgbClr val="F1563F"/>
                </a:solidFill>
              </a:rPr>
              <a:t>” </a:t>
            </a:r>
            <a:r>
              <a:rPr lang="en-US" sz="2000" i="1" dirty="0" err="1">
                <a:solidFill>
                  <a:srgbClr val="F1563F"/>
                </a:solidFill>
              </a:rPr>
              <a:t>itse</a:t>
            </a:r>
            <a:r>
              <a:rPr lang="en-US" sz="2000" i="1" dirty="0">
                <a:solidFill>
                  <a:srgbClr val="F1563F"/>
                </a:solidFill>
              </a:rPr>
              <a:t> </a:t>
            </a:r>
            <a:r>
              <a:rPr lang="en-US" sz="2000" i="1" dirty="0" err="1" smtClean="0">
                <a:solidFill>
                  <a:srgbClr val="F1563F"/>
                </a:solidFill>
              </a:rPr>
              <a:t>määrittelevät</a:t>
            </a:r>
            <a:r>
              <a:rPr lang="en-US" sz="2000" i="1" dirty="0" smtClean="0">
                <a:solidFill>
                  <a:srgbClr val="F1563F"/>
                </a:solidFill>
              </a:rPr>
              <a:t> </a:t>
            </a:r>
            <a:endParaRPr lang="en-US" sz="2000" i="1" dirty="0">
              <a:solidFill>
                <a:srgbClr val="F1563F"/>
              </a:solidFill>
            </a:endParaRPr>
          </a:p>
          <a:p>
            <a:pPr lvl="2"/>
            <a:r>
              <a:rPr lang="en-US" sz="2000" i="1" dirty="0" smtClean="0">
                <a:solidFill>
                  <a:srgbClr val="F1563F"/>
                </a:solidFill>
              </a:rPr>
              <a:t>- </a:t>
            </a:r>
            <a:r>
              <a:rPr lang="en-US" sz="2000" i="1" dirty="0" err="1" smtClean="0">
                <a:solidFill>
                  <a:srgbClr val="F1563F"/>
                </a:solidFill>
              </a:rPr>
              <a:t>Puretaan</a:t>
            </a:r>
            <a:r>
              <a:rPr lang="en-US" sz="2000" i="1" dirty="0" smtClean="0">
                <a:solidFill>
                  <a:srgbClr val="F1563F"/>
                </a:solidFill>
              </a:rPr>
              <a:t> </a:t>
            </a:r>
            <a:r>
              <a:rPr lang="en-US" sz="2000" i="1" dirty="0" err="1">
                <a:solidFill>
                  <a:srgbClr val="F1563F"/>
                </a:solidFill>
              </a:rPr>
              <a:t>yhteisten</a:t>
            </a:r>
            <a:r>
              <a:rPr lang="en-US" sz="2000" i="1" dirty="0">
                <a:solidFill>
                  <a:srgbClr val="F1563F"/>
                </a:solidFill>
              </a:rPr>
              <a:t> </a:t>
            </a:r>
            <a:r>
              <a:rPr lang="en-US" sz="2000" i="1" dirty="0" err="1">
                <a:solidFill>
                  <a:srgbClr val="F1563F"/>
                </a:solidFill>
              </a:rPr>
              <a:t>opintojen</a:t>
            </a:r>
            <a:r>
              <a:rPr lang="en-US" sz="2000" i="1" dirty="0">
                <a:solidFill>
                  <a:srgbClr val="F1563F"/>
                </a:solidFill>
              </a:rPr>
              <a:t> </a:t>
            </a:r>
            <a:r>
              <a:rPr lang="en-US" sz="2000" i="1" dirty="0" err="1">
                <a:solidFill>
                  <a:srgbClr val="F1563F"/>
                </a:solidFill>
              </a:rPr>
              <a:t>kokonaisuus</a:t>
            </a:r>
            <a:r>
              <a:rPr lang="en-US" sz="2000" i="1" dirty="0">
                <a:solidFill>
                  <a:srgbClr val="F1563F"/>
                </a:solidFill>
              </a:rPr>
              <a:t> &gt; </a:t>
            </a:r>
            <a:r>
              <a:rPr lang="en-US" sz="2000" i="1" dirty="0" err="1">
                <a:solidFill>
                  <a:srgbClr val="F1563F"/>
                </a:solidFill>
              </a:rPr>
              <a:t>ei</a:t>
            </a:r>
            <a:r>
              <a:rPr lang="en-US" sz="2000" i="1" dirty="0">
                <a:solidFill>
                  <a:srgbClr val="F1563F"/>
                </a:solidFill>
              </a:rPr>
              <a:t> </a:t>
            </a:r>
            <a:r>
              <a:rPr lang="en-US" sz="2000" i="1" dirty="0" err="1">
                <a:solidFill>
                  <a:srgbClr val="F1563F"/>
                </a:solidFill>
              </a:rPr>
              <a:t>pakollisia</a:t>
            </a:r>
            <a:r>
              <a:rPr lang="en-US" sz="2000" i="1" dirty="0">
                <a:solidFill>
                  <a:srgbClr val="F1563F"/>
                </a:solidFill>
              </a:rPr>
              <a:t> “</a:t>
            </a:r>
            <a:r>
              <a:rPr lang="en-US" sz="2000" i="1" dirty="0" err="1">
                <a:solidFill>
                  <a:srgbClr val="F1563F"/>
                </a:solidFill>
              </a:rPr>
              <a:t>yhteisiä</a:t>
            </a:r>
            <a:r>
              <a:rPr lang="en-US" sz="2000" i="1" dirty="0">
                <a:solidFill>
                  <a:srgbClr val="F1563F"/>
                </a:solidFill>
              </a:rPr>
              <a:t>” </a:t>
            </a:r>
            <a:r>
              <a:rPr lang="en-US" sz="2000" i="1" dirty="0" err="1" smtClean="0">
                <a:solidFill>
                  <a:srgbClr val="F1563F"/>
                </a:solidFill>
              </a:rPr>
              <a:t>opintoja</a:t>
            </a:r>
            <a:endParaRPr lang="en-US" sz="2000" i="1" dirty="0" smtClean="0">
              <a:solidFill>
                <a:srgbClr val="F1563F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endParaRPr lang="en-US" sz="2000" i="1" dirty="0">
              <a:solidFill>
                <a:srgbClr val="F1563F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 smtClean="0">
                <a:solidFill>
                  <a:srgbClr val="F1563F"/>
                </a:solidFill>
              </a:rPr>
              <a:t>Millaisia</a:t>
            </a:r>
            <a:r>
              <a:rPr lang="en-US" sz="2000" dirty="0" smtClean="0">
                <a:solidFill>
                  <a:srgbClr val="F1563F"/>
                </a:solidFill>
              </a:rPr>
              <a:t> “</a:t>
            </a:r>
            <a:r>
              <a:rPr lang="en-US" sz="2000" dirty="0" err="1" smtClean="0">
                <a:solidFill>
                  <a:srgbClr val="F1563F"/>
                </a:solidFill>
              </a:rPr>
              <a:t>osaamisalueita</a:t>
            </a:r>
            <a:r>
              <a:rPr lang="en-US" sz="2000" dirty="0" smtClean="0">
                <a:solidFill>
                  <a:srgbClr val="F1563F"/>
                </a:solidFill>
              </a:rPr>
              <a:t>” </a:t>
            </a:r>
            <a:r>
              <a:rPr lang="en-US" dirty="0" smtClean="0">
                <a:solidFill>
                  <a:srgbClr val="F1563F"/>
                </a:solidFill>
              </a:rPr>
              <a:t>(&gt;</a:t>
            </a:r>
            <a:r>
              <a:rPr lang="en-US" dirty="0" err="1" smtClean="0">
                <a:solidFill>
                  <a:srgbClr val="F1563F"/>
                </a:solidFill>
              </a:rPr>
              <a:t>opintojaksokokonaisuuksia</a:t>
            </a:r>
            <a:r>
              <a:rPr lang="en-US" dirty="0" smtClean="0">
                <a:solidFill>
                  <a:srgbClr val="F1563F"/>
                </a:solidFill>
              </a:rPr>
              <a:t>) </a:t>
            </a:r>
            <a:r>
              <a:rPr lang="en-US" sz="2000" dirty="0" err="1" smtClean="0">
                <a:solidFill>
                  <a:srgbClr val="F1563F"/>
                </a:solidFill>
              </a:rPr>
              <a:t>ydinosaamisen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määrittelyn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pohjalta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syntyi</a:t>
            </a:r>
            <a:r>
              <a:rPr lang="en-US" sz="2000" dirty="0" smtClean="0">
                <a:solidFill>
                  <a:srgbClr val="F1563F"/>
                </a:solidFill>
              </a:rPr>
              <a:t>?</a:t>
            </a:r>
          </a:p>
          <a:p>
            <a:pPr lvl="1"/>
            <a:r>
              <a:rPr lang="en-US" sz="2000" dirty="0" smtClean="0">
                <a:solidFill>
                  <a:srgbClr val="F1563F"/>
                </a:solidFill>
              </a:rPr>
              <a:t>- </a:t>
            </a:r>
            <a:r>
              <a:rPr lang="en-US" sz="2000" dirty="0" err="1" smtClean="0">
                <a:solidFill>
                  <a:srgbClr val="F1563F"/>
                </a:solidFill>
              </a:rPr>
              <a:t>Osaamisalueiden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osaamistavoitteiden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kirjaaminen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1400" dirty="0" smtClean="0">
                <a:solidFill>
                  <a:srgbClr val="F1563F"/>
                </a:solidFill>
              </a:rPr>
              <a:t>(OPS-</a:t>
            </a:r>
            <a:r>
              <a:rPr lang="en-US" sz="1400" dirty="0" err="1" smtClean="0">
                <a:solidFill>
                  <a:srgbClr val="F1563F"/>
                </a:solidFill>
              </a:rPr>
              <a:t>pohja</a:t>
            </a:r>
            <a:r>
              <a:rPr lang="en-US" sz="1400" dirty="0" smtClean="0">
                <a:solidFill>
                  <a:srgbClr val="F1563F"/>
                </a:solidFill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 smtClean="0">
              <a:solidFill>
                <a:srgbClr val="F156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15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4838" y="239739"/>
            <a:ext cx="7356324" cy="1019912"/>
          </a:xfrm>
        </p:spPr>
        <p:txBody>
          <a:bodyPr/>
          <a:lstStyle/>
          <a:p>
            <a:r>
              <a:rPr lang="fi-FI" dirty="0" smtClean="0"/>
              <a:t>X tutkinto-ohjelma</a:t>
            </a:r>
            <a:endParaRPr lang="fi-FI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71973" y="1524990"/>
            <a:ext cx="2311879" cy="852391"/>
          </a:xfrm>
        </p:spPr>
        <p:txBody>
          <a:bodyPr/>
          <a:lstStyle/>
          <a:p>
            <a:r>
              <a:rPr lang="fi-FI" dirty="0" smtClean="0"/>
              <a:t>Perusopinnot</a:t>
            </a:r>
            <a:endParaRPr lang="fi-FI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98408" y="2429670"/>
            <a:ext cx="2777249" cy="3704765"/>
          </a:xfrm>
        </p:spPr>
        <p:txBody>
          <a:bodyPr/>
          <a:lstStyle/>
          <a:p>
            <a:r>
              <a:rPr lang="fi-FI" dirty="0" smtClean="0">
                <a:solidFill>
                  <a:srgbClr val="00B050"/>
                </a:solidFill>
              </a:rPr>
              <a:t>Peruskurssi 1</a:t>
            </a:r>
          </a:p>
          <a:p>
            <a:r>
              <a:rPr lang="fi-FI" dirty="0" smtClean="0">
                <a:solidFill>
                  <a:srgbClr val="00B050"/>
                </a:solidFill>
              </a:rPr>
              <a:t>Peruskurssi 2</a:t>
            </a:r>
            <a:endParaRPr lang="fi-FI" dirty="0">
              <a:solidFill>
                <a:srgbClr val="00B050"/>
              </a:solidFill>
            </a:endParaRPr>
          </a:p>
          <a:p>
            <a:r>
              <a:rPr lang="fi-FI" dirty="0" smtClean="0">
                <a:solidFill>
                  <a:srgbClr val="00B050"/>
                </a:solidFill>
              </a:rPr>
              <a:t>Peruskurssi </a:t>
            </a:r>
            <a:r>
              <a:rPr lang="fi-FI" dirty="0">
                <a:solidFill>
                  <a:srgbClr val="00B050"/>
                </a:solidFill>
              </a:rPr>
              <a:t>3</a:t>
            </a:r>
          </a:p>
          <a:p>
            <a:r>
              <a:rPr lang="fi-FI" dirty="0" smtClean="0">
                <a:solidFill>
                  <a:srgbClr val="00B050"/>
                </a:solidFill>
              </a:rPr>
              <a:t>Peruskurssi 4</a:t>
            </a:r>
          </a:p>
          <a:p>
            <a:r>
              <a:rPr lang="fi-FI" dirty="0" smtClean="0">
                <a:solidFill>
                  <a:srgbClr val="00B050"/>
                </a:solidFill>
              </a:rPr>
              <a:t>Peruskurssi </a:t>
            </a:r>
            <a:r>
              <a:rPr lang="fi-FI" dirty="0">
                <a:solidFill>
                  <a:srgbClr val="00B050"/>
                </a:solidFill>
              </a:rPr>
              <a:t>5</a:t>
            </a:r>
          </a:p>
          <a:p>
            <a:r>
              <a:rPr lang="fi-FI" dirty="0" smtClean="0">
                <a:solidFill>
                  <a:srgbClr val="00B050"/>
                </a:solidFill>
              </a:rPr>
              <a:t>Peruskurssi </a:t>
            </a:r>
            <a:r>
              <a:rPr lang="fi-FI" dirty="0">
                <a:solidFill>
                  <a:srgbClr val="00B050"/>
                </a:solidFill>
              </a:rPr>
              <a:t>6</a:t>
            </a:r>
          </a:p>
          <a:p>
            <a:endParaRPr lang="fi-FI" dirty="0">
              <a:solidFill>
                <a:srgbClr val="00B05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3199911" y="1523635"/>
            <a:ext cx="2333745" cy="852391"/>
          </a:xfrm>
        </p:spPr>
        <p:txBody>
          <a:bodyPr/>
          <a:lstStyle/>
          <a:p>
            <a:r>
              <a:rPr lang="fi-FI" dirty="0" smtClean="0"/>
              <a:t>Aineopinnot</a:t>
            </a:r>
            <a:endParaRPr lang="fi-FI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2975657" y="2429670"/>
            <a:ext cx="2864426" cy="3704765"/>
          </a:xfrm>
        </p:spPr>
        <p:txBody>
          <a:bodyPr/>
          <a:lstStyle/>
          <a:p>
            <a:r>
              <a:rPr lang="fi-FI" dirty="0" smtClean="0">
                <a:solidFill>
                  <a:srgbClr val="0070C0"/>
                </a:solidFill>
              </a:rPr>
              <a:t>Jatkokurssi 1</a:t>
            </a:r>
            <a:endParaRPr lang="fi-FI" dirty="0">
              <a:solidFill>
                <a:srgbClr val="0070C0"/>
              </a:solidFill>
            </a:endParaRPr>
          </a:p>
          <a:p>
            <a:r>
              <a:rPr lang="fi-FI" dirty="0">
                <a:solidFill>
                  <a:srgbClr val="0070C0"/>
                </a:solidFill>
              </a:rPr>
              <a:t>Jatko</a:t>
            </a:r>
            <a:r>
              <a:rPr lang="fi-FI" dirty="0" smtClean="0">
                <a:solidFill>
                  <a:srgbClr val="0070C0"/>
                </a:solidFill>
              </a:rPr>
              <a:t>kurssi 2</a:t>
            </a:r>
            <a:endParaRPr lang="fi-FI" dirty="0">
              <a:solidFill>
                <a:srgbClr val="0070C0"/>
              </a:solidFill>
            </a:endParaRPr>
          </a:p>
          <a:p>
            <a:r>
              <a:rPr lang="fi-FI" dirty="0">
                <a:solidFill>
                  <a:srgbClr val="0070C0"/>
                </a:solidFill>
              </a:rPr>
              <a:t>Jatko</a:t>
            </a:r>
            <a:r>
              <a:rPr lang="fi-FI" dirty="0" smtClean="0">
                <a:solidFill>
                  <a:srgbClr val="0070C0"/>
                </a:solidFill>
              </a:rPr>
              <a:t>kurssi 3</a:t>
            </a:r>
          </a:p>
          <a:p>
            <a:r>
              <a:rPr lang="fi-FI" dirty="0">
                <a:solidFill>
                  <a:srgbClr val="0070C0"/>
                </a:solidFill>
              </a:rPr>
              <a:t>Jatko</a:t>
            </a:r>
            <a:r>
              <a:rPr lang="fi-FI" dirty="0" smtClean="0">
                <a:solidFill>
                  <a:srgbClr val="0070C0"/>
                </a:solidFill>
              </a:rPr>
              <a:t>kurssi 4</a:t>
            </a:r>
            <a:endParaRPr lang="fi-FI" dirty="0">
              <a:solidFill>
                <a:srgbClr val="0070C0"/>
              </a:solidFill>
            </a:endParaRPr>
          </a:p>
          <a:p>
            <a:r>
              <a:rPr lang="fi-FI" dirty="0">
                <a:solidFill>
                  <a:srgbClr val="0070C0"/>
                </a:solidFill>
              </a:rPr>
              <a:t>Jatko</a:t>
            </a:r>
            <a:r>
              <a:rPr lang="fi-FI" dirty="0" smtClean="0">
                <a:solidFill>
                  <a:srgbClr val="0070C0"/>
                </a:solidFill>
              </a:rPr>
              <a:t>kurssi 5</a:t>
            </a:r>
            <a:endParaRPr lang="fi-FI" dirty="0">
              <a:solidFill>
                <a:srgbClr val="0070C0"/>
              </a:solidFill>
            </a:endParaRPr>
          </a:p>
          <a:p>
            <a:r>
              <a:rPr lang="fi-FI" dirty="0">
                <a:solidFill>
                  <a:srgbClr val="0070C0"/>
                </a:solidFill>
              </a:rPr>
              <a:t>Jatko</a:t>
            </a:r>
            <a:r>
              <a:rPr lang="fi-FI" dirty="0" smtClean="0">
                <a:solidFill>
                  <a:srgbClr val="0070C0"/>
                </a:solidFill>
              </a:rPr>
              <a:t>kurssi 6</a:t>
            </a:r>
            <a:endParaRPr lang="fi-FI" dirty="0">
              <a:solidFill>
                <a:srgbClr val="0070C0"/>
              </a:solidFill>
            </a:endParaRPr>
          </a:p>
          <a:p>
            <a:endParaRPr lang="fi-FI" dirty="0">
              <a:solidFill>
                <a:srgbClr val="0070C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3988A-0109-0B40-965D-9E0ED41EFEE4}" type="slidenum">
              <a:rPr lang="fi-FI" smtClean="0"/>
              <a:pPr/>
              <a:t>7</a:t>
            </a:fld>
            <a:endParaRPr lang="fi-FI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70B7B-3A24-4526-B87F-684CBCEB9832}" type="datetime1">
              <a:rPr lang="fi-FI" smtClean="0"/>
              <a:t>3.5.2019</a:t>
            </a:fld>
            <a:endParaRPr lang="fi-FI" dirty="0"/>
          </a:p>
        </p:txBody>
      </p:sp>
      <p:sp>
        <p:nvSpPr>
          <p:cNvPr id="10" name="Text Placeholder 5"/>
          <p:cNvSpPr txBox="1">
            <a:spLocks/>
          </p:cNvSpPr>
          <p:nvPr/>
        </p:nvSpPr>
        <p:spPr>
          <a:xfrm>
            <a:off x="5987524" y="1545284"/>
            <a:ext cx="2640172" cy="85239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2000" b="1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1pPr>
            <a:lvl2pPr marL="4572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Tx/>
              <a:buNone/>
              <a:defRPr sz="20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2pPr>
            <a:lvl3pPr marL="9144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SzPct val="80000"/>
              <a:buFontTx/>
              <a:buNone/>
              <a:defRPr sz="18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3pPr>
            <a:lvl4pPr marL="13716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16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4pPr>
            <a:lvl5pPr marL="18288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16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dirty="0" smtClean="0"/>
              <a:t>Syventävät opinnot</a:t>
            </a:r>
            <a:endParaRPr lang="fi-FI" dirty="0"/>
          </a:p>
        </p:txBody>
      </p:sp>
      <p:sp>
        <p:nvSpPr>
          <p:cNvPr id="11" name="Content Placeholder 6"/>
          <p:cNvSpPr txBox="1">
            <a:spLocks/>
          </p:cNvSpPr>
          <p:nvPr/>
        </p:nvSpPr>
        <p:spPr>
          <a:xfrm>
            <a:off x="5763270" y="2429670"/>
            <a:ext cx="2864426" cy="37047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Char char="•"/>
              <a:defRPr sz="2000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1pPr>
            <a:lvl2pPr marL="742950" indent="-28575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Tx/>
              <a:buBlip>
                <a:blip r:embed="rId2"/>
              </a:buBlip>
              <a:defRPr sz="1800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2pPr>
            <a:lvl3pPr marL="1144800" indent="-22860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SzPct val="80000"/>
              <a:buFontTx/>
              <a:buBlip>
                <a:blip r:embed="rId3"/>
              </a:buBlip>
              <a:defRPr sz="1600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3pPr>
            <a:lvl4pPr marL="1600200" indent="-22860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Char char="–"/>
              <a:defRPr sz="1400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4pPr>
            <a:lvl5pPr marL="2057400" indent="-22860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Char char="»"/>
              <a:defRPr sz="1400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dirty="0" smtClean="0">
                <a:solidFill>
                  <a:srgbClr val="FF9900"/>
                </a:solidFill>
              </a:rPr>
              <a:t>Syventäväkurssi </a:t>
            </a:r>
            <a:r>
              <a:rPr lang="fi-FI" dirty="0">
                <a:solidFill>
                  <a:srgbClr val="FF9900"/>
                </a:solidFill>
              </a:rPr>
              <a:t>1</a:t>
            </a:r>
          </a:p>
          <a:p>
            <a:r>
              <a:rPr lang="fi-FI" dirty="0">
                <a:solidFill>
                  <a:srgbClr val="FF9900"/>
                </a:solidFill>
              </a:rPr>
              <a:t>Syventäväkurssi 2</a:t>
            </a:r>
          </a:p>
          <a:p>
            <a:r>
              <a:rPr lang="fi-FI" dirty="0" smtClean="0">
                <a:solidFill>
                  <a:srgbClr val="FF9900"/>
                </a:solidFill>
              </a:rPr>
              <a:t>Syventäväkurssi 3</a:t>
            </a:r>
            <a:endParaRPr lang="fi-FI" dirty="0">
              <a:solidFill>
                <a:srgbClr val="FF9900"/>
              </a:solidFill>
            </a:endParaRPr>
          </a:p>
          <a:p>
            <a:r>
              <a:rPr lang="fi-FI" dirty="0">
                <a:solidFill>
                  <a:srgbClr val="FF9900"/>
                </a:solidFill>
              </a:rPr>
              <a:t>Syventäväkurssi </a:t>
            </a:r>
            <a:r>
              <a:rPr lang="fi-FI" dirty="0" smtClean="0">
                <a:solidFill>
                  <a:srgbClr val="FF9900"/>
                </a:solidFill>
              </a:rPr>
              <a:t>4</a:t>
            </a:r>
            <a:endParaRPr lang="fi-FI" dirty="0">
              <a:solidFill>
                <a:srgbClr val="FF9900"/>
              </a:solidFill>
            </a:endParaRPr>
          </a:p>
          <a:p>
            <a:endParaRPr lang="fi-FI" dirty="0"/>
          </a:p>
        </p:txBody>
      </p:sp>
      <p:sp>
        <p:nvSpPr>
          <p:cNvPr id="12" name="Text Placeholder 3"/>
          <p:cNvSpPr txBox="1">
            <a:spLocks/>
          </p:cNvSpPr>
          <p:nvPr/>
        </p:nvSpPr>
        <p:spPr>
          <a:xfrm>
            <a:off x="198408" y="5468711"/>
            <a:ext cx="7913842" cy="85239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2000" b="1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1pPr>
            <a:lvl2pPr marL="4572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Tx/>
              <a:buNone/>
              <a:defRPr sz="20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2pPr>
            <a:lvl3pPr marL="9144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SzPct val="80000"/>
              <a:buFontTx/>
              <a:buNone/>
              <a:defRPr sz="18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3pPr>
            <a:lvl4pPr marL="13716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16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4pPr>
            <a:lvl5pPr marL="18288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16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1800" b="0" i="1" dirty="0" smtClean="0">
                <a:solidFill>
                  <a:schemeClr val="tx1"/>
                </a:solidFill>
              </a:rPr>
              <a:t>Esim. perusopintoihin kuuluu niin metataito kuin substanssikursseja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1800" b="0" i="1" dirty="0" smtClean="0">
                <a:solidFill>
                  <a:schemeClr val="tx1"/>
                </a:solidFill>
              </a:rPr>
              <a:t>Opintokokonaisuuden osaamistavoitteet pirstaleiset</a:t>
            </a:r>
          </a:p>
        </p:txBody>
      </p:sp>
    </p:spTree>
    <p:extLst>
      <p:ext uri="{BB962C8B-B14F-4D97-AF65-F5344CB8AC3E}">
        <p14:creationId xmlns:p14="http://schemas.microsoft.com/office/powerpoint/2010/main" val="35800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4838" y="239739"/>
            <a:ext cx="7356324" cy="1019912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X tutkinto-ohjelma </a:t>
            </a:r>
            <a:r>
              <a:rPr lang="fi-FI" b="0" i="1" dirty="0" smtClean="0"/>
              <a:t>(osaamisperustainen)</a:t>
            </a:r>
            <a:endParaRPr lang="fi-FI" b="0" i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74653" y="1577279"/>
            <a:ext cx="2311879" cy="852391"/>
          </a:xfrm>
        </p:spPr>
        <p:txBody>
          <a:bodyPr>
            <a:normAutofit/>
          </a:bodyPr>
          <a:lstStyle/>
          <a:p>
            <a:r>
              <a:rPr lang="fi-FI" sz="2200" dirty="0" smtClean="0"/>
              <a:t>Osaamisalue A</a:t>
            </a:r>
            <a:endParaRPr lang="fi-FI" sz="22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98408" y="2429670"/>
            <a:ext cx="2777249" cy="2452881"/>
          </a:xfrm>
        </p:spPr>
        <p:txBody>
          <a:bodyPr/>
          <a:lstStyle/>
          <a:p>
            <a:r>
              <a:rPr lang="fi-FI" dirty="0" smtClean="0">
                <a:solidFill>
                  <a:srgbClr val="00B050"/>
                </a:solidFill>
              </a:rPr>
              <a:t>Peruskurssi 1</a:t>
            </a:r>
          </a:p>
          <a:p>
            <a:r>
              <a:rPr lang="fi-FI" dirty="0" smtClean="0">
                <a:solidFill>
                  <a:srgbClr val="00B050"/>
                </a:solidFill>
              </a:rPr>
              <a:t>Peruskurssi 2</a:t>
            </a:r>
            <a:endParaRPr lang="fi-FI" dirty="0">
              <a:solidFill>
                <a:srgbClr val="00B050"/>
              </a:solidFill>
            </a:endParaRPr>
          </a:p>
          <a:p>
            <a:r>
              <a:rPr lang="fi-FI" dirty="0" smtClean="0">
                <a:solidFill>
                  <a:srgbClr val="0070C0"/>
                </a:solidFill>
              </a:rPr>
              <a:t>Jatkokurssi 1</a:t>
            </a:r>
          </a:p>
          <a:p>
            <a:r>
              <a:rPr lang="fi-FI" dirty="0" smtClean="0">
                <a:solidFill>
                  <a:srgbClr val="0070C0"/>
                </a:solidFill>
              </a:rPr>
              <a:t>Jatkokurssi 2</a:t>
            </a:r>
          </a:p>
          <a:p>
            <a:r>
              <a:rPr lang="fi-FI" dirty="0" smtClean="0">
                <a:solidFill>
                  <a:srgbClr val="FF9900"/>
                </a:solidFill>
              </a:rPr>
              <a:t>Syventäväkurssi 1</a:t>
            </a:r>
            <a:endParaRPr lang="fi-FI" dirty="0">
              <a:solidFill>
                <a:srgbClr val="FF990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3056772" y="1575924"/>
            <a:ext cx="2333745" cy="852391"/>
          </a:xfrm>
        </p:spPr>
        <p:txBody>
          <a:bodyPr>
            <a:normAutofit/>
          </a:bodyPr>
          <a:lstStyle/>
          <a:p>
            <a:r>
              <a:rPr lang="fi-FI" sz="2200" dirty="0" smtClean="0"/>
              <a:t>Osaamisalue B</a:t>
            </a:r>
            <a:endParaRPr lang="fi-FI" sz="22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2975657" y="2429670"/>
            <a:ext cx="2864426" cy="2211341"/>
          </a:xfrm>
        </p:spPr>
        <p:txBody>
          <a:bodyPr/>
          <a:lstStyle/>
          <a:p>
            <a:r>
              <a:rPr lang="fi-FI" dirty="0" smtClean="0">
                <a:solidFill>
                  <a:srgbClr val="00B050"/>
                </a:solidFill>
              </a:rPr>
              <a:t>Peruskurssi </a:t>
            </a:r>
            <a:r>
              <a:rPr lang="fi-FI" dirty="0">
                <a:solidFill>
                  <a:srgbClr val="00B050"/>
                </a:solidFill>
              </a:rPr>
              <a:t>3</a:t>
            </a:r>
          </a:p>
          <a:p>
            <a:r>
              <a:rPr lang="fi-FI" dirty="0" smtClean="0">
                <a:solidFill>
                  <a:srgbClr val="00B050"/>
                </a:solidFill>
              </a:rPr>
              <a:t>Peruskurssi </a:t>
            </a:r>
            <a:r>
              <a:rPr lang="fi-FI" dirty="0">
                <a:solidFill>
                  <a:srgbClr val="00B050"/>
                </a:solidFill>
              </a:rPr>
              <a:t>4</a:t>
            </a:r>
          </a:p>
          <a:p>
            <a:r>
              <a:rPr lang="fi-FI" dirty="0">
                <a:solidFill>
                  <a:srgbClr val="0070C0"/>
                </a:solidFill>
              </a:rPr>
              <a:t>Jatko</a:t>
            </a:r>
            <a:r>
              <a:rPr lang="fi-FI" dirty="0" smtClean="0">
                <a:solidFill>
                  <a:srgbClr val="0070C0"/>
                </a:solidFill>
              </a:rPr>
              <a:t>kurssi </a:t>
            </a:r>
            <a:r>
              <a:rPr lang="fi-FI" dirty="0">
                <a:solidFill>
                  <a:srgbClr val="0070C0"/>
                </a:solidFill>
              </a:rPr>
              <a:t>3</a:t>
            </a:r>
            <a:endParaRPr lang="fi-FI" dirty="0" smtClean="0">
              <a:solidFill>
                <a:srgbClr val="0070C0"/>
              </a:solidFill>
            </a:endParaRPr>
          </a:p>
          <a:p>
            <a:r>
              <a:rPr lang="fi-FI" dirty="0">
                <a:solidFill>
                  <a:srgbClr val="FF9900"/>
                </a:solidFill>
              </a:rPr>
              <a:t>Syventäväkurssi </a:t>
            </a:r>
            <a:r>
              <a:rPr lang="fi-FI" dirty="0" smtClean="0">
                <a:solidFill>
                  <a:srgbClr val="FF9900"/>
                </a:solidFill>
              </a:rPr>
              <a:t>2</a:t>
            </a:r>
            <a:endParaRPr lang="fi-FI" dirty="0">
              <a:solidFill>
                <a:srgbClr val="FF9900"/>
              </a:solidFill>
            </a:endParaRPr>
          </a:p>
          <a:p>
            <a:endParaRPr lang="fi-FI" dirty="0">
              <a:solidFill>
                <a:srgbClr val="0070C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3988A-0109-0B40-965D-9E0ED41EFEE4}" type="slidenum">
              <a:rPr lang="fi-FI" smtClean="0"/>
              <a:pPr/>
              <a:t>8</a:t>
            </a:fld>
            <a:endParaRPr lang="fi-FI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70B7B-3A24-4526-B87F-684CBCEB9832}" type="datetime1">
              <a:rPr lang="fi-FI" smtClean="0"/>
              <a:t>3.5.2019</a:t>
            </a:fld>
            <a:endParaRPr lang="fi-FI" dirty="0"/>
          </a:p>
        </p:txBody>
      </p:sp>
      <p:sp>
        <p:nvSpPr>
          <p:cNvPr id="10" name="Text Placeholder 5"/>
          <p:cNvSpPr txBox="1">
            <a:spLocks/>
          </p:cNvSpPr>
          <p:nvPr/>
        </p:nvSpPr>
        <p:spPr>
          <a:xfrm>
            <a:off x="5763598" y="1583195"/>
            <a:ext cx="2587796" cy="85239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2000" b="1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1pPr>
            <a:lvl2pPr marL="4572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Tx/>
              <a:buNone/>
              <a:defRPr sz="20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2pPr>
            <a:lvl3pPr marL="9144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SzPct val="80000"/>
              <a:buFontTx/>
              <a:buNone/>
              <a:defRPr sz="18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3pPr>
            <a:lvl4pPr marL="13716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16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4pPr>
            <a:lvl5pPr marL="18288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16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2200" smtClean="0"/>
              <a:t>Osaamisalue C…</a:t>
            </a:r>
            <a:endParaRPr lang="fi-FI" sz="2200" dirty="0"/>
          </a:p>
        </p:txBody>
      </p:sp>
      <p:sp>
        <p:nvSpPr>
          <p:cNvPr id="11" name="Content Placeholder 6"/>
          <p:cNvSpPr txBox="1">
            <a:spLocks/>
          </p:cNvSpPr>
          <p:nvPr/>
        </p:nvSpPr>
        <p:spPr>
          <a:xfrm>
            <a:off x="5763270" y="2429670"/>
            <a:ext cx="2864426" cy="3117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Char char="•"/>
              <a:defRPr sz="2000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1pPr>
            <a:lvl2pPr marL="742950" indent="-28575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Tx/>
              <a:buBlip>
                <a:blip r:embed="rId2"/>
              </a:buBlip>
              <a:defRPr sz="1800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2pPr>
            <a:lvl3pPr marL="1144800" indent="-22860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SzPct val="80000"/>
              <a:buFontTx/>
              <a:buBlip>
                <a:blip r:embed="rId3"/>
              </a:buBlip>
              <a:defRPr sz="1600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3pPr>
            <a:lvl4pPr marL="1600200" indent="-22860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Char char="–"/>
              <a:defRPr sz="1400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4pPr>
            <a:lvl5pPr marL="2057400" indent="-22860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Char char="»"/>
              <a:defRPr sz="1400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dirty="0" smtClean="0">
                <a:solidFill>
                  <a:srgbClr val="00B050"/>
                </a:solidFill>
              </a:rPr>
              <a:t>Peruskurssi 5</a:t>
            </a:r>
          </a:p>
          <a:p>
            <a:r>
              <a:rPr lang="fi-FI" dirty="0" smtClean="0">
                <a:solidFill>
                  <a:srgbClr val="00B050"/>
                </a:solidFill>
              </a:rPr>
              <a:t>Peruskurssi 6</a:t>
            </a:r>
          </a:p>
          <a:p>
            <a:r>
              <a:rPr lang="fi-FI" dirty="0" smtClean="0">
                <a:solidFill>
                  <a:srgbClr val="0070C0"/>
                </a:solidFill>
              </a:rPr>
              <a:t>Jatkokurssi 4</a:t>
            </a:r>
          </a:p>
          <a:p>
            <a:r>
              <a:rPr lang="fi-FI" dirty="0">
                <a:solidFill>
                  <a:srgbClr val="0070C0"/>
                </a:solidFill>
              </a:rPr>
              <a:t>Jatko</a:t>
            </a:r>
            <a:r>
              <a:rPr lang="fi-FI" dirty="0" smtClean="0">
                <a:solidFill>
                  <a:srgbClr val="0070C0"/>
                </a:solidFill>
              </a:rPr>
              <a:t>kurssi 5</a:t>
            </a:r>
          </a:p>
          <a:p>
            <a:r>
              <a:rPr lang="fi-FI" dirty="0">
                <a:solidFill>
                  <a:srgbClr val="0070C0"/>
                </a:solidFill>
              </a:rPr>
              <a:t>Jatko</a:t>
            </a:r>
            <a:r>
              <a:rPr lang="fi-FI" dirty="0" smtClean="0">
                <a:solidFill>
                  <a:srgbClr val="0070C0"/>
                </a:solidFill>
              </a:rPr>
              <a:t>kurssi 6</a:t>
            </a:r>
            <a:endParaRPr lang="fi-FI" dirty="0">
              <a:solidFill>
                <a:srgbClr val="0070C0"/>
              </a:solidFill>
            </a:endParaRPr>
          </a:p>
          <a:p>
            <a:r>
              <a:rPr lang="fi-FI" dirty="0">
                <a:solidFill>
                  <a:srgbClr val="FF9900"/>
                </a:solidFill>
              </a:rPr>
              <a:t>Syventäväkurssi </a:t>
            </a:r>
            <a:r>
              <a:rPr lang="fi-FI" dirty="0" smtClean="0">
                <a:solidFill>
                  <a:srgbClr val="FF9900"/>
                </a:solidFill>
              </a:rPr>
              <a:t>3</a:t>
            </a:r>
            <a:endParaRPr lang="fi-FI" dirty="0">
              <a:solidFill>
                <a:srgbClr val="FF9900"/>
              </a:solidFill>
            </a:endParaRPr>
          </a:p>
          <a:p>
            <a:r>
              <a:rPr lang="fi-FI" dirty="0">
                <a:solidFill>
                  <a:srgbClr val="FF9900"/>
                </a:solidFill>
              </a:rPr>
              <a:t>Syventäväkurssi </a:t>
            </a:r>
            <a:r>
              <a:rPr lang="fi-FI" dirty="0" smtClean="0">
                <a:solidFill>
                  <a:srgbClr val="FF9900"/>
                </a:solidFill>
              </a:rPr>
              <a:t>4</a:t>
            </a:r>
            <a:endParaRPr lang="fi-FI" dirty="0">
              <a:solidFill>
                <a:srgbClr val="FF9900"/>
              </a:solidFill>
            </a:endParaRPr>
          </a:p>
          <a:p>
            <a:endParaRPr lang="fi-FI" dirty="0"/>
          </a:p>
        </p:txBody>
      </p:sp>
      <p:sp>
        <p:nvSpPr>
          <p:cNvPr id="12" name="Text Placeholder 3"/>
          <p:cNvSpPr txBox="1">
            <a:spLocks/>
          </p:cNvSpPr>
          <p:nvPr/>
        </p:nvSpPr>
        <p:spPr>
          <a:xfrm>
            <a:off x="198408" y="5468711"/>
            <a:ext cx="7913842" cy="85239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2000" b="1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1pPr>
            <a:lvl2pPr marL="4572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Tx/>
              <a:buNone/>
              <a:defRPr sz="20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2pPr>
            <a:lvl3pPr marL="9144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SzPct val="80000"/>
              <a:buFontTx/>
              <a:buNone/>
              <a:defRPr sz="18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3pPr>
            <a:lvl4pPr marL="13716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16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4pPr>
            <a:lvl5pPr marL="18288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16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200" b="0" dirty="0" smtClean="0">
                <a:solidFill>
                  <a:schemeClr val="tx1"/>
                </a:solidFill>
              </a:rPr>
              <a:t>Opintojaksot jäsentyvät </a:t>
            </a:r>
            <a:r>
              <a:rPr lang="fi-FI" sz="2200" dirty="0" smtClean="0">
                <a:solidFill>
                  <a:schemeClr val="tx1"/>
                </a:solidFill>
              </a:rPr>
              <a:t>Osaamisalueisiin </a:t>
            </a:r>
            <a:r>
              <a:rPr lang="fi-FI" sz="2200" b="0" dirty="0" smtClean="0">
                <a:solidFill>
                  <a:schemeClr val="tx1"/>
                </a:solidFill>
              </a:rPr>
              <a:t>joille annetaan </a:t>
            </a:r>
            <a:r>
              <a:rPr lang="fi-FI" sz="2200" dirty="0" smtClean="0">
                <a:solidFill>
                  <a:schemeClr val="tx1"/>
                </a:solidFill>
              </a:rPr>
              <a:t>osaamista kuvaava nimi </a:t>
            </a:r>
          </a:p>
        </p:txBody>
      </p:sp>
    </p:spTree>
    <p:extLst>
      <p:ext uri="{BB962C8B-B14F-4D97-AF65-F5344CB8AC3E}">
        <p14:creationId xmlns:p14="http://schemas.microsoft.com/office/powerpoint/2010/main" val="301379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4838" y="239739"/>
            <a:ext cx="7356324" cy="1019912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X tutkinto-ohjelma </a:t>
            </a:r>
            <a:r>
              <a:rPr lang="fi-FI" b="0" i="1" dirty="0" smtClean="0"/>
              <a:t>(osaamisperustainen)</a:t>
            </a:r>
            <a:endParaRPr lang="fi-FI" b="0" i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98408" y="2429670"/>
            <a:ext cx="2777249" cy="2452881"/>
          </a:xfrm>
        </p:spPr>
        <p:txBody>
          <a:bodyPr/>
          <a:lstStyle/>
          <a:p>
            <a:r>
              <a:rPr lang="fi-FI" dirty="0" smtClean="0">
                <a:solidFill>
                  <a:srgbClr val="00B050"/>
                </a:solidFill>
              </a:rPr>
              <a:t>Peruskurssi 1</a:t>
            </a:r>
          </a:p>
          <a:p>
            <a:r>
              <a:rPr lang="fi-FI" dirty="0" smtClean="0">
                <a:solidFill>
                  <a:srgbClr val="00B050"/>
                </a:solidFill>
              </a:rPr>
              <a:t>Peruskurssi 2</a:t>
            </a:r>
            <a:endParaRPr lang="fi-FI" dirty="0">
              <a:solidFill>
                <a:srgbClr val="00B050"/>
              </a:solidFill>
            </a:endParaRPr>
          </a:p>
          <a:p>
            <a:r>
              <a:rPr lang="fi-FI" dirty="0" smtClean="0">
                <a:solidFill>
                  <a:srgbClr val="0070C0"/>
                </a:solidFill>
              </a:rPr>
              <a:t>Jatkokurssi 1</a:t>
            </a:r>
          </a:p>
          <a:p>
            <a:r>
              <a:rPr lang="fi-FI" dirty="0" smtClean="0">
                <a:solidFill>
                  <a:srgbClr val="0070C0"/>
                </a:solidFill>
              </a:rPr>
              <a:t>Jatkokurssi 2</a:t>
            </a:r>
          </a:p>
          <a:p>
            <a:r>
              <a:rPr lang="fi-FI" dirty="0" smtClean="0">
                <a:solidFill>
                  <a:srgbClr val="FF9900"/>
                </a:solidFill>
              </a:rPr>
              <a:t>Syventäväkurssi 1</a:t>
            </a:r>
            <a:endParaRPr lang="fi-FI" dirty="0">
              <a:solidFill>
                <a:srgbClr val="FF990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2975657" y="2429670"/>
            <a:ext cx="2864426" cy="2211341"/>
          </a:xfrm>
        </p:spPr>
        <p:txBody>
          <a:bodyPr/>
          <a:lstStyle/>
          <a:p>
            <a:r>
              <a:rPr lang="fi-FI" dirty="0" smtClean="0">
                <a:solidFill>
                  <a:srgbClr val="00B050"/>
                </a:solidFill>
              </a:rPr>
              <a:t>Peruskurssi </a:t>
            </a:r>
            <a:r>
              <a:rPr lang="fi-FI" dirty="0">
                <a:solidFill>
                  <a:srgbClr val="00B050"/>
                </a:solidFill>
              </a:rPr>
              <a:t>3</a:t>
            </a:r>
          </a:p>
          <a:p>
            <a:r>
              <a:rPr lang="fi-FI" dirty="0" smtClean="0">
                <a:solidFill>
                  <a:srgbClr val="00B050"/>
                </a:solidFill>
              </a:rPr>
              <a:t>Peruskurssi </a:t>
            </a:r>
            <a:r>
              <a:rPr lang="fi-FI" dirty="0">
                <a:solidFill>
                  <a:srgbClr val="00B050"/>
                </a:solidFill>
              </a:rPr>
              <a:t>4</a:t>
            </a:r>
          </a:p>
          <a:p>
            <a:r>
              <a:rPr lang="fi-FI" dirty="0">
                <a:solidFill>
                  <a:srgbClr val="0070C0"/>
                </a:solidFill>
              </a:rPr>
              <a:t>Jatko</a:t>
            </a:r>
            <a:r>
              <a:rPr lang="fi-FI" dirty="0" smtClean="0">
                <a:solidFill>
                  <a:srgbClr val="0070C0"/>
                </a:solidFill>
              </a:rPr>
              <a:t>kurssi </a:t>
            </a:r>
            <a:r>
              <a:rPr lang="fi-FI" dirty="0">
                <a:solidFill>
                  <a:srgbClr val="0070C0"/>
                </a:solidFill>
              </a:rPr>
              <a:t>3</a:t>
            </a:r>
            <a:endParaRPr lang="fi-FI" dirty="0" smtClean="0">
              <a:solidFill>
                <a:srgbClr val="0070C0"/>
              </a:solidFill>
            </a:endParaRPr>
          </a:p>
          <a:p>
            <a:r>
              <a:rPr lang="fi-FI" dirty="0">
                <a:solidFill>
                  <a:srgbClr val="FF9900"/>
                </a:solidFill>
              </a:rPr>
              <a:t>Syventäväkurssi </a:t>
            </a:r>
            <a:r>
              <a:rPr lang="fi-FI" dirty="0" smtClean="0">
                <a:solidFill>
                  <a:srgbClr val="FF9900"/>
                </a:solidFill>
              </a:rPr>
              <a:t>2</a:t>
            </a:r>
            <a:endParaRPr lang="fi-FI" dirty="0">
              <a:solidFill>
                <a:srgbClr val="FF9900"/>
              </a:solidFill>
            </a:endParaRPr>
          </a:p>
          <a:p>
            <a:endParaRPr lang="fi-FI" dirty="0">
              <a:solidFill>
                <a:srgbClr val="0070C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3988A-0109-0B40-965D-9E0ED41EFEE4}" type="slidenum">
              <a:rPr lang="fi-FI" smtClean="0"/>
              <a:pPr/>
              <a:t>9</a:t>
            </a:fld>
            <a:endParaRPr lang="fi-FI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70B7B-3A24-4526-B87F-684CBCEB9832}" type="datetime1">
              <a:rPr lang="fi-FI" smtClean="0"/>
              <a:t>3.5.2019</a:t>
            </a:fld>
            <a:endParaRPr lang="fi-FI" dirty="0"/>
          </a:p>
        </p:txBody>
      </p:sp>
      <p:sp>
        <p:nvSpPr>
          <p:cNvPr id="11" name="Content Placeholder 6"/>
          <p:cNvSpPr txBox="1">
            <a:spLocks/>
          </p:cNvSpPr>
          <p:nvPr/>
        </p:nvSpPr>
        <p:spPr>
          <a:xfrm>
            <a:off x="5763270" y="2429670"/>
            <a:ext cx="2864426" cy="3117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Char char="•"/>
              <a:defRPr sz="2000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1pPr>
            <a:lvl2pPr marL="742950" indent="-28575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Tx/>
              <a:buBlip>
                <a:blip r:embed="rId2"/>
              </a:buBlip>
              <a:defRPr sz="1800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2pPr>
            <a:lvl3pPr marL="1144800" indent="-22860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SzPct val="80000"/>
              <a:buFontTx/>
              <a:buBlip>
                <a:blip r:embed="rId3"/>
              </a:buBlip>
              <a:defRPr sz="1600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3pPr>
            <a:lvl4pPr marL="1600200" indent="-22860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Char char="–"/>
              <a:defRPr sz="1400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4pPr>
            <a:lvl5pPr marL="2057400" indent="-22860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Char char="»"/>
              <a:defRPr sz="1400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dirty="0" smtClean="0">
                <a:solidFill>
                  <a:srgbClr val="00B050"/>
                </a:solidFill>
              </a:rPr>
              <a:t>Peruskurssi 5</a:t>
            </a:r>
          </a:p>
          <a:p>
            <a:r>
              <a:rPr lang="fi-FI" dirty="0" smtClean="0">
                <a:solidFill>
                  <a:srgbClr val="00B050"/>
                </a:solidFill>
              </a:rPr>
              <a:t>Peruskurssi 6</a:t>
            </a:r>
          </a:p>
          <a:p>
            <a:r>
              <a:rPr lang="fi-FI" dirty="0" smtClean="0">
                <a:solidFill>
                  <a:srgbClr val="0070C0"/>
                </a:solidFill>
              </a:rPr>
              <a:t>Jatkokurssi 4</a:t>
            </a:r>
          </a:p>
          <a:p>
            <a:r>
              <a:rPr lang="fi-FI" dirty="0">
                <a:solidFill>
                  <a:srgbClr val="0070C0"/>
                </a:solidFill>
              </a:rPr>
              <a:t>Jatko</a:t>
            </a:r>
            <a:r>
              <a:rPr lang="fi-FI" dirty="0" smtClean="0">
                <a:solidFill>
                  <a:srgbClr val="0070C0"/>
                </a:solidFill>
              </a:rPr>
              <a:t>kurssi 5</a:t>
            </a:r>
          </a:p>
          <a:p>
            <a:r>
              <a:rPr lang="fi-FI" dirty="0">
                <a:solidFill>
                  <a:srgbClr val="0070C0"/>
                </a:solidFill>
              </a:rPr>
              <a:t>Jatko</a:t>
            </a:r>
            <a:r>
              <a:rPr lang="fi-FI" dirty="0" smtClean="0">
                <a:solidFill>
                  <a:srgbClr val="0070C0"/>
                </a:solidFill>
              </a:rPr>
              <a:t>kurssi 6</a:t>
            </a:r>
            <a:endParaRPr lang="fi-FI" dirty="0">
              <a:solidFill>
                <a:srgbClr val="0070C0"/>
              </a:solidFill>
            </a:endParaRPr>
          </a:p>
          <a:p>
            <a:r>
              <a:rPr lang="fi-FI" dirty="0">
                <a:solidFill>
                  <a:srgbClr val="FF9900"/>
                </a:solidFill>
              </a:rPr>
              <a:t>Syventäväkurssi </a:t>
            </a:r>
            <a:r>
              <a:rPr lang="fi-FI" dirty="0" smtClean="0">
                <a:solidFill>
                  <a:srgbClr val="FF9900"/>
                </a:solidFill>
              </a:rPr>
              <a:t>3</a:t>
            </a:r>
            <a:endParaRPr lang="fi-FI" dirty="0">
              <a:solidFill>
                <a:srgbClr val="FF9900"/>
              </a:solidFill>
            </a:endParaRPr>
          </a:p>
          <a:p>
            <a:r>
              <a:rPr lang="fi-FI" dirty="0">
                <a:solidFill>
                  <a:srgbClr val="FF9900"/>
                </a:solidFill>
              </a:rPr>
              <a:t>Syventäväkurssi </a:t>
            </a:r>
            <a:r>
              <a:rPr lang="fi-FI" dirty="0" smtClean="0">
                <a:solidFill>
                  <a:srgbClr val="FF9900"/>
                </a:solidFill>
              </a:rPr>
              <a:t>4</a:t>
            </a:r>
            <a:endParaRPr lang="fi-FI" dirty="0">
              <a:solidFill>
                <a:srgbClr val="FF9900"/>
              </a:solidFill>
            </a:endParaRPr>
          </a:p>
          <a:p>
            <a:endParaRPr lang="fi-FI" dirty="0"/>
          </a:p>
        </p:txBody>
      </p:sp>
      <p:sp>
        <p:nvSpPr>
          <p:cNvPr id="12" name="Text Placeholder 3"/>
          <p:cNvSpPr txBox="1">
            <a:spLocks/>
          </p:cNvSpPr>
          <p:nvPr/>
        </p:nvSpPr>
        <p:spPr>
          <a:xfrm>
            <a:off x="198408" y="5468711"/>
            <a:ext cx="7913842" cy="85239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2000" b="1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1pPr>
            <a:lvl2pPr marL="4572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Tx/>
              <a:buNone/>
              <a:defRPr sz="20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2pPr>
            <a:lvl3pPr marL="9144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SzPct val="80000"/>
              <a:buFontTx/>
              <a:buNone/>
              <a:defRPr sz="18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3pPr>
            <a:lvl4pPr marL="13716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16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4pPr>
            <a:lvl5pPr marL="18288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16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200" b="0" dirty="0" smtClean="0">
                <a:solidFill>
                  <a:schemeClr val="tx1"/>
                </a:solidFill>
              </a:rPr>
              <a:t>Opintojaksot jäsentyvät </a:t>
            </a:r>
            <a:r>
              <a:rPr lang="fi-FI" sz="2200" dirty="0" smtClean="0">
                <a:solidFill>
                  <a:schemeClr val="tx1"/>
                </a:solidFill>
              </a:rPr>
              <a:t>Osaamisalueisiin </a:t>
            </a:r>
            <a:r>
              <a:rPr lang="fi-FI" sz="2200" b="0" dirty="0" smtClean="0">
                <a:solidFill>
                  <a:schemeClr val="tx1"/>
                </a:solidFill>
              </a:rPr>
              <a:t>joille annetaan </a:t>
            </a:r>
            <a:r>
              <a:rPr lang="fi-FI" sz="2200" dirty="0" smtClean="0">
                <a:solidFill>
                  <a:schemeClr val="tx1"/>
                </a:solidFill>
              </a:rPr>
              <a:t>osaamista kuvaava nimi </a:t>
            </a:r>
          </a:p>
        </p:txBody>
      </p:sp>
      <p:sp>
        <p:nvSpPr>
          <p:cNvPr id="15" name="Text Placeholder 3"/>
          <p:cNvSpPr txBox="1">
            <a:spLocks/>
          </p:cNvSpPr>
          <p:nvPr/>
        </p:nvSpPr>
        <p:spPr>
          <a:xfrm>
            <a:off x="534838" y="1524990"/>
            <a:ext cx="2311879" cy="85239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2000" b="1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1pPr>
            <a:lvl2pPr marL="4572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Tx/>
              <a:buNone/>
              <a:defRPr sz="20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2pPr>
            <a:lvl3pPr marL="9144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SzPct val="80000"/>
              <a:buFontTx/>
              <a:buNone/>
              <a:defRPr sz="18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3pPr>
            <a:lvl4pPr marL="13716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16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4pPr>
            <a:lvl5pPr marL="18288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16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2200" dirty="0" smtClean="0"/>
              <a:t>Oppimisen ja työelämäntaidot</a:t>
            </a:r>
            <a:endParaRPr lang="fi-FI" sz="2200" dirty="0"/>
          </a:p>
        </p:txBody>
      </p:sp>
      <p:sp>
        <p:nvSpPr>
          <p:cNvPr id="16" name="Text Placeholder 5"/>
          <p:cNvSpPr txBox="1">
            <a:spLocks/>
          </p:cNvSpPr>
          <p:nvPr/>
        </p:nvSpPr>
        <p:spPr>
          <a:xfrm>
            <a:off x="3262776" y="1523635"/>
            <a:ext cx="2787613" cy="85239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2000" b="1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1pPr>
            <a:lvl2pPr marL="4572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Tx/>
              <a:buNone/>
              <a:defRPr sz="20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2pPr>
            <a:lvl3pPr marL="9144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SzPct val="80000"/>
              <a:buFontTx/>
              <a:buNone/>
              <a:defRPr sz="18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3pPr>
            <a:lvl4pPr marL="13716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16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4pPr>
            <a:lvl5pPr marL="18288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16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dirty="0" smtClean="0"/>
              <a:t>Liikuntapedagogiikka ja didaktiikka</a:t>
            </a:r>
            <a:endParaRPr lang="fi-FI" dirty="0"/>
          </a:p>
        </p:txBody>
      </p:sp>
      <p:sp>
        <p:nvSpPr>
          <p:cNvPr id="17" name="Text Placeholder 5"/>
          <p:cNvSpPr txBox="1">
            <a:spLocks/>
          </p:cNvSpPr>
          <p:nvPr/>
        </p:nvSpPr>
        <p:spPr>
          <a:xfrm>
            <a:off x="6050389" y="1545284"/>
            <a:ext cx="2670917" cy="85239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2000" b="1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1pPr>
            <a:lvl2pPr marL="4572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Tx/>
              <a:buNone/>
              <a:defRPr sz="20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2pPr>
            <a:lvl3pPr marL="9144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SzPct val="80000"/>
              <a:buFontTx/>
              <a:buNone/>
              <a:defRPr sz="18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3pPr>
            <a:lvl4pPr marL="13716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16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4pPr>
            <a:lvl5pPr marL="18288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16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dirty="0" smtClean="0"/>
              <a:t>Tutkimusosaaminen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6283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YU Otsikkodiat">
  <a:themeElements>
    <a:clrScheme name="JYU">
      <a:dk1>
        <a:sysClr val="windowText" lastClr="000000"/>
      </a:dk1>
      <a:lt1>
        <a:sysClr val="window" lastClr="FFFFFF"/>
      </a:lt1>
      <a:dk2>
        <a:srgbClr val="002957"/>
      </a:dk2>
      <a:lt2>
        <a:srgbClr val="C7C9C8"/>
      </a:lt2>
      <a:accent1>
        <a:srgbClr val="F1563F"/>
      </a:accent1>
      <a:accent2>
        <a:srgbClr val="002957"/>
      </a:accent2>
      <a:accent3>
        <a:srgbClr val="C29A5B"/>
      </a:accent3>
      <a:accent4>
        <a:srgbClr val="C7C9C8"/>
      </a:accent4>
      <a:accent5>
        <a:srgbClr val="EEEFEE"/>
      </a:accent5>
      <a:accent6>
        <a:srgbClr val="1A3C68"/>
      </a:accent6>
      <a:hlink>
        <a:srgbClr val="F1563F"/>
      </a:hlink>
      <a:folHlink>
        <a:srgbClr val="CD1619"/>
      </a:folHlink>
    </a:clrScheme>
    <a:fontScheme name="Elementit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JYU_ppt-eikuvia_kevyt_Helvetica.potx" id="{9280246C-8154-4742-BA74-FA58D652E538}" vid="{AF9E5D57-5B5E-401D-B2CE-10D92039A025}"/>
    </a:ext>
  </a:extLst>
</a:theme>
</file>

<file path=ppt/theme/theme2.xml><?xml version="1.0" encoding="utf-8"?>
<a:theme xmlns:a="http://schemas.openxmlformats.org/drawingml/2006/main" name="JYU sisältö pohjat">
  <a:themeElements>
    <a:clrScheme name="JYU">
      <a:dk1>
        <a:sysClr val="windowText" lastClr="000000"/>
      </a:dk1>
      <a:lt1>
        <a:sysClr val="window" lastClr="FFFFFF"/>
      </a:lt1>
      <a:dk2>
        <a:srgbClr val="002957"/>
      </a:dk2>
      <a:lt2>
        <a:srgbClr val="C7C9C8"/>
      </a:lt2>
      <a:accent1>
        <a:srgbClr val="F1563F"/>
      </a:accent1>
      <a:accent2>
        <a:srgbClr val="002957"/>
      </a:accent2>
      <a:accent3>
        <a:srgbClr val="C29A5B"/>
      </a:accent3>
      <a:accent4>
        <a:srgbClr val="C7C9C8"/>
      </a:accent4>
      <a:accent5>
        <a:srgbClr val="EEEFEE"/>
      </a:accent5>
      <a:accent6>
        <a:srgbClr val="1A3C68"/>
      </a:accent6>
      <a:hlink>
        <a:srgbClr val="F1563F"/>
      </a:hlink>
      <a:folHlink>
        <a:srgbClr val="CD1619"/>
      </a:folHlink>
    </a:clrScheme>
    <a:fontScheme name="Elementit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JYU_ppt-eikuvia_kevyt_Helvetica.potx" id="{9280246C-8154-4742-BA74-FA58D652E538}" vid="{2DE237A3-F387-42F7-8438-1775296BE603}"/>
    </a:ext>
  </a:extLst>
</a:theme>
</file>

<file path=ppt/theme/theme3.xml><?xml version="1.0" encoding="utf-8"?>
<a:theme xmlns:a="http://schemas.openxmlformats.org/drawingml/2006/main" name="2_Mukautettu suunnittelumalli">
  <a:themeElements>
    <a:clrScheme name="JYU">
      <a:dk1>
        <a:sysClr val="windowText" lastClr="000000"/>
      </a:dk1>
      <a:lt1>
        <a:sysClr val="window" lastClr="FFFFFF"/>
      </a:lt1>
      <a:dk2>
        <a:srgbClr val="002957"/>
      </a:dk2>
      <a:lt2>
        <a:srgbClr val="C7C9C8"/>
      </a:lt2>
      <a:accent1>
        <a:srgbClr val="F1563F"/>
      </a:accent1>
      <a:accent2>
        <a:srgbClr val="002957"/>
      </a:accent2>
      <a:accent3>
        <a:srgbClr val="C29A5B"/>
      </a:accent3>
      <a:accent4>
        <a:srgbClr val="C7C9C8"/>
      </a:accent4>
      <a:accent5>
        <a:srgbClr val="EEEFEE"/>
      </a:accent5>
      <a:accent6>
        <a:srgbClr val="1A3C68"/>
      </a:accent6>
      <a:hlink>
        <a:srgbClr val="F1563F"/>
      </a:hlink>
      <a:folHlink>
        <a:srgbClr val="CD1619"/>
      </a:folHlink>
    </a:clrScheme>
    <a:fontScheme name="Elementit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JYU_ppt-eikuvia_kevyt_Helvetica.potx" id="{9280246C-8154-4742-BA74-FA58D652E538}" vid="{7C106CE1-9F54-4332-819A-B1E99B1D9E08}"/>
    </a:ext>
  </a:extLst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2018 JYU ei kuvia kevyt Helvetica</Template>
  <TotalTime>6328</TotalTime>
  <Words>1268</Words>
  <Application>Microsoft Office PowerPoint</Application>
  <PresentationFormat>On-screen Show (4:3)</PresentationFormat>
  <Paragraphs>323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Helvetica</vt:lpstr>
      <vt:lpstr>Palatino Linotype</vt:lpstr>
      <vt:lpstr>JYU Otsikkodiat</vt:lpstr>
      <vt:lpstr>JYU sisältö pohjat</vt:lpstr>
      <vt:lpstr>2_Mukautettu suunnittelumalli</vt:lpstr>
      <vt:lpstr>OPS –uudistus 2020-2023 Työpaja 2 Tutkinto-ohjelmavastaavat</vt:lpstr>
      <vt:lpstr>PowerPoint Presentation</vt:lpstr>
      <vt:lpstr>Tutkinto-ohjelmavastaavat</vt:lpstr>
      <vt:lpstr>Tehtävät ja tuotos työpajaan 3.</vt:lpstr>
      <vt:lpstr>PowerPoint Presentation</vt:lpstr>
      <vt:lpstr>PowerPoint Presentation</vt:lpstr>
      <vt:lpstr>X tutkinto-ohjelma</vt:lpstr>
      <vt:lpstr>X tutkinto-ohjelma (osaamisperustainen)</vt:lpstr>
      <vt:lpstr>X tutkinto-ohjelma (osaamisperustainen)</vt:lpstr>
      <vt:lpstr>PowerPoint Presentation</vt:lpstr>
      <vt:lpstr>PowerPoint Presentation</vt:lpstr>
      <vt:lpstr>PowerPoint Presentation</vt:lpstr>
      <vt:lpstr>OPS-työn läpivientiä Periaatteita, epäonnistuneita ja onnistuneita käytänteitä Ulla Klemola (Kovat, pedagogiset johtajat) 23.04.2019 15.11  </vt:lpstr>
      <vt:lpstr>PowerPoint Presentation</vt:lpstr>
      <vt:lpstr>PowerPoint Presentation</vt:lpstr>
      <vt:lpstr>PowerPoint Presentation</vt:lpstr>
      <vt:lpstr>Limove –esitys 25.4. 2019 Ahtiainen, Juha, Bonsdorff von, Mikaela, Kokko, Sami, Simula Mikko, Sääkslahti, Arja</vt:lpstr>
      <vt:lpstr>PowerPoint Presentation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OPS –työ 2020-2023</dc:title>
  <dc:creator>Bottas, Reijo</dc:creator>
  <cp:lastModifiedBy>Bottas, Reijo</cp:lastModifiedBy>
  <cp:revision>776</cp:revision>
  <dcterms:created xsi:type="dcterms:W3CDTF">2018-10-10T19:49:44Z</dcterms:created>
  <dcterms:modified xsi:type="dcterms:W3CDTF">2019-05-03T07:10:38Z</dcterms:modified>
</cp:coreProperties>
</file>