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2" r:id="rId2"/>
    <p:sldMasterId id="2147483733" r:id="rId3"/>
  </p:sldMasterIdLst>
  <p:notesMasterIdLst>
    <p:notesMasterId r:id="rId12"/>
  </p:notesMasterIdLst>
  <p:handoutMasterIdLst>
    <p:handoutMasterId r:id="rId13"/>
  </p:handoutMasterIdLst>
  <p:sldIdLst>
    <p:sldId id="256" r:id="rId4"/>
    <p:sldId id="261" r:id="rId5"/>
    <p:sldId id="262" r:id="rId6"/>
    <p:sldId id="263" r:id="rId7"/>
    <p:sldId id="264" r:id="rId8"/>
    <p:sldId id="266" r:id="rId9"/>
    <p:sldId id="267" r:id="rId10"/>
    <p:sldId id="265" r:id="rId11"/>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FEF"/>
    <a:srgbClr val="F1563F"/>
    <a:srgbClr val="EB3E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2" autoAdjust="0"/>
    <p:restoredTop sz="94799"/>
  </p:normalViewPr>
  <p:slideViewPr>
    <p:cSldViewPr snapToGrid="0" snapToObjects="1">
      <p:cViewPr varScale="1">
        <p:scale>
          <a:sx n="114" d="100"/>
          <a:sy n="114" d="100"/>
        </p:scale>
        <p:origin x="145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84DB44-8318-4D4B-A31D-C4D63F772ACF}" type="datetimeFigureOut">
              <a:rPr lang="fi-FI" smtClean="0"/>
              <a:pPr/>
              <a:t>3.5.2019</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C1F986-3D21-744C-B29A-EF5715DA12CB}" type="slidenum">
              <a:rPr lang="fi-FI" smtClean="0"/>
              <a:pPr/>
              <a:t>‹#›</a:t>
            </a:fld>
            <a:endParaRPr lang="fi-FI"/>
          </a:p>
        </p:txBody>
      </p:sp>
    </p:spTree>
    <p:extLst>
      <p:ext uri="{BB962C8B-B14F-4D97-AF65-F5344CB8AC3E}">
        <p14:creationId xmlns:p14="http://schemas.microsoft.com/office/powerpoint/2010/main" val="1687886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4C18A-DE29-3744-A6F5-E9453D76A132}" type="datetimeFigureOut">
              <a:rPr lang="fi-FI" smtClean="0"/>
              <a:pPr/>
              <a:t>3.5.2019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48225D-FEDE-FA47-A1F1-95B654695E92}" type="slidenum">
              <a:rPr lang="fi-FI" smtClean="0"/>
              <a:pPr/>
              <a:t>‹#›</a:t>
            </a:fld>
            <a:endParaRPr lang="fi-FI"/>
          </a:p>
        </p:txBody>
      </p:sp>
    </p:spTree>
    <p:extLst>
      <p:ext uri="{BB962C8B-B14F-4D97-AF65-F5344CB8AC3E}">
        <p14:creationId xmlns:p14="http://schemas.microsoft.com/office/powerpoint/2010/main" val="197676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708375" y="2403286"/>
            <a:ext cx="5727252" cy="1906777"/>
          </a:xfrm>
          <a:effectLst/>
        </p:spPr>
        <p:txBody>
          <a:bodyPr anchor="b">
            <a:noAutofit/>
          </a:bodyPr>
          <a:lstStyle>
            <a:lvl1pPr algn="ctr">
              <a:defRPr sz="4000" b="1">
                <a:solidFill>
                  <a:schemeClr val="bg1"/>
                </a:solidFill>
                <a:latin typeface="Helvetica" pitchFamily="34" charset="0"/>
                <a:cs typeface="Helvetica" pitchFamily="34" charset="0"/>
              </a:defRPr>
            </a:lvl1pPr>
          </a:lstStyle>
          <a:p>
            <a:r>
              <a:rPr lang="fi-FI" dirty="0" smtClean="0"/>
              <a:t>Muokkaa perustyylejä naps.</a:t>
            </a:r>
            <a:endParaRPr lang="fi-FI" dirty="0"/>
          </a:p>
        </p:txBody>
      </p:sp>
      <p:sp>
        <p:nvSpPr>
          <p:cNvPr id="3" name="Alaotsikko 2"/>
          <p:cNvSpPr>
            <a:spLocks noGrp="1"/>
          </p:cNvSpPr>
          <p:nvPr>
            <p:ph type="subTitle" idx="1"/>
          </p:nvPr>
        </p:nvSpPr>
        <p:spPr>
          <a:xfrm>
            <a:off x="1708374" y="4539932"/>
            <a:ext cx="5727252" cy="875930"/>
          </a:xfrm>
          <a:effectLst/>
        </p:spPr>
        <p:txBody>
          <a:bodyPr>
            <a:normAutofit/>
          </a:bodyPr>
          <a:lstStyle>
            <a:lvl1pPr marL="0" indent="0" algn="ctr">
              <a:buNone/>
              <a:defRPr sz="2000" b="1">
                <a:solidFill>
                  <a:srgbClr val="C7C9C8"/>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naps.</a:t>
            </a:r>
            <a:endParaRPr lang="fi-FI" dirty="0"/>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7360" y="1045883"/>
            <a:ext cx="2047442" cy="1332265"/>
          </a:xfrm>
          <a:prstGeom prst="rect">
            <a:avLst/>
          </a:prstGeom>
        </p:spPr>
      </p:pic>
      <p:sp>
        <p:nvSpPr>
          <p:cNvPr id="13" name="Suorakulmio 12"/>
          <p:cNvSpPr/>
          <p:nvPr userDrawn="1"/>
        </p:nvSpPr>
        <p:spPr>
          <a:xfrm>
            <a:off x="0" y="6693646"/>
            <a:ext cx="9144000" cy="17048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FF0000"/>
              </a:solidFill>
              <a:latin typeface="Helvetica" pitchFamily="34" charset="0"/>
            </a:endParaRPr>
          </a:p>
        </p:txBody>
      </p:sp>
      <p:sp>
        <p:nvSpPr>
          <p:cNvPr id="15" name="Alatunnisteen paikkamerkki 4"/>
          <p:cNvSpPr>
            <a:spLocks noGrp="1"/>
          </p:cNvSpPr>
          <p:nvPr>
            <p:ph type="ftr" sz="quarter" idx="3"/>
          </p:nvPr>
        </p:nvSpPr>
        <p:spPr>
          <a:xfrm>
            <a:off x="5343907" y="6424451"/>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chemeClr val="accent1"/>
                </a:solidFill>
              </a:rPr>
              <a:t>JYU.</a:t>
            </a:r>
            <a:r>
              <a:rPr lang="fi-FI" b="1" smtClean="0"/>
              <a:t> Since 1863.</a:t>
            </a:r>
            <a:endParaRPr lang="fi-FI" b="1" dirty="0"/>
          </a:p>
        </p:txBody>
      </p:sp>
      <p:sp>
        <p:nvSpPr>
          <p:cNvPr id="16" name="Dian numeron paikkamerkki 5"/>
          <p:cNvSpPr>
            <a:spLocks noGrp="1"/>
          </p:cNvSpPr>
          <p:nvPr>
            <p:ph type="sldNum" sz="quarter" idx="4"/>
          </p:nvPr>
        </p:nvSpPr>
        <p:spPr>
          <a:xfrm>
            <a:off x="8564975" y="6424451"/>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7" name="Suora yhdysviiva 16"/>
          <p:cNvCxnSpPr/>
          <p:nvPr userDrawn="1"/>
        </p:nvCxnSpPr>
        <p:spPr>
          <a:xfrm>
            <a:off x="8503899"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p:cNvCxnSpPr/>
          <p:nvPr userDrawn="1"/>
        </p:nvCxnSpPr>
        <p:spPr>
          <a:xfrm>
            <a:off x="7552916"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424380"/>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38201117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12"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3"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7"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283273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15"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6"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Otsikko 1"/>
          <p:cNvSpPr>
            <a:spLocks noGrp="1"/>
          </p:cNvSpPr>
          <p:nvPr>
            <p:ph type="title"/>
          </p:nvPr>
        </p:nvSpPr>
        <p:spPr>
          <a:xfrm>
            <a:off x="457200" y="1341344"/>
            <a:ext cx="3008313" cy="1162050"/>
          </a:xfrm>
        </p:spPr>
        <p:txBody>
          <a:bodyPr anchor="b">
            <a:normAutofit/>
          </a:bodyPr>
          <a:lstStyle>
            <a:lvl1pPr algn="l">
              <a:defRPr sz="2400" b="1">
                <a:latin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idx="1"/>
          </p:nvPr>
        </p:nvSpPr>
        <p:spPr>
          <a:xfrm>
            <a:off x="3575050" y="1341344"/>
            <a:ext cx="5111750" cy="5001185"/>
          </a:xfrm>
        </p:spPr>
        <p:txBody>
          <a:bodyPr>
            <a:normAutofit/>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2503394"/>
            <a:ext cx="3008313" cy="3839135"/>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2407054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11"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Otsikko 1"/>
          <p:cNvSpPr>
            <a:spLocks noGrp="1"/>
          </p:cNvSpPr>
          <p:nvPr>
            <p:ph type="title"/>
          </p:nvPr>
        </p:nvSpPr>
        <p:spPr>
          <a:xfrm>
            <a:off x="1792288" y="4800600"/>
            <a:ext cx="5486400" cy="566738"/>
          </a:xfrm>
        </p:spPr>
        <p:txBody>
          <a:bodyPr anchor="b">
            <a:normAutofit/>
          </a:bodyPr>
          <a:lstStyle>
            <a:lvl1pPr algn="l">
              <a:defRPr sz="2400" b="1">
                <a:latin typeface="Helvetica" pitchFamily="34" charset="0"/>
              </a:defRPr>
            </a:lvl1pPr>
          </a:lstStyle>
          <a:p>
            <a:r>
              <a:rPr lang="fi-FI" dirty="0" smtClean="0"/>
              <a:t>Muokkaa perustyylejä naps.</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atin typeface="Helvetic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390752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16"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7"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Otsikko 1"/>
          <p:cNvSpPr>
            <a:spLocks noGrp="1"/>
          </p:cNvSpPr>
          <p:nvPr>
            <p:ph type="title"/>
          </p:nvPr>
        </p:nvSpPr>
        <p:spPr/>
        <p:txBody>
          <a:bodyPr/>
          <a:lstStyle>
            <a:lvl1pPr>
              <a:defRPr>
                <a:latin typeface="Helvetica" pitchFamily="34" charset="0"/>
              </a:defRPr>
            </a:lvl1p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1"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uora yhdysviiva 13"/>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1856268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14"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Pystysuuntainen otsikko 1"/>
          <p:cNvSpPr>
            <a:spLocks noGrp="1"/>
          </p:cNvSpPr>
          <p:nvPr>
            <p:ph type="title" orient="vert"/>
          </p:nvPr>
        </p:nvSpPr>
        <p:spPr>
          <a:xfrm>
            <a:off x="5753100" y="274638"/>
            <a:ext cx="2057400" cy="5851525"/>
          </a:xfrm>
        </p:spPr>
        <p:txBody>
          <a:bodyPr vert="eaVert"/>
          <a:lstStyle>
            <a:lvl1pPr>
              <a:defRPr>
                <a:latin typeface="Helvetica" pitchFamily="34" charset="0"/>
              </a:defRPr>
            </a:lvl1pPr>
          </a:lstStyle>
          <a:p>
            <a:r>
              <a:rPr lang="fi-FI" dirty="0" smtClean="0"/>
              <a:t>Muokkaa perustyylejä naps.</a:t>
            </a:r>
            <a:endParaRPr lang="fi-FI" dirty="0"/>
          </a:p>
        </p:txBody>
      </p:sp>
      <p:sp>
        <p:nvSpPr>
          <p:cNvPr id="3" name="Pystysuoran tekstin paikkamerkki 2"/>
          <p:cNvSpPr>
            <a:spLocks noGrp="1"/>
          </p:cNvSpPr>
          <p:nvPr>
            <p:ph type="body" orient="vert" idx="1"/>
          </p:nvPr>
        </p:nvSpPr>
        <p:spPr>
          <a:xfrm>
            <a:off x="457200" y="274638"/>
            <a:ext cx="5143500" cy="5851525"/>
          </a:xfrm>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Suorakulmio 14"/>
          <p:cNvSpPr/>
          <p:nvPr userDrawn="1"/>
        </p:nvSpPr>
        <p:spPr>
          <a:xfrm rot="5400000">
            <a:off x="8248258" y="142284"/>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6" name="Kuva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448116" y="288127"/>
            <a:ext cx="323551" cy="736410"/>
          </a:xfrm>
          <a:prstGeom prst="rect">
            <a:avLst/>
          </a:prstGeom>
        </p:spPr>
      </p:pic>
      <p:sp>
        <p:nvSpPr>
          <p:cNvPr id="17" name="Päivämäärän paikkamerkki 3"/>
          <p:cNvSpPr>
            <a:spLocks noGrp="1"/>
          </p:cNvSpPr>
          <p:nvPr userDrawn="1">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22655457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11" name="Kuvan paikkamerkki 10"/>
          <p:cNvSpPr>
            <a:spLocks noGrp="1"/>
          </p:cNvSpPr>
          <p:nvPr>
            <p:ph type="pic" sz="quarter" idx="13"/>
          </p:nvPr>
        </p:nvSpPr>
        <p:spPr>
          <a:xfrm>
            <a:off x="3945499" y="0"/>
            <a:ext cx="5198502" cy="6540500"/>
          </a:xfrm>
          <a:custGeom>
            <a:avLst/>
            <a:gdLst>
              <a:gd name="connsiteX0" fmla="*/ 0 w 5198502"/>
              <a:gd name="connsiteY0" fmla="*/ 0 h 6540500"/>
              <a:gd name="connsiteX1" fmla="*/ 5198502 w 5198502"/>
              <a:gd name="connsiteY1" fmla="*/ 0 h 6540500"/>
              <a:gd name="connsiteX2" fmla="*/ 5198502 w 5198502"/>
              <a:gd name="connsiteY2" fmla="*/ 6540500 h 6540500"/>
              <a:gd name="connsiteX3" fmla="*/ 0 w 5198502"/>
              <a:gd name="connsiteY3" fmla="*/ 6540500 h 6540500"/>
              <a:gd name="connsiteX4" fmla="*/ 0 w 5198502"/>
              <a:gd name="connsiteY4" fmla="*/ 0 h 6540500"/>
              <a:gd name="connsiteX0" fmla="*/ 2422782 w 5198502"/>
              <a:gd name="connsiteY0" fmla="*/ 18496 h 6540500"/>
              <a:gd name="connsiteX1" fmla="*/ 5198502 w 5198502"/>
              <a:gd name="connsiteY1" fmla="*/ 0 h 6540500"/>
              <a:gd name="connsiteX2" fmla="*/ 5198502 w 5198502"/>
              <a:gd name="connsiteY2" fmla="*/ 6540500 h 6540500"/>
              <a:gd name="connsiteX3" fmla="*/ 0 w 5198502"/>
              <a:gd name="connsiteY3" fmla="*/ 6540500 h 6540500"/>
              <a:gd name="connsiteX4" fmla="*/ 2422782 w 5198502"/>
              <a:gd name="connsiteY4" fmla="*/ 18496 h 6540500"/>
              <a:gd name="connsiteX0" fmla="*/ 2694035 w 5198502"/>
              <a:gd name="connsiteY0" fmla="*/ 0 h 6583656"/>
              <a:gd name="connsiteX1" fmla="*/ 5198502 w 5198502"/>
              <a:gd name="connsiteY1" fmla="*/ 43156 h 6583656"/>
              <a:gd name="connsiteX2" fmla="*/ 5198502 w 5198502"/>
              <a:gd name="connsiteY2" fmla="*/ 6583656 h 6583656"/>
              <a:gd name="connsiteX3" fmla="*/ 0 w 5198502"/>
              <a:gd name="connsiteY3" fmla="*/ 6583656 h 6583656"/>
              <a:gd name="connsiteX4" fmla="*/ 2694035 w 5198502"/>
              <a:gd name="connsiteY4" fmla="*/ 0 h 6583656"/>
              <a:gd name="connsiteX0" fmla="*/ 2435112 w 5198502"/>
              <a:gd name="connsiteY0" fmla="*/ 36991 h 6540500"/>
              <a:gd name="connsiteX1" fmla="*/ 5198502 w 5198502"/>
              <a:gd name="connsiteY1" fmla="*/ 0 h 6540500"/>
              <a:gd name="connsiteX2" fmla="*/ 5198502 w 5198502"/>
              <a:gd name="connsiteY2" fmla="*/ 6540500 h 6540500"/>
              <a:gd name="connsiteX3" fmla="*/ 0 w 5198502"/>
              <a:gd name="connsiteY3" fmla="*/ 6540500 h 6540500"/>
              <a:gd name="connsiteX4" fmla="*/ 2435112 w 5198502"/>
              <a:gd name="connsiteY4" fmla="*/ 36991 h 6540500"/>
              <a:gd name="connsiteX0" fmla="*/ 2428947 w 5198502"/>
              <a:gd name="connsiteY0" fmla="*/ 6165 h 6540500"/>
              <a:gd name="connsiteX1" fmla="*/ 5198502 w 5198502"/>
              <a:gd name="connsiteY1" fmla="*/ 0 h 6540500"/>
              <a:gd name="connsiteX2" fmla="*/ 5198502 w 5198502"/>
              <a:gd name="connsiteY2" fmla="*/ 6540500 h 6540500"/>
              <a:gd name="connsiteX3" fmla="*/ 0 w 5198502"/>
              <a:gd name="connsiteY3" fmla="*/ 6540500 h 6540500"/>
              <a:gd name="connsiteX4" fmla="*/ 2428947 w 5198502"/>
              <a:gd name="connsiteY4" fmla="*/ 6165 h 654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8502" h="6540500">
                <a:moveTo>
                  <a:pt x="2428947" y="6165"/>
                </a:moveTo>
                <a:lnTo>
                  <a:pt x="5198502" y="0"/>
                </a:lnTo>
                <a:lnTo>
                  <a:pt x="5198502" y="6540500"/>
                </a:lnTo>
                <a:lnTo>
                  <a:pt x="0" y="6540500"/>
                </a:lnTo>
                <a:lnTo>
                  <a:pt x="2428947" y="6165"/>
                </a:lnTo>
                <a:close/>
              </a:path>
            </a:pathLst>
          </a:custGeom>
          <a:solidFill>
            <a:schemeClr val="accent5"/>
          </a:solidFill>
        </p:spPr>
        <p:txBody>
          <a:bodyPr anchor="ctr"/>
          <a:lstStyle>
            <a:lvl1pPr marL="0" indent="0" algn="ctr">
              <a:buNone/>
              <a:defRPr>
                <a:solidFill>
                  <a:schemeClr val="tx2"/>
                </a:solidFill>
                <a:latin typeface="Helvetica" pitchFamily="34" charset="0"/>
              </a:defRPr>
            </a:lvl1pPr>
          </a:lstStyle>
          <a:p>
            <a:endParaRPr lang="fi-FI" dirty="0"/>
          </a:p>
        </p:txBody>
      </p:sp>
      <p:sp>
        <p:nvSpPr>
          <p:cNvPr id="7" name="Suorakulmio 6"/>
          <p:cNvSpPr/>
          <p:nvPr userDrawn="1"/>
        </p:nvSpPr>
        <p:spPr>
          <a:xfrm>
            <a:off x="0" y="0"/>
            <a:ext cx="6375120" cy="6864136"/>
          </a:xfrm>
          <a:custGeom>
            <a:avLst/>
            <a:gdLst>
              <a:gd name="connsiteX0" fmla="*/ 0 w 6553200"/>
              <a:gd name="connsiteY0" fmla="*/ 0 h 6858000"/>
              <a:gd name="connsiteX1" fmla="*/ 6553200 w 6553200"/>
              <a:gd name="connsiteY1" fmla="*/ 0 h 6858000"/>
              <a:gd name="connsiteX2" fmla="*/ 6553200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737066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914992 w 6553200"/>
              <a:gd name="connsiteY2" fmla="*/ 6839594 h 6858000"/>
              <a:gd name="connsiteX3" fmla="*/ 0 w 6553200"/>
              <a:gd name="connsiteY3" fmla="*/ 6858000 h 6858000"/>
              <a:gd name="connsiteX4" fmla="*/ 0 w 6553200"/>
              <a:gd name="connsiteY4" fmla="*/ 0 h 6858000"/>
              <a:gd name="connsiteX0" fmla="*/ 0 w 6553200"/>
              <a:gd name="connsiteY0" fmla="*/ 0 h 6864136"/>
              <a:gd name="connsiteX1" fmla="*/ 6553200 w 6553200"/>
              <a:gd name="connsiteY1" fmla="*/ 0 h 6864136"/>
              <a:gd name="connsiteX2" fmla="*/ 3921127 w 6553200"/>
              <a:gd name="connsiteY2" fmla="*/ 6864136 h 6864136"/>
              <a:gd name="connsiteX3" fmla="*/ 0 w 6553200"/>
              <a:gd name="connsiteY3" fmla="*/ 6858000 h 6864136"/>
              <a:gd name="connsiteX4" fmla="*/ 0 w 6553200"/>
              <a:gd name="connsiteY4" fmla="*/ 0 h 6864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3200" h="6864136">
                <a:moveTo>
                  <a:pt x="0" y="0"/>
                </a:moveTo>
                <a:lnTo>
                  <a:pt x="6553200" y="0"/>
                </a:lnTo>
                <a:lnTo>
                  <a:pt x="3921127" y="6864136"/>
                </a:lnTo>
                <a:lnTo>
                  <a:pt x="0" y="685800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tx2"/>
              </a:solidFill>
              <a:latin typeface="Helvetica" pitchFamily="34" charset="0"/>
            </a:endParaRPr>
          </a:p>
        </p:txBody>
      </p:sp>
      <p:sp>
        <p:nvSpPr>
          <p:cNvPr id="2" name="Otsikko 1"/>
          <p:cNvSpPr>
            <a:spLocks noGrp="1"/>
          </p:cNvSpPr>
          <p:nvPr>
            <p:ph type="title"/>
          </p:nvPr>
        </p:nvSpPr>
        <p:spPr>
          <a:xfrm>
            <a:off x="457201" y="1516842"/>
            <a:ext cx="4741260" cy="1589105"/>
          </a:xfrm>
        </p:spPr>
        <p:txBody>
          <a:bodyPr/>
          <a:lstStyle>
            <a:lvl1pPr algn="l">
              <a:defRPr b="1" i="0">
                <a:solidFill>
                  <a:schemeClr val="tx2"/>
                </a:solidFill>
                <a:latin typeface="Helvetica" pitchFamily="34" charset="0"/>
                <a:cs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idx="1"/>
          </p:nvPr>
        </p:nvSpPr>
        <p:spPr>
          <a:xfrm>
            <a:off x="457200" y="3382046"/>
            <a:ext cx="3620636" cy="2923411"/>
          </a:xfrm>
        </p:spPr>
        <p:txBody>
          <a:bodyPr>
            <a:normAutofit/>
          </a:bodyPr>
          <a:lstStyle>
            <a:lvl1pPr marL="0" indent="0">
              <a:lnSpc>
                <a:spcPct val="100000"/>
              </a:lnSpc>
              <a:buNone/>
              <a:defRPr sz="1800">
                <a:solidFill>
                  <a:schemeClr val="tx2"/>
                </a:solidFill>
                <a:latin typeface="Helvetica"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smtClean="0"/>
              <a:t>Muokkaa tekstin perustyylejä napsauttamalla</a:t>
            </a:r>
          </a:p>
        </p:txBody>
      </p:sp>
      <p:sp>
        <p:nvSpPr>
          <p:cNvPr id="8" name="Suorakulmio 7"/>
          <p:cNvSpPr/>
          <p:nvPr userDrawn="1"/>
        </p:nvSpPr>
        <p:spPr>
          <a:xfrm>
            <a:off x="-1" y="6540486"/>
            <a:ext cx="9144000" cy="323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1E27FF40-B8EF-44D5-A1E0-87F23FB88C8B}" type="datetime1">
              <a:rPr lang="fi-FI" smtClean="0"/>
              <a:pPr/>
              <a:t>3.5.2019</a:t>
            </a:fld>
            <a:endParaRPr lang="fi-FI" dirty="0"/>
          </a:p>
        </p:txBody>
      </p:sp>
      <p:sp>
        <p:nvSpPr>
          <p:cNvPr id="5" name="Alatunnisteen paikkamerkki 4"/>
          <p:cNvSpPr>
            <a:spLocks noGrp="1"/>
          </p:cNvSpPr>
          <p:nvPr>
            <p:ph type="ftr" sz="quarter" idx="11"/>
          </p:nvPr>
        </p:nvSpPr>
        <p:spPr>
          <a:xfrm>
            <a:off x="5343906"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chemeClr val="accent1"/>
                </a:solidFill>
              </a:rPr>
              <a:t>JYU.</a:t>
            </a:r>
            <a:r>
              <a:rPr lang="fi-FI" b="1" dirty="0" smtClean="0"/>
              <a:t> </a:t>
            </a:r>
            <a:r>
              <a:rPr lang="fi-FI" b="1" dirty="0" err="1" smtClean="0"/>
              <a:t>Since</a:t>
            </a:r>
            <a:r>
              <a:rPr lang="fi-FI" b="1" dirty="0" smtClean="0"/>
              <a:t> 1863.</a:t>
            </a:r>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457201" y="0"/>
            <a:ext cx="763388" cy="1028096"/>
            <a:chOff x="457200" y="0"/>
            <a:chExt cx="763388" cy="1028096"/>
          </a:xfrm>
        </p:grpSpPr>
        <p:sp>
          <p:nvSpPr>
            <p:cNvPr id="20"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1"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3909068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san ylätunniste">
    <p:spTree>
      <p:nvGrpSpPr>
        <p:cNvPr id="1" name=""/>
        <p:cNvGrpSpPr/>
        <p:nvPr/>
      </p:nvGrpSpPr>
      <p:grpSpPr>
        <a:xfrm>
          <a:off x="0" y="0"/>
          <a:ext cx="0" cy="0"/>
          <a:chOff x="0" y="0"/>
          <a:chExt cx="0" cy="0"/>
        </a:xfrm>
      </p:grpSpPr>
      <p:sp>
        <p:nvSpPr>
          <p:cNvPr id="6" name="Kuvan paikkamerkki 5"/>
          <p:cNvSpPr>
            <a:spLocks noGrp="1"/>
          </p:cNvSpPr>
          <p:nvPr>
            <p:ph type="pic" sz="quarter" idx="12"/>
          </p:nvPr>
        </p:nvSpPr>
        <p:spPr>
          <a:xfrm>
            <a:off x="0" y="0"/>
            <a:ext cx="9144000" cy="3473450"/>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0" h="3473450">
                <a:moveTo>
                  <a:pt x="0" y="0"/>
                </a:moveTo>
                <a:lnTo>
                  <a:pt x="460678" y="2505"/>
                </a:lnTo>
                <a:cubicBezTo>
                  <a:pt x="467258" y="181367"/>
                  <a:pt x="460712" y="888442"/>
                  <a:pt x="463631" y="1023384"/>
                </a:cubicBezTo>
                <a:lnTo>
                  <a:pt x="1217523" y="1024449"/>
                </a:lnTo>
                <a:cubicBezTo>
                  <a:pt x="1217622" y="1021952"/>
                  <a:pt x="1212357" y="439565"/>
                  <a:pt x="1213464" y="1935"/>
                </a:cubicBezTo>
                <a:lnTo>
                  <a:pt x="9144000" y="0"/>
                </a:lnTo>
                <a:lnTo>
                  <a:pt x="9144000" y="3473450"/>
                </a:lnTo>
                <a:lnTo>
                  <a:pt x="4776273" y="3473378"/>
                </a:lnTo>
                <a:lnTo>
                  <a:pt x="4776273" y="2723070"/>
                </a:lnTo>
                <a:lnTo>
                  <a:pt x="424558" y="2719410"/>
                </a:lnTo>
                <a:lnTo>
                  <a:pt x="428218" y="3473378"/>
                </a:lnTo>
                <a:lnTo>
                  <a:pt x="0" y="3473450"/>
                </a:lnTo>
                <a:lnTo>
                  <a:pt x="0" y="0"/>
                </a:ln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13" name="Suorakulmio 12"/>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1" name="Suorakulmio 10"/>
          <p:cNvSpPr/>
          <p:nvPr userDrawn="1"/>
        </p:nvSpPr>
        <p:spPr>
          <a:xfrm>
            <a:off x="425824" y="2719294"/>
            <a:ext cx="4347882" cy="209923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 name="Otsikko 1"/>
          <p:cNvSpPr>
            <a:spLocks noGrp="1"/>
          </p:cNvSpPr>
          <p:nvPr>
            <p:ph type="title"/>
          </p:nvPr>
        </p:nvSpPr>
        <p:spPr>
          <a:xfrm>
            <a:off x="821764" y="3227296"/>
            <a:ext cx="3541059" cy="1763058"/>
          </a:xfrm>
        </p:spPr>
        <p:txBody>
          <a:bodyPr anchor="t">
            <a:normAutofit/>
          </a:bodyPr>
          <a:lstStyle>
            <a:lvl1pPr algn="l">
              <a:defRPr sz="3600" b="1" cap="none">
                <a:latin typeface="Helvetica" pitchFamily="34" charset="0"/>
              </a:defRPr>
            </a:lvl1pPr>
          </a:lstStyle>
          <a:p>
            <a:r>
              <a:rPr lang="fi-FI" dirty="0" smtClean="0"/>
              <a:t>Muokkaa perustyylejä naps.</a:t>
            </a:r>
            <a:endParaRPr lang="fi-FI" dirty="0"/>
          </a:p>
        </p:txBody>
      </p:sp>
      <p:sp>
        <p:nvSpPr>
          <p:cNvPr id="3" name="Tekstin paikkamerkki 2"/>
          <p:cNvSpPr>
            <a:spLocks noGrp="1"/>
          </p:cNvSpPr>
          <p:nvPr>
            <p:ph type="body" idx="1"/>
          </p:nvPr>
        </p:nvSpPr>
        <p:spPr>
          <a:xfrm>
            <a:off x="821764" y="5162831"/>
            <a:ext cx="3541059" cy="1142345"/>
          </a:xfrm>
        </p:spPr>
        <p:txBody>
          <a:bodyPr anchor="t"/>
          <a:lstStyle>
            <a:lvl1pPr marL="0" indent="0">
              <a:buNone/>
              <a:defRPr sz="2000">
                <a:solidFill>
                  <a:schemeClr val="tx2"/>
                </a:solidFill>
                <a:latin typeface="Helvetic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smtClean="0"/>
              <a:t>Muokkaa tekstin perustyylejä napsauttamalla</a:t>
            </a:r>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dirty="0" smtClean="0">
                <a:solidFill>
                  <a:schemeClr val="accent1"/>
                </a:solidFill>
              </a:rPr>
              <a:t>JYU. </a:t>
            </a:r>
            <a:r>
              <a:rPr lang="fi-FI" dirty="0" err="1" smtClean="0"/>
              <a:t>Since</a:t>
            </a:r>
            <a:r>
              <a:rPr lang="fi-FI" dirty="0" smtClean="0"/>
              <a:t> 1863.</a:t>
            </a:r>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2" name="Sisällön paikkamerkki 2"/>
          <p:cNvSpPr>
            <a:spLocks noGrp="1"/>
          </p:cNvSpPr>
          <p:nvPr>
            <p:ph sz="half" idx="11"/>
          </p:nvPr>
        </p:nvSpPr>
        <p:spPr>
          <a:xfrm>
            <a:off x="4908176" y="3937000"/>
            <a:ext cx="3904130" cy="2368176"/>
          </a:xfrm>
        </p:spPr>
        <p:txBody>
          <a:bodyPr>
            <a:normAutofit/>
          </a:bodyPr>
          <a:lstStyle>
            <a:lvl1pPr marL="0" indent="0">
              <a:buNone/>
              <a:defRPr sz="1400">
                <a:latin typeface="Helvetica" pitchFamily="34" charset="0"/>
              </a:defRPr>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fi-FI" dirty="0" smtClean="0"/>
              <a:t>Muokkaa tekstin perustyylejä napsauttamalla</a:t>
            </a:r>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grpSp>
        <p:nvGrpSpPr>
          <p:cNvPr id="22" name="Group 21"/>
          <p:cNvGrpSpPr/>
          <p:nvPr userDrawn="1"/>
        </p:nvGrpSpPr>
        <p:grpSpPr>
          <a:xfrm>
            <a:off x="457201" y="0"/>
            <a:ext cx="763388" cy="1028096"/>
            <a:chOff x="457200" y="0"/>
            <a:chExt cx="763388" cy="1028096"/>
          </a:xfrm>
        </p:grpSpPr>
        <p:sp>
          <p:nvSpPr>
            <p:cNvPr id="23"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4"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41627935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rgbClr val="F15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smtClean="0">
                <a:solidFill>
                  <a:srgbClr val="002957"/>
                </a:solidFill>
              </a:rPr>
              <a:t>JYU. </a:t>
            </a:r>
            <a:r>
              <a:rPr lang="fi-FI" b="1" smtClean="0"/>
              <a:t>Since 1863.</a:t>
            </a:r>
            <a:endParaRPr lang="fi-FI" b="1" dirty="0" smtClean="0"/>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grpSp>
        <p:nvGrpSpPr>
          <p:cNvPr id="18" name="Group 17"/>
          <p:cNvGrpSpPr/>
          <p:nvPr userDrawn="1"/>
        </p:nvGrpSpPr>
        <p:grpSpPr>
          <a:xfrm>
            <a:off x="457201" y="0"/>
            <a:ext cx="763388" cy="1028096"/>
            <a:chOff x="457201" y="0"/>
            <a:chExt cx="763388" cy="1028096"/>
          </a:xfrm>
        </p:grpSpPr>
        <p:sp>
          <p:nvSpPr>
            <p:cNvPr id="19" name="Suorakulmio 18"/>
            <p:cNvSpPr/>
            <p:nvPr userDrawn="1"/>
          </p:nvSpPr>
          <p:spPr>
            <a:xfrm>
              <a:off x="457201" y="0"/>
              <a:ext cx="763388" cy="10280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0" name="Kuva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8" y="165903"/>
              <a:ext cx="323551" cy="736410"/>
            </a:xfrm>
            <a:prstGeom prst="rect">
              <a:avLst/>
            </a:prstGeom>
          </p:spPr>
        </p:pic>
      </p:gr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smtClean="0"/>
              <a:t>Muokkaa perustyylejä naps.</a:t>
            </a:r>
            <a:endParaRPr lang="fi-FI" dirty="0"/>
          </a:p>
        </p:txBody>
      </p:sp>
      <p:sp>
        <p:nvSpPr>
          <p:cNvPr id="27" name="Suorakulmio 7"/>
          <p:cNvSpPr/>
          <p:nvPr userDrawn="1"/>
        </p:nvSpPr>
        <p:spPr>
          <a:xfrm>
            <a:off x="0" y="3764582"/>
            <a:ext cx="9144000" cy="1126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smtClean="0"/>
              <a:t>Muokkaa tekstin perustyylejä napsauttamalla</a:t>
            </a:r>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smtClean="0"/>
              <a:t>Muokkaa perustyylejä naps.</a:t>
            </a:r>
            <a:endParaRPr lang="fi-FI" dirty="0"/>
          </a:p>
        </p:txBody>
      </p:sp>
      <p:sp>
        <p:nvSpPr>
          <p:cNvPr id="27" name="Suorakulmio 7"/>
          <p:cNvSpPr/>
          <p:nvPr userDrawn="1"/>
        </p:nvSpPr>
        <p:spPr>
          <a:xfrm>
            <a:off x="0" y="3764582"/>
            <a:ext cx="9144000" cy="11265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smtClean="0"/>
              <a:t>Muokkaa tekstin perustyylejä napsauttamalla</a:t>
            </a:r>
          </a:p>
        </p:txBody>
      </p:sp>
      <p:grpSp>
        <p:nvGrpSpPr>
          <p:cNvPr id="15" name="Group 14"/>
          <p:cNvGrpSpPr/>
          <p:nvPr userDrawn="1"/>
        </p:nvGrpSpPr>
        <p:grpSpPr>
          <a:xfrm>
            <a:off x="457201" y="0"/>
            <a:ext cx="763388" cy="1028096"/>
            <a:chOff x="457200" y="0"/>
            <a:chExt cx="763388" cy="1028096"/>
          </a:xfrm>
        </p:grpSpPr>
        <p:sp>
          <p:nvSpPr>
            <p:cNvPr id="22"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3"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10"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Otsikon paikkamerkki 1"/>
          <p:cNvSpPr>
            <a:spLocks noGrp="1"/>
          </p:cNvSpPr>
          <p:nvPr>
            <p:ph type="title"/>
          </p:nvPr>
        </p:nvSpPr>
        <p:spPr>
          <a:xfrm>
            <a:off x="457200" y="637578"/>
            <a:ext cx="7368419" cy="1019912"/>
          </a:xfrm>
          <a:prstGeom prst="rect">
            <a:avLst/>
          </a:prstGeom>
        </p:spPr>
        <p:txBody>
          <a:bodyPr vert="horz" lIns="91440" tIns="45720" rIns="91440" bIns="45720" rtlCol="0" anchor="ctr">
            <a:normAutofit/>
          </a:bodyPr>
          <a:lstStyle>
            <a:lvl1pPr>
              <a:defRPr>
                <a:latin typeface="Helvetica" pitchFamily="34" charset="0"/>
              </a:defRPr>
            </a:lvl1pPr>
          </a:lstStyle>
          <a:p>
            <a:r>
              <a:rPr lang="fi-FI" dirty="0" smtClean="0"/>
              <a:t>Muokkaa perustyylejä naps.</a:t>
            </a:r>
            <a:endParaRPr lang="fi-FI" dirty="0"/>
          </a:p>
        </p:txBody>
      </p:sp>
      <p:sp>
        <p:nvSpPr>
          <p:cNvPr id="13" name="Tekstin paikkamerkki 2"/>
          <p:cNvSpPr>
            <a:spLocks noGrp="1"/>
          </p:cNvSpPr>
          <p:nvPr>
            <p:ph idx="1"/>
          </p:nvPr>
        </p:nvSpPr>
        <p:spPr>
          <a:xfrm>
            <a:off x="457200" y="1844699"/>
            <a:ext cx="8229600" cy="4557156"/>
          </a:xfrm>
          <a:prstGeom prst="rect">
            <a:avLst/>
          </a:prstGeom>
        </p:spPr>
        <p:txBody>
          <a:bodyPr vert="horz" lIns="91440" tIns="45720" rIns="91440" bIns="45720" rtlCol="0">
            <a:normAutofit/>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15186789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2" name="Otsikko 1"/>
          <p:cNvSpPr>
            <a:spLocks noGrp="1"/>
          </p:cNvSpPr>
          <p:nvPr>
            <p:ph type="title"/>
          </p:nvPr>
        </p:nvSpPr>
        <p:spPr/>
        <p:txBody>
          <a:bodyPr/>
          <a:lstStyle>
            <a:lvl1pPr>
              <a:defRPr>
                <a:latin typeface="Helvetica" pitchFamily="34" charset="0"/>
              </a:defRPr>
            </a:lvl1pPr>
          </a:lstStyle>
          <a:p>
            <a:r>
              <a:rPr lang="fi-FI" dirty="0" smtClean="0"/>
              <a:t>Muokkaa perustyylejä naps.</a:t>
            </a:r>
            <a:endParaRPr lang="fi-FI" dirty="0"/>
          </a:p>
        </p:txBody>
      </p:sp>
      <p:sp>
        <p:nvSpPr>
          <p:cNvPr id="3" name="Sisällön paikkamerkki 2"/>
          <p:cNvSpPr>
            <a:spLocks noGrp="1"/>
          </p:cNvSpPr>
          <p:nvPr>
            <p:ph sz="half" idx="1"/>
          </p:nvPr>
        </p:nvSpPr>
        <p:spPr>
          <a:xfrm>
            <a:off x="457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Tree>
    <p:extLst>
      <p:ext uri="{BB962C8B-B14F-4D97-AF65-F5344CB8AC3E}">
        <p14:creationId xmlns:p14="http://schemas.microsoft.com/office/powerpoint/2010/main" val="312635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Otsikko 1"/>
          <p:cNvSpPr>
            <a:spLocks noGrp="1"/>
          </p:cNvSpPr>
          <p:nvPr>
            <p:ph type="title"/>
          </p:nvPr>
        </p:nvSpPr>
        <p:spPr/>
        <p:txBody>
          <a:bodyPr/>
          <a:lstStyle>
            <a:lvl1pPr>
              <a:defRPr>
                <a:latin typeface="Helvetica" pitchFamily="34" charset="0"/>
              </a:defRPr>
            </a:lvl1pPr>
          </a:lstStyle>
          <a:p>
            <a:r>
              <a:rPr lang="fi-FI" dirty="0" smtClean="0"/>
              <a:t>Muokkaa perustyylejä naps.</a:t>
            </a:r>
            <a:endParaRPr lang="fi-FI" dirty="0"/>
          </a:p>
        </p:txBody>
      </p:sp>
      <p:sp>
        <p:nvSpPr>
          <p:cNvPr id="3" name="Tekstin paikkamerkki 2"/>
          <p:cNvSpPr>
            <a:spLocks noGrp="1"/>
          </p:cNvSpPr>
          <p:nvPr>
            <p:ph type="body" idx="1"/>
          </p:nvPr>
        </p:nvSpPr>
        <p:spPr>
          <a:xfrm>
            <a:off x="457200" y="1844698"/>
            <a:ext cx="4040188"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697089"/>
            <a:ext cx="4040188"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844698"/>
            <a:ext cx="4041775"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697089"/>
            <a:ext cx="4041775"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2"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83757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13"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4"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smtClean="0">
                <a:solidFill>
                  <a:srgbClr val="FF0000"/>
                </a:solidFill>
              </a:rPr>
              <a:t>JYU. </a:t>
            </a:r>
            <a:r>
              <a:rPr lang="fi-FI" b="1" dirty="0" err="1" smtClean="0"/>
              <a:t>Since</a:t>
            </a:r>
            <a:r>
              <a:rPr lang="fi-FI" b="1" dirty="0" smtClean="0"/>
              <a:t> 1863.</a:t>
            </a:r>
          </a:p>
        </p:txBody>
      </p:sp>
      <p:sp>
        <p:nvSpPr>
          <p:cNvPr id="2" name="Otsikko 1"/>
          <p:cNvSpPr>
            <a:spLocks noGrp="1"/>
          </p:cNvSpPr>
          <p:nvPr>
            <p:ph type="title"/>
          </p:nvPr>
        </p:nvSpPr>
        <p:spPr/>
        <p:txBody>
          <a:bodyPr/>
          <a:lstStyle>
            <a:lvl1pPr>
              <a:defRPr>
                <a:latin typeface="Helvetica" pitchFamily="34" charset="0"/>
              </a:defRPr>
            </a:lvl1pPr>
          </a:lstStyle>
          <a:p>
            <a:r>
              <a:rPr lang="fi-FI" smtClean="0"/>
              <a:t>Muokkaa perustyylejä naps.</a:t>
            </a:r>
            <a:endParaRPr lang="fi-FI"/>
          </a:p>
        </p:txBody>
      </p:sp>
      <p:sp>
        <p:nvSpPr>
          <p:cNvPr id="8"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0" name="Suora yhdysviiva 9"/>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3156148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latin typeface="Helvetica"/>
                <a:cs typeface="Helvetica"/>
              </a:defRPr>
            </a:lvl1pPr>
          </a:lstStyle>
          <a:p>
            <a:fld id="{9362FDF5-0D5A-45F3-A2FF-CDA2E3444C38}" type="datetime1">
              <a:rPr lang="fi-FI" smtClean="0"/>
              <a:pPr/>
              <a:t>3.5.2019</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Helvetica"/>
                <a:cs typeface="Helvetica"/>
              </a:defRPr>
            </a:lvl1pPr>
          </a:lstStyle>
          <a:p>
            <a:r>
              <a:rPr lang="fi-FI" b="1" dirty="0" smtClean="0">
                <a:solidFill>
                  <a:schemeClr val="accent1"/>
                </a:solidFill>
              </a:rPr>
              <a:t>JYU.</a:t>
            </a:r>
            <a:r>
              <a:rPr lang="fi-FI" b="1" dirty="0" smtClean="0"/>
              <a:t> </a:t>
            </a:r>
            <a:r>
              <a:rPr lang="fi-FI" b="1" dirty="0" err="1" smtClean="0"/>
              <a:t>Since</a:t>
            </a:r>
            <a:r>
              <a:rPr lang="fi-FI" b="1" dirty="0" smtClean="0"/>
              <a:t> 1863.</a:t>
            </a:r>
            <a:endParaRPr lang="fi-FI" b="1"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FFFF"/>
                </a:solidFill>
                <a:latin typeface="Helvetica"/>
                <a:cs typeface="Helvetica"/>
              </a:defRPr>
            </a:lvl1pPr>
          </a:lstStyle>
          <a:p>
            <a:fld id="{BC065B45-614E-E14D-B4BE-ACD22F608246}" type="slidenum">
              <a:rPr lang="fi-FI" smtClean="0"/>
              <a:pPr/>
              <a:t>‹#›</a:t>
            </a:fld>
            <a:endParaRPr lang="fi-FI" dirty="0"/>
          </a:p>
        </p:txBody>
      </p:sp>
    </p:spTree>
    <p:extLst>
      <p:ext uri="{BB962C8B-B14F-4D97-AF65-F5344CB8AC3E}">
        <p14:creationId xmlns:p14="http://schemas.microsoft.com/office/powerpoint/2010/main" val="10624504"/>
      </p:ext>
    </p:extLst>
  </p:cSld>
  <p:clrMap bg1="lt1" tx1="dk1" bg2="lt2" tx2="dk2" accent1="accent1" accent2="accent2" accent3="accent3" accent4="accent4" accent5="accent5" accent6="accent6" hlink="hlink" folHlink="folHlink"/>
  <p:sldLayoutIdLst>
    <p:sldLayoutId id="2147483748" r:id="rId1"/>
  </p:sldLayoutIdLst>
  <p:timing>
    <p:tnLst>
      <p:par>
        <p:cTn id="1" dur="indefinite" restart="never" nodeType="tmRoot"/>
      </p:par>
    </p:tnLst>
  </p:timing>
  <p:hf hdr="0"/>
  <p:txStyles>
    <p:titleStyle>
      <a:lvl1pPr algn="ctr" defTabSz="457200" rtl="0" eaLnBrk="1" latinLnBrk="0" hangingPunct="1">
        <a:lnSpc>
          <a:spcPct val="100000"/>
        </a:lnSpc>
        <a:spcBef>
          <a:spcPct val="0"/>
        </a:spcBef>
        <a:buNone/>
        <a:defRPr sz="4000" b="1" kern="1200">
          <a:solidFill>
            <a:schemeClr val="bg1"/>
          </a:solidFill>
          <a:latin typeface="Helvetica"/>
          <a:ea typeface="+mj-ea"/>
          <a:cs typeface="Helvetica"/>
        </a:defRPr>
      </a:lvl1pPr>
    </p:titleStyle>
    <p:bodyStyle>
      <a:lvl1pPr marL="342900" indent="-342900" algn="l" defTabSz="457200" rtl="0" eaLnBrk="1" latinLnBrk="0" hangingPunct="1">
        <a:lnSpc>
          <a:spcPct val="100000"/>
        </a:lnSpc>
        <a:spcBef>
          <a:spcPts val="768"/>
        </a:spcBef>
        <a:buFont typeface="Arial"/>
        <a:buChar char="•"/>
        <a:defRPr sz="3200" kern="1200">
          <a:solidFill>
            <a:srgbClr val="FFFFFF"/>
          </a:solidFill>
          <a:latin typeface="Helvetica"/>
          <a:ea typeface="+mn-ea"/>
          <a:cs typeface="Helvetica"/>
        </a:defRPr>
      </a:lvl1pPr>
      <a:lvl2pPr marL="742950" indent="-285750" algn="l" defTabSz="457200" rtl="0" eaLnBrk="1" latinLnBrk="0" hangingPunct="1">
        <a:lnSpc>
          <a:spcPct val="100000"/>
        </a:lnSpc>
        <a:spcBef>
          <a:spcPts val="768"/>
        </a:spcBef>
        <a:buFont typeface="Arial"/>
        <a:buChar char="–"/>
        <a:defRPr sz="2800" kern="1200">
          <a:solidFill>
            <a:srgbClr val="FFFFFF"/>
          </a:solidFill>
          <a:latin typeface="Helvetica"/>
          <a:ea typeface="+mn-ea"/>
          <a:cs typeface="Helvetica"/>
        </a:defRPr>
      </a:lvl2pPr>
      <a:lvl3pPr marL="1143000" indent="-228600" algn="l" defTabSz="457200" rtl="0" eaLnBrk="1" latinLnBrk="0" hangingPunct="1">
        <a:lnSpc>
          <a:spcPct val="100000"/>
        </a:lnSpc>
        <a:spcBef>
          <a:spcPts val="768"/>
        </a:spcBef>
        <a:buFont typeface="Arial"/>
        <a:buChar char="•"/>
        <a:defRPr sz="2400" kern="1200">
          <a:solidFill>
            <a:srgbClr val="FFFFFF"/>
          </a:solidFill>
          <a:latin typeface="Helvetica"/>
          <a:ea typeface="+mn-ea"/>
          <a:cs typeface="Helvetica"/>
        </a:defRPr>
      </a:lvl3pPr>
      <a:lvl4pPr marL="16002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4pPr>
      <a:lvl5pPr marL="20574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637578"/>
            <a:ext cx="7356324" cy="1019912"/>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844699"/>
            <a:ext cx="8229600" cy="4557156"/>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Päivämäärän paikkamerkki 3"/>
          <p:cNvSpPr>
            <a:spLocks noGrp="1"/>
          </p:cNvSpPr>
          <p:nvPr>
            <p:ph type="dt" sz="half" idx="2"/>
          </p:nvPr>
        </p:nvSpPr>
        <p:spPr>
          <a:xfrm>
            <a:off x="7617453" y="6592625"/>
            <a:ext cx="831227" cy="180989"/>
          </a:xfrm>
          <a:prstGeom prst="rect">
            <a:avLst/>
          </a:prstGeom>
        </p:spPr>
        <p:txBody>
          <a:bodyPr/>
          <a:lstStyle>
            <a:lvl1pPr algn="ctr">
              <a:defRPr sz="900" b="1">
                <a:solidFill>
                  <a:schemeClr val="bg1"/>
                </a:solidFill>
                <a:latin typeface="Helvetica"/>
                <a:cs typeface="Helvetica"/>
              </a:defRPr>
            </a:lvl1pPr>
          </a:lstStyle>
          <a:p>
            <a:fld id="{18F083AE-6A17-432F-8D0A-64661EFCEDA8}" type="datetime1">
              <a:rPr lang="fi-FI" smtClean="0"/>
              <a:pPr/>
              <a:t>3.5.2019</a:t>
            </a:fld>
            <a:endParaRPr lang="fi-FI" dirty="0"/>
          </a:p>
        </p:txBody>
      </p:sp>
      <p:sp>
        <p:nvSpPr>
          <p:cNvPr id="9" name="Alatunnisteen paikkamerkki 4"/>
          <p:cNvSpPr>
            <a:spLocks noGrp="1"/>
          </p:cNvSpPr>
          <p:nvPr>
            <p:ph type="ftr" sz="quarter" idx="3"/>
          </p:nvPr>
        </p:nvSpPr>
        <p:spPr>
          <a:xfrm>
            <a:off x="5343907" y="6592625"/>
            <a:ext cx="2147658" cy="180989"/>
          </a:xfrm>
          <a:prstGeom prst="rect">
            <a:avLst/>
          </a:prstGeom>
        </p:spPr>
        <p:txBody>
          <a:bodyPr/>
          <a:lstStyle>
            <a:lvl1pPr algn="r">
              <a:defRPr sz="900" b="1">
                <a:solidFill>
                  <a:schemeClr val="bg1"/>
                </a:solidFill>
                <a:latin typeface="Helvetica"/>
                <a:cs typeface="Helvetica"/>
              </a:defRPr>
            </a:lvl1pPr>
          </a:lstStyle>
          <a:p>
            <a:r>
              <a:rPr lang="fi-FI" dirty="0" smtClean="0">
                <a:solidFill>
                  <a:schemeClr val="accent1"/>
                </a:solidFill>
              </a:rPr>
              <a:t>JYU.</a:t>
            </a:r>
            <a:r>
              <a:rPr lang="fi-FI" dirty="0" smtClean="0"/>
              <a:t> </a:t>
            </a:r>
            <a:r>
              <a:rPr lang="fi-FI" dirty="0" err="1" smtClean="0"/>
              <a:t>Since</a:t>
            </a:r>
            <a:r>
              <a:rPr lang="fi-FI" dirty="0" smtClean="0"/>
              <a:t> 1863.</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b="1">
                <a:solidFill>
                  <a:schemeClr val="bg1"/>
                </a:solidFill>
                <a:latin typeface="Helvetica"/>
                <a:cs typeface="Helvetica"/>
              </a:defRPr>
            </a:lvl1pPr>
          </a:lstStyle>
          <a:p>
            <a:fld id="{0FE3988A-0109-0B40-965D-9E0ED41EFEE4}" type="slidenum">
              <a:rPr lang="fi-FI" smtClean="0"/>
              <a:pPr/>
              <a:t>‹#›</a:t>
            </a:fld>
            <a:endParaRPr lang="fi-FI" dirty="0"/>
          </a:p>
        </p:txBody>
      </p:sp>
      <p:cxnSp>
        <p:nvCxnSpPr>
          <p:cNvPr id="11" name="Suora yhdysviiva 10"/>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uora yhdysviiva 11"/>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userDrawn="1"/>
        </p:nvGrpSpPr>
        <p:grpSpPr>
          <a:xfrm>
            <a:off x="7923412" y="0"/>
            <a:ext cx="763388" cy="1028096"/>
            <a:chOff x="457200" y="0"/>
            <a:chExt cx="763388" cy="1028096"/>
          </a:xfrm>
        </p:grpSpPr>
        <p:sp>
          <p:nvSpPr>
            <p:cNvPr id="17"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8" name="Kuva 2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586980288"/>
      </p:ext>
    </p:extLst>
  </p:cSld>
  <p:clrMap bg1="lt1" tx1="dk1" bg2="lt2" tx2="dk2" accent1="accent1" accent2="accent2" accent3="accent3" accent4="accent4" accent5="accent5" accent6="accent6" hlink="hlink" folHlink="folHlink"/>
  <p:sldLayoutIdLst>
    <p:sldLayoutId id="2147483750" r:id="rId1"/>
    <p:sldLayoutId id="2147483717" r:id="rId2"/>
    <p:sldLayoutId id="2147483751" r:id="rId3"/>
    <p:sldLayoutId id="2147483752" r:id="rId4"/>
    <p:sldLayoutId id="2147483718"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hf hdr="0"/>
  <p:txStyles>
    <p:titleStyle>
      <a:lvl1pPr algn="l" defTabSz="457200" rtl="0" eaLnBrk="1" latinLnBrk="0" hangingPunct="1">
        <a:lnSpc>
          <a:spcPct val="100000"/>
        </a:lnSpc>
        <a:spcBef>
          <a:spcPct val="0"/>
        </a:spcBef>
        <a:buNone/>
        <a:defRPr sz="3600" b="1" i="0"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15"/>
        </a:buBlip>
        <a:defRPr sz="2800" kern="1200">
          <a:solidFill>
            <a:schemeClr val="tx2"/>
          </a:solidFill>
          <a:latin typeface="Helvetica"/>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16"/>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r>
              <a:rPr lang="fi-FI" dirty="0" smtClean="0"/>
              <a:t>25.4.2017</a:t>
            </a:r>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r>
              <a:rPr lang="en-US" smtClean="0"/>
              <a:t>JYU. Since 1863.</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D0733F34-F495-8241-B2FA-79989A321230}" type="slidenum">
              <a:rPr lang="fi-FI" smtClean="0"/>
              <a:pPr/>
              <a:t>‹#›</a:t>
            </a:fld>
            <a:endParaRPr lang="fi-FI" dirty="0"/>
          </a:p>
        </p:txBody>
      </p:sp>
    </p:spTree>
    <p:extLst>
      <p:ext uri="{BB962C8B-B14F-4D97-AF65-F5344CB8AC3E}">
        <p14:creationId xmlns:p14="http://schemas.microsoft.com/office/powerpoint/2010/main" val="1880339826"/>
      </p:ext>
    </p:extLst>
  </p:cSld>
  <p:clrMap bg1="lt1" tx1="dk1" bg2="lt2" tx2="dk2" accent1="accent1" accent2="accent2" accent3="accent3" accent4="accent4" accent5="accent5" accent6="accent6" hlink="hlink" folHlink="folHlink"/>
  <p:sldLayoutIdLst>
    <p:sldLayoutId id="2147483744" r:id="rId1"/>
  </p:sldLayoutIdLst>
  <p:hf hdr="0"/>
  <p:txStyles>
    <p:titleStyle>
      <a:lvl1pPr algn="ctr" defTabSz="457200" rtl="0" eaLnBrk="1" latinLnBrk="0" hangingPunct="1">
        <a:lnSpc>
          <a:spcPct val="100000"/>
        </a:lnSpc>
        <a:spcBef>
          <a:spcPct val="0"/>
        </a:spcBef>
        <a:buNone/>
        <a:defRPr sz="3600" b="1"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ct val="20000"/>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ct val="20000"/>
        </a:spcBef>
        <a:buClr>
          <a:schemeClr val="accent1"/>
        </a:buClr>
        <a:buSzPct val="100000"/>
        <a:buFontTx/>
        <a:buBlip>
          <a:blip r:embed="rId3"/>
        </a:buBlip>
        <a:defRPr sz="2800" kern="1200">
          <a:solidFill>
            <a:schemeClr val="tx2"/>
          </a:solidFill>
          <a:latin typeface="Helvetica"/>
          <a:ea typeface="+mn-ea"/>
          <a:cs typeface="Helvetica"/>
        </a:defRPr>
      </a:lvl2pPr>
      <a:lvl3pPr marL="1143000" indent="-228600" algn="l" defTabSz="457200" rtl="0" eaLnBrk="1" latinLnBrk="0" hangingPunct="1">
        <a:lnSpc>
          <a:spcPct val="100000"/>
        </a:lnSpc>
        <a:spcBef>
          <a:spcPct val="20000"/>
        </a:spcBef>
        <a:buClr>
          <a:schemeClr val="accent1"/>
        </a:buClr>
        <a:buSzPct val="100000"/>
        <a:buFontTx/>
        <a:buBlip>
          <a:blip r:embed="rId4"/>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4" y="2403286"/>
            <a:ext cx="7371644" cy="1906777"/>
          </a:xfrm>
        </p:spPr>
        <p:txBody>
          <a:bodyPr/>
          <a:lstStyle/>
          <a:p>
            <a:r>
              <a:rPr lang="fi-FI" dirty="0"/>
              <a:t>Lii­kun­ta­bio­lo­gi­sen </a:t>
            </a:r>
            <a:r>
              <a:rPr lang="fi-FI" dirty="0" smtClean="0"/>
              <a:t/>
            </a:r>
            <a:br>
              <a:rPr lang="fi-FI" dirty="0" smtClean="0"/>
            </a:br>
            <a:r>
              <a:rPr lang="fi-FI" dirty="0" smtClean="0"/>
              <a:t>ai­ne­ryh­män </a:t>
            </a:r>
            <a:br>
              <a:rPr lang="fi-FI" dirty="0" smtClean="0"/>
            </a:br>
            <a:r>
              <a:rPr lang="fi-FI" dirty="0" smtClean="0"/>
              <a:t>kan­di­daat­tioh­jel­ma</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3"/>
          </p:nvPr>
        </p:nvSpPr>
        <p:spPr/>
        <p:txBody>
          <a:bodyPr/>
          <a:lstStyle/>
          <a:p>
            <a:r>
              <a:rPr lang="fi-FI" b="1" smtClean="0">
                <a:solidFill>
                  <a:schemeClr val="accent1"/>
                </a:solidFill>
              </a:rPr>
              <a:t>JYU.</a:t>
            </a:r>
            <a:r>
              <a:rPr lang="fi-FI" b="1" smtClean="0"/>
              <a:t> Since 1863.</a:t>
            </a:r>
            <a:endParaRPr lang="fi-FI" b="1" dirty="0"/>
          </a:p>
        </p:txBody>
      </p:sp>
      <p:sp>
        <p:nvSpPr>
          <p:cNvPr id="5" name="Slide Number Placeholder 4"/>
          <p:cNvSpPr>
            <a:spLocks noGrp="1"/>
          </p:cNvSpPr>
          <p:nvPr>
            <p:ph type="sldNum" sz="quarter" idx="4"/>
          </p:nvPr>
        </p:nvSpPr>
        <p:spPr/>
        <p:txBody>
          <a:bodyPr/>
          <a:lstStyle/>
          <a:p>
            <a:fld id="{0FE3988A-0109-0B40-965D-9E0ED41EFEE4}" type="slidenum">
              <a:rPr lang="fi-FI" smtClean="0"/>
              <a:pPr/>
              <a:t>1</a:t>
            </a:fld>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958686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2</a:t>
            </a:fld>
            <a:endParaRPr lang="fi-FI" dirty="0"/>
          </a:p>
        </p:txBody>
      </p:sp>
      <p:sp>
        <p:nvSpPr>
          <p:cNvPr id="15" name="Title 14"/>
          <p:cNvSpPr>
            <a:spLocks noGrp="1"/>
          </p:cNvSpPr>
          <p:nvPr>
            <p:ph type="title"/>
          </p:nvPr>
        </p:nvSpPr>
        <p:spPr>
          <a:xfrm>
            <a:off x="457200" y="51790"/>
            <a:ext cx="7368419" cy="1019912"/>
          </a:xfrm>
        </p:spPr>
        <p:txBody>
          <a:bodyPr>
            <a:normAutofit/>
          </a:bodyPr>
          <a:lstStyle/>
          <a:p>
            <a:r>
              <a:rPr lang="fi-FI" dirty="0" smtClean="0"/>
              <a:t>Kuvaus</a:t>
            </a:r>
            <a:endParaRPr lang="fi-FI" dirty="0"/>
          </a:p>
        </p:txBody>
      </p:sp>
      <p:sp>
        <p:nvSpPr>
          <p:cNvPr id="16" name="Content Placeholder 15"/>
          <p:cNvSpPr>
            <a:spLocks noGrp="1"/>
          </p:cNvSpPr>
          <p:nvPr>
            <p:ph idx="1"/>
          </p:nvPr>
        </p:nvSpPr>
        <p:spPr>
          <a:xfrm>
            <a:off x="457200" y="1071702"/>
            <a:ext cx="8229600" cy="5330153"/>
          </a:xfrm>
        </p:spPr>
        <p:txBody>
          <a:bodyPr>
            <a:normAutofit fontScale="77500" lnSpcReduction="20000"/>
          </a:bodyPr>
          <a:lstStyle/>
          <a:p>
            <a:r>
              <a:rPr lang="fi-FI" dirty="0"/>
              <a:t>Liikuntabiologian aineryhmän kandidaattitutkinnossa perehdytään biomekaniikan, liikuntafysiologian sekä valmennus- ja </a:t>
            </a:r>
            <a:r>
              <a:rPr lang="fi-FI" dirty="0">
                <a:solidFill>
                  <a:schemeClr val="accent6"/>
                </a:solidFill>
              </a:rPr>
              <a:t>testausopin perusteisiin. </a:t>
            </a:r>
            <a:r>
              <a:rPr lang="fi-FI" dirty="0" smtClean="0">
                <a:solidFill>
                  <a:schemeClr val="accent6"/>
                </a:solidFill>
              </a:rPr>
              <a:t>Kandidaatti perehtyy tieteellisen tiedon hakemiseen, tulkintaan, tuottamiseen, tulkitsemiseen ja vastuulliseen raportointiin. Kandidaatti tutustuu </a:t>
            </a:r>
            <a:r>
              <a:rPr lang="fi-FI" dirty="0">
                <a:solidFill>
                  <a:schemeClr val="accent6"/>
                </a:solidFill>
              </a:rPr>
              <a:t>liikuntabiologisten mittausmenetelmien ja -tulosten analyysin </a:t>
            </a:r>
            <a:r>
              <a:rPr lang="fi-FI" dirty="0" smtClean="0">
                <a:solidFill>
                  <a:schemeClr val="accent6"/>
                </a:solidFill>
              </a:rPr>
              <a:t>perusteisiin </a:t>
            </a:r>
            <a:r>
              <a:rPr lang="fi-FI" dirty="0">
                <a:solidFill>
                  <a:schemeClr val="accent6"/>
                </a:solidFill>
              </a:rPr>
              <a:t>ja </a:t>
            </a:r>
            <a:r>
              <a:rPr lang="fi-FI" dirty="0" smtClean="0">
                <a:solidFill>
                  <a:schemeClr val="accent6"/>
                </a:solidFill>
              </a:rPr>
              <a:t>harjoittelee </a:t>
            </a:r>
            <a:r>
              <a:rPr lang="fi-FI" dirty="0">
                <a:solidFill>
                  <a:schemeClr val="accent6"/>
                </a:solidFill>
              </a:rPr>
              <a:t>soveltamaan </a:t>
            </a:r>
            <a:r>
              <a:rPr lang="fi-FI" dirty="0" smtClean="0">
                <a:solidFill>
                  <a:schemeClr val="accent6"/>
                </a:solidFill>
              </a:rPr>
              <a:t>niitä </a:t>
            </a:r>
            <a:r>
              <a:rPr lang="fi-FI" dirty="0">
                <a:solidFill>
                  <a:schemeClr val="accent6"/>
                </a:solidFill>
              </a:rPr>
              <a:t>fyysiseen suorituskykyyn ja sen harjoittamiseen liittyvien ongelmien selvittämisessä. Hän osallistuu kokeelliseen tutkimukseen ja hallitsee oman </a:t>
            </a:r>
            <a:r>
              <a:rPr lang="fi-FI" dirty="0"/>
              <a:t>aineistonsa hypoteesien tilastollisen testauksen sekä tulosten esittämisen, tulkinnan ja niiden perustelun. Kandidaatti osaa työskennellä ryhmässä asiantuntemustaan vuorovaikutteisesti hyödyntäen, tunnistaa omat kehitystarpeensa ja kykenee toimimaan liikunta-, urheilu- ja kuntotestausalan tehtävissä</a:t>
            </a:r>
            <a:r>
              <a:rPr lang="fi-FI" dirty="0" smtClean="0"/>
              <a:t>.</a:t>
            </a:r>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164156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3</a:t>
            </a:fld>
            <a:endParaRPr lang="fi-FI" dirty="0"/>
          </a:p>
        </p:txBody>
      </p:sp>
      <p:sp>
        <p:nvSpPr>
          <p:cNvPr id="15" name="Title 14"/>
          <p:cNvSpPr>
            <a:spLocks noGrp="1"/>
          </p:cNvSpPr>
          <p:nvPr>
            <p:ph type="title"/>
          </p:nvPr>
        </p:nvSpPr>
        <p:spPr>
          <a:xfrm>
            <a:off x="457200" y="51790"/>
            <a:ext cx="7368419" cy="1019912"/>
          </a:xfrm>
        </p:spPr>
        <p:txBody>
          <a:bodyPr>
            <a:normAutofit/>
          </a:bodyPr>
          <a:lstStyle/>
          <a:p>
            <a:r>
              <a:rPr lang="fi-FI" dirty="0" smtClean="0"/>
              <a:t>Osaamistavoitteet</a:t>
            </a:r>
            <a:endParaRPr lang="fi-FI" dirty="0"/>
          </a:p>
        </p:txBody>
      </p:sp>
      <p:sp>
        <p:nvSpPr>
          <p:cNvPr id="16" name="Content Placeholder 15"/>
          <p:cNvSpPr>
            <a:spLocks noGrp="1"/>
          </p:cNvSpPr>
          <p:nvPr>
            <p:ph idx="1"/>
          </p:nvPr>
        </p:nvSpPr>
        <p:spPr>
          <a:xfrm>
            <a:off x="457200" y="1071702"/>
            <a:ext cx="8229600" cy="5330153"/>
          </a:xfrm>
        </p:spPr>
        <p:txBody>
          <a:bodyPr>
            <a:normAutofit fontScale="77500" lnSpcReduction="20000"/>
          </a:bodyPr>
          <a:lstStyle/>
          <a:p>
            <a:r>
              <a:rPr lang="fi-FI" dirty="0"/>
              <a:t>Lii­kun­ta­bio­lo­gi­sen ai­ne­ryh­män kan­di­daat­tioh­jel­man suoritettuaan opiskelija hallitsee liikuntabiologisen peruskäsitteistön ihmisen elimistön rakenteesta ja toiminnasta levossa ja ymmärtää niiden merkityksen liikunnassa. Kandidaatti osaa </a:t>
            </a:r>
            <a:r>
              <a:rPr lang="fi-FI" dirty="0" smtClean="0"/>
              <a:t>tehdä fyysisen suorituskyvyn eri osa-alueisiin </a:t>
            </a:r>
            <a:r>
              <a:rPr lang="fi-FI" dirty="0"/>
              <a:t>liittyviä mittauksia eri ikäisillä ja kuntoisilla terveillä </a:t>
            </a:r>
            <a:r>
              <a:rPr lang="fi-FI" dirty="0" smtClean="0"/>
              <a:t>henkilöillä. Tuntee kuntotestauksen vasta-aiheet</a:t>
            </a:r>
            <a:r>
              <a:rPr lang="fi-FI" dirty="0"/>
              <a:t>, ja osaa tulkita ja kommunikoida </a:t>
            </a:r>
            <a:r>
              <a:rPr lang="fi-FI" dirty="0" smtClean="0"/>
              <a:t>mittaustuloksista </a:t>
            </a:r>
            <a:r>
              <a:rPr lang="fi-FI" dirty="0"/>
              <a:t>vastuullisesti. Opiskelija hallitsee oman aineistonsa analyysin, hypoteesien tilastollisen testauksen ja tulosten esittämisen, tulkinnan ja puolustamisen. Kandidaatti osaa sanoittaa mahdollisia urasuuntauksia ja huomioida omat kiinnostuksen kohteet sivuainevalinnoissa suhteessa omiin uratavoitteisiin.</a:t>
            </a:r>
          </a:p>
          <a:p>
            <a:pPr marL="0" indent="0">
              <a:buNone/>
            </a:pPr>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64714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4</a:t>
            </a:fld>
            <a:endParaRPr lang="fi-FI" dirty="0"/>
          </a:p>
        </p:txBody>
      </p:sp>
      <p:sp>
        <p:nvSpPr>
          <p:cNvPr id="4" name="Title 3"/>
          <p:cNvSpPr>
            <a:spLocks noGrp="1"/>
          </p:cNvSpPr>
          <p:nvPr>
            <p:ph type="title"/>
          </p:nvPr>
        </p:nvSpPr>
        <p:spPr>
          <a:xfrm>
            <a:off x="457200" y="127622"/>
            <a:ext cx="7368419" cy="1019912"/>
          </a:xfrm>
        </p:spPr>
        <p:txBody>
          <a:bodyPr/>
          <a:lstStyle/>
          <a:p>
            <a:r>
              <a:rPr lang="fi-FI" dirty="0" smtClean="0"/>
              <a:t>Osaamisalueet</a:t>
            </a:r>
            <a:endParaRPr lang="fi-FI" dirty="0"/>
          </a:p>
        </p:txBody>
      </p:sp>
      <p:sp>
        <p:nvSpPr>
          <p:cNvPr id="5" name="Content Placeholder 4"/>
          <p:cNvSpPr>
            <a:spLocks noGrp="1"/>
          </p:cNvSpPr>
          <p:nvPr>
            <p:ph idx="1"/>
          </p:nvPr>
        </p:nvSpPr>
        <p:spPr>
          <a:xfrm>
            <a:off x="457200" y="1476837"/>
            <a:ext cx="8229600" cy="4557156"/>
          </a:xfrm>
        </p:spPr>
        <p:txBody>
          <a:bodyPr>
            <a:normAutofit fontScale="92500" lnSpcReduction="10000"/>
          </a:bodyPr>
          <a:lstStyle/>
          <a:p>
            <a:r>
              <a:rPr lang="fi-FI" dirty="0">
                <a:solidFill>
                  <a:srgbClr val="002060"/>
                </a:solidFill>
              </a:rPr>
              <a:t>Opiskelu- ja </a:t>
            </a:r>
            <a:r>
              <a:rPr lang="fi-FI" dirty="0" smtClean="0">
                <a:solidFill>
                  <a:srgbClr val="002060"/>
                </a:solidFill>
              </a:rPr>
              <a:t>työelämätaidot</a:t>
            </a:r>
          </a:p>
          <a:p>
            <a:r>
              <a:rPr lang="fi-FI" dirty="0">
                <a:solidFill>
                  <a:srgbClr val="002060"/>
                </a:solidFill>
              </a:rPr>
              <a:t>Tutkimustiedon hyödyntäminen, tuottaminen ja </a:t>
            </a:r>
            <a:r>
              <a:rPr lang="fi-FI" dirty="0" smtClean="0">
                <a:solidFill>
                  <a:srgbClr val="002060"/>
                </a:solidFill>
              </a:rPr>
              <a:t>arviointi</a:t>
            </a:r>
          </a:p>
          <a:p>
            <a:r>
              <a:rPr lang="fi-FI" dirty="0">
                <a:solidFill>
                  <a:srgbClr val="002060"/>
                </a:solidFill>
              </a:rPr>
              <a:t>Elimistön rakenne ja </a:t>
            </a:r>
            <a:r>
              <a:rPr lang="fi-FI" dirty="0" smtClean="0">
                <a:solidFill>
                  <a:srgbClr val="002060"/>
                </a:solidFill>
              </a:rPr>
              <a:t>toiminta</a:t>
            </a:r>
          </a:p>
          <a:p>
            <a:r>
              <a:rPr lang="fi-FI" dirty="0">
                <a:solidFill>
                  <a:srgbClr val="002060"/>
                </a:solidFill>
              </a:rPr>
              <a:t>Elimistön rakenteen ja toiminnan </a:t>
            </a:r>
            <a:r>
              <a:rPr lang="fi-FI" dirty="0" smtClean="0">
                <a:solidFill>
                  <a:srgbClr val="002060"/>
                </a:solidFill>
              </a:rPr>
              <a:t>mittaaminen</a:t>
            </a:r>
          </a:p>
          <a:p>
            <a:r>
              <a:rPr lang="fi-FI" dirty="0"/>
              <a:t>Liikunnan akuutit vasteet ja pitkäaikaiset </a:t>
            </a:r>
            <a:r>
              <a:rPr lang="fi-FI" dirty="0" smtClean="0"/>
              <a:t>adaptaatiot</a:t>
            </a:r>
          </a:p>
          <a:p>
            <a:r>
              <a:rPr lang="fi-FI" dirty="0"/>
              <a:t>Liikunta ja </a:t>
            </a:r>
            <a:r>
              <a:rPr lang="fi-FI" dirty="0" smtClean="0"/>
              <a:t>hyvinvointi</a:t>
            </a:r>
          </a:p>
          <a:p>
            <a:r>
              <a:rPr lang="fi-FI" dirty="0"/>
              <a:t>Urheiluvalmentaminen</a:t>
            </a:r>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470106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5</a:t>
            </a:fld>
            <a:endParaRPr lang="fi-FI"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333891"/>
              </p:ext>
            </p:extLst>
          </p:nvPr>
        </p:nvGraphicFramePr>
        <p:xfrm>
          <a:off x="0" y="0"/>
          <a:ext cx="9143999" cy="6513816"/>
        </p:xfrm>
        <a:graphic>
          <a:graphicData uri="http://schemas.openxmlformats.org/drawingml/2006/table">
            <a:tbl>
              <a:tblPr firstRow="1" firstCol="1" bandRow="1">
                <a:tableStyleId>{B301B821-A1FF-4177-AEE7-76D212191A09}</a:tableStyleId>
              </a:tblPr>
              <a:tblGrid>
                <a:gridCol w="1294375">
                  <a:extLst>
                    <a:ext uri="{9D8B030D-6E8A-4147-A177-3AD203B41FA5}">
                      <a16:colId xmlns:a16="http://schemas.microsoft.com/office/drawing/2014/main" val="1773424021"/>
                    </a:ext>
                  </a:extLst>
                </a:gridCol>
                <a:gridCol w="1298958">
                  <a:extLst>
                    <a:ext uri="{9D8B030D-6E8A-4147-A177-3AD203B41FA5}">
                      <a16:colId xmlns:a16="http://schemas.microsoft.com/office/drawing/2014/main" val="707284303"/>
                    </a:ext>
                  </a:extLst>
                </a:gridCol>
                <a:gridCol w="1483999">
                  <a:extLst>
                    <a:ext uri="{9D8B030D-6E8A-4147-A177-3AD203B41FA5}">
                      <a16:colId xmlns:a16="http://schemas.microsoft.com/office/drawing/2014/main" val="224428370"/>
                    </a:ext>
                  </a:extLst>
                </a:gridCol>
                <a:gridCol w="1298041">
                  <a:extLst>
                    <a:ext uri="{9D8B030D-6E8A-4147-A177-3AD203B41FA5}">
                      <a16:colId xmlns:a16="http://schemas.microsoft.com/office/drawing/2014/main" val="952877255"/>
                    </a:ext>
                  </a:extLst>
                </a:gridCol>
                <a:gridCol w="1253155">
                  <a:extLst>
                    <a:ext uri="{9D8B030D-6E8A-4147-A177-3AD203B41FA5}">
                      <a16:colId xmlns:a16="http://schemas.microsoft.com/office/drawing/2014/main" val="3357749373"/>
                    </a:ext>
                  </a:extLst>
                </a:gridCol>
                <a:gridCol w="1213765">
                  <a:extLst>
                    <a:ext uri="{9D8B030D-6E8A-4147-A177-3AD203B41FA5}">
                      <a16:colId xmlns:a16="http://schemas.microsoft.com/office/drawing/2014/main" val="1392580313"/>
                    </a:ext>
                  </a:extLst>
                </a:gridCol>
                <a:gridCol w="1301706">
                  <a:extLst>
                    <a:ext uri="{9D8B030D-6E8A-4147-A177-3AD203B41FA5}">
                      <a16:colId xmlns:a16="http://schemas.microsoft.com/office/drawing/2014/main" val="2176045670"/>
                    </a:ext>
                  </a:extLst>
                </a:gridCol>
              </a:tblGrid>
              <a:tr h="202368">
                <a:tc gridSpan="7">
                  <a:txBody>
                    <a:bodyPr/>
                    <a:lstStyle/>
                    <a:p>
                      <a:pPr>
                        <a:lnSpc>
                          <a:spcPct val="107000"/>
                        </a:lnSpc>
                        <a:spcAft>
                          <a:spcPts val="0"/>
                        </a:spcAft>
                      </a:pPr>
                      <a:r>
                        <a:rPr lang="fi-FI" sz="1200" dirty="0">
                          <a:effectLst/>
                        </a:rPr>
                        <a:t>Lii­kun­ta­bio­lo­gi­sen ai­ne­ryh­män kan­di­daat­tioh­jel­ma - osaamisalueet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hMerge="1">
                  <a:txBody>
                    <a:bodyPr/>
                    <a:lstStyle/>
                    <a:p>
                      <a:endParaRPr lang="fi-FI" dirty="0"/>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039210439"/>
                  </a:ext>
                </a:extLst>
              </a:tr>
              <a:tr h="715326">
                <a:tc>
                  <a:txBody>
                    <a:bodyPr/>
                    <a:lstStyle/>
                    <a:p>
                      <a:pPr>
                        <a:lnSpc>
                          <a:spcPct val="107000"/>
                        </a:lnSpc>
                        <a:spcAft>
                          <a:spcPts val="0"/>
                        </a:spcAft>
                      </a:pPr>
                      <a:r>
                        <a:rPr lang="fi-FI" sz="1000" dirty="0">
                          <a:effectLst/>
                        </a:rPr>
                        <a:t>Opiskelu- ja työelämätaidot</a:t>
                      </a:r>
                      <a:endParaRPr lang="fi-FI"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solidFill>
                      <a:schemeClr val="accent1">
                        <a:lumMod val="40000"/>
                        <a:lumOff val="60000"/>
                      </a:schemeClr>
                    </a:solidFill>
                  </a:tcPr>
                </a:tc>
                <a:tc>
                  <a:txBody>
                    <a:bodyPr/>
                    <a:lstStyle/>
                    <a:p>
                      <a:pPr>
                        <a:lnSpc>
                          <a:spcPct val="107000"/>
                        </a:lnSpc>
                        <a:spcAft>
                          <a:spcPts val="0"/>
                        </a:spcAft>
                      </a:pPr>
                      <a:r>
                        <a:rPr lang="fi-FI" sz="1000" dirty="0">
                          <a:effectLst/>
                        </a:rPr>
                        <a:t>Tutkimustiedon hyödyntäminen, tuottaminen ja arviointi</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solidFill>
                      <a:schemeClr val="accent1">
                        <a:lumMod val="40000"/>
                        <a:lumOff val="60000"/>
                      </a:schemeClr>
                    </a:solidFill>
                  </a:tcPr>
                </a:tc>
                <a:tc>
                  <a:txBody>
                    <a:bodyPr/>
                    <a:lstStyle/>
                    <a:p>
                      <a:pPr>
                        <a:lnSpc>
                          <a:spcPct val="107000"/>
                        </a:lnSpc>
                        <a:spcAft>
                          <a:spcPts val="0"/>
                        </a:spcAft>
                      </a:pPr>
                      <a:r>
                        <a:rPr lang="fi-FI" sz="1000" dirty="0">
                          <a:effectLst/>
                        </a:rPr>
                        <a:t>Elimistön rakenne ja toiminta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solidFill>
                      <a:schemeClr val="accent1">
                        <a:lumMod val="40000"/>
                        <a:lumOff val="60000"/>
                      </a:schemeClr>
                    </a:solidFill>
                  </a:tcPr>
                </a:tc>
                <a:tc>
                  <a:txBody>
                    <a:bodyPr/>
                    <a:lstStyle/>
                    <a:p>
                      <a:pPr>
                        <a:lnSpc>
                          <a:spcPct val="107000"/>
                        </a:lnSpc>
                        <a:spcAft>
                          <a:spcPts val="0"/>
                        </a:spcAft>
                      </a:pPr>
                      <a:r>
                        <a:rPr lang="fi-FI" sz="1000" dirty="0">
                          <a:effectLst/>
                        </a:rPr>
                        <a:t>Elimistön rakenteen ja toiminnan mittaaminen</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solidFill>
                      <a:schemeClr val="accent1">
                        <a:lumMod val="40000"/>
                        <a:lumOff val="60000"/>
                      </a:schemeClr>
                    </a:solidFill>
                  </a:tcPr>
                </a:tc>
                <a:tc>
                  <a:txBody>
                    <a:bodyPr/>
                    <a:lstStyle/>
                    <a:p>
                      <a:pPr>
                        <a:lnSpc>
                          <a:spcPct val="107000"/>
                        </a:lnSpc>
                        <a:spcAft>
                          <a:spcPts val="0"/>
                        </a:spcAft>
                      </a:pPr>
                      <a:r>
                        <a:rPr lang="fi-FI" sz="1000" dirty="0">
                          <a:effectLst/>
                        </a:rPr>
                        <a:t>Liikunnan akuutit vasteet ja pitkäaikaiset adaptaatiot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a:lnSpc>
                          <a:spcPct val="107000"/>
                        </a:lnSpc>
                        <a:spcAft>
                          <a:spcPts val="0"/>
                        </a:spcAft>
                      </a:pPr>
                      <a:r>
                        <a:rPr lang="fi-FI" sz="1000">
                          <a:effectLst/>
                        </a:rPr>
                        <a:t>Liikunta ja hyvinvointi</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a:lnSpc>
                          <a:spcPct val="107000"/>
                        </a:lnSpc>
                        <a:spcAft>
                          <a:spcPts val="0"/>
                        </a:spcAft>
                      </a:pPr>
                      <a:r>
                        <a:rPr lang="fi-FI" sz="1000">
                          <a:effectLst/>
                        </a:rPr>
                        <a:t>Urheiluvalmentaminen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extLst>
                  <a:ext uri="{0D108BD9-81ED-4DB2-BD59-A6C34878D82A}">
                    <a16:rowId xmlns:a16="http://schemas.microsoft.com/office/drawing/2014/main" val="4189851501"/>
                  </a:ext>
                </a:extLst>
              </a:tr>
              <a:tr h="5596122">
                <a:tc>
                  <a:txBody>
                    <a:bodyPr/>
                    <a:lstStyle/>
                    <a:p>
                      <a:pPr marL="73025" indent="-73025">
                        <a:lnSpc>
                          <a:spcPct val="107000"/>
                        </a:lnSpc>
                        <a:spcAft>
                          <a:spcPts val="0"/>
                        </a:spcAft>
                      </a:pPr>
                      <a:r>
                        <a:rPr lang="fi-FI" sz="1000" dirty="0">
                          <a:effectLst/>
                        </a:rPr>
                        <a:t>XRUL004 </a:t>
                      </a:r>
                      <a:r>
                        <a:rPr lang="fi-FI" sz="1000" dirty="0" err="1">
                          <a:effectLst/>
                        </a:rPr>
                        <a:t>Svenska</a:t>
                      </a:r>
                      <a:r>
                        <a:rPr lang="fi-FI" sz="1000" dirty="0">
                          <a:effectLst/>
                        </a:rPr>
                        <a:t> </a:t>
                      </a:r>
                      <a:r>
                        <a:rPr lang="fi-FI" sz="1000" dirty="0" err="1">
                          <a:effectLst/>
                        </a:rPr>
                        <a:t>skriftlig</a:t>
                      </a:r>
                      <a:r>
                        <a:rPr lang="fi-FI" sz="1000" dirty="0">
                          <a:effectLst/>
                        </a:rPr>
                        <a:t> (1 op)</a:t>
                      </a:r>
                      <a:endParaRPr lang="fi-FI" sz="1100" dirty="0">
                        <a:effectLst/>
                      </a:endParaRPr>
                    </a:p>
                    <a:p>
                      <a:pPr marL="73025" indent="-73025">
                        <a:lnSpc>
                          <a:spcPct val="107000"/>
                        </a:lnSpc>
                        <a:spcAft>
                          <a:spcPts val="0"/>
                        </a:spcAft>
                      </a:pPr>
                      <a:r>
                        <a:rPr lang="fi-FI" sz="1000" dirty="0">
                          <a:effectLst/>
                        </a:rPr>
                        <a:t>XRUL904 </a:t>
                      </a:r>
                      <a:r>
                        <a:rPr lang="fi-FI" sz="1000" dirty="0" err="1">
                          <a:effectLst/>
                        </a:rPr>
                        <a:t>Svenska</a:t>
                      </a:r>
                      <a:r>
                        <a:rPr lang="fi-FI" sz="1000" dirty="0">
                          <a:effectLst/>
                        </a:rPr>
                        <a:t> </a:t>
                      </a:r>
                      <a:r>
                        <a:rPr lang="fi-FI" sz="1000" dirty="0" err="1">
                          <a:effectLst/>
                        </a:rPr>
                        <a:t>muntlig</a:t>
                      </a:r>
                      <a:r>
                        <a:rPr lang="fi-FI" sz="1000" dirty="0">
                          <a:effectLst/>
                        </a:rPr>
                        <a:t> (2 op)</a:t>
                      </a:r>
                      <a:endParaRPr lang="fi-FI" sz="1100" dirty="0">
                        <a:effectLst/>
                      </a:endParaRPr>
                    </a:p>
                    <a:p>
                      <a:pPr marL="73025" indent="-73025">
                        <a:lnSpc>
                          <a:spcPct val="107000"/>
                        </a:lnSpc>
                        <a:spcAft>
                          <a:spcPts val="0"/>
                        </a:spcAft>
                      </a:pPr>
                      <a:r>
                        <a:rPr lang="en-US" sz="1000" dirty="0">
                          <a:effectLst/>
                        </a:rPr>
                        <a:t>XENL001 Academic Reading (2 op)</a:t>
                      </a:r>
                      <a:endParaRPr lang="fi-FI" sz="1100" dirty="0">
                        <a:effectLst/>
                      </a:endParaRPr>
                    </a:p>
                    <a:p>
                      <a:pPr marL="73025" indent="-73025">
                        <a:lnSpc>
                          <a:spcPct val="107000"/>
                        </a:lnSpc>
                        <a:spcAft>
                          <a:spcPts val="0"/>
                        </a:spcAft>
                      </a:pPr>
                      <a:r>
                        <a:rPr lang="en-US" sz="1000" dirty="0">
                          <a:effectLst/>
                        </a:rPr>
                        <a:t>XENL003 Communication Skills (2 op)</a:t>
                      </a:r>
                      <a:endParaRPr lang="fi-FI" sz="1100" dirty="0">
                        <a:effectLst/>
                      </a:endParaRPr>
                    </a:p>
                    <a:p>
                      <a:pPr marL="73025" indent="-73025">
                        <a:lnSpc>
                          <a:spcPct val="107000"/>
                        </a:lnSpc>
                        <a:spcAft>
                          <a:spcPts val="0"/>
                        </a:spcAft>
                      </a:pPr>
                      <a:r>
                        <a:rPr lang="fi-FI" sz="1000" dirty="0">
                          <a:effectLst/>
                        </a:rPr>
                        <a:t>XPV0401 Puheviestinnän perusteet (2 op)</a:t>
                      </a:r>
                      <a:endParaRPr lang="fi-FI" sz="1100" dirty="0">
                        <a:effectLst/>
                      </a:endParaRPr>
                    </a:p>
                    <a:p>
                      <a:pPr marL="73025" indent="-73025">
                        <a:lnSpc>
                          <a:spcPct val="107000"/>
                        </a:lnSpc>
                        <a:spcAft>
                          <a:spcPts val="0"/>
                        </a:spcAft>
                      </a:pPr>
                      <a:r>
                        <a:rPr lang="fi-FI" sz="1000" dirty="0">
                          <a:effectLst/>
                        </a:rPr>
                        <a:t>XKV0401 Tieteellisen kirjoittamisen perusteet (2 op)</a:t>
                      </a:r>
                      <a:endParaRPr lang="fi-FI" sz="1100" dirty="0">
                        <a:effectLst/>
                      </a:endParaRPr>
                    </a:p>
                    <a:p>
                      <a:pPr marL="73025" indent="-73025">
                        <a:lnSpc>
                          <a:spcPct val="107000"/>
                        </a:lnSpc>
                        <a:spcAft>
                          <a:spcPts val="0"/>
                        </a:spcAft>
                      </a:pPr>
                      <a:r>
                        <a:rPr lang="fi-FI" sz="1000" dirty="0">
                          <a:effectLst/>
                        </a:rPr>
                        <a:t>Johdatus seminaarityön tekemiseen (3 op)</a:t>
                      </a:r>
                      <a:endParaRPr lang="fi-FI" sz="1100" dirty="0">
                        <a:effectLst/>
                      </a:endParaRPr>
                    </a:p>
                    <a:p>
                      <a:pPr marL="73025" indent="-73025">
                        <a:lnSpc>
                          <a:spcPct val="107000"/>
                        </a:lnSpc>
                        <a:spcAft>
                          <a:spcPts val="0"/>
                        </a:spcAft>
                      </a:pPr>
                      <a:r>
                        <a:rPr lang="fi-FI" sz="1000" dirty="0">
                          <a:effectLst/>
                        </a:rPr>
                        <a:t>Kandidaatin työelämäharjoittelu LBIY006 3-5 op)</a:t>
                      </a:r>
                      <a:endParaRPr lang="fi-FI" sz="1100" dirty="0">
                        <a:effectLst/>
                      </a:endParaRPr>
                    </a:p>
                    <a:p>
                      <a:pPr marL="73025" indent="-73025">
                        <a:lnSpc>
                          <a:spcPct val="107000"/>
                        </a:lnSpc>
                        <a:spcAft>
                          <a:spcPts val="0"/>
                        </a:spcAft>
                      </a:pPr>
                      <a:r>
                        <a:rPr lang="fi-FI" sz="1000" dirty="0">
                          <a:effectLst/>
                        </a:rPr>
                        <a:t>Liikuntabiologian asiantuntijuus I (1 op)</a:t>
                      </a:r>
                      <a:endParaRPr lang="fi-FI" sz="1100" dirty="0">
                        <a:effectLst/>
                      </a:endParaRPr>
                    </a:p>
                    <a:p>
                      <a:pPr marL="73025" indent="-73025">
                        <a:lnSpc>
                          <a:spcPct val="107000"/>
                        </a:lnSpc>
                        <a:spcAft>
                          <a:spcPts val="0"/>
                        </a:spcAft>
                      </a:pPr>
                      <a:r>
                        <a:rPr lang="fi-FI" sz="1000" dirty="0">
                          <a:effectLst/>
                        </a:rPr>
                        <a:t>LTKY1003 Viestinnän perusteet liikunta- ja terveystieteissä (2 op)</a:t>
                      </a:r>
                      <a:endParaRPr lang="fi-FI" sz="1100" dirty="0">
                        <a:effectLst/>
                      </a:endParaRPr>
                    </a:p>
                    <a:p>
                      <a:pPr marL="73025" indent="-73025">
                        <a:lnSpc>
                          <a:spcPct val="107000"/>
                        </a:lnSpc>
                        <a:spcAft>
                          <a:spcPts val="0"/>
                        </a:spcAft>
                      </a:pPr>
                      <a:r>
                        <a:rPr lang="fi-FI" sz="1000" dirty="0" smtClean="0">
                          <a:effectLst/>
                        </a:rPr>
                        <a:t>Maturiteetti</a:t>
                      </a:r>
                      <a:endParaRPr lang="fi-FI" sz="1100" b="0" dirty="0">
                        <a:effectLst/>
                      </a:endParaRPr>
                    </a:p>
                  </a:txBody>
                  <a:tcPr marL="58450" marR="58450" marT="0" marB="0"/>
                </a:tc>
                <a:tc>
                  <a:txBody>
                    <a:bodyPr/>
                    <a:lstStyle/>
                    <a:p>
                      <a:pPr marL="110490" indent="-110490">
                        <a:lnSpc>
                          <a:spcPct val="107000"/>
                        </a:lnSpc>
                        <a:spcAft>
                          <a:spcPts val="0"/>
                        </a:spcAft>
                      </a:pPr>
                      <a:r>
                        <a:rPr lang="fi-FI" sz="1000" dirty="0">
                          <a:effectLst/>
                        </a:rPr>
                        <a:t>Johdatus seminaarityön tekemiseen 3 op – </a:t>
                      </a:r>
                      <a:endParaRPr lang="fi-FI" sz="1100" dirty="0">
                        <a:effectLst/>
                      </a:endParaRPr>
                    </a:p>
                    <a:p>
                      <a:pPr marL="110490" indent="-110490">
                        <a:lnSpc>
                          <a:spcPct val="107000"/>
                        </a:lnSpc>
                        <a:spcAft>
                          <a:spcPts val="0"/>
                        </a:spcAft>
                      </a:pPr>
                      <a:r>
                        <a:rPr lang="fi-FI" sz="1000" dirty="0">
                          <a:effectLst/>
                        </a:rPr>
                        <a:t>LTKY002 Tieteellisen toiminnan perusteet 3 op </a:t>
                      </a:r>
                      <a:endParaRPr lang="fi-FI" sz="1100" dirty="0">
                        <a:effectLst/>
                      </a:endParaRPr>
                    </a:p>
                    <a:p>
                      <a:pPr marL="110490" indent="-110490">
                        <a:lnSpc>
                          <a:spcPct val="107000"/>
                        </a:lnSpc>
                        <a:spcAft>
                          <a:spcPts val="0"/>
                        </a:spcAft>
                      </a:pPr>
                      <a:r>
                        <a:rPr lang="fi-FI" sz="1000" dirty="0">
                          <a:effectLst/>
                        </a:rPr>
                        <a:t>Kandidaatin tutkimusharjoittelu (2 op) –uusi kurssi</a:t>
                      </a:r>
                      <a:endParaRPr lang="fi-FI" sz="1100" dirty="0">
                        <a:effectLst/>
                      </a:endParaRPr>
                    </a:p>
                    <a:p>
                      <a:pPr marL="110490" indent="-110490">
                        <a:lnSpc>
                          <a:spcPct val="107000"/>
                        </a:lnSpc>
                        <a:spcAft>
                          <a:spcPts val="0"/>
                        </a:spcAft>
                      </a:pPr>
                      <a:r>
                        <a:rPr lang="fi-FI" sz="1000" dirty="0">
                          <a:effectLst/>
                        </a:rPr>
                        <a:t>Kandidaatin tutkielmaseminaari 5 op -&gt; tähän täytyisi lisätä tutkimusetiikan luento + sen osaaminen</a:t>
                      </a:r>
                      <a:endParaRPr lang="fi-FI" sz="1100" dirty="0">
                        <a:effectLst/>
                      </a:endParaRPr>
                    </a:p>
                    <a:p>
                      <a:pPr marL="110490" indent="-110490">
                        <a:lnSpc>
                          <a:spcPct val="107000"/>
                        </a:lnSpc>
                        <a:spcAft>
                          <a:spcPts val="0"/>
                        </a:spcAft>
                      </a:pPr>
                      <a:r>
                        <a:rPr lang="fi-FI" sz="1000" dirty="0">
                          <a:effectLst/>
                        </a:rPr>
                        <a:t>Kandidaatintutkielma 10 op</a:t>
                      </a:r>
                      <a:endParaRPr lang="fi-FI" sz="1100" dirty="0">
                        <a:effectLst/>
                      </a:endParaRPr>
                    </a:p>
                    <a:p>
                      <a:pPr marL="110490" indent="-110490">
                        <a:lnSpc>
                          <a:spcPct val="107000"/>
                        </a:lnSpc>
                        <a:spcAft>
                          <a:spcPts val="0"/>
                        </a:spcAft>
                      </a:pPr>
                      <a:r>
                        <a:rPr lang="fi-FI" sz="1000" dirty="0">
                          <a:effectLst/>
                        </a:rPr>
                        <a:t>LTKY1011 Kvan­ti­tatii­vis­ten tut­ki­mus­me­ne­tel­mien pe­rus­teet (5 op)</a:t>
                      </a:r>
                      <a:endParaRPr lang="fi-FI" sz="1100" dirty="0">
                        <a:effectLst/>
                      </a:endParaRPr>
                    </a:p>
                    <a:p>
                      <a:pPr marL="110490" indent="-110490">
                        <a:lnSpc>
                          <a:spcPct val="107000"/>
                        </a:lnSpc>
                        <a:spcAft>
                          <a:spcPts val="0"/>
                        </a:spcAft>
                      </a:pPr>
                      <a:r>
                        <a:rPr lang="fi-FI" sz="1000" dirty="0">
                          <a:effectLst/>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marL="117475" indent="-117475">
                        <a:lnSpc>
                          <a:spcPct val="107000"/>
                        </a:lnSpc>
                        <a:spcAft>
                          <a:spcPts val="0"/>
                        </a:spcAft>
                      </a:pPr>
                      <a:r>
                        <a:rPr lang="fi-FI" sz="1000" dirty="0" smtClean="0">
                          <a:effectLst/>
                        </a:rPr>
                        <a:t>LBIP009 </a:t>
                      </a:r>
                      <a:r>
                        <a:rPr lang="fi-FI" sz="1000" dirty="0">
                          <a:effectLst/>
                        </a:rPr>
                        <a:t>Tuki-ja lii­kun­taeli­mis­tön ana­to­mia (4 op)</a:t>
                      </a:r>
                      <a:endParaRPr lang="fi-FI" sz="1100" dirty="0">
                        <a:effectLst/>
                      </a:endParaRPr>
                    </a:p>
                    <a:p>
                      <a:pPr marL="117475" indent="-117475">
                        <a:lnSpc>
                          <a:spcPct val="107000"/>
                        </a:lnSpc>
                        <a:spcAft>
                          <a:spcPts val="0"/>
                        </a:spcAft>
                      </a:pPr>
                      <a:r>
                        <a:rPr lang="fi-FI" sz="1000" dirty="0">
                          <a:effectLst/>
                        </a:rPr>
                        <a:t>LBIP010 Fy­sio­lo­gian pe­rus­teet (6 op) </a:t>
                      </a:r>
                      <a:endParaRPr lang="fi-FI" sz="1100" dirty="0">
                        <a:effectLst/>
                      </a:endParaRPr>
                    </a:p>
                    <a:p>
                      <a:pPr marL="117475" indent="-117475">
                        <a:lnSpc>
                          <a:spcPct val="107000"/>
                        </a:lnSpc>
                        <a:spcAft>
                          <a:spcPts val="0"/>
                        </a:spcAft>
                      </a:pPr>
                      <a:r>
                        <a:rPr lang="fi-FI" sz="1000" dirty="0">
                          <a:effectLst/>
                        </a:rPr>
                        <a:t>LBIA021 Fy­sio­lo­gian jat­ko­kurs­si I (5 op)</a:t>
                      </a:r>
                      <a:endParaRPr lang="fi-FI" sz="1100" dirty="0">
                        <a:effectLst/>
                      </a:endParaRPr>
                    </a:p>
                    <a:p>
                      <a:pPr marL="117475" indent="-117475">
                        <a:lnSpc>
                          <a:spcPct val="107000"/>
                        </a:lnSpc>
                        <a:spcAft>
                          <a:spcPts val="0"/>
                        </a:spcAft>
                      </a:pPr>
                      <a:r>
                        <a:rPr lang="fi-FI" sz="1000" dirty="0">
                          <a:effectLst/>
                        </a:rPr>
                        <a:t>LBIA022 Fy­sio­lo­gian jat­ko­kurs­si II (5 op)</a:t>
                      </a:r>
                      <a:endParaRPr lang="fi-FI" sz="1100" dirty="0">
                        <a:effectLst/>
                      </a:endParaRPr>
                    </a:p>
                    <a:p>
                      <a:pPr marL="117475" indent="-117475">
                        <a:lnSpc>
                          <a:spcPct val="107000"/>
                        </a:lnSpc>
                        <a:spcAft>
                          <a:spcPts val="0"/>
                        </a:spcAft>
                      </a:pPr>
                      <a:r>
                        <a:rPr lang="fi-FI" sz="1000" dirty="0">
                          <a:effectLst/>
                        </a:rPr>
                        <a:t>Solu- ja molekyylibiologian ja genetiikan perusteet (uusi </a:t>
                      </a:r>
                      <a:r>
                        <a:rPr lang="fi-FI" sz="1000" dirty="0" smtClean="0">
                          <a:effectLst/>
                        </a:rPr>
                        <a:t>kurssi)</a:t>
                      </a:r>
                      <a:endParaRPr lang="fi-FI" sz="1100" dirty="0">
                        <a:effectLst/>
                      </a:endParaRPr>
                    </a:p>
                    <a:p>
                      <a:pPr marL="117475" indent="-117475">
                        <a:lnSpc>
                          <a:spcPct val="107000"/>
                        </a:lnSpc>
                        <a:spcAft>
                          <a:spcPts val="0"/>
                        </a:spcAft>
                      </a:pPr>
                      <a:r>
                        <a:rPr lang="fi-FI" sz="1000" dirty="0">
                          <a:effectLst/>
                        </a:rPr>
                        <a:t>LBIP002 Her­mo­li­has­jär­jes­tel­män </a:t>
                      </a:r>
                      <a:r>
                        <a:rPr lang="fi-FI" sz="1000" dirty="0" err="1">
                          <a:effectLst/>
                        </a:rPr>
                        <a:t>ki­ne­sio­lo­gia</a:t>
                      </a:r>
                      <a:r>
                        <a:rPr lang="fi-FI" sz="1000" dirty="0">
                          <a:effectLst/>
                        </a:rPr>
                        <a:t> (5 op</a:t>
                      </a:r>
                      <a:r>
                        <a:rPr lang="fi-FI" sz="1000" dirty="0" smtClean="0">
                          <a:effectLst/>
                        </a:rPr>
                        <a:t>)</a:t>
                      </a:r>
                      <a:endParaRPr lang="fi-FI" sz="1100" dirty="0">
                        <a:effectLst/>
                      </a:endParaRPr>
                    </a:p>
                    <a:p>
                      <a:pPr marL="117475" indent="-117475">
                        <a:lnSpc>
                          <a:spcPct val="107000"/>
                        </a:lnSpc>
                        <a:spcAft>
                          <a:spcPts val="0"/>
                        </a:spcAft>
                      </a:pPr>
                      <a:r>
                        <a:rPr lang="fi-FI" sz="1000" dirty="0">
                          <a:effectLst/>
                        </a:rPr>
                        <a:t>LBIP005 Biomekaniikan perusteet 7 op</a:t>
                      </a:r>
                      <a:endParaRPr lang="fi-FI" sz="1100" dirty="0">
                        <a:effectLst/>
                      </a:endParaRPr>
                    </a:p>
                    <a:p>
                      <a:pPr>
                        <a:lnSpc>
                          <a:spcPct val="107000"/>
                        </a:lnSpc>
                        <a:spcAft>
                          <a:spcPts val="0"/>
                        </a:spcAft>
                      </a:pPr>
                      <a:r>
                        <a:rPr lang="fi-FI" sz="1000" dirty="0">
                          <a:effectLst/>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marL="61595" indent="-61595">
                        <a:lnSpc>
                          <a:spcPct val="107000"/>
                        </a:lnSpc>
                        <a:spcAft>
                          <a:spcPts val="0"/>
                        </a:spcAft>
                      </a:pPr>
                      <a:r>
                        <a:rPr lang="fi-FI" sz="1000" dirty="0">
                          <a:effectLst/>
                        </a:rPr>
                        <a:t>Ana­to­mian (ja fy­sio­lo­gian) pe­rus­tei­den har­joi­tuk­set 3 op</a:t>
                      </a:r>
                      <a:endParaRPr lang="fi-FI" sz="1100" dirty="0">
                        <a:effectLst/>
                      </a:endParaRPr>
                    </a:p>
                    <a:p>
                      <a:pPr marL="61595" indent="-61595">
                        <a:lnSpc>
                          <a:spcPct val="107000"/>
                        </a:lnSpc>
                        <a:spcAft>
                          <a:spcPts val="0"/>
                        </a:spcAft>
                      </a:pPr>
                      <a:r>
                        <a:rPr lang="fi-FI" sz="1000" dirty="0">
                          <a:effectLst/>
                        </a:rPr>
                        <a:t>Kuormitusfysiologian harjoitukset 3 op</a:t>
                      </a:r>
                      <a:endParaRPr lang="fi-FI" sz="1100" dirty="0">
                        <a:effectLst/>
                      </a:endParaRPr>
                    </a:p>
                    <a:p>
                      <a:pPr marL="61595" indent="-61595">
                        <a:lnSpc>
                          <a:spcPct val="107000"/>
                        </a:lnSpc>
                        <a:spcAft>
                          <a:spcPts val="0"/>
                        </a:spcAft>
                      </a:pPr>
                      <a:r>
                        <a:rPr lang="fi-FI" sz="1000" dirty="0">
                          <a:effectLst/>
                        </a:rPr>
                        <a:t>Biomekaanisia kuvantamismenetelmiä 4 op</a:t>
                      </a:r>
                      <a:endParaRPr lang="fi-FI" sz="1100" dirty="0">
                        <a:effectLst/>
                      </a:endParaRPr>
                    </a:p>
                    <a:p>
                      <a:pPr marL="61595" indent="-61595">
                        <a:lnSpc>
                          <a:spcPct val="107000"/>
                        </a:lnSpc>
                        <a:spcAft>
                          <a:spcPts val="0"/>
                        </a:spcAft>
                      </a:pPr>
                      <a:r>
                        <a:rPr lang="fi-FI" sz="1000" dirty="0">
                          <a:effectLst/>
                        </a:rPr>
                        <a:t>Biomekaanisten menetelmien perusteet 7 op </a:t>
                      </a:r>
                      <a:endParaRPr lang="fi-FI" sz="1100" dirty="0">
                        <a:effectLst/>
                      </a:endParaRPr>
                    </a:p>
                    <a:p>
                      <a:pPr marL="61595" indent="-61595">
                        <a:lnSpc>
                          <a:spcPct val="107000"/>
                        </a:lnSpc>
                        <a:spcAft>
                          <a:spcPts val="0"/>
                        </a:spcAft>
                      </a:pPr>
                      <a:r>
                        <a:rPr lang="fi-FI" sz="1000" dirty="0">
                          <a:effectLst/>
                        </a:rPr>
                        <a:t>Testaamisen peruskurssi 2 op</a:t>
                      </a:r>
                      <a:endParaRPr lang="fi-FI" sz="1100" dirty="0">
                        <a:effectLst/>
                      </a:endParaRPr>
                    </a:p>
                    <a:p>
                      <a:pPr marL="61595" indent="-61595">
                        <a:lnSpc>
                          <a:spcPct val="107000"/>
                        </a:lnSpc>
                        <a:spcAft>
                          <a:spcPts val="0"/>
                        </a:spcAft>
                      </a:pPr>
                      <a:r>
                        <a:rPr lang="fi-FI" sz="1000" dirty="0">
                          <a:effectLst/>
                        </a:rPr>
                        <a:t>Testaaminen urheiluvalmennuksessa ja kuntoilussa 4 op</a:t>
                      </a:r>
                      <a:endParaRPr lang="fi-FI" sz="1100" dirty="0">
                        <a:effectLst/>
                      </a:endParaRPr>
                    </a:p>
                    <a:p>
                      <a:pPr marL="61595" indent="-61595">
                        <a:lnSpc>
                          <a:spcPct val="107000"/>
                        </a:lnSpc>
                        <a:spcAft>
                          <a:spcPts val="0"/>
                        </a:spcAft>
                      </a:pPr>
                      <a:r>
                        <a:rPr lang="fi-FI" sz="1000" dirty="0">
                          <a:solidFill>
                            <a:srgbClr val="FFC000"/>
                          </a:solidFill>
                          <a:effectLst/>
                        </a:rPr>
                        <a:t>Datan/signaalin käsittelyn taidot?</a:t>
                      </a:r>
                      <a:endParaRPr lang="fi-FI" sz="1100" dirty="0">
                        <a:solidFill>
                          <a:srgbClr val="FFC000"/>
                        </a:solidFill>
                        <a:effectLst/>
                      </a:endParaRPr>
                    </a:p>
                    <a:p>
                      <a:pPr>
                        <a:lnSpc>
                          <a:spcPct val="107000"/>
                        </a:lnSpc>
                        <a:spcAft>
                          <a:spcPts val="0"/>
                        </a:spcAft>
                      </a:pPr>
                      <a:r>
                        <a:rPr lang="fi-FI" sz="1000" dirty="0">
                          <a:effectLst/>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marL="111125" indent="-111125">
                        <a:lnSpc>
                          <a:spcPct val="107000"/>
                        </a:lnSpc>
                        <a:spcAft>
                          <a:spcPts val="0"/>
                        </a:spcAft>
                      </a:pPr>
                      <a:r>
                        <a:rPr lang="fi-FI" sz="1000" dirty="0">
                          <a:effectLst/>
                        </a:rPr>
                        <a:t>Kuormitusfysiologian perusteet 4 op</a:t>
                      </a:r>
                      <a:endParaRPr lang="fi-FI" sz="1100" dirty="0">
                        <a:effectLst/>
                      </a:endParaRPr>
                    </a:p>
                    <a:p>
                      <a:pPr marL="111125" indent="-111125">
                        <a:lnSpc>
                          <a:spcPct val="107000"/>
                        </a:lnSpc>
                        <a:spcAft>
                          <a:spcPts val="0"/>
                        </a:spcAft>
                      </a:pPr>
                      <a:r>
                        <a:rPr lang="fi-FI" sz="1000" dirty="0">
                          <a:effectLst/>
                        </a:rPr>
                        <a:t>Kuormitusfysiologian jatkokurssi 6 op</a:t>
                      </a:r>
                      <a:endParaRPr lang="fi-FI" sz="1100" dirty="0">
                        <a:effectLst/>
                      </a:endParaRPr>
                    </a:p>
                    <a:p>
                      <a:pPr marL="111125" indent="-111125">
                        <a:lnSpc>
                          <a:spcPct val="107000"/>
                        </a:lnSpc>
                        <a:spcAft>
                          <a:spcPts val="0"/>
                        </a:spcAft>
                      </a:pPr>
                      <a:r>
                        <a:rPr lang="fi-FI" sz="1000" dirty="0">
                          <a:effectLst/>
                        </a:rPr>
                        <a:t>Voima-nopeus-kestävyys-taitoharjoittelun perusteet</a:t>
                      </a:r>
                      <a:endParaRPr lang="fi-FI" sz="1100" dirty="0">
                        <a:effectLst/>
                      </a:endParaRPr>
                    </a:p>
                    <a:p>
                      <a:pPr marL="111125" indent="-111125">
                        <a:lnSpc>
                          <a:spcPct val="107000"/>
                        </a:lnSpc>
                        <a:spcAft>
                          <a:spcPts val="0"/>
                        </a:spcAft>
                      </a:pPr>
                      <a:r>
                        <a:rPr lang="fi-FI" sz="1000" dirty="0">
                          <a:effectLst/>
                        </a:rPr>
                        <a:t>Urheiluvalmennuksen perusteet (</a:t>
                      </a:r>
                      <a:r>
                        <a:rPr lang="fi-FI" sz="1000" dirty="0" err="1">
                          <a:effectLst/>
                        </a:rPr>
                        <a:t>kaikki+taito</a:t>
                      </a:r>
                      <a:r>
                        <a:rPr lang="fi-FI" sz="1000" dirty="0">
                          <a:effectLst/>
                        </a:rPr>
                        <a:t>)</a:t>
                      </a:r>
                      <a:endParaRPr lang="fi-FI" sz="1100" dirty="0">
                        <a:effectLst/>
                      </a:endParaRPr>
                    </a:p>
                    <a:p>
                      <a:pPr marL="111125" indent="-111125">
                        <a:lnSpc>
                          <a:spcPct val="107000"/>
                        </a:lnSpc>
                        <a:spcAft>
                          <a:spcPts val="0"/>
                        </a:spcAft>
                      </a:pPr>
                      <a:r>
                        <a:rPr lang="fi-FI" sz="1000" dirty="0">
                          <a:effectLst/>
                        </a:rPr>
                        <a:t>Harjoittelun ohjelmointi (Urheiluvalmennuksen peruskurssi 4 op)</a:t>
                      </a:r>
                      <a:endParaRPr lang="fi-FI" sz="1100" dirty="0">
                        <a:effectLst/>
                      </a:endParaRPr>
                    </a:p>
                    <a:p>
                      <a:pPr marL="111125" indent="-111125">
                        <a:lnSpc>
                          <a:spcPct val="107000"/>
                        </a:lnSpc>
                        <a:spcAft>
                          <a:spcPts val="0"/>
                        </a:spcAft>
                      </a:pPr>
                      <a:r>
                        <a:rPr lang="fi-FI" sz="1000" dirty="0">
                          <a:effectLst/>
                        </a:rPr>
                        <a:t>Valmennus- (ja  testausopin) jatkokurssi</a:t>
                      </a:r>
                      <a:endParaRPr lang="fi-FI" sz="1100" dirty="0">
                        <a:effectLst/>
                      </a:endParaRPr>
                    </a:p>
                    <a:p>
                      <a:pPr marL="111125" indent="-111125">
                        <a:lnSpc>
                          <a:spcPct val="107000"/>
                        </a:lnSpc>
                        <a:spcAft>
                          <a:spcPts val="0"/>
                        </a:spcAft>
                      </a:pPr>
                      <a:r>
                        <a:rPr lang="fi-FI" sz="1000" dirty="0">
                          <a:effectLst/>
                        </a:rPr>
                        <a:t>Hermoston adaptaatiot</a:t>
                      </a:r>
                      <a:endParaRPr lang="fi-FI" sz="1100" dirty="0">
                        <a:effectLst/>
                      </a:endParaRPr>
                    </a:p>
                    <a:p>
                      <a:pPr marL="111125" indent="-111125">
                        <a:lnSpc>
                          <a:spcPct val="107000"/>
                        </a:lnSpc>
                        <a:spcAft>
                          <a:spcPts val="0"/>
                        </a:spcAft>
                      </a:pPr>
                      <a:r>
                        <a:rPr lang="fi-FI" sz="1000" dirty="0">
                          <a:solidFill>
                            <a:srgbClr val="FFC000"/>
                          </a:solidFill>
                          <a:effectLst/>
                        </a:rPr>
                        <a:t>Lapset-nuoret, aikuiset, ikääntyneet</a:t>
                      </a:r>
                      <a:endParaRPr lang="fi-FI" sz="1100" dirty="0">
                        <a:solidFill>
                          <a:srgbClr val="FFC000"/>
                        </a:solidFill>
                        <a:effectLst/>
                      </a:endParaRPr>
                    </a:p>
                    <a:p>
                      <a:pPr>
                        <a:lnSpc>
                          <a:spcPct val="107000"/>
                        </a:lnSpc>
                        <a:spcAft>
                          <a:spcPts val="0"/>
                        </a:spcAft>
                      </a:pPr>
                      <a:r>
                        <a:rPr lang="fi-FI" sz="1000" dirty="0">
                          <a:effectLst/>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marL="50800" indent="-50800">
                        <a:lnSpc>
                          <a:spcPct val="107000"/>
                        </a:lnSpc>
                        <a:spcAft>
                          <a:spcPts val="0"/>
                        </a:spcAft>
                      </a:pPr>
                      <a:r>
                        <a:rPr lang="fi-FI" sz="1000" dirty="0">
                          <a:effectLst/>
                        </a:rPr>
                        <a:t>Johdatus liikunta- ja terveystieteisiin </a:t>
                      </a:r>
                      <a:endParaRPr lang="fi-FI" sz="1100" dirty="0">
                        <a:effectLst/>
                      </a:endParaRPr>
                    </a:p>
                    <a:p>
                      <a:pPr marL="50800" indent="-50800">
                        <a:lnSpc>
                          <a:spcPct val="107000"/>
                        </a:lnSpc>
                        <a:spcAft>
                          <a:spcPts val="0"/>
                        </a:spcAft>
                      </a:pPr>
                      <a:r>
                        <a:rPr lang="fi-FI" sz="1000" dirty="0">
                          <a:effectLst/>
                        </a:rPr>
                        <a:t>Liikunta, terveys, hyvinvointi ja toimintakyky eri ikäryhmissä </a:t>
                      </a:r>
                      <a:endParaRPr lang="fi-FI" sz="1100" dirty="0">
                        <a:effectLst/>
                      </a:endParaRPr>
                    </a:p>
                    <a:p>
                      <a:pPr marL="50800" indent="-50800">
                        <a:lnSpc>
                          <a:spcPct val="107000"/>
                        </a:lnSpc>
                        <a:spcAft>
                          <a:spcPts val="0"/>
                        </a:spcAft>
                      </a:pPr>
                      <a:r>
                        <a:rPr lang="fi-FI" sz="1000" dirty="0">
                          <a:effectLst/>
                        </a:rPr>
                        <a:t>Liikuntapsykologian perusteita</a:t>
                      </a:r>
                      <a:endParaRPr lang="fi-FI" sz="1100" dirty="0">
                        <a:effectLst/>
                      </a:endParaRPr>
                    </a:p>
                    <a:p>
                      <a:pPr marL="50800" indent="-50800">
                        <a:lnSpc>
                          <a:spcPct val="107000"/>
                        </a:lnSpc>
                        <a:spcAft>
                          <a:spcPts val="0"/>
                        </a:spcAft>
                      </a:pPr>
                      <a:r>
                        <a:rPr lang="fi-FI" sz="1000" dirty="0">
                          <a:effectLst/>
                        </a:rPr>
                        <a:t>Liikunta yhteiskunnassa</a:t>
                      </a:r>
                      <a:endParaRPr lang="fi-FI" sz="1100" dirty="0">
                        <a:effectLst/>
                      </a:endParaRPr>
                    </a:p>
                    <a:p>
                      <a:pPr marL="50800" indent="-50800">
                        <a:lnSpc>
                          <a:spcPct val="107000"/>
                        </a:lnSpc>
                        <a:spcAft>
                          <a:spcPts val="0"/>
                        </a:spcAft>
                      </a:pPr>
                      <a:r>
                        <a:rPr lang="fi-FI" sz="1000" dirty="0">
                          <a:effectLst/>
                        </a:rPr>
                        <a:t>Fyysinen aktiivisuus, mittaaminen, interventiot</a:t>
                      </a:r>
                      <a:endParaRPr lang="fi-FI" sz="1100" dirty="0">
                        <a:effectLst/>
                      </a:endParaRPr>
                    </a:p>
                    <a:p>
                      <a:pPr>
                        <a:lnSpc>
                          <a:spcPct val="107000"/>
                        </a:lnSpc>
                        <a:spcAft>
                          <a:spcPts val="0"/>
                        </a:spcAft>
                      </a:pPr>
                      <a:r>
                        <a:rPr lang="fi-FI" sz="1000" dirty="0">
                          <a:effectLst/>
                        </a:rPr>
                        <a:t>Ravitsemus ja liikunta 6 op</a:t>
                      </a:r>
                      <a:endParaRPr lang="fi-FI" sz="1100" dirty="0">
                        <a:effectLst/>
                      </a:endParaRPr>
                    </a:p>
                    <a:p>
                      <a:pPr marL="54610" indent="-54610">
                        <a:lnSpc>
                          <a:spcPct val="107000"/>
                        </a:lnSpc>
                        <a:spcAft>
                          <a:spcPts val="0"/>
                        </a:spcAft>
                      </a:pPr>
                      <a:r>
                        <a:rPr lang="fi-FI" sz="1000" dirty="0">
                          <a:effectLst/>
                        </a:rPr>
                        <a:t>Liikunnan eettiset kysymykset</a:t>
                      </a:r>
                      <a:endParaRPr lang="fi-FI" sz="1100" dirty="0">
                        <a:effectLst/>
                      </a:endParaRPr>
                    </a:p>
                    <a:p>
                      <a:pPr marL="54610" indent="-54610">
                        <a:lnSpc>
                          <a:spcPct val="107000"/>
                        </a:lnSpc>
                        <a:spcAft>
                          <a:spcPts val="0"/>
                        </a:spcAft>
                      </a:pPr>
                      <a:r>
                        <a:rPr lang="fi-FI" sz="1000" dirty="0">
                          <a:effectLst/>
                        </a:rPr>
                        <a:t>Ensiapu 1 op</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tc>
                  <a:txBody>
                    <a:bodyPr/>
                    <a:lstStyle/>
                    <a:p>
                      <a:pPr>
                        <a:lnSpc>
                          <a:spcPct val="107000"/>
                        </a:lnSpc>
                        <a:spcAft>
                          <a:spcPts val="0"/>
                        </a:spcAft>
                      </a:pPr>
                      <a:r>
                        <a:rPr lang="fi-FI" sz="1000" dirty="0">
                          <a:effectLst/>
                        </a:rPr>
                        <a:t>Monitieteinen kokonaisuus, tiedekunnan yhteinen suunnittelu</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450" marR="58450" marT="0" marB="0"/>
                </a:tc>
                <a:extLst>
                  <a:ext uri="{0D108BD9-81ED-4DB2-BD59-A6C34878D82A}">
                    <a16:rowId xmlns:a16="http://schemas.microsoft.com/office/drawing/2014/main" val="2799007581"/>
                  </a:ext>
                </a:extLst>
              </a:tr>
            </a:tbl>
          </a:graphicData>
        </a:graphic>
      </p:graphicFrame>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250807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6</a:t>
            </a:fld>
            <a:endParaRPr lang="fi-FI" dirty="0"/>
          </a:p>
        </p:txBody>
      </p:sp>
      <p:sp>
        <p:nvSpPr>
          <p:cNvPr id="4" name="Title 3"/>
          <p:cNvSpPr>
            <a:spLocks noGrp="1"/>
          </p:cNvSpPr>
          <p:nvPr>
            <p:ph type="title"/>
          </p:nvPr>
        </p:nvSpPr>
        <p:spPr>
          <a:xfrm>
            <a:off x="457200" y="6957"/>
            <a:ext cx="7368419" cy="1019912"/>
          </a:xfrm>
        </p:spPr>
        <p:txBody>
          <a:bodyPr/>
          <a:lstStyle/>
          <a:p>
            <a:r>
              <a:rPr lang="fi-FI" dirty="0"/>
              <a:t>Liikunta ja hyvinvointi</a:t>
            </a:r>
          </a:p>
        </p:txBody>
      </p:sp>
      <p:sp>
        <p:nvSpPr>
          <p:cNvPr id="5" name="Content Placeholder 4"/>
          <p:cNvSpPr>
            <a:spLocks noGrp="1"/>
          </p:cNvSpPr>
          <p:nvPr>
            <p:ph idx="1"/>
          </p:nvPr>
        </p:nvSpPr>
        <p:spPr>
          <a:xfrm>
            <a:off x="457200" y="1156138"/>
            <a:ext cx="8229600" cy="5245717"/>
          </a:xfrm>
        </p:spPr>
        <p:txBody>
          <a:bodyPr>
            <a:normAutofit fontScale="62500" lnSpcReduction="20000"/>
          </a:bodyPr>
          <a:lstStyle/>
          <a:p>
            <a:pPr marL="0" indent="0">
              <a:buNone/>
            </a:pPr>
            <a:r>
              <a:rPr lang="fi-FI" dirty="0" smtClean="0"/>
              <a:t>Osaamisalueen </a:t>
            </a:r>
            <a:r>
              <a:rPr lang="fi-FI" dirty="0"/>
              <a:t>opinnot käytyään opiskelija kuvata laaja-alaisesti ja monitieteisesti liikunnan ja sen puutteen merkityksen terveydelle ja hyvinvoinnille sekä yksilön että yhteiskunnan kannalta eri ikäryhmissä. Opiskelija tuntee fyysisen aktiivisuuden ja terveyden edistämiseen liittyviä teorioita ja periaatteita. Opiskelija tietää liikunta-aktiivisuuden mittausteknologioita ja pystyy tulkitsemaan niiden tuloksia (”asiakkaalle”).</a:t>
            </a:r>
          </a:p>
          <a:p>
            <a:pPr marL="0" indent="0">
              <a:buNone/>
            </a:pPr>
            <a:r>
              <a:rPr lang="fi-FI" u="sng" dirty="0"/>
              <a:t>Tähän liittyvät kurssit/osaaminen:</a:t>
            </a:r>
          </a:p>
          <a:p>
            <a:r>
              <a:rPr lang="fi-FI" dirty="0"/>
              <a:t>Johdatus liikunta- ja terveystieteisiin 1 op</a:t>
            </a:r>
          </a:p>
          <a:p>
            <a:r>
              <a:rPr lang="fi-FI" dirty="0"/>
              <a:t>Terveelliset elintavat (liikunta, ravitsemus, uni </a:t>
            </a:r>
            <a:r>
              <a:rPr lang="fi-FI" dirty="0" err="1"/>
              <a:t>jne</a:t>
            </a:r>
            <a:r>
              <a:rPr lang="fi-FI" dirty="0"/>
              <a:t>)</a:t>
            </a:r>
          </a:p>
          <a:p>
            <a:r>
              <a:rPr lang="fi-FI" dirty="0"/>
              <a:t>Terveysliikunnan perusteet eri ikäryhmissä (koululaiset, nuoret, työikäiset, ikääntyneet)</a:t>
            </a:r>
          </a:p>
          <a:p>
            <a:r>
              <a:rPr lang="fi-FI" dirty="0"/>
              <a:t>Liikunnan käyttäytymistieteelliset perusteet </a:t>
            </a:r>
          </a:p>
          <a:p>
            <a:r>
              <a:rPr lang="fi-FI" dirty="0"/>
              <a:t>Fyysinen aktiivisuus, mittaaminen, liikuntaan aktivointi</a:t>
            </a:r>
          </a:p>
          <a:p>
            <a:r>
              <a:rPr lang="fi-FI" dirty="0"/>
              <a:t>Liikunta nyky-yhteiskunnassa, liikunnan/urheilun historiaa</a:t>
            </a:r>
          </a:p>
          <a:p>
            <a:r>
              <a:rPr lang="fi-FI" dirty="0"/>
              <a:t>Liikunnan eettiset kysymykset</a:t>
            </a:r>
          </a:p>
          <a:p>
            <a:r>
              <a:rPr lang="fi-FI" dirty="0"/>
              <a:t>Ensiapu 1 op</a:t>
            </a:r>
          </a:p>
          <a:p>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4177421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7</a:t>
            </a:fld>
            <a:endParaRPr lang="fi-FI" dirty="0"/>
          </a:p>
        </p:txBody>
      </p:sp>
      <p:sp>
        <p:nvSpPr>
          <p:cNvPr id="4" name="Title 3"/>
          <p:cNvSpPr>
            <a:spLocks noGrp="1"/>
          </p:cNvSpPr>
          <p:nvPr>
            <p:ph type="title"/>
          </p:nvPr>
        </p:nvSpPr>
        <p:spPr>
          <a:xfrm>
            <a:off x="457200" y="0"/>
            <a:ext cx="7368419" cy="1019912"/>
          </a:xfrm>
        </p:spPr>
        <p:txBody>
          <a:bodyPr/>
          <a:lstStyle/>
          <a:p>
            <a:r>
              <a:rPr lang="fi-FI" dirty="0"/>
              <a:t>Urheiluvalmentaminen</a:t>
            </a:r>
          </a:p>
        </p:txBody>
      </p:sp>
      <p:sp>
        <p:nvSpPr>
          <p:cNvPr id="5" name="Content Placeholder 4"/>
          <p:cNvSpPr>
            <a:spLocks noGrp="1"/>
          </p:cNvSpPr>
          <p:nvPr>
            <p:ph idx="1"/>
          </p:nvPr>
        </p:nvSpPr>
        <p:spPr>
          <a:xfrm>
            <a:off x="457200" y="1019912"/>
            <a:ext cx="8229600" cy="5753702"/>
          </a:xfrm>
        </p:spPr>
        <p:txBody>
          <a:bodyPr>
            <a:normAutofit fontScale="70000" lnSpcReduction="20000"/>
          </a:bodyPr>
          <a:lstStyle/>
          <a:p>
            <a:pPr marL="0" indent="0">
              <a:buNone/>
            </a:pPr>
            <a:r>
              <a:rPr lang="fi-FI" dirty="0"/>
              <a:t>Osaamisalueen opinnot käytyään opiskelija ymmärtää laaja-alaisesti urheiluvalmennuksen teoriassa ja käytännössä. Monitieteinen osaamisalue, kehitettävä yhdessä, ei vain liikuntabiologiaa</a:t>
            </a:r>
            <a:r>
              <a:rPr lang="fi-FI" dirty="0" smtClean="0"/>
              <a:t>.</a:t>
            </a:r>
          </a:p>
          <a:p>
            <a:pPr marL="0" indent="0">
              <a:buNone/>
            </a:pPr>
            <a:endParaRPr lang="fi-FI" sz="1600" dirty="0"/>
          </a:p>
          <a:p>
            <a:pPr>
              <a:spcBef>
                <a:spcPts val="0"/>
              </a:spcBef>
            </a:pPr>
            <a:r>
              <a:rPr lang="fi-FI" b="1" dirty="0"/>
              <a:t>Urheiluvalmennuksen perusteet </a:t>
            </a:r>
            <a:endParaRPr lang="fi-FI" dirty="0"/>
          </a:p>
          <a:p>
            <a:pPr lvl="1">
              <a:spcBef>
                <a:spcPts val="0"/>
              </a:spcBef>
            </a:pPr>
            <a:r>
              <a:rPr lang="fi-FI" dirty="0"/>
              <a:t>Ur­hei­lu­val­men­nuk­sen periaatteet</a:t>
            </a:r>
          </a:p>
          <a:p>
            <a:pPr lvl="1">
              <a:spcBef>
                <a:spcPts val="0"/>
              </a:spcBef>
            </a:pPr>
            <a:r>
              <a:rPr lang="fi-FI" dirty="0"/>
              <a:t>Urheilijan terveys</a:t>
            </a:r>
          </a:p>
          <a:p>
            <a:pPr lvl="1">
              <a:spcBef>
                <a:spcPts val="0"/>
              </a:spcBef>
            </a:pPr>
            <a:r>
              <a:rPr lang="fi-FI" dirty="0"/>
              <a:t>Urheilijan ravitsemus</a:t>
            </a:r>
          </a:p>
          <a:p>
            <a:pPr>
              <a:spcBef>
                <a:spcPts val="0"/>
              </a:spcBef>
            </a:pPr>
            <a:r>
              <a:rPr lang="fi-FI" b="1" dirty="0"/>
              <a:t>Urheiluvalmennuksen psykologia</a:t>
            </a:r>
            <a:endParaRPr lang="fi-FI" dirty="0"/>
          </a:p>
          <a:p>
            <a:pPr lvl="1">
              <a:spcBef>
                <a:spcPts val="0"/>
              </a:spcBef>
            </a:pPr>
            <a:r>
              <a:rPr lang="fi-FI" dirty="0"/>
              <a:t>Joh­da­tus ur­hei­lu­val­men­nuk­sen psy­ko­lo­gi­aan</a:t>
            </a:r>
          </a:p>
          <a:p>
            <a:pPr lvl="1">
              <a:spcBef>
                <a:spcPts val="0"/>
              </a:spcBef>
            </a:pPr>
            <a:r>
              <a:rPr lang="fi-FI" dirty="0"/>
              <a:t>Tun­ne- ja vuo­ro­vai­ku­tus­tai­dot ur­hei­lu­val­men­nuk­ses­sa</a:t>
            </a:r>
          </a:p>
          <a:p>
            <a:pPr lvl="1">
              <a:spcBef>
                <a:spcPts val="0"/>
              </a:spcBef>
            </a:pPr>
            <a:r>
              <a:rPr lang="fi-FI" dirty="0"/>
              <a:t>Ryh­mäil­miöt ur­hei­lu­val­men­nuk­ses­sa</a:t>
            </a:r>
          </a:p>
          <a:p>
            <a:pPr>
              <a:spcBef>
                <a:spcPts val="0"/>
              </a:spcBef>
            </a:pPr>
            <a:r>
              <a:rPr lang="fi-FI" b="1" dirty="0"/>
              <a:t>Urheiluvalmennuksen pedagogiikka ja didaktiikka</a:t>
            </a:r>
            <a:endParaRPr lang="fi-FI" dirty="0"/>
          </a:p>
          <a:p>
            <a:pPr lvl="1">
              <a:spcBef>
                <a:spcPts val="0"/>
              </a:spcBef>
            </a:pPr>
            <a:r>
              <a:rPr lang="fi-FI" dirty="0"/>
              <a:t>Urheiluharjoittelun pe­da­go­giik­ka ja di­dak­tiik­ka</a:t>
            </a:r>
          </a:p>
          <a:p>
            <a:pPr lvl="1">
              <a:spcBef>
                <a:spcPts val="0"/>
              </a:spcBef>
            </a:pPr>
            <a:r>
              <a:rPr lang="fi-FI" dirty="0"/>
              <a:t>Liikuntataitojen oppiminen ja opettaminen</a:t>
            </a:r>
          </a:p>
          <a:p>
            <a:pPr>
              <a:spcBef>
                <a:spcPts val="0"/>
              </a:spcBef>
            </a:pPr>
            <a:r>
              <a:rPr lang="fi-FI" b="1" dirty="0"/>
              <a:t>Urheiluvalmennuksen käytännön harjoittelu</a:t>
            </a:r>
            <a:endParaRPr lang="fi-FI" dirty="0"/>
          </a:p>
          <a:p>
            <a:pPr lvl="1">
              <a:spcBef>
                <a:spcPts val="0"/>
              </a:spcBef>
            </a:pPr>
            <a:r>
              <a:rPr lang="fi-FI" dirty="0"/>
              <a:t>Urheiluopistot</a:t>
            </a:r>
          </a:p>
          <a:p>
            <a:pPr lvl="1">
              <a:spcBef>
                <a:spcPts val="0"/>
              </a:spcBef>
            </a:pPr>
            <a:r>
              <a:rPr lang="fi-FI" dirty="0"/>
              <a:t>KIHU, Hippos2020, Training </a:t>
            </a:r>
            <a:r>
              <a:rPr lang="fi-FI" dirty="0" err="1"/>
              <a:t>Room</a:t>
            </a:r>
            <a:endParaRPr lang="fi-FI" dirty="0"/>
          </a:p>
          <a:p>
            <a:pPr lvl="1">
              <a:spcBef>
                <a:spcPts val="0"/>
              </a:spcBef>
            </a:pPr>
            <a:r>
              <a:rPr lang="fi-FI" dirty="0"/>
              <a:t>Urheiluakatemiat (Jyväskylä, Helsinki)</a:t>
            </a:r>
          </a:p>
          <a:p>
            <a:pPr lvl="1">
              <a:spcBef>
                <a:spcPts val="0"/>
              </a:spcBef>
            </a:pPr>
            <a:r>
              <a:rPr lang="fi-FI" dirty="0"/>
              <a:t>Lajikohtainen käytännön </a:t>
            </a:r>
            <a:r>
              <a:rPr lang="fi-FI" dirty="0" smtClean="0"/>
              <a:t>harjoittelu</a:t>
            </a:r>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57007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b="1" smtClean="0">
                <a:solidFill>
                  <a:srgbClr val="FF0000"/>
                </a:solidFill>
              </a:rPr>
              <a:t>JYU. </a:t>
            </a:r>
            <a:r>
              <a:rPr lang="fi-FI" b="1" smtClean="0"/>
              <a:t>Since 1863.</a:t>
            </a:r>
            <a:endParaRPr lang="fi-FI" b="1" dirty="0" smtClean="0"/>
          </a:p>
        </p:txBody>
      </p:sp>
      <p:sp>
        <p:nvSpPr>
          <p:cNvPr id="3" name="Slide Number Placeholder 2"/>
          <p:cNvSpPr>
            <a:spLocks noGrp="1"/>
          </p:cNvSpPr>
          <p:nvPr>
            <p:ph type="sldNum" sz="quarter" idx="12"/>
          </p:nvPr>
        </p:nvSpPr>
        <p:spPr/>
        <p:txBody>
          <a:bodyPr/>
          <a:lstStyle/>
          <a:p>
            <a:fld id="{0FE3988A-0109-0B40-965D-9E0ED41EFEE4}" type="slidenum">
              <a:rPr lang="fi-FI" smtClean="0"/>
              <a:pPr/>
              <a:t>8</a:t>
            </a:fld>
            <a:endParaRPr lang="fi-FI" dirty="0"/>
          </a:p>
        </p:txBody>
      </p:sp>
      <p:sp>
        <p:nvSpPr>
          <p:cNvPr id="4" name="Title 3"/>
          <p:cNvSpPr>
            <a:spLocks noGrp="1"/>
          </p:cNvSpPr>
          <p:nvPr>
            <p:ph type="title"/>
          </p:nvPr>
        </p:nvSpPr>
        <p:spPr>
          <a:xfrm>
            <a:off x="457200" y="10854"/>
            <a:ext cx="7368419" cy="1540544"/>
          </a:xfrm>
        </p:spPr>
        <p:txBody>
          <a:bodyPr>
            <a:normAutofit/>
          </a:bodyPr>
          <a:lstStyle/>
          <a:p>
            <a:r>
              <a:rPr lang="fi-FI" dirty="0" smtClean="0"/>
              <a:t>Liikuntabiologian perusteet-</a:t>
            </a:r>
            <a:r>
              <a:rPr lang="fi-FI" dirty="0" err="1" smtClean="0"/>
              <a:t>moduli</a:t>
            </a:r>
            <a:r>
              <a:rPr lang="fi-FI" dirty="0" smtClean="0"/>
              <a:t> (15 op)</a:t>
            </a:r>
            <a:endParaRPr lang="fi-FI" dirty="0"/>
          </a:p>
        </p:txBody>
      </p:sp>
      <p:sp>
        <p:nvSpPr>
          <p:cNvPr id="5" name="Content Placeholder 4"/>
          <p:cNvSpPr>
            <a:spLocks noGrp="1"/>
          </p:cNvSpPr>
          <p:nvPr>
            <p:ph idx="1"/>
          </p:nvPr>
        </p:nvSpPr>
        <p:spPr>
          <a:xfrm>
            <a:off x="184935" y="1253447"/>
            <a:ext cx="8722759" cy="5148408"/>
          </a:xfrm>
        </p:spPr>
        <p:txBody>
          <a:bodyPr>
            <a:normAutofit/>
          </a:bodyPr>
          <a:lstStyle/>
          <a:p>
            <a:pPr marL="117475" indent="-117475">
              <a:lnSpc>
                <a:spcPct val="107000"/>
              </a:lnSpc>
              <a:spcAft>
                <a:spcPts val="0"/>
              </a:spcAft>
            </a:pPr>
            <a:endParaRPr lang="fi-FI" dirty="0" smtClean="0"/>
          </a:p>
          <a:p>
            <a:pPr marL="117475" indent="-117475">
              <a:lnSpc>
                <a:spcPct val="107000"/>
              </a:lnSpc>
              <a:spcAft>
                <a:spcPts val="0"/>
              </a:spcAft>
            </a:pPr>
            <a:r>
              <a:rPr lang="fi-FI" dirty="0" smtClean="0"/>
              <a:t> Tuki-ja </a:t>
            </a:r>
            <a:r>
              <a:rPr lang="fi-FI" dirty="0"/>
              <a:t>lii­kun­taeli­mis­tön ana­to­mia (4 op)</a:t>
            </a:r>
            <a:endParaRPr lang="fi-FI" sz="4000" dirty="0"/>
          </a:p>
          <a:p>
            <a:pPr marL="117475" indent="-117475">
              <a:lnSpc>
                <a:spcPct val="107000"/>
              </a:lnSpc>
              <a:spcAft>
                <a:spcPts val="0"/>
              </a:spcAft>
            </a:pPr>
            <a:r>
              <a:rPr lang="fi-FI" dirty="0" smtClean="0"/>
              <a:t> Fy­sio­lo­gian </a:t>
            </a:r>
            <a:r>
              <a:rPr lang="fi-FI" dirty="0"/>
              <a:t>pe­rus­teet </a:t>
            </a:r>
            <a:r>
              <a:rPr lang="fi-FI" dirty="0" smtClean="0"/>
              <a:t>(4 </a:t>
            </a:r>
            <a:r>
              <a:rPr lang="fi-FI" dirty="0"/>
              <a:t>op) </a:t>
            </a:r>
            <a:endParaRPr lang="fi-FI" dirty="0" smtClean="0"/>
          </a:p>
          <a:p>
            <a:pPr marL="117475" indent="-117475">
              <a:lnSpc>
                <a:spcPct val="107000"/>
              </a:lnSpc>
              <a:spcAft>
                <a:spcPts val="0"/>
              </a:spcAft>
            </a:pPr>
            <a:r>
              <a:rPr lang="fi-FI" dirty="0" smtClean="0"/>
              <a:t> Kuormitusfysiologian perusteet (3 op)</a:t>
            </a:r>
          </a:p>
          <a:p>
            <a:pPr marL="117475" indent="-117475">
              <a:lnSpc>
                <a:spcPct val="117000"/>
              </a:lnSpc>
            </a:pPr>
            <a:r>
              <a:rPr lang="fi-FI" dirty="0" smtClean="0"/>
              <a:t> Her­mo­li­has­jär­jes­tel­män </a:t>
            </a:r>
            <a:r>
              <a:rPr lang="fi-FI" dirty="0" err="1"/>
              <a:t>ki­ne­sio­lo­gia</a:t>
            </a:r>
            <a:r>
              <a:rPr lang="fi-FI" dirty="0"/>
              <a:t> </a:t>
            </a:r>
            <a:r>
              <a:rPr lang="fi-FI" dirty="0" smtClean="0"/>
              <a:t>(3 </a:t>
            </a:r>
            <a:r>
              <a:rPr lang="fi-FI" dirty="0"/>
              <a:t>op)</a:t>
            </a:r>
          </a:p>
          <a:p>
            <a:pPr marL="117475" indent="-117475">
              <a:lnSpc>
                <a:spcPct val="117000"/>
              </a:lnSpc>
            </a:pPr>
            <a:r>
              <a:rPr lang="fi-FI" dirty="0" smtClean="0"/>
              <a:t> Testaamisen </a:t>
            </a:r>
            <a:r>
              <a:rPr lang="fi-FI" dirty="0"/>
              <a:t>peruskurssi 2 op</a:t>
            </a:r>
          </a:p>
          <a:p>
            <a:pPr marL="117475" indent="-117475">
              <a:lnSpc>
                <a:spcPct val="107000"/>
              </a:lnSpc>
            </a:pPr>
            <a:endParaRPr lang="fi-FI" sz="4800" dirty="0"/>
          </a:p>
          <a:p>
            <a:pPr marL="117475" indent="-117475">
              <a:lnSpc>
                <a:spcPct val="107000"/>
              </a:lnSpc>
              <a:spcAft>
                <a:spcPts val="0"/>
              </a:spcAft>
            </a:pPr>
            <a:endParaRPr lang="fi-FI" sz="4000" dirty="0"/>
          </a:p>
          <a:p>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3.5.2019</a:t>
            </a:fld>
            <a:endParaRPr lang="fi-FI" dirty="0"/>
          </a:p>
        </p:txBody>
      </p:sp>
    </p:spTree>
    <p:extLst>
      <p:ext uri="{BB962C8B-B14F-4D97-AF65-F5344CB8AC3E}">
        <p14:creationId xmlns:p14="http://schemas.microsoft.com/office/powerpoint/2010/main" val="1295929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JYU Otsikkodi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JYU sisältö pohj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Mukautettu suunnittelumalli">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1493</TotalTime>
  <Words>776</Words>
  <Application>Microsoft Office PowerPoint</Application>
  <PresentationFormat>On-screen Show (4:3)</PresentationFormat>
  <Paragraphs>135</Paragraphs>
  <Slides>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Helvetica</vt:lpstr>
      <vt:lpstr>Times New Roman</vt:lpstr>
      <vt:lpstr>JYU Otsikkodiat</vt:lpstr>
      <vt:lpstr>JYU sisältö pohjat</vt:lpstr>
      <vt:lpstr>2_Mukautettu suunnittelumalli</vt:lpstr>
      <vt:lpstr>Lii­kun­ta­bio­lo­gi­sen  ai­ne­ryh­män  kan­di­daat­tioh­jel­ma</vt:lpstr>
      <vt:lpstr>Kuvaus</vt:lpstr>
      <vt:lpstr>Osaamistavoitteet</vt:lpstr>
      <vt:lpstr>Osaamisalueet</vt:lpstr>
      <vt:lpstr>PowerPoint Presentation</vt:lpstr>
      <vt:lpstr>Liikunta ja hyvinvointi</vt:lpstr>
      <vt:lpstr>Urheiluvalmentaminen</vt:lpstr>
      <vt:lpstr>Liikuntabiologian perusteet-moduli (15 op)</vt:lpstr>
    </vt:vector>
  </TitlesOfParts>
  <Company>ID Partners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Jenny Korhonen</dc:creator>
  <cp:lastModifiedBy>Bottas, Reijo</cp:lastModifiedBy>
  <cp:revision>93</cp:revision>
  <dcterms:created xsi:type="dcterms:W3CDTF">2017-01-24T13:51:20Z</dcterms:created>
  <dcterms:modified xsi:type="dcterms:W3CDTF">2019-05-03T06:36:14Z</dcterms:modified>
</cp:coreProperties>
</file>