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  <p:sldMasterId id="2147483672" r:id="rId2"/>
    <p:sldMasterId id="2147483733" r:id="rId3"/>
  </p:sldMasterIdLst>
  <p:notesMasterIdLst>
    <p:notesMasterId r:id="rId18"/>
  </p:notesMasterIdLst>
  <p:handoutMasterIdLst>
    <p:handoutMasterId r:id="rId19"/>
  </p:handoutMasterIdLst>
  <p:sldIdLst>
    <p:sldId id="256" r:id="rId4"/>
    <p:sldId id="322" r:id="rId5"/>
    <p:sldId id="356" r:id="rId6"/>
    <p:sldId id="346" r:id="rId7"/>
    <p:sldId id="370" r:id="rId8"/>
    <p:sldId id="378" r:id="rId9"/>
    <p:sldId id="371" r:id="rId10"/>
    <p:sldId id="373" r:id="rId11"/>
    <p:sldId id="375" r:id="rId12"/>
    <p:sldId id="372" r:id="rId13"/>
    <p:sldId id="377" r:id="rId14"/>
    <p:sldId id="376" r:id="rId15"/>
    <p:sldId id="368" r:id="rId16"/>
    <p:sldId id="358" r:id="rId17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63F"/>
    <a:srgbClr val="FF9900"/>
    <a:srgbClr val="0075F6"/>
    <a:srgbClr val="000000"/>
    <a:srgbClr val="FF9933"/>
    <a:srgbClr val="FFCC00"/>
    <a:srgbClr val="FF00FF"/>
    <a:srgbClr val="00CC00"/>
    <a:srgbClr val="00FF00"/>
    <a:srgbClr val="EB3E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799"/>
  </p:normalViewPr>
  <p:slideViewPr>
    <p:cSldViewPr snapToGrid="0" snapToObjects="1">
      <p:cViewPr varScale="1">
        <p:scale>
          <a:sx n="72" d="100"/>
          <a:sy n="72" d="100"/>
        </p:scale>
        <p:origin x="10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4DB44-8318-4D4B-A31D-C4D63F772ACF}" type="datetimeFigureOut">
              <a:rPr lang="fi-FI" smtClean="0"/>
              <a:pPr/>
              <a:t>11.3.2019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1F986-3D21-744C-B29A-EF5715DA12C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886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4C18A-DE29-3744-A6F5-E9453D76A132}" type="datetimeFigureOut">
              <a:rPr lang="fi-FI" smtClean="0"/>
              <a:pPr/>
              <a:t>11.3.2019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8225D-FEDE-FA47-A1F1-95B654695E9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6766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708375" y="2403286"/>
            <a:ext cx="5727252" cy="1906777"/>
          </a:xfrm>
          <a:effectLst/>
        </p:spPr>
        <p:txBody>
          <a:bodyPr anchor="b">
            <a:noAutofit/>
          </a:bodyPr>
          <a:lstStyle>
            <a:lvl1pPr algn="ctr">
              <a:defRPr sz="4000" b="1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708374" y="4539932"/>
            <a:ext cx="5727252" cy="875930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C7C9C8"/>
                </a:solidFill>
                <a:latin typeface="Helvetic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360" y="1045883"/>
            <a:ext cx="2047442" cy="1332265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0" y="6693646"/>
            <a:ext cx="9144000" cy="1704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  <a:latin typeface="Helvetica" pitchFamily="34" charset="0"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424451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424451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7" name="Suora yhdysviiva 16"/>
          <p:cNvCxnSpPr/>
          <p:nvPr userDrawn="1"/>
        </p:nvCxnSpPr>
        <p:spPr>
          <a:xfrm>
            <a:off x="8503899" y="6424451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17"/>
          <p:cNvCxnSpPr/>
          <p:nvPr userDrawn="1"/>
        </p:nvCxnSpPr>
        <p:spPr>
          <a:xfrm>
            <a:off x="7552916" y="6424451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424380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5C8CDE9D-6932-4FDB-AE25-147529A37FED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0111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7FAD850F-7EE3-408B-AA76-6FAD824EDC4C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273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341344"/>
            <a:ext cx="3008313" cy="1162050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1341344"/>
            <a:ext cx="5111750" cy="5001185"/>
          </a:xfrm>
        </p:spPr>
        <p:txBody>
          <a:bodyPr>
            <a:normAutofit/>
          </a:bodyPr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503394"/>
            <a:ext cx="3008313" cy="3839135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E83C9A45-DED0-4625-A57A-A4C2C9D0A279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7054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Helvetic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C4FAE870-6708-4110-B10E-BA52F852C4C6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752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021FBA4-9C9C-4124-972F-3195ED54AA2C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6268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5753100" y="274638"/>
            <a:ext cx="2057400" cy="5851525"/>
          </a:xfrm>
        </p:spPr>
        <p:txBody>
          <a:bodyPr vert="eaVert"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43500" cy="5851525"/>
          </a:xfrm>
        </p:spPr>
        <p:txBody>
          <a:bodyPr vert="eaVert"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uorakulmio 14"/>
          <p:cNvSpPr/>
          <p:nvPr userDrawn="1"/>
        </p:nvSpPr>
        <p:spPr>
          <a:xfrm rot="5400000">
            <a:off x="8248258" y="142284"/>
            <a:ext cx="763388" cy="102809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48116" y="288127"/>
            <a:ext cx="323551" cy="736410"/>
          </a:xfrm>
          <a:prstGeom prst="rect">
            <a:avLst/>
          </a:prstGeom>
        </p:spPr>
      </p:pic>
      <p:sp>
        <p:nvSpPr>
          <p:cNvPr id="17" name="Päivämäärän paikkamerkki 3"/>
          <p:cNvSpPr>
            <a:spLocks noGrp="1"/>
          </p:cNvSpPr>
          <p:nvPr userDrawn="1"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7F94828-22B4-48E6-B34D-EA38EAC32EA8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554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3"/>
          </p:nvPr>
        </p:nvSpPr>
        <p:spPr>
          <a:xfrm>
            <a:off x="3945499" y="0"/>
            <a:ext cx="5198502" cy="6540500"/>
          </a:xfrm>
          <a:custGeom>
            <a:avLst/>
            <a:gdLst>
              <a:gd name="connsiteX0" fmla="*/ 0 w 5198502"/>
              <a:gd name="connsiteY0" fmla="*/ 0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0 w 5198502"/>
              <a:gd name="connsiteY4" fmla="*/ 0 h 6540500"/>
              <a:gd name="connsiteX0" fmla="*/ 2422782 w 5198502"/>
              <a:gd name="connsiteY0" fmla="*/ 18496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2782 w 5198502"/>
              <a:gd name="connsiteY4" fmla="*/ 18496 h 6540500"/>
              <a:gd name="connsiteX0" fmla="*/ 2694035 w 5198502"/>
              <a:gd name="connsiteY0" fmla="*/ 0 h 6583656"/>
              <a:gd name="connsiteX1" fmla="*/ 5198502 w 5198502"/>
              <a:gd name="connsiteY1" fmla="*/ 43156 h 6583656"/>
              <a:gd name="connsiteX2" fmla="*/ 5198502 w 5198502"/>
              <a:gd name="connsiteY2" fmla="*/ 6583656 h 6583656"/>
              <a:gd name="connsiteX3" fmla="*/ 0 w 5198502"/>
              <a:gd name="connsiteY3" fmla="*/ 6583656 h 6583656"/>
              <a:gd name="connsiteX4" fmla="*/ 2694035 w 5198502"/>
              <a:gd name="connsiteY4" fmla="*/ 0 h 6583656"/>
              <a:gd name="connsiteX0" fmla="*/ 2435112 w 5198502"/>
              <a:gd name="connsiteY0" fmla="*/ 36991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35112 w 5198502"/>
              <a:gd name="connsiteY4" fmla="*/ 36991 h 6540500"/>
              <a:gd name="connsiteX0" fmla="*/ 2428947 w 5198502"/>
              <a:gd name="connsiteY0" fmla="*/ 6165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8947 w 5198502"/>
              <a:gd name="connsiteY4" fmla="*/ 6165 h 654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8502" h="6540500">
                <a:moveTo>
                  <a:pt x="2428947" y="6165"/>
                </a:moveTo>
                <a:lnTo>
                  <a:pt x="5198502" y="0"/>
                </a:lnTo>
                <a:lnTo>
                  <a:pt x="5198502" y="6540500"/>
                </a:lnTo>
                <a:lnTo>
                  <a:pt x="0" y="6540500"/>
                </a:lnTo>
                <a:lnTo>
                  <a:pt x="2428947" y="6165"/>
                </a:lnTo>
                <a:close/>
              </a:path>
            </a:pathLst>
          </a:custGeo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6375120" cy="6864136"/>
          </a:xfrm>
          <a:custGeom>
            <a:avLst/>
            <a:gdLst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6553200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737066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914992 w 6553200"/>
              <a:gd name="connsiteY2" fmla="*/ 6839594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64136"/>
              <a:gd name="connsiteX1" fmla="*/ 6553200 w 6553200"/>
              <a:gd name="connsiteY1" fmla="*/ 0 h 6864136"/>
              <a:gd name="connsiteX2" fmla="*/ 3921127 w 6553200"/>
              <a:gd name="connsiteY2" fmla="*/ 6864136 h 6864136"/>
              <a:gd name="connsiteX3" fmla="*/ 0 w 6553200"/>
              <a:gd name="connsiteY3" fmla="*/ 6858000 h 6864136"/>
              <a:gd name="connsiteX4" fmla="*/ 0 w 6553200"/>
              <a:gd name="connsiteY4" fmla="*/ 0 h 686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3200" h="6864136">
                <a:moveTo>
                  <a:pt x="0" y="0"/>
                </a:moveTo>
                <a:lnTo>
                  <a:pt x="6553200" y="0"/>
                </a:lnTo>
                <a:lnTo>
                  <a:pt x="3921127" y="6864136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1516842"/>
            <a:ext cx="4741260" cy="1589105"/>
          </a:xfrm>
        </p:spPr>
        <p:txBody>
          <a:bodyPr/>
          <a:lstStyle>
            <a:lvl1pPr algn="l">
              <a:defRPr b="1" i="0">
                <a:solidFill>
                  <a:schemeClr val="tx2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382046"/>
            <a:ext cx="3620636" cy="29234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2"/>
                </a:solidFill>
                <a:latin typeface="Helvetica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8" name="Suorakulmio 7"/>
          <p:cNvSpPr/>
          <p:nvPr userDrawn="1"/>
        </p:nvSpPr>
        <p:spPr>
          <a:xfrm>
            <a:off x="-1" y="6540486"/>
            <a:ext cx="9144000" cy="3236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C05E4ED-A37A-4345-8BEE-70D70D0AFC00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6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0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1" name="Kuva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0906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3473450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4000" h="3473450">
                <a:moveTo>
                  <a:pt x="0" y="0"/>
                </a:moveTo>
                <a:lnTo>
                  <a:pt x="460678" y="2505"/>
                </a:lnTo>
                <a:cubicBezTo>
                  <a:pt x="467258" y="181367"/>
                  <a:pt x="460712" y="888442"/>
                  <a:pt x="463631" y="1023384"/>
                </a:cubicBezTo>
                <a:lnTo>
                  <a:pt x="1217523" y="1024449"/>
                </a:lnTo>
                <a:cubicBezTo>
                  <a:pt x="1217622" y="1021952"/>
                  <a:pt x="1212357" y="439565"/>
                  <a:pt x="1213464" y="1935"/>
                </a:cubicBezTo>
                <a:lnTo>
                  <a:pt x="9144000" y="0"/>
                </a:lnTo>
                <a:lnTo>
                  <a:pt x="9144000" y="3473450"/>
                </a:lnTo>
                <a:lnTo>
                  <a:pt x="4776273" y="3473378"/>
                </a:lnTo>
                <a:lnTo>
                  <a:pt x="4776273" y="2723070"/>
                </a:lnTo>
                <a:lnTo>
                  <a:pt x="424558" y="2719410"/>
                </a:lnTo>
                <a:lnTo>
                  <a:pt x="428218" y="3473378"/>
                </a:lnTo>
                <a:lnTo>
                  <a:pt x="0" y="3473450"/>
                </a:lnTo>
                <a:lnTo>
                  <a:pt x="0" y="0"/>
                </a:ln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13" name="Suorakulmio 12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1" name="Suorakulmio 10"/>
          <p:cNvSpPr/>
          <p:nvPr userDrawn="1"/>
        </p:nvSpPr>
        <p:spPr>
          <a:xfrm>
            <a:off x="425824" y="2719294"/>
            <a:ext cx="4347882" cy="209923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1764" y="3227296"/>
            <a:ext cx="3541059" cy="1763058"/>
          </a:xfrm>
        </p:spPr>
        <p:txBody>
          <a:bodyPr anchor="t">
            <a:normAutofit/>
          </a:bodyPr>
          <a:lstStyle>
            <a:lvl1pPr algn="l">
              <a:defRPr sz="3600" b="1" cap="none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21764" y="5162831"/>
            <a:ext cx="3541059" cy="1142345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  <a:latin typeface="Helvetic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smtClean="0">
                <a:solidFill>
                  <a:schemeClr val="accent1"/>
                </a:solidFill>
              </a:rPr>
              <a:t>JYU. Since 1863. Bottas</a:t>
            </a:r>
            <a:endParaRPr lang="fi-FI" dirty="0" smtClean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Sisällön paikkamerkki 2"/>
          <p:cNvSpPr>
            <a:spLocks noGrp="1"/>
          </p:cNvSpPr>
          <p:nvPr>
            <p:ph sz="half" idx="11"/>
          </p:nvPr>
        </p:nvSpPr>
        <p:spPr>
          <a:xfrm>
            <a:off x="4908176" y="3937000"/>
            <a:ext cx="3904130" cy="236817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DB910B11-BE91-41A0-8D43-3F616F27E596}" type="datetime1">
              <a:rPr lang="fi-FI" smtClean="0"/>
              <a:t>11.3.2019</a:t>
            </a:fld>
            <a:endParaRPr lang="fi-FI" dirty="0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3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4" name="Kuva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2793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4"/>
            <a:ext cx="9144000" cy="2980766"/>
          </a:xfrm>
          <a:prstGeom prst="rect">
            <a:avLst/>
          </a:prstGeom>
          <a:solidFill>
            <a:srgbClr val="F156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-1"/>
            <a:ext cx="9144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002957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D5744064-72D6-4918-A9F5-573588F42CF6}" type="datetime1">
              <a:rPr lang="fi-FI" smtClean="0"/>
              <a:t>11.3.2019</a:t>
            </a:fld>
            <a:endParaRPr lang="fi-FI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457201" y="0"/>
            <a:ext cx="763388" cy="1028096"/>
            <a:chOff x="457201" y="0"/>
            <a:chExt cx="763388" cy="1028096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457201" y="0"/>
              <a:ext cx="763388" cy="10280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0" name="Kuva 1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8" y="165903"/>
              <a:ext cx="323551" cy="736410"/>
            </a:xfrm>
            <a:prstGeom prst="rect">
              <a:avLst/>
            </a:prstGeom>
          </p:spPr>
        </p:pic>
      </p:grp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722313" y="4085663"/>
            <a:ext cx="77724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9144000" cy="112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722312" y="5314392"/>
            <a:ext cx="7842663" cy="1177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4"/>
            <a:ext cx="9144000" cy="298076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-1"/>
            <a:ext cx="9144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90D1D53C-908F-495F-96C4-E57ECA884E47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722313" y="4085663"/>
            <a:ext cx="77724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9144000" cy="11265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722312" y="5314392"/>
            <a:ext cx="7842663" cy="1177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2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3" name="Kuva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457200" y="637578"/>
            <a:ext cx="7368419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3" name="Tekstin paikkamerkki 2"/>
          <p:cNvSpPr>
            <a:spLocks noGrp="1"/>
          </p:cNvSpPr>
          <p:nvPr>
            <p:ph idx="1"/>
          </p:nvPr>
        </p:nvSpPr>
        <p:spPr>
          <a:xfrm>
            <a:off x="457200" y="1844699"/>
            <a:ext cx="82296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61F19916-D6CC-4F4A-B091-44C2C56618F6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8678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844698"/>
            <a:ext cx="40386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844698"/>
            <a:ext cx="40386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4AA2C0EA-6066-484E-ADC9-08345B80F285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</p:spTree>
    <p:extLst>
      <p:ext uri="{BB962C8B-B14F-4D97-AF65-F5344CB8AC3E}">
        <p14:creationId xmlns:p14="http://schemas.microsoft.com/office/powerpoint/2010/main" val="31263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44698"/>
            <a:ext cx="4040188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697089"/>
            <a:ext cx="4040188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844698"/>
            <a:ext cx="4041775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697089"/>
            <a:ext cx="4041775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2D70B7B-3A24-4526-B87F-684CBCEB9832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57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0" name="Suora yhdysviiva 9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700061AE-7773-42F5-AB6E-8E76C99C86EC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6148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fld id="{09812B70-4E4C-40DD-8064-0D5728414CA0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fld id="{BC065B45-614E-E14D-B4BE-ACD22F60824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bg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•"/>
        <a:defRPr sz="3200" kern="1200">
          <a:solidFill>
            <a:srgbClr val="FFFFFF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–"/>
        <a:defRPr sz="2800" kern="1200">
          <a:solidFill>
            <a:srgbClr val="FFFFFF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•"/>
        <a:defRPr sz="2400" kern="1200">
          <a:solidFill>
            <a:srgbClr val="FFFFFF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–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»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637578"/>
            <a:ext cx="7356324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44699"/>
            <a:ext cx="82296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FD230B8C-8969-41F6-8945-7F027B20D759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i-FI" smtClean="0">
                <a:solidFill>
                  <a:schemeClr val="accent1"/>
                </a:solidFill>
              </a:rPr>
              <a:t>JYU. Since 1863. Bottas</a:t>
            </a:r>
            <a:endParaRPr lang="fi-FI" dirty="0" smtClean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1" name="Suora yhdysviiva 10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 userDrawn="1"/>
        </p:nvGrpSpPr>
        <p:grpSpPr>
          <a:xfrm>
            <a:off x="7923412" y="0"/>
            <a:ext cx="763388" cy="1028096"/>
            <a:chOff x="457200" y="0"/>
            <a:chExt cx="763388" cy="1028096"/>
          </a:xfrm>
        </p:grpSpPr>
        <p:sp>
          <p:nvSpPr>
            <p:cNvPr id="17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18" name="Kuva 21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698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17" r:id="rId2"/>
    <p:sldLayoutId id="2147483751" r:id="rId3"/>
    <p:sldLayoutId id="2147483752" r:id="rId4"/>
    <p:sldLayoutId id="2147483718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•"/>
        <a:defRPr sz="32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Tx/>
        <a:buBlip>
          <a:blip r:embed="rId15"/>
        </a:buBlip>
        <a:defRPr sz="280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11448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SzPct val="80000"/>
        <a:buFontTx/>
        <a:buBlip>
          <a:blip r:embed="rId16"/>
        </a:buBlip>
        <a:defRPr sz="24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F680C284-73B7-437B-95B9-3E55F4247BAE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JYU. Since 1863. Bottas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D0733F34-F495-8241-B2FA-79989A32123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033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hf hdr="0"/>
  <p:txStyles>
    <p:titleStyle>
      <a:lvl1pPr algn="ctr" defTabSz="457200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tx2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•"/>
        <a:defRPr sz="32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SzPct val="100000"/>
        <a:buFontTx/>
        <a:buBlip>
          <a:blip r:embed="rId3"/>
        </a:buBlip>
        <a:defRPr sz="280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SzPct val="100000"/>
        <a:buFontTx/>
        <a:buBlip>
          <a:blip r:embed="rId4"/>
        </a:buBlip>
        <a:defRPr sz="24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2760" y="2871270"/>
            <a:ext cx="6740306" cy="1320145"/>
          </a:xfrm>
        </p:spPr>
        <p:txBody>
          <a:bodyPr/>
          <a:lstStyle/>
          <a:p>
            <a:r>
              <a:rPr lang="en-US" dirty="0" smtClean="0"/>
              <a:t>OPS –</a:t>
            </a:r>
            <a:r>
              <a:rPr lang="en-US" dirty="0" err="1" smtClean="0"/>
              <a:t>uudistus</a:t>
            </a:r>
            <a:r>
              <a:rPr lang="en-US" dirty="0" smtClean="0"/>
              <a:t> 2020-2023</a:t>
            </a:r>
            <a:br>
              <a:rPr lang="en-US" dirty="0" smtClean="0"/>
            </a:br>
            <a:r>
              <a:rPr lang="en-US" dirty="0" err="1" smtClean="0"/>
              <a:t>Työpaja</a:t>
            </a:r>
            <a:r>
              <a:rPr lang="en-US" dirty="0" smtClean="0"/>
              <a:t> 2</a:t>
            </a:r>
            <a:br>
              <a:rPr lang="en-US" dirty="0" smtClean="0"/>
            </a:br>
            <a:r>
              <a:rPr lang="en-US" sz="2400" dirty="0" err="1" smtClean="0"/>
              <a:t>Tutkinto-ohjelmavastaavat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Liikuntatieteellinen</a:t>
            </a:r>
            <a:r>
              <a:rPr lang="en-US" dirty="0" smtClean="0"/>
              <a:t> </a:t>
            </a:r>
            <a:r>
              <a:rPr lang="en-US" dirty="0" err="1" smtClean="0"/>
              <a:t>tiedekunta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21F9-277C-4E95-8CF8-72E71AECFB8A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868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8408" y="2429670"/>
            <a:ext cx="2777249" cy="2323485"/>
          </a:xfrm>
        </p:spPr>
        <p:txBody>
          <a:bodyPr/>
          <a:lstStyle/>
          <a:p>
            <a:r>
              <a:rPr lang="fi-FI" b="1" dirty="0" smtClean="0">
                <a:solidFill>
                  <a:srgbClr val="00B050"/>
                </a:solidFill>
              </a:rPr>
              <a:t>opintojakso 1 (p)</a:t>
            </a:r>
          </a:p>
          <a:p>
            <a:r>
              <a:rPr lang="fi-FI" b="1" dirty="0">
                <a:solidFill>
                  <a:srgbClr val="00B050"/>
                </a:solidFill>
              </a:rPr>
              <a:t>opintojakso </a:t>
            </a:r>
            <a:r>
              <a:rPr lang="fi-FI" b="1" dirty="0" smtClean="0">
                <a:solidFill>
                  <a:srgbClr val="00B050"/>
                </a:solidFill>
              </a:rPr>
              <a:t>2 (p)</a:t>
            </a:r>
            <a:endParaRPr lang="fi-FI" b="1" dirty="0">
              <a:solidFill>
                <a:srgbClr val="00B050"/>
              </a:solidFill>
            </a:endParaRPr>
          </a:p>
          <a:p>
            <a:r>
              <a:rPr lang="fi-FI" b="1" dirty="0" smtClean="0">
                <a:solidFill>
                  <a:srgbClr val="0070C0"/>
                </a:solidFill>
              </a:rPr>
              <a:t>opintojakso 3 (a)</a:t>
            </a:r>
          </a:p>
          <a:p>
            <a:r>
              <a:rPr lang="fi-FI" i="1" dirty="0">
                <a:solidFill>
                  <a:srgbClr val="0070C0"/>
                </a:solidFill>
              </a:rPr>
              <a:t>opintojakso</a:t>
            </a:r>
            <a:r>
              <a:rPr lang="fi-FI" i="1" dirty="0" smtClean="0">
                <a:solidFill>
                  <a:srgbClr val="0070C0"/>
                </a:solidFill>
              </a:rPr>
              <a:t> 4 (a)</a:t>
            </a:r>
          </a:p>
          <a:p>
            <a:r>
              <a:rPr lang="fi-FI" dirty="0">
                <a:solidFill>
                  <a:srgbClr val="FF9900"/>
                </a:solidFill>
              </a:rPr>
              <a:t>o</a:t>
            </a:r>
            <a:r>
              <a:rPr lang="fi-FI" dirty="0" smtClean="0">
                <a:solidFill>
                  <a:srgbClr val="FF9900"/>
                </a:solidFill>
              </a:rPr>
              <a:t>pintojakso1 (s)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2975657" y="2429671"/>
            <a:ext cx="2864426" cy="1943922"/>
          </a:xfrm>
        </p:spPr>
        <p:txBody>
          <a:bodyPr/>
          <a:lstStyle/>
          <a:p>
            <a:r>
              <a:rPr lang="fi-FI" b="1" dirty="0">
                <a:solidFill>
                  <a:srgbClr val="00B050"/>
                </a:solidFill>
              </a:rPr>
              <a:t>opintojakso</a:t>
            </a:r>
            <a:r>
              <a:rPr lang="fi-FI" b="1" dirty="0" smtClean="0">
                <a:solidFill>
                  <a:srgbClr val="00B050"/>
                </a:solidFill>
              </a:rPr>
              <a:t> 3 </a:t>
            </a:r>
            <a:r>
              <a:rPr lang="fi-FI" b="1" dirty="0">
                <a:solidFill>
                  <a:srgbClr val="00B050"/>
                </a:solidFill>
              </a:rPr>
              <a:t>(p)</a:t>
            </a:r>
          </a:p>
          <a:p>
            <a:r>
              <a:rPr lang="fi-FI" i="1" dirty="0">
                <a:solidFill>
                  <a:srgbClr val="00B050"/>
                </a:solidFill>
              </a:rPr>
              <a:t>opintojakso</a:t>
            </a:r>
            <a:r>
              <a:rPr lang="fi-FI" i="1" dirty="0" smtClean="0">
                <a:solidFill>
                  <a:srgbClr val="00B050"/>
                </a:solidFill>
              </a:rPr>
              <a:t> 4 </a:t>
            </a:r>
            <a:r>
              <a:rPr lang="fi-FI" i="1" dirty="0">
                <a:solidFill>
                  <a:srgbClr val="00B050"/>
                </a:solidFill>
              </a:rPr>
              <a:t>(p)</a:t>
            </a:r>
          </a:p>
          <a:p>
            <a:r>
              <a:rPr lang="fi-FI" b="1" dirty="0">
                <a:solidFill>
                  <a:srgbClr val="0070C0"/>
                </a:solidFill>
              </a:rPr>
              <a:t>opintojakso </a:t>
            </a:r>
            <a:r>
              <a:rPr lang="fi-FI" b="1" dirty="0" smtClean="0">
                <a:solidFill>
                  <a:srgbClr val="0070C0"/>
                </a:solidFill>
              </a:rPr>
              <a:t>5 </a:t>
            </a:r>
            <a:r>
              <a:rPr lang="fi-FI" b="1" dirty="0">
                <a:solidFill>
                  <a:srgbClr val="0070C0"/>
                </a:solidFill>
              </a:rPr>
              <a:t>(a)</a:t>
            </a:r>
            <a:endParaRPr lang="fi-FI" b="1" dirty="0" smtClean="0">
              <a:solidFill>
                <a:srgbClr val="0070C0"/>
              </a:solidFill>
            </a:endParaRPr>
          </a:p>
          <a:p>
            <a:r>
              <a:rPr lang="fi-FI" b="1" dirty="0">
                <a:solidFill>
                  <a:srgbClr val="FF9900"/>
                </a:solidFill>
              </a:rPr>
              <a:t>opintojakso</a:t>
            </a:r>
            <a:r>
              <a:rPr lang="fi-FI" b="1" dirty="0" smtClean="0">
                <a:solidFill>
                  <a:srgbClr val="FF9900"/>
                </a:solidFill>
              </a:rPr>
              <a:t> 2 </a:t>
            </a:r>
            <a:r>
              <a:rPr lang="fi-FI" b="1" dirty="0">
                <a:solidFill>
                  <a:srgbClr val="FF9900"/>
                </a:solidFill>
              </a:rPr>
              <a:t>(s)</a:t>
            </a:r>
          </a:p>
          <a:p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10</a:t>
            </a:fld>
            <a:endParaRPr lang="fi-FI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B7B-3A24-4526-B87F-684CBCEB9832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5763270" y="2429670"/>
            <a:ext cx="2864426" cy="2959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2pPr>
            <a:lvl3pPr marL="11448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Blip>
                <a:blip r:embed="rId3"/>
              </a:buBlip>
              <a:defRPr sz="16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–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»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b="1" dirty="0">
                <a:solidFill>
                  <a:srgbClr val="00B050"/>
                </a:solidFill>
              </a:rPr>
              <a:t>opintojakso</a:t>
            </a:r>
            <a:r>
              <a:rPr lang="fi-FI" b="1" dirty="0" smtClean="0">
                <a:solidFill>
                  <a:srgbClr val="00B050"/>
                </a:solidFill>
              </a:rPr>
              <a:t> 5 </a:t>
            </a:r>
            <a:r>
              <a:rPr lang="fi-FI" b="1" dirty="0">
                <a:solidFill>
                  <a:srgbClr val="00B050"/>
                </a:solidFill>
              </a:rPr>
              <a:t>(p)</a:t>
            </a:r>
            <a:endParaRPr lang="fi-FI" b="1" dirty="0" smtClean="0">
              <a:solidFill>
                <a:srgbClr val="00B050"/>
              </a:solidFill>
            </a:endParaRPr>
          </a:p>
          <a:p>
            <a:r>
              <a:rPr lang="fi-FI" i="1" dirty="0">
                <a:solidFill>
                  <a:srgbClr val="00B050"/>
                </a:solidFill>
              </a:rPr>
              <a:t>opintojakso</a:t>
            </a:r>
            <a:r>
              <a:rPr lang="fi-FI" i="1" dirty="0" smtClean="0">
                <a:solidFill>
                  <a:srgbClr val="00B050"/>
                </a:solidFill>
              </a:rPr>
              <a:t> 6 </a:t>
            </a:r>
            <a:r>
              <a:rPr lang="fi-FI" i="1" dirty="0">
                <a:solidFill>
                  <a:srgbClr val="00B050"/>
                </a:solidFill>
              </a:rPr>
              <a:t>(p)</a:t>
            </a:r>
            <a:endParaRPr lang="fi-FI" i="1" dirty="0" smtClean="0">
              <a:solidFill>
                <a:srgbClr val="00B050"/>
              </a:solidFill>
            </a:endParaRPr>
          </a:p>
          <a:p>
            <a:r>
              <a:rPr lang="fi-FI" b="1" dirty="0">
                <a:solidFill>
                  <a:srgbClr val="0070C0"/>
                </a:solidFill>
              </a:rPr>
              <a:t>opintojakso</a:t>
            </a:r>
            <a:r>
              <a:rPr lang="fi-FI" b="1" dirty="0" smtClean="0">
                <a:solidFill>
                  <a:srgbClr val="0070C0"/>
                </a:solidFill>
              </a:rPr>
              <a:t> 6 </a:t>
            </a:r>
            <a:r>
              <a:rPr lang="fi-FI" b="1" dirty="0">
                <a:solidFill>
                  <a:srgbClr val="0070C0"/>
                </a:solidFill>
              </a:rPr>
              <a:t>(a)</a:t>
            </a:r>
            <a:endParaRPr lang="fi-FI" b="1" dirty="0" smtClean="0">
              <a:solidFill>
                <a:srgbClr val="0070C0"/>
              </a:solidFill>
            </a:endParaRPr>
          </a:p>
          <a:p>
            <a:r>
              <a:rPr lang="fi-FI" b="1" dirty="0">
                <a:solidFill>
                  <a:srgbClr val="0070C0"/>
                </a:solidFill>
              </a:rPr>
              <a:t>opintojakso</a:t>
            </a:r>
            <a:r>
              <a:rPr lang="fi-FI" b="1" dirty="0" smtClean="0">
                <a:solidFill>
                  <a:srgbClr val="0070C0"/>
                </a:solidFill>
              </a:rPr>
              <a:t> 7 </a:t>
            </a:r>
            <a:r>
              <a:rPr lang="fi-FI" b="1" dirty="0">
                <a:solidFill>
                  <a:srgbClr val="0070C0"/>
                </a:solidFill>
              </a:rPr>
              <a:t>(a)</a:t>
            </a:r>
            <a:endParaRPr lang="fi-FI" b="1" dirty="0" smtClean="0">
              <a:solidFill>
                <a:srgbClr val="0070C0"/>
              </a:solidFill>
            </a:endParaRPr>
          </a:p>
          <a:p>
            <a:r>
              <a:rPr lang="fi-FI" i="1" dirty="0">
                <a:solidFill>
                  <a:srgbClr val="0070C0"/>
                </a:solidFill>
              </a:rPr>
              <a:t>opintojakso</a:t>
            </a:r>
            <a:r>
              <a:rPr lang="fi-FI" i="1" dirty="0" smtClean="0">
                <a:solidFill>
                  <a:srgbClr val="0070C0"/>
                </a:solidFill>
              </a:rPr>
              <a:t> 8 </a:t>
            </a:r>
            <a:r>
              <a:rPr lang="fi-FI" i="1" dirty="0">
                <a:solidFill>
                  <a:srgbClr val="0070C0"/>
                </a:solidFill>
              </a:rPr>
              <a:t>(a)</a:t>
            </a:r>
          </a:p>
          <a:p>
            <a:r>
              <a:rPr lang="fi-FI" b="1" dirty="0">
                <a:solidFill>
                  <a:srgbClr val="FF9900"/>
                </a:solidFill>
              </a:rPr>
              <a:t>opintojakso</a:t>
            </a:r>
            <a:r>
              <a:rPr lang="fi-FI" b="1" dirty="0" smtClean="0">
                <a:solidFill>
                  <a:srgbClr val="FF9900"/>
                </a:solidFill>
              </a:rPr>
              <a:t> 3 </a:t>
            </a:r>
            <a:r>
              <a:rPr lang="fi-FI" b="1" dirty="0">
                <a:solidFill>
                  <a:srgbClr val="FF9900"/>
                </a:solidFill>
              </a:rPr>
              <a:t>(s)</a:t>
            </a:r>
          </a:p>
          <a:p>
            <a:r>
              <a:rPr lang="fi-FI" i="1" dirty="0">
                <a:solidFill>
                  <a:srgbClr val="FF9900"/>
                </a:solidFill>
              </a:rPr>
              <a:t>opintojakso</a:t>
            </a:r>
            <a:r>
              <a:rPr lang="fi-FI" i="1" dirty="0" smtClean="0">
                <a:solidFill>
                  <a:srgbClr val="FF9900"/>
                </a:solidFill>
              </a:rPr>
              <a:t> 4 </a:t>
            </a:r>
            <a:r>
              <a:rPr lang="fi-FI" i="1" dirty="0">
                <a:solidFill>
                  <a:srgbClr val="FF9900"/>
                </a:solidFill>
              </a:rPr>
              <a:t>(s)</a:t>
            </a:r>
          </a:p>
          <a:p>
            <a:endParaRPr lang="fi-FI" dirty="0"/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534838" y="5421254"/>
            <a:ext cx="7913842" cy="8523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dirty="0" smtClean="0">
                <a:solidFill>
                  <a:schemeClr val="tx1"/>
                </a:solidFill>
              </a:rPr>
              <a:t>Opintojaksolle</a:t>
            </a:r>
            <a:r>
              <a:rPr lang="fi-FI" sz="2200" b="0" dirty="0" smtClean="0">
                <a:solidFill>
                  <a:schemeClr val="tx1"/>
                </a:solidFill>
              </a:rPr>
              <a:t> annetaan </a:t>
            </a:r>
            <a:r>
              <a:rPr lang="fi-FI" sz="2200" dirty="0" smtClean="0">
                <a:solidFill>
                  <a:schemeClr val="tx1"/>
                </a:solidFill>
              </a:rPr>
              <a:t>osaamista kuvaava nimi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b="0" i="1" dirty="0" smtClean="0">
                <a:solidFill>
                  <a:schemeClr val="tx1"/>
                </a:solidFill>
              </a:rPr>
              <a:t>Vapaasti valittavat opintojaksot eri tasoisia (</a:t>
            </a:r>
            <a:r>
              <a:rPr lang="fi-FI" sz="2200" b="0" i="1" dirty="0" err="1" smtClean="0">
                <a:solidFill>
                  <a:schemeClr val="tx1"/>
                </a:solidFill>
              </a:rPr>
              <a:t>perus,aine,syv</a:t>
            </a:r>
            <a:r>
              <a:rPr lang="fi-FI" sz="2200" b="0" i="1" dirty="0" smtClean="0">
                <a:solidFill>
                  <a:schemeClr val="tx1"/>
                </a:solidFill>
              </a:rPr>
              <a:t>.)</a:t>
            </a:r>
            <a:endParaRPr lang="fi-FI" sz="2200" b="0" i="1" dirty="0">
              <a:solidFill>
                <a:schemeClr val="tx1"/>
              </a:solidFill>
            </a:endParaRPr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534838" y="239739"/>
            <a:ext cx="7356324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fi-FI" smtClean="0"/>
              <a:t>X tutkinto-ohjelma </a:t>
            </a:r>
            <a:r>
              <a:rPr lang="fi-FI" b="0" i="1" smtClean="0"/>
              <a:t>(osaamisperustainen)</a:t>
            </a:r>
            <a:endParaRPr lang="fi-FI" b="0" i="1" dirty="0"/>
          </a:p>
        </p:txBody>
      </p:sp>
      <p:sp>
        <p:nvSpPr>
          <p:cNvPr id="20" name="Text Placeholder 3"/>
          <p:cNvSpPr txBox="1">
            <a:spLocks/>
          </p:cNvSpPr>
          <p:nvPr/>
        </p:nvSpPr>
        <p:spPr>
          <a:xfrm>
            <a:off x="534838" y="1524990"/>
            <a:ext cx="2311879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200" dirty="0" smtClean="0"/>
              <a:t>Oppimisen ja työelämäntaidot</a:t>
            </a:r>
            <a:endParaRPr lang="fi-FI" sz="2200" dirty="0"/>
          </a:p>
        </p:txBody>
      </p:sp>
      <p:sp>
        <p:nvSpPr>
          <p:cNvPr id="21" name="Text Placeholder 5"/>
          <p:cNvSpPr txBox="1">
            <a:spLocks/>
          </p:cNvSpPr>
          <p:nvPr/>
        </p:nvSpPr>
        <p:spPr>
          <a:xfrm>
            <a:off x="3262776" y="1523635"/>
            <a:ext cx="2787613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Liikuntapedagogiikka ja didaktiikka</a:t>
            </a:r>
            <a:endParaRPr lang="fi-FI" dirty="0"/>
          </a:p>
        </p:txBody>
      </p:sp>
      <p:sp>
        <p:nvSpPr>
          <p:cNvPr id="22" name="Text Placeholder 5"/>
          <p:cNvSpPr txBox="1">
            <a:spLocks/>
          </p:cNvSpPr>
          <p:nvPr/>
        </p:nvSpPr>
        <p:spPr>
          <a:xfrm>
            <a:off x="6050389" y="1545284"/>
            <a:ext cx="2670917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Tutkimusosaaminen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16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" y="112240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Eri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tutkintojen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>
                <a:solidFill>
                  <a:srgbClr val="F1563F"/>
                </a:solidFill>
              </a:rPr>
              <a:t>“</a:t>
            </a:r>
            <a:r>
              <a:rPr lang="en-US" sz="2000" dirty="0" err="1" smtClean="0">
                <a:solidFill>
                  <a:srgbClr val="F1563F"/>
                </a:solidFill>
              </a:rPr>
              <a:t>ydinosaaminen</a:t>
            </a:r>
            <a:r>
              <a:rPr lang="en-US" sz="2000" dirty="0" smtClean="0">
                <a:solidFill>
                  <a:srgbClr val="F1563F"/>
                </a:solidFill>
              </a:rPr>
              <a:t>”: </a:t>
            </a:r>
            <a:endParaRPr lang="en-US" sz="2000" dirty="0">
              <a:solidFill>
                <a:srgbClr val="F1563F"/>
              </a:solidFill>
            </a:endParaRP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Tutkinto-ohjelmien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osaamistavoitteiden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endParaRPr lang="en-US" sz="2000" dirty="0" smtClean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“</a:t>
            </a:r>
            <a:r>
              <a:rPr lang="en-US" sz="2000" i="1" dirty="0" err="1">
                <a:solidFill>
                  <a:srgbClr val="F1563F"/>
                </a:solidFill>
              </a:rPr>
              <a:t>Tutkinnot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>
                <a:solidFill>
                  <a:srgbClr val="F1563F"/>
                </a:solidFill>
              </a:rPr>
              <a:t>itse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määrittelevät</a:t>
            </a:r>
            <a:r>
              <a:rPr lang="en-US" sz="2000" i="1" dirty="0">
                <a:solidFill>
                  <a:srgbClr val="F1563F"/>
                </a:solidFill>
              </a:rPr>
              <a:t>! </a:t>
            </a: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</a:t>
            </a:r>
            <a:r>
              <a:rPr lang="en-US" sz="2000" i="1" dirty="0" err="1" smtClean="0">
                <a:solidFill>
                  <a:srgbClr val="F1563F"/>
                </a:solidFill>
              </a:rPr>
              <a:t>Puretaan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yhteisten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opintojen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kokonaisuus</a:t>
            </a:r>
            <a:r>
              <a:rPr lang="en-US" sz="2000" i="1" dirty="0">
                <a:solidFill>
                  <a:srgbClr val="F1563F"/>
                </a:solidFill>
              </a:rPr>
              <a:t> &gt; </a:t>
            </a:r>
            <a:r>
              <a:rPr lang="en-US" sz="2000" i="1" dirty="0" err="1">
                <a:solidFill>
                  <a:srgbClr val="F1563F"/>
                </a:solidFill>
              </a:rPr>
              <a:t>ei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pakollisia</a:t>
            </a:r>
            <a:r>
              <a:rPr lang="en-US" sz="2000" i="1" dirty="0">
                <a:solidFill>
                  <a:srgbClr val="F1563F"/>
                </a:solidFill>
              </a:rPr>
              <a:t> “</a:t>
            </a:r>
            <a:r>
              <a:rPr lang="en-US" sz="2000" i="1" dirty="0" err="1">
                <a:solidFill>
                  <a:srgbClr val="F1563F"/>
                </a:solidFill>
              </a:rPr>
              <a:t>yhteisiä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 smtClean="0">
                <a:solidFill>
                  <a:srgbClr val="F1563F"/>
                </a:solidFill>
              </a:rPr>
              <a:t>opintoja</a:t>
            </a:r>
            <a:endParaRPr lang="en-US" sz="2000" i="1" dirty="0" smtClean="0">
              <a:solidFill>
                <a:srgbClr val="F1563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000" i="1" dirty="0">
              <a:solidFill>
                <a:srgbClr val="F1563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Millaisia</a:t>
            </a:r>
            <a:r>
              <a:rPr lang="en-US" sz="2000" dirty="0" smtClean="0">
                <a:solidFill>
                  <a:srgbClr val="F1563F"/>
                </a:solidFill>
              </a:rPr>
              <a:t> “</a:t>
            </a:r>
            <a:r>
              <a:rPr lang="en-US" sz="2000" dirty="0" err="1" smtClean="0">
                <a:solidFill>
                  <a:srgbClr val="F1563F"/>
                </a:solidFill>
              </a:rPr>
              <a:t>osaamisalueita</a:t>
            </a:r>
            <a:r>
              <a:rPr lang="en-US" sz="2000" dirty="0" smtClean="0">
                <a:solidFill>
                  <a:srgbClr val="F1563F"/>
                </a:solidFill>
              </a:rPr>
              <a:t>” </a:t>
            </a:r>
            <a:r>
              <a:rPr lang="en-US" dirty="0" smtClean="0">
                <a:solidFill>
                  <a:srgbClr val="F1563F"/>
                </a:solidFill>
              </a:rPr>
              <a:t>(&gt;</a:t>
            </a:r>
            <a:r>
              <a:rPr lang="en-US" dirty="0" err="1" smtClean="0">
                <a:solidFill>
                  <a:srgbClr val="F1563F"/>
                </a:solidFill>
              </a:rPr>
              <a:t>opintojaksokokonaisuuksia</a:t>
            </a:r>
            <a:r>
              <a:rPr lang="en-US" dirty="0" smtClean="0">
                <a:solidFill>
                  <a:srgbClr val="F1563F"/>
                </a:solidFill>
              </a:rPr>
              <a:t>) </a:t>
            </a:r>
            <a:r>
              <a:rPr lang="en-US" sz="2000" dirty="0" err="1" smtClean="0">
                <a:solidFill>
                  <a:srgbClr val="F1563F"/>
                </a:solidFill>
              </a:rPr>
              <a:t>ydinosaamisen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määrittelyn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pohjalta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syntyi</a:t>
            </a:r>
            <a:r>
              <a:rPr lang="en-US" sz="2000" dirty="0" smtClean="0">
                <a:solidFill>
                  <a:srgbClr val="F1563F"/>
                </a:solidFill>
              </a:rPr>
              <a:t>?</a:t>
            </a: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Osaamisalueiden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osaamistavoitteiden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1400" dirty="0" smtClean="0"/>
              <a:t>(OPS-</a:t>
            </a:r>
            <a:r>
              <a:rPr lang="en-US" sz="1400" dirty="0" err="1" smtClean="0"/>
              <a:t>pohja</a:t>
            </a:r>
            <a:r>
              <a:rPr lang="en-US" sz="1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1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12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9012" y="960314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Eri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tutkintojen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>
                <a:solidFill>
                  <a:srgbClr val="F1563F"/>
                </a:solidFill>
              </a:rPr>
              <a:t>“</a:t>
            </a:r>
            <a:r>
              <a:rPr lang="en-US" sz="2000" dirty="0" err="1" smtClean="0">
                <a:solidFill>
                  <a:srgbClr val="F1563F"/>
                </a:solidFill>
              </a:rPr>
              <a:t>ydinosaaminen</a:t>
            </a:r>
            <a:r>
              <a:rPr lang="en-US" sz="2000" dirty="0" smtClean="0">
                <a:solidFill>
                  <a:srgbClr val="F1563F"/>
                </a:solidFill>
              </a:rPr>
              <a:t>”: </a:t>
            </a:r>
            <a:endParaRPr lang="en-US" sz="2000" dirty="0">
              <a:solidFill>
                <a:srgbClr val="F1563F"/>
              </a:solidFill>
            </a:endParaRP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Tutkinto-ohjelmien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osaamistavoitteiden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endParaRPr lang="en-US" sz="2000" dirty="0" smtClean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“</a:t>
            </a:r>
            <a:r>
              <a:rPr lang="en-US" sz="2000" i="1" dirty="0" err="1">
                <a:solidFill>
                  <a:srgbClr val="F1563F"/>
                </a:solidFill>
              </a:rPr>
              <a:t>Tutkinnot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>
                <a:solidFill>
                  <a:srgbClr val="F1563F"/>
                </a:solidFill>
              </a:rPr>
              <a:t>itse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määrittelevät</a:t>
            </a:r>
            <a:r>
              <a:rPr lang="en-US" sz="2000" i="1" dirty="0">
                <a:solidFill>
                  <a:srgbClr val="F1563F"/>
                </a:solidFill>
              </a:rPr>
              <a:t>! </a:t>
            </a: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</a:t>
            </a:r>
            <a:r>
              <a:rPr lang="en-US" sz="2000" i="1" dirty="0" err="1" smtClean="0">
                <a:solidFill>
                  <a:srgbClr val="F1563F"/>
                </a:solidFill>
              </a:rPr>
              <a:t>Puretaan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yhteisten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opintojen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kokonaisuus</a:t>
            </a:r>
            <a:r>
              <a:rPr lang="en-US" sz="2000" i="1" dirty="0">
                <a:solidFill>
                  <a:srgbClr val="F1563F"/>
                </a:solidFill>
              </a:rPr>
              <a:t> &gt; </a:t>
            </a:r>
            <a:r>
              <a:rPr lang="en-US" sz="2000" i="1" dirty="0" err="1">
                <a:solidFill>
                  <a:srgbClr val="F1563F"/>
                </a:solidFill>
              </a:rPr>
              <a:t>ei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pakollisia</a:t>
            </a:r>
            <a:r>
              <a:rPr lang="en-US" sz="2000" i="1" dirty="0">
                <a:solidFill>
                  <a:srgbClr val="F1563F"/>
                </a:solidFill>
              </a:rPr>
              <a:t> “</a:t>
            </a:r>
            <a:r>
              <a:rPr lang="en-US" sz="2000" i="1" dirty="0" err="1">
                <a:solidFill>
                  <a:srgbClr val="F1563F"/>
                </a:solidFill>
              </a:rPr>
              <a:t>yhteisiä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 smtClean="0">
                <a:solidFill>
                  <a:srgbClr val="F1563F"/>
                </a:solidFill>
              </a:rPr>
              <a:t>opintoja</a:t>
            </a:r>
            <a:endParaRPr lang="en-US" sz="2000" i="1" dirty="0" smtClean="0">
              <a:solidFill>
                <a:srgbClr val="F1563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000" i="1" dirty="0">
              <a:solidFill>
                <a:srgbClr val="F1563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Millaisia</a:t>
            </a:r>
            <a:r>
              <a:rPr lang="en-US" sz="2000" dirty="0" smtClean="0">
                <a:solidFill>
                  <a:srgbClr val="F1563F"/>
                </a:solidFill>
              </a:rPr>
              <a:t> “</a:t>
            </a:r>
            <a:r>
              <a:rPr lang="en-US" sz="2000" dirty="0" err="1" smtClean="0">
                <a:solidFill>
                  <a:srgbClr val="F1563F"/>
                </a:solidFill>
              </a:rPr>
              <a:t>osaamisalueita</a:t>
            </a:r>
            <a:r>
              <a:rPr lang="en-US" sz="2000" dirty="0" smtClean="0">
                <a:solidFill>
                  <a:srgbClr val="F1563F"/>
                </a:solidFill>
              </a:rPr>
              <a:t>” </a:t>
            </a:r>
            <a:r>
              <a:rPr lang="en-US" dirty="0" smtClean="0">
                <a:solidFill>
                  <a:srgbClr val="F1563F"/>
                </a:solidFill>
              </a:rPr>
              <a:t>(&gt;</a:t>
            </a:r>
            <a:r>
              <a:rPr lang="en-US" dirty="0" err="1" smtClean="0">
                <a:solidFill>
                  <a:srgbClr val="F1563F"/>
                </a:solidFill>
              </a:rPr>
              <a:t>opintojaksokokonaisuuksia</a:t>
            </a:r>
            <a:r>
              <a:rPr lang="en-US" dirty="0" smtClean="0">
                <a:solidFill>
                  <a:srgbClr val="F1563F"/>
                </a:solidFill>
              </a:rPr>
              <a:t>) </a:t>
            </a:r>
            <a:r>
              <a:rPr lang="en-US" sz="2000" dirty="0" err="1" smtClean="0">
                <a:solidFill>
                  <a:srgbClr val="F1563F"/>
                </a:solidFill>
              </a:rPr>
              <a:t>ydinosaamisen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määrittelyn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pohjalta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syntyi</a:t>
            </a:r>
            <a:r>
              <a:rPr lang="en-US" sz="2000" dirty="0" smtClean="0">
                <a:solidFill>
                  <a:srgbClr val="F1563F"/>
                </a:solidFill>
              </a:rPr>
              <a:t>?</a:t>
            </a: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Osaamisalueiden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osaamistavoitteiden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1400" dirty="0" smtClean="0"/>
              <a:t>(OPS-</a:t>
            </a:r>
            <a:r>
              <a:rPr lang="en-US" sz="1400" dirty="0" err="1" smtClean="0"/>
              <a:t>pohja</a:t>
            </a:r>
            <a:r>
              <a:rPr lang="en-US" sz="1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F1563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002060"/>
                </a:solidFill>
              </a:rPr>
              <a:t>Onko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olemassa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kaikille</a:t>
            </a:r>
            <a:r>
              <a:rPr lang="en-US" sz="2000" dirty="0" smtClean="0">
                <a:solidFill>
                  <a:srgbClr val="002060"/>
                </a:solidFill>
              </a:rPr>
              <a:t>  </a:t>
            </a:r>
            <a:r>
              <a:rPr lang="en-US" sz="2000" dirty="0" err="1" smtClean="0">
                <a:solidFill>
                  <a:srgbClr val="002060"/>
                </a:solidFill>
              </a:rPr>
              <a:t>tutkinnoille</a:t>
            </a:r>
            <a:r>
              <a:rPr lang="en-US" sz="2000" dirty="0" smtClean="0">
                <a:solidFill>
                  <a:srgbClr val="002060"/>
                </a:solidFill>
              </a:rPr>
              <a:t> “</a:t>
            </a:r>
            <a:r>
              <a:rPr lang="en-US" sz="2000" dirty="0" err="1" smtClean="0">
                <a:solidFill>
                  <a:srgbClr val="002060"/>
                </a:solidFill>
              </a:rPr>
              <a:t>yhteistä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ydinosaamista</a:t>
            </a:r>
            <a:r>
              <a:rPr lang="en-US" sz="2000" dirty="0" smtClean="0">
                <a:solidFill>
                  <a:srgbClr val="002060"/>
                </a:solidFill>
              </a:rPr>
              <a:t>”?</a:t>
            </a:r>
            <a:endParaRPr lang="en-US" sz="2000" dirty="0">
              <a:solidFill>
                <a:srgbClr val="002060"/>
              </a:solidFill>
            </a:endParaRP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- </a:t>
            </a:r>
            <a:r>
              <a:rPr lang="en-US" sz="2000" dirty="0" err="1" smtClean="0">
                <a:solidFill>
                  <a:srgbClr val="002060"/>
                </a:solidFill>
              </a:rPr>
              <a:t>yhteinen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opintojakso</a:t>
            </a:r>
            <a:r>
              <a:rPr lang="en-US" sz="2000" dirty="0" smtClean="0">
                <a:solidFill>
                  <a:srgbClr val="002060"/>
                </a:solidFill>
              </a:rPr>
              <a:t>(t)?</a:t>
            </a:r>
          </a:p>
          <a:p>
            <a:pPr marL="800100" lvl="1" indent="-342900">
              <a:buFontTx/>
              <a:buChar char="-"/>
            </a:pPr>
            <a:r>
              <a:rPr lang="en-US" sz="2000" dirty="0" err="1" smtClean="0">
                <a:solidFill>
                  <a:srgbClr val="002060"/>
                </a:solidFill>
              </a:rPr>
              <a:t>yhteinen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osaamisalue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(&gt;</a:t>
            </a:r>
            <a:r>
              <a:rPr lang="en-US" dirty="0" err="1" smtClean="0">
                <a:solidFill>
                  <a:srgbClr val="002060"/>
                </a:solidFill>
              </a:rPr>
              <a:t>opintojaksokokonaisuus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sz="2000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002060"/>
                </a:solidFill>
              </a:rPr>
              <a:t>Kaipaako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tutkinto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opintoja</a:t>
            </a:r>
            <a:r>
              <a:rPr lang="en-US" sz="2000" dirty="0" smtClean="0">
                <a:solidFill>
                  <a:srgbClr val="002060"/>
                </a:solidFill>
              </a:rPr>
              <a:t>/</a:t>
            </a:r>
            <a:r>
              <a:rPr lang="en-US" sz="2000" dirty="0" err="1" smtClean="0">
                <a:solidFill>
                  <a:srgbClr val="002060"/>
                </a:solidFill>
              </a:rPr>
              <a:t>osaamista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LTKn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toisesta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tieteenalasta</a:t>
            </a:r>
            <a:r>
              <a:rPr lang="en-US" sz="2000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002060"/>
                </a:solidFill>
              </a:rPr>
              <a:t>Mitkä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opintojaksot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kaikille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vapaasti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valittavissa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</a:rPr>
              <a:t>(</a:t>
            </a:r>
            <a:r>
              <a:rPr lang="en-US" sz="2000" i="1" dirty="0" err="1" smtClean="0">
                <a:solidFill>
                  <a:srgbClr val="002060"/>
                </a:solidFill>
              </a:rPr>
              <a:t>valinnaisuus</a:t>
            </a:r>
            <a:r>
              <a:rPr lang="en-US" sz="2000" i="1" dirty="0" smtClean="0">
                <a:solidFill>
                  <a:srgbClr val="002060"/>
                </a:solidFill>
              </a:rPr>
              <a:t> </a:t>
            </a:r>
            <a:r>
              <a:rPr lang="en-US" sz="2000" i="1" dirty="0">
                <a:solidFill>
                  <a:srgbClr val="002060"/>
                </a:solidFill>
              </a:rPr>
              <a:t>60 op</a:t>
            </a:r>
            <a:r>
              <a:rPr lang="en-US" sz="2000" i="1" dirty="0" smtClean="0">
                <a:solidFill>
                  <a:srgbClr val="002060"/>
                </a:solidFill>
              </a:rPr>
              <a:t>)?</a:t>
            </a:r>
            <a:endParaRPr lang="en-US" sz="2000" i="1" dirty="0">
              <a:solidFill>
                <a:srgbClr val="002060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2000" dirty="0" err="1" smtClean="0">
                <a:solidFill>
                  <a:srgbClr val="002060"/>
                </a:solidFill>
              </a:rPr>
              <a:t>LTKn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tutkintojen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opintojaksojen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mahdollistaminen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kaikille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opiskelijoille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2000" dirty="0" smtClean="0">
                <a:solidFill>
                  <a:srgbClr val="002060"/>
                </a:solidFill>
              </a:rPr>
              <a:t>TDK -, </a:t>
            </a:r>
            <a:r>
              <a:rPr lang="en-US" sz="2000" dirty="0" err="1" smtClean="0">
                <a:solidFill>
                  <a:srgbClr val="002060"/>
                </a:solidFill>
              </a:rPr>
              <a:t>EduFutura</a:t>
            </a:r>
            <a:r>
              <a:rPr lang="en-US" sz="2000" dirty="0" smtClean="0">
                <a:solidFill>
                  <a:srgbClr val="002060"/>
                </a:solidFill>
              </a:rPr>
              <a:t> - ja YO -</a:t>
            </a:r>
            <a:r>
              <a:rPr lang="en-US" sz="2000" dirty="0" err="1" smtClean="0">
                <a:solidFill>
                  <a:srgbClr val="002060"/>
                </a:solidFill>
              </a:rPr>
              <a:t>yhteistyö</a:t>
            </a:r>
            <a:endParaRPr lang="en-US" i="1" dirty="0" smtClean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70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13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-142655" y="629631"/>
            <a:ext cx="885700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+mj-lt"/>
              <a:buAutoNum type="arabicPeriod"/>
            </a:pPr>
            <a:endParaRPr lang="en-US" i="1" dirty="0">
              <a:solidFill>
                <a:srgbClr val="002060"/>
              </a:solidFill>
            </a:endParaRPr>
          </a:p>
          <a:p>
            <a:pPr lvl="1"/>
            <a:r>
              <a:rPr lang="en-US" sz="2000" b="1" dirty="0" err="1" smtClean="0">
                <a:solidFill>
                  <a:srgbClr val="002060"/>
                </a:solidFill>
              </a:rPr>
              <a:t>T</a:t>
            </a:r>
            <a:r>
              <a:rPr lang="en-US" sz="2000" b="1" dirty="0" err="1" smtClean="0">
                <a:solidFill>
                  <a:srgbClr val="002060"/>
                </a:solidFill>
              </a:rPr>
              <a:t>ehtävät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jatkotyöstöön</a:t>
            </a:r>
            <a:r>
              <a:rPr lang="en-US" sz="2000" b="1" dirty="0" smtClean="0">
                <a:solidFill>
                  <a:srgbClr val="002060"/>
                </a:solidFill>
              </a:rPr>
              <a:t>:</a:t>
            </a:r>
          </a:p>
          <a:p>
            <a:pPr marL="914400" lvl="1" indent="-457200">
              <a:buFont typeface="+mj-lt"/>
              <a:buAutoNum type="arabicPeriod"/>
            </a:pPr>
            <a:endParaRPr lang="en-US" i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 err="1" smtClean="0">
                <a:solidFill>
                  <a:srgbClr val="002060"/>
                </a:solidFill>
              </a:rPr>
              <a:t>Tutkintojen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yhteisen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ydinosaamisen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kartoittaminen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i="1" dirty="0" smtClean="0">
                <a:solidFill>
                  <a:srgbClr val="002060"/>
                </a:solidFill>
              </a:rPr>
              <a:t>&gt; </a:t>
            </a:r>
            <a:r>
              <a:rPr lang="en-US" b="1" i="1" dirty="0" err="1" smtClean="0">
                <a:solidFill>
                  <a:srgbClr val="002060"/>
                </a:solidFill>
              </a:rPr>
              <a:t>yhteisten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opintojaksojen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tavoitteiden</a:t>
            </a:r>
            <a:r>
              <a:rPr lang="en-US" b="1" i="1" dirty="0" smtClean="0">
                <a:solidFill>
                  <a:srgbClr val="002060"/>
                </a:solidFill>
              </a:rPr>
              <a:t>, </a:t>
            </a:r>
            <a:r>
              <a:rPr lang="en-US" b="1" i="1" dirty="0" err="1" smtClean="0">
                <a:solidFill>
                  <a:srgbClr val="002060"/>
                </a:solidFill>
              </a:rPr>
              <a:t>sisältöjen</a:t>
            </a:r>
            <a:r>
              <a:rPr lang="en-US" b="1" i="1" dirty="0" smtClean="0">
                <a:solidFill>
                  <a:srgbClr val="002060"/>
                </a:solidFill>
              </a:rPr>
              <a:t> ja </a:t>
            </a:r>
            <a:r>
              <a:rPr lang="en-US" b="1" i="1" dirty="0" err="1" smtClean="0">
                <a:solidFill>
                  <a:srgbClr val="002060"/>
                </a:solidFill>
              </a:rPr>
              <a:t>toteutuksen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suunnittelu</a:t>
            </a:r>
            <a:r>
              <a:rPr lang="en-US" b="1" i="1" dirty="0" smtClean="0">
                <a:solidFill>
                  <a:srgbClr val="002060"/>
                </a:solidFill>
              </a:rPr>
              <a:t> (“</a:t>
            </a:r>
            <a:r>
              <a:rPr lang="en-US" b="1" i="1" dirty="0" err="1" smtClean="0">
                <a:solidFill>
                  <a:srgbClr val="002060"/>
                </a:solidFill>
              </a:rPr>
              <a:t>osaamisryhmät</a:t>
            </a:r>
            <a:r>
              <a:rPr lang="en-US" b="1" i="1" dirty="0" smtClean="0">
                <a:solidFill>
                  <a:srgbClr val="002060"/>
                </a:solidFill>
              </a:rPr>
              <a:t>”, </a:t>
            </a:r>
            <a:r>
              <a:rPr lang="en-US" b="1" i="1" dirty="0" err="1" smtClean="0">
                <a:solidFill>
                  <a:srgbClr val="002060"/>
                </a:solidFill>
              </a:rPr>
              <a:t>esim</a:t>
            </a:r>
            <a:r>
              <a:rPr lang="en-US" b="1" i="1" dirty="0" smtClean="0">
                <a:solidFill>
                  <a:srgbClr val="002060"/>
                </a:solidFill>
              </a:rPr>
              <a:t>. </a:t>
            </a:r>
            <a:r>
              <a:rPr lang="en-US" b="1" i="1" dirty="0" err="1" smtClean="0">
                <a:solidFill>
                  <a:srgbClr val="002060"/>
                </a:solidFill>
              </a:rPr>
              <a:t>tutkimusmenetelmät</a:t>
            </a:r>
            <a:r>
              <a:rPr lang="en-US" b="1" i="1" dirty="0" smtClean="0">
                <a:solidFill>
                  <a:srgbClr val="002060"/>
                </a:solidFill>
              </a:rPr>
              <a:t>)</a:t>
            </a:r>
          </a:p>
          <a:p>
            <a:pPr lvl="3"/>
            <a:r>
              <a:rPr lang="en-US" dirty="0" smtClean="0">
                <a:solidFill>
                  <a:srgbClr val="F1563F"/>
                </a:solidFill>
              </a:rPr>
              <a:t>- </a:t>
            </a:r>
            <a:r>
              <a:rPr lang="en-US" dirty="0" err="1">
                <a:solidFill>
                  <a:srgbClr val="F1563F"/>
                </a:solidFill>
              </a:rPr>
              <a:t>v</a:t>
            </a:r>
            <a:r>
              <a:rPr lang="en-US" dirty="0" err="1" smtClean="0">
                <a:solidFill>
                  <a:srgbClr val="F1563F"/>
                </a:solidFill>
              </a:rPr>
              <a:t>astaavien</a:t>
            </a:r>
            <a:r>
              <a:rPr lang="en-US" dirty="0" smtClean="0">
                <a:solidFill>
                  <a:srgbClr val="F1563F"/>
                </a:solidFill>
              </a:rPr>
              <a:t> 2. </a:t>
            </a:r>
            <a:r>
              <a:rPr lang="en-US" dirty="0" err="1" smtClean="0">
                <a:solidFill>
                  <a:srgbClr val="F1563F"/>
                </a:solidFill>
              </a:rPr>
              <a:t>tapaaminen</a:t>
            </a:r>
            <a:r>
              <a:rPr lang="en-US" dirty="0" smtClean="0">
                <a:solidFill>
                  <a:srgbClr val="F1563F"/>
                </a:solidFill>
              </a:rPr>
              <a:t> &gt; </a:t>
            </a:r>
            <a:r>
              <a:rPr lang="en-US" dirty="0" err="1" smtClean="0">
                <a:solidFill>
                  <a:srgbClr val="F1563F"/>
                </a:solidFill>
              </a:rPr>
              <a:t>vaadittavien</a:t>
            </a:r>
            <a:r>
              <a:rPr lang="en-US" dirty="0" smtClean="0">
                <a:solidFill>
                  <a:srgbClr val="F1563F"/>
                </a:solidFill>
              </a:rPr>
              <a:t> </a:t>
            </a:r>
            <a:r>
              <a:rPr lang="en-US" dirty="0" err="1" smtClean="0">
                <a:solidFill>
                  <a:srgbClr val="F1563F"/>
                </a:solidFill>
              </a:rPr>
              <a:t>osaamisryhmien</a:t>
            </a:r>
            <a:r>
              <a:rPr lang="en-US" dirty="0" smtClean="0">
                <a:solidFill>
                  <a:srgbClr val="F1563F"/>
                </a:solidFill>
              </a:rPr>
              <a:t> </a:t>
            </a:r>
            <a:r>
              <a:rPr lang="en-US" dirty="0" err="1" smtClean="0">
                <a:solidFill>
                  <a:srgbClr val="F1563F"/>
                </a:solidFill>
              </a:rPr>
              <a:t>perustaminen</a:t>
            </a:r>
            <a:r>
              <a:rPr lang="en-US" dirty="0" smtClean="0">
                <a:solidFill>
                  <a:srgbClr val="F1563F"/>
                </a:solidFill>
              </a:rPr>
              <a:t> (Reijo </a:t>
            </a:r>
            <a:r>
              <a:rPr lang="en-US" dirty="0" err="1" smtClean="0">
                <a:solidFill>
                  <a:srgbClr val="F1563F"/>
                </a:solidFill>
              </a:rPr>
              <a:t>koollekutsuja</a:t>
            </a:r>
            <a:r>
              <a:rPr lang="en-US" dirty="0" smtClean="0">
                <a:solidFill>
                  <a:srgbClr val="F1563F"/>
                </a:solidFill>
              </a:rPr>
              <a:t>)</a:t>
            </a:r>
          </a:p>
          <a:p>
            <a:pPr marL="914400" lvl="1" indent="-457200">
              <a:buFont typeface="+mj-lt"/>
              <a:buAutoNum type="arabicPeriod"/>
            </a:pPr>
            <a:endParaRPr lang="en-US" i="1" dirty="0">
              <a:solidFill>
                <a:srgbClr val="00206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 err="1" smtClean="0">
                <a:solidFill>
                  <a:srgbClr val="002060"/>
                </a:solidFill>
              </a:rPr>
              <a:t>Toisen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tieteenalan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tutkintoon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antamasta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opetuksesta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sopiminen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</a:p>
          <a:p>
            <a:pPr lvl="3"/>
            <a:r>
              <a:rPr lang="en-US" dirty="0" smtClean="0">
                <a:solidFill>
                  <a:srgbClr val="F1563F"/>
                </a:solidFill>
              </a:rPr>
              <a:t>- </a:t>
            </a:r>
            <a:r>
              <a:rPr lang="en-US" dirty="0" err="1" smtClean="0">
                <a:solidFill>
                  <a:srgbClr val="F1563F"/>
                </a:solidFill>
              </a:rPr>
              <a:t>tieteenalakohtaiset</a:t>
            </a:r>
            <a:r>
              <a:rPr lang="en-US" dirty="0" smtClean="0">
                <a:solidFill>
                  <a:srgbClr val="F1563F"/>
                </a:solidFill>
              </a:rPr>
              <a:t> </a:t>
            </a:r>
            <a:r>
              <a:rPr lang="en-US" dirty="0" err="1" smtClean="0">
                <a:solidFill>
                  <a:srgbClr val="F1563F"/>
                </a:solidFill>
              </a:rPr>
              <a:t>tapaamiset</a:t>
            </a:r>
            <a:r>
              <a:rPr lang="en-US" dirty="0" smtClean="0">
                <a:solidFill>
                  <a:srgbClr val="F1563F"/>
                </a:solidFill>
              </a:rPr>
              <a:t> (+ </a:t>
            </a:r>
            <a:r>
              <a:rPr lang="en-US" dirty="0" err="1" smtClean="0">
                <a:solidFill>
                  <a:srgbClr val="F1563F"/>
                </a:solidFill>
              </a:rPr>
              <a:t>varadekaani</a:t>
            </a:r>
            <a:r>
              <a:rPr lang="en-US" dirty="0" smtClean="0">
                <a:solidFill>
                  <a:srgbClr val="F1563F"/>
                </a:solidFill>
              </a:rPr>
              <a:t>/</a:t>
            </a:r>
            <a:r>
              <a:rPr lang="en-US" dirty="0" err="1" smtClean="0">
                <a:solidFill>
                  <a:srgbClr val="F1563F"/>
                </a:solidFill>
              </a:rPr>
              <a:t>pedajoht</a:t>
            </a:r>
            <a:r>
              <a:rPr lang="en-US" dirty="0" smtClean="0">
                <a:solidFill>
                  <a:srgbClr val="F1563F"/>
                </a:solidFill>
              </a:rPr>
              <a:t>.)</a:t>
            </a:r>
          </a:p>
          <a:p>
            <a:pPr lvl="3"/>
            <a:endParaRPr lang="en-US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 err="1" smtClean="0">
                <a:solidFill>
                  <a:srgbClr val="002060"/>
                </a:solidFill>
              </a:rPr>
              <a:t>Tieteenaloittain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määritettävä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opintojaksot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jotka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vapaasti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valittavina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tiedekunnan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opiskelijalle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yhteisesti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määriteltävä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kriteerit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osallistumiselle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endParaRPr lang="en-US" i="1" dirty="0">
              <a:solidFill>
                <a:srgbClr val="002060"/>
              </a:solidFill>
            </a:endParaRPr>
          </a:p>
          <a:p>
            <a:pPr lvl="3"/>
            <a:r>
              <a:rPr lang="en-US" dirty="0" smtClean="0">
                <a:solidFill>
                  <a:srgbClr val="F1563F"/>
                </a:solidFill>
              </a:rPr>
              <a:t>- TAR </a:t>
            </a:r>
            <a:r>
              <a:rPr lang="en-US" dirty="0" err="1" smtClean="0">
                <a:solidFill>
                  <a:srgbClr val="F1563F"/>
                </a:solidFill>
              </a:rPr>
              <a:t>pj</a:t>
            </a:r>
            <a:r>
              <a:rPr lang="en-US" dirty="0" smtClean="0">
                <a:solidFill>
                  <a:srgbClr val="F1563F"/>
                </a:solidFill>
              </a:rPr>
              <a:t>. </a:t>
            </a:r>
            <a:r>
              <a:rPr lang="en-US" dirty="0" err="1">
                <a:solidFill>
                  <a:srgbClr val="F1563F"/>
                </a:solidFill>
              </a:rPr>
              <a:t>t</a:t>
            </a:r>
            <a:r>
              <a:rPr lang="en-US" dirty="0" err="1" smtClean="0">
                <a:solidFill>
                  <a:srgbClr val="F1563F"/>
                </a:solidFill>
              </a:rPr>
              <a:t>apaamiset</a:t>
            </a:r>
            <a:r>
              <a:rPr lang="en-US" dirty="0" smtClean="0">
                <a:solidFill>
                  <a:srgbClr val="F1563F"/>
                </a:solidFill>
              </a:rPr>
              <a:t> (+ </a:t>
            </a:r>
            <a:r>
              <a:rPr lang="en-US" dirty="0" err="1" smtClean="0">
                <a:solidFill>
                  <a:srgbClr val="F1563F"/>
                </a:solidFill>
              </a:rPr>
              <a:t>varadekaani</a:t>
            </a:r>
            <a:r>
              <a:rPr lang="en-US" dirty="0" smtClean="0">
                <a:solidFill>
                  <a:srgbClr val="F1563F"/>
                </a:solidFill>
              </a:rPr>
              <a:t>/</a:t>
            </a:r>
            <a:r>
              <a:rPr lang="en-US" dirty="0" err="1" smtClean="0">
                <a:solidFill>
                  <a:srgbClr val="F1563F"/>
                </a:solidFill>
              </a:rPr>
              <a:t>pedajoht</a:t>
            </a:r>
            <a:r>
              <a:rPr lang="en-US" dirty="0" smtClean="0">
                <a:solidFill>
                  <a:srgbClr val="F1563F"/>
                </a:solidFill>
              </a:rPr>
              <a:t>.)</a:t>
            </a:r>
            <a:endParaRPr lang="en-US" dirty="0">
              <a:solidFill>
                <a:srgbClr val="F1563F"/>
              </a:solidFill>
            </a:endParaRPr>
          </a:p>
          <a:p>
            <a:pPr lvl="3"/>
            <a:endParaRPr lang="en-US" i="1" dirty="0">
              <a:solidFill>
                <a:srgbClr val="F1563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 err="1" smtClean="0">
                <a:solidFill>
                  <a:srgbClr val="002060"/>
                </a:solidFill>
              </a:rPr>
              <a:t>Kartoitettava</a:t>
            </a:r>
            <a:r>
              <a:rPr lang="en-US" b="1" dirty="0" smtClean="0">
                <a:solidFill>
                  <a:srgbClr val="002060"/>
                </a:solidFill>
              </a:rPr>
              <a:t> ja </a:t>
            </a:r>
            <a:r>
              <a:rPr lang="en-US" b="1" dirty="0" err="1" smtClean="0">
                <a:solidFill>
                  <a:srgbClr val="002060"/>
                </a:solidFill>
              </a:rPr>
              <a:t>luotava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yhteistyötahojen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kanssa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</a:p>
          <a:p>
            <a:pPr marL="1257300" lvl="2" indent="-342900">
              <a:buFontTx/>
              <a:buChar char="-"/>
            </a:pPr>
            <a:r>
              <a:rPr lang="en-US" dirty="0" err="1" smtClean="0">
                <a:solidFill>
                  <a:srgbClr val="002060"/>
                </a:solidFill>
              </a:rPr>
              <a:t>JYn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vapaasti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valittavat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opintojaksot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1563F"/>
                </a:solidFill>
              </a:rPr>
              <a:t>-</a:t>
            </a:r>
            <a:r>
              <a:rPr lang="en-US" dirty="0" smtClean="0">
                <a:solidFill>
                  <a:srgbClr val="F1563F"/>
                </a:solidFill>
              </a:rPr>
              <a:t>  JY OPS </a:t>
            </a:r>
            <a:r>
              <a:rPr lang="en-US" dirty="0" err="1" smtClean="0">
                <a:solidFill>
                  <a:srgbClr val="F1563F"/>
                </a:solidFill>
              </a:rPr>
              <a:t>prosessi</a:t>
            </a:r>
            <a:r>
              <a:rPr lang="en-US" dirty="0" smtClean="0">
                <a:solidFill>
                  <a:srgbClr val="F1563F"/>
                </a:solidFill>
              </a:rPr>
              <a:t>?</a:t>
            </a:r>
          </a:p>
          <a:p>
            <a:pPr marL="1257300" lvl="2" indent="-342900">
              <a:buFontTx/>
              <a:buChar char="-"/>
            </a:pPr>
            <a:r>
              <a:rPr lang="en-US" dirty="0" err="1" smtClean="0">
                <a:solidFill>
                  <a:srgbClr val="002060"/>
                </a:solidFill>
              </a:rPr>
              <a:t>tieteenaloittain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vähintään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yksi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temaattinen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moduuli</a:t>
            </a:r>
            <a:r>
              <a:rPr lang="en-US" dirty="0" smtClean="0">
                <a:solidFill>
                  <a:srgbClr val="002060"/>
                </a:solidFill>
              </a:rPr>
              <a:t> ( </a:t>
            </a:r>
            <a:r>
              <a:rPr lang="en-US" dirty="0" err="1" smtClean="0">
                <a:solidFill>
                  <a:srgbClr val="002060"/>
                </a:solidFill>
              </a:rPr>
              <a:t>väh</a:t>
            </a:r>
            <a:r>
              <a:rPr lang="en-US" dirty="0" smtClean="0">
                <a:solidFill>
                  <a:srgbClr val="002060"/>
                </a:solidFill>
              </a:rPr>
              <a:t>. 15 op) ja </a:t>
            </a:r>
            <a:r>
              <a:rPr lang="en-US" dirty="0" err="1">
                <a:solidFill>
                  <a:srgbClr val="002060"/>
                </a:solidFill>
              </a:rPr>
              <a:t>niiden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sisällä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toteutettavat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opintojaksot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JY, </a:t>
            </a:r>
            <a:r>
              <a:rPr lang="en-US" dirty="0" err="1" smtClean="0">
                <a:solidFill>
                  <a:srgbClr val="002060"/>
                </a:solidFill>
              </a:rPr>
              <a:t>EduFutura</a:t>
            </a:r>
            <a:r>
              <a:rPr lang="en-US" dirty="0" smtClean="0">
                <a:solidFill>
                  <a:srgbClr val="002060"/>
                </a:solidFill>
              </a:rPr>
              <a:t>, tai YO -  </a:t>
            </a:r>
            <a:r>
              <a:rPr lang="en-US" dirty="0" err="1" smtClean="0">
                <a:solidFill>
                  <a:srgbClr val="002060"/>
                </a:solidFill>
              </a:rPr>
              <a:t>yhteistyössä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1563F"/>
                </a:solidFill>
              </a:rPr>
              <a:t>-</a:t>
            </a:r>
            <a:r>
              <a:rPr lang="en-US" dirty="0" smtClean="0">
                <a:solidFill>
                  <a:srgbClr val="F1563F"/>
                </a:solidFill>
              </a:rPr>
              <a:t> TAR </a:t>
            </a:r>
            <a:r>
              <a:rPr lang="en-US" dirty="0" err="1" smtClean="0">
                <a:solidFill>
                  <a:srgbClr val="F1563F"/>
                </a:solidFill>
              </a:rPr>
              <a:t>pj:t</a:t>
            </a:r>
            <a:endParaRPr lang="en-US" dirty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82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14</a:t>
            </a:fld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7803" y="1232469"/>
            <a:ext cx="8997351" cy="510794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b="1" dirty="0" err="1" smtClean="0"/>
              <a:t>Opiskelun</a:t>
            </a:r>
            <a:r>
              <a:rPr lang="en-US" sz="2200" b="1" dirty="0" smtClean="0"/>
              <a:t> ja </a:t>
            </a:r>
            <a:r>
              <a:rPr lang="en-US" sz="2200" b="1" dirty="0" err="1" smtClean="0"/>
              <a:t>oppimisen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ohjauksen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kehittäminen</a:t>
            </a:r>
            <a:r>
              <a:rPr lang="en-US" sz="2200" b="1" dirty="0" smtClean="0"/>
              <a:t>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000" b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TDKn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ohjauksen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toteuttamissuunnitelma</a:t>
            </a:r>
            <a:r>
              <a:rPr lang="en-US" sz="1800" b="1" dirty="0" smtClean="0"/>
              <a:t> (2017 &gt;)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/>
              <a:t>- </a:t>
            </a:r>
            <a:r>
              <a:rPr lang="en-US" sz="2000" dirty="0" err="1" smtClean="0"/>
              <a:t>nyt</a:t>
            </a:r>
            <a:r>
              <a:rPr lang="en-US" sz="2000" dirty="0" smtClean="0"/>
              <a:t> </a:t>
            </a:r>
            <a:r>
              <a:rPr lang="en-US" sz="2000" dirty="0" err="1" smtClean="0"/>
              <a:t>meillä</a:t>
            </a:r>
            <a:r>
              <a:rPr lang="en-US" sz="2000" dirty="0" smtClean="0"/>
              <a:t> </a:t>
            </a:r>
            <a:r>
              <a:rPr lang="en-US" sz="2000" dirty="0" err="1" smtClean="0"/>
              <a:t>t</a:t>
            </a:r>
            <a:r>
              <a:rPr lang="en-US" sz="1800" dirty="0" err="1" smtClean="0"/>
              <a:t>ieteenalakohtainen</a:t>
            </a:r>
            <a:r>
              <a:rPr lang="en-US" sz="1800" dirty="0" smtClean="0"/>
              <a:t> </a:t>
            </a:r>
            <a:r>
              <a:rPr lang="en-US" sz="1800" dirty="0" err="1" smtClean="0"/>
              <a:t>ryhmänohjausjärjestelmä</a:t>
            </a:r>
            <a:r>
              <a:rPr lang="en-US" sz="1800" dirty="0" smtClean="0"/>
              <a:t>…</a:t>
            </a: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&gt;&gt; </a:t>
            </a:r>
            <a:r>
              <a:rPr lang="en-US" sz="1800" dirty="0" err="1" smtClean="0">
                <a:solidFill>
                  <a:srgbClr val="F1563F"/>
                </a:solidFill>
              </a:rPr>
              <a:t>tavoitteena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edelleen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kehittää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yhteisiä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periaatteita</a:t>
            </a:r>
            <a:r>
              <a:rPr lang="en-US" sz="1800" dirty="0" smtClean="0">
                <a:solidFill>
                  <a:srgbClr val="F1563F"/>
                </a:solidFill>
              </a:rPr>
              <a:t> ja </a:t>
            </a:r>
            <a:r>
              <a:rPr lang="en-US" sz="1800" dirty="0" err="1" smtClean="0">
                <a:solidFill>
                  <a:srgbClr val="F1563F"/>
                </a:solidFill>
              </a:rPr>
              <a:t>rakenteita</a:t>
            </a:r>
            <a:endParaRPr lang="en-US" sz="1800" dirty="0" smtClean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- Hops, </a:t>
            </a:r>
            <a:r>
              <a:rPr lang="en-US" sz="1800" dirty="0" err="1" smtClean="0"/>
              <a:t>Oma</a:t>
            </a:r>
            <a:r>
              <a:rPr lang="en-US" sz="1800" dirty="0" smtClean="0"/>
              <a:t> </a:t>
            </a:r>
            <a:r>
              <a:rPr lang="en-US" sz="1800" dirty="0" err="1" smtClean="0"/>
              <a:t>asiantuntijuus</a:t>
            </a:r>
            <a:r>
              <a:rPr lang="en-US" sz="1800" dirty="0" smtClean="0"/>
              <a:t>, Portfolio…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1563F"/>
                </a:solidFill>
              </a:rPr>
              <a:t>- </a:t>
            </a:r>
            <a:r>
              <a:rPr lang="en-US" sz="1800" dirty="0" err="1" smtClean="0">
                <a:solidFill>
                  <a:srgbClr val="F1563F"/>
                </a:solidFill>
              </a:rPr>
              <a:t>luoda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rinnalle</a:t>
            </a:r>
            <a:r>
              <a:rPr lang="en-US" sz="1800" dirty="0" smtClean="0">
                <a:solidFill>
                  <a:srgbClr val="F1563F"/>
                </a:solidFill>
              </a:rPr>
              <a:t>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1563F"/>
                </a:solidFill>
              </a:rPr>
              <a:t>&gt;&gt; </a:t>
            </a:r>
            <a:r>
              <a:rPr lang="en-US" sz="1800" dirty="0" err="1" smtClean="0">
                <a:solidFill>
                  <a:srgbClr val="F1563F"/>
                </a:solidFill>
              </a:rPr>
              <a:t>tiedekunnan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opiskelijat</a:t>
            </a:r>
            <a:r>
              <a:rPr lang="en-US" sz="1800" dirty="0" smtClean="0">
                <a:solidFill>
                  <a:srgbClr val="F1563F"/>
                </a:solidFill>
              </a:rPr>
              <a:t> “</a:t>
            </a:r>
            <a:r>
              <a:rPr lang="en-US" sz="1800" dirty="0" err="1" smtClean="0">
                <a:solidFill>
                  <a:srgbClr val="F1563F"/>
                </a:solidFill>
              </a:rPr>
              <a:t>sekoittava</a:t>
            </a:r>
            <a:r>
              <a:rPr lang="en-US" sz="1800" dirty="0" smtClean="0">
                <a:solidFill>
                  <a:srgbClr val="F1563F"/>
                </a:solidFill>
              </a:rPr>
              <a:t>” </a:t>
            </a:r>
            <a:r>
              <a:rPr lang="en-US" sz="1800" dirty="0" err="1" smtClean="0">
                <a:solidFill>
                  <a:srgbClr val="F1563F"/>
                </a:solidFill>
              </a:rPr>
              <a:t>monialainen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ryhmänohjausjärjestelmä</a:t>
            </a:r>
            <a:endParaRPr lang="en-US" sz="1800" dirty="0" smtClean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- </a:t>
            </a:r>
            <a:r>
              <a:rPr lang="en-US" sz="1800" dirty="0" err="1" smtClean="0"/>
              <a:t>vuosikurssittain</a:t>
            </a:r>
            <a:r>
              <a:rPr lang="en-US" sz="1800" dirty="0"/>
              <a:t>?</a:t>
            </a: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- </a:t>
            </a:r>
            <a:r>
              <a:rPr lang="en-US" sz="1800" dirty="0" err="1" smtClean="0"/>
              <a:t>kandivaihe</a:t>
            </a:r>
            <a:r>
              <a:rPr lang="en-US" sz="1800" dirty="0" smtClean="0"/>
              <a:t> – </a:t>
            </a:r>
            <a:r>
              <a:rPr lang="en-US" sz="1800" dirty="0" err="1" smtClean="0"/>
              <a:t>maisterivaihe</a:t>
            </a:r>
            <a:r>
              <a:rPr lang="en-US" sz="1800" dirty="0" smtClean="0"/>
              <a:t> – </a:t>
            </a:r>
            <a:r>
              <a:rPr lang="en-US" sz="1800" dirty="0" err="1" smtClean="0"/>
              <a:t>tohtorivaihe</a:t>
            </a:r>
            <a:r>
              <a:rPr lang="en-US" sz="1800" dirty="0" smtClean="0"/>
              <a:t>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- </a:t>
            </a:r>
            <a:r>
              <a:rPr lang="en-US" sz="1800" dirty="0" err="1" smtClean="0"/>
              <a:t>ohjaustiimi</a:t>
            </a:r>
            <a:r>
              <a:rPr lang="en-US" sz="1800" dirty="0" smtClean="0"/>
              <a:t> – </a:t>
            </a:r>
            <a:r>
              <a:rPr lang="en-US" sz="1800" dirty="0" err="1" smtClean="0"/>
              <a:t>vuosikurssivastaavat</a:t>
            </a:r>
            <a:r>
              <a:rPr lang="en-US" sz="1800" dirty="0" smtClean="0"/>
              <a:t>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- Hops, </a:t>
            </a:r>
            <a:r>
              <a:rPr lang="en-US" sz="1800" dirty="0" err="1"/>
              <a:t>Oma</a:t>
            </a:r>
            <a:r>
              <a:rPr lang="en-US" sz="1800" dirty="0"/>
              <a:t> </a:t>
            </a:r>
            <a:r>
              <a:rPr lang="en-US" sz="1800" dirty="0" err="1"/>
              <a:t>asiantuntijuus</a:t>
            </a:r>
            <a:r>
              <a:rPr lang="en-US" sz="1800" dirty="0"/>
              <a:t>, Portfolio</a:t>
            </a:r>
            <a:r>
              <a:rPr lang="en-US" sz="1800" dirty="0" smtClean="0"/>
              <a:t>…?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Tehtävä</a:t>
            </a:r>
            <a:r>
              <a:rPr lang="en-US" sz="1800" b="1" dirty="0" smtClean="0"/>
              <a:t>: </a:t>
            </a:r>
            <a:r>
              <a:rPr lang="en-US" sz="1800" b="1" dirty="0" err="1" smtClean="0"/>
              <a:t>yhteinen</a:t>
            </a:r>
            <a:r>
              <a:rPr lang="en-US" sz="1800" b="1" dirty="0" smtClean="0"/>
              <a:t> </a:t>
            </a:r>
            <a:r>
              <a:rPr lang="en-US" sz="1800" b="1" dirty="0" err="1"/>
              <a:t>ryhmäohjausjärjestelmä</a:t>
            </a:r>
            <a:r>
              <a:rPr lang="en-US" sz="1800" b="1" dirty="0"/>
              <a:t> </a:t>
            </a:r>
            <a:r>
              <a:rPr lang="en-US" sz="1800" dirty="0" smtClean="0">
                <a:solidFill>
                  <a:srgbClr val="F1563F"/>
                </a:solidFill>
              </a:rPr>
              <a:t>&gt; </a:t>
            </a:r>
            <a:r>
              <a:rPr lang="en-US" sz="1800" dirty="0" err="1" smtClean="0">
                <a:solidFill>
                  <a:srgbClr val="F1563F"/>
                </a:solidFill>
              </a:rPr>
              <a:t>PedaJ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>
                <a:solidFill>
                  <a:srgbClr val="F1563F"/>
                </a:solidFill>
              </a:rPr>
              <a:t>+ </a:t>
            </a:r>
            <a:r>
              <a:rPr lang="en-US" sz="1800" dirty="0" err="1" smtClean="0">
                <a:solidFill>
                  <a:srgbClr val="F1563F"/>
                </a:solidFill>
              </a:rPr>
              <a:t>ryhmäohjaajien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tapaaminen</a:t>
            </a:r>
            <a:r>
              <a:rPr lang="en-US" sz="1800" dirty="0" smtClean="0">
                <a:solidFill>
                  <a:srgbClr val="F1563F"/>
                </a:solidFill>
              </a:rPr>
              <a:t> (Reijo </a:t>
            </a:r>
            <a:r>
              <a:rPr lang="en-US" sz="1800" dirty="0" err="1" smtClean="0">
                <a:solidFill>
                  <a:srgbClr val="F1563F"/>
                </a:solidFill>
              </a:rPr>
              <a:t>koollekutsuja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  <a:endParaRPr lang="en-US" sz="1800" dirty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				</a:t>
            </a:r>
            <a:endParaRPr lang="en-US" sz="1600" i="1" dirty="0">
              <a:solidFill>
                <a:srgbClr val="F1563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0420-1F13-49CE-A0CE-08AE527CAD84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8" name="Rectangle 7"/>
          <p:cNvSpPr/>
          <p:nvPr/>
        </p:nvSpPr>
        <p:spPr>
          <a:xfrm>
            <a:off x="-621102" y="209247"/>
            <a:ext cx="55832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OPS -</a:t>
            </a:r>
            <a:r>
              <a:rPr lang="en-US" sz="3200" b="1" dirty="0" err="1" smtClean="0">
                <a:solidFill>
                  <a:srgbClr val="002060"/>
                </a:solidFill>
              </a:rPr>
              <a:t>työ</a:t>
            </a:r>
            <a:r>
              <a:rPr lang="en-US" sz="3200" b="1" dirty="0" smtClean="0">
                <a:solidFill>
                  <a:srgbClr val="002060"/>
                </a:solidFill>
              </a:rPr>
              <a:t> 2020-2023</a:t>
            </a:r>
          </a:p>
        </p:txBody>
      </p:sp>
    </p:spTree>
    <p:extLst>
      <p:ext uri="{BB962C8B-B14F-4D97-AF65-F5344CB8AC3E}">
        <p14:creationId xmlns:p14="http://schemas.microsoft.com/office/powerpoint/2010/main" val="116716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5374" y="1208143"/>
            <a:ext cx="8578037" cy="53039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</a:rPr>
              <a:t>10.12.2018 - </a:t>
            </a:r>
            <a:r>
              <a:rPr lang="en-US" sz="1800" b="1" dirty="0" err="1">
                <a:solidFill>
                  <a:schemeClr val="bg1">
                    <a:lumMod val="50000"/>
                  </a:schemeClr>
                </a:solidFill>
              </a:rPr>
              <a:t>Työpaja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</a:rPr>
              <a:t> 1: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OPS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uudistusprosessi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osaamisperustaisuus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ja </a:t>
            </a:r>
            <a:r>
              <a:rPr lang="en-US" sz="1800" u="sng" dirty="0" err="1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1800" u="sng" dirty="0" err="1" smtClean="0">
                <a:solidFill>
                  <a:schemeClr val="bg1">
                    <a:lumMod val="50000"/>
                  </a:schemeClr>
                </a:solidFill>
              </a:rPr>
              <a:t>utkinto-ohjelman</a:t>
            </a:r>
            <a:r>
              <a:rPr lang="en-US" sz="1800" u="sng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u="sng" dirty="0" err="1" smtClean="0">
                <a:solidFill>
                  <a:schemeClr val="bg1">
                    <a:lumMod val="50000"/>
                  </a:schemeClr>
                </a:solidFill>
              </a:rPr>
              <a:t>osaamistavoitteet</a:t>
            </a:r>
            <a:r>
              <a:rPr lang="en-US" sz="1800" u="sng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sekä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osaamisen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kartoitus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F1563F"/>
                </a:solidFill>
              </a:rPr>
              <a:t>8.2.2019 - </a:t>
            </a:r>
            <a:r>
              <a:rPr lang="en-US" sz="1800" b="1" dirty="0" err="1">
                <a:solidFill>
                  <a:srgbClr val="F1563F"/>
                </a:solidFill>
              </a:rPr>
              <a:t>Työpaja</a:t>
            </a:r>
            <a:r>
              <a:rPr lang="en-US" sz="1800" b="1" dirty="0">
                <a:solidFill>
                  <a:srgbClr val="F1563F"/>
                </a:solidFill>
              </a:rPr>
              <a:t> 2: </a:t>
            </a:r>
            <a:r>
              <a:rPr lang="en-US" sz="1800" u="sng" dirty="0" err="1">
                <a:solidFill>
                  <a:srgbClr val="F1563F"/>
                </a:solidFill>
              </a:rPr>
              <a:t>Tutkinto-ohjelman</a:t>
            </a:r>
            <a:r>
              <a:rPr lang="en-US" sz="1800" u="sng" dirty="0">
                <a:solidFill>
                  <a:srgbClr val="F1563F"/>
                </a:solidFill>
              </a:rPr>
              <a:t> </a:t>
            </a:r>
            <a:r>
              <a:rPr lang="en-US" sz="1800" u="sng" dirty="0" err="1" smtClean="0">
                <a:solidFill>
                  <a:srgbClr val="F1563F"/>
                </a:solidFill>
              </a:rPr>
              <a:t>opintokokonaisuuksien</a:t>
            </a:r>
            <a:r>
              <a:rPr lang="en-US" sz="1800" u="sng" dirty="0" smtClean="0">
                <a:solidFill>
                  <a:srgbClr val="F1563F"/>
                </a:solidFill>
              </a:rPr>
              <a:t> (</a:t>
            </a:r>
            <a:r>
              <a:rPr lang="en-US" sz="1800" u="sng" dirty="0" err="1" smtClean="0">
                <a:solidFill>
                  <a:srgbClr val="F1563F"/>
                </a:solidFill>
              </a:rPr>
              <a:t>osaamisalueiden</a:t>
            </a:r>
            <a:r>
              <a:rPr lang="en-US" sz="1800" u="sng" dirty="0" smtClean="0">
                <a:solidFill>
                  <a:srgbClr val="F1563F"/>
                </a:solidFill>
              </a:rPr>
              <a:t>) </a:t>
            </a:r>
            <a:r>
              <a:rPr lang="en-US" sz="1800" u="sng" dirty="0" err="1" smtClean="0">
                <a:solidFill>
                  <a:srgbClr val="F1563F"/>
                </a:solidFill>
              </a:rPr>
              <a:t>tavoitteet</a:t>
            </a:r>
            <a:r>
              <a:rPr lang="en-US" sz="1800" dirty="0" smtClean="0">
                <a:solidFill>
                  <a:srgbClr val="F1563F"/>
                </a:solidFill>
              </a:rPr>
              <a:t>, </a:t>
            </a:r>
            <a:r>
              <a:rPr lang="en-US" sz="1800" dirty="0" err="1" smtClean="0">
                <a:solidFill>
                  <a:srgbClr val="F1563F"/>
                </a:solidFill>
              </a:rPr>
              <a:t>tutkinto-ohjelmille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yhteisen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osaamisen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sekä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vapaasti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valittavan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osaamisen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määrittelemistä</a:t>
            </a:r>
            <a:r>
              <a:rPr lang="en-US" sz="1800" dirty="0" smtClean="0">
                <a:solidFill>
                  <a:srgbClr val="F1563F"/>
                </a:solidFill>
              </a:rPr>
              <a:t> (</a:t>
            </a:r>
            <a:r>
              <a:rPr lang="en-US" sz="1800" dirty="0" err="1" smtClean="0">
                <a:solidFill>
                  <a:srgbClr val="F1563F"/>
                </a:solidFill>
              </a:rPr>
              <a:t>temaattiset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moduulit</a:t>
            </a:r>
            <a:r>
              <a:rPr lang="en-US" sz="1800" dirty="0" smtClean="0">
                <a:solidFill>
                  <a:srgbClr val="F1563F"/>
                </a:solidFill>
              </a:rPr>
              <a:t>) + </a:t>
            </a:r>
            <a:r>
              <a:rPr lang="en-US" sz="1800" dirty="0" err="1" smtClean="0">
                <a:solidFill>
                  <a:srgbClr val="F1563F"/>
                </a:solidFill>
              </a:rPr>
              <a:t>yhteinen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ryhmäohjausjärjestelmä</a:t>
            </a:r>
            <a:endParaRPr lang="en-US" sz="1800" dirty="0" smtClean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17.5.2019 - </a:t>
            </a:r>
            <a:r>
              <a:rPr lang="en-US" sz="1800" b="1" dirty="0" err="1"/>
              <a:t>Työpaja</a:t>
            </a:r>
            <a:r>
              <a:rPr lang="en-US" sz="1800" b="1" dirty="0"/>
              <a:t> 3: </a:t>
            </a:r>
            <a:r>
              <a:rPr lang="en-US" sz="1800" u="sng" dirty="0" err="1"/>
              <a:t>Tutkinto-ohjelmien</a:t>
            </a:r>
            <a:r>
              <a:rPr lang="en-US" sz="1800" u="sng" dirty="0"/>
              <a:t> </a:t>
            </a:r>
            <a:r>
              <a:rPr lang="en-US" sz="1800" u="sng" dirty="0" err="1"/>
              <a:t>opintojaksojen</a:t>
            </a:r>
            <a:r>
              <a:rPr lang="en-US" sz="1800" u="sng" dirty="0"/>
              <a:t> </a:t>
            </a:r>
            <a:r>
              <a:rPr lang="en-US" sz="1800" u="sng" dirty="0" err="1" smtClean="0"/>
              <a:t>osaamistavoitteet</a:t>
            </a:r>
            <a:r>
              <a:rPr lang="en-US" sz="1800" u="sng" dirty="0" smtClean="0"/>
              <a:t>, </a:t>
            </a:r>
            <a:r>
              <a:rPr lang="en-US" sz="1800" dirty="0" err="1" smtClean="0">
                <a:solidFill>
                  <a:srgbClr val="002060"/>
                </a:solidFill>
              </a:rPr>
              <a:t>oppimisen</a:t>
            </a:r>
            <a:r>
              <a:rPr lang="en-US" sz="1800" dirty="0" smtClean="0">
                <a:solidFill>
                  <a:srgbClr val="002060"/>
                </a:solidFill>
              </a:rPr>
              <a:t> ja </a:t>
            </a:r>
            <a:r>
              <a:rPr lang="en-US" sz="1800" dirty="0" err="1" smtClean="0">
                <a:solidFill>
                  <a:srgbClr val="002060"/>
                </a:solidFill>
              </a:rPr>
              <a:t>arvioinnin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</a:rPr>
              <a:t>määritteleminen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11.10.2019 - </a:t>
            </a:r>
            <a:r>
              <a:rPr lang="en-US" sz="1800" b="1" dirty="0" err="1"/>
              <a:t>Työpaja</a:t>
            </a:r>
            <a:r>
              <a:rPr lang="en-US" sz="1800" b="1" dirty="0"/>
              <a:t> 4: </a:t>
            </a:r>
            <a:r>
              <a:rPr lang="en-US" sz="1800" dirty="0" err="1" smtClean="0"/>
              <a:t>Osaamisen</a:t>
            </a:r>
            <a:r>
              <a:rPr lang="en-US" sz="1800" dirty="0" smtClean="0"/>
              <a:t> </a:t>
            </a:r>
            <a:r>
              <a:rPr lang="en-US" sz="1800" dirty="0" err="1" smtClean="0"/>
              <a:t>kehittymistä</a:t>
            </a:r>
            <a:r>
              <a:rPr lang="en-US" sz="1800" dirty="0" smtClean="0"/>
              <a:t> </a:t>
            </a:r>
            <a:r>
              <a:rPr lang="en-US" sz="1800" dirty="0" err="1" smtClean="0"/>
              <a:t>edistävien</a:t>
            </a:r>
            <a:r>
              <a:rPr lang="en-US" sz="1800" dirty="0" smtClean="0"/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opettamis</a:t>
            </a:r>
            <a:r>
              <a:rPr lang="en-US" sz="1800" u="sng" dirty="0" smtClean="0">
                <a:solidFill>
                  <a:srgbClr val="002060"/>
                </a:solidFill>
              </a:rPr>
              <a:t>- ja </a:t>
            </a:r>
            <a:r>
              <a:rPr lang="en-US" sz="1800" u="sng" dirty="0" err="1" smtClean="0">
                <a:solidFill>
                  <a:srgbClr val="002060"/>
                </a:solidFill>
              </a:rPr>
              <a:t>ohjaustekojen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sekä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opetusvastuiden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määritteleminen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endParaRPr lang="en-US" sz="1800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13.12.2019 - </a:t>
            </a:r>
            <a:r>
              <a:rPr lang="en-US" sz="1800" b="1" dirty="0" err="1"/>
              <a:t>Työpaja</a:t>
            </a:r>
            <a:r>
              <a:rPr lang="en-US" sz="1800" b="1" dirty="0"/>
              <a:t> </a:t>
            </a:r>
            <a:r>
              <a:rPr lang="en-US" sz="1800" b="1" dirty="0" smtClean="0"/>
              <a:t>5: </a:t>
            </a:r>
            <a:r>
              <a:rPr lang="en-US" sz="1800" u="sng" dirty="0" err="1" smtClean="0"/>
              <a:t>Tutkinto-ohjelmien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OPSien</a:t>
            </a:r>
            <a:r>
              <a:rPr lang="en-US" sz="1800" u="sng" dirty="0" smtClean="0"/>
              <a:t> </a:t>
            </a:r>
            <a:r>
              <a:rPr lang="en-US" sz="1800" u="sng" dirty="0"/>
              <a:t>1. </a:t>
            </a:r>
            <a:r>
              <a:rPr lang="en-US" sz="1800" u="sng" dirty="0" err="1"/>
              <a:t>versioiden</a:t>
            </a:r>
            <a:r>
              <a:rPr lang="en-US" sz="1800" u="sng" dirty="0"/>
              <a:t> </a:t>
            </a:r>
            <a:r>
              <a:rPr lang="en-US" sz="1800" u="sng" dirty="0" err="1"/>
              <a:t>sekä</a:t>
            </a:r>
            <a:r>
              <a:rPr lang="en-US" sz="1800" u="sng" dirty="0"/>
              <a:t> </a:t>
            </a:r>
            <a:r>
              <a:rPr lang="en-US" sz="1800" u="sng" dirty="0" err="1"/>
              <a:t>yhteisen</a:t>
            </a:r>
            <a:r>
              <a:rPr lang="en-US" sz="1800" u="sng" dirty="0"/>
              <a:t> </a:t>
            </a:r>
            <a:r>
              <a:rPr lang="en-US" sz="1800" u="sng" dirty="0" err="1"/>
              <a:t>ryhmäohjausjärjestelmän</a:t>
            </a:r>
            <a:r>
              <a:rPr lang="en-US" sz="1800" u="sng" dirty="0"/>
              <a:t> </a:t>
            </a:r>
            <a:r>
              <a:rPr lang="en-US" sz="1800" u="sng" dirty="0" err="1"/>
              <a:t>esitteleminen</a:t>
            </a:r>
            <a:endParaRPr lang="en-US" sz="1800" u="sng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F1563F"/>
                </a:solidFill>
              </a:rPr>
              <a:t>Tuotos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>
                <a:solidFill>
                  <a:srgbClr val="F1563F"/>
                </a:solidFill>
              </a:rPr>
              <a:t>3</a:t>
            </a:r>
            <a:r>
              <a:rPr lang="en-US" sz="1800" dirty="0" smtClean="0">
                <a:solidFill>
                  <a:srgbClr val="F1563F"/>
                </a:solidFill>
              </a:rPr>
              <a:t>/2020</a:t>
            </a:r>
            <a:r>
              <a:rPr lang="en-US" sz="1800" dirty="0">
                <a:solidFill>
                  <a:srgbClr val="F1563F"/>
                </a:solidFill>
              </a:rPr>
              <a:t>: </a:t>
            </a:r>
            <a:r>
              <a:rPr lang="en-US" sz="1800" dirty="0" err="1" smtClean="0">
                <a:solidFill>
                  <a:srgbClr val="F1563F"/>
                </a:solidFill>
              </a:rPr>
              <a:t>uudistuneet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OPSt</a:t>
            </a:r>
            <a:endParaRPr lang="en-US" sz="1800" dirty="0">
              <a:solidFill>
                <a:srgbClr val="F1563F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i-FI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2E50-7A2E-4B18-AAD5-0F78FFAAABE6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335375" y="11413"/>
            <a:ext cx="7512562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400" dirty="0" smtClean="0"/>
              <a:t>OPS –</a:t>
            </a:r>
            <a:r>
              <a:rPr lang="en-US" sz="2400" dirty="0" err="1" smtClean="0"/>
              <a:t>uudistusprosessin</a:t>
            </a:r>
            <a:r>
              <a:rPr lang="en-US" sz="2400" dirty="0" smtClean="0"/>
              <a:t> </a:t>
            </a:r>
            <a:r>
              <a:rPr lang="en-US" sz="2400" dirty="0" err="1" smtClean="0"/>
              <a:t>työpajat</a:t>
            </a:r>
            <a:r>
              <a:rPr lang="en-US" sz="2400" dirty="0" smtClean="0"/>
              <a:t> ja </a:t>
            </a:r>
            <a:r>
              <a:rPr lang="en-US" sz="2400" dirty="0" err="1" smtClean="0"/>
              <a:t>teemat</a:t>
            </a:r>
            <a:r>
              <a:rPr lang="en-US" sz="2400" dirty="0" smtClean="0"/>
              <a:t> </a:t>
            </a:r>
            <a:r>
              <a:rPr lang="en-US" sz="1600" b="0" i="1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1600" b="0" i="1" dirty="0" err="1" smtClean="0">
                <a:solidFill>
                  <a:schemeClr val="bg1">
                    <a:lumMod val="65000"/>
                  </a:schemeClr>
                </a:solidFill>
              </a:rPr>
              <a:t>suunnitelma</a:t>
            </a:r>
            <a:r>
              <a:rPr lang="en-US" sz="1600" b="0" i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1600" b="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8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183" y="0"/>
            <a:ext cx="7542913" cy="662609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Tutkinto-ohjelmavastaavat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5183" y="1089824"/>
            <a:ext cx="8686800" cy="4758203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LB: Taija Juutinen, Teemu Pullinen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LPE: Arja Sääkslahti, Terhi Huovinen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TT: Anne Viljanen, Katja Waller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GER/KT -</a:t>
            </a:r>
            <a:r>
              <a:rPr lang="en-US" sz="2000" dirty="0" err="1" smtClean="0">
                <a:solidFill>
                  <a:srgbClr val="F1563F"/>
                </a:solidFill>
              </a:rPr>
              <a:t>maist</a:t>
            </a:r>
            <a:r>
              <a:rPr lang="en-US" sz="2000" dirty="0" smtClean="0">
                <a:solidFill>
                  <a:srgbClr val="F1563F"/>
                </a:solidFill>
              </a:rPr>
              <a:t>.: Anne Viljanen, Katri Turunen, </a:t>
            </a:r>
            <a:r>
              <a:rPr lang="en-US" sz="2000" dirty="0" err="1" smtClean="0">
                <a:solidFill>
                  <a:srgbClr val="F1563F"/>
                </a:solidFill>
              </a:rPr>
              <a:t>Taina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Rantanen</a:t>
            </a:r>
            <a:endParaRPr lang="en-US" sz="2000" dirty="0" smtClean="0">
              <a:solidFill>
                <a:srgbClr val="F1563F"/>
              </a:solidFill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LL –</a:t>
            </a:r>
            <a:r>
              <a:rPr lang="en-US" sz="2000" dirty="0" err="1" smtClean="0">
                <a:solidFill>
                  <a:srgbClr val="F1563F"/>
                </a:solidFill>
              </a:rPr>
              <a:t>maist</a:t>
            </a:r>
            <a:r>
              <a:rPr lang="en-US" sz="2000" dirty="0" smtClean="0">
                <a:solidFill>
                  <a:srgbClr val="F1563F"/>
                </a:solidFill>
              </a:rPr>
              <a:t>.: </a:t>
            </a:r>
            <a:r>
              <a:rPr lang="en-US" sz="2000" dirty="0" err="1" smtClean="0">
                <a:solidFill>
                  <a:srgbClr val="F1563F"/>
                </a:solidFill>
              </a:rPr>
              <a:t>Urho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Kujala</a:t>
            </a:r>
            <a:r>
              <a:rPr lang="en-US" sz="2000" dirty="0" smtClean="0">
                <a:solidFill>
                  <a:srgbClr val="F1563F"/>
                </a:solidFill>
              </a:rPr>
              <a:t>, Katja Waller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TK –</a:t>
            </a:r>
            <a:r>
              <a:rPr lang="en-US" sz="2000" dirty="0" err="1" smtClean="0">
                <a:solidFill>
                  <a:srgbClr val="F1563F"/>
                </a:solidFill>
              </a:rPr>
              <a:t>maist</a:t>
            </a:r>
            <a:r>
              <a:rPr lang="en-US" sz="2000" dirty="0" smtClean="0">
                <a:solidFill>
                  <a:srgbClr val="F1563F"/>
                </a:solidFill>
              </a:rPr>
              <a:t>.: </a:t>
            </a:r>
            <a:r>
              <a:rPr lang="en-US" sz="2000" dirty="0" err="1" smtClean="0">
                <a:solidFill>
                  <a:srgbClr val="F1563F"/>
                </a:solidFill>
              </a:rPr>
              <a:t>Kirsi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Kasila</a:t>
            </a:r>
            <a:r>
              <a:rPr lang="en-US" sz="2000" dirty="0" smtClean="0">
                <a:solidFill>
                  <a:srgbClr val="F1563F"/>
                </a:solidFill>
              </a:rPr>
              <a:t>, Sami Kokko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FT: Ben Waller, Arja </a:t>
            </a:r>
            <a:r>
              <a:rPr lang="en-US" sz="2000" dirty="0" err="1" smtClean="0">
                <a:solidFill>
                  <a:srgbClr val="F1563F"/>
                </a:solidFill>
              </a:rPr>
              <a:t>Häkkinen</a:t>
            </a:r>
            <a:r>
              <a:rPr lang="en-US" sz="2000" dirty="0" smtClean="0">
                <a:solidFill>
                  <a:srgbClr val="F1563F"/>
                </a:solidFill>
              </a:rPr>
              <a:t>, Tuulikki Sjögren (TAO)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LYT: Hanna </a:t>
            </a:r>
            <a:r>
              <a:rPr lang="en-US" sz="2000" dirty="0" err="1" smtClean="0">
                <a:solidFill>
                  <a:srgbClr val="F1563F"/>
                </a:solidFill>
              </a:rPr>
              <a:t>Vehmas</a:t>
            </a:r>
            <a:r>
              <a:rPr lang="en-US" sz="2000" dirty="0" smtClean="0">
                <a:solidFill>
                  <a:srgbClr val="F1563F"/>
                </a:solidFill>
              </a:rPr>
              <a:t>, Mikko Simula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00" dirty="0"/>
          </a:p>
          <a:p>
            <a:pPr>
              <a:buFontTx/>
              <a:buChar char="-"/>
            </a:pPr>
            <a:endParaRPr lang="en-US" sz="14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F1563F"/>
                </a:solidFill>
              </a:rPr>
              <a:t>	</a:t>
            </a:r>
            <a:r>
              <a:rPr lang="en-US" sz="1400" dirty="0" smtClean="0">
                <a:solidFill>
                  <a:srgbClr val="F1563F"/>
                </a:solidFill>
              </a:rPr>
              <a:t>						</a:t>
            </a:r>
            <a:endParaRPr lang="en-US" sz="1400" i="1" dirty="0">
              <a:solidFill>
                <a:srgbClr val="F1563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007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183" y="82658"/>
            <a:ext cx="7542913" cy="662609"/>
          </a:xfrm>
        </p:spPr>
        <p:txBody>
          <a:bodyPr>
            <a:normAutofit/>
          </a:bodyPr>
          <a:lstStyle/>
          <a:p>
            <a:r>
              <a:rPr lang="en-US" sz="2800" dirty="0" err="1"/>
              <a:t>T</a:t>
            </a:r>
            <a:r>
              <a:rPr lang="en-US" sz="2800" dirty="0" err="1" smtClean="0"/>
              <a:t>ehtävät</a:t>
            </a:r>
            <a:r>
              <a:rPr lang="en-US" sz="2800" dirty="0" smtClean="0"/>
              <a:t> ja </a:t>
            </a:r>
            <a:r>
              <a:rPr lang="en-US" sz="2800" dirty="0" err="1" smtClean="0"/>
              <a:t>tuotos</a:t>
            </a:r>
            <a:r>
              <a:rPr lang="en-US" sz="2800" dirty="0" smtClean="0"/>
              <a:t> </a:t>
            </a:r>
            <a:r>
              <a:rPr lang="en-US" sz="2800" dirty="0" err="1" smtClean="0"/>
              <a:t>työpajaan</a:t>
            </a:r>
            <a:r>
              <a:rPr lang="en-US" sz="2800" dirty="0" smtClean="0"/>
              <a:t> 3.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5183" y="1093942"/>
            <a:ext cx="8847986" cy="5498683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Tehtävät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tutkinto-ohjelmille</a:t>
            </a:r>
            <a:r>
              <a:rPr lang="en-US" sz="1800" b="1" dirty="0" smtClean="0"/>
              <a:t>: </a:t>
            </a:r>
            <a:r>
              <a:rPr lang="en-US" sz="1800" dirty="0">
                <a:solidFill>
                  <a:srgbClr val="F1563F"/>
                </a:solidFill>
              </a:rPr>
              <a:t>(</a:t>
            </a:r>
            <a:r>
              <a:rPr lang="en-US" sz="1800" dirty="0" err="1">
                <a:solidFill>
                  <a:srgbClr val="F1563F"/>
                </a:solidFill>
              </a:rPr>
              <a:t>tutkinto-ohjelmavastaavat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  <a:endParaRPr lang="en-US" sz="1800" b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>
                <a:solidFill>
                  <a:srgbClr val="F1563F"/>
                </a:solidFill>
              </a:rPr>
              <a:t>kunkin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tutkinto-ohjelman</a:t>
            </a:r>
            <a:r>
              <a:rPr lang="en-US" sz="1800" dirty="0">
                <a:solidFill>
                  <a:srgbClr val="F1563F"/>
                </a:solidFill>
              </a:rPr>
              <a:t> “</a:t>
            </a:r>
            <a:r>
              <a:rPr lang="en-US" sz="1800" dirty="0" err="1">
                <a:solidFill>
                  <a:srgbClr val="F1563F"/>
                </a:solidFill>
              </a:rPr>
              <a:t>ydinosaamisen</a:t>
            </a:r>
            <a:r>
              <a:rPr lang="en-US" sz="1800" dirty="0">
                <a:solidFill>
                  <a:srgbClr val="F1563F"/>
                </a:solidFill>
              </a:rPr>
              <a:t>” </a:t>
            </a:r>
            <a:r>
              <a:rPr lang="en-US" sz="1800" dirty="0" smtClean="0">
                <a:solidFill>
                  <a:srgbClr val="F1563F"/>
                </a:solidFill>
              </a:rPr>
              <a:t>ja </a:t>
            </a:r>
            <a:r>
              <a:rPr lang="en-US" sz="1800" dirty="0" err="1" smtClean="0">
                <a:solidFill>
                  <a:srgbClr val="F1563F"/>
                </a:solidFill>
              </a:rPr>
              <a:t>osaamistavoitteiden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kirkastaminen</a:t>
            </a:r>
            <a:endParaRPr lang="en-US" sz="1800" dirty="0">
              <a:solidFill>
                <a:srgbClr val="F1563F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>
                <a:solidFill>
                  <a:srgbClr val="F1563F"/>
                </a:solidFill>
              </a:rPr>
              <a:t>o</a:t>
            </a:r>
            <a:r>
              <a:rPr lang="en-US" sz="1800" dirty="0" err="1" smtClean="0">
                <a:solidFill>
                  <a:srgbClr val="F1563F"/>
                </a:solidFill>
              </a:rPr>
              <a:t>saamisalueiden</a:t>
            </a:r>
            <a:r>
              <a:rPr lang="en-US" sz="1800" dirty="0" smtClean="0">
                <a:solidFill>
                  <a:srgbClr val="F1563F"/>
                </a:solidFill>
              </a:rPr>
              <a:t> (</a:t>
            </a:r>
            <a:r>
              <a:rPr lang="en-US" sz="1800" dirty="0" err="1" smtClean="0">
                <a:solidFill>
                  <a:srgbClr val="F1563F"/>
                </a:solidFill>
              </a:rPr>
              <a:t>opintokokonaisuuksien</a:t>
            </a:r>
            <a:r>
              <a:rPr lang="en-US" sz="1800" dirty="0" smtClean="0">
                <a:solidFill>
                  <a:srgbClr val="F1563F"/>
                </a:solidFill>
              </a:rPr>
              <a:t>) </a:t>
            </a:r>
            <a:r>
              <a:rPr lang="en-US" sz="1800" dirty="0" err="1" smtClean="0">
                <a:solidFill>
                  <a:srgbClr val="F1563F"/>
                </a:solidFill>
              </a:rPr>
              <a:t>tavoitteet</a:t>
            </a:r>
            <a:endParaRPr lang="en-US" sz="1800" dirty="0" smtClean="0">
              <a:solidFill>
                <a:srgbClr val="F1563F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 smtClean="0">
                <a:solidFill>
                  <a:srgbClr val="F1563F"/>
                </a:solidFill>
              </a:rPr>
              <a:t>vapaasti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valittavan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osaamisen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määrittämistä</a:t>
            </a:r>
            <a:r>
              <a:rPr lang="en-US" sz="1800" dirty="0" smtClean="0">
                <a:solidFill>
                  <a:srgbClr val="F1563F"/>
                </a:solidFill>
              </a:rPr>
              <a:t> (</a:t>
            </a:r>
            <a:r>
              <a:rPr lang="en-US" sz="1800" dirty="0" err="1" smtClean="0">
                <a:solidFill>
                  <a:srgbClr val="F1563F"/>
                </a:solidFill>
              </a:rPr>
              <a:t>valinnainen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osaaminen</a:t>
            </a:r>
            <a:r>
              <a:rPr lang="en-US" sz="1800" dirty="0" smtClean="0">
                <a:solidFill>
                  <a:srgbClr val="F1563F"/>
                </a:solidFill>
              </a:rPr>
              <a:t>, </a:t>
            </a:r>
            <a:r>
              <a:rPr lang="en-US" sz="1800" dirty="0" err="1" smtClean="0">
                <a:solidFill>
                  <a:srgbClr val="F1563F"/>
                </a:solidFill>
              </a:rPr>
              <a:t>temaattiset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osaamismoduulit</a:t>
            </a:r>
            <a:r>
              <a:rPr lang="en-US" sz="1800" dirty="0" smtClean="0">
                <a:solidFill>
                  <a:srgbClr val="F1563F"/>
                </a:solidFill>
              </a:rPr>
              <a:t>; </a:t>
            </a:r>
            <a:r>
              <a:rPr lang="en-US" sz="1800" dirty="0" err="1" smtClean="0">
                <a:solidFill>
                  <a:srgbClr val="F1563F"/>
                </a:solidFill>
              </a:rPr>
              <a:t>EduFutura</a:t>
            </a:r>
            <a:r>
              <a:rPr lang="en-US" sz="1800" dirty="0" smtClean="0">
                <a:solidFill>
                  <a:srgbClr val="F1563F"/>
                </a:solidFill>
              </a:rPr>
              <a:t>…)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err="1"/>
              <a:t>Tehtävät</a:t>
            </a:r>
            <a:r>
              <a:rPr lang="en-US" sz="1800" b="1" dirty="0"/>
              <a:t> </a:t>
            </a:r>
            <a:r>
              <a:rPr lang="en-US" sz="1800" b="1" dirty="0" err="1"/>
              <a:t>yhteisille</a:t>
            </a:r>
            <a:r>
              <a:rPr lang="en-US" sz="1800" b="1" dirty="0"/>
              <a:t> </a:t>
            </a:r>
            <a:r>
              <a:rPr lang="en-US" sz="1800" b="1" dirty="0" err="1"/>
              <a:t>jatkotyöryhmille</a:t>
            </a:r>
            <a:r>
              <a:rPr lang="en-US" sz="1800" b="1" dirty="0"/>
              <a:t> </a:t>
            </a:r>
            <a:r>
              <a:rPr lang="en-US" sz="1800" dirty="0" smtClean="0">
                <a:solidFill>
                  <a:srgbClr val="F1563F"/>
                </a:solidFill>
              </a:rPr>
              <a:t>(</a:t>
            </a:r>
            <a:r>
              <a:rPr lang="en-US" sz="1800" dirty="0" err="1" smtClean="0">
                <a:solidFill>
                  <a:srgbClr val="F1563F"/>
                </a:solidFill>
              </a:rPr>
              <a:t>PedaJ</a:t>
            </a:r>
            <a:r>
              <a:rPr lang="en-US" sz="1800" dirty="0" smtClean="0">
                <a:solidFill>
                  <a:srgbClr val="F1563F"/>
                </a:solidFill>
              </a:rPr>
              <a:t> - </a:t>
            </a:r>
            <a:r>
              <a:rPr lang="en-US" sz="1800" dirty="0" err="1" smtClean="0">
                <a:solidFill>
                  <a:srgbClr val="F1563F"/>
                </a:solidFill>
              </a:rPr>
              <a:t>tutkintojen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tutkinto-ohjelmavastaavat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  <a:endParaRPr lang="en-US" sz="1800" dirty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b="1" dirty="0"/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>
                <a:solidFill>
                  <a:srgbClr val="F1563F"/>
                </a:solidFill>
              </a:rPr>
              <a:t>kaikille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yhteisen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>
                <a:solidFill>
                  <a:srgbClr val="F1563F"/>
                </a:solidFill>
              </a:rPr>
              <a:t>osaamisen</a:t>
            </a:r>
            <a:r>
              <a:rPr lang="en-US" sz="1800" dirty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määrittäminen</a:t>
            </a:r>
            <a:r>
              <a:rPr lang="en-US" sz="1800" dirty="0" smtClean="0">
                <a:solidFill>
                  <a:srgbClr val="F1563F"/>
                </a:solidFill>
              </a:rPr>
              <a:t> (</a:t>
            </a:r>
            <a:r>
              <a:rPr lang="en-US" sz="1800" dirty="0" err="1" smtClean="0">
                <a:solidFill>
                  <a:srgbClr val="F1563F"/>
                </a:solidFill>
              </a:rPr>
              <a:t>osaamistavoitteet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  <a:endParaRPr lang="en-US" sz="1800" dirty="0">
              <a:solidFill>
                <a:srgbClr val="F1563F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 smtClean="0">
                <a:solidFill>
                  <a:srgbClr val="F1563F"/>
                </a:solidFill>
              </a:rPr>
              <a:t>osaamisalueet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>
                <a:solidFill>
                  <a:srgbClr val="F1563F"/>
                </a:solidFill>
              </a:rPr>
              <a:t>(</a:t>
            </a:r>
            <a:r>
              <a:rPr lang="en-US" sz="1800" dirty="0" err="1" smtClean="0">
                <a:solidFill>
                  <a:srgbClr val="F1563F"/>
                </a:solidFill>
              </a:rPr>
              <a:t>opintokokonaisuuksien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osaamistavoitteet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  <a:endParaRPr lang="en-US" sz="1800" dirty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srgbClr val="F1563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Yhteinen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ryhmäohjausjärjestelmä</a:t>
            </a:r>
            <a:r>
              <a:rPr lang="en-US" sz="1800" b="1" dirty="0" smtClean="0"/>
              <a:t> </a:t>
            </a:r>
            <a:r>
              <a:rPr lang="en-US" sz="1800" dirty="0" smtClean="0">
                <a:solidFill>
                  <a:srgbClr val="F1563F"/>
                </a:solidFill>
              </a:rPr>
              <a:t>(</a:t>
            </a:r>
            <a:r>
              <a:rPr lang="en-US" sz="1800" dirty="0" err="1" smtClean="0">
                <a:solidFill>
                  <a:srgbClr val="F1563F"/>
                </a:solidFill>
              </a:rPr>
              <a:t>PedaJ</a:t>
            </a:r>
            <a:r>
              <a:rPr lang="en-US" sz="1800" dirty="0" smtClean="0">
                <a:solidFill>
                  <a:srgbClr val="F1563F"/>
                </a:solidFill>
              </a:rPr>
              <a:t> + </a:t>
            </a:r>
            <a:r>
              <a:rPr lang="en-US" sz="1800" dirty="0" err="1" smtClean="0">
                <a:solidFill>
                  <a:srgbClr val="F1563F"/>
                </a:solidFill>
              </a:rPr>
              <a:t>ryhmäohjaajat</a:t>
            </a:r>
            <a:r>
              <a:rPr lang="en-US" sz="1800" dirty="0" smtClean="0">
                <a:solidFill>
                  <a:srgbClr val="F1563F"/>
                </a:solidFill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F1563F"/>
              </a:solidFill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2060"/>
                </a:solidFill>
              </a:rPr>
              <a:t>Tuotos</a:t>
            </a:r>
            <a:r>
              <a:rPr lang="en-US" sz="1800" b="1" dirty="0" smtClean="0">
                <a:solidFill>
                  <a:srgbClr val="002060"/>
                </a:solidFill>
              </a:rPr>
              <a:t> </a:t>
            </a:r>
            <a:r>
              <a:rPr lang="en-US" sz="1800" b="1" dirty="0" err="1" smtClean="0">
                <a:solidFill>
                  <a:srgbClr val="002060"/>
                </a:solidFill>
              </a:rPr>
              <a:t>työpajaan</a:t>
            </a:r>
            <a:r>
              <a:rPr lang="en-US" sz="1800" b="1" dirty="0" smtClean="0">
                <a:solidFill>
                  <a:srgbClr val="002060"/>
                </a:solidFill>
              </a:rPr>
              <a:t> 3. - 17.5.2019 </a:t>
            </a:r>
            <a:r>
              <a:rPr lang="en-US" sz="1800" dirty="0" smtClean="0">
                <a:solidFill>
                  <a:srgbClr val="002060"/>
                </a:solidFill>
              </a:rPr>
              <a:t>(</a:t>
            </a:r>
            <a:r>
              <a:rPr lang="en-US" sz="1800" dirty="0" err="1" smtClean="0">
                <a:solidFill>
                  <a:srgbClr val="002060"/>
                </a:solidFill>
              </a:rPr>
              <a:t>jätettävä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</a:rPr>
              <a:t>OPStiimille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en-US" sz="1800" b="1" dirty="0" smtClean="0">
                <a:solidFill>
                  <a:srgbClr val="002060"/>
                </a:solidFill>
              </a:rPr>
              <a:t>8.5.mennessä)</a:t>
            </a:r>
          </a:p>
          <a:p>
            <a:pPr>
              <a:buFontTx/>
              <a:buChar char="-"/>
            </a:pPr>
            <a:endParaRPr lang="en-US" sz="14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F1563F"/>
                </a:solidFill>
              </a:rPr>
              <a:t>	</a:t>
            </a:r>
            <a:r>
              <a:rPr lang="en-US" sz="1400" dirty="0" smtClean="0">
                <a:solidFill>
                  <a:srgbClr val="F1563F"/>
                </a:solidFill>
              </a:rPr>
              <a:t>						</a:t>
            </a:r>
            <a:endParaRPr lang="en-US" sz="1400" i="1" dirty="0">
              <a:solidFill>
                <a:srgbClr val="F1563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11.3.2019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21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" y="1122408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Eri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tutkintojen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>
                <a:solidFill>
                  <a:srgbClr val="F1563F"/>
                </a:solidFill>
              </a:rPr>
              <a:t>“</a:t>
            </a:r>
            <a:r>
              <a:rPr lang="en-US" sz="2000" dirty="0" err="1" smtClean="0">
                <a:solidFill>
                  <a:srgbClr val="F1563F"/>
                </a:solidFill>
              </a:rPr>
              <a:t>ydinosaaminen</a:t>
            </a:r>
            <a:r>
              <a:rPr lang="en-US" sz="2000" dirty="0" smtClean="0">
                <a:solidFill>
                  <a:srgbClr val="F1563F"/>
                </a:solidFill>
              </a:rPr>
              <a:t>”: </a:t>
            </a:r>
            <a:endParaRPr lang="en-US" sz="2000" dirty="0">
              <a:solidFill>
                <a:srgbClr val="F1563F"/>
              </a:solidFill>
            </a:endParaRP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Tutkinto-ohjelmien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osaamistavoitteiden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endParaRPr lang="en-US" sz="2000" dirty="0" smtClean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“</a:t>
            </a:r>
            <a:r>
              <a:rPr lang="en-US" sz="2000" i="1" dirty="0" err="1">
                <a:solidFill>
                  <a:srgbClr val="F1563F"/>
                </a:solidFill>
              </a:rPr>
              <a:t>Tutkinnot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>
                <a:solidFill>
                  <a:srgbClr val="F1563F"/>
                </a:solidFill>
              </a:rPr>
              <a:t>itse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 smtClean="0">
                <a:solidFill>
                  <a:srgbClr val="F1563F"/>
                </a:solidFill>
              </a:rPr>
              <a:t>määrittelevät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endParaRPr lang="en-US" sz="2000" i="1" dirty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</a:t>
            </a:r>
            <a:r>
              <a:rPr lang="en-US" sz="2000" i="1" dirty="0" err="1" smtClean="0">
                <a:solidFill>
                  <a:srgbClr val="F1563F"/>
                </a:solidFill>
              </a:rPr>
              <a:t>Puretaan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yhteisten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opintojen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kokonaisuus</a:t>
            </a:r>
            <a:r>
              <a:rPr lang="en-US" sz="2000" i="1" dirty="0">
                <a:solidFill>
                  <a:srgbClr val="F1563F"/>
                </a:solidFill>
              </a:rPr>
              <a:t> &gt; </a:t>
            </a:r>
            <a:r>
              <a:rPr lang="en-US" sz="2000" i="1" dirty="0" err="1">
                <a:solidFill>
                  <a:srgbClr val="F1563F"/>
                </a:solidFill>
              </a:rPr>
              <a:t>ei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pakollisia</a:t>
            </a:r>
            <a:r>
              <a:rPr lang="en-US" sz="2000" i="1" dirty="0">
                <a:solidFill>
                  <a:srgbClr val="F1563F"/>
                </a:solidFill>
              </a:rPr>
              <a:t> “</a:t>
            </a:r>
            <a:r>
              <a:rPr lang="en-US" sz="2000" i="1" dirty="0" err="1">
                <a:solidFill>
                  <a:srgbClr val="F1563F"/>
                </a:solidFill>
              </a:rPr>
              <a:t>yhteisiä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 smtClean="0">
                <a:solidFill>
                  <a:srgbClr val="F1563F"/>
                </a:solidFill>
              </a:rPr>
              <a:t>opintoja</a:t>
            </a:r>
            <a:endParaRPr lang="en-US" sz="2000" i="1" dirty="0" smtClean="0">
              <a:solidFill>
                <a:srgbClr val="F1563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000" i="1" dirty="0">
              <a:solidFill>
                <a:srgbClr val="F1563F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22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999" y="208009"/>
            <a:ext cx="7542913" cy="662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800" dirty="0" smtClean="0"/>
              <a:t>OPS –</a:t>
            </a:r>
            <a:r>
              <a:rPr lang="en-US" sz="2800" dirty="0" err="1" smtClean="0"/>
              <a:t>työprosessissa</a:t>
            </a:r>
            <a:r>
              <a:rPr lang="en-US" sz="2800" dirty="0" smtClean="0"/>
              <a:t> </a:t>
            </a:r>
            <a:r>
              <a:rPr lang="en-US" sz="2800" dirty="0" err="1" smtClean="0"/>
              <a:t>seuraavaksi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" y="112240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Eri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tutkintojen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>
                <a:solidFill>
                  <a:srgbClr val="F1563F"/>
                </a:solidFill>
              </a:rPr>
              <a:t>“</a:t>
            </a:r>
            <a:r>
              <a:rPr lang="en-US" sz="2000" dirty="0" err="1" smtClean="0">
                <a:solidFill>
                  <a:srgbClr val="F1563F"/>
                </a:solidFill>
              </a:rPr>
              <a:t>ydinosaaminen</a:t>
            </a:r>
            <a:r>
              <a:rPr lang="en-US" sz="2000" dirty="0" smtClean="0">
                <a:solidFill>
                  <a:srgbClr val="F1563F"/>
                </a:solidFill>
              </a:rPr>
              <a:t>”: </a:t>
            </a:r>
            <a:endParaRPr lang="en-US" sz="2000" dirty="0">
              <a:solidFill>
                <a:srgbClr val="F1563F"/>
              </a:solidFill>
            </a:endParaRP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Tutkinto-ohjelmien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osaamistavoitteiden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endParaRPr lang="en-US" sz="2000" dirty="0" smtClean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“</a:t>
            </a:r>
            <a:r>
              <a:rPr lang="en-US" sz="2000" i="1" dirty="0" err="1">
                <a:solidFill>
                  <a:srgbClr val="F1563F"/>
                </a:solidFill>
              </a:rPr>
              <a:t>Tutkinnot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>
                <a:solidFill>
                  <a:srgbClr val="F1563F"/>
                </a:solidFill>
              </a:rPr>
              <a:t>itse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 smtClean="0">
                <a:solidFill>
                  <a:srgbClr val="F1563F"/>
                </a:solidFill>
              </a:rPr>
              <a:t>määrittelevät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endParaRPr lang="en-US" sz="2000" i="1" dirty="0">
              <a:solidFill>
                <a:srgbClr val="F1563F"/>
              </a:solidFill>
            </a:endParaRPr>
          </a:p>
          <a:p>
            <a:pPr lvl="2"/>
            <a:r>
              <a:rPr lang="en-US" sz="2000" i="1" dirty="0" smtClean="0">
                <a:solidFill>
                  <a:srgbClr val="F1563F"/>
                </a:solidFill>
              </a:rPr>
              <a:t>- </a:t>
            </a:r>
            <a:r>
              <a:rPr lang="en-US" sz="2000" i="1" dirty="0" err="1" smtClean="0">
                <a:solidFill>
                  <a:srgbClr val="F1563F"/>
                </a:solidFill>
              </a:rPr>
              <a:t>Puretaan</a:t>
            </a:r>
            <a:r>
              <a:rPr lang="en-US" sz="2000" i="1" dirty="0" smtClean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yhteisten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opintojen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kokonaisuus</a:t>
            </a:r>
            <a:r>
              <a:rPr lang="en-US" sz="2000" i="1" dirty="0">
                <a:solidFill>
                  <a:srgbClr val="F1563F"/>
                </a:solidFill>
              </a:rPr>
              <a:t> &gt; </a:t>
            </a:r>
            <a:r>
              <a:rPr lang="en-US" sz="2000" i="1" dirty="0" err="1">
                <a:solidFill>
                  <a:srgbClr val="F1563F"/>
                </a:solidFill>
              </a:rPr>
              <a:t>ei</a:t>
            </a:r>
            <a:r>
              <a:rPr lang="en-US" sz="2000" i="1" dirty="0">
                <a:solidFill>
                  <a:srgbClr val="F1563F"/>
                </a:solidFill>
              </a:rPr>
              <a:t> </a:t>
            </a:r>
            <a:r>
              <a:rPr lang="en-US" sz="2000" i="1" dirty="0" err="1">
                <a:solidFill>
                  <a:srgbClr val="F1563F"/>
                </a:solidFill>
              </a:rPr>
              <a:t>pakollisia</a:t>
            </a:r>
            <a:r>
              <a:rPr lang="en-US" sz="2000" i="1" dirty="0">
                <a:solidFill>
                  <a:srgbClr val="F1563F"/>
                </a:solidFill>
              </a:rPr>
              <a:t> “</a:t>
            </a:r>
            <a:r>
              <a:rPr lang="en-US" sz="2000" i="1" dirty="0" err="1">
                <a:solidFill>
                  <a:srgbClr val="F1563F"/>
                </a:solidFill>
              </a:rPr>
              <a:t>yhteisiä</a:t>
            </a:r>
            <a:r>
              <a:rPr lang="en-US" sz="2000" i="1" dirty="0">
                <a:solidFill>
                  <a:srgbClr val="F1563F"/>
                </a:solidFill>
              </a:rPr>
              <a:t>” </a:t>
            </a:r>
            <a:r>
              <a:rPr lang="en-US" sz="2000" i="1" dirty="0" err="1" smtClean="0">
                <a:solidFill>
                  <a:srgbClr val="F1563F"/>
                </a:solidFill>
              </a:rPr>
              <a:t>opintoja</a:t>
            </a:r>
            <a:endParaRPr lang="en-US" sz="2000" i="1" dirty="0" smtClean="0">
              <a:solidFill>
                <a:srgbClr val="F1563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000" i="1" dirty="0">
              <a:solidFill>
                <a:srgbClr val="F1563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rgbClr val="F1563F"/>
                </a:solidFill>
              </a:rPr>
              <a:t>Millaisia</a:t>
            </a:r>
            <a:r>
              <a:rPr lang="en-US" sz="2000" dirty="0" smtClean="0">
                <a:solidFill>
                  <a:srgbClr val="F1563F"/>
                </a:solidFill>
              </a:rPr>
              <a:t> “</a:t>
            </a:r>
            <a:r>
              <a:rPr lang="en-US" sz="2000" dirty="0" err="1" smtClean="0">
                <a:solidFill>
                  <a:srgbClr val="F1563F"/>
                </a:solidFill>
              </a:rPr>
              <a:t>osaamisalueita</a:t>
            </a:r>
            <a:r>
              <a:rPr lang="en-US" sz="2000" dirty="0" smtClean="0">
                <a:solidFill>
                  <a:srgbClr val="F1563F"/>
                </a:solidFill>
              </a:rPr>
              <a:t>” </a:t>
            </a:r>
            <a:r>
              <a:rPr lang="en-US" dirty="0" smtClean="0">
                <a:solidFill>
                  <a:srgbClr val="F1563F"/>
                </a:solidFill>
              </a:rPr>
              <a:t>(&gt;</a:t>
            </a:r>
            <a:r>
              <a:rPr lang="en-US" dirty="0" err="1" smtClean="0">
                <a:solidFill>
                  <a:srgbClr val="F1563F"/>
                </a:solidFill>
              </a:rPr>
              <a:t>opintojaksokokonaisuuksia</a:t>
            </a:r>
            <a:r>
              <a:rPr lang="en-US" dirty="0" smtClean="0">
                <a:solidFill>
                  <a:srgbClr val="F1563F"/>
                </a:solidFill>
              </a:rPr>
              <a:t>) </a:t>
            </a:r>
            <a:r>
              <a:rPr lang="en-US" sz="2000" dirty="0" err="1" smtClean="0">
                <a:solidFill>
                  <a:srgbClr val="F1563F"/>
                </a:solidFill>
              </a:rPr>
              <a:t>ydinosaamisen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määrittelyn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pohjalta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syntyi</a:t>
            </a:r>
            <a:r>
              <a:rPr lang="en-US" sz="2000" dirty="0" smtClean="0">
                <a:solidFill>
                  <a:srgbClr val="F1563F"/>
                </a:solidFill>
              </a:rPr>
              <a:t>?</a:t>
            </a:r>
          </a:p>
          <a:p>
            <a:pPr lvl="1"/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Osaamisalueiden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osaamistavoitteiden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kirjaaminen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1400" dirty="0" smtClean="0">
                <a:solidFill>
                  <a:srgbClr val="F1563F"/>
                </a:solidFill>
              </a:rPr>
              <a:t>(OPS-</a:t>
            </a:r>
            <a:r>
              <a:rPr lang="en-US" sz="1400" dirty="0" err="1" smtClean="0">
                <a:solidFill>
                  <a:srgbClr val="F1563F"/>
                </a:solidFill>
              </a:rPr>
              <a:t>pohja</a:t>
            </a:r>
            <a:r>
              <a:rPr lang="en-US" sz="1400" dirty="0" smtClean="0">
                <a:solidFill>
                  <a:srgbClr val="F1563F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5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4838" y="239739"/>
            <a:ext cx="7356324" cy="1019912"/>
          </a:xfrm>
        </p:spPr>
        <p:txBody>
          <a:bodyPr/>
          <a:lstStyle/>
          <a:p>
            <a:r>
              <a:rPr lang="fi-FI" dirty="0" smtClean="0"/>
              <a:t>X tutkinto-ohjelma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71973" y="1524990"/>
            <a:ext cx="2311879" cy="852391"/>
          </a:xfrm>
        </p:spPr>
        <p:txBody>
          <a:bodyPr/>
          <a:lstStyle/>
          <a:p>
            <a:r>
              <a:rPr lang="fi-FI" dirty="0" smtClean="0"/>
              <a:t>Perusopinnot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8408" y="2429670"/>
            <a:ext cx="2777249" cy="3704765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Peruskurssi 1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2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3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4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5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6</a:t>
            </a:r>
          </a:p>
          <a:p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199911" y="1523635"/>
            <a:ext cx="2333745" cy="852391"/>
          </a:xfrm>
        </p:spPr>
        <p:txBody>
          <a:bodyPr/>
          <a:lstStyle/>
          <a:p>
            <a:r>
              <a:rPr lang="fi-FI" dirty="0" smtClean="0"/>
              <a:t>Aineopinnot</a:t>
            </a:r>
            <a:endParaRPr lang="fi-FI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2975657" y="2429670"/>
            <a:ext cx="2864426" cy="3704765"/>
          </a:xfrm>
        </p:spPr>
        <p:txBody>
          <a:bodyPr/>
          <a:lstStyle/>
          <a:p>
            <a:r>
              <a:rPr lang="fi-FI" dirty="0" smtClean="0">
                <a:solidFill>
                  <a:srgbClr val="0070C0"/>
                </a:solidFill>
              </a:rPr>
              <a:t>Jatkokurssi 1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2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3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4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5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6</a:t>
            </a:r>
            <a:endParaRPr lang="fi-FI" dirty="0">
              <a:solidFill>
                <a:srgbClr val="0070C0"/>
              </a:solidFill>
            </a:endParaRPr>
          </a:p>
          <a:p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B7B-3A24-4526-B87F-684CBCEB9832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5987524" y="1545284"/>
            <a:ext cx="2640172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Syventävät opinnot</a:t>
            </a:r>
            <a:endParaRPr lang="fi-FI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5763270" y="2429670"/>
            <a:ext cx="2864426" cy="3704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2pPr>
            <a:lvl3pPr marL="11448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Blip>
                <a:blip r:embed="rId3"/>
              </a:buBlip>
              <a:defRPr sz="16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–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»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solidFill>
                  <a:srgbClr val="FF9900"/>
                </a:solidFill>
              </a:rPr>
              <a:t>Syventäväkurssi </a:t>
            </a:r>
            <a:r>
              <a:rPr lang="fi-FI" dirty="0">
                <a:solidFill>
                  <a:srgbClr val="FF9900"/>
                </a:solidFill>
              </a:rPr>
              <a:t>1</a:t>
            </a:r>
          </a:p>
          <a:p>
            <a:r>
              <a:rPr lang="fi-FI" dirty="0">
                <a:solidFill>
                  <a:srgbClr val="FF9900"/>
                </a:solidFill>
              </a:rPr>
              <a:t>Syventäväkurssi 2</a:t>
            </a:r>
          </a:p>
          <a:p>
            <a:r>
              <a:rPr lang="fi-FI" dirty="0" smtClean="0">
                <a:solidFill>
                  <a:srgbClr val="FF9900"/>
                </a:solidFill>
              </a:rPr>
              <a:t>Syventäväkurssi 3</a:t>
            </a:r>
            <a:endParaRPr lang="fi-FI" dirty="0">
              <a:solidFill>
                <a:srgbClr val="FF990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4</a:t>
            </a:r>
            <a:endParaRPr lang="fi-FI" dirty="0">
              <a:solidFill>
                <a:srgbClr val="FF9900"/>
              </a:solidFill>
            </a:endParaRPr>
          </a:p>
          <a:p>
            <a:endParaRPr lang="fi-FI" dirty="0"/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198408" y="5468711"/>
            <a:ext cx="7913842" cy="8523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b="0" i="1" dirty="0" smtClean="0">
                <a:solidFill>
                  <a:schemeClr val="tx1"/>
                </a:solidFill>
              </a:rPr>
              <a:t>Esim. perusopintoihin kuuluu niin metataito kuin substanssikursseja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b="0" i="1" dirty="0" smtClean="0">
                <a:solidFill>
                  <a:schemeClr val="tx1"/>
                </a:solidFill>
              </a:rPr>
              <a:t>Opintokokonaisuuden osaamistavoitteet pirstaleiset</a:t>
            </a:r>
          </a:p>
        </p:txBody>
      </p:sp>
    </p:spTree>
    <p:extLst>
      <p:ext uri="{BB962C8B-B14F-4D97-AF65-F5344CB8AC3E}">
        <p14:creationId xmlns:p14="http://schemas.microsoft.com/office/powerpoint/2010/main" val="35800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4838" y="239739"/>
            <a:ext cx="7356324" cy="101991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X tutkinto-ohjelma </a:t>
            </a:r>
            <a:r>
              <a:rPr lang="fi-FI" b="0" i="1" dirty="0" smtClean="0"/>
              <a:t>(osaamisperustainen)</a:t>
            </a:r>
            <a:endParaRPr lang="fi-FI" b="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74653" y="1577279"/>
            <a:ext cx="2311879" cy="852391"/>
          </a:xfrm>
        </p:spPr>
        <p:txBody>
          <a:bodyPr>
            <a:normAutofit/>
          </a:bodyPr>
          <a:lstStyle/>
          <a:p>
            <a:r>
              <a:rPr lang="fi-FI" sz="2200" dirty="0" smtClean="0"/>
              <a:t>Osaamisalue A</a:t>
            </a:r>
            <a:endParaRPr lang="fi-FI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8408" y="2429670"/>
            <a:ext cx="2777249" cy="2452881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Peruskurssi 1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2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 smtClean="0">
                <a:solidFill>
                  <a:srgbClr val="0070C0"/>
                </a:solidFill>
              </a:rPr>
              <a:t>Jatkokurssi 1</a:t>
            </a:r>
          </a:p>
          <a:p>
            <a:r>
              <a:rPr lang="fi-FI" dirty="0" smtClean="0">
                <a:solidFill>
                  <a:srgbClr val="0070C0"/>
                </a:solidFill>
              </a:rPr>
              <a:t>Jatkokurssi 2</a:t>
            </a:r>
          </a:p>
          <a:p>
            <a:r>
              <a:rPr lang="fi-FI" dirty="0" smtClean="0">
                <a:solidFill>
                  <a:srgbClr val="FF9900"/>
                </a:solidFill>
              </a:rPr>
              <a:t>Syventäväkurssi 1</a:t>
            </a:r>
            <a:endParaRPr lang="fi-FI" dirty="0">
              <a:solidFill>
                <a:srgbClr val="FF99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056772" y="1575924"/>
            <a:ext cx="2333745" cy="852391"/>
          </a:xfrm>
        </p:spPr>
        <p:txBody>
          <a:bodyPr>
            <a:normAutofit/>
          </a:bodyPr>
          <a:lstStyle/>
          <a:p>
            <a:r>
              <a:rPr lang="fi-FI" sz="2200" dirty="0" smtClean="0"/>
              <a:t>Osaamisalue B</a:t>
            </a:r>
            <a:endParaRPr lang="fi-FI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2975657" y="2429670"/>
            <a:ext cx="2864426" cy="2211341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3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4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</a:t>
            </a:r>
            <a:r>
              <a:rPr lang="fi-FI" dirty="0">
                <a:solidFill>
                  <a:srgbClr val="0070C0"/>
                </a:solidFill>
              </a:rPr>
              <a:t>3</a:t>
            </a:r>
            <a:endParaRPr lang="fi-FI" dirty="0" smtClean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2</a:t>
            </a:r>
            <a:endParaRPr lang="fi-FI" dirty="0">
              <a:solidFill>
                <a:srgbClr val="FF9900"/>
              </a:solidFill>
            </a:endParaRPr>
          </a:p>
          <a:p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B7B-3A24-4526-B87F-684CBCEB9832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5763598" y="1583195"/>
            <a:ext cx="2587796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200" smtClean="0"/>
              <a:t>Osaamisalue C…</a:t>
            </a:r>
            <a:endParaRPr lang="fi-FI" sz="2200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5763270" y="2429670"/>
            <a:ext cx="2864426" cy="311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2pPr>
            <a:lvl3pPr marL="11448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Blip>
                <a:blip r:embed="rId3"/>
              </a:buBlip>
              <a:defRPr sz="16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–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»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solidFill>
                  <a:srgbClr val="00B050"/>
                </a:solidFill>
              </a:rPr>
              <a:t>Peruskurssi 5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6</a:t>
            </a:r>
          </a:p>
          <a:p>
            <a:r>
              <a:rPr lang="fi-FI" dirty="0" smtClean="0">
                <a:solidFill>
                  <a:srgbClr val="0070C0"/>
                </a:solidFill>
              </a:rPr>
              <a:t>Jatkokurssi 4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5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6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3</a:t>
            </a:r>
            <a:endParaRPr lang="fi-FI" dirty="0">
              <a:solidFill>
                <a:srgbClr val="FF990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4</a:t>
            </a:r>
            <a:endParaRPr lang="fi-FI" dirty="0">
              <a:solidFill>
                <a:srgbClr val="FF9900"/>
              </a:solidFill>
            </a:endParaRPr>
          </a:p>
          <a:p>
            <a:endParaRPr lang="fi-FI" dirty="0"/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198408" y="5468711"/>
            <a:ext cx="7913842" cy="8523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b="0" dirty="0" smtClean="0">
                <a:solidFill>
                  <a:schemeClr val="tx1"/>
                </a:solidFill>
              </a:rPr>
              <a:t>Opintojaksot jäsentyvät </a:t>
            </a:r>
            <a:r>
              <a:rPr lang="fi-FI" sz="2200" dirty="0" smtClean="0">
                <a:solidFill>
                  <a:schemeClr val="tx1"/>
                </a:solidFill>
              </a:rPr>
              <a:t>Osaamisalueisiin </a:t>
            </a:r>
            <a:r>
              <a:rPr lang="fi-FI" sz="2200" b="0" dirty="0" smtClean="0">
                <a:solidFill>
                  <a:schemeClr val="tx1"/>
                </a:solidFill>
              </a:rPr>
              <a:t>joille annetaan </a:t>
            </a:r>
            <a:r>
              <a:rPr lang="fi-FI" sz="2200" dirty="0" smtClean="0">
                <a:solidFill>
                  <a:schemeClr val="tx1"/>
                </a:solidFill>
              </a:rPr>
              <a:t>osaamista kuvaava nimi </a:t>
            </a:r>
          </a:p>
        </p:txBody>
      </p:sp>
    </p:spTree>
    <p:extLst>
      <p:ext uri="{BB962C8B-B14F-4D97-AF65-F5344CB8AC3E}">
        <p14:creationId xmlns:p14="http://schemas.microsoft.com/office/powerpoint/2010/main" val="301379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4838" y="239739"/>
            <a:ext cx="7356324" cy="101991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X tutkinto-ohjelma </a:t>
            </a:r>
            <a:r>
              <a:rPr lang="fi-FI" b="0" i="1" dirty="0" smtClean="0"/>
              <a:t>(osaamisperustainen)</a:t>
            </a:r>
            <a:endParaRPr lang="fi-FI" b="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8408" y="2429670"/>
            <a:ext cx="2777249" cy="2452881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Peruskurssi 1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2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 smtClean="0">
                <a:solidFill>
                  <a:srgbClr val="0070C0"/>
                </a:solidFill>
              </a:rPr>
              <a:t>Jatkokurssi 1</a:t>
            </a:r>
          </a:p>
          <a:p>
            <a:r>
              <a:rPr lang="fi-FI" dirty="0" smtClean="0">
                <a:solidFill>
                  <a:srgbClr val="0070C0"/>
                </a:solidFill>
              </a:rPr>
              <a:t>Jatkokurssi 2</a:t>
            </a:r>
          </a:p>
          <a:p>
            <a:r>
              <a:rPr lang="fi-FI" dirty="0" smtClean="0">
                <a:solidFill>
                  <a:srgbClr val="FF9900"/>
                </a:solidFill>
              </a:rPr>
              <a:t>Syventäväkurssi 1</a:t>
            </a:r>
            <a:endParaRPr lang="fi-FI" dirty="0">
              <a:solidFill>
                <a:srgbClr val="FF99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2975657" y="2429670"/>
            <a:ext cx="2864426" cy="2211341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3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</a:t>
            </a:r>
            <a:r>
              <a:rPr lang="fi-FI" dirty="0">
                <a:solidFill>
                  <a:srgbClr val="00B050"/>
                </a:solidFill>
              </a:rPr>
              <a:t>4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</a:t>
            </a:r>
            <a:r>
              <a:rPr lang="fi-FI" dirty="0">
                <a:solidFill>
                  <a:srgbClr val="0070C0"/>
                </a:solidFill>
              </a:rPr>
              <a:t>3</a:t>
            </a:r>
            <a:endParaRPr lang="fi-FI" dirty="0" smtClean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2</a:t>
            </a:r>
            <a:endParaRPr lang="fi-FI" dirty="0">
              <a:solidFill>
                <a:srgbClr val="FF9900"/>
              </a:solidFill>
            </a:endParaRPr>
          </a:p>
          <a:p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B7B-3A24-4526-B87F-684CBCEB9832}" type="datetime1">
              <a:rPr lang="fi-FI" smtClean="0"/>
              <a:t>11.3.2019</a:t>
            </a:fld>
            <a:endParaRPr lang="fi-FI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5763270" y="2429670"/>
            <a:ext cx="2864426" cy="311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2pPr>
            <a:lvl3pPr marL="11448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Blip>
                <a:blip r:embed="rId3"/>
              </a:buBlip>
              <a:defRPr sz="16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–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»"/>
              <a:defRPr sz="1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solidFill>
                  <a:srgbClr val="00B050"/>
                </a:solidFill>
              </a:rPr>
              <a:t>Peruskurssi 5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Peruskurssi 6</a:t>
            </a:r>
          </a:p>
          <a:p>
            <a:r>
              <a:rPr lang="fi-FI" dirty="0" smtClean="0">
                <a:solidFill>
                  <a:srgbClr val="0070C0"/>
                </a:solidFill>
              </a:rPr>
              <a:t>Jatkokurssi 4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5</a:t>
            </a:r>
          </a:p>
          <a:p>
            <a:r>
              <a:rPr lang="fi-FI" dirty="0">
                <a:solidFill>
                  <a:srgbClr val="0070C0"/>
                </a:solidFill>
              </a:rPr>
              <a:t>Jatko</a:t>
            </a:r>
            <a:r>
              <a:rPr lang="fi-FI" dirty="0" smtClean="0">
                <a:solidFill>
                  <a:srgbClr val="0070C0"/>
                </a:solidFill>
              </a:rPr>
              <a:t>kurssi 6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3</a:t>
            </a:r>
            <a:endParaRPr lang="fi-FI" dirty="0">
              <a:solidFill>
                <a:srgbClr val="FF9900"/>
              </a:solidFill>
            </a:endParaRPr>
          </a:p>
          <a:p>
            <a:r>
              <a:rPr lang="fi-FI" dirty="0">
                <a:solidFill>
                  <a:srgbClr val="FF9900"/>
                </a:solidFill>
              </a:rPr>
              <a:t>Syventäväkurssi </a:t>
            </a:r>
            <a:r>
              <a:rPr lang="fi-FI" dirty="0" smtClean="0">
                <a:solidFill>
                  <a:srgbClr val="FF9900"/>
                </a:solidFill>
              </a:rPr>
              <a:t>4</a:t>
            </a:r>
            <a:endParaRPr lang="fi-FI" dirty="0">
              <a:solidFill>
                <a:srgbClr val="FF9900"/>
              </a:solidFill>
            </a:endParaRPr>
          </a:p>
          <a:p>
            <a:endParaRPr lang="fi-FI" dirty="0"/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198408" y="5468711"/>
            <a:ext cx="7913842" cy="8523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b="0" dirty="0" smtClean="0">
                <a:solidFill>
                  <a:schemeClr val="tx1"/>
                </a:solidFill>
              </a:rPr>
              <a:t>Opintojaksot jäsentyvät </a:t>
            </a:r>
            <a:r>
              <a:rPr lang="fi-FI" sz="2200" dirty="0" smtClean="0">
                <a:solidFill>
                  <a:schemeClr val="tx1"/>
                </a:solidFill>
              </a:rPr>
              <a:t>Osaamisalueisiin </a:t>
            </a:r>
            <a:r>
              <a:rPr lang="fi-FI" sz="2200" b="0" dirty="0" smtClean="0">
                <a:solidFill>
                  <a:schemeClr val="tx1"/>
                </a:solidFill>
              </a:rPr>
              <a:t>joille annetaan </a:t>
            </a:r>
            <a:r>
              <a:rPr lang="fi-FI" sz="2200" dirty="0" smtClean="0">
                <a:solidFill>
                  <a:schemeClr val="tx1"/>
                </a:solidFill>
              </a:rPr>
              <a:t>osaamista kuvaava nimi </a:t>
            </a:r>
          </a:p>
        </p:txBody>
      </p:sp>
      <p:sp>
        <p:nvSpPr>
          <p:cNvPr id="15" name="Text Placeholder 3"/>
          <p:cNvSpPr txBox="1">
            <a:spLocks/>
          </p:cNvSpPr>
          <p:nvPr/>
        </p:nvSpPr>
        <p:spPr>
          <a:xfrm>
            <a:off x="534838" y="1524990"/>
            <a:ext cx="2311879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200" dirty="0" smtClean="0"/>
              <a:t>Oppimisen ja työelämäntaidot</a:t>
            </a:r>
            <a:endParaRPr lang="fi-FI" sz="2200" dirty="0"/>
          </a:p>
        </p:txBody>
      </p:sp>
      <p:sp>
        <p:nvSpPr>
          <p:cNvPr id="16" name="Text Placeholder 5"/>
          <p:cNvSpPr txBox="1">
            <a:spLocks/>
          </p:cNvSpPr>
          <p:nvPr/>
        </p:nvSpPr>
        <p:spPr>
          <a:xfrm>
            <a:off x="3262776" y="1523635"/>
            <a:ext cx="2787613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Liikuntapedagogiikka ja didaktiikka</a:t>
            </a:r>
            <a:endParaRPr lang="fi-FI" dirty="0"/>
          </a:p>
        </p:txBody>
      </p:sp>
      <p:sp>
        <p:nvSpPr>
          <p:cNvPr id="17" name="Text Placeholder 5"/>
          <p:cNvSpPr txBox="1">
            <a:spLocks/>
          </p:cNvSpPr>
          <p:nvPr/>
        </p:nvSpPr>
        <p:spPr>
          <a:xfrm>
            <a:off x="6050389" y="1545284"/>
            <a:ext cx="2670917" cy="8523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2000" b="1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None/>
              <a:defRPr sz="20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None/>
              <a:defRPr sz="18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None/>
              <a:defRPr sz="1600" b="1" kern="1200">
                <a:solidFill>
                  <a:schemeClr val="tx2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Tutkimusosaaminen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283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YU Otsikkodiat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.potx" id="{9280246C-8154-4742-BA74-FA58D652E538}" vid="{AF9E5D57-5B5E-401D-B2CE-10D92039A025}"/>
    </a:ext>
  </a:extLst>
</a:theme>
</file>

<file path=ppt/theme/theme2.xml><?xml version="1.0" encoding="utf-8"?>
<a:theme xmlns:a="http://schemas.openxmlformats.org/drawingml/2006/main" name="JYU sisältö pohjat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.potx" id="{9280246C-8154-4742-BA74-FA58D652E538}" vid="{2DE237A3-F387-42F7-8438-1775296BE603}"/>
    </a:ext>
  </a:extLst>
</a:theme>
</file>

<file path=ppt/theme/theme3.xml><?xml version="1.0" encoding="utf-8"?>
<a:theme xmlns:a="http://schemas.openxmlformats.org/drawingml/2006/main" name="2_Mukautettu suunnittelumalli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.potx" id="{9280246C-8154-4742-BA74-FA58D652E538}" vid="{7C106CE1-9F54-4332-819A-B1E99B1D9E08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JYU ei kuvia kevyt Helvetica</Template>
  <TotalTime>5853</TotalTime>
  <Words>1003</Words>
  <Application>Microsoft Office PowerPoint</Application>
  <PresentationFormat>On-screen Show (4:3)</PresentationFormat>
  <Paragraphs>256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Helvetica</vt:lpstr>
      <vt:lpstr>Palatino Linotype</vt:lpstr>
      <vt:lpstr>JYU Otsikkodiat</vt:lpstr>
      <vt:lpstr>JYU sisältö pohjat</vt:lpstr>
      <vt:lpstr>2_Mukautettu suunnittelumalli</vt:lpstr>
      <vt:lpstr>OPS –uudistus 2020-2023 Työpaja 2 Tutkinto-ohjelmavastaavat</vt:lpstr>
      <vt:lpstr>PowerPoint Presentation</vt:lpstr>
      <vt:lpstr>Tutkinto-ohjelmavastaavat</vt:lpstr>
      <vt:lpstr>Tehtävät ja tuotos työpajaan 3.</vt:lpstr>
      <vt:lpstr>PowerPoint Presentation</vt:lpstr>
      <vt:lpstr>PowerPoint Presentation</vt:lpstr>
      <vt:lpstr>X tutkinto-ohjelma</vt:lpstr>
      <vt:lpstr>X tutkinto-ohjelma (osaamisperustainen)</vt:lpstr>
      <vt:lpstr>X tutkinto-ohjelma (osaamisperustainen)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OPS –työ 2020-2023</dc:title>
  <dc:creator>Bottas, Reijo</dc:creator>
  <cp:lastModifiedBy>Bottas, Reijo</cp:lastModifiedBy>
  <cp:revision>751</cp:revision>
  <dcterms:created xsi:type="dcterms:W3CDTF">2018-10-10T19:49:44Z</dcterms:created>
  <dcterms:modified xsi:type="dcterms:W3CDTF">2019-03-11T19:51:07Z</dcterms:modified>
</cp:coreProperties>
</file>