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8" r:id="rId1"/>
    <p:sldMasterId id="2147483672" r:id="rId2"/>
    <p:sldMasterId id="2147483733" r:id="rId3"/>
  </p:sldMasterIdLst>
  <p:notesMasterIdLst>
    <p:notesMasterId r:id="rId44"/>
  </p:notesMasterIdLst>
  <p:handoutMasterIdLst>
    <p:handoutMasterId r:id="rId45"/>
  </p:handoutMasterIdLst>
  <p:sldIdLst>
    <p:sldId id="256" r:id="rId4"/>
    <p:sldId id="418" r:id="rId5"/>
    <p:sldId id="322" r:id="rId6"/>
    <p:sldId id="391" r:id="rId7"/>
    <p:sldId id="356" r:id="rId8"/>
    <p:sldId id="428" r:id="rId9"/>
    <p:sldId id="437" r:id="rId10"/>
    <p:sldId id="429" r:id="rId11"/>
    <p:sldId id="441" r:id="rId12"/>
    <p:sldId id="440" r:id="rId13"/>
    <p:sldId id="454" r:id="rId14"/>
    <p:sldId id="456" r:id="rId15"/>
    <p:sldId id="457" r:id="rId16"/>
    <p:sldId id="458" r:id="rId17"/>
    <p:sldId id="459" r:id="rId18"/>
    <p:sldId id="460" r:id="rId19"/>
    <p:sldId id="444" r:id="rId20"/>
    <p:sldId id="445" r:id="rId21"/>
    <p:sldId id="446" r:id="rId22"/>
    <p:sldId id="447" r:id="rId23"/>
    <p:sldId id="448" r:id="rId24"/>
    <p:sldId id="449" r:id="rId25"/>
    <p:sldId id="450" r:id="rId26"/>
    <p:sldId id="451" r:id="rId27"/>
    <p:sldId id="452" r:id="rId28"/>
    <p:sldId id="464" r:id="rId29"/>
    <p:sldId id="453" r:id="rId30"/>
    <p:sldId id="443" r:id="rId31"/>
    <p:sldId id="461" r:id="rId32"/>
    <p:sldId id="462" r:id="rId33"/>
    <p:sldId id="463" r:id="rId34"/>
    <p:sldId id="430" r:id="rId35"/>
    <p:sldId id="431" r:id="rId36"/>
    <p:sldId id="432" r:id="rId37"/>
    <p:sldId id="433" r:id="rId38"/>
    <p:sldId id="435" r:id="rId39"/>
    <p:sldId id="436" r:id="rId40"/>
    <p:sldId id="438" r:id="rId41"/>
    <p:sldId id="419" r:id="rId42"/>
    <p:sldId id="425" r:id="rId43"/>
  </p:sldIdLst>
  <p:sldSz cx="9144000" cy="6858000" type="screen4x3"/>
  <p:notesSz cx="6742113" cy="9872663"/>
  <p:defaultTextStyle>
    <a:defPPr>
      <a:defRPr lang="fi-FI"/>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563F"/>
    <a:srgbClr val="FFCC00"/>
    <a:srgbClr val="F8F8F8"/>
    <a:srgbClr val="FF9900"/>
    <a:srgbClr val="0075F6"/>
    <a:srgbClr val="000000"/>
    <a:srgbClr val="FF9933"/>
    <a:srgbClr val="FF00FF"/>
    <a:srgbClr val="00CC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473" autoAdjust="0"/>
    <p:restoredTop sz="94799"/>
  </p:normalViewPr>
  <p:slideViewPr>
    <p:cSldViewPr snapToGrid="0" snapToObjects="1">
      <p:cViewPr varScale="1">
        <p:scale>
          <a:sx n="120" d="100"/>
          <a:sy n="120" d="100"/>
        </p:scale>
        <p:origin x="19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theme" Target="theme/theme1.xml"/><Relationship Id="rId8"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C75F08-3E22-4EC8-A6DF-95D920B536B6}"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US"/>
        </a:p>
      </dgm:t>
    </dgm:pt>
    <dgm:pt modelId="{37E6A8FD-9575-478E-8ABE-076EF53ADE76}">
      <dgm:prSet phldrT="[Text]" custT="1"/>
      <dgm:spPr/>
      <dgm:t>
        <a:bodyPr/>
        <a:lstStyle/>
        <a:p>
          <a:pPr>
            <a:lnSpc>
              <a:spcPct val="100000"/>
            </a:lnSpc>
            <a:spcAft>
              <a:spcPts val="0"/>
            </a:spcAft>
          </a:pPr>
          <a:r>
            <a:rPr lang="en-US" sz="1400" dirty="0" err="1" smtClean="0"/>
            <a:t>Monitieteinen</a:t>
          </a:r>
          <a:r>
            <a:rPr lang="en-US" sz="1400" dirty="0" smtClean="0"/>
            <a:t> </a:t>
          </a:r>
          <a:r>
            <a:rPr lang="en-US" sz="1400" dirty="0" err="1" smtClean="0"/>
            <a:t>kokonaisuus</a:t>
          </a:r>
          <a:endParaRPr lang="en-US" sz="1400" dirty="0" smtClean="0"/>
        </a:p>
        <a:p>
          <a:pPr>
            <a:lnSpc>
              <a:spcPct val="100000"/>
            </a:lnSpc>
            <a:spcAft>
              <a:spcPts val="0"/>
            </a:spcAft>
          </a:pPr>
          <a:r>
            <a:rPr lang="en-US" sz="1400" dirty="0" err="1" smtClean="0"/>
            <a:t>Liikunta</a:t>
          </a:r>
          <a:r>
            <a:rPr lang="en-US" sz="1400" dirty="0" smtClean="0"/>
            <a:t> </a:t>
          </a:r>
          <a:r>
            <a:rPr lang="en-US" sz="1400" dirty="0" err="1" smtClean="0"/>
            <a:t>elämänkulussa</a:t>
          </a:r>
          <a:r>
            <a:rPr lang="en-US" sz="1400" dirty="0" smtClean="0"/>
            <a:t> moduli 15 op</a:t>
          </a:r>
        </a:p>
        <a:p>
          <a:pPr>
            <a:lnSpc>
              <a:spcPct val="100000"/>
            </a:lnSpc>
            <a:spcAft>
              <a:spcPts val="0"/>
            </a:spcAft>
          </a:pPr>
          <a:r>
            <a:rPr lang="en-US" sz="1400" dirty="0" smtClean="0"/>
            <a:t>+10 op =25 op LTK </a:t>
          </a:r>
          <a:r>
            <a:rPr lang="en-US" sz="1400" dirty="0" err="1" smtClean="0"/>
            <a:t>kokonaisuus</a:t>
          </a:r>
          <a:endParaRPr lang="en-US" sz="1400" dirty="0"/>
        </a:p>
      </dgm:t>
    </dgm:pt>
    <dgm:pt modelId="{26137208-95E1-430C-8CA2-AE9709ED7480}" type="parTrans" cxnId="{45059AF7-3C92-40C1-8C01-5CD004B30972}">
      <dgm:prSet/>
      <dgm:spPr/>
      <dgm:t>
        <a:bodyPr/>
        <a:lstStyle/>
        <a:p>
          <a:endParaRPr lang="en-US" sz="1400"/>
        </a:p>
      </dgm:t>
    </dgm:pt>
    <dgm:pt modelId="{993189D7-332B-4A83-8101-D01F1E2ED0D4}" type="sibTrans" cxnId="{45059AF7-3C92-40C1-8C01-5CD004B30972}">
      <dgm:prSet/>
      <dgm:spPr/>
      <dgm:t>
        <a:bodyPr/>
        <a:lstStyle/>
        <a:p>
          <a:endParaRPr lang="en-US" sz="1400"/>
        </a:p>
      </dgm:t>
    </dgm:pt>
    <dgm:pt modelId="{1048CD48-CF70-4B3D-AF17-2C168E700B1D}">
      <dgm:prSet phldrT="[Text]" custT="1"/>
      <dgm:spPr/>
      <dgm:t>
        <a:bodyPr/>
        <a:lstStyle/>
        <a:p>
          <a:r>
            <a:rPr lang="en-US" sz="1400" dirty="0" err="1" smtClean="0"/>
            <a:t>Liikuntapedagogiikan</a:t>
          </a:r>
          <a:r>
            <a:rPr lang="en-US" sz="1400" dirty="0" smtClean="0"/>
            <a:t> </a:t>
          </a:r>
        </a:p>
        <a:p>
          <a:r>
            <a:rPr lang="en-US" sz="1400" dirty="0" err="1" smtClean="0"/>
            <a:t>Liikuntapsykologian</a:t>
          </a:r>
          <a:endParaRPr lang="en-US" sz="1400" dirty="0" smtClean="0"/>
        </a:p>
        <a:p>
          <a:r>
            <a:rPr lang="en-US" sz="1400" dirty="0" err="1" smtClean="0"/>
            <a:t>Jne</a:t>
          </a:r>
          <a:r>
            <a:rPr lang="en-US" sz="1400" dirty="0" smtClean="0"/>
            <a:t>. </a:t>
          </a:r>
          <a:r>
            <a:rPr lang="en-US" sz="1400" dirty="0" err="1" smtClean="0"/>
            <a:t>modulit</a:t>
          </a:r>
          <a:endParaRPr lang="en-US" sz="1400" dirty="0"/>
        </a:p>
      </dgm:t>
    </dgm:pt>
    <dgm:pt modelId="{A7A3090B-DC20-48BE-BCFD-C4AFA89C93CC}" type="parTrans" cxnId="{8AE883C7-2466-4D13-B763-A2CC22707937}">
      <dgm:prSet/>
      <dgm:spPr/>
      <dgm:t>
        <a:bodyPr/>
        <a:lstStyle/>
        <a:p>
          <a:endParaRPr lang="en-US" sz="1400"/>
        </a:p>
      </dgm:t>
    </dgm:pt>
    <dgm:pt modelId="{4EE496CF-0F8B-4A82-99BB-FC1C5D58EADA}" type="sibTrans" cxnId="{8AE883C7-2466-4D13-B763-A2CC22707937}">
      <dgm:prSet/>
      <dgm:spPr/>
      <dgm:t>
        <a:bodyPr/>
        <a:lstStyle/>
        <a:p>
          <a:endParaRPr lang="en-US" sz="1400"/>
        </a:p>
      </dgm:t>
    </dgm:pt>
    <dgm:pt modelId="{C3021021-4E31-4150-9630-72698643907D}">
      <dgm:prSet phldrT="[Text]" custT="1"/>
      <dgm:spPr/>
      <dgm:t>
        <a:bodyPr/>
        <a:lstStyle/>
        <a:p>
          <a:r>
            <a:rPr lang="en-US" sz="1200" dirty="0" err="1" smtClean="0">
              <a:solidFill>
                <a:schemeClr val="tx1"/>
              </a:solidFill>
            </a:rPr>
            <a:t>Liikuntabiologian</a:t>
          </a:r>
          <a:r>
            <a:rPr lang="en-US" sz="1200" dirty="0" smtClean="0">
              <a:solidFill>
                <a:schemeClr val="tx1"/>
              </a:solidFill>
            </a:rPr>
            <a:t> </a:t>
          </a:r>
          <a:r>
            <a:rPr lang="en-US" sz="1200" dirty="0" err="1" smtClean="0">
              <a:solidFill>
                <a:schemeClr val="tx1"/>
              </a:solidFill>
            </a:rPr>
            <a:t>perusteet</a:t>
          </a:r>
          <a:r>
            <a:rPr lang="en-US" sz="1200" dirty="0" smtClean="0">
              <a:solidFill>
                <a:schemeClr val="tx1"/>
              </a:solidFill>
            </a:rPr>
            <a:t> moduli  15-20 op</a:t>
          </a:r>
        </a:p>
        <a:p>
          <a:r>
            <a:rPr lang="en-US" sz="1200" dirty="0" err="1" smtClean="0"/>
            <a:t>Tuki</a:t>
          </a:r>
          <a:r>
            <a:rPr lang="en-US" sz="1200" dirty="0" smtClean="0"/>
            <a:t>-ja </a:t>
          </a:r>
          <a:r>
            <a:rPr lang="en-US" sz="1200" dirty="0" err="1" smtClean="0"/>
            <a:t>liikuntaelimistön</a:t>
          </a:r>
          <a:r>
            <a:rPr lang="en-US" sz="1200" dirty="0" smtClean="0"/>
            <a:t> </a:t>
          </a:r>
          <a:r>
            <a:rPr lang="en-US" sz="1200" dirty="0" err="1" smtClean="0"/>
            <a:t>anatomia</a:t>
          </a:r>
          <a:r>
            <a:rPr lang="en-US" sz="1200" dirty="0" smtClean="0"/>
            <a:t> 4 op</a:t>
          </a:r>
        </a:p>
        <a:p>
          <a:r>
            <a:rPr lang="en-US" sz="1200" dirty="0" err="1" smtClean="0"/>
            <a:t>Fysiologian</a:t>
          </a:r>
          <a:r>
            <a:rPr lang="en-US" sz="1200" dirty="0" smtClean="0"/>
            <a:t> </a:t>
          </a:r>
          <a:r>
            <a:rPr lang="en-US" sz="1200" dirty="0" err="1" smtClean="0"/>
            <a:t>perusteet</a:t>
          </a:r>
          <a:r>
            <a:rPr lang="en-US" sz="1200" dirty="0" smtClean="0"/>
            <a:t> 4 op</a:t>
          </a:r>
        </a:p>
        <a:p>
          <a:r>
            <a:rPr lang="en-US" sz="1200" dirty="0" err="1" smtClean="0"/>
            <a:t>Kuormitusfysiologian</a:t>
          </a:r>
          <a:r>
            <a:rPr lang="en-US" sz="1200" dirty="0" smtClean="0"/>
            <a:t> I 4 op</a:t>
          </a:r>
        </a:p>
        <a:p>
          <a:r>
            <a:rPr lang="en-US" sz="1200" dirty="0" err="1" smtClean="0"/>
            <a:t>Biomekaniikan</a:t>
          </a:r>
          <a:r>
            <a:rPr lang="en-US" sz="1200" dirty="0" smtClean="0"/>
            <a:t> </a:t>
          </a:r>
          <a:r>
            <a:rPr lang="en-US" sz="1200" dirty="0" err="1" smtClean="0"/>
            <a:t>perusteet</a:t>
          </a:r>
          <a:r>
            <a:rPr lang="en-US" sz="1200" dirty="0" smtClean="0"/>
            <a:t> ~3 op</a:t>
          </a:r>
        </a:p>
      </dgm:t>
    </dgm:pt>
    <dgm:pt modelId="{CF1B6927-06CC-4D26-9E03-13E2AAA28CE0}" type="parTrans" cxnId="{22EF8EFB-1E0B-4465-A42A-743F305EC8FA}">
      <dgm:prSet/>
      <dgm:spPr/>
      <dgm:t>
        <a:bodyPr/>
        <a:lstStyle/>
        <a:p>
          <a:endParaRPr lang="en-US" sz="1400"/>
        </a:p>
      </dgm:t>
    </dgm:pt>
    <dgm:pt modelId="{0C169442-0538-4630-94B7-6AEA8B4B8E04}" type="sibTrans" cxnId="{22EF8EFB-1E0B-4465-A42A-743F305EC8FA}">
      <dgm:prSet/>
      <dgm:spPr/>
      <dgm:t>
        <a:bodyPr/>
        <a:lstStyle/>
        <a:p>
          <a:endParaRPr lang="en-US" sz="1400"/>
        </a:p>
      </dgm:t>
    </dgm:pt>
    <dgm:pt modelId="{2FF4352D-95EE-4A04-AD93-10DB578912DB}">
      <dgm:prSet phldrT="[Text]" custT="1"/>
      <dgm:spPr/>
      <dgm:t>
        <a:bodyPr/>
        <a:lstStyle/>
        <a:p>
          <a:r>
            <a:rPr lang="en-US" sz="1400" dirty="0" err="1" smtClean="0"/>
            <a:t>Liikunnan</a:t>
          </a:r>
          <a:r>
            <a:rPr lang="en-US" sz="1400" dirty="0" smtClean="0"/>
            <a:t> </a:t>
          </a:r>
          <a:r>
            <a:rPr lang="en-US" sz="1400" dirty="0" err="1" smtClean="0"/>
            <a:t>yhteiskuntatieteiden</a:t>
          </a:r>
          <a:r>
            <a:rPr lang="en-US" sz="1400" dirty="0" smtClean="0"/>
            <a:t> moduli</a:t>
          </a:r>
          <a:endParaRPr lang="en-US" sz="1400" dirty="0"/>
        </a:p>
      </dgm:t>
    </dgm:pt>
    <dgm:pt modelId="{F60AD6D8-5AD2-4797-8C70-D723209CAD9D}" type="parTrans" cxnId="{07E4D7FD-F7D7-4D33-8AEA-CDA0A9D10B2A}">
      <dgm:prSet/>
      <dgm:spPr/>
      <dgm:t>
        <a:bodyPr/>
        <a:lstStyle/>
        <a:p>
          <a:endParaRPr lang="en-US" sz="1400"/>
        </a:p>
      </dgm:t>
    </dgm:pt>
    <dgm:pt modelId="{2757A41B-5F42-43DF-9D8E-06203CA717EE}" type="sibTrans" cxnId="{07E4D7FD-F7D7-4D33-8AEA-CDA0A9D10B2A}">
      <dgm:prSet/>
      <dgm:spPr/>
      <dgm:t>
        <a:bodyPr/>
        <a:lstStyle/>
        <a:p>
          <a:endParaRPr lang="en-US" sz="1400"/>
        </a:p>
      </dgm:t>
    </dgm:pt>
    <dgm:pt modelId="{9AC341DA-A2C6-4994-96B6-A4F049B0FC00}">
      <dgm:prSet phldrT="[Text]" custT="1"/>
      <dgm:spPr/>
      <dgm:t>
        <a:bodyPr/>
        <a:lstStyle/>
        <a:p>
          <a:r>
            <a:rPr lang="en-US" sz="1400" dirty="0" err="1" smtClean="0"/>
            <a:t>Terveystieteiden</a:t>
          </a:r>
          <a:r>
            <a:rPr lang="en-US" sz="1400" dirty="0" smtClean="0"/>
            <a:t> moduli</a:t>
          </a:r>
          <a:endParaRPr lang="en-US" sz="1400" dirty="0"/>
        </a:p>
      </dgm:t>
    </dgm:pt>
    <dgm:pt modelId="{6AC2A5DB-BFB0-4537-882D-A8DCF5C2A40E}" type="parTrans" cxnId="{4113DB47-6B6A-4843-82C1-533A079A6319}">
      <dgm:prSet/>
      <dgm:spPr/>
      <dgm:t>
        <a:bodyPr/>
        <a:lstStyle/>
        <a:p>
          <a:endParaRPr lang="en-US" sz="1400"/>
        </a:p>
      </dgm:t>
    </dgm:pt>
    <dgm:pt modelId="{E57C4CD1-F94E-4FD6-9907-55168ECE97B5}" type="sibTrans" cxnId="{4113DB47-6B6A-4843-82C1-533A079A6319}">
      <dgm:prSet/>
      <dgm:spPr/>
      <dgm:t>
        <a:bodyPr/>
        <a:lstStyle/>
        <a:p>
          <a:endParaRPr lang="en-US" sz="1400"/>
        </a:p>
      </dgm:t>
    </dgm:pt>
    <dgm:pt modelId="{C0B29597-9C11-439C-9753-F2FD7E8154C3}">
      <dgm:prSet phldrT="[Text]"/>
      <dgm:spPr/>
      <dgm:t>
        <a:bodyPr/>
        <a:lstStyle/>
        <a:p>
          <a:endParaRPr lang="en-US" sz="1400"/>
        </a:p>
      </dgm:t>
    </dgm:pt>
    <dgm:pt modelId="{C2681536-7DAD-4DDF-81AE-271AE0FA7EB4}" type="parTrans" cxnId="{69721842-94DC-42BC-8A1F-676DC5B73651}">
      <dgm:prSet/>
      <dgm:spPr/>
      <dgm:t>
        <a:bodyPr/>
        <a:lstStyle/>
        <a:p>
          <a:endParaRPr lang="en-US" sz="1400"/>
        </a:p>
      </dgm:t>
    </dgm:pt>
    <dgm:pt modelId="{CCF07B8B-1059-4E5C-945D-AB266EECEDC5}" type="sibTrans" cxnId="{69721842-94DC-42BC-8A1F-676DC5B73651}">
      <dgm:prSet/>
      <dgm:spPr/>
      <dgm:t>
        <a:bodyPr/>
        <a:lstStyle/>
        <a:p>
          <a:endParaRPr lang="en-US" sz="1400"/>
        </a:p>
      </dgm:t>
    </dgm:pt>
    <dgm:pt modelId="{3D40CD7D-57D3-4228-934D-6555553EB050}" type="pres">
      <dgm:prSet presAssocID="{9EC75F08-3E22-4EC8-A6DF-95D920B536B6}" presName="diagram" presStyleCnt="0">
        <dgm:presLayoutVars>
          <dgm:chMax val="1"/>
          <dgm:dir/>
          <dgm:animLvl val="ctr"/>
          <dgm:resizeHandles val="exact"/>
        </dgm:presLayoutVars>
      </dgm:prSet>
      <dgm:spPr/>
      <dgm:t>
        <a:bodyPr/>
        <a:lstStyle/>
        <a:p>
          <a:endParaRPr lang="en-US"/>
        </a:p>
      </dgm:t>
    </dgm:pt>
    <dgm:pt modelId="{25B5ECD1-73B3-4BCE-8BAC-A560520D79AE}" type="pres">
      <dgm:prSet presAssocID="{9EC75F08-3E22-4EC8-A6DF-95D920B536B6}" presName="matrix" presStyleCnt="0"/>
      <dgm:spPr/>
    </dgm:pt>
    <dgm:pt modelId="{CF7C4465-BA10-43EF-A23B-8CA43D9D6145}" type="pres">
      <dgm:prSet presAssocID="{9EC75F08-3E22-4EC8-A6DF-95D920B536B6}" presName="tile1" presStyleLbl="node1" presStyleIdx="0" presStyleCnt="4"/>
      <dgm:spPr/>
      <dgm:t>
        <a:bodyPr/>
        <a:lstStyle/>
        <a:p>
          <a:endParaRPr lang="en-US"/>
        </a:p>
      </dgm:t>
    </dgm:pt>
    <dgm:pt modelId="{33012BF5-430F-4AB7-B8AD-16AEE4BC26D7}" type="pres">
      <dgm:prSet presAssocID="{9EC75F08-3E22-4EC8-A6DF-95D920B536B6}" presName="tile1text" presStyleLbl="node1" presStyleIdx="0" presStyleCnt="4">
        <dgm:presLayoutVars>
          <dgm:chMax val="0"/>
          <dgm:chPref val="0"/>
          <dgm:bulletEnabled val="1"/>
        </dgm:presLayoutVars>
      </dgm:prSet>
      <dgm:spPr/>
      <dgm:t>
        <a:bodyPr/>
        <a:lstStyle/>
        <a:p>
          <a:endParaRPr lang="en-US"/>
        </a:p>
      </dgm:t>
    </dgm:pt>
    <dgm:pt modelId="{0DB8DB08-C29C-404D-9F81-32EBD1649863}" type="pres">
      <dgm:prSet presAssocID="{9EC75F08-3E22-4EC8-A6DF-95D920B536B6}" presName="tile2" presStyleLbl="node1" presStyleIdx="1" presStyleCnt="4" custScaleX="100823"/>
      <dgm:spPr/>
      <dgm:t>
        <a:bodyPr/>
        <a:lstStyle/>
        <a:p>
          <a:endParaRPr lang="en-US"/>
        </a:p>
      </dgm:t>
    </dgm:pt>
    <dgm:pt modelId="{AD42C8E7-D059-4124-9223-4E575F551C13}" type="pres">
      <dgm:prSet presAssocID="{9EC75F08-3E22-4EC8-A6DF-95D920B536B6}" presName="tile2text" presStyleLbl="node1" presStyleIdx="1" presStyleCnt="4">
        <dgm:presLayoutVars>
          <dgm:chMax val="0"/>
          <dgm:chPref val="0"/>
          <dgm:bulletEnabled val="1"/>
        </dgm:presLayoutVars>
      </dgm:prSet>
      <dgm:spPr/>
      <dgm:t>
        <a:bodyPr/>
        <a:lstStyle/>
        <a:p>
          <a:endParaRPr lang="en-US"/>
        </a:p>
      </dgm:t>
    </dgm:pt>
    <dgm:pt modelId="{23882EA3-E73D-4AFC-BB58-B2D2939CA6DF}" type="pres">
      <dgm:prSet presAssocID="{9EC75F08-3E22-4EC8-A6DF-95D920B536B6}" presName="tile3" presStyleLbl="node1" presStyleIdx="2" presStyleCnt="4"/>
      <dgm:spPr/>
      <dgm:t>
        <a:bodyPr/>
        <a:lstStyle/>
        <a:p>
          <a:endParaRPr lang="en-US"/>
        </a:p>
      </dgm:t>
    </dgm:pt>
    <dgm:pt modelId="{B7EC7797-80ED-425E-AA37-725C6F8EA393}" type="pres">
      <dgm:prSet presAssocID="{9EC75F08-3E22-4EC8-A6DF-95D920B536B6}" presName="tile3text" presStyleLbl="node1" presStyleIdx="2" presStyleCnt="4">
        <dgm:presLayoutVars>
          <dgm:chMax val="0"/>
          <dgm:chPref val="0"/>
          <dgm:bulletEnabled val="1"/>
        </dgm:presLayoutVars>
      </dgm:prSet>
      <dgm:spPr/>
      <dgm:t>
        <a:bodyPr/>
        <a:lstStyle/>
        <a:p>
          <a:endParaRPr lang="en-US"/>
        </a:p>
      </dgm:t>
    </dgm:pt>
    <dgm:pt modelId="{0D82221D-34D4-4D6C-AFC6-ACB526F7B320}" type="pres">
      <dgm:prSet presAssocID="{9EC75F08-3E22-4EC8-A6DF-95D920B536B6}" presName="tile4" presStyleLbl="node1" presStyleIdx="3" presStyleCnt="4"/>
      <dgm:spPr/>
      <dgm:t>
        <a:bodyPr/>
        <a:lstStyle/>
        <a:p>
          <a:endParaRPr lang="en-US"/>
        </a:p>
      </dgm:t>
    </dgm:pt>
    <dgm:pt modelId="{D868A1F4-0DC5-4355-82C4-2B8413246149}" type="pres">
      <dgm:prSet presAssocID="{9EC75F08-3E22-4EC8-A6DF-95D920B536B6}" presName="tile4text" presStyleLbl="node1" presStyleIdx="3" presStyleCnt="4">
        <dgm:presLayoutVars>
          <dgm:chMax val="0"/>
          <dgm:chPref val="0"/>
          <dgm:bulletEnabled val="1"/>
        </dgm:presLayoutVars>
      </dgm:prSet>
      <dgm:spPr/>
      <dgm:t>
        <a:bodyPr/>
        <a:lstStyle/>
        <a:p>
          <a:endParaRPr lang="en-US"/>
        </a:p>
      </dgm:t>
    </dgm:pt>
    <dgm:pt modelId="{AB92C899-522E-4FDF-BF19-4B10D14A83E4}" type="pres">
      <dgm:prSet presAssocID="{9EC75F08-3E22-4EC8-A6DF-95D920B536B6}" presName="centerTile" presStyleLbl="fgShp" presStyleIdx="0" presStyleCnt="1" custScaleX="135294" custScaleY="78750">
        <dgm:presLayoutVars>
          <dgm:chMax val="0"/>
          <dgm:chPref val="0"/>
        </dgm:presLayoutVars>
      </dgm:prSet>
      <dgm:spPr/>
      <dgm:t>
        <a:bodyPr/>
        <a:lstStyle/>
        <a:p>
          <a:endParaRPr lang="en-US"/>
        </a:p>
      </dgm:t>
    </dgm:pt>
  </dgm:ptLst>
  <dgm:cxnLst>
    <dgm:cxn modelId="{1319B620-EF76-4312-A295-17FA0AA7894E}" type="presOf" srcId="{9AC341DA-A2C6-4994-96B6-A4F049B0FC00}" destId="{D868A1F4-0DC5-4355-82C4-2B8413246149}" srcOrd="1" destOrd="0" presId="urn:microsoft.com/office/officeart/2005/8/layout/matrix1"/>
    <dgm:cxn modelId="{BA8FC9A1-C2BB-4B36-BD9D-EAB3BE3C4B33}" type="presOf" srcId="{C3021021-4E31-4150-9630-72698643907D}" destId="{AD42C8E7-D059-4124-9223-4E575F551C13}" srcOrd="1" destOrd="0" presId="urn:microsoft.com/office/officeart/2005/8/layout/matrix1"/>
    <dgm:cxn modelId="{22EF8EFB-1E0B-4465-A42A-743F305EC8FA}" srcId="{37E6A8FD-9575-478E-8ABE-076EF53ADE76}" destId="{C3021021-4E31-4150-9630-72698643907D}" srcOrd="1" destOrd="0" parTransId="{CF1B6927-06CC-4D26-9E03-13E2AAA28CE0}" sibTransId="{0C169442-0538-4630-94B7-6AEA8B4B8E04}"/>
    <dgm:cxn modelId="{4113DB47-6B6A-4843-82C1-533A079A6319}" srcId="{37E6A8FD-9575-478E-8ABE-076EF53ADE76}" destId="{9AC341DA-A2C6-4994-96B6-A4F049B0FC00}" srcOrd="3" destOrd="0" parTransId="{6AC2A5DB-BFB0-4537-882D-A8DCF5C2A40E}" sibTransId="{E57C4CD1-F94E-4FD6-9907-55168ECE97B5}"/>
    <dgm:cxn modelId="{45059AF7-3C92-40C1-8C01-5CD004B30972}" srcId="{9EC75F08-3E22-4EC8-A6DF-95D920B536B6}" destId="{37E6A8FD-9575-478E-8ABE-076EF53ADE76}" srcOrd="0" destOrd="0" parTransId="{26137208-95E1-430C-8CA2-AE9709ED7480}" sibTransId="{993189D7-332B-4A83-8101-D01F1E2ED0D4}"/>
    <dgm:cxn modelId="{9DCCED99-454D-4834-926B-6A3FAE5A5A85}" type="presOf" srcId="{2FF4352D-95EE-4A04-AD93-10DB578912DB}" destId="{23882EA3-E73D-4AFC-BB58-B2D2939CA6DF}" srcOrd="0" destOrd="0" presId="urn:microsoft.com/office/officeart/2005/8/layout/matrix1"/>
    <dgm:cxn modelId="{FD64FF2D-8917-4E09-86A2-D9EA8B371700}" type="presOf" srcId="{C3021021-4E31-4150-9630-72698643907D}" destId="{0DB8DB08-C29C-404D-9F81-32EBD1649863}" srcOrd="0" destOrd="0" presId="urn:microsoft.com/office/officeart/2005/8/layout/matrix1"/>
    <dgm:cxn modelId="{8AE883C7-2466-4D13-B763-A2CC22707937}" srcId="{37E6A8FD-9575-478E-8ABE-076EF53ADE76}" destId="{1048CD48-CF70-4B3D-AF17-2C168E700B1D}" srcOrd="0" destOrd="0" parTransId="{A7A3090B-DC20-48BE-BCFD-C4AFA89C93CC}" sibTransId="{4EE496CF-0F8B-4A82-99BB-FC1C5D58EADA}"/>
    <dgm:cxn modelId="{69721842-94DC-42BC-8A1F-676DC5B73651}" srcId="{37E6A8FD-9575-478E-8ABE-076EF53ADE76}" destId="{C0B29597-9C11-439C-9753-F2FD7E8154C3}" srcOrd="4" destOrd="0" parTransId="{C2681536-7DAD-4DDF-81AE-271AE0FA7EB4}" sibTransId="{CCF07B8B-1059-4E5C-945D-AB266EECEDC5}"/>
    <dgm:cxn modelId="{0B2E48F2-BDD3-4B6E-869D-99104072CB61}" type="presOf" srcId="{1048CD48-CF70-4B3D-AF17-2C168E700B1D}" destId="{33012BF5-430F-4AB7-B8AD-16AEE4BC26D7}" srcOrd="1" destOrd="0" presId="urn:microsoft.com/office/officeart/2005/8/layout/matrix1"/>
    <dgm:cxn modelId="{B493301A-0821-417C-BF82-653A0B7E331E}" type="presOf" srcId="{9AC341DA-A2C6-4994-96B6-A4F049B0FC00}" destId="{0D82221D-34D4-4D6C-AFC6-ACB526F7B320}" srcOrd="0" destOrd="0" presId="urn:microsoft.com/office/officeart/2005/8/layout/matrix1"/>
    <dgm:cxn modelId="{16ECEA75-4487-40B1-9CD4-34035C26449D}" type="presOf" srcId="{9EC75F08-3E22-4EC8-A6DF-95D920B536B6}" destId="{3D40CD7D-57D3-4228-934D-6555553EB050}" srcOrd="0" destOrd="0" presId="urn:microsoft.com/office/officeart/2005/8/layout/matrix1"/>
    <dgm:cxn modelId="{691B5E30-3CFD-4663-B145-7B5F32493021}" type="presOf" srcId="{1048CD48-CF70-4B3D-AF17-2C168E700B1D}" destId="{CF7C4465-BA10-43EF-A23B-8CA43D9D6145}" srcOrd="0" destOrd="0" presId="urn:microsoft.com/office/officeart/2005/8/layout/matrix1"/>
    <dgm:cxn modelId="{0F19F397-8FBC-48F7-9BAF-6827F4A2724E}" type="presOf" srcId="{2FF4352D-95EE-4A04-AD93-10DB578912DB}" destId="{B7EC7797-80ED-425E-AA37-725C6F8EA393}" srcOrd="1" destOrd="0" presId="urn:microsoft.com/office/officeart/2005/8/layout/matrix1"/>
    <dgm:cxn modelId="{07E4D7FD-F7D7-4D33-8AEA-CDA0A9D10B2A}" srcId="{37E6A8FD-9575-478E-8ABE-076EF53ADE76}" destId="{2FF4352D-95EE-4A04-AD93-10DB578912DB}" srcOrd="2" destOrd="0" parTransId="{F60AD6D8-5AD2-4797-8C70-D723209CAD9D}" sibTransId="{2757A41B-5F42-43DF-9D8E-06203CA717EE}"/>
    <dgm:cxn modelId="{FAF0562F-70C5-49B4-ACC9-BAC9558C2C99}" type="presOf" srcId="{37E6A8FD-9575-478E-8ABE-076EF53ADE76}" destId="{AB92C899-522E-4FDF-BF19-4B10D14A83E4}" srcOrd="0" destOrd="0" presId="urn:microsoft.com/office/officeart/2005/8/layout/matrix1"/>
    <dgm:cxn modelId="{8640B12A-09EA-4021-9ADB-304508C9E106}" type="presParOf" srcId="{3D40CD7D-57D3-4228-934D-6555553EB050}" destId="{25B5ECD1-73B3-4BCE-8BAC-A560520D79AE}" srcOrd="0" destOrd="0" presId="urn:microsoft.com/office/officeart/2005/8/layout/matrix1"/>
    <dgm:cxn modelId="{CC489F47-5B6E-4A39-9BC1-53AF842C6555}" type="presParOf" srcId="{25B5ECD1-73B3-4BCE-8BAC-A560520D79AE}" destId="{CF7C4465-BA10-43EF-A23B-8CA43D9D6145}" srcOrd="0" destOrd="0" presId="urn:microsoft.com/office/officeart/2005/8/layout/matrix1"/>
    <dgm:cxn modelId="{59327C40-3828-4A72-B5BF-425002C0F69A}" type="presParOf" srcId="{25B5ECD1-73B3-4BCE-8BAC-A560520D79AE}" destId="{33012BF5-430F-4AB7-B8AD-16AEE4BC26D7}" srcOrd="1" destOrd="0" presId="urn:microsoft.com/office/officeart/2005/8/layout/matrix1"/>
    <dgm:cxn modelId="{01361B9A-2D10-4B43-B946-18946FECDF28}" type="presParOf" srcId="{25B5ECD1-73B3-4BCE-8BAC-A560520D79AE}" destId="{0DB8DB08-C29C-404D-9F81-32EBD1649863}" srcOrd="2" destOrd="0" presId="urn:microsoft.com/office/officeart/2005/8/layout/matrix1"/>
    <dgm:cxn modelId="{80359E52-E797-4074-8289-B7DBF7D37F20}" type="presParOf" srcId="{25B5ECD1-73B3-4BCE-8BAC-A560520D79AE}" destId="{AD42C8E7-D059-4124-9223-4E575F551C13}" srcOrd="3" destOrd="0" presId="urn:microsoft.com/office/officeart/2005/8/layout/matrix1"/>
    <dgm:cxn modelId="{61E9C1B4-F277-4DE4-A287-DC3C813AC443}" type="presParOf" srcId="{25B5ECD1-73B3-4BCE-8BAC-A560520D79AE}" destId="{23882EA3-E73D-4AFC-BB58-B2D2939CA6DF}" srcOrd="4" destOrd="0" presId="urn:microsoft.com/office/officeart/2005/8/layout/matrix1"/>
    <dgm:cxn modelId="{962B4F47-8E12-4A24-AD9C-ED44569CD46D}" type="presParOf" srcId="{25B5ECD1-73B3-4BCE-8BAC-A560520D79AE}" destId="{B7EC7797-80ED-425E-AA37-725C6F8EA393}" srcOrd="5" destOrd="0" presId="urn:microsoft.com/office/officeart/2005/8/layout/matrix1"/>
    <dgm:cxn modelId="{C51CDC2C-1ECF-479E-80E1-5DAEFA5F621B}" type="presParOf" srcId="{25B5ECD1-73B3-4BCE-8BAC-A560520D79AE}" destId="{0D82221D-34D4-4D6C-AFC6-ACB526F7B320}" srcOrd="6" destOrd="0" presId="urn:microsoft.com/office/officeart/2005/8/layout/matrix1"/>
    <dgm:cxn modelId="{EF4CE2A8-7CA9-47A5-84BE-A6BC07E884D0}" type="presParOf" srcId="{25B5ECD1-73B3-4BCE-8BAC-A560520D79AE}" destId="{D868A1F4-0DC5-4355-82C4-2B8413246149}" srcOrd="7" destOrd="0" presId="urn:microsoft.com/office/officeart/2005/8/layout/matrix1"/>
    <dgm:cxn modelId="{5D092604-23CC-4648-8C8C-34DBBDE191EC}" type="presParOf" srcId="{3D40CD7D-57D3-4228-934D-6555553EB050}" destId="{AB92C899-522E-4FDF-BF19-4B10D14A83E4}"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7C4465-BA10-43EF-A23B-8CA43D9D6145}">
      <dsp:nvSpPr>
        <dsp:cNvPr id="0" name=""/>
        <dsp:cNvSpPr/>
      </dsp:nvSpPr>
      <dsp:spPr>
        <a:xfrm rot="16200000">
          <a:off x="501728" y="-508000"/>
          <a:ext cx="2032000" cy="304800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err="1" smtClean="0"/>
            <a:t>Liikuntapedagogiikan</a:t>
          </a:r>
          <a:r>
            <a:rPr lang="en-US" sz="1400" kern="1200" dirty="0" smtClean="0"/>
            <a:t> </a:t>
          </a:r>
        </a:p>
        <a:p>
          <a:pPr lvl="0" algn="ctr" defTabSz="622300">
            <a:lnSpc>
              <a:spcPct val="90000"/>
            </a:lnSpc>
            <a:spcBef>
              <a:spcPct val="0"/>
            </a:spcBef>
            <a:spcAft>
              <a:spcPct val="35000"/>
            </a:spcAft>
          </a:pPr>
          <a:r>
            <a:rPr lang="en-US" sz="1400" kern="1200" dirty="0" err="1" smtClean="0"/>
            <a:t>Liikuntapsykologian</a:t>
          </a:r>
          <a:endParaRPr lang="en-US" sz="1400" kern="1200" dirty="0" smtClean="0"/>
        </a:p>
        <a:p>
          <a:pPr lvl="0" algn="ctr" defTabSz="622300">
            <a:lnSpc>
              <a:spcPct val="90000"/>
            </a:lnSpc>
            <a:spcBef>
              <a:spcPct val="0"/>
            </a:spcBef>
            <a:spcAft>
              <a:spcPct val="35000"/>
            </a:spcAft>
          </a:pPr>
          <a:r>
            <a:rPr lang="en-US" sz="1400" kern="1200" dirty="0" err="1" smtClean="0"/>
            <a:t>Jne</a:t>
          </a:r>
          <a:r>
            <a:rPr lang="en-US" sz="1400" kern="1200" dirty="0" smtClean="0"/>
            <a:t>. </a:t>
          </a:r>
          <a:r>
            <a:rPr lang="en-US" sz="1400" kern="1200" dirty="0" err="1" smtClean="0"/>
            <a:t>modulit</a:t>
          </a:r>
          <a:endParaRPr lang="en-US" sz="1400" kern="1200" dirty="0"/>
        </a:p>
      </dsp:txBody>
      <dsp:txXfrm rot="5400000">
        <a:off x="-6272" y="0"/>
        <a:ext cx="3048000" cy="1524000"/>
      </dsp:txXfrm>
    </dsp:sp>
    <dsp:sp modelId="{0DB8DB08-C29C-404D-9F81-32EBD1649863}">
      <dsp:nvSpPr>
        <dsp:cNvPr id="0" name=""/>
        <dsp:cNvSpPr/>
      </dsp:nvSpPr>
      <dsp:spPr>
        <a:xfrm>
          <a:off x="3029186" y="0"/>
          <a:ext cx="3073085" cy="203200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err="1" smtClean="0">
              <a:solidFill>
                <a:schemeClr val="tx1"/>
              </a:solidFill>
            </a:rPr>
            <a:t>Liikuntabiologian</a:t>
          </a:r>
          <a:r>
            <a:rPr lang="en-US" sz="1200" kern="1200" dirty="0" smtClean="0">
              <a:solidFill>
                <a:schemeClr val="tx1"/>
              </a:solidFill>
            </a:rPr>
            <a:t> </a:t>
          </a:r>
          <a:r>
            <a:rPr lang="en-US" sz="1200" kern="1200" dirty="0" err="1" smtClean="0">
              <a:solidFill>
                <a:schemeClr val="tx1"/>
              </a:solidFill>
            </a:rPr>
            <a:t>perusteet</a:t>
          </a:r>
          <a:r>
            <a:rPr lang="en-US" sz="1200" kern="1200" dirty="0" smtClean="0">
              <a:solidFill>
                <a:schemeClr val="tx1"/>
              </a:solidFill>
            </a:rPr>
            <a:t> moduli  15-20 op</a:t>
          </a:r>
        </a:p>
        <a:p>
          <a:pPr lvl="0" algn="ctr" defTabSz="533400">
            <a:lnSpc>
              <a:spcPct val="90000"/>
            </a:lnSpc>
            <a:spcBef>
              <a:spcPct val="0"/>
            </a:spcBef>
            <a:spcAft>
              <a:spcPct val="35000"/>
            </a:spcAft>
          </a:pPr>
          <a:r>
            <a:rPr lang="en-US" sz="1200" kern="1200" dirty="0" err="1" smtClean="0"/>
            <a:t>Tuki</a:t>
          </a:r>
          <a:r>
            <a:rPr lang="en-US" sz="1200" kern="1200" dirty="0" smtClean="0"/>
            <a:t>-ja </a:t>
          </a:r>
          <a:r>
            <a:rPr lang="en-US" sz="1200" kern="1200" dirty="0" err="1" smtClean="0"/>
            <a:t>liikuntaelimistön</a:t>
          </a:r>
          <a:r>
            <a:rPr lang="en-US" sz="1200" kern="1200" dirty="0" smtClean="0"/>
            <a:t> </a:t>
          </a:r>
          <a:r>
            <a:rPr lang="en-US" sz="1200" kern="1200" dirty="0" err="1" smtClean="0"/>
            <a:t>anatomia</a:t>
          </a:r>
          <a:r>
            <a:rPr lang="en-US" sz="1200" kern="1200" dirty="0" smtClean="0"/>
            <a:t> 4 op</a:t>
          </a:r>
        </a:p>
        <a:p>
          <a:pPr lvl="0" algn="ctr" defTabSz="533400">
            <a:lnSpc>
              <a:spcPct val="90000"/>
            </a:lnSpc>
            <a:spcBef>
              <a:spcPct val="0"/>
            </a:spcBef>
            <a:spcAft>
              <a:spcPct val="35000"/>
            </a:spcAft>
          </a:pPr>
          <a:r>
            <a:rPr lang="en-US" sz="1200" kern="1200" dirty="0" err="1" smtClean="0"/>
            <a:t>Fysiologian</a:t>
          </a:r>
          <a:r>
            <a:rPr lang="en-US" sz="1200" kern="1200" dirty="0" smtClean="0"/>
            <a:t> </a:t>
          </a:r>
          <a:r>
            <a:rPr lang="en-US" sz="1200" kern="1200" dirty="0" err="1" smtClean="0"/>
            <a:t>perusteet</a:t>
          </a:r>
          <a:r>
            <a:rPr lang="en-US" sz="1200" kern="1200" dirty="0" smtClean="0"/>
            <a:t> 4 op</a:t>
          </a:r>
        </a:p>
        <a:p>
          <a:pPr lvl="0" algn="ctr" defTabSz="533400">
            <a:lnSpc>
              <a:spcPct val="90000"/>
            </a:lnSpc>
            <a:spcBef>
              <a:spcPct val="0"/>
            </a:spcBef>
            <a:spcAft>
              <a:spcPct val="35000"/>
            </a:spcAft>
          </a:pPr>
          <a:r>
            <a:rPr lang="en-US" sz="1200" kern="1200" dirty="0" err="1" smtClean="0"/>
            <a:t>Kuormitusfysiologian</a:t>
          </a:r>
          <a:r>
            <a:rPr lang="en-US" sz="1200" kern="1200" dirty="0" smtClean="0"/>
            <a:t> I 4 op</a:t>
          </a:r>
        </a:p>
        <a:p>
          <a:pPr lvl="0" algn="ctr" defTabSz="533400">
            <a:lnSpc>
              <a:spcPct val="90000"/>
            </a:lnSpc>
            <a:spcBef>
              <a:spcPct val="0"/>
            </a:spcBef>
            <a:spcAft>
              <a:spcPct val="35000"/>
            </a:spcAft>
          </a:pPr>
          <a:r>
            <a:rPr lang="en-US" sz="1200" kern="1200" dirty="0" err="1" smtClean="0"/>
            <a:t>Biomekaniikan</a:t>
          </a:r>
          <a:r>
            <a:rPr lang="en-US" sz="1200" kern="1200" dirty="0" smtClean="0"/>
            <a:t> </a:t>
          </a:r>
          <a:r>
            <a:rPr lang="en-US" sz="1200" kern="1200" dirty="0" err="1" smtClean="0"/>
            <a:t>perusteet</a:t>
          </a:r>
          <a:r>
            <a:rPr lang="en-US" sz="1200" kern="1200" dirty="0" smtClean="0"/>
            <a:t> ~3 op</a:t>
          </a:r>
        </a:p>
      </dsp:txBody>
      <dsp:txXfrm>
        <a:off x="3029186" y="0"/>
        <a:ext cx="3073085" cy="1524000"/>
      </dsp:txXfrm>
    </dsp:sp>
    <dsp:sp modelId="{23882EA3-E73D-4AFC-BB58-B2D2939CA6DF}">
      <dsp:nvSpPr>
        <dsp:cNvPr id="0" name=""/>
        <dsp:cNvSpPr/>
      </dsp:nvSpPr>
      <dsp:spPr>
        <a:xfrm rot="10800000">
          <a:off x="-6271" y="2032000"/>
          <a:ext cx="3048000" cy="203200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err="1" smtClean="0"/>
            <a:t>Liikunnan</a:t>
          </a:r>
          <a:r>
            <a:rPr lang="en-US" sz="1400" kern="1200" dirty="0" smtClean="0"/>
            <a:t> </a:t>
          </a:r>
          <a:r>
            <a:rPr lang="en-US" sz="1400" kern="1200" dirty="0" err="1" smtClean="0"/>
            <a:t>yhteiskuntatieteiden</a:t>
          </a:r>
          <a:r>
            <a:rPr lang="en-US" sz="1400" kern="1200" dirty="0" smtClean="0"/>
            <a:t> moduli</a:t>
          </a:r>
          <a:endParaRPr lang="en-US" sz="1400" kern="1200" dirty="0"/>
        </a:p>
      </dsp:txBody>
      <dsp:txXfrm rot="10800000">
        <a:off x="-6271" y="2539999"/>
        <a:ext cx="3048000" cy="1524000"/>
      </dsp:txXfrm>
    </dsp:sp>
    <dsp:sp modelId="{0D82221D-34D4-4D6C-AFC6-ACB526F7B320}">
      <dsp:nvSpPr>
        <dsp:cNvPr id="0" name=""/>
        <dsp:cNvSpPr/>
      </dsp:nvSpPr>
      <dsp:spPr>
        <a:xfrm rot="5400000">
          <a:off x="3549728" y="1523999"/>
          <a:ext cx="2032000" cy="304800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err="1" smtClean="0"/>
            <a:t>Terveystieteiden</a:t>
          </a:r>
          <a:r>
            <a:rPr lang="en-US" sz="1400" kern="1200" dirty="0" smtClean="0"/>
            <a:t> moduli</a:t>
          </a:r>
          <a:endParaRPr lang="en-US" sz="1400" kern="1200" dirty="0"/>
        </a:p>
      </dsp:txBody>
      <dsp:txXfrm rot="-5400000">
        <a:off x="3041728" y="2539999"/>
        <a:ext cx="3048000" cy="1524000"/>
      </dsp:txXfrm>
    </dsp:sp>
    <dsp:sp modelId="{AB92C899-522E-4FDF-BF19-4B10D14A83E4}">
      <dsp:nvSpPr>
        <dsp:cNvPr id="0" name=""/>
        <dsp:cNvSpPr/>
      </dsp:nvSpPr>
      <dsp:spPr>
        <a:xfrm>
          <a:off x="1810871" y="1631949"/>
          <a:ext cx="2474256" cy="800099"/>
        </a:xfrm>
        <a:prstGeom prst="roundRect">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100000"/>
            </a:lnSpc>
            <a:spcBef>
              <a:spcPct val="0"/>
            </a:spcBef>
            <a:spcAft>
              <a:spcPts val="0"/>
            </a:spcAft>
          </a:pPr>
          <a:r>
            <a:rPr lang="en-US" sz="1400" kern="1200" dirty="0" err="1" smtClean="0"/>
            <a:t>Monitieteinen</a:t>
          </a:r>
          <a:r>
            <a:rPr lang="en-US" sz="1400" kern="1200" dirty="0" smtClean="0"/>
            <a:t> </a:t>
          </a:r>
          <a:r>
            <a:rPr lang="en-US" sz="1400" kern="1200" dirty="0" err="1" smtClean="0"/>
            <a:t>kokonaisuus</a:t>
          </a:r>
          <a:endParaRPr lang="en-US" sz="1400" kern="1200" dirty="0" smtClean="0"/>
        </a:p>
        <a:p>
          <a:pPr lvl="0" algn="ctr" defTabSz="622300">
            <a:lnSpc>
              <a:spcPct val="100000"/>
            </a:lnSpc>
            <a:spcBef>
              <a:spcPct val="0"/>
            </a:spcBef>
            <a:spcAft>
              <a:spcPts val="0"/>
            </a:spcAft>
          </a:pPr>
          <a:r>
            <a:rPr lang="en-US" sz="1400" kern="1200" dirty="0" err="1" smtClean="0"/>
            <a:t>Liikunta</a:t>
          </a:r>
          <a:r>
            <a:rPr lang="en-US" sz="1400" kern="1200" dirty="0" smtClean="0"/>
            <a:t> </a:t>
          </a:r>
          <a:r>
            <a:rPr lang="en-US" sz="1400" kern="1200" dirty="0" err="1" smtClean="0"/>
            <a:t>elämänkulussa</a:t>
          </a:r>
          <a:r>
            <a:rPr lang="en-US" sz="1400" kern="1200" dirty="0" smtClean="0"/>
            <a:t> moduli 15 op</a:t>
          </a:r>
        </a:p>
        <a:p>
          <a:pPr lvl="0" algn="ctr" defTabSz="622300">
            <a:lnSpc>
              <a:spcPct val="100000"/>
            </a:lnSpc>
            <a:spcBef>
              <a:spcPct val="0"/>
            </a:spcBef>
            <a:spcAft>
              <a:spcPts val="0"/>
            </a:spcAft>
          </a:pPr>
          <a:r>
            <a:rPr lang="en-US" sz="1400" kern="1200" dirty="0" smtClean="0"/>
            <a:t>+10 op =25 op LTK </a:t>
          </a:r>
          <a:r>
            <a:rPr lang="en-US" sz="1400" kern="1200" dirty="0" err="1" smtClean="0"/>
            <a:t>kokonaisuus</a:t>
          </a:r>
          <a:endParaRPr lang="en-US" sz="1400" kern="1200" dirty="0"/>
        </a:p>
      </dsp:txBody>
      <dsp:txXfrm>
        <a:off x="1849929" y="1671007"/>
        <a:ext cx="2396140" cy="721983"/>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21582" cy="493633"/>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sz="quarter" idx="1"/>
          </p:nvPr>
        </p:nvSpPr>
        <p:spPr>
          <a:xfrm>
            <a:off x="3818971" y="0"/>
            <a:ext cx="2921582" cy="493633"/>
          </a:xfrm>
          <a:prstGeom prst="rect">
            <a:avLst/>
          </a:prstGeom>
        </p:spPr>
        <p:txBody>
          <a:bodyPr vert="horz" lIns="91440" tIns="45720" rIns="91440" bIns="45720" rtlCol="0"/>
          <a:lstStyle>
            <a:lvl1pPr algn="r">
              <a:defRPr sz="1200"/>
            </a:lvl1pPr>
          </a:lstStyle>
          <a:p>
            <a:fld id="{E484DB44-8318-4D4B-A31D-C4D63F772ACF}" type="datetimeFigureOut">
              <a:rPr lang="fi-FI" smtClean="0"/>
              <a:pPr/>
              <a:t>21.10.2019</a:t>
            </a:fld>
            <a:endParaRPr lang="fi-FI"/>
          </a:p>
        </p:txBody>
      </p:sp>
      <p:sp>
        <p:nvSpPr>
          <p:cNvPr id="4" name="Alatunnisteen paikkamerkki 3"/>
          <p:cNvSpPr>
            <a:spLocks noGrp="1"/>
          </p:cNvSpPr>
          <p:nvPr>
            <p:ph type="ftr" sz="quarter" idx="2"/>
          </p:nvPr>
        </p:nvSpPr>
        <p:spPr>
          <a:xfrm>
            <a:off x="0" y="9377316"/>
            <a:ext cx="2921582" cy="493633"/>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p:cNvSpPr>
            <a:spLocks noGrp="1"/>
          </p:cNvSpPr>
          <p:nvPr>
            <p:ph type="sldNum" sz="quarter" idx="3"/>
          </p:nvPr>
        </p:nvSpPr>
        <p:spPr>
          <a:xfrm>
            <a:off x="3818971" y="9377316"/>
            <a:ext cx="2921582" cy="493633"/>
          </a:xfrm>
          <a:prstGeom prst="rect">
            <a:avLst/>
          </a:prstGeom>
        </p:spPr>
        <p:txBody>
          <a:bodyPr vert="horz" lIns="91440" tIns="45720" rIns="91440" bIns="45720" rtlCol="0" anchor="b"/>
          <a:lstStyle>
            <a:lvl1pPr algn="r">
              <a:defRPr sz="1200"/>
            </a:lvl1pPr>
          </a:lstStyle>
          <a:p>
            <a:fld id="{8DC1F986-3D21-744C-B29A-EF5715DA12CB}" type="slidenum">
              <a:rPr lang="fi-FI" smtClean="0"/>
              <a:pPr/>
              <a:t>‹#›</a:t>
            </a:fld>
            <a:endParaRPr lang="fi-FI"/>
          </a:p>
        </p:txBody>
      </p:sp>
    </p:spTree>
    <p:extLst>
      <p:ext uri="{BB962C8B-B14F-4D97-AF65-F5344CB8AC3E}">
        <p14:creationId xmlns:p14="http://schemas.microsoft.com/office/powerpoint/2010/main" val="16878860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21582" cy="493633"/>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18971" y="0"/>
            <a:ext cx="2921582" cy="493633"/>
          </a:xfrm>
          <a:prstGeom prst="rect">
            <a:avLst/>
          </a:prstGeom>
        </p:spPr>
        <p:txBody>
          <a:bodyPr vert="horz" lIns="91440" tIns="45720" rIns="91440" bIns="45720" rtlCol="0"/>
          <a:lstStyle>
            <a:lvl1pPr algn="r">
              <a:defRPr sz="1200"/>
            </a:lvl1pPr>
          </a:lstStyle>
          <a:p>
            <a:fld id="{EFC4C18A-DE29-3744-A6F5-E9453D76A132}" type="datetimeFigureOut">
              <a:rPr lang="fi-FI" smtClean="0"/>
              <a:pPr/>
              <a:t>21.10.2019</a:t>
            </a:fld>
            <a:endParaRPr lang="fi-FI"/>
          </a:p>
        </p:txBody>
      </p:sp>
      <p:sp>
        <p:nvSpPr>
          <p:cNvPr id="4" name="Dian kuvan paikkamerkki 3"/>
          <p:cNvSpPr>
            <a:spLocks noGrp="1" noRot="1" noChangeAspect="1"/>
          </p:cNvSpPr>
          <p:nvPr>
            <p:ph type="sldImg" idx="2"/>
          </p:nvPr>
        </p:nvSpPr>
        <p:spPr>
          <a:xfrm>
            <a:off x="903288" y="739775"/>
            <a:ext cx="4935537" cy="3703638"/>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74212" y="4689515"/>
            <a:ext cx="5393690" cy="4442698"/>
          </a:xfrm>
          <a:prstGeom prst="rect">
            <a:avLst/>
          </a:prstGeom>
        </p:spPr>
        <p:txBody>
          <a:bodyPr vert="horz" lIns="91440" tIns="45720" rIns="91440" bIns="45720" rtlCol="0"/>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9377316"/>
            <a:ext cx="2921582" cy="493633"/>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18971" y="9377316"/>
            <a:ext cx="2921582" cy="493633"/>
          </a:xfrm>
          <a:prstGeom prst="rect">
            <a:avLst/>
          </a:prstGeom>
        </p:spPr>
        <p:txBody>
          <a:bodyPr vert="horz" lIns="91440" tIns="45720" rIns="91440" bIns="45720" rtlCol="0" anchor="b"/>
          <a:lstStyle>
            <a:lvl1pPr algn="r">
              <a:defRPr sz="1200"/>
            </a:lvl1pPr>
          </a:lstStyle>
          <a:p>
            <a:fld id="{E348225D-FEDE-FA47-A1F1-95B654695E92}" type="slidenum">
              <a:rPr lang="fi-FI" smtClean="0"/>
              <a:pPr/>
              <a:t>‹#›</a:t>
            </a:fld>
            <a:endParaRPr lang="fi-FI"/>
          </a:p>
        </p:txBody>
      </p:sp>
    </p:spTree>
    <p:extLst>
      <p:ext uri="{BB962C8B-B14F-4D97-AF65-F5344CB8AC3E}">
        <p14:creationId xmlns:p14="http://schemas.microsoft.com/office/powerpoint/2010/main" val="19767661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2_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708375" y="2403286"/>
            <a:ext cx="5727252" cy="1906777"/>
          </a:xfrm>
          <a:effectLst/>
        </p:spPr>
        <p:txBody>
          <a:bodyPr anchor="b">
            <a:noAutofit/>
          </a:bodyPr>
          <a:lstStyle>
            <a:lvl1pPr algn="ctr">
              <a:defRPr sz="4000" b="1">
                <a:solidFill>
                  <a:schemeClr val="bg1"/>
                </a:solidFill>
                <a:latin typeface="Helvetica" pitchFamily="34" charset="0"/>
                <a:cs typeface="Helvetica" pitchFamily="34" charset="0"/>
              </a:defRPr>
            </a:lvl1pPr>
          </a:lstStyle>
          <a:p>
            <a:r>
              <a:rPr lang="en-US" smtClean="0"/>
              <a:t>Click to edit Master title style</a:t>
            </a:r>
            <a:endParaRPr lang="fi-FI" dirty="0"/>
          </a:p>
        </p:txBody>
      </p:sp>
      <p:sp>
        <p:nvSpPr>
          <p:cNvPr id="3" name="Alaotsikko 2"/>
          <p:cNvSpPr>
            <a:spLocks noGrp="1"/>
          </p:cNvSpPr>
          <p:nvPr>
            <p:ph type="subTitle" idx="1"/>
          </p:nvPr>
        </p:nvSpPr>
        <p:spPr>
          <a:xfrm>
            <a:off x="1708374" y="4539932"/>
            <a:ext cx="5727252" cy="875930"/>
          </a:xfrm>
          <a:effectLst/>
        </p:spPr>
        <p:txBody>
          <a:bodyPr>
            <a:normAutofit/>
          </a:bodyPr>
          <a:lstStyle>
            <a:lvl1pPr marL="0" indent="0" algn="ctr">
              <a:buNone/>
              <a:defRPr sz="2000" b="1">
                <a:solidFill>
                  <a:srgbClr val="C7C9C8"/>
                </a:solidFill>
                <a:latin typeface="Helvetic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i-FI" dirty="0"/>
          </a:p>
        </p:txBody>
      </p:sp>
      <p:pic>
        <p:nvPicPr>
          <p:cNvPr id="6" name="Kuva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47360" y="1045883"/>
            <a:ext cx="2047442" cy="1332265"/>
          </a:xfrm>
          <a:prstGeom prst="rect">
            <a:avLst/>
          </a:prstGeom>
        </p:spPr>
      </p:pic>
      <p:sp>
        <p:nvSpPr>
          <p:cNvPr id="13" name="Suorakulmio 12"/>
          <p:cNvSpPr/>
          <p:nvPr userDrawn="1"/>
        </p:nvSpPr>
        <p:spPr>
          <a:xfrm>
            <a:off x="0" y="6693646"/>
            <a:ext cx="9144000" cy="17048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rgbClr val="FF0000"/>
              </a:solidFill>
              <a:latin typeface="Helvetica" pitchFamily="34" charset="0"/>
            </a:endParaRPr>
          </a:p>
        </p:txBody>
      </p:sp>
      <p:sp>
        <p:nvSpPr>
          <p:cNvPr id="15" name="Alatunnisteen paikkamerkki 4"/>
          <p:cNvSpPr>
            <a:spLocks noGrp="1"/>
          </p:cNvSpPr>
          <p:nvPr>
            <p:ph type="ftr" sz="quarter" idx="3"/>
          </p:nvPr>
        </p:nvSpPr>
        <p:spPr>
          <a:xfrm>
            <a:off x="5343907" y="6424451"/>
            <a:ext cx="2147658" cy="180989"/>
          </a:xfrm>
          <a:prstGeom prst="rect">
            <a:avLst/>
          </a:prstGeom>
        </p:spPr>
        <p:txBody>
          <a:bodyPr/>
          <a:lstStyle>
            <a:lvl1pPr algn="r">
              <a:defRPr sz="900">
                <a:solidFill>
                  <a:schemeClr val="bg1"/>
                </a:solidFill>
                <a:latin typeface="Helvetica" pitchFamily="34" charset="0"/>
                <a:cs typeface="Helvetica" pitchFamily="34" charset="0"/>
              </a:defRPr>
            </a:lvl1pPr>
          </a:lstStyle>
          <a:p>
            <a:r>
              <a:rPr lang="fi-FI" b="1" smtClean="0">
                <a:solidFill>
                  <a:schemeClr val="accent1"/>
                </a:solidFill>
              </a:rPr>
              <a:t>JYU. Since 1863. Bottas</a:t>
            </a:r>
            <a:endParaRPr lang="fi-FI" b="1" dirty="0"/>
          </a:p>
        </p:txBody>
      </p:sp>
      <p:sp>
        <p:nvSpPr>
          <p:cNvPr id="16" name="Dian numeron paikkamerkki 5"/>
          <p:cNvSpPr>
            <a:spLocks noGrp="1"/>
          </p:cNvSpPr>
          <p:nvPr>
            <p:ph type="sldNum" sz="quarter" idx="4"/>
          </p:nvPr>
        </p:nvSpPr>
        <p:spPr>
          <a:xfrm>
            <a:off x="8564975" y="6424451"/>
            <a:ext cx="454016" cy="180989"/>
          </a:xfrm>
          <a:prstGeom prst="rect">
            <a:avLst/>
          </a:prstGeom>
        </p:spPr>
        <p:txBody>
          <a:bodyPr/>
          <a:lstStyle>
            <a:lvl1pPr algn="l">
              <a:defRPr sz="900">
                <a:solidFill>
                  <a:schemeClr val="bg1"/>
                </a:solidFill>
                <a:latin typeface="Helvetica" pitchFamily="34" charset="0"/>
              </a:defRPr>
            </a:lvl1pPr>
          </a:lstStyle>
          <a:p>
            <a:fld id="{0FE3988A-0109-0B40-965D-9E0ED41EFEE4}" type="slidenum">
              <a:rPr lang="fi-FI" smtClean="0"/>
              <a:pPr/>
              <a:t>‹#›</a:t>
            </a:fld>
            <a:endParaRPr lang="fi-FI" dirty="0"/>
          </a:p>
        </p:txBody>
      </p:sp>
      <p:cxnSp>
        <p:nvCxnSpPr>
          <p:cNvPr id="17" name="Suora yhdysviiva 16"/>
          <p:cNvCxnSpPr/>
          <p:nvPr userDrawn="1"/>
        </p:nvCxnSpPr>
        <p:spPr>
          <a:xfrm>
            <a:off x="8503899" y="6424451"/>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8" name="Suora yhdysviiva 17"/>
          <p:cNvCxnSpPr/>
          <p:nvPr userDrawn="1"/>
        </p:nvCxnSpPr>
        <p:spPr>
          <a:xfrm>
            <a:off x="7552916" y="6424451"/>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2" name="Päivämäärän paikkamerkki 3"/>
          <p:cNvSpPr>
            <a:spLocks noGrp="1"/>
          </p:cNvSpPr>
          <p:nvPr>
            <p:ph type="dt" sz="half" idx="10"/>
          </p:nvPr>
        </p:nvSpPr>
        <p:spPr>
          <a:xfrm>
            <a:off x="7617453" y="6424380"/>
            <a:ext cx="831227" cy="180989"/>
          </a:xfrm>
          <a:prstGeom prst="rect">
            <a:avLst/>
          </a:prstGeom>
        </p:spPr>
        <p:txBody>
          <a:bodyPr/>
          <a:lstStyle>
            <a:lvl1pPr algn="ctr">
              <a:defRPr sz="900">
                <a:solidFill>
                  <a:schemeClr val="bg1"/>
                </a:solidFill>
                <a:latin typeface="Helvetica" pitchFamily="34" charset="0"/>
              </a:defRPr>
            </a:lvl1pPr>
          </a:lstStyle>
          <a:p>
            <a:fld id="{5C8CDE9D-6932-4FDB-AE25-147529A37FED}" type="datetime1">
              <a:rPr lang="fi-FI" smtClean="0"/>
              <a:t>21.10.2019</a:t>
            </a:fld>
            <a:endParaRPr lang="fi-FI" dirty="0"/>
          </a:p>
        </p:txBody>
      </p:sp>
    </p:spTree>
    <p:extLst>
      <p:ext uri="{BB962C8B-B14F-4D97-AF65-F5344CB8AC3E}">
        <p14:creationId xmlns:p14="http://schemas.microsoft.com/office/powerpoint/2010/main" val="382011178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12" name="Suorakulmio 9"/>
          <p:cNvSpPr/>
          <p:nvPr userDrawn="1"/>
        </p:nvSpPr>
        <p:spPr>
          <a:xfrm>
            <a:off x="0" y="6540486"/>
            <a:ext cx="9144000" cy="32365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1"/>
              </a:solidFill>
              <a:latin typeface="Helvetica" pitchFamily="34" charset="0"/>
            </a:endParaRPr>
          </a:p>
        </p:txBody>
      </p:sp>
      <p:sp>
        <p:nvSpPr>
          <p:cNvPr id="13" name="Alatunnisteen paikkamerkki 4"/>
          <p:cNvSpPr>
            <a:spLocks noGrp="1"/>
          </p:cNvSpPr>
          <p:nvPr>
            <p:ph type="ftr" sz="quarter" idx="11"/>
          </p:nvPr>
        </p:nvSpPr>
        <p:spPr>
          <a:xfrm>
            <a:off x="5343907" y="6592625"/>
            <a:ext cx="2147658" cy="180989"/>
          </a:xfrm>
          <a:prstGeom prst="rect">
            <a:avLst/>
          </a:prstGeom>
        </p:spPr>
        <p:txBody>
          <a:bodyPr/>
          <a:lstStyle>
            <a:lvl1pPr algn="r">
              <a:defRPr sz="900">
                <a:solidFill>
                  <a:schemeClr val="bg1"/>
                </a:solidFill>
                <a:latin typeface="Helvetica" pitchFamily="34" charset="0"/>
                <a:cs typeface="Helvetica" pitchFamily="34" charset="0"/>
              </a:defRPr>
            </a:lvl1pPr>
          </a:lstStyle>
          <a:p>
            <a:r>
              <a:rPr lang="fi-FI" b="1" smtClean="0">
                <a:solidFill>
                  <a:srgbClr val="FF0000"/>
                </a:solidFill>
              </a:rPr>
              <a:t>JYU. Since 1863. Bottas</a:t>
            </a:r>
            <a:endParaRPr lang="fi-FI" b="1" dirty="0" smtClean="0"/>
          </a:p>
        </p:txBody>
      </p:sp>
      <p:sp>
        <p:nvSpPr>
          <p:cNvPr id="7" name="Dian numeron paikkamerkki 5"/>
          <p:cNvSpPr>
            <a:spLocks noGrp="1"/>
          </p:cNvSpPr>
          <p:nvPr>
            <p:ph type="sldNum" sz="quarter" idx="4"/>
          </p:nvPr>
        </p:nvSpPr>
        <p:spPr>
          <a:xfrm>
            <a:off x="8564975" y="6592625"/>
            <a:ext cx="454016" cy="180989"/>
          </a:xfrm>
          <a:prstGeom prst="rect">
            <a:avLst/>
          </a:prstGeom>
        </p:spPr>
        <p:txBody>
          <a:bodyPr/>
          <a:lstStyle>
            <a:lvl1pPr algn="l">
              <a:defRPr sz="900">
                <a:solidFill>
                  <a:schemeClr val="bg1"/>
                </a:solidFill>
                <a:latin typeface="Helvetica" pitchFamily="34" charset="0"/>
              </a:defRPr>
            </a:lvl1pPr>
          </a:lstStyle>
          <a:p>
            <a:fld id="{0FE3988A-0109-0B40-965D-9E0ED41EFEE4}" type="slidenum">
              <a:rPr lang="fi-FI" smtClean="0"/>
              <a:pPr/>
              <a:t>‹#›</a:t>
            </a:fld>
            <a:endParaRPr lang="fi-FI" dirty="0"/>
          </a:p>
        </p:txBody>
      </p:sp>
      <p:cxnSp>
        <p:nvCxnSpPr>
          <p:cNvPr id="9" name="Suora yhdysviiva 8"/>
          <p:cNvCxnSpPr/>
          <p:nvPr userDrawn="1"/>
        </p:nvCxnSpPr>
        <p:spPr>
          <a:xfrm>
            <a:off x="8503899"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0" name="Suora yhdysviiva 9"/>
          <p:cNvCxnSpPr/>
          <p:nvPr userDrawn="1"/>
        </p:nvCxnSpPr>
        <p:spPr>
          <a:xfrm>
            <a:off x="7552916"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1" name="Päivämäärän paikkamerkki 3"/>
          <p:cNvSpPr>
            <a:spLocks noGrp="1"/>
          </p:cNvSpPr>
          <p:nvPr>
            <p:ph type="dt" sz="half" idx="10"/>
          </p:nvPr>
        </p:nvSpPr>
        <p:spPr>
          <a:xfrm>
            <a:off x="7617453" y="6592625"/>
            <a:ext cx="831227" cy="180989"/>
          </a:xfrm>
          <a:prstGeom prst="rect">
            <a:avLst/>
          </a:prstGeom>
        </p:spPr>
        <p:txBody>
          <a:bodyPr/>
          <a:lstStyle>
            <a:lvl1pPr algn="ctr">
              <a:defRPr sz="900">
                <a:solidFill>
                  <a:schemeClr val="bg1"/>
                </a:solidFill>
                <a:latin typeface="Helvetica" pitchFamily="34" charset="0"/>
              </a:defRPr>
            </a:lvl1pPr>
          </a:lstStyle>
          <a:p>
            <a:fld id="{7FAD850F-7EE3-408B-AA76-6FAD824EDC4C}" type="datetime1">
              <a:rPr lang="fi-FI" smtClean="0"/>
              <a:t>21.10.2019</a:t>
            </a:fld>
            <a:endParaRPr lang="fi-FI" dirty="0"/>
          </a:p>
        </p:txBody>
      </p:sp>
    </p:spTree>
    <p:extLst>
      <p:ext uri="{BB962C8B-B14F-4D97-AF65-F5344CB8AC3E}">
        <p14:creationId xmlns:p14="http://schemas.microsoft.com/office/powerpoint/2010/main" val="2832733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15" name="Suorakulmio 9"/>
          <p:cNvSpPr/>
          <p:nvPr userDrawn="1"/>
        </p:nvSpPr>
        <p:spPr>
          <a:xfrm>
            <a:off x="0" y="6540486"/>
            <a:ext cx="9144000" cy="32365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1"/>
              </a:solidFill>
              <a:latin typeface="Helvetica" pitchFamily="34" charset="0"/>
            </a:endParaRPr>
          </a:p>
        </p:txBody>
      </p:sp>
      <p:sp>
        <p:nvSpPr>
          <p:cNvPr id="16" name="Alatunnisteen paikkamerkki 4"/>
          <p:cNvSpPr>
            <a:spLocks noGrp="1"/>
          </p:cNvSpPr>
          <p:nvPr>
            <p:ph type="ftr" sz="quarter" idx="11"/>
          </p:nvPr>
        </p:nvSpPr>
        <p:spPr>
          <a:xfrm>
            <a:off x="5343907" y="6592625"/>
            <a:ext cx="2147658" cy="180989"/>
          </a:xfrm>
          <a:prstGeom prst="rect">
            <a:avLst/>
          </a:prstGeom>
        </p:spPr>
        <p:txBody>
          <a:bodyPr/>
          <a:lstStyle>
            <a:lvl1pPr algn="r">
              <a:defRPr sz="900">
                <a:solidFill>
                  <a:schemeClr val="bg1"/>
                </a:solidFill>
                <a:latin typeface="Helvetica" pitchFamily="34" charset="0"/>
                <a:cs typeface="Helvetica" pitchFamily="34" charset="0"/>
              </a:defRPr>
            </a:lvl1pPr>
          </a:lstStyle>
          <a:p>
            <a:r>
              <a:rPr lang="fi-FI" b="1" smtClean="0">
                <a:solidFill>
                  <a:srgbClr val="FF0000"/>
                </a:solidFill>
              </a:rPr>
              <a:t>JYU. Since 1863. Bottas</a:t>
            </a:r>
            <a:endParaRPr lang="fi-FI" b="1" dirty="0" smtClean="0"/>
          </a:p>
        </p:txBody>
      </p:sp>
      <p:sp>
        <p:nvSpPr>
          <p:cNvPr id="2" name="Otsikko 1"/>
          <p:cNvSpPr>
            <a:spLocks noGrp="1"/>
          </p:cNvSpPr>
          <p:nvPr>
            <p:ph type="title"/>
          </p:nvPr>
        </p:nvSpPr>
        <p:spPr>
          <a:xfrm>
            <a:off x="457200" y="1341344"/>
            <a:ext cx="3008313" cy="1162050"/>
          </a:xfrm>
        </p:spPr>
        <p:txBody>
          <a:bodyPr anchor="b">
            <a:normAutofit/>
          </a:bodyPr>
          <a:lstStyle>
            <a:lvl1pPr algn="l">
              <a:defRPr sz="2400" b="1">
                <a:latin typeface="Helvetica" pitchFamily="34" charset="0"/>
              </a:defRPr>
            </a:lvl1pPr>
          </a:lstStyle>
          <a:p>
            <a:r>
              <a:rPr lang="fi-FI" dirty="0" smtClean="0"/>
              <a:t>Muokkaa perustyylejä naps.</a:t>
            </a:r>
            <a:endParaRPr lang="fi-FI" dirty="0"/>
          </a:p>
        </p:txBody>
      </p:sp>
      <p:sp>
        <p:nvSpPr>
          <p:cNvPr id="3" name="Sisällön paikkamerkki 2"/>
          <p:cNvSpPr>
            <a:spLocks noGrp="1"/>
          </p:cNvSpPr>
          <p:nvPr>
            <p:ph idx="1"/>
          </p:nvPr>
        </p:nvSpPr>
        <p:spPr>
          <a:xfrm>
            <a:off x="3575050" y="1341344"/>
            <a:ext cx="5111750" cy="5001185"/>
          </a:xfrm>
        </p:spPr>
        <p:txBody>
          <a:bodyPr>
            <a:normAutofit/>
          </a:bodyPr>
          <a:lstStyle>
            <a:lvl1pPr>
              <a:defRPr sz="2800">
                <a:latin typeface="Helvetica" pitchFamily="34" charset="0"/>
              </a:defRPr>
            </a:lvl1pPr>
            <a:lvl2pPr>
              <a:defRPr sz="2400">
                <a:latin typeface="Helvetica" pitchFamily="34" charset="0"/>
              </a:defRPr>
            </a:lvl2pPr>
            <a:lvl3pPr>
              <a:defRPr sz="2000">
                <a:latin typeface="Helvetica" pitchFamily="34" charset="0"/>
              </a:defRPr>
            </a:lvl3pPr>
            <a:lvl4pPr>
              <a:defRPr sz="1800">
                <a:latin typeface="Helvetica" pitchFamily="34" charset="0"/>
              </a:defRPr>
            </a:lvl4pPr>
            <a:lvl5pPr>
              <a:defRPr sz="1800">
                <a:latin typeface="Helvetica" pitchFamily="34" charset="0"/>
              </a:defRPr>
            </a:lvl5pPr>
            <a:lvl6pPr>
              <a:defRPr sz="2000"/>
            </a:lvl6pPr>
            <a:lvl7pPr>
              <a:defRPr sz="2000"/>
            </a:lvl7pPr>
            <a:lvl8pPr>
              <a:defRPr sz="2000"/>
            </a:lvl8pPr>
            <a:lvl9pPr>
              <a:defRPr sz="2000"/>
            </a:lvl9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Tekstin paikkamerkki 3"/>
          <p:cNvSpPr>
            <a:spLocks noGrp="1"/>
          </p:cNvSpPr>
          <p:nvPr>
            <p:ph type="body" sz="half" idx="2"/>
          </p:nvPr>
        </p:nvSpPr>
        <p:spPr>
          <a:xfrm>
            <a:off x="457200" y="2503394"/>
            <a:ext cx="3008313" cy="3839135"/>
          </a:xfrm>
        </p:spPr>
        <p:txBody>
          <a:bodyPr/>
          <a:lstStyle>
            <a:lvl1pPr marL="0" indent="0">
              <a:buNone/>
              <a:defRPr sz="1400">
                <a:latin typeface="Helvetic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dirty="0" smtClean="0"/>
              <a:t>Muokkaa tekstin perustyylejä napsauttamalla</a:t>
            </a:r>
          </a:p>
        </p:txBody>
      </p:sp>
      <p:sp>
        <p:nvSpPr>
          <p:cNvPr id="10" name="Dian numeron paikkamerkki 5"/>
          <p:cNvSpPr>
            <a:spLocks noGrp="1"/>
          </p:cNvSpPr>
          <p:nvPr>
            <p:ph type="sldNum" sz="quarter" idx="4"/>
          </p:nvPr>
        </p:nvSpPr>
        <p:spPr>
          <a:xfrm>
            <a:off x="8564975" y="6592625"/>
            <a:ext cx="454016" cy="180989"/>
          </a:xfrm>
          <a:prstGeom prst="rect">
            <a:avLst/>
          </a:prstGeom>
        </p:spPr>
        <p:txBody>
          <a:bodyPr/>
          <a:lstStyle>
            <a:lvl1pPr algn="l">
              <a:defRPr sz="900">
                <a:solidFill>
                  <a:schemeClr val="bg1"/>
                </a:solidFill>
                <a:latin typeface="Helvetica" pitchFamily="34" charset="0"/>
              </a:defRPr>
            </a:lvl1pPr>
          </a:lstStyle>
          <a:p>
            <a:fld id="{0FE3988A-0109-0B40-965D-9E0ED41EFEE4}" type="slidenum">
              <a:rPr lang="fi-FI" smtClean="0"/>
              <a:pPr/>
              <a:t>‹#›</a:t>
            </a:fld>
            <a:endParaRPr lang="fi-FI" dirty="0"/>
          </a:p>
        </p:txBody>
      </p:sp>
      <p:cxnSp>
        <p:nvCxnSpPr>
          <p:cNvPr id="12" name="Suora yhdysviiva 11"/>
          <p:cNvCxnSpPr/>
          <p:nvPr userDrawn="1"/>
        </p:nvCxnSpPr>
        <p:spPr>
          <a:xfrm>
            <a:off x="8503899"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3" name="Suora yhdysviiva 12"/>
          <p:cNvCxnSpPr/>
          <p:nvPr userDrawn="1"/>
        </p:nvCxnSpPr>
        <p:spPr>
          <a:xfrm>
            <a:off x="7552916"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4" name="Päivämäärän paikkamerkki 3"/>
          <p:cNvSpPr>
            <a:spLocks noGrp="1"/>
          </p:cNvSpPr>
          <p:nvPr>
            <p:ph type="dt" sz="half" idx="10"/>
          </p:nvPr>
        </p:nvSpPr>
        <p:spPr>
          <a:xfrm>
            <a:off x="7617453" y="6592625"/>
            <a:ext cx="831227" cy="180989"/>
          </a:xfrm>
          <a:prstGeom prst="rect">
            <a:avLst/>
          </a:prstGeom>
        </p:spPr>
        <p:txBody>
          <a:bodyPr/>
          <a:lstStyle>
            <a:lvl1pPr algn="ctr">
              <a:defRPr sz="900">
                <a:solidFill>
                  <a:schemeClr val="bg1"/>
                </a:solidFill>
                <a:latin typeface="Helvetica" pitchFamily="34" charset="0"/>
              </a:defRPr>
            </a:lvl1pPr>
          </a:lstStyle>
          <a:p>
            <a:fld id="{E83C9A45-DED0-4625-A57A-A4C2C9D0A279}" type="datetime1">
              <a:rPr lang="fi-FI" smtClean="0"/>
              <a:t>21.10.2019</a:t>
            </a:fld>
            <a:endParaRPr lang="fi-FI" dirty="0"/>
          </a:p>
        </p:txBody>
      </p:sp>
    </p:spTree>
    <p:extLst>
      <p:ext uri="{BB962C8B-B14F-4D97-AF65-F5344CB8AC3E}">
        <p14:creationId xmlns:p14="http://schemas.microsoft.com/office/powerpoint/2010/main" val="24070544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11" name="Suorakulmio 9"/>
          <p:cNvSpPr/>
          <p:nvPr userDrawn="1"/>
        </p:nvSpPr>
        <p:spPr>
          <a:xfrm>
            <a:off x="0" y="6540486"/>
            <a:ext cx="9144000" cy="32365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1"/>
              </a:solidFill>
              <a:latin typeface="Helvetica" pitchFamily="34" charset="0"/>
            </a:endParaRPr>
          </a:p>
        </p:txBody>
      </p:sp>
      <p:sp>
        <p:nvSpPr>
          <p:cNvPr id="15" name="Alatunnisteen paikkamerkki 4"/>
          <p:cNvSpPr>
            <a:spLocks noGrp="1"/>
          </p:cNvSpPr>
          <p:nvPr>
            <p:ph type="ftr" sz="quarter" idx="11"/>
          </p:nvPr>
        </p:nvSpPr>
        <p:spPr>
          <a:xfrm>
            <a:off x="5343907" y="6592625"/>
            <a:ext cx="2147658" cy="180989"/>
          </a:xfrm>
          <a:prstGeom prst="rect">
            <a:avLst/>
          </a:prstGeom>
        </p:spPr>
        <p:txBody>
          <a:bodyPr/>
          <a:lstStyle>
            <a:lvl1pPr algn="r">
              <a:defRPr sz="900">
                <a:solidFill>
                  <a:schemeClr val="bg1"/>
                </a:solidFill>
                <a:latin typeface="Helvetica" pitchFamily="34" charset="0"/>
                <a:cs typeface="Helvetica" pitchFamily="34" charset="0"/>
              </a:defRPr>
            </a:lvl1pPr>
          </a:lstStyle>
          <a:p>
            <a:r>
              <a:rPr lang="fi-FI" b="1" smtClean="0">
                <a:solidFill>
                  <a:srgbClr val="FF0000"/>
                </a:solidFill>
              </a:rPr>
              <a:t>JYU. Since 1863. Bottas</a:t>
            </a:r>
            <a:endParaRPr lang="fi-FI" b="1" dirty="0" smtClean="0"/>
          </a:p>
        </p:txBody>
      </p:sp>
      <p:sp>
        <p:nvSpPr>
          <p:cNvPr id="2" name="Otsikko 1"/>
          <p:cNvSpPr>
            <a:spLocks noGrp="1"/>
          </p:cNvSpPr>
          <p:nvPr>
            <p:ph type="title"/>
          </p:nvPr>
        </p:nvSpPr>
        <p:spPr>
          <a:xfrm>
            <a:off x="1792288" y="4800600"/>
            <a:ext cx="5486400" cy="566738"/>
          </a:xfrm>
        </p:spPr>
        <p:txBody>
          <a:bodyPr anchor="b">
            <a:normAutofit/>
          </a:bodyPr>
          <a:lstStyle>
            <a:lvl1pPr algn="l">
              <a:defRPr sz="2400" b="1">
                <a:latin typeface="Helvetica" pitchFamily="34" charset="0"/>
              </a:defRPr>
            </a:lvl1pPr>
          </a:lstStyle>
          <a:p>
            <a:r>
              <a:rPr lang="fi-FI" dirty="0" smtClean="0"/>
              <a:t>Muokkaa perustyylejä naps.</a:t>
            </a:r>
            <a:endParaRPr lang="fi-FI" dirty="0"/>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atin typeface="Helvetica"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atin typeface="Helvetic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cxnSp>
        <p:nvCxnSpPr>
          <p:cNvPr id="9" name="Suora yhdysviiva 8"/>
          <p:cNvCxnSpPr/>
          <p:nvPr userDrawn="1"/>
        </p:nvCxnSpPr>
        <p:spPr>
          <a:xfrm>
            <a:off x="8503899"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0" name="Suora yhdysviiva 9"/>
          <p:cNvCxnSpPr/>
          <p:nvPr userDrawn="1"/>
        </p:nvCxnSpPr>
        <p:spPr>
          <a:xfrm>
            <a:off x="7552916"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3" name="Dian numeron paikkamerkki 5"/>
          <p:cNvSpPr>
            <a:spLocks noGrp="1"/>
          </p:cNvSpPr>
          <p:nvPr>
            <p:ph type="sldNum" sz="quarter" idx="4"/>
          </p:nvPr>
        </p:nvSpPr>
        <p:spPr>
          <a:xfrm>
            <a:off x="8564975" y="6592625"/>
            <a:ext cx="454016" cy="180989"/>
          </a:xfrm>
          <a:prstGeom prst="rect">
            <a:avLst/>
          </a:prstGeom>
        </p:spPr>
        <p:txBody>
          <a:bodyPr/>
          <a:lstStyle>
            <a:lvl1pPr algn="l">
              <a:defRPr sz="900">
                <a:solidFill>
                  <a:schemeClr val="bg1"/>
                </a:solidFill>
                <a:latin typeface="Helvetica" pitchFamily="34" charset="0"/>
              </a:defRPr>
            </a:lvl1pPr>
          </a:lstStyle>
          <a:p>
            <a:fld id="{0FE3988A-0109-0B40-965D-9E0ED41EFEE4}" type="slidenum">
              <a:rPr lang="fi-FI" smtClean="0"/>
              <a:pPr/>
              <a:t>‹#›</a:t>
            </a:fld>
            <a:endParaRPr lang="fi-FI" dirty="0"/>
          </a:p>
        </p:txBody>
      </p:sp>
      <p:sp>
        <p:nvSpPr>
          <p:cNvPr id="14" name="Päivämäärän paikkamerkki 3"/>
          <p:cNvSpPr>
            <a:spLocks noGrp="1"/>
          </p:cNvSpPr>
          <p:nvPr>
            <p:ph type="dt" sz="half" idx="10"/>
          </p:nvPr>
        </p:nvSpPr>
        <p:spPr>
          <a:xfrm>
            <a:off x="7617453" y="6592625"/>
            <a:ext cx="831227" cy="180989"/>
          </a:xfrm>
          <a:prstGeom prst="rect">
            <a:avLst/>
          </a:prstGeom>
        </p:spPr>
        <p:txBody>
          <a:bodyPr/>
          <a:lstStyle>
            <a:lvl1pPr algn="ctr">
              <a:defRPr sz="900">
                <a:solidFill>
                  <a:schemeClr val="bg1"/>
                </a:solidFill>
                <a:latin typeface="Helvetica" pitchFamily="34" charset="0"/>
              </a:defRPr>
            </a:lvl1pPr>
          </a:lstStyle>
          <a:p>
            <a:fld id="{C4FAE870-6708-4110-B10E-BA52F852C4C6}" type="datetime1">
              <a:rPr lang="fi-FI" smtClean="0"/>
              <a:t>21.10.2019</a:t>
            </a:fld>
            <a:endParaRPr lang="fi-FI" dirty="0"/>
          </a:p>
        </p:txBody>
      </p:sp>
    </p:spTree>
    <p:extLst>
      <p:ext uri="{BB962C8B-B14F-4D97-AF65-F5344CB8AC3E}">
        <p14:creationId xmlns:p14="http://schemas.microsoft.com/office/powerpoint/2010/main" val="39075220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16" name="Suorakulmio 9"/>
          <p:cNvSpPr/>
          <p:nvPr userDrawn="1"/>
        </p:nvSpPr>
        <p:spPr>
          <a:xfrm>
            <a:off x="0" y="6540486"/>
            <a:ext cx="9144000" cy="32365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1"/>
              </a:solidFill>
              <a:latin typeface="Helvetica" pitchFamily="34" charset="0"/>
            </a:endParaRPr>
          </a:p>
        </p:txBody>
      </p:sp>
      <p:sp>
        <p:nvSpPr>
          <p:cNvPr id="17" name="Alatunnisteen paikkamerkki 4"/>
          <p:cNvSpPr>
            <a:spLocks noGrp="1"/>
          </p:cNvSpPr>
          <p:nvPr>
            <p:ph type="ftr" sz="quarter" idx="11"/>
          </p:nvPr>
        </p:nvSpPr>
        <p:spPr>
          <a:xfrm>
            <a:off x="5343907" y="6592625"/>
            <a:ext cx="2147658" cy="180989"/>
          </a:xfrm>
          <a:prstGeom prst="rect">
            <a:avLst/>
          </a:prstGeom>
        </p:spPr>
        <p:txBody>
          <a:bodyPr/>
          <a:lstStyle>
            <a:lvl1pPr algn="r">
              <a:defRPr sz="900">
                <a:solidFill>
                  <a:schemeClr val="bg1"/>
                </a:solidFill>
                <a:latin typeface="Helvetica" pitchFamily="34" charset="0"/>
                <a:cs typeface="Helvetica" pitchFamily="34" charset="0"/>
              </a:defRPr>
            </a:lvl1pPr>
          </a:lstStyle>
          <a:p>
            <a:r>
              <a:rPr lang="fi-FI" b="1" smtClean="0">
                <a:solidFill>
                  <a:srgbClr val="FF0000"/>
                </a:solidFill>
              </a:rPr>
              <a:t>JYU. Since 1863. Bottas</a:t>
            </a:r>
            <a:endParaRPr lang="fi-FI" b="1" dirty="0" smtClean="0"/>
          </a:p>
        </p:txBody>
      </p:sp>
      <p:sp>
        <p:nvSpPr>
          <p:cNvPr id="2" name="Otsikko 1"/>
          <p:cNvSpPr>
            <a:spLocks noGrp="1"/>
          </p:cNvSpPr>
          <p:nvPr>
            <p:ph type="title"/>
          </p:nvPr>
        </p:nvSpPr>
        <p:spPr/>
        <p:txBody>
          <a:bodyPr/>
          <a:lstStyle>
            <a:lvl1pPr>
              <a:defRPr>
                <a:latin typeface="Helvetica" pitchFamily="34" charset="0"/>
              </a:defRPr>
            </a:lvl1pPr>
          </a:lstStyle>
          <a:p>
            <a:r>
              <a:rPr lang="fi-FI" smtClean="0"/>
              <a:t>Muokkaa perustyylejä naps.</a:t>
            </a:r>
            <a:endParaRPr lang="fi-FI"/>
          </a:p>
        </p:txBody>
      </p:sp>
      <p:sp>
        <p:nvSpPr>
          <p:cNvPr id="3" name="Pystysuoran tekstin paikkamerkki 2"/>
          <p:cNvSpPr>
            <a:spLocks noGrp="1"/>
          </p:cNvSpPr>
          <p:nvPr>
            <p:ph type="body" orient="vert" idx="1"/>
          </p:nvPr>
        </p:nvSpPr>
        <p:spPr/>
        <p:txBody>
          <a:bodyPr vert="eaVert"/>
          <a:lstStyle>
            <a:lvl1pPr>
              <a:defRPr>
                <a:latin typeface="Helvetica" pitchFamily="34" charset="0"/>
              </a:defRPr>
            </a:lvl1pPr>
            <a:lvl2pPr>
              <a:defRPr>
                <a:latin typeface="Helvetica" pitchFamily="34" charset="0"/>
              </a:defRPr>
            </a:lvl2pPr>
            <a:lvl3pPr>
              <a:defRPr>
                <a:latin typeface="Helvetica" pitchFamily="34" charset="0"/>
              </a:defRPr>
            </a:lvl3pPr>
            <a:lvl4pPr>
              <a:defRPr>
                <a:latin typeface="Helvetica" pitchFamily="34" charset="0"/>
              </a:defRPr>
            </a:lvl4pPr>
            <a:lvl5pPr>
              <a:defRPr>
                <a:latin typeface="Helvetica" pitchFamily="34" charset="0"/>
              </a:defRPr>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11" name="Dian numeron paikkamerkki 5"/>
          <p:cNvSpPr>
            <a:spLocks noGrp="1"/>
          </p:cNvSpPr>
          <p:nvPr>
            <p:ph type="sldNum" sz="quarter" idx="4"/>
          </p:nvPr>
        </p:nvSpPr>
        <p:spPr>
          <a:xfrm>
            <a:off x="8564975" y="6592625"/>
            <a:ext cx="454016" cy="180989"/>
          </a:xfrm>
          <a:prstGeom prst="rect">
            <a:avLst/>
          </a:prstGeom>
        </p:spPr>
        <p:txBody>
          <a:bodyPr/>
          <a:lstStyle>
            <a:lvl1pPr algn="l">
              <a:defRPr sz="900">
                <a:solidFill>
                  <a:schemeClr val="bg1"/>
                </a:solidFill>
                <a:latin typeface="Helvetica" pitchFamily="34" charset="0"/>
              </a:defRPr>
            </a:lvl1pPr>
          </a:lstStyle>
          <a:p>
            <a:fld id="{0FE3988A-0109-0B40-965D-9E0ED41EFEE4}" type="slidenum">
              <a:rPr lang="fi-FI" smtClean="0"/>
              <a:pPr/>
              <a:t>‹#›</a:t>
            </a:fld>
            <a:endParaRPr lang="fi-FI" dirty="0"/>
          </a:p>
        </p:txBody>
      </p:sp>
      <p:cxnSp>
        <p:nvCxnSpPr>
          <p:cNvPr id="13" name="Suora yhdysviiva 12"/>
          <p:cNvCxnSpPr/>
          <p:nvPr userDrawn="1"/>
        </p:nvCxnSpPr>
        <p:spPr>
          <a:xfrm>
            <a:off x="8503899"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4" name="Suora yhdysviiva 13"/>
          <p:cNvCxnSpPr/>
          <p:nvPr userDrawn="1"/>
        </p:nvCxnSpPr>
        <p:spPr>
          <a:xfrm>
            <a:off x="7552916"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5" name="Päivämäärän paikkamerkki 3"/>
          <p:cNvSpPr>
            <a:spLocks noGrp="1"/>
          </p:cNvSpPr>
          <p:nvPr>
            <p:ph type="dt" sz="half" idx="10"/>
          </p:nvPr>
        </p:nvSpPr>
        <p:spPr>
          <a:xfrm>
            <a:off x="7617453" y="6592625"/>
            <a:ext cx="831227" cy="180989"/>
          </a:xfrm>
          <a:prstGeom prst="rect">
            <a:avLst/>
          </a:prstGeom>
        </p:spPr>
        <p:txBody>
          <a:bodyPr/>
          <a:lstStyle>
            <a:lvl1pPr algn="ctr">
              <a:defRPr sz="900">
                <a:solidFill>
                  <a:schemeClr val="bg1"/>
                </a:solidFill>
                <a:latin typeface="Helvetica" pitchFamily="34" charset="0"/>
              </a:defRPr>
            </a:lvl1pPr>
          </a:lstStyle>
          <a:p>
            <a:fld id="{0021FBA4-9C9C-4124-972F-3195ED54AA2C}" type="datetime1">
              <a:rPr lang="fi-FI" smtClean="0"/>
              <a:t>21.10.2019</a:t>
            </a:fld>
            <a:endParaRPr lang="fi-FI" dirty="0"/>
          </a:p>
        </p:txBody>
      </p:sp>
    </p:spTree>
    <p:extLst>
      <p:ext uri="{BB962C8B-B14F-4D97-AF65-F5344CB8AC3E}">
        <p14:creationId xmlns:p14="http://schemas.microsoft.com/office/powerpoint/2010/main" val="1856268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rtlCol="0"/>
          <a:lstStyle/>
          <a:p>
            <a:pPr rtl="0"/>
            <a:r>
              <a:rPr lang="fi-FI" noProof="0"/>
              <a:t>Muokkaa ots. perustyyl. napsautt.</a:t>
            </a:r>
            <a:endParaRPr lang="fi-FI" noProof="0" dirty="0"/>
          </a:p>
        </p:txBody>
      </p:sp>
      <p:sp>
        <p:nvSpPr>
          <p:cNvPr id="3" name="Sisällön paikkamerkki 2"/>
          <p:cNvSpPr>
            <a:spLocks noGrp="1"/>
          </p:cNvSpPr>
          <p:nvPr>
            <p:ph idx="1"/>
          </p:nvPr>
        </p:nvSpPr>
        <p:spPr/>
        <p:txBody>
          <a:bodyPr rtlCol="0"/>
          <a:lstStyle>
            <a:lvl5pPr algn="l" rtl="0">
              <a:defRPr/>
            </a:lvl5pPr>
            <a:lvl6pPr algn="l" rtl="0">
              <a:defRPr/>
            </a:lvl6pPr>
            <a:lvl7pPr algn="l" rtl="0">
              <a:defRPr baseline="0"/>
            </a:lvl7pPr>
            <a:lvl8pPr algn="l" rtl="0">
              <a:defRPr baseline="0"/>
            </a:lvl8pPr>
            <a:lvl9pPr algn="l" rtl="0">
              <a:defRPr baseline="0"/>
            </a:lvl9pPr>
          </a:lstStyle>
          <a:p>
            <a:pPr lvl="0" rtl="0"/>
            <a:r>
              <a:rPr lang="fi-FI" noProof="0"/>
              <a:t>Muokkaa tekstin perustyylejä</a:t>
            </a:r>
          </a:p>
          <a:p>
            <a:pPr lvl="1" rtl="0"/>
            <a:r>
              <a:rPr lang="fi-FI" noProof="0"/>
              <a:t>toinen taso</a:t>
            </a:r>
          </a:p>
          <a:p>
            <a:pPr lvl="2" rtl="0"/>
            <a:r>
              <a:rPr lang="fi-FI" noProof="0"/>
              <a:t>kolmas taso</a:t>
            </a:r>
          </a:p>
          <a:p>
            <a:pPr lvl="3" rtl="0"/>
            <a:r>
              <a:rPr lang="fi-FI" noProof="0"/>
              <a:t>neljäs taso</a:t>
            </a:r>
          </a:p>
          <a:p>
            <a:pPr lvl="4" rtl="0"/>
            <a:r>
              <a:rPr lang="fi-FI" noProof="0"/>
              <a:t>viides taso</a:t>
            </a:r>
            <a:endParaRPr lang="fi-FI" noProof="0" dirty="0"/>
          </a:p>
        </p:txBody>
      </p:sp>
      <p:sp>
        <p:nvSpPr>
          <p:cNvPr id="4" name="Päivämäärän paikkamerkki 3"/>
          <p:cNvSpPr>
            <a:spLocks noGrp="1"/>
          </p:cNvSpPr>
          <p:nvPr>
            <p:ph type="dt" sz="half" idx="10"/>
          </p:nvPr>
        </p:nvSpPr>
        <p:spPr/>
        <p:txBody>
          <a:bodyPr rtlCol="0"/>
          <a:lstStyle>
            <a:lvl1pPr>
              <a:defRPr/>
            </a:lvl1pPr>
          </a:lstStyle>
          <a:p>
            <a:fld id="{68162C8F-18F2-49BD-A6BD-B13A012BBB6F}" type="datetime1">
              <a:rPr lang="fi-FI" smtClean="0"/>
              <a:pPr/>
              <a:t>21.10.2019</a:t>
            </a:fld>
            <a:endParaRPr lang="fi-FI" dirty="0"/>
          </a:p>
        </p:txBody>
      </p:sp>
      <p:sp>
        <p:nvSpPr>
          <p:cNvPr id="5" name="Alatunnisteen paikkamerkki 4"/>
          <p:cNvSpPr>
            <a:spLocks noGrp="1"/>
          </p:cNvSpPr>
          <p:nvPr>
            <p:ph type="ftr" sz="quarter" idx="11"/>
          </p:nvPr>
        </p:nvSpPr>
        <p:spPr/>
        <p:txBody>
          <a:bodyPr rtlCol="0"/>
          <a:lstStyle/>
          <a:p>
            <a:pPr rtl="0"/>
            <a:endParaRPr lang="fi-FI" noProof="0" dirty="0"/>
          </a:p>
        </p:txBody>
      </p:sp>
      <p:sp>
        <p:nvSpPr>
          <p:cNvPr id="6" name="Dian numeron paikkamerkki 5"/>
          <p:cNvSpPr>
            <a:spLocks noGrp="1"/>
          </p:cNvSpPr>
          <p:nvPr>
            <p:ph type="sldNum" sz="quarter" idx="12"/>
          </p:nvPr>
        </p:nvSpPr>
        <p:spPr/>
        <p:txBody>
          <a:bodyPr rtlCol="0"/>
          <a:lstStyle/>
          <a:p>
            <a:pPr rtl="0"/>
            <a:fld id="{DA60BA0E-20D0-4E7C-B286-26C960A6788F}" type="slidenum">
              <a:rPr lang="fi-FI" noProof="0"/>
              <a:t>‹#›</a:t>
            </a:fld>
            <a:endParaRPr lang="fi-FI" noProof="0" dirty="0"/>
          </a:p>
        </p:txBody>
      </p:sp>
    </p:spTree>
    <p:extLst>
      <p:ext uri="{BB962C8B-B14F-4D97-AF65-F5344CB8AC3E}">
        <p14:creationId xmlns:p14="http://schemas.microsoft.com/office/powerpoint/2010/main" val="3916454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14" name="Suorakulmio 9"/>
          <p:cNvSpPr/>
          <p:nvPr userDrawn="1"/>
        </p:nvSpPr>
        <p:spPr>
          <a:xfrm>
            <a:off x="0" y="6540486"/>
            <a:ext cx="9144000" cy="32365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1"/>
              </a:solidFill>
              <a:latin typeface="Helvetica" pitchFamily="34" charset="0"/>
            </a:endParaRPr>
          </a:p>
        </p:txBody>
      </p:sp>
      <p:sp>
        <p:nvSpPr>
          <p:cNvPr id="18" name="Alatunnisteen paikkamerkki 4"/>
          <p:cNvSpPr>
            <a:spLocks noGrp="1"/>
          </p:cNvSpPr>
          <p:nvPr>
            <p:ph type="ftr" sz="quarter" idx="11"/>
          </p:nvPr>
        </p:nvSpPr>
        <p:spPr>
          <a:xfrm>
            <a:off x="5343907" y="6592625"/>
            <a:ext cx="2147658" cy="180989"/>
          </a:xfrm>
          <a:prstGeom prst="rect">
            <a:avLst/>
          </a:prstGeom>
        </p:spPr>
        <p:txBody>
          <a:bodyPr/>
          <a:lstStyle>
            <a:lvl1pPr algn="r">
              <a:defRPr sz="900">
                <a:solidFill>
                  <a:schemeClr val="bg1"/>
                </a:solidFill>
                <a:latin typeface="Helvetica" pitchFamily="34" charset="0"/>
                <a:cs typeface="Helvetica" pitchFamily="34" charset="0"/>
              </a:defRPr>
            </a:lvl1pPr>
          </a:lstStyle>
          <a:p>
            <a:r>
              <a:rPr lang="fi-FI" b="1" smtClean="0">
                <a:solidFill>
                  <a:srgbClr val="FF0000"/>
                </a:solidFill>
              </a:rPr>
              <a:t>JYU. Since 1863. Bottas</a:t>
            </a:r>
            <a:endParaRPr lang="fi-FI" b="1" dirty="0" smtClean="0"/>
          </a:p>
        </p:txBody>
      </p:sp>
      <p:sp>
        <p:nvSpPr>
          <p:cNvPr id="2" name="Pystysuuntainen otsikko 1"/>
          <p:cNvSpPr>
            <a:spLocks noGrp="1"/>
          </p:cNvSpPr>
          <p:nvPr>
            <p:ph type="title" orient="vert"/>
          </p:nvPr>
        </p:nvSpPr>
        <p:spPr>
          <a:xfrm>
            <a:off x="5753100" y="274638"/>
            <a:ext cx="2057400" cy="5851525"/>
          </a:xfrm>
        </p:spPr>
        <p:txBody>
          <a:bodyPr vert="eaVert"/>
          <a:lstStyle>
            <a:lvl1pPr>
              <a:defRPr>
                <a:latin typeface="Helvetica" pitchFamily="34" charset="0"/>
              </a:defRPr>
            </a:lvl1pPr>
          </a:lstStyle>
          <a:p>
            <a:r>
              <a:rPr lang="fi-FI" dirty="0" smtClean="0"/>
              <a:t>Muokkaa perustyylejä naps.</a:t>
            </a:r>
            <a:endParaRPr lang="fi-FI" dirty="0"/>
          </a:p>
        </p:txBody>
      </p:sp>
      <p:sp>
        <p:nvSpPr>
          <p:cNvPr id="3" name="Pystysuoran tekstin paikkamerkki 2"/>
          <p:cNvSpPr>
            <a:spLocks noGrp="1"/>
          </p:cNvSpPr>
          <p:nvPr>
            <p:ph type="body" orient="vert" idx="1"/>
          </p:nvPr>
        </p:nvSpPr>
        <p:spPr>
          <a:xfrm>
            <a:off x="457200" y="274638"/>
            <a:ext cx="5143500" cy="5851525"/>
          </a:xfrm>
        </p:spPr>
        <p:txBody>
          <a:bodyPr vert="eaVert"/>
          <a:lstStyle>
            <a:lvl1pPr>
              <a:defRPr>
                <a:latin typeface="Helvetica" pitchFamily="34" charset="0"/>
              </a:defRPr>
            </a:lvl1pPr>
            <a:lvl2pPr>
              <a:defRPr>
                <a:latin typeface="Helvetica" pitchFamily="34" charset="0"/>
              </a:defRPr>
            </a:lvl2pPr>
            <a:lvl3pPr>
              <a:defRPr>
                <a:latin typeface="Helvetica" pitchFamily="34" charset="0"/>
              </a:defRPr>
            </a:lvl3pPr>
            <a:lvl4pPr>
              <a:defRPr>
                <a:latin typeface="Helvetica" pitchFamily="34" charset="0"/>
              </a:defRPr>
            </a:lvl4pPr>
            <a:lvl5pPr>
              <a:defRPr>
                <a:latin typeface="Helvetica" pitchFamily="34" charset="0"/>
              </a:defRPr>
            </a:lvl5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12" name="Dian numeron paikkamerkki 5"/>
          <p:cNvSpPr>
            <a:spLocks noGrp="1"/>
          </p:cNvSpPr>
          <p:nvPr>
            <p:ph type="sldNum" sz="quarter" idx="4"/>
          </p:nvPr>
        </p:nvSpPr>
        <p:spPr>
          <a:xfrm>
            <a:off x="8564975" y="6592625"/>
            <a:ext cx="454016" cy="180989"/>
          </a:xfrm>
          <a:prstGeom prst="rect">
            <a:avLst/>
          </a:prstGeom>
        </p:spPr>
        <p:txBody>
          <a:bodyPr/>
          <a:lstStyle>
            <a:lvl1pPr algn="l">
              <a:defRPr sz="900">
                <a:solidFill>
                  <a:schemeClr val="bg1"/>
                </a:solidFill>
                <a:latin typeface="Helvetica" pitchFamily="34" charset="0"/>
              </a:defRPr>
            </a:lvl1pPr>
          </a:lstStyle>
          <a:p>
            <a:fld id="{0FE3988A-0109-0B40-965D-9E0ED41EFEE4}" type="slidenum">
              <a:rPr lang="fi-FI" smtClean="0"/>
              <a:pPr/>
              <a:t>‹#›</a:t>
            </a:fld>
            <a:endParaRPr lang="fi-FI" dirty="0"/>
          </a:p>
        </p:txBody>
      </p:sp>
      <p:cxnSp>
        <p:nvCxnSpPr>
          <p:cNvPr id="13" name="Suora yhdysviiva 12"/>
          <p:cNvCxnSpPr/>
          <p:nvPr userDrawn="1"/>
        </p:nvCxnSpPr>
        <p:spPr>
          <a:xfrm>
            <a:off x="7552916"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5" name="Suorakulmio 14"/>
          <p:cNvSpPr/>
          <p:nvPr userDrawn="1"/>
        </p:nvSpPr>
        <p:spPr>
          <a:xfrm rot="5400000">
            <a:off x="8248258" y="142284"/>
            <a:ext cx="763388" cy="102809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latin typeface="Helvetica" pitchFamily="34" charset="0"/>
            </a:endParaRPr>
          </a:p>
        </p:txBody>
      </p:sp>
      <p:pic>
        <p:nvPicPr>
          <p:cNvPr id="16" name="Kuva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5400000">
            <a:off x="8448116" y="288127"/>
            <a:ext cx="323551" cy="736410"/>
          </a:xfrm>
          <a:prstGeom prst="rect">
            <a:avLst/>
          </a:prstGeom>
        </p:spPr>
      </p:pic>
      <p:sp>
        <p:nvSpPr>
          <p:cNvPr id="17" name="Päivämäärän paikkamerkki 3"/>
          <p:cNvSpPr>
            <a:spLocks noGrp="1"/>
          </p:cNvSpPr>
          <p:nvPr userDrawn="1">
            <p:ph type="dt" sz="half" idx="10"/>
          </p:nvPr>
        </p:nvSpPr>
        <p:spPr>
          <a:xfrm>
            <a:off x="7617453" y="6592625"/>
            <a:ext cx="831227" cy="180989"/>
          </a:xfrm>
          <a:prstGeom prst="rect">
            <a:avLst/>
          </a:prstGeom>
        </p:spPr>
        <p:txBody>
          <a:bodyPr/>
          <a:lstStyle>
            <a:lvl1pPr algn="ctr">
              <a:defRPr sz="900">
                <a:solidFill>
                  <a:schemeClr val="bg1"/>
                </a:solidFill>
                <a:latin typeface="Helvetica" pitchFamily="34" charset="0"/>
              </a:defRPr>
            </a:lvl1pPr>
          </a:lstStyle>
          <a:p>
            <a:fld id="{07F94828-22B4-48E6-B34D-EA38EAC32EA8}" type="datetime1">
              <a:rPr lang="fi-FI" smtClean="0"/>
              <a:t>21.10.2019</a:t>
            </a:fld>
            <a:endParaRPr lang="fi-FI" dirty="0"/>
          </a:p>
        </p:txBody>
      </p:sp>
    </p:spTree>
    <p:extLst>
      <p:ext uri="{BB962C8B-B14F-4D97-AF65-F5344CB8AC3E}">
        <p14:creationId xmlns:p14="http://schemas.microsoft.com/office/powerpoint/2010/main" val="226554572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Otsikko ja sisältö">
    <p:spTree>
      <p:nvGrpSpPr>
        <p:cNvPr id="1" name=""/>
        <p:cNvGrpSpPr/>
        <p:nvPr/>
      </p:nvGrpSpPr>
      <p:grpSpPr>
        <a:xfrm>
          <a:off x="0" y="0"/>
          <a:ext cx="0" cy="0"/>
          <a:chOff x="0" y="0"/>
          <a:chExt cx="0" cy="0"/>
        </a:xfrm>
      </p:grpSpPr>
      <p:sp>
        <p:nvSpPr>
          <p:cNvPr id="11" name="Kuvan paikkamerkki 10"/>
          <p:cNvSpPr>
            <a:spLocks noGrp="1"/>
          </p:cNvSpPr>
          <p:nvPr>
            <p:ph type="pic" sz="quarter" idx="13"/>
          </p:nvPr>
        </p:nvSpPr>
        <p:spPr>
          <a:xfrm>
            <a:off x="3945499" y="0"/>
            <a:ext cx="5198502" cy="6540500"/>
          </a:xfrm>
          <a:custGeom>
            <a:avLst/>
            <a:gdLst>
              <a:gd name="connsiteX0" fmla="*/ 0 w 5198502"/>
              <a:gd name="connsiteY0" fmla="*/ 0 h 6540500"/>
              <a:gd name="connsiteX1" fmla="*/ 5198502 w 5198502"/>
              <a:gd name="connsiteY1" fmla="*/ 0 h 6540500"/>
              <a:gd name="connsiteX2" fmla="*/ 5198502 w 5198502"/>
              <a:gd name="connsiteY2" fmla="*/ 6540500 h 6540500"/>
              <a:gd name="connsiteX3" fmla="*/ 0 w 5198502"/>
              <a:gd name="connsiteY3" fmla="*/ 6540500 h 6540500"/>
              <a:gd name="connsiteX4" fmla="*/ 0 w 5198502"/>
              <a:gd name="connsiteY4" fmla="*/ 0 h 6540500"/>
              <a:gd name="connsiteX0" fmla="*/ 2422782 w 5198502"/>
              <a:gd name="connsiteY0" fmla="*/ 18496 h 6540500"/>
              <a:gd name="connsiteX1" fmla="*/ 5198502 w 5198502"/>
              <a:gd name="connsiteY1" fmla="*/ 0 h 6540500"/>
              <a:gd name="connsiteX2" fmla="*/ 5198502 w 5198502"/>
              <a:gd name="connsiteY2" fmla="*/ 6540500 h 6540500"/>
              <a:gd name="connsiteX3" fmla="*/ 0 w 5198502"/>
              <a:gd name="connsiteY3" fmla="*/ 6540500 h 6540500"/>
              <a:gd name="connsiteX4" fmla="*/ 2422782 w 5198502"/>
              <a:gd name="connsiteY4" fmla="*/ 18496 h 6540500"/>
              <a:gd name="connsiteX0" fmla="*/ 2694035 w 5198502"/>
              <a:gd name="connsiteY0" fmla="*/ 0 h 6583656"/>
              <a:gd name="connsiteX1" fmla="*/ 5198502 w 5198502"/>
              <a:gd name="connsiteY1" fmla="*/ 43156 h 6583656"/>
              <a:gd name="connsiteX2" fmla="*/ 5198502 w 5198502"/>
              <a:gd name="connsiteY2" fmla="*/ 6583656 h 6583656"/>
              <a:gd name="connsiteX3" fmla="*/ 0 w 5198502"/>
              <a:gd name="connsiteY3" fmla="*/ 6583656 h 6583656"/>
              <a:gd name="connsiteX4" fmla="*/ 2694035 w 5198502"/>
              <a:gd name="connsiteY4" fmla="*/ 0 h 6583656"/>
              <a:gd name="connsiteX0" fmla="*/ 2435112 w 5198502"/>
              <a:gd name="connsiteY0" fmla="*/ 36991 h 6540500"/>
              <a:gd name="connsiteX1" fmla="*/ 5198502 w 5198502"/>
              <a:gd name="connsiteY1" fmla="*/ 0 h 6540500"/>
              <a:gd name="connsiteX2" fmla="*/ 5198502 w 5198502"/>
              <a:gd name="connsiteY2" fmla="*/ 6540500 h 6540500"/>
              <a:gd name="connsiteX3" fmla="*/ 0 w 5198502"/>
              <a:gd name="connsiteY3" fmla="*/ 6540500 h 6540500"/>
              <a:gd name="connsiteX4" fmla="*/ 2435112 w 5198502"/>
              <a:gd name="connsiteY4" fmla="*/ 36991 h 6540500"/>
              <a:gd name="connsiteX0" fmla="*/ 2428947 w 5198502"/>
              <a:gd name="connsiteY0" fmla="*/ 6165 h 6540500"/>
              <a:gd name="connsiteX1" fmla="*/ 5198502 w 5198502"/>
              <a:gd name="connsiteY1" fmla="*/ 0 h 6540500"/>
              <a:gd name="connsiteX2" fmla="*/ 5198502 w 5198502"/>
              <a:gd name="connsiteY2" fmla="*/ 6540500 h 6540500"/>
              <a:gd name="connsiteX3" fmla="*/ 0 w 5198502"/>
              <a:gd name="connsiteY3" fmla="*/ 6540500 h 6540500"/>
              <a:gd name="connsiteX4" fmla="*/ 2428947 w 5198502"/>
              <a:gd name="connsiteY4" fmla="*/ 6165 h 6540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98502" h="6540500">
                <a:moveTo>
                  <a:pt x="2428947" y="6165"/>
                </a:moveTo>
                <a:lnTo>
                  <a:pt x="5198502" y="0"/>
                </a:lnTo>
                <a:lnTo>
                  <a:pt x="5198502" y="6540500"/>
                </a:lnTo>
                <a:lnTo>
                  <a:pt x="0" y="6540500"/>
                </a:lnTo>
                <a:lnTo>
                  <a:pt x="2428947" y="6165"/>
                </a:lnTo>
                <a:close/>
              </a:path>
            </a:pathLst>
          </a:custGeom>
          <a:solidFill>
            <a:schemeClr val="accent5"/>
          </a:solidFill>
        </p:spPr>
        <p:txBody>
          <a:bodyPr anchor="ctr"/>
          <a:lstStyle>
            <a:lvl1pPr marL="0" indent="0" algn="ctr">
              <a:buNone/>
              <a:defRPr>
                <a:solidFill>
                  <a:schemeClr val="tx2"/>
                </a:solidFill>
                <a:latin typeface="Helvetica" pitchFamily="34" charset="0"/>
              </a:defRPr>
            </a:lvl1pPr>
          </a:lstStyle>
          <a:p>
            <a:endParaRPr lang="fi-FI" dirty="0"/>
          </a:p>
        </p:txBody>
      </p:sp>
      <p:sp>
        <p:nvSpPr>
          <p:cNvPr id="7" name="Suorakulmio 6"/>
          <p:cNvSpPr/>
          <p:nvPr userDrawn="1"/>
        </p:nvSpPr>
        <p:spPr>
          <a:xfrm>
            <a:off x="0" y="0"/>
            <a:ext cx="6375120" cy="6864136"/>
          </a:xfrm>
          <a:custGeom>
            <a:avLst/>
            <a:gdLst>
              <a:gd name="connsiteX0" fmla="*/ 0 w 6553200"/>
              <a:gd name="connsiteY0" fmla="*/ 0 h 6858000"/>
              <a:gd name="connsiteX1" fmla="*/ 6553200 w 6553200"/>
              <a:gd name="connsiteY1" fmla="*/ 0 h 6858000"/>
              <a:gd name="connsiteX2" fmla="*/ 6553200 w 6553200"/>
              <a:gd name="connsiteY2" fmla="*/ 6858000 h 6858000"/>
              <a:gd name="connsiteX3" fmla="*/ 0 w 6553200"/>
              <a:gd name="connsiteY3" fmla="*/ 6858000 h 6858000"/>
              <a:gd name="connsiteX4" fmla="*/ 0 w 6553200"/>
              <a:gd name="connsiteY4" fmla="*/ 0 h 6858000"/>
              <a:gd name="connsiteX0" fmla="*/ 0 w 6553200"/>
              <a:gd name="connsiteY0" fmla="*/ 0 h 6858000"/>
              <a:gd name="connsiteX1" fmla="*/ 6553200 w 6553200"/>
              <a:gd name="connsiteY1" fmla="*/ 0 h 6858000"/>
              <a:gd name="connsiteX2" fmla="*/ 3737066 w 6553200"/>
              <a:gd name="connsiteY2" fmla="*/ 6858000 h 6858000"/>
              <a:gd name="connsiteX3" fmla="*/ 0 w 6553200"/>
              <a:gd name="connsiteY3" fmla="*/ 6858000 h 6858000"/>
              <a:gd name="connsiteX4" fmla="*/ 0 w 6553200"/>
              <a:gd name="connsiteY4" fmla="*/ 0 h 6858000"/>
              <a:gd name="connsiteX0" fmla="*/ 0 w 6553200"/>
              <a:gd name="connsiteY0" fmla="*/ 0 h 6858000"/>
              <a:gd name="connsiteX1" fmla="*/ 6553200 w 6553200"/>
              <a:gd name="connsiteY1" fmla="*/ 0 h 6858000"/>
              <a:gd name="connsiteX2" fmla="*/ 3914992 w 6553200"/>
              <a:gd name="connsiteY2" fmla="*/ 6839594 h 6858000"/>
              <a:gd name="connsiteX3" fmla="*/ 0 w 6553200"/>
              <a:gd name="connsiteY3" fmla="*/ 6858000 h 6858000"/>
              <a:gd name="connsiteX4" fmla="*/ 0 w 6553200"/>
              <a:gd name="connsiteY4" fmla="*/ 0 h 6858000"/>
              <a:gd name="connsiteX0" fmla="*/ 0 w 6553200"/>
              <a:gd name="connsiteY0" fmla="*/ 0 h 6864136"/>
              <a:gd name="connsiteX1" fmla="*/ 6553200 w 6553200"/>
              <a:gd name="connsiteY1" fmla="*/ 0 h 6864136"/>
              <a:gd name="connsiteX2" fmla="*/ 3921127 w 6553200"/>
              <a:gd name="connsiteY2" fmla="*/ 6864136 h 6864136"/>
              <a:gd name="connsiteX3" fmla="*/ 0 w 6553200"/>
              <a:gd name="connsiteY3" fmla="*/ 6858000 h 6864136"/>
              <a:gd name="connsiteX4" fmla="*/ 0 w 6553200"/>
              <a:gd name="connsiteY4" fmla="*/ 0 h 6864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53200" h="6864136">
                <a:moveTo>
                  <a:pt x="0" y="0"/>
                </a:moveTo>
                <a:lnTo>
                  <a:pt x="6553200" y="0"/>
                </a:lnTo>
                <a:lnTo>
                  <a:pt x="3921127" y="6864136"/>
                </a:lnTo>
                <a:lnTo>
                  <a:pt x="0" y="6858000"/>
                </a:lnTo>
                <a:lnTo>
                  <a:pt x="0" y="0"/>
                </a:lnTo>
                <a:close/>
              </a:path>
            </a:pathLst>
          </a:cu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tx2"/>
              </a:solidFill>
              <a:latin typeface="Helvetica" pitchFamily="34" charset="0"/>
            </a:endParaRPr>
          </a:p>
        </p:txBody>
      </p:sp>
      <p:sp>
        <p:nvSpPr>
          <p:cNvPr id="2" name="Otsikko 1"/>
          <p:cNvSpPr>
            <a:spLocks noGrp="1"/>
          </p:cNvSpPr>
          <p:nvPr>
            <p:ph type="title"/>
          </p:nvPr>
        </p:nvSpPr>
        <p:spPr>
          <a:xfrm>
            <a:off x="457201" y="1516842"/>
            <a:ext cx="4741260" cy="1589105"/>
          </a:xfrm>
        </p:spPr>
        <p:txBody>
          <a:bodyPr/>
          <a:lstStyle>
            <a:lvl1pPr algn="l">
              <a:defRPr b="1" i="0">
                <a:solidFill>
                  <a:schemeClr val="tx2"/>
                </a:solidFill>
                <a:latin typeface="Helvetica" pitchFamily="34" charset="0"/>
                <a:cs typeface="Helvetica" pitchFamily="34" charset="0"/>
              </a:defRPr>
            </a:lvl1pPr>
          </a:lstStyle>
          <a:p>
            <a:r>
              <a:rPr lang="fi-FI" dirty="0" smtClean="0"/>
              <a:t>Muokkaa perustyylejä naps.</a:t>
            </a:r>
            <a:endParaRPr lang="fi-FI" dirty="0"/>
          </a:p>
        </p:txBody>
      </p:sp>
      <p:sp>
        <p:nvSpPr>
          <p:cNvPr id="3" name="Sisällön paikkamerkki 2"/>
          <p:cNvSpPr>
            <a:spLocks noGrp="1"/>
          </p:cNvSpPr>
          <p:nvPr>
            <p:ph idx="1"/>
          </p:nvPr>
        </p:nvSpPr>
        <p:spPr>
          <a:xfrm>
            <a:off x="457200" y="3382046"/>
            <a:ext cx="3620636" cy="2923411"/>
          </a:xfrm>
        </p:spPr>
        <p:txBody>
          <a:bodyPr>
            <a:normAutofit/>
          </a:bodyPr>
          <a:lstStyle>
            <a:lvl1pPr marL="0" indent="0">
              <a:lnSpc>
                <a:spcPct val="100000"/>
              </a:lnSpc>
              <a:buNone/>
              <a:defRPr sz="1800">
                <a:solidFill>
                  <a:schemeClr val="tx2"/>
                </a:solidFill>
                <a:latin typeface="Helvetica"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i-FI" dirty="0" smtClean="0"/>
              <a:t>Muokkaa tekstin perustyylejä napsauttamalla</a:t>
            </a:r>
          </a:p>
        </p:txBody>
      </p:sp>
      <p:sp>
        <p:nvSpPr>
          <p:cNvPr id="8" name="Suorakulmio 7"/>
          <p:cNvSpPr/>
          <p:nvPr userDrawn="1"/>
        </p:nvSpPr>
        <p:spPr>
          <a:xfrm>
            <a:off x="-1" y="6540486"/>
            <a:ext cx="9144000" cy="32365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1"/>
              </a:solidFill>
              <a:latin typeface="Helvetica" pitchFamily="34" charset="0"/>
            </a:endParaRPr>
          </a:p>
        </p:txBody>
      </p:sp>
      <p:sp>
        <p:nvSpPr>
          <p:cNvPr id="4" name="Päivämäärän paikkamerkki 3"/>
          <p:cNvSpPr>
            <a:spLocks noGrp="1"/>
          </p:cNvSpPr>
          <p:nvPr>
            <p:ph type="dt" sz="half" idx="10"/>
          </p:nvPr>
        </p:nvSpPr>
        <p:spPr>
          <a:xfrm>
            <a:off x="7617453" y="6592625"/>
            <a:ext cx="831227" cy="180989"/>
          </a:xfrm>
          <a:prstGeom prst="rect">
            <a:avLst/>
          </a:prstGeom>
        </p:spPr>
        <p:txBody>
          <a:bodyPr/>
          <a:lstStyle>
            <a:lvl1pPr algn="ctr">
              <a:defRPr sz="900">
                <a:solidFill>
                  <a:schemeClr val="bg1"/>
                </a:solidFill>
                <a:latin typeface="Helvetica" pitchFamily="34" charset="0"/>
              </a:defRPr>
            </a:lvl1pPr>
          </a:lstStyle>
          <a:p>
            <a:fld id="{0C05E4ED-A37A-4345-8BEE-70D70D0AFC00}" type="datetime1">
              <a:rPr lang="fi-FI" smtClean="0"/>
              <a:t>21.10.2019</a:t>
            </a:fld>
            <a:endParaRPr lang="fi-FI" dirty="0"/>
          </a:p>
        </p:txBody>
      </p:sp>
      <p:sp>
        <p:nvSpPr>
          <p:cNvPr id="5" name="Alatunnisteen paikkamerkki 4"/>
          <p:cNvSpPr>
            <a:spLocks noGrp="1"/>
          </p:cNvSpPr>
          <p:nvPr>
            <p:ph type="ftr" sz="quarter" idx="11"/>
          </p:nvPr>
        </p:nvSpPr>
        <p:spPr>
          <a:xfrm>
            <a:off x="5343906" y="6592625"/>
            <a:ext cx="2147658" cy="180989"/>
          </a:xfrm>
          <a:prstGeom prst="rect">
            <a:avLst/>
          </a:prstGeom>
        </p:spPr>
        <p:txBody>
          <a:bodyPr/>
          <a:lstStyle>
            <a:lvl1pPr algn="r">
              <a:defRPr sz="900">
                <a:solidFill>
                  <a:schemeClr val="bg1"/>
                </a:solidFill>
                <a:latin typeface="Helvetica" pitchFamily="34" charset="0"/>
                <a:cs typeface="Helvetica" pitchFamily="34" charset="0"/>
              </a:defRPr>
            </a:lvl1pPr>
          </a:lstStyle>
          <a:p>
            <a:r>
              <a:rPr lang="fi-FI" b="1" smtClean="0">
                <a:solidFill>
                  <a:schemeClr val="accent1"/>
                </a:solidFill>
              </a:rPr>
              <a:t>JYU. Since 1863. Bottas</a:t>
            </a:r>
            <a:endParaRPr lang="fi-FI" b="1" dirty="0" smtClean="0"/>
          </a:p>
        </p:txBody>
      </p:sp>
      <p:sp>
        <p:nvSpPr>
          <p:cNvPr id="6" name="Dian numeron paikkamerkki 5"/>
          <p:cNvSpPr>
            <a:spLocks noGrp="1"/>
          </p:cNvSpPr>
          <p:nvPr>
            <p:ph type="sldNum" sz="quarter" idx="12"/>
          </p:nvPr>
        </p:nvSpPr>
        <p:spPr>
          <a:xfrm>
            <a:off x="8564975" y="6592625"/>
            <a:ext cx="454016" cy="180989"/>
          </a:xfrm>
          <a:prstGeom prst="rect">
            <a:avLst/>
          </a:prstGeom>
        </p:spPr>
        <p:txBody>
          <a:bodyPr/>
          <a:lstStyle>
            <a:lvl1pPr algn="l">
              <a:defRPr sz="900">
                <a:solidFill>
                  <a:schemeClr val="bg1"/>
                </a:solidFill>
                <a:latin typeface="Helvetica" pitchFamily="34" charset="0"/>
              </a:defRPr>
            </a:lvl1pPr>
          </a:lstStyle>
          <a:p>
            <a:fld id="{0FE3988A-0109-0B40-965D-9E0ED41EFEE4}" type="slidenum">
              <a:rPr lang="fi-FI" smtClean="0"/>
              <a:pPr/>
              <a:t>‹#›</a:t>
            </a:fld>
            <a:endParaRPr lang="fi-FI" dirty="0"/>
          </a:p>
        </p:txBody>
      </p:sp>
      <p:cxnSp>
        <p:nvCxnSpPr>
          <p:cNvPr id="14" name="Suora yhdysviiva 13"/>
          <p:cNvCxnSpPr/>
          <p:nvPr userDrawn="1"/>
        </p:nvCxnSpPr>
        <p:spPr>
          <a:xfrm>
            <a:off x="8503899"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5" name="Suora yhdysviiva 14"/>
          <p:cNvCxnSpPr/>
          <p:nvPr userDrawn="1"/>
        </p:nvCxnSpPr>
        <p:spPr>
          <a:xfrm>
            <a:off x="7552916"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grpSp>
        <p:nvGrpSpPr>
          <p:cNvPr id="19" name="Group 18"/>
          <p:cNvGrpSpPr/>
          <p:nvPr userDrawn="1"/>
        </p:nvGrpSpPr>
        <p:grpSpPr>
          <a:xfrm>
            <a:off x="457201" y="0"/>
            <a:ext cx="763388" cy="1028096"/>
            <a:chOff x="457200" y="0"/>
            <a:chExt cx="763388" cy="1028096"/>
          </a:xfrm>
        </p:grpSpPr>
        <p:sp>
          <p:nvSpPr>
            <p:cNvPr id="20" name="Suorakulmio 15"/>
            <p:cNvSpPr/>
            <p:nvPr userDrawn="1"/>
          </p:nvSpPr>
          <p:spPr>
            <a:xfrm>
              <a:off x="457200" y="0"/>
              <a:ext cx="763388" cy="102809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latin typeface="Helvetica" pitchFamily="34" charset="0"/>
              </a:endParaRPr>
            </a:p>
          </p:txBody>
        </p:sp>
        <p:pic>
          <p:nvPicPr>
            <p:cNvPr id="21" name="Kuva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7117" y="165903"/>
              <a:ext cx="323551" cy="736410"/>
            </a:xfrm>
            <a:prstGeom prst="rect">
              <a:avLst/>
            </a:prstGeom>
          </p:spPr>
        </p:pic>
      </p:grpSp>
    </p:spTree>
    <p:extLst>
      <p:ext uri="{BB962C8B-B14F-4D97-AF65-F5344CB8AC3E}">
        <p14:creationId xmlns:p14="http://schemas.microsoft.com/office/powerpoint/2010/main" val="239090681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Osan ylätunniste">
    <p:spTree>
      <p:nvGrpSpPr>
        <p:cNvPr id="1" name=""/>
        <p:cNvGrpSpPr/>
        <p:nvPr/>
      </p:nvGrpSpPr>
      <p:grpSpPr>
        <a:xfrm>
          <a:off x="0" y="0"/>
          <a:ext cx="0" cy="0"/>
          <a:chOff x="0" y="0"/>
          <a:chExt cx="0" cy="0"/>
        </a:xfrm>
      </p:grpSpPr>
      <p:sp>
        <p:nvSpPr>
          <p:cNvPr id="6" name="Kuvan paikkamerkki 5"/>
          <p:cNvSpPr>
            <a:spLocks noGrp="1"/>
          </p:cNvSpPr>
          <p:nvPr>
            <p:ph type="pic" sz="quarter" idx="12"/>
          </p:nvPr>
        </p:nvSpPr>
        <p:spPr>
          <a:xfrm>
            <a:off x="0" y="0"/>
            <a:ext cx="9144000" cy="3473450"/>
          </a:xfrm>
          <a:custGeom>
            <a:avLst/>
            <a:gdLst>
              <a:gd name="connsiteX0" fmla="*/ 0 w 9144000"/>
              <a:gd name="connsiteY0" fmla="*/ 0 h 3473450"/>
              <a:gd name="connsiteX1" fmla="*/ 9144000 w 9144000"/>
              <a:gd name="connsiteY1" fmla="*/ 0 h 3473450"/>
              <a:gd name="connsiteX2" fmla="*/ 9144000 w 9144000"/>
              <a:gd name="connsiteY2" fmla="*/ 3473450 h 3473450"/>
              <a:gd name="connsiteX3" fmla="*/ 0 w 9144000"/>
              <a:gd name="connsiteY3" fmla="*/ 3473450 h 3473450"/>
              <a:gd name="connsiteX4" fmla="*/ 0 w 9144000"/>
              <a:gd name="connsiteY4" fmla="*/ 0 h 3473450"/>
              <a:gd name="connsiteX0" fmla="*/ 0 w 9144000"/>
              <a:gd name="connsiteY0" fmla="*/ 0 h 3473450"/>
              <a:gd name="connsiteX1" fmla="*/ 419209 w 9144000"/>
              <a:gd name="connsiteY1" fmla="*/ 6165 h 3473450"/>
              <a:gd name="connsiteX2" fmla="*/ 9144000 w 9144000"/>
              <a:gd name="connsiteY2" fmla="*/ 0 h 3473450"/>
              <a:gd name="connsiteX3" fmla="*/ 9144000 w 9144000"/>
              <a:gd name="connsiteY3" fmla="*/ 3473450 h 3473450"/>
              <a:gd name="connsiteX4" fmla="*/ 0 w 9144000"/>
              <a:gd name="connsiteY4" fmla="*/ 3473450 h 3473450"/>
              <a:gd name="connsiteX5" fmla="*/ 0 w 9144000"/>
              <a:gd name="connsiteY5" fmla="*/ 0 h 3473450"/>
              <a:gd name="connsiteX0" fmla="*/ 0 w 9144000"/>
              <a:gd name="connsiteY0" fmla="*/ 0 h 3473450"/>
              <a:gd name="connsiteX1" fmla="*/ 394184 w 9144000"/>
              <a:gd name="connsiteY1" fmla="*/ 12421 h 3473450"/>
              <a:gd name="connsiteX2" fmla="*/ 9144000 w 9144000"/>
              <a:gd name="connsiteY2" fmla="*/ 0 h 3473450"/>
              <a:gd name="connsiteX3" fmla="*/ 9144000 w 9144000"/>
              <a:gd name="connsiteY3" fmla="*/ 3473450 h 3473450"/>
              <a:gd name="connsiteX4" fmla="*/ 0 w 9144000"/>
              <a:gd name="connsiteY4" fmla="*/ 3473450 h 3473450"/>
              <a:gd name="connsiteX5" fmla="*/ 0 w 9144000"/>
              <a:gd name="connsiteY5" fmla="*/ 0 h 3473450"/>
              <a:gd name="connsiteX0" fmla="*/ 0 w 9144000"/>
              <a:gd name="connsiteY0" fmla="*/ 0 h 3473450"/>
              <a:gd name="connsiteX1" fmla="*/ 419208 w 9144000"/>
              <a:gd name="connsiteY1" fmla="*/ 6165 h 3473450"/>
              <a:gd name="connsiteX2" fmla="*/ 9144000 w 9144000"/>
              <a:gd name="connsiteY2" fmla="*/ 0 h 3473450"/>
              <a:gd name="connsiteX3" fmla="*/ 9144000 w 9144000"/>
              <a:gd name="connsiteY3" fmla="*/ 3473450 h 3473450"/>
              <a:gd name="connsiteX4" fmla="*/ 0 w 9144000"/>
              <a:gd name="connsiteY4" fmla="*/ 3473450 h 3473450"/>
              <a:gd name="connsiteX5" fmla="*/ 0 w 9144000"/>
              <a:gd name="connsiteY5" fmla="*/ 0 h 3473450"/>
              <a:gd name="connsiteX0" fmla="*/ 0 w 9144000"/>
              <a:gd name="connsiteY0" fmla="*/ 0 h 3473450"/>
              <a:gd name="connsiteX1" fmla="*/ 419208 w 9144000"/>
              <a:gd name="connsiteY1" fmla="*/ 6165 h 3473450"/>
              <a:gd name="connsiteX2" fmla="*/ 444180 w 9144000"/>
              <a:gd name="connsiteY2" fmla="*/ 1144825 h 3473450"/>
              <a:gd name="connsiteX3" fmla="*/ 9144000 w 9144000"/>
              <a:gd name="connsiteY3" fmla="*/ 0 h 3473450"/>
              <a:gd name="connsiteX4" fmla="*/ 9144000 w 9144000"/>
              <a:gd name="connsiteY4" fmla="*/ 3473450 h 3473450"/>
              <a:gd name="connsiteX5" fmla="*/ 0 w 9144000"/>
              <a:gd name="connsiteY5" fmla="*/ 3473450 h 3473450"/>
              <a:gd name="connsiteX6" fmla="*/ 0 w 9144000"/>
              <a:gd name="connsiteY6" fmla="*/ 0 h 3473450"/>
              <a:gd name="connsiteX0" fmla="*/ 0 w 9144000"/>
              <a:gd name="connsiteY0" fmla="*/ 0 h 3473450"/>
              <a:gd name="connsiteX1" fmla="*/ 419208 w 9144000"/>
              <a:gd name="connsiteY1" fmla="*/ 6165 h 3473450"/>
              <a:gd name="connsiteX2" fmla="*/ 444180 w 9144000"/>
              <a:gd name="connsiteY2" fmla="*/ 1144825 h 3473450"/>
              <a:gd name="connsiteX3" fmla="*/ 1388843 w 9144000"/>
              <a:gd name="connsiteY3" fmla="*/ 6256 h 3473450"/>
              <a:gd name="connsiteX4" fmla="*/ 9144000 w 9144000"/>
              <a:gd name="connsiteY4" fmla="*/ 0 h 3473450"/>
              <a:gd name="connsiteX5" fmla="*/ 9144000 w 9144000"/>
              <a:gd name="connsiteY5" fmla="*/ 3473450 h 3473450"/>
              <a:gd name="connsiteX6" fmla="*/ 0 w 9144000"/>
              <a:gd name="connsiteY6" fmla="*/ 3473450 h 3473450"/>
              <a:gd name="connsiteX7" fmla="*/ 0 w 9144000"/>
              <a:gd name="connsiteY7" fmla="*/ 0 h 3473450"/>
              <a:gd name="connsiteX0" fmla="*/ 0 w 9144000"/>
              <a:gd name="connsiteY0" fmla="*/ 0 h 3473450"/>
              <a:gd name="connsiteX1" fmla="*/ 419208 w 9144000"/>
              <a:gd name="connsiteY1" fmla="*/ 6165 h 3473450"/>
              <a:gd name="connsiteX2" fmla="*/ 444180 w 9144000"/>
              <a:gd name="connsiteY2" fmla="*/ 1144825 h 3473450"/>
              <a:gd name="connsiteX3" fmla="*/ 1370075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70075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70075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37507 w 9144000"/>
              <a:gd name="connsiteY1" fmla="*/ 104986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0459 w 9144000"/>
              <a:gd name="connsiteY3" fmla="*/ 1263011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28218 w 9144000"/>
              <a:gd name="connsiteY7" fmla="*/ 3473378 h 3473450"/>
              <a:gd name="connsiteX8" fmla="*/ 0 w 9144000"/>
              <a:gd name="connsiteY8" fmla="*/ 3473450 h 3473450"/>
              <a:gd name="connsiteX9" fmla="*/ 0 w 9144000"/>
              <a:gd name="connsiteY9"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625856 w 9144000"/>
              <a:gd name="connsiteY7" fmla="*/ 3473378 h 3473450"/>
              <a:gd name="connsiteX8" fmla="*/ 428218 w 9144000"/>
              <a:gd name="connsiteY8" fmla="*/ 3473378 h 3473450"/>
              <a:gd name="connsiteX9" fmla="*/ 0 w 9144000"/>
              <a:gd name="connsiteY9" fmla="*/ 3473450 h 3473450"/>
              <a:gd name="connsiteX10" fmla="*/ 0 w 9144000"/>
              <a:gd name="connsiteY10"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625856 w 9144000"/>
              <a:gd name="connsiteY8" fmla="*/ 3473378 h 3473450"/>
              <a:gd name="connsiteX9" fmla="*/ 428218 w 9144000"/>
              <a:gd name="connsiteY9" fmla="*/ 3473378 h 3473450"/>
              <a:gd name="connsiteX10" fmla="*/ 0 w 9144000"/>
              <a:gd name="connsiteY10" fmla="*/ 3473450 h 3473450"/>
              <a:gd name="connsiteX11" fmla="*/ 0 w 9144000"/>
              <a:gd name="connsiteY11"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589614 w 9144000"/>
              <a:gd name="connsiteY8" fmla="*/ 3469718 h 3473450"/>
              <a:gd name="connsiteX9" fmla="*/ 625856 w 9144000"/>
              <a:gd name="connsiteY9" fmla="*/ 3473378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625856 w 9144000"/>
              <a:gd name="connsiteY9" fmla="*/ 3473378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289289 w 9144000"/>
              <a:gd name="connsiteY3" fmla="*/ 108520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289289 w 9144000"/>
              <a:gd name="connsiteY3" fmla="*/ 1085209 h 3473450"/>
              <a:gd name="connsiteX4" fmla="*/ 1248884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289289 w 9144000"/>
              <a:gd name="connsiteY3" fmla="*/ 108520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512187 w 9144000"/>
              <a:gd name="connsiteY3" fmla="*/ 114222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284105 w 9144000"/>
              <a:gd name="connsiteY3" fmla="*/ 108520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63690 w 9144000"/>
              <a:gd name="connsiteY2" fmla="*/ 1084145 h 3473450"/>
              <a:gd name="connsiteX3" fmla="*/ 1284105 w 9144000"/>
              <a:gd name="connsiteY3" fmla="*/ 108520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63690 w 9144000"/>
              <a:gd name="connsiteY2" fmla="*/ 1084145 h 3473450"/>
              <a:gd name="connsiteX3" fmla="*/ 1284105 w 9144000"/>
              <a:gd name="connsiteY3" fmla="*/ 108520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7689 h 3473450"/>
              <a:gd name="connsiteX2" fmla="*/ 463690 w 9144000"/>
              <a:gd name="connsiteY2" fmla="*/ 1084145 h 3473450"/>
              <a:gd name="connsiteX3" fmla="*/ 1284105 w 9144000"/>
              <a:gd name="connsiteY3" fmla="*/ 108520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4112 h 3477562"/>
              <a:gd name="connsiteX1" fmla="*/ 460678 w 9144000"/>
              <a:gd name="connsiteY1" fmla="*/ 11801 h 3477562"/>
              <a:gd name="connsiteX2" fmla="*/ 463690 w 9144000"/>
              <a:gd name="connsiteY2" fmla="*/ 1088257 h 3477562"/>
              <a:gd name="connsiteX3" fmla="*/ 1284105 w 9144000"/>
              <a:gd name="connsiteY3" fmla="*/ 1089321 h 3477562"/>
              <a:gd name="connsiteX4" fmla="*/ 1290354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9296 h 3482746"/>
              <a:gd name="connsiteX1" fmla="*/ 460678 w 9144000"/>
              <a:gd name="connsiteY1" fmla="*/ 16985 h 3482746"/>
              <a:gd name="connsiteX2" fmla="*/ 463690 w 9144000"/>
              <a:gd name="connsiteY2" fmla="*/ 1093441 h 3482746"/>
              <a:gd name="connsiteX3" fmla="*/ 1284105 w 9144000"/>
              <a:gd name="connsiteY3" fmla="*/ 1094505 h 3482746"/>
              <a:gd name="connsiteX4" fmla="*/ 1414763 w 9144000"/>
              <a:gd name="connsiteY4" fmla="*/ 0 h 3482746"/>
              <a:gd name="connsiteX5" fmla="*/ 9144000 w 9144000"/>
              <a:gd name="connsiteY5" fmla="*/ 9296 h 3482746"/>
              <a:gd name="connsiteX6" fmla="*/ 9144000 w 9144000"/>
              <a:gd name="connsiteY6" fmla="*/ 3482746 h 3482746"/>
              <a:gd name="connsiteX7" fmla="*/ 4776273 w 9144000"/>
              <a:gd name="connsiteY7" fmla="*/ 3482674 h 3482746"/>
              <a:gd name="connsiteX8" fmla="*/ 4776273 w 9144000"/>
              <a:gd name="connsiteY8" fmla="*/ 2732366 h 3482746"/>
              <a:gd name="connsiteX9" fmla="*/ 424558 w 9144000"/>
              <a:gd name="connsiteY9" fmla="*/ 2728706 h 3482746"/>
              <a:gd name="connsiteX10" fmla="*/ 428218 w 9144000"/>
              <a:gd name="connsiteY10" fmla="*/ 3482674 h 3482746"/>
              <a:gd name="connsiteX11" fmla="*/ 0 w 9144000"/>
              <a:gd name="connsiteY11" fmla="*/ 3482746 h 3482746"/>
              <a:gd name="connsiteX12" fmla="*/ 0 w 9144000"/>
              <a:gd name="connsiteY12" fmla="*/ 9296 h 3482746"/>
              <a:gd name="connsiteX0" fmla="*/ 0 w 9144000"/>
              <a:gd name="connsiteY0" fmla="*/ 4112 h 3477562"/>
              <a:gd name="connsiteX1" fmla="*/ 460678 w 9144000"/>
              <a:gd name="connsiteY1" fmla="*/ 11801 h 3477562"/>
              <a:gd name="connsiteX2" fmla="*/ 463690 w 9144000"/>
              <a:gd name="connsiteY2" fmla="*/ 1088257 h 3477562"/>
              <a:gd name="connsiteX3" fmla="*/ 1284105 w 9144000"/>
              <a:gd name="connsiteY3" fmla="*/ 1089321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5862 w 9144000"/>
              <a:gd name="connsiteY1" fmla="*/ 1434 h 3477562"/>
              <a:gd name="connsiteX2" fmla="*/ 463690 w 9144000"/>
              <a:gd name="connsiteY2" fmla="*/ 1088257 h 3477562"/>
              <a:gd name="connsiteX3" fmla="*/ 1284105 w 9144000"/>
              <a:gd name="connsiteY3" fmla="*/ 1089321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3690 w 9144000"/>
              <a:gd name="connsiteY2" fmla="*/ 1088257 h 3477562"/>
              <a:gd name="connsiteX3" fmla="*/ 1284105 w 9144000"/>
              <a:gd name="connsiteY3" fmla="*/ 1089321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3690 w 9144000"/>
              <a:gd name="connsiteY2" fmla="*/ 1088257 h 3477562"/>
              <a:gd name="connsiteX3" fmla="*/ 1272123 w 9144000"/>
              <a:gd name="connsiteY3" fmla="*/ 1113284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80 w 9144000"/>
              <a:gd name="connsiteY2" fmla="*/ 1118211 h 3477562"/>
              <a:gd name="connsiteX3" fmla="*/ 1272123 w 9144000"/>
              <a:gd name="connsiteY3" fmla="*/ 1113284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80 w 9144000"/>
              <a:gd name="connsiteY2" fmla="*/ 1118211 h 3477562"/>
              <a:gd name="connsiteX3" fmla="*/ 1290095 w 9144000"/>
              <a:gd name="connsiteY3" fmla="*/ 1113284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80 w 9144000"/>
              <a:gd name="connsiteY2" fmla="*/ 1118211 h 3477562"/>
              <a:gd name="connsiteX3" fmla="*/ 1290095 w 9144000"/>
              <a:gd name="connsiteY3" fmla="*/ 1125266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80 w 9144000"/>
              <a:gd name="connsiteY2" fmla="*/ 1118211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80 w 9144000"/>
              <a:gd name="connsiteY2" fmla="*/ 1021449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753918 w 9144000"/>
              <a:gd name="connsiteY2" fmla="*/ 1432687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75727 w 9144000"/>
              <a:gd name="connsiteY2" fmla="*/ 1499211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75727 w 9144000"/>
              <a:gd name="connsiteY2" fmla="*/ 1499211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626918 w 9144000"/>
              <a:gd name="connsiteY2" fmla="*/ 1517354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57584 w 9144000"/>
              <a:gd name="connsiteY2" fmla="*/ 1523402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79 w 9144000"/>
              <a:gd name="connsiteY2" fmla="*/ 1033544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584583 w 9144000"/>
              <a:gd name="connsiteY2" fmla="*/ 1172639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3631 w 9144000"/>
              <a:gd name="connsiteY2" fmla="*/ 1027496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3631 w 9144000"/>
              <a:gd name="connsiteY2" fmla="*/ 1027496 h 3477562"/>
              <a:gd name="connsiteX3" fmla="*/ 1217523 w 9144000"/>
              <a:gd name="connsiteY3" fmla="*/ 1028561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22255 h 3495705"/>
              <a:gd name="connsiteX1" fmla="*/ 460678 w 9144000"/>
              <a:gd name="connsiteY1" fmla="*/ 24760 h 3495705"/>
              <a:gd name="connsiteX2" fmla="*/ 463631 w 9144000"/>
              <a:gd name="connsiteY2" fmla="*/ 1045639 h 3495705"/>
              <a:gd name="connsiteX3" fmla="*/ 1217523 w 9144000"/>
              <a:gd name="connsiteY3" fmla="*/ 1046704 h 3495705"/>
              <a:gd name="connsiteX4" fmla="*/ 1207416 w 9144000"/>
              <a:gd name="connsiteY4" fmla="*/ 0 h 3495705"/>
              <a:gd name="connsiteX5" fmla="*/ 9144000 w 9144000"/>
              <a:gd name="connsiteY5" fmla="*/ 22255 h 3495705"/>
              <a:gd name="connsiteX6" fmla="*/ 9144000 w 9144000"/>
              <a:gd name="connsiteY6" fmla="*/ 3495705 h 3495705"/>
              <a:gd name="connsiteX7" fmla="*/ 4776273 w 9144000"/>
              <a:gd name="connsiteY7" fmla="*/ 3495633 h 3495705"/>
              <a:gd name="connsiteX8" fmla="*/ 4776273 w 9144000"/>
              <a:gd name="connsiteY8" fmla="*/ 2745325 h 3495705"/>
              <a:gd name="connsiteX9" fmla="*/ 424558 w 9144000"/>
              <a:gd name="connsiteY9" fmla="*/ 2741665 h 3495705"/>
              <a:gd name="connsiteX10" fmla="*/ 428218 w 9144000"/>
              <a:gd name="connsiteY10" fmla="*/ 3495633 h 3495705"/>
              <a:gd name="connsiteX11" fmla="*/ 0 w 9144000"/>
              <a:gd name="connsiteY11" fmla="*/ 3495705 h 3495705"/>
              <a:gd name="connsiteX12" fmla="*/ 0 w 9144000"/>
              <a:gd name="connsiteY12" fmla="*/ 22255 h 3495705"/>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189273 w 9144000"/>
              <a:gd name="connsiteY4" fmla="*/ 7450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07416 w 9144000"/>
              <a:gd name="connsiteY4" fmla="*/ 7983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189273 w 9144000"/>
              <a:gd name="connsiteY4" fmla="*/ 80554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13464 w 9144000"/>
              <a:gd name="connsiteY4" fmla="*/ 1935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0" h="3473450">
                <a:moveTo>
                  <a:pt x="0" y="0"/>
                </a:moveTo>
                <a:lnTo>
                  <a:pt x="460678" y="2505"/>
                </a:lnTo>
                <a:cubicBezTo>
                  <a:pt x="467258" y="181367"/>
                  <a:pt x="460712" y="888442"/>
                  <a:pt x="463631" y="1023384"/>
                </a:cubicBezTo>
                <a:lnTo>
                  <a:pt x="1217523" y="1024449"/>
                </a:lnTo>
                <a:cubicBezTo>
                  <a:pt x="1217622" y="1021952"/>
                  <a:pt x="1212357" y="439565"/>
                  <a:pt x="1213464" y="1935"/>
                </a:cubicBezTo>
                <a:lnTo>
                  <a:pt x="9144000" y="0"/>
                </a:lnTo>
                <a:lnTo>
                  <a:pt x="9144000" y="3473450"/>
                </a:lnTo>
                <a:lnTo>
                  <a:pt x="4776273" y="3473378"/>
                </a:lnTo>
                <a:lnTo>
                  <a:pt x="4776273" y="2723070"/>
                </a:lnTo>
                <a:lnTo>
                  <a:pt x="424558" y="2719410"/>
                </a:lnTo>
                <a:lnTo>
                  <a:pt x="428218" y="3473378"/>
                </a:lnTo>
                <a:lnTo>
                  <a:pt x="0" y="3473450"/>
                </a:lnTo>
                <a:lnTo>
                  <a:pt x="0" y="0"/>
                </a:lnTo>
                <a:close/>
              </a:path>
            </a:pathLst>
          </a:custGeom>
          <a:solidFill>
            <a:srgbClr val="EEEFEE"/>
          </a:solidFill>
        </p:spPr>
        <p:txBody>
          <a:bodyPr anchor="ctr"/>
          <a:lstStyle>
            <a:lvl1pPr marL="0" indent="0" algn="ctr">
              <a:buNone/>
              <a:defRPr>
                <a:latin typeface="Helvetica" pitchFamily="34" charset="0"/>
              </a:defRPr>
            </a:lvl1pPr>
          </a:lstStyle>
          <a:p>
            <a:endParaRPr lang="fi-FI"/>
          </a:p>
        </p:txBody>
      </p:sp>
      <p:sp>
        <p:nvSpPr>
          <p:cNvPr id="13" name="Suorakulmio 12"/>
          <p:cNvSpPr/>
          <p:nvPr userDrawn="1"/>
        </p:nvSpPr>
        <p:spPr>
          <a:xfrm>
            <a:off x="0" y="6540486"/>
            <a:ext cx="9144000" cy="32365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1"/>
              </a:solidFill>
              <a:latin typeface="Helvetica" pitchFamily="34" charset="0"/>
            </a:endParaRPr>
          </a:p>
        </p:txBody>
      </p:sp>
      <p:sp>
        <p:nvSpPr>
          <p:cNvPr id="11" name="Suorakulmio 10"/>
          <p:cNvSpPr/>
          <p:nvPr userDrawn="1"/>
        </p:nvSpPr>
        <p:spPr>
          <a:xfrm>
            <a:off x="425824" y="2719294"/>
            <a:ext cx="4347882" cy="2099235"/>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latin typeface="Helvetica" pitchFamily="34" charset="0"/>
            </a:endParaRPr>
          </a:p>
        </p:txBody>
      </p:sp>
      <p:sp>
        <p:nvSpPr>
          <p:cNvPr id="2" name="Otsikko 1"/>
          <p:cNvSpPr>
            <a:spLocks noGrp="1"/>
          </p:cNvSpPr>
          <p:nvPr>
            <p:ph type="title"/>
          </p:nvPr>
        </p:nvSpPr>
        <p:spPr>
          <a:xfrm>
            <a:off x="821764" y="3227296"/>
            <a:ext cx="3541059" cy="1763058"/>
          </a:xfrm>
        </p:spPr>
        <p:txBody>
          <a:bodyPr anchor="t">
            <a:normAutofit/>
          </a:bodyPr>
          <a:lstStyle>
            <a:lvl1pPr algn="l">
              <a:defRPr sz="3600" b="1" cap="none">
                <a:latin typeface="Helvetica" pitchFamily="34" charset="0"/>
              </a:defRPr>
            </a:lvl1pPr>
          </a:lstStyle>
          <a:p>
            <a:r>
              <a:rPr lang="fi-FI" dirty="0" smtClean="0"/>
              <a:t>Muokkaa perustyylejä naps.</a:t>
            </a:r>
            <a:endParaRPr lang="fi-FI" dirty="0"/>
          </a:p>
        </p:txBody>
      </p:sp>
      <p:sp>
        <p:nvSpPr>
          <p:cNvPr id="3" name="Tekstin paikkamerkki 2"/>
          <p:cNvSpPr>
            <a:spLocks noGrp="1"/>
          </p:cNvSpPr>
          <p:nvPr>
            <p:ph type="body" idx="1"/>
          </p:nvPr>
        </p:nvSpPr>
        <p:spPr>
          <a:xfrm>
            <a:off x="821764" y="5162831"/>
            <a:ext cx="3541059" cy="1142345"/>
          </a:xfrm>
        </p:spPr>
        <p:txBody>
          <a:bodyPr anchor="t"/>
          <a:lstStyle>
            <a:lvl1pPr marL="0" indent="0">
              <a:buNone/>
              <a:defRPr sz="2000">
                <a:solidFill>
                  <a:schemeClr val="tx2"/>
                </a:solidFill>
                <a:latin typeface="Helvetica"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dirty="0" smtClean="0"/>
              <a:t>Muokkaa tekstin perustyylejä napsauttamalla</a:t>
            </a:r>
          </a:p>
        </p:txBody>
      </p:sp>
      <p:sp>
        <p:nvSpPr>
          <p:cNvPr id="8" name="Alatunnisteen paikkamerkki 4"/>
          <p:cNvSpPr>
            <a:spLocks noGrp="1"/>
          </p:cNvSpPr>
          <p:nvPr>
            <p:ph type="ftr" sz="quarter" idx="3"/>
          </p:nvPr>
        </p:nvSpPr>
        <p:spPr>
          <a:xfrm>
            <a:off x="5343907" y="6592625"/>
            <a:ext cx="2147658" cy="180989"/>
          </a:xfrm>
          <a:prstGeom prst="rect">
            <a:avLst/>
          </a:prstGeom>
        </p:spPr>
        <p:txBody>
          <a:bodyPr/>
          <a:lstStyle>
            <a:lvl1pPr algn="r">
              <a:defRPr sz="900">
                <a:solidFill>
                  <a:schemeClr val="bg1"/>
                </a:solidFill>
                <a:latin typeface="Helvetica" pitchFamily="34" charset="0"/>
                <a:cs typeface="Helvetica" pitchFamily="34" charset="0"/>
              </a:defRPr>
            </a:lvl1pPr>
          </a:lstStyle>
          <a:p>
            <a:r>
              <a:rPr lang="fi-FI" smtClean="0">
                <a:solidFill>
                  <a:schemeClr val="accent1"/>
                </a:solidFill>
              </a:rPr>
              <a:t>JYU. Since 1863. Bottas</a:t>
            </a:r>
            <a:endParaRPr lang="fi-FI" dirty="0" smtClean="0"/>
          </a:p>
        </p:txBody>
      </p:sp>
      <p:sp>
        <p:nvSpPr>
          <p:cNvPr id="9" name="Dian numeron paikkamerkki 5"/>
          <p:cNvSpPr>
            <a:spLocks noGrp="1"/>
          </p:cNvSpPr>
          <p:nvPr>
            <p:ph type="sldNum" sz="quarter" idx="4"/>
          </p:nvPr>
        </p:nvSpPr>
        <p:spPr>
          <a:xfrm>
            <a:off x="8564975" y="6592625"/>
            <a:ext cx="454016" cy="180989"/>
          </a:xfrm>
          <a:prstGeom prst="rect">
            <a:avLst/>
          </a:prstGeom>
        </p:spPr>
        <p:txBody>
          <a:bodyPr/>
          <a:lstStyle>
            <a:lvl1pPr algn="l">
              <a:defRPr sz="900">
                <a:solidFill>
                  <a:schemeClr val="bg1"/>
                </a:solidFill>
                <a:latin typeface="Helvetica" pitchFamily="34" charset="0"/>
              </a:defRPr>
            </a:lvl1pPr>
          </a:lstStyle>
          <a:p>
            <a:fld id="{0FE3988A-0109-0B40-965D-9E0ED41EFEE4}" type="slidenum">
              <a:rPr lang="fi-FI" smtClean="0"/>
              <a:pPr/>
              <a:t>‹#›</a:t>
            </a:fld>
            <a:endParaRPr lang="fi-FI" dirty="0"/>
          </a:p>
        </p:txBody>
      </p:sp>
      <p:sp>
        <p:nvSpPr>
          <p:cNvPr id="12" name="Sisällön paikkamerkki 2"/>
          <p:cNvSpPr>
            <a:spLocks noGrp="1"/>
          </p:cNvSpPr>
          <p:nvPr>
            <p:ph sz="half" idx="11"/>
          </p:nvPr>
        </p:nvSpPr>
        <p:spPr>
          <a:xfrm>
            <a:off x="4908176" y="3937000"/>
            <a:ext cx="3904130" cy="2368176"/>
          </a:xfrm>
        </p:spPr>
        <p:txBody>
          <a:bodyPr>
            <a:normAutofit/>
          </a:bodyPr>
          <a:lstStyle>
            <a:lvl1pPr marL="0" indent="0">
              <a:buNone/>
              <a:defRPr sz="1400">
                <a:latin typeface="Helvetica" pitchFamily="34" charset="0"/>
              </a:defRPr>
            </a:lvl1pPr>
            <a:lvl2pPr marL="457200" indent="0">
              <a:buNone/>
              <a:defRPr sz="1400"/>
            </a:lvl2pPr>
            <a:lvl3pPr marL="914400" indent="0">
              <a:buNone/>
              <a:defRPr sz="1400"/>
            </a:lvl3pPr>
            <a:lvl4pPr marL="1371600" indent="0">
              <a:buNone/>
              <a:defRPr sz="1400"/>
            </a:lvl4pPr>
            <a:lvl5pPr marL="1828800" indent="0">
              <a:buNone/>
              <a:defRPr sz="1400"/>
            </a:lvl5pPr>
            <a:lvl6pPr>
              <a:defRPr sz="1800"/>
            </a:lvl6pPr>
            <a:lvl7pPr>
              <a:defRPr sz="1800"/>
            </a:lvl7pPr>
            <a:lvl8pPr>
              <a:defRPr sz="1800"/>
            </a:lvl8pPr>
            <a:lvl9pPr>
              <a:defRPr sz="1800"/>
            </a:lvl9pPr>
          </a:lstStyle>
          <a:p>
            <a:pPr lvl="0"/>
            <a:r>
              <a:rPr lang="fi-FI" dirty="0" smtClean="0"/>
              <a:t>Muokkaa tekstin perustyylejä napsauttamalla</a:t>
            </a:r>
          </a:p>
        </p:txBody>
      </p:sp>
      <p:cxnSp>
        <p:nvCxnSpPr>
          <p:cNvPr id="16" name="Suora yhdysviiva 15"/>
          <p:cNvCxnSpPr/>
          <p:nvPr userDrawn="1"/>
        </p:nvCxnSpPr>
        <p:spPr>
          <a:xfrm>
            <a:off x="8503899"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 name="Suora yhdysviiva 16"/>
          <p:cNvCxnSpPr/>
          <p:nvPr userDrawn="1"/>
        </p:nvCxnSpPr>
        <p:spPr>
          <a:xfrm>
            <a:off x="7552916"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21" name="Päivämäärän paikkamerkki 3"/>
          <p:cNvSpPr>
            <a:spLocks noGrp="1"/>
          </p:cNvSpPr>
          <p:nvPr>
            <p:ph type="dt" sz="half" idx="10"/>
          </p:nvPr>
        </p:nvSpPr>
        <p:spPr>
          <a:xfrm>
            <a:off x="7617453" y="6592625"/>
            <a:ext cx="831227" cy="180989"/>
          </a:xfrm>
          <a:prstGeom prst="rect">
            <a:avLst/>
          </a:prstGeom>
        </p:spPr>
        <p:txBody>
          <a:bodyPr/>
          <a:lstStyle>
            <a:lvl1pPr algn="ctr">
              <a:defRPr sz="900">
                <a:solidFill>
                  <a:schemeClr val="bg1"/>
                </a:solidFill>
                <a:latin typeface="Helvetica" pitchFamily="34" charset="0"/>
              </a:defRPr>
            </a:lvl1pPr>
          </a:lstStyle>
          <a:p>
            <a:fld id="{DB910B11-BE91-41A0-8D43-3F616F27E596}" type="datetime1">
              <a:rPr lang="fi-FI" smtClean="0"/>
              <a:t>21.10.2019</a:t>
            </a:fld>
            <a:endParaRPr lang="fi-FI" dirty="0"/>
          </a:p>
        </p:txBody>
      </p:sp>
      <p:grpSp>
        <p:nvGrpSpPr>
          <p:cNvPr id="22" name="Group 21"/>
          <p:cNvGrpSpPr/>
          <p:nvPr userDrawn="1"/>
        </p:nvGrpSpPr>
        <p:grpSpPr>
          <a:xfrm>
            <a:off x="457201" y="0"/>
            <a:ext cx="763388" cy="1028096"/>
            <a:chOff x="457200" y="0"/>
            <a:chExt cx="763388" cy="1028096"/>
          </a:xfrm>
        </p:grpSpPr>
        <p:sp>
          <p:nvSpPr>
            <p:cNvPr id="23" name="Suorakulmio 15"/>
            <p:cNvSpPr/>
            <p:nvPr userDrawn="1"/>
          </p:nvSpPr>
          <p:spPr>
            <a:xfrm>
              <a:off x="457200" y="0"/>
              <a:ext cx="763388" cy="102809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latin typeface="Helvetica" pitchFamily="34" charset="0"/>
              </a:endParaRPr>
            </a:p>
          </p:txBody>
        </p:sp>
        <p:pic>
          <p:nvPicPr>
            <p:cNvPr id="24" name="Kuva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7117" y="165903"/>
              <a:ext cx="323551" cy="736410"/>
            </a:xfrm>
            <a:prstGeom prst="rect">
              <a:avLst/>
            </a:prstGeom>
          </p:spPr>
        </p:pic>
      </p:grpSp>
    </p:spTree>
    <p:extLst>
      <p:ext uri="{BB962C8B-B14F-4D97-AF65-F5344CB8AC3E}">
        <p14:creationId xmlns:p14="http://schemas.microsoft.com/office/powerpoint/2010/main" val="416279359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Osan ylätunniste">
    <p:spTree>
      <p:nvGrpSpPr>
        <p:cNvPr id="1" name=""/>
        <p:cNvGrpSpPr/>
        <p:nvPr/>
      </p:nvGrpSpPr>
      <p:grpSpPr>
        <a:xfrm>
          <a:off x="0" y="0"/>
          <a:ext cx="0" cy="0"/>
          <a:chOff x="0" y="0"/>
          <a:chExt cx="0" cy="0"/>
        </a:xfrm>
      </p:grpSpPr>
      <p:sp>
        <p:nvSpPr>
          <p:cNvPr id="25" name="Suorakulmio 6"/>
          <p:cNvSpPr/>
          <p:nvPr userDrawn="1"/>
        </p:nvSpPr>
        <p:spPr>
          <a:xfrm>
            <a:off x="0" y="3877234"/>
            <a:ext cx="9144000" cy="2980766"/>
          </a:xfrm>
          <a:prstGeom prst="rect">
            <a:avLst/>
          </a:prstGeom>
          <a:solidFill>
            <a:srgbClr val="F156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latin typeface="Helvetica" pitchFamily="34" charset="0"/>
            </a:endParaRPr>
          </a:p>
        </p:txBody>
      </p:sp>
      <p:sp>
        <p:nvSpPr>
          <p:cNvPr id="6" name="Kuvan paikkamerkki 5"/>
          <p:cNvSpPr>
            <a:spLocks noGrp="1"/>
          </p:cNvSpPr>
          <p:nvPr>
            <p:ph type="pic" sz="quarter" idx="12"/>
          </p:nvPr>
        </p:nvSpPr>
        <p:spPr>
          <a:xfrm>
            <a:off x="-2" y="-1"/>
            <a:ext cx="9144001" cy="3769783"/>
          </a:xfrm>
          <a:custGeom>
            <a:avLst/>
            <a:gdLst>
              <a:gd name="connsiteX0" fmla="*/ 0 w 9144000"/>
              <a:gd name="connsiteY0" fmla="*/ 0 h 3473450"/>
              <a:gd name="connsiteX1" fmla="*/ 9144000 w 9144000"/>
              <a:gd name="connsiteY1" fmla="*/ 0 h 3473450"/>
              <a:gd name="connsiteX2" fmla="*/ 9144000 w 9144000"/>
              <a:gd name="connsiteY2" fmla="*/ 3473450 h 3473450"/>
              <a:gd name="connsiteX3" fmla="*/ 0 w 9144000"/>
              <a:gd name="connsiteY3" fmla="*/ 3473450 h 3473450"/>
              <a:gd name="connsiteX4" fmla="*/ 0 w 9144000"/>
              <a:gd name="connsiteY4" fmla="*/ 0 h 3473450"/>
              <a:gd name="connsiteX0" fmla="*/ 0 w 9144000"/>
              <a:gd name="connsiteY0" fmla="*/ 0 h 3473450"/>
              <a:gd name="connsiteX1" fmla="*/ 419209 w 9144000"/>
              <a:gd name="connsiteY1" fmla="*/ 6165 h 3473450"/>
              <a:gd name="connsiteX2" fmla="*/ 9144000 w 9144000"/>
              <a:gd name="connsiteY2" fmla="*/ 0 h 3473450"/>
              <a:gd name="connsiteX3" fmla="*/ 9144000 w 9144000"/>
              <a:gd name="connsiteY3" fmla="*/ 3473450 h 3473450"/>
              <a:gd name="connsiteX4" fmla="*/ 0 w 9144000"/>
              <a:gd name="connsiteY4" fmla="*/ 3473450 h 3473450"/>
              <a:gd name="connsiteX5" fmla="*/ 0 w 9144000"/>
              <a:gd name="connsiteY5" fmla="*/ 0 h 3473450"/>
              <a:gd name="connsiteX0" fmla="*/ 0 w 9144000"/>
              <a:gd name="connsiteY0" fmla="*/ 0 h 3473450"/>
              <a:gd name="connsiteX1" fmla="*/ 394184 w 9144000"/>
              <a:gd name="connsiteY1" fmla="*/ 12421 h 3473450"/>
              <a:gd name="connsiteX2" fmla="*/ 9144000 w 9144000"/>
              <a:gd name="connsiteY2" fmla="*/ 0 h 3473450"/>
              <a:gd name="connsiteX3" fmla="*/ 9144000 w 9144000"/>
              <a:gd name="connsiteY3" fmla="*/ 3473450 h 3473450"/>
              <a:gd name="connsiteX4" fmla="*/ 0 w 9144000"/>
              <a:gd name="connsiteY4" fmla="*/ 3473450 h 3473450"/>
              <a:gd name="connsiteX5" fmla="*/ 0 w 9144000"/>
              <a:gd name="connsiteY5" fmla="*/ 0 h 3473450"/>
              <a:gd name="connsiteX0" fmla="*/ 0 w 9144000"/>
              <a:gd name="connsiteY0" fmla="*/ 0 h 3473450"/>
              <a:gd name="connsiteX1" fmla="*/ 419208 w 9144000"/>
              <a:gd name="connsiteY1" fmla="*/ 6165 h 3473450"/>
              <a:gd name="connsiteX2" fmla="*/ 9144000 w 9144000"/>
              <a:gd name="connsiteY2" fmla="*/ 0 h 3473450"/>
              <a:gd name="connsiteX3" fmla="*/ 9144000 w 9144000"/>
              <a:gd name="connsiteY3" fmla="*/ 3473450 h 3473450"/>
              <a:gd name="connsiteX4" fmla="*/ 0 w 9144000"/>
              <a:gd name="connsiteY4" fmla="*/ 3473450 h 3473450"/>
              <a:gd name="connsiteX5" fmla="*/ 0 w 9144000"/>
              <a:gd name="connsiteY5" fmla="*/ 0 h 3473450"/>
              <a:gd name="connsiteX0" fmla="*/ 0 w 9144000"/>
              <a:gd name="connsiteY0" fmla="*/ 0 h 3473450"/>
              <a:gd name="connsiteX1" fmla="*/ 419208 w 9144000"/>
              <a:gd name="connsiteY1" fmla="*/ 6165 h 3473450"/>
              <a:gd name="connsiteX2" fmla="*/ 444180 w 9144000"/>
              <a:gd name="connsiteY2" fmla="*/ 1144825 h 3473450"/>
              <a:gd name="connsiteX3" fmla="*/ 9144000 w 9144000"/>
              <a:gd name="connsiteY3" fmla="*/ 0 h 3473450"/>
              <a:gd name="connsiteX4" fmla="*/ 9144000 w 9144000"/>
              <a:gd name="connsiteY4" fmla="*/ 3473450 h 3473450"/>
              <a:gd name="connsiteX5" fmla="*/ 0 w 9144000"/>
              <a:gd name="connsiteY5" fmla="*/ 3473450 h 3473450"/>
              <a:gd name="connsiteX6" fmla="*/ 0 w 9144000"/>
              <a:gd name="connsiteY6" fmla="*/ 0 h 3473450"/>
              <a:gd name="connsiteX0" fmla="*/ 0 w 9144000"/>
              <a:gd name="connsiteY0" fmla="*/ 0 h 3473450"/>
              <a:gd name="connsiteX1" fmla="*/ 419208 w 9144000"/>
              <a:gd name="connsiteY1" fmla="*/ 6165 h 3473450"/>
              <a:gd name="connsiteX2" fmla="*/ 444180 w 9144000"/>
              <a:gd name="connsiteY2" fmla="*/ 1144825 h 3473450"/>
              <a:gd name="connsiteX3" fmla="*/ 1388843 w 9144000"/>
              <a:gd name="connsiteY3" fmla="*/ 6256 h 3473450"/>
              <a:gd name="connsiteX4" fmla="*/ 9144000 w 9144000"/>
              <a:gd name="connsiteY4" fmla="*/ 0 h 3473450"/>
              <a:gd name="connsiteX5" fmla="*/ 9144000 w 9144000"/>
              <a:gd name="connsiteY5" fmla="*/ 3473450 h 3473450"/>
              <a:gd name="connsiteX6" fmla="*/ 0 w 9144000"/>
              <a:gd name="connsiteY6" fmla="*/ 3473450 h 3473450"/>
              <a:gd name="connsiteX7" fmla="*/ 0 w 9144000"/>
              <a:gd name="connsiteY7" fmla="*/ 0 h 3473450"/>
              <a:gd name="connsiteX0" fmla="*/ 0 w 9144000"/>
              <a:gd name="connsiteY0" fmla="*/ 0 h 3473450"/>
              <a:gd name="connsiteX1" fmla="*/ 419208 w 9144000"/>
              <a:gd name="connsiteY1" fmla="*/ 6165 h 3473450"/>
              <a:gd name="connsiteX2" fmla="*/ 444180 w 9144000"/>
              <a:gd name="connsiteY2" fmla="*/ 1144825 h 3473450"/>
              <a:gd name="connsiteX3" fmla="*/ 1370075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70075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70075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37507 w 9144000"/>
              <a:gd name="connsiteY1" fmla="*/ 104986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0459 w 9144000"/>
              <a:gd name="connsiteY3" fmla="*/ 1263011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28218 w 9144000"/>
              <a:gd name="connsiteY7" fmla="*/ 3473378 h 3473450"/>
              <a:gd name="connsiteX8" fmla="*/ 0 w 9144000"/>
              <a:gd name="connsiteY8" fmla="*/ 3473450 h 3473450"/>
              <a:gd name="connsiteX9" fmla="*/ 0 w 9144000"/>
              <a:gd name="connsiteY9"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625856 w 9144000"/>
              <a:gd name="connsiteY7" fmla="*/ 3473378 h 3473450"/>
              <a:gd name="connsiteX8" fmla="*/ 428218 w 9144000"/>
              <a:gd name="connsiteY8" fmla="*/ 3473378 h 3473450"/>
              <a:gd name="connsiteX9" fmla="*/ 0 w 9144000"/>
              <a:gd name="connsiteY9" fmla="*/ 3473450 h 3473450"/>
              <a:gd name="connsiteX10" fmla="*/ 0 w 9144000"/>
              <a:gd name="connsiteY10"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625856 w 9144000"/>
              <a:gd name="connsiteY8" fmla="*/ 3473378 h 3473450"/>
              <a:gd name="connsiteX9" fmla="*/ 428218 w 9144000"/>
              <a:gd name="connsiteY9" fmla="*/ 3473378 h 3473450"/>
              <a:gd name="connsiteX10" fmla="*/ 0 w 9144000"/>
              <a:gd name="connsiteY10" fmla="*/ 3473450 h 3473450"/>
              <a:gd name="connsiteX11" fmla="*/ 0 w 9144000"/>
              <a:gd name="connsiteY11"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589614 w 9144000"/>
              <a:gd name="connsiteY8" fmla="*/ 3469718 h 3473450"/>
              <a:gd name="connsiteX9" fmla="*/ 625856 w 9144000"/>
              <a:gd name="connsiteY9" fmla="*/ 3473378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625856 w 9144000"/>
              <a:gd name="connsiteY9" fmla="*/ 3473378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289289 w 9144000"/>
              <a:gd name="connsiteY3" fmla="*/ 108520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289289 w 9144000"/>
              <a:gd name="connsiteY3" fmla="*/ 1085209 h 3473450"/>
              <a:gd name="connsiteX4" fmla="*/ 1248884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289289 w 9144000"/>
              <a:gd name="connsiteY3" fmla="*/ 108520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512187 w 9144000"/>
              <a:gd name="connsiteY3" fmla="*/ 114222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284105 w 9144000"/>
              <a:gd name="connsiteY3" fmla="*/ 108520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63690 w 9144000"/>
              <a:gd name="connsiteY2" fmla="*/ 1084145 h 3473450"/>
              <a:gd name="connsiteX3" fmla="*/ 1284105 w 9144000"/>
              <a:gd name="connsiteY3" fmla="*/ 108520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63690 w 9144000"/>
              <a:gd name="connsiteY2" fmla="*/ 1084145 h 3473450"/>
              <a:gd name="connsiteX3" fmla="*/ 1284105 w 9144000"/>
              <a:gd name="connsiteY3" fmla="*/ 108520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7689 h 3473450"/>
              <a:gd name="connsiteX2" fmla="*/ 463690 w 9144000"/>
              <a:gd name="connsiteY2" fmla="*/ 1084145 h 3473450"/>
              <a:gd name="connsiteX3" fmla="*/ 1284105 w 9144000"/>
              <a:gd name="connsiteY3" fmla="*/ 108520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4112 h 3477562"/>
              <a:gd name="connsiteX1" fmla="*/ 460678 w 9144000"/>
              <a:gd name="connsiteY1" fmla="*/ 11801 h 3477562"/>
              <a:gd name="connsiteX2" fmla="*/ 463690 w 9144000"/>
              <a:gd name="connsiteY2" fmla="*/ 1088257 h 3477562"/>
              <a:gd name="connsiteX3" fmla="*/ 1284105 w 9144000"/>
              <a:gd name="connsiteY3" fmla="*/ 1089321 h 3477562"/>
              <a:gd name="connsiteX4" fmla="*/ 1290354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9296 h 3482746"/>
              <a:gd name="connsiteX1" fmla="*/ 460678 w 9144000"/>
              <a:gd name="connsiteY1" fmla="*/ 16985 h 3482746"/>
              <a:gd name="connsiteX2" fmla="*/ 463690 w 9144000"/>
              <a:gd name="connsiteY2" fmla="*/ 1093441 h 3482746"/>
              <a:gd name="connsiteX3" fmla="*/ 1284105 w 9144000"/>
              <a:gd name="connsiteY3" fmla="*/ 1094505 h 3482746"/>
              <a:gd name="connsiteX4" fmla="*/ 1414763 w 9144000"/>
              <a:gd name="connsiteY4" fmla="*/ 0 h 3482746"/>
              <a:gd name="connsiteX5" fmla="*/ 9144000 w 9144000"/>
              <a:gd name="connsiteY5" fmla="*/ 9296 h 3482746"/>
              <a:gd name="connsiteX6" fmla="*/ 9144000 w 9144000"/>
              <a:gd name="connsiteY6" fmla="*/ 3482746 h 3482746"/>
              <a:gd name="connsiteX7" fmla="*/ 4776273 w 9144000"/>
              <a:gd name="connsiteY7" fmla="*/ 3482674 h 3482746"/>
              <a:gd name="connsiteX8" fmla="*/ 4776273 w 9144000"/>
              <a:gd name="connsiteY8" fmla="*/ 2732366 h 3482746"/>
              <a:gd name="connsiteX9" fmla="*/ 424558 w 9144000"/>
              <a:gd name="connsiteY9" fmla="*/ 2728706 h 3482746"/>
              <a:gd name="connsiteX10" fmla="*/ 428218 w 9144000"/>
              <a:gd name="connsiteY10" fmla="*/ 3482674 h 3482746"/>
              <a:gd name="connsiteX11" fmla="*/ 0 w 9144000"/>
              <a:gd name="connsiteY11" fmla="*/ 3482746 h 3482746"/>
              <a:gd name="connsiteX12" fmla="*/ 0 w 9144000"/>
              <a:gd name="connsiteY12" fmla="*/ 9296 h 3482746"/>
              <a:gd name="connsiteX0" fmla="*/ 0 w 9144000"/>
              <a:gd name="connsiteY0" fmla="*/ 4112 h 3477562"/>
              <a:gd name="connsiteX1" fmla="*/ 460678 w 9144000"/>
              <a:gd name="connsiteY1" fmla="*/ 11801 h 3477562"/>
              <a:gd name="connsiteX2" fmla="*/ 463690 w 9144000"/>
              <a:gd name="connsiteY2" fmla="*/ 1088257 h 3477562"/>
              <a:gd name="connsiteX3" fmla="*/ 1284105 w 9144000"/>
              <a:gd name="connsiteY3" fmla="*/ 1089321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5862 w 9144000"/>
              <a:gd name="connsiteY1" fmla="*/ 1434 h 3477562"/>
              <a:gd name="connsiteX2" fmla="*/ 463690 w 9144000"/>
              <a:gd name="connsiteY2" fmla="*/ 1088257 h 3477562"/>
              <a:gd name="connsiteX3" fmla="*/ 1284105 w 9144000"/>
              <a:gd name="connsiteY3" fmla="*/ 1089321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3690 w 9144000"/>
              <a:gd name="connsiteY2" fmla="*/ 1088257 h 3477562"/>
              <a:gd name="connsiteX3" fmla="*/ 1284105 w 9144000"/>
              <a:gd name="connsiteY3" fmla="*/ 1089321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3690 w 9144000"/>
              <a:gd name="connsiteY2" fmla="*/ 1088257 h 3477562"/>
              <a:gd name="connsiteX3" fmla="*/ 1272123 w 9144000"/>
              <a:gd name="connsiteY3" fmla="*/ 1113284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80 w 9144000"/>
              <a:gd name="connsiteY2" fmla="*/ 1118211 h 3477562"/>
              <a:gd name="connsiteX3" fmla="*/ 1272123 w 9144000"/>
              <a:gd name="connsiteY3" fmla="*/ 1113284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80 w 9144000"/>
              <a:gd name="connsiteY2" fmla="*/ 1118211 h 3477562"/>
              <a:gd name="connsiteX3" fmla="*/ 1290095 w 9144000"/>
              <a:gd name="connsiteY3" fmla="*/ 1113284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80 w 9144000"/>
              <a:gd name="connsiteY2" fmla="*/ 1118211 h 3477562"/>
              <a:gd name="connsiteX3" fmla="*/ 1290095 w 9144000"/>
              <a:gd name="connsiteY3" fmla="*/ 1125266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80 w 9144000"/>
              <a:gd name="connsiteY2" fmla="*/ 1118211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80 w 9144000"/>
              <a:gd name="connsiteY2" fmla="*/ 1021449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753918 w 9144000"/>
              <a:gd name="connsiteY2" fmla="*/ 1432687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75727 w 9144000"/>
              <a:gd name="connsiteY2" fmla="*/ 1499211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75727 w 9144000"/>
              <a:gd name="connsiteY2" fmla="*/ 1499211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626918 w 9144000"/>
              <a:gd name="connsiteY2" fmla="*/ 1517354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57584 w 9144000"/>
              <a:gd name="connsiteY2" fmla="*/ 1523402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79 w 9144000"/>
              <a:gd name="connsiteY2" fmla="*/ 1033544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584583 w 9144000"/>
              <a:gd name="connsiteY2" fmla="*/ 1172639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3631 w 9144000"/>
              <a:gd name="connsiteY2" fmla="*/ 1027496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3631 w 9144000"/>
              <a:gd name="connsiteY2" fmla="*/ 1027496 h 3477562"/>
              <a:gd name="connsiteX3" fmla="*/ 1217523 w 9144000"/>
              <a:gd name="connsiteY3" fmla="*/ 1028561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22255 h 3495705"/>
              <a:gd name="connsiteX1" fmla="*/ 460678 w 9144000"/>
              <a:gd name="connsiteY1" fmla="*/ 24760 h 3495705"/>
              <a:gd name="connsiteX2" fmla="*/ 463631 w 9144000"/>
              <a:gd name="connsiteY2" fmla="*/ 1045639 h 3495705"/>
              <a:gd name="connsiteX3" fmla="*/ 1217523 w 9144000"/>
              <a:gd name="connsiteY3" fmla="*/ 1046704 h 3495705"/>
              <a:gd name="connsiteX4" fmla="*/ 1207416 w 9144000"/>
              <a:gd name="connsiteY4" fmla="*/ 0 h 3495705"/>
              <a:gd name="connsiteX5" fmla="*/ 9144000 w 9144000"/>
              <a:gd name="connsiteY5" fmla="*/ 22255 h 3495705"/>
              <a:gd name="connsiteX6" fmla="*/ 9144000 w 9144000"/>
              <a:gd name="connsiteY6" fmla="*/ 3495705 h 3495705"/>
              <a:gd name="connsiteX7" fmla="*/ 4776273 w 9144000"/>
              <a:gd name="connsiteY7" fmla="*/ 3495633 h 3495705"/>
              <a:gd name="connsiteX8" fmla="*/ 4776273 w 9144000"/>
              <a:gd name="connsiteY8" fmla="*/ 2745325 h 3495705"/>
              <a:gd name="connsiteX9" fmla="*/ 424558 w 9144000"/>
              <a:gd name="connsiteY9" fmla="*/ 2741665 h 3495705"/>
              <a:gd name="connsiteX10" fmla="*/ 428218 w 9144000"/>
              <a:gd name="connsiteY10" fmla="*/ 3495633 h 3495705"/>
              <a:gd name="connsiteX11" fmla="*/ 0 w 9144000"/>
              <a:gd name="connsiteY11" fmla="*/ 3495705 h 3495705"/>
              <a:gd name="connsiteX12" fmla="*/ 0 w 9144000"/>
              <a:gd name="connsiteY12" fmla="*/ 22255 h 3495705"/>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189273 w 9144000"/>
              <a:gd name="connsiteY4" fmla="*/ 7450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07416 w 9144000"/>
              <a:gd name="connsiteY4" fmla="*/ 7983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189273 w 9144000"/>
              <a:gd name="connsiteY4" fmla="*/ 80554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13464 w 9144000"/>
              <a:gd name="connsiteY4" fmla="*/ 1935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13464 w 9144000"/>
              <a:gd name="connsiteY4" fmla="*/ 1935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36343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13464 w 9144000"/>
              <a:gd name="connsiteY4" fmla="*/ 1935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991824 w 9144000"/>
              <a:gd name="connsiteY9" fmla="*/ 3142743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13464 w 9144000"/>
              <a:gd name="connsiteY4" fmla="*/ 1935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1008757 w 9144000"/>
              <a:gd name="connsiteY9" fmla="*/ 31512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13464 w 9144000"/>
              <a:gd name="connsiteY4" fmla="*/ 1935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8218 w 9144000"/>
              <a:gd name="connsiteY9" fmla="*/ 3473378 h 3473450"/>
              <a:gd name="connsiteX10" fmla="*/ 0 w 9144000"/>
              <a:gd name="connsiteY10" fmla="*/ 3473450 h 3473450"/>
              <a:gd name="connsiteX11" fmla="*/ 0 w 9144000"/>
              <a:gd name="connsiteY11"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13464 w 9144000"/>
              <a:gd name="connsiteY4" fmla="*/ 1935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28218 w 9144000"/>
              <a:gd name="connsiteY8" fmla="*/ 3473378 h 3473450"/>
              <a:gd name="connsiteX9" fmla="*/ 0 w 9144000"/>
              <a:gd name="connsiteY9" fmla="*/ 3473450 h 3473450"/>
              <a:gd name="connsiteX10" fmla="*/ 0 w 9144000"/>
              <a:gd name="connsiteY10"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13464 w 9144000"/>
              <a:gd name="connsiteY4" fmla="*/ 1935 h 3473450"/>
              <a:gd name="connsiteX5" fmla="*/ 9144000 w 9144000"/>
              <a:gd name="connsiteY5" fmla="*/ 0 h 3473450"/>
              <a:gd name="connsiteX6" fmla="*/ 9144000 w 9144000"/>
              <a:gd name="connsiteY6" fmla="*/ 3473450 h 3473450"/>
              <a:gd name="connsiteX7" fmla="*/ 428218 w 9144000"/>
              <a:gd name="connsiteY7" fmla="*/ 3473378 h 3473450"/>
              <a:gd name="connsiteX8" fmla="*/ 0 w 9144000"/>
              <a:gd name="connsiteY8" fmla="*/ 3473450 h 3473450"/>
              <a:gd name="connsiteX9" fmla="*/ 0 w 9144000"/>
              <a:gd name="connsiteY9"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13464 w 9144000"/>
              <a:gd name="connsiteY4" fmla="*/ 1935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778250"/>
              <a:gd name="connsiteX1" fmla="*/ 460678 w 9144000"/>
              <a:gd name="connsiteY1" fmla="*/ 2505 h 3778250"/>
              <a:gd name="connsiteX2" fmla="*/ 463631 w 9144000"/>
              <a:gd name="connsiteY2" fmla="*/ 1023384 h 3778250"/>
              <a:gd name="connsiteX3" fmla="*/ 1217523 w 9144000"/>
              <a:gd name="connsiteY3" fmla="*/ 1024449 h 3778250"/>
              <a:gd name="connsiteX4" fmla="*/ 1213464 w 9144000"/>
              <a:gd name="connsiteY4" fmla="*/ 1935 h 3778250"/>
              <a:gd name="connsiteX5" fmla="*/ 9144000 w 9144000"/>
              <a:gd name="connsiteY5" fmla="*/ 0 h 3778250"/>
              <a:gd name="connsiteX6" fmla="*/ 9144000 w 9144000"/>
              <a:gd name="connsiteY6" fmla="*/ 3473450 h 3778250"/>
              <a:gd name="connsiteX7" fmla="*/ 0 w 9144000"/>
              <a:gd name="connsiteY7" fmla="*/ 3778250 h 3778250"/>
              <a:gd name="connsiteX8" fmla="*/ 0 w 9144000"/>
              <a:gd name="connsiteY8" fmla="*/ 0 h 3778250"/>
              <a:gd name="connsiteX0" fmla="*/ 0 w 9144000"/>
              <a:gd name="connsiteY0" fmla="*/ 0 h 3778250"/>
              <a:gd name="connsiteX1" fmla="*/ 460678 w 9144000"/>
              <a:gd name="connsiteY1" fmla="*/ 2505 h 3778250"/>
              <a:gd name="connsiteX2" fmla="*/ 463631 w 9144000"/>
              <a:gd name="connsiteY2" fmla="*/ 1023384 h 3778250"/>
              <a:gd name="connsiteX3" fmla="*/ 1217523 w 9144000"/>
              <a:gd name="connsiteY3" fmla="*/ 1024449 h 3778250"/>
              <a:gd name="connsiteX4" fmla="*/ 1213464 w 9144000"/>
              <a:gd name="connsiteY4" fmla="*/ 1935 h 3778250"/>
              <a:gd name="connsiteX5" fmla="*/ 9144000 w 9144000"/>
              <a:gd name="connsiteY5" fmla="*/ 0 h 3778250"/>
              <a:gd name="connsiteX6" fmla="*/ 9144000 w 9144000"/>
              <a:gd name="connsiteY6" fmla="*/ 3769783 h 3778250"/>
              <a:gd name="connsiteX7" fmla="*/ 0 w 9144000"/>
              <a:gd name="connsiteY7" fmla="*/ 3778250 h 3778250"/>
              <a:gd name="connsiteX8" fmla="*/ 0 w 9144000"/>
              <a:gd name="connsiteY8" fmla="*/ 0 h 3778250"/>
              <a:gd name="connsiteX0" fmla="*/ 0 w 9144000"/>
              <a:gd name="connsiteY0" fmla="*/ 0 h 3769783"/>
              <a:gd name="connsiteX1" fmla="*/ 460678 w 9144000"/>
              <a:gd name="connsiteY1" fmla="*/ 2505 h 3769783"/>
              <a:gd name="connsiteX2" fmla="*/ 463631 w 9144000"/>
              <a:gd name="connsiteY2" fmla="*/ 1023384 h 3769783"/>
              <a:gd name="connsiteX3" fmla="*/ 1217523 w 9144000"/>
              <a:gd name="connsiteY3" fmla="*/ 1024449 h 3769783"/>
              <a:gd name="connsiteX4" fmla="*/ 1213464 w 9144000"/>
              <a:gd name="connsiteY4" fmla="*/ 1935 h 3769783"/>
              <a:gd name="connsiteX5" fmla="*/ 9144000 w 9144000"/>
              <a:gd name="connsiteY5" fmla="*/ 0 h 3769783"/>
              <a:gd name="connsiteX6" fmla="*/ 9144000 w 9144000"/>
              <a:gd name="connsiteY6" fmla="*/ 3769783 h 3769783"/>
              <a:gd name="connsiteX7" fmla="*/ 4812 w 9144000"/>
              <a:gd name="connsiteY7" fmla="*/ 3638684 h 3769783"/>
              <a:gd name="connsiteX8" fmla="*/ 0 w 9144000"/>
              <a:gd name="connsiteY8" fmla="*/ 0 h 3769783"/>
              <a:gd name="connsiteX0" fmla="*/ 0 w 9144000"/>
              <a:gd name="connsiteY0" fmla="*/ 0 h 3769783"/>
              <a:gd name="connsiteX1" fmla="*/ 460678 w 9144000"/>
              <a:gd name="connsiteY1" fmla="*/ 2505 h 3769783"/>
              <a:gd name="connsiteX2" fmla="*/ 463631 w 9144000"/>
              <a:gd name="connsiteY2" fmla="*/ 1023384 h 3769783"/>
              <a:gd name="connsiteX3" fmla="*/ 1217523 w 9144000"/>
              <a:gd name="connsiteY3" fmla="*/ 1024449 h 3769783"/>
              <a:gd name="connsiteX4" fmla="*/ 1213464 w 9144000"/>
              <a:gd name="connsiteY4" fmla="*/ 1935 h 3769783"/>
              <a:gd name="connsiteX5" fmla="*/ 9144000 w 9144000"/>
              <a:gd name="connsiteY5" fmla="*/ 0 h 3769783"/>
              <a:gd name="connsiteX6" fmla="*/ 9144000 w 9144000"/>
              <a:gd name="connsiteY6" fmla="*/ 3769783 h 3769783"/>
              <a:gd name="connsiteX7" fmla="*/ 4812 w 9144000"/>
              <a:gd name="connsiteY7" fmla="*/ 3763813 h 3769783"/>
              <a:gd name="connsiteX8" fmla="*/ 0 w 9144000"/>
              <a:gd name="connsiteY8" fmla="*/ 0 h 3769783"/>
              <a:gd name="connsiteX0" fmla="*/ 1 w 9144001"/>
              <a:gd name="connsiteY0" fmla="*/ 0 h 3769783"/>
              <a:gd name="connsiteX1" fmla="*/ 460679 w 9144001"/>
              <a:gd name="connsiteY1" fmla="*/ 2505 h 3769783"/>
              <a:gd name="connsiteX2" fmla="*/ 463632 w 9144001"/>
              <a:gd name="connsiteY2" fmla="*/ 1023384 h 3769783"/>
              <a:gd name="connsiteX3" fmla="*/ 1217524 w 9144001"/>
              <a:gd name="connsiteY3" fmla="*/ 1024449 h 3769783"/>
              <a:gd name="connsiteX4" fmla="*/ 1213465 w 9144001"/>
              <a:gd name="connsiteY4" fmla="*/ 1935 h 3769783"/>
              <a:gd name="connsiteX5" fmla="*/ 9144001 w 9144001"/>
              <a:gd name="connsiteY5" fmla="*/ 0 h 3769783"/>
              <a:gd name="connsiteX6" fmla="*/ 9144001 w 9144001"/>
              <a:gd name="connsiteY6" fmla="*/ 3769783 h 3769783"/>
              <a:gd name="connsiteX7" fmla="*/ 0 w 9144001"/>
              <a:gd name="connsiteY7" fmla="*/ 3768626 h 3769783"/>
              <a:gd name="connsiteX8" fmla="*/ 1 w 9144001"/>
              <a:gd name="connsiteY8" fmla="*/ 0 h 37697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4001" h="3769783">
                <a:moveTo>
                  <a:pt x="1" y="0"/>
                </a:moveTo>
                <a:lnTo>
                  <a:pt x="460679" y="2505"/>
                </a:lnTo>
                <a:cubicBezTo>
                  <a:pt x="467259" y="181367"/>
                  <a:pt x="460713" y="888442"/>
                  <a:pt x="463632" y="1023384"/>
                </a:cubicBezTo>
                <a:lnTo>
                  <a:pt x="1217524" y="1024449"/>
                </a:lnTo>
                <a:cubicBezTo>
                  <a:pt x="1217623" y="1021952"/>
                  <a:pt x="1212358" y="439565"/>
                  <a:pt x="1213465" y="1935"/>
                </a:cubicBezTo>
                <a:lnTo>
                  <a:pt x="9144001" y="0"/>
                </a:lnTo>
                <a:lnTo>
                  <a:pt x="9144001" y="3769783"/>
                </a:lnTo>
                <a:lnTo>
                  <a:pt x="0" y="3768626"/>
                </a:lnTo>
                <a:cubicBezTo>
                  <a:pt x="0" y="2512417"/>
                  <a:pt x="1" y="1256209"/>
                  <a:pt x="1" y="0"/>
                </a:cubicBezTo>
                <a:close/>
              </a:path>
            </a:pathLst>
          </a:custGeom>
          <a:solidFill>
            <a:srgbClr val="EEEFEE"/>
          </a:solidFill>
        </p:spPr>
        <p:txBody>
          <a:bodyPr anchor="ctr"/>
          <a:lstStyle>
            <a:lvl1pPr marL="0" indent="0" algn="ctr">
              <a:buNone/>
              <a:defRPr>
                <a:latin typeface="Helvetica" pitchFamily="34" charset="0"/>
              </a:defRPr>
            </a:lvl1pPr>
          </a:lstStyle>
          <a:p>
            <a:endParaRPr lang="fi-FI"/>
          </a:p>
        </p:txBody>
      </p:sp>
      <p:sp>
        <p:nvSpPr>
          <p:cNvPr id="8" name="Alatunnisteen paikkamerkki 4"/>
          <p:cNvSpPr>
            <a:spLocks noGrp="1"/>
          </p:cNvSpPr>
          <p:nvPr>
            <p:ph type="ftr" sz="quarter" idx="3"/>
          </p:nvPr>
        </p:nvSpPr>
        <p:spPr>
          <a:xfrm>
            <a:off x="5343907" y="6592625"/>
            <a:ext cx="2147658" cy="180989"/>
          </a:xfrm>
          <a:prstGeom prst="rect">
            <a:avLst/>
          </a:prstGeom>
        </p:spPr>
        <p:txBody>
          <a:bodyPr/>
          <a:lstStyle>
            <a:lvl1pPr algn="r">
              <a:defRPr sz="900">
                <a:solidFill>
                  <a:schemeClr val="bg1"/>
                </a:solidFill>
                <a:latin typeface="Helvetica" pitchFamily="34" charset="0"/>
                <a:cs typeface="Helvetica" pitchFamily="34" charset="0"/>
              </a:defRPr>
            </a:lvl1pPr>
          </a:lstStyle>
          <a:p>
            <a:r>
              <a:rPr lang="fi-FI" b="1" smtClean="0">
                <a:solidFill>
                  <a:srgbClr val="002957"/>
                </a:solidFill>
              </a:rPr>
              <a:t>JYU. Since 1863. Bottas</a:t>
            </a:r>
            <a:endParaRPr lang="fi-FI" b="1" dirty="0" smtClean="0"/>
          </a:p>
        </p:txBody>
      </p:sp>
      <p:sp>
        <p:nvSpPr>
          <p:cNvPr id="9" name="Dian numeron paikkamerkki 5"/>
          <p:cNvSpPr>
            <a:spLocks noGrp="1"/>
          </p:cNvSpPr>
          <p:nvPr>
            <p:ph type="sldNum" sz="quarter" idx="4"/>
          </p:nvPr>
        </p:nvSpPr>
        <p:spPr>
          <a:xfrm>
            <a:off x="8564975" y="6592625"/>
            <a:ext cx="454016" cy="180989"/>
          </a:xfrm>
          <a:prstGeom prst="rect">
            <a:avLst/>
          </a:prstGeom>
        </p:spPr>
        <p:txBody>
          <a:bodyPr/>
          <a:lstStyle>
            <a:lvl1pPr algn="l">
              <a:defRPr sz="900">
                <a:solidFill>
                  <a:schemeClr val="bg1"/>
                </a:solidFill>
                <a:latin typeface="Helvetica" pitchFamily="34" charset="0"/>
              </a:defRPr>
            </a:lvl1pPr>
          </a:lstStyle>
          <a:p>
            <a:fld id="{0FE3988A-0109-0B40-965D-9E0ED41EFEE4}" type="slidenum">
              <a:rPr lang="fi-FI" smtClean="0"/>
              <a:pPr/>
              <a:t>‹#›</a:t>
            </a:fld>
            <a:endParaRPr lang="fi-FI" dirty="0"/>
          </a:p>
        </p:txBody>
      </p:sp>
      <p:cxnSp>
        <p:nvCxnSpPr>
          <p:cNvPr id="16" name="Suora yhdysviiva 15"/>
          <p:cNvCxnSpPr/>
          <p:nvPr userDrawn="1"/>
        </p:nvCxnSpPr>
        <p:spPr>
          <a:xfrm>
            <a:off x="8503899"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 name="Suora yhdysviiva 16"/>
          <p:cNvCxnSpPr/>
          <p:nvPr userDrawn="1"/>
        </p:nvCxnSpPr>
        <p:spPr>
          <a:xfrm>
            <a:off x="7552916"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21" name="Päivämäärän paikkamerkki 3"/>
          <p:cNvSpPr>
            <a:spLocks noGrp="1"/>
          </p:cNvSpPr>
          <p:nvPr>
            <p:ph type="dt" sz="half" idx="10"/>
          </p:nvPr>
        </p:nvSpPr>
        <p:spPr>
          <a:xfrm>
            <a:off x="7617453" y="6592625"/>
            <a:ext cx="831227" cy="180989"/>
          </a:xfrm>
          <a:prstGeom prst="rect">
            <a:avLst/>
          </a:prstGeom>
        </p:spPr>
        <p:txBody>
          <a:bodyPr/>
          <a:lstStyle>
            <a:lvl1pPr algn="ctr">
              <a:defRPr sz="900">
                <a:solidFill>
                  <a:schemeClr val="bg1"/>
                </a:solidFill>
                <a:latin typeface="Helvetica" pitchFamily="34" charset="0"/>
              </a:defRPr>
            </a:lvl1pPr>
          </a:lstStyle>
          <a:p>
            <a:fld id="{D5744064-72D6-4918-A9F5-573588F42CF6}" type="datetime1">
              <a:rPr lang="fi-FI" smtClean="0"/>
              <a:t>21.10.2019</a:t>
            </a:fld>
            <a:endParaRPr lang="fi-FI" dirty="0"/>
          </a:p>
        </p:txBody>
      </p:sp>
      <p:grpSp>
        <p:nvGrpSpPr>
          <p:cNvPr id="18" name="Group 17"/>
          <p:cNvGrpSpPr/>
          <p:nvPr userDrawn="1"/>
        </p:nvGrpSpPr>
        <p:grpSpPr>
          <a:xfrm>
            <a:off x="457201" y="0"/>
            <a:ext cx="763388" cy="1028096"/>
            <a:chOff x="457201" y="0"/>
            <a:chExt cx="763388" cy="1028096"/>
          </a:xfrm>
        </p:grpSpPr>
        <p:sp>
          <p:nvSpPr>
            <p:cNvPr id="19" name="Suorakulmio 18"/>
            <p:cNvSpPr/>
            <p:nvPr userDrawn="1"/>
          </p:nvSpPr>
          <p:spPr>
            <a:xfrm>
              <a:off x="457201" y="0"/>
              <a:ext cx="763388" cy="102809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latin typeface="Helvetica" pitchFamily="34" charset="0"/>
              </a:endParaRPr>
            </a:p>
          </p:txBody>
        </p:sp>
        <p:pic>
          <p:nvPicPr>
            <p:cNvPr id="20" name="Kuva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7118" y="165903"/>
              <a:ext cx="323551" cy="736410"/>
            </a:xfrm>
            <a:prstGeom prst="rect">
              <a:avLst/>
            </a:prstGeom>
          </p:spPr>
        </p:pic>
      </p:grpSp>
      <p:sp>
        <p:nvSpPr>
          <p:cNvPr id="26" name="Otsikko 1"/>
          <p:cNvSpPr>
            <a:spLocks noGrp="1"/>
          </p:cNvSpPr>
          <p:nvPr>
            <p:ph type="title"/>
          </p:nvPr>
        </p:nvSpPr>
        <p:spPr>
          <a:xfrm>
            <a:off x="722313" y="4085663"/>
            <a:ext cx="7772400" cy="1043773"/>
          </a:xfrm>
        </p:spPr>
        <p:txBody>
          <a:bodyPr anchor="t">
            <a:normAutofit/>
          </a:bodyPr>
          <a:lstStyle>
            <a:lvl1pPr algn="l">
              <a:defRPr sz="3600" b="1" cap="none">
                <a:solidFill>
                  <a:schemeClr val="bg1"/>
                </a:solidFill>
                <a:latin typeface="Helvetica" pitchFamily="34" charset="0"/>
              </a:defRPr>
            </a:lvl1pPr>
          </a:lstStyle>
          <a:p>
            <a:r>
              <a:rPr lang="fi-FI" dirty="0" smtClean="0"/>
              <a:t>Muokkaa perustyylejä naps.</a:t>
            </a:r>
            <a:endParaRPr lang="fi-FI" dirty="0"/>
          </a:p>
        </p:txBody>
      </p:sp>
      <p:sp>
        <p:nvSpPr>
          <p:cNvPr id="27" name="Suorakulmio 7"/>
          <p:cNvSpPr/>
          <p:nvPr userDrawn="1"/>
        </p:nvSpPr>
        <p:spPr>
          <a:xfrm>
            <a:off x="0" y="3764582"/>
            <a:ext cx="9144000" cy="112651"/>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latin typeface="Helvetica" pitchFamily="34" charset="0"/>
            </a:endParaRPr>
          </a:p>
        </p:txBody>
      </p:sp>
      <p:sp>
        <p:nvSpPr>
          <p:cNvPr id="28" name="Tekstin paikkamerkki 2"/>
          <p:cNvSpPr>
            <a:spLocks noGrp="1"/>
          </p:cNvSpPr>
          <p:nvPr>
            <p:ph idx="13" hasCustomPrompt="1"/>
          </p:nvPr>
        </p:nvSpPr>
        <p:spPr>
          <a:xfrm>
            <a:off x="722312" y="5314392"/>
            <a:ext cx="7842663" cy="1177718"/>
          </a:xfrm>
          <a:prstGeom prst="rect">
            <a:avLst/>
          </a:prstGeom>
        </p:spPr>
        <p:txBody>
          <a:bodyPr vert="horz" lIns="91440" tIns="45720" rIns="91440" bIns="45720" rtlCol="0">
            <a:noAutofit/>
          </a:bodyPr>
          <a:lstStyle>
            <a:lvl1pPr>
              <a:buClr>
                <a:schemeClr val="bg1"/>
              </a:buClr>
              <a:defRPr sz="2000" b="1">
                <a:solidFill>
                  <a:schemeClr val="bg1"/>
                </a:solidFill>
                <a:latin typeface="Helvetica" pitchFamily="34" charset="0"/>
              </a:defRPr>
            </a:lvl1pPr>
            <a:lvl2pPr>
              <a:defRPr sz="1800" b="1">
                <a:solidFill>
                  <a:schemeClr val="bg1"/>
                </a:solidFill>
              </a:defRPr>
            </a:lvl2pPr>
            <a:lvl3pPr>
              <a:defRPr sz="1600" b="1">
                <a:solidFill>
                  <a:schemeClr val="bg1"/>
                </a:solidFill>
              </a:defRPr>
            </a:lvl3pPr>
            <a:lvl4pPr>
              <a:defRPr sz="1400" b="1">
                <a:solidFill>
                  <a:schemeClr val="bg1"/>
                </a:solidFill>
              </a:defRPr>
            </a:lvl4pPr>
            <a:lvl5pPr>
              <a:defRPr sz="1400" b="1">
                <a:solidFill>
                  <a:schemeClr val="bg1"/>
                </a:solidFill>
              </a:defRPr>
            </a:lvl5pPr>
          </a:lstStyle>
          <a:p>
            <a:pPr lvl="0"/>
            <a:r>
              <a:rPr lang="fi-FI" dirty="0" smtClean="0"/>
              <a:t>Muokkaa tekstin perustyylejä napsauttamalla</a:t>
            </a:r>
          </a:p>
        </p:txBody>
      </p:sp>
    </p:spTree>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Osan ylätunniste">
    <p:spTree>
      <p:nvGrpSpPr>
        <p:cNvPr id="1" name=""/>
        <p:cNvGrpSpPr/>
        <p:nvPr/>
      </p:nvGrpSpPr>
      <p:grpSpPr>
        <a:xfrm>
          <a:off x="0" y="0"/>
          <a:ext cx="0" cy="0"/>
          <a:chOff x="0" y="0"/>
          <a:chExt cx="0" cy="0"/>
        </a:xfrm>
      </p:grpSpPr>
      <p:sp>
        <p:nvSpPr>
          <p:cNvPr id="25" name="Suorakulmio 6"/>
          <p:cNvSpPr/>
          <p:nvPr userDrawn="1"/>
        </p:nvSpPr>
        <p:spPr>
          <a:xfrm>
            <a:off x="0" y="3877234"/>
            <a:ext cx="9144000" cy="298076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latin typeface="Helvetica" pitchFamily="34" charset="0"/>
            </a:endParaRPr>
          </a:p>
        </p:txBody>
      </p:sp>
      <p:sp>
        <p:nvSpPr>
          <p:cNvPr id="6" name="Kuvan paikkamerkki 5"/>
          <p:cNvSpPr>
            <a:spLocks noGrp="1"/>
          </p:cNvSpPr>
          <p:nvPr>
            <p:ph type="pic" sz="quarter" idx="12"/>
          </p:nvPr>
        </p:nvSpPr>
        <p:spPr>
          <a:xfrm>
            <a:off x="-2" y="-1"/>
            <a:ext cx="9144001" cy="3769783"/>
          </a:xfrm>
          <a:custGeom>
            <a:avLst/>
            <a:gdLst>
              <a:gd name="connsiteX0" fmla="*/ 0 w 9144000"/>
              <a:gd name="connsiteY0" fmla="*/ 0 h 3473450"/>
              <a:gd name="connsiteX1" fmla="*/ 9144000 w 9144000"/>
              <a:gd name="connsiteY1" fmla="*/ 0 h 3473450"/>
              <a:gd name="connsiteX2" fmla="*/ 9144000 w 9144000"/>
              <a:gd name="connsiteY2" fmla="*/ 3473450 h 3473450"/>
              <a:gd name="connsiteX3" fmla="*/ 0 w 9144000"/>
              <a:gd name="connsiteY3" fmla="*/ 3473450 h 3473450"/>
              <a:gd name="connsiteX4" fmla="*/ 0 w 9144000"/>
              <a:gd name="connsiteY4" fmla="*/ 0 h 3473450"/>
              <a:gd name="connsiteX0" fmla="*/ 0 w 9144000"/>
              <a:gd name="connsiteY0" fmla="*/ 0 h 3473450"/>
              <a:gd name="connsiteX1" fmla="*/ 419209 w 9144000"/>
              <a:gd name="connsiteY1" fmla="*/ 6165 h 3473450"/>
              <a:gd name="connsiteX2" fmla="*/ 9144000 w 9144000"/>
              <a:gd name="connsiteY2" fmla="*/ 0 h 3473450"/>
              <a:gd name="connsiteX3" fmla="*/ 9144000 w 9144000"/>
              <a:gd name="connsiteY3" fmla="*/ 3473450 h 3473450"/>
              <a:gd name="connsiteX4" fmla="*/ 0 w 9144000"/>
              <a:gd name="connsiteY4" fmla="*/ 3473450 h 3473450"/>
              <a:gd name="connsiteX5" fmla="*/ 0 w 9144000"/>
              <a:gd name="connsiteY5" fmla="*/ 0 h 3473450"/>
              <a:gd name="connsiteX0" fmla="*/ 0 w 9144000"/>
              <a:gd name="connsiteY0" fmla="*/ 0 h 3473450"/>
              <a:gd name="connsiteX1" fmla="*/ 394184 w 9144000"/>
              <a:gd name="connsiteY1" fmla="*/ 12421 h 3473450"/>
              <a:gd name="connsiteX2" fmla="*/ 9144000 w 9144000"/>
              <a:gd name="connsiteY2" fmla="*/ 0 h 3473450"/>
              <a:gd name="connsiteX3" fmla="*/ 9144000 w 9144000"/>
              <a:gd name="connsiteY3" fmla="*/ 3473450 h 3473450"/>
              <a:gd name="connsiteX4" fmla="*/ 0 w 9144000"/>
              <a:gd name="connsiteY4" fmla="*/ 3473450 h 3473450"/>
              <a:gd name="connsiteX5" fmla="*/ 0 w 9144000"/>
              <a:gd name="connsiteY5" fmla="*/ 0 h 3473450"/>
              <a:gd name="connsiteX0" fmla="*/ 0 w 9144000"/>
              <a:gd name="connsiteY0" fmla="*/ 0 h 3473450"/>
              <a:gd name="connsiteX1" fmla="*/ 419208 w 9144000"/>
              <a:gd name="connsiteY1" fmla="*/ 6165 h 3473450"/>
              <a:gd name="connsiteX2" fmla="*/ 9144000 w 9144000"/>
              <a:gd name="connsiteY2" fmla="*/ 0 h 3473450"/>
              <a:gd name="connsiteX3" fmla="*/ 9144000 w 9144000"/>
              <a:gd name="connsiteY3" fmla="*/ 3473450 h 3473450"/>
              <a:gd name="connsiteX4" fmla="*/ 0 w 9144000"/>
              <a:gd name="connsiteY4" fmla="*/ 3473450 h 3473450"/>
              <a:gd name="connsiteX5" fmla="*/ 0 w 9144000"/>
              <a:gd name="connsiteY5" fmla="*/ 0 h 3473450"/>
              <a:gd name="connsiteX0" fmla="*/ 0 w 9144000"/>
              <a:gd name="connsiteY0" fmla="*/ 0 h 3473450"/>
              <a:gd name="connsiteX1" fmla="*/ 419208 w 9144000"/>
              <a:gd name="connsiteY1" fmla="*/ 6165 h 3473450"/>
              <a:gd name="connsiteX2" fmla="*/ 444180 w 9144000"/>
              <a:gd name="connsiteY2" fmla="*/ 1144825 h 3473450"/>
              <a:gd name="connsiteX3" fmla="*/ 9144000 w 9144000"/>
              <a:gd name="connsiteY3" fmla="*/ 0 h 3473450"/>
              <a:gd name="connsiteX4" fmla="*/ 9144000 w 9144000"/>
              <a:gd name="connsiteY4" fmla="*/ 3473450 h 3473450"/>
              <a:gd name="connsiteX5" fmla="*/ 0 w 9144000"/>
              <a:gd name="connsiteY5" fmla="*/ 3473450 h 3473450"/>
              <a:gd name="connsiteX6" fmla="*/ 0 w 9144000"/>
              <a:gd name="connsiteY6" fmla="*/ 0 h 3473450"/>
              <a:gd name="connsiteX0" fmla="*/ 0 w 9144000"/>
              <a:gd name="connsiteY0" fmla="*/ 0 h 3473450"/>
              <a:gd name="connsiteX1" fmla="*/ 419208 w 9144000"/>
              <a:gd name="connsiteY1" fmla="*/ 6165 h 3473450"/>
              <a:gd name="connsiteX2" fmla="*/ 444180 w 9144000"/>
              <a:gd name="connsiteY2" fmla="*/ 1144825 h 3473450"/>
              <a:gd name="connsiteX3" fmla="*/ 1388843 w 9144000"/>
              <a:gd name="connsiteY3" fmla="*/ 6256 h 3473450"/>
              <a:gd name="connsiteX4" fmla="*/ 9144000 w 9144000"/>
              <a:gd name="connsiteY4" fmla="*/ 0 h 3473450"/>
              <a:gd name="connsiteX5" fmla="*/ 9144000 w 9144000"/>
              <a:gd name="connsiteY5" fmla="*/ 3473450 h 3473450"/>
              <a:gd name="connsiteX6" fmla="*/ 0 w 9144000"/>
              <a:gd name="connsiteY6" fmla="*/ 3473450 h 3473450"/>
              <a:gd name="connsiteX7" fmla="*/ 0 w 9144000"/>
              <a:gd name="connsiteY7" fmla="*/ 0 h 3473450"/>
              <a:gd name="connsiteX0" fmla="*/ 0 w 9144000"/>
              <a:gd name="connsiteY0" fmla="*/ 0 h 3473450"/>
              <a:gd name="connsiteX1" fmla="*/ 419208 w 9144000"/>
              <a:gd name="connsiteY1" fmla="*/ 6165 h 3473450"/>
              <a:gd name="connsiteX2" fmla="*/ 444180 w 9144000"/>
              <a:gd name="connsiteY2" fmla="*/ 1144825 h 3473450"/>
              <a:gd name="connsiteX3" fmla="*/ 1370075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70075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70075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37507 w 9144000"/>
              <a:gd name="connsiteY1" fmla="*/ 104986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0459 w 9144000"/>
              <a:gd name="connsiteY3" fmla="*/ 1263011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28218 w 9144000"/>
              <a:gd name="connsiteY7" fmla="*/ 3473378 h 3473450"/>
              <a:gd name="connsiteX8" fmla="*/ 0 w 9144000"/>
              <a:gd name="connsiteY8" fmla="*/ 3473450 h 3473450"/>
              <a:gd name="connsiteX9" fmla="*/ 0 w 9144000"/>
              <a:gd name="connsiteY9"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625856 w 9144000"/>
              <a:gd name="connsiteY7" fmla="*/ 3473378 h 3473450"/>
              <a:gd name="connsiteX8" fmla="*/ 428218 w 9144000"/>
              <a:gd name="connsiteY8" fmla="*/ 3473378 h 3473450"/>
              <a:gd name="connsiteX9" fmla="*/ 0 w 9144000"/>
              <a:gd name="connsiteY9" fmla="*/ 3473450 h 3473450"/>
              <a:gd name="connsiteX10" fmla="*/ 0 w 9144000"/>
              <a:gd name="connsiteY10"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625856 w 9144000"/>
              <a:gd name="connsiteY8" fmla="*/ 3473378 h 3473450"/>
              <a:gd name="connsiteX9" fmla="*/ 428218 w 9144000"/>
              <a:gd name="connsiteY9" fmla="*/ 3473378 h 3473450"/>
              <a:gd name="connsiteX10" fmla="*/ 0 w 9144000"/>
              <a:gd name="connsiteY10" fmla="*/ 3473450 h 3473450"/>
              <a:gd name="connsiteX11" fmla="*/ 0 w 9144000"/>
              <a:gd name="connsiteY11"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589614 w 9144000"/>
              <a:gd name="connsiteY8" fmla="*/ 3469718 h 3473450"/>
              <a:gd name="connsiteX9" fmla="*/ 625856 w 9144000"/>
              <a:gd name="connsiteY9" fmla="*/ 3473378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625856 w 9144000"/>
              <a:gd name="connsiteY9" fmla="*/ 3473378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289289 w 9144000"/>
              <a:gd name="connsiteY3" fmla="*/ 108520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289289 w 9144000"/>
              <a:gd name="connsiteY3" fmla="*/ 1085209 h 3473450"/>
              <a:gd name="connsiteX4" fmla="*/ 1248884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289289 w 9144000"/>
              <a:gd name="connsiteY3" fmla="*/ 108520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512187 w 9144000"/>
              <a:gd name="connsiteY3" fmla="*/ 114222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284105 w 9144000"/>
              <a:gd name="connsiteY3" fmla="*/ 108520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63690 w 9144000"/>
              <a:gd name="connsiteY2" fmla="*/ 1084145 h 3473450"/>
              <a:gd name="connsiteX3" fmla="*/ 1284105 w 9144000"/>
              <a:gd name="connsiteY3" fmla="*/ 108520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63690 w 9144000"/>
              <a:gd name="connsiteY2" fmla="*/ 1084145 h 3473450"/>
              <a:gd name="connsiteX3" fmla="*/ 1284105 w 9144000"/>
              <a:gd name="connsiteY3" fmla="*/ 108520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7689 h 3473450"/>
              <a:gd name="connsiteX2" fmla="*/ 463690 w 9144000"/>
              <a:gd name="connsiteY2" fmla="*/ 1084145 h 3473450"/>
              <a:gd name="connsiteX3" fmla="*/ 1284105 w 9144000"/>
              <a:gd name="connsiteY3" fmla="*/ 108520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4112 h 3477562"/>
              <a:gd name="connsiteX1" fmla="*/ 460678 w 9144000"/>
              <a:gd name="connsiteY1" fmla="*/ 11801 h 3477562"/>
              <a:gd name="connsiteX2" fmla="*/ 463690 w 9144000"/>
              <a:gd name="connsiteY2" fmla="*/ 1088257 h 3477562"/>
              <a:gd name="connsiteX3" fmla="*/ 1284105 w 9144000"/>
              <a:gd name="connsiteY3" fmla="*/ 1089321 h 3477562"/>
              <a:gd name="connsiteX4" fmla="*/ 1290354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9296 h 3482746"/>
              <a:gd name="connsiteX1" fmla="*/ 460678 w 9144000"/>
              <a:gd name="connsiteY1" fmla="*/ 16985 h 3482746"/>
              <a:gd name="connsiteX2" fmla="*/ 463690 w 9144000"/>
              <a:gd name="connsiteY2" fmla="*/ 1093441 h 3482746"/>
              <a:gd name="connsiteX3" fmla="*/ 1284105 w 9144000"/>
              <a:gd name="connsiteY3" fmla="*/ 1094505 h 3482746"/>
              <a:gd name="connsiteX4" fmla="*/ 1414763 w 9144000"/>
              <a:gd name="connsiteY4" fmla="*/ 0 h 3482746"/>
              <a:gd name="connsiteX5" fmla="*/ 9144000 w 9144000"/>
              <a:gd name="connsiteY5" fmla="*/ 9296 h 3482746"/>
              <a:gd name="connsiteX6" fmla="*/ 9144000 w 9144000"/>
              <a:gd name="connsiteY6" fmla="*/ 3482746 h 3482746"/>
              <a:gd name="connsiteX7" fmla="*/ 4776273 w 9144000"/>
              <a:gd name="connsiteY7" fmla="*/ 3482674 h 3482746"/>
              <a:gd name="connsiteX8" fmla="*/ 4776273 w 9144000"/>
              <a:gd name="connsiteY8" fmla="*/ 2732366 h 3482746"/>
              <a:gd name="connsiteX9" fmla="*/ 424558 w 9144000"/>
              <a:gd name="connsiteY9" fmla="*/ 2728706 h 3482746"/>
              <a:gd name="connsiteX10" fmla="*/ 428218 w 9144000"/>
              <a:gd name="connsiteY10" fmla="*/ 3482674 h 3482746"/>
              <a:gd name="connsiteX11" fmla="*/ 0 w 9144000"/>
              <a:gd name="connsiteY11" fmla="*/ 3482746 h 3482746"/>
              <a:gd name="connsiteX12" fmla="*/ 0 w 9144000"/>
              <a:gd name="connsiteY12" fmla="*/ 9296 h 3482746"/>
              <a:gd name="connsiteX0" fmla="*/ 0 w 9144000"/>
              <a:gd name="connsiteY0" fmla="*/ 4112 h 3477562"/>
              <a:gd name="connsiteX1" fmla="*/ 460678 w 9144000"/>
              <a:gd name="connsiteY1" fmla="*/ 11801 h 3477562"/>
              <a:gd name="connsiteX2" fmla="*/ 463690 w 9144000"/>
              <a:gd name="connsiteY2" fmla="*/ 1088257 h 3477562"/>
              <a:gd name="connsiteX3" fmla="*/ 1284105 w 9144000"/>
              <a:gd name="connsiteY3" fmla="*/ 1089321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5862 w 9144000"/>
              <a:gd name="connsiteY1" fmla="*/ 1434 h 3477562"/>
              <a:gd name="connsiteX2" fmla="*/ 463690 w 9144000"/>
              <a:gd name="connsiteY2" fmla="*/ 1088257 h 3477562"/>
              <a:gd name="connsiteX3" fmla="*/ 1284105 w 9144000"/>
              <a:gd name="connsiteY3" fmla="*/ 1089321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3690 w 9144000"/>
              <a:gd name="connsiteY2" fmla="*/ 1088257 h 3477562"/>
              <a:gd name="connsiteX3" fmla="*/ 1284105 w 9144000"/>
              <a:gd name="connsiteY3" fmla="*/ 1089321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3690 w 9144000"/>
              <a:gd name="connsiteY2" fmla="*/ 1088257 h 3477562"/>
              <a:gd name="connsiteX3" fmla="*/ 1272123 w 9144000"/>
              <a:gd name="connsiteY3" fmla="*/ 1113284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80 w 9144000"/>
              <a:gd name="connsiteY2" fmla="*/ 1118211 h 3477562"/>
              <a:gd name="connsiteX3" fmla="*/ 1272123 w 9144000"/>
              <a:gd name="connsiteY3" fmla="*/ 1113284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80 w 9144000"/>
              <a:gd name="connsiteY2" fmla="*/ 1118211 h 3477562"/>
              <a:gd name="connsiteX3" fmla="*/ 1290095 w 9144000"/>
              <a:gd name="connsiteY3" fmla="*/ 1113284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80 w 9144000"/>
              <a:gd name="connsiteY2" fmla="*/ 1118211 h 3477562"/>
              <a:gd name="connsiteX3" fmla="*/ 1290095 w 9144000"/>
              <a:gd name="connsiteY3" fmla="*/ 1125266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80 w 9144000"/>
              <a:gd name="connsiteY2" fmla="*/ 1118211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80 w 9144000"/>
              <a:gd name="connsiteY2" fmla="*/ 1021449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753918 w 9144000"/>
              <a:gd name="connsiteY2" fmla="*/ 1432687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75727 w 9144000"/>
              <a:gd name="connsiteY2" fmla="*/ 1499211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75727 w 9144000"/>
              <a:gd name="connsiteY2" fmla="*/ 1499211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626918 w 9144000"/>
              <a:gd name="connsiteY2" fmla="*/ 1517354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57584 w 9144000"/>
              <a:gd name="connsiteY2" fmla="*/ 1523402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79 w 9144000"/>
              <a:gd name="connsiteY2" fmla="*/ 1033544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584583 w 9144000"/>
              <a:gd name="connsiteY2" fmla="*/ 1172639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3631 w 9144000"/>
              <a:gd name="connsiteY2" fmla="*/ 1027496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3631 w 9144000"/>
              <a:gd name="connsiteY2" fmla="*/ 1027496 h 3477562"/>
              <a:gd name="connsiteX3" fmla="*/ 1217523 w 9144000"/>
              <a:gd name="connsiteY3" fmla="*/ 1028561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22255 h 3495705"/>
              <a:gd name="connsiteX1" fmla="*/ 460678 w 9144000"/>
              <a:gd name="connsiteY1" fmla="*/ 24760 h 3495705"/>
              <a:gd name="connsiteX2" fmla="*/ 463631 w 9144000"/>
              <a:gd name="connsiteY2" fmla="*/ 1045639 h 3495705"/>
              <a:gd name="connsiteX3" fmla="*/ 1217523 w 9144000"/>
              <a:gd name="connsiteY3" fmla="*/ 1046704 h 3495705"/>
              <a:gd name="connsiteX4" fmla="*/ 1207416 w 9144000"/>
              <a:gd name="connsiteY4" fmla="*/ 0 h 3495705"/>
              <a:gd name="connsiteX5" fmla="*/ 9144000 w 9144000"/>
              <a:gd name="connsiteY5" fmla="*/ 22255 h 3495705"/>
              <a:gd name="connsiteX6" fmla="*/ 9144000 w 9144000"/>
              <a:gd name="connsiteY6" fmla="*/ 3495705 h 3495705"/>
              <a:gd name="connsiteX7" fmla="*/ 4776273 w 9144000"/>
              <a:gd name="connsiteY7" fmla="*/ 3495633 h 3495705"/>
              <a:gd name="connsiteX8" fmla="*/ 4776273 w 9144000"/>
              <a:gd name="connsiteY8" fmla="*/ 2745325 h 3495705"/>
              <a:gd name="connsiteX9" fmla="*/ 424558 w 9144000"/>
              <a:gd name="connsiteY9" fmla="*/ 2741665 h 3495705"/>
              <a:gd name="connsiteX10" fmla="*/ 428218 w 9144000"/>
              <a:gd name="connsiteY10" fmla="*/ 3495633 h 3495705"/>
              <a:gd name="connsiteX11" fmla="*/ 0 w 9144000"/>
              <a:gd name="connsiteY11" fmla="*/ 3495705 h 3495705"/>
              <a:gd name="connsiteX12" fmla="*/ 0 w 9144000"/>
              <a:gd name="connsiteY12" fmla="*/ 22255 h 3495705"/>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189273 w 9144000"/>
              <a:gd name="connsiteY4" fmla="*/ 7450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07416 w 9144000"/>
              <a:gd name="connsiteY4" fmla="*/ 7983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189273 w 9144000"/>
              <a:gd name="connsiteY4" fmla="*/ 80554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13464 w 9144000"/>
              <a:gd name="connsiteY4" fmla="*/ 1935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13464 w 9144000"/>
              <a:gd name="connsiteY4" fmla="*/ 1935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36343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13464 w 9144000"/>
              <a:gd name="connsiteY4" fmla="*/ 1935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991824 w 9144000"/>
              <a:gd name="connsiteY9" fmla="*/ 3142743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13464 w 9144000"/>
              <a:gd name="connsiteY4" fmla="*/ 1935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1008757 w 9144000"/>
              <a:gd name="connsiteY9" fmla="*/ 31512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13464 w 9144000"/>
              <a:gd name="connsiteY4" fmla="*/ 1935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8218 w 9144000"/>
              <a:gd name="connsiteY9" fmla="*/ 3473378 h 3473450"/>
              <a:gd name="connsiteX10" fmla="*/ 0 w 9144000"/>
              <a:gd name="connsiteY10" fmla="*/ 3473450 h 3473450"/>
              <a:gd name="connsiteX11" fmla="*/ 0 w 9144000"/>
              <a:gd name="connsiteY11"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13464 w 9144000"/>
              <a:gd name="connsiteY4" fmla="*/ 1935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28218 w 9144000"/>
              <a:gd name="connsiteY8" fmla="*/ 3473378 h 3473450"/>
              <a:gd name="connsiteX9" fmla="*/ 0 w 9144000"/>
              <a:gd name="connsiteY9" fmla="*/ 3473450 h 3473450"/>
              <a:gd name="connsiteX10" fmla="*/ 0 w 9144000"/>
              <a:gd name="connsiteY10"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13464 w 9144000"/>
              <a:gd name="connsiteY4" fmla="*/ 1935 h 3473450"/>
              <a:gd name="connsiteX5" fmla="*/ 9144000 w 9144000"/>
              <a:gd name="connsiteY5" fmla="*/ 0 h 3473450"/>
              <a:gd name="connsiteX6" fmla="*/ 9144000 w 9144000"/>
              <a:gd name="connsiteY6" fmla="*/ 3473450 h 3473450"/>
              <a:gd name="connsiteX7" fmla="*/ 428218 w 9144000"/>
              <a:gd name="connsiteY7" fmla="*/ 3473378 h 3473450"/>
              <a:gd name="connsiteX8" fmla="*/ 0 w 9144000"/>
              <a:gd name="connsiteY8" fmla="*/ 3473450 h 3473450"/>
              <a:gd name="connsiteX9" fmla="*/ 0 w 9144000"/>
              <a:gd name="connsiteY9"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13464 w 9144000"/>
              <a:gd name="connsiteY4" fmla="*/ 1935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778250"/>
              <a:gd name="connsiteX1" fmla="*/ 460678 w 9144000"/>
              <a:gd name="connsiteY1" fmla="*/ 2505 h 3778250"/>
              <a:gd name="connsiteX2" fmla="*/ 463631 w 9144000"/>
              <a:gd name="connsiteY2" fmla="*/ 1023384 h 3778250"/>
              <a:gd name="connsiteX3" fmla="*/ 1217523 w 9144000"/>
              <a:gd name="connsiteY3" fmla="*/ 1024449 h 3778250"/>
              <a:gd name="connsiteX4" fmla="*/ 1213464 w 9144000"/>
              <a:gd name="connsiteY4" fmla="*/ 1935 h 3778250"/>
              <a:gd name="connsiteX5" fmla="*/ 9144000 w 9144000"/>
              <a:gd name="connsiteY5" fmla="*/ 0 h 3778250"/>
              <a:gd name="connsiteX6" fmla="*/ 9144000 w 9144000"/>
              <a:gd name="connsiteY6" fmla="*/ 3473450 h 3778250"/>
              <a:gd name="connsiteX7" fmla="*/ 0 w 9144000"/>
              <a:gd name="connsiteY7" fmla="*/ 3778250 h 3778250"/>
              <a:gd name="connsiteX8" fmla="*/ 0 w 9144000"/>
              <a:gd name="connsiteY8" fmla="*/ 0 h 3778250"/>
              <a:gd name="connsiteX0" fmla="*/ 0 w 9144000"/>
              <a:gd name="connsiteY0" fmla="*/ 0 h 3778250"/>
              <a:gd name="connsiteX1" fmla="*/ 460678 w 9144000"/>
              <a:gd name="connsiteY1" fmla="*/ 2505 h 3778250"/>
              <a:gd name="connsiteX2" fmla="*/ 463631 w 9144000"/>
              <a:gd name="connsiteY2" fmla="*/ 1023384 h 3778250"/>
              <a:gd name="connsiteX3" fmla="*/ 1217523 w 9144000"/>
              <a:gd name="connsiteY3" fmla="*/ 1024449 h 3778250"/>
              <a:gd name="connsiteX4" fmla="*/ 1213464 w 9144000"/>
              <a:gd name="connsiteY4" fmla="*/ 1935 h 3778250"/>
              <a:gd name="connsiteX5" fmla="*/ 9144000 w 9144000"/>
              <a:gd name="connsiteY5" fmla="*/ 0 h 3778250"/>
              <a:gd name="connsiteX6" fmla="*/ 9144000 w 9144000"/>
              <a:gd name="connsiteY6" fmla="*/ 3769783 h 3778250"/>
              <a:gd name="connsiteX7" fmla="*/ 0 w 9144000"/>
              <a:gd name="connsiteY7" fmla="*/ 3778250 h 3778250"/>
              <a:gd name="connsiteX8" fmla="*/ 0 w 9144000"/>
              <a:gd name="connsiteY8" fmla="*/ 0 h 3778250"/>
              <a:gd name="connsiteX0" fmla="*/ 0 w 9144000"/>
              <a:gd name="connsiteY0" fmla="*/ 0 h 3769783"/>
              <a:gd name="connsiteX1" fmla="*/ 460678 w 9144000"/>
              <a:gd name="connsiteY1" fmla="*/ 2505 h 3769783"/>
              <a:gd name="connsiteX2" fmla="*/ 463631 w 9144000"/>
              <a:gd name="connsiteY2" fmla="*/ 1023384 h 3769783"/>
              <a:gd name="connsiteX3" fmla="*/ 1217523 w 9144000"/>
              <a:gd name="connsiteY3" fmla="*/ 1024449 h 3769783"/>
              <a:gd name="connsiteX4" fmla="*/ 1213464 w 9144000"/>
              <a:gd name="connsiteY4" fmla="*/ 1935 h 3769783"/>
              <a:gd name="connsiteX5" fmla="*/ 9144000 w 9144000"/>
              <a:gd name="connsiteY5" fmla="*/ 0 h 3769783"/>
              <a:gd name="connsiteX6" fmla="*/ 9144000 w 9144000"/>
              <a:gd name="connsiteY6" fmla="*/ 3769783 h 3769783"/>
              <a:gd name="connsiteX7" fmla="*/ 4812 w 9144000"/>
              <a:gd name="connsiteY7" fmla="*/ 3638684 h 3769783"/>
              <a:gd name="connsiteX8" fmla="*/ 0 w 9144000"/>
              <a:gd name="connsiteY8" fmla="*/ 0 h 3769783"/>
              <a:gd name="connsiteX0" fmla="*/ 0 w 9144000"/>
              <a:gd name="connsiteY0" fmla="*/ 0 h 3769783"/>
              <a:gd name="connsiteX1" fmla="*/ 460678 w 9144000"/>
              <a:gd name="connsiteY1" fmla="*/ 2505 h 3769783"/>
              <a:gd name="connsiteX2" fmla="*/ 463631 w 9144000"/>
              <a:gd name="connsiteY2" fmla="*/ 1023384 h 3769783"/>
              <a:gd name="connsiteX3" fmla="*/ 1217523 w 9144000"/>
              <a:gd name="connsiteY3" fmla="*/ 1024449 h 3769783"/>
              <a:gd name="connsiteX4" fmla="*/ 1213464 w 9144000"/>
              <a:gd name="connsiteY4" fmla="*/ 1935 h 3769783"/>
              <a:gd name="connsiteX5" fmla="*/ 9144000 w 9144000"/>
              <a:gd name="connsiteY5" fmla="*/ 0 h 3769783"/>
              <a:gd name="connsiteX6" fmla="*/ 9144000 w 9144000"/>
              <a:gd name="connsiteY6" fmla="*/ 3769783 h 3769783"/>
              <a:gd name="connsiteX7" fmla="*/ 4812 w 9144000"/>
              <a:gd name="connsiteY7" fmla="*/ 3763813 h 3769783"/>
              <a:gd name="connsiteX8" fmla="*/ 0 w 9144000"/>
              <a:gd name="connsiteY8" fmla="*/ 0 h 3769783"/>
              <a:gd name="connsiteX0" fmla="*/ 1 w 9144001"/>
              <a:gd name="connsiteY0" fmla="*/ 0 h 3769783"/>
              <a:gd name="connsiteX1" fmla="*/ 460679 w 9144001"/>
              <a:gd name="connsiteY1" fmla="*/ 2505 h 3769783"/>
              <a:gd name="connsiteX2" fmla="*/ 463632 w 9144001"/>
              <a:gd name="connsiteY2" fmla="*/ 1023384 h 3769783"/>
              <a:gd name="connsiteX3" fmla="*/ 1217524 w 9144001"/>
              <a:gd name="connsiteY3" fmla="*/ 1024449 h 3769783"/>
              <a:gd name="connsiteX4" fmla="*/ 1213465 w 9144001"/>
              <a:gd name="connsiteY4" fmla="*/ 1935 h 3769783"/>
              <a:gd name="connsiteX5" fmla="*/ 9144001 w 9144001"/>
              <a:gd name="connsiteY5" fmla="*/ 0 h 3769783"/>
              <a:gd name="connsiteX6" fmla="*/ 9144001 w 9144001"/>
              <a:gd name="connsiteY6" fmla="*/ 3769783 h 3769783"/>
              <a:gd name="connsiteX7" fmla="*/ 0 w 9144001"/>
              <a:gd name="connsiteY7" fmla="*/ 3768626 h 3769783"/>
              <a:gd name="connsiteX8" fmla="*/ 1 w 9144001"/>
              <a:gd name="connsiteY8" fmla="*/ 0 h 37697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4001" h="3769783">
                <a:moveTo>
                  <a:pt x="1" y="0"/>
                </a:moveTo>
                <a:lnTo>
                  <a:pt x="460679" y="2505"/>
                </a:lnTo>
                <a:cubicBezTo>
                  <a:pt x="467259" y="181367"/>
                  <a:pt x="460713" y="888442"/>
                  <a:pt x="463632" y="1023384"/>
                </a:cubicBezTo>
                <a:lnTo>
                  <a:pt x="1217524" y="1024449"/>
                </a:lnTo>
                <a:cubicBezTo>
                  <a:pt x="1217623" y="1021952"/>
                  <a:pt x="1212358" y="439565"/>
                  <a:pt x="1213465" y="1935"/>
                </a:cubicBezTo>
                <a:lnTo>
                  <a:pt x="9144001" y="0"/>
                </a:lnTo>
                <a:lnTo>
                  <a:pt x="9144001" y="3769783"/>
                </a:lnTo>
                <a:lnTo>
                  <a:pt x="0" y="3768626"/>
                </a:lnTo>
                <a:cubicBezTo>
                  <a:pt x="0" y="2512417"/>
                  <a:pt x="1" y="1256209"/>
                  <a:pt x="1" y="0"/>
                </a:cubicBezTo>
                <a:close/>
              </a:path>
            </a:pathLst>
          </a:custGeom>
          <a:solidFill>
            <a:srgbClr val="EEEFEE"/>
          </a:solidFill>
        </p:spPr>
        <p:txBody>
          <a:bodyPr anchor="ctr"/>
          <a:lstStyle>
            <a:lvl1pPr marL="0" indent="0" algn="ctr">
              <a:buNone/>
              <a:defRPr>
                <a:latin typeface="Helvetica" pitchFamily="34" charset="0"/>
              </a:defRPr>
            </a:lvl1pPr>
          </a:lstStyle>
          <a:p>
            <a:endParaRPr lang="fi-FI"/>
          </a:p>
        </p:txBody>
      </p:sp>
      <p:sp>
        <p:nvSpPr>
          <p:cNvPr id="8" name="Alatunnisteen paikkamerkki 4"/>
          <p:cNvSpPr>
            <a:spLocks noGrp="1"/>
          </p:cNvSpPr>
          <p:nvPr>
            <p:ph type="ftr" sz="quarter" idx="3"/>
          </p:nvPr>
        </p:nvSpPr>
        <p:spPr>
          <a:xfrm>
            <a:off x="5343907" y="6592625"/>
            <a:ext cx="2147658" cy="180989"/>
          </a:xfrm>
          <a:prstGeom prst="rect">
            <a:avLst/>
          </a:prstGeom>
        </p:spPr>
        <p:txBody>
          <a:bodyPr/>
          <a:lstStyle>
            <a:lvl1pPr algn="r">
              <a:defRPr sz="900">
                <a:solidFill>
                  <a:schemeClr val="bg1"/>
                </a:solidFill>
                <a:latin typeface="Helvetica" pitchFamily="34" charset="0"/>
                <a:cs typeface="Helvetica" pitchFamily="34" charset="0"/>
              </a:defRPr>
            </a:lvl1pPr>
          </a:lstStyle>
          <a:p>
            <a:r>
              <a:rPr lang="fi-FI" b="1" smtClean="0">
                <a:solidFill>
                  <a:srgbClr val="FF0000"/>
                </a:solidFill>
              </a:rPr>
              <a:t>JYU. Since 1863. Bottas</a:t>
            </a:r>
            <a:endParaRPr lang="fi-FI" b="1" dirty="0" smtClean="0"/>
          </a:p>
        </p:txBody>
      </p:sp>
      <p:sp>
        <p:nvSpPr>
          <p:cNvPr id="9" name="Dian numeron paikkamerkki 5"/>
          <p:cNvSpPr>
            <a:spLocks noGrp="1"/>
          </p:cNvSpPr>
          <p:nvPr>
            <p:ph type="sldNum" sz="quarter" idx="4"/>
          </p:nvPr>
        </p:nvSpPr>
        <p:spPr>
          <a:xfrm>
            <a:off x="8564975" y="6592625"/>
            <a:ext cx="454016" cy="180989"/>
          </a:xfrm>
          <a:prstGeom prst="rect">
            <a:avLst/>
          </a:prstGeom>
        </p:spPr>
        <p:txBody>
          <a:bodyPr/>
          <a:lstStyle>
            <a:lvl1pPr algn="l">
              <a:defRPr sz="900">
                <a:solidFill>
                  <a:schemeClr val="bg1"/>
                </a:solidFill>
                <a:latin typeface="Helvetica" pitchFamily="34" charset="0"/>
              </a:defRPr>
            </a:lvl1pPr>
          </a:lstStyle>
          <a:p>
            <a:fld id="{0FE3988A-0109-0B40-965D-9E0ED41EFEE4}" type="slidenum">
              <a:rPr lang="fi-FI" smtClean="0"/>
              <a:pPr/>
              <a:t>‹#›</a:t>
            </a:fld>
            <a:endParaRPr lang="fi-FI" dirty="0"/>
          </a:p>
        </p:txBody>
      </p:sp>
      <p:cxnSp>
        <p:nvCxnSpPr>
          <p:cNvPr id="16" name="Suora yhdysviiva 15"/>
          <p:cNvCxnSpPr/>
          <p:nvPr userDrawn="1"/>
        </p:nvCxnSpPr>
        <p:spPr>
          <a:xfrm>
            <a:off x="8503899"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 name="Suora yhdysviiva 16"/>
          <p:cNvCxnSpPr/>
          <p:nvPr userDrawn="1"/>
        </p:nvCxnSpPr>
        <p:spPr>
          <a:xfrm>
            <a:off x="7552916"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21" name="Päivämäärän paikkamerkki 3"/>
          <p:cNvSpPr>
            <a:spLocks noGrp="1"/>
          </p:cNvSpPr>
          <p:nvPr>
            <p:ph type="dt" sz="half" idx="10"/>
          </p:nvPr>
        </p:nvSpPr>
        <p:spPr>
          <a:xfrm>
            <a:off x="7617453" y="6592625"/>
            <a:ext cx="831227" cy="180989"/>
          </a:xfrm>
          <a:prstGeom prst="rect">
            <a:avLst/>
          </a:prstGeom>
        </p:spPr>
        <p:txBody>
          <a:bodyPr/>
          <a:lstStyle>
            <a:lvl1pPr algn="ctr">
              <a:defRPr sz="900">
                <a:solidFill>
                  <a:schemeClr val="bg1"/>
                </a:solidFill>
                <a:latin typeface="Helvetica" pitchFamily="34" charset="0"/>
              </a:defRPr>
            </a:lvl1pPr>
          </a:lstStyle>
          <a:p>
            <a:fld id="{90D1D53C-908F-495F-96C4-E57ECA884E47}" type="datetime1">
              <a:rPr lang="fi-FI" smtClean="0"/>
              <a:t>21.10.2019</a:t>
            </a:fld>
            <a:endParaRPr lang="fi-FI" dirty="0"/>
          </a:p>
        </p:txBody>
      </p:sp>
      <p:sp>
        <p:nvSpPr>
          <p:cNvPr id="26" name="Otsikko 1"/>
          <p:cNvSpPr>
            <a:spLocks noGrp="1"/>
          </p:cNvSpPr>
          <p:nvPr>
            <p:ph type="title"/>
          </p:nvPr>
        </p:nvSpPr>
        <p:spPr>
          <a:xfrm>
            <a:off x="722313" y="4085663"/>
            <a:ext cx="7772400" cy="1043773"/>
          </a:xfrm>
        </p:spPr>
        <p:txBody>
          <a:bodyPr anchor="t">
            <a:normAutofit/>
          </a:bodyPr>
          <a:lstStyle>
            <a:lvl1pPr algn="l">
              <a:defRPr sz="3600" b="1" cap="none">
                <a:solidFill>
                  <a:schemeClr val="bg1"/>
                </a:solidFill>
                <a:latin typeface="Helvetica" pitchFamily="34" charset="0"/>
              </a:defRPr>
            </a:lvl1pPr>
          </a:lstStyle>
          <a:p>
            <a:r>
              <a:rPr lang="fi-FI" dirty="0" smtClean="0"/>
              <a:t>Muokkaa perustyylejä naps.</a:t>
            </a:r>
            <a:endParaRPr lang="fi-FI" dirty="0"/>
          </a:p>
        </p:txBody>
      </p:sp>
      <p:sp>
        <p:nvSpPr>
          <p:cNvPr id="27" name="Suorakulmio 7"/>
          <p:cNvSpPr/>
          <p:nvPr userDrawn="1"/>
        </p:nvSpPr>
        <p:spPr>
          <a:xfrm>
            <a:off x="0" y="3764582"/>
            <a:ext cx="9144000" cy="112651"/>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latin typeface="Helvetica" pitchFamily="34" charset="0"/>
            </a:endParaRPr>
          </a:p>
        </p:txBody>
      </p:sp>
      <p:sp>
        <p:nvSpPr>
          <p:cNvPr id="28" name="Tekstin paikkamerkki 2"/>
          <p:cNvSpPr>
            <a:spLocks noGrp="1"/>
          </p:cNvSpPr>
          <p:nvPr>
            <p:ph idx="13" hasCustomPrompt="1"/>
          </p:nvPr>
        </p:nvSpPr>
        <p:spPr>
          <a:xfrm>
            <a:off x="722312" y="5314392"/>
            <a:ext cx="7842663" cy="1177718"/>
          </a:xfrm>
          <a:prstGeom prst="rect">
            <a:avLst/>
          </a:prstGeom>
        </p:spPr>
        <p:txBody>
          <a:bodyPr vert="horz" lIns="91440" tIns="45720" rIns="91440" bIns="45720" rtlCol="0">
            <a:noAutofit/>
          </a:bodyPr>
          <a:lstStyle>
            <a:lvl1pPr>
              <a:buClr>
                <a:schemeClr val="bg1"/>
              </a:buClr>
              <a:defRPr sz="2000" b="1">
                <a:solidFill>
                  <a:schemeClr val="bg1"/>
                </a:solidFill>
                <a:latin typeface="Helvetica" pitchFamily="34" charset="0"/>
              </a:defRPr>
            </a:lvl1pPr>
            <a:lvl2pPr>
              <a:defRPr sz="1800" b="1">
                <a:solidFill>
                  <a:schemeClr val="bg1"/>
                </a:solidFill>
              </a:defRPr>
            </a:lvl2pPr>
            <a:lvl3pPr>
              <a:defRPr sz="1600" b="1">
                <a:solidFill>
                  <a:schemeClr val="bg1"/>
                </a:solidFill>
              </a:defRPr>
            </a:lvl3pPr>
            <a:lvl4pPr>
              <a:defRPr sz="1400" b="1">
                <a:solidFill>
                  <a:schemeClr val="bg1"/>
                </a:solidFill>
              </a:defRPr>
            </a:lvl4pPr>
            <a:lvl5pPr>
              <a:defRPr sz="1400" b="1">
                <a:solidFill>
                  <a:schemeClr val="bg1"/>
                </a:solidFill>
              </a:defRPr>
            </a:lvl5pPr>
          </a:lstStyle>
          <a:p>
            <a:pPr lvl="0"/>
            <a:r>
              <a:rPr lang="fi-FI" dirty="0" smtClean="0"/>
              <a:t>Muokkaa tekstin perustyylejä napsauttamalla</a:t>
            </a:r>
          </a:p>
        </p:txBody>
      </p:sp>
      <p:grpSp>
        <p:nvGrpSpPr>
          <p:cNvPr id="15" name="Group 14"/>
          <p:cNvGrpSpPr/>
          <p:nvPr userDrawn="1"/>
        </p:nvGrpSpPr>
        <p:grpSpPr>
          <a:xfrm>
            <a:off x="457201" y="0"/>
            <a:ext cx="763388" cy="1028096"/>
            <a:chOff x="457200" y="0"/>
            <a:chExt cx="763388" cy="1028096"/>
          </a:xfrm>
        </p:grpSpPr>
        <p:sp>
          <p:nvSpPr>
            <p:cNvPr id="22" name="Suorakulmio 15"/>
            <p:cNvSpPr/>
            <p:nvPr userDrawn="1"/>
          </p:nvSpPr>
          <p:spPr>
            <a:xfrm>
              <a:off x="457200" y="0"/>
              <a:ext cx="763388" cy="102809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latin typeface="Helvetica" pitchFamily="34" charset="0"/>
              </a:endParaRPr>
            </a:p>
          </p:txBody>
        </p:sp>
        <p:pic>
          <p:nvPicPr>
            <p:cNvPr id="23" name="Kuva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7117" y="165903"/>
              <a:ext cx="323551" cy="736410"/>
            </a:xfrm>
            <a:prstGeom prst="rect">
              <a:avLst/>
            </a:prstGeom>
          </p:spPr>
        </p:pic>
      </p:grpSp>
    </p:spTree>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Otsikko ja sisältö">
    <p:spTree>
      <p:nvGrpSpPr>
        <p:cNvPr id="1" name=""/>
        <p:cNvGrpSpPr/>
        <p:nvPr/>
      </p:nvGrpSpPr>
      <p:grpSpPr>
        <a:xfrm>
          <a:off x="0" y="0"/>
          <a:ext cx="0" cy="0"/>
          <a:chOff x="0" y="0"/>
          <a:chExt cx="0" cy="0"/>
        </a:xfrm>
      </p:grpSpPr>
      <p:sp>
        <p:nvSpPr>
          <p:cNvPr id="10" name="Suorakulmio 9"/>
          <p:cNvSpPr/>
          <p:nvPr userDrawn="1"/>
        </p:nvSpPr>
        <p:spPr>
          <a:xfrm>
            <a:off x="0" y="6540486"/>
            <a:ext cx="9144000" cy="32365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1"/>
              </a:solidFill>
              <a:latin typeface="Helvetica" pitchFamily="34" charset="0"/>
            </a:endParaRPr>
          </a:p>
        </p:txBody>
      </p:sp>
      <p:sp>
        <p:nvSpPr>
          <p:cNvPr id="5" name="Alatunnisteen paikkamerkki 4"/>
          <p:cNvSpPr>
            <a:spLocks noGrp="1"/>
          </p:cNvSpPr>
          <p:nvPr>
            <p:ph type="ftr" sz="quarter" idx="11"/>
          </p:nvPr>
        </p:nvSpPr>
        <p:spPr>
          <a:xfrm>
            <a:off x="5343907" y="6592625"/>
            <a:ext cx="2147658" cy="180989"/>
          </a:xfrm>
          <a:prstGeom prst="rect">
            <a:avLst/>
          </a:prstGeom>
        </p:spPr>
        <p:txBody>
          <a:bodyPr/>
          <a:lstStyle>
            <a:lvl1pPr algn="r">
              <a:defRPr sz="900">
                <a:solidFill>
                  <a:schemeClr val="bg1"/>
                </a:solidFill>
                <a:latin typeface="Helvetica" pitchFamily="34" charset="0"/>
                <a:cs typeface="Helvetica" pitchFamily="34" charset="0"/>
              </a:defRPr>
            </a:lvl1pPr>
          </a:lstStyle>
          <a:p>
            <a:r>
              <a:rPr lang="fi-FI" b="1" smtClean="0">
                <a:solidFill>
                  <a:srgbClr val="FF0000"/>
                </a:solidFill>
              </a:rPr>
              <a:t>JYU. Since 1863. Bottas</a:t>
            </a:r>
            <a:endParaRPr lang="fi-FI" b="1" dirty="0" smtClean="0"/>
          </a:p>
        </p:txBody>
      </p:sp>
      <p:sp>
        <p:nvSpPr>
          <p:cNvPr id="6" name="Dian numeron paikkamerkki 5"/>
          <p:cNvSpPr>
            <a:spLocks noGrp="1"/>
          </p:cNvSpPr>
          <p:nvPr>
            <p:ph type="sldNum" sz="quarter" idx="12"/>
          </p:nvPr>
        </p:nvSpPr>
        <p:spPr>
          <a:xfrm>
            <a:off x="8564975" y="6592625"/>
            <a:ext cx="454016" cy="180989"/>
          </a:xfrm>
          <a:prstGeom prst="rect">
            <a:avLst/>
          </a:prstGeom>
        </p:spPr>
        <p:txBody>
          <a:bodyPr/>
          <a:lstStyle>
            <a:lvl1pPr algn="l">
              <a:defRPr sz="900">
                <a:solidFill>
                  <a:schemeClr val="bg1"/>
                </a:solidFill>
                <a:latin typeface="Helvetica" pitchFamily="34" charset="0"/>
              </a:defRPr>
            </a:lvl1pPr>
          </a:lstStyle>
          <a:p>
            <a:fld id="{0FE3988A-0109-0B40-965D-9E0ED41EFEE4}" type="slidenum">
              <a:rPr lang="fi-FI" smtClean="0"/>
              <a:pPr/>
              <a:t>‹#›</a:t>
            </a:fld>
            <a:endParaRPr lang="fi-FI" dirty="0"/>
          </a:p>
        </p:txBody>
      </p:sp>
      <p:cxnSp>
        <p:nvCxnSpPr>
          <p:cNvPr id="14" name="Suora yhdysviiva 13"/>
          <p:cNvCxnSpPr/>
          <p:nvPr userDrawn="1"/>
        </p:nvCxnSpPr>
        <p:spPr>
          <a:xfrm>
            <a:off x="8503899"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5" name="Suora yhdysviiva 14"/>
          <p:cNvCxnSpPr/>
          <p:nvPr userDrawn="1"/>
        </p:nvCxnSpPr>
        <p:spPr>
          <a:xfrm>
            <a:off x="7552916"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1" name="Otsikon paikkamerkki 1"/>
          <p:cNvSpPr>
            <a:spLocks noGrp="1"/>
          </p:cNvSpPr>
          <p:nvPr>
            <p:ph type="title"/>
          </p:nvPr>
        </p:nvSpPr>
        <p:spPr>
          <a:xfrm>
            <a:off x="457200" y="637578"/>
            <a:ext cx="7368419" cy="1019912"/>
          </a:xfrm>
          <a:prstGeom prst="rect">
            <a:avLst/>
          </a:prstGeom>
        </p:spPr>
        <p:txBody>
          <a:bodyPr vert="horz" lIns="91440" tIns="45720" rIns="91440" bIns="45720" rtlCol="0" anchor="ctr">
            <a:normAutofit/>
          </a:bodyPr>
          <a:lstStyle>
            <a:lvl1pPr>
              <a:defRPr>
                <a:latin typeface="Helvetica" pitchFamily="34" charset="0"/>
              </a:defRPr>
            </a:lvl1pPr>
          </a:lstStyle>
          <a:p>
            <a:r>
              <a:rPr lang="fi-FI" dirty="0" smtClean="0"/>
              <a:t>Muokkaa perustyylejä naps.</a:t>
            </a:r>
            <a:endParaRPr lang="fi-FI" dirty="0"/>
          </a:p>
        </p:txBody>
      </p:sp>
      <p:sp>
        <p:nvSpPr>
          <p:cNvPr id="13" name="Tekstin paikkamerkki 2"/>
          <p:cNvSpPr>
            <a:spLocks noGrp="1"/>
          </p:cNvSpPr>
          <p:nvPr>
            <p:ph idx="1"/>
          </p:nvPr>
        </p:nvSpPr>
        <p:spPr>
          <a:xfrm>
            <a:off x="457200" y="1844699"/>
            <a:ext cx="8229600" cy="4557156"/>
          </a:xfrm>
          <a:prstGeom prst="rect">
            <a:avLst/>
          </a:prstGeom>
        </p:spPr>
        <p:txBody>
          <a:bodyPr vert="horz" lIns="91440" tIns="45720" rIns="91440" bIns="45720" rtlCol="0">
            <a:normAutofit/>
          </a:bodyPr>
          <a:lstStyle>
            <a:lvl1pPr>
              <a:defRPr>
                <a:latin typeface="Helvetica" pitchFamily="34" charset="0"/>
              </a:defRPr>
            </a:lvl1pPr>
            <a:lvl2pPr>
              <a:defRPr>
                <a:latin typeface="Helvetica" pitchFamily="34" charset="0"/>
              </a:defRPr>
            </a:lvl2pPr>
            <a:lvl3pPr>
              <a:defRPr>
                <a:latin typeface="Helvetica" pitchFamily="34" charset="0"/>
              </a:defRPr>
            </a:lvl3pPr>
            <a:lvl4pPr>
              <a:defRPr>
                <a:latin typeface="Helvetica" pitchFamily="34" charset="0"/>
              </a:defRPr>
            </a:lvl4pPr>
            <a:lvl5pPr>
              <a:defRPr>
                <a:latin typeface="Helvetica" pitchFamily="34" charset="0"/>
              </a:defRPr>
            </a:lvl5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12" name="Päivämäärän paikkamerkki 3"/>
          <p:cNvSpPr>
            <a:spLocks noGrp="1"/>
          </p:cNvSpPr>
          <p:nvPr>
            <p:ph type="dt" sz="half" idx="10"/>
          </p:nvPr>
        </p:nvSpPr>
        <p:spPr>
          <a:xfrm>
            <a:off x="7617453" y="6592625"/>
            <a:ext cx="831227" cy="180989"/>
          </a:xfrm>
          <a:prstGeom prst="rect">
            <a:avLst/>
          </a:prstGeom>
        </p:spPr>
        <p:txBody>
          <a:bodyPr/>
          <a:lstStyle>
            <a:lvl1pPr algn="ctr">
              <a:defRPr sz="900">
                <a:solidFill>
                  <a:schemeClr val="bg1"/>
                </a:solidFill>
                <a:latin typeface="Helvetica" pitchFamily="34" charset="0"/>
              </a:defRPr>
            </a:lvl1pPr>
          </a:lstStyle>
          <a:p>
            <a:fld id="{61F19916-D6CC-4F4A-B091-44C2C56618F6}" type="datetime1">
              <a:rPr lang="fi-FI" smtClean="0"/>
              <a:t>21.10.2019</a:t>
            </a:fld>
            <a:endParaRPr lang="fi-FI" dirty="0"/>
          </a:p>
        </p:txBody>
      </p:sp>
    </p:spTree>
    <p:extLst>
      <p:ext uri="{BB962C8B-B14F-4D97-AF65-F5344CB8AC3E}">
        <p14:creationId xmlns:p14="http://schemas.microsoft.com/office/powerpoint/2010/main" val="151867890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aksi sisältökohdetta">
    <p:spTree>
      <p:nvGrpSpPr>
        <p:cNvPr id="1" name=""/>
        <p:cNvGrpSpPr/>
        <p:nvPr/>
      </p:nvGrpSpPr>
      <p:grpSpPr>
        <a:xfrm>
          <a:off x="0" y="0"/>
          <a:ext cx="0" cy="0"/>
          <a:chOff x="0" y="0"/>
          <a:chExt cx="0" cy="0"/>
        </a:xfrm>
      </p:grpSpPr>
      <p:sp>
        <p:nvSpPr>
          <p:cNvPr id="17" name="Suorakulmio 9"/>
          <p:cNvSpPr/>
          <p:nvPr userDrawn="1"/>
        </p:nvSpPr>
        <p:spPr>
          <a:xfrm>
            <a:off x="0" y="6540486"/>
            <a:ext cx="9144000" cy="32365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1"/>
              </a:solidFill>
              <a:latin typeface="Helvetica" pitchFamily="34" charset="0"/>
            </a:endParaRPr>
          </a:p>
        </p:txBody>
      </p:sp>
      <p:sp>
        <p:nvSpPr>
          <p:cNvPr id="2" name="Otsikko 1"/>
          <p:cNvSpPr>
            <a:spLocks noGrp="1"/>
          </p:cNvSpPr>
          <p:nvPr>
            <p:ph type="title"/>
          </p:nvPr>
        </p:nvSpPr>
        <p:spPr/>
        <p:txBody>
          <a:bodyPr/>
          <a:lstStyle>
            <a:lvl1pPr>
              <a:defRPr>
                <a:latin typeface="Helvetica" pitchFamily="34" charset="0"/>
              </a:defRPr>
            </a:lvl1pPr>
          </a:lstStyle>
          <a:p>
            <a:r>
              <a:rPr lang="fi-FI" dirty="0" smtClean="0"/>
              <a:t>Muokkaa perustyylejä naps.</a:t>
            </a:r>
            <a:endParaRPr lang="fi-FI" dirty="0"/>
          </a:p>
        </p:txBody>
      </p:sp>
      <p:sp>
        <p:nvSpPr>
          <p:cNvPr id="3" name="Sisällön paikkamerkki 2"/>
          <p:cNvSpPr>
            <a:spLocks noGrp="1"/>
          </p:cNvSpPr>
          <p:nvPr>
            <p:ph sz="half" idx="1"/>
          </p:nvPr>
        </p:nvSpPr>
        <p:spPr>
          <a:xfrm>
            <a:off x="457200" y="1844698"/>
            <a:ext cx="4038600" cy="4557157"/>
          </a:xfrm>
        </p:spPr>
        <p:txBody>
          <a:bodyPr/>
          <a:lstStyle>
            <a:lvl1pPr>
              <a:defRPr sz="2800">
                <a:latin typeface="Helvetica" pitchFamily="34" charset="0"/>
              </a:defRPr>
            </a:lvl1pPr>
            <a:lvl2pPr>
              <a:defRPr sz="2400">
                <a:latin typeface="Helvetica" pitchFamily="34" charset="0"/>
              </a:defRPr>
            </a:lvl2pPr>
            <a:lvl3pPr>
              <a:defRPr sz="2000">
                <a:latin typeface="Helvetica" pitchFamily="34" charset="0"/>
              </a:defRPr>
            </a:lvl3pPr>
            <a:lvl4pPr>
              <a:defRPr sz="1800">
                <a:latin typeface="Helvetica" pitchFamily="34" charset="0"/>
              </a:defRPr>
            </a:lvl4pPr>
            <a:lvl5pPr>
              <a:defRPr sz="1800">
                <a:latin typeface="Helvetica" pitchFamily="34" charset="0"/>
              </a:defRPr>
            </a:lvl5pPr>
            <a:lvl6pPr>
              <a:defRPr sz="1800"/>
            </a:lvl6pPr>
            <a:lvl7pPr>
              <a:defRPr sz="1800"/>
            </a:lvl7pPr>
            <a:lvl8pPr>
              <a:defRPr sz="1800"/>
            </a:lvl8pPr>
            <a:lvl9pPr>
              <a:defRPr sz="1800"/>
            </a:lvl9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Sisällön paikkamerkki 3"/>
          <p:cNvSpPr>
            <a:spLocks noGrp="1"/>
          </p:cNvSpPr>
          <p:nvPr>
            <p:ph sz="half" idx="2"/>
          </p:nvPr>
        </p:nvSpPr>
        <p:spPr>
          <a:xfrm>
            <a:off x="4648200" y="1844698"/>
            <a:ext cx="4038600" cy="4557157"/>
          </a:xfrm>
        </p:spPr>
        <p:txBody>
          <a:bodyPr/>
          <a:lstStyle>
            <a:lvl1pPr>
              <a:defRPr sz="2800">
                <a:latin typeface="Helvetica" pitchFamily="34" charset="0"/>
              </a:defRPr>
            </a:lvl1pPr>
            <a:lvl2pPr>
              <a:defRPr sz="2400">
                <a:latin typeface="Helvetica" pitchFamily="34" charset="0"/>
              </a:defRPr>
            </a:lvl2pPr>
            <a:lvl3pPr>
              <a:defRPr sz="2000">
                <a:latin typeface="Helvetica" pitchFamily="34" charset="0"/>
              </a:defRPr>
            </a:lvl3pPr>
            <a:lvl4pPr>
              <a:defRPr sz="1800">
                <a:latin typeface="Helvetica" pitchFamily="34" charset="0"/>
              </a:defRPr>
            </a:lvl4pPr>
            <a:lvl5pPr>
              <a:defRPr sz="1800">
                <a:latin typeface="Helvetica" pitchFamily="34" charset="0"/>
              </a:defRPr>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10" name="Dian numeron paikkamerkki 5"/>
          <p:cNvSpPr>
            <a:spLocks noGrp="1"/>
          </p:cNvSpPr>
          <p:nvPr>
            <p:ph type="sldNum" sz="quarter" idx="4"/>
          </p:nvPr>
        </p:nvSpPr>
        <p:spPr>
          <a:xfrm>
            <a:off x="8564975" y="6592625"/>
            <a:ext cx="454016" cy="180989"/>
          </a:xfrm>
          <a:prstGeom prst="rect">
            <a:avLst/>
          </a:prstGeom>
        </p:spPr>
        <p:txBody>
          <a:bodyPr/>
          <a:lstStyle>
            <a:lvl1pPr algn="l">
              <a:defRPr sz="900">
                <a:solidFill>
                  <a:schemeClr val="bg1"/>
                </a:solidFill>
                <a:latin typeface="Helvetica" pitchFamily="34" charset="0"/>
              </a:defRPr>
            </a:lvl1pPr>
          </a:lstStyle>
          <a:p>
            <a:fld id="{0FE3988A-0109-0B40-965D-9E0ED41EFEE4}" type="slidenum">
              <a:rPr lang="fi-FI" smtClean="0"/>
              <a:pPr/>
              <a:t>‹#›</a:t>
            </a:fld>
            <a:endParaRPr lang="fi-FI" dirty="0"/>
          </a:p>
        </p:txBody>
      </p:sp>
      <p:cxnSp>
        <p:nvCxnSpPr>
          <p:cNvPr id="12" name="Suora yhdysviiva 11"/>
          <p:cNvCxnSpPr/>
          <p:nvPr userDrawn="1"/>
        </p:nvCxnSpPr>
        <p:spPr>
          <a:xfrm>
            <a:off x="8503899"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3" name="Suora yhdysviiva 12"/>
          <p:cNvCxnSpPr/>
          <p:nvPr userDrawn="1"/>
        </p:nvCxnSpPr>
        <p:spPr>
          <a:xfrm>
            <a:off x="7552916"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4" name="Päivämäärän paikkamerkki 3"/>
          <p:cNvSpPr>
            <a:spLocks noGrp="1"/>
          </p:cNvSpPr>
          <p:nvPr>
            <p:ph type="dt" sz="half" idx="10"/>
          </p:nvPr>
        </p:nvSpPr>
        <p:spPr>
          <a:xfrm>
            <a:off x="7617453" y="6592625"/>
            <a:ext cx="831227" cy="180989"/>
          </a:xfrm>
          <a:prstGeom prst="rect">
            <a:avLst/>
          </a:prstGeom>
        </p:spPr>
        <p:txBody>
          <a:bodyPr/>
          <a:lstStyle>
            <a:lvl1pPr algn="ctr">
              <a:defRPr sz="900">
                <a:solidFill>
                  <a:schemeClr val="bg1"/>
                </a:solidFill>
                <a:latin typeface="Helvetica" pitchFamily="34" charset="0"/>
              </a:defRPr>
            </a:lvl1pPr>
          </a:lstStyle>
          <a:p>
            <a:fld id="{4AA2C0EA-6066-484E-ADC9-08345B80F285}" type="datetime1">
              <a:rPr lang="fi-FI" smtClean="0"/>
              <a:t>21.10.2019</a:t>
            </a:fld>
            <a:endParaRPr lang="fi-FI" dirty="0"/>
          </a:p>
        </p:txBody>
      </p:sp>
      <p:sp>
        <p:nvSpPr>
          <p:cNvPr id="18" name="Alatunnisteen paikkamerkki 4"/>
          <p:cNvSpPr>
            <a:spLocks noGrp="1"/>
          </p:cNvSpPr>
          <p:nvPr>
            <p:ph type="ftr" sz="quarter" idx="11"/>
          </p:nvPr>
        </p:nvSpPr>
        <p:spPr>
          <a:xfrm>
            <a:off x="5343907" y="6592625"/>
            <a:ext cx="2147658" cy="180989"/>
          </a:xfrm>
          <a:prstGeom prst="rect">
            <a:avLst/>
          </a:prstGeom>
        </p:spPr>
        <p:txBody>
          <a:bodyPr/>
          <a:lstStyle>
            <a:lvl1pPr algn="r">
              <a:defRPr sz="900">
                <a:solidFill>
                  <a:schemeClr val="bg1"/>
                </a:solidFill>
                <a:latin typeface="Helvetica" pitchFamily="34" charset="0"/>
                <a:cs typeface="Helvetica" pitchFamily="34" charset="0"/>
              </a:defRPr>
            </a:lvl1pPr>
          </a:lstStyle>
          <a:p>
            <a:r>
              <a:rPr lang="fi-FI" b="1" smtClean="0">
                <a:solidFill>
                  <a:srgbClr val="FF0000"/>
                </a:solidFill>
              </a:rPr>
              <a:t>JYU. Since 1863. Bottas</a:t>
            </a:r>
            <a:endParaRPr lang="fi-FI" b="1" dirty="0" smtClean="0"/>
          </a:p>
        </p:txBody>
      </p:sp>
    </p:spTree>
    <p:extLst>
      <p:ext uri="{BB962C8B-B14F-4D97-AF65-F5344CB8AC3E}">
        <p14:creationId xmlns:p14="http://schemas.microsoft.com/office/powerpoint/2010/main" val="3126353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17" name="Suorakulmio 9"/>
          <p:cNvSpPr/>
          <p:nvPr userDrawn="1"/>
        </p:nvSpPr>
        <p:spPr>
          <a:xfrm>
            <a:off x="0" y="6540486"/>
            <a:ext cx="9144000" cy="32365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1"/>
              </a:solidFill>
              <a:latin typeface="Helvetica" pitchFamily="34" charset="0"/>
            </a:endParaRPr>
          </a:p>
        </p:txBody>
      </p:sp>
      <p:sp>
        <p:nvSpPr>
          <p:cNvPr id="18" name="Alatunnisteen paikkamerkki 4"/>
          <p:cNvSpPr>
            <a:spLocks noGrp="1"/>
          </p:cNvSpPr>
          <p:nvPr>
            <p:ph type="ftr" sz="quarter" idx="11"/>
          </p:nvPr>
        </p:nvSpPr>
        <p:spPr>
          <a:xfrm>
            <a:off x="5343907" y="6592625"/>
            <a:ext cx="2147658" cy="180989"/>
          </a:xfrm>
          <a:prstGeom prst="rect">
            <a:avLst/>
          </a:prstGeom>
        </p:spPr>
        <p:txBody>
          <a:bodyPr/>
          <a:lstStyle>
            <a:lvl1pPr algn="r">
              <a:defRPr sz="900">
                <a:solidFill>
                  <a:schemeClr val="bg1"/>
                </a:solidFill>
                <a:latin typeface="Helvetica" pitchFamily="34" charset="0"/>
                <a:cs typeface="Helvetica" pitchFamily="34" charset="0"/>
              </a:defRPr>
            </a:lvl1pPr>
          </a:lstStyle>
          <a:p>
            <a:r>
              <a:rPr lang="fi-FI" b="1" smtClean="0">
                <a:solidFill>
                  <a:srgbClr val="FF0000"/>
                </a:solidFill>
              </a:rPr>
              <a:t>JYU. Since 1863. Bottas</a:t>
            </a:r>
            <a:endParaRPr lang="fi-FI" b="1" dirty="0" smtClean="0"/>
          </a:p>
        </p:txBody>
      </p:sp>
      <p:sp>
        <p:nvSpPr>
          <p:cNvPr id="2" name="Otsikko 1"/>
          <p:cNvSpPr>
            <a:spLocks noGrp="1"/>
          </p:cNvSpPr>
          <p:nvPr>
            <p:ph type="title"/>
          </p:nvPr>
        </p:nvSpPr>
        <p:spPr/>
        <p:txBody>
          <a:bodyPr/>
          <a:lstStyle>
            <a:lvl1pPr>
              <a:defRPr>
                <a:latin typeface="Helvetica" pitchFamily="34" charset="0"/>
              </a:defRPr>
            </a:lvl1pPr>
          </a:lstStyle>
          <a:p>
            <a:r>
              <a:rPr lang="fi-FI" dirty="0" smtClean="0"/>
              <a:t>Muokkaa perustyylejä naps.</a:t>
            </a:r>
            <a:endParaRPr lang="fi-FI" dirty="0"/>
          </a:p>
        </p:txBody>
      </p:sp>
      <p:sp>
        <p:nvSpPr>
          <p:cNvPr id="3" name="Tekstin paikkamerkki 2"/>
          <p:cNvSpPr>
            <a:spLocks noGrp="1"/>
          </p:cNvSpPr>
          <p:nvPr>
            <p:ph type="body" idx="1"/>
          </p:nvPr>
        </p:nvSpPr>
        <p:spPr>
          <a:xfrm>
            <a:off x="457200" y="1844698"/>
            <a:ext cx="4040188" cy="852391"/>
          </a:xfrm>
        </p:spPr>
        <p:txBody>
          <a:bodyPr anchor="b">
            <a:normAutofit/>
          </a:bodyPr>
          <a:lstStyle>
            <a:lvl1pPr marL="0" indent="0">
              <a:buNone/>
              <a:defRPr sz="2000" b="1">
                <a:latin typeface="Helvetic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dirty="0" smtClean="0"/>
              <a:t>Muokkaa tekstin perustyylejä napsauttamalla</a:t>
            </a:r>
          </a:p>
        </p:txBody>
      </p:sp>
      <p:sp>
        <p:nvSpPr>
          <p:cNvPr id="4" name="Sisällön paikkamerkki 3"/>
          <p:cNvSpPr>
            <a:spLocks noGrp="1"/>
          </p:cNvSpPr>
          <p:nvPr>
            <p:ph sz="half" idx="2"/>
          </p:nvPr>
        </p:nvSpPr>
        <p:spPr>
          <a:xfrm>
            <a:off x="457200" y="2697089"/>
            <a:ext cx="4040188" cy="3704765"/>
          </a:xfrm>
        </p:spPr>
        <p:txBody>
          <a:bodyPr>
            <a:normAutofit/>
          </a:bodyPr>
          <a:lstStyle>
            <a:lvl1pPr>
              <a:defRPr sz="2000">
                <a:latin typeface="Helvetica" pitchFamily="34" charset="0"/>
              </a:defRPr>
            </a:lvl1pPr>
            <a:lvl2pPr>
              <a:defRPr sz="1800">
                <a:latin typeface="Helvetica" pitchFamily="34" charset="0"/>
              </a:defRPr>
            </a:lvl2pPr>
            <a:lvl3pPr>
              <a:defRPr sz="1600">
                <a:latin typeface="Helvetica" pitchFamily="34" charset="0"/>
              </a:defRPr>
            </a:lvl3pPr>
            <a:lvl4pPr>
              <a:defRPr sz="1400">
                <a:latin typeface="Helvetica" pitchFamily="34" charset="0"/>
              </a:defRPr>
            </a:lvl4pPr>
            <a:lvl5pPr>
              <a:defRPr sz="1400">
                <a:latin typeface="Helvetica" pitchFamily="34" charset="0"/>
              </a:defRPr>
            </a:lvl5pPr>
            <a:lvl6pPr>
              <a:defRPr sz="1600"/>
            </a:lvl6pPr>
            <a:lvl7pPr>
              <a:defRPr sz="1600"/>
            </a:lvl7pPr>
            <a:lvl8pPr>
              <a:defRPr sz="1600"/>
            </a:lvl8pPr>
            <a:lvl9pPr>
              <a:defRPr sz="1600"/>
            </a:lvl9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5" name="Tekstin paikkamerkki 4"/>
          <p:cNvSpPr>
            <a:spLocks noGrp="1"/>
          </p:cNvSpPr>
          <p:nvPr>
            <p:ph type="body" sz="quarter" idx="3"/>
          </p:nvPr>
        </p:nvSpPr>
        <p:spPr>
          <a:xfrm>
            <a:off x="4645025" y="1844698"/>
            <a:ext cx="4041775" cy="852391"/>
          </a:xfrm>
        </p:spPr>
        <p:txBody>
          <a:bodyPr anchor="b">
            <a:normAutofit/>
          </a:bodyPr>
          <a:lstStyle>
            <a:lvl1pPr marL="0" indent="0">
              <a:buNone/>
              <a:defRPr sz="2000" b="1">
                <a:latin typeface="Helvetic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dirty="0" smtClean="0"/>
              <a:t>Muokkaa tekstin perustyylejä napsauttamalla</a:t>
            </a:r>
          </a:p>
        </p:txBody>
      </p:sp>
      <p:sp>
        <p:nvSpPr>
          <p:cNvPr id="6" name="Sisällön paikkamerkki 5"/>
          <p:cNvSpPr>
            <a:spLocks noGrp="1"/>
          </p:cNvSpPr>
          <p:nvPr>
            <p:ph sz="quarter" idx="4"/>
          </p:nvPr>
        </p:nvSpPr>
        <p:spPr>
          <a:xfrm>
            <a:off x="4645025" y="2697089"/>
            <a:ext cx="4041775" cy="3704765"/>
          </a:xfrm>
        </p:spPr>
        <p:txBody>
          <a:bodyPr>
            <a:normAutofit/>
          </a:bodyPr>
          <a:lstStyle>
            <a:lvl1pPr>
              <a:defRPr sz="2000">
                <a:latin typeface="Helvetica" pitchFamily="34" charset="0"/>
              </a:defRPr>
            </a:lvl1pPr>
            <a:lvl2pPr>
              <a:defRPr sz="1800">
                <a:latin typeface="Helvetica" pitchFamily="34" charset="0"/>
              </a:defRPr>
            </a:lvl2pPr>
            <a:lvl3pPr>
              <a:defRPr sz="1600">
                <a:latin typeface="Helvetica" pitchFamily="34" charset="0"/>
              </a:defRPr>
            </a:lvl3pPr>
            <a:lvl4pPr>
              <a:defRPr sz="1400">
                <a:latin typeface="Helvetica" pitchFamily="34" charset="0"/>
              </a:defRPr>
            </a:lvl4pPr>
            <a:lvl5pPr>
              <a:defRPr sz="1400">
                <a:latin typeface="Helvetica" pitchFamily="34" charset="0"/>
              </a:defRPr>
            </a:lvl5pPr>
            <a:lvl6pPr>
              <a:defRPr sz="1600"/>
            </a:lvl6pPr>
            <a:lvl7pPr>
              <a:defRPr sz="1600"/>
            </a:lvl7pPr>
            <a:lvl8pPr>
              <a:defRPr sz="1600"/>
            </a:lvl8pPr>
            <a:lvl9pPr>
              <a:defRPr sz="1600"/>
            </a:lvl9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12" name="Dian numeron paikkamerkki 5"/>
          <p:cNvSpPr>
            <a:spLocks noGrp="1"/>
          </p:cNvSpPr>
          <p:nvPr>
            <p:ph type="sldNum" sz="quarter" idx="12"/>
          </p:nvPr>
        </p:nvSpPr>
        <p:spPr>
          <a:xfrm>
            <a:off x="8564975" y="6592625"/>
            <a:ext cx="454016" cy="180989"/>
          </a:xfrm>
          <a:prstGeom prst="rect">
            <a:avLst/>
          </a:prstGeom>
        </p:spPr>
        <p:txBody>
          <a:bodyPr/>
          <a:lstStyle>
            <a:lvl1pPr algn="l">
              <a:defRPr sz="900">
                <a:solidFill>
                  <a:schemeClr val="bg1"/>
                </a:solidFill>
                <a:latin typeface="Helvetica" pitchFamily="34" charset="0"/>
              </a:defRPr>
            </a:lvl1pPr>
          </a:lstStyle>
          <a:p>
            <a:fld id="{0FE3988A-0109-0B40-965D-9E0ED41EFEE4}" type="slidenum">
              <a:rPr lang="fi-FI" smtClean="0"/>
              <a:pPr/>
              <a:t>‹#›</a:t>
            </a:fld>
            <a:endParaRPr lang="fi-FI" dirty="0"/>
          </a:p>
        </p:txBody>
      </p:sp>
      <p:cxnSp>
        <p:nvCxnSpPr>
          <p:cNvPr id="14" name="Suora yhdysviiva 13"/>
          <p:cNvCxnSpPr/>
          <p:nvPr userDrawn="1"/>
        </p:nvCxnSpPr>
        <p:spPr>
          <a:xfrm>
            <a:off x="8503899"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5" name="Suora yhdysviiva 14"/>
          <p:cNvCxnSpPr/>
          <p:nvPr userDrawn="1"/>
        </p:nvCxnSpPr>
        <p:spPr>
          <a:xfrm>
            <a:off x="7552916"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6" name="Päivämäärän paikkamerkki 3"/>
          <p:cNvSpPr>
            <a:spLocks noGrp="1"/>
          </p:cNvSpPr>
          <p:nvPr>
            <p:ph type="dt" sz="half" idx="10"/>
          </p:nvPr>
        </p:nvSpPr>
        <p:spPr>
          <a:xfrm>
            <a:off x="7617453" y="6592625"/>
            <a:ext cx="831227" cy="180989"/>
          </a:xfrm>
          <a:prstGeom prst="rect">
            <a:avLst/>
          </a:prstGeom>
        </p:spPr>
        <p:txBody>
          <a:bodyPr/>
          <a:lstStyle>
            <a:lvl1pPr algn="ctr">
              <a:defRPr sz="900">
                <a:solidFill>
                  <a:schemeClr val="bg1"/>
                </a:solidFill>
                <a:latin typeface="Helvetica" pitchFamily="34" charset="0"/>
              </a:defRPr>
            </a:lvl1pPr>
          </a:lstStyle>
          <a:p>
            <a:fld id="{A2D70B7B-3A24-4526-B87F-684CBCEB9832}" type="datetime1">
              <a:rPr lang="fi-FI" smtClean="0"/>
              <a:t>21.10.2019</a:t>
            </a:fld>
            <a:endParaRPr lang="fi-FI" dirty="0"/>
          </a:p>
        </p:txBody>
      </p:sp>
    </p:spTree>
    <p:extLst>
      <p:ext uri="{BB962C8B-B14F-4D97-AF65-F5344CB8AC3E}">
        <p14:creationId xmlns:p14="http://schemas.microsoft.com/office/powerpoint/2010/main" val="837577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13" name="Suorakulmio 9"/>
          <p:cNvSpPr/>
          <p:nvPr userDrawn="1"/>
        </p:nvSpPr>
        <p:spPr>
          <a:xfrm>
            <a:off x="0" y="6540486"/>
            <a:ext cx="9144000" cy="32365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1"/>
              </a:solidFill>
              <a:latin typeface="Helvetica" pitchFamily="34" charset="0"/>
            </a:endParaRPr>
          </a:p>
        </p:txBody>
      </p:sp>
      <p:sp>
        <p:nvSpPr>
          <p:cNvPr id="14" name="Alatunnisteen paikkamerkki 4"/>
          <p:cNvSpPr>
            <a:spLocks noGrp="1"/>
          </p:cNvSpPr>
          <p:nvPr>
            <p:ph type="ftr" sz="quarter" idx="11"/>
          </p:nvPr>
        </p:nvSpPr>
        <p:spPr>
          <a:xfrm>
            <a:off x="5343907" y="6592625"/>
            <a:ext cx="2147658" cy="180989"/>
          </a:xfrm>
          <a:prstGeom prst="rect">
            <a:avLst/>
          </a:prstGeom>
        </p:spPr>
        <p:txBody>
          <a:bodyPr/>
          <a:lstStyle>
            <a:lvl1pPr algn="r">
              <a:defRPr sz="900">
                <a:solidFill>
                  <a:schemeClr val="bg1"/>
                </a:solidFill>
                <a:latin typeface="Helvetica" pitchFamily="34" charset="0"/>
                <a:cs typeface="Helvetica" pitchFamily="34" charset="0"/>
              </a:defRPr>
            </a:lvl1pPr>
          </a:lstStyle>
          <a:p>
            <a:r>
              <a:rPr lang="fi-FI" b="1" smtClean="0">
                <a:solidFill>
                  <a:srgbClr val="FF0000"/>
                </a:solidFill>
              </a:rPr>
              <a:t>JYU. Since 1863. Bottas</a:t>
            </a:r>
            <a:endParaRPr lang="fi-FI" b="1" dirty="0" smtClean="0"/>
          </a:p>
        </p:txBody>
      </p:sp>
      <p:sp>
        <p:nvSpPr>
          <p:cNvPr id="2" name="Otsikko 1"/>
          <p:cNvSpPr>
            <a:spLocks noGrp="1"/>
          </p:cNvSpPr>
          <p:nvPr>
            <p:ph type="title"/>
          </p:nvPr>
        </p:nvSpPr>
        <p:spPr/>
        <p:txBody>
          <a:bodyPr/>
          <a:lstStyle>
            <a:lvl1pPr>
              <a:defRPr>
                <a:latin typeface="Helvetica" pitchFamily="34" charset="0"/>
              </a:defRPr>
            </a:lvl1pPr>
          </a:lstStyle>
          <a:p>
            <a:r>
              <a:rPr lang="fi-FI" smtClean="0"/>
              <a:t>Muokkaa perustyylejä naps.</a:t>
            </a:r>
            <a:endParaRPr lang="fi-FI"/>
          </a:p>
        </p:txBody>
      </p:sp>
      <p:sp>
        <p:nvSpPr>
          <p:cNvPr id="8" name="Dian numeron paikkamerkki 5"/>
          <p:cNvSpPr>
            <a:spLocks noGrp="1"/>
          </p:cNvSpPr>
          <p:nvPr>
            <p:ph type="sldNum" sz="quarter" idx="4"/>
          </p:nvPr>
        </p:nvSpPr>
        <p:spPr>
          <a:xfrm>
            <a:off x="8564975" y="6592625"/>
            <a:ext cx="454016" cy="180989"/>
          </a:xfrm>
          <a:prstGeom prst="rect">
            <a:avLst/>
          </a:prstGeom>
        </p:spPr>
        <p:txBody>
          <a:bodyPr/>
          <a:lstStyle>
            <a:lvl1pPr algn="l">
              <a:defRPr sz="900">
                <a:solidFill>
                  <a:schemeClr val="bg1"/>
                </a:solidFill>
                <a:latin typeface="Helvetica" pitchFamily="34" charset="0"/>
              </a:defRPr>
            </a:lvl1pPr>
          </a:lstStyle>
          <a:p>
            <a:fld id="{0FE3988A-0109-0B40-965D-9E0ED41EFEE4}" type="slidenum">
              <a:rPr lang="fi-FI" smtClean="0"/>
              <a:pPr/>
              <a:t>‹#›</a:t>
            </a:fld>
            <a:endParaRPr lang="fi-FI" dirty="0"/>
          </a:p>
        </p:txBody>
      </p:sp>
      <p:cxnSp>
        <p:nvCxnSpPr>
          <p:cNvPr id="10" name="Suora yhdysviiva 9"/>
          <p:cNvCxnSpPr/>
          <p:nvPr userDrawn="1"/>
        </p:nvCxnSpPr>
        <p:spPr>
          <a:xfrm>
            <a:off x="8503899"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1" name="Suora yhdysviiva 10"/>
          <p:cNvCxnSpPr/>
          <p:nvPr userDrawn="1"/>
        </p:nvCxnSpPr>
        <p:spPr>
          <a:xfrm>
            <a:off x="7552916"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2" name="Päivämäärän paikkamerkki 3"/>
          <p:cNvSpPr>
            <a:spLocks noGrp="1"/>
          </p:cNvSpPr>
          <p:nvPr>
            <p:ph type="dt" sz="half" idx="10"/>
          </p:nvPr>
        </p:nvSpPr>
        <p:spPr>
          <a:xfrm>
            <a:off x="7617453" y="6592625"/>
            <a:ext cx="831227" cy="180989"/>
          </a:xfrm>
          <a:prstGeom prst="rect">
            <a:avLst/>
          </a:prstGeom>
        </p:spPr>
        <p:txBody>
          <a:bodyPr/>
          <a:lstStyle>
            <a:lvl1pPr algn="ctr">
              <a:defRPr sz="900">
                <a:solidFill>
                  <a:schemeClr val="bg1"/>
                </a:solidFill>
                <a:latin typeface="Helvetica" pitchFamily="34" charset="0"/>
              </a:defRPr>
            </a:lvl1pPr>
          </a:lstStyle>
          <a:p>
            <a:fld id="{700061AE-7773-42F5-AB6E-8E76C99C86EC}" type="datetime1">
              <a:rPr lang="fi-FI" smtClean="0"/>
              <a:t>21.10.2019</a:t>
            </a:fld>
            <a:endParaRPr lang="fi-FI" dirty="0"/>
          </a:p>
        </p:txBody>
      </p:sp>
    </p:spTree>
    <p:extLst>
      <p:ext uri="{BB962C8B-B14F-4D97-AF65-F5344CB8AC3E}">
        <p14:creationId xmlns:p14="http://schemas.microsoft.com/office/powerpoint/2010/main" val="315614848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image" Target="../media/image4.png"/><Relationship Id="rId2" Type="http://schemas.openxmlformats.org/officeDocument/2006/relationships/slideLayout" Target="../slideLayouts/slideLayout3.xml"/><Relationship Id="rId16"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image" Target="../media/image2.png"/><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15.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i-FI" dirty="0" smtClean="0"/>
              <a:t>Muokkaa perustyylejä naps.</a:t>
            </a:r>
            <a:endParaRPr lang="fi-FI" dirty="0"/>
          </a:p>
        </p:txBody>
      </p:sp>
      <p:sp>
        <p:nvSpPr>
          <p:cNvPr id="3" name="Tekstin paikkamerkki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Päivämäärän paikkamerkki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FFFFFF"/>
                </a:solidFill>
                <a:latin typeface="Helvetica"/>
                <a:cs typeface="Helvetica"/>
              </a:defRPr>
            </a:lvl1pPr>
          </a:lstStyle>
          <a:p>
            <a:fld id="{09812B70-4E4C-40DD-8064-0D5728414CA0}" type="datetime1">
              <a:rPr lang="fi-FI" smtClean="0"/>
              <a:t>21.10.2019</a:t>
            </a:fld>
            <a:endParaRPr lang="fi-FI" dirty="0"/>
          </a:p>
        </p:txBody>
      </p:sp>
      <p:sp>
        <p:nvSpPr>
          <p:cNvPr id="5" name="Alatunnisteen paikkamerk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latin typeface="Helvetica"/>
                <a:cs typeface="Helvetica"/>
              </a:defRPr>
            </a:lvl1pPr>
          </a:lstStyle>
          <a:p>
            <a:r>
              <a:rPr lang="fi-FI" b="1" smtClean="0">
                <a:solidFill>
                  <a:schemeClr val="accent1"/>
                </a:solidFill>
              </a:rPr>
              <a:t>JYU. Since 1863. Bottas</a:t>
            </a:r>
            <a:endParaRPr lang="fi-FI" b="1" dirty="0"/>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FFFFFF"/>
                </a:solidFill>
                <a:latin typeface="Helvetica"/>
                <a:cs typeface="Helvetica"/>
              </a:defRPr>
            </a:lvl1pPr>
          </a:lstStyle>
          <a:p>
            <a:fld id="{BC065B45-614E-E14D-B4BE-ACD22F608246}" type="slidenum">
              <a:rPr lang="fi-FI" smtClean="0"/>
              <a:pPr/>
              <a:t>‹#›</a:t>
            </a:fld>
            <a:endParaRPr lang="fi-FI" dirty="0"/>
          </a:p>
        </p:txBody>
      </p:sp>
    </p:spTree>
    <p:extLst>
      <p:ext uri="{BB962C8B-B14F-4D97-AF65-F5344CB8AC3E}">
        <p14:creationId xmlns:p14="http://schemas.microsoft.com/office/powerpoint/2010/main" val="10624504"/>
      </p:ext>
    </p:extLst>
  </p:cSld>
  <p:clrMap bg1="lt1" tx1="dk1" bg2="lt2" tx2="dk2" accent1="accent1" accent2="accent2" accent3="accent3" accent4="accent4" accent5="accent5" accent6="accent6" hlink="hlink" folHlink="folHlink"/>
  <p:sldLayoutIdLst>
    <p:sldLayoutId id="2147483748" r:id="rId1"/>
  </p:sldLayoutIdLst>
  <p:timing>
    <p:tnLst>
      <p:par>
        <p:cTn id="1" dur="indefinite" restart="never" nodeType="tmRoot"/>
      </p:par>
    </p:tnLst>
  </p:timing>
  <p:hf hdr="0"/>
  <p:txStyles>
    <p:titleStyle>
      <a:lvl1pPr algn="ctr" defTabSz="457200" rtl="0" eaLnBrk="1" latinLnBrk="0" hangingPunct="1">
        <a:lnSpc>
          <a:spcPct val="100000"/>
        </a:lnSpc>
        <a:spcBef>
          <a:spcPct val="0"/>
        </a:spcBef>
        <a:buNone/>
        <a:defRPr sz="4000" b="1" kern="1200">
          <a:solidFill>
            <a:schemeClr val="bg1"/>
          </a:solidFill>
          <a:latin typeface="Helvetica"/>
          <a:ea typeface="+mj-ea"/>
          <a:cs typeface="Helvetica"/>
        </a:defRPr>
      </a:lvl1pPr>
    </p:titleStyle>
    <p:bodyStyle>
      <a:lvl1pPr marL="342900" indent="-342900" algn="l" defTabSz="457200" rtl="0" eaLnBrk="1" latinLnBrk="0" hangingPunct="1">
        <a:lnSpc>
          <a:spcPct val="100000"/>
        </a:lnSpc>
        <a:spcBef>
          <a:spcPts val="768"/>
        </a:spcBef>
        <a:buFont typeface="Arial"/>
        <a:buChar char="•"/>
        <a:defRPr sz="3200" kern="1200">
          <a:solidFill>
            <a:srgbClr val="FFFFFF"/>
          </a:solidFill>
          <a:latin typeface="Helvetica"/>
          <a:ea typeface="+mn-ea"/>
          <a:cs typeface="Helvetica"/>
        </a:defRPr>
      </a:lvl1pPr>
      <a:lvl2pPr marL="742950" indent="-285750" algn="l" defTabSz="457200" rtl="0" eaLnBrk="1" latinLnBrk="0" hangingPunct="1">
        <a:lnSpc>
          <a:spcPct val="100000"/>
        </a:lnSpc>
        <a:spcBef>
          <a:spcPts val="768"/>
        </a:spcBef>
        <a:buFont typeface="Arial"/>
        <a:buChar char="–"/>
        <a:defRPr sz="2800" kern="1200">
          <a:solidFill>
            <a:srgbClr val="FFFFFF"/>
          </a:solidFill>
          <a:latin typeface="Helvetica"/>
          <a:ea typeface="+mn-ea"/>
          <a:cs typeface="Helvetica"/>
        </a:defRPr>
      </a:lvl2pPr>
      <a:lvl3pPr marL="1143000" indent="-228600" algn="l" defTabSz="457200" rtl="0" eaLnBrk="1" latinLnBrk="0" hangingPunct="1">
        <a:lnSpc>
          <a:spcPct val="100000"/>
        </a:lnSpc>
        <a:spcBef>
          <a:spcPts val="768"/>
        </a:spcBef>
        <a:buFont typeface="Arial"/>
        <a:buChar char="•"/>
        <a:defRPr sz="2400" kern="1200">
          <a:solidFill>
            <a:srgbClr val="FFFFFF"/>
          </a:solidFill>
          <a:latin typeface="Helvetica"/>
          <a:ea typeface="+mn-ea"/>
          <a:cs typeface="Helvetica"/>
        </a:defRPr>
      </a:lvl3pPr>
      <a:lvl4pPr marL="1600200" indent="-228600" algn="l" defTabSz="457200" rtl="0" eaLnBrk="1" latinLnBrk="0" hangingPunct="1">
        <a:lnSpc>
          <a:spcPct val="100000"/>
        </a:lnSpc>
        <a:spcBef>
          <a:spcPts val="768"/>
        </a:spcBef>
        <a:buFont typeface="Arial"/>
        <a:buChar char="–"/>
        <a:defRPr sz="2000" kern="1200">
          <a:solidFill>
            <a:srgbClr val="FFFFFF"/>
          </a:solidFill>
          <a:latin typeface="Helvetica"/>
          <a:ea typeface="+mn-ea"/>
          <a:cs typeface="Helvetica"/>
        </a:defRPr>
      </a:lvl4pPr>
      <a:lvl5pPr marL="2057400" indent="-228600" algn="l" defTabSz="457200" rtl="0" eaLnBrk="1" latinLnBrk="0" hangingPunct="1">
        <a:lnSpc>
          <a:spcPct val="100000"/>
        </a:lnSpc>
        <a:spcBef>
          <a:spcPts val="768"/>
        </a:spcBef>
        <a:buFont typeface="Arial"/>
        <a:buChar char="»"/>
        <a:defRPr sz="2000" kern="1200">
          <a:solidFill>
            <a:srgbClr val="FFFFFF"/>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i-FI"/>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5"/>
        </a:solidFill>
        <a:effectLst/>
      </p:bgPr>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637578"/>
            <a:ext cx="7356324" cy="1019912"/>
          </a:xfrm>
          <a:prstGeom prst="rect">
            <a:avLst/>
          </a:prstGeom>
        </p:spPr>
        <p:txBody>
          <a:bodyPr vert="horz" lIns="91440" tIns="45720" rIns="91440" bIns="45720" rtlCol="0" anchor="ctr">
            <a:normAutofit/>
          </a:bodyPr>
          <a:lstStyle/>
          <a:p>
            <a:r>
              <a:rPr lang="fi-FI" dirty="0" smtClean="0"/>
              <a:t>Muokkaa perustyylejä naps.</a:t>
            </a:r>
            <a:endParaRPr lang="fi-FI" dirty="0"/>
          </a:p>
        </p:txBody>
      </p:sp>
      <p:sp>
        <p:nvSpPr>
          <p:cNvPr id="3" name="Tekstin paikkamerkki 2"/>
          <p:cNvSpPr>
            <a:spLocks noGrp="1"/>
          </p:cNvSpPr>
          <p:nvPr>
            <p:ph type="body" idx="1"/>
          </p:nvPr>
        </p:nvSpPr>
        <p:spPr>
          <a:xfrm>
            <a:off x="457200" y="1844699"/>
            <a:ext cx="8229600" cy="4557156"/>
          </a:xfrm>
          <a:prstGeom prst="rect">
            <a:avLst/>
          </a:prstGeom>
        </p:spPr>
        <p:txBody>
          <a:bodyPr vert="horz" lIns="91440" tIns="45720" rIns="91440" bIns="45720" rtlCol="0">
            <a:normAutofit/>
          </a:body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8" name="Päivämäärän paikkamerkki 3"/>
          <p:cNvSpPr>
            <a:spLocks noGrp="1"/>
          </p:cNvSpPr>
          <p:nvPr>
            <p:ph type="dt" sz="half" idx="2"/>
          </p:nvPr>
        </p:nvSpPr>
        <p:spPr>
          <a:xfrm>
            <a:off x="7617453" y="6592625"/>
            <a:ext cx="831227" cy="180989"/>
          </a:xfrm>
          <a:prstGeom prst="rect">
            <a:avLst/>
          </a:prstGeom>
        </p:spPr>
        <p:txBody>
          <a:bodyPr/>
          <a:lstStyle>
            <a:lvl1pPr algn="ctr">
              <a:defRPr sz="900" b="1">
                <a:solidFill>
                  <a:schemeClr val="bg1"/>
                </a:solidFill>
                <a:latin typeface="Helvetica"/>
                <a:cs typeface="Helvetica"/>
              </a:defRPr>
            </a:lvl1pPr>
          </a:lstStyle>
          <a:p>
            <a:fld id="{FD230B8C-8969-41F6-8945-7F027B20D759}" type="datetime1">
              <a:rPr lang="fi-FI" smtClean="0"/>
              <a:t>21.10.2019</a:t>
            </a:fld>
            <a:endParaRPr lang="fi-FI" dirty="0"/>
          </a:p>
        </p:txBody>
      </p:sp>
      <p:sp>
        <p:nvSpPr>
          <p:cNvPr id="9" name="Alatunnisteen paikkamerkki 4"/>
          <p:cNvSpPr>
            <a:spLocks noGrp="1"/>
          </p:cNvSpPr>
          <p:nvPr>
            <p:ph type="ftr" sz="quarter" idx="3"/>
          </p:nvPr>
        </p:nvSpPr>
        <p:spPr>
          <a:xfrm>
            <a:off x="5343907" y="6592625"/>
            <a:ext cx="2147658" cy="180989"/>
          </a:xfrm>
          <a:prstGeom prst="rect">
            <a:avLst/>
          </a:prstGeom>
        </p:spPr>
        <p:txBody>
          <a:bodyPr/>
          <a:lstStyle>
            <a:lvl1pPr algn="r">
              <a:defRPr sz="900" b="1">
                <a:solidFill>
                  <a:schemeClr val="bg1"/>
                </a:solidFill>
                <a:latin typeface="Helvetica"/>
                <a:cs typeface="Helvetica"/>
              </a:defRPr>
            </a:lvl1pPr>
          </a:lstStyle>
          <a:p>
            <a:r>
              <a:rPr lang="fi-FI" smtClean="0">
                <a:solidFill>
                  <a:schemeClr val="accent1"/>
                </a:solidFill>
              </a:rPr>
              <a:t>JYU. Since 1863. Bottas</a:t>
            </a:r>
            <a:endParaRPr lang="fi-FI" dirty="0" smtClean="0"/>
          </a:p>
        </p:txBody>
      </p:sp>
      <p:sp>
        <p:nvSpPr>
          <p:cNvPr id="10" name="Dian numeron paikkamerkki 5"/>
          <p:cNvSpPr>
            <a:spLocks noGrp="1"/>
          </p:cNvSpPr>
          <p:nvPr>
            <p:ph type="sldNum" sz="quarter" idx="4"/>
          </p:nvPr>
        </p:nvSpPr>
        <p:spPr>
          <a:xfrm>
            <a:off x="8564975" y="6592625"/>
            <a:ext cx="454016" cy="180989"/>
          </a:xfrm>
          <a:prstGeom prst="rect">
            <a:avLst/>
          </a:prstGeom>
        </p:spPr>
        <p:txBody>
          <a:bodyPr/>
          <a:lstStyle>
            <a:lvl1pPr algn="l">
              <a:defRPr sz="900" b="1">
                <a:solidFill>
                  <a:schemeClr val="bg1"/>
                </a:solidFill>
                <a:latin typeface="Helvetica"/>
                <a:cs typeface="Helvetica"/>
              </a:defRPr>
            </a:lvl1pPr>
          </a:lstStyle>
          <a:p>
            <a:fld id="{0FE3988A-0109-0B40-965D-9E0ED41EFEE4}" type="slidenum">
              <a:rPr lang="fi-FI" smtClean="0"/>
              <a:pPr/>
              <a:t>‹#›</a:t>
            </a:fld>
            <a:endParaRPr lang="fi-FI" dirty="0"/>
          </a:p>
        </p:txBody>
      </p:sp>
      <p:cxnSp>
        <p:nvCxnSpPr>
          <p:cNvPr id="11" name="Suora yhdysviiva 10"/>
          <p:cNvCxnSpPr/>
          <p:nvPr userDrawn="1"/>
        </p:nvCxnSpPr>
        <p:spPr>
          <a:xfrm>
            <a:off x="8503899"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2" name="Suora yhdysviiva 11"/>
          <p:cNvCxnSpPr/>
          <p:nvPr userDrawn="1"/>
        </p:nvCxnSpPr>
        <p:spPr>
          <a:xfrm>
            <a:off x="7552916"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grpSp>
        <p:nvGrpSpPr>
          <p:cNvPr id="16" name="Group 15"/>
          <p:cNvGrpSpPr/>
          <p:nvPr userDrawn="1"/>
        </p:nvGrpSpPr>
        <p:grpSpPr>
          <a:xfrm>
            <a:off x="7923412" y="0"/>
            <a:ext cx="763388" cy="1028096"/>
            <a:chOff x="457200" y="0"/>
            <a:chExt cx="763388" cy="1028096"/>
          </a:xfrm>
        </p:grpSpPr>
        <p:sp>
          <p:nvSpPr>
            <p:cNvPr id="17" name="Suorakulmio 15"/>
            <p:cNvSpPr/>
            <p:nvPr userDrawn="1"/>
          </p:nvSpPr>
          <p:spPr>
            <a:xfrm>
              <a:off x="457200" y="0"/>
              <a:ext cx="763388" cy="102809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latin typeface="Helvetica" pitchFamily="34" charset="0"/>
              </a:endParaRPr>
            </a:p>
          </p:txBody>
        </p:sp>
        <p:pic>
          <p:nvPicPr>
            <p:cNvPr id="18" name="Kuva 21"/>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677117" y="165903"/>
              <a:ext cx="323551" cy="736410"/>
            </a:xfrm>
            <a:prstGeom prst="rect">
              <a:avLst/>
            </a:prstGeom>
          </p:spPr>
        </p:pic>
      </p:grpSp>
    </p:spTree>
    <p:extLst>
      <p:ext uri="{BB962C8B-B14F-4D97-AF65-F5344CB8AC3E}">
        <p14:creationId xmlns:p14="http://schemas.microsoft.com/office/powerpoint/2010/main" val="2586980288"/>
      </p:ext>
    </p:extLst>
  </p:cSld>
  <p:clrMap bg1="lt1" tx1="dk1" bg2="lt2" tx2="dk2" accent1="accent1" accent2="accent2" accent3="accent3" accent4="accent4" accent5="accent5" accent6="accent6" hlink="hlink" folHlink="folHlink"/>
  <p:sldLayoutIdLst>
    <p:sldLayoutId id="2147483750" r:id="rId1"/>
    <p:sldLayoutId id="2147483717" r:id="rId2"/>
    <p:sldLayoutId id="2147483751" r:id="rId3"/>
    <p:sldLayoutId id="2147483752" r:id="rId4"/>
    <p:sldLayoutId id="2147483718" r:id="rId5"/>
    <p:sldLayoutId id="2147483676" r:id="rId6"/>
    <p:sldLayoutId id="2147483677" r:id="rId7"/>
    <p:sldLayoutId id="2147483678" r:id="rId8"/>
    <p:sldLayoutId id="2147483679" r:id="rId9"/>
    <p:sldLayoutId id="2147483680" r:id="rId10"/>
    <p:sldLayoutId id="2147483681" r:id="rId11"/>
    <p:sldLayoutId id="2147483682" r:id="rId12"/>
    <p:sldLayoutId id="2147483753" r:id="rId13"/>
  </p:sldLayoutIdLst>
  <p:timing>
    <p:tnLst>
      <p:par>
        <p:cTn id="1" dur="indefinite" restart="never" nodeType="tmRoot"/>
      </p:par>
    </p:tnLst>
  </p:timing>
  <p:hf hdr="0"/>
  <p:txStyles>
    <p:titleStyle>
      <a:lvl1pPr algn="l" defTabSz="457200" rtl="0" eaLnBrk="1" latinLnBrk="0" hangingPunct="1">
        <a:lnSpc>
          <a:spcPct val="100000"/>
        </a:lnSpc>
        <a:spcBef>
          <a:spcPct val="0"/>
        </a:spcBef>
        <a:buNone/>
        <a:defRPr sz="3600" b="1" i="0" kern="1200">
          <a:solidFill>
            <a:schemeClr val="tx2"/>
          </a:solidFill>
          <a:latin typeface="Helvetica"/>
          <a:ea typeface="+mj-ea"/>
          <a:cs typeface="Helvetica"/>
        </a:defRPr>
      </a:lvl1pPr>
    </p:titleStyle>
    <p:bodyStyle>
      <a:lvl1pPr marL="342900" indent="-342900" algn="l" defTabSz="457200" rtl="0" eaLnBrk="1" latinLnBrk="0" hangingPunct="1">
        <a:lnSpc>
          <a:spcPct val="100000"/>
        </a:lnSpc>
        <a:spcBef>
          <a:spcPts val="768"/>
        </a:spcBef>
        <a:buClr>
          <a:schemeClr val="accent1"/>
        </a:buClr>
        <a:buFont typeface="Arial"/>
        <a:buChar char="•"/>
        <a:defRPr sz="3200" kern="1200">
          <a:solidFill>
            <a:schemeClr val="tx2"/>
          </a:solidFill>
          <a:latin typeface="Helvetica"/>
          <a:ea typeface="+mn-ea"/>
          <a:cs typeface="Helvetica"/>
        </a:defRPr>
      </a:lvl1pPr>
      <a:lvl2pPr marL="742950" indent="-285750" algn="l" defTabSz="457200" rtl="0" eaLnBrk="1" latinLnBrk="0" hangingPunct="1">
        <a:lnSpc>
          <a:spcPct val="100000"/>
        </a:lnSpc>
        <a:spcBef>
          <a:spcPts val="768"/>
        </a:spcBef>
        <a:buClr>
          <a:schemeClr val="accent1"/>
        </a:buClr>
        <a:buFontTx/>
        <a:buBlip>
          <a:blip r:embed="rId16"/>
        </a:buBlip>
        <a:defRPr sz="2800" kern="1200">
          <a:solidFill>
            <a:schemeClr val="tx2"/>
          </a:solidFill>
          <a:latin typeface="Helvetica"/>
          <a:ea typeface="+mn-ea"/>
          <a:cs typeface="Helvetica"/>
        </a:defRPr>
      </a:lvl2pPr>
      <a:lvl3pPr marL="1144800" indent="-228600" algn="l" defTabSz="457200" rtl="0" eaLnBrk="1" latinLnBrk="0" hangingPunct="1">
        <a:lnSpc>
          <a:spcPct val="100000"/>
        </a:lnSpc>
        <a:spcBef>
          <a:spcPts val="768"/>
        </a:spcBef>
        <a:buClr>
          <a:schemeClr val="accent1"/>
        </a:buClr>
        <a:buSzPct val="80000"/>
        <a:buFontTx/>
        <a:buBlip>
          <a:blip r:embed="rId17"/>
        </a:buBlip>
        <a:defRPr sz="2400" kern="1200">
          <a:solidFill>
            <a:schemeClr val="tx2"/>
          </a:solidFill>
          <a:latin typeface="Helvetica"/>
          <a:ea typeface="+mn-ea"/>
          <a:cs typeface="Helvetica"/>
        </a:defRPr>
      </a:lvl3pPr>
      <a:lvl4pPr marL="1600200" indent="-228600" algn="l" defTabSz="457200" rtl="0" eaLnBrk="1" latinLnBrk="0" hangingPunct="1">
        <a:lnSpc>
          <a:spcPct val="100000"/>
        </a:lnSpc>
        <a:spcBef>
          <a:spcPts val="768"/>
        </a:spcBef>
        <a:buClr>
          <a:schemeClr val="accent1"/>
        </a:buClr>
        <a:buFont typeface="Arial"/>
        <a:buChar char="–"/>
        <a:defRPr sz="2000" kern="1200">
          <a:solidFill>
            <a:schemeClr val="tx2"/>
          </a:solidFill>
          <a:latin typeface="Helvetica"/>
          <a:ea typeface="+mn-ea"/>
          <a:cs typeface="Helvetica"/>
        </a:defRPr>
      </a:lvl4pPr>
      <a:lvl5pPr marL="2057400" indent="-228600" algn="l" defTabSz="457200" rtl="0" eaLnBrk="1" latinLnBrk="0" hangingPunct="1">
        <a:lnSpc>
          <a:spcPct val="100000"/>
        </a:lnSpc>
        <a:spcBef>
          <a:spcPts val="768"/>
        </a:spcBef>
        <a:buClr>
          <a:schemeClr val="accent1"/>
        </a:buClr>
        <a:buFont typeface="Arial"/>
        <a:buChar char="»"/>
        <a:defRPr sz="2000" kern="1200">
          <a:solidFill>
            <a:schemeClr val="tx2"/>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i-FI"/>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accent5"/>
        </a:solidFill>
        <a:effectLst/>
      </p:bgPr>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i-FI" dirty="0" smtClean="0"/>
              <a:t>Muokkaa perustyylejä naps.</a:t>
            </a:r>
            <a:endParaRPr lang="fi-FI" dirty="0"/>
          </a:p>
        </p:txBody>
      </p:sp>
      <p:sp>
        <p:nvSpPr>
          <p:cNvPr id="3" name="Tekstin paikkamerkki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Päivämäärän paikkamerkki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Helvetica"/>
                <a:cs typeface="Helvetica"/>
              </a:defRPr>
            </a:lvl1pPr>
          </a:lstStyle>
          <a:p>
            <a:fld id="{F680C284-73B7-437B-95B9-3E55F4247BAE}" type="datetime1">
              <a:rPr lang="fi-FI" smtClean="0"/>
              <a:t>21.10.2019</a:t>
            </a:fld>
            <a:endParaRPr lang="fi-FI" dirty="0"/>
          </a:p>
        </p:txBody>
      </p:sp>
      <p:sp>
        <p:nvSpPr>
          <p:cNvPr id="5" name="Alatunnisteen paikkamerk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Helvetica"/>
                <a:cs typeface="Helvetica"/>
              </a:defRPr>
            </a:lvl1pPr>
          </a:lstStyle>
          <a:p>
            <a:r>
              <a:rPr lang="en-US" smtClean="0"/>
              <a:t>JYU. Since 1863. Bottas</a:t>
            </a:r>
            <a:endParaRPr lang="fi-FI" dirty="0"/>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Helvetica"/>
                <a:cs typeface="Helvetica"/>
              </a:defRPr>
            </a:lvl1pPr>
          </a:lstStyle>
          <a:p>
            <a:fld id="{D0733F34-F495-8241-B2FA-79989A321230}" type="slidenum">
              <a:rPr lang="fi-FI" smtClean="0"/>
              <a:pPr/>
              <a:t>‹#›</a:t>
            </a:fld>
            <a:endParaRPr lang="fi-FI" dirty="0"/>
          </a:p>
        </p:txBody>
      </p:sp>
    </p:spTree>
    <p:extLst>
      <p:ext uri="{BB962C8B-B14F-4D97-AF65-F5344CB8AC3E}">
        <p14:creationId xmlns:p14="http://schemas.microsoft.com/office/powerpoint/2010/main" val="1880339826"/>
      </p:ext>
    </p:extLst>
  </p:cSld>
  <p:clrMap bg1="lt1" tx1="dk1" bg2="lt2" tx2="dk2" accent1="accent1" accent2="accent2" accent3="accent3" accent4="accent4" accent5="accent5" accent6="accent6" hlink="hlink" folHlink="folHlink"/>
  <p:sldLayoutIdLst>
    <p:sldLayoutId id="2147483744" r:id="rId1"/>
  </p:sldLayoutIdLst>
  <p:hf hdr="0"/>
  <p:txStyles>
    <p:titleStyle>
      <a:lvl1pPr algn="ctr" defTabSz="457200" rtl="0" eaLnBrk="1" latinLnBrk="0" hangingPunct="1">
        <a:lnSpc>
          <a:spcPct val="100000"/>
        </a:lnSpc>
        <a:spcBef>
          <a:spcPct val="0"/>
        </a:spcBef>
        <a:buNone/>
        <a:defRPr sz="3600" b="1" kern="1200">
          <a:solidFill>
            <a:schemeClr val="tx2"/>
          </a:solidFill>
          <a:latin typeface="Helvetica"/>
          <a:ea typeface="+mj-ea"/>
          <a:cs typeface="Helvetica"/>
        </a:defRPr>
      </a:lvl1pPr>
    </p:titleStyle>
    <p:bodyStyle>
      <a:lvl1pPr marL="342900" indent="-342900" algn="l" defTabSz="457200" rtl="0" eaLnBrk="1" latinLnBrk="0" hangingPunct="1">
        <a:lnSpc>
          <a:spcPct val="100000"/>
        </a:lnSpc>
        <a:spcBef>
          <a:spcPct val="20000"/>
        </a:spcBef>
        <a:buClr>
          <a:schemeClr val="accent1"/>
        </a:buClr>
        <a:buFont typeface="Arial"/>
        <a:buChar char="•"/>
        <a:defRPr sz="3200" kern="1200">
          <a:solidFill>
            <a:schemeClr val="tx2"/>
          </a:solidFill>
          <a:latin typeface="Helvetica"/>
          <a:ea typeface="+mn-ea"/>
          <a:cs typeface="Helvetica"/>
        </a:defRPr>
      </a:lvl1pPr>
      <a:lvl2pPr marL="742950" indent="-285750" algn="l" defTabSz="457200" rtl="0" eaLnBrk="1" latinLnBrk="0" hangingPunct="1">
        <a:lnSpc>
          <a:spcPct val="100000"/>
        </a:lnSpc>
        <a:spcBef>
          <a:spcPct val="20000"/>
        </a:spcBef>
        <a:buClr>
          <a:schemeClr val="accent1"/>
        </a:buClr>
        <a:buSzPct val="100000"/>
        <a:buFontTx/>
        <a:buBlip>
          <a:blip r:embed="rId3"/>
        </a:buBlip>
        <a:defRPr sz="2800" kern="1200">
          <a:solidFill>
            <a:schemeClr val="tx2"/>
          </a:solidFill>
          <a:latin typeface="Helvetica"/>
          <a:ea typeface="+mn-ea"/>
          <a:cs typeface="Helvetica"/>
        </a:defRPr>
      </a:lvl2pPr>
      <a:lvl3pPr marL="1143000" indent="-228600" algn="l" defTabSz="457200" rtl="0" eaLnBrk="1" latinLnBrk="0" hangingPunct="1">
        <a:lnSpc>
          <a:spcPct val="100000"/>
        </a:lnSpc>
        <a:spcBef>
          <a:spcPct val="20000"/>
        </a:spcBef>
        <a:buClr>
          <a:schemeClr val="accent1"/>
        </a:buClr>
        <a:buSzPct val="100000"/>
        <a:buFontTx/>
        <a:buBlip>
          <a:blip r:embed="rId4"/>
        </a:buBlip>
        <a:defRPr sz="2400" kern="1200">
          <a:solidFill>
            <a:schemeClr val="tx2"/>
          </a:solidFill>
          <a:latin typeface="Helvetica"/>
          <a:ea typeface="+mn-ea"/>
          <a:cs typeface="Helvetica"/>
        </a:defRPr>
      </a:lvl3pPr>
      <a:lvl4pPr marL="1600200" indent="-228600" algn="l" defTabSz="457200" rtl="0" eaLnBrk="1" latinLnBrk="0" hangingPunct="1">
        <a:lnSpc>
          <a:spcPct val="100000"/>
        </a:lnSpc>
        <a:spcBef>
          <a:spcPct val="20000"/>
        </a:spcBef>
        <a:buClr>
          <a:schemeClr val="accent1"/>
        </a:buClr>
        <a:buFont typeface="Arial"/>
        <a:buChar char="–"/>
        <a:defRPr sz="2000" kern="1200">
          <a:solidFill>
            <a:schemeClr val="tx2"/>
          </a:solidFill>
          <a:latin typeface="Helvetica"/>
          <a:ea typeface="+mn-ea"/>
          <a:cs typeface="Helvetica"/>
        </a:defRPr>
      </a:lvl4pPr>
      <a:lvl5pPr marL="2057400" indent="-228600" algn="l" defTabSz="457200" rtl="0" eaLnBrk="1" latinLnBrk="0" hangingPunct="1">
        <a:lnSpc>
          <a:spcPct val="100000"/>
        </a:lnSpc>
        <a:spcBef>
          <a:spcPct val="20000"/>
        </a:spcBef>
        <a:buClr>
          <a:schemeClr val="accent1"/>
        </a:buClr>
        <a:buFont typeface="Arial"/>
        <a:buChar char="»"/>
        <a:defRPr sz="2000" kern="1200">
          <a:solidFill>
            <a:schemeClr val="tx2"/>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i-FI"/>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8" Type="http://schemas.openxmlformats.org/officeDocument/2006/relationships/hyperlink" Target="https://www.jyu.fi/ops/fi/sport/gerontologian-ja-kansanterveyden-maisteriohjelma/unit/5998" TargetMode="External"/><Relationship Id="rId3" Type="http://schemas.openxmlformats.org/officeDocument/2006/relationships/hyperlink" Target="https://www.jyu.fi/ops/fi/sport/liikuntabiologisen-paaineryhman-kandidaattiohjelma/unit/6002" TargetMode="External"/><Relationship Id="rId7" Type="http://schemas.openxmlformats.org/officeDocument/2006/relationships/hyperlink" Target="https://www.jyu.fi/ops/fi/sport/liikunnan-yhteiskuntatieteiden-maisteriohjelma/unit/5997" TargetMode="External"/><Relationship Id="rId12" Type="http://schemas.openxmlformats.org/officeDocument/2006/relationships/hyperlink" Target="https://www.jyu.fi/ops/fi/sport/liikuntabiologisen-paaineryhman-kandidaattiohjelma/unit/14693" TargetMode="External"/><Relationship Id="rId2" Type="http://schemas.openxmlformats.org/officeDocument/2006/relationships/hyperlink" Target="https://www.jyu.fi/ops/fi/sport/liikuntabiologisen-paaineryhman-kandidaattiohjelma/unit/6009" TargetMode="External"/><Relationship Id="rId1" Type="http://schemas.openxmlformats.org/officeDocument/2006/relationships/slideLayout" Target="../slideLayouts/slideLayout9.xml"/><Relationship Id="rId6" Type="http://schemas.openxmlformats.org/officeDocument/2006/relationships/hyperlink" Target="https://www.jyu.fi/ops/fi/sport/liikunnan-yhteiskuntatieteiden-maisteriohjelma/unit/5995" TargetMode="External"/><Relationship Id="rId11" Type="http://schemas.openxmlformats.org/officeDocument/2006/relationships/hyperlink" Target="https://moodle.jyu.fi/course/view.php?id=2433" TargetMode="External"/><Relationship Id="rId5" Type="http://schemas.openxmlformats.org/officeDocument/2006/relationships/hyperlink" Target="https://www.jyu.fi/ops/fi/sport/liikunnan-yhteiskuntatieteiden-kandidaattiohjelma/unit/18113" TargetMode="External"/><Relationship Id="rId10" Type="http://schemas.openxmlformats.org/officeDocument/2006/relationships/hyperlink" Target="https://www.jyu.fi/ops/fi/sport/liikunnan-yhteiskuntatieteiden-maisteriohjelma/unit/18118" TargetMode="External"/><Relationship Id="rId4" Type="http://schemas.openxmlformats.org/officeDocument/2006/relationships/hyperlink" Target="https://www.jyu.fi/ops/fi/sport/liikuntabiologisen-paaineryhman-kandidaattiohjelma/unit/18114" TargetMode="External"/><Relationship Id="rId9" Type="http://schemas.openxmlformats.org/officeDocument/2006/relationships/hyperlink" Target="https://www.jyu.fi/ops/fi/sport/gerontologian-ja-kansanterveyden-maisteriohjelma/unit/10262" TargetMode="Externa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21198" y="2329035"/>
            <a:ext cx="6740306" cy="2720424"/>
          </a:xfrm>
        </p:spPr>
        <p:txBody>
          <a:bodyPr/>
          <a:lstStyle/>
          <a:p>
            <a:r>
              <a:rPr lang="en-US" dirty="0" smtClean="0"/>
              <a:t>OPS –</a:t>
            </a:r>
            <a:r>
              <a:rPr lang="en-US" dirty="0" err="1" smtClean="0"/>
              <a:t>työ</a:t>
            </a:r>
            <a:r>
              <a:rPr lang="en-US" dirty="0" smtClean="0"/>
              <a:t> 2020-2023</a:t>
            </a:r>
            <a:br>
              <a:rPr lang="en-US" dirty="0" smtClean="0"/>
            </a:br>
            <a:r>
              <a:rPr lang="en-US" dirty="0" err="1" smtClean="0"/>
              <a:t>Työpaja</a:t>
            </a:r>
            <a:r>
              <a:rPr lang="en-US" dirty="0" smtClean="0"/>
              <a:t> 4</a:t>
            </a:r>
            <a:br>
              <a:rPr lang="en-US" dirty="0" smtClean="0"/>
            </a:br>
            <a:r>
              <a:rPr lang="en-US" dirty="0" smtClean="0"/>
              <a:t/>
            </a:r>
            <a:br>
              <a:rPr lang="en-US" dirty="0" smtClean="0"/>
            </a:br>
            <a:r>
              <a:rPr lang="en-US" sz="1600" dirty="0" smtClean="0"/>
              <a:t>11.10.2019</a:t>
            </a:r>
            <a:r>
              <a:rPr lang="en-US" dirty="0" smtClean="0"/>
              <a:t/>
            </a:r>
            <a:br>
              <a:rPr lang="en-US" dirty="0" smtClean="0"/>
            </a:br>
            <a:endParaRPr lang="en-US" sz="2400" dirty="0"/>
          </a:p>
        </p:txBody>
      </p:sp>
      <p:sp>
        <p:nvSpPr>
          <p:cNvPr id="3" name="Subtitle 2"/>
          <p:cNvSpPr>
            <a:spLocks noGrp="1"/>
          </p:cNvSpPr>
          <p:nvPr>
            <p:ph type="subTitle" idx="1"/>
          </p:nvPr>
        </p:nvSpPr>
        <p:spPr/>
        <p:txBody>
          <a:bodyPr/>
          <a:lstStyle/>
          <a:p>
            <a:r>
              <a:rPr lang="en-US" dirty="0" err="1" smtClean="0"/>
              <a:t>Liikuntatieteellinen</a:t>
            </a:r>
            <a:r>
              <a:rPr lang="en-US" dirty="0" smtClean="0"/>
              <a:t> </a:t>
            </a:r>
            <a:r>
              <a:rPr lang="en-US" dirty="0" err="1" smtClean="0"/>
              <a:t>tiedekunta</a:t>
            </a:r>
            <a:endParaRPr lang="en-US" dirty="0"/>
          </a:p>
        </p:txBody>
      </p:sp>
      <p:sp>
        <p:nvSpPr>
          <p:cNvPr id="4" name="Footer Placeholder 3"/>
          <p:cNvSpPr>
            <a:spLocks noGrp="1"/>
          </p:cNvSpPr>
          <p:nvPr>
            <p:ph type="ftr" sz="quarter" idx="3"/>
          </p:nvPr>
        </p:nvSpPr>
        <p:spPr/>
        <p:txBody>
          <a:bodyPr/>
          <a:lstStyle/>
          <a:p>
            <a:r>
              <a:rPr lang="fi-FI" b="1" smtClean="0">
                <a:solidFill>
                  <a:schemeClr val="accent1"/>
                </a:solidFill>
              </a:rPr>
              <a:t>JYU. Since 1863. Bottas</a:t>
            </a:r>
            <a:endParaRPr lang="fi-FI" b="1" dirty="0"/>
          </a:p>
        </p:txBody>
      </p:sp>
      <p:sp>
        <p:nvSpPr>
          <p:cNvPr id="5" name="Slide Number Placeholder 4"/>
          <p:cNvSpPr>
            <a:spLocks noGrp="1"/>
          </p:cNvSpPr>
          <p:nvPr>
            <p:ph type="sldNum" sz="quarter" idx="4"/>
          </p:nvPr>
        </p:nvSpPr>
        <p:spPr/>
        <p:txBody>
          <a:bodyPr/>
          <a:lstStyle/>
          <a:p>
            <a:fld id="{0FE3988A-0109-0B40-965D-9E0ED41EFEE4}" type="slidenum">
              <a:rPr lang="fi-FI" smtClean="0"/>
              <a:pPr/>
              <a:t>1</a:t>
            </a:fld>
            <a:endParaRPr lang="fi-FI" dirty="0"/>
          </a:p>
        </p:txBody>
      </p:sp>
      <p:sp>
        <p:nvSpPr>
          <p:cNvPr id="6" name="Date Placeholder 5"/>
          <p:cNvSpPr>
            <a:spLocks noGrp="1"/>
          </p:cNvSpPr>
          <p:nvPr>
            <p:ph type="dt" sz="half" idx="10"/>
          </p:nvPr>
        </p:nvSpPr>
        <p:spPr/>
        <p:txBody>
          <a:bodyPr/>
          <a:lstStyle/>
          <a:p>
            <a:fld id="{841521F9-277C-4E95-8CF8-72E71AECFB8A}" type="datetime1">
              <a:rPr lang="fi-FI" smtClean="0"/>
              <a:t>21.10.2019</a:t>
            </a:fld>
            <a:endParaRPr lang="fi-FI" dirty="0"/>
          </a:p>
        </p:txBody>
      </p:sp>
      <p:sp>
        <p:nvSpPr>
          <p:cNvPr id="7" name="Title 3"/>
          <p:cNvSpPr txBox="1">
            <a:spLocks/>
          </p:cNvSpPr>
          <p:nvPr/>
        </p:nvSpPr>
        <p:spPr>
          <a:xfrm>
            <a:off x="2185885" y="-118609"/>
            <a:ext cx="5002093" cy="1019912"/>
          </a:xfrm>
          <a:prstGeom prst="rect">
            <a:avLst/>
          </a:prstGeom>
          <a:effectLst/>
        </p:spPr>
        <p:txBody>
          <a:bodyPr vert="horz" lIns="91440" tIns="45720" rIns="91440" bIns="45720" rtlCol="0" anchor="b">
            <a:normAutofit fontScale="97500"/>
          </a:bodyPr>
          <a:lstStyle>
            <a:lvl1pPr algn="ctr" defTabSz="457200" rtl="0" eaLnBrk="1" latinLnBrk="0" hangingPunct="1">
              <a:lnSpc>
                <a:spcPct val="100000"/>
              </a:lnSpc>
              <a:spcBef>
                <a:spcPct val="0"/>
              </a:spcBef>
              <a:buNone/>
              <a:defRPr sz="4000" b="1" kern="1200">
                <a:solidFill>
                  <a:schemeClr val="bg1"/>
                </a:solidFill>
                <a:latin typeface="Helvetica" pitchFamily="34" charset="0"/>
                <a:ea typeface="+mj-ea"/>
                <a:cs typeface="Helvetica" pitchFamily="34" charset="0"/>
              </a:defRPr>
            </a:lvl1pPr>
          </a:lstStyle>
          <a:p>
            <a:r>
              <a:rPr lang="fi-FI" dirty="0" smtClean="0">
                <a:solidFill>
                  <a:srgbClr val="F1563F"/>
                </a:solidFill>
              </a:rPr>
              <a:t>TERVETULOA!</a:t>
            </a:r>
            <a:endParaRPr lang="fi-FI" dirty="0">
              <a:solidFill>
                <a:srgbClr val="F1563F"/>
              </a:solidFill>
            </a:endParaRPr>
          </a:p>
        </p:txBody>
      </p:sp>
    </p:spTree>
    <p:extLst>
      <p:ext uri="{BB962C8B-B14F-4D97-AF65-F5344CB8AC3E}">
        <p14:creationId xmlns:p14="http://schemas.microsoft.com/office/powerpoint/2010/main" val="9586868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fi-FI" b="1" smtClean="0">
                <a:solidFill>
                  <a:srgbClr val="FF0000"/>
                </a:solidFill>
              </a:rPr>
              <a:t>JYU. Since 1863. Bottas</a:t>
            </a:r>
            <a:endParaRPr lang="fi-FI" b="1" dirty="0" smtClean="0"/>
          </a:p>
        </p:txBody>
      </p:sp>
      <p:sp>
        <p:nvSpPr>
          <p:cNvPr id="3" name="Slide Number Placeholder 2"/>
          <p:cNvSpPr>
            <a:spLocks noGrp="1"/>
          </p:cNvSpPr>
          <p:nvPr>
            <p:ph type="sldNum" sz="quarter" idx="12"/>
          </p:nvPr>
        </p:nvSpPr>
        <p:spPr/>
        <p:txBody>
          <a:bodyPr/>
          <a:lstStyle/>
          <a:p>
            <a:fld id="{0FE3988A-0109-0B40-965D-9E0ED41EFEE4}" type="slidenum">
              <a:rPr lang="fi-FI" smtClean="0"/>
              <a:pPr/>
              <a:t>10</a:t>
            </a:fld>
            <a:endParaRPr lang="fi-FI" dirty="0"/>
          </a:p>
        </p:txBody>
      </p:sp>
      <p:sp>
        <p:nvSpPr>
          <p:cNvPr id="4" name="Title 3"/>
          <p:cNvSpPr>
            <a:spLocks noGrp="1"/>
          </p:cNvSpPr>
          <p:nvPr>
            <p:ph type="title"/>
          </p:nvPr>
        </p:nvSpPr>
        <p:spPr>
          <a:xfrm>
            <a:off x="457200" y="209778"/>
            <a:ext cx="7368419" cy="1019912"/>
          </a:xfrm>
        </p:spPr>
        <p:txBody>
          <a:bodyPr>
            <a:noAutofit/>
          </a:bodyPr>
          <a:lstStyle/>
          <a:p>
            <a:r>
              <a:rPr lang="fi-FI" sz="2000" dirty="0" smtClean="0"/>
              <a:t>Tutkinto-ohjelmien</a:t>
            </a:r>
            <a:br>
              <a:rPr lang="fi-FI" sz="2000" dirty="0" smtClean="0"/>
            </a:br>
            <a:r>
              <a:rPr lang="fi-FI" sz="2000" dirty="0" smtClean="0"/>
              <a:t>OPS –tilannekatsaus - </a:t>
            </a:r>
            <a:r>
              <a:rPr lang="fi-FI" sz="2000" dirty="0" smtClean="0">
                <a:solidFill>
                  <a:srgbClr val="F1563F"/>
                </a:solidFill>
              </a:rPr>
              <a:t>terveystieteiden </a:t>
            </a:r>
            <a:r>
              <a:rPr lang="fi-FI" sz="2000" dirty="0">
                <a:solidFill>
                  <a:srgbClr val="F1563F"/>
                </a:solidFill>
              </a:rPr>
              <a:t>kandidaattiohjelma </a:t>
            </a:r>
            <a:br>
              <a:rPr lang="fi-FI" sz="2000" dirty="0">
                <a:solidFill>
                  <a:srgbClr val="F1563F"/>
                </a:solidFill>
              </a:rPr>
            </a:br>
            <a:endParaRPr lang="fi-FI" sz="2000" dirty="0">
              <a:solidFill>
                <a:srgbClr val="F1563F"/>
              </a:solidFill>
            </a:endParaRPr>
          </a:p>
        </p:txBody>
      </p:sp>
      <p:sp>
        <p:nvSpPr>
          <p:cNvPr id="5" name="Content Placeholder 4"/>
          <p:cNvSpPr>
            <a:spLocks noGrp="1"/>
          </p:cNvSpPr>
          <p:nvPr>
            <p:ph idx="1"/>
          </p:nvPr>
        </p:nvSpPr>
        <p:spPr>
          <a:xfrm>
            <a:off x="457200" y="870539"/>
            <a:ext cx="4337437" cy="5406887"/>
          </a:xfrm>
        </p:spPr>
        <p:txBody>
          <a:bodyPr>
            <a:normAutofit fontScale="25000" lnSpcReduction="20000"/>
          </a:bodyPr>
          <a:lstStyle/>
          <a:p>
            <a:pPr marL="0" indent="0">
              <a:lnSpc>
                <a:spcPct val="120000"/>
              </a:lnSpc>
              <a:spcBef>
                <a:spcPts val="0"/>
              </a:spcBef>
              <a:buNone/>
            </a:pPr>
            <a:r>
              <a:rPr lang="fi-FI" sz="4800" b="1" dirty="0" smtClean="0"/>
              <a:t>Ryhmiin </a:t>
            </a:r>
            <a:r>
              <a:rPr lang="fi-FI" sz="4800" b="1" dirty="0"/>
              <a:t>pohdittavaksi</a:t>
            </a:r>
            <a:endParaRPr lang="fi-FI" sz="4800" dirty="0"/>
          </a:p>
          <a:p>
            <a:pPr marL="0" indent="0">
              <a:lnSpc>
                <a:spcPct val="120000"/>
              </a:lnSpc>
              <a:spcBef>
                <a:spcPts val="0"/>
              </a:spcBef>
              <a:buNone/>
            </a:pPr>
            <a:r>
              <a:rPr lang="fi-FI" sz="4800" b="1" dirty="0" smtClean="0">
                <a:solidFill>
                  <a:srgbClr val="F1563F"/>
                </a:solidFill>
              </a:rPr>
              <a:t>1.Kommentoikaa</a:t>
            </a:r>
            <a:r>
              <a:rPr lang="fi-FI" sz="4800" b="1" dirty="0">
                <a:solidFill>
                  <a:srgbClr val="F1563F"/>
                </a:solidFill>
              </a:rPr>
              <a:t>, puuttuuko mielestänne jotain oleellista, mitä terveystieteiden kandidaatin pitäisi osata? Entä, onko jotain ei niin oleellista</a:t>
            </a:r>
            <a:r>
              <a:rPr lang="fi-FI" sz="4800" b="1" dirty="0" smtClean="0">
                <a:solidFill>
                  <a:srgbClr val="F1563F"/>
                </a:solidFill>
              </a:rPr>
              <a:t>?</a:t>
            </a:r>
          </a:p>
          <a:p>
            <a:pPr marL="914400" indent="-914400">
              <a:lnSpc>
                <a:spcPct val="120000"/>
              </a:lnSpc>
              <a:spcBef>
                <a:spcPts val="0"/>
              </a:spcBef>
              <a:buFont typeface="+mj-lt"/>
              <a:buAutoNum type="arabicPeriod"/>
            </a:pPr>
            <a:endParaRPr lang="fi-FI" sz="4800" b="1" dirty="0">
              <a:solidFill>
                <a:srgbClr val="F1563F"/>
              </a:solidFill>
            </a:endParaRPr>
          </a:p>
          <a:p>
            <a:pPr marL="0" indent="0">
              <a:lnSpc>
                <a:spcPct val="120000"/>
              </a:lnSpc>
              <a:spcBef>
                <a:spcPts val="0"/>
              </a:spcBef>
              <a:buNone/>
            </a:pPr>
            <a:r>
              <a:rPr lang="fi-FI" sz="4800" b="1" dirty="0" smtClean="0">
                <a:solidFill>
                  <a:srgbClr val="F1563F"/>
                </a:solidFill>
              </a:rPr>
              <a:t>2. Työelämäyhteistyön vahvistaminen</a:t>
            </a:r>
          </a:p>
          <a:p>
            <a:pPr marL="0" indent="0">
              <a:lnSpc>
                <a:spcPct val="120000"/>
              </a:lnSpc>
              <a:spcBef>
                <a:spcPts val="0"/>
              </a:spcBef>
              <a:buNone/>
            </a:pPr>
            <a:r>
              <a:rPr lang="fi-FI" sz="4800" b="1" dirty="0" smtClean="0">
                <a:solidFill>
                  <a:srgbClr val="F1563F"/>
                </a:solidFill>
              </a:rPr>
              <a:t>Tulisiko </a:t>
            </a:r>
            <a:r>
              <a:rPr lang="fi-FI" sz="4800" b="1" dirty="0">
                <a:solidFill>
                  <a:srgbClr val="F1563F"/>
                </a:solidFill>
              </a:rPr>
              <a:t>terveystieteiden kandidaattitasolle kuulua pakollinen harjoittelukurssi? Muita keinoja vahvistaa työelämäyhteistyötä? Ajatuksia kurssin organisoinnista/toteutuksesta… </a:t>
            </a:r>
            <a:endParaRPr lang="fi-FI" sz="4800" dirty="0">
              <a:solidFill>
                <a:srgbClr val="F1563F"/>
              </a:solidFill>
            </a:endParaRPr>
          </a:p>
          <a:p>
            <a:pPr marL="0" indent="0">
              <a:lnSpc>
                <a:spcPct val="120000"/>
              </a:lnSpc>
              <a:spcBef>
                <a:spcPts val="0"/>
              </a:spcBef>
              <a:buNone/>
            </a:pPr>
            <a:r>
              <a:rPr lang="fi-FI" sz="4800" dirty="0" smtClean="0"/>
              <a:t>(</a:t>
            </a:r>
            <a:r>
              <a:rPr lang="fi-FI" sz="4800" dirty="0"/>
              <a:t>Terveystieteissä on 3 viikon pakollinen harjoittelujakso maisterivaiheessa</a:t>
            </a:r>
            <a:r>
              <a:rPr lang="fi-FI" sz="4800" dirty="0" smtClean="0"/>
              <a:t>)</a:t>
            </a:r>
          </a:p>
          <a:p>
            <a:pPr marL="0" indent="0">
              <a:lnSpc>
                <a:spcPct val="120000"/>
              </a:lnSpc>
              <a:spcBef>
                <a:spcPts val="0"/>
              </a:spcBef>
              <a:buNone/>
            </a:pPr>
            <a:endParaRPr lang="fi-FI" sz="4800" dirty="0"/>
          </a:p>
          <a:p>
            <a:pPr marL="0" indent="0">
              <a:lnSpc>
                <a:spcPct val="120000"/>
              </a:lnSpc>
              <a:spcBef>
                <a:spcPts val="0"/>
              </a:spcBef>
              <a:buNone/>
            </a:pPr>
            <a:r>
              <a:rPr lang="fi-FI" sz="4000" i="1" dirty="0"/>
              <a:t>Tässä listausta aihealueista, joita kandin pitäisi osata: </a:t>
            </a:r>
            <a:endParaRPr lang="fi-FI" sz="4000" dirty="0"/>
          </a:p>
          <a:p>
            <a:pPr marL="0" indent="0">
              <a:lnSpc>
                <a:spcPct val="120000"/>
              </a:lnSpc>
              <a:spcBef>
                <a:spcPts val="0"/>
              </a:spcBef>
              <a:buNone/>
            </a:pPr>
            <a:r>
              <a:rPr lang="fi-FI" sz="4000" dirty="0"/>
              <a:t>-anatomia/fysiologia/kuormitusfysiologia/terveyden biologia (geenit)</a:t>
            </a:r>
          </a:p>
          <a:p>
            <a:pPr marL="0" indent="0">
              <a:lnSpc>
                <a:spcPct val="120000"/>
              </a:lnSpc>
              <a:spcBef>
                <a:spcPts val="0"/>
              </a:spcBef>
              <a:buNone/>
            </a:pPr>
            <a:r>
              <a:rPr lang="fi-FI" sz="4000" dirty="0"/>
              <a:t>-lapsen, nuoren fysiologinen kehitys, vanhenemismuutokset</a:t>
            </a:r>
          </a:p>
          <a:p>
            <a:pPr marL="0" indent="0">
              <a:lnSpc>
                <a:spcPct val="120000"/>
              </a:lnSpc>
              <a:spcBef>
                <a:spcPts val="0"/>
              </a:spcBef>
              <a:buNone/>
            </a:pPr>
            <a:r>
              <a:rPr lang="fi-FI" sz="4000" dirty="0"/>
              <a:t>-terveys, toimintakyky erilaiset näkökulmat</a:t>
            </a:r>
          </a:p>
          <a:p>
            <a:pPr marL="0" indent="0">
              <a:lnSpc>
                <a:spcPct val="120000"/>
              </a:lnSpc>
              <a:spcBef>
                <a:spcPts val="0"/>
              </a:spcBef>
              <a:buNone/>
            </a:pPr>
            <a:r>
              <a:rPr lang="fi-FI" sz="4000" dirty="0"/>
              <a:t>-elintapojen vaikutus terveyteen (liikunta, tupakointi, alkoholi, huumausaineet, ravinto, uni)</a:t>
            </a:r>
          </a:p>
          <a:p>
            <a:pPr marL="0" indent="0">
              <a:lnSpc>
                <a:spcPct val="120000"/>
              </a:lnSpc>
              <a:spcBef>
                <a:spcPts val="0"/>
              </a:spcBef>
              <a:buNone/>
            </a:pPr>
            <a:r>
              <a:rPr lang="fi-FI" sz="4000" dirty="0"/>
              <a:t>-terveyden edistämisen mallit/teoriat ja osa-alueet, käyttäytymisen muutos</a:t>
            </a:r>
          </a:p>
          <a:p>
            <a:pPr marL="0" indent="0">
              <a:lnSpc>
                <a:spcPct val="120000"/>
              </a:lnSpc>
              <a:spcBef>
                <a:spcPts val="0"/>
              </a:spcBef>
              <a:buNone/>
            </a:pPr>
            <a:r>
              <a:rPr lang="fi-FI" sz="4000" dirty="0"/>
              <a:t>-Terveyden eriarvoisuus, terveyserot, terveydentila</a:t>
            </a:r>
          </a:p>
          <a:p>
            <a:pPr marL="0" indent="0">
              <a:lnSpc>
                <a:spcPct val="120000"/>
              </a:lnSpc>
              <a:spcBef>
                <a:spcPts val="0"/>
              </a:spcBef>
              <a:buNone/>
            </a:pPr>
            <a:r>
              <a:rPr lang="fi-FI" sz="4000" dirty="0"/>
              <a:t>-Promootio, preventio</a:t>
            </a:r>
          </a:p>
          <a:p>
            <a:pPr marL="0" indent="0">
              <a:lnSpc>
                <a:spcPct val="120000"/>
              </a:lnSpc>
              <a:spcBef>
                <a:spcPts val="0"/>
              </a:spcBef>
              <a:buNone/>
            </a:pPr>
            <a:r>
              <a:rPr lang="fi-FI" sz="4000" dirty="0"/>
              <a:t>-yksilö, yhteisö ja yhteiskuntataso, globaalisti</a:t>
            </a:r>
          </a:p>
          <a:p>
            <a:pPr marL="0" indent="0">
              <a:lnSpc>
                <a:spcPct val="120000"/>
              </a:lnSpc>
              <a:spcBef>
                <a:spcPts val="0"/>
              </a:spcBef>
              <a:buNone/>
            </a:pPr>
            <a:r>
              <a:rPr lang="fi-FI" sz="4000" dirty="0"/>
              <a:t>-terveyden edistämisen toimintaympäristö (esim. </a:t>
            </a:r>
            <a:r>
              <a:rPr lang="fi-FI" sz="4000" dirty="0" err="1"/>
              <a:t>sote</a:t>
            </a:r>
            <a:r>
              <a:rPr lang="fi-FI" sz="4000" dirty="0"/>
              <a:t>, koulut, seurat, järjestöt, koti ym.)</a:t>
            </a:r>
          </a:p>
          <a:p>
            <a:pPr marL="0" indent="0">
              <a:lnSpc>
                <a:spcPct val="120000"/>
              </a:lnSpc>
              <a:spcBef>
                <a:spcPts val="0"/>
              </a:spcBef>
              <a:buNone/>
            </a:pPr>
            <a:r>
              <a:rPr lang="fi-FI" sz="4000" dirty="0"/>
              <a:t>-liikunnan vaikutus terveyteen ja toimintakykyyn</a:t>
            </a:r>
          </a:p>
          <a:p>
            <a:pPr marL="0" indent="0">
              <a:lnSpc>
                <a:spcPct val="120000"/>
              </a:lnSpc>
              <a:spcBef>
                <a:spcPts val="0"/>
              </a:spcBef>
              <a:buNone/>
            </a:pPr>
            <a:r>
              <a:rPr lang="fi-FI" sz="4000" dirty="0"/>
              <a:t>-kansansairauksien perusteet</a:t>
            </a:r>
          </a:p>
          <a:p>
            <a:pPr marL="0" indent="0">
              <a:lnSpc>
                <a:spcPct val="120000"/>
              </a:lnSpc>
              <a:spcBef>
                <a:spcPts val="0"/>
              </a:spcBef>
              <a:buNone/>
            </a:pPr>
            <a:r>
              <a:rPr lang="fi-FI" sz="4000" dirty="0"/>
              <a:t>-</a:t>
            </a:r>
            <a:r>
              <a:rPr lang="fi-FI" sz="4000" dirty="0" err="1"/>
              <a:t>sote</a:t>
            </a:r>
            <a:r>
              <a:rPr lang="fi-FI" sz="4000" dirty="0"/>
              <a:t>-järjestelmän perusteet</a:t>
            </a:r>
          </a:p>
          <a:p>
            <a:pPr marL="0" indent="0">
              <a:lnSpc>
                <a:spcPct val="120000"/>
              </a:lnSpc>
              <a:spcBef>
                <a:spcPts val="0"/>
              </a:spcBef>
              <a:buNone/>
            </a:pPr>
            <a:r>
              <a:rPr lang="fi-FI" sz="4000" dirty="0"/>
              <a:t>-työhyvinvointi</a:t>
            </a:r>
          </a:p>
          <a:p>
            <a:pPr marL="0" indent="0">
              <a:lnSpc>
                <a:spcPct val="120000"/>
              </a:lnSpc>
              <a:spcBef>
                <a:spcPts val="0"/>
              </a:spcBef>
              <a:buNone/>
            </a:pPr>
            <a:r>
              <a:rPr lang="fi-FI" sz="4000" dirty="0"/>
              <a:t>-toimintakyvyn ja terveyden perusindikaattoreiden mittausmenetelmien hallinta</a:t>
            </a:r>
          </a:p>
          <a:p>
            <a:pPr marL="0" indent="0">
              <a:lnSpc>
                <a:spcPct val="120000"/>
              </a:lnSpc>
              <a:spcBef>
                <a:spcPts val="0"/>
              </a:spcBef>
              <a:buNone/>
            </a:pPr>
            <a:r>
              <a:rPr lang="fi-FI" sz="4000" dirty="0"/>
              <a:t>-terveysteknologia</a:t>
            </a:r>
          </a:p>
          <a:p>
            <a:pPr marL="0" indent="0">
              <a:lnSpc>
                <a:spcPct val="120000"/>
              </a:lnSpc>
              <a:spcBef>
                <a:spcPts val="0"/>
              </a:spcBef>
              <a:buNone/>
            </a:pPr>
            <a:r>
              <a:rPr lang="fi-FI" sz="4000" dirty="0"/>
              <a:t>-kuntoutuksen perusteet</a:t>
            </a:r>
          </a:p>
          <a:p>
            <a:pPr marL="0" indent="0">
              <a:lnSpc>
                <a:spcPct val="120000"/>
              </a:lnSpc>
              <a:spcBef>
                <a:spcPts val="0"/>
              </a:spcBef>
              <a:buNone/>
            </a:pPr>
            <a:r>
              <a:rPr lang="fi-FI" sz="4000" dirty="0"/>
              <a:t>-Liikunnan turvallisuus</a:t>
            </a:r>
          </a:p>
          <a:p>
            <a:pPr marL="0" indent="0">
              <a:lnSpc>
                <a:spcPct val="120000"/>
              </a:lnSpc>
              <a:spcBef>
                <a:spcPts val="0"/>
              </a:spcBef>
              <a:buNone/>
            </a:pPr>
            <a:r>
              <a:rPr lang="fi-FI" sz="4000" dirty="0"/>
              <a:t> </a:t>
            </a:r>
          </a:p>
        </p:txBody>
      </p:sp>
      <p:sp>
        <p:nvSpPr>
          <p:cNvPr id="6" name="Date Placeholder 5"/>
          <p:cNvSpPr>
            <a:spLocks noGrp="1"/>
          </p:cNvSpPr>
          <p:nvPr>
            <p:ph type="dt" sz="half" idx="10"/>
          </p:nvPr>
        </p:nvSpPr>
        <p:spPr/>
        <p:txBody>
          <a:bodyPr/>
          <a:lstStyle/>
          <a:p>
            <a:fld id="{61F19916-D6CC-4F4A-B091-44C2C56618F6}" type="datetime1">
              <a:rPr lang="fi-FI" smtClean="0"/>
              <a:t>21.10.2019</a:t>
            </a:fld>
            <a:endParaRPr lang="fi-FI" dirty="0"/>
          </a:p>
        </p:txBody>
      </p:sp>
      <p:sp>
        <p:nvSpPr>
          <p:cNvPr id="8" name="Rectangle 7"/>
          <p:cNvSpPr/>
          <p:nvPr/>
        </p:nvSpPr>
        <p:spPr>
          <a:xfrm>
            <a:off x="4710097" y="2706623"/>
            <a:ext cx="4364553" cy="3785652"/>
          </a:xfrm>
          <a:prstGeom prst="rect">
            <a:avLst/>
          </a:prstGeom>
        </p:spPr>
        <p:txBody>
          <a:bodyPr wrap="square">
            <a:spAutoFit/>
          </a:bodyPr>
          <a:lstStyle/>
          <a:p>
            <a:r>
              <a:rPr lang="fi-FI" sz="1000" dirty="0">
                <a:solidFill>
                  <a:schemeClr val="accent6"/>
                </a:solidFill>
                <a:latin typeface="Helvetica" panose="020B0604020202020204" pitchFamily="34" charset="0"/>
                <a:cs typeface="Helvetica" panose="020B0604020202020204" pitchFamily="34" charset="0"/>
              </a:rPr>
              <a:t>Tässä listausta taidoista, joita kandin pitäisi osata: </a:t>
            </a:r>
          </a:p>
          <a:p>
            <a:r>
              <a:rPr lang="fi-FI" sz="1000" dirty="0">
                <a:solidFill>
                  <a:schemeClr val="accent6"/>
                </a:solidFill>
                <a:latin typeface="Helvetica" panose="020B0604020202020204" pitchFamily="34" charset="0"/>
                <a:cs typeface="Helvetica" panose="020B0604020202020204" pitchFamily="34" charset="0"/>
              </a:rPr>
              <a:t>-etiikka</a:t>
            </a:r>
          </a:p>
          <a:p>
            <a:r>
              <a:rPr lang="fi-FI" sz="1000" dirty="0">
                <a:solidFill>
                  <a:schemeClr val="accent6"/>
                </a:solidFill>
                <a:latin typeface="Helvetica" panose="020B0604020202020204" pitchFamily="34" charset="0"/>
                <a:cs typeface="Helvetica" panose="020B0604020202020204" pitchFamily="34" charset="0"/>
              </a:rPr>
              <a:t>-toimintakyvyn arviointi</a:t>
            </a:r>
          </a:p>
          <a:p>
            <a:r>
              <a:rPr lang="fi-FI" sz="1000" dirty="0">
                <a:solidFill>
                  <a:schemeClr val="accent6"/>
                </a:solidFill>
                <a:latin typeface="Helvetica" panose="020B0604020202020204" pitchFamily="34" charset="0"/>
                <a:cs typeface="Helvetica" panose="020B0604020202020204" pitchFamily="34" charset="0"/>
              </a:rPr>
              <a:t>-terveysviestintä</a:t>
            </a:r>
          </a:p>
          <a:p>
            <a:r>
              <a:rPr lang="fi-FI" sz="1000" dirty="0">
                <a:solidFill>
                  <a:schemeClr val="accent6"/>
                </a:solidFill>
                <a:latin typeface="Helvetica" panose="020B0604020202020204" pitchFamily="34" charset="0"/>
                <a:cs typeface="Helvetica" panose="020B0604020202020204" pitchFamily="34" charset="0"/>
              </a:rPr>
              <a:t>-tieteellinen kirjoittaminen</a:t>
            </a:r>
          </a:p>
          <a:p>
            <a:r>
              <a:rPr lang="fi-FI" sz="1000" dirty="0">
                <a:solidFill>
                  <a:schemeClr val="accent6"/>
                </a:solidFill>
                <a:latin typeface="Helvetica" panose="020B0604020202020204" pitchFamily="34" charset="0"/>
                <a:cs typeface="Helvetica" panose="020B0604020202020204" pitchFamily="34" charset="0"/>
              </a:rPr>
              <a:t>-tiedonhankintamenetelmät</a:t>
            </a:r>
          </a:p>
          <a:p>
            <a:r>
              <a:rPr lang="fi-FI" sz="1000" dirty="0">
                <a:solidFill>
                  <a:schemeClr val="accent6"/>
                </a:solidFill>
                <a:latin typeface="Helvetica" panose="020B0604020202020204" pitchFamily="34" charset="0"/>
                <a:cs typeface="Helvetica" panose="020B0604020202020204" pitchFamily="34" charset="0"/>
              </a:rPr>
              <a:t>-kriittinen, tieteellinen ajattelu</a:t>
            </a:r>
          </a:p>
          <a:p>
            <a:r>
              <a:rPr lang="fi-FI" sz="1000" dirty="0">
                <a:solidFill>
                  <a:schemeClr val="accent6"/>
                </a:solidFill>
                <a:latin typeface="Helvetica" panose="020B0604020202020204" pitchFamily="34" charset="0"/>
                <a:cs typeface="Helvetica" panose="020B0604020202020204" pitchFamily="34" charset="0"/>
              </a:rPr>
              <a:t>-kvantitatiivisten ja kvalitatiivisten tutkimusmenetelmien perusteet</a:t>
            </a:r>
          </a:p>
          <a:p>
            <a:r>
              <a:rPr lang="fi-FI" sz="1000" dirty="0">
                <a:solidFill>
                  <a:schemeClr val="accent6"/>
                </a:solidFill>
                <a:latin typeface="Helvetica" panose="020B0604020202020204" pitchFamily="34" charset="0"/>
                <a:cs typeface="Helvetica" panose="020B0604020202020204" pitchFamily="34" charset="0"/>
              </a:rPr>
              <a:t>-vuorovaikutusosaaminen, verkostoituminen</a:t>
            </a:r>
          </a:p>
          <a:p>
            <a:r>
              <a:rPr lang="fi-FI" sz="1000" dirty="0">
                <a:solidFill>
                  <a:schemeClr val="accent6"/>
                </a:solidFill>
                <a:latin typeface="Helvetica" panose="020B0604020202020204" pitchFamily="34" charset="0"/>
                <a:cs typeface="Helvetica" panose="020B0604020202020204" pitchFamily="34" charset="0"/>
              </a:rPr>
              <a:t>-argumentointitaidot</a:t>
            </a:r>
          </a:p>
          <a:p>
            <a:r>
              <a:rPr lang="fi-FI" sz="1000" dirty="0">
                <a:solidFill>
                  <a:schemeClr val="accent6"/>
                </a:solidFill>
                <a:latin typeface="Helvetica" panose="020B0604020202020204" pitchFamily="34" charset="0"/>
                <a:cs typeface="Helvetica" panose="020B0604020202020204" pitchFamily="34" charset="0"/>
              </a:rPr>
              <a:t>-neuvottelutaidot</a:t>
            </a:r>
          </a:p>
          <a:p>
            <a:r>
              <a:rPr lang="fi-FI" sz="1000" dirty="0">
                <a:solidFill>
                  <a:schemeClr val="accent6"/>
                </a:solidFill>
                <a:latin typeface="Helvetica" panose="020B0604020202020204" pitchFamily="34" charset="0"/>
                <a:cs typeface="Helvetica" panose="020B0604020202020204" pitchFamily="34" charset="0"/>
              </a:rPr>
              <a:t>-suullinen ja kirjallinen kielitaito: suomi, englanti ja ruotsi</a:t>
            </a:r>
          </a:p>
          <a:p>
            <a:r>
              <a:rPr lang="fi-FI" sz="1000" dirty="0">
                <a:solidFill>
                  <a:schemeClr val="accent6"/>
                </a:solidFill>
                <a:latin typeface="Helvetica" panose="020B0604020202020204" pitchFamily="34" charset="0"/>
                <a:cs typeface="Helvetica" panose="020B0604020202020204" pitchFamily="34" charset="0"/>
              </a:rPr>
              <a:t>-projektinhallintataidot: suunnittelu, arviointi, toteutus</a:t>
            </a:r>
          </a:p>
          <a:p>
            <a:r>
              <a:rPr lang="fi-FI" sz="1000" dirty="0">
                <a:solidFill>
                  <a:schemeClr val="accent6"/>
                </a:solidFill>
                <a:latin typeface="Helvetica" panose="020B0604020202020204" pitchFamily="34" charset="0"/>
                <a:cs typeface="Helvetica" panose="020B0604020202020204" pitchFamily="34" charset="0"/>
              </a:rPr>
              <a:t>-esiintymistaidot</a:t>
            </a:r>
          </a:p>
          <a:p>
            <a:r>
              <a:rPr lang="fi-FI" sz="1000" dirty="0">
                <a:solidFill>
                  <a:schemeClr val="accent6"/>
                </a:solidFill>
                <a:latin typeface="Helvetica" panose="020B0604020202020204" pitchFamily="34" charset="0"/>
                <a:cs typeface="Helvetica" panose="020B0604020202020204" pitchFamily="34" charset="0"/>
              </a:rPr>
              <a:t>-tiimityöskentely, ryhmätyötaidot</a:t>
            </a:r>
          </a:p>
          <a:p>
            <a:r>
              <a:rPr lang="fi-FI" sz="1000" dirty="0">
                <a:solidFill>
                  <a:schemeClr val="accent6"/>
                </a:solidFill>
                <a:latin typeface="Helvetica" panose="020B0604020202020204" pitchFamily="34" charset="0"/>
                <a:cs typeface="Helvetica" panose="020B0604020202020204" pitchFamily="34" charset="0"/>
              </a:rPr>
              <a:t>-oman osaamisen ja oman alan työmahdollisuuksien tunnistaminen</a:t>
            </a:r>
          </a:p>
          <a:p>
            <a:r>
              <a:rPr lang="fi-FI" sz="1000" dirty="0">
                <a:solidFill>
                  <a:schemeClr val="accent6"/>
                </a:solidFill>
                <a:latin typeface="Helvetica" panose="020B0604020202020204" pitchFamily="34" charset="0"/>
                <a:cs typeface="Helvetica" panose="020B0604020202020204" pitchFamily="34" charset="0"/>
              </a:rPr>
              <a:t>-itseohjautuvuus (vastuullisuus, oman toiminnan organisointi ja ajan hallinta)</a:t>
            </a:r>
          </a:p>
          <a:p>
            <a:r>
              <a:rPr lang="fi-FI" sz="1000" dirty="0">
                <a:solidFill>
                  <a:schemeClr val="accent6"/>
                </a:solidFill>
                <a:latin typeface="Helvetica" panose="020B0604020202020204" pitchFamily="34" charset="0"/>
                <a:cs typeface="Helvetica" panose="020B0604020202020204" pitchFamily="34" charset="0"/>
              </a:rPr>
              <a:t>-halu itsensä jatkuvaan kehittämiseen asiantuntijana (ymmärtää sen tärkeyden)</a:t>
            </a:r>
          </a:p>
          <a:p>
            <a:r>
              <a:rPr lang="fi-FI" sz="1000" dirty="0">
                <a:solidFill>
                  <a:schemeClr val="accent6"/>
                </a:solidFill>
                <a:latin typeface="Helvetica" panose="020B0604020202020204" pitchFamily="34" charset="0"/>
                <a:cs typeface="Helvetica" panose="020B0604020202020204" pitchFamily="34" charset="0"/>
              </a:rPr>
              <a:t>-TVT-taidot</a:t>
            </a:r>
          </a:p>
          <a:p>
            <a:r>
              <a:rPr lang="fi-FI" sz="1000" dirty="0">
                <a:solidFill>
                  <a:schemeClr val="accent6"/>
                </a:solidFill>
                <a:latin typeface="Helvetica" panose="020B0604020202020204" pitchFamily="34" charset="0"/>
                <a:cs typeface="Helvetica" panose="020B0604020202020204" pitchFamily="34" charset="0"/>
              </a:rPr>
              <a:t>-Monikulttuurinen osaaminen</a:t>
            </a:r>
          </a:p>
          <a:p>
            <a:endParaRPr lang="fi-FI" sz="1000" dirty="0">
              <a:solidFill>
                <a:schemeClr val="accent6"/>
              </a:solidFill>
              <a:latin typeface="Helvetica" panose="020B0604020202020204" pitchFamily="34" charset="0"/>
              <a:cs typeface="Helvetica" panose="020B0604020202020204" pitchFamily="34" charset="0"/>
            </a:endParaRPr>
          </a:p>
          <a:p>
            <a:endParaRPr lang="fi-FI" sz="1000" dirty="0">
              <a:solidFill>
                <a:schemeClr val="accent6"/>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902387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Kanditutkinnon tavoitteet</a:t>
            </a:r>
            <a:endParaRPr lang="fi-FI" dirty="0"/>
          </a:p>
        </p:txBody>
      </p:sp>
      <p:sp>
        <p:nvSpPr>
          <p:cNvPr id="3" name="Sisällön paikkamerkki 2"/>
          <p:cNvSpPr>
            <a:spLocks noGrp="1"/>
          </p:cNvSpPr>
          <p:nvPr>
            <p:ph idx="1"/>
          </p:nvPr>
        </p:nvSpPr>
        <p:spPr/>
        <p:txBody>
          <a:bodyPr>
            <a:normAutofit fontScale="77500" lnSpcReduction="20000"/>
          </a:bodyPr>
          <a:lstStyle/>
          <a:p>
            <a:pPr marL="0" indent="0">
              <a:buNone/>
            </a:pPr>
            <a:r>
              <a:rPr lang="fi-FI" dirty="0"/>
              <a:t>Liikuntatieteiden kandidaatin ja maisterin tutkinnoissa (liikuntapedagogiikan tutkinto-ohjelma) opiskellaan valmiuksia toimia liikunnanopettajana sekä liikunnan opetuksen ja -oppimisen asiantuntijana alan organisaatioissa. </a:t>
            </a:r>
            <a:endParaRPr lang="fi-FI" dirty="0" smtClean="0"/>
          </a:p>
          <a:p>
            <a:pPr marL="0" indent="0">
              <a:buNone/>
            </a:pPr>
            <a:r>
              <a:rPr lang="fi-FI" dirty="0" smtClean="0"/>
              <a:t>Koulutuksen </a:t>
            </a:r>
            <a:r>
              <a:rPr lang="fi-FI" dirty="0"/>
              <a:t>käytyään opiskelijalla on monipuoliset tiedolliset ja taidolliset valmiudet kasvatukseen ja oppimiseen liittyvien haasteiden ratkomiseen tulevaisuuden kouluissa. </a:t>
            </a:r>
            <a:endParaRPr lang="fi-FI" dirty="0" smtClean="0"/>
          </a:p>
          <a:p>
            <a:pPr marL="0" indent="0">
              <a:buNone/>
            </a:pPr>
            <a:r>
              <a:rPr lang="fi-FI" dirty="0" smtClean="0"/>
              <a:t>Opinnoissa </a:t>
            </a:r>
            <a:r>
              <a:rPr lang="fi-FI" dirty="0"/>
              <a:t>keskitytään opiskelijan oman pedagogisen näkemyksen ja toiminnan rakentamiseen sekä tiedostetaan liikunnanopettajan työn eettinen ja yhteiskunnallinen merkitys.</a:t>
            </a:r>
            <a:endParaRPr lang="fi-FI" b="0" dirty="0" smtClean="0">
              <a:effectLst/>
            </a:endParaRPr>
          </a:p>
          <a:p>
            <a:pPr marL="0" indent="0">
              <a:buNone/>
            </a:pPr>
            <a:endParaRPr lang="fi-FI" dirty="0"/>
          </a:p>
        </p:txBody>
      </p:sp>
      <p:sp>
        <p:nvSpPr>
          <p:cNvPr id="4" name="Title 3"/>
          <p:cNvSpPr txBox="1">
            <a:spLocks/>
          </p:cNvSpPr>
          <p:nvPr/>
        </p:nvSpPr>
        <p:spPr>
          <a:xfrm>
            <a:off x="457200" y="69845"/>
            <a:ext cx="7368419" cy="1019912"/>
          </a:xfrm>
          <a:prstGeom prst="rect">
            <a:avLst/>
          </a:prstGeom>
        </p:spPr>
        <p:txBody>
          <a:bodyPr vert="horz" lIns="91440" tIns="45720" rIns="91440" bIns="45720" rtlCol="0" anchor="ctr">
            <a:noAutofit/>
          </a:bodyPr>
          <a:lstStyle>
            <a:lvl1pPr algn="l" defTabSz="457200" rtl="0" eaLnBrk="1" latinLnBrk="0" hangingPunct="1">
              <a:lnSpc>
                <a:spcPct val="100000"/>
              </a:lnSpc>
              <a:spcBef>
                <a:spcPct val="0"/>
              </a:spcBef>
              <a:buNone/>
              <a:defRPr sz="3600" b="1" i="0" kern="1200">
                <a:solidFill>
                  <a:schemeClr val="tx2"/>
                </a:solidFill>
                <a:latin typeface="Helvetica"/>
                <a:ea typeface="+mj-ea"/>
                <a:cs typeface="Helvetica"/>
              </a:defRPr>
            </a:lvl1pPr>
          </a:lstStyle>
          <a:p>
            <a:r>
              <a:rPr lang="fi-FI" sz="2000" dirty="0" smtClean="0"/>
              <a:t>Tutkinto-ohjelmien</a:t>
            </a:r>
            <a:br>
              <a:rPr lang="fi-FI" sz="2000" dirty="0" smtClean="0"/>
            </a:br>
            <a:r>
              <a:rPr lang="fi-FI" sz="2000" dirty="0" smtClean="0"/>
              <a:t>OPS –tilannekatsaus - </a:t>
            </a:r>
            <a:r>
              <a:rPr lang="fi-FI" sz="2000" dirty="0" smtClean="0">
                <a:solidFill>
                  <a:srgbClr val="FF0000"/>
                </a:solidFill>
              </a:rPr>
              <a:t>LPE</a:t>
            </a:r>
            <a:endParaRPr lang="fi-FI" sz="2000" dirty="0">
              <a:solidFill>
                <a:srgbClr val="FF0000"/>
              </a:solidFill>
            </a:endParaRPr>
          </a:p>
        </p:txBody>
      </p:sp>
    </p:spTree>
    <p:extLst>
      <p:ext uri="{BB962C8B-B14F-4D97-AF65-F5344CB8AC3E}">
        <p14:creationId xmlns:p14="http://schemas.microsoft.com/office/powerpoint/2010/main" val="128757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0"/>
            <a:ext cx="7356324" cy="1019912"/>
          </a:xfrm>
        </p:spPr>
        <p:txBody>
          <a:bodyPr>
            <a:normAutofit/>
          </a:bodyPr>
          <a:lstStyle/>
          <a:p>
            <a:r>
              <a:rPr lang="fi-FI" sz="3000" dirty="0" smtClean="0"/>
              <a:t>LPE-kanditutkinnon </a:t>
            </a:r>
            <a:r>
              <a:rPr lang="fi-FI" sz="3000" dirty="0"/>
              <a:t>viisi </a:t>
            </a:r>
            <a:r>
              <a:rPr lang="fi-FI" sz="3000" dirty="0" smtClean="0"/>
              <a:t>tavoitealuetta</a:t>
            </a:r>
            <a:endParaRPr lang="fi-FI" sz="1800" dirty="0"/>
          </a:p>
        </p:txBody>
      </p:sp>
      <p:sp>
        <p:nvSpPr>
          <p:cNvPr id="3" name="Sisällön paikkamerkki 2"/>
          <p:cNvSpPr>
            <a:spLocks noGrp="1"/>
          </p:cNvSpPr>
          <p:nvPr>
            <p:ph idx="1"/>
          </p:nvPr>
        </p:nvSpPr>
        <p:spPr>
          <a:xfrm>
            <a:off x="457200" y="962108"/>
            <a:ext cx="8189347" cy="6635361"/>
          </a:xfrm>
        </p:spPr>
        <p:txBody>
          <a:bodyPr>
            <a:normAutofit fontScale="40000" lnSpcReduction="20000"/>
          </a:bodyPr>
          <a:lstStyle/>
          <a:p>
            <a:pPr marL="0" indent="0">
              <a:buNone/>
            </a:pPr>
            <a:r>
              <a:rPr lang="fi-FI" sz="2400" b="1" dirty="0" smtClean="0"/>
              <a:t>Opetuksen </a:t>
            </a:r>
            <a:r>
              <a:rPr lang="fi-FI" sz="2400" b="1" dirty="0"/>
              <a:t>ja oppimisen tiedot ja taidot</a:t>
            </a:r>
          </a:p>
          <a:p>
            <a:pPr marL="0" indent="0">
              <a:buNone/>
            </a:pPr>
            <a:r>
              <a:rPr lang="fi-FI" sz="2400" dirty="0"/>
              <a:t>	•tuntee liikkumiseen ja liikuntaan vaikuttavia yksilöön, ryhmään, ympäristöön ja yhteiskuntaan liittyviä </a:t>
            </a:r>
            <a:r>
              <a:rPr lang="fi-FI" sz="2400" dirty="0" smtClean="0"/>
              <a:t>tekijöitä</a:t>
            </a:r>
            <a:endParaRPr lang="fi-FI" sz="2400" dirty="0"/>
          </a:p>
          <a:p>
            <a:pPr marL="0" indent="0">
              <a:buNone/>
            </a:pPr>
            <a:r>
              <a:rPr lang="fi-FI" sz="2400" dirty="0"/>
              <a:t>	•ymmärtää oppimisen motorisia, kognitiivisia ja sosiaalisia mekanismeja</a:t>
            </a:r>
          </a:p>
          <a:p>
            <a:pPr marL="0" indent="0">
              <a:buNone/>
            </a:pPr>
            <a:r>
              <a:rPr lang="fi-FI" sz="2400" dirty="0"/>
              <a:t>	•hallitsee liikuntapedagogiikan ja -didaktiikan peruskäsitteet sekä ymmärtää niiden merkityksen </a:t>
            </a:r>
            <a:r>
              <a:rPr lang="fi-FI" sz="2400" dirty="0" smtClean="0"/>
              <a:t>oppimiseen </a:t>
            </a:r>
            <a:r>
              <a:rPr lang="fi-FI" sz="2400" dirty="0"/>
              <a:t>vaikuttavana tekijänä</a:t>
            </a:r>
          </a:p>
          <a:p>
            <a:pPr marL="0" indent="0">
              <a:buNone/>
            </a:pPr>
            <a:r>
              <a:rPr lang="fi-FI" sz="2400" dirty="0"/>
              <a:t>	•osaa soveltaa liikunnan opetuksen ja -oppimisen sisältötietoa tarkoituksenmukaisesti erilaisissa </a:t>
            </a:r>
            <a:r>
              <a:rPr lang="fi-FI" sz="2400" dirty="0" smtClean="0"/>
              <a:t>liikuntaympäristöissä </a:t>
            </a:r>
            <a:r>
              <a:rPr lang="fi-FI" sz="2400" dirty="0"/>
              <a:t>erilaisille välineille</a:t>
            </a:r>
          </a:p>
          <a:p>
            <a:pPr marL="0" indent="0">
              <a:buNone/>
            </a:pPr>
            <a:r>
              <a:rPr lang="fi-FI" sz="2400" dirty="0"/>
              <a:t>	•tietää ja tuntee oppimista edistävää teknologiaa </a:t>
            </a:r>
          </a:p>
          <a:p>
            <a:pPr marL="0" indent="0">
              <a:buNone/>
            </a:pPr>
            <a:r>
              <a:rPr lang="fi-FI" sz="2400" dirty="0"/>
              <a:t>	•hallitsee liikunnan oppimiseen ja opettamiseen liittyviä fyysistä, psyykkistä ja sosiaalista turvallisuutta </a:t>
            </a:r>
            <a:r>
              <a:rPr lang="fi-FI" sz="2400" dirty="0" smtClean="0"/>
              <a:t>muodostavia </a:t>
            </a:r>
            <a:r>
              <a:rPr lang="fi-FI" sz="2400" dirty="0"/>
              <a:t>keinoja </a:t>
            </a:r>
          </a:p>
          <a:p>
            <a:pPr marL="0" indent="0">
              <a:buNone/>
            </a:pPr>
            <a:r>
              <a:rPr lang="fi-FI" sz="2400" dirty="0"/>
              <a:t>	•tuntee koulun toimintaympäristönä</a:t>
            </a:r>
          </a:p>
          <a:p>
            <a:pPr marL="0" indent="0">
              <a:buNone/>
            </a:pPr>
            <a:r>
              <a:rPr lang="fi-FI" sz="2400" dirty="0"/>
              <a:t>	•tietää ihmisoikeudet, tasa-arvon ja yhdenvertaisuuden periaatteet ja toteuttaa niitä ammattieettisesti  </a:t>
            </a:r>
          </a:p>
          <a:p>
            <a:pPr marL="0" indent="0">
              <a:buNone/>
            </a:pPr>
            <a:r>
              <a:rPr lang="fi-FI" sz="2250" b="1" dirty="0" smtClean="0"/>
              <a:t>Kognitiiviset </a:t>
            </a:r>
            <a:r>
              <a:rPr lang="fi-FI" sz="2250" b="1" dirty="0"/>
              <a:t>tiedot ja taidot</a:t>
            </a:r>
          </a:p>
          <a:p>
            <a:pPr marL="0" indent="0">
              <a:buNone/>
            </a:pPr>
            <a:r>
              <a:rPr lang="fi-FI" sz="2250" dirty="0"/>
              <a:t>	•Osaa havainnoida, tulkita ja tehdä tarkoituksenmukaisia ratkaisuja eri liikuntamuodoissa ja -ympäristöissä </a:t>
            </a:r>
          </a:p>
          <a:p>
            <a:pPr marL="0" indent="0">
              <a:buNone/>
            </a:pPr>
            <a:r>
              <a:rPr lang="fi-FI" sz="2250" dirty="0"/>
              <a:t>	•hallitsee monipuolisia tiedonhakumenetelmiä ja pystyy tieteelliseen, kriittiseen viestintään suullisesti ja kirjallisesti äidinkielellä, toisella kotimaisella </a:t>
            </a:r>
            <a:r>
              <a:rPr lang="fi-FI" sz="2250" dirty="0" smtClean="0"/>
              <a:t>sekä </a:t>
            </a:r>
            <a:r>
              <a:rPr lang="fi-FI" sz="2250" dirty="0"/>
              <a:t>englanninkielellä</a:t>
            </a:r>
          </a:p>
          <a:p>
            <a:pPr marL="0" indent="0">
              <a:buNone/>
            </a:pPr>
            <a:r>
              <a:rPr lang="fi-FI" sz="2250" dirty="0"/>
              <a:t>	•osaa yhdistää, löytää yhtäläisyyksiä ja eroja, tekee synteesiä ja johtopäätöksiä, havaitsee kausaalisuhteita 	</a:t>
            </a:r>
          </a:p>
          <a:p>
            <a:pPr marL="0" indent="0">
              <a:buNone/>
            </a:pPr>
            <a:r>
              <a:rPr lang="fi-FI" sz="2250" dirty="0"/>
              <a:t>	•Osaa suunnitella ja arvioida omaa oppimista ja osaamisen kehittymistä</a:t>
            </a:r>
          </a:p>
          <a:p>
            <a:pPr marL="0" indent="0">
              <a:buNone/>
            </a:pPr>
            <a:r>
              <a:rPr lang="fi-FI" sz="2250" b="1" dirty="0"/>
              <a:t>Sosiaaliset tiedot ja taidot</a:t>
            </a:r>
          </a:p>
          <a:p>
            <a:pPr marL="0" indent="0">
              <a:buNone/>
            </a:pPr>
            <a:r>
              <a:rPr lang="fi-FI" sz="2250" dirty="0"/>
              <a:t>	•toimii vuorovaikutuksessaan ihmisoikeuksia, tasa-arvoa ja yhdenvertaisuutta kunnioittavasti</a:t>
            </a:r>
          </a:p>
          <a:p>
            <a:pPr marL="0" indent="0">
              <a:buNone/>
            </a:pPr>
            <a:r>
              <a:rPr lang="fi-FI" sz="2250" dirty="0"/>
              <a:t>	•tunnistaa opetus- ja oppimistilanteissa tunteiden ja vuorovaikutuksen merkityksen</a:t>
            </a:r>
          </a:p>
          <a:p>
            <a:pPr marL="0" indent="0">
              <a:buNone/>
            </a:pPr>
            <a:r>
              <a:rPr lang="fi-FI" sz="2250" dirty="0"/>
              <a:t>	•tunnistaa ja huomioi vuorovaikutuksessaan kieleen ja kulttuuriin liittyvän moninaisuuden</a:t>
            </a:r>
          </a:p>
          <a:p>
            <a:pPr marL="0" indent="0">
              <a:buNone/>
            </a:pPr>
            <a:r>
              <a:rPr lang="fi-FI" sz="2250" dirty="0"/>
              <a:t>	•osaa opetusviestinnän perustaidot: osaa antaa ohjeita ja palautetta selkeästi, monikanavaisesti ja oppilaan oppimista edistäen</a:t>
            </a:r>
          </a:p>
          <a:p>
            <a:pPr marL="0" indent="0">
              <a:buNone/>
            </a:pPr>
            <a:r>
              <a:rPr lang="fi-FI" sz="2250" b="1" dirty="0"/>
              <a:t>Persoonalliset orientaatiot</a:t>
            </a:r>
          </a:p>
          <a:p>
            <a:pPr marL="0" indent="0">
              <a:buNone/>
            </a:pPr>
            <a:r>
              <a:rPr lang="fi-FI" sz="2250" dirty="0"/>
              <a:t>	•tuntee itsensä, tietää vahvuutensa ja kehittämiskohteensa ja osaa suunnata ammatillista kehitystään niiden suunnassa</a:t>
            </a:r>
          </a:p>
          <a:p>
            <a:pPr marL="0" indent="0">
              <a:buNone/>
            </a:pPr>
            <a:r>
              <a:rPr lang="fi-FI" sz="2250" dirty="0"/>
              <a:t>	•osaa pohtia omia arvojaan ja uskomuksiaan sekä kehittää eettistä ajatteluaan opettajan työn eettisten periaatteiden ja laissa säädetyn 	virkavelvollisuuden suunnassa</a:t>
            </a:r>
          </a:p>
          <a:p>
            <a:pPr marL="0" indent="0">
              <a:buNone/>
            </a:pPr>
            <a:r>
              <a:rPr lang="fi-FI" sz="2250" dirty="0"/>
              <a:t>	•Tietää miten omat ja yhteiskunnalliset uskomukset, arvot ja etiikka vaikuttavat opettajana toimimiseen ja oppimiseen </a:t>
            </a:r>
          </a:p>
          <a:p>
            <a:pPr marL="0" indent="0">
              <a:buNone/>
            </a:pPr>
            <a:r>
              <a:rPr lang="fi-FI" sz="2250" b="1" dirty="0"/>
              <a:t>Ammatillinen hyvinvointi</a:t>
            </a:r>
            <a:endParaRPr lang="fi-FI" sz="2250" dirty="0"/>
          </a:p>
          <a:p>
            <a:pPr lvl="2"/>
            <a:r>
              <a:rPr lang="fi-FI" sz="2250" dirty="0"/>
              <a:t>tunnistaa itseään kuormittavia tekijöitä ja tietää keinoja niiden tasapainottamiseksi</a:t>
            </a:r>
          </a:p>
        </p:txBody>
      </p:sp>
    </p:spTree>
    <p:extLst>
      <p:ext uri="{BB962C8B-B14F-4D97-AF65-F5344CB8AC3E}">
        <p14:creationId xmlns:p14="http://schemas.microsoft.com/office/powerpoint/2010/main" val="1059718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OPS rakentuu osaamisalueista</a:t>
            </a:r>
            <a:endParaRPr lang="fi-FI" dirty="0"/>
          </a:p>
        </p:txBody>
      </p:sp>
      <p:sp>
        <p:nvSpPr>
          <p:cNvPr id="3" name="Sisällön paikkamerkki 2"/>
          <p:cNvSpPr>
            <a:spLocks noGrp="1"/>
          </p:cNvSpPr>
          <p:nvPr>
            <p:ph idx="1"/>
          </p:nvPr>
        </p:nvSpPr>
        <p:spPr/>
        <p:txBody>
          <a:bodyPr>
            <a:normAutofit fontScale="77500" lnSpcReduction="20000"/>
          </a:bodyPr>
          <a:lstStyle/>
          <a:p>
            <a:r>
              <a:rPr lang="fi-FI" b="1" dirty="0" smtClean="0"/>
              <a:t>Liikuntakasvattajana toimiminen </a:t>
            </a:r>
            <a:r>
              <a:rPr lang="fi-FI" dirty="0" smtClean="0"/>
              <a:t>(P, A, S)</a:t>
            </a:r>
          </a:p>
          <a:p>
            <a:r>
              <a:rPr lang="fi-FI" b="1" dirty="0" smtClean="0"/>
              <a:t>Liikunnanopetuksen sisältötiedot ja – taidot </a:t>
            </a:r>
            <a:r>
              <a:rPr lang="fi-FI" dirty="0" smtClean="0"/>
              <a:t>(P,A,S)</a:t>
            </a:r>
          </a:p>
          <a:p>
            <a:r>
              <a:rPr lang="fi-FI" b="1" dirty="0" smtClean="0"/>
              <a:t>Tutkimustiedon hyödyntäminen, tuottaminen ja arviointi</a:t>
            </a:r>
          </a:p>
          <a:p>
            <a:pPr lvl="1"/>
            <a:r>
              <a:rPr lang="fi-FI" dirty="0" smtClean="0"/>
              <a:t>Tutkimusmetodit (P, A,S)</a:t>
            </a:r>
          </a:p>
          <a:p>
            <a:pPr lvl="1"/>
            <a:r>
              <a:rPr lang="fi-FI" dirty="0" smtClean="0"/>
              <a:t>Tutkimus (A,S)</a:t>
            </a:r>
          </a:p>
          <a:p>
            <a:r>
              <a:rPr lang="fi-FI" dirty="0" smtClean="0"/>
              <a:t>Työelämän viestintätaidot (Y, P)</a:t>
            </a:r>
          </a:p>
          <a:p>
            <a:r>
              <a:rPr lang="fi-FI" dirty="0" smtClean="0"/>
              <a:t>Ihmisen elimistön rakenne, toiminta ja toiminnan arviointi (Y, A,S)</a:t>
            </a:r>
          </a:p>
          <a:p>
            <a:r>
              <a:rPr lang="fi-FI" dirty="0" smtClean="0"/>
              <a:t>Opiskelu- ja työelämätaidot (P,A,S)</a:t>
            </a:r>
          </a:p>
          <a:p>
            <a:r>
              <a:rPr lang="fi-FI" dirty="0" smtClean="0"/>
              <a:t>Terveyskasvattajana toimiminen (opiskelijalle valinnainen 25op+35op)</a:t>
            </a:r>
          </a:p>
          <a:p>
            <a:pPr marL="0" indent="0">
              <a:buNone/>
            </a:pPr>
            <a:endParaRPr lang="fi-FI" dirty="0"/>
          </a:p>
        </p:txBody>
      </p:sp>
    </p:spTree>
    <p:extLst>
      <p:ext uri="{BB962C8B-B14F-4D97-AF65-F5344CB8AC3E}">
        <p14:creationId xmlns:p14="http://schemas.microsoft.com/office/powerpoint/2010/main" val="2050612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Liikuntapedagogiikan opintoja</a:t>
            </a:r>
            <a:endParaRPr lang="fi-FI" dirty="0"/>
          </a:p>
        </p:txBody>
      </p:sp>
      <p:sp>
        <p:nvSpPr>
          <p:cNvPr id="3" name="Sisällön paikkamerkki 2"/>
          <p:cNvSpPr>
            <a:spLocks noGrp="1"/>
          </p:cNvSpPr>
          <p:nvPr>
            <p:ph idx="1"/>
          </p:nvPr>
        </p:nvSpPr>
        <p:spPr/>
        <p:txBody>
          <a:bodyPr>
            <a:normAutofit fontScale="70000" lnSpcReduction="20000"/>
          </a:bodyPr>
          <a:lstStyle/>
          <a:p>
            <a:r>
              <a:rPr lang="fi-FI" dirty="0" smtClean="0"/>
              <a:t>Perusopinnoissa 25</a:t>
            </a:r>
          </a:p>
          <a:p>
            <a:r>
              <a:rPr lang="fi-FI" dirty="0" smtClean="0"/>
              <a:t>Aineopinnoissa 35</a:t>
            </a:r>
          </a:p>
          <a:p>
            <a:r>
              <a:rPr lang="fi-FI" dirty="0" smtClean="0"/>
              <a:t>Syventävissä 60</a:t>
            </a:r>
          </a:p>
          <a:p>
            <a:pPr marL="0" indent="0">
              <a:buNone/>
            </a:pPr>
            <a:endParaRPr lang="fi-FI" dirty="0" smtClean="0"/>
          </a:p>
          <a:p>
            <a:pPr>
              <a:buFont typeface="Symbol" panose="05050102010706020507" pitchFamily="18" charset="2"/>
              <a:buChar char="Þ"/>
            </a:pPr>
            <a:r>
              <a:rPr lang="fi-FI" dirty="0" smtClean="0"/>
              <a:t>Työskentelyä ja suunnittelua pienryhmissä, </a:t>
            </a:r>
            <a:r>
              <a:rPr lang="fi-FI" sz="1950" dirty="0"/>
              <a:t>esim. Liikkumisen havainnointi </a:t>
            </a:r>
            <a:r>
              <a:rPr lang="fi-FI" sz="1950" dirty="0">
                <a:sym typeface="Wingdings" panose="05000000000000000000" pitchFamily="2" charset="2"/>
              </a:rPr>
              <a:t>-- &gt; </a:t>
            </a:r>
            <a:r>
              <a:rPr lang="fi-FI" sz="1950" dirty="0"/>
              <a:t>liikuntadidaktiikan peruskurssi 1 ja 2 --&gt; liikuntadidaktiikan jatkokurssi 1 ja 2</a:t>
            </a:r>
          </a:p>
          <a:p>
            <a:pPr marL="0" indent="0">
              <a:buNone/>
            </a:pPr>
            <a:r>
              <a:rPr lang="fi-FI" sz="1950" dirty="0"/>
              <a:t>	</a:t>
            </a:r>
            <a:r>
              <a:rPr lang="fi-FI" dirty="0" smtClean="0"/>
              <a:t>ISO KYSYMYS AJOITUKSEN JA LUONTEVAN JATKUMON LUOMINEN</a:t>
            </a:r>
          </a:p>
          <a:p>
            <a:pPr marL="0" indent="0">
              <a:buNone/>
            </a:pPr>
            <a:r>
              <a:rPr lang="fi-FI" dirty="0" smtClean="0"/>
              <a:t>=&gt; Opintojaksokuvaukset työstössä </a:t>
            </a:r>
            <a:endParaRPr lang="fi-FI" dirty="0"/>
          </a:p>
          <a:p>
            <a:pPr marL="0" indent="0">
              <a:buNone/>
            </a:pPr>
            <a:r>
              <a:rPr lang="fi-FI" dirty="0" smtClean="0"/>
              <a:t>=&gt; Odottavalla kannalla Liikunnan ja terveyden perusopintojen (25 op) kokonaisuuden sisällöistä =&gt; saattavat muuttaa joiltain osin tällä hetkellä koottujen opintojaksokuvausten sisältöjä </a:t>
            </a:r>
            <a:endParaRPr lang="fi-FI" dirty="0"/>
          </a:p>
        </p:txBody>
      </p:sp>
    </p:spTree>
    <p:extLst>
      <p:ext uri="{BB962C8B-B14F-4D97-AF65-F5344CB8AC3E}">
        <p14:creationId xmlns:p14="http://schemas.microsoft.com/office/powerpoint/2010/main" val="4126998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Mitä nyt?</a:t>
            </a:r>
            <a:endParaRPr lang="fi-FI" dirty="0"/>
          </a:p>
        </p:txBody>
      </p:sp>
      <p:sp>
        <p:nvSpPr>
          <p:cNvPr id="3" name="Sisällön paikkamerkki 2"/>
          <p:cNvSpPr>
            <a:spLocks noGrp="1"/>
          </p:cNvSpPr>
          <p:nvPr>
            <p:ph idx="1"/>
          </p:nvPr>
        </p:nvSpPr>
        <p:spPr/>
        <p:txBody>
          <a:bodyPr>
            <a:normAutofit fontScale="70000" lnSpcReduction="20000"/>
          </a:bodyPr>
          <a:lstStyle/>
          <a:p>
            <a:r>
              <a:rPr lang="fi-FI" dirty="0" smtClean="0"/>
              <a:t>Työstö jatkuu pienryhmissä</a:t>
            </a:r>
          </a:p>
          <a:p>
            <a:r>
              <a:rPr lang="fi-FI" dirty="0" smtClean="0"/>
              <a:t>Odotetaan yhteisten opintojen kokonaisuuden valmistumista</a:t>
            </a:r>
          </a:p>
          <a:p>
            <a:r>
              <a:rPr lang="fi-FI" dirty="0" smtClean="0"/>
              <a:t>Toivotaan OPS rakenteen ”lyömistä lukkoon” </a:t>
            </a:r>
          </a:p>
          <a:p>
            <a:r>
              <a:rPr lang="fi-FI" dirty="0" smtClean="0"/>
              <a:t>Odotetaan opintojaksokuvausrakenteen lopullisen muodon päättämistä</a:t>
            </a:r>
          </a:p>
          <a:p>
            <a:endParaRPr lang="fi-FI" dirty="0"/>
          </a:p>
          <a:p>
            <a:pPr marL="0" indent="0">
              <a:buNone/>
            </a:pPr>
            <a:r>
              <a:rPr lang="fi-FI" dirty="0" smtClean="0"/>
              <a:t>…jotta päästäisiin ajoissa hiomaan ja arvioimaan kriittisesti nykyisten suunnitelmien sisältöä </a:t>
            </a:r>
          </a:p>
          <a:p>
            <a:pPr marL="0" indent="0">
              <a:buNone/>
            </a:pPr>
            <a:r>
              <a:rPr lang="fi-FI" dirty="0" smtClean="0"/>
              <a:t>…ja että onko niissä huomioitu riittävästi koko prosessin alussa meille osoitetut toiveet  (kuten lisää hyvinvoinnin/jaksamisen keinoja, eväitä itsetuntemuksen kehittämiseen, valinnaisuuden lisäämistä </a:t>
            </a:r>
            <a:r>
              <a:rPr lang="fi-FI" dirty="0" err="1" smtClean="0"/>
              <a:t>jne</a:t>
            </a:r>
            <a:r>
              <a:rPr lang="fi-FI" dirty="0" smtClean="0"/>
              <a:t>…) </a:t>
            </a:r>
            <a:endParaRPr lang="fi-FI" dirty="0"/>
          </a:p>
        </p:txBody>
      </p:sp>
    </p:spTree>
    <p:extLst>
      <p:ext uri="{BB962C8B-B14F-4D97-AF65-F5344CB8AC3E}">
        <p14:creationId xmlns:p14="http://schemas.microsoft.com/office/powerpoint/2010/main" val="3409914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Keskusteltavaksi</a:t>
            </a:r>
            <a:endParaRPr lang="fi-FI" dirty="0"/>
          </a:p>
        </p:txBody>
      </p:sp>
      <p:sp>
        <p:nvSpPr>
          <p:cNvPr id="3" name="Sisällön paikkamerkki 2"/>
          <p:cNvSpPr>
            <a:spLocks noGrp="1"/>
          </p:cNvSpPr>
          <p:nvPr>
            <p:ph idx="1"/>
          </p:nvPr>
        </p:nvSpPr>
        <p:spPr/>
        <p:txBody>
          <a:bodyPr/>
          <a:lstStyle/>
          <a:p>
            <a:r>
              <a:rPr lang="fi-FI" dirty="0" smtClean="0"/>
              <a:t>Näkyykö kanditutkinnossa selkeästi ala (=liikuntapedagogiikan ominaispiirteet)?</a:t>
            </a:r>
          </a:p>
          <a:p>
            <a:pPr marL="0" indent="0">
              <a:buNone/>
            </a:pPr>
            <a:r>
              <a:rPr lang="fi-FI" dirty="0"/>
              <a:t>	</a:t>
            </a:r>
            <a:r>
              <a:rPr lang="fi-FI" dirty="0" smtClean="0"/>
              <a:t>- jos kyllä, missä asioissa se näkyy?</a:t>
            </a:r>
          </a:p>
          <a:p>
            <a:pPr marL="0" indent="0">
              <a:buNone/>
            </a:pPr>
            <a:r>
              <a:rPr lang="fi-FI" dirty="0"/>
              <a:t>	</a:t>
            </a:r>
            <a:r>
              <a:rPr lang="fi-FI" dirty="0" smtClean="0"/>
              <a:t>- jos ei, niin mitä tulisi olla lisää? </a:t>
            </a:r>
          </a:p>
          <a:p>
            <a:pPr marL="0" indent="0">
              <a:buNone/>
            </a:pPr>
            <a:endParaRPr lang="fi-FI" dirty="0" smtClean="0"/>
          </a:p>
          <a:p>
            <a:r>
              <a:rPr lang="fi-FI" dirty="0" smtClean="0"/>
              <a:t>Huomioidaanko kokonaisvaltainen ammatillinen </a:t>
            </a:r>
            <a:r>
              <a:rPr lang="fi-FI" smtClean="0"/>
              <a:t>kehittyminen riittävästi</a:t>
            </a:r>
            <a:r>
              <a:rPr lang="fi-FI" dirty="0" smtClean="0"/>
              <a:t>?</a:t>
            </a:r>
            <a:endParaRPr lang="fi-FI" dirty="0"/>
          </a:p>
        </p:txBody>
      </p:sp>
    </p:spTree>
    <p:extLst>
      <p:ext uri="{BB962C8B-B14F-4D97-AF65-F5344CB8AC3E}">
        <p14:creationId xmlns:p14="http://schemas.microsoft.com/office/powerpoint/2010/main" val="1504547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880" y="1091803"/>
            <a:ext cx="7886700" cy="994172"/>
          </a:xfrm>
        </p:spPr>
        <p:txBody>
          <a:bodyPr>
            <a:normAutofit fontScale="90000"/>
          </a:bodyPr>
          <a:lstStyle/>
          <a:p>
            <a:r>
              <a:rPr lang="fi-FI" dirty="0" smtClean="0"/>
              <a:t>Tutkintorakenne (2019) kandidaatti 180 op</a:t>
            </a:r>
            <a:endParaRPr lang="fi-FI" dirty="0"/>
          </a:p>
        </p:txBody>
      </p:sp>
      <p:sp>
        <p:nvSpPr>
          <p:cNvPr id="7" name="Rectangle 6"/>
          <p:cNvSpPr/>
          <p:nvPr/>
        </p:nvSpPr>
        <p:spPr>
          <a:xfrm>
            <a:off x="1194064" y="2406081"/>
            <a:ext cx="4501286" cy="3417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350" dirty="0"/>
          </a:p>
        </p:txBody>
      </p:sp>
      <p:sp>
        <p:nvSpPr>
          <p:cNvPr id="4" name="Rectangle 3"/>
          <p:cNvSpPr/>
          <p:nvPr/>
        </p:nvSpPr>
        <p:spPr>
          <a:xfrm>
            <a:off x="1194065" y="2406082"/>
            <a:ext cx="4065987" cy="49389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fi-FI" sz="1350" dirty="0"/>
              <a:t>Tutkinto-ohjelman perus- ja aineopinnot 85 op</a:t>
            </a:r>
          </a:p>
        </p:txBody>
      </p:sp>
      <p:sp>
        <p:nvSpPr>
          <p:cNvPr id="5" name="Rectangle 4"/>
          <p:cNvSpPr/>
          <p:nvPr/>
        </p:nvSpPr>
        <p:spPr>
          <a:xfrm>
            <a:off x="1194065" y="2899976"/>
            <a:ext cx="4065987" cy="2108979"/>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fi-FI" sz="1200" dirty="0"/>
              <a:t>Muut opinnot (35 op):</a:t>
            </a:r>
          </a:p>
          <a:p>
            <a:pPr marL="214313" indent="-214313">
              <a:buFontTx/>
              <a:buChar char="-"/>
            </a:pPr>
            <a:r>
              <a:rPr lang="fi-FI" sz="1200" dirty="0"/>
              <a:t>viestintä- ja kieliopinnot (11 op)</a:t>
            </a:r>
          </a:p>
          <a:p>
            <a:pPr marL="214313" indent="-214313">
              <a:buFontTx/>
              <a:buChar char="-"/>
            </a:pPr>
            <a:r>
              <a:rPr lang="fi-FI" sz="1200" dirty="0"/>
              <a:t>Metodiopinnot (11 op)</a:t>
            </a:r>
          </a:p>
          <a:p>
            <a:pPr marL="214313" indent="-214313">
              <a:buFontTx/>
              <a:buChar char="-"/>
            </a:pPr>
            <a:r>
              <a:rPr lang="fi-FI" sz="1200" dirty="0"/>
              <a:t>Tiedekunnan yhteiset opinnot  </a:t>
            </a:r>
          </a:p>
          <a:p>
            <a:pPr marL="557213" lvl="1" indent="-214313">
              <a:buFontTx/>
              <a:buChar char="-"/>
            </a:pPr>
            <a:r>
              <a:rPr lang="fi-FI" sz="1200" dirty="0"/>
              <a:t>Johdatus liikunta-ja terveystieteisiin 2 op</a:t>
            </a:r>
          </a:p>
          <a:p>
            <a:pPr marL="557213" lvl="1" indent="-214313">
              <a:buFontTx/>
              <a:buChar char="-"/>
            </a:pPr>
            <a:r>
              <a:rPr lang="fi-FI" sz="1200" dirty="0" err="1"/>
              <a:t>Ethics</a:t>
            </a:r>
            <a:r>
              <a:rPr lang="fi-FI" sz="1200" dirty="0"/>
              <a:t> in Sport 1 op</a:t>
            </a:r>
          </a:p>
          <a:p>
            <a:pPr marL="557213" lvl="1" indent="-214313">
              <a:buFontTx/>
              <a:buChar char="-"/>
            </a:pPr>
            <a:r>
              <a:rPr lang="fi-FI" sz="1200" dirty="0"/>
              <a:t>LB asiantuntijuus 2 op</a:t>
            </a:r>
          </a:p>
          <a:p>
            <a:pPr marL="557213" lvl="1" indent="-214313">
              <a:buFontTx/>
              <a:buChar char="-"/>
            </a:pPr>
            <a:r>
              <a:rPr lang="fi-FI" sz="1200" dirty="0"/>
              <a:t>Liikunta elämänkulussa </a:t>
            </a:r>
            <a:r>
              <a:rPr lang="fi-FI" sz="1200" dirty="0" err="1"/>
              <a:t>modulista</a:t>
            </a:r>
            <a:r>
              <a:rPr lang="fi-FI" sz="1200" dirty="0"/>
              <a:t> 5 op</a:t>
            </a:r>
          </a:p>
          <a:p>
            <a:pPr marL="557213" lvl="1" indent="-214313">
              <a:buFontTx/>
              <a:buChar char="-"/>
            </a:pPr>
            <a:r>
              <a:rPr lang="fi-FI" sz="1200" dirty="0"/>
              <a:t>Viestinnän perusteet liikunta- ja terveystieteissä 2 op</a:t>
            </a:r>
          </a:p>
          <a:p>
            <a:pPr marL="557213" lvl="1" indent="-214313">
              <a:buFontTx/>
              <a:buChar char="-"/>
            </a:pPr>
            <a:r>
              <a:rPr lang="fi-FI" sz="1200" dirty="0"/>
              <a:t>Liikunnan ensiapukurssi 1 op</a:t>
            </a:r>
          </a:p>
        </p:txBody>
      </p:sp>
      <p:sp>
        <p:nvSpPr>
          <p:cNvPr id="8" name="Rectangle 7"/>
          <p:cNvSpPr/>
          <p:nvPr/>
        </p:nvSpPr>
        <p:spPr>
          <a:xfrm>
            <a:off x="1194064" y="5008956"/>
            <a:ext cx="4059529" cy="81481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fi-FI" sz="1350" dirty="0"/>
              <a:t>Muut vapaasti valittavat opinnot 60 op, joka sisältää valinnaisen opintokokonaisuuden tai </a:t>
            </a:r>
            <a:r>
              <a:rPr lang="fi-FI" sz="1350" dirty="0" err="1"/>
              <a:t>modulin</a:t>
            </a:r>
            <a:r>
              <a:rPr lang="fi-FI" sz="1350" dirty="0"/>
              <a:t> </a:t>
            </a:r>
            <a:r>
              <a:rPr lang="fi-FI" sz="1350" dirty="0" err="1"/>
              <a:t>väh</a:t>
            </a:r>
            <a:r>
              <a:rPr lang="fi-FI" sz="1350" dirty="0"/>
              <a:t>. 15 op</a:t>
            </a:r>
          </a:p>
        </p:txBody>
      </p:sp>
      <p:sp>
        <p:nvSpPr>
          <p:cNvPr id="20" name="TextBox 19"/>
          <p:cNvSpPr txBox="1"/>
          <p:nvPr/>
        </p:nvSpPr>
        <p:spPr>
          <a:xfrm>
            <a:off x="1526971" y="2008355"/>
            <a:ext cx="4126451" cy="369332"/>
          </a:xfrm>
          <a:prstGeom prst="rect">
            <a:avLst/>
          </a:prstGeom>
          <a:noFill/>
        </p:spPr>
        <p:txBody>
          <a:bodyPr wrap="none" rtlCol="0">
            <a:spAutoFit/>
          </a:bodyPr>
          <a:lstStyle/>
          <a:p>
            <a:r>
              <a:rPr lang="fi-FI" dirty="0"/>
              <a:t>Kandidaattikoulutus, Liikuntabiologia</a:t>
            </a:r>
          </a:p>
        </p:txBody>
      </p:sp>
      <p:sp>
        <p:nvSpPr>
          <p:cNvPr id="3" name="TextBox 2"/>
          <p:cNvSpPr txBox="1"/>
          <p:nvPr/>
        </p:nvSpPr>
        <p:spPr>
          <a:xfrm>
            <a:off x="5253593" y="2450773"/>
            <a:ext cx="626391" cy="3381695"/>
          </a:xfrm>
          <a:prstGeom prst="rect">
            <a:avLst/>
          </a:prstGeom>
          <a:noFill/>
        </p:spPr>
        <p:txBody>
          <a:bodyPr wrap="square" rtlCol="0">
            <a:spAutoFit/>
          </a:bodyPr>
          <a:lstStyle/>
          <a:p>
            <a:r>
              <a:rPr lang="fi-FI" sz="1350" dirty="0"/>
              <a:t>Yht.</a:t>
            </a:r>
          </a:p>
          <a:p>
            <a:r>
              <a:rPr lang="fi-FI" sz="1350" dirty="0"/>
              <a:t>85</a:t>
            </a:r>
          </a:p>
          <a:p>
            <a:endParaRPr lang="fi-FI" sz="1050" dirty="0"/>
          </a:p>
          <a:p>
            <a:endParaRPr lang="fi-FI" sz="825" dirty="0"/>
          </a:p>
          <a:p>
            <a:r>
              <a:rPr lang="fi-FI" sz="1200" dirty="0"/>
              <a:t>96</a:t>
            </a:r>
          </a:p>
          <a:p>
            <a:r>
              <a:rPr lang="fi-FI" sz="1200" dirty="0"/>
              <a:t>107</a:t>
            </a:r>
          </a:p>
          <a:p>
            <a:endParaRPr lang="fi-FI" sz="1200" dirty="0"/>
          </a:p>
          <a:p>
            <a:r>
              <a:rPr lang="fi-FI" sz="1200" dirty="0"/>
              <a:t>109</a:t>
            </a:r>
          </a:p>
          <a:p>
            <a:r>
              <a:rPr lang="fi-FI" sz="1200" dirty="0"/>
              <a:t>110</a:t>
            </a:r>
          </a:p>
          <a:p>
            <a:r>
              <a:rPr lang="fi-FI" sz="1200" dirty="0"/>
              <a:t>112</a:t>
            </a:r>
          </a:p>
          <a:p>
            <a:r>
              <a:rPr lang="fi-FI" sz="1200" dirty="0"/>
              <a:t>117</a:t>
            </a:r>
          </a:p>
          <a:p>
            <a:r>
              <a:rPr lang="fi-FI" sz="1200" dirty="0"/>
              <a:t>119</a:t>
            </a:r>
          </a:p>
          <a:p>
            <a:r>
              <a:rPr lang="fi-FI" sz="1200" dirty="0"/>
              <a:t>120</a:t>
            </a:r>
          </a:p>
          <a:p>
            <a:endParaRPr lang="fi-FI" sz="1200" u="sng" dirty="0"/>
          </a:p>
          <a:p>
            <a:endParaRPr lang="fi-FI" sz="1200" u="sng" dirty="0"/>
          </a:p>
          <a:p>
            <a:r>
              <a:rPr lang="fi-FI" sz="1200" dirty="0"/>
              <a:t>60</a:t>
            </a:r>
          </a:p>
          <a:p>
            <a:endParaRPr lang="fi-FI" sz="1200" dirty="0"/>
          </a:p>
          <a:p>
            <a:r>
              <a:rPr lang="fi-FI" sz="1200" dirty="0"/>
              <a:t>=180</a:t>
            </a:r>
          </a:p>
        </p:txBody>
      </p:sp>
      <p:sp>
        <p:nvSpPr>
          <p:cNvPr id="6" name="TextBox 5"/>
          <p:cNvSpPr txBox="1"/>
          <p:nvPr/>
        </p:nvSpPr>
        <p:spPr>
          <a:xfrm>
            <a:off x="6229754" y="3600450"/>
            <a:ext cx="2036826" cy="1200329"/>
          </a:xfrm>
          <a:prstGeom prst="rect">
            <a:avLst/>
          </a:prstGeom>
          <a:noFill/>
        </p:spPr>
        <p:txBody>
          <a:bodyPr wrap="square" rtlCol="0">
            <a:spAutoFit/>
          </a:bodyPr>
          <a:lstStyle/>
          <a:p>
            <a:r>
              <a:rPr lang="fi-FI" dirty="0"/>
              <a:t>Seuraavassa diassa kurssit jäsennelty  osaamisalueittain</a:t>
            </a:r>
          </a:p>
        </p:txBody>
      </p:sp>
      <p:sp>
        <p:nvSpPr>
          <p:cNvPr id="11" name="Title 3"/>
          <p:cNvSpPr txBox="1">
            <a:spLocks/>
          </p:cNvSpPr>
          <p:nvPr/>
        </p:nvSpPr>
        <p:spPr>
          <a:xfrm>
            <a:off x="379880" y="69845"/>
            <a:ext cx="7368419" cy="1019912"/>
          </a:xfrm>
          <a:prstGeom prst="rect">
            <a:avLst/>
          </a:prstGeom>
        </p:spPr>
        <p:txBody>
          <a:bodyPr vert="horz" lIns="91440" tIns="45720" rIns="91440" bIns="45720" rtlCol="0" anchor="ctr">
            <a:noAutofit/>
          </a:bodyPr>
          <a:lstStyle>
            <a:lvl1pPr algn="l" defTabSz="457200" rtl="0" eaLnBrk="1" latinLnBrk="0" hangingPunct="1">
              <a:lnSpc>
                <a:spcPct val="100000"/>
              </a:lnSpc>
              <a:spcBef>
                <a:spcPct val="0"/>
              </a:spcBef>
              <a:buNone/>
              <a:defRPr sz="3600" b="1" i="0" kern="1200">
                <a:solidFill>
                  <a:schemeClr val="tx2"/>
                </a:solidFill>
                <a:latin typeface="Helvetica"/>
                <a:ea typeface="+mj-ea"/>
                <a:cs typeface="Helvetica"/>
              </a:defRPr>
            </a:lvl1pPr>
          </a:lstStyle>
          <a:p>
            <a:r>
              <a:rPr lang="fi-FI" sz="2000" dirty="0" smtClean="0"/>
              <a:t>Tutkinto-ohjelmien</a:t>
            </a:r>
            <a:br>
              <a:rPr lang="fi-FI" sz="2000" dirty="0" smtClean="0"/>
            </a:br>
            <a:r>
              <a:rPr lang="fi-FI" sz="2000" dirty="0" smtClean="0"/>
              <a:t>OPS –tilannekatsaus - </a:t>
            </a:r>
            <a:r>
              <a:rPr lang="fi-FI" sz="2000" dirty="0" smtClean="0">
                <a:solidFill>
                  <a:srgbClr val="F1563F"/>
                </a:solidFill>
              </a:rPr>
              <a:t>LB</a:t>
            </a:r>
            <a:endParaRPr lang="fi-FI" sz="2000" dirty="0">
              <a:solidFill>
                <a:srgbClr val="F1563F"/>
              </a:solidFill>
            </a:endParaRPr>
          </a:p>
        </p:txBody>
      </p:sp>
    </p:spTree>
    <p:extLst>
      <p:ext uri="{BB962C8B-B14F-4D97-AF65-F5344CB8AC3E}">
        <p14:creationId xmlns:p14="http://schemas.microsoft.com/office/powerpoint/2010/main" val="1800763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fi-FI" b="1" smtClean="0">
                <a:solidFill>
                  <a:srgbClr val="FF0000"/>
                </a:solidFill>
              </a:rPr>
              <a:t>JYU. </a:t>
            </a:r>
            <a:r>
              <a:rPr lang="fi-FI" b="1" smtClean="0"/>
              <a:t>Since 1863.</a:t>
            </a:r>
            <a:endParaRPr lang="fi-FI" b="1" dirty="0" smtClean="0"/>
          </a:p>
        </p:txBody>
      </p:sp>
      <p:sp>
        <p:nvSpPr>
          <p:cNvPr id="3" name="Slide Number Placeholder 2"/>
          <p:cNvSpPr>
            <a:spLocks noGrp="1"/>
          </p:cNvSpPr>
          <p:nvPr>
            <p:ph type="sldNum" sz="quarter" idx="12"/>
          </p:nvPr>
        </p:nvSpPr>
        <p:spPr/>
        <p:txBody>
          <a:bodyPr/>
          <a:lstStyle/>
          <a:p>
            <a:fld id="{0FE3988A-0109-0B40-965D-9E0ED41EFEE4}" type="slidenum">
              <a:rPr lang="fi-FI" smtClean="0"/>
              <a:pPr/>
              <a:t>18</a:t>
            </a:fld>
            <a:endParaRPr lang="fi-FI" dirty="0"/>
          </a:p>
        </p:txBody>
      </p:sp>
      <p:graphicFrame>
        <p:nvGraphicFramePr>
          <p:cNvPr id="7" name="Content Placeholder 6"/>
          <p:cNvGraphicFramePr>
            <a:graphicFrameLocks noGrp="1"/>
          </p:cNvGraphicFramePr>
          <p:nvPr>
            <p:ph idx="1"/>
            <p:extLst/>
          </p:nvPr>
        </p:nvGraphicFramePr>
        <p:xfrm>
          <a:off x="178307" y="857250"/>
          <a:ext cx="8709660" cy="6033294"/>
        </p:xfrm>
        <a:graphic>
          <a:graphicData uri="http://schemas.openxmlformats.org/drawingml/2006/table">
            <a:tbl>
              <a:tblPr firstRow="1" firstCol="1" bandRow="1">
                <a:tableStyleId>{B301B821-A1FF-4177-AEE7-76D212191A09}</a:tableStyleId>
              </a:tblPr>
              <a:tblGrid>
                <a:gridCol w="1232893">
                  <a:extLst>
                    <a:ext uri="{9D8B030D-6E8A-4147-A177-3AD203B41FA5}">
                      <a16:colId xmlns:a16="http://schemas.microsoft.com/office/drawing/2014/main" val="1773424021"/>
                    </a:ext>
                  </a:extLst>
                </a:gridCol>
                <a:gridCol w="1237257">
                  <a:extLst>
                    <a:ext uri="{9D8B030D-6E8A-4147-A177-3AD203B41FA5}">
                      <a16:colId xmlns:a16="http://schemas.microsoft.com/office/drawing/2014/main" val="707284303"/>
                    </a:ext>
                  </a:extLst>
                </a:gridCol>
                <a:gridCol w="1413509">
                  <a:extLst>
                    <a:ext uri="{9D8B030D-6E8A-4147-A177-3AD203B41FA5}">
                      <a16:colId xmlns:a16="http://schemas.microsoft.com/office/drawing/2014/main" val="224428370"/>
                    </a:ext>
                  </a:extLst>
                </a:gridCol>
                <a:gridCol w="1236385">
                  <a:extLst>
                    <a:ext uri="{9D8B030D-6E8A-4147-A177-3AD203B41FA5}">
                      <a16:colId xmlns:a16="http://schemas.microsoft.com/office/drawing/2014/main" val="952877255"/>
                    </a:ext>
                  </a:extLst>
                </a:gridCol>
                <a:gridCol w="1193630">
                  <a:extLst>
                    <a:ext uri="{9D8B030D-6E8A-4147-A177-3AD203B41FA5}">
                      <a16:colId xmlns:a16="http://schemas.microsoft.com/office/drawing/2014/main" val="3357749373"/>
                    </a:ext>
                  </a:extLst>
                </a:gridCol>
                <a:gridCol w="1156111">
                  <a:extLst>
                    <a:ext uri="{9D8B030D-6E8A-4147-A177-3AD203B41FA5}">
                      <a16:colId xmlns:a16="http://schemas.microsoft.com/office/drawing/2014/main" val="1392580313"/>
                    </a:ext>
                  </a:extLst>
                </a:gridCol>
                <a:gridCol w="1239875">
                  <a:extLst>
                    <a:ext uri="{9D8B030D-6E8A-4147-A177-3AD203B41FA5}">
                      <a16:colId xmlns:a16="http://schemas.microsoft.com/office/drawing/2014/main" val="2176045670"/>
                    </a:ext>
                  </a:extLst>
                </a:gridCol>
              </a:tblGrid>
              <a:tr h="146780">
                <a:tc gridSpan="7">
                  <a:txBody>
                    <a:bodyPr/>
                    <a:lstStyle/>
                    <a:p>
                      <a:pPr>
                        <a:lnSpc>
                          <a:spcPct val="107000"/>
                        </a:lnSpc>
                        <a:spcAft>
                          <a:spcPts val="0"/>
                        </a:spcAft>
                      </a:pPr>
                      <a:r>
                        <a:rPr lang="fi-FI" sz="900" dirty="0">
                          <a:effectLst/>
                        </a:rPr>
                        <a:t>Lii­kun­ta­bio­lo­gi­sen ai­ne­ryh­män kan­di­daat­tioh­jel­ma - osaamisalueet</a:t>
                      </a: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838" marR="43838" marT="0" marB="0"/>
                </a:tc>
                <a:tc hMerge="1">
                  <a:txBody>
                    <a:bodyPr/>
                    <a:lstStyle/>
                    <a:p>
                      <a:endParaRPr lang="fi-FI" dirty="0"/>
                    </a:p>
                  </a:txBody>
                  <a:tcPr/>
                </a:tc>
                <a:tc hMerge="1">
                  <a:txBody>
                    <a:bodyPr/>
                    <a:lstStyle/>
                    <a:p>
                      <a:endParaRPr lang="fi-FI"/>
                    </a:p>
                  </a:txBody>
                  <a:tcPr/>
                </a:tc>
                <a:tc hMerge="1">
                  <a:txBody>
                    <a:bodyPr/>
                    <a:lstStyle/>
                    <a:p>
                      <a:endParaRPr lang="fi-FI"/>
                    </a:p>
                  </a:txBody>
                  <a:tcPr/>
                </a:tc>
                <a:tc hMerge="1">
                  <a:txBody>
                    <a:bodyPr/>
                    <a:lstStyle/>
                    <a:p>
                      <a:endParaRPr lang="fi-FI"/>
                    </a:p>
                  </a:txBody>
                  <a:tcPr/>
                </a:tc>
                <a:tc hMerge="1">
                  <a:txBody>
                    <a:bodyPr/>
                    <a:lstStyle/>
                    <a:p>
                      <a:endParaRPr lang="fi-FI"/>
                    </a:p>
                  </a:txBody>
                  <a:tcPr/>
                </a:tc>
                <a:tc hMerge="1">
                  <a:txBody>
                    <a:bodyPr/>
                    <a:lstStyle/>
                    <a:p>
                      <a:endParaRPr lang="fi-FI"/>
                    </a:p>
                  </a:txBody>
                  <a:tcPr/>
                </a:tc>
                <a:extLst>
                  <a:ext uri="{0D108BD9-81ED-4DB2-BD59-A6C34878D82A}">
                    <a16:rowId xmlns:a16="http://schemas.microsoft.com/office/drawing/2014/main" val="1039210439"/>
                  </a:ext>
                </a:extLst>
              </a:tr>
              <a:tr h="782765">
                <a:tc>
                  <a:txBody>
                    <a:bodyPr/>
                    <a:lstStyle/>
                    <a:p>
                      <a:pPr>
                        <a:lnSpc>
                          <a:spcPct val="107000"/>
                        </a:lnSpc>
                        <a:spcAft>
                          <a:spcPts val="0"/>
                        </a:spcAft>
                      </a:pPr>
                      <a:r>
                        <a:rPr lang="fi-FI" sz="1200" b="0" dirty="0">
                          <a:effectLst/>
                        </a:rPr>
                        <a:t>Opiskelu- ja </a:t>
                      </a:r>
                      <a:r>
                        <a:rPr lang="fi-FI" sz="1200" b="0" dirty="0" smtClean="0">
                          <a:effectLst/>
                        </a:rPr>
                        <a:t>työelämätaidot</a:t>
                      </a:r>
                    </a:p>
                  </a:txBody>
                  <a:tcPr marL="43838" marR="43838" marT="0" marB="0">
                    <a:solidFill>
                      <a:schemeClr val="accent1">
                        <a:lumMod val="40000"/>
                        <a:lumOff val="60000"/>
                      </a:schemeClr>
                    </a:solidFill>
                  </a:tcPr>
                </a:tc>
                <a:tc>
                  <a:txBody>
                    <a:bodyPr/>
                    <a:lstStyle/>
                    <a:p>
                      <a:pPr>
                        <a:lnSpc>
                          <a:spcPct val="107000"/>
                        </a:lnSpc>
                        <a:spcAft>
                          <a:spcPts val="0"/>
                        </a:spcAft>
                      </a:pPr>
                      <a:r>
                        <a:rPr lang="fi-FI" sz="1200" dirty="0">
                          <a:effectLst/>
                        </a:rPr>
                        <a:t>Tutkimustiedon hyödyntäminen, tuottaminen ja arviointi</a:t>
                      </a:r>
                      <a:endParaRPr lang="fi-FI"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43838" marR="43838" marT="0" marB="0">
                    <a:solidFill>
                      <a:schemeClr val="accent1">
                        <a:lumMod val="40000"/>
                        <a:lumOff val="60000"/>
                      </a:schemeClr>
                    </a:solidFill>
                  </a:tcPr>
                </a:tc>
                <a:tc>
                  <a:txBody>
                    <a:bodyPr/>
                    <a:lstStyle/>
                    <a:p>
                      <a:pPr>
                        <a:lnSpc>
                          <a:spcPct val="107000"/>
                        </a:lnSpc>
                        <a:spcAft>
                          <a:spcPts val="0"/>
                        </a:spcAft>
                      </a:pPr>
                      <a:r>
                        <a:rPr lang="fi-FI" sz="1200" dirty="0">
                          <a:effectLst/>
                        </a:rPr>
                        <a:t>Elimistön rakenne ja toiminta</a:t>
                      </a:r>
                      <a:endParaRPr lang="fi-FI"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43838" marR="43838" marT="0" marB="0">
                    <a:solidFill>
                      <a:srgbClr val="FFFF00"/>
                    </a:solidFill>
                  </a:tcPr>
                </a:tc>
                <a:tc>
                  <a:txBody>
                    <a:bodyPr/>
                    <a:lstStyle/>
                    <a:p>
                      <a:pPr>
                        <a:lnSpc>
                          <a:spcPct val="107000"/>
                        </a:lnSpc>
                        <a:spcAft>
                          <a:spcPts val="0"/>
                        </a:spcAft>
                      </a:pPr>
                      <a:r>
                        <a:rPr lang="fi-FI" sz="1200" dirty="0">
                          <a:effectLst/>
                        </a:rPr>
                        <a:t>Elimistön rakenteen ja toiminnan mittaaminen</a:t>
                      </a:r>
                      <a:endParaRPr lang="fi-FI"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43838" marR="43838" marT="0" marB="0">
                    <a:solidFill>
                      <a:srgbClr val="FFFF00"/>
                    </a:solidFill>
                  </a:tcPr>
                </a:tc>
                <a:tc>
                  <a:txBody>
                    <a:bodyPr/>
                    <a:lstStyle/>
                    <a:p>
                      <a:pPr>
                        <a:lnSpc>
                          <a:spcPct val="107000"/>
                        </a:lnSpc>
                        <a:spcAft>
                          <a:spcPts val="0"/>
                        </a:spcAft>
                      </a:pPr>
                      <a:r>
                        <a:rPr lang="fi-FI" sz="1200" dirty="0">
                          <a:effectLst/>
                        </a:rPr>
                        <a:t>Liikunnan akuutit vasteet ja pitkäaikaiset adaptaatiot</a:t>
                      </a:r>
                      <a:endParaRPr lang="fi-FI"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43838" marR="43838" marT="0" marB="0">
                    <a:solidFill>
                      <a:srgbClr val="FFFF00"/>
                    </a:solidFill>
                  </a:tcPr>
                </a:tc>
                <a:tc>
                  <a:txBody>
                    <a:bodyPr/>
                    <a:lstStyle/>
                    <a:p>
                      <a:pPr>
                        <a:lnSpc>
                          <a:spcPct val="107000"/>
                        </a:lnSpc>
                        <a:spcAft>
                          <a:spcPts val="0"/>
                        </a:spcAft>
                      </a:pPr>
                      <a:r>
                        <a:rPr lang="fi-FI" sz="1200" dirty="0" smtClean="0">
                          <a:effectLst/>
                        </a:rPr>
                        <a:t>Liikunta, terveys </a:t>
                      </a:r>
                      <a:r>
                        <a:rPr lang="fi-FI" sz="1200" dirty="0">
                          <a:effectLst/>
                        </a:rPr>
                        <a:t>ja hyvinvointi</a:t>
                      </a:r>
                      <a:endParaRPr lang="fi-FI"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43838" marR="43838" marT="0" marB="0"/>
                </a:tc>
                <a:tc>
                  <a:txBody>
                    <a:bodyPr/>
                    <a:lstStyle/>
                    <a:p>
                      <a:pPr>
                        <a:lnSpc>
                          <a:spcPct val="107000"/>
                        </a:lnSpc>
                        <a:spcAft>
                          <a:spcPts val="0"/>
                        </a:spcAft>
                      </a:pPr>
                      <a:r>
                        <a:rPr lang="fi-FI" sz="1200" dirty="0" err="1" smtClean="0">
                          <a:effectLst/>
                        </a:rPr>
                        <a:t>Urheiluvalmenta-minen</a:t>
                      </a:r>
                      <a:endParaRPr lang="fi-FI"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43838" marR="43838" marT="0" marB="0"/>
                </a:tc>
                <a:extLst>
                  <a:ext uri="{0D108BD9-81ED-4DB2-BD59-A6C34878D82A}">
                    <a16:rowId xmlns:a16="http://schemas.microsoft.com/office/drawing/2014/main" val="4189851501"/>
                  </a:ext>
                </a:extLst>
              </a:tr>
              <a:tr h="4244578">
                <a:tc>
                  <a:txBody>
                    <a:bodyPr/>
                    <a:lstStyle/>
                    <a:p>
                      <a:pPr marL="73025" indent="-73025">
                        <a:lnSpc>
                          <a:spcPct val="107000"/>
                        </a:lnSpc>
                        <a:spcAft>
                          <a:spcPts val="0"/>
                        </a:spcAft>
                      </a:pPr>
                      <a:r>
                        <a:rPr lang="fi-FI" sz="900" dirty="0">
                          <a:effectLst/>
                        </a:rPr>
                        <a:t>XRUL004 </a:t>
                      </a:r>
                      <a:r>
                        <a:rPr lang="fi-FI" sz="900" dirty="0" err="1">
                          <a:effectLst/>
                        </a:rPr>
                        <a:t>Svenska</a:t>
                      </a:r>
                      <a:r>
                        <a:rPr lang="fi-FI" sz="900" dirty="0">
                          <a:effectLst/>
                        </a:rPr>
                        <a:t> </a:t>
                      </a:r>
                      <a:r>
                        <a:rPr lang="fi-FI" sz="900" dirty="0" err="1">
                          <a:effectLst/>
                        </a:rPr>
                        <a:t>skriftlig</a:t>
                      </a:r>
                      <a:r>
                        <a:rPr lang="fi-FI" sz="900" dirty="0">
                          <a:effectLst/>
                        </a:rPr>
                        <a:t> (1 op)</a:t>
                      </a:r>
                      <a:endParaRPr lang="fi-FI" sz="1200" dirty="0">
                        <a:effectLst/>
                      </a:endParaRPr>
                    </a:p>
                    <a:p>
                      <a:pPr marL="73025" indent="-73025">
                        <a:lnSpc>
                          <a:spcPct val="107000"/>
                        </a:lnSpc>
                        <a:spcAft>
                          <a:spcPts val="0"/>
                        </a:spcAft>
                      </a:pPr>
                      <a:r>
                        <a:rPr lang="fi-FI" sz="900" dirty="0">
                          <a:effectLst/>
                        </a:rPr>
                        <a:t>XRUL904 </a:t>
                      </a:r>
                      <a:r>
                        <a:rPr lang="fi-FI" sz="900" dirty="0" err="1">
                          <a:effectLst/>
                        </a:rPr>
                        <a:t>Svenska</a:t>
                      </a:r>
                      <a:r>
                        <a:rPr lang="fi-FI" sz="900" dirty="0">
                          <a:effectLst/>
                        </a:rPr>
                        <a:t> </a:t>
                      </a:r>
                      <a:r>
                        <a:rPr lang="fi-FI" sz="900" dirty="0" err="1">
                          <a:effectLst/>
                        </a:rPr>
                        <a:t>muntlig</a:t>
                      </a:r>
                      <a:r>
                        <a:rPr lang="fi-FI" sz="900" dirty="0">
                          <a:effectLst/>
                        </a:rPr>
                        <a:t> (2 op)</a:t>
                      </a:r>
                      <a:endParaRPr lang="fi-FI" sz="1200" dirty="0">
                        <a:effectLst/>
                      </a:endParaRPr>
                    </a:p>
                    <a:p>
                      <a:pPr marL="73025" indent="-73025">
                        <a:lnSpc>
                          <a:spcPct val="107000"/>
                        </a:lnSpc>
                        <a:spcAft>
                          <a:spcPts val="0"/>
                        </a:spcAft>
                      </a:pPr>
                      <a:r>
                        <a:rPr lang="en-US" sz="900" dirty="0">
                          <a:effectLst/>
                        </a:rPr>
                        <a:t>XENL001 Academic Reading (2 op)</a:t>
                      </a:r>
                      <a:endParaRPr lang="fi-FI" sz="1200" dirty="0">
                        <a:effectLst/>
                      </a:endParaRPr>
                    </a:p>
                    <a:p>
                      <a:pPr marL="73025" indent="-73025">
                        <a:lnSpc>
                          <a:spcPct val="107000"/>
                        </a:lnSpc>
                        <a:spcAft>
                          <a:spcPts val="0"/>
                        </a:spcAft>
                      </a:pPr>
                      <a:r>
                        <a:rPr lang="en-US" sz="900" dirty="0">
                          <a:effectLst/>
                        </a:rPr>
                        <a:t>XENL003 Communication Skills (2 op)</a:t>
                      </a:r>
                      <a:endParaRPr lang="fi-FI" sz="1200" dirty="0">
                        <a:effectLst/>
                      </a:endParaRPr>
                    </a:p>
                    <a:p>
                      <a:pPr marL="73025" indent="-73025">
                        <a:lnSpc>
                          <a:spcPct val="107000"/>
                        </a:lnSpc>
                        <a:spcAft>
                          <a:spcPts val="0"/>
                        </a:spcAft>
                      </a:pPr>
                      <a:r>
                        <a:rPr lang="fi-FI" sz="900" dirty="0">
                          <a:effectLst/>
                        </a:rPr>
                        <a:t>XPV0401 Puheviestinnän perusteet (2 op)</a:t>
                      </a:r>
                      <a:endParaRPr lang="fi-FI" sz="1200" dirty="0">
                        <a:effectLst/>
                      </a:endParaRPr>
                    </a:p>
                    <a:p>
                      <a:pPr marL="73025" indent="-73025">
                        <a:lnSpc>
                          <a:spcPct val="107000"/>
                        </a:lnSpc>
                        <a:spcAft>
                          <a:spcPts val="0"/>
                        </a:spcAft>
                      </a:pPr>
                      <a:r>
                        <a:rPr lang="fi-FI" sz="900" dirty="0">
                          <a:effectLst/>
                        </a:rPr>
                        <a:t>XKV0401 Tieteellisen kirjoittamisen perusteet (2 op)</a:t>
                      </a:r>
                      <a:endParaRPr lang="fi-FI" sz="1200" dirty="0">
                        <a:effectLst/>
                      </a:endParaRPr>
                    </a:p>
                    <a:p>
                      <a:pPr marL="73025" indent="-73025">
                        <a:lnSpc>
                          <a:spcPct val="107000"/>
                        </a:lnSpc>
                        <a:spcAft>
                          <a:spcPts val="0"/>
                        </a:spcAft>
                      </a:pPr>
                      <a:r>
                        <a:rPr lang="fi-FI" sz="900" dirty="0" smtClean="0">
                          <a:effectLst/>
                        </a:rPr>
                        <a:t>Liikuntabiologian </a:t>
                      </a:r>
                      <a:r>
                        <a:rPr lang="fi-FI" sz="900" dirty="0">
                          <a:effectLst/>
                        </a:rPr>
                        <a:t>asiantuntijuus I </a:t>
                      </a:r>
                      <a:r>
                        <a:rPr lang="fi-FI" sz="900" dirty="0" smtClean="0">
                          <a:effectLst/>
                        </a:rPr>
                        <a:t>(2 </a:t>
                      </a:r>
                      <a:r>
                        <a:rPr lang="fi-FI" sz="900" dirty="0">
                          <a:effectLst/>
                        </a:rPr>
                        <a:t>op)</a:t>
                      </a:r>
                      <a:endParaRPr lang="fi-FI" sz="1200" dirty="0">
                        <a:effectLst/>
                      </a:endParaRPr>
                    </a:p>
                    <a:p>
                      <a:pPr marL="73025" indent="-73025">
                        <a:lnSpc>
                          <a:spcPct val="107000"/>
                        </a:lnSpc>
                        <a:spcAft>
                          <a:spcPts val="0"/>
                        </a:spcAft>
                      </a:pPr>
                      <a:r>
                        <a:rPr lang="fi-FI" sz="900" dirty="0">
                          <a:effectLst/>
                        </a:rPr>
                        <a:t>LTKY1003 Viestinnän perusteet liikunta- ja terveystieteissä (2 op</a:t>
                      </a:r>
                      <a:r>
                        <a:rPr lang="fi-FI" sz="900" dirty="0" smtClean="0">
                          <a:effectLst/>
                        </a:rPr>
                        <a:t>)</a:t>
                      </a:r>
                    </a:p>
                    <a:p>
                      <a:pPr marL="73025" indent="-73025">
                        <a:lnSpc>
                          <a:spcPct val="107000"/>
                        </a:lnSpc>
                        <a:spcAft>
                          <a:spcPts val="0"/>
                        </a:spcAft>
                      </a:pPr>
                      <a:r>
                        <a:rPr lang="fi-FI" sz="900" b="0" dirty="0" smtClean="0">
                          <a:solidFill>
                            <a:schemeClr val="tx1"/>
                          </a:solidFill>
                          <a:effectLst/>
                        </a:rPr>
                        <a:t>Kandidaatin työelämäharjoittelu </a:t>
                      </a:r>
                    </a:p>
                    <a:p>
                      <a:pPr marL="73025" indent="-73025">
                        <a:lnSpc>
                          <a:spcPct val="107000"/>
                        </a:lnSpc>
                        <a:spcAft>
                          <a:spcPts val="0"/>
                        </a:spcAft>
                      </a:pPr>
                      <a:r>
                        <a:rPr lang="fi-FI" sz="900" b="0" dirty="0" smtClean="0">
                          <a:solidFill>
                            <a:schemeClr val="tx1"/>
                          </a:solidFill>
                          <a:effectLst/>
                        </a:rPr>
                        <a:t>LBIY006 harjoittelu 3-5 op)</a:t>
                      </a:r>
                      <a:endParaRPr lang="fi-FI" sz="1200" b="0" dirty="0" smtClean="0">
                        <a:solidFill>
                          <a:schemeClr val="tx1"/>
                        </a:solidFill>
                        <a:effectLst/>
                      </a:endParaRPr>
                    </a:p>
                    <a:p>
                      <a:pPr marL="73025" indent="-73025">
                        <a:lnSpc>
                          <a:spcPct val="107000"/>
                        </a:lnSpc>
                        <a:spcAft>
                          <a:spcPts val="0"/>
                        </a:spcAft>
                      </a:pPr>
                      <a:r>
                        <a:rPr lang="fi-FI" sz="900" dirty="0" smtClean="0">
                          <a:effectLst/>
                        </a:rPr>
                        <a:t>Maturiteetti 0 op</a:t>
                      </a:r>
                      <a:endParaRPr lang="fi-FI" sz="1200" b="0" dirty="0">
                        <a:effectLst/>
                      </a:endParaRPr>
                    </a:p>
                  </a:txBody>
                  <a:tcPr marL="43838" marR="43838" marT="0" marB="0"/>
                </a:tc>
                <a:tc>
                  <a:txBody>
                    <a:bodyPr/>
                    <a:lstStyle/>
                    <a:p>
                      <a:pPr marL="110490" indent="-110490">
                        <a:lnSpc>
                          <a:spcPct val="107000"/>
                        </a:lnSpc>
                        <a:spcAft>
                          <a:spcPts val="0"/>
                        </a:spcAft>
                      </a:pPr>
                      <a:r>
                        <a:rPr lang="fi-FI" sz="900" b="1" dirty="0" smtClean="0">
                          <a:effectLst/>
                        </a:rPr>
                        <a:t>Johdatus seminaarityön tekemiseen 3 op  </a:t>
                      </a:r>
                      <a:endParaRPr lang="fi-FI" sz="1200" b="1" dirty="0" smtClean="0">
                        <a:effectLst/>
                      </a:endParaRPr>
                    </a:p>
                    <a:p>
                      <a:pPr marL="110490" indent="-110490">
                        <a:lnSpc>
                          <a:spcPct val="107000"/>
                        </a:lnSpc>
                        <a:spcAft>
                          <a:spcPts val="0"/>
                        </a:spcAft>
                      </a:pPr>
                      <a:r>
                        <a:rPr lang="fi-FI" sz="900" b="1" dirty="0" smtClean="0">
                          <a:effectLst/>
                        </a:rPr>
                        <a:t>LTKY002 Tieteellisen toiminnan perusteet 3 op </a:t>
                      </a:r>
                      <a:endParaRPr lang="fi-FI" sz="1200" b="1" dirty="0" smtClean="0">
                        <a:effectLst/>
                      </a:endParaRPr>
                    </a:p>
                    <a:p>
                      <a:pPr marL="110490" marR="0" lvl="0" indent="-110490" algn="l" defTabSz="457200" rtl="0" eaLnBrk="1" fontAlgn="auto" latinLnBrk="0" hangingPunct="1">
                        <a:lnSpc>
                          <a:spcPct val="107000"/>
                        </a:lnSpc>
                        <a:spcBef>
                          <a:spcPts val="0"/>
                        </a:spcBef>
                        <a:spcAft>
                          <a:spcPts val="0"/>
                        </a:spcAft>
                        <a:buClrTx/>
                        <a:buSzTx/>
                        <a:buFontTx/>
                        <a:buNone/>
                        <a:tabLst/>
                        <a:defRPr/>
                      </a:pPr>
                      <a:r>
                        <a:rPr lang="fi-FI" sz="900" b="1" dirty="0" smtClean="0">
                          <a:effectLst/>
                        </a:rPr>
                        <a:t>LTKY1011 Kvan­ti­tatii­vis­ten tut­ki­mus­me­ne­tel­mien pe­rus­teet (5 op)</a:t>
                      </a:r>
                      <a:endParaRPr lang="fi-FI" sz="1200" b="1" dirty="0" smtClean="0">
                        <a:effectLst/>
                      </a:endParaRPr>
                    </a:p>
                    <a:p>
                      <a:pPr marL="87313" indent="-87313">
                        <a:lnSpc>
                          <a:spcPct val="107000"/>
                        </a:lnSpc>
                        <a:spcAft>
                          <a:spcPts val="0"/>
                        </a:spcAft>
                      </a:pPr>
                      <a:r>
                        <a:rPr lang="fi-FI" sz="900" dirty="0" smtClean="0">
                          <a:solidFill>
                            <a:schemeClr val="accent1"/>
                          </a:solidFill>
                          <a:effectLst/>
                        </a:rPr>
                        <a:t>Kandidaatin tutkielma-seminaari 5 op </a:t>
                      </a:r>
                    </a:p>
                    <a:p>
                      <a:pPr marL="87313" indent="-87313">
                        <a:lnSpc>
                          <a:spcPct val="107000"/>
                        </a:lnSpc>
                        <a:spcAft>
                          <a:spcPts val="0"/>
                        </a:spcAft>
                      </a:pPr>
                      <a:r>
                        <a:rPr lang="fi-FI" sz="900" dirty="0" smtClean="0">
                          <a:solidFill>
                            <a:schemeClr val="accent1"/>
                          </a:solidFill>
                          <a:effectLst/>
                        </a:rPr>
                        <a:t>Kandidaatintutkielma 10 op</a:t>
                      </a:r>
                      <a:endParaRPr lang="fi-FI" sz="1200" dirty="0" smtClean="0">
                        <a:solidFill>
                          <a:schemeClr val="accent1"/>
                        </a:solidFill>
                        <a:effectLst/>
                      </a:endParaRPr>
                    </a:p>
                    <a:p>
                      <a:pPr marL="110490" indent="-110490">
                        <a:lnSpc>
                          <a:spcPct val="107000"/>
                        </a:lnSpc>
                        <a:spcAft>
                          <a:spcPts val="0"/>
                        </a:spcAft>
                      </a:pPr>
                      <a:r>
                        <a:rPr lang="fi-FI" sz="900" dirty="0" smtClean="0">
                          <a:solidFill>
                            <a:schemeClr val="accent4"/>
                          </a:solidFill>
                          <a:effectLst/>
                        </a:rPr>
                        <a:t> </a:t>
                      </a:r>
                      <a:r>
                        <a:rPr lang="fi-FI" sz="900" dirty="0" smtClean="0">
                          <a:solidFill>
                            <a:schemeClr val="tx1"/>
                          </a:solidFill>
                          <a:effectLst/>
                        </a:rPr>
                        <a:t>Kandidaatin tutkimusharjoittelu (2 op) –uusi kurssi?</a:t>
                      </a:r>
                    </a:p>
                    <a:p>
                      <a:pPr marL="110490" indent="-110490">
                        <a:lnSpc>
                          <a:spcPct val="107000"/>
                        </a:lnSpc>
                        <a:spcAft>
                          <a:spcPts val="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838" marR="43838" marT="0" marB="0"/>
                </a:tc>
                <a:tc>
                  <a:txBody>
                    <a:bodyPr/>
                    <a:lstStyle/>
                    <a:p>
                      <a:pPr marL="117475" indent="-117475">
                        <a:lnSpc>
                          <a:spcPct val="107000"/>
                        </a:lnSpc>
                        <a:spcAft>
                          <a:spcPts val="0"/>
                        </a:spcAft>
                      </a:pPr>
                      <a:r>
                        <a:rPr lang="fi-FI" sz="900" dirty="0" smtClean="0">
                          <a:solidFill>
                            <a:srgbClr val="00B050"/>
                          </a:solidFill>
                          <a:effectLst/>
                        </a:rPr>
                        <a:t>LBIP009 Tuki-ja lii­kun­taeli­mis­tön ana­to­mia (4 op)</a:t>
                      </a:r>
                      <a:endParaRPr lang="fi-FI" sz="1200" dirty="0" smtClean="0">
                        <a:solidFill>
                          <a:srgbClr val="00B050"/>
                        </a:solidFill>
                        <a:effectLst/>
                      </a:endParaRPr>
                    </a:p>
                    <a:p>
                      <a:pPr marL="117475" indent="-117475">
                        <a:lnSpc>
                          <a:spcPct val="107000"/>
                        </a:lnSpc>
                        <a:spcAft>
                          <a:spcPts val="0"/>
                        </a:spcAft>
                      </a:pPr>
                      <a:r>
                        <a:rPr lang="fi-FI" sz="900" dirty="0" smtClean="0">
                          <a:solidFill>
                            <a:srgbClr val="00B050"/>
                          </a:solidFill>
                          <a:effectLst/>
                        </a:rPr>
                        <a:t>LBIP010 </a:t>
                      </a:r>
                      <a:r>
                        <a:rPr lang="fi-FI" sz="900" dirty="0">
                          <a:solidFill>
                            <a:srgbClr val="00B050"/>
                          </a:solidFill>
                          <a:effectLst/>
                        </a:rPr>
                        <a:t>Fy­sio­lo­gian pe­rus­teet </a:t>
                      </a:r>
                      <a:r>
                        <a:rPr lang="fi-FI" sz="900" dirty="0" smtClean="0">
                          <a:solidFill>
                            <a:srgbClr val="00B050"/>
                          </a:solidFill>
                          <a:effectLst/>
                        </a:rPr>
                        <a:t>(</a:t>
                      </a:r>
                      <a:r>
                        <a:rPr lang="fi-FI" sz="900" b="0" dirty="0">
                          <a:solidFill>
                            <a:srgbClr val="00B050"/>
                          </a:solidFill>
                          <a:effectLst/>
                        </a:rPr>
                        <a:t>4</a:t>
                      </a:r>
                      <a:r>
                        <a:rPr lang="fi-FI" sz="900" b="1" dirty="0" smtClean="0">
                          <a:solidFill>
                            <a:srgbClr val="00B050"/>
                          </a:solidFill>
                          <a:effectLst/>
                        </a:rPr>
                        <a:t> </a:t>
                      </a:r>
                      <a:r>
                        <a:rPr lang="fi-FI" sz="900" dirty="0">
                          <a:solidFill>
                            <a:srgbClr val="00B050"/>
                          </a:solidFill>
                          <a:effectLst/>
                        </a:rPr>
                        <a:t>op) </a:t>
                      </a:r>
                      <a:endParaRPr lang="fi-FI" sz="1200" dirty="0">
                        <a:solidFill>
                          <a:srgbClr val="00B050"/>
                        </a:solidFill>
                        <a:effectLst/>
                      </a:endParaRPr>
                    </a:p>
                    <a:p>
                      <a:pPr marL="117475" marR="0" lvl="0" indent="-117475" algn="l" defTabSz="457200" rtl="0" eaLnBrk="1" fontAlgn="auto" latinLnBrk="0" hangingPunct="1">
                        <a:lnSpc>
                          <a:spcPct val="107000"/>
                        </a:lnSpc>
                        <a:spcBef>
                          <a:spcPts val="0"/>
                        </a:spcBef>
                        <a:spcAft>
                          <a:spcPts val="0"/>
                        </a:spcAft>
                        <a:buClrTx/>
                        <a:buSzTx/>
                        <a:buFontTx/>
                        <a:buNone/>
                        <a:tabLst/>
                        <a:defRPr/>
                      </a:pPr>
                      <a:r>
                        <a:rPr lang="fi-FI" sz="900" dirty="0" smtClean="0">
                          <a:solidFill>
                            <a:srgbClr val="00B050"/>
                          </a:solidFill>
                          <a:effectLst/>
                        </a:rPr>
                        <a:t>Biomekaniikan perusteet 5 op </a:t>
                      </a:r>
                    </a:p>
                    <a:p>
                      <a:pPr marL="117475" marR="0" lvl="0" indent="-117475" algn="l" defTabSz="457200" rtl="0" eaLnBrk="1" fontAlgn="auto" latinLnBrk="0" hangingPunct="1">
                        <a:lnSpc>
                          <a:spcPct val="107000"/>
                        </a:lnSpc>
                        <a:spcBef>
                          <a:spcPts val="0"/>
                        </a:spcBef>
                        <a:spcAft>
                          <a:spcPts val="0"/>
                        </a:spcAft>
                        <a:buClrTx/>
                        <a:buSzTx/>
                        <a:buFontTx/>
                        <a:buNone/>
                        <a:tabLst/>
                        <a:defRPr/>
                      </a:pPr>
                      <a:r>
                        <a:rPr lang="fi-FI" sz="900" dirty="0" smtClean="0">
                          <a:solidFill>
                            <a:srgbClr val="00B050"/>
                          </a:solidFill>
                          <a:effectLst/>
                        </a:rPr>
                        <a:t>Solu- ja molekyylibiologian perusteet (2</a:t>
                      </a:r>
                      <a:r>
                        <a:rPr lang="fi-FI" sz="900" baseline="0" dirty="0" smtClean="0">
                          <a:solidFill>
                            <a:srgbClr val="00B050"/>
                          </a:solidFill>
                          <a:effectLst/>
                        </a:rPr>
                        <a:t> op</a:t>
                      </a:r>
                      <a:r>
                        <a:rPr lang="fi-FI" sz="900" dirty="0" smtClean="0">
                          <a:solidFill>
                            <a:srgbClr val="00B050"/>
                          </a:solidFill>
                          <a:effectLst/>
                        </a:rPr>
                        <a:t>)</a:t>
                      </a:r>
                      <a:endParaRPr lang="fi-FI" sz="1200" dirty="0" smtClean="0">
                        <a:solidFill>
                          <a:srgbClr val="00B050"/>
                        </a:solidFill>
                        <a:effectLst/>
                      </a:endParaRPr>
                    </a:p>
                    <a:p>
                      <a:pPr marL="117475" marR="0" lvl="0" indent="-117475" algn="l" defTabSz="457200" rtl="0" eaLnBrk="1" fontAlgn="auto" latinLnBrk="0" hangingPunct="1">
                        <a:lnSpc>
                          <a:spcPct val="107000"/>
                        </a:lnSpc>
                        <a:spcBef>
                          <a:spcPts val="0"/>
                        </a:spcBef>
                        <a:spcAft>
                          <a:spcPts val="0"/>
                        </a:spcAft>
                        <a:buClrTx/>
                        <a:buSzTx/>
                        <a:buFontTx/>
                        <a:buNone/>
                        <a:tabLst/>
                        <a:defRPr/>
                      </a:pPr>
                      <a:r>
                        <a:rPr lang="fi-FI" sz="900" dirty="0" smtClean="0">
                          <a:solidFill>
                            <a:srgbClr val="00B050"/>
                          </a:solidFill>
                          <a:effectLst/>
                        </a:rPr>
                        <a:t>Energia-aineenvaihdunta ja biokemia</a:t>
                      </a:r>
                      <a:r>
                        <a:rPr lang="fi-FI" sz="900" baseline="0" dirty="0" smtClean="0">
                          <a:solidFill>
                            <a:srgbClr val="00B050"/>
                          </a:solidFill>
                          <a:effectLst/>
                        </a:rPr>
                        <a:t> 3</a:t>
                      </a:r>
                    </a:p>
                    <a:p>
                      <a:pPr marL="117475" marR="0" lvl="0" indent="-117475" algn="l" defTabSz="457200" rtl="0" eaLnBrk="1" fontAlgn="auto" latinLnBrk="0" hangingPunct="1">
                        <a:lnSpc>
                          <a:spcPct val="107000"/>
                        </a:lnSpc>
                        <a:spcBef>
                          <a:spcPts val="0"/>
                        </a:spcBef>
                        <a:spcAft>
                          <a:spcPts val="0"/>
                        </a:spcAft>
                        <a:buClrTx/>
                        <a:buSzTx/>
                        <a:buFontTx/>
                        <a:buNone/>
                        <a:tabLst/>
                        <a:defRPr/>
                      </a:pPr>
                      <a:r>
                        <a:rPr lang="fi-FI" sz="900" dirty="0" smtClean="0">
                          <a:solidFill>
                            <a:srgbClr val="7030A0"/>
                          </a:solidFill>
                          <a:effectLst/>
                        </a:rPr>
                        <a:t>LBIP002 Her­mo­li­has­jär­jes­tel­mä perusteet (7 op)</a:t>
                      </a:r>
                    </a:p>
                    <a:p>
                      <a:pPr marL="117475" indent="-117475">
                        <a:lnSpc>
                          <a:spcPct val="107000"/>
                        </a:lnSpc>
                        <a:spcAft>
                          <a:spcPts val="0"/>
                        </a:spcAft>
                      </a:pPr>
                      <a:r>
                        <a:rPr lang="fi-FI" sz="900" dirty="0" smtClean="0">
                          <a:solidFill>
                            <a:schemeClr val="accent1"/>
                          </a:solidFill>
                          <a:effectLst/>
                        </a:rPr>
                        <a:t>LBIA021 </a:t>
                      </a:r>
                      <a:r>
                        <a:rPr lang="fi-FI" sz="900" dirty="0">
                          <a:solidFill>
                            <a:schemeClr val="accent1"/>
                          </a:solidFill>
                          <a:effectLst/>
                        </a:rPr>
                        <a:t>Fy­sio­lo­gian jat­ko­kurs­si I </a:t>
                      </a:r>
                      <a:r>
                        <a:rPr lang="fi-FI" sz="900" dirty="0" smtClean="0">
                          <a:solidFill>
                            <a:schemeClr val="accent1"/>
                          </a:solidFill>
                          <a:effectLst/>
                        </a:rPr>
                        <a:t>(4 </a:t>
                      </a:r>
                      <a:r>
                        <a:rPr lang="fi-FI" sz="900" dirty="0">
                          <a:solidFill>
                            <a:schemeClr val="accent1"/>
                          </a:solidFill>
                          <a:effectLst/>
                        </a:rPr>
                        <a:t>op)</a:t>
                      </a:r>
                      <a:endParaRPr lang="fi-FI" sz="1200" dirty="0">
                        <a:solidFill>
                          <a:schemeClr val="accent1"/>
                        </a:solidFill>
                        <a:effectLst/>
                      </a:endParaRPr>
                    </a:p>
                    <a:p>
                      <a:pPr marL="117475" indent="-117475">
                        <a:lnSpc>
                          <a:spcPct val="107000"/>
                        </a:lnSpc>
                        <a:spcAft>
                          <a:spcPts val="0"/>
                        </a:spcAft>
                      </a:pPr>
                      <a:r>
                        <a:rPr lang="fi-FI" sz="900" dirty="0">
                          <a:solidFill>
                            <a:schemeClr val="accent1"/>
                          </a:solidFill>
                          <a:effectLst/>
                        </a:rPr>
                        <a:t>LBIA022 Fy­sio­lo­gian jat­ko­kurs­si II </a:t>
                      </a:r>
                      <a:r>
                        <a:rPr lang="fi-FI" sz="900" dirty="0" smtClean="0">
                          <a:solidFill>
                            <a:schemeClr val="accent1"/>
                          </a:solidFill>
                          <a:effectLst/>
                        </a:rPr>
                        <a:t>(4 </a:t>
                      </a:r>
                      <a:r>
                        <a:rPr lang="fi-FI" sz="900" dirty="0">
                          <a:solidFill>
                            <a:schemeClr val="accent1"/>
                          </a:solidFill>
                          <a:effectLst/>
                        </a:rPr>
                        <a:t>op)</a:t>
                      </a:r>
                      <a:endParaRPr lang="fi-FI" sz="1200" dirty="0">
                        <a:solidFill>
                          <a:schemeClr val="accent1"/>
                        </a:solidFill>
                        <a:effectLst/>
                      </a:endParaRPr>
                    </a:p>
                    <a:p>
                      <a:pPr marL="117475" indent="-117475">
                        <a:lnSpc>
                          <a:spcPct val="107000"/>
                        </a:lnSpc>
                        <a:spcAft>
                          <a:spcPts val="0"/>
                        </a:spcAft>
                      </a:pPr>
                      <a:endParaRPr lang="fi-FI" sz="1200" dirty="0">
                        <a:effectLst/>
                      </a:endParaRPr>
                    </a:p>
                    <a:p>
                      <a:pPr>
                        <a:lnSpc>
                          <a:spcPct val="107000"/>
                        </a:lnSpc>
                        <a:spcAft>
                          <a:spcPts val="0"/>
                        </a:spcAft>
                      </a:pPr>
                      <a:r>
                        <a:rPr lang="fi-FI" sz="900" dirty="0">
                          <a:effectLst/>
                        </a:rPr>
                        <a:t> </a:t>
                      </a:r>
                      <a:endParaRPr lang="fi-FI" sz="900" dirty="0" smtClean="0">
                        <a:effectLst/>
                      </a:endParaRPr>
                    </a:p>
                    <a:p>
                      <a:pPr>
                        <a:lnSpc>
                          <a:spcPct val="107000"/>
                        </a:lnSpc>
                        <a:spcAft>
                          <a:spcPts val="0"/>
                        </a:spcAft>
                      </a:pPr>
                      <a:endParaRPr lang="fi-FI" sz="900" dirty="0" smtClean="0">
                        <a:effectLst/>
                      </a:endParaRPr>
                    </a:p>
                    <a:p>
                      <a:pPr>
                        <a:lnSpc>
                          <a:spcPct val="107000"/>
                        </a:lnSpc>
                        <a:spcAft>
                          <a:spcPts val="0"/>
                        </a:spcAft>
                      </a:pPr>
                      <a:r>
                        <a:rPr lang="fi-FI" sz="14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Perusopinnot I=25</a:t>
                      </a:r>
                    </a:p>
                    <a:p>
                      <a:pPr>
                        <a:lnSpc>
                          <a:spcPct val="107000"/>
                        </a:lnSpc>
                        <a:spcAft>
                          <a:spcPts val="0"/>
                        </a:spcAft>
                      </a:pPr>
                      <a:r>
                        <a:rPr lang="fi-FI" sz="1400" dirty="0" smtClean="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Perusopinnot II=25</a:t>
                      </a:r>
                    </a:p>
                    <a:p>
                      <a:pPr>
                        <a:lnSpc>
                          <a:spcPct val="107000"/>
                        </a:lnSpc>
                        <a:spcAft>
                          <a:spcPts val="0"/>
                        </a:spcAft>
                      </a:pPr>
                      <a:r>
                        <a:rPr lang="fi-FI" sz="1400" dirty="0" smtClean="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Aineopinnot 35 op</a:t>
                      </a:r>
                    </a:p>
                    <a:p>
                      <a:pPr marL="0" marR="0" lvl="0" indent="0" algn="l" defTabSz="914400" rtl="0" eaLnBrk="1" fontAlgn="auto" latinLnBrk="0" hangingPunct="1">
                        <a:lnSpc>
                          <a:spcPct val="107000"/>
                        </a:lnSpc>
                        <a:spcBef>
                          <a:spcPts val="0"/>
                        </a:spcBef>
                        <a:spcAft>
                          <a:spcPts val="0"/>
                        </a:spcAft>
                        <a:buClrTx/>
                        <a:buSzTx/>
                        <a:buFontTx/>
                        <a:buNone/>
                        <a:tabLst/>
                        <a:defRPr/>
                      </a:pPr>
                      <a:r>
                        <a:rPr lang="fi-FI" sz="1400" b="1" dirty="0" err="1" smtClean="0">
                          <a:effectLst/>
                          <a:latin typeface="Calibri" panose="020F0502020204030204" pitchFamily="34" charset="0"/>
                          <a:ea typeface="Calibri" panose="020F0502020204030204" pitchFamily="34" charset="0"/>
                          <a:cs typeface="Times New Roman" panose="02020603050405020304" pitchFamily="18" charset="0"/>
                        </a:rPr>
                        <a:t>Bold</a:t>
                      </a:r>
                      <a:r>
                        <a:rPr lang="fi-FI" sz="1400" b="1" baseline="0" dirty="0" smtClean="0">
                          <a:effectLst/>
                          <a:latin typeface="Calibri" panose="020F0502020204030204" pitchFamily="34" charset="0"/>
                          <a:ea typeface="Calibri" panose="020F0502020204030204" pitchFamily="34" charset="0"/>
                          <a:cs typeface="Times New Roman" panose="02020603050405020304" pitchFamily="18" charset="0"/>
                        </a:rPr>
                        <a:t> = yhteiset pakolliset</a:t>
                      </a: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838" marR="43838" marT="0" marB="0"/>
                </a:tc>
                <a:tc>
                  <a:txBody>
                    <a:bodyPr/>
                    <a:lstStyle/>
                    <a:p>
                      <a:pPr marL="61595" indent="-61595">
                        <a:lnSpc>
                          <a:spcPct val="107000"/>
                        </a:lnSpc>
                        <a:spcAft>
                          <a:spcPts val="0"/>
                        </a:spcAft>
                      </a:pPr>
                      <a:r>
                        <a:rPr lang="fi-FI" sz="900" dirty="0" smtClean="0">
                          <a:solidFill>
                            <a:srgbClr val="7030A0"/>
                          </a:solidFill>
                          <a:effectLst/>
                        </a:rPr>
                        <a:t>Tuki-</a:t>
                      </a:r>
                      <a:r>
                        <a:rPr lang="fi-FI" sz="900" baseline="0" dirty="0" smtClean="0">
                          <a:solidFill>
                            <a:srgbClr val="7030A0"/>
                          </a:solidFill>
                          <a:effectLst/>
                        </a:rPr>
                        <a:t> ja liikuntaelimistön anatomian </a:t>
                      </a:r>
                      <a:r>
                        <a:rPr lang="fi-FI" sz="900" dirty="0" smtClean="0">
                          <a:solidFill>
                            <a:srgbClr val="7030A0"/>
                          </a:solidFill>
                          <a:effectLst/>
                        </a:rPr>
                        <a:t>har­joi­tuk­set 2 </a:t>
                      </a:r>
                      <a:r>
                        <a:rPr lang="fi-FI" sz="900" dirty="0">
                          <a:solidFill>
                            <a:srgbClr val="7030A0"/>
                          </a:solidFill>
                          <a:effectLst/>
                        </a:rPr>
                        <a:t>op</a:t>
                      </a:r>
                      <a:endParaRPr lang="fi-FI" sz="1200" dirty="0">
                        <a:solidFill>
                          <a:srgbClr val="7030A0"/>
                        </a:solidFill>
                        <a:effectLst/>
                      </a:endParaRPr>
                    </a:p>
                    <a:p>
                      <a:pPr marL="61595" indent="-61595">
                        <a:lnSpc>
                          <a:spcPct val="107000"/>
                        </a:lnSpc>
                        <a:spcAft>
                          <a:spcPts val="0"/>
                        </a:spcAft>
                      </a:pPr>
                      <a:r>
                        <a:rPr lang="fi-FI" sz="900" dirty="0" smtClean="0">
                          <a:solidFill>
                            <a:srgbClr val="7030A0"/>
                          </a:solidFill>
                          <a:effectLst/>
                        </a:rPr>
                        <a:t>Fysiologian perusteiden harjoitukset 1 op</a:t>
                      </a:r>
                    </a:p>
                    <a:p>
                      <a:pPr marL="61595" indent="-61595">
                        <a:lnSpc>
                          <a:spcPct val="107000"/>
                        </a:lnSpc>
                        <a:spcAft>
                          <a:spcPts val="0"/>
                        </a:spcAft>
                      </a:pPr>
                      <a:r>
                        <a:rPr lang="fi-FI" sz="900" dirty="0" smtClean="0">
                          <a:solidFill>
                            <a:srgbClr val="7030A0"/>
                          </a:solidFill>
                          <a:effectLst/>
                        </a:rPr>
                        <a:t>Kuormitusfysiologian </a:t>
                      </a:r>
                      <a:r>
                        <a:rPr lang="fi-FI" sz="900" dirty="0">
                          <a:solidFill>
                            <a:srgbClr val="7030A0"/>
                          </a:solidFill>
                          <a:effectLst/>
                        </a:rPr>
                        <a:t>harjoitukset 3 op</a:t>
                      </a:r>
                      <a:endParaRPr lang="fi-FI" sz="1200" dirty="0">
                        <a:solidFill>
                          <a:srgbClr val="7030A0"/>
                        </a:solidFill>
                        <a:effectLst/>
                      </a:endParaRPr>
                    </a:p>
                    <a:p>
                      <a:pPr marL="61595" indent="-61595">
                        <a:lnSpc>
                          <a:spcPct val="107000"/>
                        </a:lnSpc>
                        <a:spcAft>
                          <a:spcPts val="0"/>
                        </a:spcAft>
                      </a:pPr>
                      <a:r>
                        <a:rPr lang="fi-FI" sz="900" dirty="0" smtClean="0">
                          <a:solidFill>
                            <a:srgbClr val="7030A0"/>
                          </a:solidFill>
                          <a:effectLst/>
                        </a:rPr>
                        <a:t>Testaamisen </a:t>
                      </a:r>
                      <a:r>
                        <a:rPr lang="fi-FI" sz="900" dirty="0">
                          <a:solidFill>
                            <a:srgbClr val="7030A0"/>
                          </a:solidFill>
                          <a:effectLst/>
                        </a:rPr>
                        <a:t>peruskurssi 2 op</a:t>
                      </a:r>
                      <a:endParaRPr lang="fi-FI" sz="1200" dirty="0">
                        <a:solidFill>
                          <a:srgbClr val="7030A0"/>
                        </a:solidFill>
                        <a:effectLst/>
                      </a:endParaRPr>
                    </a:p>
                    <a:p>
                      <a:pPr marL="61595" marR="0" lvl="0" indent="-61595" algn="l" defTabSz="457200" rtl="0" eaLnBrk="1" fontAlgn="auto" latinLnBrk="0" hangingPunct="1">
                        <a:lnSpc>
                          <a:spcPct val="107000"/>
                        </a:lnSpc>
                        <a:spcBef>
                          <a:spcPts val="0"/>
                        </a:spcBef>
                        <a:spcAft>
                          <a:spcPts val="0"/>
                        </a:spcAft>
                        <a:buClrTx/>
                        <a:buSzTx/>
                        <a:buFontTx/>
                        <a:buNone/>
                        <a:tabLst/>
                        <a:defRPr/>
                      </a:pPr>
                      <a:r>
                        <a:rPr lang="fi-FI" sz="900" dirty="0" smtClean="0">
                          <a:solidFill>
                            <a:schemeClr val="accent1"/>
                          </a:solidFill>
                          <a:effectLst/>
                        </a:rPr>
                        <a:t>Biomekaanisia kuvantamismenetelmiä 4 op</a:t>
                      </a:r>
                      <a:endParaRPr lang="fi-FI" sz="1200" dirty="0" smtClean="0">
                        <a:solidFill>
                          <a:schemeClr val="accent1"/>
                        </a:solidFill>
                        <a:effectLst/>
                      </a:endParaRPr>
                    </a:p>
                    <a:p>
                      <a:pPr marL="61595" indent="-61595">
                        <a:lnSpc>
                          <a:spcPct val="107000"/>
                        </a:lnSpc>
                        <a:spcAft>
                          <a:spcPts val="0"/>
                        </a:spcAft>
                      </a:pPr>
                      <a:r>
                        <a:rPr lang="fi-FI" sz="900" dirty="0" smtClean="0">
                          <a:solidFill>
                            <a:schemeClr val="accent1"/>
                          </a:solidFill>
                          <a:effectLst/>
                        </a:rPr>
                        <a:t>Testaaminen </a:t>
                      </a:r>
                      <a:r>
                        <a:rPr lang="fi-FI" sz="900" dirty="0">
                          <a:solidFill>
                            <a:schemeClr val="accent1"/>
                          </a:solidFill>
                          <a:effectLst/>
                        </a:rPr>
                        <a:t>urheiluvalmennuksessa ja kuntoilussa 4 op</a:t>
                      </a:r>
                      <a:endParaRPr lang="fi-FI" sz="1200" dirty="0">
                        <a:solidFill>
                          <a:schemeClr val="accent1"/>
                        </a:solidFill>
                        <a:effectLst/>
                      </a:endParaRPr>
                    </a:p>
                    <a:p>
                      <a:pPr>
                        <a:lnSpc>
                          <a:spcPct val="107000"/>
                        </a:lnSpc>
                        <a:spcAft>
                          <a:spcPts val="0"/>
                        </a:spcAft>
                      </a:pPr>
                      <a:r>
                        <a:rPr lang="fi-FI" sz="900" dirty="0">
                          <a:effectLst/>
                        </a:rPr>
                        <a:t> </a:t>
                      </a:r>
                    </a:p>
                    <a:p>
                      <a:pPr>
                        <a:lnSpc>
                          <a:spcPct val="107000"/>
                        </a:lnSpc>
                        <a:spcAft>
                          <a:spcPts val="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838" marR="43838" marT="0" marB="0"/>
                </a:tc>
                <a:tc>
                  <a:txBody>
                    <a:bodyPr/>
                    <a:lstStyle/>
                    <a:p>
                      <a:pPr marL="111125" indent="-111125">
                        <a:lnSpc>
                          <a:spcPct val="107000"/>
                        </a:lnSpc>
                        <a:spcAft>
                          <a:spcPts val="0"/>
                        </a:spcAft>
                      </a:pPr>
                      <a:r>
                        <a:rPr lang="fi-FI" sz="900" dirty="0" smtClean="0">
                          <a:solidFill>
                            <a:srgbClr val="00B050"/>
                          </a:solidFill>
                          <a:effectLst/>
                        </a:rPr>
                        <a:t>Kuormitusfysiologia I 4 op</a:t>
                      </a:r>
                    </a:p>
                    <a:p>
                      <a:pPr marL="111125" indent="-111125">
                        <a:lnSpc>
                          <a:spcPct val="107000"/>
                        </a:lnSpc>
                        <a:spcAft>
                          <a:spcPts val="0"/>
                        </a:spcAft>
                      </a:pPr>
                      <a:r>
                        <a:rPr lang="fi-FI" sz="900" dirty="0" smtClean="0">
                          <a:solidFill>
                            <a:srgbClr val="00B050"/>
                          </a:solidFill>
                          <a:effectLst/>
                        </a:rPr>
                        <a:t>Kuormitusfysiologia II 3 op</a:t>
                      </a:r>
                      <a:endParaRPr lang="fi-FI" sz="1200" dirty="0">
                        <a:solidFill>
                          <a:srgbClr val="00B050"/>
                        </a:solidFill>
                        <a:effectLst/>
                      </a:endParaRPr>
                    </a:p>
                    <a:p>
                      <a:pPr marL="111125" marR="0" lvl="0" indent="-111125" algn="l" defTabSz="457200" rtl="0" eaLnBrk="1" fontAlgn="auto" latinLnBrk="0" hangingPunct="1">
                        <a:lnSpc>
                          <a:spcPct val="107000"/>
                        </a:lnSpc>
                        <a:spcBef>
                          <a:spcPts val="0"/>
                        </a:spcBef>
                        <a:spcAft>
                          <a:spcPts val="0"/>
                        </a:spcAft>
                        <a:buClrTx/>
                        <a:buSzTx/>
                        <a:buFontTx/>
                        <a:buNone/>
                        <a:tabLst/>
                        <a:defRPr/>
                      </a:pPr>
                      <a:r>
                        <a:rPr lang="fi-FI" sz="900" dirty="0" smtClean="0">
                          <a:solidFill>
                            <a:srgbClr val="7030A0"/>
                          </a:solidFill>
                          <a:effectLst/>
                        </a:rPr>
                        <a:t>Urheiluvalmennuksen peruskurssi</a:t>
                      </a:r>
                      <a:r>
                        <a:rPr lang="fi-FI" sz="900" baseline="0" dirty="0" smtClean="0">
                          <a:solidFill>
                            <a:srgbClr val="7030A0"/>
                          </a:solidFill>
                          <a:effectLst/>
                        </a:rPr>
                        <a:t> 4 op</a:t>
                      </a:r>
                      <a:r>
                        <a:rPr lang="fi-FI" sz="900" dirty="0" smtClean="0">
                          <a:solidFill>
                            <a:srgbClr val="7030A0"/>
                          </a:solidFill>
                          <a:effectLst/>
                        </a:rPr>
                        <a:t> </a:t>
                      </a:r>
                    </a:p>
                    <a:p>
                      <a:pPr marL="111125" indent="-111125">
                        <a:lnSpc>
                          <a:spcPct val="107000"/>
                        </a:lnSpc>
                        <a:spcAft>
                          <a:spcPts val="0"/>
                        </a:spcAft>
                      </a:pPr>
                      <a:r>
                        <a:rPr lang="fi-FI" sz="900" dirty="0" smtClean="0">
                          <a:solidFill>
                            <a:schemeClr val="accent1"/>
                          </a:solidFill>
                          <a:effectLst/>
                        </a:rPr>
                        <a:t>Harjoittelun … adaptaatiot… 4 op</a:t>
                      </a:r>
                      <a:endParaRPr lang="fi-FI" sz="1200" dirty="0">
                        <a:solidFill>
                          <a:schemeClr val="accent1"/>
                        </a:solidFill>
                        <a:effectLst/>
                      </a:endParaRPr>
                    </a:p>
                    <a:p>
                      <a:pPr>
                        <a:lnSpc>
                          <a:spcPct val="107000"/>
                        </a:lnSpc>
                        <a:spcAft>
                          <a:spcPts val="0"/>
                        </a:spcAft>
                      </a:pPr>
                      <a:r>
                        <a:rPr lang="fi-FI" sz="900" dirty="0">
                          <a:effectLst/>
                        </a:rPr>
                        <a:t> </a:t>
                      </a:r>
                      <a:r>
                        <a:rPr lang="fi-FI" sz="900" dirty="0" smtClean="0">
                          <a:effectLst/>
                        </a:rPr>
                        <a:t> </a:t>
                      </a: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838" marR="43838" marT="0" marB="0"/>
                </a:tc>
                <a:tc>
                  <a:txBody>
                    <a:bodyPr/>
                    <a:lstStyle/>
                    <a:p>
                      <a:pPr marL="50800" indent="-50800">
                        <a:lnSpc>
                          <a:spcPct val="107000"/>
                        </a:lnSpc>
                        <a:spcAft>
                          <a:spcPts val="0"/>
                        </a:spcAft>
                      </a:pPr>
                      <a:r>
                        <a:rPr lang="fi-FI" sz="900" b="1" dirty="0">
                          <a:solidFill>
                            <a:schemeClr val="tx1"/>
                          </a:solidFill>
                          <a:effectLst/>
                        </a:rPr>
                        <a:t>Johdatus liikunta- ja </a:t>
                      </a:r>
                      <a:r>
                        <a:rPr lang="fi-FI" sz="900" b="1" dirty="0" smtClean="0">
                          <a:solidFill>
                            <a:schemeClr val="tx1"/>
                          </a:solidFill>
                          <a:effectLst/>
                        </a:rPr>
                        <a:t>terveys-tieteisiin 2 op </a:t>
                      </a:r>
                    </a:p>
                    <a:p>
                      <a:pPr marL="50800" indent="-50800">
                        <a:lnSpc>
                          <a:spcPct val="107000"/>
                        </a:lnSpc>
                        <a:spcAft>
                          <a:spcPts val="0"/>
                        </a:spcAft>
                      </a:pPr>
                      <a:r>
                        <a:rPr lang="fi-FI" sz="900" b="1" kern="1200" dirty="0" err="1" smtClean="0">
                          <a:solidFill>
                            <a:schemeClr val="tx1"/>
                          </a:solidFill>
                          <a:effectLst/>
                          <a:latin typeface="+mn-lt"/>
                          <a:ea typeface="+mn-ea"/>
                          <a:cs typeface="+mn-cs"/>
                        </a:rPr>
                        <a:t>Ethics</a:t>
                      </a:r>
                      <a:r>
                        <a:rPr lang="fi-FI" sz="900" b="1" kern="1200" dirty="0" smtClean="0">
                          <a:solidFill>
                            <a:schemeClr val="tx1"/>
                          </a:solidFill>
                          <a:effectLst/>
                          <a:latin typeface="+mn-lt"/>
                          <a:ea typeface="+mn-ea"/>
                          <a:cs typeface="+mn-cs"/>
                        </a:rPr>
                        <a:t> in sport 1 op</a:t>
                      </a:r>
                    </a:p>
                    <a:p>
                      <a:pPr marL="50800" marR="0" lvl="0" indent="-50800" algn="l" defTabSz="914400" rtl="0" eaLnBrk="1" fontAlgn="auto" latinLnBrk="0" hangingPunct="1">
                        <a:lnSpc>
                          <a:spcPct val="107000"/>
                        </a:lnSpc>
                        <a:spcBef>
                          <a:spcPts val="0"/>
                        </a:spcBef>
                        <a:spcAft>
                          <a:spcPts val="0"/>
                        </a:spcAft>
                        <a:buClrTx/>
                        <a:buSzTx/>
                        <a:buFontTx/>
                        <a:buNone/>
                        <a:tabLst/>
                        <a:defRPr/>
                      </a:pPr>
                      <a:r>
                        <a:rPr lang="fi-FI" sz="900" b="1" kern="1200" dirty="0" smtClean="0">
                          <a:solidFill>
                            <a:schemeClr val="tx1"/>
                          </a:solidFill>
                          <a:effectLst/>
                          <a:latin typeface="+mn-lt"/>
                          <a:ea typeface="+mn-ea"/>
                          <a:cs typeface="+mn-cs"/>
                        </a:rPr>
                        <a:t>Liikunnan ensiapu 1 op</a:t>
                      </a:r>
                    </a:p>
                    <a:p>
                      <a:pPr marL="50800" marR="0" lvl="0" indent="-50800" algn="l" defTabSz="457200" rtl="0" eaLnBrk="1" fontAlgn="auto" latinLnBrk="0" hangingPunct="1">
                        <a:lnSpc>
                          <a:spcPct val="107000"/>
                        </a:lnSpc>
                        <a:spcBef>
                          <a:spcPts val="0"/>
                        </a:spcBef>
                        <a:spcAft>
                          <a:spcPts val="0"/>
                        </a:spcAft>
                        <a:buClrTx/>
                        <a:buSzTx/>
                        <a:buFontTx/>
                        <a:buNone/>
                        <a:tabLst/>
                        <a:defRPr/>
                      </a:pPr>
                      <a:r>
                        <a:rPr lang="fi-FI" sz="900" dirty="0" smtClean="0">
                          <a:solidFill>
                            <a:srgbClr val="7030A0"/>
                          </a:solidFill>
                          <a:effectLst/>
                        </a:rPr>
                        <a:t>Ravitsemus ja liikunta 6 op</a:t>
                      </a:r>
                      <a:endParaRPr lang="fi-FI" sz="1200" dirty="0" smtClean="0">
                        <a:solidFill>
                          <a:srgbClr val="7030A0"/>
                        </a:solidFill>
                        <a:effectLst/>
                      </a:endParaRPr>
                    </a:p>
                    <a:p>
                      <a:pPr marL="50800" indent="-50800">
                        <a:lnSpc>
                          <a:spcPct val="107000"/>
                        </a:lnSpc>
                        <a:spcAft>
                          <a:spcPts val="0"/>
                        </a:spcAft>
                      </a:pPr>
                      <a:r>
                        <a:rPr lang="fi-FI" sz="900" b="1" dirty="0" smtClean="0">
                          <a:solidFill>
                            <a:schemeClr val="tx1"/>
                          </a:solidFill>
                          <a:effectLst/>
                        </a:rPr>
                        <a:t>Liikunta elämänkulussa </a:t>
                      </a:r>
                      <a:r>
                        <a:rPr lang="fi-FI" sz="900" dirty="0" err="1" smtClean="0">
                          <a:solidFill>
                            <a:schemeClr val="tx1"/>
                          </a:solidFill>
                          <a:effectLst/>
                        </a:rPr>
                        <a:t>yht</a:t>
                      </a:r>
                      <a:r>
                        <a:rPr lang="fi-FI" sz="900" dirty="0" smtClean="0">
                          <a:solidFill>
                            <a:schemeClr val="tx1"/>
                          </a:solidFill>
                          <a:effectLst/>
                        </a:rPr>
                        <a:t> 15 op </a:t>
                      </a:r>
                      <a:r>
                        <a:rPr lang="fi-FI" sz="900" b="1" dirty="0" smtClean="0">
                          <a:solidFill>
                            <a:schemeClr val="tx1"/>
                          </a:solidFill>
                          <a:effectLst/>
                        </a:rPr>
                        <a:t>(5 op)</a:t>
                      </a:r>
                    </a:p>
                    <a:p>
                      <a:pPr marL="50800" indent="-50800">
                        <a:lnSpc>
                          <a:spcPct val="107000"/>
                        </a:lnSpc>
                        <a:spcAft>
                          <a:spcPts val="0"/>
                        </a:spcAft>
                      </a:pPr>
                      <a:r>
                        <a:rPr lang="fi-FI" sz="900" dirty="0" smtClean="0">
                          <a:effectLst/>
                        </a:rPr>
                        <a:t>Fyysinen aktiivisuus, mittaaminen/</a:t>
                      </a:r>
                      <a:r>
                        <a:rPr lang="fi-FI" sz="900" dirty="0" err="1" smtClean="0">
                          <a:effectLst/>
                        </a:rPr>
                        <a:t>PAassessments</a:t>
                      </a:r>
                      <a:endParaRPr lang="fi-FI" sz="1200" dirty="0" smtClean="0">
                        <a:effectLst/>
                      </a:endParaRPr>
                    </a:p>
                    <a:p>
                      <a:pPr marL="54610" indent="-54610">
                        <a:lnSpc>
                          <a:spcPct val="107000"/>
                        </a:lnSpc>
                        <a:spcAft>
                          <a:spcPts val="0"/>
                        </a:spcAft>
                      </a:pPr>
                      <a:r>
                        <a:rPr lang="fi-FI" sz="900" dirty="0" smtClean="0">
                          <a:effectLst/>
                          <a:latin typeface="Calibri" panose="020F0502020204030204" pitchFamily="34" charset="0"/>
                          <a:ea typeface="Calibri" panose="020F0502020204030204" pitchFamily="34" charset="0"/>
                          <a:cs typeface="Times New Roman" panose="02020603050405020304" pitchFamily="18" charset="0"/>
                        </a:rPr>
                        <a:t>Liikunnan ja urheilun historia</a:t>
                      </a:r>
                    </a:p>
                    <a:p>
                      <a:pPr marL="54610" indent="-54610">
                        <a:lnSpc>
                          <a:spcPct val="107000"/>
                        </a:lnSpc>
                        <a:spcAft>
                          <a:spcPts val="0"/>
                        </a:spcAft>
                      </a:pPr>
                      <a:r>
                        <a:rPr lang="fi-FI" sz="900" dirty="0" smtClean="0">
                          <a:effectLst/>
                          <a:latin typeface="Calibri" panose="020F0502020204030204" pitchFamily="34" charset="0"/>
                          <a:ea typeface="Calibri" panose="020F0502020204030204" pitchFamily="34" charset="0"/>
                          <a:cs typeface="Times New Roman" panose="02020603050405020304" pitchFamily="18" charset="0"/>
                        </a:rPr>
                        <a:t>Liikunta yhteiskunnassa</a:t>
                      </a:r>
                    </a:p>
                    <a:p>
                      <a:pPr marL="54610" indent="-54610">
                        <a:lnSpc>
                          <a:spcPct val="107000"/>
                        </a:lnSpc>
                        <a:spcAft>
                          <a:spcPts val="0"/>
                        </a:spcAft>
                      </a:pPr>
                      <a:r>
                        <a:rPr lang="fi-FI" sz="900" dirty="0" smtClean="0">
                          <a:effectLst/>
                          <a:latin typeface="Calibri" panose="020F0502020204030204" pitchFamily="34" charset="0"/>
                          <a:ea typeface="Calibri" panose="020F0502020204030204" pitchFamily="34" charset="0"/>
                          <a:cs typeface="Times New Roman" panose="02020603050405020304" pitchFamily="18" charset="0"/>
                        </a:rPr>
                        <a:t>Liikunta ja terveys</a:t>
                      </a:r>
                    </a:p>
                    <a:p>
                      <a:pPr marL="54610" indent="-54610">
                        <a:lnSpc>
                          <a:spcPct val="107000"/>
                        </a:lnSpc>
                        <a:spcAft>
                          <a:spcPts val="0"/>
                        </a:spcAft>
                      </a:pPr>
                      <a:endParaRPr lang="fi-FI" sz="900" dirty="0" smtClean="0">
                        <a:effectLst/>
                        <a:latin typeface="Calibri" panose="020F0502020204030204" pitchFamily="34" charset="0"/>
                        <a:ea typeface="Calibri" panose="020F0502020204030204" pitchFamily="34" charset="0"/>
                        <a:cs typeface="Times New Roman" panose="02020603050405020304" pitchFamily="18" charset="0"/>
                      </a:endParaRPr>
                    </a:p>
                    <a:p>
                      <a:pPr marL="54610" indent="-54610">
                        <a:lnSpc>
                          <a:spcPct val="107000"/>
                        </a:lnSpc>
                        <a:spcAft>
                          <a:spcPts val="0"/>
                        </a:spcAft>
                      </a:pPr>
                      <a:r>
                        <a:rPr lang="fi-FI" sz="900" dirty="0" smtClean="0">
                          <a:effectLst/>
                          <a:latin typeface="Calibri" panose="020F0502020204030204" pitchFamily="34" charset="0"/>
                          <a:ea typeface="Calibri" panose="020F0502020204030204" pitchFamily="34" charset="0"/>
                          <a:cs typeface="Times New Roman" panose="02020603050405020304" pitchFamily="18" charset="0"/>
                        </a:rPr>
                        <a:t>*** tämän sarakkeen kurssit varmistuvat</a:t>
                      </a:r>
                      <a:r>
                        <a:rPr lang="fi-FI" sz="900" baseline="0" dirty="0" smtClean="0">
                          <a:effectLst/>
                          <a:latin typeface="Calibri" panose="020F0502020204030204" pitchFamily="34" charset="0"/>
                          <a:ea typeface="Calibri" panose="020F0502020204030204" pitchFamily="34" charset="0"/>
                          <a:cs typeface="Times New Roman" panose="02020603050405020304" pitchFamily="18" charset="0"/>
                        </a:rPr>
                        <a:t> myöhemmin</a:t>
                      </a: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838" marR="43838" marT="0" marB="0"/>
                </a:tc>
                <a:tc>
                  <a:txBody>
                    <a:bodyPr/>
                    <a:lstStyle/>
                    <a:p>
                      <a:pPr marL="88900" marR="0" lvl="0" indent="-88900" algn="l" defTabSz="457200" rtl="0" eaLnBrk="1" fontAlgn="auto" latinLnBrk="0" hangingPunct="1">
                        <a:lnSpc>
                          <a:spcPct val="107000"/>
                        </a:lnSpc>
                        <a:spcBef>
                          <a:spcPts val="0"/>
                        </a:spcBef>
                        <a:spcAft>
                          <a:spcPts val="0"/>
                        </a:spcAft>
                        <a:buClrTx/>
                        <a:buSzTx/>
                        <a:buFontTx/>
                        <a:buNone/>
                        <a:tabLst/>
                        <a:defRPr/>
                      </a:pPr>
                      <a:r>
                        <a:rPr lang="fi-FI" sz="900" dirty="0" smtClean="0">
                          <a:solidFill>
                            <a:schemeClr val="tx1"/>
                          </a:solidFill>
                        </a:rPr>
                        <a:t>Liikunnan ja urheilun didaktiikka (2 op) </a:t>
                      </a:r>
                    </a:p>
                    <a:p>
                      <a:pPr marL="88900" indent="-88900">
                        <a:lnSpc>
                          <a:spcPct val="107000"/>
                        </a:lnSpc>
                        <a:spcAft>
                          <a:spcPts val="0"/>
                        </a:spcAft>
                      </a:pPr>
                      <a:r>
                        <a:rPr lang="fi-FI" sz="900" dirty="0" smtClean="0">
                          <a:effectLst/>
                        </a:rPr>
                        <a:t>Voima-nopeus-kestävyys-taitoharjoittelun käytäntö (Y op)</a:t>
                      </a:r>
                    </a:p>
                    <a:p>
                      <a:pPr marL="88900" marR="0" lvl="0" indent="-88900" algn="l" defTabSz="457200" rtl="0" eaLnBrk="1" fontAlgn="auto" latinLnBrk="0" hangingPunct="1">
                        <a:lnSpc>
                          <a:spcPct val="107000"/>
                        </a:lnSpc>
                        <a:spcBef>
                          <a:spcPts val="0"/>
                        </a:spcBef>
                        <a:spcAft>
                          <a:spcPts val="0"/>
                        </a:spcAft>
                        <a:buClrTx/>
                        <a:buSzTx/>
                        <a:buFontTx/>
                        <a:buNone/>
                        <a:tabLst/>
                        <a:defRPr/>
                      </a:pPr>
                      <a:r>
                        <a:rPr lang="fi-FI" sz="900" dirty="0" smtClean="0"/>
                        <a:t>Urheilijan terveys</a:t>
                      </a:r>
                    </a:p>
                    <a:p>
                      <a:pPr marL="88900" marR="0" lvl="0" indent="-88900" algn="l" defTabSz="457200" rtl="0" eaLnBrk="1" fontAlgn="auto" latinLnBrk="0" hangingPunct="1">
                        <a:lnSpc>
                          <a:spcPct val="107000"/>
                        </a:lnSpc>
                        <a:spcBef>
                          <a:spcPts val="0"/>
                        </a:spcBef>
                        <a:spcAft>
                          <a:spcPts val="0"/>
                        </a:spcAft>
                        <a:buClrTx/>
                        <a:buSzTx/>
                        <a:buFontTx/>
                        <a:buNone/>
                        <a:tabLst/>
                        <a:defRPr/>
                      </a:pPr>
                      <a:r>
                        <a:rPr lang="fi-FI" sz="900" dirty="0" smtClean="0"/>
                        <a:t>Ur­hei­lu­val­men­nuk­sen periaatteet</a:t>
                      </a:r>
                    </a:p>
                    <a:p>
                      <a:pPr marL="88900" marR="0" lvl="0" indent="-88900" algn="l" defTabSz="457200" rtl="0" eaLnBrk="1" fontAlgn="auto" latinLnBrk="0" hangingPunct="1">
                        <a:lnSpc>
                          <a:spcPct val="107000"/>
                        </a:lnSpc>
                        <a:spcBef>
                          <a:spcPts val="0"/>
                        </a:spcBef>
                        <a:spcAft>
                          <a:spcPts val="0"/>
                        </a:spcAft>
                        <a:buClrTx/>
                        <a:buSzTx/>
                        <a:buFontTx/>
                        <a:buNone/>
                        <a:tabLst/>
                        <a:defRPr/>
                      </a:pPr>
                      <a:r>
                        <a:rPr lang="fi-FI" sz="900" dirty="0" smtClean="0">
                          <a:effectLst/>
                        </a:rPr>
                        <a:t>Valmennus- (ja  testausopin) jatkokurssi</a:t>
                      </a:r>
                      <a:endParaRPr lang="fi-FI" sz="1200" dirty="0" smtClean="0">
                        <a:effectLst/>
                      </a:endParaRPr>
                    </a:p>
                    <a:p>
                      <a:pPr>
                        <a:lnSpc>
                          <a:spcPct val="107000"/>
                        </a:lnSpc>
                        <a:spcAft>
                          <a:spcPts val="0"/>
                        </a:spcAft>
                      </a:pPr>
                      <a:endParaRPr lang="fi-FI" sz="900" dirty="0" smtClean="0">
                        <a:effectLst/>
                      </a:endParaRPr>
                    </a:p>
                    <a:p>
                      <a:pPr>
                        <a:lnSpc>
                          <a:spcPct val="107000"/>
                        </a:lnSpc>
                        <a:spcAft>
                          <a:spcPts val="0"/>
                        </a:spcAft>
                      </a:pPr>
                      <a:r>
                        <a:rPr lang="fi-FI" sz="900" dirty="0" smtClean="0">
                          <a:effectLst/>
                        </a:rPr>
                        <a:t>Monitieteinen </a:t>
                      </a:r>
                      <a:r>
                        <a:rPr lang="fi-FI" sz="900" dirty="0">
                          <a:effectLst/>
                        </a:rPr>
                        <a:t>kokonaisuus, tiedekunnan yhteinen </a:t>
                      </a:r>
                      <a:r>
                        <a:rPr lang="fi-FI" sz="900" dirty="0" smtClean="0">
                          <a:effectLst/>
                        </a:rPr>
                        <a:t>suunnittelu, Juha</a:t>
                      </a: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838" marR="43838" marT="0" marB="0"/>
                </a:tc>
                <a:extLst>
                  <a:ext uri="{0D108BD9-81ED-4DB2-BD59-A6C34878D82A}">
                    <a16:rowId xmlns:a16="http://schemas.microsoft.com/office/drawing/2014/main" val="2799007581"/>
                  </a:ext>
                </a:extLst>
              </a:tr>
            </a:tbl>
          </a:graphicData>
        </a:graphic>
      </p:graphicFrame>
      <p:sp>
        <p:nvSpPr>
          <p:cNvPr id="6" name="Date Placeholder 5"/>
          <p:cNvSpPr>
            <a:spLocks noGrp="1"/>
          </p:cNvSpPr>
          <p:nvPr>
            <p:ph type="dt" sz="half" idx="10"/>
          </p:nvPr>
        </p:nvSpPr>
        <p:spPr/>
        <p:txBody>
          <a:bodyPr/>
          <a:lstStyle/>
          <a:p>
            <a:fld id="{21A8D66E-D4C1-438C-8B85-C19A0838289F}" type="datetime1">
              <a:rPr lang="fi-FI" smtClean="0"/>
              <a:pPr/>
              <a:t>21.10.2019</a:t>
            </a:fld>
            <a:endParaRPr lang="fi-FI" dirty="0"/>
          </a:p>
        </p:txBody>
      </p:sp>
    </p:spTree>
    <p:extLst>
      <p:ext uri="{BB962C8B-B14F-4D97-AF65-F5344CB8AC3E}">
        <p14:creationId xmlns:p14="http://schemas.microsoft.com/office/powerpoint/2010/main" val="7667632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p:cNvSpPr/>
          <p:nvPr/>
        </p:nvSpPr>
        <p:spPr>
          <a:xfrm>
            <a:off x="930776" y="1544593"/>
            <a:ext cx="3820838" cy="2043316"/>
          </a:xfrm>
          <a:prstGeom prst="rect">
            <a:avLst/>
          </a:prstGeom>
        </p:spPr>
        <p:txBody>
          <a:bodyPr wrap="square">
            <a:spAutoFit/>
          </a:bodyPr>
          <a:lstStyle/>
          <a:p>
            <a:pPr marL="88106" indent="-88106">
              <a:lnSpc>
                <a:spcPct val="107000"/>
              </a:lnSpc>
            </a:pPr>
            <a:r>
              <a:rPr lang="fi-FI" sz="1050" dirty="0">
                <a:solidFill>
                  <a:srgbClr val="00B050"/>
                </a:solidFill>
              </a:rPr>
              <a:t>Perusopinnot I = 25 op</a:t>
            </a:r>
          </a:p>
          <a:p>
            <a:pPr marL="88106" indent="-88106">
              <a:lnSpc>
                <a:spcPct val="107000"/>
              </a:lnSpc>
            </a:pPr>
            <a:r>
              <a:rPr lang="fi-FI" sz="1050" dirty="0">
                <a:solidFill>
                  <a:srgbClr val="00B050"/>
                </a:solidFill>
              </a:rPr>
              <a:t>LBIP009 Tuki-ja lii­kun­taeli­mis­tön ana­to­mia (4 op) Teemu + Taija</a:t>
            </a:r>
            <a:endParaRPr lang="fi-FI" sz="1350" dirty="0">
              <a:solidFill>
                <a:srgbClr val="00B050"/>
              </a:solidFill>
            </a:endParaRPr>
          </a:p>
          <a:p>
            <a:pPr marL="88106" indent="-88106">
              <a:lnSpc>
                <a:spcPct val="107000"/>
              </a:lnSpc>
            </a:pPr>
            <a:r>
              <a:rPr lang="fi-FI" sz="1050" dirty="0">
                <a:solidFill>
                  <a:srgbClr val="00B050"/>
                </a:solidFill>
              </a:rPr>
              <a:t>LBIP010 Fy­sio­lo­gian pe­rus­teet (4</a:t>
            </a:r>
            <a:r>
              <a:rPr lang="fi-FI" sz="1050" b="1" dirty="0">
                <a:solidFill>
                  <a:srgbClr val="00B050"/>
                </a:solidFill>
              </a:rPr>
              <a:t> </a:t>
            </a:r>
            <a:r>
              <a:rPr lang="fi-FI" sz="1050" dirty="0">
                <a:solidFill>
                  <a:srgbClr val="00B050"/>
                </a:solidFill>
              </a:rPr>
              <a:t>op) Teemu</a:t>
            </a:r>
            <a:endParaRPr lang="fi-FI" sz="1350" dirty="0">
              <a:solidFill>
                <a:srgbClr val="00B050"/>
              </a:solidFill>
            </a:endParaRPr>
          </a:p>
          <a:p>
            <a:pPr marL="88106" indent="-88106">
              <a:lnSpc>
                <a:spcPct val="107000"/>
              </a:lnSpc>
              <a:defRPr/>
            </a:pPr>
            <a:r>
              <a:rPr lang="fi-FI" sz="1050" dirty="0">
                <a:solidFill>
                  <a:srgbClr val="00B050"/>
                </a:solidFill>
              </a:rPr>
              <a:t>Biomekaniikan perusteet 5 op </a:t>
            </a:r>
            <a:r>
              <a:rPr lang="fi-FI" sz="1050" dirty="0" err="1">
                <a:solidFill>
                  <a:srgbClr val="00B050"/>
                </a:solidFill>
              </a:rPr>
              <a:t>Taija+BME</a:t>
            </a:r>
            <a:endParaRPr lang="fi-FI" sz="1050" dirty="0">
              <a:solidFill>
                <a:srgbClr val="00B050"/>
              </a:solidFill>
            </a:endParaRPr>
          </a:p>
          <a:p>
            <a:pPr marL="88106" indent="-88106">
              <a:lnSpc>
                <a:spcPct val="107000"/>
              </a:lnSpc>
              <a:defRPr/>
            </a:pPr>
            <a:r>
              <a:rPr lang="fi-FI" sz="1050" dirty="0">
                <a:solidFill>
                  <a:srgbClr val="00B050"/>
                </a:solidFill>
              </a:rPr>
              <a:t>Solu- ja molekyylibiologian perusteet (2 op) Juha H+LLT+GER</a:t>
            </a:r>
            <a:endParaRPr lang="fi-FI" sz="1350" dirty="0">
              <a:solidFill>
                <a:srgbClr val="00B050"/>
              </a:solidFill>
            </a:endParaRPr>
          </a:p>
          <a:p>
            <a:pPr marL="88106" indent="-88106">
              <a:lnSpc>
                <a:spcPct val="107000"/>
              </a:lnSpc>
              <a:defRPr/>
            </a:pPr>
            <a:r>
              <a:rPr lang="fi-FI" sz="1050" dirty="0">
                <a:solidFill>
                  <a:srgbClr val="00B050"/>
                </a:solidFill>
              </a:rPr>
              <a:t>Energia-aineenvaihdunta ja biokemia 3 op Juha H</a:t>
            </a:r>
          </a:p>
          <a:p>
            <a:pPr marL="83344" indent="-83344">
              <a:lnSpc>
                <a:spcPct val="107000"/>
              </a:lnSpc>
            </a:pPr>
            <a:r>
              <a:rPr lang="fi-FI" sz="1050" dirty="0">
                <a:solidFill>
                  <a:srgbClr val="00B050"/>
                </a:solidFill>
              </a:rPr>
              <a:t>Kuormitusfysiologia I 4 op Teemu +LFY</a:t>
            </a:r>
            <a:endParaRPr lang="fi-FI" sz="1350" dirty="0">
              <a:solidFill>
                <a:srgbClr val="00B050"/>
              </a:solidFill>
            </a:endParaRPr>
          </a:p>
          <a:p>
            <a:pPr marL="83344" indent="-83344">
              <a:lnSpc>
                <a:spcPct val="107000"/>
              </a:lnSpc>
            </a:pPr>
            <a:r>
              <a:rPr lang="fi-FI" sz="1050" dirty="0">
                <a:solidFill>
                  <a:srgbClr val="00B050"/>
                </a:solidFill>
              </a:rPr>
              <a:t>Kuormitusfysiologia II 3 op Teemu + LFY</a:t>
            </a:r>
            <a:endParaRPr lang="fi-FI" sz="1350" dirty="0">
              <a:solidFill>
                <a:srgbClr val="00B050"/>
              </a:solidFill>
            </a:endParaRPr>
          </a:p>
          <a:p>
            <a:pPr marL="62508" indent="-62508">
              <a:lnSpc>
                <a:spcPct val="107000"/>
              </a:lnSpc>
            </a:pPr>
            <a:endParaRPr lang="fi-FI" sz="1350" dirty="0">
              <a:solidFill>
                <a:srgbClr val="00B050"/>
              </a:solidFill>
            </a:endParaRPr>
          </a:p>
        </p:txBody>
      </p:sp>
      <p:sp>
        <p:nvSpPr>
          <p:cNvPr id="3" name="Rectangle 2"/>
          <p:cNvSpPr/>
          <p:nvPr/>
        </p:nvSpPr>
        <p:spPr>
          <a:xfrm>
            <a:off x="950384" y="3536861"/>
            <a:ext cx="3429000" cy="1821011"/>
          </a:xfrm>
          <a:prstGeom prst="rect">
            <a:avLst/>
          </a:prstGeom>
        </p:spPr>
        <p:txBody>
          <a:bodyPr>
            <a:spAutoFit/>
          </a:bodyPr>
          <a:lstStyle/>
          <a:p>
            <a:pPr marL="46196" indent="-46196">
              <a:lnSpc>
                <a:spcPct val="107000"/>
              </a:lnSpc>
            </a:pPr>
            <a:r>
              <a:rPr lang="fi-FI" sz="1050" dirty="0">
                <a:solidFill>
                  <a:srgbClr val="7030A0"/>
                </a:solidFill>
              </a:rPr>
              <a:t>Perusopinnot II = 25</a:t>
            </a:r>
          </a:p>
          <a:p>
            <a:pPr marL="46196" indent="-46196">
              <a:lnSpc>
                <a:spcPct val="107000"/>
              </a:lnSpc>
            </a:pPr>
            <a:r>
              <a:rPr lang="fi-FI" sz="1050" dirty="0">
                <a:solidFill>
                  <a:srgbClr val="7030A0"/>
                </a:solidFill>
              </a:rPr>
              <a:t>Tuki- ja liikuntaelimistön anatomian har­joi­tuk­set 2 op Teemu + (Hulmi)</a:t>
            </a:r>
            <a:endParaRPr lang="fi-FI" sz="1350" dirty="0">
              <a:solidFill>
                <a:srgbClr val="7030A0"/>
              </a:solidFill>
            </a:endParaRPr>
          </a:p>
          <a:p>
            <a:pPr marL="46196" indent="-46196">
              <a:lnSpc>
                <a:spcPct val="107000"/>
              </a:lnSpc>
            </a:pPr>
            <a:r>
              <a:rPr lang="fi-FI" sz="1050" dirty="0">
                <a:solidFill>
                  <a:srgbClr val="7030A0"/>
                </a:solidFill>
              </a:rPr>
              <a:t>Fysiologian perusteiden harjoitukset 1 op Teemu</a:t>
            </a:r>
          </a:p>
          <a:p>
            <a:pPr marL="46196" indent="-46196">
              <a:lnSpc>
                <a:spcPct val="107000"/>
              </a:lnSpc>
            </a:pPr>
            <a:r>
              <a:rPr lang="fi-FI" sz="1050" dirty="0">
                <a:solidFill>
                  <a:srgbClr val="7030A0"/>
                </a:solidFill>
              </a:rPr>
              <a:t>Kuormitusfysiologian harjoitukset 3 op Teemu</a:t>
            </a:r>
          </a:p>
          <a:p>
            <a:pPr marL="88106" indent="-88106">
              <a:lnSpc>
                <a:spcPct val="107000"/>
              </a:lnSpc>
              <a:defRPr/>
            </a:pPr>
            <a:r>
              <a:rPr lang="fi-FI" sz="1050" dirty="0">
                <a:solidFill>
                  <a:srgbClr val="7030A0"/>
                </a:solidFill>
              </a:rPr>
              <a:t>Her­mo­li­has­jär­jes­tel­män perusteet 7 op </a:t>
            </a:r>
            <a:r>
              <a:rPr lang="fi-FI" sz="1050" dirty="0" err="1">
                <a:solidFill>
                  <a:srgbClr val="7030A0"/>
                </a:solidFill>
              </a:rPr>
              <a:t>Janne+BME</a:t>
            </a:r>
            <a:endParaRPr lang="fi-FI" sz="1050" dirty="0">
              <a:solidFill>
                <a:srgbClr val="7030A0"/>
              </a:solidFill>
            </a:endParaRPr>
          </a:p>
          <a:p>
            <a:pPr marL="46196" indent="-46196">
              <a:lnSpc>
                <a:spcPct val="107000"/>
              </a:lnSpc>
            </a:pPr>
            <a:r>
              <a:rPr lang="fi-FI" sz="1050" dirty="0">
                <a:solidFill>
                  <a:srgbClr val="7030A0"/>
                </a:solidFill>
              </a:rPr>
              <a:t>Testaamisen peruskurssi 2 op Juha A (</a:t>
            </a:r>
            <a:r>
              <a:rPr lang="fi-FI" sz="1050" dirty="0" err="1">
                <a:solidFill>
                  <a:srgbClr val="7030A0"/>
                </a:solidFill>
              </a:rPr>
              <a:t>LPElle</a:t>
            </a:r>
            <a:r>
              <a:rPr lang="fi-FI" sz="1050" dirty="0">
                <a:solidFill>
                  <a:srgbClr val="7030A0"/>
                </a:solidFill>
              </a:rPr>
              <a:t> oma kurssi)</a:t>
            </a:r>
          </a:p>
          <a:p>
            <a:pPr marL="46196" indent="-46196">
              <a:lnSpc>
                <a:spcPct val="107000"/>
              </a:lnSpc>
            </a:pPr>
            <a:r>
              <a:rPr lang="fi-FI" sz="1050" dirty="0">
                <a:solidFill>
                  <a:srgbClr val="7030A0"/>
                </a:solidFill>
              </a:rPr>
              <a:t>Urheiluvalmennuksen peruskurssi 4 op  Juha A</a:t>
            </a:r>
          </a:p>
          <a:p>
            <a:pPr marL="46196" indent="-46196">
              <a:lnSpc>
                <a:spcPct val="107000"/>
              </a:lnSpc>
            </a:pPr>
            <a:r>
              <a:rPr lang="fi-FI" sz="1050" dirty="0">
                <a:solidFill>
                  <a:srgbClr val="7030A0"/>
                </a:solidFill>
              </a:rPr>
              <a:t>Ravitsemus ja liikunta 6 op Juha H LFY + LLT</a:t>
            </a:r>
          </a:p>
        </p:txBody>
      </p:sp>
      <p:sp>
        <p:nvSpPr>
          <p:cNvPr id="4" name="TextBox 3"/>
          <p:cNvSpPr txBox="1"/>
          <p:nvPr/>
        </p:nvSpPr>
        <p:spPr>
          <a:xfrm>
            <a:off x="5451778" y="1548819"/>
            <a:ext cx="1417454" cy="871713"/>
          </a:xfrm>
          <a:prstGeom prst="rect">
            <a:avLst/>
          </a:prstGeom>
          <a:noFill/>
        </p:spPr>
        <p:txBody>
          <a:bodyPr wrap="square" rtlCol="0">
            <a:spAutoFit/>
          </a:bodyPr>
          <a:lstStyle/>
          <a:p>
            <a:r>
              <a:rPr lang="fi-FI" sz="1013" dirty="0"/>
              <a:t>Perusopinnot yhteensä</a:t>
            </a:r>
          </a:p>
          <a:p>
            <a:r>
              <a:rPr lang="fi-FI" sz="1013" dirty="0"/>
              <a:t>BME=18</a:t>
            </a:r>
          </a:p>
          <a:p>
            <a:r>
              <a:rPr lang="fi-FI" sz="1013" dirty="0"/>
              <a:t>LFY=26</a:t>
            </a:r>
          </a:p>
          <a:p>
            <a:r>
              <a:rPr lang="fi-FI" sz="1013" dirty="0"/>
              <a:t>VTE=6</a:t>
            </a:r>
          </a:p>
        </p:txBody>
      </p:sp>
      <p:sp>
        <p:nvSpPr>
          <p:cNvPr id="5" name="Rectangle 4"/>
          <p:cNvSpPr/>
          <p:nvPr/>
        </p:nvSpPr>
        <p:spPr>
          <a:xfrm>
            <a:off x="4910716" y="3539091"/>
            <a:ext cx="3449052" cy="2405402"/>
          </a:xfrm>
          <a:prstGeom prst="rect">
            <a:avLst/>
          </a:prstGeom>
        </p:spPr>
        <p:txBody>
          <a:bodyPr wrap="square">
            <a:spAutoFit/>
          </a:bodyPr>
          <a:lstStyle/>
          <a:p>
            <a:pPr marL="66080" indent="-66080">
              <a:lnSpc>
                <a:spcPct val="107000"/>
              </a:lnSpc>
            </a:pPr>
            <a:r>
              <a:rPr lang="fi-FI" sz="1013" dirty="0">
                <a:solidFill>
                  <a:srgbClr val="0070C0"/>
                </a:solidFill>
              </a:rPr>
              <a:t>Aineopinnot = 35</a:t>
            </a:r>
          </a:p>
          <a:p>
            <a:pPr marL="66080" indent="-66080">
              <a:lnSpc>
                <a:spcPct val="107000"/>
              </a:lnSpc>
            </a:pPr>
            <a:r>
              <a:rPr lang="fi-FI" sz="1013" dirty="0">
                <a:solidFill>
                  <a:srgbClr val="0070C0"/>
                </a:solidFill>
              </a:rPr>
              <a:t>LBIA021 Fy­sio­lo­gian jat­ko­kurs­si I (4 op) Teemu LFY</a:t>
            </a:r>
            <a:endParaRPr lang="fi-FI" sz="1350" dirty="0">
              <a:solidFill>
                <a:srgbClr val="0070C0"/>
              </a:solidFill>
            </a:endParaRPr>
          </a:p>
          <a:p>
            <a:pPr marL="66080" indent="-66080">
              <a:lnSpc>
                <a:spcPct val="107000"/>
              </a:lnSpc>
            </a:pPr>
            <a:r>
              <a:rPr lang="fi-FI" sz="1013" dirty="0">
                <a:solidFill>
                  <a:srgbClr val="0070C0"/>
                </a:solidFill>
              </a:rPr>
              <a:t>LBIA022 Fy­sio­lo­gian jat­ko­kurs­si II (4 op) Teemu LFY</a:t>
            </a:r>
          </a:p>
          <a:p>
            <a:pPr marL="66080" indent="-66080">
              <a:lnSpc>
                <a:spcPct val="107000"/>
              </a:lnSpc>
              <a:defRPr/>
            </a:pPr>
            <a:r>
              <a:rPr lang="fi-FI" sz="1013" dirty="0">
                <a:solidFill>
                  <a:srgbClr val="0070C0"/>
                </a:solidFill>
              </a:rPr>
              <a:t>Biomekaanisia kuvantamismenetelmiä 4 op </a:t>
            </a:r>
            <a:r>
              <a:rPr lang="fi-FI" sz="1013" dirty="0" err="1">
                <a:solidFill>
                  <a:srgbClr val="0070C0"/>
                </a:solidFill>
              </a:rPr>
              <a:t>Taija+Mikko</a:t>
            </a:r>
            <a:endParaRPr lang="fi-FI" sz="1013" dirty="0">
              <a:solidFill>
                <a:srgbClr val="0070C0"/>
              </a:solidFill>
            </a:endParaRPr>
          </a:p>
          <a:p>
            <a:pPr marL="66080" indent="-66080">
              <a:lnSpc>
                <a:spcPct val="107000"/>
              </a:lnSpc>
            </a:pPr>
            <a:r>
              <a:rPr lang="fi-FI" sz="1013" dirty="0">
                <a:solidFill>
                  <a:srgbClr val="0070C0"/>
                </a:solidFill>
              </a:rPr>
              <a:t>Testaaminen urheiluvalmennuksessa ja kuntoilussa 4 op Juha A</a:t>
            </a:r>
          </a:p>
          <a:p>
            <a:pPr marL="66080" indent="-66080">
              <a:lnSpc>
                <a:spcPct val="107000"/>
              </a:lnSpc>
            </a:pPr>
            <a:r>
              <a:rPr lang="fi-FI" sz="1013" dirty="0">
                <a:solidFill>
                  <a:srgbClr val="0070C0"/>
                </a:solidFill>
              </a:rPr>
              <a:t>Harjoittelun vasteet /adaptaatiot?? 4 op (Juha A, Heikki K, Juha H, Mikko V, Antti M, Häkkinen)</a:t>
            </a:r>
          </a:p>
          <a:p>
            <a:pPr marL="66080" indent="-66080">
              <a:lnSpc>
                <a:spcPct val="107000"/>
              </a:lnSpc>
            </a:pPr>
            <a:r>
              <a:rPr lang="fi-FI" sz="1013" dirty="0">
                <a:solidFill>
                  <a:srgbClr val="0070C0"/>
                </a:solidFill>
              </a:rPr>
              <a:t>	- lihastason signalointi</a:t>
            </a:r>
          </a:p>
          <a:p>
            <a:pPr marL="66080" indent="-66080">
              <a:lnSpc>
                <a:spcPct val="107000"/>
              </a:lnSpc>
            </a:pPr>
            <a:r>
              <a:rPr lang="fi-FI" sz="1013" dirty="0">
                <a:solidFill>
                  <a:srgbClr val="0070C0"/>
                </a:solidFill>
              </a:rPr>
              <a:t>-</a:t>
            </a:r>
            <a:r>
              <a:rPr lang="fi-FI" sz="1013" dirty="0" err="1">
                <a:solidFill>
                  <a:srgbClr val="0070C0"/>
                </a:solidFill>
              </a:rPr>
              <a:t>kardiovasculaaristet</a:t>
            </a:r>
            <a:r>
              <a:rPr lang="fi-FI" sz="1013" dirty="0">
                <a:solidFill>
                  <a:srgbClr val="0070C0"/>
                </a:solidFill>
              </a:rPr>
              <a:t>?</a:t>
            </a:r>
          </a:p>
          <a:p>
            <a:pPr marL="66080" indent="-66080">
              <a:lnSpc>
                <a:spcPct val="107000"/>
              </a:lnSpc>
            </a:pPr>
            <a:r>
              <a:rPr lang="fi-FI" sz="1013" dirty="0">
                <a:solidFill>
                  <a:srgbClr val="0070C0"/>
                </a:solidFill>
              </a:rPr>
              <a:t>	- neuraaliset adaptaatiot – pitää tulla täällä</a:t>
            </a:r>
          </a:p>
          <a:p>
            <a:pPr marL="66080" indent="-66080">
              <a:lnSpc>
                <a:spcPct val="107000"/>
              </a:lnSpc>
            </a:pPr>
            <a:r>
              <a:rPr lang="fi-FI" sz="1013" dirty="0">
                <a:solidFill>
                  <a:srgbClr val="0070C0"/>
                </a:solidFill>
              </a:rPr>
              <a:t>- Harjoittelun ohjelmointi (kts. </a:t>
            </a:r>
            <a:r>
              <a:rPr lang="fi-FI" sz="1013" dirty="0" err="1">
                <a:solidFill>
                  <a:srgbClr val="0070C0"/>
                </a:solidFill>
              </a:rPr>
              <a:t>Urh.valm.jatkokurssi</a:t>
            </a:r>
            <a:r>
              <a:rPr lang="fi-FI" sz="1013" dirty="0">
                <a:solidFill>
                  <a:srgbClr val="0070C0"/>
                </a:solidFill>
              </a:rPr>
              <a:t>)</a:t>
            </a:r>
          </a:p>
          <a:p>
            <a:r>
              <a:rPr lang="fi-FI" sz="1013" dirty="0">
                <a:solidFill>
                  <a:srgbClr val="0070C0"/>
                </a:solidFill>
              </a:rPr>
              <a:t>Kandiseminaari 5 op</a:t>
            </a:r>
          </a:p>
          <a:p>
            <a:r>
              <a:rPr lang="fi-FI" sz="1013" dirty="0">
                <a:solidFill>
                  <a:srgbClr val="0070C0"/>
                </a:solidFill>
              </a:rPr>
              <a:t>Kanditutkielma 10 op</a:t>
            </a:r>
          </a:p>
        </p:txBody>
      </p:sp>
      <p:sp>
        <p:nvSpPr>
          <p:cNvPr id="6" name="TextBox 5"/>
          <p:cNvSpPr txBox="1"/>
          <p:nvPr/>
        </p:nvSpPr>
        <p:spPr>
          <a:xfrm>
            <a:off x="6755596" y="1544593"/>
            <a:ext cx="1417454" cy="871713"/>
          </a:xfrm>
          <a:prstGeom prst="rect">
            <a:avLst/>
          </a:prstGeom>
          <a:noFill/>
        </p:spPr>
        <p:txBody>
          <a:bodyPr wrap="square" rtlCol="0">
            <a:spAutoFit/>
          </a:bodyPr>
          <a:lstStyle/>
          <a:p>
            <a:r>
              <a:rPr lang="fi-FI" sz="1013" dirty="0"/>
              <a:t>Aineopinnot yhteensä</a:t>
            </a:r>
          </a:p>
          <a:p>
            <a:r>
              <a:rPr lang="fi-FI" sz="1013" dirty="0"/>
              <a:t>BME=4+15</a:t>
            </a:r>
          </a:p>
          <a:p>
            <a:r>
              <a:rPr lang="fi-FI" sz="1013" dirty="0"/>
              <a:t>LFY=10+15</a:t>
            </a:r>
          </a:p>
          <a:p>
            <a:r>
              <a:rPr lang="fi-FI" sz="1013" dirty="0"/>
              <a:t>VTE=8+15</a:t>
            </a:r>
          </a:p>
        </p:txBody>
      </p:sp>
      <p:sp>
        <p:nvSpPr>
          <p:cNvPr id="7" name="TextBox 6"/>
          <p:cNvSpPr txBox="1"/>
          <p:nvPr/>
        </p:nvSpPr>
        <p:spPr>
          <a:xfrm>
            <a:off x="5610271" y="2373466"/>
            <a:ext cx="2517923" cy="871713"/>
          </a:xfrm>
          <a:prstGeom prst="rect">
            <a:avLst/>
          </a:prstGeom>
          <a:noFill/>
        </p:spPr>
        <p:txBody>
          <a:bodyPr wrap="square" rtlCol="0">
            <a:spAutoFit/>
          </a:bodyPr>
          <a:lstStyle/>
          <a:p>
            <a:r>
              <a:rPr lang="fi-FI" sz="1013" dirty="0"/>
              <a:t>Pakollista </a:t>
            </a:r>
            <a:r>
              <a:rPr lang="fi-FI" sz="1013" dirty="0" err="1"/>
              <a:t>corea</a:t>
            </a:r>
            <a:r>
              <a:rPr lang="fi-FI" sz="1013" dirty="0"/>
              <a:t> yhteensä</a:t>
            </a:r>
          </a:p>
          <a:p>
            <a:r>
              <a:rPr lang="fi-FI" sz="1013" dirty="0"/>
              <a:t>BME=22+15</a:t>
            </a:r>
          </a:p>
          <a:p>
            <a:r>
              <a:rPr lang="fi-FI" sz="1013" dirty="0"/>
              <a:t>LFY=34+15</a:t>
            </a:r>
          </a:p>
          <a:p>
            <a:r>
              <a:rPr lang="fi-FI" sz="1013" dirty="0"/>
              <a:t>VTE=14+15</a:t>
            </a:r>
          </a:p>
          <a:p>
            <a:r>
              <a:rPr lang="fi-FI" sz="1013" dirty="0"/>
              <a:t>YHT. 70+15= 83 op pakollista LB sisältöä</a:t>
            </a:r>
          </a:p>
        </p:txBody>
      </p:sp>
      <p:sp>
        <p:nvSpPr>
          <p:cNvPr id="8" name="Rectangle 7"/>
          <p:cNvSpPr/>
          <p:nvPr/>
        </p:nvSpPr>
        <p:spPr>
          <a:xfrm>
            <a:off x="1711720" y="1002628"/>
            <a:ext cx="6072496" cy="300082"/>
          </a:xfrm>
          <a:prstGeom prst="rect">
            <a:avLst/>
          </a:prstGeom>
        </p:spPr>
        <p:txBody>
          <a:bodyPr wrap="none">
            <a:spAutoFit/>
          </a:bodyPr>
          <a:lstStyle/>
          <a:p>
            <a:r>
              <a:rPr lang="fi-FI" sz="1350" dirty="0"/>
              <a:t>Liikuntabiologian kandidaatin tutkinto-ohjelman perus- ja aineopinnot 85 op</a:t>
            </a:r>
          </a:p>
        </p:txBody>
      </p:sp>
    </p:spTree>
    <p:extLst>
      <p:ext uri="{BB962C8B-B14F-4D97-AF65-F5344CB8AC3E}">
        <p14:creationId xmlns:p14="http://schemas.microsoft.com/office/powerpoint/2010/main" val="4374198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fi-FI" b="1" smtClean="0">
                <a:solidFill>
                  <a:srgbClr val="FF0000"/>
                </a:solidFill>
              </a:rPr>
              <a:t>JYU. Since 1863. Bottas</a:t>
            </a:r>
            <a:endParaRPr lang="fi-FI" b="1" dirty="0" smtClean="0"/>
          </a:p>
        </p:txBody>
      </p:sp>
      <p:sp>
        <p:nvSpPr>
          <p:cNvPr id="3" name="Slide Number Placeholder 2"/>
          <p:cNvSpPr>
            <a:spLocks noGrp="1"/>
          </p:cNvSpPr>
          <p:nvPr>
            <p:ph type="sldNum" sz="quarter" idx="12"/>
          </p:nvPr>
        </p:nvSpPr>
        <p:spPr/>
        <p:txBody>
          <a:bodyPr/>
          <a:lstStyle/>
          <a:p>
            <a:fld id="{0FE3988A-0109-0B40-965D-9E0ED41EFEE4}" type="slidenum">
              <a:rPr lang="fi-FI" smtClean="0"/>
              <a:pPr/>
              <a:t>2</a:t>
            </a:fld>
            <a:endParaRPr lang="fi-FI" dirty="0"/>
          </a:p>
        </p:txBody>
      </p:sp>
      <p:sp>
        <p:nvSpPr>
          <p:cNvPr id="4" name="Title 3"/>
          <p:cNvSpPr>
            <a:spLocks noGrp="1"/>
          </p:cNvSpPr>
          <p:nvPr>
            <p:ph type="title"/>
          </p:nvPr>
        </p:nvSpPr>
        <p:spPr>
          <a:xfrm>
            <a:off x="457200" y="278697"/>
            <a:ext cx="7368419" cy="1019912"/>
          </a:xfrm>
        </p:spPr>
        <p:txBody>
          <a:bodyPr/>
          <a:lstStyle/>
          <a:p>
            <a:r>
              <a:rPr lang="fi-FI" dirty="0" err="1" smtClean="0">
                <a:solidFill>
                  <a:schemeClr val="tx2">
                    <a:lumMod val="90000"/>
                    <a:lumOff val="10000"/>
                  </a:schemeClr>
                </a:solidFill>
              </a:rPr>
              <a:t>LTKn</a:t>
            </a:r>
            <a:r>
              <a:rPr lang="fi-FI" dirty="0" smtClean="0">
                <a:solidFill>
                  <a:schemeClr val="tx2">
                    <a:lumMod val="90000"/>
                    <a:lumOff val="10000"/>
                  </a:schemeClr>
                </a:solidFill>
              </a:rPr>
              <a:t> OPS -TYÖPAJA 4</a:t>
            </a:r>
            <a:endParaRPr lang="fi-FI" dirty="0">
              <a:solidFill>
                <a:schemeClr val="tx2">
                  <a:lumMod val="90000"/>
                  <a:lumOff val="10000"/>
                </a:schemeClr>
              </a:solidFill>
            </a:endParaRPr>
          </a:p>
        </p:txBody>
      </p:sp>
      <p:sp>
        <p:nvSpPr>
          <p:cNvPr id="5" name="Content Placeholder 4"/>
          <p:cNvSpPr>
            <a:spLocks noGrp="1"/>
          </p:cNvSpPr>
          <p:nvPr>
            <p:ph idx="1"/>
          </p:nvPr>
        </p:nvSpPr>
        <p:spPr>
          <a:xfrm>
            <a:off x="457200" y="1582306"/>
            <a:ext cx="8229600" cy="4557156"/>
          </a:xfrm>
        </p:spPr>
        <p:txBody>
          <a:bodyPr>
            <a:normAutofit/>
          </a:bodyPr>
          <a:lstStyle/>
          <a:p>
            <a:pPr marL="0" indent="0">
              <a:buNone/>
            </a:pPr>
            <a:r>
              <a:rPr lang="fi-FI" sz="1600" b="1" dirty="0" smtClean="0">
                <a:solidFill>
                  <a:srgbClr val="002060"/>
                </a:solidFill>
                <a:latin typeface="+mn-lt"/>
              </a:rPr>
              <a:t>Ohjelma </a:t>
            </a:r>
          </a:p>
          <a:p>
            <a:pPr marL="0" indent="0" algn="just">
              <a:buNone/>
            </a:pPr>
            <a:r>
              <a:rPr lang="fi-FI" sz="1600" dirty="0" smtClean="0">
                <a:solidFill>
                  <a:schemeClr val="tx2">
                    <a:lumMod val="90000"/>
                    <a:lumOff val="10000"/>
                  </a:schemeClr>
                </a:solidFill>
                <a:latin typeface="+mn-lt"/>
              </a:rPr>
              <a:t>12.15		Avaus + OPS -väliarvioinnista: palautetta Terhi </a:t>
            </a:r>
            <a:r>
              <a:rPr lang="fi-FI" sz="1600" dirty="0" err="1" smtClean="0">
                <a:solidFill>
                  <a:schemeClr val="tx2">
                    <a:lumMod val="90000"/>
                    <a:lumOff val="10000"/>
                  </a:schemeClr>
                </a:solidFill>
                <a:latin typeface="+mn-lt"/>
              </a:rPr>
              <a:t>Skaniakos</a:t>
            </a:r>
            <a:r>
              <a:rPr lang="fi-FI" sz="1600" dirty="0" smtClean="0">
                <a:solidFill>
                  <a:schemeClr val="tx2">
                    <a:lumMod val="90000"/>
                    <a:lumOff val="10000"/>
                  </a:schemeClr>
                </a:solidFill>
                <a:latin typeface="+mn-lt"/>
              </a:rPr>
              <a:t> (Reijo)</a:t>
            </a:r>
          </a:p>
          <a:p>
            <a:pPr marL="0" indent="0" algn="just">
              <a:buNone/>
            </a:pPr>
            <a:r>
              <a:rPr lang="fi-FI" sz="1600" dirty="0" smtClean="0">
                <a:solidFill>
                  <a:schemeClr val="tx2">
                    <a:lumMod val="90000"/>
                    <a:lumOff val="10000"/>
                  </a:schemeClr>
                </a:solidFill>
                <a:latin typeface="+mn-lt"/>
              </a:rPr>
              <a:t>12.30		Tutkinto-ohjelmien OPS -tilannekatsaus (</a:t>
            </a:r>
            <a:r>
              <a:rPr lang="fi-FI" sz="1600" dirty="0">
                <a:solidFill>
                  <a:schemeClr val="tx2">
                    <a:lumMod val="90000"/>
                    <a:lumOff val="10000"/>
                  </a:schemeClr>
                </a:solidFill>
                <a:latin typeface="+mn-lt"/>
              </a:rPr>
              <a:t>kanditutkinnot; </a:t>
            </a:r>
            <a:r>
              <a:rPr lang="fi-FI" sz="1600" dirty="0" smtClean="0">
                <a:solidFill>
                  <a:schemeClr val="tx2">
                    <a:lumMod val="90000"/>
                    <a:lumOff val="10000"/>
                  </a:schemeClr>
                </a:solidFill>
                <a:latin typeface="+mn-lt"/>
              </a:rPr>
              <a:t>tutkinto-					ohjelmavastaavat) ja sparrausta pöydittäin (10 + 15 min./ohjelma)</a:t>
            </a:r>
          </a:p>
          <a:p>
            <a:pPr marL="0" indent="0" algn="just">
              <a:buNone/>
            </a:pPr>
            <a:r>
              <a:rPr lang="fi-FI" sz="1600" dirty="0">
                <a:solidFill>
                  <a:schemeClr val="tx2">
                    <a:lumMod val="90000"/>
                    <a:lumOff val="10000"/>
                  </a:schemeClr>
                </a:solidFill>
                <a:latin typeface="+mn-lt"/>
              </a:rPr>
              <a:t>	</a:t>
            </a:r>
            <a:r>
              <a:rPr lang="fi-FI" sz="1600" dirty="0" smtClean="0">
                <a:solidFill>
                  <a:schemeClr val="tx2">
                    <a:lumMod val="90000"/>
                    <a:lumOff val="10000"/>
                  </a:schemeClr>
                </a:solidFill>
                <a:latin typeface="+mn-lt"/>
              </a:rPr>
              <a:t>		- TT (12.30-13.00)</a:t>
            </a:r>
          </a:p>
          <a:p>
            <a:pPr marL="0" indent="0" algn="just">
              <a:buNone/>
            </a:pPr>
            <a:r>
              <a:rPr lang="fi-FI" sz="1600" dirty="0">
                <a:solidFill>
                  <a:schemeClr val="tx2">
                    <a:lumMod val="90000"/>
                    <a:lumOff val="10000"/>
                  </a:schemeClr>
                </a:solidFill>
                <a:latin typeface="+mn-lt"/>
              </a:rPr>
              <a:t>	</a:t>
            </a:r>
            <a:r>
              <a:rPr lang="fi-FI" sz="1600" dirty="0" smtClean="0">
                <a:solidFill>
                  <a:schemeClr val="tx2">
                    <a:lumMod val="90000"/>
                    <a:lumOff val="10000"/>
                  </a:schemeClr>
                </a:solidFill>
                <a:latin typeface="+mn-lt"/>
              </a:rPr>
              <a:t>		- LPE (13.00-13.30)</a:t>
            </a:r>
          </a:p>
          <a:p>
            <a:pPr marL="0" indent="0" algn="just">
              <a:buNone/>
            </a:pPr>
            <a:r>
              <a:rPr lang="fi-FI" sz="1600" dirty="0">
                <a:solidFill>
                  <a:schemeClr val="tx2">
                    <a:lumMod val="90000"/>
                    <a:lumOff val="10000"/>
                  </a:schemeClr>
                </a:solidFill>
                <a:latin typeface="+mn-lt"/>
              </a:rPr>
              <a:t>	</a:t>
            </a:r>
            <a:r>
              <a:rPr lang="fi-FI" sz="1600" dirty="0" smtClean="0">
                <a:solidFill>
                  <a:schemeClr val="tx2">
                    <a:lumMod val="90000"/>
                    <a:lumOff val="10000"/>
                  </a:schemeClr>
                </a:solidFill>
                <a:latin typeface="+mn-lt"/>
              </a:rPr>
              <a:t>kahvit</a:t>
            </a:r>
          </a:p>
          <a:p>
            <a:pPr marL="0" indent="0" algn="just">
              <a:buNone/>
            </a:pPr>
            <a:r>
              <a:rPr lang="fi-FI" sz="1600" dirty="0">
                <a:solidFill>
                  <a:schemeClr val="tx2">
                    <a:lumMod val="90000"/>
                    <a:lumOff val="10000"/>
                  </a:schemeClr>
                </a:solidFill>
                <a:latin typeface="+mn-lt"/>
              </a:rPr>
              <a:t>	</a:t>
            </a:r>
            <a:r>
              <a:rPr lang="fi-FI" sz="1600" dirty="0" smtClean="0">
                <a:solidFill>
                  <a:schemeClr val="tx2">
                    <a:lumMod val="90000"/>
                    <a:lumOff val="10000"/>
                  </a:schemeClr>
                </a:solidFill>
                <a:latin typeface="+mn-lt"/>
              </a:rPr>
              <a:t>		- LB (13.45-14.15)</a:t>
            </a:r>
          </a:p>
          <a:p>
            <a:pPr marL="0" indent="0" algn="just">
              <a:buNone/>
            </a:pPr>
            <a:r>
              <a:rPr lang="fi-FI" sz="1600" dirty="0">
                <a:solidFill>
                  <a:schemeClr val="tx2">
                    <a:lumMod val="90000"/>
                    <a:lumOff val="10000"/>
                  </a:schemeClr>
                </a:solidFill>
                <a:latin typeface="+mn-lt"/>
              </a:rPr>
              <a:t>	</a:t>
            </a:r>
            <a:r>
              <a:rPr lang="fi-FI" sz="1600" dirty="0" smtClean="0">
                <a:solidFill>
                  <a:schemeClr val="tx2">
                    <a:lumMod val="90000"/>
                    <a:lumOff val="10000"/>
                  </a:schemeClr>
                </a:solidFill>
                <a:latin typeface="+mn-lt"/>
              </a:rPr>
              <a:t>		- LYT (14.15-14.45) </a:t>
            </a:r>
          </a:p>
          <a:p>
            <a:pPr marL="0" indent="0" algn="just">
              <a:buNone/>
            </a:pPr>
            <a:r>
              <a:rPr lang="fi-FI" sz="1600" dirty="0" smtClean="0">
                <a:solidFill>
                  <a:schemeClr val="tx2">
                    <a:lumMod val="90000"/>
                    <a:lumOff val="10000"/>
                  </a:schemeClr>
                </a:solidFill>
                <a:latin typeface="+mn-lt"/>
              </a:rPr>
              <a:t>14.45		</a:t>
            </a:r>
            <a:r>
              <a:rPr lang="fi-FI" sz="1600" dirty="0" err="1" smtClean="0">
                <a:solidFill>
                  <a:schemeClr val="tx2">
                    <a:lumMod val="90000"/>
                    <a:lumOff val="10000"/>
                  </a:schemeClr>
                </a:solidFill>
                <a:latin typeface="+mn-lt"/>
              </a:rPr>
              <a:t>LTKn</a:t>
            </a:r>
            <a:r>
              <a:rPr lang="fi-FI" sz="1600" dirty="0" smtClean="0">
                <a:solidFill>
                  <a:schemeClr val="tx2">
                    <a:lumMod val="90000"/>
                    <a:lumOff val="10000"/>
                  </a:schemeClr>
                </a:solidFill>
                <a:latin typeface="+mn-lt"/>
              </a:rPr>
              <a:t> yhteiset opinnot (Sami, Katja/Mikko, Taru)</a:t>
            </a:r>
          </a:p>
          <a:p>
            <a:pPr marL="0" indent="0" algn="just">
              <a:buNone/>
            </a:pPr>
            <a:r>
              <a:rPr lang="fi-FI" sz="1600" dirty="0" smtClean="0">
                <a:solidFill>
                  <a:schemeClr val="tx2">
                    <a:lumMod val="90000"/>
                    <a:lumOff val="10000"/>
                  </a:schemeClr>
                </a:solidFill>
                <a:latin typeface="+mn-lt"/>
              </a:rPr>
              <a:t>15.15		</a:t>
            </a:r>
            <a:r>
              <a:rPr lang="fi-FI" sz="1600" dirty="0" err="1" smtClean="0">
                <a:solidFill>
                  <a:schemeClr val="tx2">
                    <a:lumMod val="90000"/>
                    <a:lumOff val="10000"/>
                  </a:schemeClr>
                </a:solidFill>
                <a:latin typeface="+mn-lt"/>
              </a:rPr>
              <a:t>LTKn</a:t>
            </a:r>
            <a:r>
              <a:rPr lang="fi-FI" sz="1600" dirty="0" smtClean="0">
                <a:solidFill>
                  <a:schemeClr val="tx2">
                    <a:lumMod val="90000"/>
                    <a:lumOff val="10000"/>
                  </a:schemeClr>
                </a:solidFill>
                <a:latin typeface="+mn-lt"/>
              </a:rPr>
              <a:t> ryhmäohjaushanke (Anne, </a:t>
            </a:r>
            <a:r>
              <a:rPr lang="fi-FI" sz="1600" dirty="0" err="1" smtClean="0">
                <a:solidFill>
                  <a:schemeClr val="tx2">
                    <a:lumMod val="90000"/>
                    <a:lumOff val="10000"/>
                  </a:schemeClr>
                </a:solidFill>
                <a:latin typeface="+mn-lt"/>
              </a:rPr>
              <a:t>Minna,Teemu</a:t>
            </a:r>
            <a:r>
              <a:rPr lang="fi-FI" sz="1600" dirty="0" smtClean="0">
                <a:solidFill>
                  <a:schemeClr val="tx2">
                    <a:lumMod val="90000"/>
                    <a:lumOff val="10000"/>
                  </a:schemeClr>
                </a:solidFill>
                <a:latin typeface="+mn-lt"/>
              </a:rPr>
              <a:t>, </a:t>
            </a:r>
            <a:r>
              <a:rPr lang="fi-FI" sz="1600" dirty="0">
                <a:solidFill>
                  <a:schemeClr val="tx2">
                    <a:lumMod val="90000"/>
                    <a:lumOff val="10000"/>
                  </a:schemeClr>
                </a:solidFill>
                <a:latin typeface="+mn-lt"/>
              </a:rPr>
              <a:t>Terhi</a:t>
            </a:r>
            <a:r>
              <a:rPr lang="fi-FI" sz="1600" dirty="0" smtClean="0">
                <a:solidFill>
                  <a:schemeClr val="tx2">
                    <a:lumMod val="90000"/>
                    <a:lumOff val="10000"/>
                  </a:schemeClr>
                </a:solidFill>
                <a:latin typeface="+mn-lt"/>
              </a:rPr>
              <a:t>)</a:t>
            </a:r>
          </a:p>
          <a:p>
            <a:pPr marL="0" indent="0" algn="just">
              <a:buNone/>
            </a:pPr>
            <a:endParaRPr lang="fi-FI" sz="1600" dirty="0">
              <a:solidFill>
                <a:schemeClr val="tx2">
                  <a:lumMod val="90000"/>
                  <a:lumOff val="10000"/>
                </a:schemeClr>
              </a:solidFill>
              <a:latin typeface="+mn-lt"/>
            </a:endParaRPr>
          </a:p>
          <a:p>
            <a:pPr marL="0" indent="0" algn="just">
              <a:buNone/>
            </a:pPr>
            <a:r>
              <a:rPr lang="fi-FI" sz="1600" dirty="0" smtClean="0">
                <a:solidFill>
                  <a:schemeClr val="tx2">
                    <a:lumMod val="90000"/>
                    <a:lumOff val="10000"/>
                  </a:schemeClr>
                </a:solidFill>
                <a:latin typeface="+mn-lt"/>
              </a:rPr>
              <a:t>Päätös 15.45</a:t>
            </a:r>
          </a:p>
          <a:p>
            <a:pPr marL="0" indent="0">
              <a:buNone/>
            </a:pPr>
            <a:endParaRPr lang="fi-FI" sz="1600" dirty="0">
              <a:solidFill>
                <a:schemeClr val="tx2">
                  <a:lumMod val="90000"/>
                  <a:lumOff val="10000"/>
                </a:schemeClr>
              </a:solidFill>
              <a:latin typeface="+mn-lt"/>
            </a:endParaRPr>
          </a:p>
        </p:txBody>
      </p:sp>
      <p:sp>
        <p:nvSpPr>
          <p:cNvPr id="6" name="Date Placeholder 5"/>
          <p:cNvSpPr>
            <a:spLocks noGrp="1"/>
          </p:cNvSpPr>
          <p:nvPr>
            <p:ph type="dt" sz="half" idx="10"/>
          </p:nvPr>
        </p:nvSpPr>
        <p:spPr/>
        <p:txBody>
          <a:bodyPr/>
          <a:lstStyle/>
          <a:p>
            <a:fld id="{61F19916-D6CC-4F4A-B091-44C2C56618F6}" type="datetime1">
              <a:rPr lang="fi-FI" smtClean="0"/>
              <a:t>21.10.2019</a:t>
            </a:fld>
            <a:endParaRPr lang="fi-FI" dirty="0"/>
          </a:p>
        </p:txBody>
      </p:sp>
    </p:spTree>
    <p:extLst>
      <p:ext uri="{BB962C8B-B14F-4D97-AF65-F5344CB8AC3E}">
        <p14:creationId xmlns:p14="http://schemas.microsoft.com/office/powerpoint/2010/main" val="10849208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fi-FI" b="1" smtClean="0">
                <a:solidFill>
                  <a:srgbClr val="FF0000"/>
                </a:solidFill>
              </a:rPr>
              <a:t>JYU. </a:t>
            </a:r>
            <a:r>
              <a:rPr lang="fi-FI" b="1" smtClean="0"/>
              <a:t>Since 1863.</a:t>
            </a:r>
            <a:endParaRPr lang="fi-FI" b="1" dirty="0" smtClean="0"/>
          </a:p>
        </p:txBody>
      </p:sp>
      <p:sp>
        <p:nvSpPr>
          <p:cNvPr id="3" name="Slide Number Placeholder 2"/>
          <p:cNvSpPr>
            <a:spLocks noGrp="1"/>
          </p:cNvSpPr>
          <p:nvPr>
            <p:ph type="sldNum" sz="quarter" idx="12"/>
          </p:nvPr>
        </p:nvSpPr>
        <p:spPr/>
        <p:txBody>
          <a:bodyPr/>
          <a:lstStyle/>
          <a:p>
            <a:fld id="{0FE3988A-0109-0B40-965D-9E0ED41EFEE4}" type="slidenum">
              <a:rPr lang="fi-FI" smtClean="0"/>
              <a:pPr/>
              <a:t>20</a:t>
            </a:fld>
            <a:endParaRPr lang="fi-FI" dirty="0"/>
          </a:p>
        </p:txBody>
      </p:sp>
      <p:sp>
        <p:nvSpPr>
          <p:cNvPr id="4" name="Title 3"/>
          <p:cNvSpPr>
            <a:spLocks noGrp="1"/>
          </p:cNvSpPr>
          <p:nvPr>
            <p:ph type="title"/>
          </p:nvPr>
        </p:nvSpPr>
        <p:spPr>
          <a:xfrm>
            <a:off x="201706" y="865391"/>
            <a:ext cx="8363270" cy="1155408"/>
          </a:xfrm>
        </p:spPr>
        <p:txBody>
          <a:bodyPr>
            <a:normAutofit fontScale="90000"/>
          </a:bodyPr>
          <a:lstStyle/>
          <a:p>
            <a:r>
              <a:rPr lang="fi-FI" dirty="0" smtClean="0"/>
              <a:t>Liikuntabiologiaa LPE-opiskelijoille (12 op) </a:t>
            </a:r>
            <a:endParaRPr lang="fi-FI" dirty="0"/>
          </a:p>
        </p:txBody>
      </p:sp>
      <p:sp>
        <p:nvSpPr>
          <p:cNvPr id="5" name="Content Placeholder 4"/>
          <p:cNvSpPr>
            <a:spLocks noGrp="1"/>
          </p:cNvSpPr>
          <p:nvPr>
            <p:ph idx="1"/>
          </p:nvPr>
        </p:nvSpPr>
        <p:spPr>
          <a:xfrm>
            <a:off x="311643" y="2163922"/>
            <a:ext cx="6542069" cy="3637843"/>
          </a:xfrm>
        </p:spPr>
        <p:txBody>
          <a:bodyPr>
            <a:normAutofit fontScale="77500" lnSpcReduction="20000"/>
          </a:bodyPr>
          <a:lstStyle/>
          <a:p>
            <a:pPr marL="88106" indent="-88106">
              <a:lnSpc>
                <a:spcPct val="107000"/>
              </a:lnSpc>
            </a:pPr>
            <a:r>
              <a:rPr lang="fi-FI" dirty="0" smtClean="0"/>
              <a:t> Tuki-ja </a:t>
            </a:r>
            <a:r>
              <a:rPr lang="fi-FI" dirty="0"/>
              <a:t>lii­kun­taeli­mis­tön </a:t>
            </a:r>
            <a:r>
              <a:rPr lang="fi-FI" dirty="0" smtClean="0"/>
              <a:t>ana­to­mia </a:t>
            </a:r>
            <a:r>
              <a:rPr lang="fi-FI" dirty="0" smtClean="0">
                <a:solidFill>
                  <a:srgbClr val="FF0000"/>
                </a:solidFill>
              </a:rPr>
              <a:t>(2)</a:t>
            </a:r>
            <a:endParaRPr lang="fi-FI" sz="3000" dirty="0">
              <a:solidFill>
                <a:srgbClr val="FF0000"/>
              </a:solidFill>
            </a:endParaRPr>
          </a:p>
          <a:p>
            <a:pPr marL="88106" indent="-88106">
              <a:lnSpc>
                <a:spcPct val="107000"/>
              </a:lnSpc>
            </a:pPr>
            <a:r>
              <a:rPr lang="fi-FI" dirty="0" smtClean="0"/>
              <a:t> Fy­sio­lo­gian </a:t>
            </a:r>
            <a:r>
              <a:rPr lang="fi-FI" dirty="0"/>
              <a:t>pe­rus­teet </a:t>
            </a:r>
            <a:r>
              <a:rPr lang="fi-FI" dirty="0" smtClean="0">
                <a:solidFill>
                  <a:srgbClr val="FF0000"/>
                </a:solidFill>
              </a:rPr>
              <a:t>(2</a:t>
            </a:r>
            <a:r>
              <a:rPr lang="fi-FI" dirty="0">
                <a:solidFill>
                  <a:srgbClr val="FF0000"/>
                </a:solidFill>
              </a:rPr>
              <a:t>)</a:t>
            </a:r>
            <a:endParaRPr lang="fi-FI" dirty="0" smtClean="0"/>
          </a:p>
          <a:p>
            <a:pPr marL="88106" indent="-88106">
              <a:lnSpc>
                <a:spcPct val="107000"/>
              </a:lnSpc>
            </a:pPr>
            <a:r>
              <a:rPr lang="fi-FI" dirty="0" smtClean="0"/>
              <a:t> Kuormitusfysiologian perusteet (</a:t>
            </a:r>
            <a:r>
              <a:rPr lang="fi-FI" dirty="0" smtClean="0">
                <a:solidFill>
                  <a:srgbClr val="EB3E31"/>
                </a:solidFill>
              </a:rPr>
              <a:t>3 </a:t>
            </a:r>
            <a:r>
              <a:rPr lang="fi-FI" dirty="0" smtClean="0">
                <a:solidFill>
                  <a:srgbClr val="FF0000"/>
                </a:solidFill>
              </a:rPr>
              <a:t>op</a:t>
            </a:r>
            <a:r>
              <a:rPr lang="fi-FI" dirty="0" smtClean="0"/>
              <a:t>)</a:t>
            </a:r>
          </a:p>
          <a:p>
            <a:pPr marL="88106" indent="-88106">
              <a:lnSpc>
                <a:spcPct val="117000"/>
              </a:lnSpc>
            </a:pPr>
            <a:r>
              <a:rPr lang="fi-FI" dirty="0" smtClean="0"/>
              <a:t> Biomekaniikan perusteet (</a:t>
            </a:r>
            <a:r>
              <a:rPr lang="fi-FI" dirty="0" smtClean="0">
                <a:solidFill>
                  <a:srgbClr val="FF0000"/>
                </a:solidFill>
              </a:rPr>
              <a:t>3 </a:t>
            </a:r>
            <a:r>
              <a:rPr lang="fi-FI" dirty="0">
                <a:solidFill>
                  <a:srgbClr val="FF0000"/>
                </a:solidFill>
              </a:rPr>
              <a:t>op</a:t>
            </a:r>
            <a:r>
              <a:rPr lang="fi-FI" dirty="0"/>
              <a:t>)</a:t>
            </a:r>
          </a:p>
          <a:p>
            <a:pPr marL="88106" indent="-88106">
              <a:lnSpc>
                <a:spcPct val="117000"/>
              </a:lnSpc>
            </a:pPr>
            <a:r>
              <a:rPr lang="fi-FI" dirty="0" smtClean="0"/>
              <a:t> Testaaminen osin sama kuin meillä (</a:t>
            </a:r>
            <a:r>
              <a:rPr lang="fi-FI" dirty="0" smtClean="0">
                <a:solidFill>
                  <a:srgbClr val="FF0000"/>
                </a:solidFill>
              </a:rPr>
              <a:t>2 op</a:t>
            </a:r>
            <a:r>
              <a:rPr lang="fi-FI" dirty="0" smtClean="0"/>
              <a:t>)</a:t>
            </a:r>
            <a:endParaRPr lang="fi-FI" sz="3000" dirty="0"/>
          </a:p>
          <a:p>
            <a:endParaRPr lang="fi-FI" dirty="0" smtClean="0"/>
          </a:p>
          <a:p>
            <a:pPr marL="0" indent="0">
              <a:buNone/>
            </a:pPr>
            <a:r>
              <a:rPr lang="fi-FI" dirty="0" smtClean="0"/>
              <a:t>Näillä kursseilla samoja luentoja kuin LB-opiskelijoille, sisältöä typistetty.</a:t>
            </a:r>
            <a:endParaRPr lang="fi-FI" dirty="0"/>
          </a:p>
        </p:txBody>
      </p:sp>
      <p:sp>
        <p:nvSpPr>
          <p:cNvPr id="6" name="Date Placeholder 5"/>
          <p:cNvSpPr>
            <a:spLocks noGrp="1"/>
          </p:cNvSpPr>
          <p:nvPr>
            <p:ph type="dt" sz="half" idx="10"/>
          </p:nvPr>
        </p:nvSpPr>
        <p:spPr/>
        <p:txBody>
          <a:bodyPr/>
          <a:lstStyle/>
          <a:p>
            <a:fld id="{21A8D66E-D4C1-438C-8B85-C19A0838289F}" type="datetime1">
              <a:rPr lang="fi-FI" smtClean="0"/>
              <a:pPr/>
              <a:t>21.10.2019</a:t>
            </a:fld>
            <a:endParaRPr lang="fi-FI" dirty="0"/>
          </a:p>
        </p:txBody>
      </p:sp>
      <p:sp>
        <p:nvSpPr>
          <p:cNvPr id="7" name="Oval Callout 6"/>
          <p:cNvSpPr/>
          <p:nvPr/>
        </p:nvSpPr>
        <p:spPr>
          <a:xfrm>
            <a:off x="6184776" y="1806348"/>
            <a:ext cx="2818720" cy="2375807"/>
          </a:xfrm>
          <a:prstGeom prst="wedgeEllipseCallout">
            <a:avLst>
              <a:gd name="adj1" fmla="val -54939"/>
              <a:gd name="adj2" fmla="val -4054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2200" dirty="0"/>
              <a:t>Keskustellaan näistä! Tätä on räätälöity LPE-opejen kanssa</a:t>
            </a:r>
          </a:p>
        </p:txBody>
      </p:sp>
    </p:spTree>
    <p:extLst>
      <p:ext uri="{BB962C8B-B14F-4D97-AF65-F5344CB8AC3E}">
        <p14:creationId xmlns:p14="http://schemas.microsoft.com/office/powerpoint/2010/main" val="15108837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fi-FI" b="1" smtClean="0">
                <a:solidFill>
                  <a:srgbClr val="FF0000"/>
                </a:solidFill>
              </a:rPr>
              <a:t>JYU. </a:t>
            </a:r>
            <a:r>
              <a:rPr lang="fi-FI" b="1" smtClean="0"/>
              <a:t>Since 1863.</a:t>
            </a:r>
            <a:endParaRPr lang="fi-FI" b="1" dirty="0" smtClean="0"/>
          </a:p>
        </p:txBody>
      </p:sp>
      <p:sp>
        <p:nvSpPr>
          <p:cNvPr id="3" name="Slide Number Placeholder 2"/>
          <p:cNvSpPr>
            <a:spLocks noGrp="1"/>
          </p:cNvSpPr>
          <p:nvPr>
            <p:ph type="sldNum" sz="quarter" idx="12"/>
          </p:nvPr>
        </p:nvSpPr>
        <p:spPr/>
        <p:txBody>
          <a:bodyPr/>
          <a:lstStyle/>
          <a:p>
            <a:fld id="{0FE3988A-0109-0B40-965D-9E0ED41EFEE4}" type="slidenum">
              <a:rPr lang="fi-FI" smtClean="0"/>
              <a:pPr/>
              <a:t>21</a:t>
            </a:fld>
            <a:endParaRPr lang="fi-FI" dirty="0"/>
          </a:p>
        </p:txBody>
      </p:sp>
      <p:sp>
        <p:nvSpPr>
          <p:cNvPr id="4" name="Title 3"/>
          <p:cNvSpPr>
            <a:spLocks noGrp="1"/>
          </p:cNvSpPr>
          <p:nvPr>
            <p:ph type="title"/>
          </p:nvPr>
        </p:nvSpPr>
        <p:spPr>
          <a:xfrm>
            <a:off x="463924" y="865391"/>
            <a:ext cx="7984757" cy="1155408"/>
          </a:xfrm>
        </p:spPr>
        <p:txBody>
          <a:bodyPr>
            <a:normAutofit fontScale="90000"/>
          </a:bodyPr>
          <a:lstStyle/>
          <a:p>
            <a:r>
              <a:rPr lang="fi-FI" dirty="0" smtClean="0"/>
              <a:t>Liikuntabiologian perusteet-</a:t>
            </a:r>
            <a:r>
              <a:rPr lang="fi-FI" dirty="0" err="1" smtClean="0"/>
              <a:t>moduli</a:t>
            </a:r>
            <a:r>
              <a:rPr lang="fi-FI" dirty="0" smtClean="0"/>
              <a:t> (20 op) </a:t>
            </a:r>
            <a:endParaRPr lang="fi-FI" dirty="0"/>
          </a:p>
        </p:txBody>
      </p:sp>
      <p:sp>
        <p:nvSpPr>
          <p:cNvPr id="5" name="Content Placeholder 4"/>
          <p:cNvSpPr>
            <a:spLocks noGrp="1"/>
          </p:cNvSpPr>
          <p:nvPr>
            <p:ph idx="1"/>
          </p:nvPr>
        </p:nvSpPr>
        <p:spPr>
          <a:xfrm>
            <a:off x="463924" y="1977083"/>
            <a:ext cx="6542069" cy="2841900"/>
          </a:xfrm>
        </p:spPr>
        <p:txBody>
          <a:bodyPr>
            <a:normAutofit fontScale="85000" lnSpcReduction="20000"/>
          </a:bodyPr>
          <a:lstStyle/>
          <a:p>
            <a:pPr marL="88106" indent="-88106">
              <a:lnSpc>
                <a:spcPct val="107000"/>
              </a:lnSpc>
            </a:pPr>
            <a:endParaRPr lang="fi-FI" dirty="0" smtClean="0"/>
          </a:p>
          <a:p>
            <a:pPr marL="88106" indent="-88106">
              <a:lnSpc>
                <a:spcPct val="107000"/>
              </a:lnSpc>
            </a:pPr>
            <a:r>
              <a:rPr lang="fi-FI" dirty="0" smtClean="0"/>
              <a:t> Tuki-ja </a:t>
            </a:r>
            <a:r>
              <a:rPr lang="fi-FI" dirty="0"/>
              <a:t>lii­kun­taeli­mis­tön ana­to­mia (4 op</a:t>
            </a:r>
            <a:r>
              <a:rPr lang="fi-FI" dirty="0" smtClean="0"/>
              <a:t>)</a:t>
            </a:r>
            <a:endParaRPr lang="fi-FI" sz="3000" dirty="0">
              <a:solidFill>
                <a:srgbClr val="FF0000"/>
              </a:solidFill>
            </a:endParaRPr>
          </a:p>
          <a:p>
            <a:pPr marL="88106" indent="-88106">
              <a:lnSpc>
                <a:spcPct val="107000"/>
              </a:lnSpc>
            </a:pPr>
            <a:r>
              <a:rPr lang="fi-FI" dirty="0" smtClean="0"/>
              <a:t> </a:t>
            </a:r>
            <a:r>
              <a:rPr lang="fi-FI" dirty="0"/>
              <a:t>Fy­sio­lo­gian pe­rus­teet (4 op)</a:t>
            </a:r>
          </a:p>
          <a:p>
            <a:pPr marL="88106" indent="-88106">
              <a:lnSpc>
                <a:spcPct val="107000"/>
              </a:lnSpc>
            </a:pPr>
            <a:r>
              <a:rPr lang="fi-FI" dirty="0"/>
              <a:t> </a:t>
            </a:r>
            <a:r>
              <a:rPr lang="fi-FI" dirty="0" smtClean="0"/>
              <a:t>Kuormitusfysiologia I (4 </a:t>
            </a:r>
            <a:r>
              <a:rPr lang="fi-FI" dirty="0"/>
              <a:t>op)</a:t>
            </a:r>
          </a:p>
          <a:p>
            <a:pPr marL="88106" indent="-88106">
              <a:lnSpc>
                <a:spcPct val="117000"/>
              </a:lnSpc>
            </a:pPr>
            <a:r>
              <a:rPr lang="fi-FI" dirty="0" smtClean="0"/>
              <a:t> Biomekaniikan perusteet (3 op)</a:t>
            </a:r>
          </a:p>
          <a:p>
            <a:pPr marL="88106" indent="-88106">
              <a:lnSpc>
                <a:spcPct val="117000"/>
              </a:lnSpc>
            </a:pPr>
            <a:r>
              <a:rPr lang="fi-FI" dirty="0" smtClean="0"/>
              <a:t> Hermolihasjärjestelmän perusteet (5 op) </a:t>
            </a:r>
            <a:r>
              <a:rPr lang="fi-FI" sz="1800" dirty="0"/>
              <a:t> </a:t>
            </a:r>
          </a:p>
        </p:txBody>
      </p:sp>
      <p:sp>
        <p:nvSpPr>
          <p:cNvPr id="6" name="Date Placeholder 5"/>
          <p:cNvSpPr>
            <a:spLocks noGrp="1"/>
          </p:cNvSpPr>
          <p:nvPr>
            <p:ph type="dt" sz="half" idx="10"/>
          </p:nvPr>
        </p:nvSpPr>
        <p:spPr/>
        <p:txBody>
          <a:bodyPr/>
          <a:lstStyle/>
          <a:p>
            <a:fld id="{21A8D66E-D4C1-438C-8B85-C19A0838289F}" type="datetime1">
              <a:rPr lang="fi-FI" smtClean="0"/>
              <a:pPr/>
              <a:t>21.10.2019</a:t>
            </a:fld>
            <a:endParaRPr lang="fi-FI" dirty="0"/>
          </a:p>
        </p:txBody>
      </p:sp>
      <p:sp>
        <p:nvSpPr>
          <p:cNvPr id="7" name="TextBox 6"/>
          <p:cNvSpPr txBox="1"/>
          <p:nvPr/>
        </p:nvSpPr>
        <p:spPr>
          <a:xfrm>
            <a:off x="731184" y="5024269"/>
            <a:ext cx="7450237" cy="738664"/>
          </a:xfrm>
          <a:prstGeom prst="rect">
            <a:avLst/>
          </a:prstGeom>
          <a:noFill/>
        </p:spPr>
        <p:txBody>
          <a:bodyPr wrap="square" rtlCol="0">
            <a:spAutoFit/>
          </a:bodyPr>
          <a:lstStyle/>
          <a:p>
            <a:r>
              <a:rPr lang="fi-FI" sz="2100" i="1" dirty="0"/>
              <a:t>Tätä </a:t>
            </a:r>
            <a:r>
              <a:rPr lang="fi-FI" sz="2100" i="1" dirty="0" err="1"/>
              <a:t>modulia</a:t>
            </a:r>
            <a:r>
              <a:rPr lang="fi-FI" sz="2100" i="1" dirty="0"/>
              <a:t> tarjotaan kaikille avoimena, myös </a:t>
            </a:r>
            <a:r>
              <a:rPr lang="fi-FI" sz="2100" i="1" dirty="0" err="1"/>
              <a:t>EduFutura</a:t>
            </a:r>
            <a:r>
              <a:rPr lang="fi-FI" sz="2100" i="1" dirty="0"/>
              <a:t> yhteistyö</a:t>
            </a:r>
          </a:p>
        </p:txBody>
      </p:sp>
      <p:sp>
        <p:nvSpPr>
          <p:cNvPr id="8" name="Oval Callout 7"/>
          <p:cNvSpPr/>
          <p:nvPr/>
        </p:nvSpPr>
        <p:spPr>
          <a:xfrm>
            <a:off x="6070321" y="1908314"/>
            <a:ext cx="3161143" cy="2790880"/>
          </a:xfrm>
          <a:prstGeom prst="wedgeEllipseCallout">
            <a:avLst>
              <a:gd name="adj1" fmla="val -50194"/>
              <a:gd name="adj2" fmla="val -601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2400" dirty="0"/>
              <a:t>Onko tarvetta kahdelle erikokoiselle LB </a:t>
            </a:r>
            <a:r>
              <a:rPr lang="fi-FI" sz="2400" dirty="0" err="1"/>
              <a:t>modulille</a:t>
            </a:r>
            <a:r>
              <a:rPr lang="fi-FI" sz="2400" dirty="0"/>
              <a:t>?</a:t>
            </a:r>
          </a:p>
          <a:p>
            <a:pPr algn="ctr"/>
            <a:r>
              <a:rPr lang="fi-FI" sz="2400" dirty="0"/>
              <a:t>Vai 15 op ilman HL perusteita?</a:t>
            </a:r>
          </a:p>
        </p:txBody>
      </p:sp>
    </p:spTree>
    <p:extLst>
      <p:ext uri="{BB962C8B-B14F-4D97-AF65-F5344CB8AC3E}">
        <p14:creationId xmlns:p14="http://schemas.microsoft.com/office/powerpoint/2010/main" val="42686475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i-FI" dirty="0" smtClean="0"/>
              <a:t>Tutkintorakenne (2019) maisteri 120 op</a:t>
            </a:r>
            <a:endParaRPr lang="fi-FI" dirty="0"/>
          </a:p>
        </p:txBody>
      </p:sp>
      <p:sp>
        <p:nvSpPr>
          <p:cNvPr id="7" name="Rectangle 6"/>
          <p:cNvSpPr/>
          <p:nvPr/>
        </p:nvSpPr>
        <p:spPr>
          <a:xfrm>
            <a:off x="505792" y="2583062"/>
            <a:ext cx="3612727" cy="29489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350" dirty="0"/>
          </a:p>
        </p:txBody>
      </p:sp>
      <p:sp>
        <p:nvSpPr>
          <p:cNvPr id="4" name="Rectangle 3"/>
          <p:cNvSpPr/>
          <p:nvPr/>
        </p:nvSpPr>
        <p:spPr>
          <a:xfrm>
            <a:off x="505792" y="3549608"/>
            <a:ext cx="3263357" cy="119352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fi-FI" sz="1350" dirty="0"/>
              <a:t>Tutkinto-ohjelman syventävät </a:t>
            </a:r>
          </a:p>
          <a:p>
            <a:r>
              <a:rPr lang="fi-FI" sz="1350" dirty="0"/>
              <a:t>(60-80 op)</a:t>
            </a:r>
          </a:p>
        </p:txBody>
      </p:sp>
      <p:sp>
        <p:nvSpPr>
          <p:cNvPr id="5" name="Rectangle 4"/>
          <p:cNvSpPr/>
          <p:nvPr/>
        </p:nvSpPr>
        <p:spPr>
          <a:xfrm>
            <a:off x="505792" y="2579859"/>
            <a:ext cx="3263357" cy="969749"/>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fi-FI" sz="1200" b="1" dirty="0"/>
              <a:t>LB yhteiset syventävät opinnot 10 op </a:t>
            </a:r>
            <a:r>
              <a:rPr lang="fi-FI" sz="1200" dirty="0"/>
              <a:t>Opetusharjoittelu 5 op</a:t>
            </a:r>
          </a:p>
          <a:p>
            <a:r>
              <a:rPr lang="fi-FI" sz="1350" dirty="0"/>
              <a:t>Liikuntabiologian asiantuntijuus 3 op</a:t>
            </a:r>
          </a:p>
          <a:p>
            <a:r>
              <a:rPr lang="fi-FI" sz="1350" dirty="0"/>
              <a:t>Tutkimusetiikan syventäminen 2 op</a:t>
            </a:r>
            <a:endParaRPr lang="fi-FI" sz="1200" dirty="0"/>
          </a:p>
        </p:txBody>
      </p:sp>
      <p:sp>
        <p:nvSpPr>
          <p:cNvPr id="8" name="Rectangle 7"/>
          <p:cNvSpPr/>
          <p:nvPr/>
        </p:nvSpPr>
        <p:spPr>
          <a:xfrm>
            <a:off x="510976" y="4743134"/>
            <a:ext cx="3258173" cy="78884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fi-FI" sz="1350" dirty="0"/>
              <a:t>Muut vapaasti valittavat opinnot, jotka sisältävät valinnaisen opintokokonaisuuden tai </a:t>
            </a:r>
            <a:r>
              <a:rPr lang="fi-FI" sz="1350" dirty="0" err="1"/>
              <a:t>modulin</a:t>
            </a:r>
            <a:r>
              <a:rPr lang="fi-FI" sz="1350" dirty="0"/>
              <a:t> </a:t>
            </a:r>
            <a:r>
              <a:rPr lang="fi-FI" sz="1350" dirty="0" err="1"/>
              <a:t>väh</a:t>
            </a:r>
            <a:r>
              <a:rPr lang="fi-FI" sz="1350" dirty="0"/>
              <a:t>. 15 op</a:t>
            </a:r>
          </a:p>
        </p:txBody>
      </p:sp>
      <p:sp>
        <p:nvSpPr>
          <p:cNvPr id="20" name="TextBox 19"/>
          <p:cNvSpPr txBox="1"/>
          <p:nvPr/>
        </p:nvSpPr>
        <p:spPr>
          <a:xfrm>
            <a:off x="505792" y="2306062"/>
            <a:ext cx="2808782" cy="300082"/>
          </a:xfrm>
          <a:prstGeom prst="rect">
            <a:avLst/>
          </a:prstGeom>
          <a:noFill/>
        </p:spPr>
        <p:txBody>
          <a:bodyPr wrap="none" rtlCol="0">
            <a:spAutoFit/>
          </a:bodyPr>
          <a:lstStyle/>
          <a:p>
            <a:r>
              <a:rPr lang="fi-FI" sz="1350" dirty="0"/>
              <a:t>Maisterikoulutus (suomenkieliset)</a:t>
            </a:r>
          </a:p>
        </p:txBody>
      </p:sp>
      <p:sp>
        <p:nvSpPr>
          <p:cNvPr id="10" name="TextBox 9"/>
          <p:cNvSpPr txBox="1"/>
          <p:nvPr/>
        </p:nvSpPr>
        <p:spPr>
          <a:xfrm>
            <a:off x="4793742" y="3696247"/>
            <a:ext cx="3845052" cy="1200329"/>
          </a:xfrm>
          <a:prstGeom prst="rect">
            <a:avLst/>
          </a:prstGeom>
          <a:noFill/>
        </p:spPr>
        <p:txBody>
          <a:bodyPr wrap="square" rtlCol="0">
            <a:spAutoFit/>
          </a:bodyPr>
          <a:lstStyle/>
          <a:p>
            <a:r>
              <a:rPr lang="fi-FI" dirty="0"/>
              <a:t>Seuraavassa diassa kurssit jäsennelty </a:t>
            </a:r>
          </a:p>
          <a:p>
            <a:r>
              <a:rPr lang="fi-FI" dirty="0"/>
              <a:t>tutkinto-ohjelmittain ja sitten vielä osaamisalueittain</a:t>
            </a:r>
          </a:p>
        </p:txBody>
      </p:sp>
    </p:spTree>
    <p:extLst>
      <p:ext uri="{BB962C8B-B14F-4D97-AF65-F5344CB8AC3E}">
        <p14:creationId xmlns:p14="http://schemas.microsoft.com/office/powerpoint/2010/main" val="1956535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p:cNvSpPr/>
          <p:nvPr/>
        </p:nvSpPr>
        <p:spPr>
          <a:xfrm>
            <a:off x="4375404" y="3346178"/>
            <a:ext cx="5205222" cy="2738314"/>
          </a:xfrm>
          <a:prstGeom prst="rect">
            <a:avLst/>
          </a:prstGeom>
        </p:spPr>
        <p:txBody>
          <a:bodyPr wrap="square">
            <a:spAutoFit/>
          </a:bodyPr>
          <a:lstStyle/>
          <a:p>
            <a:pPr>
              <a:lnSpc>
                <a:spcPct val="107000"/>
              </a:lnSpc>
              <a:spcAft>
                <a:spcPts val="600"/>
              </a:spcAft>
            </a:pPr>
            <a:r>
              <a:rPr lang="fi-FI" sz="1200" b="1" dirty="0">
                <a:latin typeface="Calibri" panose="020F0502020204030204" pitchFamily="34" charset="0"/>
                <a:ea typeface="Calibri" panose="020F0502020204030204" pitchFamily="34" charset="0"/>
                <a:cs typeface="Times New Roman" panose="02020603050405020304" pitchFamily="18" charset="0"/>
              </a:rPr>
              <a:t>			VTE syventävät kurssit:</a:t>
            </a:r>
            <a:endParaRPr lang="fi-FI"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fi-FI" sz="1200" dirty="0">
                <a:latin typeface="Calibri" panose="020F0502020204030204" pitchFamily="34" charset="0"/>
                <a:ea typeface="Calibri" panose="020F0502020204030204" pitchFamily="34" charset="0"/>
                <a:cs typeface="Times New Roman" panose="02020603050405020304" pitchFamily="18" charset="0"/>
              </a:rPr>
              <a:t>Valmennuksen ja testauksen syventävä kurssi 8 op</a:t>
            </a:r>
          </a:p>
          <a:p>
            <a:pPr>
              <a:lnSpc>
                <a:spcPct val="107000"/>
              </a:lnSpc>
            </a:pPr>
            <a:r>
              <a:rPr lang="fi-FI" sz="1200" dirty="0">
                <a:latin typeface="Calibri" panose="020F0502020204030204" pitchFamily="34" charset="0"/>
                <a:ea typeface="Calibri" panose="020F0502020204030204" pitchFamily="34" charset="0"/>
                <a:cs typeface="Times New Roman" panose="02020603050405020304" pitchFamily="18" charset="0"/>
              </a:rPr>
              <a:t>Valmennuksen ja testauksen sovellukset eri kohderyhmille 4 op</a:t>
            </a:r>
          </a:p>
          <a:p>
            <a:pPr>
              <a:lnSpc>
                <a:spcPct val="107000"/>
              </a:lnSpc>
            </a:pPr>
            <a:r>
              <a:rPr lang="fi-FI" sz="1200" dirty="0">
                <a:solidFill>
                  <a:srgbClr val="FF0000"/>
                </a:solidFill>
                <a:latin typeface="Calibri" panose="020F0502020204030204" pitchFamily="34" charset="0"/>
                <a:ea typeface="Calibri" panose="020F0502020204030204" pitchFamily="34" charset="0"/>
                <a:cs typeface="Times New Roman" panose="02020603050405020304" pitchFamily="18" charset="0"/>
              </a:rPr>
              <a:t>Valmennuksen ja testauksen asiantuntijuustehtävä 5 op -&gt; työelämäharjoittelu –nimikkeeksi?</a:t>
            </a:r>
          </a:p>
          <a:p>
            <a:pPr>
              <a:lnSpc>
                <a:spcPct val="107000"/>
              </a:lnSpc>
            </a:pPr>
            <a:r>
              <a:rPr lang="fi-FI" sz="1200" dirty="0">
                <a:latin typeface="Calibri" panose="020F0502020204030204" pitchFamily="34" charset="0"/>
                <a:ea typeface="Calibri" panose="020F0502020204030204" pitchFamily="34" charset="0"/>
                <a:cs typeface="Times New Roman" panose="02020603050405020304" pitchFamily="18" charset="0"/>
              </a:rPr>
              <a:t>Valmennuksen ja testauksen kirjallisuus(seminaari) 5 op</a:t>
            </a:r>
          </a:p>
          <a:p>
            <a:pPr>
              <a:lnSpc>
                <a:spcPct val="107000"/>
              </a:lnSpc>
            </a:pPr>
            <a:r>
              <a:rPr lang="fi-FI" sz="1200" dirty="0">
                <a:solidFill>
                  <a:srgbClr val="FF0000"/>
                </a:solidFill>
                <a:latin typeface="Calibri" panose="020F0502020204030204" pitchFamily="34" charset="0"/>
                <a:ea typeface="Calibri" panose="020F0502020204030204" pitchFamily="34" charset="0"/>
                <a:cs typeface="Times New Roman" panose="02020603050405020304" pitchFamily="18" charset="0"/>
              </a:rPr>
              <a:t>Lajianalyysi ???</a:t>
            </a:r>
          </a:p>
          <a:p>
            <a:pPr>
              <a:lnSpc>
                <a:spcPct val="107000"/>
              </a:lnSpc>
            </a:pPr>
            <a:r>
              <a:rPr lang="fi-FI" sz="1200" dirty="0">
                <a:latin typeface="Calibri" panose="020F0502020204030204" pitchFamily="34" charset="0"/>
                <a:ea typeface="Calibri" panose="020F0502020204030204" pitchFamily="34" charset="0"/>
                <a:cs typeface="Times New Roman" panose="02020603050405020304" pitchFamily="18" charset="0"/>
              </a:rPr>
              <a:t>VTES002 tutkimusharjoittelu (4 op)</a:t>
            </a:r>
          </a:p>
          <a:p>
            <a:pPr>
              <a:lnSpc>
                <a:spcPct val="107000"/>
              </a:lnSpc>
            </a:pPr>
            <a:r>
              <a:rPr lang="fi-FI" sz="1200" dirty="0">
                <a:latin typeface="Calibri" panose="020F0502020204030204" pitchFamily="34" charset="0"/>
                <a:ea typeface="Calibri" panose="020F0502020204030204" pitchFamily="34" charset="0"/>
                <a:cs typeface="Times New Roman" panose="02020603050405020304" pitchFamily="18" charset="0"/>
              </a:rPr>
              <a:t>VTES003 tutkimusmetodiikka (6 op)</a:t>
            </a:r>
          </a:p>
          <a:p>
            <a:pPr>
              <a:lnSpc>
                <a:spcPct val="107000"/>
              </a:lnSpc>
            </a:pPr>
            <a:r>
              <a:rPr lang="fi-FI" sz="1200" dirty="0">
                <a:latin typeface="Calibri" panose="020F0502020204030204" pitchFamily="34" charset="0"/>
                <a:ea typeface="Calibri" panose="020F0502020204030204" pitchFamily="34" charset="0"/>
                <a:cs typeface="Times New Roman" panose="02020603050405020304" pitchFamily="18" charset="0"/>
              </a:rPr>
              <a:t>VTES006 Pro gradu-seminaari I (5 op)</a:t>
            </a:r>
          </a:p>
          <a:p>
            <a:pPr>
              <a:lnSpc>
                <a:spcPct val="107000"/>
              </a:lnSpc>
            </a:pPr>
            <a:r>
              <a:rPr lang="fi-FI" sz="1200" dirty="0">
                <a:latin typeface="Calibri" panose="020F0502020204030204" pitchFamily="34" charset="0"/>
                <a:ea typeface="Calibri" panose="020F0502020204030204" pitchFamily="34" charset="0"/>
                <a:cs typeface="Times New Roman" panose="02020603050405020304" pitchFamily="18" charset="0"/>
              </a:rPr>
              <a:t>VTES007 Pro gradu-seminaari II (3 op)</a:t>
            </a:r>
          </a:p>
          <a:p>
            <a:pPr>
              <a:lnSpc>
                <a:spcPct val="107000"/>
              </a:lnSpc>
            </a:pPr>
            <a:r>
              <a:rPr lang="fi-FI" sz="1200" dirty="0">
                <a:latin typeface="Calibri" panose="020F0502020204030204" pitchFamily="34" charset="0"/>
                <a:ea typeface="Calibri" panose="020F0502020204030204" pitchFamily="34" charset="0"/>
                <a:cs typeface="Times New Roman" panose="02020603050405020304" pitchFamily="18" charset="0"/>
              </a:rPr>
              <a:t>Gradu 30 op</a:t>
            </a:r>
          </a:p>
          <a:p>
            <a:pPr>
              <a:lnSpc>
                <a:spcPct val="107000"/>
              </a:lnSpc>
            </a:pPr>
            <a:r>
              <a:rPr lang="fi-FI" sz="1200" b="1" dirty="0">
                <a:latin typeface="Calibri" panose="020F0502020204030204" pitchFamily="34" charset="0"/>
                <a:ea typeface="Calibri" panose="020F0502020204030204" pitchFamily="34" charset="0"/>
                <a:cs typeface="Times New Roman" panose="02020603050405020304" pitchFamily="18" charset="0"/>
              </a:rPr>
              <a:t>YHT. 70 op pakollista syventävää</a:t>
            </a:r>
          </a:p>
        </p:txBody>
      </p:sp>
      <p:sp>
        <p:nvSpPr>
          <p:cNvPr id="5" name="Rectangle 4"/>
          <p:cNvSpPr/>
          <p:nvPr/>
        </p:nvSpPr>
        <p:spPr>
          <a:xfrm>
            <a:off x="0" y="3346178"/>
            <a:ext cx="3470148" cy="3416320"/>
          </a:xfrm>
          <a:prstGeom prst="rect">
            <a:avLst/>
          </a:prstGeom>
        </p:spPr>
        <p:txBody>
          <a:bodyPr wrap="square">
            <a:spAutoFit/>
          </a:bodyPr>
          <a:lstStyle/>
          <a:p>
            <a:r>
              <a:rPr lang="fi-FI" sz="1200" b="1" dirty="0"/>
              <a:t>BME syventävät kurssit:</a:t>
            </a:r>
            <a:endParaRPr lang="fi-FI" sz="1200" dirty="0"/>
          </a:p>
          <a:p>
            <a:r>
              <a:rPr lang="en-GB" sz="1200" dirty="0"/>
              <a:t>Motor control and integrative neurophysiology (5 op)</a:t>
            </a:r>
            <a:endParaRPr lang="fi-FI" sz="1200" dirty="0"/>
          </a:p>
          <a:p>
            <a:r>
              <a:rPr lang="fi-FI" sz="1200" dirty="0"/>
              <a:t>HL adaptaatio kurssi syventävä (5 op)</a:t>
            </a:r>
          </a:p>
          <a:p>
            <a:r>
              <a:rPr lang="fi-FI" sz="1200" dirty="0"/>
              <a:t>Urheilubiomekaniikka 5</a:t>
            </a:r>
          </a:p>
          <a:p>
            <a:r>
              <a:rPr lang="fi-FI" sz="1200" dirty="0"/>
              <a:t>Kliininen biomekaniikka 5</a:t>
            </a:r>
          </a:p>
          <a:p>
            <a:r>
              <a:rPr lang="fi-FI" sz="1200" dirty="0"/>
              <a:t>Syventävä kirjallisuus (5 op)</a:t>
            </a:r>
          </a:p>
          <a:p>
            <a:r>
              <a:rPr lang="fi-FI" sz="1200" dirty="0"/>
              <a:t>Biomekaniikan raportointiseminaari (5 op) </a:t>
            </a:r>
          </a:p>
          <a:p>
            <a:r>
              <a:rPr lang="fi-FI" sz="1200" dirty="0">
                <a:solidFill>
                  <a:srgbClr val="FF0000"/>
                </a:solidFill>
              </a:rPr>
              <a:t>Maisterin työelämäharjoittelu 5 op (ent. sovellus II)</a:t>
            </a:r>
          </a:p>
          <a:p>
            <a:r>
              <a:rPr lang="fi-FI" sz="1200" dirty="0"/>
              <a:t>BMES002 Biomekaniikan tutkimusharjoittelu (4 op)</a:t>
            </a:r>
          </a:p>
          <a:p>
            <a:r>
              <a:rPr lang="fi-FI" sz="1200" dirty="0"/>
              <a:t>BMES003 Biomekaniikan tutkimusmetodiikka (6 op)</a:t>
            </a:r>
          </a:p>
          <a:p>
            <a:r>
              <a:rPr lang="en-GB" sz="1200" dirty="0"/>
              <a:t>BMES006 Pro </a:t>
            </a:r>
            <a:r>
              <a:rPr lang="en-GB" sz="1200" dirty="0" err="1"/>
              <a:t>gradu-seminaari</a:t>
            </a:r>
            <a:r>
              <a:rPr lang="en-GB" sz="1200" dirty="0"/>
              <a:t> I (5 op)</a:t>
            </a:r>
            <a:endParaRPr lang="fi-FI" sz="1200" dirty="0"/>
          </a:p>
          <a:p>
            <a:r>
              <a:rPr lang="en-GB" sz="1200" dirty="0"/>
              <a:t>BMES007 Pro </a:t>
            </a:r>
            <a:r>
              <a:rPr lang="en-GB" sz="1200" dirty="0" err="1"/>
              <a:t>gradu-seminaari</a:t>
            </a:r>
            <a:r>
              <a:rPr lang="en-GB" sz="1200" dirty="0"/>
              <a:t> II (3 op)</a:t>
            </a:r>
            <a:endParaRPr lang="fi-FI" sz="1200" dirty="0"/>
          </a:p>
          <a:p>
            <a:r>
              <a:rPr lang="fi-FI" sz="1200" dirty="0"/>
              <a:t>Gradu 30 op</a:t>
            </a:r>
          </a:p>
          <a:p>
            <a:r>
              <a:rPr lang="fi-FI" sz="1200" b="1" dirty="0"/>
              <a:t>YHT. 80 op pakollista syventävää </a:t>
            </a:r>
            <a:endParaRPr lang="fi-FI" sz="1200" dirty="0"/>
          </a:p>
        </p:txBody>
      </p:sp>
      <p:sp>
        <p:nvSpPr>
          <p:cNvPr id="6" name="Rectangle 5"/>
          <p:cNvSpPr/>
          <p:nvPr/>
        </p:nvSpPr>
        <p:spPr>
          <a:xfrm>
            <a:off x="3099816" y="857250"/>
            <a:ext cx="5749290" cy="2763000"/>
          </a:xfrm>
          <a:prstGeom prst="rect">
            <a:avLst/>
          </a:prstGeom>
        </p:spPr>
        <p:txBody>
          <a:bodyPr wrap="square">
            <a:spAutoFit/>
          </a:bodyPr>
          <a:lstStyle/>
          <a:p>
            <a:pPr>
              <a:lnSpc>
                <a:spcPct val="107000"/>
              </a:lnSpc>
              <a:spcAft>
                <a:spcPts val="600"/>
              </a:spcAft>
            </a:pPr>
            <a:r>
              <a:rPr lang="fi-FI" sz="1200" b="1" dirty="0">
                <a:latin typeface="Calibri" panose="020F0502020204030204" pitchFamily="34" charset="0"/>
                <a:ea typeface="Calibri" panose="020F0502020204030204" pitchFamily="34" charset="0"/>
                <a:cs typeface="Times New Roman" panose="02020603050405020304" pitchFamily="18" charset="0"/>
              </a:rPr>
              <a:t>LFY syventävät kurssit:</a:t>
            </a:r>
            <a:endParaRPr lang="fi-FI" sz="1200" dirty="0">
              <a:latin typeface="Calibri" panose="020F0502020204030204" pitchFamily="34" charset="0"/>
              <a:ea typeface="Calibri" panose="020F0502020204030204" pitchFamily="34" charset="0"/>
              <a:cs typeface="Times New Roman" panose="02020603050405020304" pitchFamily="18" charset="0"/>
            </a:endParaRPr>
          </a:p>
          <a:p>
            <a:pPr marL="135255" indent="-135255">
              <a:lnSpc>
                <a:spcPct val="107000"/>
              </a:lnSpc>
            </a:pPr>
            <a:r>
              <a:rPr lang="fi-FI" sz="1200" dirty="0">
                <a:latin typeface="Calibri" panose="020F0502020204030204" pitchFamily="34" charset="0"/>
                <a:ea typeface="Calibri" panose="020F0502020204030204" pitchFamily="34" charset="0"/>
                <a:cs typeface="Times New Roman" panose="02020603050405020304" pitchFamily="18" charset="0"/>
              </a:rPr>
              <a:t>LFYS012 Lii­kun­ta­fy­sio­lo­gian so­vel­lus­mah­dol­li­suu­det I (10 op)</a:t>
            </a:r>
          </a:p>
          <a:p>
            <a:pPr marL="135255" indent="-135255">
              <a:lnSpc>
                <a:spcPct val="107000"/>
              </a:lnSpc>
            </a:pPr>
            <a:r>
              <a:rPr lang="fi-FI" sz="1200" dirty="0">
                <a:solidFill>
                  <a:srgbClr val="FF0000"/>
                </a:solidFill>
                <a:latin typeface="Calibri" panose="020F0502020204030204" pitchFamily="34" charset="0"/>
                <a:ea typeface="Calibri" panose="020F0502020204030204" pitchFamily="34" charset="0"/>
                <a:cs typeface="Times New Roman" panose="02020603050405020304" pitchFamily="18" charset="0"/>
              </a:rPr>
              <a:t>LFYS013 Lii­kun­ta­fy­sio­lo­gian </a:t>
            </a:r>
            <a:r>
              <a:rPr lang="fi-FI" sz="12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so­vel­lus­mah­d</a:t>
            </a:r>
            <a:r>
              <a:rPr lang="fi-FI" sz="12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II (5 op) -&gt;</a:t>
            </a:r>
            <a:r>
              <a:rPr lang="fi-FI" sz="12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Liikuntafysiolgian</a:t>
            </a:r>
            <a:r>
              <a:rPr lang="fi-FI" sz="12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työelämäharjoittelu</a:t>
            </a:r>
          </a:p>
          <a:p>
            <a:pPr marL="135255" indent="-135255">
              <a:lnSpc>
                <a:spcPct val="107000"/>
              </a:lnSpc>
            </a:pPr>
            <a:r>
              <a:rPr lang="fi-FI" sz="1200" dirty="0">
                <a:latin typeface="Calibri" panose="020F0502020204030204" pitchFamily="34" charset="0"/>
                <a:ea typeface="Calibri" panose="020F0502020204030204" pitchFamily="34" charset="0"/>
                <a:cs typeface="Times New Roman" panose="02020603050405020304" pitchFamily="18" charset="0"/>
              </a:rPr>
              <a:t>LFYS004 Lii­kun­ta­fy­sio­lo­gian sy­ven­tä­vä kir­jal­li­suus I (5 op)</a:t>
            </a:r>
          </a:p>
          <a:p>
            <a:pPr marL="135255" indent="-135255">
              <a:lnSpc>
                <a:spcPct val="107000"/>
              </a:lnSpc>
            </a:pPr>
            <a:r>
              <a:rPr lang="fi-FI" sz="1200" dirty="0">
                <a:latin typeface="Calibri" panose="020F0502020204030204" pitchFamily="34" charset="0"/>
                <a:ea typeface="Calibri" panose="020F0502020204030204" pitchFamily="34" charset="0"/>
                <a:cs typeface="Times New Roman" panose="02020603050405020304" pitchFamily="18" charset="0"/>
              </a:rPr>
              <a:t>LFYS005 Lii­kun­ta­fy­sio­lo­gian sy­ven­tä­vä kir­jal­li­suus II (5 op)</a:t>
            </a:r>
          </a:p>
          <a:p>
            <a:pPr marL="135255" indent="-135255">
              <a:lnSpc>
                <a:spcPct val="107000"/>
              </a:lnSpc>
            </a:pPr>
            <a:r>
              <a:rPr lang="fi-FI" sz="1350" dirty="0"/>
              <a:t>LBIA025 Solu- ja mo­le­kyy­li­bio­lo­gian luen­not (6 op)</a:t>
            </a:r>
          </a:p>
          <a:p>
            <a:pPr marL="135255" indent="-135255">
              <a:lnSpc>
                <a:spcPct val="107000"/>
              </a:lnSpc>
            </a:pPr>
            <a:r>
              <a:rPr lang="fi-FI" sz="1200" dirty="0">
                <a:solidFill>
                  <a:srgbClr val="000000"/>
                </a:solidFill>
                <a:latin typeface="Calibri" panose="020F0502020204030204" pitchFamily="34" charset="0"/>
                <a:ea typeface="Calibri" panose="020F0502020204030204" pitchFamily="34" charset="0"/>
                <a:cs typeface="Times New Roman" panose="02020603050405020304" pitchFamily="18" charset="0"/>
              </a:rPr>
              <a:t>LBIA027 Solu- ja mo­le­kyy­li­bio­lo­gian se­mi­naa­ri (2 op)</a:t>
            </a:r>
            <a:endParaRPr lang="fi-FI"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fi-FI" sz="1200" dirty="0">
                <a:latin typeface="Calibri" panose="020F0502020204030204" pitchFamily="34" charset="0"/>
                <a:ea typeface="Calibri" panose="020F0502020204030204" pitchFamily="34" charset="0"/>
                <a:cs typeface="Times New Roman" panose="02020603050405020304" pitchFamily="18" charset="0"/>
              </a:rPr>
              <a:t>LFYS002 tutkimusharjoittelu (4 op)</a:t>
            </a:r>
          </a:p>
          <a:p>
            <a:pPr>
              <a:lnSpc>
                <a:spcPct val="107000"/>
              </a:lnSpc>
            </a:pPr>
            <a:r>
              <a:rPr lang="fi-FI" sz="1200" dirty="0">
                <a:latin typeface="Calibri" panose="020F0502020204030204" pitchFamily="34" charset="0"/>
                <a:ea typeface="Calibri" panose="020F0502020204030204" pitchFamily="34" charset="0"/>
                <a:cs typeface="Times New Roman" panose="02020603050405020304" pitchFamily="18" charset="0"/>
              </a:rPr>
              <a:t>LFYS003 tutkimusmetodiikka (6 op)</a:t>
            </a:r>
          </a:p>
          <a:p>
            <a:pPr>
              <a:lnSpc>
                <a:spcPct val="107000"/>
              </a:lnSpc>
            </a:pPr>
            <a:r>
              <a:rPr lang="en-GB" sz="1200" dirty="0">
                <a:latin typeface="Calibri" panose="020F0502020204030204" pitchFamily="34" charset="0"/>
                <a:ea typeface="Calibri" panose="020F0502020204030204" pitchFamily="34" charset="0"/>
                <a:cs typeface="Times New Roman" panose="02020603050405020304" pitchFamily="18" charset="0"/>
              </a:rPr>
              <a:t>LFYS006 Pro </a:t>
            </a:r>
            <a:r>
              <a:rPr lang="en-GB" sz="1200" dirty="0" err="1">
                <a:latin typeface="Calibri" panose="020F0502020204030204" pitchFamily="34" charset="0"/>
                <a:ea typeface="Calibri" panose="020F0502020204030204" pitchFamily="34" charset="0"/>
                <a:cs typeface="Times New Roman" panose="02020603050405020304" pitchFamily="18" charset="0"/>
              </a:rPr>
              <a:t>gradu-seminaari</a:t>
            </a:r>
            <a:r>
              <a:rPr lang="en-GB" sz="1200" dirty="0">
                <a:latin typeface="Calibri" panose="020F0502020204030204" pitchFamily="34" charset="0"/>
                <a:ea typeface="Calibri" panose="020F0502020204030204" pitchFamily="34" charset="0"/>
                <a:cs typeface="Times New Roman" panose="02020603050405020304" pitchFamily="18" charset="0"/>
              </a:rPr>
              <a:t> I (5 op)</a:t>
            </a:r>
            <a:endParaRPr lang="fi-FI"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GB" sz="1200" dirty="0">
                <a:latin typeface="Calibri" panose="020F0502020204030204" pitchFamily="34" charset="0"/>
                <a:ea typeface="Calibri" panose="020F0502020204030204" pitchFamily="34" charset="0"/>
                <a:cs typeface="Times New Roman" panose="02020603050405020304" pitchFamily="18" charset="0"/>
              </a:rPr>
              <a:t>LFYS007 Pro </a:t>
            </a:r>
            <a:r>
              <a:rPr lang="en-GB" sz="1200" dirty="0" err="1">
                <a:latin typeface="Calibri" panose="020F0502020204030204" pitchFamily="34" charset="0"/>
                <a:ea typeface="Calibri" panose="020F0502020204030204" pitchFamily="34" charset="0"/>
                <a:cs typeface="Times New Roman" panose="02020603050405020304" pitchFamily="18" charset="0"/>
              </a:rPr>
              <a:t>gradu-seminaari</a:t>
            </a:r>
            <a:r>
              <a:rPr lang="en-GB" sz="1200" dirty="0">
                <a:latin typeface="Calibri" panose="020F0502020204030204" pitchFamily="34" charset="0"/>
                <a:ea typeface="Calibri" panose="020F0502020204030204" pitchFamily="34" charset="0"/>
                <a:cs typeface="Times New Roman" panose="02020603050405020304" pitchFamily="18" charset="0"/>
              </a:rPr>
              <a:t> II (3 op)</a:t>
            </a:r>
            <a:endParaRPr lang="fi-FI"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GB" sz="1200" dirty="0" err="1">
                <a:latin typeface="Calibri" panose="020F0502020204030204" pitchFamily="34" charset="0"/>
                <a:ea typeface="Calibri" panose="020F0502020204030204" pitchFamily="34" charset="0"/>
                <a:cs typeface="Times New Roman" panose="02020603050405020304" pitchFamily="18" charset="0"/>
              </a:rPr>
              <a:t>Gradu</a:t>
            </a:r>
            <a:r>
              <a:rPr lang="en-GB" sz="1200" dirty="0">
                <a:latin typeface="Calibri" panose="020F0502020204030204" pitchFamily="34" charset="0"/>
                <a:ea typeface="Calibri" panose="020F0502020204030204" pitchFamily="34" charset="0"/>
                <a:cs typeface="Times New Roman" panose="02020603050405020304" pitchFamily="18" charset="0"/>
              </a:rPr>
              <a:t> 30 op</a:t>
            </a:r>
            <a:endParaRPr lang="fi-FI"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en-GB" sz="1200" b="1" dirty="0">
                <a:latin typeface="Calibri" panose="020F0502020204030204" pitchFamily="34" charset="0"/>
                <a:ea typeface="Calibri" panose="020F0502020204030204" pitchFamily="34" charset="0"/>
                <a:cs typeface="Times New Roman" panose="02020603050405020304" pitchFamily="18" charset="0"/>
              </a:rPr>
              <a:t> </a:t>
            </a:r>
            <a:r>
              <a:rPr lang="fi-FI" sz="1200" b="1" dirty="0">
                <a:latin typeface="Calibri" panose="020F0502020204030204" pitchFamily="34" charset="0"/>
                <a:ea typeface="Calibri" panose="020F0502020204030204" pitchFamily="34" charset="0"/>
                <a:cs typeface="Times New Roman" panose="02020603050405020304" pitchFamily="18" charset="0"/>
              </a:rPr>
              <a:t>YHT. </a:t>
            </a:r>
            <a:r>
              <a:rPr lang="fi-FI" sz="1200" b="1" dirty="0">
                <a:highlight>
                  <a:srgbClr val="FFFF00"/>
                </a:highlight>
                <a:latin typeface="Calibri" panose="020F0502020204030204" pitchFamily="34" charset="0"/>
                <a:ea typeface="Calibri" panose="020F0502020204030204" pitchFamily="34" charset="0"/>
                <a:cs typeface="Times New Roman" panose="02020603050405020304" pitchFamily="18" charset="0"/>
              </a:rPr>
              <a:t>81 op</a:t>
            </a:r>
            <a:r>
              <a:rPr lang="fi-FI" sz="1200" b="1" dirty="0">
                <a:latin typeface="Calibri" panose="020F0502020204030204" pitchFamily="34" charset="0"/>
                <a:ea typeface="Calibri" panose="020F0502020204030204" pitchFamily="34" charset="0"/>
                <a:cs typeface="Times New Roman" panose="02020603050405020304" pitchFamily="18" charset="0"/>
              </a:rPr>
              <a:t> pakollista syventävää</a:t>
            </a:r>
            <a:endParaRPr lang="fi-FI"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p:cNvSpPr/>
          <p:nvPr/>
        </p:nvSpPr>
        <p:spPr>
          <a:xfrm>
            <a:off x="166878" y="1314393"/>
            <a:ext cx="2302002" cy="71558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r>
              <a:rPr lang="fi-FI" sz="1350" dirty="0"/>
              <a:t>Tutkinto-ohjelman syventävät </a:t>
            </a:r>
          </a:p>
          <a:p>
            <a:r>
              <a:rPr lang="fi-FI" sz="1350" dirty="0"/>
              <a:t>(60-80 op)</a:t>
            </a:r>
          </a:p>
        </p:txBody>
      </p:sp>
    </p:spTree>
    <p:extLst>
      <p:ext uri="{BB962C8B-B14F-4D97-AF65-F5344CB8AC3E}">
        <p14:creationId xmlns:p14="http://schemas.microsoft.com/office/powerpoint/2010/main" val="33267251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fi-FI" b="1" smtClean="0">
                <a:solidFill>
                  <a:srgbClr val="FF0000"/>
                </a:solidFill>
              </a:rPr>
              <a:t>JYU. </a:t>
            </a:r>
            <a:r>
              <a:rPr lang="fi-FI" b="1" smtClean="0"/>
              <a:t>Since 1863.</a:t>
            </a:r>
            <a:endParaRPr lang="fi-FI" b="1" dirty="0" smtClean="0"/>
          </a:p>
        </p:txBody>
      </p:sp>
      <p:sp>
        <p:nvSpPr>
          <p:cNvPr id="3" name="Slide Number Placeholder 2"/>
          <p:cNvSpPr>
            <a:spLocks noGrp="1"/>
          </p:cNvSpPr>
          <p:nvPr>
            <p:ph type="sldNum" sz="quarter" idx="12"/>
          </p:nvPr>
        </p:nvSpPr>
        <p:spPr/>
        <p:txBody>
          <a:bodyPr/>
          <a:lstStyle/>
          <a:p>
            <a:fld id="{0FE3988A-0109-0B40-965D-9E0ED41EFEE4}" type="slidenum">
              <a:rPr lang="fi-FI" smtClean="0"/>
              <a:pPr/>
              <a:t>24</a:t>
            </a:fld>
            <a:endParaRPr lang="fi-FI" dirty="0"/>
          </a:p>
        </p:txBody>
      </p:sp>
      <p:graphicFrame>
        <p:nvGraphicFramePr>
          <p:cNvPr id="7" name="Content Placeholder 6"/>
          <p:cNvGraphicFramePr>
            <a:graphicFrameLocks noGrp="1"/>
          </p:cNvGraphicFramePr>
          <p:nvPr>
            <p:ph idx="1"/>
            <p:extLst/>
          </p:nvPr>
        </p:nvGraphicFramePr>
        <p:xfrm>
          <a:off x="96013" y="992606"/>
          <a:ext cx="9047987" cy="4939335"/>
        </p:xfrm>
        <a:graphic>
          <a:graphicData uri="http://schemas.openxmlformats.org/drawingml/2006/table">
            <a:tbl>
              <a:tblPr firstRow="1" firstCol="1" bandRow="1">
                <a:tableStyleId>{5C22544A-7EE6-4342-B048-85BDC9FD1C3A}</a:tableStyleId>
              </a:tblPr>
              <a:tblGrid>
                <a:gridCol w="1211034">
                  <a:extLst>
                    <a:ext uri="{9D8B030D-6E8A-4147-A177-3AD203B41FA5}">
                      <a16:colId xmlns:a16="http://schemas.microsoft.com/office/drawing/2014/main" val="2342719057"/>
                    </a:ext>
                  </a:extLst>
                </a:gridCol>
                <a:gridCol w="1497875">
                  <a:extLst>
                    <a:ext uri="{9D8B030D-6E8A-4147-A177-3AD203B41FA5}">
                      <a16:colId xmlns:a16="http://schemas.microsoft.com/office/drawing/2014/main" val="4203663574"/>
                    </a:ext>
                  </a:extLst>
                </a:gridCol>
                <a:gridCol w="1371600">
                  <a:extLst>
                    <a:ext uri="{9D8B030D-6E8A-4147-A177-3AD203B41FA5}">
                      <a16:colId xmlns:a16="http://schemas.microsoft.com/office/drawing/2014/main" val="787914482"/>
                    </a:ext>
                  </a:extLst>
                </a:gridCol>
                <a:gridCol w="1501902">
                  <a:extLst>
                    <a:ext uri="{9D8B030D-6E8A-4147-A177-3AD203B41FA5}">
                      <a16:colId xmlns:a16="http://schemas.microsoft.com/office/drawing/2014/main" val="2636995413"/>
                    </a:ext>
                  </a:extLst>
                </a:gridCol>
                <a:gridCol w="1166420">
                  <a:extLst>
                    <a:ext uri="{9D8B030D-6E8A-4147-A177-3AD203B41FA5}">
                      <a16:colId xmlns:a16="http://schemas.microsoft.com/office/drawing/2014/main" val="1150345359"/>
                    </a:ext>
                  </a:extLst>
                </a:gridCol>
                <a:gridCol w="1215800">
                  <a:extLst>
                    <a:ext uri="{9D8B030D-6E8A-4147-A177-3AD203B41FA5}">
                      <a16:colId xmlns:a16="http://schemas.microsoft.com/office/drawing/2014/main" val="3629141308"/>
                    </a:ext>
                  </a:extLst>
                </a:gridCol>
                <a:gridCol w="1083356">
                  <a:extLst>
                    <a:ext uri="{9D8B030D-6E8A-4147-A177-3AD203B41FA5}">
                      <a16:colId xmlns:a16="http://schemas.microsoft.com/office/drawing/2014/main" val="1395243407"/>
                    </a:ext>
                  </a:extLst>
                </a:gridCol>
              </a:tblGrid>
              <a:tr h="408395">
                <a:tc gridSpan="7">
                  <a:txBody>
                    <a:bodyPr/>
                    <a:lstStyle/>
                    <a:p>
                      <a:pPr>
                        <a:lnSpc>
                          <a:spcPct val="107000"/>
                        </a:lnSpc>
                        <a:spcAft>
                          <a:spcPts val="0"/>
                        </a:spcAft>
                      </a:pPr>
                      <a:r>
                        <a:rPr lang="fi-FI" sz="1100" dirty="0">
                          <a:effectLst/>
                        </a:rPr>
                        <a:t>TÄMÄ </a:t>
                      </a:r>
                      <a:r>
                        <a:rPr lang="fi-FI" sz="1100" dirty="0" smtClean="0">
                          <a:effectLst/>
                        </a:rPr>
                        <a:t>MAISTERITAULUKKO KESKEN</a:t>
                      </a:r>
                      <a:endParaRPr lang="fi-FI" sz="900" dirty="0">
                        <a:effectLst/>
                      </a:endParaRPr>
                    </a:p>
                  </a:txBody>
                  <a:tcPr marL="42290" marR="42290" marT="0" marB="0"/>
                </a:tc>
                <a:tc hMerge="1">
                  <a:txBody>
                    <a:bodyPr/>
                    <a:lstStyle/>
                    <a:p>
                      <a:endParaRPr lang="fi-FI"/>
                    </a:p>
                  </a:txBody>
                  <a:tcPr/>
                </a:tc>
                <a:tc hMerge="1">
                  <a:txBody>
                    <a:bodyPr/>
                    <a:lstStyle/>
                    <a:p>
                      <a:endParaRPr lang="fi-FI"/>
                    </a:p>
                  </a:txBody>
                  <a:tcPr/>
                </a:tc>
                <a:tc hMerge="1">
                  <a:txBody>
                    <a:bodyPr/>
                    <a:lstStyle/>
                    <a:p>
                      <a:endParaRPr lang="fi-FI"/>
                    </a:p>
                  </a:txBody>
                  <a:tcPr/>
                </a:tc>
                <a:tc hMerge="1">
                  <a:txBody>
                    <a:bodyPr/>
                    <a:lstStyle/>
                    <a:p>
                      <a:endParaRPr lang="fi-FI"/>
                    </a:p>
                  </a:txBody>
                  <a:tcPr/>
                </a:tc>
                <a:tc hMerge="1">
                  <a:txBody>
                    <a:bodyPr/>
                    <a:lstStyle/>
                    <a:p>
                      <a:endParaRPr lang="fi-FI"/>
                    </a:p>
                  </a:txBody>
                  <a:tcPr/>
                </a:tc>
                <a:tc hMerge="1">
                  <a:txBody>
                    <a:bodyPr/>
                    <a:lstStyle/>
                    <a:p>
                      <a:endParaRPr lang="fi-FI"/>
                    </a:p>
                  </a:txBody>
                  <a:tcPr/>
                </a:tc>
                <a:extLst>
                  <a:ext uri="{0D108BD9-81ED-4DB2-BD59-A6C34878D82A}">
                    <a16:rowId xmlns:a16="http://schemas.microsoft.com/office/drawing/2014/main" val="1666696913"/>
                  </a:ext>
                </a:extLst>
              </a:tr>
              <a:tr h="782765">
                <a:tc>
                  <a:txBody>
                    <a:bodyPr/>
                    <a:lstStyle/>
                    <a:p>
                      <a:pPr marL="0" algn="l" defTabSz="914400" rtl="0" eaLnBrk="1" latinLnBrk="0" hangingPunct="1">
                        <a:lnSpc>
                          <a:spcPct val="107000"/>
                        </a:lnSpc>
                        <a:spcAft>
                          <a:spcPts val="0"/>
                        </a:spcAft>
                      </a:pPr>
                      <a:r>
                        <a:rPr lang="fi-FI" sz="1200" b="0" kern="1200" dirty="0" smtClean="0">
                          <a:solidFill>
                            <a:schemeClr val="dk1"/>
                          </a:solidFill>
                          <a:effectLst/>
                          <a:latin typeface="+mn-lt"/>
                          <a:ea typeface="+mn-ea"/>
                          <a:cs typeface="+mn-cs"/>
                        </a:rPr>
                        <a:t>Opiskelu- </a:t>
                      </a:r>
                      <a:r>
                        <a:rPr lang="fi-FI" sz="1200" b="0" kern="1200" dirty="0">
                          <a:solidFill>
                            <a:schemeClr val="dk1"/>
                          </a:solidFill>
                          <a:effectLst/>
                          <a:latin typeface="+mn-lt"/>
                          <a:ea typeface="+mn-ea"/>
                          <a:cs typeface="+mn-cs"/>
                        </a:rPr>
                        <a:t>ja työelämätaidot</a:t>
                      </a:r>
                    </a:p>
                  </a:txBody>
                  <a:tcPr marL="42290" marR="42290" marT="0" marB="0">
                    <a:solidFill>
                      <a:schemeClr val="accent1">
                        <a:lumMod val="20000"/>
                        <a:lumOff val="80000"/>
                      </a:schemeClr>
                    </a:solidFill>
                  </a:tcPr>
                </a:tc>
                <a:tc>
                  <a:txBody>
                    <a:bodyPr/>
                    <a:lstStyle/>
                    <a:p>
                      <a:pPr marL="0" algn="l" defTabSz="914400" rtl="0" eaLnBrk="1" latinLnBrk="0" hangingPunct="1">
                        <a:lnSpc>
                          <a:spcPct val="107000"/>
                        </a:lnSpc>
                        <a:spcAft>
                          <a:spcPts val="0"/>
                        </a:spcAft>
                      </a:pPr>
                      <a:r>
                        <a:rPr lang="fi-FI" sz="1200" kern="1200" dirty="0" smtClean="0">
                          <a:solidFill>
                            <a:schemeClr val="dk1"/>
                          </a:solidFill>
                          <a:effectLst/>
                          <a:latin typeface="+mn-lt"/>
                          <a:ea typeface="+mn-ea"/>
                          <a:cs typeface="+mn-cs"/>
                        </a:rPr>
                        <a:t>Tutkimustiedon </a:t>
                      </a:r>
                      <a:r>
                        <a:rPr lang="fi-FI" sz="1200" kern="1200" dirty="0">
                          <a:solidFill>
                            <a:schemeClr val="dk1"/>
                          </a:solidFill>
                          <a:effectLst/>
                          <a:latin typeface="+mn-lt"/>
                          <a:ea typeface="+mn-ea"/>
                          <a:cs typeface="+mn-cs"/>
                        </a:rPr>
                        <a:t>hyödyntäminen, tuottaminen ja </a:t>
                      </a:r>
                      <a:r>
                        <a:rPr lang="fi-FI" sz="1200" kern="1200" dirty="0" smtClean="0">
                          <a:solidFill>
                            <a:schemeClr val="dk1"/>
                          </a:solidFill>
                          <a:effectLst/>
                          <a:latin typeface="+mn-lt"/>
                          <a:ea typeface="+mn-ea"/>
                          <a:cs typeface="+mn-cs"/>
                        </a:rPr>
                        <a:t>arviointi (50 op)</a:t>
                      </a:r>
                      <a:endParaRPr lang="fi-FI" sz="1200" kern="1200" dirty="0">
                        <a:solidFill>
                          <a:schemeClr val="dk1"/>
                        </a:solidFill>
                        <a:effectLst/>
                        <a:latin typeface="+mn-lt"/>
                        <a:ea typeface="+mn-ea"/>
                        <a:cs typeface="+mn-cs"/>
                      </a:endParaRPr>
                    </a:p>
                  </a:txBody>
                  <a:tcPr marL="42290" marR="42290" marT="0" marB="0">
                    <a:solidFill>
                      <a:schemeClr val="accent1">
                        <a:lumMod val="20000"/>
                        <a:lumOff val="80000"/>
                      </a:schemeClr>
                    </a:solidFill>
                  </a:tcPr>
                </a:tc>
                <a:tc>
                  <a:txBody>
                    <a:bodyPr/>
                    <a:lstStyle/>
                    <a:p>
                      <a:pPr marL="0" algn="l" defTabSz="914400" rtl="0" eaLnBrk="1" latinLnBrk="0" hangingPunct="1">
                        <a:lnSpc>
                          <a:spcPct val="107000"/>
                        </a:lnSpc>
                        <a:spcAft>
                          <a:spcPts val="0"/>
                        </a:spcAft>
                      </a:pPr>
                      <a:r>
                        <a:rPr lang="fi-FI" sz="1200" kern="1200" dirty="0" smtClean="0">
                          <a:solidFill>
                            <a:schemeClr val="dk1"/>
                          </a:solidFill>
                          <a:effectLst/>
                          <a:latin typeface="+mn-lt"/>
                          <a:ea typeface="+mn-ea"/>
                          <a:cs typeface="+mn-cs"/>
                        </a:rPr>
                        <a:t>Biomekaniikka (35 op)</a:t>
                      </a:r>
                      <a:endParaRPr lang="fi-FI" sz="1200" kern="1200" dirty="0">
                        <a:solidFill>
                          <a:schemeClr val="dk1"/>
                        </a:solidFill>
                        <a:effectLst/>
                        <a:latin typeface="+mn-lt"/>
                        <a:ea typeface="+mn-ea"/>
                        <a:cs typeface="+mn-cs"/>
                      </a:endParaRPr>
                    </a:p>
                  </a:txBody>
                  <a:tcPr marL="42290" marR="42290" marT="0" marB="0">
                    <a:solidFill>
                      <a:srgbClr val="FFFF00"/>
                    </a:solidFill>
                  </a:tcPr>
                </a:tc>
                <a:tc>
                  <a:txBody>
                    <a:bodyPr/>
                    <a:lstStyle/>
                    <a:p>
                      <a:pPr marL="0" algn="l" defTabSz="914400" rtl="0" eaLnBrk="1" latinLnBrk="0" hangingPunct="1">
                        <a:lnSpc>
                          <a:spcPct val="107000"/>
                        </a:lnSpc>
                        <a:spcAft>
                          <a:spcPts val="0"/>
                        </a:spcAft>
                      </a:pPr>
                      <a:r>
                        <a:rPr lang="fi-FI" sz="1200" kern="1200" dirty="0" err="1" smtClean="0">
                          <a:solidFill>
                            <a:schemeClr val="dk1"/>
                          </a:solidFill>
                          <a:effectLst/>
                          <a:latin typeface="+mn-lt"/>
                          <a:ea typeface="+mn-ea"/>
                          <a:cs typeface="+mn-cs"/>
                        </a:rPr>
                        <a:t>Liikuntafysiololgia</a:t>
                      </a:r>
                      <a:r>
                        <a:rPr lang="fi-FI" sz="1200" kern="1200" dirty="0" smtClean="0">
                          <a:solidFill>
                            <a:schemeClr val="dk1"/>
                          </a:solidFill>
                          <a:effectLst/>
                          <a:latin typeface="+mn-lt"/>
                          <a:ea typeface="+mn-ea"/>
                          <a:cs typeface="+mn-cs"/>
                        </a:rPr>
                        <a:t> (33 op)</a:t>
                      </a:r>
                      <a:endParaRPr lang="fi-FI" sz="1200" kern="1200" dirty="0">
                        <a:solidFill>
                          <a:schemeClr val="dk1"/>
                        </a:solidFill>
                        <a:effectLst/>
                        <a:latin typeface="+mn-lt"/>
                        <a:ea typeface="+mn-ea"/>
                        <a:cs typeface="+mn-cs"/>
                      </a:endParaRPr>
                    </a:p>
                  </a:txBody>
                  <a:tcPr marL="42290" marR="42290" marT="0" marB="0">
                    <a:solidFill>
                      <a:srgbClr val="FFFF00"/>
                    </a:solidFill>
                  </a:tcPr>
                </a:tc>
                <a:tc>
                  <a:txBody>
                    <a:bodyPr/>
                    <a:lstStyle/>
                    <a:p>
                      <a:pPr marL="0" algn="l" defTabSz="914400" rtl="0" eaLnBrk="1" latinLnBrk="0" hangingPunct="1">
                        <a:lnSpc>
                          <a:spcPct val="107000"/>
                        </a:lnSpc>
                        <a:spcAft>
                          <a:spcPts val="0"/>
                        </a:spcAft>
                      </a:pPr>
                      <a:r>
                        <a:rPr lang="fi-FI" sz="1200" kern="1200" dirty="0" smtClean="0">
                          <a:solidFill>
                            <a:schemeClr val="dk1"/>
                          </a:solidFill>
                          <a:effectLst/>
                          <a:latin typeface="+mn-lt"/>
                          <a:ea typeface="+mn-ea"/>
                          <a:cs typeface="+mn-cs"/>
                        </a:rPr>
                        <a:t>Valmennus- ja testausoppi</a:t>
                      </a:r>
                      <a:endParaRPr lang="fi-FI" sz="1200" kern="1200" dirty="0">
                        <a:solidFill>
                          <a:schemeClr val="dk1"/>
                        </a:solidFill>
                        <a:effectLst/>
                        <a:latin typeface="+mn-lt"/>
                        <a:ea typeface="+mn-ea"/>
                        <a:cs typeface="+mn-cs"/>
                      </a:endParaRPr>
                    </a:p>
                  </a:txBody>
                  <a:tcPr marL="42290" marR="42290" marT="0" marB="0">
                    <a:solidFill>
                      <a:srgbClr val="FFFF00"/>
                    </a:solidFill>
                  </a:tcPr>
                </a:tc>
                <a:tc>
                  <a:txBody>
                    <a:bodyPr/>
                    <a:lstStyle/>
                    <a:p>
                      <a:pPr marL="0" algn="l" defTabSz="914400" rtl="0" eaLnBrk="1" latinLnBrk="0" hangingPunct="1">
                        <a:lnSpc>
                          <a:spcPct val="107000"/>
                        </a:lnSpc>
                        <a:spcAft>
                          <a:spcPts val="0"/>
                        </a:spcAft>
                      </a:pPr>
                      <a:r>
                        <a:rPr lang="fi-FI" sz="1200" kern="1200" dirty="0" smtClean="0">
                          <a:solidFill>
                            <a:schemeClr val="dk1"/>
                          </a:solidFill>
                          <a:effectLst/>
                          <a:latin typeface="+mn-lt"/>
                          <a:ea typeface="+mn-ea"/>
                          <a:cs typeface="+mn-cs"/>
                        </a:rPr>
                        <a:t>Liikunta </a:t>
                      </a:r>
                      <a:r>
                        <a:rPr lang="fi-FI" sz="1200" kern="1200" dirty="0">
                          <a:solidFill>
                            <a:schemeClr val="dk1"/>
                          </a:solidFill>
                          <a:effectLst/>
                          <a:latin typeface="+mn-lt"/>
                          <a:ea typeface="+mn-ea"/>
                          <a:cs typeface="+mn-cs"/>
                        </a:rPr>
                        <a:t>ja </a:t>
                      </a:r>
                      <a:r>
                        <a:rPr lang="fi-FI" sz="1200" kern="1200" dirty="0" smtClean="0">
                          <a:solidFill>
                            <a:schemeClr val="dk1"/>
                          </a:solidFill>
                          <a:effectLst/>
                          <a:latin typeface="+mn-lt"/>
                          <a:ea typeface="+mn-ea"/>
                          <a:cs typeface="+mn-cs"/>
                        </a:rPr>
                        <a:t>hyvinvointi</a:t>
                      </a:r>
                      <a:endParaRPr lang="fi-FI" sz="1200" kern="1200" dirty="0">
                        <a:solidFill>
                          <a:schemeClr val="dk1"/>
                        </a:solidFill>
                        <a:effectLst/>
                        <a:latin typeface="+mn-lt"/>
                        <a:ea typeface="+mn-ea"/>
                        <a:cs typeface="+mn-cs"/>
                      </a:endParaRPr>
                    </a:p>
                  </a:txBody>
                  <a:tcPr marL="42290" marR="42290" marT="0" marB="0">
                    <a:solidFill>
                      <a:schemeClr val="accent1">
                        <a:lumMod val="20000"/>
                        <a:lumOff val="80000"/>
                      </a:schemeClr>
                    </a:solidFill>
                  </a:tcPr>
                </a:tc>
                <a:tc>
                  <a:txBody>
                    <a:bodyPr/>
                    <a:lstStyle/>
                    <a:p>
                      <a:pPr marL="0" algn="l" defTabSz="914400" rtl="0" eaLnBrk="1" latinLnBrk="0" hangingPunct="1">
                        <a:lnSpc>
                          <a:spcPct val="107000"/>
                        </a:lnSpc>
                        <a:spcAft>
                          <a:spcPts val="0"/>
                        </a:spcAft>
                      </a:pPr>
                      <a:r>
                        <a:rPr lang="fi-FI" sz="1200" kern="1200" dirty="0" err="1" smtClean="0">
                          <a:solidFill>
                            <a:schemeClr val="dk1"/>
                          </a:solidFill>
                          <a:effectLst/>
                          <a:latin typeface="+mn-lt"/>
                          <a:ea typeface="+mn-ea"/>
                          <a:cs typeface="+mn-cs"/>
                        </a:rPr>
                        <a:t>Urheiluvalmen-taminen</a:t>
                      </a:r>
                      <a:endParaRPr lang="fi-FI" sz="1200" kern="1200" dirty="0">
                        <a:solidFill>
                          <a:schemeClr val="dk1"/>
                        </a:solidFill>
                        <a:effectLst/>
                        <a:latin typeface="+mn-lt"/>
                        <a:ea typeface="+mn-ea"/>
                        <a:cs typeface="+mn-cs"/>
                      </a:endParaRPr>
                    </a:p>
                  </a:txBody>
                  <a:tcPr marL="42290" marR="42290" marT="0" marB="0">
                    <a:solidFill>
                      <a:schemeClr val="accent1">
                        <a:lumMod val="20000"/>
                        <a:lumOff val="80000"/>
                      </a:schemeClr>
                    </a:solidFill>
                  </a:tcPr>
                </a:tc>
                <a:extLst>
                  <a:ext uri="{0D108BD9-81ED-4DB2-BD59-A6C34878D82A}">
                    <a16:rowId xmlns:a16="http://schemas.microsoft.com/office/drawing/2014/main" val="4003716061"/>
                  </a:ext>
                </a:extLst>
              </a:tr>
              <a:tr h="3748112">
                <a:tc>
                  <a:txBody>
                    <a:bodyPr/>
                    <a:lstStyle/>
                    <a:p>
                      <a:pPr marL="73025" indent="-73025">
                        <a:lnSpc>
                          <a:spcPct val="107000"/>
                        </a:lnSpc>
                        <a:spcAft>
                          <a:spcPts val="0"/>
                        </a:spcAft>
                      </a:pPr>
                      <a:r>
                        <a:rPr lang="fi-FI" sz="1100" b="0" dirty="0" smtClean="0">
                          <a:solidFill>
                            <a:srgbClr val="FF0000"/>
                          </a:solidFill>
                          <a:effectLst/>
                        </a:rPr>
                        <a:t>BME/LFY</a:t>
                      </a:r>
                      <a:r>
                        <a:rPr lang="fi-FI" sz="1100" b="0" baseline="0" dirty="0" smtClean="0">
                          <a:solidFill>
                            <a:srgbClr val="FF0000"/>
                          </a:solidFill>
                          <a:effectLst/>
                        </a:rPr>
                        <a:t>/VTE </a:t>
                      </a:r>
                      <a:r>
                        <a:rPr lang="fi-FI" sz="1100" b="0" dirty="0" smtClean="0">
                          <a:solidFill>
                            <a:srgbClr val="FF0000"/>
                          </a:solidFill>
                          <a:effectLst/>
                        </a:rPr>
                        <a:t>Maisterin </a:t>
                      </a:r>
                      <a:r>
                        <a:rPr lang="fi-FI" sz="1100" b="0" dirty="0">
                          <a:solidFill>
                            <a:srgbClr val="FF0000"/>
                          </a:solidFill>
                          <a:effectLst/>
                        </a:rPr>
                        <a:t>työelämäharjoittelu  </a:t>
                      </a:r>
                      <a:r>
                        <a:rPr lang="fi-FI" sz="1100" b="0" dirty="0" smtClean="0">
                          <a:solidFill>
                            <a:srgbClr val="FF0000"/>
                          </a:solidFill>
                          <a:effectLst/>
                        </a:rPr>
                        <a:t>5 op</a:t>
                      </a:r>
                      <a:endParaRPr lang="fi-FI" sz="1100" b="0" dirty="0">
                        <a:solidFill>
                          <a:srgbClr val="FF0000"/>
                        </a:solidFill>
                        <a:effectLst/>
                      </a:endParaRPr>
                    </a:p>
                    <a:p>
                      <a:pPr marL="73025" indent="-73025">
                        <a:lnSpc>
                          <a:spcPct val="107000"/>
                        </a:lnSpc>
                        <a:spcAft>
                          <a:spcPts val="0"/>
                        </a:spcAft>
                      </a:pPr>
                      <a:r>
                        <a:rPr lang="fi-FI" sz="1100" b="1" dirty="0">
                          <a:solidFill>
                            <a:schemeClr val="tx1"/>
                          </a:solidFill>
                          <a:effectLst/>
                        </a:rPr>
                        <a:t>LBIA030 Liikuntabiologian opetusharjoittelu (5 op) </a:t>
                      </a:r>
                      <a:endParaRPr lang="fi-FI" sz="1100" b="1" dirty="0" smtClean="0">
                        <a:solidFill>
                          <a:schemeClr val="tx1"/>
                        </a:solidFill>
                        <a:effectLst/>
                      </a:endParaRPr>
                    </a:p>
                    <a:p>
                      <a:pPr marL="73025" indent="-73025">
                        <a:lnSpc>
                          <a:spcPct val="107000"/>
                        </a:lnSpc>
                        <a:spcAft>
                          <a:spcPts val="0"/>
                        </a:spcAft>
                      </a:pPr>
                      <a:r>
                        <a:rPr lang="fi-FI" sz="1100" b="1" dirty="0" smtClean="0">
                          <a:solidFill>
                            <a:schemeClr val="tx1"/>
                          </a:solidFill>
                          <a:effectLst/>
                        </a:rPr>
                        <a:t>Liikuntabiologian </a:t>
                      </a:r>
                      <a:r>
                        <a:rPr lang="fi-FI" sz="1100" b="1" dirty="0">
                          <a:solidFill>
                            <a:schemeClr val="tx1"/>
                          </a:solidFill>
                          <a:effectLst/>
                        </a:rPr>
                        <a:t>asiantuntijuus II (2 op</a:t>
                      </a:r>
                      <a:r>
                        <a:rPr lang="fi-FI" sz="1100" b="0" dirty="0">
                          <a:solidFill>
                            <a:schemeClr val="tx1"/>
                          </a:solidFill>
                          <a:effectLst/>
                        </a:rPr>
                        <a:t>)</a:t>
                      </a:r>
                    </a:p>
                    <a:p>
                      <a:pPr marL="73025" indent="-73025">
                        <a:lnSpc>
                          <a:spcPct val="107000"/>
                        </a:lnSpc>
                        <a:spcAft>
                          <a:spcPts val="0"/>
                        </a:spcAft>
                      </a:pPr>
                      <a:r>
                        <a:rPr lang="fi-FI" sz="1100" b="0" dirty="0">
                          <a:solidFill>
                            <a:schemeClr val="tx1"/>
                          </a:solidFill>
                          <a:effectLst/>
                        </a:rPr>
                        <a:t>Johtaminen ?</a:t>
                      </a:r>
                    </a:p>
                    <a:p>
                      <a:pPr marL="73025" indent="-73025">
                        <a:lnSpc>
                          <a:spcPct val="107000"/>
                        </a:lnSpc>
                        <a:spcAft>
                          <a:spcPts val="0"/>
                        </a:spcAft>
                      </a:pPr>
                      <a:r>
                        <a:rPr lang="fi-FI" sz="1100" b="0" dirty="0">
                          <a:solidFill>
                            <a:schemeClr val="tx1"/>
                          </a:solidFill>
                          <a:effectLst/>
                        </a:rPr>
                        <a:t>Yrittäjyys ja markkinointi ?</a:t>
                      </a:r>
                    </a:p>
                    <a:p>
                      <a:pPr marL="73025" indent="-73025">
                        <a:lnSpc>
                          <a:spcPct val="107000"/>
                        </a:lnSpc>
                        <a:spcAft>
                          <a:spcPts val="0"/>
                        </a:spcAft>
                      </a:pPr>
                      <a:r>
                        <a:rPr lang="fi-FI" sz="1100" b="1" dirty="0">
                          <a:solidFill>
                            <a:schemeClr val="tx1"/>
                          </a:solidFill>
                          <a:effectLst/>
                        </a:rPr>
                        <a:t>Maturiteetti</a:t>
                      </a:r>
                    </a:p>
                    <a:p>
                      <a:pPr marL="73025" indent="-73025">
                        <a:lnSpc>
                          <a:spcPct val="107000"/>
                        </a:lnSpc>
                        <a:spcAft>
                          <a:spcPts val="0"/>
                        </a:spcAft>
                      </a:pPr>
                      <a:r>
                        <a:rPr lang="fi-FI" sz="1100" b="0" dirty="0">
                          <a:solidFill>
                            <a:schemeClr val="tx1"/>
                          </a:solidFill>
                          <a:effectLst/>
                        </a:rPr>
                        <a:t> </a:t>
                      </a:r>
                      <a:endParaRPr lang="fi-FI" sz="1100" b="0" dirty="0" smtClean="0">
                        <a:solidFill>
                          <a:schemeClr val="tx1"/>
                        </a:solidFill>
                        <a:effectLst/>
                      </a:endParaRPr>
                    </a:p>
                  </a:txBody>
                  <a:tcPr marL="42290" marR="42290" marT="0" marB="0">
                    <a:noFill/>
                  </a:tcPr>
                </a:tc>
                <a:tc>
                  <a:txBody>
                    <a:bodyPr/>
                    <a:lstStyle/>
                    <a:p>
                      <a:pPr marL="110490" indent="-110490">
                        <a:lnSpc>
                          <a:spcPct val="107000"/>
                        </a:lnSpc>
                        <a:spcAft>
                          <a:spcPts val="0"/>
                        </a:spcAft>
                      </a:pPr>
                      <a:r>
                        <a:rPr lang="fi-FI" sz="1100" b="1" dirty="0">
                          <a:effectLst/>
                        </a:rPr>
                        <a:t>Tutkimusetiikan syventäminen 2 op</a:t>
                      </a:r>
                    </a:p>
                    <a:p>
                      <a:pPr marL="110490" indent="-110490">
                        <a:lnSpc>
                          <a:spcPct val="107000"/>
                        </a:lnSpc>
                        <a:spcAft>
                          <a:spcPts val="0"/>
                        </a:spcAft>
                      </a:pPr>
                      <a:r>
                        <a:rPr lang="fi-FI" sz="1100" b="1" dirty="0" smtClean="0">
                          <a:effectLst/>
                        </a:rPr>
                        <a:t>Tutkimusmetodiikka </a:t>
                      </a:r>
                      <a:r>
                        <a:rPr lang="fi-FI" sz="1100" b="1" dirty="0">
                          <a:effectLst/>
                        </a:rPr>
                        <a:t>6 </a:t>
                      </a:r>
                      <a:r>
                        <a:rPr lang="fi-FI" sz="1100" b="1" dirty="0" smtClean="0">
                          <a:effectLst/>
                        </a:rPr>
                        <a:t>op</a:t>
                      </a:r>
                      <a:r>
                        <a:rPr lang="fi-FI" sz="1100" b="1" baseline="0" dirty="0">
                          <a:effectLst/>
                        </a:rPr>
                        <a:t> </a:t>
                      </a:r>
                      <a:endParaRPr lang="fi-FI" sz="1100" b="1" baseline="0" dirty="0" smtClean="0">
                        <a:effectLst/>
                      </a:endParaRPr>
                    </a:p>
                    <a:p>
                      <a:pPr marL="110490" indent="-110490">
                        <a:lnSpc>
                          <a:spcPct val="107000"/>
                        </a:lnSpc>
                        <a:spcAft>
                          <a:spcPts val="0"/>
                        </a:spcAft>
                      </a:pPr>
                      <a:r>
                        <a:rPr lang="fi-FI" sz="1100" b="1" dirty="0" smtClean="0">
                          <a:effectLst/>
                        </a:rPr>
                        <a:t>Maisterin </a:t>
                      </a:r>
                      <a:r>
                        <a:rPr lang="fi-FI" sz="1100" b="1" dirty="0">
                          <a:effectLst/>
                        </a:rPr>
                        <a:t>tutkimusharjoittelu (4 op)</a:t>
                      </a:r>
                    </a:p>
                    <a:p>
                      <a:pPr marL="110490" indent="-110490">
                        <a:lnSpc>
                          <a:spcPct val="107000"/>
                        </a:lnSpc>
                        <a:spcAft>
                          <a:spcPts val="0"/>
                        </a:spcAft>
                      </a:pPr>
                      <a:r>
                        <a:rPr lang="en-US" sz="1100" b="1" dirty="0">
                          <a:effectLst/>
                        </a:rPr>
                        <a:t>Pro </a:t>
                      </a:r>
                      <a:r>
                        <a:rPr lang="en-US" sz="1100" b="1" dirty="0" err="1">
                          <a:effectLst/>
                        </a:rPr>
                        <a:t>gradu</a:t>
                      </a:r>
                      <a:r>
                        <a:rPr lang="en-US" sz="1100" b="1" dirty="0">
                          <a:effectLst/>
                        </a:rPr>
                        <a:t> </a:t>
                      </a:r>
                      <a:r>
                        <a:rPr lang="en-US" sz="1100" b="1" dirty="0" err="1">
                          <a:effectLst/>
                        </a:rPr>
                        <a:t>seminaari</a:t>
                      </a:r>
                      <a:r>
                        <a:rPr lang="en-US" sz="1100" b="1" dirty="0">
                          <a:effectLst/>
                        </a:rPr>
                        <a:t> I (5 op)</a:t>
                      </a:r>
                      <a:endParaRPr lang="fi-FI" sz="1100" b="1" dirty="0">
                        <a:effectLst/>
                      </a:endParaRPr>
                    </a:p>
                    <a:p>
                      <a:pPr marL="110490" indent="-110490">
                        <a:lnSpc>
                          <a:spcPct val="107000"/>
                        </a:lnSpc>
                        <a:spcAft>
                          <a:spcPts val="0"/>
                        </a:spcAft>
                      </a:pPr>
                      <a:r>
                        <a:rPr lang="fi-FI" sz="1100" b="1" dirty="0">
                          <a:effectLst/>
                        </a:rPr>
                        <a:t>Pro gradu seminaari II (3 op)</a:t>
                      </a:r>
                    </a:p>
                    <a:p>
                      <a:pPr marL="110490" indent="-110490">
                        <a:lnSpc>
                          <a:spcPct val="107000"/>
                        </a:lnSpc>
                        <a:spcAft>
                          <a:spcPts val="0"/>
                        </a:spcAft>
                      </a:pPr>
                      <a:r>
                        <a:rPr lang="fi-FI" sz="1100" b="1" dirty="0">
                          <a:effectLst/>
                        </a:rPr>
                        <a:t>Pro gradu-tutkielma 30 </a:t>
                      </a:r>
                      <a:r>
                        <a:rPr lang="fi-FI" sz="1100" b="1" dirty="0" smtClean="0">
                          <a:effectLst/>
                        </a:rPr>
                        <a:t>op</a:t>
                      </a:r>
                    </a:p>
                    <a:p>
                      <a:pPr marL="110490" indent="-110490">
                        <a:lnSpc>
                          <a:spcPct val="107000"/>
                        </a:lnSpc>
                        <a:spcAft>
                          <a:spcPts val="0"/>
                        </a:spcAft>
                      </a:pPr>
                      <a:endParaRPr lang="fi-FI" sz="1100" b="1" dirty="0" smtClean="0">
                        <a:effectLst/>
                        <a:latin typeface="Calibri" panose="020F0502020204030204" pitchFamily="34" charset="0"/>
                        <a:ea typeface="Calibri" panose="020F0502020204030204" pitchFamily="34" charset="0"/>
                        <a:cs typeface="Times New Roman" panose="02020603050405020304" pitchFamily="18" charset="0"/>
                      </a:endParaRPr>
                    </a:p>
                    <a:p>
                      <a:pPr marL="110490" indent="-110490">
                        <a:lnSpc>
                          <a:spcPct val="107000"/>
                        </a:lnSpc>
                        <a:spcAft>
                          <a:spcPts val="0"/>
                        </a:spcAft>
                      </a:pPr>
                      <a:endParaRPr lang="fi-FI" sz="1100" b="1" dirty="0" smtClean="0">
                        <a:effectLst/>
                        <a:latin typeface="Calibri" panose="020F0502020204030204" pitchFamily="34" charset="0"/>
                        <a:ea typeface="Calibri" panose="020F0502020204030204" pitchFamily="34" charset="0"/>
                        <a:cs typeface="Times New Roman" panose="02020603050405020304" pitchFamily="18" charset="0"/>
                      </a:endParaRPr>
                    </a:p>
                    <a:p>
                      <a:pPr marL="110490" indent="-110490">
                        <a:lnSpc>
                          <a:spcPct val="107000"/>
                        </a:lnSpc>
                        <a:spcAft>
                          <a:spcPts val="0"/>
                        </a:spcAft>
                      </a:pPr>
                      <a:r>
                        <a:rPr lang="fi-FI" sz="1100" b="1" dirty="0" smtClean="0">
                          <a:effectLst/>
                          <a:latin typeface="Calibri" panose="020F0502020204030204" pitchFamily="34" charset="0"/>
                          <a:ea typeface="Calibri" panose="020F0502020204030204" pitchFamily="34" charset="0"/>
                          <a:cs typeface="Times New Roman" panose="02020603050405020304" pitchFamily="18" charset="0"/>
                        </a:rPr>
                        <a:t>Kaikille pakolliset</a:t>
                      </a:r>
                      <a:endParaRPr lang="fi-FI"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2290" marR="42290" marT="0" marB="0">
                    <a:noFill/>
                  </a:tcPr>
                </a:tc>
                <a:tc>
                  <a:txBody>
                    <a:bodyPr/>
                    <a:lstStyle/>
                    <a:p>
                      <a:pPr marL="117475" indent="-117475">
                        <a:lnSpc>
                          <a:spcPct val="107000"/>
                        </a:lnSpc>
                        <a:spcAft>
                          <a:spcPts val="0"/>
                        </a:spcAft>
                      </a:pPr>
                      <a:r>
                        <a:rPr lang="fi-FI" sz="1100" dirty="0" smtClean="0">
                          <a:solidFill>
                            <a:schemeClr val="tx1"/>
                          </a:solidFill>
                          <a:effectLst/>
                        </a:rPr>
                        <a:t>Motor </a:t>
                      </a:r>
                      <a:r>
                        <a:rPr lang="fi-FI" sz="1100" dirty="0" err="1" smtClean="0">
                          <a:solidFill>
                            <a:schemeClr val="tx1"/>
                          </a:solidFill>
                          <a:effectLst/>
                        </a:rPr>
                        <a:t>control</a:t>
                      </a:r>
                      <a:r>
                        <a:rPr lang="fi-FI" sz="1100" dirty="0" smtClean="0">
                          <a:solidFill>
                            <a:schemeClr val="tx1"/>
                          </a:solidFill>
                          <a:effectLst/>
                        </a:rPr>
                        <a:t> and </a:t>
                      </a:r>
                      <a:r>
                        <a:rPr lang="fi-FI" sz="1100" dirty="0" err="1" smtClean="0">
                          <a:solidFill>
                            <a:schemeClr val="tx1"/>
                          </a:solidFill>
                          <a:effectLst/>
                        </a:rPr>
                        <a:t>integrative</a:t>
                      </a:r>
                      <a:r>
                        <a:rPr lang="fi-FI" sz="1100" dirty="0" smtClean="0">
                          <a:solidFill>
                            <a:schemeClr val="tx1"/>
                          </a:solidFill>
                          <a:effectLst/>
                        </a:rPr>
                        <a:t> </a:t>
                      </a:r>
                      <a:r>
                        <a:rPr lang="fi-FI" sz="1100" dirty="0" err="1" smtClean="0">
                          <a:solidFill>
                            <a:schemeClr val="tx1"/>
                          </a:solidFill>
                          <a:effectLst/>
                        </a:rPr>
                        <a:t>neuro-physiology</a:t>
                      </a:r>
                      <a:r>
                        <a:rPr lang="fi-FI" sz="1100" dirty="0" smtClean="0">
                          <a:solidFill>
                            <a:schemeClr val="tx1"/>
                          </a:solidFill>
                          <a:effectLst/>
                        </a:rPr>
                        <a:t> 5 op</a:t>
                      </a:r>
                    </a:p>
                    <a:p>
                      <a:pPr marL="117475" indent="-117475">
                        <a:lnSpc>
                          <a:spcPct val="107000"/>
                        </a:lnSpc>
                        <a:spcAft>
                          <a:spcPts val="0"/>
                        </a:spcAft>
                      </a:pPr>
                      <a:r>
                        <a:rPr lang="fi-FI" sz="1100" dirty="0" smtClean="0">
                          <a:solidFill>
                            <a:schemeClr val="tx1"/>
                          </a:solidFill>
                          <a:effectLst/>
                        </a:rPr>
                        <a:t>Hermolihasjärjestelmän </a:t>
                      </a:r>
                      <a:r>
                        <a:rPr lang="fi-FI" sz="1100" dirty="0">
                          <a:solidFill>
                            <a:schemeClr val="tx1"/>
                          </a:solidFill>
                          <a:effectLst/>
                        </a:rPr>
                        <a:t>syventäminen </a:t>
                      </a:r>
                      <a:r>
                        <a:rPr lang="fi-FI" sz="1100" dirty="0" smtClean="0">
                          <a:solidFill>
                            <a:schemeClr val="tx1"/>
                          </a:solidFill>
                          <a:effectLst/>
                        </a:rPr>
                        <a:t>5 op</a:t>
                      </a:r>
                      <a:endParaRPr lang="fi-FI" sz="1100" dirty="0">
                        <a:solidFill>
                          <a:schemeClr val="tx1"/>
                        </a:solidFill>
                        <a:effectLst/>
                      </a:endParaRPr>
                    </a:p>
                    <a:p>
                      <a:pPr marL="117475" indent="-117475">
                        <a:lnSpc>
                          <a:spcPct val="107000"/>
                        </a:lnSpc>
                        <a:spcAft>
                          <a:spcPts val="0"/>
                        </a:spcAft>
                      </a:pPr>
                      <a:r>
                        <a:rPr lang="fi-FI" sz="1100" dirty="0">
                          <a:solidFill>
                            <a:schemeClr val="tx1"/>
                          </a:solidFill>
                          <a:effectLst/>
                        </a:rPr>
                        <a:t>Urheilubiomekaniikka </a:t>
                      </a:r>
                      <a:r>
                        <a:rPr lang="fi-FI" sz="1100" dirty="0" smtClean="0">
                          <a:solidFill>
                            <a:schemeClr val="tx1"/>
                          </a:solidFill>
                          <a:effectLst/>
                        </a:rPr>
                        <a:t>5 op</a:t>
                      </a:r>
                      <a:endParaRPr lang="fi-FI" sz="1100" dirty="0">
                        <a:solidFill>
                          <a:schemeClr val="tx1"/>
                        </a:solidFill>
                        <a:effectLst/>
                      </a:endParaRPr>
                    </a:p>
                    <a:p>
                      <a:pPr marL="117475" indent="-117475">
                        <a:lnSpc>
                          <a:spcPct val="107000"/>
                        </a:lnSpc>
                        <a:spcAft>
                          <a:spcPts val="0"/>
                        </a:spcAft>
                      </a:pPr>
                      <a:r>
                        <a:rPr lang="fi-FI" sz="1100" dirty="0">
                          <a:solidFill>
                            <a:schemeClr val="tx1"/>
                          </a:solidFill>
                          <a:effectLst/>
                        </a:rPr>
                        <a:t>Kliininen biomekaniikka 5</a:t>
                      </a:r>
                    </a:p>
                    <a:p>
                      <a:pPr marL="117475" indent="-117475">
                        <a:lnSpc>
                          <a:spcPct val="107000"/>
                        </a:lnSpc>
                        <a:spcAft>
                          <a:spcPts val="0"/>
                        </a:spcAft>
                      </a:pPr>
                      <a:r>
                        <a:rPr lang="fi-FI" sz="1100" dirty="0">
                          <a:solidFill>
                            <a:schemeClr val="tx1"/>
                          </a:solidFill>
                          <a:effectLst/>
                        </a:rPr>
                        <a:t>Syventävä kirjallisuus (5 op)</a:t>
                      </a:r>
                    </a:p>
                    <a:p>
                      <a:pPr marL="110490" indent="-110490">
                        <a:lnSpc>
                          <a:spcPct val="107000"/>
                        </a:lnSpc>
                        <a:spcAft>
                          <a:spcPts val="0"/>
                        </a:spcAft>
                      </a:pPr>
                      <a:r>
                        <a:rPr lang="fi-FI" sz="1100" dirty="0">
                          <a:solidFill>
                            <a:schemeClr val="tx1"/>
                          </a:solidFill>
                          <a:effectLst/>
                        </a:rPr>
                        <a:t>Biomekaniikan raportointiseminaari (5 op</a:t>
                      </a:r>
                      <a:r>
                        <a:rPr lang="fi-FI" sz="1100" dirty="0" smtClean="0">
                          <a:solidFill>
                            <a:schemeClr val="tx1"/>
                          </a:solidFill>
                          <a:effectLst/>
                        </a:rPr>
                        <a:t>)</a:t>
                      </a:r>
                    </a:p>
                    <a:p>
                      <a:pPr marL="110490" indent="-110490">
                        <a:lnSpc>
                          <a:spcPct val="107000"/>
                        </a:lnSpc>
                        <a:spcAft>
                          <a:spcPts val="0"/>
                        </a:spcAft>
                      </a:pPr>
                      <a:r>
                        <a:rPr lang="fi-FI" sz="1100" dirty="0" smtClean="0">
                          <a:solidFill>
                            <a:srgbClr val="FF0000"/>
                          </a:solidFill>
                          <a:effectLst/>
                        </a:rPr>
                        <a:t>Biomekaniikan työelämäharjoittelu 5 op</a:t>
                      </a:r>
                    </a:p>
                    <a:p>
                      <a:pPr marL="110490" indent="-110490">
                        <a:lnSpc>
                          <a:spcPct val="107000"/>
                        </a:lnSpc>
                        <a:spcAft>
                          <a:spcPts val="0"/>
                        </a:spcAft>
                      </a:pPr>
                      <a:endParaRPr lang="fi-FI" sz="1100" dirty="0">
                        <a:solidFill>
                          <a:schemeClr val="tx1"/>
                        </a:solidFill>
                        <a:effectLst/>
                      </a:endParaRPr>
                    </a:p>
                  </a:txBody>
                  <a:tcPr marL="42290" marR="42290" marT="0" marB="0">
                    <a:noFill/>
                  </a:tcPr>
                </a:tc>
                <a:tc>
                  <a:txBody>
                    <a:bodyPr/>
                    <a:lstStyle/>
                    <a:p>
                      <a:pPr marL="117475" indent="-117475">
                        <a:lnSpc>
                          <a:spcPct val="107000"/>
                        </a:lnSpc>
                        <a:spcAft>
                          <a:spcPts val="0"/>
                        </a:spcAft>
                      </a:pPr>
                      <a:r>
                        <a:rPr lang="fi-FI" sz="1100" dirty="0">
                          <a:effectLst/>
                        </a:rPr>
                        <a:t> </a:t>
                      </a:r>
                      <a:r>
                        <a:rPr lang="fi-FI" sz="1100" dirty="0" smtClean="0">
                          <a:effectLst/>
                        </a:rPr>
                        <a:t> </a:t>
                      </a:r>
                      <a:r>
                        <a:rPr lang="fi-FI" sz="1100" dirty="0" smtClean="0">
                          <a:solidFill>
                            <a:schemeClr val="tx1"/>
                          </a:solidFill>
                          <a:effectLst/>
                        </a:rPr>
                        <a:t>LFYS012 Lii­kun­ta­fy­sio­lo­gian so­vel­lus­mah­dol­li­suu­det I (10 op)</a:t>
                      </a:r>
                    </a:p>
                    <a:p>
                      <a:pPr marL="117475" indent="-117475">
                        <a:lnSpc>
                          <a:spcPct val="107000"/>
                        </a:lnSpc>
                        <a:spcAft>
                          <a:spcPts val="0"/>
                        </a:spcAft>
                      </a:pPr>
                      <a:r>
                        <a:rPr lang="fi-FI" sz="1100" dirty="0" smtClean="0">
                          <a:solidFill>
                            <a:srgbClr val="FF0000"/>
                          </a:solidFill>
                          <a:effectLst/>
                        </a:rPr>
                        <a:t>LFYS013 Lii­kun­ta­fy­sio­lo­gian työelämä-harjoittelu (5 op)</a:t>
                      </a:r>
                    </a:p>
                    <a:p>
                      <a:pPr marL="117475" indent="-117475">
                        <a:lnSpc>
                          <a:spcPct val="107000"/>
                        </a:lnSpc>
                        <a:spcAft>
                          <a:spcPts val="0"/>
                        </a:spcAft>
                      </a:pPr>
                      <a:r>
                        <a:rPr lang="fi-FI" sz="1100" dirty="0" smtClean="0">
                          <a:solidFill>
                            <a:schemeClr val="tx1"/>
                          </a:solidFill>
                          <a:effectLst/>
                        </a:rPr>
                        <a:t>LFYS004 sy­ven­tä­vä kir­jal­li­suus I (5 op)</a:t>
                      </a:r>
                    </a:p>
                    <a:p>
                      <a:pPr marL="117475" indent="-117475">
                        <a:lnSpc>
                          <a:spcPct val="107000"/>
                        </a:lnSpc>
                        <a:spcAft>
                          <a:spcPts val="0"/>
                        </a:spcAft>
                      </a:pPr>
                      <a:r>
                        <a:rPr lang="fi-FI" sz="1100" dirty="0" smtClean="0">
                          <a:solidFill>
                            <a:schemeClr val="tx1"/>
                          </a:solidFill>
                          <a:effectLst/>
                        </a:rPr>
                        <a:t>LFYS005 sy­ven­tä­vä kir­jal­li­suus II (5 op)</a:t>
                      </a:r>
                    </a:p>
                    <a:p>
                      <a:pPr marL="117475" indent="-117475">
                        <a:lnSpc>
                          <a:spcPct val="107000"/>
                        </a:lnSpc>
                        <a:spcAft>
                          <a:spcPts val="0"/>
                        </a:spcAft>
                      </a:pPr>
                      <a:r>
                        <a:rPr lang="fi-FI" sz="1100" dirty="0" smtClean="0">
                          <a:solidFill>
                            <a:schemeClr val="tx1"/>
                          </a:solidFill>
                          <a:effectLst/>
                        </a:rPr>
                        <a:t>LBIA025 Solu- ja mo­le­kyy­li­bio­lo­gian luen­not (6 op)</a:t>
                      </a:r>
                    </a:p>
                    <a:p>
                      <a:pPr marL="117475" indent="-117475">
                        <a:lnSpc>
                          <a:spcPct val="107000"/>
                        </a:lnSpc>
                        <a:spcAft>
                          <a:spcPts val="0"/>
                        </a:spcAft>
                      </a:pPr>
                      <a:r>
                        <a:rPr lang="fi-FI" sz="1100" dirty="0" smtClean="0">
                          <a:solidFill>
                            <a:schemeClr val="tx1"/>
                          </a:solidFill>
                          <a:effectLst/>
                        </a:rPr>
                        <a:t>LBIA027 Solu- ja mo­le­kyy­li­bio­lo­gian se­mi­naa­ri (2 op)</a:t>
                      </a:r>
                    </a:p>
                    <a:p>
                      <a:pPr marL="117475" indent="-117475">
                        <a:lnSpc>
                          <a:spcPct val="107000"/>
                        </a:lnSpc>
                        <a:spcAft>
                          <a:spcPts val="0"/>
                        </a:spcAft>
                      </a:pPr>
                      <a:r>
                        <a:rPr lang="fi-FI" sz="1100" dirty="0" smtClean="0">
                          <a:solidFill>
                            <a:schemeClr val="tx1"/>
                          </a:solidFill>
                          <a:effectLst/>
                        </a:rPr>
                        <a:t> </a:t>
                      </a:r>
                      <a:endParaRPr lang="fi-FI" sz="11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61595" indent="-61595">
                        <a:lnSpc>
                          <a:spcPct val="107000"/>
                        </a:lnSpc>
                        <a:spcAft>
                          <a:spcPts val="0"/>
                        </a:spcAft>
                      </a:pPr>
                      <a:endParaRPr lang="fi-FI"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2290" marR="42290" marT="0" marB="0">
                    <a:noFill/>
                  </a:tcPr>
                </a:tc>
                <a:tc>
                  <a:txBody>
                    <a:bodyPr/>
                    <a:lstStyle/>
                    <a:p>
                      <a:pPr marL="111125" indent="-111125">
                        <a:lnSpc>
                          <a:spcPct val="107000"/>
                        </a:lnSpc>
                        <a:spcAft>
                          <a:spcPts val="0"/>
                        </a:spcAft>
                      </a:pPr>
                      <a:r>
                        <a:rPr lang="fi-FI" sz="1100" dirty="0" smtClean="0">
                          <a:effectLst/>
                          <a:latin typeface="Calibri" panose="020F0502020204030204" pitchFamily="34" charset="0"/>
                          <a:ea typeface="Calibri" panose="020F0502020204030204" pitchFamily="34" charset="0"/>
                          <a:cs typeface="Times New Roman" panose="02020603050405020304" pitchFamily="18" charset="0"/>
                        </a:rPr>
                        <a:t>Valmennuksen ja testauksen syventävä kurssi 8 op</a:t>
                      </a:r>
                    </a:p>
                    <a:p>
                      <a:pPr marL="111125" indent="-111125">
                        <a:lnSpc>
                          <a:spcPct val="107000"/>
                        </a:lnSpc>
                        <a:spcAft>
                          <a:spcPts val="0"/>
                        </a:spcAft>
                      </a:pPr>
                      <a:r>
                        <a:rPr lang="fi-FI" sz="1100" dirty="0" smtClean="0">
                          <a:effectLst/>
                          <a:latin typeface="Calibri" panose="020F0502020204030204" pitchFamily="34" charset="0"/>
                          <a:ea typeface="Calibri" panose="020F0502020204030204" pitchFamily="34" charset="0"/>
                          <a:cs typeface="Times New Roman" panose="02020603050405020304" pitchFamily="18" charset="0"/>
                        </a:rPr>
                        <a:t>Valmennuksen ja testauksen sovellukset 4 op</a:t>
                      </a:r>
                    </a:p>
                    <a:p>
                      <a:pPr marL="111125" indent="-111125">
                        <a:lnSpc>
                          <a:spcPct val="107000"/>
                        </a:lnSpc>
                        <a:spcAft>
                          <a:spcPts val="0"/>
                        </a:spcAft>
                      </a:pPr>
                      <a:r>
                        <a:rPr lang="fi-FI" sz="1100" dirty="0" err="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VTEasiantuntijuus</a:t>
                      </a:r>
                      <a:r>
                        <a:rPr lang="fi-FI" sz="11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5 op</a:t>
                      </a:r>
                    </a:p>
                    <a:p>
                      <a:pPr marL="111125" indent="-111125">
                        <a:lnSpc>
                          <a:spcPct val="107000"/>
                        </a:lnSpc>
                        <a:spcAft>
                          <a:spcPts val="0"/>
                        </a:spcAft>
                      </a:pPr>
                      <a:r>
                        <a:rPr lang="fi-FI" sz="1100" dirty="0" smtClean="0">
                          <a:effectLst/>
                          <a:latin typeface="Calibri" panose="020F0502020204030204" pitchFamily="34" charset="0"/>
                          <a:ea typeface="Calibri" panose="020F0502020204030204" pitchFamily="34" charset="0"/>
                          <a:cs typeface="Times New Roman" panose="02020603050405020304" pitchFamily="18" charset="0"/>
                        </a:rPr>
                        <a:t>Valmennuksen ja testauksen kirjallisuus 5 op</a:t>
                      </a:r>
                    </a:p>
                    <a:p>
                      <a:pPr marL="111125" indent="-111125">
                        <a:lnSpc>
                          <a:spcPct val="107000"/>
                        </a:lnSpc>
                        <a:spcAft>
                          <a:spcPts val="0"/>
                        </a:spcAft>
                      </a:pPr>
                      <a:r>
                        <a:rPr lang="fi-FI" sz="1100" dirty="0" smtClean="0">
                          <a:effectLst/>
                          <a:latin typeface="Calibri" panose="020F0502020204030204" pitchFamily="34" charset="0"/>
                          <a:ea typeface="Calibri" panose="020F0502020204030204" pitchFamily="34" charset="0"/>
                          <a:cs typeface="Times New Roman" panose="02020603050405020304" pitchFamily="18" charset="0"/>
                        </a:rPr>
                        <a:t>Lajianalyysi ??</a:t>
                      </a:r>
                    </a:p>
                    <a:p>
                      <a:pPr marL="111125" indent="-111125">
                        <a:lnSpc>
                          <a:spcPct val="107000"/>
                        </a:lnSpc>
                        <a:spcAft>
                          <a:spcPts val="0"/>
                        </a:spcAft>
                      </a:pPr>
                      <a:endParaRPr lang="fi-FI"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2290" marR="42290" marT="0" marB="0">
                    <a:noFill/>
                  </a:tcPr>
                </a:tc>
                <a:tc>
                  <a:txBody>
                    <a:bodyPr/>
                    <a:lstStyle/>
                    <a:p>
                      <a:pPr marL="50800" indent="-50800">
                        <a:lnSpc>
                          <a:spcPct val="107000"/>
                        </a:lnSpc>
                        <a:spcAft>
                          <a:spcPts val="0"/>
                        </a:spcAft>
                      </a:pPr>
                      <a:r>
                        <a:rPr lang="en-GB" sz="1100" dirty="0" err="1">
                          <a:effectLst/>
                        </a:rPr>
                        <a:t>Hyvinvointiteknologian</a:t>
                      </a:r>
                      <a:r>
                        <a:rPr lang="en-GB" sz="1100" dirty="0">
                          <a:effectLst/>
                        </a:rPr>
                        <a:t> </a:t>
                      </a:r>
                      <a:r>
                        <a:rPr lang="en-GB" sz="1100" dirty="0" err="1">
                          <a:effectLst/>
                        </a:rPr>
                        <a:t>orientaatio</a:t>
                      </a:r>
                      <a:r>
                        <a:rPr lang="en-GB" sz="1100" dirty="0">
                          <a:effectLst/>
                        </a:rPr>
                        <a:t> </a:t>
                      </a:r>
                      <a:r>
                        <a:rPr lang="en-GB" sz="1100" dirty="0" smtClean="0">
                          <a:effectLst/>
                        </a:rPr>
                        <a:t>(1 </a:t>
                      </a:r>
                      <a:r>
                        <a:rPr lang="en-GB" sz="1100" dirty="0">
                          <a:effectLst/>
                        </a:rPr>
                        <a:t>op)</a:t>
                      </a:r>
                      <a:endParaRPr lang="fi-FI" sz="1100" dirty="0">
                        <a:effectLst/>
                      </a:endParaRPr>
                    </a:p>
                    <a:p>
                      <a:pPr marL="50800" indent="-50800">
                        <a:lnSpc>
                          <a:spcPct val="107000"/>
                        </a:lnSpc>
                        <a:spcAft>
                          <a:spcPts val="0"/>
                        </a:spcAft>
                      </a:pPr>
                      <a:r>
                        <a:rPr lang="en-GB" sz="1100" dirty="0">
                          <a:effectLst/>
                        </a:rPr>
                        <a:t>Health science and technology (5 op</a:t>
                      </a:r>
                      <a:r>
                        <a:rPr lang="en-GB" sz="1100" dirty="0" smtClean="0">
                          <a:effectLst/>
                        </a:rPr>
                        <a:t>)</a:t>
                      </a:r>
                    </a:p>
                    <a:p>
                      <a:pPr marL="50800" indent="-50800">
                        <a:lnSpc>
                          <a:spcPct val="107000"/>
                        </a:lnSpc>
                        <a:spcAft>
                          <a:spcPts val="0"/>
                        </a:spcAft>
                      </a:pPr>
                      <a:endParaRPr lang="en-GB"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111125" indent="-111125">
                        <a:lnSpc>
                          <a:spcPct val="107000"/>
                        </a:lnSpc>
                        <a:spcAft>
                          <a:spcPts val="0"/>
                        </a:spcAft>
                      </a:pPr>
                      <a:r>
                        <a:rPr lang="fi-FI" sz="1100" dirty="0" smtClean="0">
                          <a:effectLst/>
                        </a:rPr>
                        <a:t>Liikuntalääketieteen kliininen osaaminen </a:t>
                      </a:r>
                    </a:p>
                    <a:p>
                      <a:pPr marL="111125" indent="-111125">
                        <a:lnSpc>
                          <a:spcPct val="107000"/>
                        </a:lnSpc>
                        <a:spcAft>
                          <a:spcPts val="0"/>
                        </a:spcAft>
                      </a:pPr>
                      <a:r>
                        <a:rPr lang="fi-FI" sz="1100" dirty="0" smtClean="0">
                          <a:effectLst/>
                        </a:rPr>
                        <a:t>Kuntotestauspäivät </a:t>
                      </a:r>
                      <a:r>
                        <a:rPr lang="fi-FI" sz="1100" dirty="0" err="1" smtClean="0">
                          <a:effectLst/>
                        </a:rPr>
                        <a:t>striimattuna</a:t>
                      </a:r>
                      <a:endParaRPr lang="fi-FI"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50800" indent="-50800">
                        <a:lnSpc>
                          <a:spcPct val="107000"/>
                        </a:lnSpc>
                        <a:spcAft>
                          <a:spcPts val="0"/>
                        </a:spcAft>
                      </a:pPr>
                      <a:endParaRPr lang="fi-FI"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2290" marR="42290" marT="0" marB="0">
                    <a:noFill/>
                  </a:tcPr>
                </a:tc>
                <a:tc>
                  <a:txBody>
                    <a:bodyPr/>
                    <a:lstStyle/>
                    <a:p>
                      <a:pPr>
                        <a:lnSpc>
                          <a:spcPct val="107000"/>
                        </a:lnSpc>
                        <a:spcAft>
                          <a:spcPts val="0"/>
                        </a:spcAft>
                      </a:pPr>
                      <a:r>
                        <a:rPr lang="fi-FI" sz="1100" dirty="0">
                          <a:effectLst/>
                        </a:rPr>
                        <a:t>Lajianalyysi- ja urheiluvalmennuksen ohjelmointi</a:t>
                      </a:r>
                    </a:p>
                    <a:p>
                      <a:pPr>
                        <a:lnSpc>
                          <a:spcPct val="107000"/>
                        </a:lnSpc>
                        <a:spcAft>
                          <a:spcPts val="0"/>
                        </a:spcAft>
                      </a:pPr>
                      <a:r>
                        <a:rPr lang="fi-FI" sz="1100" dirty="0">
                          <a:effectLst/>
                        </a:rPr>
                        <a:t> </a:t>
                      </a:r>
                    </a:p>
                    <a:p>
                      <a:pPr>
                        <a:lnSpc>
                          <a:spcPct val="107000"/>
                        </a:lnSpc>
                        <a:spcAft>
                          <a:spcPts val="0"/>
                        </a:spcAft>
                      </a:pPr>
                      <a:r>
                        <a:rPr lang="fi-FI" sz="1100" dirty="0">
                          <a:effectLst/>
                        </a:rPr>
                        <a:t>Lajin tekninen, taktinen ja välineosaaminen</a:t>
                      </a:r>
                    </a:p>
                    <a:p>
                      <a:pPr>
                        <a:lnSpc>
                          <a:spcPct val="107000"/>
                        </a:lnSpc>
                        <a:spcAft>
                          <a:spcPts val="0"/>
                        </a:spcAft>
                      </a:pPr>
                      <a:r>
                        <a:rPr lang="fi-FI" sz="1100" dirty="0">
                          <a:effectLst/>
                        </a:rPr>
                        <a:t> </a:t>
                      </a:r>
                    </a:p>
                    <a:p>
                      <a:pPr>
                        <a:lnSpc>
                          <a:spcPct val="107000"/>
                        </a:lnSpc>
                        <a:spcAft>
                          <a:spcPts val="0"/>
                        </a:spcAft>
                      </a:pPr>
                      <a:r>
                        <a:rPr lang="fi-FI" sz="1100" dirty="0">
                          <a:effectLst/>
                        </a:rPr>
                        <a:t>Urheiluvalmennuksen asiantuntijuusharjoittelu </a:t>
                      </a:r>
                    </a:p>
                    <a:p>
                      <a:pPr>
                        <a:lnSpc>
                          <a:spcPct val="107000"/>
                        </a:lnSpc>
                        <a:spcAft>
                          <a:spcPts val="0"/>
                        </a:spcAft>
                      </a:pPr>
                      <a:r>
                        <a:rPr lang="fi-FI" sz="1100" dirty="0">
                          <a:effectLst/>
                        </a:rPr>
                        <a:t> </a:t>
                      </a:r>
                    </a:p>
                    <a:p>
                      <a:pPr>
                        <a:lnSpc>
                          <a:spcPct val="107000"/>
                        </a:lnSpc>
                        <a:spcAft>
                          <a:spcPts val="0"/>
                        </a:spcAft>
                      </a:pPr>
                      <a:r>
                        <a:rPr lang="fi-FI" sz="1100" dirty="0">
                          <a:effectLst/>
                        </a:rPr>
                        <a:t>Valmennuksen johtaminen</a:t>
                      </a:r>
                      <a:endParaRPr lang="fi-FI"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2290" marR="42290" marT="0" marB="0">
                    <a:noFill/>
                  </a:tcPr>
                </a:tc>
                <a:extLst>
                  <a:ext uri="{0D108BD9-81ED-4DB2-BD59-A6C34878D82A}">
                    <a16:rowId xmlns:a16="http://schemas.microsoft.com/office/drawing/2014/main" val="2589581734"/>
                  </a:ext>
                </a:extLst>
              </a:tr>
            </a:tbl>
          </a:graphicData>
        </a:graphic>
      </p:graphicFrame>
      <p:sp>
        <p:nvSpPr>
          <p:cNvPr id="6" name="Date Placeholder 5"/>
          <p:cNvSpPr>
            <a:spLocks noGrp="1"/>
          </p:cNvSpPr>
          <p:nvPr>
            <p:ph type="dt" sz="half" idx="10"/>
          </p:nvPr>
        </p:nvSpPr>
        <p:spPr/>
        <p:txBody>
          <a:bodyPr/>
          <a:lstStyle/>
          <a:p>
            <a:fld id="{21A8D66E-D4C1-438C-8B85-C19A0838289F}" type="datetime1">
              <a:rPr lang="fi-FI" smtClean="0"/>
              <a:pPr/>
              <a:t>21.10.2019</a:t>
            </a:fld>
            <a:endParaRPr lang="fi-FI" dirty="0"/>
          </a:p>
        </p:txBody>
      </p:sp>
      <p:sp>
        <p:nvSpPr>
          <p:cNvPr id="8" name="TextBox 7"/>
          <p:cNvSpPr txBox="1"/>
          <p:nvPr/>
        </p:nvSpPr>
        <p:spPr>
          <a:xfrm>
            <a:off x="205740" y="5148047"/>
            <a:ext cx="4917186" cy="966996"/>
          </a:xfrm>
          <a:prstGeom prst="rect">
            <a:avLst/>
          </a:prstGeom>
          <a:noFill/>
        </p:spPr>
        <p:txBody>
          <a:bodyPr wrap="square" rtlCol="0">
            <a:spAutoFit/>
          </a:bodyPr>
          <a:lstStyle/>
          <a:p>
            <a:pPr marL="54769" indent="-54769">
              <a:lnSpc>
                <a:spcPct val="107000"/>
              </a:lnSpc>
            </a:pPr>
            <a:r>
              <a:rPr lang="fi-FI" sz="135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fi-FI" sz="135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Sovellusmahd</a:t>
            </a:r>
            <a:r>
              <a:rPr lang="fi-FI" sz="1350" dirty="0">
                <a:solidFill>
                  <a:srgbClr val="FF0000"/>
                </a:solidFill>
                <a:latin typeface="Calibri" panose="020F0502020204030204" pitchFamily="34" charset="0"/>
                <a:ea typeface="Calibri" panose="020F0502020204030204" pitchFamily="34" charset="0"/>
                <a:cs typeface="Times New Roman" panose="02020603050405020304" pitchFamily="18" charset="0"/>
              </a:rPr>
              <a:t>. II muuttuu maisterin työelämäharjoitteluksi ja siirretään opiskelu- ja työelämätaitoihin osaamisalueelle</a:t>
            </a:r>
          </a:p>
          <a:p>
            <a:pPr marL="54769" indent="-54769">
              <a:lnSpc>
                <a:spcPct val="107000"/>
              </a:lnSpc>
            </a:pPr>
            <a:r>
              <a:rPr lang="fi-FI" sz="135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p>
          <a:p>
            <a:endParaRPr lang="fi-FI" sz="1350" dirty="0"/>
          </a:p>
        </p:txBody>
      </p:sp>
      <p:sp>
        <p:nvSpPr>
          <p:cNvPr id="9" name="TextBox 8"/>
          <p:cNvSpPr txBox="1"/>
          <p:nvPr/>
        </p:nvSpPr>
        <p:spPr>
          <a:xfrm>
            <a:off x="5353050" y="4830844"/>
            <a:ext cx="4011930" cy="1223412"/>
          </a:xfrm>
          <a:prstGeom prst="rect">
            <a:avLst/>
          </a:prstGeom>
          <a:noFill/>
        </p:spPr>
        <p:txBody>
          <a:bodyPr wrap="square" rtlCol="0">
            <a:spAutoFit/>
          </a:bodyPr>
          <a:lstStyle/>
          <a:p>
            <a:r>
              <a:rPr lang="fi-FI" sz="1050" dirty="0">
                <a:solidFill>
                  <a:schemeClr val="accent6">
                    <a:lumMod val="50000"/>
                  </a:schemeClr>
                </a:solidFill>
              </a:rPr>
              <a:t>Poikittaisia </a:t>
            </a:r>
            <a:r>
              <a:rPr lang="fi-FI" sz="1050" dirty="0" err="1">
                <a:solidFill>
                  <a:schemeClr val="accent6">
                    <a:lumMod val="50000"/>
                  </a:schemeClr>
                </a:solidFill>
              </a:rPr>
              <a:t>moduleita</a:t>
            </a:r>
            <a:r>
              <a:rPr lang="fi-FI" sz="1050" dirty="0">
                <a:solidFill>
                  <a:schemeClr val="accent6">
                    <a:lumMod val="50000"/>
                  </a:schemeClr>
                </a:solidFill>
              </a:rPr>
              <a:t> esim. Urheiluun liittyen:</a:t>
            </a:r>
          </a:p>
          <a:p>
            <a:pPr marL="214313" indent="-214313">
              <a:buFont typeface="Arial" panose="020B0604020202020204" pitchFamily="34" charset="0"/>
              <a:buChar char="•"/>
            </a:pPr>
            <a:r>
              <a:rPr lang="fi-FI" sz="1050" dirty="0">
                <a:solidFill>
                  <a:schemeClr val="accent6">
                    <a:lumMod val="50000"/>
                  </a:schemeClr>
                </a:solidFill>
              </a:rPr>
              <a:t>Urheilubiomekaniikka 5 op</a:t>
            </a:r>
          </a:p>
          <a:p>
            <a:pPr marL="214313" indent="-214313">
              <a:buFont typeface="Arial" panose="020B0604020202020204" pitchFamily="34" charset="0"/>
              <a:buChar char="•"/>
            </a:pPr>
            <a:r>
              <a:rPr lang="fi-FI" sz="1050" dirty="0">
                <a:solidFill>
                  <a:schemeClr val="accent6">
                    <a:lumMod val="50000"/>
                  </a:schemeClr>
                </a:solidFill>
              </a:rPr>
              <a:t>Lajianalyysi YY op</a:t>
            </a:r>
          </a:p>
          <a:p>
            <a:pPr marL="214313" indent="-214313">
              <a:buFont typeface="Arial" panose="020B0604020202020204" pitchFamily="34" charset="0"/>
              <a:buChar char="•"/>
            </a:pPr>
            <a:r>
              <a:rPr lang="fi-FI" sz="1050" dirty="0">
                <a:solidFill>
                  <a:schemeClr val="accent6">
                    <a:lumMod val="50000"/>
                  </a:schemeClr>
                </a:solidFill>
              </a:rPr>
              <a:t>LFYS012 Lii­kun­ta­fy­sio­lo­gian so­vel­lus­mah­dol­li­suu­det I (10 op)</a:t>
            </a:r>
          </a:p>
          <a:p>
            <a:pPr marL="214313" indent="-214313">
              <a:buFont typeface="Arial" panose="020B0604020202020204" pitchFamily="34" charset="0"/>
              <a:buChar char="•"/>
            </a:pPr>
            <a:r>
              <a:rPr lang="fi-FI" sz="1050" dirty="0">
                <a:solidFill>
                  <a:schemeClr val="accent6">
                    <a:lumMod val="50000"/>
                  </a:schemeClr>
                </a:solidFill>
                <a:latin typeface="Calibri" panose="020F0502020204030204" pitchFamily="34" charset="0"/>
                <a:ea typeface="Calibri" panose="020F0502020204030204" pitchFamily="34" charset="0"/>
                <a:cs typeface="Times New Roman" panose="02020603050405020304" pitchFamily="18" charset="0"/>
              </a:rPr>
              <a:t>Valmennuksen ja testauksen syventävä kurssi 8 op</a:t>
            </a:r>
            <a:endParaRPr lang="fi-FI" sz="1050" dirty="0">
              <a:solidFill>
                <a:schemeClr val="accent6">
                  <a:lumMod val="50000"/>
                </a:schemeClr>
              </a:solidFill>
            </a:endParaRPr>
          </a:p>
          <a:p>
            <a:endParaRPr lang="fi-FI" sz="1050" dirty="0">
              <a:solidFill>
                <a:schemeClr val="accent6">
                  <a:lumMod val="50000"/>
                </a:schemeClr>
              </a:solidFill>
            </a:endParaRPr>
          </a:p>
        </p:txBody>
      </p:sp>
    </p:spTree>
    <p:extLst>
      <p:ext uri="{BB962C8B-B14F-4D97-AF65-F5344CB8AC3E}">
        <p14:creationId xmlns:p14="http://schemas.microsoft.com/office/powerpoint/2010/main" val="8084806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966729499"/>
              </p:ext>
            </p:extLst>
          </p:nvPr>
        </p:nvGraphicFramePr>
        <p:xfrm>
          <a:off x="1524000" y="1508318"/>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1133373" y="265920"/>
            <a:ext cx="6104964" cy="738664"/>
          </a:xfrm>
          <a:prstGeom prst="rect">
            <a:avLst/>
          </a:prstGeom>
          <a:noFill/>
        </p:spPr>
        <p:txBody>
          <a:bodyPr wrap="square" rtlCol="0">
            <a:spAutoFit/>
          </a:bodyPr>
          <a:lstStyle/>
          <a:p>
            <a:r>
              <a:rPr lang="fi-FI" sz="2100" dirty="0"/>
              <a:t>Liikuntatieteellisen tiedekunnan avoin opintotarjotin</a:t>
            </a:r>
          </a:p>
        </p:txBody>
      </p:sp>
    </p:spTree>
    <p:extLst>
      <p:ext uri="{BB962C8B-B14F-4D97-AF65-F5344CB8AC3E}">
        <p14:creationId xmlns:p14="http://schemas.microsoft.com/office/powerpoint/2010/main" val="8974852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fi-FI" b="1" smtClean="0">
                <a:solidFill>
                  <a:srgbClr val="FF0000"/>
                </a:solidFill>
              </a:rPr>
              <a:t>JYU. Since 1863. Bottas</a:t>
            </a:r>
            <a:endParaRPr lang="fi-FI" b="1" dirty="0" smtClean="0"/>
          </a:p>
        </p:txBody>
      </p:sp>
      <p:sp>
        <p:nvSpPr>
          <p:cNvPr id="3" name="Slide Number Placeholder 2"/>
          <p:cNvSpPr>
            <a:spLocks noGrp="1"/>
          </p:cNvSpPr>
          <p:nvPr>
            <p:ph type="sldNum" sz="quarter" idx="4"/>
          </p:nvPr>
        </p:nvSpPr>
        <p:spPr/>
        <p:txBody>
          <a:bodyPr/>
          <a:lstStyle/>
          <a:p>
            <a:fld id="{0FE3988A-0109-0B40-965D-9E0ED41EFEE4}" type="slidenum">
              <a:rPr lang="fi-FI" smtClean="0"/>
              <a:pPr/>
              <a:t>26</a:t>
            </a:fld>
            <a:endParaRPr lang="fi-FI" dirty="0"/>
          </a:p>
        </p:txBody>
      </p:sp>
      <p:sp>
        <p:nvSpPr>
          <p:cNvPr id="4" name="Date Placeholder 3"/>
          <p:cNvSpPr>
            <a:spLocks noGrp="1"/>
          </p:cNvSpPr>
          <p:nvPr>
            <p:ph type="dt" sz="half" idx="10"/>
          </p:nvPr>
        </p:nvSpPr>
        <p:spPr/>
        <p:txBody>
          <a:bodyPr/>
          <a:lstStyle/>
          <a:p>
            <a:fld id="{7FAD850F-7EE3-408B-AA76-6FAD824EDC4C}" type="datetime1">
              <a:rPr lang="fi-FI" smtClean="0"/>
              <a:t>21.10.2019</a:t>
            </a:fld>
            <a:endParaRPr lang="fi-FI" dirty="0"/>
          </a:p>
        </p:txBody>
      </p:sp>
      <p:sp>
        <p:nvSpPr>
          <p:cNvPr id="5" name="Rectangle 4"/>
          <p:cNvSpPr/>
          <p:nvPr/>
        </p:nvSpPr>
        <p:spPr>
          <a:xfrm>
            <a:off x="453226" y="262083"/>
            <a:ext cx="8491992" cy="5693866"/>
          </a:xfrm>
          <a:prstGeom prst="rect">
            <a:avLst/>
          </a:prstGeom>
        </p:spPr>
        <p:txBody>
          <a:bodyPr wrap="square">
            <a:spAutoFit/>
          </a:bodyPr>
          <a:lstStyle/>
          <a:p>
            <a:pPr>
              <a:spcAft>
                <a:spcPts val="0"/>
              </a:spcAft>
            </a:pPr>
            <a:r>
              <a:rPr lang="fi-FI" sz="1400" u="sng" dirty="0">
                <a:latin typeface="Calibri" panose="020F0502020204030204" pitchFamily="34" charset="0"/>
                <a:ea typeface="Calibri" panose="020F0502020204030204" pitchFamily="34" charset="0"/>
              </a:rPr>
              <a:t>Liikuntabiologian kysymyksiin pohdintoja:</a:t>
            </a:r>
            <a:endParaRPr lang="fi-FI" sz="1400" dirty="0">
              <a:latin typeface="Calibri" panose="020F0502020204030204" pitchFamily="34" charset="0"/>
              <a:ea typeface="Calibri" panose="020F0502020204030204" pitchFamily="34" charset="0"/>
            </a:endParaRPr>
          </a:p>
          <a:p>
            <a:pPr>
              <a:spcAft>
                <a:spcPts val="0"/>
              </a:spcAft>
            </a:pPr>
            <a:r>
              <a:rPr lang="fi-FI" sz="1400" dirty="0">
                <a:latin typeface="Calibri" panose="020F0502020204030204" pitchFamily="34" charset="0"/>
                <a:ea typeface="Calibri" panose="020F0502020204030204" pitchFamily="34" charset="0"/>
              </a:rPr>
              <a:t> </a:t>
            </a:r>
          </a:p>
          <a:p>
            <a:pPr>
              <a:spcAft>
                <a:spcPts val="0"/>
              </a:spcAft>
            </a:pPr>
            <a:r>
              <a:rPr lang="fi-FI" sz="1400" dirty="0" err="1">
                <a:latin typeface="Calibri" panose="020F0502020204030204" pitchFamily="34" charset="0"/>
                <a:ea typeface="Calibri" panose="020F0502020204030204" pitchFamily="34" charset="0"/>
              </a:rPr>
              <a:t>LPE:lle</a:t>
            </a:r>
            <a:r>
              <a:rPr lang="fi-FI" sz="1400" dirty="0">
                <a:latin typeface="Calibri" panose="020F0502020204030204" pitchFamily="34" charset="0"/>
                <a:ea typeface="Calibri" panose="020F0502020204030204" pitchFamily="34" charset="0"/>
              </a:rPr>
              <a:t> nykyään: anatomia, kuormitusfysiologia, testaaminen ja liikkumisen perusteet. Nyt ehdotetussa määrä lisääntyisi 2 op.</a:t>
            </a:r>
          </a:p>
          <a:p>
            <a:pPr>
              <a:spcAft>
                <a:spcPts val="0"/>
              </a:spcAft>
            </a:pPr>
            <a:r>
              <a:rPr lang="fi-FI" sz="1400" dirty="0">
                <a:latin typeface="Calibri" panose="020F0502020204030204" pitchFamily="34" charset="0"/>
                <a:ea typeface="Calibri" panose="020F0502020204030204" pitchFamily="34" charset="0"/>
              </a:rPr>
              <a:t> </a:t>
            </a:r>
          </a:p>
          <a:p>
            <a:pPr marL="342900" lvl="0" indent="-342900">
              <a:spcAft>
                <a:spcPts val="0"/>
              </a:spcAft>
              <a:buFont typeface="Wingdings" panose="05000000000000000000" pitchFamily="2" charset="2"/>
              <a:buChar char=""/>
            </a:pPr>
            <a:r>
              <a:rPr lang="fi-FI" sz="1400" dirty="0">
                <a:latin typeface="Calibri" panose="020F0502020204030204" pitchFamily="34" charset="0"/>
                <a:ea typeface="Calibri" panose="020F0502020204030204" pitchFamily="34" charset="0"/>
                <a:cs typeface="Times New Roman" panose="02020603050405020304" pitchFamily="18" charset="0"/>
              </a:rPr>
              <a:t>LPE kommentoi: ”Emme osaa sanoa mahtuuko, riippuu kevät/syys jakautumisestakin.</a:t>
            </a:r>
          </a:p>
          <a:p>
            <a:pPr marL="342900" lvl="0" indent="-342900">
              <a:spcAft>
                <a:spcPts val="0"/>
              </a:spcAft>
              <a:buFont typeface="Wingdings" panose="05000000000000000000" pitchFamily="2" charset="2"/>
              <a:buChar char=""/>
            </a:pPr>
            <a:r>
              <a:rPr lang="fi-FI" sz="1400" dirty="0">
                <a:latin typeface="Calibri" panose="020F0502020204030204" pitchFamily="34" charset="0"/>
                <a:ea typeface="Calibri" panose="020F0502020204030204" pitchFamily="34" charset="0"/>
                <a:cs typeface="Times New Roman" panose="02020603050405020304" pitchFamily="18" charset="0"/>
              </a:rPr>
              <a:t>LPE kanditavoitteissa nämä eivät näy lainkaan</a:t>
            </a:r>
          </a:p>
          <a:p>
            <a:pPr>
              <a:spcAft>
                <a:spcPts val="0"/>
              </a:spcAft>
            </a:pPr>
            <a:r>
              <a:rPr lang="fi-FI" sz="1400" dirty="0">
                <a:latin typeface="Calibri" panose="020F0502020204030204" pitchFamily="34" charset="0"/>
                <a:ea typeface="Calibri" panose="020F0502020204030204" pitchFamily="34" charset="0"/>
              </a:rPr>
              <a:t> </a:t>
            </a:r>
          </a:p>
          <a:p>
            <a:pPr>
              <a:spcAft>
                <a:spcPts val="0"/>
              </a:spcAft>
            </a:pPr>
            <a:r>
              <a:rPr lang="fi-FI" sz="1400" dirty="0">
                <a:latin typeface="Calibri" panose="020F0502020204030204" pitchFamily="34" charset="0"/>
                <a:ea typeface="Calibri" panose="020F0502020204030204" pitchFamily="34" charset="0"/>
              </a:rPr>
              <a:t>Voisiko LPE-opiskelijoille olla koko 22 op kokonaisuus (22/300 op ei ole kovin paljoa ja tuntisi että liikunnanopettajan tulisi tietää liikkumisen perusteista paljon)</a:t>
            </a:r>
          </a:p>
          <a:p>
            <a:pPr>
              <a:spcAft>
                <a:spcPts val="0"/>
              </a:spcAft>
            </a:pPr>
            <a:r>
              <a:rPr lang="fi-FI" sz="1400" dirty="0" err="1">
                <a:latin typeface="Calibri" panose="020F0502020204030204" pitchFamily="34" charset="0"/>
                <a:ea typeface="Calibri" panose="020F0502020204030204" pitchFamily="34" charset="0"/>
              </a:rPr>
              <a:t>Modulista</a:t>
            </a:r>
            <a:r>
              <a:rPr lang="fi-FI" sz="1400" dirty="0">
                <a:latin typeface="Calibri" panose="020F0502020204030204" pitchFamily="34" charset="0"/>
                <a:ea typeface="Calibri" panose="020F0502020204030204" pitchFamily="34" charset="0"/>
              </a:rPr>
              <a:t> opettajat saisivat </a:t>
            </a:r>
            <a:r>
              <a:rPr lang="fi-FI" sz="1400" dirty="0" err="1">
                <a:latin typeface="Calibri" panose="020F0502020204030204" pitchFamily="34" charset="0"/>
                <a:ea typeface="Calibri" panose="020F0502020204030204" pitchFamily="34" charset="0"/>
              </a:rPr>
              <a:t>hard</a:t>
            </a:r>
            <a:r>
              <a:rPr lang="fi-FI" sz="1400" dirty="0">
                <a:latin typeface="Calibri" panose="020F0502020204030204" pitchFamily="34" charset="0"/>
                <a:ea typeface="Calibri" panose="020F0502020204030204" pitchFamily="34" charset="0"/>
              </a:rPr>
              <a:t> </a:t>
            </a:r>
            <a:r>
              <a:rPr lang="fi-FI" sz="1400" dirty="0" err="1">
                <a:latin typeface="Calibri" panose="020F0502020204030204" pitchFamily="34" charset="0"/>
                <a:ea typeface="Calibri" panose="020F0502020204030204" pitchFamily="34" charset="0"/>
              </a:rPr>
              <a:t>core</a:t>
            </a:r>
            <a:r>
              <a:rPr lang="fi-FI" sz="1400" dirty="0">
                <a:latin typeface="Calibri" panose="020F0502020204030204" pitchFamily="34" charset="0"/>
                <a:ea typeface="Calibri" panose="020F0502020204030204" pitchFamily="34" charset="0"/>
              </a:rPr>
              <a:t> tietoa</a:t>
            </a:r>
            <a:r>
              <a:rPr lang="fi-FI" sz="1400" dirty="0">
                <a:solidFill>
                  <a:srgbClr val="000000"/>
                </a:solidFill>
                <a:latin typeface="Calibri" panose="020F0502020204030204" pitchFamily="34" charset="0"/>
                <a:ea typeface="Calibri" panose="020F0502020204030204" pitchFamily="34" charset="0"/>
              </a:rPr>
              <a:t> liikkumisen perusteista</a:t>
            </a:r>
            <a:endParaRPr lang="fi-FI" sz="1400" dirty="0">
              <a:latin typeface="Calibri" panose="020F0502020204030204" pitchFamily="34" charset="0"/>
              <a:ea typeface="Calibri" panose="020F0502020204030204" pitchFamily="34" charset="0"/>
            </a:endParaRPr>
          </a:p>
          <a:p>
            <a:pPr>
              <a:spcAft>
                <a:spcPts val="0"/>
              </a:spcAft>
            </a:pPr>
            <a:r>
              <a:rPr lang="fi-FI" sz="1400" dirty="0">
                <a:latin typeface="Calibri" panose="020F0502020204030204" pitchFamily="34" charset="0"/>
                <a:ea typeface="Calibri" panose="020F0502020204030204" pitchFamily="34" charset="0"/>
              </a:rPr>
              <a:t> </a:t>
            </a:r>
          </a:p>
          <a:p>
            <a:pPr>
              <a:spcAft>
                <a:spcPts val="0"/>
              </a:spcAft>
            </a:pPr>
            <a:r>
              <a:rPr lang="fi-FI" sz="1400" dirty="0">
                <a:latin typeface="Calibri" panose="020F0502020204030204" pitchFamily="34" charset="0"/>
                <a:ea typeface="Calibri" panose="020F0502020204030204" pitchFamily="34" charset="0"/>
              </a:rPr>
              <a:t>BME kurssin tavoitteisiin </a:t>
            </a:r>
            <a:r>
              <a:rPr lang="fi-FI" sz="1400" dirty="0">
                <a:solidFill>
                  <a:srgbClr val="000000"/>
                </a:solidFill>
                <a:latin typeface="Calibri" panose="020F0502020204030204" pitchFamily="34" charset="0"/>
                <a:ea typeface="Calibri" panose="020F0502020204030204" pitchFamily="34" charset="0"/>
              </a:rPr>
              <a:t>tuli muutamia konkreettisia </a:t>
            </a:r>
            <a:r>
              <a:rPr lang="fi-FI" sz="1400" dirty="0">
                <a:latin typeface="Calibri" panose="020F0502020204030204" pitchFamily="34" charset="0"/>
                <a:ea typeface="Calibri" panose="020F0502020204030204" pitchFamily="34" charset="0"/>
              </a:rPr>
              <a:t>muokk</a:t>
            </a:r>
            <a:r>
              <a:rPr lang="fi-FI" sz="1400" dirty="0">
                <a:solidFill>
                  <a:srgbClr val="000000"/>
                </a:solidFill>
                <a:latin typeface="Calibri" panose="020F0502020204030204" pitchFamily="34" charset="0"/>
                <a:ea typeface="Calibri" panose="020F0502020204030204" pitchFamily="34" charset="0"/>
              </a:rPr>
              <a:t>a</a:t>
            </a:r>
            <a:r>
              <a:rPr lang="fi-FI" sz="1400" dirty="0">
                <a:latin typeface="Calibri" panose="020F0502020204030204" pitchFamily="34" charset="0"/>
                <a:ea typeface="Calibri" panose="020F0502020204030204" pitchFamily="34" charset="0"/>
              </a:rPr>
              <a:t>uksia</a:t>
            </a:r>
          </a:p>
          <a:p>
            <a:pPr>
              <a:spcAft>
                <a:spcPts val="0"/>
              </a:spcAft>
            </a:pPr>
            <a:r>
              <a:rPr lang="fi-FI" sz="1400" dirty="0">
                <a:latin typeface="Calibri" panose="020F0502020204030204" pitchFamily="34" charset="0"/>
                <a:ea typeface="Calibri" panose="020F0502020204030204" pitchFamily="34" charset="0"/>
              </a:rPr>
              <a:t> </a:t>
            </a:r>
          </a:p>
          <a:p>
            <a:pPr>
              <a:spcAft>
                <a:spcPts val="0"/>
              </a:spcAft>
            </a:pPr>
            <a:r>
              <a:rPr lang="fi-FI" sz="1400" dirty="0">
                <a:solidFill>
                  <a:srgbClr val="000000"/>
                </a:solidFill>
                <a:latin typeface="Calibri" panose="020F0502020204030204" pitchFamily="34" charset="0"/>
                <a:ea typeface="Calibri" panose="020F0502020204030204" pitchFamily="34" charset="0"/>
              </a:rPr>
              <a:t>LB </a:t>
            </a:r>
            <a:r>
              <a:rPr lang="fi-FI" sz="1400" dirty="0" err="1">
                <a:solidFill>
                  <a:srgbClr val="000000"/>
                </a:solidFill>
                <a:latin typeface="Calibri" panose="020F0502020204030204" pitchFamily="34" charset="0"/>
                <a:ea typeface="Calibri" panose="020F0502020204030204" pitchFamily="34" charset="0"/>
              </a:rPr>
              <a:t>m</a:t>
            </a:r>
            <a:r>
              <a:rPr lang="fi-FI" sz="1400" dirty="0" err="1">
                <a:latin typeface="Calibri" panose="020F0502020204030204" pitchFamily="34" charset="0"/>
                <a:ea typeface="Calibri" panose="020F0502020204030204" pitchFamily="34" charset="0"/>
              </a:rPr>
              <a:t>odulin</a:t>
            </a:r>
            <a:r>
              <a:rPr lang="fi-FI" sz="1400" dirty="0">
                <a:latin typeface="Calibri" panose="020F0502020204030204" pitchFamily="34" charset="0"/>
                <a:ea typeface="Calibri" panose="020F0502020204030204" pitchFamily="34" charset="0"/>
              </a:rPr>
              <a:t> kurssien ajoitustoiveita TT</a:t>
            </a:r>
            <a:r>
              <a:rPr lang="fi-FI" sz="1400" dirty="0">
                <a:solidFill>
                  <a:srgbClr val="000000"/>
                </a:solidFill>
                <a:latin typeface="Calibri" panose="020F0502020204030204" pitchFamily="34" charset="0"/>
                <a:ea typeface="Calibri" panose="020F0502020204030204" pitchFamily="34" charset="0"/>
              </a:rPr>
              <a:t>:ltä</a:t>
            </a:r>
            <a:r>
              <a:rPr lang="fi-FI" sz="1400" dirty="0">
                <a:latin typeface="Calibri" panose="020F0502020204030204" pitchFamily="34" charset="0"/>
                <a:ea typeface="Calibri" panose="020F0502020204030204" pitchFamily="34" charset="0"/>
              </a:rPr>
              <a:t>:</a:t>
            </a:r>
          </a:p>
          <a:p>
            <a:pPr>
              <a:spcAft>
                <a:spcPts val="0"/>
              </a:spcAft>
            </a:pPr>
            <a:r>
              <a:rPr lang="fi-FI" sz="1400" dirty="0" err="1">
                <a:latin typeface="Calibri" panose="020F0502020204030204" pitchFamily="34" charset="0"/>
                <a:ea typeface="Calibri" panose="020F0502020204030204" pitchFamily="34" charset="0"/>
              </a:rPr>
              <a:t>Anatoimia</a:t>
            </a:r>
            <a:r>
              <a:rPr lang="fi-FI" sz="1400" dirty="0">
                <a:latin typeface="Calibri" panose="020F0502020204030204" pitchFamily="34" charset="0"/>
                <a:ea typeface="Calibri" panose="020F0502020204030204" pitchFamily="34" charset="0"/>
              </a:rPr>
              <a:t> syys</a:t>
            </a:r>
          </a:p>
          <a:p>
            <a:pPr>
              <a:spcAft>
                <a:spcPts val="0"/>
              </a:spcAft>
            </a:pPr>
            <a:r>
              <a:rPr lang="fi-FI" sz="1400" dirty="0">
                <a:latin typeface="Calibri" panose="020F0502020204030204" pitchFamily="34" charset="0"/>
                <a:ea typeface="Calibri" panose="020F0502020204030204" pitchFamily="34" charset="0"/>
              </a:rPr>
              <a:t>Fysiologian perusteet kevät</a:t>
            </a:r>
          </a:p>
          <a:p>
            <a:pPr>
              <a:spcAft>
                <a:spcPts val="0"/>
              </a:spcAft>
            </a:pPr>
            <a:r>
              <a:rPr lang="fi-FI" sz="1400" dirty="0">
                <a:latin typeface="Calibri" panose="020F0502020204030204" pitchFamily="34" charset="0"/>
                <a:ea typeface="Calibri" panose="020F0502020204030204" pitchFamily="34" charset="0"/>
              </a:rPr>
              <a:t>Kuormitusfysiologia kevät</a:t>
            </a:r>
          </a:p>
          <a:p>
            <a:pPr>
              <a:spcAft>
                <a:spcPts val="0"/>
              </a:spcAft>
            </a:pPr>
            <a:r>
              <a:rPr lang="fi-FI" sz="1400" dirty="0">
                <a:latin typeface="Calibri" panose="020F0502020204030204" pitchFamily="34" charset="0"/>
                <a:ea typeface="Calibri" panose="020F0502020204030204" pitchFamily="34" charset="0"/>
              </a:rPr>
              <a:t> </a:t>
            </a:r>
          </a:p>
          <a:p>
            <a:pPr>
              <a:spcAft>
                <a:spcPts val="0"/>
              </a:spcAft>
            </a:pPr>
            <a:r>
              <a:rPr lang="fi-FI" sz="1400" dirty="0">
                <a:latin typeface="Calibri" panose="020F0502020204030204" pitchFamily="34" charset="0"/>
                <a:ea typeface="Calibri" panose="020F0502020204030204" pitchFamily="34" charset="0"/>
              </a:rPr>
              <a:t> </a:t>
            </a:r>
          </a:p>
          <a:p>
            <a:pPr>
              <a:spcAft>
                <a:spcPts val="0"/>
              </a:spcAft>
            </a:pPr>
            <a:r>
              <a:rPr lang="fi-FI" sz="1400" u="sng" dirty="0">
                <a:latin typeface="Calibri" panose="020F0502020204030204" pitchFamily="34" charset="0"/>
                <a:ea typeface="Calibri" panose="020F0502020204030204" pitchFamily="34" charset="0"/>
              </a:rPr>
              <a:t>LYT-keskustelua:</a:t>
            </a:r>
            <a:endParaRPr lang="fi-FI" sz="1400" dirty="0">
              <a:latin typeface="Calibri" panose="020F0502020204030204" pitchFamily="34" charset="0"/>
              <a:ea typeface="Calibri" panose="020F0502020204030204" pitchFamily="34" charset="0"/>
            </a:endParaRPr>
          </a:p>
          <a:p>
            <a:pPr>
              <a:spcAft>
                <a:spcPts val="0"/>
              </a:spcAft>
            </a:pPr>
            <a:r>
              <a:rPr lang="fi-FI" sz="1400" dirty="0">
                <a:latin typeface="Calibri" panose="020F0502020204030204" pitchFamily="34" charset="0"/>
                <a:ea typeface="Calibri" panose="020F0502020204030204" pitchFamily="34" charset="0"/>
              </a:rPr>
              <a:t> </a:t>
            </a:r>
          </a:p>
          <a:p>
            <a:pPr>
              <a:spcAft>
                <a:spcPts val="0"/>
              </a:spcAft>
            </a:pPr>
            <a:r>
              <a:rPr lang="fi-FI" sz="1400" dirty="0">
                <a:latin typeface="Calibri" panose="020F0502020204030204" pitchFamily="34" charset="0"/>
                <a:ea typeface="Calibri" panose="020F0502020204030204" pitchFamily="34" charset="0"/>
              </a:rPr>
              <a:t>Tutkijoiden yössä toimiminen osaksi opiskelua.</a:t>
            </a:r>
          </a:p>
          <a:p>
            <a:pPr>
              <a:spcAft>
                <a:spcPts val="0"/>
              </a:spcAft>
            </a:pPr>
            <a:r>
              <a:rPr lang="fi-FI" sz="1400" dirty="0">
                <a:latin typeface="Calibri" panose="020F0502020204030204" pitchFamily="34" charset="0"/>
                <a:ea typeface="Calibri" panose="020F0502020204030204" pitchFamily="34" charset="0"/>
              </a:rPr>
              <a:t> </a:t>
            </a:r>
          </a:p>
          <a:p>
            <a:pPr>
              <a:spcAft>
                <a:spcPts val="0"/>
              </a:spcAft>
            </a:pPr>
            <a:r>
              <a:rPr lang="fi-FI" sz="1400" dirty="0">
                <a:latin typeface="Calibri" panose="020F0502020204030204" pitchFamily="34" charset="0"/>
                <a:ea typeface="Calibri" panose="020F0502020204030204" pitchFamily="34" charset="0"/>
              </a:rPr>
              <a:t>Yhteinen termistö ja pohja: teema-alue, osaamisalue, osaamistavoite…. paljon samanlaisia käsitteitä -&gt; nyt tarvitaan yhteinen pohja.</a:t>
            </a:r>
          </a:p>
        </p:txBody>
      </p:sp>
    </p:spTree>
    <p:extLst>
      <p:ext uri="{BB962C8B-B14F-4D97-AF65-F5344CB8AC3E}">
        <p14:creationId xmlns:p14="http://schemas.microsoft.com/office/powerpoint/2010/main" val="29902858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229" y="389925"/>
            <a:ext cx="7886700" cy="638516"/>
          </a:xfrm>
        </p:spPr>
        <p:txBody>
          <a:bodyPr>
            <a:normAutofit fontScale="90000"/>
          </a:bodyPr>
          <a:lstStyle/>
          <a:p>
            <a:r>
              <a:rPr lang="fi-FI" dirty="0" smtClean="0"/>
              <a:t>Tiedekunnan metodi- ja etiikkaryhmän kooste</a:t>
            </a:r>
            <a:endParaRPr lang="fi-FI" dirty="0"/>
          </a:p>
        </p:txBody>
      </p:sp>
      <p:graphicFrame>
        <p:nvGraphicFramePr>
          <p:cNvPr id="3" name="Table 2"/>
          <p:cNvGraphicFramePr>
            <a:graphicFrameLocks noGrp="1"/>
          </p:cNvGraphicFramePr>
          <p:nvPr>
            <p:extLst>
              <p:ext uri="{D42A27DB-BD31-4B8C-83A1-F6EECF244321}">
                <p14:modId xmlns:p14="http://schemas.microsoft.com/office/powerpoint/2010/main" val="646517287"/>
              </p:ext>
            </p:extLst>
          </p:nvPr>
        </p:nvGraphicFramePr>
        <p:xfrm>
          <a:off x="210229" y="2128481"/>
          <a:ext cx="4306662" cy="1312413"/>
        </p:xfrm>
        <a:graphic>
          <a:graphicData uri="http://schemas.openxmlformats.org/drawingml/2006/table">
            <a:tbl>
              <a:tblPr>
                <a:tableStyleId>{5C22544A-7EE6-4342-B048-85BDC9FD1C3A}</a:tableStyleId>
              </a:tblPr>
              <a:tblGrid>
                <a:gridCol w="4306662">
                  <a:extLst>
                    <a:ext uri="{9D8B030D-6E8A-4147-A177-3AD203B41FA5}">
                      <a16:colId xmlns:a16="http://schemas.microsoft.com/office/drawing/2014/main" val="3052058768"/>
                    </a:ext>
                  </a:extLst>
                </a:gridCol>
              </a:tblGrid>
              <a:tr h="258604">
                <a:tc>
                  <a:txBody>
                    <a:bodyPr/>
                    <a:lstStyle/>
                    <a:p>
                      <a:pPr algn="l" fontAlgn="ctr"/>
                      <a:r>
                        <a:rPr lang="fi-FI" sz="1100" u="sng" strike="noStrike" dirty="0">
                          <a:effectLst/>
                          <a:hlinkClick r:id="rId2"/>
                        </a:rPr>
                        <a:t>LTKY009 Johdatus seminaarityön tekemiseen (3 op</a:t>
                      </a:r>
                      <a:r>
                        <a:rPr lang="fi-FI" sz="1100" u="sng" strike="noStrike" dirty="0" smtClean="0">
                          <a:effectLst/>
                          <a:hlinkClick r:id="rId2"/>
                        </a:rPr>
                        <a:t>)</a:t>
                      </a:r>
                      <a:endParaRPr lang="fi-FI" sz="1100" u="sng" strike="noStrike" dirty="0" smtClean="0">
                        <a:effectLst/>
                      </a:endParaRPr>
                    </a:p>
                    <a:p>
                      <a:pPr algn="l" fontAlgn="ctr"/>
                      <a:endParaRPr lang="fi-FI" sz="600" u="sng" strike="noStrike" dirty="0" smtClean="0">
                        <a:effectLst/>
                      </a:endParaRPr>
                    </a:p>
                  </a:txBody>
                  <a:tcPr marL="64294" marR="7144" marT="7144" marB="0" anchor="ctr"/>
                </a:tc>
                <a:extLst>
                  <a:ext uri="{0D108BD9-81ED-4DB2-BD59-A6C34878D82A}">
                    <a16:rowId xmlns:a16="http://schemas.microsoft.com/office/drawing/2014/main" val="1297807020"/>
                  </a:ext>
                </a:extLst>
              </a:tr>
              <a:tr h="181001">
                <a:tc>
                  <a:txBody>
                    <a:bodyPr/>
                    <a:lstStyle/>
                    <a:p>
                      <a:pPr algn="l" fontAlgn="ctr"/>
                      <a:r>
                        <a:rPr lang="fi-FI" sz="1100" u="sng" strike="noStrike">
                          <a:effectLst/>
                          <a:hlinkClick r:id="rId3"/>
                        </a:rPr>
                        <a:t>LTKY002 Tieteellisen toiminnan perusteet (3 op)</a:t>
                      </a:r>
                      <a:endParaRPr lang="fi-FI" sz="1100" b="0" i="0" u="sng" strike="noStrike">
                        <a:solidFill>
                          <a:srgbClr val="0563C1"/>
                        </a:solidFill>
                        <a:effectLst/>
                        <a:latin typeface="Calibri" panose="020F0502020204030204" pitchFamily="34" charset="0"/>
                      </a:endParaRPr>
                    </a:p>
                  </a:txBody>
                  <a:tcPr marL="64294" marR="7144" marT="7144" marB="0" anchor="ctr"/>
                </a:tc>
                <a:extLst>
                  <a:ext uri="{0D108BD9-81ED-4DB2-BD59-A6C34878D82A}">
                    <a16:rowId xmlns:a16="http://schemas.microsoft.com/office/drawing/2014/main" val="3519013252"/>
                  </a:ext>
                </a:extLst>
              </a:tr>
              <a:tr h="309404">
                <a:tc>
                  <a:txBody>
                    <a:bodyPr/>
                    <a:lstStyle/>
                    <a:p>
                      <a:pPr algn="l" fontAlgn="ctr"/>
                      <a:r>
                        <a:rPr lang="fi-FI" sz="1100" u="sng" strike="noStrike" dirty="0">
                          <a:effectLst/>
                          <a:hlinkClick r:id="rId4"/>
                        </a:rPr>
                        <a:t>LTKY1011 Kvantitatiivisten tutkimusmenetelmien perusteet (5 op)</a:t>
                      </a:r>
                      <a:endParaRPr lang="fi-FI" sz="1100" b="0" i="0" u="sng" strike="noStrike" dirty="0">
                        <a:solidFill>
                          <a:srgbClr val="0563C1"/>
                        </a:solidFill>
                        <a:effectLst/>
                        <a:latin typeface="Calibri" panose="020F0502020204030204" pitchFamily="34" charset="0"/>
                      </a:endParaRPr>
                    </a:p>
                  </a:txBody>
                  <a:tcPr marL="64294" marR="7144" marT="7144" marB="0" anchor="ctr"/>
                </a:tc>
                <a:extLst>
                  <a:ext uri="{0D108BD9-81ED-4DB2-BD59-A6C34878D82A}">
                    <a16:rowId xmlns:a16="http://schemas.microsoft.com/office/drawing/2014/main" val="1726334357"/>
                  </a:ext>
                </a:extLst>
              </a:tr>
              <a:tr h="555784">
                <a:tc>
                  <a:txBody>
                    <a:bodyPr/>
                    <a:lstStyle/>
                    <a:p>
                      <a:pPr algn="l" fontAlgn="ctr"/>
                      <a:r>
                        <a:rPr lang="fi-FI" sz="1100" u="sng" strike="noStrike" dirty="0">
                          <a:effectLst/>
                          <a:hlinkClick r:id="rId5"/>
                        </a:rPr>
                        <a:t>LTKY1010 Kvalitatiivisten tutkimusmenetelmien perusteet</a:t>
                      </a:r>
                      <a:r>
                        <a:rPr lang="fi-FI" sz="1800" u="sng" strike="noStrike" dirty="0">
                          <a:solidFill>
                            <a:srgbClr val="FF0000"/>
                          </a:solidFill>
                          <a:effectLst/>
                          <a:hlinkClick r:id="rId5"/>
                        </a:rPr>
                        <a:t> (5 </a:t>
                      </a:r>
                      <a:r>
                        <a:rPr lang="fi-FI" sz="1800" u="sng" strike="noStrike" dirty="0" smtClean="0">
                          <a:solidFill>
                            <a:srgbClr val="FF0000"/>
                          </a:solidFill>
                          <a:effectLst/>
                          <a:hlinkClick r:id="rId5"/>
                        </a:rPr>
                        <a:t>-&gt; 3 op</a:t>
                      </a:r>
                      <a:r>
                        <a:rPr lang="fi-FI" sz="1800" u="sng" strike="noStrike" dirty="0">
                          <a:solidFill>
                            <a:srgbClr val="FF0000"/>
                          </a:solidFill>
                          <a:effectLst/>
                          <a:hlinkClick r:id="rId5"/>
                        </a:rPr>
                        <a:t>)</a:t>
                      </a:r>
                      <a:endParaRPr lang="fi-FI" sz="1800" b="0" i="0" u="sng" strike="noStrike" dirty="0">
                        <a:solidFill>
                          <a:srgbClr val="FF0000"/>
                        </a:solidFill>
                        <a:effectLst/>
                        <a:latin typeface="Calibri" panose="020F0502020204030204" pitchFamily="34" charset="0"/>
                      </a:endParaRPr>
                    </a:p>
                  </a:txBody>
                  <a:tcPr marL="64294" marR="7144" marT="7144" marB="0" anchor="ctr"/>
                </a:tc>
                <a:extLst>
                  <a:ext uri="{0D108BD9-81ED-4DB2-BD59-A6C34878D82A}">
                    <a16:rowId xmlns:a16="http://schemas.microsoft.com/office/drawing/2014/main" val="715448940"/>
                  </a:ext>
                </a:extLst>
              </a:tr>
            </a:tbl>
          </a:graphicData>
        </a:graphic>
      </p:graphicFrame>
      <p:sp>
        <p:nvSpPr>
          <p:cNvPr id="4" name="Rectangle 3"/>
          <p:cNvSpPr/>
          <p:nvPr/>
        </p:nvSpPr>
        <p:spPr>
          <a:xfrm>
            <a:off x="295956" y="4005907"/>
            <a:ext cx="3947747" cy="300082"/>
          </a:xfrm>
          <a:prstGeom prst="rect">
            <a:avLst/>
          </a:prstGeom>
          <a:noFill/>
        </p:spPr>
        <p:txBody>
          <a:bodyPr wrap="none" rtlCol="0">
            <a:spAutoFit/>
          </a:bodyPr>
          <a:lstStyle/>
          <a:p>
            <a:r>
              <a:rPr lang="fi-FI" sz="1350" dirty="0">
                <a:solidFill>
                  <a:schemeClr val="accent2">
                    <a:lumMod val="50000"/>
                  </a:schemeClr>
                </a:solidFill>
              </a:rPr>
              <a:t>TTIP1001 Terveystieteiden etiikan perusteet, 4 op</a:t>
            </a:r>
          </a:p>
        </p:txBody>
      </p:sp>
      <p:sp>
        <p:nvSpPr>
          <p:cNvPr id="5" name="TextBox 4"/>
          <p:cNvSpPr txBox="1"/>
          <p:nvPr/>
        </p:nvSpPr>
        <p:spPr>
          <a:xfrm>
            <a:off x="165328" y="1701157"/>
            <a:ext cx="4702628" cy="507831"/>
          </a:xfrm>
          <a:prstGeom prst="rect">
            <a:avLst/>
          </a:prstGeom>
          <a:noFill/>
        </p:spPr>
        <p:txBody>
          <a:bodyPr wrap="square" rtlCol="0">
            <a:spAutoFit/>
          </a:bodyPr>
          <a:lstStyle/>
          <a:p>
            <a:r>
              <a:rPr lang="fi-FI" sz="1350" dirty="0"/>
              <a:t>Tieteellisen tutkimuksen perusteet – ”</a:t>
            </a:r>
            <a:r>
              <a:rPr lang="fi-FI" sz="1350" dirty="0" err="1"/>
              <a:t>moduli</a:t>
            </a:r>
            <a:r>
              <a:rPr lang="fi-FI" sz="1350" dirty="0"/>
              <a:t>” kanditutkinnossa</a:t>
            </a:r>
          </a:p>
        </p:txBody>
      </p:sp>
      <p:graphicFrame>
        <p:nvGraphicFramePr>
          <p:cNvPr id="6" name="Table 5"/>
          <p:cNvGraphicFramePr>
            <a:graphicFrameLocks noGrp="1"/>
          </p:cNvGraphicFramePr>
          <p:nvPr>
            <p:extLst/>
          </p:nvPr>
        </p:nvGraphicFramePr>
        <p:xfrm>
          <a:off x="4961845" y="2023950"/>
          <a:ext cx="4027034" cy="1342077"/>
        </p:xfrm>
        <a:graphic>
          <a:graphicData uri="http://schemas.openxmlformats.org/drawingml/2006/table">
            <a:tbl>
              <a:tblPr>
                <a:tableStyleId>{5C22544A-7EE6-4342-B048-85BDC9FD1C3A}</a:tableStyleId>
              </a:tblPr>
              <a:tblGrid>
                <a:gridCol w="4027034">
                  <a:extLst>
                    <a:ext uri="{9D8B030D-6E8A-4147-A177-3AD203B41FA5}">
                      <a16:colId xmlns:a16="http://schemas.microsoft.com/office/drawing/2014/main" val="1528510031"/>
                    </a:ext>
                  </a:extLst>
                </a:gridCol>
              </a:tblGrid>
              <a:tr h="327184">
                <a:tc>
                  <a:txBody>
                    <a:bodyPr/>
                    <a:lstStyle/>
                    <a:p>
                      <a:pPr algn="l" fontAlgn="ctr"/>
                      <a:r>
                        <a:rPr lang="fi-FI" sz="1100" u="sng" strike="noStrike" dirty="0">
                          <a:effectLst/>
                          <a:hlinkClick r:id="rId6"/>
                        </a:rPr>
                        <a:t>LTKS002 Kvantitatiivisten tutkimusmenetelmien syventäminen (3 - 5 op)</a:t>
                      </a:r>
                      <a:endParaRPr lang="fi-FI" sz="1100" b="0" i="0" u="sng" strike="noStrike" dirty="0">
                        <a:solidFill>
                          <a:srgbClr val="0563C1"/>
                        </a:solidFill>
                        <a:effectLst/>
                        <a:latin typeface="Calibri" panose="020F0502020204030204" pitchFamily="34" charset="0"/>
                      </a:endParaRPr>
                    </a:p>
                  </a:txBody>
                  <a:tcPr marL="64294" marR="7144" marT="7144" marB="0" anchor="ctr"/>
                </a:tc>
                <a:extLst>
                  <a:ext uri="{0D108BD9-81ED-4DB2-BD59-A6C34878D82A}">
                    <a16:rowId xmlns:a16="http://schemas.microsoft.com/office/drawing/2014/main" val="106038814"/>
                  </a:ext>
                </a:extLst>
              </a:tr>
              <a:tr h="395764">
                <a:tc>
                  <a:txBody>
                    <a:bodyPr/>
                    <a:lstStyle/>
                    <a:p>
                      <a:pPr algn="l" fontAlgn="ctr"/>
                      <a:r>
                        <a:rPr lang="fi-FI" sz="1100" u="sng" strike="noStrike" dirty="0">
                          <a:effectLst/>
                          <a:hlinkClick r:id="rId7"/>
                        </a:rPr>
                        <a:t>LTKS004 Kvalitatiivisten tutkimusmenetelmien syventäminen 1</a:t>
                      </a:r>
                      <a:r>
                        <a:rPr lang="fi-FI" sz="1500" u="sng" strike="noStrike" dirty="0">
                          <a:effectLst/>
                          <a:hlinkClick r:id="rId7"/>
                        </a:rPr>
                        <a:t> </a:t>
                      </a:r>
                      <a:r>
                        <a:rPr lang="fi-FI" sz="1500" u="sng" strike="noStrike" dirty="0" smtClean="0">
                          <a:solidFill>
                            <a:srgbClr val="FF0000"/>
                          </a:solidFill>
                          <a:effectLst/>
                          <a:hlinkClick r:id="rId7"/>
                        </a:rPr>
                        <a:t>(3-&gt; 5</a:t>
                      </a:r>
                      <a:r>
                        <a:rPr lang="fi-FI" sz="1500" u="sng" strike="noStrike" dirty="0">
                          <a:solidFill>
                            <a:srgbClr val="FF0000"/>
                          </a:solidFill>
                          <a:effectLst/>
                          <a:hlinkClick r:id="rId7"/>
                        </a:rPr>
                        <a:t> op)</a:t>
                      </a:r>
                      <a:endParaRPr lang="fi-FI" sz="1100" b="0" i="0" u="sng" strike="noStrike" dirty="0">
                        <a:solidFill>
                          <a:srgbClr val="FF0000"/>
                        </a:solidFill>
                        <a:effectLst/>
                        <a:latin typeface="Calibri" panose="020F0502020204030204" pitchFamily="34" charset="0"/>
                      </a:endParaRPr>
                    </a:p>
                  </a:txBody>
                  <a:tcPr marL="64294" marR="7144" marT="7144" marB="0" anchor="ctr"/>
                </a:tc>
                <a:extLst>
                  <a:ext uri="{0D108BD9-81ED-4DB2-BD59-A6C34878D82A}">
                    <a16:rowId xmlns:a16="http://schemas.microsoft.com/office/drawing/2014/main" val="2337673598"/>
                  </a:ext>
                </a:extLst>
              </a:tr>
              <a:tr h="372904">
                <a:tc>
                  <a:txBody>
                    <a:bodyPr/>
                    <a:lstStyle/>
                    <a:p>
                      <a:pPr algn="l" fontAlgn="ctr"/>
                      <a:r>
                        <a:rPr lang="fi-FI" sz="1100" u="sng" strike="noStrike" dirty="0">
                          <a:effectLst/>
                          <a:hlinkClick r:id="rId8"/>
                        </a:rPr>
                        <a:t>LTKS005 Kvalitatiivisten tutkimusmenetelmien syventäminen 2 </a:t>
                      </a:r>
                      <a:r>
                        <a:rPr lang="fi-FI" sz="1100" u="sng" strike="noStrike" dirty="0" smtClean="0">
                          <a:effectLst/>
                          <a:hlinkClick r:id="rId8"/>
                        </a:rPr>
                        <a:t>(</a:t>
                      </a:r>
                      <a:r>
                        <a:rPr lang="fi-FI" sz="1400" u="sng" strike="noStrike" dirty="0" smtClean="0">
                          <a:effectLst/>
                          <a:hlinkClick r:id="rId8"/>
                        </a:rPr>
                        <a:t>2</a:t>
                      </a:r>
                      <a:r>
                        <a:rPr lang="fi-FI" sz="1400" u="sng" strike="noStrike" dirty="0">
                          <a:effectLst/>
                          <a:hlinkClick r:id="rId8"/>
                        </a:rPr>
                        <a:t> op</a:t>
                      </a:r>
                      <a:r>
                        <a:rPr lang="fi-FI" sz="1100" u="sng" strike="noStrike" dirty="0">
                          <a:effectLst/>
                          <a:hlinkClick r:id="rId8"/>
                        </a:rPr>
                        <a:t>)</a:t>
                      </a:r>
                      <a:endParaRPr lang="fi-FI" sz="1100" b="0" i="0" u="sng" strike="noStrike" dirty="0">
                        <a:solidFill>
                          <a:srgbClr val="0563C1"/>
                        </a:solidFill>
                        <a:effectLst/>
                        <a:latin typeface="Calibri" panose="020F0502020204030204" pitchFamily="34" charset="0"/>
                      </a:endParaRPr>
                    </a:p>
                  </a:txBody>
                  <a:tcPr marL="64294" marR="7144" marT="7144" marB="0" anchor="ctr"/>
                </a:tc>
                <a:extLst>
                  <a:ext uri="{0D108BD9-81ED-4DB2-BD59-A6C34878D82A}">
                    <a16:rowId xmlns:a16="http://schemas.microsoft.com/office/drawing/2014/main" val="3287272753"/>
                  </a:ext>
                </a:extLst>
              </a:tr>
              <a:tr h="208125">
                <a:tc>
                  <a:txBody>
                    <a:bodyPr/>
                    <a:lstStyle/>
                    <a:p>
                      <a:pPr algn="l" fontAlgn="ctr"/>
                      <a:endParaRPr lang="fi-FI" sz="1100" b="0" i="0" u="sng" strike="noStrike" dirty="0">
                        <a:solidFill>
                          <a:srgbClr val="0563C1"/>
                        </a:solidFill>
                        <a:effectLst/>
                        <a:latin typeface="Calibri" panose="020F0502020204030204" pitchFamily="34" charset="0"/>
                      </a:endParaRPr>
                    </a:p>
                  </a:txBody>
                  <a:tcPr marL="64294" marR="7144" marT="7144" marB="0" anchor="ctr"/>
                </a:tc>
                <a:extLst>
                  <a:ext uri="{0D108BD9-81ED-4DB2-BD59-A6C34878D82A}">
                    <a16:rowId xmlns:a16="http://schemas.microsoft.com/office/drawing/2014/main" val="3835952303"/>
                  </a:ext>
                </a:extLst>
              </a:tr>
            </a:tbl>
          </a:graphicData>
        </a:graphic>
      </p:graphicFrame>
      <p:sp>
        <p:nvSpPr>
          <p:cNvPr id="7" name="TextBox 6"/>
          <p:cNvSpPr txBox="1"/>
          <p:nvPr/>
        </p:nvSpPr>
        <p:spPr>
          <a:xfrm>
            <a:off x="4929173" y="1701550"/>
            <a:ext cx="3996417" cy="300082"/>
          </a:xfrm>
          <a:prstGeom prst="rect">
            <a:avLst/>
          </a:prstGeom>
          <a:noFill/>
        </p:spPr>
        <p:txBody>
          <a:bodyPr wrap="square" rtlCol="0">
            <a:spAutoFit/>
          </a:bodyPr>
          <a:lstStyle/>
          <a:p>
            <a:r>
              <a:rPr lang="fi-FI" sz="1350" dirty="0"/>
              <a:t>Metodit maisteritutkinnossa</a:t>
            </a:r>
          </a:p>
        </p:txBody>
      </p:sp>
      <p:sp>
        <p:nvSpPr>
          <p:cNvPr id="8" name="Rectangle 7"/>
          <p:cNvSpPr/>
          <p:nvPr/>
        </p:nvSpPr>
        <p:spPr>
          <a:xfrm>
            <a:off x="4929173" y="3211846"/>
            <a:ext cx="2020105" cy="276999"/>
          </a:xfrm>
          <a:prstGeom prst="rect">
            <a:avLst/>
          </a:prstGeom>
        </p:spPr>
        <p:txBody>
          <a:bodyPr wrap="none">
            <a:spAutoFit/>
          </a:bodyPr>
          <a:lstStyle/>
          <a:p>
            <a:pPr fontAlgn="ctr"/>
            <a:r>
              <a:rPr lang="fi-FI" sz="1200" u="sng" dirty="0">
                <a:hlinkClick r:id="rId9"/>
              </a:rPr>
              <a:t>TILP350 SPSS-kurssi (2 op)</a:t>
            </a:r>
            <a:endParaRPr lang="fi-FI" sz="1200" u="sng" dirty="0">
              <a:solidFill>
                <a:srgbClr val="0563C1"/>
              </a:solidFill>
              <a:latin typeface="Calibri" panose="020F0502020204030204" pitchFamily="34" charset="0"/>
            </a:endParaRPr>
          </a:p>
        </p:txBody>
      </p:sp>
      <p:graphicFrame>
        <p:nvGraphicFramePr>
          <p:cNvPr id="9" name="Table 8"/>
          <p:cNvGraphicFramePr>
            <a:graphicFrameLocks noGrp="1"/>
          </p:cNvGraphicFramePr>
          <p:nvPr>
            <p:extLst/>
          </p:nvPr>
        </p:nvGraphicFramePr>
        <p:xfrm>
          <a:off x="5135661" y="4157283"/>
          <a:ext cx="3583441" cy="852488"/>
        </p:xfrm>
        <a:graphic>
          <a:graphicData uri="http://schemas.openxmlformats.org/drawingml/2006/table">
            <a:tbl>
              <a:tblPr>
                <a:tableStyleId>{5C22544A-7EE6-4342-B048-85BDC9FD1C3A}</a:tableStyleId>
              </a:tblPr>
              <a:tblGrid>
                <a:gridCol w="3583441">
                  <a:extLst>
                    <a:ext uri="{9D8B030D-6E8A-4147-A177-3AD203B41FA5}">
                      <a16:colId xmlns:a16="http://schemas.microsoft.com/office/drawing/2014/main" val="2003506456"/>
                    </a:ext>
                  </a:extLst>
                </a:gridCol>
              </a:tblGrid>
              <a:tr h="327184">
                <a:tc>
                  <a:txBody>
                    <a:bodyPr/>
                    <a:lstStyle/>
                    <a:p>
                      <a:pPr algn="l" fontAlgn="ctr"/>
                      <a:r>
                        <a:rPr lang="fi-FI" sz="1100" u="sng" strike="noStrike" dirty="0">
                          <a:effectLst/>
                          <a:hlinkClick r:id="rId10"/>
                        </a:rPr>
                        <a:t>LTKS1001 Tutkimusetiikan syventäminen (2 op</a:t>
                      </a:r>
                      <a:r>
                        <a:rPr lang="fi-FI" sz="1100" u="sng" strike="noStrike" dirty="0" smtClean="0">
                          <a:effectLst/>
                          <a:hlinkClick r:id="rId10"/>
                        </a:rPr>
                        <a:t>)</a:t>
                      </a:r>
                      <a:endParaRPr lang="fi-FI" sz="1100" u="sng" strike="noStrike" dirty="0" smtClean="0">
                        <a:effectLst/>
                      </a:endParaRPr>
                    </a:p>
                    <a:p>
                      <a:pPr algn="l" fontAlgn="ctr"/>
                      <a:endParaRPr lang="fi-FI" sz="1100" b="0" i="0" u="sng" strike="noStrike" dirty="0">
                        <a:solidFill>
                          <a:srgbClr val="0563C1"/>
                        </a:solidFill>
                        <a:effectLst/>
                        <a:latin typeface="Calibri" panose="020F0502020204030204" pitchFamily="34" charset="0"/>
                      </a:endParaRPr>
                    </a:p>
                  </a:txBody>
                  <a:tcPr marL="64294" marR="7144" marT="7144" marB="0" anchor="ctr"/>
                </a:tc>
                <a:extLst>
                  <a:ext uri="{0D108BD9-81ED-4DB2-BD59-A6C34878D82A}">
                    <a16:rowId xmlns:a16="http://schemas.microsoft.com/office/drawing/2014/main" val="3434500372"/>
                  </a:ext>
                </a:extLst>
              </a:tr>
              <a:tr h="487204">
                <a:tc>
                  <a:txBody>
                    <a:bodyPr/>
                    <a:lstStyle/>
                    <a:p>
                      <a:pPr algn="l" fontAlgn="b"/>
                      <a:r>
                        <a:rPr lang="fi-FI" sz="1100" u="sng" strike="noStrike" dirty="0">
                          <a:effectLst/>
                          <a:hlinkClick r:id="rId11"/>
                        </a:rPr>
                        <a:t>Henkilötietojen käsittely tutkimuksessa myös </a:t>
                      </a:r>
                      <a:r>
                        <a:rPr lang="fi-FI" sz="1100" u="sng" strike="noStrike" dirty="0" err="1">
                          <a:solidFill>
                            <a:schemeClr val="accent2">
                              <a:lumMod val="50000"/>
                            </a:schemeClr>
                          </a:solidFill>
                          <a:effectLst/>
                          <a:hlinkClick r:id="rId11"/>
                        </a:rPr>
                        <a:t>enkkumaistereille</a:t>
                      </a:r>
                      <a:r>
                        <a:rPr lang="fi-FI" sz="1100" u="sng" strike="noStrike" dirty="0">
                          <a:effectLst/>
                          <a:hlinkClick r:id="rId11"/>
                        </a:rPr>
                        <a:t>-&gt; https://moodle.jyu.fi/course/view.php?id=2433</a:t>
                      </a:r>
                      <a:endParaRPr lang="fi-FI" sz="1100" b="0" i="0" u="sng" strike="noStrike" dirty="0">
                        <a:solidFill>
                          <a:srgbClr val="0563C1"/>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3112321196"/>
                  </a:ext>
                </a:extLst>
              </a:tr>
            </a:tbl>
          </a:graphicData>
        </a:graphic>
      </p:graphicFrame>
      <p:sp>
        <p:nvSpPr>
          <p:cNvPr id="11" name="Rectangle 10"/>
          <p:cNvSpPr/>
          <p:nvPr/>
        </p:nvSpPr>
        <p:spPr>
          <a:xfrm>
            <a:off x="295956" y="4346354"/>
            <a:ext cx="2607573" cy="300082"/>
          </a:xfrm>
          <a:prstGeom prst="rect">
            <a:avLst/>
          </a:prstGeom>
        </p:spPr>
        <p:txBody>
          <a:bodyPr wrap="none">
            <a:spAutoFit/>
          </a:bodyPr>
          <a:lstStyle/>
          <a:p>
            <a:r>
              <a:rPr lang="nl-NL" sz="1350" u="sng" dirty="0">
                <a:solidFill>
                  <a:srgbClr val="0563C1"/>
                </a:solidFill>
                <a:latin typeface="Calibri" panose="020F0502020204030204" pitchFamily="34" charset="0"/>
                <a:hlinkClick r:id="rId12"/>
              </a:rPr>
              <a:t>LYTA1001 </a:t>
            </a:r>
            <a:r>
              <a:rPr lang="nl-NL" sz="1350" u="sng" dirty="0" err="1">
                <a:solidFill>
                  <a:srgbClr val="0563C1"/>
                </a:solidFill>
                <a:latin typeface="Calibri" panose="020F0502020204030204" pitchFamily="34" charset="0"/>
                <a:hlinkClick r:id="rId12"/>
              </a:rPr>
              <a:t>Ethics</a:t>
            </a:r>
            <a:r>
              <a:rPr lang="nl-NL" sz="1350" u="sng" dirty="0">
                <a:solidFill>
                  <a:srgbClr val="0563C1"/>
                </a:solidFill>
                <a:latin typeface="Calibri" panose="020F0502020204030204" pitchFamily="34" charset="0"/>
                <a:hlinkClick r:id="rId12"/>
              </a:rPr>
              <a:t> in Sport (1 - 3 op)</a:t>
            </a:r>
            <a:r>
              <a:rPr lang="nl-NL" sz="1350" dirty="0"/>
              <a:t> </a:t>
            </a:r>
            <a:endParaRPr lang="fi-FI" sz="1350" dirty="0"/>
          </a:p>
        </p:txBody>
      </p:sp>
      <p:sp>
        <p:nvSpPr>
          <p:cNvPr id="12" name="TextBox 11"/>
          <p:cNvSpPr txBox="1"/>
          <p:nvPr/>
        </p:nvSpPr>
        <p:spPr>
          <a:xfrm>
            <a:off x="295956" y="4727122"/>
            <a:ext cx="4290332" cy="1131079"/>
          </a:xfrm>
          <a:prstGeom prst="rect">
            <a:avLst/>
          </a:prstGeom>
          <a:noFill/>
        </p:spPr>
        <p:txBody>
          <a:bodyPr wrap="square" rtlCol="0">
            <a:spAutoFit/>
          </a:bodyPr>
          <a:lstStyle/>
          <a:p>
            <a:r>
              <a:rPr lang="fi-FI" sz="1350" dirty="0">
                <a:solidFill>
                  <a:srgbClr val="FF0000"/>
                </a:solidFill>
              </a:rPr>
              <a:t>Kandidaatin seminaariin tulee kuulumaan 1 luento etiikasta</a:t>
            </a:r>
            <a:r>
              <a:rPr lang="fi-FI" sz="1350" dirty="0"/>
              <a:t>: Juha Ahtiainen on pitänyt luentoa, ja tarkoituksena on, että tämä luento tulee kaikkiin TDK kandiseminaareihin kuuluvaksi -&gt; huomatkaa osaamistavoitteiden kirjaamisessa</a:t>
            </a:r>
          </a:p>
        </p:txBody>
      </p:sp>
      <p:sp>
        <p:nvSpPr>
          <p:cNvPr id="13" name="TextBox 12"/>
          <p:cNvSpPr txBox="1"/>
          <p:nvPr/>
        </p:nvSpPr>
        <p:spPr>
          <a:xfrm>
            <a:off x="224517" y="3567742"/>
            <a:ext cx="8701073" cy="30008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fi-FI" sz="1350" dirty="0">
                <a:solidFill>
                  <a:schemeClr val="accent2">
                    <a:lumMod val="50000"/>
                  </a:schemeClr>
                </a:solidFill>
              </a:rPr>
              <a:t>Etiikan kursseja (muissakin kursseissa etiikan sisältöä!)</a:t>
            </a:r>
          </a:p>
        </p:txBody>
      </p:sp>
    </p:spTree>
    <p:extLst>
      <p:ext uri="{BB962C8B-B14F-4D97-AF65-F5344CB8AC3E}">
        <p14:creationId xmlns:p14="http://schemas.microsoft.com/office/powerpoint/2010/main" val="83742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1" grpId="0"/>
      <p:bldP spid="12" grpId="0"/>
      <p:bldP spid="1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fi-FI" b="1" smtClean="0">
                <a:solidFill>
                  <a:srgbClr val="FF0000"/>
                </a:solidFill>
              </a:rPr>
              <a:t>JYU. Since 1863. Bottas</a:t>
            </a:r>
            <a:endParaRPr lang="fi-FI" b="1" dirty="0" smtClean="0"/>
          </a:p>
        </p:txBody>
      </p:sp>
      <p:sp>
        <p:nvSpPr>
          <p:cNvPr id="3" name="Slide Number Placeholder 2"/>
          <p:cNvSpPr>
            <a:spLocks noGrp="1"/>
          </p:cNvSpPr>
          <p:nvPr>
            <p:ph type="sldNum" sz="quarter" idx="12"/>
          </p:nvPr>
        </p:nvSpPr>
        <p:spPr/>
        <p:txBody>
          <a:bodyPr/>
          <a:lstStyle/>
          <a:p>
            <a:fld id="{0FE3988A-0109-0B40-965D-9E0ED41EFEE4}" type="slidenum">
              <a:rPr lang="fi-FI" smtClean="0"/>
              <a:pPr/>
              <a:t>28</a:t>
            </a:fld>
            <a:endParaRPr lang="fi-FI" dirty="0"/>
          </a:p>
        </p:txBody>
      </p:sp>
      <p:sp>
        <p:nvSpPr>
          <p:cNvPr id="4" name="Title 3"/>
          <p:cNvSpPr>
            <a:spLocks noGrp="1"/>
          </p:cNvSpPr>
          <p:nvPr>
            <p:ph type="title"/>
          </p:nvPr>
        </p:nvSpPr>
        <p:spPr>
          <a:xfrm>
            <a:off x="457200" y="69845"/>
            <a:ext cx="7368419" cy="733237"/>
          </a:xfrm>
        </p:spPr>
        <p:txBody>
          <a:bodyPr>
            <a:noAutofit/>
          </a:bodyPr>
          <a:lstStyle/>
          <a:p>
            <a:r>
              <a:rPr lang="fi-FI" sz="2000" dirty="0" smtClean="0"/>
              <a:t>Tutkinto-ohjelmien</a:t>
            </a:r>
            <a:br>
              <a:rPr lang="fi-FI" sz="2000" dirty="0" smtClean="0"/>
            </a:br>
            <a:r>
              <a:rPr lang="fi-FI" sz="2000" dirty="0" smtClean="0"/>
              <a:t>OPS –tilannekatsaus - </a:t>
            </a:r>
            <a:r>
              <a:rPr lang="fi-FI" sz="2000" dirty="0" smtClean="0">
                <a:solidFill>
                  <a:srgbClr val="F1563F"/>
                </a:solidFill>
              </a:rPr>
              <a:t>LYT</a:t>
            </a:r>
            <a:endParaRPr lang="fi-FI" sz="2000" dirty="0">
              <a:solidFill>
                <a:srgbClr val="F1563F"/>
              </a:solidFill>
            </a:endParaRPr>
          </a:p>
        </p:txBody>
      </p:sp>
      <p:sp>
        <p:nvSpPr>
          <p:cNvPr id="6" name="Date Placeholder 5"/>
          <p:cNvSpPr>
            <a:spLocks noGrp="1"/>
          </p:cNvSpPr>
          <p:nvPr>
            <p:ph type="dt" sz="half" idx="10"/>
          </p:nvPr>
        </p:nvSpPr>
        <p:spPr/>
        <p:txBody>
          <a:bodyPr/>
          <a:lstStyle/>
          <a:p>
            <a:fld id="{61F19916-D6CC-4F4A-B091-44C2C56618F6}" type="datetime1">
              <a:rPr lang="fi-FI" smtClean="0"/>
              <a:t>21.10.2019</a:t>
            </a:fld>
            <a:endParaRPr lang="fi-FI" dirty="0"/>
          </a:p>
        </p:txBody>
      </p:sp>
      <p:pic>
        <p:nvPicPr>
          <p:cNvPr id="1026" name="0F2B2134-8B56-4FF3-A33D-414AA4D098F5" descr="0F2B2134-8B56-4FF3-A33D-414AA4D098F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269" y="1548824"/>
            <a:ext cx="5521392" cy="4141044"/>
          </a:xfrm>
          <a:prstGeom prst="rect">
            <a:avLst/>
          </a:prstGeom>
          <a:noFill/>
          <a:ln>
            <a:noFill/>
          </a:ln>
          <a:scene3d>
            <a:camera prst="orthographicFront">
              <a:rot lat="0" lon="0" rev="16200000"/>
            </a:camera>
            <a:lightRig rig="threePt" dir="t"/>
          </a:scene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849023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fi-FI" b="1" smtClean="0">
                <a:solidFill>
                  <a:srgbClr val="FF0000"/>
                </a:solidFill>
              </a:rPr>
              <a:t>JYU. Since 1863. Bottas</a:t>
            </a:r>
            <a:endParaRPr lang="fi-FI" b="1" dirty="0" smtClean="0"/>
          </a:p>
        </p:txBody>
      </p:sp>
      <p:sp>
        <p:nvSpPr>
          <p:cNvPr id="3" name="Slide Number Placeholder 2"/>
          <p:cNvSpPr>
            <a:spLocks noGrp="1"/>
          </p:cNvSpPr>
          <p:nvPr>
            <p:ph type="sldNum" sz="quarter" idx="12"/>
          </p:nvPr>
        </p:nvSpPr>
        <p:spPr/>
        <p:txBody>
          <a:bodyPr/>
          <a:lstStyle/>
          <a:p>
            <a:fld id="{0FE3988A-0109-0B40-965D-9E0ED41EFEE4}" type="slidenum">
              <a:rPr lang="fi-FI" smtClean="0"/>
              <a:pPr/>
              <a:t>29</a:t>
            </a:fld>
            <a:endParaRPr lang="fi-FI" dirty="0"/>
          </a:p>
        </p:txBody>
      </p:sp>
      <p:sp>
        <p:nvSpPr>
          <p:cNvPr id="4" name="Title 3"/>
          <p:cNvSpPr>
            <a:spLocks noGrp="1"/>
          </p:cNvSpPr>
          <p:nvPr>
            <p:ph type="title"/>
          </p:nvPr>
        </p:nvSpPr>
        <p:spPr>
          <a:xfrm>
            <a:off x="457200" y="69845"/>
            <a:ext cx="7368419" cy="733237"/>
          </a:xfrm>
        </p:spPr>
        <p:txBody>
          <a:bodyPr>
            <a:noAutofit/>
          </a:bodyPr>
          <a:lstStyle/>
          <a:p>
            <a:r>
              <a:rPr lang="fi-FI" sz="2000" dirty="0" smtClean="0"/>
              <a:t>Tutkinto-ohjelmien</a:t>
            </a:r>
            <a:br>
              <a:rPr lang="fi-FI" sz="2000" dirty="0" smtClean="0"/>
            </a:br>
            <a:r>
              <a:rPr lang="fi-FI" sz="2000" dirty="0" smtClean="0"/>
              <a:t>OPS –tilannekatsaus - </a:t>
            </a:r>
            <a:r>
              <a:rPr lang="fi-FI" sz="2000" dirty="0" smtClean="0">
                <a:solidFill>
                  <a:srgbClr val="F1563F"/>
                </a:solidFill>
              </a:rPr>
              <a:t>LYT</a:t>
            </a:r>
            <a:endParaRPr lang="fi-FI" sz="2000" dirty="0">
              <a:solidFill>
                <a:srgbClr val="F1563F"/>
              </a:solidFill>
            </a:endParaRPr>
          </a:p>
        </p:txBody>
      </p:sp>
      <p:sp>
        <p:nvSpPr>
          <p:cNvPr id="6" name="Date Placeholder 5"/>
          <p:cNvSpPr>
            <a:spLocks noGrp="1"/>
          </p:cNvSpPr>
          <p:nvPr>
            <p:ph type="dt" sz="half" idx="10"/>
          </p:nvPr>
        </p:nvSpPr>
        <p:spPr/>
        <p:txBody>
          <a:bodyPr/>
          <a:lstStyle/>
          <a:p>
            <a:fld id="{61F19916-D6CC-4F4A-B091-44C2C56618F6}" type="datetime1">
              <a:rPr lang="fi-FI" smtClean="0"/>
              <a:t>21.10.2019</a:t>
            </a:fld>
            <a:endParaRPr lang="fi-FI" dirty="0"/>
          </a:p>
        </p:txBody>
      </p:sp>
      <p:pic>
        <p:nvPicPr>
          <p:cNvPr id="2050" name="F265BF82-BC61-4DF6-B9A4-5EDD0446CF2D" descr="F265BF82-BC61-4DF6-B9A4-5EDD0446CF2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3486" y="983899"/>
            <a:ext cx="6096000" cy="4572000"/>
          </a:xfrm>
          <a:prstGeom prst="rect">
            <a:avLst/>
          </a:prstGeom>
          <a:noFill/>
          <a:ln>
            <a:noFill/>
          </a:ln>
          <a:scene3d>
            <a:camera prst="orthographicFront">
              <a:rot lat="0" lon="0" rev="16200000"/>
            </a:camera>
            <a:lightRig rig="threePt" dir="t"/>
          </a:scene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16328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fi-FI" b="1" smtClean="0">
                <a:solidFill>
                  <a:srgbClr val="FF0000"/>
                </a:solidFill>
              </a:rPr>
              <a:t>JYU. Since 1863. Bottas</a:t>
            </a:r>
            <a:endParaRPr lang="fi-FI" b="1" dirty="0" smtClean="0"/>
          </a:p>
        </p:txBody>
      </p:sp>
      <p:sp>
        <p:nvSpPr>
          <p:cNvPr id="3" name="Slide Number Placeholder 2"/>
          <p:cNvSpPr>
            <a:spLocks noGrp="1"/>
          </p:cNvSpPr>
          <p:nvPr>
            <p:ph type="sldNum" sz="quarter" idx="12"/>
          </p:nvPr>
        </p:nvSpPr>
        <p:spPr/>
        <p:txBody>
          <a:bodyPr/>
          <a:lstStyle/>
          <a:p>
            <a:fld id="{0FE3988A-0109-0B40-965D-9E0ED41EFEE4}" type="slidenum">
              <a:rPr lang="fi-FI" smtClean="0"/>
              <a:pPr/>
              <a:t>3</a:t>
            </a:fld>
            <a:endParaRPr lang="fi-FI" dirty="0"/>
          </a:p>
        </p:txBody>
      </p:sp>
      <p:sp>
        <p:nvSpPr>
          <p:cNvPr id="5" name="Content Placeholder 4"/>
          <p:cNvSpPr>
            <a:spLocks noGrp="1"/>
          </p:cNvSpPr>
          <p:nvPr>
            <p:ph idx="1"/>
          </p:nvPr>
        </p:nvSpPr>
        <p:spPr>
          <a:xfrm>
            <a:off x="335374" y="1208143"/>
            <a:ext cx="8578037" cy="5303975"/>
          </a:xfrm>
        </p:spPr>
        <p:txBody>
          <a:bodyPr>
            <a:normAutofit lnSpcReduction="10000"/>
          </a:bodyPr>
          <a:lstStyle/>
          <a:p>
            <a:pPr marL="0" indent="0">
              <a:lnSpc>
                <a:spcPct val="110000"/>
              </a:lnSpc>
              <a:spcBef>
                <a:spcPts val="0"/>
              </a:spcBef>
              <a:buNone/>
            </a:pPr>
            <a:r>
              <a:rPr lang="en-US" sz="1800" b="1" dirty="0" smtClean="0">
                <a:solidFill>
                  <a:schemeClr val="bg1">
                    <a:lumMod val="50000"/>
                  </a:schemeClr>
                </a:solidFill>
              </a:rPr>
              <a:t>10.12.2018 - </a:t>
            </a:r>
            <a:r>
              <a:rPr lang="en-US" sz="1800" b="1" dirty="0" err="1">
                <a:solidFill>
                  <a:schemeClr val="bg1">
                    <a:lumMod val="50000"/>
                  </a:schemeClr>
                </a:solidFill>
              </a:rPr>
              <a:t>Työpaja</a:t>
            </a:r>
            <a:r>
              <a:rPr lang="en-US" sz="1800" b="1" dirty="0">
                <a:solidFill>
                  <a:schemeClr val="bg1">
                    <a:lumMod val="50000"/>
                  </a:schemeClr>
                </a:solidFill>
              </a:rPr>
              <a:t> 1: </a:t>
            </a:r>
            <a:r>
              <a:rPr lang="en-US" sz="1800" dirty="0" smtClean="0">
                <a:solidFill>
                  <a:schemeClr val="bg1">
                    <a:lumMod val="50000"/>
                  </a:schemeClr>
                </a:solidFill>
              </a:rPr>
              <a:t>OPS </a:t>
            </a:r>
            <a:r>
              <a:rPr lang="en-US" sz="1800" dirty="0" err="1" smtClean="0">
                <a:solidFill>
                  <a:schemeClr val="bg1">
                    <a:lumMod val="50000"/>
                  </a:schemeClr>
                </a:solidFill>
              </a:rPr>
              <a:t>uudistusprosessi</a:t>
            </a:r>
            <a:r>
              <a:rPr lang="en-US" sz="1800" dirty="0" smtClean="0">
                <a:solidFill>
                  <a:schemeClr val="bg1">
                    <a:lumMod val="50000"/>
                  </a:schemeClr>
                </a:solidFill>
              </a:rPr>
              <a:t>, </a:t>
            </a:r>
            <a:r>
              <a:rPr lang="en-US" sz="1800" dirty="0" err="1" smtClean="0">
                <a:solidFill>
                  <a:schemeClr val="bg1">
                    <a:lumMod val="50000"/>
                  </a:schemeClr>
                </a:solidFill>
              </a:rPr>
              <a:t>osaamisperustaisuus</a:t>
            </a:r>
            <a:r>
              <a:rPr lang="en-US" sz="1800" dirty="0" smtClean="0">
                <a:solidFill>
                  <a:schemeClr val="bg1">
                    <a:lumMod val="50000"/>
                  </a:schemeClr>
                </a:solidFill>
              </a:rPr>
              <a:t> ja </a:t>
            </a:r>
            <a:r>
              <a:rPr lang="en-US" sz="1800" u="sng" dirty="0" err="1">
                <a:solidFill>
                  <a:schemeClr val="bg1">
                    <a:lumMod val="50000"/>
                  </a:schemeClr>
                </a:solidFill>
              </a:rPr>
              <a:t>T</a:t>
            </a:r>
            <a:r>
              <a:rPr lang="en-US" sz="1800" u="sng" dirty="0" err="1" smtClean="0">
                <a:solidFill>
                  <a:schemeClr val="bg1">
                    <a:lumMod val="50000"/>
                  </a:schemeClr>
                </a:solidFill>
              </a:rPr>
              <a:t>utkinto-ohjelman</a:t>
            </a:r>
            <a:r>
              <a:rPr lang="en-US" sz="1800" u="sng" dirty="0" smtClean="0">
                <a:solidFill>
                  <a:schemeClr val="bg1">
                    <a:lumMod val="50000"/>
                  </a:schemeClr>
                </a:solidFill>
              </a:rPr>
              <a:t> </a:t>
            </a:r>
            <a:r>
              <a:rPr lang="en-US" sz="1800" u="sng" dirty="0" err="1" smtClean="0">
                <a:solidFill>
                  <a:schemeClr val="bg1">
                    <a:lumMod val="50000"/>
                  </a:schemeClr>
                </a:solidFill>
              </a:rPr>
              <a:t>osaamistavoitteet</a:t>
            </a:r>
            <a:r>
              <a:rPr lang="en-US" sz="1800" u="sng" dirty="0" smtClean="0">
                <a:solidFill>
                  <a:schemeClr val="bg1">
                    <a:lumMod val="50000"/>
                  </a:schemeClr>
                </a:solidFill>
              </a:rPr>
              <a:t> </a:t>
            </a:r>
            <a:r>
              <a:rPr lang="en-US" sz="1800" dirty="0" err="1" smtClean="0">
                <a:solidFill>
                  <a:schemeClr val="bg1">
                    <a:lumMod val="50000"/>
                  </a:schemeClr>
                </a:solidFill>
              </a:rPr>
              <a:t>sekä</a:t>
            </a:r>
            <a:r>
              <a:rPr lang="en-US" sz="1800" dirty="0" smtClean="0">
                <a:solidFill>
                  <a:schemeClr val="bg1">
                    <a:lumMod val="50000"/>
                  </a:schemeClr>
                </a:solidFill>
              </a:rPr>
              <a:t> </a:t>
            </a:r>
            <a:r>
              <a:rPr lang="en-US" sz="1800" dirty="0" err="1" smtClean="0">
                <a:solidFill>
                  <a:schemeClr val="bg1">
                    <a:lumMod val="50000"/>
                  </a:schemeClr>
                </a:solidFill>
              </a:rPr>
              <a:t>osaamisen</a:t>
            </a:r>
            <a:r>
              <a:rPr lang="en-US" sz="1800" dirty="0" smtClean="0">
                <a:solidFill>
                  <a:schemeClr val="bg1">
                    <a:lumMod val="50000"/>
                  </a:schemeClr>
                </a:solidFill>
              </a:rPr>
              <a:t> </a:t>
            </a:r>
            <a:r>
              <a:rPr lang="en-US" sz="1800" dirty="0" err="1" smtClean="0">
                <a:solidFill>
                  <a:schemeClr val="bg1">
                    <a:lumMod val="50000"/>
                  </a:schemeClr>
                </a:solidFill>
              </a:rPr>
              <a:t>kartoitus</a:t>
            </a:r>
            <a:endParaRPr lang="en-US" sz="1800" dirty="0">
              <a:solidFill>
                <a:schemeClr val="bg1">
                  <a:lumMod val="50000"/>
                </a:schemeClr>
              </a:solidFill>
            </a:endParaRPr>
          </a:p>
          <a:p>
            <a:pPr marL="0" indent="0">
              <a:lnSpc>
                <a:spcPct val="110000"/>
              </a:lnSpc>
              <a:spcBef>
                <a:spcPts val="0"/>
              </a:spcBef>
              <a:buNone/>
            </a:pPr>
            <a:endParaRPr lang="en-US" sz="1800" dirty="0" smtClean="0">
              <a:solidFill>
                <a:schemeClr val="accent5">
                  <a:lumMod val="50000"/>
                </a:schemeClr>
              </a:solidFill>
            </a:endParaRPr>
          </a:p>
          <a:p>
            <a:pPr marL="0" indent="0">
              <a:lnSpc>
                <a:spcPct val="110000"/>
              </a:lnSpc>
              <a:spcBef>
                <a:spcPts val="0"/>
              </a:spcBef>
              <a:buNone/>
            </a:pPr>
            <a:r>
              <a:rPr lang="en-US" sz="1800" b="1" dirty="0" smtClean="0">
                <a:solidFill>
                  <a:schemeClr val="accent5">
                    <a:lumMod val="50000"/>
                  </a:schemeClr>
                </a:solidFill>
              </a:rPr>
              <a:t>8.2.2019 - </a:t>
            </a:r>
            <a:r>
              <a:rPr lang="en-US" sz="1800" b="1" dirty="0" err="1">
                <a:solidFill>
                  <a:schemeClr val="accent5">
                    <a:lumMod val="50000"/>
                  </a:schemeClr>
                </a:solidFill>
              </a:rPr>
              <a:t>Työpaja</a:t>
            </a:r>
            <a:r>
              <a:rPr lang="en-US" sz="1800" b="1" dirty="0">
                <a:solidFill>
                  <a:schemeClr val="accent5">
                    <a:lumMod val="50000"/>
                  </a:schemeClr>
                </a:solidFill>
              </a:rPr>
              <a:t> 2: </a:t>
            </a:r>
            <a:r>
              <a:rPr lang="en-US" sz="1800" u="sng" dirty="0" err="1">
                <a:solidFill>
                  <a:schemeClr val="accent5">
                    <a:lumMod val="50000"/>
                  </a:schemeClr>
                </a:solidFill>
              </a:rPr>
              <a:t>Tutkinto-ohjelman</a:t>
            </a:r>
            <a:r>
              <a:rPr lang="en-US" sz="1800" u="sng" dirty="0">
                <a:solidFill>
                  <a:schemeClr val="accent5">
                    <a:lumMod val="50000"/>
                  </a:schemeClr>
                </a:solidFill>
              </a:rPr>
              <a:t> </a:t>
            </a:r>
            <a:r>
              <a:rPr lang="en-US" sz="1800" u="sng" dirty="0" err="1" smtClean="0">
                <a:solidFill>
                  <a:schemeClr val="accent5">
                    <a:lumMod val="50000"/>
                  </a:schemeClr>
                </a:solidFill>
              </a:rPr>
              <a:t>opintokokonaisuuksien</a:t>
            </a:r>
            <a:r>
              <a:rPr lang="en-US" sz="1800" u="sng" dirty="0" smtClean="0">
                <a:solidFill>
                  <a:schemeClr val="accent5">
                    <a:lumMod val="50000"/>
                  </a:schemeClr>
                </a:solidFill>
              </a:rPr>
              <a:t> (</a:t>
            </a:r>
            <a:r>
              <a:rPr lang="en-US" sz="1800" u="sng" dirty="0" err="1" smtClean="0">
                <a:solidFill>
                  <a:schemeClr val="accent5">
                    <a:lumMod val="50000"/>
                  </a:schemeClr>
                </a:solidFill>
              </a:rPr>
              <a:t>osaamisalueiden</a:t>
            </a:r>
            <a:r>
              <a:rPr lang="en-US" sz="1800" u="sng" dirty="0" smtClean="0">
                <a:solidFill>
                  <a:schemeClr val="accent5">
                    <a:lumMod val="50000"/>
                  </a:schemeClr>
                </a:solidFill>
              </a:rPr>
              <a:t>) </a:t>
            </a:r>
            <a:r>
              <a:rPr lang="en-US" sz="1800" u="sng" dirty="0" err="1" smtClean="0">
                <a:solidFill>
                  <a:schemeClr val="accent5">
                    <a:lumMod val="50000"/>
                  </a:schemeClr>
                </a:solidFill>
              </a:rPr>
              <a:t>tavoitteet</a:t>
            </a:r>
            <a:r>
              <a:rPr lang="en-US" sz="1800" dirty="0" smtClean="0">
                <a:solidFill>
                  <a:schemeClr val="accent5">
                    <a:lumMod val="50000"/>
                  </a:schemeClr>
                </a:solidFill>
              </a:rPr>
              <a:t>, </a:t>
            </a:r>
            <a:r>
              <a:rPr lang="en-US" sz="1800" dirty="0" err="1" smtClean="0">
                <a:solidFill>
                  <a:schemeClr val="accent5">
                    <a:lumMod val="50000"/>
                  </a:schemeClr>
                </a:solidFill>
              </a:rPr>
              <a:t>tutkinto-ohjelmille</a:t>
            </a:r>
            <a:r>
              <a:rPr lang="en-US" sz="1800" dirty="0" smtClean="0">
                <a:solidFill>
                  <a:schemeClr val="accent5">
                    <a:lumMod val="50000"/>
                  </a:schemeClr>
                </a:solidFill>
              </a:rPr>
              <a:t> </a:t>
            </a:r>
            <a:r>
              <a:rPr lang="en-US" sz="1800" dirty="0" err="1">
                <a:solidFill>
                  <a:schemeClr val="accent5">
                    <a:lumMod val="50000"/>
                  </a:schemeClr>
                </a:solidFill>
              </a:rPr>
              <a:t>yhteisen</a:t>
            </a:r>
            <a:r>
              <a:rPr lang="en-US" sz="1800" dirty="0">
                <a:solidFill>
                  <a:schemeClr val="accent5">
                    <a:lumMod val="50000"/>
                  </a:schemeClr>
                </a:solidFill>
              </a:rPr>
              <a:t> </a:t>
            </a:r>
            <a:r>
              <a:rPr lang="en-US" sz="1800" dirty="0" err="1">
                <a:solidFill>
                  <a:schemeClr val="accent5">
                    <a:lumMod val="50000"/>
                  </a:schemeClr>
                </a:solidFill>
              </a:rPr>
              <a:t>osaamisen</a:t>
            </a:r>
            <a:r>
              <a:rPr lang="en-US" sz="1800" dirty="0">
                <a:solidFill>
                  <a:schemeClr val="accent5">
                    <a:lumMod val="50000"/>
                  </a:schemeClr>
                </a:solidFill>
              </a:rPr>
              <a:t> </a:t>
            </a:r>
            <a:r>
              <a:rPr lang="en-US" sz="1800" dirty="0" err="1" smtClean="0">
                <a:solidFill>
                  <a:schemeClr val="accent5">
                    <a:lumMod val="50000"/>
                  </a:schemeClr>
                </a:solidFill>
              </a:rPr>
              <a:t>sekä</a:t>
            </a:r>
            <a:r>
              <a:rPr lang="en-US" sz="1800" dirty="0">
                <a:solidFill>
                  <a:schemeClr val="accent5">
                    <a:lumMod val="50000"/>
                  </a:schemeClr>
                </a:solidFill>
              </a:rPr>
              <a:t> </a:t>
            </a:r>
            <a:r>
              <a:rPr lang="en-US" sz="1800" dirty="0" err="1" smtClean="0">
                <a:solidFill>
                  <a:schemeClr val="accent5">
                    <a:lumMod val="50000"/>
                  </a:schemeClr>
                </a:solidFill>
              </a:rPr>
              <a:t>vapaasti</a:t>
            </a:r>
            <a:r>
              <a:rPr lang="en-US" sz="1800" dirty="0" smtClean="0">
                <a:solidFill>
                  <a:schemeClr val="accent5">
                    <a:lumMod val="50000"/>
                  </a:schemeClr>
                </a:solidFill>
              </a:rPr>
              <a:t> </a:t>
            </a:r>
            <a:r>
              <a:rPr lang="en-US" sz="1800" dirty="0" err="1">
                <a:solidFill>
                  <a:schemeClr val="accent5">
                    <a:lumMod val="50000"/>
                  </a:schemeClr>
                </a:solidFill>
              </a:rPr>
              <a:t>valittavan</a:t>
            </a:r>
            <a:r>
              <a:rPr lang="en-US" sz="1800" dirty="0">
                <a:solidFill>
                  <a:schemeClr val="accent5">
                    <a:lumMod val="50000"/>
                  </a:schemeClr>
                </a:solidFill>
              </a:rPr>
              <a:t> </a:t>
            </a:r>
            <a:r>
              <a:rPr lang="en-US" sz="1800" dirty="0" err="1">
                <a:solidFill>
                  <a:schemeClr val="accent5">
                    <a:lumMod val="50000"/>
                  </a:schemeClr>
                </a:solidFill>
              </a:rPr>
              <a:t>osaamisen</a:t>
            </a:r>
            <a:r>
              <a:rPr lang="en-US" sz="1800" dirty="0">
                <a:solidFill>
                  <a:schemeClr val="accent5">
                    <a:lumMod val="50000"/>
                  </a:schemeClr>
                </a:solidFill>
              </a:rPr>
              <a:t> </a:t>
            </a:r>
            <a:r>
              <a:rPr lang="en-US" sz="1800" dirty="0" err="1" smtClean="0">
                <a:solidFill>
                  <a:schemeClr val="accent5">
                    <a:lumMod val="50000"/>
                  </a:schemeClr>
                </a:solidFill>
              </a:rPr>
              <a:t>määrittelemistä</a:t>
            </a:r>
            <a:r>
              <a:rPr lang="en-US" sz="1800" dirty="0" smtClean="0">
                <a:solidFill>
                  <a:schemeClr val="accent5">
                    <a:lumMod val="50000"/>
                  </a:schemeClr>
                </a:solidFill>
              </a:rPr>
              <a:t> (</a:t>
            </a:r>
            <a:r>
              <a:rPr lang="en-US" sz="1800" dirty="0" err="1" smtClean="0">
                <a:solidFill>
                  <a:schemeClr val="accent5">
                    <a:lumMod val="50000"/>
                  </a:schemeClr>
                </a:solidFill>
              </a:rPr>
              <a:t>temaattiset</a:t>
            </a:r>
            <a:r>
              <a:rPr lang="en-US" sz="1800" dirty="0" smtClean="0">
                <a:solidFill>
                  <a:schemeClr val="accent5">
                    <a:lumMod val="50000"/>
                  </a:schemeClr>
                </a:solidFill>
              </a:rPr>
              <a:t> </a:t>
            </a:r>
            <a:r>
              <a:rPr lang="en-US" sz="1800" dirty="0" err="1" smtClean="0">
                <a:solidFill>
                  <a:schemeClr val="accent5">
                    <a:lumMod val="50000"/>
                  </a:schemeClr>
                </a:solidFill>
              </a:rPr>
              <a:t>moduulit</a:t>
            </a:r>
            <a:r>
              <a:rPr lang="en-US" sz="1800" dirty="0" smtClean="0">
                <a:solidFill>
                  <a:schemeClr val="accent5">
                    <a:lumMod val="50000"/>
                  </a:schemeClr>
                </a:solidFill>
              </a:rPr>
              <a:t>) + </a:t>
            </a:r>
            <a:r>
              <a:rPr lang="en-US" sz="1800" dirty="0" err="1" smtClean="0">
                <a:solidFill>
                  <a:schemeClr val="accent5">
                    <a:lumMod val="50000"/>
                  </a:schemeClr>
                </a:solidFill>
              </a:rPr>
              <a:t>yhteinen</a:t>
            </a:r>
            <a:r>
              <a:rPr lang="en-US" sz="1800" dirty="0" smtClean="0">
                <a:solidFill>
                  <a:schemeClr val="accent5">
                    <a:lumMod val="50000"/>
                  </a:schemeClr>
                </a:solidFill>
              </a:rPr>
              <a:t> </a:t>
            </a:r>
            <a:r>
              <a:rPr lang="en-US" sz="1800" dirty="0" err="1" smtClean="0">
                <a:solidFill>
                  <a:schemeClr val="accent5">
                    <a:lumMod val="50000"/>
                  </a:schemeClr>
                </a:solidFill>
              </a:rPr>
              <a:t>ryhmäohjausjärjestelmä</a:t>
            </a:r>
            <a:r>
              <a:rPr lang="en-US" sz="1800" dirty="0" smtClean="0">
                <a:solidFill>
                  <a:schemeClr val="accent5">
                    <a:lumMod val="50000"/>
                  </a:schemeClr>
                </a:solidFill>
              </a:rPr>
              <a:t> &gt; </a:t>
            </a:r>
            <a:r>
              <a:rPr lang="en-US" sz="1800" dirty="0" err="1" smtClean="0">
                <a:solidFill>
                  <a:schemeClr val="accent5">
                    <a:lumMod val="50000"/>
                  </a:schemeClr>
                </a:solidFill>
              </a:rPr>
              <a:t>opetuksen</a:t>
            </a:r>
            <a:r>
              <a:rPr lang="en-US" sz="1800" dirty="0" smtClean="0">
                <a:solidFill>
                  <a:schemeClr val="accent5">
                    <a:lumMod val="50000"/>
                  </a:schemeClr>
                </a:solidFill>
              </a:rPr>
              <a:t> </a:t>
            </a:r>
            <a:r>
              <a:rPr lang="en-US" sz="1800" dirty="0" err="1" smtClean="0">
                <a:solidFill>
                  <a:schemeClr val="accent5">
                    <a:lumMod val="50000"/>
                  </a:schemeClr>
                </a:solidFill>
              </a:rPr>
              <a:t>kehittämishanke</a:t>
            </a:r>
            <a:r>
              <a:rPr lang="en-US" sz="1800" dirty="0" smtClean="0">
                <a:solidFill>
                  <a:schemeClr val="accent5">
                    <a:lumMod val="50000"/>
                  </a:schemeClr>
                </a:solidFill>
              </a:rPr>
              <a:t> 2019</a:t>
            </a:r>
          </a:p>
          <a:p>
            <a:pPr marL="0" indent="0">
              <a:lnSpc>
                <a:spcPct val="110000"/>
              </a:lnSpc>
              <a:spcBef>
                <a:spcPts val="0"/>
              </a:spcBef>
              <a:buNone/>
            </a:pPr>
            <a:endParaRPr lang="en-US" sz="1800" dirty="0"/>
          </a:p>
          <a:p>
            <a:pPr marL="0" indent="0">
              <a:lnSpc>
                <a:spcPct val="110000"/>
              </a:lnSpc>
              <a:spcBef>
                <a:spcPts val="0"/>
              </a:spcBef>
              <a:buNone/>
            </a:pPr>
            <a:r>
              <a:rPr lang="en-US" sz="1800" b="1" dirty="0" smtClean="0">
                <a:solidFill>
                  <a:schemeClr val="bg1">
                    <a:lumMod val="50000"/>
                  </a:schemeClr>
                </a:solidFill>
              </a:rPr>
              <a:t>17.5.2019 - </a:t>
            </a:r>
            <a:r>
              <a:rPr lang="en-US" sz="1800" b="1" dirty="0" err="1">
                <a:solidFill>
                  <a:schemeClr val="bg1">
                    <a:lumMod val="50000"/>
                  </a:schemeClr>
                </a:solidFill>
              </a:rPr>
              <a:t>Työpaja</a:t>
            </a:r>
            <a:r>
              <a:rPr lang="en-US" sz="1800" b="1" dirty="0">
                <a:solidFill>
                  <a:schemeClr val="bg1">
                    <a:lumMod val="50000"/>
                  </a:schemeClr>
                </a:solidFill>
              </a:rPr>
              <a:t> 3: </a:t>
            </a:r>
            <a:r>
              <a:rPr lang="en-US" sz="1800" u="sng" dirty="0" err="1">
                <a:solidFill>
                  <a:schemeClr val="bg1">
                    <a:lumMod val="50000"/>
                  </a:schemeClr>
                </a:solidFill>
              </a:rPr>
              <a:t>Tutkinto-ohjelmien</a:t>
            </a:r>
            <a:r>
              <a:rPr lang="en-US" sz="1800" u="sng" dirty="0">
                <a:solidFill>
                  <a:schemeClr val="bg1">
                    <a:lumMod val="50000"/>
                  </a:schemeClr>
                </a:solidFill>
              </a:rPr>
              <a:t> </a:t>
            </a:r>
            <a:r>
              <a:rPr lang="en-US" sz="1800" u="sng" dirty="0" err="1">
                <a:solidFill>
                  <a:schemeClr val="bg1">
                    <a:lumMod val="50000"/>
                  </a:schemeClr>
                </a:solidFill>
              </a:rPr>
              <a:t>opintojaksojen</a:t>
            </a:r>
            <a:r>
              <a:rPr lang="en-US" sz="1800" u="sng" dirty="0">
                <a:solidFill>
                  <a:schemeClr val="bg1">
                    <a:lumMod val="50000"/>
                  </a:schemeClr>
                </a:solidFill>
              </a:rPr>
              <a:t> </a:t>
            </a:r>
            <a:r>
              <a:rPr lang="en-US" sz="1800" u="sng" dirty="0" err="1" smtClean="0">
                <a:solidFill>
                  <a:schemeClr val="bg1">
                    <a:lumMod val="50000"/>
                  </a:schemeClr>
                </a:solidFill>
              </a:rPr>
              <a:t>osaamistavoitteet</a:t>
            </a:r>
            <a:r>
              <a:rPr lang="en-US" sz="1800" u="sng" dirty="0" smtClean="0">
                <a:solidFill>
                  <a:schemeClr val="bg1">
                    <a:lumMod val="50000"/>
                  </a:schemeClr>
                </a:solidFill>
              </a:rPr>
              <a:t>, </a:t>
            </a:r>
            <a:r>
              <a:rPr lang="en-US" sz="1800" dirty="0" err="1" smtClean="0">
                <a:solidFill>
                  <a:schemeClr val="bg1">
                    <a:lumMod val="50000"/>
                  </a:schemeClr>
                </a:solidFill>
              </a:rPr>
              <a:t>oppimisen</a:t>
            </a:r>
            <a:r>
              <a:rPr lang="en-US" sz="1800" dirty="0" smtClean="0">
                <a:solidFill>
                  <a:schemeClr val="bg1">
                    <a:lumMod val="50000"/>
                  </a:schemeClr>
                </a:solidFill>
              </a:rPr>
              <a:t> ja </a:t>
            </a:r>
            <a:r>
              <a:rPr lang="en-US" sz="1800" dirty="0" err="1" smtClean="0">
                <a:solidFill>
                  <a:schemeClr val="bg1">
                    <a:lumMod val="50000"/>
                  </a:schemeClr>
                </a:solidFill>
              </a:rPr>
              <a:t>arvioinnin</a:t>
            </a:r>
            <a:r>
              <a:rPr lang="en-US" sz="1800" dirty="0" smtClean="0">
                <a:solidFill>
                  <a:schemeClr val="bg1">
                    <a:lumMod val="50000"/>
                  </a:schemeClr>
                </a:solidFill>
              </a:rPr>
              <a:t> </a:t>
            </a:r>
            <a:r>
              <a:rPr lang="en-US" sz="1800" dirty="0" err="1" smtClean="0">
                <a:solidFill>
                  <a:schemeClr val="bg1">
                    <a:lumMod val="50000"/>
                  </a:schemeClr>
                </a:solidFill>
              </a:rPr>
              <a:t>määritteleminen</a:t>
            </a:r>
            <a:endParaRPr lang="en-US" sz="1800" dirty="0" smtClean="0">
              <a:solidFill>
                <a:schemeClr val="bg1">
                  <a:lumMod val="50000"/>
                </a:schemeClr>
              </a:solidFill>
            </a:endParaRPr>
          </a:p>
          <a:p>
            <a:pPr marL="0" indent="0">
              <a:lnSpc>
                <a:spcPct val="110000"/>
              </a:lnSpc>
              <a:spcBef>
                <a:spcPts val="0"/>
              </a:spcBef>
              <a:buNone/>
            </a:pPr>
            <a:endParaRPr lang="en-US" sz="1800" dirty="0">
              <a:solidFill>
                <a:srgbClr val="F1563F"/>
              </a:solidFill>
            </a:endParaRPr>
          </a:p>
          <a:p>
            <a:pPr marL="0" indent="0">
              <a:lnSpc>
                <a:spcPct val="110000"/>
              </a:lnSpc>
              <a:spcBef>
                <a:spcPts val="0"/>
              </a:spcBef>
              <a:buNone/>
            </a:pPr>
            <a:r>
              <a:rPr lang="en-US" sz="1800" b="1" dirty="0" smtClean="0">
                <a:solidFill>
                  <a:srgbClr val="F1563F"/>
                </a:solidFill>
              </a:rPr>
              <a:t>11.10.2019 - </a:t>
            </a:r>
            <a:r>
              <a:rPr lang="en-US" sz="1800" b="1" dirty="0" err="1">
                <a:solidFill>
                  <a:srgbClr val="F1563F"/>
                </a:solidFill>
              </a:rPr>
              <a:t>Työpaja</a:t>
            </a:r>
            <a:r>
              <a:rPr lang="en-US" sz="1800" b="1" dirty="0">
                <a:solidFill>
                  <a:srgbClr val="F1563F"/>
                </a:solidFill>
              </a:rPr>
              <a:t> 4: </a:t>
            </a:r>
            <a:r>
              <a:rPr lang="en-US" sz="1800" dirty="0" smtClean="0">
                <a:solidFill>
                  <a:srgbClr val="F1563F"/>
                </a:solidFill>
              </a:rPr>
              <a:t>JY </a:t>
            </a:r>
            <a:r>
              <a:rPr lang="en-US" sz="1800" dirty="0" err="1" smtClean="0">
                <a:solidFill>
                  <a:srgbClr val="F1563F"/>
                </a:solidFill>
              </a:rPr>
              <a:t>linjaukset</a:t>
            </a:r>
            <a:r>
              <a:rPr lang="en-US" sz="1800" dirty="0" smtClean="0">
                <a:solidFill>
                  <a:srgbClr val="F1563F"/>
                </a:solidFill>
              </a:rPr>
              <a:t> </a:t>
            </a:r>
            <a:r>
              <a:rPr lang="en-US" sz="1800" dirty="0" err="1" smtClean="0">
                <a:solidFill>
                  <a:srgbClr val="F1563F"/>
                </a:solidFill>
              </a:rPr>
              <a:t>OPSeissa</a:t>
            </a:r>
            <a:r>
              <a:rPr lang="en-US" sz="1800" dirty="0" smtClean="0">
                <a:solidFill>
                  <a:srgbClr val="F1563F"/>
                </a:solidFill>
              </a:rPr>
              <a:t>, OPS –</a:t>
            </a:r>
            <a:r>
              <a:rPr lang="en-US" sz="1800" dirty="0" err="1" smtClean="0">
                <a:solidFill>
                  <a:srgbClr val="F1563F"/>
                </a:solidFill>
              </a:rPr>
              <a:t>työtilanne</a:t>
            </a:r>
            <a:r>
              <a:rPr lang="en-US" sz="1800" dirty="0" smtClean="0">
                <a:solidFill>
                  <a:srgbClr val="F1563F"/>
                </a:solidFill>
              </a:rPr>
              <a:t>, </a:t>
            </a:r>
            <a:r>
              <a:rPr lang="en-US" sz="1800" dirty="0" err="1" smtClean="0">
                <a:solidFill>
                  <a:srgbClr val="F1563F"/>
                </a:solidFill>
              </a:rPr>
              <a:t>LTKn</a:t>
            </a:r>
            <a:r>
              <a:rPr lang="en-US" sz="1800" dirty="0" smtClean="0">
                <a:solidFill>
                  <a:srgbClr val="F1563F"/>
                </a:solidFill>
              </a:rPr>
              <a:t> </a:t>
            </a:r>
            <a:r>
              <a:rPr lang="en-US" sz="1800" dirty="0" err="1" smtClean="0">
                <a:solidFill>
                  <a:srgbClr val="F1563F"/>
                </a:solidFill>
              </a:rPr>
              <a:t>ryhmäohjaushanke</a:t>
            </a:r>
            <a:r>
              <a:rPr lang="en-US" sz="1800" u="sng" dirty="0" smtClean="0">
                <a:solidFill>
                  <a:srgbClr val="F1563F"/>
                </a:solidFill>
              </a:rPr>
              <a:t> </a:t>
            </a:r>
            <a:r>
              <a:rPr lang="en-US" sz="1800" dirty="0" smtClean="0">
                <a:solidFill>
                  <a:srgbClr val="F1563F"/>
                </a:solidFill>
              </a:rPr>
              <a:t>(</a:t>
            </a:r>
            <a:r>
              <a:rPr lang="en-US" sz="1800" dirty="0" err="1" smtClean="0">
                <a:solidFill>
                  <a:srgbClr val="F1563F"/>
                </a:solidFill>
              </a:rPr>
              <a:t>opetuksen</a:t>
            </a:r>
            <a:r>
              <a:rPr lang="en-US" sz="1800" dirty="0" smtClean="0">
                <a:solidFill>
                  <a:srgbClr val="F1563F"/>
                </a:solidFill>
              </a:rPr>
              <a:t> </a:t>
            </a:r>
            <a:r>
              <a:rPr lang="en-US" sz="1800" dirty="0" err="1" smtClean="0">
                <a:solidFill>
                  <a:srgbClr val="F1563F"/>
                </a:solidFill>
              </a:rPr>
              <a:t>kehittämishanke</a:t>
            </a:r>
            <a:r>
              <a:rPr lang="en-US" sz="1800" dirty="0" smtClean="0">
                <a:solidFill>
                  <a:srgbClr val="F1563F"/>
                </a:solidFill>
              </a:rPr>
              <a:t> 2019), </a:t>
            </a:r>
            <a:r>
              <a:rPr lang="en-US" sz="1800" dirty="0" err="1" smtClean="0">
                <a:solidFill>
                  <a:srgbClr val="F1563F"/>
                </a:solidFill>
              </a:rPr>
              <a:t>LTKn</a:t>
            </a:r>
            <a:r>
              <a:rPr lang="en-US" sz="1800" dirty="0" smtClean="0">
                <a:solidFill>
                  <a:srgbClr val="F1563F"/>
                </a:solidFill>
              </a:rPr>
              <a:t> </a:t>
            </a:r>
            <a:r>
              <a:rPr lang="en-US" sz="1800" dirty="0" err="1" smtClean="0">
                <a:solidFill>
                  <a:srgbClr val="F1563F"/>
                </a:solidFill>
              </a:rPr>
              <a:t>yhteiset</a:t>
            </a:r>
            <a:r>
              <a:rPr lang="en-US" sz="1800" dirty="0" smtClean="0">
                <a:solidFill>
                  <a:srgbClr val="F1563F"/>
                </a:solidFill>
              </a:rPr>
              <a:t> </a:t>
            </a:r>
            <a:r>
              <a:rPr lang="en-US" sz="1800" dirty="0" err="1" smtClean="0">
                <a:solidFill>
                  <a:srgbClr val="F1563F"/>
                </a:solidFill>
              </a:rPr>
              <a:t>opinnot</a:t>
            </a:r>
            <a:endParaRPr lang="en-US" sz="1800" dirty="0">
              <a:solidFill>
                <a:srgbClr val="F1563F"/>
              </a:solidFill>
            </a:endParaRPr>
          </a:p>
          <a:p>
            <a:pPr>
              <a:lnSpc>
                <a:spcPct val="110000"/>
              </a:lnSpc>
              <a:spcBef>
                <a:spcPts val="0"/>
              </a:spcBef>
              <a:buFontTx/>
              <a:buChar char="-"/>
            </a:pPr>
            <a:endParaRPr lang="en-US" sz="1800" dirty="0" smtClean="0"/>
          </a:p>
          <a:p>
            <a:pPr marL="0" indent="0">
              <a:lnSpc>
                <a:spcPct val="110000"/>
              </a:lnSpc>
              <a:spcBef>
                <a:spcPts val="0"/>
              </a:spcBef>
              <a:buNone/>
            </a:pPr>
            <a:r>
              <a:rPr lang="en-US" sz="1800" b="1" dirty="0" smtClean="0"/>
              <a:t>13.12.2019 - </a:t>
            </a:r>
            <a:r>
              <a:rPr lang="en-US" sz="1800" b="1" dirty="0" err="1"/>
              <a:t>Työpaja</a:t>
            </a:r>
            <a:r>
              <a:rPr lang="en-US" sz="1800" b="1" dirty="0"/>
              <a:t> </a:t>
            </a:r>
            <a:r>
              <a:rPr lang="en-US" sz="1800" b="1" dirty="0" smtClean="0"/>
              <a:t>5: </a:t>
            </a:r>
            <a:r>
              <a:rPr lang="en-US" sz="1800" u="sng" dirty="0" err="1" smtClean="0"/>
              <a:t>Tutkinto-ohjelmien</a:t>
            </a:r>
            <a:r>
              <a:rPr lang="en-US" sz="1800" u="sng" dirty="0" smtClean="0"/>
              <a:t> </a:t>
            </a:r>
            <a:r>
              <a:rPr lang="en-US" sz="1800" u="sng" dirty="0" err="1" smtClean="0"/>
              <a:t>OPSien</a:t>
            </a:r>
            <a:r>
              <a:rPr lang="en-US" sz="1800" u="sng" dirty="0" smtClean="0"/>
              <a:t> </a:t>
            </a:r>
            <a:r>
              <a:rPr lang="en-US" sz="1800" u="sng" dirty="0"/>
              <a:t>1. </a:t>
            </a:r>
            <a:r>
              <a:rPr lang="en-US" sz="1800" u="sng" dirty="0" err="1"/>
              <a:t>versioiden</a:t>
            </a:r>
            <a:r>
              <a:rPr lang="en-US" sz="1800" u="sng" dirty="0"/>
              <a:t> </a:t>
            </a:r>
            <a:r>
              <a:rPr lang="en-US" sz="1800" u="sng" dirty="0" err="1"/>
              <a:t>sekä</a:t>
            </a:r>
            <a:r>
              <a:rPr lang="en-US" sz="1800" u="sng" dirty="0"/>
              <a:t> </a:t>
            </a:r>
            <a:r>
              <a:rPr lang="en-US" sz="1800" u="sng" dirty="0" err="1"/>
              <a:t>yhteisen</a:t>
            </a:r>
            <a:r>
              <a:rPr lang="en-US" sz="1800" u="sng" dirty="0"/>
              <a:t> </a:t>
            </a:r>
            <a:r>
              <a:rPr lang="en-US" sz="1800" u="sng" dirty="0" err="1"/>
              <a:t>ryhmäohjausjärjestelmän</a:t>
            </a:r>
            <a:r>
              <a:rPr lang="en-US" sz="1800" u="sng" dirty="0"/>
              <a:t> </a:t>
            </a:r>
            <a:r>
              <a:rPr lang="en-US" sz="1800" u="sng" dirty="0" err="1"/>
              <a:t>esitteleminen</a:t>
            </a:r>
            <a:endParaRPr lang="en-US" sz="1800" u="sng" dirty="0"/>
          </a:p>
          <a:p>
            <a:pPr marL="0" indent="0">
              <a:lnSpc>
                <a:spcPct val="110000"/>
              </a:lnSpc>
              <a:spcBef>
                <a:spcPts val="0"/>
              </a:spcBef>
              <a:buNone/>
            </a:pPr>
            <a:endParaRPr lang="en-US" sz="1800" dirty="0" smtClean="0"/>
          </a:p>
          <a:p>
            <a:pPr marL="0" indent="0">
              <a:lnSpc>
                <a:spcPct val="110000"/>
              </a:lnSpc>
              <a:spcBef>
                <a:spcPts val="0"/>
              </a:spcBef>
              <a:buNone/>
            </a:pPr>
            <a:r>
              <a:rPr lang="en-US" sz="1800" dirty="0" err="1" smtClean="0">
                <a:solidFill>
                  <a:srgbClr val="002060"/>
                </a:solidFill>
              </a:rPr>
              <a:t>Tuotos</a:t>
            </a:r>
            <a:r>
              <a:rPr lang="en-US" sz="1800" dirty="0" smtClean="0">
                <a:solidFill>
                  <a:srgbClr val="002060"/>
                </a:solidFill>
              </a:rPr>
              <a:t> </a:t>
            </a:r>
            <a:r>
              <a:rPr lang="en-US" sz="1800" dirty="0">
                <a:solidFill>
                  <a:srgbClr val="002060"/>
                </a:solidFill>
              </a:rPr>
              <a:t>3</a:t>
            </a:r>
            <a:r>
              <a:rPr lang="en-US" sz="1800" dirty="0" smtClean="0">
                <a:solidFill>
                  <a:srgbClr val="002060"/>
                </a:solidFill>
              </a:rPr>
              <a:t>/2020</a:t>
            </a:r>
            <a:r>
              <a:rPr lang="en-US" sz="1800" dirty="0">
                <a:solidFill>
                  <a:srgbClr val="002060"/>
                </a:solidFill>
              </a:rPr>
              <a:t>: </a:t>
            </a:r>
            <a:r>
              <a:rPr lang="en-US" sz="1800" dirty="0" err="1" smtClean="0">
                <a:solidFill>
                  <a:srgbClr val="002060"/>
                </a:solidFill>
              </a:rPr>
              <a:t>uudistuneet</a:t>
            </a:r>
            <a:r>
              <a:rPr lang="en-US" sz="1800" dirty="0" smtClean="0">
                <a:solidFill>
                  <a:srgbClr val="002060"/>
                </a:solidFill>
              </a:rPr>
              <a:t> </a:t>
            </a:r>
            <a:r>
              <a:rPr lang="en-US" sz="1800" dirty="0" err="1" smtClean="0">
                <a:solidFill>
                  <a:srgbClr val="002060"/>
                </a:solidFill>
              </a:rPr>
              <a:t>OPSt</a:t>
            </a:r>
            <a:endParaRPr lang="en-US" sz="1800" dirty="0">
              <a:solidFill>
                <a:srgbClr val="002060"/>
              </a:solidFill>
            </a:endParaRPr>
          </a:p>
          <a:p>
            <a:pPr>
              <a:lnSpc>
                <a:spcPct val="110000"/>
              </a:lnSpc>
              <a:spcBef>
                <a:spcPts val="0"/>
              </a:spcBef>
              <a:buFont typeface="Arial" panose="020B0604020202020204" pitchFamily="34" charset="0"/>
              <a:buChar char="•"/>
            </a:pPr>
            <a:endParaRPr lang="en-US" sz="1800" dirty="0"/>
          </a:p>
          <a:p>
            <a:pPr marL="0" indent="0">
              <a:lnSpc>
                <a:spcPct val="110000"/>
              </a:lnSpc>
              <a:spcBef>
                <a:spcPts val="0"/>
              </a:spcBef>
              <a:buNone/>
            </a:pPr>
            <a:endParaRPr lang="en-US" sz="1800" dirty="0"/>
          </a:p>
          <a:p>
            <a:pPr>
              <a:lnSpc>
                <a:spcPct val="110000"/>
              </a:lnSpc>
              <a:spcBef>
                <a:spcPts val="0"/>
              </a:spcBef>
            </a:pPr>
            <a:endParaRPr lang="fi-FI" sz="1800" dirty="0"/>
          </a:p>
        </p:txBody>
      </p:sp>
      <p:sp>
        <p:nvSpPr>
          <p:cNvPr id="6" name="Date Placeholder 5"/>
          <p:cNvSpPr>
            <a:spLocks noGrp="1"/>
          </p:cNvSpPr>
          <p:nvPr>
            <p:ph type="dt" sz="half" idx="10"/>
          </p:nvPr>
        </p:nvSpPr>
        <p:spPr/>
        <p:txBody>
          <a:bodyPr/>
          <a:lstStyle/>
          <a:p>
            <a:fld id="{B5C42E50-7A2E-4B18-AAD5-0F78FFAAABE6}" type="datetime1">
              <a:rPr lang="fi-FI" smtClean="0"/>
              <a:t>21.10.2019</a:t>
            </a:fld>
            <a:endParaRPr lang="fi-FI" dirty="0"/>
          </a:p>
        </p:txBody>
      </p:sp>
      <p:sp>
        <p:nvSpPr>
          <p:cNvPr id="8" name="Title 3"/>
          <p:cNvSpPr txBox="1">
            <a:spLocks/>
          </p:cNvSpPr>
          <p:nvPr/>
        </p:nvSpPr>
        <p:spPr>
          <a:xfrm>
            <a:off x="335375" y="11413"/>
            <a:ext cx="7512562" cy="1019912"/>
          </a:xfrm>
          <a:prstGeom prst="rect">
            <a:avLst/>
          </a:prstGeom>
        </p:spPr>
        <p:txBody>
          <a:bodyPr vert="horz" lIns="91440" tIns="45720" rIns="91440" bIns="45720" rtlCol="0" anchor="ctr">
            <a:normAutofit/>
          </a:bodyPr>
          <a:lstStyle>
            <a:lvl1pPr algn="l" defTabSz="457200" rtl="0" eaLnBrk="1" latinLnBrk="0" hangingPunct="1">
              <a:lnSpc>
                <a:spcPct val="100000"/>
              </a:lnSpc>
              <a:spcBef>
                <a:spcPct val="0"/>
              </a:spcBef>
              <a:buNone/>
              <a:defRPr sz="3600" b="1" i="0" kern="1200">
                <a:solidFill>
                  <a:schemeClr val="tx2"/>
                </a:solidFill>
                <a:latin typeface="Helvetica" pitchFamily="34" charset="0"/>
                <a:ea typeface="+mj-ea"/>
                <a:cs typeface="Helvetica"/>
              </a:defRPr>
            </a:lvl1pPr>
          </a:lstStyle>
          <a:p>
            <a:r>
              <a:rPr lang="en-US" sz="2400" dirty="0" smtClean="0"/>
              <a:t>OPS –</a:t>
            </a:r>
            <a:r>
              <a:rPr lang="en-US" sz="2400" dirty="0" err="1" smtClean="0"/>
              <a:t>työprosessin</a:t>
            </a:r>
            <a:r>
              <a:rPr lang="en-US" sz="2400" dirty="0" smtClean="0"/>
              <a:t> </a:t>
            </a:r>
            <a:r>
              <a:rPr lang="en-US" sz="2400" dirty="0" err="1" smtClean="0"/>
              <a:t>työpajat</a:t>
            </a:r>
            <a:r>
              <a:rPr lang="en-US" sz="2400" dirty="0" smtClean="0"/>
              <a:t> ja </a:t>
            </a:r>
            <a:r>
              <a:rPr lang="en-US" sz="2400" dirty="0" err="1" smtClean="0"/>
              <a:t>teemat</a:t>
            </a:r>
            <a:r>
              <a:rPr lang="en-US" sz="2400" dirty="0" smtClean="0"/>
              <a:t> </a:t>
            </a:r>
            <a:endParaRPr lang="en-US" sz="1600" b="0" i="1" dirty="0">
              <a:solidFill>
                <a:schemeClr val="bg1">
                  <a:lumMod val="65000"/>
                </a:schemeClr>
              </a:solidFill>
            </a:endParaRPr>
          </a:p>
        </p:txBody>
      </p:sp>
    </p:spTree>
    <p:extLst>
      <p:ext uri="{BB962C8B-B14F-4D97-AF65-F5344CB8AC3E}">
        <p14:creationId xmlns:p14="http://schemas.microsoft.com/office/powerpoint/2010/main" val="28722800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fi-FI" b="1" smtClean="0">
                <a:solidFill>
                  <a:srgbClr val="FF0000"/>
                </a:solidFill>
              </a:rPr>
              <a:t>JYU. Since 1863. Bottas</a:t>
            </a:r>
            <a:endParaRPr lang="fi-FI" b="1" dirty="0" smtClean="0"/>
          </a:p>
        </p:txBody>
      </p:sp>
      <p:sp>
        <p:nvSpPr>
          <p:cNvPr id="3" name="Slide Number Placeholder 2"/>
          <p:cNvSpPr>
            <a:spLocks noGrp="1"/>
          </p:cNvSpPr>
          <p:nvPr>
            <p:ph type="sldNum" sz="quarter" idx="12"/>
          </p:nvPr>
        </p:nvSpPr>
        <p:spPr/>
        <p:txBody>
          <a:bodyPr/>
          <a:lstStyle/>
          <a:p>
            <a:fld id="{0FE3988A-0109-0B40-965D-9E0ED41EFEE4}" type="slidenum">
              <a:rPr lang="fi-FI" smtClean="0"/>
              <a:pPr/>
              <a:t>30</a:t>
            </a:fld>
            <a:endParaRPr lang="fi-FI" dirty="0"/>
          </a:p>
        </p:txBody>
      </p:sp>
      <p:sp>
        <p:nvSpPr>
          <p:cNvPr id="4" name="Title 3"/>
          <p:cNvSpPr>
            <a:spLocks noGrp="1"/>
          </p:cNvSpPr>
          <p:nvPr>
            <p:ph type="title"/>
          </p:nvPr>
        </p:nvSpPr>
        <p:spPr>
          <a:xfrm>
            <a:off x="457200" y="69845"/>
            <a:ext cx="7368419" cy="733237"/>
          </a:xfrm>
        </p:spPr>
        <p:txBody>
          <a:bodyPr>
            <a:noAutofit/>
          </a:bodyPr>
          <a:lstStyle/>
          <a:p>
            <a:r>
              <a:rPr lang="fi-FI" sz="2000" dirty="0" smtClean="0"/>
              <a:t>Tutkinto-ohjelmien</a:t>
            </a:r>
            <a:br>
              <a:rPr lang="fi-FI" sz="2000" dirty="0" smtClean="0"/>
            </a:br>
            <a:r>
              <a:rPr lang="fi-FI" sz="2000" dirty="0" smtClean="0"/>
              <a:t>OPS –tilannekatsaus - </a:t>
            </a:r>
            <a:r>
              <a:rPr lang="fi-FI" sz="2000" dirty="0" smtClean="0">
                <a:solidFill>
                  <a:srgbClr val="F1563F"/>
                </a:solidFill>
              </a:rPr>
              <a:t>LYT</a:t>
            </a:r>
            <a:endParaRPr lang="fi-FI" sz="2000" dirty="0">
              <a:solidFill>
                <a:srgbClr val="F1563F"/>
              </a:solidFill>
            </a:endParaRPr>
          </a:p>
        </p:txBody>
      </p:sp>
      <p:sp>
        <p:nvSpPr>
          <p:cNvPr id="6" name="Date Placeholder 5"/>
          <p:cNvSpPr>
            <a:spLocks noGrp="1"/>
          </p:cNvSpPr>
          <p:nvPr>
            <p:ph type="dt" sz="half" idx="10"/>
          </p:nvPr>
        </p:nvSpPr>
        <p:spPr/>
        <p:txBody>
          <a:bodyPr/>
          <a:lstStyle/>
          <a:p>
            <a:fld id="{61F19916-D6CC-4F4A-B091-44C2C56618F6}" type="datetime1">
              <a:rPr lang="fi-FI" smtClean="0"/>
              <a:t>21.10.2019</a:t>
            </a:fld>
            <a:endParaRPr lang="fi-FI" dirty="0"/>
          </a:p>
        </p:txBody>
      </p:sp>
      <p:pic>
        <p:nvPicPr>
          <p:cNvPr id="3074" name="BF3DA690-E94F-4735-899C-8C9CF7650A2B" descr="BF3DA690-E94F-4735-899C-8C9CF7650A2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90130" y="862519"/>
            <a:ext cx="6096000" cy="4572000"/>
          </a:xfrm>
          <a:prstGeom prst="rect">
            <a:avLst/>
          </a:prstGeom>
          <a:noFill/>
          <a:ln>
            <a:noFill/>
          </a:ln>
          <a:scene3d>
            <a:camera prst="orthographicFront">
              <a:rot lat="0" lon="0" rev="16200000"/>
            </a:camera>
            <a:lightRig rig="threePt" dir="t"/>
          </a:scene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581198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fi-FI" b="1" smtClean="0">
                <a:solidFill>
                  <a:srgbClr val="FF0000"/>
                </a:solidFill>
              </a:rPr>
              <a:t>JYU. Since 1863. Bottas</a:t>
            </a:r>
            <a:endParaRPr lang="fi-FI" b="1" dirty="0" smtClean="0"/>
          </a:p>
        </p:txBody>
      </p:sp>
      <p:sp>
        <p:nvSpPr>
          <p:cNvPr id="3" name="Slide Number Placeholder 2"/>
          <p:cNvSpPr>
            <a:spLocks noGrp="1"/>
          </p:cNvSpPr>
          <p:nvPr>
            <p:ph type="sldNum" sz="quarter" idx="12"/>
          </p:nvPr>
        </p:nvSpPr>
        <p:spPr/>
        <p:txBody>
          <a:bodyPr/>
          <a:lstStyle/>
          <a:p>
            <a:fld id="{0FE3988A-0109-0B40-965D-9E0ED41EFEE4}" type="slidenum">
              <a:rPr lang="fi-FI" smtClean="0"/>
              <a:pPr/>
              <a:t>31</a:t>
            </a:fld>
            <a:endParaRPr lang="fi-FI" dirty="0"/>
          </a:p>
        </p:txBody>
      </p:sp>
      <p:sp>
        <p:nvSpPr>
          <p:cNvPr id="4" name="Title 3"/>
          <p:cNvSpPr>
            <a:spLocks noGrp="1"/>
          </p:cNvSpPr>
          <p:nvPr>
            <p:ph type="title"/>
          </p:nvPr>
        </p:nvSpPr>
        <p:spPr>
          <a:xfrm>
            <a:off x="457200" y="69845"/>
            <a:ext cx="7368419" cy="733237"/>
          </a:xfrm>
        </p:spPr>
        <p:txBody>
          <a:bodyPr>
            <a:noAutofit/>
          </a:bodyPr>
          <a:lstStyle/>
          <a:p>
            <a:r>
              <a:rPr lang="fi-FI" sz="2000" dirty="0" smtClean="0"/>
              <a:t>Tutkinto-ohjelmien</a:t>
            </a:r>
            <a:br>
              <a:rPr lang="fi-FI" sz="2000" dirty="0" smtClean="0"/>
            </a:br>
            <a:r>
              <a:rPr lang="fi-FI" sz="2000" dirty="0" smtClean="0"/>
              <a:t>OPS –tilannekatsaus - </a:t>
            </a:r>
            <a:r>
              <a:rPr lang="fi-FI" sz="2000" dirty="0" smtClean="0">
                <a:solidFill>
                  <a:srgbClr val="F1563F"/>
                </a:solidFill>
              </a:rPr>
              <a:t>LYT</a:t>
            </a:r>
            <a:endParaRPr lang="fi-FI" sz="2000" dirty="0">
              <a:solidFill>
                <a:srgbClr val="F1563F"/>
              </a:solidFill>
            </a:endParaRPr>
          </a:p>
        </p:txBody>
      </p:sp>
      <p:sp>
        <p:nvSpPr>
          <p:cNvPr id="6" name="Date Placeholder 5"/>
          <p:cNvSpPr>
            <a:spLocks noGrp="1"/>
          </p:cNvSpPr>
          <p:nvPr>
            <p:ph type="dt" sz="half" idx="10"/>
          </p:nvPr>
        </p:nvSpPr>
        <p:spPr/>
        <p:txBody>
          <a:bodyPr/>
          <a:lstStyle/>
          <a:p>
            <a:fld id="{61F19916-D6CC-4F4A-B091-44C2C56618F6}" type="datetime1">
              <a:rPr lang="fi-FI" smtClean="0"/>
              <a:t>21.10.2019</a:t>
            </a:fld>
            <a:endParaRPr lang="fi-FI" dirty="0"/>
          </a:p>
        </p:txBody>
      </p:sp>
      <p:pic>
        <p:nvPicPr>
          <p:cNvPr id="4098" name="7683A89B-E0F2-4628-800D-EBA3E9691FE4" descr="7683A89B-E0F2-4628-800D-EBA3E9691FE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8920" y="1205410"/>
            <a:ext cx="7087800" cy="531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300025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fi-FI" b="1" smtClean="0">
                <a:solidFill>
                  <a:srgbClr val="FF0000"/>
                </a:solidFill>
              </a:rPr>
              <a:t>JYU. Since 1863. Bottas</a:t>
            </a:r>
            <a:endParaRPr lang="fi-FI" b="1" dirty="0" smtClean="0"/>
          </a:p>
        </p:txBody>
      </p:sp>
      <p:sp>
        <p:nvSpPr>
          <p:cNvPr id="3" name="Slide Number Placeholder 2"/>
          <p:cNvSpPr>
            <a:spLocks noGrp="1"/>
          </p:cNvSpPr>
          <p:nvPr>
            <p:ph type="sldNum" sz="quarter" idx="12"/>
          </p:nvPr>
        </p:nvSpPr>
        <p:spPr/>
        <p:txBody>
          <a:bodyPr/>
          <a:lstStyle/>
          <a:p>
            <a:fld id="{0FE3988A-0109-0B40-965D-9E0ED41EFEE4}" type="slidenum">
              <a:rPr lang="fi-FI" smtClean="0"/>
              <a:pPr/>
              <a:t>32</a:t>
            </a:fld>
            <a:endParaRPr lang="fi-FI" dirty="0"/>
          </a:p>
        </p:txBody>
      </p:sp>
      <p:sp>
        <p:nvSpPr>
          <p:cNvPr id="4" name="Title 3"/>
          <p:cNvSpPr>
            <a:spLocks noGrp="1"/>
          </p:cNvSpPr>
          <p:nvPr>
            <p:ph type="title"/>
          </p:nvPr>
        </p:nvSpPr>
        <p:spPr>
          <a:xfrm>
            <a:off x="457200" y="118428"/>
            <a:ext cx="7368419" cy="1019912"/>
          </a:xfrm>
        </p:spPr>
        <p:txBody>
          <a:bodyPr/>
          <a:lstStyle/>
          <a:p>
            <a:r>
              <a:rPr lang="fi-FI" dirty="0" err="1" smtClean="0"/>
              <a:t>LTKn</a:t>
            </a:r>
            <a:r>
              <a:rPr lang="fi-FI" dirty="0" smtClean="0"/>
              <a:t> yhteiset opinnot 2020-2023</a:t>
            </a:r>
            <a:endParaRPr lang="fi-FI" dirty="0"/>
          </a:p>
        </p:txBody>
      </p:sp>
      <p:sp>
        <p:nvSpPr>
          <p:cNvPr id="5" name="Content Placeholder 4"/>
          <p:cNvSpPr>
            <a:spLocks noGrp="1"/>
          </p:cNvSpPr>
          <p:nvPr>
            <p:ph idx="1"/>
          </p:nvPr>
        </p:nvSpPr>
        <p:spPr/>
        <p:txBody>
          <a:bodyPr/>
          <a:lstStyle/>
          <a:p>
            <a:endParaRPr lang="fi-FI"/>
          </a:p>
        </p:txBody>
      </p:sp>
      <p:sp>
        <p:nvSpPr>
          <p:cNvPr id="6" name="Date Placeholder 5"/>
          <p:cNvSpPr>
            <a:spLocks noGrp="1"/>
          </p:cNvSpPr>
          <p:nvPr>
            <p:ph type="dt" sz="half" idx="10"/>
          </p:nvPr>
        </p:nvSpPr>
        <p:spPr/>
        <p:txBody>
          <a:bodyPr/>
          <a:lstStyle/>
          <a:p>
            <a:fld id="{61F19916-D6CC-4F4A-B091-44C2C56618F6}" type="datetime1">
              <a:rPr lang="fi-FI" smtClean="0"/>
              <a:t>21.10.2019</a:t>
            </a:fld>
            <a:endParaRPr lang="fi-FI" dirty="0"/>
          </a:p>
        </p:txBody>
      </p:sp>
    </p:spTree>
    <p:extLst>
      <p:ext uri="{BB962C8B-B14F-4D97-AF65-F5344CB8AC3E}">
        <p14:creationId xmlns:p14="http://schemas.microsoft.com/office/powerpoint/2010/main" val="33023878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fi-FI" b="1" smtClean="0">
                <a:solidFill>
                  <a:srgbClr val="FF0000"/>
                </a:solidFill>
              </a:rPr>
              <a:t>JYU. Since 1863. Bottas</a:t>
            </a:r>
            <a:endParaRPr lang="fi-FI" b="1" dirty="0" smtClean="0"/>
          </a:p>
        </p:txBody>
      </p:sp>
      <p:sp>
        <p:nvSpPr>
          <p:cNvPr id="3" name="Slide Number Placeholder 2"/>
          <p:cNvSpPr>
            <a:spLocks noGrp="1"/>
          </p:cNvSpPr>
          <p:nvPr>
            <p:ph type="sldNum" sz="quarter" idx="12"/>
          </p:nvPr>
        </p:nvSpPr>
        <p:spPr/>
        <p:txBody>
          <a:bodyPr/>
          <a:lstStyle/>
          <a:p>
            <a:fld id="{0FE3988A-0109-0B40-965D-9E0ED41EFEE4}" type="slidenum">
              <a:rPr lang="fi-FI" smtClean="0"/>
              <a:pPr/>
              <a:t>33</a:t>
            </a:fld>
            <a:endParaRPr lang="fi-FI" dirty="0"/>
          </a:p>
        </p:txBody>
      </p:sp>
      <p:sp>
        <p:nvSpPr>
          <p:cNvPr id="4" name="Title 3"/>
          <p:cNvSpPr>
            <a:spLocks noGrp="1"/>
          </p:cNvSpPr>
          <p:nvPr>
            <p:ph type="title"/>
          </p:nvPr>
        </p:nvSpPr>
        <p:spPr>
          <a:xfrm>
            <a:off x="519193" y="0"/>
            <a:ext cx="7368419" cy="1019912"/>
          </a:xfrm>
        </p:spPr>
        <p:txBody>
          <a:bodyPr/>
          <a:lstStyle/>
          <a:p>
            <a:r>
              <a:rPr lang="fi-FI" dirty="0" err="1" smtClean="0"/>
              <a:t>LTKn</a:t>
            </a:r>
            <a:r>
              <a:rPr lang="fi-FI" dirty="0" smtClean="0"/>
              <a:t> ryhmäohjaushanke 2019</a:t>
            </a:r>
            <a:endParaRPr lang="fi-FI" dirty="0"/>
          </a:p>
        </p:txBody>
      </p:sp>
      <p:sp>
        <p:nvSpPr>
          <p:cNvPr id="5" name="Content Placeholder 4"/>
          <p:cNvSpPr>
            <a:spLocks noGrp="1"/>
          </p:cNvSpPr>
          <p:nvPr>
            <p:ph idx="1"/>
          </p:nvPr>
        </p:nvSpPr>
        <p:spPr>
          <a:xfrm>
            <a:off x="519193" y="1095213"/>
            <a:ext cx="8428495" cy="5186765"/>
          </a:xfrm>
        </p:spPr>
        <p:txBody>
          <a:bodyPr>
            <a:noAutofit/>
          </a:bodyPr>
          <a:lstStyle/>
          <a:p>
            <a:r>
              <a:rPr lang="fi-FI" sz="1600" u="sng" dirty="0"/>
              <a:t>p</a:t>
            </a:r>
            <a:r>
              <a:rPr lang="fi-FI" sz="1600" u="sng" dirty="0" smtClean="0"/>
              <a:t>ääideana</a:t>
            </a:r>
            <a:r>
              <a:rPr lang="fi-FI" sz="1600" dirty="0" smtClean="0"/>
              <a:t> </a:t>
            </a:r>
            <a:r>
              <a:rPr lang="fi-FI" sz="1600" dirty="0"/>
              <a:t>on luoda tiedekunnan tutkinto-ohjelmien ryhmäohjaukselle yhteiset periaatteet, </a:t>
            </a:r>
            <a:r>
              <a:rPr lang="fi-FI" sz="1600" dirty="0" smtClean="0"/>
              <a:t>rakenteet </a:t>
            </a:r>
            <a:r>
              <a:rPr lang="fi-FI" sz="1600" dirty="0"/>
              <a:t>ja </a:t>
            </a:r>
            <a:r>
              <a:rPr lang="fi-FI" sz="1600" dirty="0" smtClean="0"/>
              <a:t>sisällöt</a:t>
            </a:r>
            <a:r>
              <a:rPr lang="fi-FI" sz="1600" dirty="0"/>
              <a:t> </a:t>
            </a:r>
            <a:r>
              <a:rPr lang="fi-FI" sz="1600" dirty="0" smtClean="0"/>
              <a:t>(Liikuntatieteellisen </a:t>
            </a:r>
            <a:r>
              <a:rPr lang="fi-FI" sz="1600" dirty="0"/>
              <a:t>tiedekunnan ohjauksen </a:t>
            </a:r>
            <a:r>
              <a:rPr lang="fi-FI" sz="1600" dirty="0" smtClean="0"/>
              <a:t>toteuttamissuunnitelma)</a:t>
            </a:r>
            <a:endParaRPr lang="fi-FI" sz="1600" dirty="0"/>
          </a:p>
          <a:p>
            <a:r>
              <a:rPr lang="fi-FI" sz="1600" u="sng" dirty="0"/>
              <a:t>r</a:t>
            </a:r>
            <a:r>
              <a:rPr lang="fi-FI" sz="1600" u="sng" dirty="0" smtClean="0"/>
              <a:t>yhmäohjausmalleja</a:t>
            </a:r>
            <a:r>
              <a:rPr lang="fi-FI" sz="1600" dirty="0" smtClean="0"/>
              <a:t> </a:t>
            </a:r>
            <a:r>
              <a:rPr lang="fi-FI" sz="1600" dirty="0"/>
              <a:t>ovat </a:t>
            </a:r>
            <a:r>
              <a:rPr lang="fi-FI" sz="1600" dirty="0" smtClean="0"/>
              <a:t>tuottaneet </a:t>
            </a:r>
            <a:r>
              <a:rPr lang="fi-FI" sz="1600" dirty="0"/>
              <a:t>terveystieteen ja liikuntapedagogiikan aikuiskoulutukset, liikunnan ja </a:t>
            </a:r>
            <a:r>
              <a:rPr lang="fi-FI" sz="1600" dirty="0" smtClean="0"/>
              <a:t>terveystiedon opettajakoulutus &gt; ryhmäohjausjärjestelmä </a:t>
            </a:r>
            <a:r>
              <a:rPr lang="fi-FI" sz="1600" dirty="0"/>
              <a:t>on tärkeää </a:t>
            </a:r>
            <a:r>
              <a:rPr lang="fi-FI" sz="1600" dirty="0" smtClean="0"/>
              <a:t>pyrkiä </a:t>
            </a:r>
            <a:r>
              <a:rPr lang="fi-FI" sz="1600" dirty="0"/>
              <a:t>siirtämään koskemaan kaikkia tiedekunnan </a:t>
            </a:r>
            <a:r>
              <a:rPr lang="fi-FI" sz="1600" dirty="0" smtClean="0"/>
              <a:t>opiskelijoita</a:t>
            </a:r>
            <a:endParaRPr lang="fi-FI" sz="1600" dirty="0"/>
          </a:p>
          <a:p>
            <a:r>
              <a:rPr lang="fi-FI" sz="1600" u="sng" dirty="0"/>
              <a:t>t</a:t>
            </a:r>
            <a:r>
              <a:rPr lang="fi-FI" sz="1600" u="sng" dirty="0" smtClean="0"/>
              <a:t>oteuttajatiimi </a:t>
            </a:r>
            <a:r>
              <a:rPr lang="fi-FI" sz="1600" dirty="0"/>
              <a:t>koostuu kunkin tiedekunnan tieteenalan edustajasta </a:t>
            </a:r>
            <a:r>
              <a:rPr lang="fi-FI" sz="1600" dirty="0" smtClean="0"/>
              <a:t>sekä </a:t>
            </a:r>
            <a:r>
              <a:rPr lang="fi-FI" sz="1600" dirty="0"/>
              <a:t>tiedekunnan </a:t>
            </a:r>
            <a:r>
              <a:rPr lang="fi-FI" sz="1600" dirty="0" smtClean="0"/>
              <a:t>koulutuksen </a:t>
            </a:r>
            <a:r>
              <a:rPr lang="fi-FI" sz="1600" dirty="0"/>
              <a:t>varadekaanista ja pedagogisesta johtajasta sekä kahdesta opiskelijajäsenestä. </a:t>
            </a:r>
            <a:endParaRPr lang="fi-FI" sz="1600" dirty="0" smtClean="0"/>
          </a:p>
          <a:p>
            <a:r>
              <a:rPr lang="fi-FI" sz="1600" u="sng" dirty="0" smtClean="0"/>
              <a:t>Tavoitteena: </a:t>
            </a:r>
          </a:p>
          <a:p>
            <a:pPr lvl="1"/>
            <a:r>
              <a:rPr lang="fi-FI" sz="1600" u="sng" dirty="0"/>
              <a:t>luoda ohjaukseen rakenteita </a:t>
            </a:r>
            <a:r>
              <a:rPr lang="fi-FI" sz="1600" dirty="0"/>
              <a:t>(mm. HOPS-tuki, opiskelijan portfolio ja työ- ja opetusharjoittelun entistä syvällisempi ohjaaminen)</a:t>
            </a:r>
          </a:p>
          <a:p>
            <a:pPr lvl="1"/>
            <a:r>
              <a:rPr lang="fi-FI" sz="1600" u="sng" dirty="0"/>
              <a:t>luoda periaatteita </a:t>
            </a:r>
            <a:r>
              <a:rPr lang="fi-FI" sz="1600" dirty="0"/>
              <a:t>(mm</a:t>
            </a:r>
            <a:r>
              <a:rPr lang="fi-FI" sz="1600" dirty="0" smtClean="0"/>
              <a:t>. opiskelijan </a:t>
            </a:r>
            <a:r>
              <a:rPr lang="fi-FI" sz="1600" dirty="0"/>
              <a:t>vastuullisuus ja autonomisuus)</a:t>
            </a:r>
          </a:p>
          <a:p>
            <a:pPr lvl="1"/>
            <a:r>
              <a:rPr lang="fi-FI" sz="1600" u="sng" dirty="0" smtClean="0"/>
              <a:t>vahvistaa </a:t>
            </a:r>
            <a:r>
              <a:rPr lang="fi-FI" sz="1600" u="sng" dirty="0"/>
              <a:t>tiedekunnan henkilökunnan pedagogista </a:t>
            </a:r>
            <a:r>
              <a:rPr lang="fi-FI" sz="1600" u="sng" dirty="0" smtClean="0"/>
              <a:t>ohjausosaamista </a:t>
            </a:r>
            <a:r>
              <a:rPr lang="fi-FI" sz="1600" dirty="0"/>
              <a:t>mm. yhteisöllistä pedagogiikkaa ja ohjauskäytänteitä mm. dialogisuutta, </a:t>
            </a:r>
            <a:r>
              <a:rPr lang="fi-FI" sz="1600" dirty="0" smtClean="0"/>
              <a:t>kokemuksellisuutta </a:t>
            </a:r>
            <a:r>
              <a:rPr lang="fi-FI" sz="1600" dirty="0"/>
              <a:t>ja vertaisoppimista, jotka tukevat opiskelun ja työelämän metataitojen </a:t>
            </a:r>
            <a:r>
              <a:rPr lang="fi-FI" sz="1600" dirty="0" smtClean="0"/>
              <a:t>kehittymistä </a:t>
            </a:r>
            <a:r>
              <a:rPr lang="fi-FI" sz="1600" dirty="0"/>
              <a:t>sekä valmistumista ja </a:t>
            </a:r>
            <a:r>
              <a:rPr lang="fi-FI" sz="1600" dirty="0" smtClean="0"/>
              <a:t>läpäisyä</a:t>
            </a:r>
          </a:p>
        </p:txBody>
      </p:sp>
      <p:sp>
        <p:nvSpPr>
          <p:cNvPr id="6" name="Date Placeholder 5"/>
          <p:cNvSpPr>
            <a:spLocks noGrp="1"/>
          </p:cNvSpPr>
          <p:nvPr>
            <p:ph type="dt" sz="half" idx="10"/>
          </p:nvPr>
        </p:nvSpPr>
        <p:spPr/>
        <p:txBody>
          <a:bodyPr/>
          <a:lstStyle/>
          <a:p>
            <a:fld id="{61F19916-D6CC-4F4A-B091-44C2C56618F6}" type="datetime1">
              <a:rPr lang="fi-FI" smtClean="0"/>
              <a:t>21.10.2019</a:t>
            </a:fld>
            <a:endParaRPr lang="fi-FI" dirty="0"/>
          </a:p>
        </p:txBody>
      </p:sp>
    </p:spTree>
    <p:extLst>
      <p:ext uri="{BB962C8B-B14F-4D97-AF65-F5344CB8AC3E}">
        <p14:creationId xmlns:p14="http://schemas.microsoft.com/office/powerpoint/2010/main" val="23635190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fi-FI" b="1" smtClean="0">
                <a:solidFill>
                  <a:srgbClr val="FF0000"/>
                </a:solidFill>
              </a:rPr>
              <a:t>JYU. Since 1863. Bottas</a:t>
            </a:r>
            <a:endParaRPr lang="fi-FI" b="1" dirty="0" smtClean="0"/>
          </a:p>
        </p:txBody>
      </p:sp>
      <p:sp>
        <p:nvSpPr>
          <p:cNvPr id="3" name="Slide Number Placeholder 2"/>
          <p:cNvSpPr>
            <a:spLocks noGrp="1"/>
          </p:cNvSpPr>
          <p:nvPr>
            <p:ph type="sldNum" sz="quarter" idx="12"/>
          </p:nvPr>
        </p:nvSpPr>
        <p:spPr/>
        <p:txBody>
          <a:bodyPr/>
          <a:lstStyle/>
          <a:p>
            <a:fld id="{0FE3988A-0109-0B40-965D-9E0ED41EFEE4}" type="slidenum">
              <a:rPr lang="fi-FI" smtClean="0"/>
              <a:pPr/>
              <a:t>34</a:t>
            </a:fld>
            <a:endParaRPr lang="fi-FI" dirty="0"/>
          </a:p>
        </p:txBody>
      </p:sp>
      <p:sp>
        <p:nvSpPr>
          <p:cNvPr id="4" name="Title 3"/>
          <p:cNvSpPr>
            <a:spLocks noGrp="1"/>
          </p:cNvSpPr>
          <p:nvPr>
            <p:ph type="title"/>
          </p:nvPr>
        </p:nvSpPr>
        <p:spPr>
          <a:xfrm>
            <a:off x="457200" y="155724"/>
            <a:ext cx="7368419" cy="1019912"/>
          </a:xfrm>
        </p:spPr>
        <p:txBody>
          <a:bodyPr/>
          <a:lstStyle/>
          <a:p>
            <a:r>
              <a:rPr lang="fi-FI" dirty="0" err="1" smtClean="0"/>
              <a:t>LTKn</a:t>
            </a:r>
            <a:r>
              <a:rPr lang="fi-FI" dirty="0" smtClean="0"/>
              <a:t> ryhmäohjaushanke 2019</a:t>
            </a:r>
            <a:endParaRPr lang="fi-FI" dirty="0"/>
          </a:p>
        </p:txBody>
      </p:sp>
      <p:sp>
        <p:nvSpPr>
          <p:cNvPr id="5" name="Content Placeholder 4"/>
          <p:cNvSpPr>
            <a:spLocks noGrp="1"/>
          </p:cNvSpPr>
          <p:nvPr>
            <p:ph idx="1"/>
          </p:nvPr>
        </p:nvSpPr>
        <p:spPr>
          <a:xfrm>
            <a:off x="457200" y="1349417"/>
            <a:ext cx="8229600" cy="5070368"/>
          </a:xfrm>
        </p:spPr>
        <p:txBody>
          <a:bodyPr>
            <a:normAutofit/>
          </a:bodyPr>
          <a:lstStyle/>
          <a:p>
            <a:pPr marL="0" indent="0">
              <a:buNone/>
            </a:pPr>
            <a:r>
              <a:rPr lang="fi-FI" sz="1800" dirty="0" smtClean="0"/>
              <a:t>Toimenpiteet:</a:t>
            </a:r>
          </a:p>
          <a:p>
            <a:pPr marL="0" indent="0">
              <a:buNone/>
            </a:pPr>
            <a:endParaRPr lang="fi-FI" sz="1800" dirty="0" smtClean="0"/>
          </a:p>
          <a:p>
            <a:pPr marL="0" indent="0">
              <a:buNone/>
            </a:pPr>
            <a:r>
              <a:rPr lang="fi-FI" sz="1800" dirty="0" smtClean="0"/>
              <a:t>1</a:t>
            </a:r>
            <a:r>
              <a:rPr lang="fi-FI" sz="1800" dirty="0"/>
              <a:t>) </a:t>
            </a:r>
            <a:r>
              <a:rPr lang="fi-FI" sz="1800" dirty="0" smtClean="0"/>
              <a:t>henkilöiden </a:t>
            </a:r>
            <a:r>
              <a:rPr lang="fi-FI" sz="1800" dirty="0" err="1" smtClean="0"/>
              <a:t>resurssointi</a:t>
            </a:r>
            <a:r>
              <a:rPr lang="fi-FI" sz="1800" dirty="0" smtClean="0"/>
              <a:t>: suunnittelu, johtaminen/ohjaaminen, prosessin / hankkeen tutkiminen, seuranta/raportointi</a:t>
            </a:r>
          </a:p>
          <a:p>
            <a:pPr marL="0" indent="0">
              <a:buNone/>
            </a:pPr>
            <a:r>
              <a:rPr lang="fi-FI" sz="1800" dirty="0"/>
              <a:t>2) </a:t>
            </a:r>
            <a:r>
              <a:rPr lang="fi-FI" sz="1800" dirty="0" smtClean="0"/>
              <a:t>henkilökunnalle </a:t>
            </a:r>
            <a:r>
              <a:rPr lang="fi-FI" sz="1800" dirty="0"/>
              <a:t>järjestetään mahdollisuus osallistua hankeprosessiin sen eri </a:t>
            </a:r>
            <a:r>
              <a:rPr lang="fi-FI" sz="1800" dirty="0" smtClean="0"/>
              <a:t>vaiheissa: </a:t>
            </a:r>
          </a:p>
          <a:p>
            <a:pPr marL="0" indent="0">
              <a:buNone/>
            </a:pPr>
            <a:r>
              <a:rPr lang="fi-FI" sz="1800" dirty="0"/>
              <a:t>	</a:t>
            </a:r>
            <a:r>
              <a:rPr lang="fi-FI" sz="1800" dirty="0" smtClean="0"/>
              <a:t>&gt; hankkeen </a:t>
            </a:r>
            <a:r>
              <a:rPr lang="fi-FI" sz="1800" dirty="0"/>
              <a:t>jälkeinen </a:t>
            </a:r>
            <a:r>
              <a:rPr lang="fi-FI" sz="1800" dirty="0" smtClean="0"/>
              <a:t>ohjausrakenne ja ohjausosaamisen kehittyminen</a:t>
            </a:r>
          </a:p>
          <a:p>
            <a:pPr marL="0" indent="0">
              <a:buNone/>
            </a:pPr>
            <a:r>
              <a:rPr lang="fi-FI" sz="1800" dirty="0" smtClean="0"/>
              <a:t>3</a:t>
            </a:r>
            <a:r>
              <a:rPr lang="fi-FI" sz="1800" dirty="0"/>
              <a:t>) h</a:t>
            </a:r>
            <a:r>
              <a:rPr lang="fi-FI" sz="1800" dirty="0" smtClean="0"/>
              <a:t>ankeprosessia </a:t>
            </a:r>
            <a:r>
              <a:rPr lang="fi-FI" sz="1800" dirty="0"/>
              <a:t>tutkitaan sen periaatteiden ja tavoitteiden </a:t>
            </a:r>
            <a:r>
              <a:rPr lang="fi-FI" sz="1800" dirty="0" smtClean="0"/>
              <a:t>suunnassa:</a:t>
            </a:r>
          </a:p>
          <a:p>
            <a:pPr marL="0" indent="0">
              <a:buNone/>
            </a:pPr>
            <a:r>
              <a:rPr lang="fi-FI" sz="1800" dirty="0"/>
              <a:t>	</a:t>
            </a:r>
            <a:r>
              <a:rPr lang="fi-FI" sz="1800" dirty="0" smtClean="0"/>
              <a:t>&gt; yhteistyö kasvatuksen </a:t>
            </a:r>
            <a:r>
              <a:rPr lang="fi-FI" sz="1800" dirty="0"/>
              <a:t>tutkimuslaitoksen ja koulutuspalveluiden </a:t>
            </a:r>
            <a:r>
              <a:rPr lang="fi-FI" sz="1800" dirty="0" smtClean="0"/>
              <a:t>kanssa</a:t>
            </a:r>
          </a:p>
          <a:p>
            <a:pPr marL="0" indent="0">
              <a:buNone/>
            </a:pPr>
            <a:r>
              <a:rPr lang="fi-FI" sz="1800" dirty="0" smtClean="0"/>
              <a:t>4) </a:t>
            </a:r>
            <a:r>
              <a:rPr lang="fi-FI" sz="1800" dirty="0"/>
              <a:t>o</a:t>
            </a:r>
            <a:r>
              <a:rPr lang="fi-FI" sz="1800" dirty="0" smtClean="0"/>
              <a:t>piskelijoiden osallistaminen (</a:t>
            </a:r>
            <a:r>
              <a:rPr lang="fi-FI" sz="1800" dirty="0" err="1" smtClean="0"/>
              <a:t>Sporticus</a:t>
            </a:r>
            <a:r>
              <a:rPr lang="fi-FI" sz="1800" dirty="0" smtClean="0"/>
              <a:t>, palaute- </a:t>
            </a:r>
            <a:r>
              <a:rPr lang="fi-FI" sz="1800" dirty="0"/>
              <a:t>ja </a:t>
            </a:r>
            <a:r>
              <a:rPr lang="fi-FI" sz="1800" dirty="0" smtClean="0"/>
              <a:t>arviointikyselyt) </a:t>
            </a:r>
            <a:endParaRPr lang="fi-FI" sz="1800" dirty="0"/>
          </a:p>
        </p:txBody>
      </p:sp>
      <p:sp>
        <p:nvSpPr>
          <p:cNvPr id="6" name="Date Placeholder 5"/>
          <p:cNvSpPr>
            <a:spLocks noGrp="1"/>
          </p:cNvSpPr>
          <p:nvPr>
            <p:ph type="dt" sz="half" idx="10"/>
          </p:nvPr>
        </p:nvSpPr>
        <p:spPr/>
        <p:txBody>
          <a:bodyPr/>
          <a:lstStyle/>
          <a:p>
            <a:fld id="{61F19916-D6CC-4F4A-B091-44C2C56618F6}" type="datetime1">
              <a:rPr lang="fi-FI" smtClean="0"/>
              <a:t>21.10.2019</a:t>
            </a:fld>
            <a:endParaRPr lang="fi-FI" dirty="0"/>
          </a:p>
        </p:txBody>
      </p:sp>
    </p:spTree>
    <p:extLst>
      <p:ext uri="{BB962C8B-B14F-4D97-AF65-F5344CB8AC3E}">
        <p14:creationId xmlns:p14="http://schemas.microsoft.com/office/powerpoint/2010/main" val="9290687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fi-FI" b="1" smtClean="0">
                <a:solidFill>
                  <a:srgbClr val="FF0000"/>
                </a:solidFill>
              </a:rPr>
              <a:t>JYU. Since 1863. Bottas</a:t>
            </a:r>
            <a:endParaRPr lang="fi-FI" b="1" dirty="0" smtClean="0"/>
          </a:p>
        </p:txBody>
      </p:sp>
      <p:sp>
        <p:nvSpPr>
          <p:cNvPr id="3" name="Slide Number Placeholder 2"/>
          <p:cNvSpPr>
            <a:spLocks noGrp="1"/>
          </p:cNvSpPr>
          <p:nvPr>
            <p:ph type="sldNum" sz="quarter" idx="12"/>
          </p:nvPr>
        </p:nvSpPr>
        <p:spPr/>
        <p:txBody>
          <a:bodyPr/>
          <a:lstStyle/>
          <a:p>
            <a:fld id="{0FE3988A-0109-0B40-965D-9E0ED41EFEE4}" type="slidenum">
              <a:rPr lang="fi-FI" smtClean="0"/>
              <a:pPr/>
              <a:t>35</a:t>
            </a:fld>
            <a:endParaRPr lang="fi-FI" dirty="0"/>
          </a:p>
        </p:txBody>
      </p:sp>
      <p:sp>
        <p:nvSpPr>
          <p:cNvPr id="4" name="Title 3"/>
          <p:cNvSpPr>
            <a:spLocks noGrp="1"/>
          </p:cNvSpPr>
          <p:nvPr>
            <p:ph type="title"/>
          </p:nvPr>
        </p:nvSpPr>
        <p:spPr>
          <a:xfrm>
            <a:off x="457200" y="114805"/>
            <a:ext cx="7368419" cy="1019912"/>
          </a:xfrm>
        </p:spPr>
        <p:txBody>
          <a:bodyPr/>
          <a:lstStyle/>
          <a:p>
            <a:r>
              <a:rPr lang="fi-FI" dirty="0" err="1" smtClean="0"/>
              <a:t>LTKn</a:t>
            </a:r>
            <a:r>
              <a:rPr lang="fi-FI" dirty="0" smtClean="0"/>
              <a:t> ryhmäohjaushanke 2019</a:t>
            </a:r>
            <a:endParaRPr lang="fi-FI" dirty="0"/>
          </a:p>
        </p:txBody>
      </p:sp>
      <p:sp>
        <p:nvSpPr>
          <p:cNvPr id="5" name="Content Placeholder 4"/>
          <p:cNvSpPr>
            <a:spLocks noGrp="1"/>
          </p:cNvSpPr>
          <p:nvPr>
            <p:ph idx="1"/>
          </p:nvPr>
        </p:nvSpPr>
        <p:spPr>
          <a:xfrm>
            <a:off x="457200" y="1519235"/>
            <a:ext cx="8229600" cy="4557156"/>
          </a:xfrm>
        </p:spPr>
        <p:txBody>
          <a:bodyPr>
            <a:normAutofit/>
          </a:bodyPr>
          <a:lstStyle/>
          <a:p>
            <a:pPr marL="0" indent="0">
              <a:buNone/>
            </a:pPr>
            <a:r>
              <a:rPr lang="fi-FI" sz="1800" dirty="0" smtClean="0"/>
              <a:t>Monitieteinen yhteistyö</a:t>
            </a:r>
          </a:p>
          <a:p>
            <a:pPr marL="0" indent="0">
              <a:buNone/>
            </a:pPr>
            <a:endParaRPr lang="fi-FI" sz="1800" dirty="0" smtClean="0"/>
          </a:p>
          <a:p>
            <a:pPr>
              <a:buFont typeface="Wingdings" panose="05000000000000000000" pitchFamily="2" charset="2"/>
              <a:buChar char="§"/>
            </a:pPr>
            <a:r>
              <a:rPr lang="fi-FI" sz="1800" dirty="0"/>
              <a:t>n</a:t>
            </a:r>
            <a:r>
              <a:rPr lang="fi-FI" sz="1800" dirty="0" smtClean="0"/>
              <a:t>ormaalikoulu, opettajakoulutuslaitoksen aineenopettajakoulutus </a:t>
            </a:r>
            <a:r>
              <a:rPr lang="fi-FI" sz="1800" dirty="0"/>
              <a:t>(liikunnan ja terveystiedon opettajakoulutus sekä terveystieteiden </a:t>
            </a:r>
            <a:r>
              <a:rPr lang="fi-FI" sz="1800" dirty="0" smtClean="0"/>
              <a:t>opettajakoulutus)</a:t>
            </a:r>
          </a:p>
          <a:p>
            <a:pPr>
              <a:buFont typeface="Wingdings" panose="05000000000000000000" pitchFamily="2" charset="2"/>
              <a:buChar char="§"/>
            </a:pPr>
            <a:r>
              <a:rPr lang="fi-FI" sz="1800" dirty="0" smtClean="0"/>
              <a:t>kasvatustieteiden aikuiskoulutus (APO: TAO, LPE-AKO)  </a:t>
            </a:r>
            <a:endParaRPr lang="fi-FI" sz="1800" dirty="0"/>
          </a:p>
          <a:p>
            <a:pPr>
              <a:buFont typeface="Wingdings" panose="05000000000000000000" pitchFamily="2" charset="2"/>
              <a:buChar char="§"/>
            </a:pPr>
            <a:r>
              <a:rPr lang="fi-FI" sz="1800" dirty="0"/>
              <a:t>t</a:t>
            </a:r>
            <a:r>
              <a:rPr lang="fi-FI" sz="1800" dirty="0" smtClean="0"/>
              <a:t>ulevaisuudessa </a:t>
            </a:r>
            <a:r>
              <a:rPr lang="fi-FI" sz="1800" dirty="0" err="1"/>
              <a:t>Edufutura</a:t>
            </a:r>
            <a:r>
              <a:rPr lang="fi-FI" sz="1800" dirty="0"/>
              <a:t> oppilaitosyhteistyön </a:t>
            </a:r>
            <a:r>
              <a:rPr lang="fi-FI" sz="1800" dirty="0" smtClean="0"/>
              <a:t>kehittyminen (ajankohtaista opintotarjonnasta </a:t>
            </a:r>
            <a:r>
              <a:rPr lang="fi-FI" sz="1800" dirty="0"/>
              <a:t>viestiminen ja tiedonkulun </a:t>
            </a:r>
            <a:r>
              <a:rPr lang="fi-FI" sz="1800" dirty="0" smtClean="0"/>
              <a:t>varmistaminen)</a:t>
            </a:r>
            <a:endParaRPr lang="fi-FI" sz="1800" dirty="0"/>
          </a:p>
        </p:txBody>
      </p:sp>
      <p:sp>
        <p:nvSpPr>
          <p:cNvPr id="6" name="Date Placeholder 5"/>
          <p:cNvSpPr>
            <a:spLocks noGrp="1"/>
          </p:cNvSpPr>
          <p:nvPr>
            <p:ph type="dt" sz="half" idx="10"/>
          </p:nvPr>
        </p:nvSpPr>
        <p:spPr/>
        <p:txBody>
          <a:bodyPr/>
          <a:lstStyle/>
          <a:p>
            <a:fld id="{61F19916-D6CC-4F4A-B091-44C2C56618F6}" type="datetime1">
              <a:rPr lang="fi-FI" smtClean="0"/>
              <a:t>21.10.2019</a:t>
            </a:fld>
            <a:endParaRPr lang="fi-FI" dirty="0"/>
          </a:p>
        </p:txBody>
      </p:sp>
    </p:spTree>
    <p:extLst>
      <p:ext uri="{BB962C8B-B14F-4D97-AF65-F5344CB8AC3E}">
        <p14:creationId xmlns:p14="http://schemas.microsoft.com/office/powerpoint/2010/main" val="14523574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fi-FI" b="1" smtClean="0">
                <a:solidFill>
                  <a:srgbClr val="FF0000"/>
                </a:solidFill>
              </a:rPr>
              <a:t>JYU. Since 1863. Bottas</a:t>
            </a:r>
            <a:endParaRPr lang="fi-FI" b="1" dirty="0" smtClean="0"/>
          </a:p>
        </p:txBody>
      </p:sp>
      <p:sp>
        <p:nvSpPr>
          <p:cNvPr id="3" name="Slide Number Placeholder 2"/>
          <p:cNvSpPr>
            <a:spLocks noGrp="1"/>
          </p:cNvSpPr>
          <p:nvPr>
            <p:ph type="sldNum" sz="quarter" idx="12"/>
          </p:nvPr>
        </p:nvSpPr>
        <p:spPr/>
        <p:txBody>
          <a:bodyPr/>
          <a:lstStyle/>
          <a:p>
            <a:fld id="{0FE3988A-0109-0B40-965D-9E0ED41EFEE4}" type="slidenum">
              <a:rPr lang="fi-FI" smtClean="0"/>
              <a:pPr/>
              <a:t>36</a:t>
            </a:fld>
            <a:endParaRPr lang="fi-FI" dirty="0"/>
          </a:p>
        </p:txBody>
      </p:sp>
      <p:sp>
        <p:nvSpPr>
          <p:cNvPr id="4" name="Title 3"/>
          <p:cNvSpPr>
            <a:spLocks noGrp="1"/>
          </p:cNvSpPr>
          <p:nvPr>
            <p:ph type="title"/>
          </p:nvPr>
        </p:nvSpPr>
        <p:spPr>
          <a:xfrm>
            <a:off x="457200" y="103231"/>
            <a:ext cx="7368419" cy="1019912"/>
          </a:xfrm>
        </p:spPr>
        <p:txBody>
          <a:bodyPr/>
          <a:lstStyle/>
          <a:p>
            <a:r>
              <a:rPr lang="fi-FI" dirty="0" err="1" smtClean="0"/>
              <a:t>LTKn</a:t>
            </a:r>
            <a:r>
              <a:rPr lang="fi-FI" dirty="0" smtClean="0"/>
              <a:t> ryhmäohjaushanke 2019</a:t>
            </a:r>
            <a:endParaRPr lang="fi-FI" dirty="0"/>
          </a:p>
        </p:txBody>
      </p:sp>
      <p:sp>
        <p:nvSpPr>
          <p:cNvPr id="5" name="Content Placeholder 4"/>
          <p:cNvSpPr>
            <a:spLocks noGrp="1"/>
          </p:cNvSpPr>
          <p:nvPr>
            <p:ph idx="1"/>
          </p:nvPr>
        </p:nvSpPr>
        <p:spPr>
          <a:xfrm>
            <a:off x="457200" y="1374983"/>
            <a:ext cx="4032142" cy="5150203"/>
          </a:xfrm>
        </p:spPr>
        <p:txBody>
          <a:bodyPr>
            <a:noAutofit/>
          </a:bodyPr>
          <a:lstStyle/>
          <a:p>
            <a:pPr marL="0" indent="0">
              <a:buNone/>
            </a:pPr>
            <a:r>
              <a:rPr lang="fi-FI" sz="1600" dirty="0" smtClean="0">
                <a:solidFill>
                  <a:srgbClr val="F1563F"/>
                </a:solidFill>
              </a:rPr>
              <a:t>Kevään ryhmäohjauksen kehittämistapaamisen </a:t>
            </a:r>
            <a:r>
              <a:rPr lang="fi-FI" sz="1600" dirty="0">
                <a:solidFill>
                  <a:srgbClr val="F1563F"/>
                </a:solidFill>
              </a:rPr>
              <a:t>antia</a:t>
            </a:r>
            <a:r>
              <a:rPr lang="fi-FI" sz="1600" dirty="0" smtClean="0">
                <a:solidFill>
                  <a:srgbClr val="F1563F"/>
                </a:solidFill>
              </a:rPr>
              <a:t>:</a:t>
            </a:r>
          </a:p>
          <a:p>
            <a:pPr marL="0" indent="0">
              <a:buNone/>
            </a:pPr>
            <a:endParaRPr lang="fi-FI" sz="1200" dirty="0"/>
          </a:p>
          <a:p>
            <a:r>
              <a:rPr lang="fi-FI" sz="1400" dirty="0" smtClean="0"/>
              <a:t>Yhteisiä </a:t>
            </a:r>
            <a:r>
              <a:rPr lang="fi-FI" sz="1400" dirty="0"/>
              <a:t>teemoja ja pääainekohtaisia teemoja</a:t>
            </a:r>
          </a:p>
          <a:p>
            <a:r>
              <a:rPr lang="fi-FI" sz="1400" dirty="0"/>
              <a:t>Sekä yksilö- että </a:t>
            </a:r>
            <a:r>
              <a:rPr lang="fi-FI" sz="1400" dirty="0" smtClean="0"/>
              <a:t>ryhmätapaamisia</a:t>
            </a:r>
          </a:p>
          <a:p>
            <a:pPr lvl="0"/>
            <a:r>
              <a:rPr lang="fi-FI" sz="1400" dirty="0" err="1"/>
              <a:t>HOPS:n</a:t>
            </a:r>
            <a:r>
              <a:rPr lang="fi-FI" sz="1400" dirty="0"/>
              <a:t> laatiminen</a:t>
            </a:r>
          </a:p>
          <a:p>
            <a:pPr lvl="0"/>
            <a:r>
              <a:rPr lang="fi-FI" sz="1400" dirty="0"/>
              <a:t>opiskeluhyvinvointi</a:t>
            </a:r>
          </a:p>
          <a:p>
            <a:pPr lvl="0"/>
            <a:r>
              <a:rPr lang="fi-FI" sz="1400" dirty="0"/>
              <a:t>työelämään siirtyminen, työnhaku, työhaastattelu</a:t>
            </a:r>
          </a:p>
          <a:p>
            <a:pPr lvl="0"/>
            <a:r>
              <a:rPr lang="fi-FI" sz="1400" dirty="0"/>
              <a:t>kansainvälistyminen</a:t>
            </a:r>
          </a:p>
          <a:p>
            <a:pPr lvl="0"/>
            <a:r>
              <a:rPr lang="fi-FI" sz="1400" dirty="0"/>
              <a:t>opiskelutekniikat</a:t>
            </a:r>
          </a:p>
          <a:p>
            <a:pPr lvl="0"/>
            <a:r>
              <a:rPr lang="fi-FI" sz="1400" dirty="0"/>
              <a:t>miten yliopisto toimii?</a:t>
            </a:r>
          </a:p>
          <a:p>
            <a:pPr lvl="0"/>
            <a:r>
              <a:rPr lang="fi-FI" sz="1400" dirty="0" smtClean="0"/>
              <a:t>oman </a:t>
            </a:r>
            <a:r>
              <a:rPr lang="fi-FI" sz="1400" dirty="0"/>
              <a:t>asiantuntemuksen ja ammatillisuuden pohtiminen ja </a:t>
            </a:r>
            <a:r>
              <a:rPr lang="fi-FI" sz="1400" dirty="0" smtClean="0"/>
              <a:t>sanoittaminen</a:t>
            </a:r>
          </a:p>
          <a:p>
            <a:pPr lvl="0"/>
            <a:endParaRPr lang="fi-FI" sz="1200" dirty="0" smtClean="0"/>
          </a:p>
          <a:p>
            <a:pPr marL="0" indent="0">
              <a:buNone/>
            </a:pPr>
            <a:endParaRPr lang="fi-FI" sz="1200" dirty="0" smtClean="0"/>
          </a:p>
          <a:p>
            <a:pPr marL="0" indent="0">
              <a:buNone/>
            </a:pPr>
            <a:endParaRPr lang="fi-FI" sz="1200" dirty="0"/>
          </a:p>
        </p:txBody>
      </p:sp>
      <p:sp>
        <p:nvSpPr>
          <p:cNvPr id="6" name="Date Placeholder 5"/>
          <p:cNvSpPr>
            <a:spLocks noGrp="1"/>
          </p:cNvSpPr>
          <p:nvPr>
            <p:ph type="dt" sz="half" idx="10"/>
          </p:nvPr>
        </p:nvSpPr>
        <p:spPr/>
        <p:txBody>
          <a:bodyPr/>
          <a:lstStyle/>
          <a:p>
            <a:fld id="{61F19916-D6CC-4F4A-B091-44C2C56618F6}" type="datetime1">
              <a:rPr lang="fi-FI" smtClean="0"/>
              <a:t>21.10.2019</a:t>
            </a:fld>
            <a:endParaRPr lang="fi-FI" dirty="0"/>
          </a:p>
        </p:txBody>
      </p:sp>
      <p:sp>
        <p:nvSpPr>
          <p:cNvPr id="7" name="Content Placeholder 4"/>
          <p:cNvSpPr txBox="1">
            <a:spLocks/>
          </p:cNvSpPr>
          <p:nvPr/>
        </p:nvSpPr>
        <p:spPr>
          <a:xfrm>
            <a:off x="4489342" y="1392951"/>
            <a:ext cx="4024394" cy="2613914"/>
          </a:xfrm>
          <a:prstGeom prst="rect">
            <a:avLst/>
          </a:prstGeom>
        </p:spPr>
        <p:txBody>
          <a:bodyPr vert="horz" lIns="91440" tIns="45720" rIns="91440" bIns="45720" rtlCol="0">
            <a:normAutofit/>
          </a:bodyPr>
          <a:lstStyle>
            <a:lvl1pPr marL="342900" indent="-342900" algn="l" defTabSz="457200" rtl="0" eaLnBrk="1" latinLnBrk="0" hangingPunct="1">
              <a:lnSpc>
                <a:spcPct val="100000"/>
              </a:lnSpc>
              <a:spcBef>
                <a:spcPts val="768"/>
              </a:spcBef>
              <a:buClr>
                <a:schemeClr val="accent1"/>
              </a:buClr>
              <a:buFont typeface="Arial"/>
              <a:buChar char="•"/>
              <a:defRPr sz="3200" kern="1200">
                <a:solidFill>
                  <a:schemeClr val="tx2"/>
                </a:solidFill>
                <a:latin typeface="Helvetica" pitchFamily="34" charset="0"/>
                <a:ea typeface="+mn-ea"/>
                <a:cs typeface="Helvetica"/>
              </a:defRPr>
            </a:lvl1pPr>
            <a:lvl2pPr marL="742950" indent="-285750" algn="l" defTabSz="457200" rtl="0" eaLnBrk="1" latinLnBrk="0" hangingPunct="1">
              <a:lnSpc>
                <a:spcPct val="100000"/>
              </a:lnSpc>
              <a:spcBef>
                <a:spcPts val="768"/>
              </a:spcBef>
              <a:buClr>
                <a:schemeClr val="accent1"/>
              </a:buClr>
              <a:buFontTx/>
              <a:buBlip>
                <a:blip r:embed="rId2"/>
              </a:buBlip>
              <a:defRPr sz="2800" kern="1200">
                <a:solidFill>
                  <a:schemeClr val="tx2"/>
                </a:solidFill>
                <a:latin typeface="Helvetica" pitchFamily="34" charset="0"/>
                <a:ea typeface="+mn-ea"/>
                <a:cs typeface="Helvetica"/>
              </a:defRPr>
            </a:lvl2pPr>
            <a:lvl3pPr marL="1144800" indent="-228600" algn="l" defTabSz="457200" rtl="0" eaLnBrk="1" latinLnBrk="0" hangingPunct="1">
              <a:lnSpc>
                <a:spcPct val="100000"/>
              </a:lnSpc>
              <a:spcBef>
                <a:spcPts val="768"/>
              </a:spcBef>
              <a:buClr>
                <a:schemeClr val="accent1"/>
              </a:buClr>
              <a:buSzPct val="80000"/>
              <a:buFontTx/>
              <a:buBlip>
                <a:blip r:embed="rId3"/>
              </a:buBlip>
              <a:defRPr sz="2400" kern="1200">
                <a:solidFill>
                  <a:schemeClr val="tx2"/>
                </a:solidFill>
                <a:latin typeface="Helvetica" pitchFamily="34" charset="0"/>
                <a:ea typeface="+mn-ea"/>
                <a:cs typeface="Helvetica"/>
              </a:defRPr>
            </a:lvl3pPr>
            <a:lvl4pPr marL="1600200" indent="-228600" algn="l" defTabSz="457200" rtl="0" eaLnBrk="1" latinLnBrk="0" hangingPunct="1">
              <a:lnSpc>
                <a:spcPct val="100000"/>
              </a:lnSpc>
              <a:spcBef>
                <a:spcPts val="768"/>
              </a:spcBef>
              <a:buClr>
                <a:schemeClr val="accent1"/>
              </a:buClr>
              <a:buFont typeface="Arial"/>
              <a:buChar char="–"/>
              <a:defRPr sz="2000" kern="1200">
                <a:solidFill>
                  <a:schemeClr val="tx2"/>
                </a:solidFill>
                <a:latin typeface="Helvetica" pitchFamily="34" charset="0"/>
                <a:ea typeface="+mn-ea"/>
                <a:cs typeface="Helvetica"/>
              </a:defRPr>
            </a:lvl4pPr>
            <a:lvl5pPr marL="2057400" indent="-228600" algn="l" defTabSz="457200" rtl="0" eaLnBrk="1" latinLnBrk="0" hangingPunct="1">
              <a:lnSpc>
                <a:spcPct val="100000"/>
              </a:lnSpc>
              <a:spcBef>
                <a:spcPts val="768"/>
              </a:spcBef>
              <a:buClr>
                <a:schemeClr val="accent1"/>
              </a:buClr>
              <a:buFont typeface="Arial"/>
              <a:buChar char="»"/>
              <a:defRPr sz="2000" kern="1200">
                <a:solidFill>
                  <a:schemeClr val="tx2"/>
                </a:solidFill>
                <a:latin typeface="Helvetica" pitchFamily="34" charset="0"/>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0"/>
            <a:r>
              <a:rPr lang="fi-FI" sz="1400" dirty="0"/>
              <a:t>Työelämäpalveluiden ohjelma</a:t>
            </a:r>
          </a:p>
          <a:p>
            <a:pPr lvl="1"/>
            <a:r>
              <a:rPr lang="fi-FI" sz="1000" dirty="0" smtClean="0"/>
              <a:t>opiskelijat </a:t>
            </a:r>
            <a:r>
              <a:rPr lang="fi-FI" sz="1000" dirty="0"/>
              <a:t>valitsevat</a:t>
            </a:r>
          </a:p>
          <a:p>
            <a:pPr lvl="1"/>
            <a:r>
              <a:rPr lang="fi-FI" sz="1000" dirty="0" smtClean="0"/>
              <a:t>opiskelijat </a:t>
            </a:r>
            <a:r>
              <a:rPr lang="fi-FI" sz="1000" dirty="0"/>
              <a:t>tekevät oppimispäiväkirjat</a:t>
            </a:r>
          </a:p>
          <a:p>
            <a:pPr lvl="0"/>
            <a:r>
              <a:rPr lang="fi-FI" sz="1400" dirty="0"/>
              <a:t>Portfolion </a:t>
            </a:r>
            <a:r>
              <a:rPr lang="fi-FI" sz="1400" dirty="0" smtClean="0"/>
              <a:t>tekeminen </a:t>
            </a:r>
            <a:r>
              <a:rPr lang="fi-FI" sz="1400" dirty="0" err="1" smtClean="0"/>
              <a:t>CVn</a:t>
            </a:r>
            <a:r>
              <a:rPr lang="fi-FI" sz="1400" dirty="0" smtClean="0"/>
              <a:t> pohjana</a:t>
            </a:r>
            <a:endParaRPr lang="fi-FI" sz="1400" dirty="0"/>
          </a:p>
          <a:p>
            <a:pPr>
              <a:buFont typeface="Arial" panose="020B0604020202020204" pitchFamily="34" charset="0"/>
              <a:buChar char="•"/>
            </a:pPr>
            <a:r>
              <a:rPr lang="fi-FI" sz="1400" dirty="0" smtClean="0"/>
              <a:t>Osaamisen </a:t>
            </a:r>
            <a:r>
              <a:rPr lang="fi-FI" sz="1400" dirty="0"/>
              <a:t>tunnistaminen sekä oppimisen reflektointi ja sen </a:t>
            </a:r>
            <a:r>
              <a:rPr lang="fi-FI" sz="1400" dirty="0" smtClean="0"/>
              <a:t>opetteleminen</a:t>
            </a:r>
          </a:p>
          <a:p>
            <a:pPr>
              <a:buFont typeface="Arial" panose="020B0604020202020204" pitchFamily="34" charset="0"/>
              <a:buChar char="•"/>
            </a:pPr>
            <a:r>
              <a:rPr lang="fi-FI" sz="1400" dirty="0"/>
              <a:t>o</a:t>
            </a:r>
            <a:r>
              <a:rPr lang="fi-FI" sz="1400" dirty="0" smtClean="0"/>
              <a:t>maopettajuutta </a:t>
            </a:r>
            <a:r>
              <a:rPr lang="fi-FI" sz="1400" dirty="0"/>
              <a:t>pidettiin merkityksellisenä rakenteena turvallisuuden ja tuen kannalta. </a:t>
            </a:r>
            <a:endParaRPr lang="fi-FI" sz="1400" dirty="0" smtClean="0"/>
          </a:p>
          <a:p>
            <a:pPr>
              <a:buFont typeface="Arial" panose="020B0604020202020204" pitchFamily="34" charset="0"/>
              <a:buChar char="•"/>
            </a:pPr>
            <a:r>
              <a:rPr lang="fi-FI" sz="1400" dirty="0" smtClean="0"/>
              <a:t>työelämä </a:t>
            </a:r>
            <a:r>
              <a:rPr lang="fi-FI" sz="1400" dirty="0"/>
              <a:t>kontaktin </a:t>
            </a:r>
            <a:r>
              <a:rPr lang="fi-FI" sz="1400" dirty="0" smtClean="0"/>
              <a:t>tärkeys </a:t>
            </a:r>
            <a:r>
              <a:rPr lang="fi-FI" sz="1400" dirty="0"/>
              <a:t>opintojen aikana</a:t>
            </a:r>
          </a:p>
        </p:txBody>
      </p:sp>
    </p:spTree>
    <p:extLst>
      <p:ext uri="{BB962C8B-B14F-4D97-AF65-F5344CB8AC3E}">
        <p14:creationId xmlns:p14="http://schemas.microsoft.com/office/powerpoint/2010/main" val="41053988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fi-FI" b="1" smtClean="0">
                <a:solidFill>
                  <a:srgbClr val="FF0000"/>
                </a:solidFill>
              </a:rPr>
              <a:t>JYU. Since 1863. Bottas</a:t>
            </a:r>
            <a:endParaRPr lang="fi-FI" b="1" dirty="0" smtClean="0"/>
          </a:p>
        </p:txBody>
      </p:sp>
      <p:sp>
        <p:nvSpPr>
          <p:cNvPr id="3" name="Slide Number Placeholder 2"/>
          <p:cNvSpPr>
            <a:spLocks noGrp="1"/>
          </p:cNvSpPr>
          <p:nvPr>
            <p:ph type="sldNum" sz="quarter" idx="12"/>
          </p:nvPr>
        </p:nvSpPr>
        <p:spPr/>
        <p:txBody>
          <a:bodyPr/>
          <a:lstStyle/>
          <a:p>
            <a:fld id="{0FE3988A-0109-0B40-965D-9E0ED41EFEE4}" type="slidenum">
              <a:rPr lang="fi-FI" smtClean="0"/>
              <a:pPr/>
              <a:t>37</a:t>
            </a:fld>
            <a:endParaRPr lang="fi-FI" dirty="0"/>
          </a:p>
        </p:txBody>
      </p:sp>
      <p:sp>
        <p:nvSpPr>
          <p:cNvPr id="4" name="Title 3"/>
          <p:cNvSpPr>
            <a:spLocks noGrp="1"/>
          </p:cNvSpPr>
          <p:nvPr>
            <p:ph type="title"/>
          </p:nvPr>
        </p:nvSpPr>
        <p:spPr>
          <a:xfrm>
            <a:off x="457200" y="49145"/>
            <a:ext cx="7368419" cy="1019912"/>
          </a:xfrm>
        </p:spPr>
        <p:txBody>
          <a:bodyPr/>
          <a:lstStyle/>
          <a:p>
            <a:r>
              <a:rPr lang="fi-FI" dirty="0" err="1" smtClean="0"/>
              <a:t>LTKn</a:t>
            </a:r>
            <a:r>
              <a:rPr lang="fi-FI" dirty="0" smtClean="0"/>
              <a:t> ryhmäohjaushanke 2019</a:t>
            </a:r>
            <a:endParaRPr lang="fi-FI" dirty="0"/>
          </a:p>
        </p:txBody>
      </p:sp>
      <p:sp>
        <p:nvSpPr>
          <p:cNvPr id="5" name="Content Placeholder 4"/>
          <p:cNvSpPr>
            <a:spLocks noGrp="1"/>
          </p:cNvSpPr>
          <p:nvPr>
            <p:ph idx="1"/>
          </p:nvPr>
        </p:nvSpPr>
        <p:spPr>
          <a:xfrm>
            <a:off x="457200" y="1374983"/>
            <a:ext cx="4032142" cy="5150203"/>
          </a:xfrm>
        </p:spPr>
        <p:txBody>
          <a:bodyPr>
            <a:noAutofit/>
          </a:bodyPr>
          <a:lstStyle/>
          <a:p>
            <a:pPr marL="0" indent="0">
              <a:buNone/>
            </a:pPr>
            <a:r>
              <a:rPr lang="fi-FI" sz="1600" dirty="0" smtClean="0">
                <a:solidFill>
                  <a:srgbClr val="F1563F"/>
                </a:solidFill>
              </a:rPr>
              <a:t>Kevään ryhmäohjauksen kehittämistapaamisen </a:t>
            </a:r>
            <a:r>
              <a:rPr lang="fi-FI" sz="1600" dirty="0">
                <a:solidFill>
                  <a:srgbClr val="F1563F"/>
                </a:solidFill>
              </a:rPr>
              <a:t>antia</a:t>
            </a:r>
            <a:r>
              <a:rPr lang="fi-FI" sz="1600" dirty="0" smtClean="0">
                <a:solidFill>
                  <a:srgbClr val="F1563F"/>
                </a:solidFill>
              </a:rPr>
              <a:t>:</a:t>
            </a:r>
          </a:p>
          <a:p>
            <a:pPr marL="0" indent="0">
              <a:buNone/>
            </a:pPr>
            <a:endParaRPr lang="fi-FI" sz="1200" dirty="0"/>
          </a:p>
          <a:p>
            <a:r>
              <a:rPr lang="fi-FI" sz="1400" dirty="0" smtClean="0"/>
              <a:t>Yhteisiä </a:t>
            </a:r>
            <a:r>
              <a:rPr lang="fi-FI" sz="1400" dirty="0"/>
              <a:t>teemoja ja pääainekohtaisia teemoja</a:t>
            </a:r>
          </a:p>
          <a:p>
            <a:r>
              <a:rPr lang="fi-FI" sz="1400" dirty="0"/>
              <a:t>Sekä yksilö- että </a:t>
            </a:r>
            <a:r>
              <a:rPr lang="fi-FI" sz="1400" dirty="0" smtClean="0"/>
              <a:t>ryhmätapaamisia</a:t>
            </a:r>
          </a:p>
          <a:p>
            <a:pPr lvl="0"/>
            <a:r>
              <a:rPr lang="fi-FI" sz="1400" dirty="0" err="1"/>
              <a:t>HOPS:n</a:t>
            </a:r>
            <a:r>
              <a:rPr lang="fi-FI" sz="1400" dirty="0"/>
              <a:t> laatiminen</a:t>
            </a:r>
          </a:p>
          <a:p>
            <a:pPr lvl="0"/>
            <a:r>
              <a:rPr lang="fi-FI" sz="1400" dirty="0"/>
              <a:t>opiskeluhyvinvointi</a:t>
            </a:r>
          </a:p>
          <a:p>
            <a:pPr lvl="0"/>
            <a:r>
              <a:rPr lang="fi-FI" sz="1400" dirty="0"/>
              <a:t>työelämään siirtyminen, työnhaku, työhaastattelu</a:t>
            </a:r>
          </a:p>
          <a:p>
            <a:pPr lvl="0"/>
            <a:r>
              <a:rPr lang="fi-FI" sz="1400" dirty="0"/>
              <a:t>kansainvälistyminen</a:t>
            </a:r>
          </a:p>
          <a:p>
            <a:pPr lvl="0"/>
            <a:r>
              <a:rPr lang="fi-FI" sz="1400" dirty="0"/>
              <a:t>opiskelutekniikat</a:t>
            </a:r>
          </a:p>
          <a:p>
            <a:pPr lvl="0"/>
            <a:r>
              <a:rPr lang="fi-FI" sz="1400" dirty="0"/>
              <a:t>miten yliopisto toimii?</a:t>
            </a:r>
          </a:p>
          <a:p>
            <a:pPr lvl="0"/>
            <a:r>
              <a:rPr lang="fi-FI" sz="1400" dirty="0" smtClean="0"/>
              <a:t>oman </a:t>
            </a:r>
            <a:r>
              <a:rPr lang="fi-FI" sz="1400" dirty="0"/>
              <a:t>asiantuntemuksen ja ammatillisuuden pohtiminen ja </a:t>
            </a:r>
            <a:r>
              <a:rPr lang="fi-FI" sz="1400" dirty="0" smtClean="0"/>
              <a:t>sanoittaminen</a:t>
            </a:r>
          </a:p>
          <a:p>
            <a:pPr lvl="0"/>
            <a:endParaRPr lang="fi-FI" sz="1200" dirty="0" smtClean="0"/>
          </a:p>
          <a:p>
            <a:pPr marL="0" indent="0">
              <a:buNone/>
            </a:pPr>
            <a:endParaRPr lang="fi-FI" sz="1200" dirty="0" smtClean="0"/>
          </a:p>
          <a:p>
            <a:pPr marL="0" indent="0">
              <a:buNone/>
            </a:pPr>
            <a:endParaRPr lang="fi-FI" sz="1200" dirty="0"/>
          </a:p>
        </p:txBody>
      </p:sp>
      <p:sp>
        <p:nvSpPr>
          <p:cNvPr id="6" name="Date Placeholder 5"/>
          <p:cNvSpPr>
            <a:spLocks noGrp="1"/>
          </p:cNvSpPr>
          <p:nvPr>
            <p:ph type="dt" sz="half" idx="10"/>
          </p:nvPr>
        </p:nvSpPr>
        <p:spPr/>
        <p:txBody>
          <a:bodyPr/>
          <a:lstStyle/>
          <a:p>
            <a:fld id="{61F19916-D6CC-4F4A-B091-44C2C56618F6}" type="datetime1">
              <a:rPr lang="fi-FI" smtClean="0"/>
              <a:t>21.10.2019</a:t>
            </a:fld>
            <a:endParaRPr lang="fi-FI" dirty="0"/>
          </a:p>
        </p:txBody>
      </p:sp>
      <p:sp>
        <p:nvSpPr>
          <p:cNvPr id="7" name="Content Placeholder 4"/>
          <p:cNvSpPr txBox="1">
            <a:spLocks/>
          </p:cNvSpPr>
          <p:nvPr/>
        </p:nvSpPr>
        <p:spPr>
          <a:xfrm>
            <a:off x="4489342" y="1392951"/>
            <a:ext cx="4024394" cy="2613914"/>
          </a:xfrm>
          <a:prstGeom prst="rect">
            <a:avLst/>
          </a:prstGeom>
        </p:spPr>
        <p:txBody>
          <a:bodyPr vert="horz" lIns="91440" tIns="45720" rIns="91440" bIns="45720" rtlCol="0">
            <a:normAutofit/>
          </a:bodyPr>
          <a:lstStyle>
            <a:lvl1pPr marL="342900" indent="-342900" algn="l" defTabSz="457200" rtl="0" eaLnBrk="1" latinLnBrk="0" hangingPunct="1">
              <a:lnSpc>
                <a:spcPct val="100000"/>
              </a:lnSpc>
              <a:spcBef>
                <a:spcPts val="768"/>
              </a:spcBef>
              <a:buClr>
                <a:schemeClr val="accent1"/>
              </a:buClr>
              <a:buFont typeface="Arial"/>
              <a:buChar char="•"/>
              <a:defRPr sz="3200" kern="1200">
                <a:solidFill>
                  <a:schemeClr val="tx2"/>
                </a:solidFill>
                <a:latin typeface="Helvetica" pitchFamily="34" charset="0"/>
                <a:ea typeface="+mn-ea"/>
                <a:cs typeface="Helvetica"/>
              </a:defRPr>
            </a:lvl1pPr>
            <a:lvl2pPr marL="742950" indent="-285750" algn="l" defTabSz="457200" rtl="0" eaLnBrk="1" latinLnBrk="0" hangingPunct="1">
              <a:lnSpc>
                <a:spcPct val="100000"/>
              </a:lnSpc>
              <a:spcBef>
                <a:spcPts val="768"/>
              </a:spcBef>
              <a:buClr>
                <a:schemeClr val="accent1"/>
              </a:buClr>
              <a:buFontTx/>
              <a:buBlip>
                <a:blip r:embed="rId2"/>
              </a:buBlip>
              <a:defRPr sz="2800" kern="1200">
                <a:solidFill>
                  <a:schemeClr val="tx2"/>
                </a:solidFill>
                <a:latin typeface="Helvetica" pitchFamily="34" charset="0"/>
                <a:ea typeface="+mn-ea"/>
                <a:cs typeface="Helvetica"/>
              </a:defRPr>
            </a:lvl2pPr>
            <a:lvl3pPr marL="1144800" indent="-228600" algn="l" defTabSz="457200" rtl="0" eaLnBrk="1" latinLnBrk="0" hangingPunct="1">
              <a:lnSpc>
                <a:spcPct val="100000"/>
              </a:lnSpc>
              <a:spcBef>
                <a:spcPts val="768"/>
              </a:spcBef>
              <a:buClr>
                <a:schemeClr val="accent1"/>
              </a:buClr>
              <a:buSzPct val="80000"/>
              <a:buFontTx/>
              <a:buBlip>
                <a:blip r:embed="rId3"/>
              </a:buBlip>
              <a:defRPr sz="2400" kern="1200">
                <a:solidFill>
                  <a:schemeClr val="tx2"/>
                </a:solidFill>
                <a:latin typeface="Helvetica" pitchFamily="34" charset="0"/>
                <a:ea typeface="+mn-ea"/>
                <a:cs typeface="Helvetica"/>
              </a:defRPr>
            </a:lvl3pPr>
            <a:lvl4pPr marL="1600200" indent="-228600" algn="l" defTabSz="457200" rtl="0" eaLnBrk="1" latinLnBrk="0" hangingPunct="1">
              <a:lnSpc>
                <a:spcPct val="100000"/>
              </a:lnSpc>
              <a:spcBef>
                <a:spcPts val="768"/>
              </a:spcBef>
              <a:buClr>
                <a:schemeClr val="accent1"/>
              </a:buClr>
              <a:buFont typeface="Arial"/>
              <a:buChar char="–"/>
              <a:defRPr sz="2000" kern="1200">
                <a:solidFill>
                  <a:schemeClr val="tx2"/>
                </a:solidFill>
                <a:latin typeface="Helvetica" pitchFamily="34" charset="0"/>
                <a:ea typeface="+mn-ea"/>
                <a:cs typeface="Helvetica"/>
              </a:defRPr>
            </a:lvl4pPr>
            <a:lvl5pPr marL="2057400" indent="-228600" algn="l" defTabSz="457200" rtl="0" eaLnBrk="1" latinLnBrk="0" hangingPunct="1">
              <a:lnSpc>
                <a:spcPct val="100000"/>
              </a:lnSpc>
              <a:spcBef>
                <a:spcPts val="768"/>
              </a:spcBef>
              <a:buClr>
                <a:schemeClr val="accent1"/>
              </a:buClr>
              <a:buFont typeface="Arial"/>
              <a:buChar char="»"/>
              <a:defRPr sz="2000" kern="1200">
                <a:solidFill>
                  <a:schemeClr val="tx2"/>
                </a:solidFill>
                <a:latin typeface="Helvetica" pitchFamily="34" charset="0"/>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0"/>
            <a:r>
              <a:rPr lang="fi-FI" sz="1400" dirty="0"/>
              <a:t>Työelämäpalveluiden ohjelma</a:t>
            </a:r>
          </a:p>
          <a:p>
            <a:pPr lvl="1"/>
            <a:r>
              <a:rPr lang="fi-FI" sz="1000" dirty="0" smtClean="0"/>
              <a:t>opiskelijat </a:t>
            </a:r>
            <a:r>
              <a:rPr lang="fi-FI" sz="1000" dirty="0"/>
              <a:t>valitsevat</a:t>
            </a:r>
          </a:p>
          <a:p>
            <a:pPr lvl="1"/>
            <a:r>
              <a:rPr lang="fi-FI" sz="1000" dirty="0" smtClean="0"/>
              <a:t>opiskelijat </a:t>
            </a:r>
            <a:r>
              <a:rPr lang="fi-FI" sz="1000" dirty="0"/>
              <a:t>tekevät oppimispäiväkirjat</a:t>
            </a:r>
          </a:p>
          <a:p>
            <a:pPr lvl="0"/>
            <a:r>
              <a:rPr lang="fi-FI" sz="1400" dirty="0"/>
              <a:t>Portfolion </a:t>
            </a:r>
            <a:r>
              <a:rPr lang="fi-FI" sz="1400" dirty="0" smtClean="0"/>
              <a:t>tekeminen </a:t>
            </a:r>
            <a:r>
              <a:rPr lang="fi-FI" sz="1400" dirty="0" err="1" smtClean="0"/>
              <a:t>CVn</a:t>
            </a:r>
            <a:r>
              <a:rPr lang="fi-FI" sz="1400" dirty="0" smtClean="0"/>
              <a:t> pohjana</a:t>
            </a:r>
            <a:endParaRPr lang="fi-FI" sz="1400" dirty="0"/>
          </a:p>
          <a:p>
            <a:pPr>
              <a:buFont typeface="Arial" panose="020B0604020202020204" pitchFamily="34" charset="0"/>
              <a:buChar char="•"/>
            </a:pPr>
            <a:r>
              <a:rPr lang="fi-FI" sz="1400" dirty="0" smtClean="0"/>
              <a:t>Osaamisen </a:t>
            </a:r>
            <a:r>
              <a:rPr lang="fi-FI" sz="1400" dirty="0"/>
              <a:t>tunnistaminen sekä oppimisen reflektointi ja sen </a:t>
            </a:r>
            <a:r>
              <a:rPr lang="fi-FI" sz="1400" dirty="0" smtClean="0"/>
              <a:t>opetteleminen</a:t>
            </a:r>
          </a:p>
          <a:p>
            <a:pPr>
              <a:buFont typeface="Arial" panose="020B0604020202020204" pitchFamily="34" charset="0"/>
              <a:buChar char="•"/>
            </a:pPr>
            <a:r>
              <a:rPr lang="fi-FI" sz="1400" dirty="0"/>
              <a:t>o</a:t>
            </a:r>
            <a:r>
              <a:rPr lang="fi-FI" sz="1400" dirty="0" smtClean="0"/>
              <a:t>maopettajuutta </a:t>
            </a:r>
            <a:r>
              <a:rPr lang="fi-FI" sz="1400" dirty="0"/>
              <a:t>pidettiin merkityksellisenä rakenteena turvallisuuden ja tuen kannalta. </a:t>
            </a:r>
            <a:endParaRPr lang="fi-FI" sz="1400" dirty="0" smtClean="0"/>
          </a:p>
          <a:p>
            <a:pPr>
              <a:buFont typeface="Arial" panose="020B0604020202020204" pitchFamily="34" charset="0"/>
              <a:buChar char="•"/>
            </a:pPr>
            <a:r>
              <a:rPr lang="fi-FI" sz="1400" dirty="0" smtClean="0"/>
              <a:t>työelämä </a:t>
            </a:r>
            <a:r>
              <a:rPr lang="fi-FI" sz="1400" dirty="0"/>
              <a:t>kontaktin </a:t>
            </a:r>
            <a:r>
              <a:rPr lang="fi-FI" sz="1400" dirty="0" smtClean="0"/>
              <a:t>tärkeys </a:t>
            </a:r>
            <a:r>
              <a:rPr lang="fi-FI" sz="1400" dirty="0"/>
              <a:t>opintojen aikana</a:t>
            </a:r>
          </a:p>
        </p:txBody>
      </p:sp>
      <p:sp>
        <p:nvSpPr>
          <p:cNvPr id="8" name="Content Placeholder 4"/>
          <p:cNvSpPr txBox="1">
            <a:spLocks/>
          </p:cNvSpPr>
          <p:nvPr/>
        </p:nvSpPr>
        <p:spPr>
          <a:xfrm>
            <a:off x="3498574" y="4204037"/>
            <a:ext cx="5645426" cy="1740800"/>
          </a:xfrm>
          <a:prstGeom prst="rect">
            <a:avLst/>
          </a:prstGeom>
          <a:ln>
            <a:solidFill>
              <a:srgbClr val="F1563F"/>
            </a:solidFill>
            <a:prstDash val="solid"/>
          </a:ln>
        </p:spPr>
        <p:txBody>
          <a:bodyPr vert="horz" lIns="91440" tIns="45720" rIns="91440" bIns="45720" rtlCol="0">
            <a:normAutofit/>
          </a:bodyPr>
          <a:lstStyle>
            <a:lvl1pPr marL="342900" indent="-342900" algn="l" defTabSz="457200" rtl="0" eaLnBrk="1" latinLnBrk="0" hangingPunct="1">
              <a:lnSpc>
                <a:spcPct val="100000"/>
              </a:lnSpc>
              <a:spcBef>
                <a:spcPts val="768"/>
              </a:spcBef>
              <a:buClr>
                <a:schemeClr val="accent1"/>
              </a:buClr>
              <a:buFont typeface="Arial"/>
              <a:buChar char="•"/>
              <a:defRPr sz="3200" kern="1200">
                <a:solidFill>
                  <a:schemeClr val="tx2"/>
                </a:solidFill>
                <a:latin typeface="Helvetica" pitchFamily="34" charset="0"/>
                <a:ea typeface="+mn-ea"/>
                <a:cs typeface="Helvetica"/>
              </a:defRPr>
            </a:lvl1pPr>
            <a:lvl2pPr marL="742950" indent="-285750" algn="l" defTabSz="457200" rtl="0" eaLnBrk="1" latinLnBrk="0" hangingPunct="1">
              <a:lnSpc>
                <a:spcPct val="100000"/>
              </a:lnSpc>
              <a:spcBef>
                <a:spcPts val="768"/>
              </a:spcBef>
              <a:buClr>
                <a:schemeClr val="accent1"/>
              </a:buClr>
              <a:buFontTx/>
              <a:buBlip>
                <a:blip r:embed="rId2"/>
              </a:buBlip>
              <a:defRPr sz="2800" kern="1200">
                <a:solidFill>
                  <a:schemeClr val="tx2"/>
                </a:solidFill>
                <a:latin typeface="Helvetica" pitchFamily="34" charset="0"/>
                <a:ea typeface="+mn-ea"/>
                <a:cs typeface="Helvetica"/>
              </a:defRPr>
            </a:lvl2pPr>
            <a:lvl3pPr marL="1144800" indent="-228600" algn="l" defTabSz="457200" rtl="0" eaLnBrk="1" latinLnBrk="0" hangingPunct="1">
              <a:lnSpc>
                <a:spcPct val="100000"/>
              </a:lnSpc>
              <a:spcBef>
                <a:spcPts val="768"/>
              </a:spcBef>
              <a:buClr>
                <a:schemeClr val="accent1"/>
              </a:buClr>
              <a:buSzPct val="80000"/>
              <a:buFontTx/>
              <a:buBlip>
                <a:blip r:embed="rId3"/>
              </a:buBlip>
              <a:defRPr sz="2400" kern="1200">
                <a:solidFill>
                  <a:schemeClr val="tx2"/>
                </a:solidFill>
                <a:latin typeface="Helvetica" pitchFamily="34" charset="0"/>
                <a:ea typeface="+mn-ea"/>
                <a:cs typeface="Helvetica"/>
              </a:defRPr>
            </a:lvl3pPr>
            <a:lvl4pPr marL="1600200" indent="-228600" algn="l" defTabSz="457200" rtl="0" eaLnBrk="1" latinLnBrk="0" hangingPunct="1">
              <a:lnSpc>
                <a:spcPct val="100000"/>
              </a:lnSpc>
              <a:spcBef>
                <a:spcPts val="768"/>
              </a:spcBef>
              <a:buClr>
                <a:schemeClr val="accent1"/>
              </a:buClr>
              <a:buFont typeface="Arial"/>
              <a:buChar char="–"/>
              <a:defRPr sz="2000" kern="1200">
                <a:solidFill>
                  <a:schemeClr val="tx2"/>
                </a:solidFill>
                <a:latin typeface="Helvetica" pitchFamily="34" charset="0"/>
                <a:ea typeface="+mn-ea"/>
                <a:cs typeface="Helvetica"/>
              </a:defRPr>
            </a:lvl4pPr>
            <a:lvl5pPr marL="2057400" indent="-228600" algn="l" defTabSz="457200" rtl="0" eaLnBrk="1" latinLnBrk="0" hangingPunct="1">
              <a:lnSpc>
                <a:spcPct val="100000"/>
              </a:lnSpc>
              <a:spcBef>
                <a:spcPts val="768"/>
              </a:spcBef>
              <a:buClr>
                <a:schemeClr val="accent1"/>
              </a:buClr>
              <a:buFont typeface="Arial"/>
              <a:buChar char="»"/>
              <a:defRPr sz="2000" kern="1200">
                <a:solidFill>
                  <a:schemeClr val="tx2"/>
                </a:solidFill>
                <a:latin typeface="Helvetica" pitchFamily="34" charset="0"/>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fi-FI" sz="1600" b="1" dirty="0" smtClean="0">
                <a:solidFill>
                  <a:srgbClr val="F1563F"/>
                </a:solidFill>
              </a:rPr>
              <a:t>Pöytiin keskusteltavaksi:</a:t>
            </a:r>
            <a:endParaRPr lang="fi-FI" sz="1600" dirty="0" smtClean="0">
              <a:solidFill>
                <a:srgbClr val="F1563F"/>
              </a:solidFill>
            </a:endParaRPr>
          </a:p>
          <a:p>
            <a:pPr marL="0" indent="0">
              <a:buFont typeface="Arial"/>
              <a:buNone/>
            </a:pPr>
            <a:r>
              <a:rPr lang="fi-FI" sz="1600" dirty="0" smtClean="0">
                <a:solidFill>
                  <a:srgbClr val="F1563F"/>
                </a:solidFill>
              </a:rPr>
              <a:t>Ryhmäohjauksen tehtävä?</a:t>
            </a:r>
          </a:p>
          <a:p>
            <a:pPr marL="0" indent="0">
              <a:buFont typeface="Arial"/>
              <a:buNone/>
            </a:pPr>
            <a:r>
              <a:rPr lang="fi-FI" sz="1600" dirty="0" smtClean="0">
                <a:solidFill>
                  <a:srgbClr val="F1563F"/>
                </a:solidFill>
              </a:rPr>
              <a:t>		Ryhmäohjauksen tarpeet?</a:t>
            </a:r>
          </a:p>
          <a:p>
            <a:pPr marL="0" indent="0">
              <a:buFont typeface="Arial"/>
              <a:buNone/>
            </a:pPr>
            <a:r>
              <a:rPr lang="fi-FI" sz="1600" dirty="0" smtClean="0">
                <a:solidFill>
                  <a:srgbClr val="F1563F"/>
                </a:solidFill>
              </a:rPr>
              <a:t>				Ryhmäohjausresurssit tiedekunnassa?</a:t>
            </a:r>
          </a:p>
          <a:p>
            <a:pPr marL="0" indent="0">
              <a:buFont typeface="Arial"/>
              <a:buNone/>
            </a:pPr>
            <a:endParaRPr lang="fi-FI" sz="1600" dirty="0" smtClean="0">
              <a:solidFill>
                <a:srgbClr val="F1563F"/>
              </a:solidFill>
            </a:endParaRPr>
          </a:p>
          <a:p>
            <a:pPr marL="0" indent="0">
              <a:buFont typeface="Arial"/>
              <a:buNone/>
            </a:pPr>
            <a:endParaRPr lang="fi-FI" sz="1600" dirty="0" smtClean="0">
              <a:solidFill>
                <a:srgbClr val="F1563F"/>
              </a:solidFill>
            </a:endParaRPr>
          </a:p>
          <a:p>
            <a:pPr marL="0" indent="0">
              <a:buFont typeface="Arial"/>
              <a:buNone/>
            </a:pPr>
            <a:endParaRPr lang="fi-FI" sz="1600" dirty="0">
              <a:solidFill>
                <a:srgbClr val="F1563F"/>
              </a:solidFill>
            </a:endParaRPr>
          </a:p>
        </p:txBody>
      </p:sp>
    </p:spTree>
    <p:extLst>
      <p:ext uri="{BB962C8B-B14F-4D97-AF65-F5344CB8AC3E}">
        <p14:creationId xmlns:p14="http://schemas.microsoft.com/office/powerpoint/2010/main" val="32791226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fi-FI" b="1" smtClean="0">
                <a:solidFill>
                  <a:srgbClr val="FF0000"/>
                </a:solidFill>
              </a:rPr>
              <a:t>JYU. Since 1863. Bottas</a:t>
            </a:r>
            <a:endParaRPr lang="fi-FI" b="1" dirty="0" smtClean="0"/>
          </a:p>
        </p:txBody>
      </p:sp>
      <p:sp>
        <p:nvSpPr>
          <p:cNvPr id="3" name="Slide Number Placeholder 2"/>
          <p:cNvSpPr>
            <a:spLocks noGrp="1"/>
          </p:cNvSpPr>
          <p:nvPr>
            <p:ph type="sldNum" sz="quarter" idx="12"/>
          </p:nvPr>
        </p:nvSpPr>
        <p:spPr/>
        <p:txBody>
          <a:bodyPr/>
          <a:lstStyle/>
          <a:p>
            <a:fld id="{0FE3988A-0109-0B40-965D-9E0ED41EFEE4}" type="slidenum">
              <a:rPr lang="fi-FI" smtClean="0"/>
              <a:pPr/>
              <a:t>38</a:t>
            </a:fld>
            <a:endParaRPr lang="fi-FI" dirty="0"/>
          </a:p>
        </p:txBody>
      </p:sp>
      <p:sp>
        <p:nvSpPr>
          <p:cNvPr id="4" name="Title 3"/>
          <p:cNvSpPr>
            <a:spLocks noGrp="1"/>
          </p:cNvSpPr>
          <p:nvPr>
            <p:ph type="title"/>
          </p:nvPr>
        </p:nvSpPr>
        <p:spPr>
          <a:xfrm>
            <a:off x="457200" y="0"/>
            <a:ext cx="7368419" cy="1019912"/>
          </a:xfrm>
        </p:spPr>
        <p:txBody>
          <a:bodyPr/>
          <a:lstStyle/>
          <a:p>
            <a:r>
              <a:rPr lang="fi-FI" dirty="0"/>
              <a:t>OPS 2020-2023 aikataulu</a:t>
            </a:r>
          </a:p>
        </p:txBody>
      </p:sp>
      <p:sp>
        <p:nvSpPr>
          <p:cNvPr id="6" name="Date Placeholder 5"/>
          <p:cNvSpPr>
            <a:spLocks noGrp="1"/>
          </p:cNvSpPr>
          <p:nvPr>
            <p:ph type="dt" sz="half" idx="10"/>
          </p:nvPr>
        </p:nvSpPr>
        <p:spPr/>
        <p:txBody>
          <a:bodyPr/>
          <a:lstStyle/>
          <a:p>
            <a:fld id="{61F19916-D6CC-4F4A-B091-44C2C56618F6}" type="datetime1">
              <a:rPr lang="fi-FI" smtClean="0"/>
              <a:t>21.10.2019</a:t>
            </a:fld>
            <a:endParaRPr lang="fi-FI" dirty="0"/>
          </a:p>
        </p:txBody>
      </p:sp>
      <p:sp>
        <p:nvSpPr>
          <p:cNvPr id="7" name="Sisällön paikkamerkki 4"/>
          <p:cNvSpPr>
            <a:spLocks noGrp="1"/>
          </p:cNvSpPr>
          <p:nvPr>
            <p:ph idx="1"/>
          </p:nvPr>
        </p:nvSpPr>
        <p:spPr>
          <a:xfrm>
            <a:off x="457200" y="1019912"/>
            <a:ext cx="8229600" cy="5380888"/>
          </a:xfrm>
        </p:spPr>
        <p:txBody>
          <a:bodyPr>
            <a:noAutofit/>
          </a:bodyPr>
          <a:lstStyle/>
          <a:p>
            <a:pPr marL="0" indent="0">
              <a:buNone/>
            </a:pPr>
            <a:r>
              <a:rPr lang="fi-FI" sz="1400" b="1" dirty="0" smtClean="0"/>
              <a:t>Loka-joulukuu 2019 </a:t>
            </a:r>
          </a:p>
          <a:p>
            <a:pPr marL="0" indent="0">
              <a:buNone/>
            </a:pPr>
            <a:r>
              <a:rPr lang="fi-FI" sz="1400" b="1" dirty="0" err="1" smtClean="0"/>
              <a:t>EduFutura</a:t>
            </a:r>
            <a:r>
              <a:rPr lang="fi-FI" sz="1400" b="1" dirty="0" smtClean="0"/>
              <a:t> </a:t>
            </a:r>
            <a:r>
              <a:rPr lang="fi-FI" sz="1400" b="1" dirty="0"/>
              <a:t>yhteistyö </a:t>
            </a:r>
            <a:r>
              <a:rPr lang="fi-FI" sz="1400" dirty="0"/>
              <a:t>jatkuu: </a:t>
            </a:r>
            <a:r>
              <a:rPr lang="fi-FI" sz="1400" dirty="0" smtClean="0"/>
              <a:t>Kuntoutuksen opintopolku työskentely, Liikunta-alan </a:t>
            </a:r>
            <a:r>
              <a:rPr lang="fi-FI" sz="1400" dirty="0"/>
              <a:t>koulutuspolun </a:t>
            </a:r>
            <a:r>
              <a:rPr lang="fi-FI" sz="1400" dirty="0" smtClean="0"/>
              <a:t>vahvistuminen: </a:t>
            </a:r>
            <a:r>
              <a:rPr lang="fi-FI" sz="1400" dirty="0" err="1" smtClean="0"/>
              <a:t>Gradialle</a:t>
            </a:r>
            <a:r>
              <a:rPr lang="fi-FI" sz="1400" dirty="0" smtClean="0"/>
              <a:t> liikunnanohjauksen perustutkinto </a:t>
            </a:r>
            <a:r>
              <a:rPr lang="fi-FI" sz="1400" dirty="0"/>
              <a:t>Liikuntabiologian opinnot, </a:t>
            </a:r>
            <a:r>
              <a:rPr lang="fi-FI" sz="1400" dirty="0" smtClean="0"/>
              <a:t>Erityisliikunta</a:t>
            </a:r>
            <a:r>
              <a:rPr lang="fi-FI" sz="1400" dirty="0"/>
              <a:t>, </a:t>
            </a:r>
            <a:r>
              <a:rPr lang="fi-FI" sz="1400" dirty="0" smtClean="0"/>
              <a:t>Henkilökohtaisen valmennuksen </a:t>
            </a:r>
            <a:r>
              <a:rPr lang="fi-FI" sz="1400" dirty="0"/>
              <a:t>koulutus </a:t>
            </a:r>
            <a:r>
              <a:rPr lang="fi-FI" sz="1400" dirty="0" smtClean="0"/>
              <a:t>ja Urheiluvalmennuksen koulutuskokonaisuudet, Metodiopinnot</a:t>
            </a:r>
          </a:p>
          <a:p>
            <a:pPr marL="0" indent="0">
              <a:buNone/>
            </a:pPr>
            <a:r>
              <a:rPr lang="fi-FI" sz="1400" b="1" dirty="0" smtClean="0"/>
              <a:t>Avoimen </a:t>
            </a:r>
            <a:r>
              <a:rPr lang="fi-FI" sz="1400" b="1" dirty="0"/>
              <a:t>kanssa </a:t>
            </a:r>
            <a:r>
              <a:rPr lang="fi-FI" sz="1400" dirty="0"/>
              <a:t>tehtävä </a:t>
            </a:r>
            <a:r>
              <a:rPr lang="fi-FI" sz="1400" dirty="0" smtClean="0"/>
              <a:t>yhteistyö </a:t>
            </a:r>
            <a:r>
              <a:rPr lang="fi-FI" sz="1400" dirty="0" err="1" smtClean="0"/>
              <a:t>EduFuturassa</a:t>
            </a:r>
            <a:r>
              <a:rPr lang="fi-FI" sz="1400" dirty="0" smtClean="0"/>
              <a:t> lukiolaisille </a:t>
            </a:r>
            <a:r>
              <a:rPr lang="fi-FI" sz="1400" dirty="0"/>
              <a:t>ja </a:t>
            </a:r>
            <a:r>
              <a:rPr lang="fi-FI" sz="1400" dirty="0" err="1"/>
              <a:t>Gradian</a:t>
            </a:r>
            <a:r>
              <a:rPr lang="fi-FI" sz="1400" dirty="0"/>
              <a:t> ammatillisten oppilaitosten </a:t>
            </a:r>
            <a:r>
              <a:rPr lang="fi-FI" sz="1400" dirty="0" smtClean="0"/>
              <a:t>opiskelijoille Johdatus </a:t>
            </a:r>
            <a:r>
              <a:rPr lang="fi-FI" sz="1400" dirty="0"/>
              <a:t>liikunta- ja </a:t>
            </a:r>
            <a:r>
              <a:rPr lang="fi-FI" sz="1400" dirty="0" smtClean="0"/>
              <a:t>terveystieteisiin, Kuinka </a:t>
            </a:r>
            <a:r>
              <a:rPr lang="fi-FI" sz="1400" dirty="0"/>
              <a:t>elät 100-vuotiaaksi? </a:t>
            </a:r>
            <a:r>
              <a:rPr lang="fi-FI" sz="1400" dirty="0" smtClean="0"/>
              <a:t>Vanheneminen </a:t>
            </a:r>
            <a:r>
              <a:rPr lang="fi-FI" sz="1400" dirty="0"/>
              <a:t>ja terveys –opintojakso (lähihoitajaopiskelijoille) </a:t>
            </a:r>
          </a:p>
          <a:p>
            <a:pPr marL="0" indent="0">
              <a:buNone/>
            </a:pPr>
            <a:r>
              <a:rPr lang="fi-FI" sz="1400" b="1" dirty="0" smtClean="0"/>
              <a:t>Yhteisten opintojen suunnittelu Liikunta elämän kulussa 15 op  </a:t>
            </a:r>
            <a:r>
              <a:rPr lang="fi-FI" sz="1400" dirty="0">
                <a:solidFill>
                  <a:srgbClr val="F1563F"/>
                </a:solidFill>
              </a:rPr>
              <a:t>Avoin </a:t>
            </a:r>
            <a:r>
              <a:rPr lang="fi-FI" sz="1400" dirty="0" smtClean="0">
                <a:solidFill>
                  <a:srgbClr val="F1563F"/>
                </a:solidFill>
              </a:rPr>
              <a:t>yhteistilaisuus </a:t>
            </a:r>
            <a:r>
              <a:rPr lang="fi-FI" sz="1400" dirty="0">
                <a:solidFill>
                  <a:srgbClr val="F1563F"/>
                </a:solidFill>
              </a:rPr>
              <a:t>ma 21.10 8.30-10 </a:t>
            </a:r>
            <a:r>
              <a:rPr lang="fi-FI" sz="1400" dirty="0" err="1">
                <a:solidFill>
                  <a:srgbClr val="F1563F"/>
                </a:solidFill>
              </a:rPr>
              <a:t>Ag</a:t>
            </a:r>
            <a:r>
              <a:rPr lang="fi-FI" sz="1400" dirty="0">
                <a:solidFill>
                  <a:srgbClr val="F1563F"/>
                </a:solidFill>
              </a:rPr>
              <a:t> </a:t>
            </a:r>
            <a:r>
              <a:rPr lang="fi-FI" sz="1400" dirty="0" smtClean="0">
                <a:solidFill>
                  <a:srgbClr val="F1563F"/>
                </a:solidFill>
              </a:rPr>
              <a:t>Gamma</a:t>
            </a:r>
            <a:r>
              <a:rPr lang="fi-FI" sz="1400" dirty="0" smtClean="0"/>
              <a:t>, Kurssikuvausten </a:t>
            </a:r>
            <a:r>
              <a:rPr lang="fi-FI" sz="1400" dirty="0"/>
              <a:t>esittely: tavoitteet, sisällöt, arviointi, opetusmenetelmät</a:t>
            </a:r>
          </a:p>
          <a:p>
            <a:pPr marL="0" indent="0">
              <a:buNone/>
            </a:pPr>
            <a:r>
              <a:rPr lang="fi-FI" sz="1400" b="1" dirty="0" smtClean="0"/>
              <a:t>Kansainvälisen koulutuksen suunnittelu </a:t>
            </a:r>
            <a:r>
              <a:rPr lang="fi-FI" sz="1400" dirty="0" smtClean="0"/>
              <a:t> </a:t>
            </a:r>
            <a:r>
              <a:rPr lang="fi-FI" sz="1400" b="1" dirty="0"/>
              <a:t>Tavoitteena kaksi uutta kansainvälistä </a:t>
            </a:r>
            <a:r>
              <a:rPr lang="fi-FI" sz="1400" b="1" dirty="0" smtClean="0"/>
              <a:t>maisteriohjelmaa</a:t>
            </a:r>
            <a:r>
              <a:rPr lang="fi-FI" sz="1400" b="1" dirty="0"/>
              <a:t>, jotka integroituvat muuhun </a:t>
            </a:r>
            <a:r>
              <a:rPr lang="fi-FI" sz="1400" b="1" dirty="0" smtClean="0"/>
              <a:t>tutkintokoulutukseen</a:t>
            </a:r>
            <a:r>
              <a:rPr lang="fi-FI" sz="1400" dirty="0"/>
              <a:t> </a:t>
            </a:r>
            <a:r>
              <a:rPr lang="fi-FI" sz="1400" dirty="0" smtClean="0"/>
              <a:t>1) </a:t>
            </a:r>
            <a:r>
              <a:rPr lang="fi-FI" sz="1400" dirty="0" err="1" smtClean="0"/>
              <a:t>Responsible</a:t>
            </a:r>
            <a:r>
              <a:rPr lang="fi-FI" sz="1400" dirty="0" smtClean="0"/>
              <a:t> </a:t>
            </a:r>
            <a:r>
              <a:rPr lang="fi-FI" sz="1400" dirty="0"/>
              <a:t>management and business in Sports’ </a:t>
            </a:r>
            <a:r>
              <a:rPr lang="fi-FI" sz="1400" dirty="0" err="1"/>
              <a:t>JYU:n</a:t>
            </a:r>
            <a:r>
              <a:rPr lang="fi-FI" sz="1400" dirty="0"/>
              <a:t> kauppa-korkeakoulun kanssa </a:t>
            </a:r>
            <a:r>
              <a:rPr lang="fi-FI" sz="1400" dirty="0" smtClean="0"/>
              <a:t>2)</a:t>
            </a:r>
            <a:r>
              <a:rPr lang="fi-FI" sz="1400" dirty="0"/>
              <a:t> </a:t>
            </a:r>
            <a:r>
              <a:rPr lang="fi-FI" sz="1400" dirty="0" err="1" smtClean="0"/>
              <a:t>Promotion</a:t>
            </a:r>
            <a:r>
              <a:rPr lang="fi-FI" sz="1400" dirty="0" smtClean="0"/>
              <a:t> </a:t>
            </a:r>
            <a:r>
              <a:rPr lang="fi-FI" sz="1400" dirty="0"/>
              <a:t>of </a:t>
            </a:r>
            <a:r>
              <a:rPr lang="fi-FI" sz="1400" dirty="0" err="1"/>
              <a:t>physical</a:t>
            </a:r>
            <a:r>
              <a:rPr lang="fi-FI" sz="1400" dirty="0"/>
              <a:t> </a:t>
            </a:r>
            <a:r>
              <a:rPr lang="fi-FI" sz="1400" dirty="0" err="1"/>
              <a:t>activity</a:t>
            </a:r>
            <a:r>
              <a:rPr lang="fi-FI" sz="1400" dirty="0"/>
              <a:t>, </a:t>
            </a:r>
            <a:r>
              <a:rPr lang="fi-FI" sz="1400" dirty="0" err="1"/>
              <a:t>health</a:t>
            </a:r>
            <a:r>
              <a:rPr lang="fi-FI" sz="1400" dirty="0"/>
              <a:t> and </a:t>
            </a:r>
            <a:r>
              <a:rPr lang="fi-FI" sz="1400" dirty="0" err="1"/>
              <a:t>performance</a:t>
            </a:r>
            <a:r>
              <a:rPr lang="fi-FI" sz="1400" dirty="0"/>
              <a:t>’ monitieteisessä yhteistyössä liikuntapsykologia, liikunta-lääketiede, terveyskasvatus </a:t>
            </a:r>
            <a:endParaRPr lang="fi-FI" sz="1400" dirty="0" smtClean="0"/>
          </a:p>
          <a:p>
            <a:pPr marL="0" indent="0">
              <a:buNone/>
            </a:pPr>
            <a:endParaRPr lang="fi-FI" sz="1400" dirty="0" smtClean="0"/>
          </a:p>
          <a:p>
            <a:pPr marL="0" indent="0">
              <a:buNone/>
            </a:pPr>
            <a:r>
              <a:rPr lang="en-US" sz="2400" b="1" dirty="0">
                <a:solidFill>
                  <a:srgbClr val="F1563F"/>
                </a:solidFill>
              </a:rPr>
              <a:t>13.12.2019 </a:t>
            </a:r>
            <a:r>
              <a:rPr lang="en-US" sz="2400" b="1" dirty="0" smtClean="0">
                <a:solidFill>
                  <a:srgbClr val="F1563F"/>
                </a:solidFill>
              </a:rPr>
              <a:t>– OPS </a:t>
            </a:r>
            <a:r>
              <a:rPr lang="en-US" sz="2400" b="1" dirty="0" err="1" smtClean="0">
                <a:solidFill>
                  <a:srgbClr val="F1563F"/>
                </a:solidFill>
              </a:rPr>
              <a:t>työpaja</a:t>
            </a:r>
            <a:r>
              <a:rPr lang="en-US" sz="2400" b="1" dirty="0" smtClean="0">
                <a:solidFill>
                  <a:srgbClr val="F1563F"/>
                </a:solidFill>
              </a:rPr>
              <a:t> 5</a:t>
            </a:r>
          </a:p>
          <a:p>
            <a:pPr marL="0" indent="0">
              <a:buNone/>
            </a:pPr>
            <a:endParaRPr lang="fi-FI" sz="1400" dirty="0" smtClean="0"/>
          </a:p>
          <a:p>
            <a:pPr marL="0" indent="0">
              <a:buNone/>
            </a:pPr>
            <a:r>
              <a:rPr lang="fi-FI" sz="1400" b="1" dirty="0" smtClean="0"/>
              <a:t>Tammi-helmikuu-maaliskuu 2020</a:t>
            </a:r>
          </a:p>
          <a:p>
            <a:pPr marL="0" indent="0">
              <a:buNone/>
            </a:pPr>
            <a:r>
              <a:rPr lang="fi-FI" sz="1400" dirty="0" smtClean="0"/>
              <a:t>Tutkinto-ohjelmien opetussuunnitelmien hyväksyminen </a:t>
            </a:r>
            <a:r>
              <a:rPr lang="fi-FI" sz="1400" dirty="0" err="1" smtClean="0"/>
              <a:t>KKR:ssä</a:t>
            </a:r>
            <a:r>
              <a:rPr lang="fi-FI" sz="1400" dirty="0" smtClean="0"/>
              <a:t> (13.1, 10.2) ja tiedekunnassa (maaliskuu) </a:t>
            </a:r>
            <a:r>
              <a:rPr lang="fi-FI" sz="1400" dirty="0" err="1" smtClean="0"/>
              <a:t>EduFutura</a:t>
            </a:r>
            <a:r>
              <a:rPr lang="fi-FI" sz="1400" dirty="0" smtClean="0"/>
              <a:t> –kokonaisuudet (tammikuu)</a:t>
            </a:r>
          </a:p>
        </p:txBody>
      </p:sp>
    </p:spTree>
    <p:extLst>
      <p:ext uri="{BB962C8B-B14F-4D97-AF65-F5344CB8AC3E}">
        <p14:creationId xmlns:p14="http://schemas.microsoft.com/office/powerpoint/2010/main" val="17816566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fi-FI" b="1" smtClean="0">
                <a:solidFill>
                  <a:srgbClr val="FF0000"/>
                </a:solidFill>
              </a:rPr>
              <a:t>JYU. Since 1863. Bottas</a:t>
            </a:r>
            <a:endParaRPr lang="fi-FI" b="1" dirty="0" smtClean="0"/>
          </a:p>
        </p:txBody>
      </p:sp>
      <p:sp>
        <p:nvSpPr>
          <p:cNvPr id="3" name="Slide Number Placeholder 2"/>
          <p:cNvSpPr>
            <a:spLocks noGrp="1"/>
          </p:cNvSpPr>
          <p:nvPr>
            <p:ph type="sldNum" sz="quarter" idx="12"/>
          </p:nvPr>
        </p:nvSpPr>
        <p:spPr/>
        <p:txBody>
          <a:bodyPr/>
          <a:lstStyle/>
          <a:p>
            <a:fld id="{0FE3988A-0109-0B40-965D-9E0ED41EFEE4}" type="slidenum">
              <a:rPr lang="fi-FI" smtClean="0"/>
              <a:pPr/>
              <a:t>39</a:t>
            </a:fld>
            <a:endParaRPr lang="fi-FI" dirty="0"/>
          </a:p>
        </p:txBody>
      </p:sp>
      <p:sp>
        <p:nvSpPr>
          <p:cNvPr id="5" name="Content Placeholder 4"/>
          <p:cNvSpPr>
            <a:spLocks noGrp="1"/>
          </p:cNvSpPr>
          <p:nvPr>
            <p:ph idx="1"/>
          </p:nvPr>
        </p:nvSpPr>
        <p:spPr>
          <a:xfrm>
            <a:off x="562383" y="2389272"/>
            <a:ext cx="8229600" cy="1057527"/>
          </a:xfrm>
          <a:ln>
            <a:solidFill>
              <a:srgbClr val="002060"/>
            </a:solidFill>
          </a:ln>
          <a:scene3d>
            <a:camera prst="orthographicFront"/>
            <a:lightRig rig="threePt" dir="t"/>
          </a:scene3d>
          <a:sp3d>
            <a:bevelT prst="angle"/>
          </a:sp3d>
        </p:spPr>
        <p:txBody>
          <a:bodyPr>
            <a:normAutofit fontScale="85000" lnSpcReduction="10000"/>
          </a:bodyPr>
          <a:lstStyle/>
          <a:p>
            <a:pPr marL="0" indent="0">
              <a:buNone/>
            </a:pPr>
            <a:r>
              <a:rPr lang="fi-FI" sz="4800" dirty="0" smtClean="0">
                <a:ln>
                  <a:solidFill>
                    <a:schemeClr val="accent1"/>
                  </a:solidFill>
                </a:ln>
                <a:solidFill>
                  <a:srgbClr val="FFC000"/>
                </a:solidFill>
              </a:rPr>
              <a:t>Kiitos aktiivisesta osallistumisesta!</a:t>
            </a:r>
            <a:endParaRPr lang="fi-FI" sz="4800" dirty="0">
              <a:ln>
                <a:solidFill>
                  <a:schemeClr val="accent1"/>
                </a:solidFill>
              </a:ln>
              <a:solidFill>
                <a:srgbClr val="FFC000"/>
              </a:solidFill>
            </a:endParaRPr>
          </a:p>
        </p:txBody>
      </p:sp>
      <p:sp>
        <p:nvSpPr>
          <p:cNvPr id="6" name="Date Placeholder 5"/>
          <p:cNvSpPr>
            <a:spLocks noGrp="1"/>
          </p:cNvSpPr>
          <p:nvPr>
            <p:ph type="dt" sz="half" idx="10"/>
          </p:nvPr>
        </p:nvSpPr>
        <p:spPr/>
        <p:txBody>
          <a:bodyPr/>
          <a:lstStyle/>
          <a:p>
            <a:fld id="{61F19916-D6CC-4F4A-B091-44C2C56618F6}" type="datetime1">
              <a:rPr lang="fi-FI" smtClean="0"/>
              <a:t>21.10.2019</a:t>
            </a:fld>
            <a:endParaRPr lang="fi-FI" dirty="0"/>
          </a:p>
        </p:txBody>
      </p:sp>
    </p:spTree>
    <p:extLst>
      <p:ext uri="{BB962C8B-B14F-4D97-AF65-F5344CB8AC3E}">
        <p14:creationId xmlns:p14="http://schemas.microsoft.com/office/powerpoint/2010/main" val="11243816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fi-FI" b="1" smtClean="0">
                <a:solidFill>
                  <a:srgbClr val="FF0000"/>
                </a:solidFill>
              </a:rPr>
              <a:t>JYU. Since 1863. Bottas</a:t>
            </a:r>
            <a:endParaRPr lang="fi-FI" b="1" dirty="0" smtClean="0"/>
          </a:p>
        </p:txBody>
      </p:sp>
      <p:sp>
        <p:nvSpPr>
          <p:cNvPr id="3" name="Slide Number Placeholder 2"/>
          <p:cNvSpPr>
            <a:spLocks noGrp="1"/>
          </p:cNvSpPr>
          <p:nvPr>
            <p:ph type="sldNum" sz="quarter" idx="12"/>
          </p:nvPr>
        </p:nvSpPr>
        <p:spPr/>
        <p:txBody>
          <a:bodyPr/>
          <a:lstStyle/>
          <a:p>
            <a:fld id="{0FE3988A-0109-0B40-965D-9E0ED41EFEE4}" type="slidenum">
              <a:rPr lang="fi-FI" smtClean="0"/>
              <a:pPr/>
              <a:t>4</a:t>
            </a:fld>
            <a:endParaRPr lang="fi-FI" dirty="0"/>
          </a:p>
        </p:txBody>
      </p:sp>
      <p:sp>
        <p:nvSpPr>
          <p:cNvPr id="4" name="Title 3"/>
          <p:cNvSpPr>
            <a:spLocks noGrp="1"/>
          </p:cNvSpPr>
          <p:nvPr>
            <p:ph type="title"/>
          </p:nvPr>
        </p:nvSpPr>
        <p:spPr>
          <a:xfrm>
            <a:off x="457199" y="28888"/>
            <a:ext cx="7368419" cy="1019912"/>
          </a:xfrm>
        </p:spPr>
        <p:txBody>
          <a:bodyPr/>
          <a:lstStyle/>
          <a:p>
            <a:r>
              <a:rPr lang="fi-FI" dirty="0" smtClean="0"/>
              <a:t>Tehtävät ja tuotos työpajaan 4.</a:t>
            </a:r>
            <a:endParaRPr lang="fi-FI" dirty="0"/>
          </a:p>
        </p:txBody>
      </p:sp>
      <p:sp>
        <p:nvSpPr>
          <p:cNvPr id="5" name="Content Placeholder 4"/>
          <p:cNvSpPr>
            <a:spLocks noGrp="1"/>
          </p:cNvSpPr>
          <p:nvPr>
            <p:ph idx="1"/>
          </p:nvPr>
        </p:nvSpPr>
        <p:spPr>
          <a:xfrm>
            <a:off x="457199" y="1540780"/>
            <a:ext cx="8686801" cy="4557156"/>
          </a:xfrm>
        </p:spPr>
        <p:txBody>
          <a:bodyPr>
            <a:normAutofit/>
          </a:bodyPr>
          <a:lstStyle/>
          <a:p>
            <a:r>
              <a:rPr lang="fi-FI" b="1" dirty="0" smtClean="0"/>
              <a:t>Opintojaksojen</a:t>
            </a:r>
            <a:r>
              <a:rPr lang="fi-FI" dirty="0" smtClean="0"/>
              <a:t> osaamistavoitteet</a:t>
            </a:r>
          </a:p>
          <a:p>
            <a:pPr lvl="1"/>
            <a:r>
              <a:rPr lang="fi-FI" dirty="0" smtClean="0"/>
              <a:t>Suoritustavat </a:t>
            </a:r>
            <a:r>
              <a:rPr lang="fi-FI" sz="1800" i="1" dirty="0" smtClean="0"/>
              <a:t>(miten, missä oppiminen tapahtuu?)</a:t>
            </a:r>
          </a:p>
          <a:p>
            <a:pPr lvl="1"/>
            <a:r>
              <a:rPr lang="fi-FI" dirty="0" smtClean="0"/>
              <a:t>Osaamisen ja oppimisen arvioinnin määrittäminen </a:t>
            </a:r>
            <a:r>
              <a:rPr lang="fi-FI" sz="1800" i="1" dirty="0" smtClean="0"/>
              <a:t>(kuka, milloin, miten…?)</a:t>
            </a:r>
          </a:p>
          <a:p>
            <a:pPr lvl="1"/>
            <a:r>
              <a:rPr lang="fi-FI" dirty="0" smtClean="0"/>
              <a:t>Arvosteluperusteet (0-5, arvostelumatriisi)</a:t>
            </a:r>
          </a:p>
          <a:p>
            <a:r>
              <a:rPr lang="fi-FI" dirty="0" smtClean="0"/>
              <a:t>Osaamisen näyttäminen, tunnistaminen ja tunnustaminen (AHOT- käytänteet)</a:t>
            </a:r>
          </a:p>
          <a:p>
            <a:pPr marL="0" indent="0">
              <a:buNone/>
            </a:pPr>
            <a:endParaRPr lang="fi-FI" dirty="0" smtClean="0"/>
          </a:p>
          <a:p>
            <a:endParaRPr lang="fi-FI" dirty="0" smtClean="0"/>
          </a:p>
          <a:p>
            <a:endParaRPr lang="fi-FI" dirty="0" smtClean="0"/>
          </a:p>
        </p:txBody>
      </p:sp>
      <p:sp>
        <p:nvSpPr>
          <p:cNvPr id="6" name="Date Placeholder 5"/>
          <p:cNvSpPr>
            <a:spLocks noGrp="1"/>
          </p:cNvSpPr>
          <p:nvPr>
            <p:ph type="dt" sz="half" idx="10"/>
          </p:nvPr>
        </p:nvSpPr>
        <p:spPr/>
        <p:txBody>
          <a:bodyPr/>
          <a:lstStyle/>
          <a:p>
            <a:fld id="{61F19916-D6CC-4F4A-B091-44C2C56618F6}" type="datetime1">
              <a:rPr lang="fi-FI" smtClean="0"/>
              <a:t>21.10.2019</a:t>
            </a:fld>
            <a:endParaRPr lang="fi-FI" dirty="0"/>
          </a:p>
        </p:txBody>
      </p:sp>
    </p:spTree>
    <p:extLst>
      <p:ext uri="{BB962C8B-B14F-4D97-AF65-F5344CB8AC3E}">
        <p14:creationId xmlns:p14="http://schemas.microsoft.com/office/powerpoint/2010/main" val="63059095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Tutkinto-ohjelmavastaavat</a:t>
            </a:r>
            <a:endParaRPr lang="fi-FI" dirty="0"/>
          </a:p>
        </p:txBody>
      </p:sp>
      <p:sp>
        <p:nvSpPr>
          <p:cNvPr id="3" name="Content Placeholder 2"/>
          <p:cNvSpPr>
            <a:spLocks noGrp="1"/>
          </p:cNvSpPr>
          <p:nvPr>
            <p:ph idx="1"/>
          </p:nvPr>
        </p:nvSpPr>
        <p:spPr/>
        <p:txBody>
          <a:bodyPr>
            <a:normAutofit/>
          </a:bodyPr>
          <a:lstStyle/>
          <a:p>
            <a:pPr marL="457200" lvl="1" indent="0">
              <a:lnSpc>
                <a:spcPct val="110000"/>
              </a:lnSpc>
              <a:spcBef>
                <a:spcPts val="0"/>
              </a:spcBef>
              <a:buNone/>
            </a:pPr>
            <a:r>
              <a:rPr lang="en-US" sz="2000" dirty="0">
                <a:solidFill>
                  <a:srgbClr val="F1563F"/>
                </a:solidFill>
              </a:rPr>
              <a:t>LB: Taija Juutinen, Teemu Pullinen</a:t>
            </a:r>
          </a:p>
          <a:p>
            <a:pPr marL="457200" lvl="1" indent="0">
              <a:lnSpc>
                <a:spcPct val="110000"/>
              </a:lnSpc>
              <a:spcBef>
                <a:spcPts val="0"/>
              </a:spcBef>
              <a:buNone/>
            </a:pPr>
            <a:r>
              <a:rPr lang="en-US" sz="2000" dirty="0">
                <a:solidFill>
                  <a:srgbClr val="F1563F"/>
                </a:solidFill>
              </a:rPr>
              <a:t>LPE: Arja Sääkslahti, Terhi Huovinen</a:t>
            </a:r>
          </a:p>
          <a:p>
            <a:pPr marL="457200" lvl="1" indent="0">
              <a:lnSpc>
                <a:spcPct val="110000"/>
              </a:lnSpc>
              <a:spcBef>
                <a:spcPts val="0"/>
              </a:spcBef>
              <a:buNone/>
            </a:pPr>
            <a:r>
              <a:rPr lang="en-US" sz="2000" dirty="0">
                <a:solidFill>
                  <a:srgbClr val="F1563F"/>
                </a:solidFill>
              </a:rPr>
              <a:t>TT: Anne Viljanen, Katja Waller</a:t>
            </a:r>
          </a:p>
          <a:p>
            <a:pPr marL="457200" lvl="1" indent="0">
              <a:lnSpc>
                <a:spcPct val="110000"/>
              </a:lnSpc>
              <a:spcBef>
                <a:spcPts val="0"/>
              </a:spcBef>
              <a:buNone/>
            </a:pPr>
            <a:r>
              <a:rPr lang="en-US" sz="2000" dirty="0">
                <a:solidFill>
                  <a:srgbClr val="F1563F"/>
                </a:solidFill>
              </a:rPr>
              <a:t>GER/KT -</a:t>
            </a:r>
            <a:r>
              <a:rPr lang="en-US" sz="2000" dirty="0" err="1">
                <a:solidFill>
                  <a:srgbClr val="F1563F"/>
                </a:solidFill>
              </a:rPr>
              <a:t>maist</a:t>
            </a:r>
            <a:r>
              <a:rPr lang="en-US" sz="2000" dirty="0">
                <a:solidFill>
                  <a:srgbClr val="F1563F"/>
                </a:solidFill>
              </a:rPr>
              <a:t>.: Anne Viljanen, Katri Turunen, Taina Rantanen</a:t>
            </a:r>
          </a:p>
          <a:p>
            <a:pPr marL="457200" lvl="1" indent="0">
              <a:lnSpc>
                <a:spcPct val="110000"/>
              </a:lnSpc>
              <a:spcBef>
                <a:spcPts val="0"/>
              </a:spcBef>
              <a:buNone/>
            </a:pPr>
            <a:r>
              <a:rPr lang="en-US" sz="2000" dirty="0">
                <a:solidFill>
                  <a:srgbClr val="F1563F"/>
                </a:solidFill>
              </a:rPr>
              <a:t>LLT –</a:t>
            </a:r>
            <a:r>
              <a:rPr lang="en-US" sz="2000" dirty="0" err="1">
                <a:solidFill>
                  <a:srgbClr val="F1563F"/>
                </a:solidFill>
              </a:rPr>
              <a:t>maist</a:t>
            </a:r>
            <a:r>
              <a:rPr lang="en-US" sz="2000" dirty="0">
                <a:solidFill>
                  <a:srgbClr val="F1563F"/>
                </a:solidFill>
              </a:rPr>
              <a:t>.: Urho Kujala, Katja Waller</a:t>
            </a:r>
          </a:p>
          <a:p>
            <a:pPr marL="457200" lvl="1" indent="0">
              <a:lnSpc>
                <a:spcPct val="110000"/>
              </a:lnSpc>
              <a:spcBef>
                <a:spcPts val="0"/>
              </a:spcBef>
              <a:buNone/>
            </a:pPr>
            <a:r>
              <a:rPr lang="en-US" sz="2000" dirty="0">
                <a:solidFill>
                  <a:srgbClr val="F1563F"/>
                </a:solidFill>
              </a:rPr>
              <a:t>TK –</a:t>
            </a:r>
            <a:r>
              <a:rPr lang="en-US" sz="2000" dirty="0" err="1">
                <a:solidFill>
                  <a:srgbClr val="F1563F"/>
                </a:solidFill>
              </a:rPr>
              <a:t>maist</a:t>
            </a:r>
            <a:r>
              <a:rPr lang="en-US" sz="2000" dirty="0">
                <a:solidFill>
                  <a:srgbClr val="F1563F"/>
                </a:solidFill>
              </a:rPr>
              <a:t>.: </a:t>
            </a:r>
            <a:r>
              <a:rPr lang="en-US" sz="2000" dirty="0" err="1">
                <a:solidFill>
                  <a:srgbClr val="F1563F"/>
                </a:solidFill>
              </a:rPr>
              <a:t>Kirsi</a:t>
            </a:r>
            <a:r>
              <a:rPr lang="en-US" sz="2000" dirty="0">
                <a:solidFill>
                  <a:srgbClr val="F1563F"/>
                </a:solidFill>
              </a:rPr>
              <a:t> Kasila, Sami Kokko</a:t>
            </a:r>
          </a:p>
          <a:p>
            <a:pPr marL="457200" lvl="1" indent="0">
              <a:lnSpc>
                <a:spcPct val="110000"/>
              </a:lnSpc>
              <a:spcBef>
                <a:spcPts val="0"/>
              </a:spcBef>
              <a:buNone/>
            </a:pPr>
            <a:r>
              <a:rPr lang="en-US" sz="2000" dirty="0">
                <a:solidFill>
                  <a:srgbClr val="F1563F"/>
                </a:solidFill>
              </a:rPr>
              <a:t>FT: Ben Waller, Arja Häkkinen, Tuulikki Sjögren (TAO)</a:t>
            </a:r>
          </a:p>
          <a:p>
            <a:pPr marL="457200" lvl="1" indent="0">
              <a:lnSpc>
                <a:spcPct val="110000"/>
              </a:lnSpc>
              <a:spcBef>
                <a:spcPts val="0"/>
              </a:spcBef>
              <a:buNone/>
            </a:pPr>
            <a:r>
              <a:rPr lang="en-US" sz="2000" dirty="0">
                <a:solidFill>
                  <a:srgbClr val="F1563F"/>
                </a:solidFill>
              </a:rPr>
              <a:t>LYT: Hanna Vehmas, Mikko Simula</a:t>
            </a:r>
          </a:p>
        </p:txBody>
      </p:sp>
      <p:sp>
        <p:nvSpPr>
          <p:cNvPr id="4" name="Date Placeholder 3"/>
          <p:cNvSpPr>
            <a:spLocks noGrp="1"/>
          </p:cNvSpPr>
          <p:nvPr>
            <p:ph type="dt" sz="half" idx="10"/>
          </p:nvPr>
        </p:nvSpPr>
        <p:spPr/>
        <p:txBody>
          <a:bodyPr/>
          <a:lstStyle/>
          <a:p>
            <a:fld id="{68162C8F-18F2-49BD-A6BD-B13A012BBB6F}" type="datetime1">
              <a:rPr lang="fi-FI" smtClean="0"/>
              <a:pPr/>
              <a:t>21.10.2019</a:t>
            </a:fld>
            <a:endParaRPr lang="fi-FI" dirty="0"/>
          </a:p>
        </p:txBody>
      </p:sp>
      <p:sp>
        <p:nvSpPr>
          <p:cNvPr id="5" name="Footer Placeholder 4"/>
          <p:cNvSpPr>
            <a:spLocks noGrp="1"/>
          </p:cNvSpPr>
          <p:nvPr>
            <p:ph type="ftr" sz="quarter" idx="11"/>
          </p:nvPr>
        </p:nvSpPr>
        <p:spPr/>
        <p:txBody>
          <a:bodyPr/>
          <a:lstStyle/>
          <a:p>
            <a:pPr rtl="0"/>
            <a:endParaRPr lang="fi-FI" noProof="0" dirty="0"/>
          </a:p>
        </p:txBody>
      </p:sp>
      <p:sp>
        <p:nvSpPr>
          <p:cNvPr id="6" name="Slide Number Placeholder 5"/>
          <p:cNvSpPr>
            <a:spLocks noGrp="1"/>
          </p:cNvSpPr>
          <p:nvPr>
            <p:ph type="sldNum" sz="quarter" idx="12"/>
          </p:nvPr>
        </p:nvSpPr>
        <p:spPr/>
        <p:txBody>
          <a:bodyPr/>
          <a:lstStyle/>
          <a:p>
            <a:pPr rtl="0"/>
            <a:fld id="{DA60BA0E-20D0-4E7C-B286-26C960A6788F}" type="slidenum">
              <a:rPr lang="fi-FI" noProof="0" smtClean="0"/>
              <a:t>40</a:t>
            </a:fld>
            <a:endParaRPr lang="fi-FI" noProof="0" dirty="0"/>
          </a:p>
        </p:txBody>
      </p:sp>
    </p:spTree>
    <p:extLst>
      <p:ext uri="{BB962C8B-B14F-4D97-AF65-F5344CB8AC3E}">
        <p14:creationId xmlns:p14="http://schemas.microsoft.com/office/powerpoint/2010/main" val="1668931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fi-FI" b="1" smtClean="0">
                <a:solidFill>
                  <a:srgbClr val="FF0000"/>
                </a:solidFill>
              </a:rPr>
              <a:t>JYU. Since 1863. Bottas</a:t>
            </a:r>
            <a:endParaRPr lang="fi-FI" b="1" dirty="0" smtClean="0"/>
          </a:p>
        </p:txBody>
      </p:sp>
      <p:sp>
        <p:nvSpPr>
          <p:cNvPr id="3" name="Slide Number Placeholder 2"/>
          <p:cNvSpPr>
            <a:spLocks noGrp="1"/>
          </p:cNvSpPr>
          <p:nvPr>
            <p:ph type="sldNum" sz="quarter" idx="12"/>
          </p:nvPr>
        </p:nvSpPr>
        <p:spPr/>
        <p:txBody>
          <a:bodyPr/>
          <a:lstStyle/>
          <a:p>
            <a:fld id="{0FE3988A-0109-0B40-965D-9E0ED41EFEE4}" type="slidenum">
              <a:rPr lang="fi-FI" smtClean="0"/>
              <a:pPr/>
              <a:t>5</a:t>
            </a:fld>
            <a:endParaRPr lang="fi-FI" dirty="0"/>
          </a:p>
        </p:txBody>
      </p:sp>
      <p:sp>
        <p:nvSpPr>
          <p:cNvPr id="6" name="Date Placeholder 5"/>
          <p:cNvSpPr>
            <a:spLocks noGrp="1"/>
          </p:cNvSpPr>
          <p:nvPr>
            <p:ph type="dt" sz="half" idx="10"/>
          </p:nvPr>
        </p:nvSpPr>
        <p:spPr/>
        <p:txBody>
          <a:bodyPr/>
          <a:lstStyle/>
          <a:p>
            <a:fld id="{188D403F-E111-4E92-8C39-1A84DC14A09C}" type="datetime1">
              <a:rPr lang="fi-FI" smtClean="0"/>
              <a:t>21.10.2019</a:t>
            </a:fld>
            <a:endParaRPr lang="fi-FI" dirty="0"/>
          </a:p>
        </p:txBody>
      </p:sp>
      <p:sp>
        <p:nvSpPr>
          <p:cNvPr id="7" name="TextBox 6"/>
          <p:cNvSpPr txBox="1"/>
          <p:nvPr/>
        </p:nvSpPr>
        <p:spPr>
          <a:xfrm>
            <a:off x="457199" y="1207826"/>
            <a:ext cx="8608619" cy="3600986"/>
          </a:xfrm>
          <a:prstGeom prst="rect">
            <a:avLst/>
          </a:prstGeom>
          <a:noFill/>
        </p:spPr>
        <p:txBody>
          <a:bodyPr wrap="square" rtlCol="0">
            <a:spAutoFit/>
          </a:bodyPr>
          <a:lstStyle/>
          <a:p>
            <a:r>
              <a:rPr lang="fi-FI" sz="2400" dirty="0" smtClean="0">
                <a:solidFill>
                  <a:srgbClr val="002060"/>
                </a:solidFill>
              </a:rPr>
              <a:t>Tutkinto-ohjelmavastaavat</a:t>
            </a:r>
          </a:p>
          <a:p>
            <a:endParaRPr lang="fi-FI" sz="2400" dirty="0">
              <a:solidFill>
                <a:srgbClr val="002060"/>
              </a:solidFill>
            </a:endParaRPr>
          </a:p>
          <a:p>
            <a:r>
              <a:rPr lang="fi-FI" sz="2400" dirty="0" smtClean="0">
                <a:solidFill>
                  <a:srgbClr val="002060"/>
                </a:solidFill>
              </a:rPr>
              <a:t>Yhteiset opinnot (kaikille opiskelijoille, ohjelmien väliset)</a:t>
            </a:r>
          </a:p>
          <a:p>
            <a:r>
              <a:rPr lang="fi-FI" sz="2400" dirty="0">
                <a:solidFill>
                  <a:srgbClr val="002060"/>
                </a:solidFill>
              </a:rPr>
              <a:t>	</a:t>
            </a:r>
            <a:r>
              <a:rPr lang="fi-FI" sz="2400" dirty="0" smtClean="0">
                <a:solidFill>
                  <a:srgbClr val="002060"/>
                </a:solidFill>
              </a:rPr>
              <a:t>- osaamisryhmät (metodi,…)</a:t>
            </a:r>
          </a:p>
          <a:p>
            <a:r>
              <a:rPr lang="fi-FI" sz="2400" dirty="0" smtClean="0">
                <a:solidFill>
                  <a:srgbClr val="002060"/>
                </a:solidFill>
              </a:rPr>
              <a:t>Vapaasti valittavat (kaikille opiskelijoille, rajoitukset/ehdot)</a:t>
            </a:r>
          </a:p>
          <a:p>
            <a:r>
              <a:rPr lang="fi-FI" sz="2400" dirty="0" smtClean="0">
                <a:solidFill>
                  <a:srgbClr val="002060"/>
                </a:solidFill>
              </a:rPr>
              <a:t>Ohjelmien opintojen järjestäminen tiedekunnassa</a:t>
            </a:r>
          </a:p>
          <a:p>
            <a:r>
              <a:rPr lang="fi-FI" sz="2400" dirty="0" smtClean="0">
                <a:solidFill>
                  <a:srgbClr val="002060"/>
                </a:solidFill>
              </a:rPr>
              <a:t>Yhteistyö eri tahojen kanssa (JY yksiköt, </a:t>
            </a:r>
            <a:r>
              <a:rPr lang="fi-FI" sz="2400" dirty="0" err="1" smtClean="0">
                <a:solidFill>
                  <a:srgbClr val="002060"/>
                </a:solidFill>
              </a:rPr>
              <a:t>EduFutura</a:t>
            </a:r>
            <a:r>
              <a:rPr lang="fi-FI" sz="2400" dirty="0" smtClean="0">
                <a:solidFill>
                  <a:srgbClr val="002060"/>
                </a:solidFill>
              </a:rPr>
              <a:t>, YO…)</a:t>
            </a:r>
          </a:p>
          <a:p>
            <a:endParaRPr lang="fi-FI" sz="2400" dirty="0" smtClean="0">
              <a:solidFill>
                <a:srgbClr val="002060"/>
              </a:solidFill>
            </a:endParaRPr>
          </a:p>
          <a:p>
            <a:endParaRPr lang="fi-FI" sz="1200" dirty="0" smtClean="0">
              <a:solidFill>
                <a:srgbClr val="002060"/>
              </a:solidFill>
            </a:endParaRPr>
          </a:p>
          <a:p>
            <a:r>
              <a:rPr lang="fi-FI" sz="2400" i="1" dirty="0" smtClean="0">
                <a:solidFill>
                  <a:srgbClr val="002060"/>
                </a:solidFill>
              </a:rPr>
              <a:t>Ryhmäohjauksen kehittämishanke</a:t>
            </a:r>
            <a:endParaRPr lang="fi-FI" sz="2400" i="1" dirty="0">
              <a:solidFill>
                <a:srgbClr val="002060"/>
              </a:solidFill>
            </a:endParaRPr>
          </a:p>
        </p:txBody>
      </p:sp>
      <p:sp>
        <p:nvSpPr>
          <p:cNvPr id="8" name="Title 3"/>
          <p:cNvSpPr txBox="1">
            <a:spLocks/>
          </p:cNvSpPr>
          <p:nvPr/>
        </p:nvSpPr>
        <p:spPr>
          <a:xfrm>
            <a:off x="457199" y="28888"/>
            <a:ext cx="7368419" cy="1019912"/>
          </a:xfrm>
          <a:prstGeom prst="rect">
            <a:avLst/>
          </a:prstGeom>
        </p:spPr>
        <p:txBody>
          <a:bodyPr vert="horz" lIns="91440" tIns="45720" rIns="91440" bIns="45720" rtlCol="0" anchor="ctr">
            <a:normAutofit/>
          </a:bodyPr>
          <a:lstStyle>
            <a:lvl1pPr algn="l" defTabSz="457200" rtl="0" eaLnBrk="1" latinLnBrk="0" hangingPunct="1">
              <a:lnSpc>
                <a:spcPct val="100000"/>
              </a:lnSpc>
              <a:spcBef>
                <a:spcPct val="0"/>
              </a:spcBef>
              <a:buNone/>
              <a:defRPr sz="3600" b="1" i="0" kern="1200">
                <a:solidFill>
                  <a:schemeClr val="tx2"/>
                </a:solidFill>
                <a:latin typeface="Helvetica" pitchFamily="34" charset="0"/>
                <a:ea typeface="+mj-ea"/>
                <a:cs typeface="Helvetica"/>
              </a:defRPr>
            </a:lvl1pPr>
          </a:lstStyle>
          <a:p>
            <a:r>
              <a:rPr lang="fi-FI" smtClean="0"/>
              <a:t>Tehtävät ja tuotos työpajaan 4.</a:t>
            </a:r>
            <a:endParaRPr lang="fi-FI" dirty="0"/>
          </a:p>
        </p:txBody>
      </p:sp>
      <p:sp>
        <p:nvSpPr>
          <p:cNvPr id="11" name="Rectangle 10"/>
          <p:cNvSpPr/>
          <p:nvPr/>
        </p:nvSpPr>
        <p:spPr>
          <a:xfrm>
            <a:off x="457199" y="5716822"/>
            <a:ext cx="2901756" cy="369332"/>
          </a:xfrm>
          <a:prstGeom prst="rect">
            <a:avLst/>
          </a:prstGeom>
        </p:spPr>
        <p:txBody>
          <a:bodyPr wrap="none">
            <a:spAutoFit/>
          </a:bodyPr>
          <a:lstStyle/>
          <a:p>
            <a:r>
              <a:rPr lang="fi-FI" dirty="0"/>
              <a:t>OPS -työpaja 4. 11.10.2019 </a:t>
            </a:r>
          </a:p>
        </p:txBody>
      </p:sp>
    </p:spTree>
    <p:extLst>
      <p:ext uri="{BB962C8B-B14F-4D97-AF65-F5344CB8AC3E}">
        <p14:creationId xmlns:p14="http://schemas.microsoft.com/office/powerpoint/2010/main" val="20300722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fi-FI" b="1" smtClean="0">
                <a:solidFill>
                  <a:srgbClr val="FF0000"/>
                </a:solidFill>
              </a:rPr>
              <a:t>JYU. Since 1863. Bottas</a:t>
            </a:r>
            <a:endParaRPr lang="fi-FI" b="1" dirty="0" smtClean="0"/>
          </a:p>
        </p:txBody>
      </p:sp>
      <p:sp>
        <p:nvSpPr>
          <p:cNvPr id="3" name="Slide Number Placeholder 2"/>
          <p:cNvSpPr>
            <a:spLocks noGrp="1"/>
          </p:cNvSpPr>
          <p:nvPr>
            <p:ph type="sldNum" sz="quarter" idx="12"/>
          </p:nvPr>
        </p:nvSpPr>
        <p:spPr/>
        <p:txBody>
          <a:bodyPr/>
          <a:lstStyle/>
          <a:p>
            <a:fld id="{0FE3988A-0109-0B40-965D-9E0ED41EFEE4}" type="slidenum">
              <a:rPr lang="fi-FI" smtClean="0"/>
              <a:pPr/>
              <a:t>6</a:t>
            </a:fld>
            <a:endParaRPr lang="fi-FI" dirty="0"/>
          </a:p>
        </p:txBody>
      </p:sp>
      <p:sp>
        <p:nvSpPr>
          <p:cNvPr id="4" name="Title 3"/>
          <p:cNvSpPr>
            <a:spLocks noGrp="1"/>
          </p:cNvSpPr>
          <p:nvPr>
            <p:ph type="title"/>
          </p:nvPr>
        </p:nvSpPr>
        <p:spPr>
          <a:xfrm>
            <a:off x="457200" y="128227"/>
            <a:ext cx="7368419" cy="1019912"/>
          </a:xfrm>
        </p:spPr>
        <p:txBody>
          <a:bodyPr>
            <a:normAutofit/>
          </a:bodyPr>
          <a:lstStyle/>
          <a:p>
            <a:r>
              <a:rPr lang="fi-FI" dirty="0" smtClean="0"/>
              <a:t>OPS –väliarviointipalaute</a:t>
            </a:r>
            <a:br>
              <a:rPr lang="fi-FI" dirty="0" smtClean="0"/>
            </a:br>
            <a:r>
              <a:rPr lang="fi-FI" sz="1600" dirty="0" smtClean="0"/>
              <a:t>Terhi </a:t>
            </a:r>
            <a:r>
              <a:rPr lang="fi-FI" sz="1600" dirty="0" err="1" smtClean="0"/>
              <a:t>Skaniakos</a:t>
            </a:r>
            <a:r>
              <a:rPr lang="fi-FI" sz="1600" dirty="0" smtClean="0"/>
              <a:t>, Ulla Klemola</a:t>
            </a:r>
            <a:endParaRPr lang="fi-FI" dirty="0"/>
          </a:p>
        </p:txBody>
      </p:sp>
      <p:sp>
        <p:nvSpPr>
          <p:cNvPr id="5" name="Content Placeholder 4"/>
          <p:cNvSpPr>
            <a:spLocks noGrp="1"/>
          </p:cNvSpPr>
          <p:nvPr>
            <p:ph idx="1"/>
          </p:nvPr>
        </p:nvSpPr>
        <p:spPr>
          <a:xfrm>
            <a:off x="457200" y="1530705"/>
            <a:ext cx="8229600" cy="4557156"/>
          </a:xfrm>
        </p:spPr>
        <p:txBody>
          <a:bodyPr/>
          <a:lstStyle/>
          <a:p>
            <a:r>
              <a:rPr lang="fi-FI" dirty="0" smtClean="0"/>
              <a:t>Osaamisperustaisuus &gt; osaamisalueet</a:t>
            </a:r>
          </a:p>
          <a:p>
            <a:r>
              <a:rPr lang="fi-FI" dirty="0" smtClean="0"/>
              <a:t>Tavoitteissa  - tutkinnosta osaamisalueisiin ja opintojaksoihin</a:t>
            </a:r>
          </a:p>
          <a:p>
            <a:r>
              <a:rPr lang="fi-FI" dirty="0" smtClean="0"/>
              <a:t>Linjaukset ( 7pl) </a:t>
            </a:r>
            <a:endParaRPr lang="fi-FI" dirty="0"/>
          </a:p>
        </p:txBody>
      </p:sp>
      <p:sp>
        <p:nvSpPr>
          <p:cNvPr id="6" name="Date Placeholder 5"/>
          <p:cNvSpPr>
            <a:spLocks noGrp="1"/>
          </p:cNvSpPr>
          <p:nvPr>
            <p:ph type="dt" sz="half" idx="10"/>
          </p:nvPr>
        </p:nvSpPr>
        <p:spPr/>
        <p:txBody>
          <a:bodyPr/>
          <a:lstStyle/>
          <a:p>
            <a:fld id="{61F19916-D6CC-4F4A-B091-44C2C56618F6}" type="datetime1">
              <a:rPr lang="fi-FI" smtClean="0"/>
              <a:t>21.10.2019</a:t>
            </a:fld>
            <a:endParaRPr lang="fi-FI" dirty="0"/>
          </a:p>
        </p:txBody>
      </p:sp>
    </p:spTree>
    <p:extLst>
      <p:ext uri="{BB962C8B-B14F-4D97-AF65-F5344CB8AC3E}">
        <p14:creationId xmlns:p14="http://schemas.microsoft.com/office/powerpoint/2010/main" val="1692668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fi-FI" b="1" smtClean="0">
                <a:solidFill>
                  <a:srgbClr val="FF0000"/>
                </a:solidFill>
              </a:rPr>
              <a:t>JYU. Since 1863. Bottas</a:t>
            </a:r>
            <a:endParaRPr lang="fi-FI" b="1" dirty="0" smtClean="0"/>
          </a:p>
        </p:txBody>
      </p:sp>
      <p:sp>
        <p:nvSpPr>
          <p:cNvPr id="3" name="Slide Number Placeholder 2"/>
          <p:cNvSpPr>
            <a:spLocks noGrp="1"/>
          </p:cNvSpPr>
          <p:nvPr>
            <p:ph type="sldNum" sz="quarter" idx="12"/>
          </p:nvPr>
        </p:nvSpPr>
        <p:spPr/>
        <p:txBody>
          <a:bodyPr/>
          <a:lstStyle/>
          <a:p>
            <a:fld id="{0FE3988A-0109-0B40-965D-9E0ED41EFEE4}" type="slidenum">
              <a:rPr lang="fi-FI" smtClean="0"/>
              <a:pPr/>
              <a:t>7</a:t>
            </a:fld>
            <a:endParaRPr lang="fi-FI" dirty="0"/>
          </a:p>
        </p:txBody>
      </p:sp>
      <p:sp>
        <p:nvSpPr>
          <p:cNvPr id="4" name="Title 3"/>
          <p:cNvSpPr>
            <a:spLocks noGrp="1"/>
          </p:cNvSpPr>
          <p:nvPr>
            <p:ph type="title"/>
          </p:nvPr>
        </p:nvSpPr>
        <p:spPr>
          <a:xfrm>
            <a:off x="457200" y="12480"/>
            <a:ext cx="7368419" cy="1019912"/>
          </a:xfrm>
        </p:spPr>
        <p:txBody>
          <a:bodyPr/>
          <a:lstStyle/>
          <a:p>
            <a:r>
              <a:rPr lang="fi-FI" dirty="0" smtClean="0"/>
              <a:t>OPS -väliarviointipalaute</a:t>
            </a:r>
            <a:endParaRPr lang="fi-FI" dirty="0"/>
          </a:p>
        </p:txBody>
      </p:sp>
      <p:sp>
        <p:nvSpPr>
          <p:cNvPr id="6" name="Date Placeholder 5"/>
          <p:cNvSpPr>
            <a:spLocks noGrp="1"/>
          </p:cNvSpPr>
          <p:nvPr>
            <p:ph type="dt" sz="half" idx="10"/>
          </p:nvPr>
        </p:nvSpPr>
        <p:spPr/>
        <p:txBody>
          <a:bodyPr/>
          <a:lstStyle/>
          <a:p>
            <a:fld id="{61F19916-D6CC-4F4A-B091-44C2C56618F6}" type="datetime1">
              <a:rPr lang="fi-FI" smtClean="0"/>
              <a:t>21.10.2019</a:t>
            </a:fld>
            <a:endParaRPr lang="fi-FI" dirty="0"/>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99715" y="1046885"/>
            <a:ext cx="7187979" cy="5389920"/>
          </a:xfrm>
        </p:spPr>
      </p:pic>
    </p:spTree>
    <p:extLst>
      <p:ext uri="{BB962C8B-B14F-4D97-AF65-F5344CB8AC3E}">
        <p14:creationId xmlns:p14="http://schemas.microsoft.com/office/powerpoint/2010/main" val="373052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fi-FI" b="1" smtClean="0">
                <a:solidFill>
                  <a:srgbClr val="FF0000"/>
                </a:solidFill>
              </a:rPr>
              <a:t>JYU. Since 1863. Bottas</a:t>
            </a:r>
            <a:endParaRPr lang="fi-FI" b="1" dirty="0" smtClean="0"/>
          </a:p>
        </p:txBody>
      </p:sp>
      <p:sp>
        <p:nvSpPr>
          <p:cNvPr id="3" name="Slide Number Placeholder 2"/>
          <p:cNvSpPr>
            <a:spLocks noGrp="1"/>
          </p:cNvSpPr>
          <p:nvPr>
            <p:ph type="sldNum" sz="quarter" idx="12"/>
          </p:nvPr>
        </p:nvSpPr>
        <p:spPr/>
        <p:txBody>
          <a:bodyPr/>
          <a:lstStyle/>
          <a:p>
            <a:fld id="{0FE3988A-0109-0B40-965D-9E0ED41EFEE4}" type="slidenum">
              <a:rPr lang="fi-FI" smtClean="0"/>
              <a:pPr/>
              <a:t>8</a:t>
            </a:fld>
            <a:endParaRPr lang="fi-FI" dirty="0"/>
          </a:p>
        </p:txBody>
      </p:sp>
      <p:sp>
        <p:nvSpPr>
          <p:cNvPr id="4" name="Title 3"/>
          <p:cNvSpPr>
            <a:spLocks noGrp="1"/>
          </p:cNvSpPr>
          <p:nvPr>
            <p:ph type="title"/>
          </p:nvPr>
        </p:nvSpPr>
        <p:spPr>
          <a:xfrm>
            <a:off x="457200" y="209778"/>
            <a:ext cx="7368419" cy="1019912"/>
          </a:xfrm>
        </p:spPr>
        <p:txBody>
          <a:bodyPr>
            <a:noAutofit/>
          </a:bodyPr>
          <a:lstStyle/>
          <a:p>
            <a:r>
              <a:rPr lang="fi-FI" sz="2000" dirty="0" smtClean="0"/>
              <a:t>Tutkinto-ohjelmien</a:t>
            </a:r>
            <a:br>
              <a:rPr lang="fi-FI" sz="2000" dirty="0" smtClean="0"/>
            </a:br>
            <a:r>
              <a:rPr lang="fi-FI" sz="2000" dirty="0" smtClean="0"/>
              <a:t>OPS –tilannekatsaus - </a:t>
            </a:r>
            <a:r>
              <a:rPr lang="fi-FI" sz="2000" dirty="0" smtClean="0">
                <a:solidFill>
                  <a:srgbClr val="F1563F"/>
                </a:solidFill>
              </a:rPr>
              <a:t>terveystieteiden </a:t>
            </a:r>
            <a:r>
              <a:rPr lang="fi-FI" sz="2000" dirty="0">
                <a:solidFill>
                  <a:srgbClr val="F1563F"/>
                </a:solidFill>
              </a:rPr>
              <a:t>kandidaattiohjelma </a:t>
            </a:r>
            <a:br>
              <a:rPr lang="fi-FI" sz="2000" dirty="0">
                <a:solidFill>
                  <a:srgbClr val="F1563F"/>
                </a:solidFill>
              </a:rPr>
            </a:br>
            <a:endParaRPr lang="fi-FI" sz="2000" dirty="0">
              <a:solidFill>
                <a:srgbClr val="F1563F"/>
              </a:solidFill>
            </a:endParaRPr>
          </a:p>
        </p:txBody>
      </p:sp>
      <p:sp>
        <p:nvSpPr>
          <p:cNvPr id="5" name="Content Placeholder 4"/>
          <p:cNvSpPr>
            <a:spLocks noGrp="1"/>
          </p:cNvSpPr>
          <p:nvPr>
            <p:ph idx="1"/>
          </p:nvPr>
        </p:nvSpPr>
        <p:spPr>
          <a:xfrm>
            <a:off x="457200" y="1045586"/>
            <a:ext cx="8229600" cy="5804457"/>
          </a:xfrm>
        </p:spPr>
        <p:txBody>
          <a:bodyPr>
            <a:noAutofit/>
          </a:bodyPr>
          <a:lstStyle/>
          <a:p>
            <a:pPr marL="0" indent="0">
              <a:buNone/>
            </a:pPr>
            <a:r>
              <a:rPr lang="fi-FI" sz="1000" b="1" dirty="0"/>
              <a:t>Tilannekatsaus 8.10.2019</a:t>
            </a:r>
            <a:endParaRPr lang="fi-FI" sz="1000" dirty="0"/>
          </a:p>
          <a:p>
            <a:pPr marL="0" indent="0">
              <a:buNone/>
            </a:pPr>
            <a:r>
              <a:rPr lang="fi-FI" sz="1000" dirty="0"/>
              <a:t>Terveystieteen kandiohjelman kuvaus ja osaamistavoitteet on määritetty (alla). Odotamme tiedekunnan yhteisten opintojen sisältöjen kirkastumista, jotta voimme päättää terveystieteiden kandiohjelman sisällön kurssitasolla – mitä kursseja jää, mitä poistetaan, mitä muokataan</a:t>
            </a:r>
            <a:r>
              <a:rPr lang="fi-FI" sz="1000" dirty="0" smtClean="0"/>
              <a:t>.</a:t>
            </a:r>
            <a:endParaRPr lang="fi-FI" sz="1000" dirty="0"/>
          </a:p>
          <a:p>
            <a:pPr marL="0" indent="0">
              <a:buNone/>
            </a:pPr>
            <a:r>
              <a:rPr lang="fi-FI" sz="1000" b="1" dirty="0"/>
              <a:t>Ohjelman </a:t>
            </a:r>
            <a:r>
              <a:rPr lang="fi-FI" sz="1000" b="1" dirty="0" smtClean="0"/>
              <a:t>kuvaus</a:t>
            </a:r>
            <a:endParaRPr lang="fi-FI" sz="1000" dirty="0"/>
          </a:p>
          <a:p>
            <a:pPr marL="0" indent="0">
              <a:buNone/>
            </a:pPr>
            <a:r>
              <a:rPr lang="fi-FI" sz="1000" dirty="0"/>
              <a:t>Terveystieteiden kandidaatintutkinnon suorittanut opiskelija tunnistaa ihmisten ja yhteisöjen terveyteen, toimintakykyyn ja fyysiseen aktiivisuuteen eri elämänvaiheissa vaikuttavia tekijöitä ja hän tietää minkälaisilla toimilla näihin tekijöihin voidaan vaikuttaa. Kandidaatti kykenee analysoimaan tiedon luotettavuutta, sekä pystyy seuraamaan ja arvioimaan terveyteen ja liikuntaan liittyvää yhteiskunnallista keskustelua ja päätöksentekoa. Kandidaatti kykenee toimimaan terveys-, liikunta- ja sosiaalialan suunnittelu-, </a:t>
            </a:r>
            <a:r>
              <a:rPr lang="fi-FI" sz="1000" dirty="0" err="1"/>
              <a:t>kehittämis</a:t>
            </a:r>
            <a:r>
              <a:rPr lang="fi-FI" sz="1000" dirty="0"/>
              <a:t>- ja tutkimustehtävissä osana asiantuntijaryhmää.  Kandidaatilla on valmiudet kehittää itseään ja hän on motivoitunut toimimaan muuttuvassa yhteiskunnassa. Kandidaatilla on valmius alan maisteriohjelmiin Suomessa ja ulkomailla</a:t>
            </a:r>
            <a:r>
              <a:rPr lang="fi-FI" sz="1000" dirty="0" smtClean="0"/>
              <a:t>.</a:t>
            </a:r>
            <a:endParaRPr lang="fi-FI" sz="1000" dirty="0"/>
          </a:p>
          <a:p>
            <a:pPr marL="0" indent="0">
              <a:buNone/>
            </a:pPr>
            <a:r>
              <a:rPr lang="fi-FI" sz="1000" b="1" dirty="0"/>
              <a:t>Ohjelman osaamistavoitteet </a:t>
            </a:r>
            <a:endParaRPr lang="fi-FI" sz="1000" dirty="0"/>
          </a:p>
          <a:p>
            <a:pPr marL="0" indent="0">
              <a:buNone/>
            </a:pPr>
            <a:r>
              <a:rPr lang="fi-FI" sz="1000" dirty="0"/>
              <a:t>Terveystieteiden kandidaatintutkinnon suoritettuaan </a:t>
            </a:r>
            <a:r>
              <a:rPr lang="fi-FI" sz="1000" dirty="0" smtClean="0"/>
              <a:t>opiskelija</a:t>
            </a:r>
            <a:endParaRPr lang="fi-FI" sz="1000" dirty="0"/>
          </a:p>
          <a:p>
            <a:pPr marL="0" indent="0">
              <a:buNone/>
            </a:pPr>
            <a:r>
              <a:rPr lang="fi-FI" sz="1000" dirty="0"/>
              <a:t>- hallitsee laaja-alaisesti ihmisen biologiseen ja psykologiseen kasvuun, kehitykseen ja vanhenemiseen sekä terveyteen ja toimintakykyyn liittyviä tekijöitä eri ikävaiheissa.</a:t>
            </a:r>
          </a:p>
          <a:p>
            <a:pPr marL="0" indent="0">
              <a:buNone/>
            </a:pPr>
            <a:r>
              <a:rPr lang="fi-FI" sz="1000" dirty="0"/>
              <a:t>- osaa arvioida millaisilla toimilla terveyteen ja toimintakykyyn voidaan vaikuttaa yksilö-, yhteisö- ja yhteiskuntatasolla eri ikävaiheissa.</a:t>
            </a:r>
          </a:p>
          <a:p>
            <a:pPr marL="0" indent="0">
              <a:buNone/>
            </a:pPr>
            <a:r>
              <a:rPr lang="fi-FI" sz="1000" dirty="0"/>
              <a:t>- tietää ja osaa kuvata yleisimmät terveysriskit ja kansansairaudet sekä fyysisen aktiivisuuden ja muiden elintapojen vaikutuksen niiden ennaltaehkäisyssä, hoidossa ja kuntoutuksessa eri ikävaiheissa.</a:t>
            </a:r>
            <a:br>
              <a:rPr lang="fi-FI" sz="1000" dirty="0"/>
            </a:br>
            <a:r>
              <a:rPr lang="fi-FI" sz="1000" dirty="0"/>
              <a:t>- ymmärtää tieteellisen tiedon luonteen ja osaa erottaa tieteellisen tiedon arki- ja uskomustiedosta. </a:t>
            </a:r>
          </a:p>
          <a:p>
            <a:pPr marL="0" indent="0">
              <a:buNone/>
            </a:pPr>
            <a:r>
              <a:rPr lang="fi-FI" sz="1000" dirty="0"/>
              <a:t>- osaa hankkia tieteelliseen tutkimukseen pohjautuvaa tietoa terveystieteiden olennaisimmista tiedonhankinnan lähteistä sekä arvioida tiedon luotettavuutta.</a:t>
            </a:r>
            <a:br>
              <a:rPr lang="fi-FI" sz="1000" dirty="0"/>
            </a:br>
            <a:r>
              <a:rPr lang="fi-FI" sz="1000" dirty="0"/>
              <a:t>- hallitsee tutkimuksen teon ja tutkimusaineiston analysoinnin perusteet.</a:t>
            </a:r>
          </a:p>
          <a:p>
            <a:pPr marL="0" indent="0">
              <a:buNone/>
            </a:pPr>
            <a:r>
              <a:rPr lang="fi-FI" sz="1000" dirty="0"/>
              <a:t>- osaa esittää ja perustella asiansa kirjallisesti ja suullisesti myös vieraalla kielellä.</a:t>
            </a:r>
            <a:br>
              <a:rPr lang="fi-FI" sz="1000" dirty="0"/>
            </a:br>
            <a:r>
              <a:rPr lang="fi-FI" sz="1000" dirty="0"/>
              <a:t>- osaa kuvata terveyttä edistävien projektien suunnittelun, toteutuksen ja arvioinnin vaiheet sekä projektihallinnan perusteet. </a:t>
            </a:r>
          </a:p>
          <a:p>
            <a:pPr marL="0" indent="0">
              <a:buNone/>
            </a:pPr>
            <a:r>
              <a:rPr lang="fi-FI" sz="1000" dirty="0"/>
              <a:t>- tuntee tieteellistä ja asiantuntijatoimintaa ohjaavat eettiset periaatteet ja osaa toimia niiden mukaisesti.</a:t>
            </a:r>
          </a:p>
          <a:p>
            <a:pPr marL="0" indent="0">
              <a:buNone/>
            </a:pPr>
            <a:r>
              <a:rPr lang="fi-FI" sz="1000" dirty="0"/>
              <a:t>- hahmottaa oman roolinsa asiantuntijana terveys-, liikunta- ja sosiaalipalvelujen parissa eri sektoreilla ja on motivoitunut ylläpitämään sekä kehittämään omaa osaamistaan. </a:t>
            </a:r>
          </a:p>
          <a:p>
            <a:pPr marL="0" indent="0">
              <a:buNone/>
            </a:pPr>
            <a:endParaRPr lang="fi-FI" sz="1000" dirty="0"/>
          </a:p>
          <a:p>
            <a:pPr marL="0" indent="0">
              <a:buNone/>
            </a:pPr>
            <a:endParaRPr lang="fi-FI" sz="1000" dirty="0"/>
          </a:p>
        </p:txBody>
      </p:sp>
      <p:sp>
        <p:nvSpPr>
          <p:cNvPr id="6" name="Date Placeholder 5"/>
          <p:cNvSpPr>
            <a:spLocks noGrp="1"/>
          </p:cNvSpPr>
          <p:nvPr>
            <p:ph type="dt" sz="half" idx="10"/>
          </p:nvPr>
        </p:nvSpPr>
        <p:spPr/>
        <p:txBody>
          <a:bodyPr/>
          <a:lstStyle/>
          <a:p>
            <a:fld id="{61F19916-D6CC-4F4A-B091-44C2C56618F6}" type="datetime1">
              <a:rPr lang="fi-FI" smtClean="0"/>
              <a:t>21.10.2019</a:t>
            </a:fld>
            <a:endParaRPr lang="fi-FI" dirty="0"/>
          </a:p>
        </p:txBody>
      </p:sp>
    </p:spTree>
    <p:extLst>
      <p:ext uri="{BB962C8B-B14F-4D97-AF65-F5344CB8AC3E}">
        <p14:creationId xmlns:p14="http://schemas.microsoft.com/office/powerpoint/2010/main" val="495123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fi-FI" b="1" smtClean="0">
                <a:solidFill>
                  <a:srgbClr val="FF0000"/>
                </a:solidFill>
              </a:rPr>
              <a:t>JYU. Since 1863. Bottas</a:t>
            </a:r>
            <a:endParaRPr lang="fi-FI" b="1" dirty="0" smtClean="0"/>
          </a:p>
        </p:txBody>
      </p:sp>
      <p:sp>
        <p:nvSpPr>
          <p:cNvPr id="3" name="Slide Number Placeholder 2"/>
          <p:cNvSpPr>
            <a:spLocks noGrp="1"/>
          </p:cNvSpPr>
          <p:nvPr>
            <p:ph type="sldNum" sz="quarter" idx="12"/>
          </p:nvPr>
        </p:nvSpPr>
        <p:spPr/>
        <p:txBody>
          <a:bodyPr/>
          <a:lstStyle/>
          <a:p>
            <a:fld id="{0FE3988A-0109-0B40-965D-9E0ED41EFEE4}" type="slidenum">
              <a:rPr lang="fi-FI" smtClean="0"/>
              <a:pPr/>
              <a:t>9</a:t>
            </a:fld>
            <a:endParaRPr lang="fi-FI" dirty="0"/>
          </a:p>
        </p:txBody>
      </p:sp>
      <p:sp>
        <p:nvSpPr>
          <p:cNvPr id="4" name="Title 3"/>
          <p:cNvSpPr>
            <a:spLocks noGrp="1"/>
          </p:cNvSpPr>
          <p:nvPr>
            <p:ph type="title"/>
          </p:nvPr>
        </p:nvSpPr>
        <p:spPr>
          <a:xfrm>
            <a:off x="457200" y="209778"/>
            <a:ext cx="7368419" cy="1019912"/>
          </a:xfrm>
        </p:spPr>
        <p:txBody>
          <a:bodyPr>
            <a:noAutofit/>
          </a:bodyPr>
          <a:lstStyle/>
          <a:p>
            <a:r>
              <a:rPr lang="fi-FI" sz="2000" dirty="0" smtClean="0"/>
              <a:t>Tutkinto-ohjelmien</a:t>
            </a:r>
            <a:br>
              <a:rPr lang="fi-FI" sz="2000" dirty="0" smtClean="0"/>
            </a:br>
            <a:r>
              <a:rPr lang="fi-FI" sz="2000" dirty="0" smtClean="0"/>
              <a:t>OPS –tilannekatsaus - </a:t>
            </a:r>
            <a:r>
              <a:rPr lang="fi-FI" sz="2000" dirty="0" smtClean="0">
                <a:solidFill>
                  <a:srgbClr val="F1563F"/>
                </a:solidFill>
              </a:rPr>
              <a:t>terveystieteiden </a:t>
            </a:r>
            <a:r>
              <a:rPr lang="fi-FI" sz="2000" dirty="0">
                <a:solidFill>
                  <a:srgbClr val="F1563F"/>
                </a:solidFill>
              </a:rPr>
              <a:t>kandidaattiohjelma </a:t>
            </a:r>
            <a:br>
              <a:rPr lang="fi-FI" sz="2000" dirty="0">
                <a:solidFill>
                  <a:srgbClr val="F1563F"/>
                </a:solidFill>
              </a:rPr>
            </a:br>
            <a:endParaRPr lang="fi-FI" sz="2000" dirty="0">
              <a:solidFill>
                <a:srgbClr val="F1563F"/>
              </a:solidFill>
            </a:endParaRPr>
          </a:p>
        </p:txBody>
      </p:sp>
      <p:sp>
        <p:nvSpPr>
          <p:cNvPr id="5" name="Content Placeholder 4"/>
          <p:cNvSpPr>
            <a:spLocks noGrp="1"/>
          </p:cNvSpPr>
          <p:nvPr>
            <p:ph idx="1"/>
          </p:nvPr>
        </p:nvSpPr>
        <p:spPr>
          <a:xfrm>
            <a:off x="457200" y="902463"/>
            <a:ext cx="8229600" cy="4981503"/>
          </a:xfrm>
        </p:spPr>
        <p:txBody>
          <a:bodyPr>
            <a:noAutofit/>
          </a:bodyPr>
          <a:lstStyle/>
          <a:p>
            <a:pPr marL="0" indent="0">
              <a:spcBef>
                <a:spcPts val="0"/>
              </a:spcBef>
              <a:buNone/>
            </a:pPr>
            <a:r>
              <a:rPr lang="fi-FI" sz="900" b="1" dirty="0"/>
              <a:t>OSAAMISALUEET: </a:t>
            </a:r>
            <a:endParaRPr lang="fi-FI" sz="900" b="1" dirty="0" smtClean="0"/>
          </a:p>
          <a:p>
            <a:pPr marL="0" indent="0">
              <a:spcBef>
                <a:spcPts val="0"/>
              </a:spcBef>
              <a:buNone/>
            </a:pPr>
            <a:endParaRPr lang="fi-FI" sz="900" dirty="0"/>
          </a:p>
          <a:p>
            <a:pPr marL="0" indent="0">
              <a:spcBef>
                <a:spcPts val="0"/>
              </a:spcBef>
              <a:buNone/>
            </a:pPr>
            <a:r>
              <a:rPr lang="fi-FI" sz="900" b="1" dirty="0"/>
              <a:t>A: Kriittinen tutkimustiedon käyttäjä ja tuottaja</a:t>
            </a:r>
            <a:endParaRPr lang="fi-FI" sz="900" dirty="0"/>
          </a:p>
          <a:p>
            <a:pPr marL="0" indent="0">
              <a:spcBef>
                <a:spcPts val="0"/>
              </a:spcBef>
              <a:buNone/>
            </a:pPr>
            <a:r>
              <a:rPr lang="fi-FI" sz="900" dirty="0"/>
              <a:t>- osaa kuvata tieteellisen tutkimuksen perusteet ja tutkimusprosessin eri vaiheet sekä osaa soveltaa tätä tietoa käytäntöön.</a:t>
            </a:r>
            <a:br>
              <a:rPr lang="fi-FI" sz="900" dirty="0"/>
            </a:br>
            <a:r>
              <a:rPr lang="fi-FI" sz="900" dirty="0"/>
              <a:t>- osaa hankkia tieteelliseen tutkimukseen pohjautuvaa tietoa terveystieteiden olennaisimmista tiedonhankinnan lähteistä sekä arvioida tiedon luotettavuutta.</a:t>
            </a:r>
            <a:br>
              <a:rPr lang="fi-FI" sz="900" dirty="0"/>
            </a:br>
            <a:r>
              <a:rPr lang="fi-FI" sz="900" dirty="0"/>
              <a:t>- osaa jäsentää ja analysoida tietoa käyttäen terveystieteiden perusmenetelmiä. </a:t>
            </a:r>
            <a:br>
              <a:rPr lang="fi-FI" sz="900" dirty="0"/>
            </a:br>
            <a:r>
              <a:rPr lang="fi-FI" sz="900" dirty="0"/>
              <a:t>- osaa kirjoittaa tekstiä, joka täyttää tieteelliseltä tekstiltä vaadittavan sisällöllisen loogisuuden ja kirjallisen työn vaatimukset.</a:t>
            </a:r>
            <a:br>
              <a:rPr lang="fi-FI" sz="900" dirty="0"/>
            </a:br>
            <a:r>
              <a:rPr lang="fi-FI" sz="900" dirty="0"/>
              <a:t>- tuntee tieteellistä ja asiantuntijatoimintaa ohjaavat eettiset periaatteet ja osaa toimia niiden mukaisesti</a:t>
            </a:r>
            <a:r>
              <a:rPr lang="fi-FI" sz="900" dirty="0" smtClean="0"/>
              <a:t>.</a:t>
            </a:r>
            <a:endParaRPr lang="fi-FI" sz="900" dirty="0"/>
          </a:p>
          <a:p>
            <a:pPr marL="0" indent="0">
              <a:spcBef>
                <a:spcPts val="0"/>
              </a:spcBef>
              <a:buNone/>
            </a:pPr>
            <a:r>
              <a:rPr lang="fi-FI" sz="900" b="1" dirty="0"/>
              <a:t>B: Kehitys- ja ratkaisuorientoitunut toimija työelämässä</a:t>
            </a:r>
            <a:endParaRPr lang="fi-FI" sz="900" dirty="0"/>
          </a:p>
          <a:p>
            <a:pPr marL="0" indent="0">
              <a:spcBef>
                <a:spcPts val="0"/>
              </a:spcBef>
              <a:buNone/>
            </a:pPr>
            <a:r>
              <a:rPr lang="fi-FI" sz="900" dirty="0"/>
              <a:t>- osaa kuvata kansallisia ja kansainvälisiä terveys-, liikunta- ja sosiaalialan organisaatioita ja järjestelmiä sekä hahmottaa oman roolinsa asiantuntijana tällä kentällä. </a:t>
            </a:r>
          </a:p>
          <a:p>
            <a:pPr marL="0" indent="0">
              <a:spcBef>
                <a:spcPts val="0"/>
              </a:spcBef>
              <a:buNone/>
            </a:pPr>
            <a:r>
              <a:rPr lang="fi-FI" sz="900" dirty="0"/>
              <a:t>- osaa esittää ja perustella asiansa kirjallisesti ja suullisesti myös vieraalla kielellä.</a:t>
            </a:r>
            <a:br>
              <a:rPr lang="fi-FI" sz="900" dirty="0"/>
            </a:br>
            <a:r>
              <a:rPr lang="fi-FI" sz="900" dirty="0"/>
              <a:t>- osaa neuvotella ja tehdä päätöksiä sekä antaa ja vastaanottaa palautetta vuorovaikutustilanteissa.</a:t>
            </a:r>
          </a:p>
          <a:p>
            <a:pPr marL="0" indent="0">
              <a:spcBef>
                <a:spcPts val="0"/>
              </a:spcBef>
              <a:buNone/>
            </a:pPr>
            <a:r>
              <a:rPr lang="fi-FI" sz="900" dirty="0"/>
              <a:t>- osaa suunnitella projekteja yhteistyöryhmissä.</a:t>
            </a:r>
          </a:p>
          <a:p>
            <a:pPr marL="0" lvl="0" indent="0">
              <a:spcBef>
                <a:spcPts val="0"/>
              </a:spcBef>
              <a:buNone/>
            </a:pPr>
            <a:r>
              <a:rPr lang="fi-FI" sz="900" dirty="0"/>
              <a:t>toimii itseohjautuvasti, vastuullisesti ja eettisesti sekä on motivoitunut ylläpitämään ja kehittämään omaa osaamistaan.</a:t>
            </a:r>
          </a:p>
          <a:p>
            <a:pPr marL="0" indent="0">
              <a:spcBef>
                <a:spcPts val="0"/>
              </a:spcBef>
              <a:buNone/>
            </a:pPr>
            <a:r>
              <a:rPr lang="fi-FI" sz="900" dirty="0"/>
              <a:t> </a:t>
            </a:r>
          </a:p>
          <a:p>
            <a:pPr marL="0" indent="0">
              <a:spcBef>
                <a:spcPts val="0"/>
              </a:spcBef>
              <a:buNone/>
            </a:pPr>
            <a:r>
              <a:rPr lang="fi-FI" sz="900" b="1" dirty="0"/>
              <a:t>C: Teoreettinen tietoperusta terveydestä ja sen edistämisestä eri ikävaiheissa</a:t>
            </a:r>
            <a:endParaRPr lang="fi-FI" sz="900" dirty="0"/>
          </a:p>
          <a:p>
            <a:pPr marL="0" indent="0">
              <a:spcBef>
                <a:spcPts val="0"/>
              </a:spcBef>
              <a:buNone/>
            </a:pPr>
            <a:r>
              <a:rPr lang="fi-FI" sz="900" dirty="0"/>
              <a:t>- osaa vertailla terveyden ja toimintakyvyn eri näkökulmia.</a:t>
            </a:r>
          </a:p>
          <a:p>
            <a:pPr marL="0" indent="0">
              <a:spcBef>
                <a:spcPts val="0"/>
              </a:spcBef>
              <a:buNone/>
            </a:pPr>
            <a:r>
              <a:rPr lang="fi-FI" sz="900" dirty="0"/>
              <a:t>- osaa kuvata ja selittää ihmiskehon rakenteen ja toiminnan pääpiirteet sekä liikkumisen biologisia perusteita.</a:t>
            </a:r>
          </a:p>
          <a:p>
            <a:pPr marL="0" indent="0">
              <a:spcBef>
                <a:spcPts val="0"/>
              </a:spcBef>
              <a:buNone/>
            </a:pPr>
            <a:r>
              <a:rPr lang="fi-FI" sz="900" dirty="0"/>
              <a:t>- osaa kuvata ihmisen kasvun, kehityksen ja muutokset lapsuudesta vanhuuteen.</a:t>
            </a:r>
          </a:p>
          <a:p>
            <a:pPr marL="0" indent="0">
              <a:spcBef>
                <a:spcPts val="0"/>
              </a:spcBef>
              <a:buNone/>
            </a:pPr>
            <a:r>
              <a:rPr lang="fi-FI" sz="900" dirty="0"/>
              <a:t>- osaa selittää miten biologiset, psykologiset ja sosiaaliset tekijät liittyvät terveyteen, toimintakykyyn ja hyvinvointiin eri ikävaiheissa.</a:t>
            </a:r>
          </a:p>
          <a:p>
            <a:pPr marL="0" indent="0">
              <a:spcBef>
                <a:spcPts val="0"/>
              </a:spcBef>
              <a:buNone/>
            </a:pPr>
            <a:r>
              <a:rPr lang="fi-FI" sz="900" dirty="0"/>
              <a:t>- ymmärtää vanhenemisen läpi elämän jatkuvana ilmiönä ja osaa arvioida vanhenemisen yksilöllisten ja ryhmäerojen syitä ja seurauksia. </a:t>
            </a:r>
          </a:p>
          <a:p>
            <a:pPr marL="0" indent="0">
              <a:spcBef>
                <a:spcPts val="0"/>
              </a:spcBef>
              <a:buNone/>
            </a:pPr>
            <a:r>
              <a:rPr lang="fi-FI" sz="900" dirty="0"/>
              <a:t>- tuntee eri elintapatekijät ja osaa arvioida niiden vaikutuksen terveyteen</a:t>
            </a:r>
          </a:p>
          <a:p>
            <a:pPr marL="0" indent="0">
              <a:spcBef>
                <a:spcPts val="0"/>
              </a:spcBef>
              <a:buNone/>
            </a:pPr>
            <a:r>
              <a:rPr lang="fi-FI" sz="900" dirty="0"/>
              <a:t>- tietää ja osaa kuvata yleisimmät terveysriskit ja kansansairaudet</a:t>
            </a:r>
          </a:p>
          <a:p>
            <a:pPr marL="0" indent="0">
              <a:spcBef>
                <a:spcPts val="0"/>
              </a:spcBef>
              <a:buNone/>
            </a:pPr>
            <a:r>
              <a:rPr lang="fi-FI" sz="900" dirty="0"/>
              <a:t>- osaa kuvata eri-ikäisten liikunta- ja ravitsemussuositukset</a:t>
            </a:r>
          </a:p>
          <a:p>
            <a:pPr marL="0" indent="0">
              <a:spcBef>
                <a:spcPts val="0"/>
              </a:spcBef>
              <a:buNone/>
            </a:pPr>
            <a:r>
              <a:rPr lang="fi-FI" sz="900" dirty="0"/>
              <a:t>- ymmärtää yksilön terveysosaamisen, yksilöllisten valintojen, elinympäristön, yhteisöjen ja yhteiskunnallisten päätösten vuorovaikutteisen suhteen hyvinvointiin ja terveyteen.</a:t>
            </a:r>
          </a:p>
          <a:p>
            <a:pPr marL="0" indent="0">
              <a:spcBef>
                <a:spcPts val="0"/>
              </a:spcBef>
              <a:buNone/>
            </a:pPr>
            <a:r>
              <a:rPr lang="fi-FI" sz="900" dirty="0"/>
              <a:t>- osaa kuvata liikunta- ja terveyskäyttäytymisen muutoksen vaiheet ja niihin vaikuttavat tekijät</a:t>
            </a:r>
          </a:p>
          <a:p>
            <a:pPr marL="0" indent="0">
              <a:spcBef>
                <a:spcPts val="0"/>
              </a:spcBef>
              <a:buNone/>
            </a:pPr>
            <a:r>
              <a:rPr lang="fi-FI" sz="900" dirty="0"/>
              <a:t>- osaa analysoida eliniän pidentymisen ja yhteiskunnallisten muutosten vaikutuksia yksilöiden ja yhteisöjen elämään.</a:t>
            </a:r>
          </a:p>
          <a:p>
            <a:pPr marL="0" indent="0">
              <a:spcBef>
                <a:spcPts val="0"/>
              </a:spcBef>
              <a:buNone/>
            </a:pPr>
            <a:r>
              <a:rPr lang="fi-FI" sz="900" dirty="0"/>
              <a:t>- ymmärtää ikääntyvien ihmisten voimavarat ja aktiivisena vanhenemisen perusteet. </a:t>
            </a:r>
          </a:p>
          <a:p>
            <a:pPr marL="0" indent="0">
              <a:spcBef>
                <a:spcPts val="0"/>
              </a:spcBef>
              <a:buNone/>
            </a:pPr>
            <a:r>
              <a:rPr lang="fi-FI" sz="900" b="1" dirty="0"/>
              <a:t> </a:t>
            </a:r>
            <a:endParaRPr lang="fi-FI" sz="900" dirty="0"/>
          </a:p>
          <a:p>
            <a:pPr marL="0" indent="0">
              <a:spcBef>
                <a:spcPts val="0"/>
              </a:spcBef>
              <a:buNone/>
            </a:pPr>
            <a:r>
              <a:rPr lang="fi-FI" sz="900" b="1" dirty="0"/>
              <a:t>D: Liikuntaa, terveyttä ja toimintakykyä edistävä toiminta yksilö-, yhteisö- ja yhteiskuntatasoilla</a:t>
            </a:r>
            <a:endParaRPr lang="fi-FI" sz="900" dirty="0"/>
          </a:p>
          <a:p>
            <a:pPr marL="0" indent="0">
              <a:spcBef>
                <a:spcPts val="0"/>
              </a:spcBef>
              <a:buNone/>
            </a:pPr>
            <a:r>
              <a:rPr lang="fi-FI" sz="900" dirty="0"/>
              <a:t>- Osaa kuvata fyysisen aktiivisuuden vaikutuksen terveysriskien ennaltaehkäisyssä, hoidossa ja kuntoutuksessa eri ikävaiheissa.</a:t>
            </a:r>
          </a:p>
          <a:p>
            <a:pPr marL="0" indent="0">
              <a:spcBef>
                <a:spcPts val="0"/>
              </a:spcBef>
              <a:buNone/>
            </a:pPr>
            <a:r>
              <a:rPr lang="fi-FI" sz="900" dirty="0"/>
              <a:t>- osaa arvioida ja mitata toimintakykyä ja fyysistä aktiivisuutta sekä ymmärtää kuinka liikunnalla voidaan vaikuttaa terveyteen ja toimintakykyyn. </a:t>
            </a:r>
          </a:p>
          <a:p>
            <a:pPr marL="0" indent="0">
              <a:spcBef>
                <a:spcPts val="0"/>
              </a:spcBef>
              <a:buNone/>
            </a:pPr>
            <a:r>
              <a:rPr lang="fi-FI" sz="900" dirty="0"/>
              <a:t>- ymmärtää liikuntaan liittyvät riskit eri ikävaiheissa</a:t>
            </a:r>
          </a:p>
          <a:p>
            <a:pPr marL="0" indent="0">
              <a:spcBef>
                <a:spcPts val="0"/>
              </a:spcBef>
              <a:buNone/>
            </a:pPr>
            <a:r>
              <a:rPr lang="fi-FI" sz="900" dirty="0"/>
              <a:t>- osaa hyödyntää liikunta- ja terveysteknologiaa terveyden ja toimintakyvyn edistämisessä ja tunnistaa teknologiaan liittyviä mahdollisuuksia ja riskejä.</a:t>
            </a:r>
          </a:p>
          <a:p>
            <a:pPr marL="0" indent="0">
              <a:spcBef>
                <a:spcPts val="0"/>
              </a:spcBef>
              <a:buNone/>
            </a:pPr>
            <a:r>
              <a:rPr lang="fi-FI" sz="900" dirty="0"/>
              <a:t>- tunnistaa ihmisten terveyteen, toimintakykyyn, fyysiseen aktiivisuuteen ja muihin elintapoihin vaikuttavia tekijöitä ja osaa arvioida millaisilla terveyden edistämistoimilla niihin voidaan vaikuttaa. </a:t>
            </a:r>
          </a:p>
          <a:p>
            <a:pPr marL="0" indent="0">
              <a:spcBef>
                <a:spcPts val="0"/>
              </a:spcBef>
              <a:buNone/>
            </a:pPr>
            <a:r>
              <a:rPr lang="fi-FI" sz="900" dirty="0"/>
              <a:t>-osaa tunnistaa liikunta- ja terveyskäyttäytymisen muutostarpeet erilaisten suositusten pohjalta ja osaa edistää terveyskäyttäytymisen muutosprosesseja.</a:t>
            </a:r>
          </a:p>
          <a:p>
            <a:pPr marL="0" indent="0">
              <a:spcBef>
                <a:spcPts val="0"/>
              </a:spcBef>
              <a:buNone/>
            </a:pPr>
            <a:r>
              <a:rPr lang="fi-FI" sz="900" dirty="0"/>
              <a:t>- osaa laatia terveyden edistämisen projektisuunnitelman.</a:t>
            </a:r>
          </a:p>
        </p:txBody>
      </p:sp>
      <p:sp>
        <p:nvSpPr>
          <p:cNvPr id="6" name="Date Placeholder 5"/>
          <p:cNvSpPr>
            <a:spLocks noGrp="1"/>
          </p:cNvSpPr>
          <p:nvPr>
            <p:ph type="dt" sz="half" idx="10"/>
          </p:nvPr>
        </p:nvSpPr>
        <p:spPr/>
        <p:txBody>
          <a:bodyPr/>
          <a:lstStyle/>
          <a:p>
            <a:fld id="{61F19916-D6CC-4F4A-B091-44C2C56618F6}" type="datetime1">
              <a:rPr lang="fi-FI" smtClean="0"/>
              <a:t>21.10.2019</a:t>
            </a:fld>
            <a:endParaRPr lang="fi-FI" dirty="0"/>
          </a:p>
        </p:txBody>
      </p:sp>
    </p:spTree>
    <p:extLst>
      <p:ext uri="{BB962C8B-B14F-4D97-AF65-F5344CB8AC3E}">
        <p14:creationId xmlns:p14="http://schemas.microsoft.com/office/powerpoint/2010/main" val="100573646"/>
      </p:ext>
    </p:extLst>
  </p:cSld>
  <p:clrMapOvr>
    <a:masterClrMapping/>
  </p:clrMapOvr>
</p:sld>
</file>

<file path=ppt/theme/theme1.xml><?xml version="1.0" encoding="utf-8"?>
<a:theme xmlns:a="http://schemas.openxmlformats.org/drawingml/2006/main" name="JYU Otsikkodiat">
  <a:themeElements>
    <a:clrScheme name="JYU">
      <a:dk1>
        <a:sysClr val="windowText" lastClr="000000"/>
      </a:dk1>
      <a:lt1>
        <a:sysClr val="window" lastClr="FFFFFF"/>
      </a:lt1>
      <a:dk2>
        <a:srgbClr val="002957"/>
      </a:dk2>
      <a:lt2>
        <a:srgbClr val="C7C9C8"/>
      </a:lt2>
      <a:accent1>
        <a:srgbClr val="F1563F"/>
      </a:accent1>
      <a:accent2>
        <a:srgbClr val="002957"/>
      </a:accent2>
      <a:accent3>
        <a:srgbClr val="C29A5B"/>
      </a:accent3>
      <a:accent4>
        <a:srgbClr val="C7C9C8"/>
      </a:accent4>
      <a:accent5>
        <a:srgbClr val="EEEFEE"/>
      </a:accent5>
      <a:accent6>
        <a:srgbClr val="1A3C68"/>
      </a:accent6>
      <a:hlink>
        <a:srgbClr val="F1563F"/>
      </a:hlink>
      <a:folHlink>
        <a:srgbClr val="CD1619"/>
      </a:folHlink>
    </a:clrScheme>
    <a:fontScheme name="Elementit">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JYU_ppt-eikuvia_kevyt_Helvetica.potx" id="{9280246C-8154-4742-BA74-FA58D652E538}" vid="{AF9E5D57-5B5E-401D-B2CE-10D92039A025}"/>
    </a:ext>
  </a:extLst>
</a:theme>
</file>

<file path=ppt/theme/theme2.xml><?xml version="1.0" encoding="utf-8"?>
<a:theme xmlns:a="http://schemas.openxmlformats.org/drawingml/2006/main" name="JYU sisältö pohjat">
  <a:themeElements>
    <a:clrScheme name="JYU">
      <a:dk1>
        <a:sysClr val="windowText" lastClr="000000"/>
      </a:dk1>
      <a:lt1>
        <a:sysClr val="window" lastClr="FFFFFF"/>
      </a:lt1>
      <a:dk2>
        <a:srgbClr val="002957"/>
      </a:dk2>
      <a:lt2>
        <a:srgbClr val="C7C9C8"/>
      </a:lt2>
      <a:accent1>
        <a:srgbClr val="F1563F"/>
      </a:accent1>
      <a:accent2>
        <a:srgbClr val="002957"/>
      </a:accent2>
      <a:accent3>
        <a:srgbClr val="C29A5B"/>
      </a:accent3>
      <a:accent4>
        <a:srgbClr val="C7C9C8"/>
      </a:accent4>
      <a:accent5>
        <a:srgbClr val="EEEFEE"/>
      </a:accent5>
      <a:accent6>
        <a:srgbClr val="1A3C68"/>
      </a:accent6>
      <a:hlink>
        <a:srgbClr val="F1563F"/>
      </a:hlink>
      <a:folHlink>
        <a:srgbClr val="CD1619"/>
      </a:folHlink>
    </a:clrScheme>
    <a:fontScheme name="Elementit">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JYU_ppt-eikuvia_kevyt_Helvetica.potx" id="{9280246C-8154-4742-BA74-FA58D652E538}" vid="{2DE237A3-F387-42F7-8438-1775296BE603}"/>
    </a:ext>
  </a:extLst>
</a:theme>
</file>

<file path=ppt/theme/theme3.xml><?xml version="1.0" encoding="utf-8"?>
<a:theme xmlns:a="http://schemas.openxmlformats.org/drawingml/2006/main" name="2_Mukautettu suunnittelumalli">
  <a:themeElements>
    <a:clrScheme name="JYU">
      <a:dk1>
        <a:sysClr val="windowText" lastClr="000000"/>
      </a:dk1>
      <a:lt1>
        <a:sysClr val="window" lastClr="FFFFFF"/>
      </a:lt1>
      <a:dk2>
        <a:srgbClr val="002957"/>
      </a:dk2>
      <a:lt2>
        <a:srgbClr val="C7C9C8"/>
      </a:lt2>
      <a:accent1>
        <a:srgbClr val="F1563F"/>
      </a:accent1>
      <a:accent2>
        <a:srgbClr val="002957"/>
      </a:accent2>
      <a:accent3>
        <a:srgbClr val="C29A5B"/>
      </a:accent3>
      <a:accent4>
        <a:srgbClr val="C7C9C8"/>
      </a:accent4>
      <a:accent5>
        <a:srgbClr val="EEEFEE"/>
      </a:accent5>
      <a:accent6>
        <a:srgbClr val="1A3C68"/>
      </a:accent6>
      <a:hlink>
        <a:srgbClr val="F1563F"/>
      </a:hlink>
      <a:folHlink>
        <a:srgbClr val="CD1619"/>
      </a:folHlink>
    </a:clrScheme>
    <a:fontScheme name="Elementit">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JYU_ppt-eikuvia_kevyt_Helvetica.potx" id="{9280246C-8154-4742-BA74-FA58D652E538}" vid="{7C106CE1-9F54-4332-819A-B1E99B1D9E08}"/>
    </a:ext>
  </a:extLst>
</a:theme>
</file>

<file path=ppt/theme/theme4.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2018 JYU ei kuvia kevyt Helvetica</Template>
  <TotalTime>7912</TotalTime>
  <Words>3092</Words>
  <Application>Microsoft Office PowerPoint</Application>
  <PresentationFormat>On-screen Show (4:3)</PresentationFormat>
  <Paragraphs>720</Paragraphs>
  <Slides>40</Slides>
  <Notes>0</Notes>
  <HiddenSlides>3</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40</vt:i4>
      </vt:variant>
    </vt:vector>
  </HeadingPairs>
  <TitlesOfParts>
    <vt:vector size="50" baseType="lpstr">
      <vt:lpstr>Arial</vt:lpstr>
      <vt:lpstr>Calibri</vt:lpstr>
      <vt:lpstr>Helvetica</vt:lpstr>
      <vt:lpstr>Palatino Linotype</vt:lpstr>
      <vt:lpstr>Symbol</vt:lpstr>
      <vt:lpstr>Times New Roman</vt:lpstr>
      <vt:lpstr>Wingdings</vt:lpstr>
      <vt:lpstr>JYU Otsikkodiat</vt:lpstr>
      <vt:lpstr>JYU sisältö pohjat</vt:lpstr>
      <vt:lpstr>2_Mukautettu suunnittelumalli</vt:lpstr>
      <vt:lpstr>OPS –työ 2020-2023 Työpaja 4  11.10.2019 </vt:lpstr>
      <vt:lpstr>LTKn OPS -TYÖPAJA 4</vt:lpstr>
      <vt:lpstr>PowerPoint Presentation</vt:lpstr>
      <vt:lpstr>Tehtävät ja tuotos työpajaan 4.</vt:lpstr>
      <vt:lpstr>PowerPoint Presentation</vt:lpstr>
      <vt:lpstr>OPS –väliarviointipalaute Terhi Skaniakos, Ulla Klemola</vt:lpstr>
      <vt:lpstr>OPS -väliarviointipalaute</vt:lpstr>
      <vt:lpstr>Tutkinto-ohjelmien OPS –tilannekatsaus - terveystieteiden kandidaattiohjelma  </vt:lpstr>
      <vt:lpstr>Tutkinto-ohjelmien OPS –tilannekatsaus - terveystieteiden kandidaattiohjelma  </vt:lpstr>
      <vt:lpstr>Tutkinto-ohjelmien OPS –tilannekatsaus - terveystieteiden kandidaattiohjelma  </vt:lpstr>
      <vt:lpstr>Kanditutkinnon tavoitteet</vt:lpstr>
      <vt:lpstr>LPE-kanditutkinnon viisi tavoitealuetta</vt:lpstr>
      <vt:lpstr>OPS rakentuu osaamisalueista</vt:lpstr>
      <vt:lpstr>Liikuntapedagogiikan opintoja</vt:lpstr>
      <vt:lpstr>Mitä nyt?</vt:lpstr>
      <vt:lpstr>Keskusteltavaksi</vt:lpstr>
      <vt:lpstr>Tutkintorakenne (2019) kandidaatti 180 op</vt:lpstr>
      <vt:lpstr>PowerPoint Presentation</vt:lpstr>
      <vt:lpstr>PowerPoint Presentation</vt:lpstr>
      <vt:lpstr>Liikuntabiologiaa LPE-opiskelijoille (12 op) </vt:lpstr>
      <vt:lpstr>Liikuntabiologian perusteet-moduli (20 op) </vt:lpstr>
      <vt:lpstr>Tutkintorakenne (2019) maisteri 120 op</vt:lpstr>
      <vt:lpstr>PowerPoint Presentation</vt:lpstr>
      <vt:lpstr>PowerPoint Presentation</vt:lpstr>
      <vt:lpstr>PowerPoint Presentation</vt:lpstr>
      <vt:lpstr>PowerPoint Presentation</vt:lpstr>
      <vt:lpstr>Tiedekunnan metodi- ja etiikkaryhmän kooste</vt:lpstr>
      <vt:lpstr>Tutkinto-ohjelmien OPS –tilannekatsaus - LYT</vt:lpstr>
      <vt:lpstr>Tutkinto-ohjelmien OPS –tilannekatsaus - LYT</vt:lpstr>
      <vt:lpstr>Tutkinto-ohjelmien OPS –tilannekatsaus - LYT</vt:lpstr>
      <vt:lpstr>Tutkinto-ohjelmien OPS –tilannekatsaus - LYT</vt:lpstr>
      <vt:lpstr>LTKn yhteiset opinnot 2020-2023</vt:lpstr>
      <vt:lpstr>LTKn ryhmäohjaushanke 2019</vt:lpstr>
      <vt:lpstr>LTKn ryhmäohjaushanke 2019</vt:lpstr>
      <vt:lpstr>LTKn ryhmäohjaushanke 2019</vt:lpstr>
      <vt:lpstr>LTKn ryhmäohjaushanke 2019</vt:lpstr>
      <vt:lpstr>LTKn ryhmäohjaushanke 2019</vt:lpstr>
      <vt:lpstr>OPS 2020-2023 aikataulu</vt:lpstr>
      <vt:lpstr>PowerPoint Presentation</vt:lpstr>
      <vt:lpstr>Tutkinto-ohjelmavastaavat</vt:lpstr>
    </vt:vector>
  </TitlesOfParts>
  <Company>University Of Jyväskylä</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OPS –työ 2020-2023</dc:title>
  <dc:creator>Bottas, Reijo</dc:creator>
  <cp:lastModifiedBy>Bottas, Reijo</cp:lastModifiedBy>
  <cp:revision>1079</cp:revision>
  <cp:lastPrinted>2019-10-11T08:05:47Z</cp:lastPrinted>
  <dcterms:created xsi:type="dcterms:W3CDTF">2018-10-10T19:49:44Z</dcterms:created>
  <dcterms:modified xsi:type="dcterms:W3CDTF">2019-10-21T09:03:48Z</dcterms:modified>
</cp:coreProperties>
</file>