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5" r:id="rId2"/>
    <p:sldId id="256" r:id="rId3"/>
    <p:sldId id="257" r:id="rId4"/>
    <p:sldId id="258" r:id="rId5"/>
    <p:sldId id="264" r:id="rId6"/>
    <p:sldId id="263" r:id="rId7"/>
    <p:sldId id="259" r:id="rId8"/>
    <p:sldId id="262" r:id="rId9"/>
    <p:sldId id="260" r:id="rId10"/>
    <p:sldId id="261" r:id="rId11"/>
  </p:sldIdLst>
  <p:sldSz cx="12192000" cy="6858000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A03F6-B03D-4374-A513-66BCAC39349E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D15EF-3DBB-4809-B155-47FE6F15196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804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826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96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11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47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431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014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128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268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51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8889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641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B5FD8-7682-4E07-A613-7F35642E09F1}" type="datetimeFigureOut">
              <a:rPr lang="fi-FI" smtClean="0"/>
              <a:t>25.8.2017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8D12B-E698-4473-A53C-34BF208F76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559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yu.fi/sport/opiskelu/ohjauksen-toteuttamissuunnitelma-2017-2020/ohjauksen-toteuttamissuunnitelma-2017-2020-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Ohjauksen koulutustilaisuus (LTK)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JY:n</a:t>
            </a:r>
            <a:r>
              <a:rPr lang="fi-FI" dirty="0" smtClean="0"/>
              <a:t> ohjauksen uudet linjaukset (12/2016) </a:t>
            </a:r>
          </a:p>
          <a:p>
            <a:pPr marL="0" indent="0">
              <a:buNone/>
            </a:pPr>
            <a:r>
              <a:rPr lang="fi-FI" dirty="0" smtClean="0"/>
              <a:t>&gt;&gt; Ohjauksen toteuttamissuunnitelma 2017-2020 (5/2017)</a:t>
            </a:r>
          </a:p>
          <a:p>
            <a:pPr lvl="1"/>
            <a:r>
              <a:rPr lang="fi-FI" dirty="0" smtClean="0"/>
              <a:t>sallii tieteenalojen / tutkintojen autonomian ohjauksen käytännön toteuttamisessa (</a:t>
            </a:r>
            <a:r>
              <a:rPr lang="fi-FI" dirty="0" err="1" smtClean="0"/>
              <a:t>mm.ryhmänohjaus</a:t>
            </a:r>
            <a:r>
              <a:rPr lang="fi-FI" dirty="0" smtClean="0"/>
              <a:t>)</a:t>
            </a:r>
          </a:p>
          <a:p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&gt;&gt; hyväksi koettujen ohjauskäytänteiden ja kokemusten jakaminen</a:t>
            </a:r>
          </a:p>
          <a:p>
            <a:pPr marL="0" indent="0">
              <a:buNone/>
            </a:pPr>
            <a:r>
              <a:rPr lang="fi-FI" dirty="0" smtClean="0"/>
              <a:t>&gt;&gt; eri ohjausroolien vastuista, tehtävistä sekä yhteistyöstä keskusteleminen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1297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Ohjauksen periaatteet, toimenpiteet ja vastuut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Henkilöstön </a:t>
            </a:r>
            <a:r>
              <a:rPr lang="fi-FI" b="1" dirty="0"/>
              <a:t>ohjausosaamista </a:t>
            </a:r>
            <a:r>
              <a:rPr lang="fi-FI" b="1" dirty="0" smtClean="0"/>
              <a:t>kehitetään:</a:t>
            </a:r>
          </a:p>
          <a:p>
            <a:r>
              <a:rPr lang="fi-FI" dirty="0"/>
              <a:t>Jyväskylän yliopiston täydennyskoulutusta, sekä tiedekunnan omaa </a:t>
            </a:r>
            <a:r>
              <a:rPr lang="fi-FI" dirty="0" smtClean="0"/>
              <a:t>ohjauskoulutusta </a:t>
            </a:r>
            <a:r>
              <a:rPr lang="fi-FI" dirty="0"/>
              <a:t>kiinnostuksen ja tarpeiden </a:t>
            </a:r>
            <a:r>
              <a:rPr lang="fi-FI" dirty="0" smtClean="0"/>
              <a:t>suunnassa</a:t>
            </a:r>
          </a:p>
          <a:p>
            <a:r>
              <a:rPr lang="fi-FI" dirty="0"/>
              <a:t>Ohjauksen kehittämistä tukee omaopettajien / ryhmäohjaajien </a:t>
            </a:r>
            <a:r>
              <a:rPr lang="fi-FI" dirty="0" smtClean="0"/>
              <a:t>vertaisryhmätoiminta (</a:t>
            </a:r>
            <a:r>
              <a:rPr lang="fi-FI" b="1" dirty="0" smtClean="0"/>
              <a:t>Peda.net</a:t>
            </a:r>
            <a:r>
              <a:rPr lang="fi-FI" dirty="0" smtClean="0"/>
              <a:t>/Moodle?)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5125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Ohjauksen toteuttamissuunnitelma 2017-2020 </a:t>
            </a:r>
            <a:r>
              <a:rPr lang="fi-FI" sz="4800" dirty="0" smtClean="0"/>
              <a:t/>
            </a:r>
            <a:br>
              <a:rPr lang="fi-FI" sz="4800" dirty="0" smtClean="0"/>
            </a:br>
            <a:r>
              <a:rPr lang="fi-FI" sz="4800" dirty="0" smtClean="0"/>
              <a:t>Liikuntatieteellinen </a:t>
            </a:r>
            <a:r>
              <a:rPr lang="fi-FI" sz="4800" dirty="0"/>
              <a:t>tiedekunta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>
                <a:hlinkClick r:id="rId2"/>
              </a:rPr>
              <a:t>https://www.jyu.fi/sport/opiskelu/ohjauksen-toteuttamissuunnitelma-2017-2020/ohjauksen-toteuttamissuunnitelma-2017-2020-1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0567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81145" cy="1325563"/>
          </a:xfrm>
        </p:spPr>
        <p:txBody>
          <a:bodyPr/>
          <a:lstStyle/>
          <a:p>
            <a:r>
              <a:rPr lang="fi-FI" b="1" dirty="0"/>
              <a:t>Liikuntatieteellisen tiedekunnan ohjaustoiminta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39297"/>
            <a:ext cx="10515600" cy="4351338"/>
          </a:xfrm>
        </p:spPr>
        <p:txBody>
          <a:bodyPr/>
          <a:lstStyle/>
          <a:p>
            <a:endParaRPr lang="fi-FI" dirty="0" smtClean="0"/>
          </a:p>
          <a:p>
            <a:r>
              <a:rPr lang="fi-FI" dirty="0"/>
              <a:t>opiskelun ja oppimisen ohjauksella tarkoitetaan </a:t>
            </a:r>
            <a:r>
              <a:rPr lang="fi-FI" b="1" dirty="0"/>
              <a:t>kaikkia opetus- ja ohjaustekoja</a:t>
            </a:r>
            <a:r>
              <a:rPr lang="fi-FI" dirty="0"/>
              <a:t>, joilla edistetään </a:t>
            </a:r>
            <a:r>
              <a:rPr lang="fi-FI" b="1" dirty="0"/>
              <a:t>opiskelijan oppimista ja osaamista </a:t>
            </a:r>
            <a:r>
              <a:rPr lang="fi-FI" dirty="0"/>
              <a:t>sekä </a:t>
            </a:r>
            <a:r>
              <a:rPr lang="fi-FI" b="1" dirty="0"/>
              <a:t>asiantuntijaksi kehittymistä ja kasvamista</a:t>
            </a:r>
            <a:r>
              <a:rPr lang="fi-FI" dirty="0" smtClean="0"/>
              <a:t>.</a:t>
            </a:r>
          </a:p>
          <a:p>
            <a:endParaRPr lang="fi-FI" dirty="0"/>
          </a:p>
          <a:p>
            <a:r>
              <a:rPr lang="fi-FI" dirty="0"/>
              <a:t>o</a:t>
            </a:r>
            <a:r>
              <a:rPr lang="fi-FI" dirty="0" smtClean="0"/>
              <a:t>hjaus </a:t>
            </a:r>
            <a:r>
              <a:rPr lang="fi-FI" b="1" dirty="0"/>
              <a:t>integroituu tiedekunnan kaikkeen pedagogiseen toimintaan</a:t>
            </a:r>
            <a:r>
              <a:rPr lang="fi-FI" dirty="0"/>
              <a:t>, jossa opiskelijan ohjaus on </a:t>
            </a:r>
            <a:r>
              <a:rPr lang="fi-FI" b="1" dirty="0"/>
              <a:t>kokonaisvaltaista</a:t>
            </a:r>
            <a:r>
              <a:rPr lang="fi-FI" dirty="0"/>
              <a:t> ja siihen </a:t>
            </a:r>
            <a:r>
              <a:rPr lang="fi-FI" b="1" dirty="0"/>
              <a:t>osallistuu koko henkilöstö</a:t>
            </a:r>
          </a:p>
        </p:txBody>
      </p:sp>
    </p:spTree>
    <p:extLst>
      <p:ext uri="{BB962C8B-B14F-4D97-AF65-F5344CB8AC3E}">
        <p14:creationId xmlns:p14="http://schemas.microsoft.com/office/powerpoint/2010/main" val="30681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Ohjauksen tavoite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opiskelijat saavat perusopintojen kaikissa eri vaiheissa opiskelun, hyvinvoinnin ja ammatillisen urakehityksen kannalta </a:t>
            </a:r>
            <a:r>
              <a:rPr lang="fi-FI" b="1" dirty="0"/>
              <a:t>tarvitsemansa </a:t>
            </a:r>
            <a:r>
              <a:rPr lang="fi-FI" b="1" dirty="0" smtClean="0"/>
              <a:t>tuen</a:t>
            </a:r>
          </a:p>
          <a:p>
            <a:r>
              <a:rPr lang="fi-FI" dirty="0" smtClean="0"/>
              <a:t>tukea </a:t>
            </a:r>
            <a:r>
              <a:rPr lang="fi-FI" dirty="0"/>
              <a:t>opiskelijan </a:t>
            </a:r>
            <a:r>
              <a:rPr lang="fi-FI" b="1" dirty="0"/>
              <a:t>itseohjautuvuutta</a:t>
            </a:r>
            <a:r>
              <a:rPr lang="fi-FI" dirty="0"/>
              <a:t> ja </a:t>
            </a:r>
            <a:r>
              <a:rPr lang="fi-FI" b="1" dirty="0"/>
              <a:t>aktiivisuutta</a:t>
            </a:r>
            <a:r>
              <a:rPr lang="fi-FI" dirty="0"/>
              <a:t> kehittäen opiskelutaitoja, opiskelun ja oppimisen suunnitelmallisuutta sekä opiskelijan </a:t>
            </a:r>
            <a:r>
              <a:rPr lang="fi-FI" b="1" dirty="0"/>
              <a:t>motivaatiota</a:t>
            </a:r>
            <a:r>
              <a:rPr lang="fi-FI" dirty="0"/>
              <a:t>, </a:t>
            </a:r>
            <a:r>
              <a:rPr lang="fi-FI" b="1" dirty="0"/>
              <a:t>yhteistyökykyä</a:t>
            </a:r>
            <a:r>
              <a:rPr lang="fi-FI" dirty="0"/>
              <a:t> sekä </a:t>
            </a:r>
            <a:r>
              <a:rPr lang="fi-FI" b="1" dirty="0" smtClean="0"/>
              <a:t>itsearviointitaitoja</a:t>
            </a:r>
          </a:p>
          <a:p>
            <a:r>
              <a:rPr lang="fi-FI" b="1" dirty="0" smtClean="0"/>
              <a:t>opiskelijan </a:t>
            </a:r>
            <a:r>
              <a:rPr lang="fi-FI" b="1" dirty="0"/>
              <a:t>on mahdollista rakentaa itselleen </a:t>
            </a:r>
            <a:r>
              <a:rPr lang="fi-FI" dirty="0"/>
              <a:t>oppimisen, asiantuntijuuden kehittymisen ja työelämäosaamisen kannalta mielekäs </a:t>
            </a:r>
            <a:r>
              <a:rPr lang="fi-FI" dirty="0" smtClean="0"/>
              <a:t>tutkinto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993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462" y="170729"/>
            <a:ext cx="10515600" cy="1325563"/>
          </a:xfrm>
        </p:spPr>
        <p:txBody>
          <a:bodyPr>
            <a:normAutofit/>
          </a:bodyPr>
          <a:lstStyle/>
          <a:p>
            <a:r>
              <a:rPr lang="fi-FI" sz="3600" b="1" dirty="0"/>
              <a:t>Ohjauksen </a:t>
            </a:r>
            <a:r>
              <a:rPr lang="fi-FI" sz="3600" b="1" dirty="0" smtClean="0"/>
              <a:t>periaatteet, toimenpiteet </a:t>
            </a:r>
            <a:r>
              <a:rPr lang="fi-FI" sz="3600" b="1" dirty="0"/>
              <a:t>ja vastuut</a:t>
            </a:r>
            <a:endParaRPr lang="fi-F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462" y="1496292"/>
            <a:ext cx="10624127" cy="4770584"/>
          </a:xfrm>
        </p:spPr>
        <p:txBody>
          <a:bodyPr>
            <a:normAutofit/>
          </a:bodyPr>
          <a:lstStyle/>
          <a:p>
            <a:r>
              <a:rPr lang="fi-FI" b="1" dirty="0" smtClean="0"/>
              <a:t>Ryhmäohjaus (perusohjaus):</a:t>
            </a:r>
          </a:p>
          <a:p>
            <a:pPr lvl="1"/>
            <a:r>
              <a:rPr lang="fi-FI" dirty="0" smtClean="0"/>
              <a:t>Jyväskylän </a:t>
            </a:r>
            <a:r>
              <a:rPr lang="fi-FI" dirty="0"/>
              <a:t>yliopiston Ryhmäohjaus – </a:t>
            </a:r>
            <a:r>
              <a:rPr lang="fi-FI" dirty="0" smtClean="0"/>
              <a:t>toimintamalli (linkki)</a:t>
            </a:r>
            <a:endParaRPr lang="fi-FI" sz="1700" dirty="0" smtClean="0"/>
          </a:p>
          <a:p>
            <a:pPr lvl="1"/>
            <a:r>
              <a:rPr lang="fi-FI" dirty="0" smtClean="0"/>
              <a:t>yksilö- </a:t>
            </a:r>
            <a:r>
              <a:rPr lang="fi-FI" dirty="0"/>
              <a:t>ja </a:t>
            </a:r>
            <a:r>
              <a:rPr lang="fi-FI" dirty="0" smtClean="0"/>
              <a:t>ryhmäohjauksena (omaopettaja)</a:t>
            </a:r>
          </a:p>
          <a:p>
            <a:pPr lvl="1"/>
            <a:r>
              <a:rPr lang="fi-FI" dirty="0" smtClean="0"/>
              <a:t>ryhmäkoko </a:t>
            </a:r>
            <a:r>
              <a:rPr lang="fi-FI" dirty="0"/>
              <a:t>10-20 opiskelijaa / </a:t>
            </a:r>
            <a:r>
              <a:rPr lang="fi-FI" dirty="0" smtClean="0"/>
              <a:t>ryhmäohjaaja</a:t>
            </a:r>
          </a:p>
          <a:p>
            <a:pPr lvl="1"/>
            <a:r>
              <a:rPr lang="fi-FI" dirty="0"/>
              <a:t>3 * 2h / </a:t>
            </a:r>
            <a:r>
              <a:rPr lang="fi-FI" dirty="0" smtClean="0"/>
              <a:t>lukukausi</a:t>
            </a:r>
          </a:p>
          <a:p>
            <a:pPr lvl="1"/>
            <a:r>
              <a:rPr lang="fi-FI" dirty="0" smtClean="0"/>
              <a:t>Integroituna ryhmäohjaus-/asiantuntijuuskursseihin</a:t>
            </a:r>
          </a:p>
          <a:p>
            <a:pPr lvl="1"/>
            <a:r>
              <a:rPr lang="fi-FI" dirty="0"/>
              <a:t>viikoittainen ohjausaika (2h).</a:t>
            </a:r>
            <a:endParaRPr lang="fi-FI" dirty="0" smtClean="0"/>
          </a:p>
          <a:p>
            <a:pPr lvl="1"/>
            <a:r>
              <a:rPr lang="fi-FI" dirty="0" smtClean="0"/>
              <a:t>koko opintopolun ajan</a:t>
            </a:r>
          </a:p>
          <a:p>
            <a:pPr lvl="1"/>
            <a:r>
              <a:rPr lang="fi-FI" dirty="0"/>
              <a:t>r</a:t>
            </a:r>
            <a:r>
              <a:rPr lang="fi-FI" dirty="0" smtClean="0"/>
              <a:t>yhmäohjaajien vapaaehtoinen rekrytointi</a:t>
            </a:r>
          </a:p>
          <a:p>
            <a:pPr lvl="1"/>
            <a:r>
              <a:rPr lang="fi-FI" dirty="0" smtClean="0"/>
              <a:t>Omaopettajana/ryhmäohjaajana </a:t>
            </a:r>
            <a:r>
              <a:rPr lang="fi-FI" dirty="0"/>
              <a:t>toimiminen kirjataan tehtävänkuvaukseen (YPJ) 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8754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271"/>
            <a:ext cx="10855036" cy="1325563"/>
          </a:xfrm>
        </p:spPr>
        <p:txBody>
          <a:bodyPr>
            <a:normAutofit/>
          </a:bodyPr>
          <a:lstStyle/>
          <a:p>
            <a:r>
              <a:rPr lang="fi-FI" sz="3600" b="1" dirty="0" smtClean="0"/>
              <a:t>Jyväskylän yliopiston Ryhmäohjaus – toimintamalli </a:t>
            </a:r>
            <a:endParaRPr lang="fi-FI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8508"/>
            <a:ext cx="10515600" cy="5098473"/>
          </a:xfrm>
        </p:spPr>
        <p:txBody>
          <a:bodyPr>
            <a:normAutofit fontScale="92500"/>
          </a:bodyPr>
          <a:lstStyle/>
          <a:p>
            <a:r>
              <a:rPr lang="fi-FI" dirty="0" smtClean="0"/>
              <a:t>tuetaan opiskelijoiden </a:t>
            </a:r>
            <a:r>
              <a:rPr lang="fi-FI" b="1" dirty="0" smtClean="0"/>
              <a:t>yhteishenkeä ja ryhmäytymistä</a:t>
            </a:r>
          </a:p>
          <a:p>
            <a:r>
              <a:rPr lang="fi-FI" dirty="0" smtClean="0"/>
              <a:t>opiskelijat oppivat </a:t>
            </a:r>
            <a:r>
              <a:rPr lang="fi-FI" b="1" dirty="0" smtClean="0"/>
              <a:t>reflektoimaan </a:t>
            </a:r>
            <a:r>
              <a:rPr lang="fi-FI" dirty="0" smtClean="0"/>
              <a:t>ja jakamaan </a:t>
            </a:r>
            <a:r>
              <a:rPr lang="fi-FI" b="1" dirty="0" smtClean="0"/>
              <a:t>kokemuksiaan</a:t>
            </a:r>
          </a:p>
          <a:p>
            <a:r>
              <a:rPr lang="fi-FI" dirty="0" smtClean="0"/>
              <a:t>opiskelijoiden </a:t>
            </a:r>
            <a:r>
              <a:rPr lang="fi-FI" b="1" dirty="0" smtClean="0"/>
              <a:t>vertaistuen</a:t>
            </a:r>
            <a:r>
              <a:rPr lang="fi-FI" dirty="0" smtClean="0"/>
              <a:t> hyödyntämistä ja ryhmän toiminnan </a:t>
            </a:r>
            <a:r>
              <a:rPr lang="fi-FI" dirty="0" err="1" smtClean="0"/>
              <a:t>fasilitointia</a:t>
            </a:r>
            <a:endParaRPr lang="fi-FI" dirty="0"/>
          </a:p>
          <a:p>
            <a:r>
              <a:rPr lang="fi-FI" b="1" dirty="0" smtClean="0"/>
              <a:t>sitoutetaan</a:t>
            </a:r>
            <a:r>
              <a:rPr lang="fi-FI" dirty="0" smtClean="0"/>
              <a:t> opiskelijoita yliopistoyhteisöön ja oppiaineeseen.</a:t>
            </a:r>
          </a:p>
          <a:p>
            <a:r>
              <a:rPr lang="fi-FI" dirty="0" smtClean="0"/>
              <a:t>luoda hyvä </a:t>
            </a:r>
            <a:r>
              <a:rPr lang="fi-FI" b="1" dirty="0" smtClean="0"/>
              <a:t>keskusteluyhteys</a:t>
            </a:r>
            <a:r>
              <a:rPr lang="fi-FI" dirty="0" smtClean="0"/>
              <a:t> henkilöstön ja opiskelijoiden välille</a:t>
            </a:r>
          </a:p>
          <a:p>
            <a:r>
              <a:rPr lang="fi-FI" dirty="0" smtClean="0"/>
              <a:t>tiedonkulun ja </a:t>
            </a:r>
            <a:r>
              <a:rPr lang="fi-FI" b="1" dirty="0" smtClean="0"/>
              <a:t>opiskeluilmapiirin</a:t>
            </a:r>
            <a:r>
              <a:rPr lang="fi-FI" dirty="0" smtClean="0"/>
              <a:t> parantaminen. </a:t>
            </a:r>
          </a:p>
          <a:p>
            <a:r>
              <a:rPr lang="fi-FI" dirty="0" smtClean="0"/>
              <a:t>saada opiskelijat ottamaan </a:t>
            </a:r>
            <a:r>
              <a:rPr lang="fi-FI" b="1" dirty="0" smtClean="0"/>
              <a:t>vastuuta omista opinnoistaan ja valinnoistaan</a:t>
            </a:r>
            <a:r>
              <a:rPr lang="fi-FI" dirty="0" smtClean="0"/>
              <a:t>. </a:t>
            </a:r>
          </a:p>
          <a:p>
            <a:r>
              <a:rPr lang="fi-FI" b="1" dirty="0" smtClean="0"/>
              <a:t>selkeyttää ja helpottaa </a:t>
            </a:r>
            <a:r>
              <a:rPr lang="fi-FI" dirty="0" smtClean="0"/>
              <a:t>opiskelijoiden ohjausta, parantaa sen </a:t>
            </a:r>
            <a:r>
              <a:rPr lang="fi-FI" b="1" dirty="0" smtClean="0"/>
              <a:t>laatua</a:t>
            </a:r>
            <a:r>
              <a:rPr lang="fi-FI" dirty="0" smtClean="0"/>
              <a:t> sekä tasa-arvoistaa ohjausvastuuta oppiaineissa</a:t>
            </a:r>
          </a:p>
          <a:p>
            <a:r>
              <a:rPr lang="fi-FI" u="sng" dirty="0" smtClean="0"/>
              <a:t>Opettajan pääasiallinen tehtävä on ryhmäohjauksessa tapahtuvan </a:t>
            </a:r>
            <a:r>
              <a:rPr lang="fi-FI" b="1" u="sng" dirty="0" smtClean="0"/>
              <a:t>keskustelun ja toiminnan </a:t>
            </a:r>
            <a:r>
              <a:rPr lang="fi-FI" b="1" u="sng" dirty="0" err="1" smtClean="0"/>
              <a:t>fasilitointi</a:t>
            </a:r>
            <a:endParaRPr lang="fi-FI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35630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462" y="170729"/>
            <a:ext cx="10515600" cy="1325563"/>
          </a:xfrm>
        </p:spPr>
        <p:txBody>
          <a:bodyPr>
            <a:normAutofit/>
          </a:bodyPr>
          <a:lstStyle/>
          <a:p>
            <a:r>
              <a:rPr lang="fi-FI" sz="3600" b="1" dirty="0"/>
              <a:t>Ohjauksen </a:t>
            </a:r>
            <a:r>
              <a:rPr lang="fi-FI" sz="3600" b="1" dirty="0" smtClean="0"/>
              <a:t>periaatteet, toimenpiteet </a:t>
            </a:r>
            <a:r>
              <a:rPr lang="fi-FI" sz="3600" b="1" dirty="0"/>
              <a:t>ja vastuut</a:t>
            </a:r>
            <a:endParaRPr lang="fi-F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462" y="1496292"/>
            <a:ext cx="10624127" cy="4770584"/>
          </a:xfrm>
        </p:spPr>
        <p:txBody>
          <a:bodyPr>
            <a:normAutofit/>
          </a:bodyPr>
          <a:lstStyle/>
          <a:p>
            <a:r>
              <a:rPr lang="fi-FI" b="1" dirty="0" smtClean="0"/>
              <a:t>Ryhmäohjaus (perusohjaus):</a:t>
            </a:r>
          </a:p>
          <a:p>
            <a:pPr lvl="1"/>
            <a:r>
              <a:rPr lang="fi-FI" dirty="0" smtClean="0"/>
              <a:t>Jyväskylän </a:t>
            </a:r>
            <a:r>
              <a:rPr lang="fi-FI" dirty="0"/>
              <a:t>yliopiston Ryhmäohjaus – </a:t>
            </a:r>
            <a:r>
              <a:rPr lang="fi-FI" dirty="0" smtClean="0"/>
              <a:t>toimintamalli (linkki)</a:t>
            </a:r>
            <a:endParaRPr lang="fi-FI" sz="1700" dirty="0" smtClean="0"/>
          </a:p>
          <a:p>
            <a:pPr lvl="1"/>
            <a:r>
              <a:rPr lang="fi-FI" dirty="0" smtClean="0"/>
              <a:t>yksilö- </a:t>
            </a:r>
            <a:r>
              <a:rPr lang="fi-FI" dirty="0"/>
              <a:t>ja </a:t>
            </a:r>
            <a:r>
              <a:rPr lang="fi-FI" dirty="0" smtClean="0"/>
              <a:t>ryhmäohjauksena (omaopettaja)</a:t>
            </a:r>
          </a:p>
          <a:p>
            <a:pPr lvl="1"/>
            <a:r>
              <a:rPr lang="fi-FI" dirty="0" smtClean="0"/>
              <a:t>ryhmäkoko </a:t>
            </a:r>
            <a:r>
              <a:rPr lang="fi-FI" dirty="0"/>
              <a:t>10-20 opiskelijaa / </a:t>
            </a:r>
            <a:r>
              <a:rPr lang="fi-FI" dirty="0" smtClean="0"/>
              <a:t>ryhmäohjaaja</a:t>
            </a:r>
          </a:p>
          <a:p>
            <a:pPr lvl="1"/>
            <a:r>
              <a:rPr lang="fi-FI" dirty="0"/>
              <a:t>3 * 2h / </a:t>
            </a:r>
            <a:r>
              <a:rPr lang="fi-FI" dirty="0" smtClean="0"/>
              <a:t>lukukausi</a:t>
            </a:r>
          </a:p>
          <a:p>
            <a:pPr lvl="1"/>
            <a:r>
              <a:rPr lang="fi-FI" dirty="0" smtClean="0"/>
              <a:t>Integroituna ohjauksen - kursseihin</a:t>
            </a:r>
          </a:p>
          <a:p>
            <a:pPr lvl="1"/>
            <a:r>
              <a:rPr lang="fi-FI" dirty="0"/>
              <a:t>viikoittainen ohjausaika (2h).</a:t>
            </a:r>
            <a:endParaRPr lang="fi-FI" dirty="0" smtClean="0"/>
          </a:p>
          <a:p>
            <a:pPr lvl="1"/>
            <a:r>
              <a:rPr lang="fi-FI" dirty="0" smtClean="0"/>
              <a:t>koko opintopolun ajan</a:t>
            </a:r>
          </a:p>
          <a:p>
            <a:pPr lvl="1"/>
            <a:r>
              <a:rPr lang="fi-FI" dirty="0"/>
              <a:t>r</a:t>
            </a:r>
            <a:r>
              <a:rPr lang="fi-FI" dirty="0" smtClean="0"/>
              <a:t>yhmäohjaajien vapaaehtoinen rekrytointi</a:t>
            </a:r>
          </a:p>
          <a:p>
            <a:pPr lvl="1"/>
            <a:r>
              <a:rPr lang="fi-FI" dirty="0" smtClean="0"/>
              <a:t>Omaopettajana/ryhmäohjaajana </a:t>
            </a:r>
            <a:r>
              <a:rPr lang="fi-FI" dirty="0"/>
              <a:t>toimiminen kirjataan tehtävänkuvaukseen (YPJ) 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44940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462" y="170729"/>
            <a:ext cx="10515600" cy="1325563"/>
          </a:xfrm>
        </p:spPr>
        <p:txBody>
          <a:bodyPr>
            <a:normAutofit/>
          </a:bodyPr>
          <a:lstStyle/>
          <a:p>
            <a:r>
              <a:rPr lang="fi-FI" sz="3600" b="1" dirty="0"/>
              <a:t>Ohjauksen </a:t>
            </a:r>
            <a:r>
              <a:rPr lang="fi-FI" sz="3600" b="1" dirty="0" smtClean="0"/>
              <a:t>periaatteet, toimenpiteet </a:t>
            </a:r>
            <a:r>
              <a:rPr lang="fi-FI" sz="3600" b="1" dirty="0"/>
              <a:t>ja vastuut</a:t>
            </a:r>
            <a:endParaRPr lang="fi-F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584035"/>
            <a:ext cx="10624127" cy="4659747"/>
          </a:xfrm>
        </p:spPr>
        <p:txBody>
          <a:bodyPr>
            <a:normAutofit/>
          </a:bodyPr>
          <a:lstStyle/>
          <a:p>
            <a:r>
              <a:rPr lang="fi-FI" b="1" dirty="0" smtClean="0"/>
              <a:t>Ryhmäohjaus (perusohjaus):</a:t>
            </a:r>
          </a:p>
          <a:p>
            <a:pPr lvl="1"/>
            <a:r>
              <a:rPr lang="fi-FI" b="1" dirty="0" smtClean="0"/>
              <a:t>HOPS: </a:t>
            </a:r>
            <a:r>
              <a:rPr lang="fi-FI" dirty="0"/>
              <a:t>omaopettajan ja amanuenssin </a:t>
            </a:r>
            <a:r>
              <a:rPr lang="fi-FI" dirty="0" smtClean="0"/>
              <a:t>ohjauksessa</a:t>
            </a:r>
          </a:p>
          <a:p>
            <a:pPr lvl="2"/>
            <a:r>
              <a:rPr lang="fi-FI" dirty="0"/>
              <a:t>Opiskelijan </a:t>
            </a:r>
            <a:r>
              <a:rPr lang="fi-FI" b="1" dirty="0"/>
              <a:t>itsensä määrittelemät oppimistavoitteet ja kehittymistarpeet luovat perustan </a:t>
            </a:r>
            <a:r>
              <a:rPr lang="fi-FI" dirty="0" err="1"/>
              <a:t>HOPSille</a:t>
            </a:r>
            <a:r>
              <a:rPr lang="fi-FI" dirty="0"/>
              <a:t> ja tutkinnon OPS pohjaisille </a:t>
            </a:r>
            <a:r>
              <a:rPr lang="fi-FI" dirty="0" smtClean="0"/>
              <a:t>oppimissisällöille</a:t>
            </a:r>
          </a:p>
          <a:p>
            <a:pPr lvl="2"/>
            <a:r>
              <a:rPr lang="fi-FI" dirty="0"/>
              <a:t>Koulutuspalvelut (opintopäällikkö, opintohallintohenkilöstö, koulutussuunnittelijat) tarjoavat </a:t>
            </a:r>
            <a:r>
              <a:rPr lang="fi-FI" dirty="0" err="1"/>
              <a:t>HOPSin</a:t>
            </a:r>
            <a:r>
              <a:rPr lang="fi-FI" dirty="0"/>
              <a:t> tueksi tarvittavan tiedon </a:t>
            </a:r>
            <a:endParaRPr lang="fi-FI" dirty="0" smtClean="0"/>
          </a:p>
          <a:p>
            <a:pPr lvl="1"/>
            <a:r>
              <a:rPr lang="fi-FI" b="1" dirty="0"/>
              <a:t>Portfolion</a:t>
            </a:r>
            <a:r>
              <a:rPr lang="fi-FI" dirty="0"/>
              <a:t> rakentumisesta, seurannasta ja arvioinnista vastaa oma opettaja / </a:t>
            </a:r>
            <a:r>
              <a:rPr lang="fi-FI" dirty="0" smtClean="0"/>
              <a:t>ryhmäohjaaja</a:t>
            </a:r>
          </a:p>
          <a:p>
            <a:pPr lvl="1"/>
            <a:r>
              <a:rPr lang="fi-FI" dirty="0"/>
              <a:t>Omaopettaja/ryhmänohjaaja ja </a:t>
            </a:r>
            <a:r>
              <a:rPr lang="fi-FI" b="1" dirty="0" err="1"/>
              <a:t>Hyvis</a:t>
            </a:r>
            <a:r>
              <a:rPr lang="fi-FI" b="1" dirty="0"/>
              <a:t> / </a:t>
            </a:r>
            <a:r>
              <a:rPr lang="fi-FI" b="1" dirty="0" err="1"/>
              <a:t>Goodies</a:t>
            </a:r>
            <a:r>
              <a:rPr lang="fi-FI" b="1" dirty="0"/>
              <a:t> </a:t>
            </a:r>
            <a:r>
              <a:rPr lang="fi-FI" dirty="0"/>
              <a:t>ohjaajat toimivat ohjauksessa </a:t>
            </a:r>
            <a:r>
              <a:rPr lang="fi-FI" dirty="0" smtClean="0"/>
              <a:t>yhteistyössä</a:t>
            </a:r>
            <a:endParaRPr lang="fi-FI" dirty="0"/>
          </a:p>
          <a:p>
            <a:pPr lvl="1"/>
            <a:r>
              <a:rPr lang="fi-FI" dirty="0"/>
              <a:t>Omaopettaja / ryhmäohjaaja kerää </a:t>
            </a:r>
            <a:r>
              <a:rPr lang="fi-FI" b="1" dirty="0"/>
              <a:t>palautetta</a:t>
            </a:r>
            <a:r>
              <a:rPr lang="fi-FI" dirty="0"/>
              <a:t> ryhmäohjauksen toteutumisesta</a:t>
            </a:r>
          </a:p>
        </p:txBody>
      </p:sp>
    </p:spTree>
    <p:extLst>
      <p:ext uri="{BB962C8B-B14F-4D97-AF65-F5344CB8AC3E}">
        <p14:creationId xmlns:p14="http://schemas.microsoft.com/office/powerpoint/2010/main" val="328717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/>
              <a:t>Ohjauksen periaatteet, toimenpiteet ja vastuut</a:t>
            </a:r>
            <a:endParaRPr lang="fi-F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b="1" dirty="0"/>
              <a:t>Täydentävää </a:t>
            </a:r>
            <a:r>
              <a:rPr lang="fi-FI" b="1" dirty="0" smtClean="0"/>
              <a:t>ohjausta</a:t>
            </a:r>
            <a:r>
              <a:rPr lang="fi-FI" dirty="0" smtClean="0"/>
              <a:t>:</a:t>
            </a:r>
          </a:p>
          <a:p>
            <a:r>
              <a:rPr lang="fi-FI" dirty="0" smtClean="0"/>
              <a:t>annetaan</a:t>
            </a:r>
            <a:r>
              <a:rPr lang="fi-FI" b="1" dirty="0"/>
              <a:t> </a:t>
            </a:r>
            <a:r>
              <a:rPr lang="fi-FI" u="sng" dirty="0"/>
              <a:t>henkilökohtaisena ohjauksena</a:t>
            </a:r>
            <a:r>
              <a:rPr lang="fi-FI" b="1" dirty="0"/>
              <a:t> </a:t>
            </a:r>
            <a:r>
              <a:rPr lang="fi-FI" dirty="0"/>
              <a:t>opiskelijan aloitteesta ja opiskelijan esittämästä aiheesta.</a:t>
            </a:r>
          </a:p>
          <a:p>
            <a:r>
              <a:rPr lang="fi-FI" dirty="0"/>
              <a:t>annetaan koko henkilöstön asiantuntijuuden suunnassa ja sen toteutumisesta vastaavat omaopettaja ja amanuenssi</a:t>
            </a:r>
            <a:r>
              <a:rPr lang="fi-FI" dirty="0" smtClean="0"/>
              <a:t>.</a:t>
            </a:r>
          </a:p>
          <a:p>
            <a:r>
              <a:rPr lang="fi-FI" b="1" dirty="0" smtClean="0"/>
              <a:t>Tehostettua ohjausta:</a:t>
            </a:r>
          </a:p>
          <a:p>
            <a:r>
              <a:rPr lang="fi-FI" u="sng" dirty="0"/>
              <a:t>kun opiskelijan opinnot eivät etene </a:t>
            </a:r>
            <a:r>
              <a:rPr lang="fi-FI" dirty="0"/>
              <a:t>(sairaus, elämäntilanne, motivaation puute ym</a:t>
            </a:r>
            <a:r>
              <a:rPr lang="fi-FI" dirty="0" smtClean="0"/>
              <a:t>.).</a:t>
            </a:r>
            <a:r>
              <a:rPr lang="fi-FI" dirty="0"/>
              <a:t> </a:t>
            </a:r>
            <a:endParaRPr lang="fi-FI" dirty="0" smtClean="0"/>
          </a:p>
          <a:p>
            <a:r>
              <a:rPr lang="fi-FI" dirty="0" smtClean="0"/>
              <a:t>tarvittaessa </a:t>
            </a:r>
            <a:r>
              <a:rPr lang="fi-FI" dirty="0"/>
              <a:t>apuna muita </a:t>
            </a:r>
            <a:r>
              <a:rPr lang="fi-FI" dirty="0" smtClean="0"/>
              <a:t>tahoja (linkki)</a:t>
            </a:r>
          </a:p>
          <a:p>
            <a:r>
              <a:rPr lang="fi-FI" b="1" dirty="0"/>
              <a:t>Muu </a:t>
            </a:r>
            <a:r>
              <a:rPr lang="fi-FI" b="1" dirty="0" smtClean="0"/>
              <a:t>ohjaus; </a:t>
            </a:r>
            <a:r>
              <a:rPr lang="fi-FI" b="1" dirty="0" err="1" smtClean="0"/>
              <a:t>Opiskelijatutorointi</a:t>
            </a:r>
            <a:r>
              <a:rPr lang="fi-FI" b="1" dirty="0" smtClean="0"/>
              <a:t>:</a:t>
            </a:r>
          </a:p>
          <a:p>
            <a:r>
              <a:rPr lang="fi-FI" dirty="0" smtClean="0"/>
              <a:t>opiskelijapalvelut/JYY, </a:t>
            </a:r>
            <a:r>
              <a:rPr lang="fi-FI" dirty="0"/>
              <a:t>tutoreiden</a:t>
            </a:r>
            <a:r>
              <a:rPr lang="fi-FI" b="1" dirty="0"/>
              <a:t> </a:t>
            </a:r>
            <a:r>
              <a:rPr lang="fi-FI" dirty="0"/>
              <a:t>valinnasta ja ohjeistuksesta vastaavat omalta osaltaan opintopäällikkö ja amanuenssit.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6418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414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Ohjauksen koulutustilaisuus (LTK)</vt:lpstr>
      <vt:lpstr>Ohjauksen toteuttamissuunnitelma 2017-2020  Liikuntatieteellinen tiedekunta </vt:lpstr>
      <vt:lpstr>Liikuntatieteellisen tiedekunnan ohjaustoiminta</vt:lpstr>
      <vt:lpstr>Ohjauksen tavoite</vt:lpstr>
      <vt:lpstr>Ohjauksen periaatteet, toimenpiteet ja vastuut</vt:lpstr>
      <vt:lpstr>Jyväskylän yliopiston Ryhmäohjaus – toimintamalli </vt:lpstr>
      <vt:lpstr>Ohjauksen periaatteet, toimenpiteet ja vastuut</vt:lpstr>
      <vt:lpstr>Ohjauksen periaatteet, toimenpiteet ja vastuut</vt:lpstr>
      <vt:lpstr>Ohjauksen periaatteet, toimenpiteet ja vastuut</vt:lpstr>
      <vt:lpstr>Ohjauksen periaatteet, toimenpiteet ja vastuut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Ohjauksen toteuttamissuunnitelma 2017-2020  Liikuntatieteellinen tiedekunta</dc:title>
  <dc:creator>Bottas, Reijo</dc:creator>
  <cp:lastModifiedBy>Bottas, Reijo</cp:lastModifiedBy>
  <cp:revision>32</cp:revision>
  <cp:lastPrinted>2017-08-25T06:35:18Z</cp:lastPrinted>
  <dcterms:created xsi:type="dcterms:W3CDTF">2017-08-24T21:25:50Z</dcterms:created>
  <dcterms:modified xsi:type="dcterms:W3CDTF">2017-08-25T06:51:44Z</dcterms:modified>
</cp:coreProperties>
</file>