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17"/>
  </p:notesMasterIdLst>
  <p:handoutMasterIdLst>
    <p:handoutMasterId r:id="rId18"/>
  </p:handoutMasterIdLst>
  <p:sldIdLst>
    <p:sldId id="272" r:id="rId2"/>
    <p:sldId id="257" r:id="rId3"/>
    <p:sldId id="258" r:id="rId4"/>
    <p:sldId id="266" r:id="rId5"/>
    <p:sldId id="267" r:id="rId6"/>
    <p:sldId id="261" r:id="rId7"/>
    <p:sldId id="274" r:id="rId8"/>
    <p:sldId id="268" r:id="rId9"/>
    <p:sldId id="275" r:id="rId10"/>
    <p:sldId id="269" r:id="rId11"/>
    <p:sldId id="263" r:id="rId12"/>
    <p:sldId id="265" r:id="rId13"/>
    <p:sldId id="264" r:id="rId14"/>
    <p:sldId id="260" r:id="rId15"/>
    <p:sldId id="271" r:id="rId16"/>
  </p:sldIdLst>
  <p:sldSz cx="9144000" cy="6858000" type="screen4x3"/>
  <p:notesSz cx="7315200" cy="96012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4C1447-4B8D-2189-49C5-8E8D98083D2A}" v="18" dt="2022-02-07T07:52:44.6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96" autoAdjust="0"/>
  </p:normalViewPr>
  <p:slideViewPr>
    <p:cSldViewPr>
      <p:cViewPr varScale="1">
        <p:scale>
          <a:sx n="64" d="100"/>
          <a:sy n="64" d="100"/>
        </p:scale>
        <p:origin x="134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kkanen, Arto" userId="S::arillauk@jyu.fi::8b9976e4-28fc-4090-92a0-5c46bb33194a" providerId="AD" clId="Web-{6A4C1447-4B8D-2189-49C5-8E8D98083D2A}"/>
    <pc:docChg chg="addSld delSld modSld sldOrd">
      <pc:chgData name="Laukkanen, Arto" userId="S::arillauk@jyu.fi::8b9976e4-28fc-4090-92a0-5c46bb33194a" providerId="AD" clId="Web-{6A4C1447-4B8D-2189-49C5-8E8D98083D2A}" dt="2022-02-07T07:52:44.665" v="16"/>
      <pc:docMkLst>
        <pc:docMk/>
      </pc:docMkLst>
      <pc:sldChg chg="modSp ord">
        <pc:chgData name="Laukkanen, Arto" userId="S::arillauk@jyu.fi::8b9976e4-28fc-4090-92a0-5c46bb33194a" providerId="AD" clId="Web-{6A4C1447-4B8D-2189-49C5-8E8D98083D2A}" dt="2022-02-07T07:52:44.665" v="16"/>
        <pc:sldMkLst>
          <pc:docMk/>
          <pc:sldMk cId="0" sldId="266"/>
        </pc:sldMkLst>
        <pc:spChg chg="mod">
          <ac:chgData name="Laukkanen, Arto" userId="S::arillauk@jyu.fi::8b9976e4-28fc-4090-92a0-5c46bb33194a" providerId="AD" clId="Web-{6A4C1447-4B8D-2189-49C5-8E8D98083D2A}" dt="2022-02-07T07:52:24.695" v="14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 add del">
        <pc:chgData name="Laukkanen, Arto" userId="S::arillauk@jyu.fi::8b9976e4-28fc-4090-92a0-5c46bb33194a" providerId="AD" clId="Web-{6A4C1447-4B8D-2189-49C5-8E8D98083D2A}" dt="2022-02-07T07:52:40.258" v="15"/>
        <pc:sldMkLst>
          <pc:docMk/>
          <pc:sldMk cId="144727981" sldId="273"/>
        </pc:sldMkLst>
        <pc:spChg chg="mod">
          <ac:chgData name="Laukkanen, Arto" userId="S::arillauk@jyu.fi::8b9976e4-28fc-4090-92a0-5c46bb33194a" providerId="AD" clId="Web-{6A4C1447-4B8D-2189-49C5-8E8D98083D2A}" dt="2022-02-07T07:42:20.570" v="8" actId="20577"/>
          <ac:spMkLst>
            <pc:docMk/>
            <pc:sldMk cId="144727981" sldId="273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2EBD9B57-316D-4840-A2A1-9214E3824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76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1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DA09C609-2388-4C56-9583-920078B06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099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C33636-337A-428B-B44C-4C12D655921F}" type="slidenum">
              <a:rPr lang="en-US"/>
              <a:pPr/>
              <a:t>2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4620EE-14EA-4533-A2BE-1064E8BE2725}" type="slidenum">
              <a:rPr lang="en-US"/>
              <a:pPr/>
              <a:t>3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EC5FB0-4A56-4AFB-871F-8D53B1318E4B}" type="slidenum">
              <a:rPr lang="en-US"/>
              <a:pPr/>
              <a:t>7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119CF9-7EB8-4F4F-93C1-91348E66E506}" type="slidenum">
              <a:rPr lang="en-US"/>
              <a:pPr/>
              <a:t>15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0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9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4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2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690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85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0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53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95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9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LYT / Minna Kettunen 2018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6E4F3D-6388-4A52-B4B0-7D4BE6BAD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8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opas.fi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opas.fi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pinto-opas.jyu.fi/2020/f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pinto-opas.jyu.fi/2020/fi/haku/?type=module&amp;selectableAsMinor=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yu.fi/fi/opiskelijalle/opintojen-suunnittelu/valinnaiset-opinno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yu.fi/jsbe/fi/opiskelu/erilliset-opintokokonaisuudet/yrittajyyden-perusopintokokonaisuus" TargetMode="External"/><Relationship Id="rId2" Type="http://schemas.openxmlformats.org/officeDocument/2006/relationships/hyperlink" Target="https://www.jyu.fi/fi/opiskelijalle/tyoelamataidot/tyoelamaopintotarjoti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yu.fi/fi/yhteistyo/yrittajyys/opiskelijalle/kurssit-ja-valmennus/yrittajyys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yu.fi/fi/opiskelijalle/opintojen-suunnittelu/valinnaiset-opinno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dufutura.f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Valinnaiset opinnot</a:t>
            </a:r>
          </a:p>
        </p:txBody>
      </p:sp>
      <p:sp>
        <p:nvSpPr>
          <p:cNvPr id="2" name="Tekstin paikkamerkki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(vanha termi ”sivuaine”)</a:t>
            </a:r>
            <a:endParaRPr lang="fi-FI" b="1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95537" y="6494714"/>
            <a:ext cx="4320480" cy="30420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14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81192" y="620688"/>
            <a:ext cx="7478340" cy="792088"/>
          </a:xfrm>
        </p:spPr>
        <p:txBody>
          <a:bodyPr/>
          <a:lstStyle/>
          <a:p>
            <a:r>
              <a:rPr lang="fi-FI" sz="3000" b="1" dirty="0"/>
              <a:t>Opiskelu muissa yliopistoissa</a:t>
            </a:r>
            <a:endParaRPr lang="fi-FI" sz="3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12648" y="1844824"/>
            <a:ext cx="8153400" cy="4251176"/>
          </a:xfrm>
        </p:spPr>
        <p:txBody>
          <a:bodyPr/>
          <a:lstStyle/>
          <a:p>
            <a:pPr>
              <a:buNone/>
            </a:pPr>
            <a:r>
              <a:rPr lang="fi-FI" sz="2400" dirty="0"/>
              <a:t>Opinto-oikeuden saamisen mahdollisuuksia: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Joustava opinto-oikeus (JOO-oikeus): opiskelu toisessa yliopistossa, oma tiedekunta maksaa opinnot </a:t>
            </a:r>
            <a:r>
              <a:rPr lang="fi-FI" sz="2400" dirty="0">
                <a:hlinkClick r:id="rId2"/>
              </a:rPr>
              <a:t>http://www.joopas.fi</a:t>
            </a:r>
            <a:r>
              <a:rPr lang="fi-FI" sz="2400" dirty="0"/>
              <a:t> </a:t>
            </a:r>
            <a:endParaRPr lang="fi-FI" sz="2400" dirty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Verkostoyliopistot: maksuttomia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Vaihto-opinnot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Erillinen opinto-oikeus: maksullinen n. 15 € /op</a:t>
            </a:r>
          </a:p>
          <a:p>
            <a:pPr>
              <a:buNone/>
            </a:pPr>
            <a:endParaRPr lang="fi-F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04664"/>
            <a:ext cx="7446069" cy="648147"/>
          </a:xfrm>
        </p:spPr>
        <p:txBody>
          <a:bodyPr>
            <a:normAutofit/>
          </a:bodyPr>
          <a:lstStyle/>
          <a:p>
            <a:pPr eaLnBrk="1" hangingPunct="1"/>
            <a:r>
              <a:rPr lang="fi-FI" sz="3000" b="1" dirty="0"/>
              <a:t>Opiskelu muissa yliopistoissa: JOO</a:t>
            </a:r>
            <a:endParaRPr lang="en-US" sz="3000" b="1" dirty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268760"/>
            <a:ext cx="8229600" cy="396044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fi-FI" sz="2200" b="1" dirty="0"/>
              <a:t>Joustava opinto-oikeus (JOO)</a:t>
            </a:r>
            <a:r>
              <a:rPr lang="fi-FI" sz="2200" dirty="0"/>
              <a:t> </a:t>
            </a:r>
            <a:r>
              <a:rPr lang="fi-FI" sz="2200" dirty="0">
                <a:hlinkClick r:id="rId2"/>
              </a:rPr>
              <a:t>http://www.joopas.fi</a:t>
            </a:r>
            <a:r>
              <a:rPr lang="fi-FI" sz="22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fi-FI" sz="2200" dirty="0"/>
              <a:t>Määräaikainen opinto-oikeus sopimusyliopistossa, opinnot liitettävä omaan perustutkintoon.</a:t>
            </a:r>
          </a:p>
          <a:p>
            <a:pPr eaLnBrk="1" hangingPunct="1">
              <a:lnSpc>
                <a:spcPct val="90000"/>
              </a:lnSpc>
            </a:pPr>
            <a:r>
              <a:rPr lang="fi-FI" sz="2200" dirty="0"/>
              <a:t>JOO-opinto-oikeutta voidaan puoltaa opintoihin, joita ei ole tarjolla kotiyliopistossa.</a:t>
            </a:r>
          </a:p>
          <a:p>
            <a:pPr eaLnBrk="1" hangingPunct="1">
              <a:lnSpc>
                <a:spcPct val="90000"/>
              </a:lnSpc>
            </a:pPr>
            <a:r>
              <a:rPr lang="fi-FI" sz="2200" dirty="0"/>
              <a:t>Suunnittele ajoissa: Jos tekemäsi opinnot jo riittävät tutkintoon, ei oikeutta puolleta.</a:t>
            </a:r>
          </a:p>
          <a:p>
            <a:pPr eaLnBrk="1" hangingPunct="1">
              <a:lnSpc>
                <a:spcPct val="90000"/>
              </a:lnSpc>
            </a:pPr>
            <a:r>
              <a:rPr lang="fi-FI" sz="2200" dirty="0"/>
              <a:t>Kotiyliopisto maksaa opinnot eli saatava puolto hakemukselle </a:t>
            </a:r>
            <a:r>
              <a:rPr lang="fi-FI" sz="2200" dirty="0">
                <a:sym typeface="Wingdings" pitchFamily="2" charset="2"/>
              </a:rPr>
              <a:t></a:t>
            </a:r>
            <a:r>
              <a:rPr lang="fi-FI" sz="2200" dirty="0"/>
              <a:t> keskustele etukäteen koulutussuunnittelijan ja tiedekunnan opintopäällikön kanssa.</a:t>
            </a:r>
          </a:p>
          <a:p>
            <a:pPr eaLnBrk="1" hangingPunct="1">
              <a:lnSpc>
                <a:spcPct val="90000"/>
              </a:lnSpc>
            </a:pPr>
            <a:r>
              <a:rPr lang="fi-FI" sz="2200" dirty="0"/>
              <a:t>Varaa aikaa hakuprosessille.</a:t>
            </a:r>
          </a:p>
          <a:p>
            <a:pPr eaLnBrk="1" hangingPunct="1">
              <a:lnSpc>
                <a:spcPct val="90000"/>
              </a:lnSpc>
            </a:pPr>
            <a:r>
              <a:rPr lang="fi-FI" sz="2200" dirty="0"/>
              <a:t>Hakemukset paperisella lomakkeella.</a:t>
            </a:r>
          </a:p>
          <a:p>
            <a:pPr eaLnBrk="1" hangingPunct="1">
              <a:lnSpc>
                <a:spcPct val="90000"/>
              </a:lnSpc>
            </a:pPr>
            <a:r>
              <a:rPr lang="fi-FI" sz="2200" dirty="0"/>
              <a:t>Opinto-oikeuden myöntämisestä päättää vastaanottava yliopisto.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1" y="768611"/>
            <a:ext cx="7478340" cy="864096"/>
          </a:xfrm>
        </p:spPr>
        <p:txBody>
          <a:bodyPr>
            <a:normAutofit/>
          </a:bodyPr>
          <a:lstStyle/>
          <a:p>
            <a:pPr eaLnBrk="1" hangingPunct="1"/>
            <a:r>
              <a:rPr lang="fi-FI" sz="3000" b="1" dirty="0"/>
              <a:t>Opiskelu muissa yliopistoissa: verkostot</a:t>
            </a:r>
            <a:endParaRPr lang="en-US" sz="3000" b="1" dirty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611561" y="2348880"/>
            <a:ext cx="7967690" cy="346672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fi-FI" sz="2400" b="1" dirty="0"/>
              <a:t>Verkostoyliopistot</a:t>
            </a:r>
          </a:p>
          <a:p>
            <a:pPr eaLnBrk="1" hangingPunct="1">
              <a:lnSpc>
                <a:spcPct val="80000"/>
              </a:lnSpc>
            </a:pPr>
            <a:r>
              <a:rPr lang="fi-FI" sz="2400" dirty="0"/>
              <a:t>Jyväskylän yliopisto on mukana seuraavissa verkostoissa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/>
              <a:t>Psykologia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 err="1"/>
              <a:t>Sosnet</a:t>
            </a:r>
            <a:endParaRPr lang="fi-FI" sz="2400" dirty="0"/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/>
              <a:t>Yliopistojen Aasia-verkosto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/>
              <a:t>Hilma - sukupuolentutkimuksen yliopistoverkosto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/>
              <a:t>Venäjän suomalainen verkosto (Aleksanteri-instituutti)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 err="1"/>
              <a:t>Co-op</a:t>
            </a:r>
            <a:r>
              <a:rPr lang="fi-FI" sz="2400" dirty="0"/>
              <a:t> </a:t>
            </a:r>
            <a:r>
              <a:rPr lang="fi-FI" sz="2400" dirty="0" err="1"/>
              <a:t>Network</a:t>
            </a:r>
            <a:r>
              <a:rPr lang="fi-FI" sz="2400" dirty="0"/>
              <a:t> </a:t>
            </a:r>
            <a:r>
              <a:rPr lang="fi-FI" sz="2400" dirty="0" err="1"/>
              <a:t>Studies</a:t>
            </a:r>
            <a:r>
              <a:rPr lang="fi-FI" sz="2400" dirty="0"/>
              <a:t> (osuustoiminnan ja yhteisötalouden opintoja)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/>
              <a:t>Nuorisotutkimuksen yliopistoverkosto YUNET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 err="1"/>
              <a:t>UniPID</a:t>
            </a:r>
            <a:r>
              <a:rPr lang="fi-FI" sz="2400" dirty="0"/>
              <a:t> - </a:t>
            </a:r>
            <a:r>
              <a:rPr lang="fi-FI" sz="2400" dirty="0" err="1"/>
              <a:t>Finnish</a:t>
            </a:r>
            <a:r>
              <a:rPr lang="fi-FI" sz="2400" dirty="0"/>
              <a:t> University </a:t>
            </a:r>
            <a:r>
              <a:rPr lang="fi-FI" sz="2400" dirty="0" err="1"/>
              <a:t>Partnership</a:t>
            </a:r>
            <a:r>
              <a:rPr lang="fi-FI" sz="2400" dirty="0"/>
              <a:t> for International </a:t>
            </a:r>
            <a:r>
              <a:rPr lang="fi-FI" sz="2400" dirty="0" err="1"/>
              <a:t>Development</a:t>
            </a:r>
            <a:endParaRPr lang="fi-FI" sz="2400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400" dirty="0"/>
              <a:t>Valtakunnallinen liiketoimintaosaamisen verkko-opintokokonaisuus LITO</a:t>
            </a:r>
          </a:p>
          <a:p>
            <a:pPr eaLnBrk="1" hangingPunct="1">
              <a:lnSpc>
                <a:spcPct val="80000"/>
              </a:lnSpc>
            </a:pP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>
          <a:xfrm>
            <a:off x="594308" y="1710350"/>
            <a:ext cx="7967690" cy="411480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fi-FI" sz="2400" b="1" dirty="0"/>
              <a:t>Vaihto-opinnot</a:t>
            </a:r>
          </a:p>
          <a:p>
            <a:pPr marL="0" indent="0" eaLnBrk="1" hangingPunct="1">
              <a:buNone/>
            </a:pPr>
            <a:r>
              <a:rPr lang="fi-FI" sz="2200" dirty="0"/>
              <a:t>Voit suorittaa vaihdossa valinnaisten opintojen kokonaisuuden:</a:t>
            </a:r>
          </a:p>
          <a:p>
            <a:pPr eaLnBrk="1" hangingPunct="1"/>
            <a:r>
              <a:rPr lang="fi-FI" sz="2200" dirty="0"/>
              <a:t>Vaihtoyliopiston määrittelemä temaattinen kokonaisuus (ei vain sekalaisia kursseja)</a:t>
            </a:r>
          </a:p>
          <a:p>
            <a:pPr marL="0" indent="0" eaLnBrk="1" hangingPunct="1">
              <a:buNone/>
            </a:pPr>
            <a:r>
              <a:rPr lang="fi-FI" sz="2200" dirty="0"/>
              <a:t>TAI</a:t>
            </a:r>
          </a:p>
          <a:p>
            <a:r>
              <a:rPr lang="fi-FI" sz="2200" dirty="0"/>
              <a:t>”Kansainvälisten opintojen kokonaisuus”, joka voidaan </a:t>
            </a:r>
            <a:r>
              <a:rPr lang="fi-FI" sz="2200" dirty="0" err="1"/>
              <a:t>JYU:ssa</a:t>
            </a:r>
            <a:r>
              <a:rPr lang="fi-FI" sz="2200" dirty="0"/>
              <a:t> koota seuraavista:</a:t>
            </a:r>
          </a:p>
          <a:p>
            <a:pPr marL="502920" lvl="1"/>
            <a:r>
              <a:rPr lang="fi-FI" sz="1900" dirty="0"/>
              <a:t> Temaattisesti yhteensopivat vaihto-opinnot </a:t>
            </a:r>
            <a:r>
              <a:rPr lang="fi-FI" sz="1900" dirty="0" err="1"/>
              <a:t>väh</a:t>
            </a:r>
            <a:r>
              <a:rPr lang="fi-FI" sz="1900" dirty="0"/>
              <a:t>. 15 op</a:t>
            </a:r>
          </a:p>
          <a:p>
            <a:pPr marL="502920" lvl="1"/>
            <a:r>
              <a:rPr lang="fi-FI" sz="1900" dirty="0"/>
              <a:t> Kokonaisuutta täydentävät opinnot kohde- tai kotiyliopistossa </a:t>
            </a:r>
            <a:r>
              <a:rPr lang="fi-FI" sz="1900" dirty="0" err="1"/>
              <a:t>max</a:t>
            </a:r>
            <a:r>
              <a:rPr lang="fi-FI" sz="1900" dirty="0"/>
              <a:t>. 10 op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94308" y="332656"/>
            <a:ext cx="8064895" cy="648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kstiruutu 1"/>
          <p:cNvSpPr txBox="1"/>
          <p:nvPr/>
        </p:nvSpPr>
        <p:spPr>
          <a:xfrm>
            <a:off x="583488" y="723690"/>
            <a:ext cx="75953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Opiskelu muissa yliopistoissa: Vaihto-opinnot</a:t>
            </a:r>
            <a:endParaRPr lang="fi-FI" sz="3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1" y="96838"/>
            <a:ext cx="7478340" cy="1316037"/>
          </a:xfrm>
        </p:spPr>
        <p:txBody>
          <a:bodyPr>
            <a:normAutofit/>
          </a:bodyPr>
          <a:lstStyle/>
          <a:p>
            <a:pPr eaLnBrk="1" hangingPunct="1"/>
            <a:r>
              <a:rPr lang="fi-FI" sz="3000" b="1" dirty="0"/>
              <a:t>Lopuksi…</a:t>
            </a:r>
            <a:endParaRPr lang="en-US" sz="3000" b="1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612648" y="2060848"/>
            <a:ext cx="8153400" cy="40351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i-FI" sz="2400" b="1" dirty="0"/>
              <a:t>MUISTA, että yliopisto-opinnot eivät ole viimeinen opiskelutilaisuus elämässäsi. Pääset/joudut täydentämään osaamistasi myös työelämästä käsin.</a:t>
            </a:r>
          </a:p>
          <a:p>
            <a:pPr marL="0" indent="0" eaLnBrk="1" hangingPunct="1">
              <a:buNone/>
            </a:pPr>
            <a:endParaRPr lang="fi-FI" sz="2400" dirty="0"/>
          </a:p>
          <a:p>
            <a:pPr marL="0" indent="0" eaLnBrk="1" hangingPunct="1">
              <a:buNone/>
            </a:pPr>
            <a:r>
              <a:rPr lang="fi-FI" sz="2400" dirty="0"/>
              <a:t>Voit suorittaa opintokokonaisuuksia myös valmistumisen jälkeen, esim. </a:t>
            </a:r>
          </a:p>
          <a:p>
            <a:r>
              <a:rPr lang="fi-FI" sz="2400" dirty="0"/>
              <a:t>Tutkinnon täydentäminen alumni-opiskeluoikeudella (opinto-oikeudet säilyvät valmistumista seuraavan lukuvuoden loppuun)</a:t>
            </a:r>
          </a:p>
          <a:p>
            <a:r>
              <a:rPr lang="fi-FI" sz="2400" dirty="0"/>
              <a:t>Avoin yliopisto, yliopiston tarjoama täydentävä koulutus, eri tahojen koulutukset ja kurssit…</a:t>
            </a:r>
            <a:endParaRPr lang="en-US" sz="2400" dirty="0"/>
          </a:p>
          <a:p>
            <a:pPr marL="0" indent="0" eaLnBrk="1" hangingPunct="1">
              <a:buNone/>
            </a:pPr>
            <a:endParaRPr lang="fi-FI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81192" y="687475"/>
            <a:ext cx="7989752" cy="869318"/>
          </a:xfrm>
        </p:spPr>
        <p:txBody>
          <a:bodyPr>
            <a:normAutofit/>
          </a:bodyPr>
          <a:lstStyle/>
          <a:p>
            <a:r>
              <a:rPr lang="fi-FI" sz="3000" b="1" dirty="0"/>
              <a:t>To </a:t>
            </a:r>
            <a:r>
              <a:rPr lang="fi-FI" sz="3000" b="1" dirty="0" err="1"/>
              <a:t>do</a:t>
            </a:r>
            <a:r>
              <a:rPr lang="fi-FI" sz="3000" b="1" dirty="0"/>
              <a:t>: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idx="1"/>
          </p:nvPr>
        </p:nvSpPr>
        <p:spPr>
          <a:xfrm>
            <a:off x="507206" y="2204864"/>
            <a:ext cx="8065294" cy="417646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i-FI" sz="2200" dirty="0">
                <a:solidFill>
                  <a:srgbClr val="FF0000"/>
                </a:solidFill>
              </a:rPr>
              <a:t>Aloita joku valinnainen aine 2. opiskeluvuoden syyslukukaudella. </a:t>
            </a:r>
            <a:r>
              <a:rPr lang="fi-FI" sz="2200" dirty="0"/>
              <a:t>Tällöin ehdit kokeilla tarvittaessa useampiakin aineita.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200" dirty="0"/>
              <a:t>Hae opinto-oikeutta 30.4. mennessä, jos oppiaine ei ole vapaasti valittavissa.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200" dirty="0"/>
              <a:t>Suorita ainakin yksi kokonaisuus/moduuli valmiiksi, jotta se täyttää tutkintovaatimusten kriteerit ja näkyy tutkintotodistuksessa.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200" dirty="0"/>
              <a:t>Kokonaisuuden/kokonaisuuksien lisäksi saat vapaasti suorittaa myös yksittäisiä kursseja eri oppiaineista. Ne eivät mene hukkaan, vaan täydentävät kanditutkinnon 180 opintopistettä.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200" dirty="0"/>
              <a:t>Valitse valinnaisia lukukausittain sen verran, että pysyt tutkinnon tavoiteajassa (pakolliset ja valinnaiset yhteensä noin 30 op/lukukausi).</a:t>
            </a:r>
            <a:endParaRPr lang="en-US" sz="2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31980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581192" y="403994"/>
            <a:ext cx="8167272" cy="1224806"/>
          </a:xfrm>
        </p:spPr>
        <p:txBody>
          <a:bodyPr/>
          <a:lstStyle/>
          <a:p>
            <a:pPr eaLnBrk="1" hangingPunct="1"/>
            <a:r>
              <a:rPr lang="fi-FI" sz="3000" b="1" dirty="0"/>
              <a:t>Valinnaisten opintojen valinnassa huomioitavaa (1/2)</a:t>
            </a:r>
            <a:endParaRPr lang="en-US" sz="3000" b="1" dirty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idx="1"/>
          </p:nvPr>
        </p:nvSpPr>
        <p:spPr>
          <a:xfrm>
            <a:off x="514350" y="2276872"/>
            <a:ext cx="8039129" cy="374441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i-FI" sz="2600" b="1" dirty="0"/>
              <a:t>Oma kiinnostus ja asiantuntijuuden kehittyminen</a:t>
            </a:r>
          </a:p>
          <a:p>
            <a:pPr eaLnBrk="1" hangingPunct="1">
              <a:lnSpc>
                <a:spcPct val="80000"/>
              </a:lnSpc>
            </a:pPr>
            <a:r>
              <a:rPr lang="fi-FI" sz="2200" dirty="0"/>
              <a:t>Mihin suuntaan haluat kehittää osaamistasi?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à"/>
            </a:pPr>
            <a:r>
              <a:rPr lang="fi-FI" sz="2200" dirty="0">
                <a:sym typeface="Wingdings" panose="05000000000000000000" pitchFamily="2" charset="2"/>
              </a:rPr>
              <a:t> M</a:t>
            </a:r>
            <a:r>
              <a:rPr lang="fi-FI" sz="2200" dirty="0"/>
              <a:t>ahdollisuus erottua massasta työmarkkinoilla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à"/>
            </a:pPr>
            <a:r>
              <a:rPr lang="fi-FI" sz="2200" dirty="0"/>
              <a:t> Mahdollisuus työllistyä aidosti kiinnostaviin työtehtäviin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i-FI" sz="22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i-FI" sz="2600" b="1" dirty="0"/>
              <a:t>Opiskelualaan sopivat aineet</a:t>
            </a:r>
          </a:p>
          <a:p>
            <a:pPr eaLnBrk="1" hangingPunct="1">
              <a:lnSpc>
                <a:spcPct val="80000"/>
              </a:lnSpc>
            </a:pPr>
            <a:r>
              <a:rPr lang="fi-FI" sz="2200" dirty="0"/>
              <a:t>Mitä yleensä on opiskeltu?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i-FI" sz="22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i-FI" sz="2600" b="1" dirty="0"/>
              <a:t>Tuleva ammatti</a:t>
            </a:r>
          </a:p>
          <a:p>
            <a:pPr eaLnBrk="1" hangingPunct="1">
              <a:lnSpc>
                <a:spcPct val="80000"/>
              </a:lnSpc>
            </a:pPr>
            <a:r>
              <a:rPr lang="fi-FI" sz="2200" dirty="0"/>
              <a:t>Millaisia tietoja ja taitoja tai aineyhdistelmiä arvostetaan niissä työtehtävissä, joissa haluaisit työskennellä? </a:t>
            </a:r>
            <a:r>
              <a:rPr lang="fi-FI" sz="2200" dirty="0">
                <a:sym typeface="Wingdings" panose="05000000000000000000" pitchFamily="2" charset="2"/>
              </a:rPr>
              <a:t> Ota hyöty irti alumniluennoista, alumnihaastatteluista, vierailuista, harjoitteluista.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i-FI" sz="2200" dirty="0">
                <a:sym typeface="Wingdings" panose="05000000000000000000" pitchFamily="2" charset="2"/>
              </a:rPr>
              <a:t>…mutta</a:t>
            </a:r>
            <a:endParaRPr lang="fi-FI" sz="2200" dirty="0"/>
          </a:p>
          <a:p>
            <a:pPr>
              <a:lnSpc>
                <a:spcPct val="80000"/>
              </a:lnSpc>
            </a:pPr>
            <a:r>
              <a:rPr lang="fi-FI" sz="2200" dirty="0"/>
              <a:t>Valinnaisten opintojen lukumäärä tai ala eivät yksistään selitä tutkinnon tai työnhakijan pätevyyttä, eivätkä tietyt oppiainevalinnat takaa tiettyä työpaikkaa.</a:t>
            </a:r>
          </a:p>
          <a:p>
            <a:pPr eaLnBrk="1" hangingPunct="1">
              <a:lnSpc>
                <a:spcPct val="80000"/>
              </a:lnSpc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81192" y="414065"/>
            <a:ext cx="8136904" cy="1244600"/>
          </a:xfrm>
        </p:spPr>
        <p:txBody>
          <a:bodyPr/>
          <a:lstStyle/>
          <a:p>
            <a:r>
              <a:rPr lang="fi-FI" sz="3000" b="1" dirty="0"/>
              <a:t>Valinnaisten opintojen valinnassa huomioitavaa (2/2)</a:t>
            </a:r>
            <a:endParaRPr lang="en-US" sz="3000" b="1" dirty="0"/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457867" y="2420888"/>
            <a:ext cx="8229600" cy="34940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fi-FI" sz="2200" b="1" dirty="0"/>
              <a:t>Missä voi opiskella?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Yliopistot: Jyväskylän yliopisto ja muut yliopistot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Avoin yliopisto, Kesäyliopisto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Yliopistojen ja oppilaitosten keskinäiset yhteistyö- ja liikkuvuussopimukset (esim. JOO, yhteistyöverkostot, </a:t>
            </a:r>
            <a:r>
              <a:rPr lang="fi-FI" sz="2200" dirty="0" err="1"/>
              <a:t>EduFutura</a:t>
            </a:r>
            <a:r>
              <a:rPr lang="fi-FI" sz="2200" dirty="0"/>
              <a:t>)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Opiskelijavaihto (kansainvälisten opintojen kokonaisuus)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fi-FI" sz="22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i-FI" sz="2200" b="1" dirty="0"/>
              <a:t>Milloin voi opiskella?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/>
              <a:t> Koko opiskeluajan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FF0000"/>
                </a:solidFill>
              </a:rPr>
              <a:t> Suositus:  </a:t>
            </a:r>
            <a:r>
              <a:rPr lang="fi-FI" sz="2200" u="sng" dirty="0">
                <a:solidFill>
                  <a:srgbClr val="FF0000"/>
                </a:solidFill>
              </a:rPr>
              <a:t>Aloita jokin valinnainen aine 2. vuoden syksyllä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fi-FI" sz="2200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fi-FI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3" y="404664"/>
            <a:ext cx="7478340" cy="1260460"/>
          </a:xfrm>
        </p:spPr>
        <p:txBody>
          <a:bodyPr/>
          <a:lstStyle/>
          <a:p>
            <a:r>
              <a:rPr lang="fi-FI" sz="3000" b="1" dirty="0"/>
              <a:t>Valinnaisten opintojen lukumäärä </a:t>
            </a:r>
            <a:endParaRPr lang="fi-FI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3" y="1981200"/>
            <a:ext cx="8039128" cy="4114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fi-FI" sz="2200" dirty="0"/>
              <a:t>Sopiva määrä valinnaisia? </a:t>
            </a:r>
            <a:r>
              <a:rPr lang="fi-FI" sz="2200" dirty="0">
                <a:sym typeface="Wingdings" panose="05000000000000000000" pitchFamily="2" charset="2"/>
              </a:rPr>
              <a:t> </a:t>
            </a:r>
            <a:r>
              <a:rPr lang="fi-FI" sz="2200" dirty="0"/>
              <a:t>Punainen lanka opintojen välillä ja opintoaika jaksamisen kannalta mielekästä. </a:t>
            </a:r>
            <a:endParaRPr lang="en-US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fi-FI" sz="22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i-FI" sz="2200" dirty="0"/>
              <a:t>Mieti, mitä kokonaisuuksia sisällytät nykyiseen tutkintoosi. Ylimääräiset voi tarvittaessa käyttää toiseen tutkintoon.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12648" y="620688"/>
            <a:ext cx="7478340" cy="1099913"/>
          </a:xfrm>
        </p:spPr>
        <p:txBody>
          <a:bodyPr/>
          <a:lstStyle/>
          <a:p>
            <a:r>
              <a:rPr lang="fi-FI" sz="3000" b="1" dirty="0"/>
              <a:t>Opintokokonaisuudet ja moduulit</a:t>
            </a:r>
            <a:r>
              <a:rPr lang="fi-FI" dirty="0"/>
              <a:t>	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12648" y="2204864"/>
            <a:ext cx="8153400" cy="3891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i-FI" sz="2200" dirty="0"/>
          </a:p>
          <a:p>
            <a:pPr marL="0" indent="0">
              <a:buNone/>
            </a:pPr>
            <a:r>
              <a:rPr lang="fi-FI" sz="2200" dirty="0"/>
              <a:t>Opintokokonaisuuden/moduulin sisältö määritellään opetussuunnitelmassa </a:t>
            </a:r>
            <a:r>
              <a:rPr lang="fi-FI" sz="2200" dirty="0">
                <a:hlinkClick r:id="rId2"/>
              </a:rPr>
              <a:t>https://opinto-opas.jyu.fi/2020/fi/</a:t>
            </a:r>
            <a:r>
              <a:rPr lang="fi-FI" sz="2200" dirty="0"/>
              <a:t> </a:t>
            </a:r>
          </a:p>
          <a:p>
            <a:pPr marL="0" indent="0">
              <a:buNone/>
            </a:pPr>
            <a:r>
              <a:rPr lang="fi-FI" sz="2200" dirty="0"/>
              <a:t>Laajuus: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200" dirty="0"/>
              <a:t>Usein: perusopintokokonaisuus 25 op ja aineopintokokonaisuus 35 op (perusopinnot oltava suoritettuina ennen aineopintoja)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200" dirty="0"/>
              <a:t>Usein: moduuli 15 op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200" dirty="0"/>
              <a:t>Kokonaisuuden/moduulin laajuus voi poiketa yllämainituista. Suorita aina kaikki tarvittavat kurssit!</a:t>
            </a:r>
          </a:p>
          <a:p>
            <a:pPr marL="0" indent="0">
              <a:buNone/>
            </a:pPr>
            <a:r>
              <a:rPr lang="fi-FI" sz="2200" dirty="0"/>
              <a:t>Opintokokonaisuudet/moduulit pyydettävä kokoamaan (=annetaan arvosana) ko. tiedekunnassa ennen tutkinnon hakemista. Sisu saattaa tosin muuttaa tämän käytännön jossain vaiheessa… </a:t>
            </a:r>
          </a:p>
          <a:p>
            <a:pPr marL="0" indent="0">
              <a:buNone/>
            </a:pPr>
            <a:endParaRPr lang="fi-FI" sz="2200" dirty="0"/>
          </a:p>
          <a:p>
            <a:endParaRPr lang="fi-FI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581192" y="836712"/>
            <a:ext cx="7674695" cy="792733"/>
          </a:xfrm>
        </p:spPr>
        <p:txBody>
          <a:bodyPr>
            <a:normAutofit/>
          </a:bodyPr>
          <a:lstStyle/>
          <a:p>
            <a:pPr eaLnBrk="1" hangingPunct="1"/>
            <a:r>
              <a:rPr lang="fi-FI" sz="3000" b="1" dirty="0"/>
              <a:t>Valinnaiset opinnot Jyväskylän yliopistossa </a:t>
            </a:r>
            <a:endParaRPr lang="en-US" sz="3000" b="1" dirty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0848"/>
            <a:ext cx="8229600" cy="4176464"/>
          </a:xfrm>
        </p:spPr>
        <p:txBody>
          <a:bodyPr>
            <a:normAutofit/>
          </a:bodyPr>
          <a:lstStyle/>
          <a:p>
            <a:pPr eaLnBrk="1" hangingPunct="1"/>
            <a:r>
              <a:rPr lang="fi-FI" sz="2200" dirty="0"/>
              <a:t>Paljon vaihtoehtoja, opinto-oikeus vapaa tai haettava. </a:t>
            </a:r>
          </a:p>
          <a:p>
            <a:pPr eaLnBrk="1" hangingPunct="1"/>
            <a:r>
              <a:rPr lang="fi-FI" sz="2200" dirty="0"/>
              <a:t>Hakudeadline useimmiten 30.4. ja 31.10. </a:t>
            </a:r>
          </a:p>
          <a:p>
            <a:r>
              <a:rPr lang="fi-FI" sz="2200" dirty="0"/>
              <a:t>Opintotarjonta ja mahdolliset hakuohjeet näkyvillä opetussuunnitelmassa </a:t>
            </a:r>
            <a:r>
              <a:rPr lang="fi-FI" sz="2200" dirty="0">
                <a:hlinkClick r:id="rId3"/>
              </a:rPr>
              <a:t>https://opinto-opas.jyu.fi/2020/fi/haku/?type=module&amp;selectableAsMinor=1</a:t>
            </a:r>
            <a:endParaRPr lang="fi-FI" sz="2200" dirty="0"/>
          </a:p>
          <a:p>
            <a:r>
              <a:rPr lang="fi-FI" sz="2200" dirty="0"/>
              <a:t>Valinnaisten opintojen opas </a:t>
            </a:r>
            <a:r>
              <a:rPr lang="fi-FI" sz="2200" dirty="0">
                <a:hlinkClick r:id="rId4"/>
              </a:rPr>
              <a:t>https://www.jyu.fi/fi/opiskelijalle/opintojen-suunnittelu/valinnaiset-opinnot</a:t>
            </a:r>
            <a:r>
              <a:rPr lang="fi-FI" sz="2200" dirty="0"/>
              <a:t> </a:t>
            </a:r>
            <a:endParaRPr lang="fi-FI" sz="2200" b="1" dirty="0"/>
          </a:p>
          <a:p>
            <a:r>
              <a:rPr lang="fi-FI" sz="2200" b="1" dirty="0"/>
              <a:t>Lisätietoja ko. tiedekunnasta/laitokselta</a:t>
            </a:r>
          </a:p>
          <a:p>
            <a:pPr eaLnBrk="1" hangingPunct="1"/>
            <a:endParaRPr lang="fi-FI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b="1" dirty="0"/>
              <a:t>Valinnaiset opinnot Jyväskylän yliopistossa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dirty="0"/>
              <a:t>Eri oppiaineiden opintokokonaisuuksien lisäksi voit kehittää työelämä- ja yrittäjyysosaamistasi: 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Työelämäopintoja</a:t>
            </a:r>
          </a:p>
          <a:p>
            <a:pPr>
              <a:buFontTx/>
              <a:buChar char="-"/>
            </a:pPr>
            <a:r>
              <a:rPr lang="fi-FI" dirty="0"/>
              <a:t>Työelämäopintotarjotin (soveltuvat valinnaisiksi opinnoiksi kaikkiin tutkintoihin) </a:t>
            </a:r>
            <a:r>
              <a:rPr lang="fi-FI" dirty="0">
                <a:hlinkClick r:id="rId2"/>
              </a:rPr>
              <a:t>https://www.jyu.fi/fi/opiskelijalle/tyoelamataidot/tyoelamaopintotarjotin</a:t>
            </a:r>
            <a:r>
              <a:rPr lang="fi-FI" dirty="0"/>
              <a:t> 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Yrittäjyysopintoja </a:t>
            </a:r>
          </a:p>
          <a:p>
            <a:pPr>
              <a:buFontTx/>
              <a:buChar char="-"/>
            </a:pPr>
            <a:r>
              <a:rPr lang="fi-FI" dirty="0"/>
              <a:t>Yrittäjyyden perusopintokokonaisuus </a:t>
            </a:r>
            <a:r>
              <a:rPr lang="fi-FI" dirty="0" err="1"/>
              <a:t>väh</a:t>
            </a:r>
            <a:r>
              <a:rPr lang="fi-FI" dirty="0"/>
              <a:t>. 25 op </a:t>
            </a:r>
            <a:r>
              <a:rPr lang="fi-FI" dirty="0">
                <a:hlinkClick r:id="rId3"/>
              </a:rPr>
              <a:t>https://www.jyu.fi/jsbe/fi/opiskelu/erilliset-opintokokonaisuudet/yrittajyyden-perusopintokokonaisuus</a:t>
            </a:r>
            <a:r>
              <a:rPr lang="fi-FI" dirty="0"/>
              <a:t> </a:t>
            </a:r>
          </a:p>
          <a:p>
            <a:pPr>
              <a:buFontTx/>
              <a:buChar char="-"/>
            </a:pPr>
            <a:r>
              <a:rPr lang="fi-FI" dirty="0"/>
              <a:t>Muita yrittäjyysopintoja (huom. tarkista etukäteen soveltuvuus tutkinnon valinnaisiksi opinnoiksi) </a:t>
            </a:r>
            <a:r>
              <a:rPr lang="fi-FI" dirty="0">
                <a:hlinkClick r:id="rId4"/>
              </a:rPr>
              <a:t>https://www.jyu.fi/fi/yhteistyo/yrittajyys/opiskelijalle/kurssit-ja-valmennus/yrittajyys</a:t>
            </a:r>
            <a:r>
              <a:rPr lang="fi-FI" dirty="0"/>
              <a:t> 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</p:spTree>
    <p:extLst>
      <p:ext uri="{BB962C8B-B14F-4D97-AF65-F5344CB8AC3E}">
        <p14:creationId xmlns:p14="http://schemas.microsoft.com/office/powerpoint/2010/main" val="633783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0072" y="404664"/>
            <a:ext cx="7478340" cy="1315938"/>
          </a:xfrm>
        </p:spPr>
        <p:txBody>
          <a:bodyPr/>
          <a:lstStyle/>
          <a:p>
            <a:r>
              <a:rPr lang="fi-FI" sz="3000" b="1" dirty="0"/>
              <a:t>Avoin yliopisto ja kesäyliopisto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12648" y="1988840"/>
            <a:ext cx="8153400" cy="4107160"/>
          </a:xfrm>
        </p:spPr>
        <p:txBody>
          <a:bodyPr>
            <a:normAutofit/>
          </a:bodyPr>
          <a:lstStyle/>
          <a:p>
            <a:r>
              <a:rPr lang="fi-FI" sz="2200" dirty="0"/>
              <a:t>Avoimessa yliopistossa tai kesäyliopiston (vain avoin yliopisto-opetus) tehdyt opinnot täysin rinnastettavissa ”tavallisiin” yliopisto-opintoihin.</a:t>
            </a:r>
          </a:p>
          <a:p>
            <a:r>
              <a:rPr lang="fi-FI" sz="2200" dirty="0"/>
              <a:t>Opinnot yleensä maksullisia, vuosittain joitakin maksuttomia aineita </a:t>
            </a:r>
            <a:r>
              <a:rPr lang="fi-FI" sz="2200" dirty="0" err="1"/>
              <a:t>JY:n</a:t>
            </a:r>
            <a:r>
              <a:rPr lang="fi-FI" sz="2200" dirty="0"/>
              <a:t> opiskelijoille. Lisätietoja: </a:t>
            </a:r>
            <a:r>
              <a:rPr lang="fi-FI" sz="2200" dirty="0">
                <a:hlinkClick r:id="rId2"/>
              </a:rPr>
              <a:t>https://www.jyu.fi/fi/opiskelijalle/opintojen-suunnittelu/valinnaiset-opinnot</a:t>
            </a:r>
            <a:endParaRPr lang="fi-FI" sz="2200" dirty="0"/>
          </a:p>
          <a:p>
            <a:r>
              <a:rPr lang="fi-FI" sz="2200" dirty="0"/>
              <a:t>Suoritetut opinnot eivät siirry suoraan </a:t>
            </a:r>
            <a:r>
              <a:rPr lang="fi-FI" sz="2200" dirty="0" err="1"/>
              <a:t>JYU:n</a:t>
            </a:r>
            <a:r>
              <a:rPr lang="fi-FI" sz="2200" dirty="0"/>
              <a:t> opintorekisteriin, eli pyydettävä help.jyu.fi (JYU avoin yliopisto) tai käytävä näyttämässä todistus </a:t>
            </a:r>
            <a:r>
              <a:rPr lang="fi-FI" sz="2200" dirty="0" err="1"/>
              <a:t>LTK:n</a:t>
            </a:r>
            <a:r>
              <a:rPr lang="fi-FI" sz="2200" dirty="0"/>
              <a:t> opintosihteereille.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000" b="1" dirty="0" err="1"/>
              <a:t>EduFutura</a:t>
            </a:r>
            <a:endParaRPr lang="fi-FI" sz="30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200" dirty="0"/>
              <a:t>Mahdollisuus </a:t>
            </a:r>
            <a:r>
              <a:rPr lang="fi-FI" sz="2200" dirty="0" err="1"/>
              <a:t>ristiinopiskeluun</a:t>
            </a:r>
            <a:r>
              <a:rPr lang="fi-FI" sz="2200" dirty="0"/>
              <a:t> koulutuskuntayhtymä </a:t>
            </a:r>
            <a:r>
              <a:rPr lang="fi-FI" sz="2200" dirty="0" err="1"/>
              <a:t>Gradian</a:t>
            </a:r>
            <a:r>
              <a:rPr lang="fi-FI" sz="2200" dirty="0"/>
              <a:t>, Jyväskylän ammattikorkeakoulun ja Jyväskylän yliopiston opintotarjottimilta</a:t>
            </a:r>
          </a:p>
          <a:p>
            <a:r>
              <a:rPr lang="fi-FI" sz="2200" b="1" dirty="0"/>
              <a:t>Varmista aina etukäteen koulutussuunnittelijalta/opintopäälliköltä </a:t>
            </a:r>
            <a:r>
              <a:rPr lang="fi-FI" sz="2200" dirty="0"/>
              <a:t>kurssin soveltuvuus tutkintoosi</a:t>
            </a:r>
          </a:p>
          <a:p>
            <a:endParaRPr lang="fi-FI" sz="2200" dirty="0"/>
          </a:p>
          <a:p>
            <a:r>
              <a:rPr lang="fi-FI" sz="2200" dirty="0"/>
              <a:t>Lisätietoja ja opintotarjotin: </a:t>
            </a:r>
            <a:r>
              <a:rPr lang="fi-FI" sz="2200" dirty="0">
                <a:hlinkClick r:id="rId2"/>
              </a:rPr>
              <a:t>https://edufutura.fi/</a:t>
            </a:r>
            <a:r>
              <a:rPr lang="fi-FI" sz="2200" dirty="0"/>
              <a:t> 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LYT / Minna Kettunen 2018</a:t>
            </a:r>
          </a:p>
        </p:txBody>
      </p:sp>
    </p:spTree>
    <p:extLst>
      <p:ext uri="{BB962C8B-B14F-4D97-AF65-F5344CB8AC3E}">
        <p14:creationId xmlns:p14="http://schemas.microsoft.com/office/powerpoint/2010/main" val="3767766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1051</TotalTime>
  <Words>1045</Words>
  <Application>Microsoft Office PowerPoint</Application>
  <PresentationFormat>On-screen Show (4:3)</PresentationFormat>
  <Paragraphs>128</Paragraphs>
  <Slides>15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Office-teema</vt:lpstr>
      <vt:lpstr>Valinnaiset opinnot</vt:lpstr>
      <vt:lpstr>Valinnaisten opintojen valinnassa huomioitavaa (1/2)</vt:lpstr>
      <vt:lpstr>Valinnaisten opintojen valinnassa huomioitavaa (2/2)</vt:lpstr>
      <vt:lpstr>Valinnaisten opintojen lukumäärä </vt:lpstr>
      <vt:lpstr>Opintokokonaisuudet ja moduulit </vt:lpstr>
      <vt:lpstr>Valinnaiset opinnot Jyväskylän yliopistossa </vt:lpstr>
      <vt:lpstr>Valinnaiset opinnot Jyväskylän yliopistossa </vt:lpstr>
      <vt:lpstr>Avoin yliopisto ja kesäyliopisto</vt:lpstr>
      <vt:lpstr>EduFutura</vt:lpstr>
      <vt:lpstr>Opiskelu muissa yliopistoissa</vt:lpstr>
      <vt:lpstr>Opiskelu muissa yliopistoissa: JOO</vt:lpstr>
      <vt:lpstr>Opiskelu muissa yliopistoissa: verkostot</vt:lpstr>
      <vt:lpstr>PowerPoint Presentation</vt:lpstr>
      <vt:lpstr>Lopuksi…</vt:lpstr>
      <vt:lpstr>To do: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Sivuaineopiskelussa huomioitavaa (1/3)</dc:title>
  <dc:creator>Kettunen, Minna Maria</dc:creator>
  <cp:lastModifiedBy>Laukkanen, Arto</cp:lastModifiedBy>
  <cp:revision>97</cp:revision>
  <cp:lastPrinted>2018-03-15T08:07:47Z</cp:lastPrinted>
  <dcterms:created xsi:type="dcterms:W3CDTF">2009-02-09T08:07:12Z</dcterms:created>
  <dcterms:modified xsi:type="dcterms:W3CDTF">2022-02-07T07:52:53Z</dcterms:modified>
</cp:coreProperties>
</file>