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64" r:id="rId2"/>
    <p:sldId id="326" r:id="rId3"/>
    <p:sldId id="278" r:id="rId4"/>
    <p:sldId id="272" r:id="rId5"/>
    <p:sldId id="259" r:id="rId6"/>
    <p:sldId id="328" r:id="rId7"/>
    <p:sldId id="290" r:id="rId8"/>
    <p:sldId id="291" r:id="rId9"/>
    <p:sldId id="302" r:id="rId10"/>
    <p:sldId id="303" r:id="rId11"/>
    <p:sldId id="304" r:id="rId12"/>
    <p:sldId id="305" r:id="rId13"/>
    <p:sldId id="265" r:id="rId14"/>
    <p:sldId id="330" r:id="rId15"/>
    <p:sldId id="292" r:id="rId16"/>
    <p:sldId id="306" r:id="rId17"/>
    <p:sldId id="327" r:id="rId18"/>
  </p:sldIdLst>
  <p:sldSz cx="12192000" cy="6858000"/>
  <p:notesSz cx="6742113" cy="9872663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82491" autoAdjust="0"/>
  </p:normalViewPr>
  <p:slideViewPr>
    <p:cSldViewPr snapToGrid="0">
      <p:cViewPr varScale="1">
        <p:scale>
          <a:sx n="95" d="100"/>
          <a:sy n="95" d="100"/>
        </p:scale>
        <p:origin x="90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06553D-97BE-4EF2-8254-FF2F741699E2}" type="datetimeFigureOut">
              <a:rPr lang="fi-FI" smtClean="0"/>
              <a:t>30.9.2022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22963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4688" y="4751388"/>
            <a:ext cx="5392737" cy="38877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19525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ABA519-8A40-4B37-B305-1EF391F584E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6062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https://jyufi.zoom.us/j/65675662637</a:t>
            </a:r>
          </a:p>
          <a:p>
            <a:endParaRPr lang="fi-FI" dirty="0"/>
          </a:p>
          <a:p>
            <a:r>
              <a:rPr lang="fi-FI" dirty="0"/>
              <a:t>Alkuun tuolikuvat: ”Millaisella opiskelijan tuolilla istut tällä hetkellä”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ABA519-8A40-4B37-B305-1EF391F584E4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355094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Alkuun tuolikuvat: ”Millaisella opiskelijan tuolilla istut tällä hetkellä”</a:t>
            </a:r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ABA519-8A40-4B37-B305-1EF391F584E4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897861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ABA519-8A40-4B37-B305-1EF391F584E4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12641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C5261292-A88C-433B-850C-A6774D623F88}" type="datetime1">
              <a:rPr lang="fi-FI" smtClean="0"/>
              <a:pPr/>
              <a:t>30.9.2022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dirty="0"/>
              <a:t>JYU </a:t>
            </a:r>
            <a:r>
              <a:rPr lang="fi-FI" dirty="0" err="1"/>
              <a:t>Since</a:t>
            </a:r>
            <a:r>
              <a:rPr lang="fi-FI" dirty="0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bg1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</p:grpSp>
      <p:grpSp>
        <p:nvGrpSpPr>
          <p:cNvPr id="21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22" name="Rectangle 21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>
                <a:solidFill>
                  <a:prstClr val="white"/>
                </a:solidFill>
              </a:endParaRPr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>
                <a:solidFill>
                  <a:prstClr val="white"/>
                </a:solidFill>
              </a:endParaRPr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>
                <a:solidFill>
                  <a:prstClr val="white"/>
                </a:solidFill>
              </a:endParaRPr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2881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33B507-09B3-4CDB-8395-4B13D44BE713}" type="datetime1">
              <a:rPr lang="fi-FI" smtClean="0">
                <a:solidFill>
                  <a:prstClr val="white"/>
                </a:solidFill>
              </a:rPr>
              <a:pPr/>
              <a:t>30.9.2022</a:t>
            </a:fld>
            <a:endParaRPr lang="fi-FI">
              <a:solidFill>
                <a:prstClr val="white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>
                <a:solidFill>
                  <a:prstClr val="white"/>
                </a:solidFill>
              </a:rPr>
              <a:t>JYU </a:t>
            </a:r>
            <a:r>
              <a:rPr lang="fi-FI" dirty="0" err="1">
                <a:solidFill>
                  <a:prstClr val="white"/>
                </a:solidFill>
              </a:rPr>
              <a:t>Since</a:t>
            </a:r>
            <a:r>
              <a:rPr lang="fi-FI" dirty="0">
                <a:solidFill>
                  <a:prstClr val="white"/>
                </a:solidFill>
              </a:rPr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>
                <a:solidFill>
                  <a:prstClr val="white"/>
                </a:solidFill>
              </a:rPr>
              <a:pPr/>
              <a:t>‹#›</a:t>
            </a:fld>
            <a:endParaRPr lang="fi-FI">
              <a:solidFill>
                <a:prstClr val="white"/>
              </a:solidFill>
            </a:endParaRPr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accent2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87179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DFD09D-A44E-4A9C-BF49-48DAB8A378F3}" type="datetime1">
              <a:rPr lang="fi-FI" smtClean="0">
                <a:solidFill>
                  <a:prstClr val="white"/>
                </a:solidFill>
              </a:rPr>
              <a:pPr/>
              <a:t>30.9.2022</a:t>
            </a:fld>
            <a:endParaRPr lang="fi-FI">
              <a:solidFill>
                <a:prstClr val="white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>
                <a:solidFill>
                  <a:prstClr val="white"/>
                </a:solidFill>
              </a:rPr>
              <a:t>JYU </a:t>
            </a:r>
            <a:r>
              <a:rPr lang="fi-FI" dirty="0" err="1">
                <a:solidFill>
                  <a:prstClr val="white"/>
                </a:solidFill>
              </a:rPr>
              <a:t>Since</a:t>
            </a:r>
            <a:r>
              <a:rPr lang="fi-FI" dirty="0">
                <a:solidFill>
                  <a:prstClr val="white"/>
                </a:solidFill>
              </a:rPr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>
                <a:solidFill>
                  <a:prstClr val="white"/>
                </a:solidFill>
              </a:rPr>
              <a:pPr/>
              <a:t>‹#›</a:t>
            </a:fld>
            <a:endParaRPr lang="fi-FI">
              <a:solidFill>
                <a:prstClr val="white"/>
              </a:solidFill>
            </a:endParaRPr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01080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1A84952-FAB2-4FB7-9380-F13566A5833E}" type="datetime1">
              <a:rPr lang="fi-FI" smtClean="0">
                <a:solidFill>
                  <a:prstClr val="white"/>
                </a:solidFill>
              </a:rPr>
              <a:pPr/>
              <a:t>30.9.2022</a:t>
            </a:fld>
            <a:endParaRPr lang="fi-FI">
              <a:solidFill>
                <a:prstClr val="white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>
                <a:solidFill>
                  <a:prstClr val="white"/>
                </a:solidFill>
              </a:rPr>
              <a:t>JYU </a:t>
            </a:r>
            <a:r>
              <a:rPr lang="fi-FI" dirty="0" err="1">
                <a:solidFill>
                  <a:prstClr val="white"/>
                </a:solidFill>
              </a:rPr>
              <a:t>Since</a:t>
            </a:r>
            <a:r>
              <a:rPr lang="fi-FI" dirty="0">
                <a:solidFill>
                  <a:prstClr val="white"/>
                </a:solidFill>
              </a:rPr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>
                <a:solidFill>
                  <a:prstClr val="white"/>
                </a:solidFill>
              </a:rPr>
              <a:pPr/>
              <a:t>‹#›</a:t>
            </a:fld>
            <a:endParaRPr lang="fi-FI">
              <a:solidFill>
                <a:prstClr val="white"/>
              </a:solidFill>
            </a:endParaRPr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90133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1773239"/>
            <a:ext cx="4896296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B0243-5A40-466C-827C-48D578625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016" y="1773238"/>
            <a:ext cx="4896544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89B76-CFAB-4F99-8982-DD0007BC8E7B}" type="datetime1">
              <a:rPr lang="fi-FI" smtClean="0">
                <a:solidFill>
                  <a:srgbClr val="002957"/>
                </a:solidFill>
              </a:rPr>
              <a:pPr/>
              <a:t>30.9.2022</a:t>
            </a:fld>
            <a:endParaRPr lang="fi-FI">
              <a:solidFill>
                <a:srgbClr val="002957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>
                <a:solidFill>
                  <a:srgbClr val="002957"/>
                </a:solidFill>
              </a:rPr>
              <a:t>JYU </a:t>
            </a:r>
            <a:r>
              <a:rPr lang="fi-FI" dirty="0" err="1">
                <a:solidFill>
                  <a:srgbClr val="002957"/>
                </a:solidFill>
              </a:rPr>
              <a:t>Since</a:t>
            </a:r>
            <a:r>
              <a:rPr lang="fi-FI" dirty="0">
                <a:solidFill>
                  <a:srgbClr val="002957"/>
                </a:solidFill>
              </a:rPr>
              <a:t>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>
                <a:solidFill>
                  <a:srgbClr val="002957"/>
                </a:solidFill>
              </a:rPr>
              <a:pPr/>
              <a:t>‹#›</a:t>
            </a:fld>
            <a:endParaRPr lang="fi-FI">
              <a:solidFill>
                <a:srgbClr val="0029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164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43024" y="1773238"/>
            <a:ext cx="4608959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55688" y="2420888"/>
            <a:ext cx="4896296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28048" y="1773238"/>
            <a:ext cx="4608265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0015" y="2420888"/>
            <a:ext cx="4896297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408E6-B49E-49ED-A468-D1FDC787CCAA}" type="datetime1">
              <a:rPr lang="fi-FI" smtClean="0">
                <a:solidFill>
                  <a:srgbClr val="002957"/>
                </a:solidFill>
              </a:rPr>
              <a:pPr/>
              <a:t>30.9.2022</a:t>
            </a:fld>
            <a:endParaRPr lang="fi-FI">
              <a:solidFill>
                <a:srgbClr val="002957"/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>
                <a:solidFill>
                  <a:srgbClr val="002957"/>
                </a:solidFill>
              </a:rPr>
              <a:t>JYU </a:t>
            </a:r>
            <a:r>
              <a:rPr lang="fi-FI" dirty="0" err="1">
                <a:solidFill>
                  <a:srgbClr val="002957"/>
                </a:solidFill>
              </a:rPr>
              <a:t>Since</a:t>
            </a:r>
            <a:r>
              <a:rPr lang="fi-FI" dirty="0">
                <a:solidFill>
                  <a:srgbClr val="002957"/>
                </a:solidFill>
              </a:rPr>
              <a:t>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>
                <a:solidFill>
                  <a:srgbClr val="002957"/>
                </a:solidFill>
              </a:rPr>
              <a:pPr/>
              <a:t>‹#›</a:t>
            </a:fld>
            <a:endParaRPr lang="fi-FI">
              <a:solidFill>
                <a:srgbClr val="002957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2550301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43025" y="1773238"/>
            <a:ext cx="10369549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55688" y="2420888"/>
            <a:ext cx="10656886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4AE32-0846-4803-95D1-8E803C8E76FD}" type="datetime1">
              <a:rPr lang="fi-FI" smtClean="0">
                <a:solidFill>
                  <a:srgbClr val="002957"/>
                </a:solidFill>
              </a:rPr>
              <a:pPr/>
              <a:t>30.9.2022</a:t>
            </a:fld>
            <a:endParaRPr lang="fi-FI">
              <a:solidFill>
                <a:srgbClr val="002957"/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>
                <a:solidFill>
                  <a:srgbClr val="002957"/>
                </a:solidFill>
              </a:rPr>
              <a:t>JYU </a:t>
            </a:r>
            <a:r>
              <a:rPr lang="fi-FI" dirty="0" err="1">
                <a:solidFill>
                  <a:srgbClr val="002957"/>
                </a:solidFill>
              </a:rPr>
              <a:t>Since</a:t>
            </a:r>
            <a:r>
              <a:rPr lang="fi-FI" dirty="0">
                <a:solidFill>
                  <a:srgbClr val="002957"/>
                </a:solidFill>
              </a:rPr>
              <a:t>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>
                <a:solidFill>
                  <a:srgbClr val="002957"/>
                </a:solidFill>
              </a:rPr>
              <a:pPr/>
              <a:t>‹#›</a:t>
            </a:fld>
            <a:endParaRPr lang="fi-FI">
              <a:solidFill>
                <a:srgbClr val="002957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195841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773239"/>
            <a:ext cx="6769348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E22AC-7178-451E-9CE7-4D4D3705FDB9}" type="datetime1">
              <a:rPr lang="fi-FI" smtClean="0">
                <a:solidFill>
                  <a:srgbClr val="002957"/>
                </a:solidFill>
              </a:rPr>
              <a:pPr/>
              <a:t>30.9.2022</a:t>
            </a:fld>
            <a:endParaRPr lang="fi-FI">
              <a:solidFill>
                <a:srgbClr val="002957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>
                <a:solidFill>
                  <a:srgbClr val="002957"/>
                </a:solidFill>
              </a:rPr>
              <a:t>JYU </a:t>
            </a:r>
            <a:r>
              <a:rPr lang="fi-FI" dirty="0" err="1">
                <a:solidFill>
                  <a:srgbClr val="002957"/>
                </a:solidFill>
              </a:rPr>
              <a:t>Since</a:t>
            </a:r>
            <a:r>
              <a:rPr lang="fi-FI" dirty="0">
                <a:solidFill>
                  <a:srgbClr val="002957"/>
                </a:solidFill>
              </a:rPr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>
                <a:solidFill>
                  <a:srgbClr val="002957"/>
                </a:solidFill>
              </a:rPr>
              <a:pPr/>
              <a:t>‹#›</a:t>
            </a:fld>
            <a:endParaRPr lang="fi-FI">
              <a:solidFill>
                <a:srgbClr val="002957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688288" y="1773238"/>
            <a:ext cx="3024287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 b="1">
                <a:solidFill>
                  <a:schemeClr val="accent2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2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2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64651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7213" y="1773239"/>
            <a:ext cx="7345362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F36C8-DC8F-42BC-8E05-A0FDFE5E0A17}" type="datetime1">
              <a:rPr lang="fi-FI" smtClean="0">
                <a:solidFill>
                  <a:srgbClr val="002957"/>
                </a:solidFill>
              </a:rPr>
              <a:pPr/>
              <a:t>30.9.2022</a:t>
            </a:fld>
            <a:endParaRPr lang="fi-FI">
              <a:solidFill>
                <a:srgbClr val="002957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>
                <a:solidFill>
                  <a:srgbClr val="002957"/>
                </a:solidFill>
              </a:rPr>
              <a:t>JYU </a:t>
            </a:r>
            <a:r>
              <a:rPr lang="fi-FI" dirty="0" err="1">
                <a:solidFill>
                  <a:srgbClr val="002957"/>
                </a:solidFill>
              </a:rPr>
              <a:t>Since</a:t>
            </a:r>
            <a:r>
              <a:rPr lang="fi-FI" dirty="0">
                <a:solidFill>
                  <a:srgbClr val="002957"/>
                </a:solidFill>
              </a:rPr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>
                <a:solidFill>
                  <a:srgbClr val="002957"/>
                </a:solidFill>
              </a:rPr>
              <a:pPr/>
              <a:t>‹#›</a:t>
            </a:fld>
            <a:endParaRPr lang="fi-FI">
              <a:solidFill>
                <a:srgbClr val="002957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79427" y="1773238"/>
            <a:ext cx="3024286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>
                <a:solidFill>
                  <a:schemeClr val="accent2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2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2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86547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1" y="476250"/>
            <a:ext cx="4608513" cy="1080542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773239"/>
            <a:ext cx="4896544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9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03482" y="0"/>
            <a:ext cx="6188518" cy="6669360"/>
          </a:xfrm>
          <a:custGeom>
            <a:avLst/>
            <a:gdLst/>
            <a:ahLst/>
            <a:cxnLst/>
            <a:rect l="l" t="t" r="r" b="b"/>
            <a:pathLst>
              <a:path w="6188518" h="6669360">
                <a:moveTo>
                  <a:pt x="1820710" y="0"/>
                </a:moveTo>
                <a:lnTo>
                  <a:pt x="6188518" y="0"/>
                </a:lnTo>
                <a:lnTo>
                  <a:pt x="6188518" y="6669360"/>
                </a:lnTo>
                <a:lnTo>
                  <a:pt x="0" y="6669360"/>
                </a:lnTo>
                <a:close/>
              </a:path>
            </a:pathLst>
          </a:custGeom>
          <a:solidFill>
            <a:schemeClr val="accent5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9EBB44-12F0-4A4E-B183-E1EF1B0DA2F5}" type="datetime1">
              <a:rPr lang="fi-FI" smtClean="0">
                <a:solidFill>
                  <a:prstClr val="white"/>
                </a:solidFill>
              </a:rPr>
              <a:pPr/>
              <a:t>30.9.2022</a:t>
            </a:fld>
            <a:endParaRPr lang="fi-FI">
              <a:solidFill>
                <a:prstClr val="white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>
                <a:solidFill>
                  <a:prstClr val="white"/>
                </a:solidFill>
              </a:rPr>
              <a:t>JYU </a:t>
            </a:r>
            <a:r>
              <a:rPr lang="fi-FI" dirty="0" err="1">
                <a:solidFill>
                  <a:prstClr val="white"/>
                </a:solidFill>
              </a:rPr>
              <a:t>Since</a:t>
            </a:r>
            <a:r>
              <a:rPr lang="fi-FI" dirty="0">
                <a:solidFill>
                  <a:prstClr val="white"/>
                </a:solidFill>
              </a:rPr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>
                <a:solidFill>
                  <a:prstClr val="white"/>
                </a:solidFill>
              </a:rPr>
              <a:pPr/>
              <a:t>‹#›</a:t>
            </a:fld>
            <a:endParaRPr lang="fi-FI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225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1" y="476250"/>
            <a:ext cx="6481317" cy="1080542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773239"/>
            <a:ext cx="6769348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9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31674" y="0"/>
            <a:ext cx="4460326" cy="6669360"/>
          </a:xfrm>
          <a:custGeom>
            <a:avLst/>
            <a:gdLst/>
            <a:ahLst/>
            <a:cxnLst/>
            <a:rect l="l" t="t" r="r" b="b"/>
            <a:pathLst>
              <a:path w="4460326" h="6669360">
                <a:moveTo>
                  <a:pt x="1820710" y="0"/>
                </a:moveTo>
                <a:lnTo>
                  <a:pt x="4460326" y="0"/>
                </a:lnTo>
                <a:lnTo>
                  <a:pt x="4460326" y="6669360"/>
                </a:lnTo>
                <a:lnTo>
                  <a:pt x="0" y="6669360"/>
                </a:lnTo>
                <a:close/>
              </a:path>
            </a:pathLst>
          </a:custGeom>
          <a:solidFill>
            <a:schemeClr val="accent5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1424" y="6381328"/>
            <a:ext cx="798984" cy="216471"/>
          </a:xfrm>
        </p:spPr>
        <p:txBody>
          <a:bodyPr/>
          <a:lstStyle>
            <a:lvl1pPr algn="l">
              <a:defRPr/>
            </a:lvl1pPr>
          </a:lstStyle>
          <a:p>
            <a:fld id="{642B9AE7-62DA-4431-8044-D3A11E33FD71}" type="datetime1">
              <a:rPr lang="fi-FI" smtClean="0">
                <a:solidFill>
                  <a:srgbClr val="002957"/>
                </a:solidFill>
              </a:rPr>
              <a:pPr/>
              <a:t>30.9.2022</a:t>
            </a:fld>
            <a:endParaRPr lang="fi-FI" dirty="0">
              <a:solidFill>
                <a:srgbClr val="002957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512" y="6381328"/>
            <a:ext cx="4392488" cy="216471"/>
          </a:xfrm>
        </p:spPr>
        <p:txBody>
          <a:bodyPr/>
          <a:lstStyle>
            <a:lvl1pPr algn="l">
              <a:defRPr/>
            </a:lvl1pPr>
          </a:lstStyle>
          <a:p>
            <a:r>
              <a:rPr lang="fi-FI" dirty="0">
                <a:solidFill>
                  <a:srgbClr val="002957"/>
                </a:solidFill>
              </a:rPr>
              <a:t>JYU </a:t>
            </a:r>
            <a:r>
              <a:rPr lang="fi-FI" dirty="0" err="1">
                <a:solidFill>
                  <a:srgbClr val="002957"/>
                </a:solidFill>
              </a:rPr>
              <a:t>Since</a:t>
            </a:r>
            <a:r>
              <a:rPr lang="fi-FI" dirty="0">
                <a:solidFill>
                  <a:srgbClr val="002957"/>
                </a:solidFill>
              </a:rPr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425" y="6381551"/>
            <a:ext cx="431999" cy="215801"/>
          </a:xfrm>
        </p:spPr>
        <p:txBody>
          <a:bodyPr/>
          <a:lstStyle>
            <a:lvl1pPr algn="l">
              <a:defRPr/>
            </a:lvl1pPr>
          </a:lstStyle>
          <a:p>
            <a:fld id="{9E548902-A2E1-4711-A467-290FB9FE5D63}" type="slidenum">
              <a:rPr lang="fi-FI" smtClean="0">
                <a:solidFill>
                  <a:srgbClr val="002957"/>
                </a:solidFill>
              </a:rPr>
              <a:pPr/>
              <a:t>‹#›</a:t>
            </a:fld>
            <a:endParaRPr lang="fi-FI">
              <a:solidFill>
                <a:srgbClr val="0029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695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BF9803D-62A9-459B-B9AF-D1141E7263EB}" type="datetime1">
              <a:rPr lang="fi-FI" smtClean="0"/>
              <a:pPr/>
              <a:t>30.9.2022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dirty="0"/>
              <a:t>JYU </a:t>
            </a:r>
            <a:r>
              <a:rPr lang="fi-FI" dirty="0" err="1"/>
              <a:t>Since</a:t>
            </a:r>
            <a:r>
              <a:rPr lang="fi-FI" dirty="0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accent2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</p:grpSp>
      <p:grpSp>
        <p:nvGrpSpPr>
          <p:cNvPr id="14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7" name="Rectangle 16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>
                <a:solidFill>
                  <a:prstClr val="white"/>
                </a:solidFill>
              </a:endParaRPr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>
                <a:solidFill>
                  <a:prstClr val="white"/>
                </a:solidFill>
              </a:endParaRPr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>
                <a:solidFill>
                  <a:prstClr val="white"/>
                </a:solidFill>
              </a:endParaRPr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>
                <a:solidFill>
                  <a:prstClr val="white"/>
                </a:solidFill>
              </a:endParaRPr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04169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426" y="1773238"/>
            <a:ext cx="345633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9426" y="2420888"/>
            <a:ext cx="3456334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67809" y="1773238"/>
            <a:ext cx="345638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367809" y="2420888"/>
            <a:ext cx="3456384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F101D-7633-4975-BDA0-352E85AD6A0C}" type="datetime1">
              <a:rPr lang="fi-FI" smtClean="0">
                <a:solidFill>
                  <a:srgbClr val="002957"/>
                </a:solidFill>
              </a:rPr>
              <a:pPr/>
              <a:t>30.9.2022</a:t>
            </a:fld>
            <a:endParaRPr lang="fi-FI">
              <a:solidFill>
                <a:srgbClr val="002957"/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>
                <a:solidFill>
                  <a:srgbClr val="002957"/>
                </a:solidFill>
              </a:rPr>
              <a:t>JYU </a:t>
            </a:r>
            <a:r>
              <a:rPr lang="fi-FI" dirty="0" err="1">
                <a:solidFill>
                  <a:srgbClr val="002957"/>
                </a:solidFill>
              </a:rPr>
              <a:t>Since</a:t>
            </a:r>
            <a:r>
              <a:rPr lang="fi-FI" dirty="0">
                <a:solidFill>
                  <a:srgbClr val="002957"/>
                </a:solidFill>
              </a:rPr>
              <a:t>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>
                <a:solidFill>
                  <a:srgbClr val="002957"/>
                </a:solidFill>
              </a:rPr>
              <a:pPr/>
              <a:t>‹#›</a:t>
            </a:fld>
            <a:endParaRPr lang="fi-FI">
              <a:solidFill>
                <a:srgbClr val="002957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56240" y="1773238"/>
            <a:ext cx="3456335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56240" y="2420888"/>
            <a:ext cx="3456335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63881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Basic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1773239"/>
            <a:ext cx="6769100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02BE-8D7D-4E8D-B7A7-90DF1FF5C27A}" type="datetime1">
              <a:rPr lang="fi-FI" smtClean="0">
                <a:solidFill>
                  <a:srgbClr val="002957"/>
                </a:solidFill>
              </a:rPr>
              <a:pPr/>
              <a:t>30.9.2022</a:t>
            </a:fld>
            <a:endParaRPr lang="fi-FI">
              <a:solidFill>
                <a:srgbClr val="002957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>
                <a:solidFill>
                  <a:srgbClr val="002957"/>
                </a:solidFill>
              </a:rPr>
              <a:t>JYU </a:t>
            </a:r>
            <a:r>
              <a:rPr lang="fi-FI" dirty="0" err="1">
                <a:solidFill>
                  <a:srgbClr val="002957"/>
                </a:solidFill>
              </a:rPr>
              <a:t>Since</a:t>
            </a:r>
            <a:r>
              <a:rPr lang="fi-FI" dirty="0">
                <a:solidFill>
                  <a:srgbClr val="002957"/>
                </a:solidFill>
              </a:rPr>
              <a:t>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>
                <a:solidFill>
                  <a:srgbClr val="002957"/>
                </a:solidFill>
              </a:rPr>
              <a:pPr/>
              <a:t>‹#›</a:t>
            </a:fld>
            <a:endParaRPr lang="fi-FI">
              <a:solidFill>
                <a:srgbClr val="002957"/>
              </a:solidFill>
            </a:endParaRPr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56588" y="1773237"/>
            <a:ext cx="3455987" cy="439206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3371130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Basic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67808" y="1773239"/>
            <a:ext cx="7344767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97659-9704-4485-92EF-475CB82DE777}" type="datetime1">
              <a:rPr lang="fi-FI" smtClean="0">
                <a:solidFill>
                  <a:srgbClr val="002957"/>
                </a:solidFill>
              </a:rPr>
              <a:pPr/>
              <a:t>30.9.2022</a:t>
            </a:fld>
            <a:endParaRPr lang="fi-FI">
              <a:solidFill>
                <a:srgbClr val="002957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>
                <a:solidFill>
                  <a:srgbClr val="002957"/>
                </a:solidFill>
              </a:rPr>
              <a:t>JYU </a:t>
            </a:r>
            <a:r>
              <a:rPr lang="fi-FI" dirty="0" err="1">
                <a:solidFill>
                  <a:srgbClr val="002957"/>
                </a:solidFill>
              </a:rPr>
              <a:t>Since</a:t>
            </a:r>
            <a:r>
              <a:rPr lang="fi-FI" dirty="0">
                <a:solidFill>
                  <a:srgbClr val="002957"/>
                </a:solidFill>
              </a:rPr>
              <a:t>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>
                <a:solidFill>
                  <a:srgbClr val="002957"/>
                </a:solidFill>
              </a:rPr>
              <a:pPr/>
              <a:t>‹#›</a:t>
            </a:fld>
            <a:endParaRPr lang="fi-FI">
              <a:solidFill>
                <a:srgbClr val="002957"/>
              </a:solidFill>
            </a:endParaRPr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9425" y="1773237"/>
            <a:ext cx="3456335" cy="439206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1974473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sic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2C614-5434-4988-B7CD-802124C881B9}" type="datetime1">
              <a:rPr lang="fi-FI" smtClean="0">
                <a:solidFill>
                  <a:srgbClr val="002957"/>
                </a:solidFill>
              </a:rPr>
              <a:pPr/>
              <a:t>30.9.2022</a:t>
            </a:fld>
            <a:endParaRPr lang="fi-FI">
              <a:solidFill>
                <a:srgbClr val="002957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>
                <a:solidFill>
                  <a:srgbClr val="002957"/>
                </a:solidFill>
              </a:rPr>
              <a:t>JYU </a:t>
            </a:r>
            <a:r>
              <a:rPr lang="fi-FI" dirty="0" err="1">
                <a:solidFill>
                  <a:srgbClr val="002957"/>
                </a:solidFill>
              </a:rPr>
              <a:t>Since</a:t>
            </a:r>
            <a:r>
              <a:rPr lang="fi-FI" dirty="0">
                <a:solidFill>
                  <a:srgbClr val="002957"/>
                </a:solidFill>
              </a:rPr>
              <a:t>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>
                <a:solidFill>
                  <a:srgbClr val="002957"/>
                </a:solidFill>
              </a:rPr>
              <a:pPr/>
              <a:t>‹#›</a:t>
            </a:fld>
            <a:endParaRPr lang="fi-FI">
              <a:solidFill>
                <a:srgbClr val="002957"/>
              </a:solidFill>
            </a:endParaRPr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9425" y="1773237"/>
            <a:ext cx="3456335" cy="345598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479425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61542" y="1773237"/>
            <a:ext cx="3456335" cy="345598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361542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3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56240" y="1773237"/>
            <a:ext cx="3456335" cy="345598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8256240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147476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9" y="3789039"/>
            <a:ext cx="10656886" cy="8640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16AB7A1-68B7-4EF6-8A04-71AAE9D669E5}" type="datetime1">
              <a:rPr lang="fi-FI" smtClean="0">
                <a:solidFill>
                  <a:prstClr val="white"/>
                </a:solidFill>
              </a:rPr>
              <a:pPr/>
              <a:t>30.9.2022</a:t>
            </a:fld>
            <a:endParaRPr lang="fi-FI">
              <a:solidFill>
                <a:prstClr val="white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>
                <a:solidFill>
                  <a:prstClr val="white"/>
                </a:solidFill>
              </a:rPr>
              <a:t>JYU </a:t>
            </a:r>
            <a:r>
              <a:rPr lang="fi-FI" dirty="0" err="1">
                <a:solidFill>
                  <a:prstClr val="white"/>
                </a:solidFill>
              </a:rPr>
              <a:t>Since</a:t>
            </a:r>
            <a:r>
              <a:rPr lang="fi-FI" dirty="0">
                <a:solidFill>
                  <a:prstClr val="white"/>
                </a:solidFill>
              </a:rPr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>
                <a:solidFill>
                  <a:prstClr val="white"/>
                </a:solidFill>
              </a:rPr>
              <a:pPr/>
              <a:t>‹#›</a:t>
            </a:fld>
            <a:endParaRPr lang="fi-FI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4797152"/>
            <a:ext cx="10657135" cy="13686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3357563"/>
          </a:xfrm>
          <a:custGeom>
            <a:avLst/>
            <a:gdLst/>
            <a:ahLst/>
            <a:cxnLst/>
            <a:rect l="l" t="t" r="r" b="b"/>
            <a:pathLst>
              <a:path w="12192000" h="3357563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3357563"/>
                </a:lnTo>
                <a:lnTo>
                  <a:pt x="0" y="335756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1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2682" y="476672"/>
            <a:ext cx="269351" cy="612000"/>
          </a:xfrm>
          <a:custGeom>
            <a:avLst/>
            <a:gdLst>
              <a:gd name="T0" fmla="*/ 2014 w 3164"/>
              <a:gd name="T1" fmla="*/ 541 h 7179"/>
              <a:gd name="T2" fmla="*/ 2075 w 3164"/>
              <a:gd name="T3" fmla="*/ 842 h 7179"/>
              <a:gd name="T4" fmla="*/ 2013 w 3164"/>
              <a:gd name="T5" fmla="*/ 1104 h 7179"/>
              <a:gd name="T6" fmla="*/ 1698 w 3164"/>
              <a:gd name="T7" fmla="*/ 1547 h 7179"/>
              <a:gd name="T8" fmla="*/ 1150 w 3164"/>
              <a:gd name="T9" fmla="*/ 2192 h 7179"/>
              <a:gd name="T10" fmla="*/ 1032 w 3164"/>
              <a:gd name="T11" fmla="*/ 2455 h 7179"/>
              <a:gd name="T12" fmla="*/ 1071 w 3164"/>
              <a:gd name="T13" fmla="*/ 2857 h 7179"/>
              <a:gd name="T14" fmla="*/ 758 w 3164"/>
              <a:gd name="T15" fmla="*/ 2524 h 7179"/>
              <a:gd name="T16" fmla="*/ 762 w 3164"/>
              <a:gd name="T17" fmla="*/ 2178 h 7179"/>
              <a:gd name="T18" fmla="*/ 878 w 3164"/>
              <a:gd name="T19" fmla="*/ 1919 h 7179"/>
              <a:gd name="T20" fmla="*/ 1196 w 3164"/>
              <a:gd name="T21" fmla="*/ 1511 h 7179"/>
              <a:gd name="T22" fmla="*/ 1734 w 3164"/>
              <a:gd name="T23" fmla="*/ 844 h 7179"/>
              <a:gd name="T24" fmla="*/ 1792 w 3164"/>
              <a:gd name="T25" fmla="*/ 666 h 7179"/>
              <a:gd name="T26" fmla="*/ 1725 w 3164"/>
              <a:gd name="T27" fmla="*/ 476 h 7179"/>
              <a:gd name="T28" fmla="*/ 1173 w 3164"/>
              <a:gd name="T29" fmla="*/ 2909 h 7179"/>
              <a:gd name="T30" fmla="*/ 1139 w 3164"/>
              <a:gd name="T31" fmla="*/ 2584 h 7179"/>
              <a:gd name="T32" fmla="*/ 1266 w 3164"/>
              <a:gd name="T33" fmla="*/ 2264 h 7179"/>
              <a:gd name="T34" fmla="*/ 1911 w 3164"/>
              <a:gd name="T35" fmla="*/ 1593 h 7179"/>
              <a:gd name="T36" fmla="*/ 2169 w 3164"/>
              <a:gd name="T37" fmla="*/ 1249 h 7179"/>
              <a:gd name="T38" fmla="*/ 2177 w 3164"/>
              <a:gd name="T39" fmla="*/ 1064 h 7179"/>
              <a:gd name="T40" fmla="*/ 2394 w 3164"/>
              <a:gd name="T41" fmla="*/ 984 h 7179"/>
              <a:gd name="T42" fmla="*/ 2487 w 3164"/>
              <a:gd name="T43" fmla="*/ 1278 h 7179"/>
              <a:gd name="T44" fmla="*/ 2430 w 3164"/>
              <a:gd name="T45" fmla="*/ 1557 h 7179"/>
              <a:gd name="T46" fmla="*/ 1934 w 3164"/>
              <a:gd name="T47" fmla="*/ 2124 h 7179"/>
              <a:gd name="T48" fmla="*/ 1530 w 3164"/>
              <a:gd name="T49" fmla="*/ 2581 h 7179"/>
              <a:gd name="T50" fmla="*/ 1523 w 3164"/>
              <a:gd name="T51" fmla="*/ 2799 h 7179"/>
              <a:gd name="T52" fmla="*/ 1749 w 3164"/>
              <a:gd name="T53" fmla="*/ 3171 h 7179"/>
              <a:gd name="T54" fmla="*/ 1647 w 3164"/>
              <a:gd name="T55" fmla="*/ 2738 h 7179"/>
              <a:gd name="T56" fmla="*/ 1728 w 3164"/>
              <a:gd name="T57" fmla="*/ 2523 h 7179"/>
              <a:gd name="T58" fmla="*/ 2273 w 3164"/>
              <a:gd name="T59" fmla="*/ 2071 h 7179"/>
              <a:gd name="T60" fmla="*/ 2387 w 3164"/>
              <a:gd name="T61" fmla="*/ 1910 h 7179"/>
              <a:gd name="T62" fmla="*/ 2546 w 3164"/>
              <a:gd name="T63" fmla="*/ 1669 h 7179"/>
              <a:gd name="T64" fmla="*/ 2645 w 3164"/>
              <a:gd name="T65" fmla="*/ 1917 h 7179"/>
              <a:gd name="T66" fmla="*/ 2601 w 3164"/>
              <a:gd name="T67" fmla="*/ 2194 h 7179"/>
              <a:gd name="T68" fmla="*/ 2181 w 3164"/>
              <a:gd name="T69" fmla="*/ 2594 h 7179"/>
              <a:gd name="T70" fmla="*/ 1994 w 3164"/>
              <a:gd name="T71" fmla="*/ 2803 h 7179"/>
              <a:gd name="T72" fmla="*/ 626 w 3164"/>
              <a:gd name="T73" fmla="*/ 2259 h 7179"/>
              <a:gd name="T74" fmla="*/ 521 w 3164"/>
              <a:gd name="T75" fmla="*/ 1956 h 7179"/>
              <a:gd name="T76" fmla="*/ 548 w 3164"/>
              <a:gd name="T77" fmla="*/ 1637 h 7179"/>
              <a:gd name="T78" fmla="*/ 766 w 3164"/>
              <a:gd name="T79" fmla="*/ 1219 h 7179"/>
              <a:gd name="T80" fmla="*/ 1325 w 3164"/>
              <a:gd name="T81" fmla="*/ 408 h 7179"/>
              <a:gd name="T82" fmla="*/ 1347 w 3164"/>
              <a:gd name="T83" fmla="*/ 223 h 7179"/>
              <a:gd name="T84" fmla="*/ 1533 w 3164"/>
              <a:gd name="T85" fmla="*/ 73 h 7179"/>
              <a:gd name="T86" fmla="*/ 1635 w 3164"/>
              <a:gd name="T87" fmla="*/ 329 h 7179"/>
              <a:gd name="T88" fmla="*/ 1602 w 3164"/>
              <a:gd name="T89" fmla="*/ 617 h 7179"/>
              <a:gd name="T90" fmla="*/ 1366 w 3164"/>
              <a:gd name="T91" fmla="*/ 1012 h 7179"/>
              <a:gd name="T92" fmla="*/ 795 w 3164"/>
              <a:gd name="T93" fmla="*/ 1791 h 7179"/>
              <a:gd name="T94" fmla="*/ 663 w 3164"/>
              <a:gd name="T95" fmla="*/ 2130 h 7179"/>
              <a:gd name="T96" fmla="*/ 1308 w 3164"/>
              <a:gd name="T97" fmla="*/ 4296 h 7179"/>
              <a:gd name="T98" fmla="*/ 1674 w 3164"/>
              <a:gd name="T99" fmla="*/ 4340 h 7179"/>
              <a:gd name="T100" fmla="*/ 1548 w 3164"/>
              <a:gd name="T101" fmla="*/ 4163 h 7179"/>
              <a:gd name="T102" fmla="*/ 1133 w 3164"/>
              <a:gd name="T103" fmla="*/ 4107 h 7179"/>
              <a:gd name="T104" fmla="*/ 683 w 3164"/>
              <a:gd name="T105" fmla="*/ 3926 h 7179"/>
              <a:gd name="T106" fmla="*/ 292 w 3164"/>
              <a:gd name="T107" fmla="*/ 3639 h 7179"/>
              <a:gd name="T108" fmla="*/ 0 w 3164"/>
              <a:gd name="T109" fmla="*/ 3291 h 7179"/>
              <a:gd name="T110" fmla="*/ 2943 w 3164"/>
              <a:gd name="T111" fmla="*/ 3581 h 7179"/>
              <a:gd name="T112" fmla="*/ 2588 w 3164"/>
              <a:gd name="T113" fmla="*/ 3876 h 7179"/>
              <a:gd name="T114" fmla="*/ 2199 w 3164"/>
              <a:gd name="T115" fmla="*/ 4064 h 7179"/>
              <a:gd name="T116" fmla="*/ 1643 w 3164"/>
              <a:gd name="T117" fmla="*/ 4163 h 7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164" h="7179">
                <a:moveTo>
                  <a:pt x="1875" y="352"/>
                </a:moveTo>
                <a:lnTo>
                  <a:pt x="1888" y="364"/>
                </a:lnTo>
                <a:lnTo>
                  <a:pt x="1899" y="376"/>
                </a:lnTo>
                <a:lnTo>
                  <a:pt x="1911" y="388"/>
                </a:lnTo>
                <a:lnTo>
                  <a:pt x="1922" y="400"/>
                </a:lnTo>
                <a:lnTo>
                  <a:pt x="1932" y="413"/>
                </a:lnTo>
                <a:lnTo>
                  <a:pt x="1942" y="425"/>
                </a:lnTo>
                <a:lnTo>
                  <a:pt x="1961" y="450"/>
                </a:lnTo>
                <a:lnTo>
                  <a:pt x="1970" y="463"/>
                </a:lnTo>
                <a:lnTo>
                  <a:pt x="1978" y="476"/>
                </a:lnTo>
                <a:lnTo>
                  <a:pt x="1994" y="502"/>
                </a:lnTo>
                <a:lnTo>
                  <a:pt x="2007" y="528"/>
                </a:lnTo>
                <a:lnTo>
                  <a:pt x="2014" y="541"/>
                </a:lnTo>
                <a:lnTo>
                  <a:pt x="2020" y="554"/>
                </a:lnTo>
                <a:lnTo>
                  <a:pt x="2031" y="582"/>
                </a:lnTo>
                <a:lnTo>
                  <a:pt x="2040" y="608"/>
                </a:lnTo>
                <a:lnTo>
                  <a:pt x="2049" y="636"/>
                </a:lnTo>
                <a:lnTo>
                  <a:pt x="2056" y="662"/>
                </a:lnTo>
                <a:lnTo>
                  <a:pt x="2058" y="676"/>
                </a:lnTo>
                <a:lnTo>
                  <a:pt x="2062" y="689"/>
                </a:lnTo>
                <a:lnTo>
                  <a:pt x="2066" y="715"/>
                </a:lnTo>
                <a:lnTo>
                  <a:pt x="2069" y="742"/>
                </a:lnTo>
                <a:lnTo>
                  <a:pt x="2073" y="768"/>
                </a:lnTo>
                <a:lnTo>
                  <a:pt x="2074" y="793"/>
                </a:lnTo>
                <a:lnTo>
                  <a:pt x="2075" y="818"/>
                </a:lnTo>
                <a:lnTo>
                  <a:pt x="2075" y="842"/>
                </a:lnTo>
                <a:lnTo>
                  <a:pt x="2074" y="856"/>
                </a:lnTo>
                <a:lnTo>
                  <a:pt x="2074" y="866"/>
                </a:lnTo>
                <a:lnTo>
                  <a:pt x="2073" y="890"/>
                </a:lnTo>
                <a:lnTo>
                  <a:pt x="2070" y="913"/>
                </a:lnTo>
                <a:lnTo>
                  <a:pt x="2064" y="955"/>
                </a:lnTo>
                <a:lnTo>
                  <a:pt x="2060" y="976"/>
                </a:lnTo>
                <a:lnTo>
                  <a:pt x="2056" y="994"/>
                </a:lnTo>
                <a:lnTo>
                  <a:pt x="2051" y="1012"/>
                </a:lnTo>
                <a:lnTo>
                  <a:pt x="2046" y="1028"/>
                </a:lnTo>
                <a:lnTo>
                  <a:pt x="2036" y="1057"/>
                </a:lnTo>
                <a:lnTo>
                  <a:pt x="2031" y="1070"/>
                </a:lnTo>
                <a:lnTo>
                  <a:pt x="2025" y="1081"/>
                </a:lnTo>
                <a:lnTo>
                  <a:pt x="2013" y="1104"/>
                </a:lnTo>
                <a:lnTo>
                  <a:pt x="2000" y="1128"/>
                </a:lnTo>
                <a:lnTo>
                  <a:pt x="1986" y="1152"/>
                </a:lnTo>
                <a:lnTo>
                  <a:pt x="1972" y="1175"/>
                </a:lnTo>
                <a:lnTo>
                  <a:pt x="1964" y="1188"/>
                </a:lnTo>
                <a:lnTo>
                  <a:pt x="1956" y="1200"/>
                </a:lnTo>
                <a:lnTo>
                  <a:pt x="1941" y="1224"/>
                </a:lnTo>
                <a:lnTo>
                  <a:pt x="1908" y="1272"/>
                </a:lnTo>
                <a:lnTo>
                  <a:pt x="1874" y="1321"/>
                </a:lnTo>
                <a:lnTo>
                  <a:pt x="1838" y="1369"/>
                </a:lnTo>
                <a:lnTo>
                  <a:pt x="1803" y="1416"/>
                </a:lnTo>
                <a:lnTo>
                  <a:pt x="1767" y="1461"/>
                </a:lnTo>
                <a:lnTo>
                  <a:pt x="1732" y="1506"/>
                </a:lnTo>
                <a:lnTo>
                  <a:pt x="1698" y="1547"/>
                </a:lnTo>
                <a:lnTo>
                  <a:pt x="1636" y="1621"/>
                </a:lnTo>
                <a:lnTo>
                  <a:pt x="1584" y="1681"/>
                </a:lnTo>
                <a:lnTo>
                  <a:pt x="1550" y="1724"/>
                </a:lnTo>
                <a:lnTo>
                  <a:pt x="1524" y="1753"/>
                </a:lnTo>
                <a:lnTo>
                  <a:pt x="1496" y="1787"/>
                </a:lnTo>
                <a:lnTo>
                  <a:pt x="1425" y="1863"/>
                </a:lnTo>
                <a:lnTo>
                  <a:pt x="1346" y="1952"/>
                </a:lnTo>
                <a:lnTo>
                  <a:pt x="1305" y="1999"/>
                </a:lnTo>
                <a:lnTo>
                  <a:pt x="1264" y="2047"/>
                </a:lnTo>
                <a:lnTo>
                  <a:pt x="1224" y="2096"/>
                </a:lnTo>
                <a:lnTo>
                  <a:pt x="1205" y="2120"/>
                </a:lnTo>
                <a:lnTo>
                  <a:pt x="1186" y="2144"/>
                </a:lnTo>
                <a:lnTo>
                  <a:pt x="1150" y="2192"/>
                </a:lnTo>
                <a:lnTo>
                  <a:pt x="1134" y="2216"/>
                </a:lnTo>
                <a:lnTo>
                  <a:pt x="1119" y="2240"/>
                </a:lnTo>
                <a:lnTo>
                  <a:pt x="1103" y="2263"/>
                </a:lnTo>
                <a:lnTo>
                  <a:pt x="1090" y="2286"/>
                </a:lnTo>
                <a:lnTo>
                  <a:pt x="1078" y="2307"/>
                </a:lnTo>
                <a:lnTo>
                  <a:pt x="1067" y="2329"/>
                </a:lnTo>
                <a:lnTo>
                  <a:pt x="1058" y="2349"/>
                </a:lnTo>
                <a:lnTo>
                  <a:pt x="1049" y="2370"/>
                </a:lnTo>
                <a:lnTo>
                  <a:pt x="1043" y="2389"/>
                </a:lnTo>
                <a:lnTo>
                  <a:pt x="1038" y="2408"/>
                </a:lnTo>
                <a:lnTo>
                  <a:pt x="1036" y="2424"/>
                </a:lnTo>
                <a:lnTo>
                  <a:pt x="1034" y="2439"/>
                </a:lnTo>
                <a:lnTo>
                  <a:pt x="1032" y="2455"/>
                </a:lnTo>
                <a:lnTo>
                  <a:pt x="1030" y="2472"/>
                </a:lnTo>
                <a:lnTo>
                  <a:pt x="1030" y="2488"/>
                </a:lnTo>
                <a:lnTo>
                  <a:pt x="1029" y="2505"/>
                </a:lnTo>
                <a:lnTo>
                  <a:pt x="1029" y="2540"/>
                </a:lnTo>
                <a:lnTo>
                  <a:pt x="1029" y="2558"/>
                </a:lnTo>
                <a:lnTo>
                  <a:pt x="1030" y="2575"/>
                </a:lnTo>
                <a:lnTo>
                  <a:pt x="1032" y="2611"/>
                </a:lnTo>
                <a:lnTo>
                  <a:pt x="1035" y="2646"/>
                </a:lnTo>
                <a:lnTo>
                  <a:pt x="1040" y="2680"/>
                </a:lnTo>
                <a:lnTo>
                  <a:pt x="1049" y="2745"/>
                </a:lnTo>
                <a:lnTo>
                  <a:pt x="1060" y="2805"/>
                </a:lnTo>
                <a:lnTo>
                  <a:pt x="1065" y="2833"/>
                </a:lnTo>
                <a:lnTo>
                  <a:pt x="1071" y="2857"/>
                </a:lnTo>
                <a:lnTo>
                  <a:pt x="1079" y="2896"/>
                </a:lnTo>
                <a:lnTo>
                  <a:pt x="857" y="2896"/>
                </a:lnTo>
                <a:lnTo>
                  <a:pt x="846" y="2868"/>
                </a:lnTo>
                <a:lnTo>
                  <a:pt x="834" y="2836"/>
                </a:lnTo>
                <a:lnTo>
                  <a:pt x="824" y="2802"/>
                </a:lnTo>
                <a:lnTo>
                  <a:pt x="812" y="2764"/>
                </a:lnTo>
                <a:lnTo>
                  <a:pt x="800" y="2726"/>
                </a:lnTo>
                <a:lnTo>
                  <a:pt x="789" y="2685"/>
                </a:lnTo>
                <a:lnTo>
                  <a:pt x="778" y="2641"/>
                </a:lnTo>
                <a:lnTo>
                  <a:pt x="768" y="2596"/>
                </a:lnTo>
                <a:lnTo>
                  <a:pt x="765" y="2572"/>
                </a:lnTo>
                <a:lnTo>
                  <a:pt x="760" y="2548"/>
                </a:lnTo>
                <a:lnTo>
                  <a:pt x="758" y="2524"/>
                </a:lnTo>
                <a:lnTo>
                  <a:pt x="754" y="2500"/>
                </a:lnTo>
                <a:lnTo>
                  <a:pt x="752" y="2475"/>
                </a:lnTo>
                <a:lnTo>
                  <a:pt x="749" y="2449"/>
                </a:lnTo>
                <a:lnTo>
                  <a:pt x="748" y="2424"/>
                </a:lnTo>
                <a:lnTo>
                  <a:pt x="747" y="2397"/>
                </a:lnTo>
                <a:lnTo>
                  <a:pt x="746" y="2371"/>
                </a:lnTo>
                <a:lnTo>
                  <a:pt x="747" y="2344"/>
                </a:lnTo>
                <a:lnTo>
                  <a:pt x="747" y="2317"/>
                </a:lnTo>
                <a:lnTo>
                  <a:pt x="748" y="2289"/>
                </a:lnTo>
                <a:lnTo>
                  <a:pt x="750" y="2262"/>
                </a:lnTo>
                <a:lnTo>
                  <a:pt x="754" y="2234"/>
                </a:lnTo>
                <a:lnTo>
                  <a:pt x="758" y="2206"/>
                </a:lnTo>
                <a:lnTo>
                  <a:pt x="762" y="2178"/>
                </a:lnTo>
                <a:lnTo>
                  <a:pt x="766" y="2156"/>
                </a:lnTo>
                <a:lnTo>
                  <a:pt x="770" y="2145"/>
                </a:lnTo>
                <a:lnTo>
                  <a:pt x="772" y="2134"/>
                </a:lnTo>
                <a:lnTo>
                  <a:pt x="776" y="2124"/>
                </a:lnTo>
                <a:lnTo>
                  <a:pt x="779" y="2112"/>
                </a:lnTo>
                <a:lnTo>
                  <a:pt x="789" y="2089"/>
                </a:lnTo>
                <a:lnTo>
                  <a:pt x="798" y="2065"/>
                </a:lnTo>
                <a:lnTo>
                  <a:pt x="809" y="2041"/>
                </a:lnTo>
                <a:lnTo>
                  <a:pt x="821" y="2017"/>
                </a:lnTo>
                <a:lnTo>
                  <a:pt x="834" y="1993"/>
                </a:lnTo>
                <a:lnTo>
                  <a:pt x="849" y="1968"/>
                </a:lnTo>
                <a:lnTo>
                  <a:pt x="863" y="1944"/>
                </a:lnTo>
                <a:lnTo>
                  <a:pt x="878" y="1919"/>
                </a:lnTo>
                <a:lnTo>
                  <a:pt x="894" y="1895"/>
                </a:lnTo>
                <a:lnTo>
                  <a:pt x="910" y="1869"/>
                </a:lnTo>
                <a:lnTo>
                  <a:pt x="927" y="1845"/>
                </a:lnTo>
                <a:lnTo>
                  <a:pt x="944" y="1821"/>
                </a:lnTo>
                <a:lnTo>
                  <a:pt x="960" y="1797"/>
                </a:lnTo>
                <a:lnTo>
                  <a:pt x="995" y="1752"/>
                </a:lnTo>
                <a:lnTo>
                  <a:pt x="1029" y="1709"/>
                </a:lnTo>
                <a:lnTo>
                  <a:pt x="1061" y="1669"/>
                </a:lnTo>
                <a:lnTo>
                  <a:pt x="1091" y="1633"/>
                </a:lnTo>
                <a:lnTo>
                  <a:pt x="1118" y="1601"/>
                </a:lnTo>
                <a:lnTo>
                  <a:pt x="1142" y="1573"/>
                </a:lnTo>
                <a:lnTo>
                  <a:pt x="1174" y="1536"/>
                </a:lnTo>
                <a:lnTo>
                  <a:pt x="1196" y="1511"/>
                </a:lnTo>
                <a:lnTo>
                  <a:pt x="1222" y="1481"/>
                </a:lnTo>
                <a:lnTo>
                  <a:pt x="1282" y="1409"/>
                </a:lnTo>
                <a:lnTo>
                  <a:pt x="1352" y="1325"/>
                </a:lnTo>
                <a:lnTo>
                  <a:pt x="1427" y="1235"/>
                </a:lnTo>
                <a:lnTo>
                  <a:pt x="1503" y="1142"/>
                </a:lnTo>
                <a:lnTo>
                  <a:pt x="1574" y="1054"/>
                </a:lnTo>
                <a:lnTo>
                  <a:pt x="1638" y="973"/>
                </a:lnTo>
                <a:lnTo>
                  <a:pt x="1666" y="938"/>
                </a:lnTo>
                <a:lnTo>
                  <a:pt x="1690" y="907"/>
                </a:lnTo>
                <a:lnTo>
                  <a:pt x="1702" y="890"/>
                </a:lnTo>
                <a:lnTo>
                  <a:pt x="1714" y="875"/>
                </a:lnTo>
                <a:lnTo>
                  <a:pt x="1725" y="859"/>
                </a:lnTo>
                <a:lnTo>
                  <a:pt x="1734" y="844"/>
                </a:lnTo>
                <a:lnTo>
                  <a:pt x="1743" y="828"/>
                </a:lnTo>
                <a:lnTo>
                  <a:pt x="1751" y="814"/>
                </a:lnTo>
                <a:lnTo>
                  <a:pt x="1758" y="799"/>
                </a:lnTo>
                <a:lnTo>
                  <a:pt x="1766" y="785"/>
                </a:lnTo>
                <a:lnTo>
                  <a:pt x="1772" y="772"/>
                </a:lnTo>
                <a:lnTo>
                  <a:pt x="1776" y="757"/>
                </a:lnTo>
                <a:lnTo>
                  <a:pt x="1781" y="744"/>
                </a:lnTo>
                <a:lnTo>
                  <a:pt x="1785" y="731"/>
                </a:lnTo>
                <a:lnTo>
                  <a:pt x="1787" y="718"/>
                </a:lnTo>
                <a:lnTo>
                  <a:pt x="1790" y="704"/>
                </a:lnTo>
                <a:lnTo>
                  <a:pt x="1791" y="691"/>
                </a:lnTo>
                <a:lnTo>
                  <a:pt x="1792" y="679"/>
                </a:lnTo>
                <a:lnTo>
                  <a:pt x="1792" y="666"/>
                </a:lnTo>
                <a:lnTo>
                  <a:pt x="1792" y="654"/>
                </a:lnTo>
                <a:lnTo>
                  <a:pt x="1791" y="641"/>
                </a:lnTo>
                <a:lnTo>
                  <a:pt x="1790" y="629"/>
                </a:lnTo>
                <a:lnTo>
                  <a:pt x="1787" y="616"/>
                </a:lnTo>
                <a:lnTo>
                  <a:pt x="1784" y="604"/>
                </a:lnTo>
                <a:lnTo>
                  <a:pt x="1782" y="598"/>
                </a:lnTo>
                <a:lnTo>
                  <a:pt x="1780" y="592"/>
                </a:lnTo>
                <a:lnTo>
                  <a:pt x="1776" y="578"/>
                </a:lnTo>
                <a:lnTo>
                  <a:pt x="1767" y="554"/>
                </a:lnTo>
                <a:lnTo>
                  <a:pt x="1761" y="541"/>
                </a:lnTo>
                <a:lnTo>
                  <a:pt x="1755" y="529"/>
                </a:lnTo>
                <a:lnTo>
                  <a:pt x="1740" y="503"/>
                </a:lnTo>
                <a:lnTo>
                  <a:pt x="1725" y="476"/>
                </a:lnTo>
                <a:lnTo>
                  <a:pt x="1726" y="475"/>
                </a:lnTo>
                <a:lnTo>
                  <a:pt x="1731" y="472"/>
                </a:lnTo>
                <a:lnTo>
                  <a:pt x="1749" y="458"/>
                </a:lnTo>
                <a:lnTo>
                  <a:pt x="1800" y="415"/>
                </a:lnTo>
                <a:lnTo>
                  <a:pt x="1875" y="352"/>
                </a:lnTo>
                <a:close/>
                <a:moveTo>
                  <a:pt x="1641" y="3193"/>
                </a:moveTo>
                <a:lnTo>
                  <a:pt x="1258" y="3193"/>
                </a:lnTo>
                <a:lnTo>
                  <a:pt x="1228" y="3103"/>
                </a:lnTo>
                <a:lnTo>
                  <a:pt x="1214" y="3056"/>
                </a:lnTo>
                <a:lnTo>
                  <a:pt x="1206" y="3032"/>
                </a:lnTo>
                <a:lnTo>
                  <a:pt x="1199" y="3008"/>
                </a:lnTo>
                <a:lnTo>
                  <a:pt x="1186" y="2959"/>
                </a:lnTo>
                <a:lnTo>
                  <a:pt x="1173" y="2909"/>
                </a:lnTo>
                <a:lnTo>
                  <a:pt x="1167" y="2884"/>
                </a:lnTo>
                <a:lnTo>
                  <a:pt x="1162" y="2859"/>
                </a:lnTo>
                <a:lnTo>
                  <a:pt x="1156" y="2834"/>
                </a:lnTo>
                <a:lnTo>
                  <a:pt x="1152" y="2809"/>
                </a:lnTo>
                <a:lnTo>
                  <a:pt x="1148" y="2784"/>
                </a:lnTo>
                <a:lnTo>
                  <a:pt x="1144" y="2758"/>
                </a:lnTo>
                <a:lnTo>
                  <a:pt x="1142" y="2733"/>
                </a:lnTo>
                <a:lnTo>
                  <a:pt x="1139" y="2708"/>
                </a:lnTo>
                <a:lnTo>
                  <a:pt x="1138" y="2683"/>
                </a:lnTo>
                <a:lnTo>
                  <a:pt x="1137" y="2658"/>
                </a:lnTo>
                <a:lnTo>
                  <a:pt x="1137" y="2634"/>
                </a:lnTo>
                <a:lnTo>
                  <a:pt x="1137" y="2608"/>
                </a:lnTo>
                <a:lnTo>
                  <a:pt x="1139" y="2584"/>
                </a:lnTo>
                <a:lnTo>
                  <a:pt x="1142" y="2559"/>
                </a:lnTo>
                <a:lnTo>
                  <a:pt x="1144" y="2535"/>
                </a:lnTo>
                <a:lnTo>
                  <a:pt x="1149" y="2511"/>
                </a:lnTo>
                <a:lnTo>
                  <a:pt x="1154" y="2488"/>
                </a:lnTo>
                <a:lnTo>
                  <a:pt x="1160" y="2464"/>
                </a:lnTo>
                <a:lnTo>
                  <a:pt x="1167" y="2442"/>
                </a:lnTo>
                <a:lnTo>
                  <a:pt x="1175" y="2419"/>
                </a:lnTo>
                <a:lnTo>
                  <a:pt x="1186" y="2395"/>
                </a:lnTo>
                <a:lnTo>
                  <a:pt x="1198" y="2370"/>
                </a:lnTo>
                <a:lnTo>
                  <a:pt x="1212" y="2343"/>
                </a:lnTo>
                <a:lnTo>
                  <a:pt x="1229" y="2318"/>
                </a:lnTo>
                <a:lnTo>
                  <a:pt x="1247" y="2290"/>
                </a:lnTo>
                <a:lnTo>
                  <a:pt x="1266" y="2264"/>
                </a:lnTo>
                <a:lnTo>
                  <a:pt x="1288" y="2235"/>
                </a:lnTo>
                <a:lnTo>
                  <a:pt x="1311" y="2208"/>
                </a:lnTo>
                <a:lnTo>
                  <a:pt x="1335" y="2179"/>
                </a:lnTo>
                <a:lnTo>
                  <a:pt x="1360" y="2150"/>
                </a:lnTo>
                <a:lnTo>
                  <a:pt x="1386" y="2120"/>
                </a:lnTo>
                <a:lnTo>
                  <a:pt x="1414" y="2090"/>
                </a:lnTo>
                <a:lnTo>
                  <a:pt x="1470" y="2030"/>
                </a:lnTo>
                <a:lnTo>
                  <a:pt x="1532" y="1969"/>
                </a:lnTo>
                <a:lnTo>
                  <a:pt x="1594" y="1907"/>
                </a:lnTo>
                <a:lnTo>
                  <a:pt x="1658" y="1844"/>
                </a:lnTo>
                <a:lnTo>
                  <a:pt x="1786" y="1718"/>
                </a:lnTo>
                <a:lnTo>
                  <a:pt x="1850" y="1656"/>
                </a:lnTo>
                <a:lnTo>
                  <a:pt x="1911" y="1593"/>
                </a:lnTo>
                <a:lnTo>
                  <a:pt x="1941" y="1562"/>
                </a:lnTo>
                <a:lnTo>
                  <a:pt x="1970" y="1532"/>
                </a:lnTo>
                <a:lnTo>
                  <a:pt x="1998" y="1501"/>
                </a:lnTo>
                <a:lnTo>
                  <a:pt x="2026" y="1471"/>
                </a:lnTo>
                <a:lnTo>
                  <a:pt x="2054" y="1436"/>
                </a:lnTo>
                <a:lnTo>
                  <a:pt x="2079" y="1401"/>
                </a:lnTo>
                <a:lnTo>
                  <a:pt x="2091" y="1386"/>
                </a:lnTo>
                <a:lnTo>
                  <a:pt x="2102" y="1369"/>
                </a:lnTo>
                <a:lnTo>
                  <a:pt x="2112" y="1353"/>
                </a:lnTo>
                <a:lnTo>
                  <a:pt x="2123" y="1338"/>
                </a:lnTo>
                <a:lnTo>
                  <a:pt x="2141" y="1308"/>
                </a:lnTo>
                <a:lnTo>
                  <a:pt x="2156" y="1278"/>
                </a:lnTo>
                <a:lnTo>
                  <a:pt x="2169" y="1249"/>
                </a:lnTo>
                <a:lnTo>
                  <a:pt x="2174" y="1235"/>
                </a:lnTo>
                <a:lnTo>
                  <a:pt x="2178" y="1220"/>
                </a:lnTo>
                <a:lnTo>
                  <a:pt x="2182" y="1206"/>
                </a:lnTo>
                <a:lnTo>
                  <a:pt x="2186" y="1193"/>
                </a:lnTo>
                <a:lnTo>
                  <a:pt x="2187" y="1178"/>
                </a:lnTo>
                <a:lnTo>
                  <a:pt x="2189" y="1164"/>
                </a:lnTo>
                <a:lnTo>
                  <a:pt x="2189" y="1151"/>
                </a:lnTo>
                <a:lnTo>
                  <a:pt x="2189" y="1136"/>
                </a:lnTo>
                <a:lnTo>
                  <a:pt x="2189" y="1122"/>
                </a:lnTo>
                <a:lnTo>
                  <a:pt x="2187" y="1108"/>
                </a:lnTo>
                <a:lnTo>
                  <a:pt x="2184" y="1093"/>
                </a:lnTo>
                <a:lnTo>
                  <a:pt x="2182" y="1079"/>
                </a:lnTo>
                <a:lnTo>
                  <a:pt x="2177" y="1064"/>
                </a:lnTo>
                <a:lnTo>
                  <a:pt x="2172" y="1050"/>
                </a:lnTo>
                <a:lnTo>
                  <a:pt x="2168" y="1036"/>
                </a:lnTo>
                <a:lnTo>
                  <a:pt x="2160" y="1020"/>
                </a:lnTo>
                <a:lnTo>
                  <a:pt x="2153" y="1006"/>
                </a:lnTo>
                <a:lnTo>
                  <a:pt x="2145" y="990"/>
                </a:lnTo>
                <a:lnTo>
                  <a:pt x="2297" y="864"/>
                </a:lnTo>
                <a:lnTo>
                  <a:pt x="2312" y="877"/>
                </a:lnTo>
                <a:lnTo>
                  <a:pt x="2327" y="893"/>
                </a:lnTo>
                <a:lnTo>
                  <a:pt x="2342" y="908"/>
                </a:lnTo>
                <a:lnTo>
                  <a:pt x="2355" y="926"/>
                </a:lnTo>
                <a:lnTo>
                  <a:pt x="2369" y="944"/>
                </a:lnTo>
                <a:lnTo>
                  <a:pt x="2382" y="964"/>
                </a:lnTo>
                <a:lnTo>
                  <a:pt x="2394" y="984"/>
                </a:lnTo>
                <a:lnTo>
                  <a:pt x="2406" y="1006"/>
                </a:lnTo>
                <a:lnTo>
                  <a:pt x="2417" y="1028"/>
                </a:lnTo>
                <a:lnTo>
                  <a:pt x="2428" y="1051"/>
                </a:lnTo>
                <a:lnTo>
                  <a:pt x="2439" y="1074"/>
                </a:lnTo>
                <a:lnTo>
                  <a:pt x="2447" y="1098"/>
                </a:lnTo>
                <a:lnTo>
                  <a:pt x="2456" y="1123"/>
                </a:lnTo>
                <a:lnTo>
                  <a:pt x="2464" y="1148"/>
                </a:lnTo>
                <a:lnTo>
                  <a:pt x="2470" y="1174"/>
                </a:lnTo>
                <a:lnTo>
                  <a:pt x="2476" y="1200"/>
                </a:lnTo>
                <a:lnTo>
                  <a:pt x="2481" y="1225"/>
                </a:lnTo>
                <a:lnTo>
                  <a:pt x="2482" y="1238"/>
                </a:lnTo>
                <a:lnTo>
                  <a:pt x="2484" y="1251"/>
                </a:lnTo>
                <a:lnTo>
                  <a:pt x="2487" y="1278"/>
                </a:lnTo>
                <a:lnTo>
                  <a:pt x="2488" y="1304"/>
                </a:lnTo>
                <a:lnTo>
                  <a:pt x="2488" y="1331"/>
                </a:lnTo>
                <a:lnTo>
                  <a:pt x="2488" y="1357"/>
                </a:lnTo>
                <a:lnTo>
                  <a:pt x="2486" y="1383"/>
                </a:lnTo>
                <a:lnTo>
                  <a:pt x="2482" y="1410"/>
                </a:lnTo>
                <a:lnTo>
                  <a:pt x="2477" y="1435"/>
                </a:lnTo>
                <a:lnTo>
                  <a:pt x="2471" y="1461"/>
                </a:lnTo>
                <a:lnTo>
                  <a:pt x="2466" y="1473"/>
                </a:lnTo>
                <a:lnTo>
                  <a:pt x="2463" y="1485"/>
                </a:lnTo>
                <a:lnTo>
                  <a:pt x="2458" y="1499"/>
                </a:lnTo>
                <a:lnTo>
                  <a:pt x="2453" y="1511"/>
                </a:lnTo>
                <a:lnTo>
                  <a:pt x="2442" y="1535"/>
                </a:lnTo>
                <a:lnTo>
                  <a:pt x="2430" y="1557"/>
                </a:lnTo>
                <a:lnTo>
                  <a:pt x="2423" y="1569"/>
                </a:lnTo>
                <a:lnTo>
                  <a:pt x="2416" y="1580"/>
                </a:lnTo>
                <a:lnTo>
                  <a:pt x="2400" y="1602"/>
                </a:lnTo>
                <a:lnTo>
                  <a:pt x="2361" y="1653"/>
                </a:lnTo>
                <a:lnTo>
                  <a:pt x="2320" y="1703"/>
                </a:lnTo>
                <a:lnTo>
                  <a:pt x="2277" y="1752"/>
                </a:lnTo>
                <a:lnTo>
                  <a:pt x="2256" y="1777"/>
                </a:lnTo>
                <a:lnTo>
                  <a:pt x="2234" y="1801"/>
                </a:lnTo>
                <a:lnTo>
                  <a:pt x="2189" y="1851"/>
                </a:lnTo>
                <a:lnTo>
                  <a:pt x="2141" y="1903"/>
                </a:lnTo>
                <a:lnTo>
                  <a:pt x="2039" y="2013"/>
                </a:lnTo>
                <a:lnTo>
                  <a:pt x="1988" y="2069"/>
                </a:lnTo>
                <a:lnTo>
                  <a:pt x="1934" y="2124"/>
                </a:lnTo>
                <a:lnTo>
                  <a:pt x="1824" y="2236"/>
                </a:lnTo>
                <a:lnTo>
                  <a:pt x="1766" y="2298"/>
                </a:lnTo>
                <a:lnTo>
                  <a:pt x="1704" y="2362"/>
                </a:lnTo>
                <a:lnTo>
                  <a:pt x="1673" y="2397"/>
                </a:lnTo>
                <a:lnTo>
                  <a:pt x="1641" y="2433"/>
                </a:lnTo>
                <a:lnTo>
                  <a:pt x="1607" y="2472"/>
                </a:lnTo>
                <a:lnTo>
                  <a:pt x="1571" y="2511"/>
                </a:lnTo>
                <a:lnTo>
                  <a:pt x="1565" y="2520"/>
                </a:lnTo>
                <a:lnTo>
                  <a:pt x="1559" y="2527"/>
                </a:lnTo>
                <a:lnTo>
                  <a:pt x="1548" y="2545"/>
                </a:lnTo>
                <a:lnTo>
                  <a:pt x="1544" y="2553"/>
                </a:lnTo>
                <a:lnTo>
                  <a:pt x="1539" y="2562"/>
                </a:lnTo>
                <a:lnTo>
                  <a:pt x="1530" y="2581"/>
                </a:lnTo>
                <a:lnTo>
                  <a:pt x="1528" y="2590"/>
                </a:lnTo>
                <a:lnTo>
                  <a:pt x="1524" y="2600"/>
                </a:lnTo>
                <a:lnTo>
                  <a:pt x="1522" y="2610"/>
                </a:lnTo>
                <a:lnTo>
                  <a:pt x="1520" y="2620"/>
                </a:lnTo>
                <a:lnTo>
                  <a:pt x="1516" y="2641"/>
                </a:lnTo>
                <a:lnTo>
                  <a:pt x="1515" y="2652"/>
                </a:lnTo>
                <a:lnTo>
                  <a:pt x="1514" y="2662"/>
                </a:lnTo>
                <a:lnTo>
                  <a:pt x="1514" y="2684"/>
                </a:lnTo>
                <a:lnTo>
                  <a:pt x="1514" y="2707"/>
                </a:lnTo>
                <a:lnTo>
                  <a:pt x="1514" y="2730"/>
                </a:lnTo>
                <a:lnTo>
                  <a:pt x="1516" y="2752"/>
                </a:lnTo>
                <a:lnTo>
                  <a:pt x="1520" y="2775"/>
                </a:lnTo>
                <a:lnTo>
                  <a:pt x="1523" y="2799"/>
                </a:lnTo>
                <a:lnTo>
                  <a:pt x="1527" y="2822"/>
                </a:lnTo>
                <a:lnTo>
                  <a:pt x="1533" y="2846"/>
                </a:lnTo>
                <a:lnTo>
                  <a:pt x="1538" y="2870"/>
                </a:lnTo>
                <a:lnTo>
                  <a:pt x="1545" y="2894"/>
                </a:lnTo>
                <a:lnTo>
                  <a:pt x="1558" y="2941"/>
                </a:lnTo>
                <a:lnTo>
                  <a:pt x="1572" y="2987"/>
                </a:lnTo>
                <a:lnTo>
                  <a:pt x="1588" y="3033"/>
                </a:lnTo>
                <a:lnTo>
                  <a:pt x="1617" y="3118"/>
                </a:lnTo>
                <a:lnTo>
                  <a:pt x="1630" y="3157"/>
                </a:lnTo>
                <a:lnTo>
                  <a:pt x="1641" y="3193"/>
                </a:lnTo>
                <a:close/>
                <a:moveTo>
                  <a:pt x="2080" y="3193"/>
                </a:moveTo>
                <a:lnTo>
                  <a:pt x="1755" y="3193"/>
                </a:lnTo>
                <a:lnTo>
                  <a:pt x="1749" y="3171"/>
                </a:lnTo>
                <a:lnTo>
                  <a:pt x="1743" y="3148"/>
                </a:lnTo>
                <a:lnTo>
                  <a:pt x="1730" y="3104"/>
                </a:lnTo>
                <a:lnTo>
                  <a:pt x="1702" y="3015"/>
                </a:lnTo>
                <a:lnTo>
                  <a:pt x="1688" y="2971"/>
                </a:lnTo>
                <a:lnTo>
                  <a:pt x="1676" y="2926"/>
                </a:lnTo>
                <a:lnTo>
                  <a:pt x="1670" y="2904"/>
                </a:lnTo>
                <a:lnTo>
                  <a:pt x="1665" y="2881"/>
                </a:lnTo>
                <a:lnTo>
                  <a:pt x="1660" y="2859"/>
                </a:lnTo>
                <a:lnTo>
                  <a:pt x="1656" y="2836"/>
                </a:lnTo>
                <a:lnTo>
                  <a:pt x="1653" y="2810"/>
                </a:lnTo>
                <a:lnTo>
                  <a:pt x="1649" y="2785"/>
                </a:lnTo>
                <a:lnTo>
                  <a:pt x="1648" y="2761"/>
                </a:lnTo>
                <a:lnTo>
                  <a:pt x="1647" y="2738"/>
                </a:lnTo>
                <a:lnTo>
                  <a:pt x="1647" y="2716"/>
                </a:lnTo>
                <a:lnTo>
                  <a:pt x="1648" y="2696"/>
                </a:lnTo>
                <a:lnTo>
                  <a:pt x="1650" y="2676"/>
                </a:lnTo>
                <a:lnTo>
                  <a:pt x="1654" y="2655"/>
                </a:lnTo>
                <a:lnTo>
                  <a:pt x="1656" y="2646"/>
                </a:lnTo>
                <a:lnTo>
                  <a:pt x="1660" y="2636"/>
                </a:lnTo>
                <a:lnTo>
                  <a:pt x="1667" y="2618"/>
                </a:lnTo>
                <a:lnTo>
                  <a:pt x="1671" y="2608"/>
                </a:lnTo>
                <a:lnTo>
                  <a:pt x="1676" y="2599"/>
                </a:lnTo>
                <a:lnTo>
                  <a:pt x="1686" y="2581"/>
                </a:lnTo>
                <a:lnTo>
                  <a:pt x="1698" y="2562"/>
                </a:lnTo>
                <a:lnTo>
                  <a:pt x="1713" y="2542"/>
                </a:lnTo>
                <a:lnTo>
                  <a:pt x="1728" y="2523"/>
                </a:lnTo>
                <a:lnTo>
                  <a:pt x="1748" y="2504"/>
                </a:lnTo>
                <a:lnTo>
                  <a:pt x="1762" y="2490"/>
                </a:lnTo>
                <a:lnTo>
                  <a:pt x="1778" y="2474"/>
                </a:lnTo>
                <a:lnTo>
                  <a:pt x="1812" y="2443"/>
                </a:lnTo>
                <a:lnTo>
                  <a:pt x="1850" y="2410"/>
                </a:lnTo>
                <a:lnTo>
                  <a:pt x="1892" y="2377"/>
                </a:lnTo>
                <a:lnTo>
                  <a:pt x="1935" y="2342"/>
                </a:lnTo>
                <a:lnTo>
                  <a:pt x="1979" y="2306"/>
                </a:lnTo>
                <a:lnTo>
                  <a:pt x="2070" y="2235"/>
                </a:lnTo>
                <a:lnTo>
                  <a:pt x="2159" y="2166"/>
                </a:lnTo>
                <a:lnTo>
                  <a:pt x="2200" y="2132"/>
                </a:lnTo>
                <a:lnTo>
                  <a:pt x="2238" y="2101"/>
                </a:lnTo>
                <a:lnTo>
                  <a:pt x="2273" y="2071"/>
                </a:lnTo>
                <a:lnTo>
                  <a:pt x="2303" y="2043"/>
                </a:lnTo>
                <a:lnTo>
                  <a:pt x="2330" y="2018"/>
                </a:lnTo>
                <a:lnTo>
                  <a:pt x="2339" y="2006"/>
                </a:lnTo>
                <a:lnTo>
                  <a:pt x="2349" y="1995"/>
                </a:lnTo>
                <a:lnTo>
                  <a:pt x="2355" y="1986"/>
                </a:lnTo>
                <a:lnTo>
                  <a:pt x="2362" y="1976"/>
                </a:lnTo>
                <a:lnTo>
                  <a:pt x="2367" y="1968"/>
                </a:lnTo>
                <a:lnTo>
                  <a:pt x="2372" y="1958"/>
                </a:lnTo>
                <a:lnTo>
                  <a:pt x="2376" y="1949"/>
                </a:lnTo>
                <a:lnTo>
                  <a:pt x="2380" y="1939"/>
                </a:lnTo>
                <a:lnTo>
                  <a:pt x="2382" y="1929"/>
                </a:lnTo>
                <a:lnTo>
                  <a:pt x="2385" y="1920"/>
                </a:lnTo>
                <a:lnTo>
                  <a:pt x="2387" y="1910"/>
                </a:lnTo>
                <a:lnTo>
                  <a:pt x="2390" y="1901"/>
                </a:lnTo>
                <a:lnTo>
                  <a:pt x="2392" y="1883"/>
                </a:lnTo>
                <a:lnTo>
                  <a:pt x="2392" y="1865"/>
                </a:lnTo>
                <a:lnTo>
                  <a:pt x="2392" y="1848"/>
                </a:lnTo>
                <a:lnTo>
                  <a:pt x="2391" y="1832"/>
                </a:lnTo>
                <a:lnTo>
                  <a:pt x="2390" y="1818"/>
                </a:lnTo>
                <a:lnTo>
                  <a:pt x="2387" y="1805"/>
                </a:lnTo>
                <a:lnTo>
                  <a:pt x="2385" y="1794"/>
                </a:lnTo>
                <a:lnTo>
                  <a:pt x="2381" y="1778"/>
                </a:lnTo>
                <a:lnTo>
                  <a:pt x="2379" y="1773"/>
                </a:lnTo>
                <a:lnTo>
                  <a:pt x="2454" y="1711"/>
                </a:lnTo>
                <a:lnTo>
                  <a:pt x="2529" y="1649"/>
                </a:lnTo>
                <a:lnTo>
                  <a:pt x="2546" y="1669"/>
                </a:lnTo>
                <a:lnTo>
                  <a:pt x="2553" y="1679"/>
                </a:lnTo>
                <a:lnTo>
                  <a:pt x="2561" y="1689"/>
                </a:lnTo>
                <a:lnTo>
                  <a:pt x="2574" y="1711"/>
                </a:lnTo>
                <a:lnTo>
                  <a:pt x="2582" y="1722"/>
                </a:lnTo>
                <a:lnTo>
                  <a:pt x="2588" y="1733"/>
                </a:lnTo>
                <a:lnTo>
                  <a:pt x="2600" y="1755"/>
                </a:lnTo>
                <a:lnTo>
                  <a:pt x="2609" y="1778"/>
                </a:lnTo>
                <a:lnTo>
                  <a:pt x="2619" y="1801"/>
                </a:lnTo>
                <a:lnTo>
                  <a:pt x="2626" y="1824"/>
                </a:lnTo>
                <a:lnTo>
                  <a:pt x="2633" y="1847"/>
                </a:lnTo>
                <a:lnTo>
                  <a:pt x="2638" y="1871"/>
                </a:lnTo>
                <a:lnTo>
                  <a:pt x="2643" y="1893"/>
                </a:lnTo>
                <a:lnTo>
                  <a:pt x="2645" y="1917"/>
                </a:lnTo>
                <a:lnTo>
                  <a:pt x="2648" y="1940"/>
                </a:lnTo>
                <a:lnTo>
                  <a:pt x="2649" y="1963"/>
                </a:lnTo>
                <a:lnTo>
                  <a:pt x="2649" y="1986"/>
                </a:lnTo>
                <a:lnTo>
                  <a:pt x="2649" y="2009"/>
                </a:lnTo>
                <a:lnTo>
                  <a:pt x="2646" y="2031"/>
                </a:lnTo>
                <a:lnTo>
                  <a:pt x="2644" y="2053"/>
                </a:lnTo>
                <a:lnTo>
                  <a:pt x="2640" y="2075"/>
                </a:lnTo>
                <a:lnTo>
                  <a:pt x="2636" y="2096"/>
                </a:lnTo>
                <a:lnTo>
                  <a:pt x="2631" y="2116"/>
                </a:lnTo>
                <a:lnTo>
                  <a:pt x="2625" y="2137"/>
                </a:lnTo>
                <a:lnTo>
                  <a:pt x="2618" y="2157"/>
                </a:lnTo>
                <a:lnTo>
                  <a:pt x="2609" y="2175"/>
                </a:lnTo>
                <a:lnTo>
                  <a:pt x="2601" y="2194"/>
                </a:lnTo>
                <a:lnTo>
                  <a:pt x="2592" y="2211"/>
                </a:lnTo>
                <a:lnTo>
                  <a:pt x="2583" y="2228"/>
                </a:lnTo>
                <a:lnTo>
                  <a:pt x="2572" y="2244"/>
                </a:lnTo>
                <a:lnTo>
                  <a:pt x="2561" y="2258"/>
                </a:lnTo>
                <a:lnTo>
                  <a:pt x="2549" y="2272"/>
                </a:lnTo>
                <a:lnTo>
                  <a:pt x="2537" y="2284"/>
                </a:lnTo>
                <a:lnTo>
                  <a:pt x="2530" y="2290"/>
                </a:lnTo>
                <a:lnTo>
                  <a:pt x="2524" y="2296"/>
                </a:lnTo>
                <a:lnTo>
                  <a:pt x="2429" y="2377"/>
                </a:lnTo>
                <a:lnTo>
                  <a:pt x="2309" y="2480"/>
                </a:lnTo>
                <a:lnTo>
                  <a:pt x="2277" y="2508"/>
                </a:lnTo>
                <a:lnTo>
                  <a:pt x="2244" y="2536"/>
                </a:lnTo>
                <a:lnTo>
                  <a:pt x="2181" y="2594"/>
                </a:lnTo>
                <a:lnTo>
                  <a:pt x="2150" y="2623"/>
                </a:lnTo>
                <a:lnTo>
                  <a:pt x="2120" y="2650"/>
                </a:lnTo>
                <a:lnTo>
                  <a:pt x="2090" y="2679"/>
                </a:lnTo>
                <a:lnTo>
                  <a:pt x="2062" y="2706"/>
                </a:lnTo>
                <a:lnTo>
                  <a:pt x="2037" y="2732"/>
                </a:lnTo>
                <a:lnTo>
                  <a:pt x="2026" y="2744"/>
                </a:lnTo>
                <a:lnTo>
                  <a:pt x="2018" y="2755"/>
                </a:lnTo>
                <a:lnTo>
                  <a:pt x="2009" y="2764"/>
                </a:lnTo>
                <a:lnTo>
                  <a:pt x="2003" y="2774"/>
                </a:lnTo>
                <a:lnTo>
                  <a:pt x="1998" y="2784"/>
                </a:lnTo>
                <a:lnTo>
                  <a:pt x="1995" y="2793"/>
                </a:lnTo>
                <a:lnTo>
                  <a:pt x="1994" y="2798"/>
                </a:lnTo>
                <a:lnTo>
                  <a:pt x="1994" y="2803"/>
                </a:lnTo>
                <a:lnTo>
                  <a:pt x="1992" y="2814"/>
                </a:lnTo>
                <a:lnTo>
                  <a:pt x="1992" y="2827"/>
                </a:lnTo>
                <a:lnTo>
                  <a:pt x="1994" y="2840"/>
                </a:lnTo>
                <a:lnTo>
                  <a:pt x="1995" y="2854"/>
                </a:lnTo>
                <a:lnTo>
                  <a:pt x="1998" y="2872"/>
                </a:lnTo>
                <a:lnTo>
                  <a:pt x="2007" y="2912"/>
                </a:lnTo>
                <a:lnTo>
                  <a:pt x="2025" y="2986"/>
                </a:lnTo>
                <a:lnTo>
                  <a:pt x="2044" y="3063"/>
                </a:lnTo>
                <a:lnTo>
                  <a:pt x="2063" y="3134"/>
                </a:lnTo>
                <a:lnTo>
                  <a:pt x="2080" y="3193"/>
                </a:lnTo>
                <a:close/>
                <a:moveTo>
                  <a:pt x="657" y="2306"/>
                </a:moveTo>
                <a:lnTo>
                  <a:pt x="641" y="2282"/>
                </a:lnTo>
                <a:lnTo>
                  <a:pt x="626" y="2259"/>
                </a:lnTo>
                <a:lnTo>
                  <a:pt x="612" y="2235"/>
                </a:lnTo>
                <a:lnTo>
                  <a:pt x="599" y="2211"/>
                </a:lnTo>
                <a:lnTo>
                  <a:pt x="587" y="2187"/>
                </a:lnTo>
                <a:lnTo>
                  <a:pt x="576" y="2163"/>
                </a:lnTo>
                <a:lnTo>
                  <a:pt x="567" y="2138"/>
                </a:lnTo>
                <a:lnTo>
                  <a:pt x="557" y="2114"/>
                </a:lnTo>
                <a:lnTo>
                  <a:pt x="549" y="2089"/>
                </a:lnTo>
                <a:lnTo>
                  <a:pt x="542" y="2064"/>
                </a:lnTo>
                <a:lnTo>
                  <a:pt x="536" y="2037"/>
                </a:lnTo>
                <a:lnTo>
                  <a:pt x="533" y="2024"/>
                </a:lnTo>
                <a:lnTo>
                  <a:pt x="531" y="2011"/>
                </a:lnTo>
                <a:lnTo>
                  <a:pt x="526" y="1983"/>
                </a:lnTo>
                <a:lnTo>
                  <a:pt x="521" y="1956"/>
                </a:lnTo>
                <a:lnTo>
                  <a:pt x="519" y="1926"/>
                </a:lnTo>
                <a:lnTo>
                  <a:pt x="516" y="1897"/>
                </a:lnTo>
                <a:lnTo>
                  <a:pt x="515" y="1880"/>
                </a:lnTo>
                <a:lnTo>
                  <a:pt x="515" y="1863"/>
                </a:lnTo>
                <a:lnTo>
                  <a:pt x="515" y="1847"/>
                </a:lnTo>
                <a:lnTo>
                  <a:pt x="515" y="1830"/>
                </a:lnTo>
                <a:lnTo>
                  <a:pt x="516" y="1813"/>
                </a:lnTo>
                <a:lnTo>
                  <a:pt x="518" y="1796"/>
                </a:lnTo>
                <a:lnTo>
                  <a:pt x="521" y="1764"/>
                </a:lnTo>
                <a:lnTo>
                  <a:pt x="526" y="1731"/>
                </a:lnTo>
                <a:lnTo>
                  <a:pt x="532" y="1699"/>
                </a:lnTo>
                <a:lnTo>
                  <a:pt x="539" y="1668"/>
                </a:lnTo>
                <a:lnTo>
                  <a:pt x="548" y="1637"/>
                </a:lnTo>
                <a:lnTo>
                  <a:pt x="557" y="1605"/>
                </a:lnTo>
                <a:lnTo>
                  <a:pt x="568" y="1574"/>
                </a:lnTo>
                <a:lnTo>
                  <a:pt x="580" y="1543"/>
                </a:lnTo>
                <a:lnTo>
                  <a:pt x="593" y="1513"/>
                </a:lnTo>
                <a:lnTo>
                  <a:pt x="608" y="1483"/>
                </a:lnTo>
                <a:lnTo>
                  <a:pt x="622" y="1453"/>
                </a:lnTo>
                <a:lnTo>
                  <a:pt x="638" y="1423"/>
                </a:lnTo>
                <a:lnTo>
                  <a:pt x="654" y="1394"/>
                </a:lnTo>
                <a:lnTo>
                  <a:pt x="671" y="1364"/>
                </a:lnTo>
                <a:lnTo>
                  <a:pt x="689" y="1335"/>
                </a:lnTo>
                <a:lnTo>
                  <a:pt x="707" y="1305"/>
                </a:lnTo>
                <a:lnTo>
                  <a:pt x="726" y="1277"/>
                </a:lnTo>
                <a:lnTo>
                  <a:pt x="766" y="1219"/>
                </a:lnTo>
                <a:lnTo>
                  <a:pt x="806" y="1163"/>
                </a:lnTo>
                <a:lnTo>
                  <a:pt x="848" y="1105"/>
                </a:lnTo>
                <a:lnTo>
                  <a:pt x="888" y="1049"/>
                </a:lnTo>
                <a:lnTo>
                  <a:pt x="930" y="991"/>
                </a:lnTo>
                <a:lnTo>
                  <a:pt x="971" y="935"/>
                </a:lnTo>
                <a:lnTo>
                  <a:pt x="1107" y="745"/>
                </a:lnTo>
                <a:lnTo>
                  <a:pt x="1168" y="658"/>
                </a:lnTo>
                <a:lnTo>
                  <a:pt x="1223" y="576"/>
                </a:lnTo>
                <a:lnTo>
                  <a:pt x="1248" y="538"/>
                </a:lnTo>
                <a:lnTo>
                  <a:pt x="1271" y="502"/>
                </a:lnTo>
                <a:lnTo>
                  <a:pt x="1292" y="468"/>
                </a:lnTo>
                <a:lnTo>
                  <a:pt x="1310" y="437"/>
                </a:lnTo>
                <a:lnTo>
                  <a:pt x="1325" y="408"/>
                </a:lnTo>
                <a:lnTo>
                  <a:pt x="1337" y="382"/>
                </a:lnTo>
                <a:lnTo>
                  <a:pt x="1342" y="370"/>
                </a:lnTo>
                <a:lnTo>
                  <a:pt x="1347" y="358"/>
                </a:lnTo>
                <a:lnTo>
                  <a:pt x="1350" y="347"/>
                </a:lnTo>
                <a:lnTo>
                  <a:pt x="1353" y="337"/>
                </a:lnTo>
                <a:lnTo>
                  <a:pt x="1355" y="323"/>
                </a:lnTo>
                <a:lnTo>
                  <a:pt x="1356" y="309"/>
                </a:lnTo>
                <a:lnTo>
                  <a:pt x="1356" y="294"/>
                </a:lnTo>
                <a:lnTo>
                  <a:pt x="1356" y="280"/>
                </a:lnTo>
                <a:lnTo>
                  <a:pt x="1355" y="265"/>
                </a:lnTo>
                <a:lnTo>
                  <a:pt x="1353" y="252"/>
                </a:lnTo>
                <a:lnTo>
                  <a:pt x="1350" y="238"/>
                </a:lnTo>
                <a:lnTo>
                  <a:pt x="1347" y="223"/>
                </a:lnTo>
                <a:lnTo>
                  <a:pt x="1344" y="210"/>
                </a:lnTo>
                <a:lnTo>
                  <a:pt x="1340" y="197"/>
                </a:lnTo>
                <a:lnTo>
                  <a:pt x="1331" y="172"/>
                </a:lnTo>
                <a:lnTo>
                  <a:pt x="1322" y="149"/>
                </a:lnTo>
                <a:lnTo>
                  <a:pt x="1313" y="129"/>
                </a:lnTo>
                <a:lnTo>
                  <a:pt x="1384" y="69"/>
                </a:lnTo>
                <a:lnTo>
                  <a:pt x="1436" y="25"/>
                </a:lnTo>
                <a:lnTo>
                  <a:pt x="1455" y="10"/>
                </a:lnTo>
                <a:lnTo>
                  <a:pt x="1467" y="0"/>
                </a:lnTo>
                <a:lnTo>
                  <a:pt x="1485" y="18"/>
                </a:lnTo>
                <a:lnTo>
                  <a:pt x="1502" y="36"/>
                </a:lnTo>
                <a:lnTo>
                  <a:pt x="1517" y="54"/>
                </a:lnTo>
                <a:lnTo>
                  <a:pt x="1533" y="73"/>
                </a:lnTo>
                <a:lnTo>
                  <a:pt x="1540" y="83"/>
                </a:lnTo>
                <a:lnTo>
                  <a:pt x="1546" y="93"/>
                </a:lnTo>
                <a:lnTo>
                  <a:pt x="1559" y="113"/>
                </a:lnTo>
                <a:lnTo>
                  <a:pt x="1571" y="133"/>
                </a:lnTo>
                <a:lnTo>
                  <a:pt x="1582" y="154"/>
                </a:lnTo>
                <a:lnTo>
                  <a:pt x="1592" y="174"/>
                </a:lnTo>
                <a:lnTo>
                  <a:pt x="1601" y="196"/>
                </a:lnTo>
                <a:lnTo>
                  <a:pt x="1608" y="217"/>
                </a:lnTo>
                <a:lnTo>
                  <a:pt x="1616" y="239"/>
                </a:lnTo>
                <a:lnTo>
                  <a:pt x="1622" y="262"/>
                </a:lnTo>
                <a:lnTo>
                  <a:pt x="1628" y="283"/>
                </a:lnTo>
                <a:lnTo>
                  <a:pt x="1631" y="306"/>
                </a:lnTo>
                <a:lnTo>
                  <a:pt x="1635" y="329"/>
                </a:lnTo>
                <a:lnTo>
                  <a:pt x="1637" y="351"/>
                </a:lnTo>
                <a:lnTo>
                  <a:pt x="1638" y="373"/>
                </a:lnTo>
                <a:lnTo>
                  <a:pt x="1640" y="396"/>
                </a:lnTo>
                <a:lnTo>
                  <a:pt x="1640" y="419"/>
                </a:lnTo>
                <a:lnTo>
                  <a:pt x="1638" y="442"/>
                </a:lnTo>
                <a:lnTo>
                  <a:pt x="1636" y="464"/>
                </a:lnTo>
                <a:lnTo>
                  <a:pt x="1634" y="486"/>
                </a:lnTo>
                <a:lnTo>
                  <a:pt x="1630" y="509"/>
                </a:lnTo>
                <a:lnTo>
                  <a:pt x="1626" y="530"/>
                </a:lnTo>
                <a:lnTo>
                  <a:pt x="1622" y="553"/>
                </a:lnTo>
                <a:lnTo>
                  <a:pt x="1616" y="575"/>
                </a:lnTo>
                <a:lnTo>
                  <a:pt x="1610" y="596"/>
                </a:lnTo>
                <a:lnTo>
                  <a:pt x="1602" y="617"/>
                </a:lnTo>
                <a:lnTo>
                  <a:pt x="1594" y="638"/>
                </a:lnTo>
                <a:lnTo>
                  <a:pt x="1586" y="659"/>
                </a:lnTo>
                <a:lnTo>
                  <a:pt x="1577" y="679"/>
                </a:lnTo>
                <a:lnTo>
                  <a:pt x="1566" y="702"/>
                </a:lnTo>
                <a:lnTo>
                  <a:pt x="1554" y="725"/>
                </a:lnTo>
                <a:lnTo>
                  <a:pt x="1541" y="748"/>
                </a:lnTo>
                <a:lnTo>
                  <a:pt x="1528" y="770"/>
                </a:lnTo>
                <a:lnTo>
                  <a:pt x="1515" y="793"/>
                </a:lnTo>
                <a:lnTo>
                  <a:pt x="1500" y="817"/>
                </a:lnTo>
                <a:lnTo>
                  <a:pt x="1469" y="865"/>
                </a:lnTo>
                <a:lnTo>
                  <a:pt x="1437" y="913"/>
                </a:lnTo>
                <a:lnTo>
                  <a:pt x="1402" y="962"/>
                </a:lnTo>
                <a:lnTo>
                  <a:pt x="1366" y="1012"/>
                </a:lnTo>
                <a:lnTo>
                  <a:pt x="1328" y="1061"/>
                </a:lnTo>
                <a:lnTo>
                  <a:pt x="1250" y="1163"/>
                </a:lnTo>
                <a:lnTo>
                  <a:pt x="1168" y="1265"/>
                </a:lnTo>
                <a:lnTo>
                  <a:pt x="1086" y="1369"/>
                </a:lnTo>
                <a:lnTo>
                  <a:pt x="1047" y="1422"/>
                </a:lnTo>
                <a:lnTo>
                  <a:pt x="1007" y="1475"/>
                </a:lnTo>
                <a:lnTo>
                  <a:pt x="968" y="1527"/>
                </a:lnTo>
                <a:lnTo>
                  <a:pt x="930" y="1580"/>
                </a:lnTo>
                <a:lnTo>
                  <a:pt x="893" y="1633"/>
                </a:lnTo>
                <a:lnTo>
                  <a:pt x="858" y="1686"/>
                </a:lnTo>
                <a:lnTo>
                  <a:pt x="826" y="1739"/>
                </a:lnTo>
                <a:lnTo>
                  <a:pt x="810" y="1765"/>
                </a:lnTo>
                <a:lnTo>
                  <a:pt x="795" y="1791"/>
                </a:lnTo>
                <a:lnTo>
                  <a:pt x="780" y="1818"/>
                </a:lnTo>
                <a:lnTo>
                  <a:pt x="766" y="1844"/>
                </a:lnTo>
                <a:lnTo>
                  <a:pt x="753" y="1871"/>
                </a:lnTo>
                <a:lnTo>
                  <a:pt x="741" y="1897"/>
                </a:lnTo>
                <a:lnTo>
                  <a:pt x="729" y="1923"/>
                </a:lnTo>
                <a:lnTo>
                  <a:pt x="718" y="1950"/>
                </a:lnTo>
                <a:lnTo>
                  <a:pt x="707" y="1975"/>
                </a:lnTo>
                <a:lnTo>
                  <a:pt x="698" y="2001"/>
                </a:lnTo>
                <a:lnTo>
                  <a:pt x="689" y="2028"/>
                </a:lnTo>
                <a:lnTo>
                  <a:pt x="681" y="2053"/>
                </a:lnTo>
                <a:lnTo>
                  <a:pt x="674" y="2079"/>
                </a:lnTo>
                <a:lnTo>
                  <a:pt x="668" y="2104"/>
                </a:lnTo>
                <a:lnTo>
                  <a:pt x="663" y="2130"/>
                </a:lnTo>
                <a:lnTo>
                  <a:pt x="659" y="2156"/>
                </a:lnTo>
                <a:lnTo>
                  <a:pt x="656" y="2181"/>
                </a:lnTo>
                <a:lnTo>
                  <a:pt x="653" y="2206"/>
                </a:lnTo>
                <a:lnTo>
                  <a:pt x="653" y="2232"/>
                </a:lnTo>
                <a:lnTo>
                  <a:pt x="653" y="2257"/>
                </a:lnTo>
                <a:lnTo>
                  <a:pt x="654" y="2282"/>
                </a:lnTo>
                <a:lnTo>
                  <a:pt x="657" y="2306"/>
                </a:lnTo>
                <a:close/>
                <a:moveTo>
                  <a:pt x="1857" y="7179"/>
                </a:moveTo>
                <a:lnTo>
                  <a:pt x="1308" y="7179"/>
                </a:lnTo>
                <a:lnTo>
                  <a:pt x="1308" y="6458"/>
                </a:lnTo>
                <a:lnTo>
                  <a:pt x="1308" y="5737"/>
                </a:lnTo>
                <a:lnTo>
                  <a:pt x="1308" y="5016"/>
                </a:lnTo>
                <a:lnTo>
                  <a:pt x="1308" y="4296"/>
                </a:lnTo>
                <a:lnTo>
                  <a:pt x="1316" y="4299"/>
                </a:lnTo>
                <a:lnTo>
                  <a:pt x="1354" y="4308"/>
                </a:lnTo>
                <a:lnTo>
                  <a:pt x="1390" y="4318"/>
                </a:lnTo>
                <a:lnTo>
                  <a:pt x="1425" y="4326"/>
                </a:lnTo>
                <a:lnTo>
                  <a:pt x="1458" y="4332"/>
                </a:lnTo>
                <a:lnTo>
                  <a:pt x="1491" y="4337"/>
                </a:lnTo>
                <a:lnTo>
                  <a:pt x="1506" y="4340"/>
                </a:lnTo>
                <a:lnTo>
                  <a:pt x="1522" y="4342"/>
                </a:lnTo>
                <a:lnTo>
                  <a:pt x="1552" y="4344"/>
                </a:lnTo>
                <a:lnTo>
                  <a:pt x="1582" y="4346"/>
                </a:lnTo>
                <a:lnTo>
                  <a:pt x="1613" y="4346"/>
                </a:lnTo>
                <a:lnTo>
                  <a:pt x="1643" y="4343"/>
                </a:lnTo>
                <a:lnTo>
                  <a:pt x="1674" y="4340"/>
                </a:lnTo>
                <a:lnTo>
                  <a:pt x="1707" y="4335"/>
                </a:lnTo>
                <a:lnTo>
                  <a:pt x="1722" y="4332"/>
                </a:lnTo>
                <a:lnTo>
                  <a:pt x="1739" y="4329"/>
                </a:lnTo>
                <a:lnTo>
                  <a:pt x="1774" y="4320"/>
                </a:lnTo>
                <a:lnTo>
                  <a:pt x="1811" y="4311"/>
                </a:lnTo>
                <a:lnTo>
                  <a:pt x="1850" y="4299"/>
                </a:lnTo>
                <a:lnTo>
                  <a:pt x="1857" y="4296"/>
                </a:lnTo>
                <a:lnTo>
                  <a:pt x="1857" y="5016"/>
                </a:lnTo>
                <a:lnTo>
                  <a:pt x="1857" y="5737"/>
                </a:lnTo>
                <a:lnTo>
                  <a:pt x="1857" y="6458"/>
                </a:lnTo>
                <a:lnTo>
                  <a:pt x="1857" y="7179"/>
                </a:lnTo>
                <a:close/>
                <a:moveTo>
                  <a:pt x="1582" y="4163"/>
                </a:moveTo>
                <a:lnTo>
                  <a:pt x="1548" y="4163"/>
                </a:lnTo>
                <a:lnTo>
                  <a:pt x="1515" y="4162"/>
                </a:lnTo>
                <a:lnTo>
                  <a:pt x="1482" y="4161"/>
                </a:lnTo>
                <a:lnTo>
                  <a:pt x="1449" y="4158"/>
                </a:lnTo>
                <a:lnTo>
                  <a:pt x="1416" y="4156"/>
                </a:lnTo>
                <a:lnTo>
                  <a:pt x="1384" y="4152"/>
                </a:lnTo>
                <a:lnTo>
                  <a:pt x="1352" y="4149"/>
                </a:lnTo>
                <a:lnTo>
                  <a:pt x="1320" y="4144"/>
                </a:lnTo>
                <a:lnTo>
                  <a:pt x="1288" y="4139"/>
                </a:lnTo>
                <a:lnTo>
                  <a:pt x="1257" y="4134"/>
                </a:lnTo>
                <a:lnTo>
                  <a:pt x="1226" y="4128"/>
                </a:lnTo>
                <a:lnTo>
                  <a:pt x="1194" y="4121"/>
                </a:lnTo>
                <a:lnTo>
                  <a:pt x="1163" y="4114"/>
                </a:lnTo>
                <a:lnTo>
                  <a:pt x="1133" y="4107"/>
                </a:lnTo>
                <a:lnTo>
                  <a:pt x="1103" y="4098"/>
                </a:lnTo>
                <a:lnTo>
                  <a:pt x="1073" y="4090"/>
                </a:lnTo>
                <a:lnTo>
                  <a:pt x="1043" y="4082"/>
                </a:lnTo>
                <a:lnTo>
                  <a:pt x="1014" y="4072"/>
                </a:lnTo>
                <a:lnTo>
                  <a:pt x="984" y="4062"/>
                </a:lnTo>
                <a:lnTo>
                  <a:pt x="956" y="4052"/>
                </a:lnTo>
                <a:lnTo>
                  <a:pt x="899" y="4030"/>
                </a:lnTo>
                <a:lnTo>
                  <a:pt x="870" y="4018"/>
                </a:lnTo>
                <a:lnTo>
                  <a:pt x="843" y="4006"/>
                </a:lnTo>
                <a:lnTo>
                  <a:pt x="815" y="3993"/>
                </a:lnTo>
                <a:lnTo>
                  <a:pt x="789" y="3981"/>
                </a:lnTo>
                <a:lnTo>
                  <a:pt x="735" y="3953"/>
                </a:lnTo>
                <a:lnTo>
                  <a:pt x="683" y="3926"/>
                </a:lnTo>
                <a:lnTo>
                  <a:pt x="657" y="3911"/>
                </a:lnTo>
                <a:lnTo>
                  <a:pt x="632" y="3896"/>
                </a:lnTo>
                <a:lnTo>
                  <a:pt x="582" y="3866"/>
                </a:lnTo>
                <a:lnTo>
                  <a:pt x="557" y="3849"/>
                </a:lnTo>
                <a:lnTo>
                  <a:pt x="533" y="3833"/>
                </a:lnTo>
                <a:lnTo>
                  <a:pt x="510" y="3816"/>
                </a:lnTo>
                <a:lnTo>
                  <a:pt x="486" y="3800"/>
                </a:lnTo>
                <a:lnTo>
                  <a:pt x="464" y="3783"/>
                </a:lnTo>
                <a:lnTo>
                  <a:pt x="441" y="3766"/>
                </a:lnTo>
                <a:lnTo>
                  <a:pt x="396" y="3730"/>
                </a:lnTo>
                <a:lnTo>
                  <a:pt x="353" y="3694"/>
                </a:lnTo>
                <a:lnTo>
                  <a:pt x="312" y="3657"/>
                </a:lnTo>
                <a:lnTo>
                  <a:pt x="292" y="3639"/>
                </a:lnTo>
                <a:lnTo>
                  <a:pt x="272" y="3620"/>
                </a:lnTo>
                <a:lnTo>
                  <a:pt x="252" y="3601"/>
                </a:lnTo>
                <a:lnTo>
                  <a:pt x="233" y="3581"/>
                </a:lnTo>
                <a:lnTo>
                  <a:pt x="196" y="3542"/>
                </a:lnTo>
                <a:lnTo>
                  <a:pt x="161" y="3503"/>
                </a:lnTo>
                <a:lnTo>
                  <a:pt x="143" y="3483"/>
                </a:lnTo>
                <a:lnTo>
                  <a:pt x="126" y="3463"/>
                </a:lnTo>
                <a:lnTo>
                  <a:pt x="94" y="3423"/>
                </a:lnTo>
                <a:lnTo>
                  <a:pt x="63" y="3382"/>
                </a:lnTo>
                <a:lnTo>
                  <a:pt x="34" y="3341"/>
                </a:lnTo>
                <a:lnTo>
                  <a:pt x="20" y="3321"/>
                </a:lnTo>
                <a:lnTo>
                  <a:pt x="6" y="3301"/>
                </a:lnTo>
                <a:lnTo>
                  <a:pt x="0" y="3291"/>
                </a:lnTo>
                <a:lnTo>
                  <a:pt x="791" y="3291"/>
                </a:lnTo>
                <a:lnTo>
                  <a:pt x="1582" y="3291"/>
                </a:lnTo>
                <a:lnTo>
                  <a:pt x="2373" y="3291"/>
                </a:lnTo>
                <a:lnTo>
                  <a:pt x="3164" y="3291"/>
                </a:lnTo>
                <a:lnTo>
                  <a:pt x="3158" y="3299"/>
                </a:lnTo>
                <a:lnTo>
                  <a:pt x="3125" y="3350"/>
                </a:lnTo>
                <a:lnTo>
                  <a:pt x="3092" y="3399"/>
                </a:lnTo>
                <a:lnTo>
                  <a:pt x="3074" y="3423"/>
                </a:lnTo>
                <a:lnTo>
                  <a:pt x="3056" y="3447"/>
                </a:lnTo>
                <a:lnTo>
                  <a:pt x="3020" y="3493"/>
                </a:lnTo>
                <a:lnTo>
                  <a:pt x="3000" y="3515"/>
                </a:lnTo>
                <a:lnTo>
                  <a:pt x="2981" y="3538"/>
                </a:lnTo>
                <a:lnTo>
                  <a:pt x="2943" y="3581"/>
                </a:lnTo>
                <a:lnTo>
                  <a:pt x="2922" y="3603"/>
                </a:lnTo>
                <a:lnTo>
                  <a:pt x="2902" y="3623"/>
                </a:lnTo>
                <a:lnTo>
                  <a:pt x="2882" y="3644"/>
                </a:lnTo>
                <a:lnTo>
                  <a:pt x="2861" y="3664"/>
                </a:lnTo>
                <a:lnTo>
                  <a:pt x="2818" y="3704"/>
                </a:lnTo>
                <a:lnTo>
                  <a:pt x="2796" y="3722"/>
                </a:lnTo>
                <a:lnTo>
                  <a:pt x="2774" y="3741"/>
                </a:lnTo>
                <a:lnTo>
                  <a:pt x="2752" y="3759"/>
                </a:lnTo>
                <a:lnTo>
                  <a:pt x="2729" y="3777"/>
                </a:lnTo>
                <a:lnTo>
                  <a:pt x="2684" y="3812"/>
                </a:lnTo>
                <a:lnTo>
                  <a:pt x="2660" y="3828"/>
                </a:lnTo>
                <a:lnTo>
                  <a:pt x="2637" y="3845"/>
                </a:lnTo>
                <a:lnTo>
                  <a:pt x="2588" y="3876"/>
                </a:lnTo>
                <a:lnTo>
                  <a:pt x="2564" y="3892"/>
                </a:lnTo>
                <a:lnTo>
                  <a:pt x="2540" y="3906"/>
                </a:lnTo>
                <a:lnTo>
                  <a:pt x="2514" y="3921"/>
                </a:lnTo>
                <a:lnTo>
                  <a:pt x="2489" y="3935"/>
                </a:lnTo>
                <a:lnTo>
                  <a:pt x="2464" y="3950"/>
                </a:lnTo>
                <a:lnTo>
                  <a:pt x="2439" y="3963"/>
                </a:lnTo>
                <a:lnTo>
                  <a:pt x="2386" y="3988"/>
                </a:lnTo>
                <a:lnTo>
                  <a:pt x="2361" y="4000"/>
                </a:lnTo>
                <a:lnTo>
                  <a:pt x="2333" y="4012"/>
                </a:lnTo>
                <a:lnTo>
                  <a:pt x="2280" y="4034"/>
                </a:lnTo>
                <a:lnTo>
                  <a:pt x="2253" y="4044"/>
                </a:lnTo>
                <a:lnTo>
                  <a:pt x="2226" y="4054"/>
                </a:lnTo>
                <a:lnTo>
                  <a:pt x="2199" y="4064"/>
                </a:lnTo>
                <a:lnTo>
                  <a:pt x="2171" y="4073"/>
                </a:lnTo>
                <a:lnTo>
                  <a:pt x="2115" y="4090"/>
                </a:lnTo>
                <a:lnTo>
                  <a:pt x="2087" y="4097"/>
                </a:lnTo>
                <a:lnTo>
                  <a:pt x="2058" y="4106"/>
                </a:lnTo>
                <a:lnTo>
                  <a:pt x="2030" y="4112"/>
                </a:lnTo>
                <a:lnTo>
                  <a:pt x="2001" y="4119"/>
                </a:lnTo>
                <a:lnTo>
                  <a:pt x="1943" y="4131"/>
                </a:lnTo>
                <a:lnTo>
                  <a:pt x="1884" y="4140"/>
                </a:lnTo>
                <a:lnTo>
                  <a:pt x="1824" y="4149"/>
                </a:lnTo>
                <a:lnTo>
                  <a:pt x="1766" y="4155"/>
                </a:lnTo>
                <a:lnTo>
                  <a:pt x="1704" y="4160"/>
                </a:lnTo>
                <a:lnTo>
                  <a:pt x="1674" y="4162"/>
                </a:lnTo>
                <a:lnTo>
                  <a:pt x="1643" y="4163"/>
                </a:lnTo>
                <a:lnTo>
                  <a:pt x="1582" y="41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976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 2 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0" name="Rectangle 9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>
                <a:solidFill>
                  <a:prstClr val="white"/>
                </a:solidFill>
              </a:endParaRPr>
            </a:p>
          </p:txBody>
        </p:sp>
        <p:sp>
          <p:nvSpPr>
            <p:cNvPr id="11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9" y="3789039"/>
            <a:ext cx="10656886" cy="86409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503F-2261-4F35-B222-74DE359AC7EC}" type="datetime1">
              <a:rPr lang="fi-FI" smtClean="0">
                <a:solidFill>
                  <a:srgbClr val="002957"/>
                </a:solidFill>
              </a:rPr>
              <a:pPr/>
              <a:t>30.9.2022</a:t>
            </a:fld>
            <a:endParaRPr lang="fi-FI">
              <a:solidFill>
                <a:srgbClr val="002957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>
                <a:solidFill>
                  <a:srgbClr val="002957"/>
                </a:solidFill>
              </a:rPr>
              <a:t>JYU </a:t>
            </a:r>
            <a:r>
              <a:rPr lang="fi-FI" dirty="0" err="1">
                <a:solidFill>
                  <a:srgbClr val="002957"/>
                </a:solidFill>
              </a:rPr>
              <a:t>Since</a:t>
            </a:r>
            <a:r>
              <a:rPr lang="fi-FI" dirty="0">
                <a:solidFill>
                  <a:srgbClr val="002957"/>
                </a:solidFill>
              </a:rPr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>
                <a:solidFill>
                  <a:srgbClr val="002957"/>
                </a:solidFill>
              </a:rPr>
              <a:pPr/>
              <a:t>‹#›</a:t>
            </a:fld>
            <a:endParaRPr lang="fi-FI">
              <a:solidFill>
                <a:srgbClr val="002957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4797152"/>
            <a:ext cx="10657135" cy="1368698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3357563"/>
          </a:xfrm>
          <a:custGeom>
            <a:avLst/>
            <a:gdLst/>
            <a:ahLst/>
            <a:cxnLst/>
            <a:rect l="l" t="t" r="r" b="b"/>
            <a:pathLst>
              <a:path w="12192000" h="3357563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3357563"/>
                </a:lnTo>
                <a:lnTo>
                  <a:pt x="0" y="335756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10926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9" y="3789039"/>
            <a:ext cx="10656886" cy="8640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A31783B-B933-4CBE-8418-8657CBB9E7B4}" type="datetime1">
              <a:rPr lang="fi-FI" smtClean="0">
                <a:solidFill>
                  <a:prstClr val="white"/>
                </a:solidFill>
              </a:rPr>
              <a:pPr/>
              <a:t>30.9.2022</a:t>
            </a:fld>
            <a:endParaRPr lang="fi-FI">
              <a:solidFill>
                <a:prstClr val="white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>
                <a:solidFill>
                  <a:prstClr val="white"/>
                </a:solidFill>
              </a:rPr>
              <a:t>JYU </a:t>
            </a:r>
            <a:r>
              <a:rPr lang="fi-FI" dirty="0" err="1">
                <a:solidFill>
                  <a:prstClr val="white"/>
                </a:solidFill>
              </a:rPr>
              <a:t>Since</a:t>
            </a:r>
            <a:r>
              <a:rPr lang="fi-FI" dirty="0">
                <a:solidFill>
                  <a:prstClr val="white"/>
                </a:solidFill>
              </a:rPr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>
                <a:solidFill>
                  <a:prstClr val="white"/>
                </a:solidFill>
              </a:rPr>
              <a:pPr/>
              <a:t>‹#›</a:t>
            </a:fld>
            <a:endParaRPr lang="fi-FI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4797152"/>
            <a:ext cx="10657135" cy="1368698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  <a:lvl6pPr>
              <a:buClr>
                <a:schemeClr val="accent2"/>
              </a:buClr>
              <a:defRPr>
                <a:solidFill>
                  <a:schemeClr val="bg1"/>
                </a:solidFill>
              </a:defRPr>
            </a:lvl6pPr>
            <a:lvl7pPr>
              <a:buClr>
                <a:schemeClr val="accent2"/>
              </a:buClr>
              <a:defRPr>
                <a:solidFill>
                  <a:schemeClr val="bg1"/>
                </a:solidFill>
              </a:defRPr>
            </a:lvl7pPr>
            <a:lvl8pPr>
              <a:buClr>
                <a:schemeClr val="accent2"/>
              </a:buClr>
              <a:defRPr>
                <a:solidFill>
                  <a:schemeClr val="bg1"/>
                </a:solidFill>
              </a:defRPr>
            </a:lvl8pPr>
            <a:lvl9pPr>
              <a:buClr>
                <a:schemeClr val="accent2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3357563"/>
          </a:xfrm>
          <a:custGeom>
            <a:avLst/>
            <a:gdLst/>
            <a:ahLst/>
            <a:cxnLst/>
            <a:rect l="l" t="t" r="r" b="b"/>
            <a:pathLst>
              <a:path w="12192000" h="3357563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3357563"/>
                </a:lnTo>
                <a:lnTo>
                  <a:pt x="0" y="335756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grpSp>
        <p:nvGrpSpPr>
          <p:cNvPr id="9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0" name="Rectangle 9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>
                <a:solidFill>
                  <a:prstClr val="white"/>
                </a:solidFill>
              </a:endParaRPr>
            </a:p>
          </p:txBody>
        </p:sp>
        <p:sp>
          <p:nvSpPr>
            <p:cNvPr id="11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342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309320"/>
                </a:lnTo>
                <a:lnTo>
                  <a:pt x="12192000" y="6669088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6669088"/>
                </a:lnTo>
                <a:lnTo>
                  <a:pt x="0" y="630932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096000" y="0"/>
            <a:ext cx="6096000" cy="6858000"/>
          </a:xfrm>
          <a:solidFill>
            <a:schemeClr val="accent2">
              <a:alpha val="70000"/>
            </a:schemeClr>
          </a:solidFill>
        </p:spPr>
        <p:txBody>
          <a:bodyPr lIns="576000" tIns="2422800" rIns="1080000" bIns="10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1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2682" y="476672"/>
            <a:ext cx="269351" cy="612000"/>
          </a:xfrm>
          <a:custGeom>
            <a:avLst/>
            <a:gdLst>
              <a:gd name="T0" fmla="*/ 2014 w 3164"/>
              <a:gd name="T1" fmla="*/ 541 h 7179"/>
              <a:gd name="T2" fmla="*/ 2075 w 3164"/>
              <a:gd name="T3" fmla="*/ 842 h 7179"/>
              <a:gd name="T4" fmla="*/ 2013 w 3164"/>
              <a:gd name="T5" fmla="*/ 1104 h 7179"/>
              <a:gd name="T6" fmla="*/ 1698 w 3164"/>
              <a:gd name="T7" fmla="*/ 1547 h 7179"/>
              <a:gd name="T8" fmla="*/ 1150 w 3164"/>
              <a:gd name="T9" fmla="*/ 2192 h 7179"/>
              <a:gd name="T10" fmla="*/ 1032 w 3164"/>
              <a:gd name="T11" fmla="*/ 2455 h 7179"/>
              <a:gd name="T12" fmla="*/ 1071 w 3164"/>
              <a:gd name="T13" fmla="*/ 2857 h 7179"/>
              <a:gd name="T14" fmla="*/ 758 w 3164"/>
              <a:gd name="T15" fmla="*/ 2524 h 7179"/>
              <a:gd name="T16" fmla="*/ 762 w 3164"/>
              <a:gd name="T17" fmla="*/ 2178 h 7179"/>
              <a:gd name="T18" fmla="*/ 878 w 3164"/>
              <a:gd name="T19" fmla="*/ 1919 h 7179"/>
              <a:gd name="T20" fmla="*/ 1196 w 3164"/>
              <a:gd name="T21" fmla="*/ 1511 h 7179"/>
              <a:gd name="T22" fmla="*/ 1734 w 3164"/>
              <a:gd name="T23" fmla="*/ 844 h 7179"/>
              <a:gd name="T24" fmla="*/ 1792 w 3164"/>
              <a:gd name="T25" fmla="*/ 666 h 7179"/>
              <a:gd name="T26" fmla="*/ 1725 w 3164"/>
              <a:gd name="T27" fmla="*/ 476 h 7179"/>
              <a:gd name="T28" fmla="*/ 1173 w 3164"/>
              <a:gd name="T29" fmla="*/ 2909 h 7179"/>
              <a:gd name="T30" fmla="*/ 1139 w 3164"/>
              <a:gd name="T31" fmla="*/ 2584 h 7179"/>
              <a:gd name="T32" fmla="*/ 1266 w 3164"/>
              <a:gd name="T33" fmla="*/ 2264 h 7179"/>
              <a:gd name="T34" fmla="*/ 1911 w 3164"/>
              <a:gd name="T35" fmla="*/ 1593 h 7179"/>
              <a:gd name="T36" fmla="*/ 2169 w 3164"/>
              <a:gd name="T37" fmla="*/ 1249 h 7179"/>
              <a:gd name="T38" fmla="*/ 2177 w 3164"/>
              <a:gd name="T39" fmla="*/ 1064 h 7179"/>
              <a:gd name="T40" fmla="*/ 2394 w 3164"/>
              <a:gd name="T41" fmla="*/ 984 h 7179"/>
              <a:gd name="T42" fmla="*/ 2487 w 3164"/>
              <a:gd name="T43" fmla="*/ 1278 h 7179"/>
              <a:gd name="T44" fmla="*/ 2430 w 3164"/>
              <a:gd name="T45" fmla="*/ 1557 h 7179"/>
              <a:gd name="T46" fmla="*/ 1934 w 3164"/>
              <a:gd name="T47" fmla="*/ 2124 h 7179"/>
              <a:gd name="T48" fmla="*/ 1530 w 3164"/>
              <a:gd name="T49" fmla="*/ 2581 h 7179"/>
              <a:gd name="T50" fmla="*/ 1523 w 3164"/>
              <a:gd name="T51" fmla="*/ 2799 h 7179"/>
              <a:gd name="T52" fmla="*/ 1749 w 3164"/>
              <a:gd name="T53" fmla="*/ 3171 h 7179"/>
              <a:gd name="T54" fmla="*/ 1647 w 3164"/>
              <a:gd name="T55" fmla="*/ 2738 h 7179"/>
              <a:gd name="T56" fmla="*/ 1728 w 3164"/>
              <a:gd name="T57" fmla="*/ 2523 h 7179"/>
              <a:gd name="T58" fmla="*/ 2273 w 3164"/>
              <a:gd name="T59" fmla="*/ 2071 h 7179"/>
              <a:gd name="T60" fmla="*/ 2387 w 3164"/>
              <a:gd name="T61" fmla="*/ 1910 h 7179"/>
              <a:gd name="T62" fmla="*/ 2546 w 3164"/>
              <a:gd name="T63" fmla="*/ 1669 h 7179"/>
              <a:gd name="T64" fmla="*/ 2645 w 3164"/>
              <a:gd name="T65" fmla="*/ 1917 h 7179"/>
              <a:gd name="T66" fmla="*/ 2601 w 3164"/>
              <a:gd name="T67" fmla="*/ 2194 h 7179"/>
              <a:gd name="T68" fmla="*/ 2181 w 3164"/>
              <a:gd name="T69" fmla="*/ 2594 h 7179"/>
              <a:gd name="T70" fmla="*/ 1994 w 3164"/>
              <a:gd name="T71" fmla="*/ 2803 h 7179"/>
              <a:gd name="T72" fmla="*/ 626 w 3164"/>
              <a:gd name="T73" fmla="*/ 2259 h 7179"/>
              <a:gd name="T74" fmla="*/ 521 w 3164"/>
              <a:gd name="T75" fmla="*/ 1956 h 7179"/>
              <a:gd name="T76" fmla="*/ 548 w 3164"/>
              <a:gd name="T77" fmla="*/ 1637 h 7179"/>
              <a:gd name="T78" fmla="*/ 766 w 3164"/>
              <a:gd name="T79" fmla="*/ 1219 h 7179"/>
              <a:gd name="T80" fmla="*/ 1325 w 3164"/>
              <a:gd name="T81" fmla="*/ 408 h 7179"/>
              <a:gd name="T82" fmla="*/ 1347 w 3164"/>
              <a:gd name="T83" fmla="*/ 223 h 7179"/>
              <a:gd name="T84" fmla="*/ 1533 w 3164"/>
              <a:gd name="T85" fmla="*/ 73 h 7179"/>
              <a:gd name="T86" fmla="*/ 1635 w 3164"/>
              <a:gd name="T87" fmla="*/ 329 h 7179"/>
              <a:gd name="T88" fmla="*/ 1602 w 3164"/>
              <a:gd name="T89" fmla="*/ 617 h 7179"/>
              <a:gd name="T90" fmla="*/ 1366 w 3164"/>
              <a:gd name="T91" fmla="*/ 1012 h 7179"/>
              <a:gd name="T92" fmla="*/ 795 w 3164"/>
              <a:gd name="T93" fmla="*/ 1791 h 7179"/>
              <a:gd name="T94" fmla="*/ 663 w 3164"/>
              <a:gd name="T95" fmla="*/ 2130 h 7179"/>
              <a:gd name="T96" fmla="*/ 1308 w 3164"/>
              <a:gd name="T97" fmla="*/ 4296 h 7179"/>
              <a:gd name="T98" fmla="*/ 1674 w 3164"/>
              <a:gd name="T99" fmla="*/ 4340 h 7179"/>
              <a:gd name="T100" fmla="*/ 1548 w 3164"/>
              <a:gd name="T101" fmla="*/ 4163 h 7179"/>
              <a:gd name="T102" fmla="*/ 1133 w 3164"/>
              <a:gd name="T103" fmla="*/ 4107 h 7179"/>
              <a:gd name="T104" fmla="*/ 683 w 3164"/>
              <a:gd name="T105" fmla="*/ 3926 h 7179"/>
              <a:gd name="T106" fmla="*/ 292 w 3164"/>
              <a:gd name="T107" fmla="*/ 3639 h 7179"/>
              <a:gd name="T108" fmla="*/ 0 w 3164"/>
              <a:gd name="T109" fmla="*/ 3291 h 7179"/>
              <a:gd name="T110" fmla="*/ 2943 w 3164"/>
              <a:gd name="T111" fmla="*/ 3581 h 7179"/>
              <a:gd name="T112" fmla="*/ 2588 w 3164"/>
              <a:gd name="T113" fmla="*/ 3876 h 7179"/>
              <a:gd name="T114" fmla="*/ 2199 w 3164"/>
              <a:gd name="T115" fmla="*/ 4064 h 7179"/>
              <a:gd name="T116" fmla="*/ 1643 w 3164"/>
              <a:gd name="T117" fmla="*/ 4163 h 7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164" h="7179">
                <a:moveTo>
                  <a:pt x="1875" y="352"/>
                </a:moveTo>
                <a:lnTo>
                  <a:pt x="1888" y="364"/>
                </a:lnTo>
                <a:lnTo>
                  <a:pt x="1899" y="376"/>
                </a:lnTo>
                <a:lnTo>
                  <a:pt x="1911" y="388"/>
                </a:lnTo>
                <a:lnTo>
                  <a:pt x="1922" y="400"/>
                </a:lnTo>
                <a:lnTo>
                  <a:pt x="1932" y="413"/>
                </a:lnTo>
                <a:lnTo>
                  <a:pt x="1942" y="425"/>
                </a:lnTo>
                <a:lnTo>
                  <a:pt x="1961" y="450"/>
                </a:lnTo>
                <a:lnTo>
                  <a:pt x="1970" y="463"/>
                </a:lnTo>
                <a:lnTo>
                  <a:pt x="1978" y="476"/>
                </a:lnTo>
                <a:lnTo>
                  <a:pt x="1994" y="502"/>
                </a:lnTo>
                <a:lnTo>
                  <a:pt x="2007" y="528"/>
                </a:lnTo>
                <a:lnTo>
                  <a:pt x="2014" y="541"/>
                </a:lnTo>
                <a:lnTo>
                  <a:pt x="2020" y="554"/>
                </a:lnTo>
                <a:lnTo>
                  <a:pt x="2031" y="582"/>
                </a:lnTo>
                <a:lnTo>
                  <a:pt x="2040" y="608"/>
                </a:lnTo>
                <a:lnTo>
                  <a:pt x="2049" y="636"/>
                </a:lnTo>
                <a:lnTo>
                  <a:pt x="2056" y="662"/>
                </a:lnTo>
                <a:lnTo>
                  <a:pt x="2058" y="676"/>
                </a:lnTo>
                <a:lnTo>
                  <a:pt x="2062" y="689"/>
                </a:lnTo>
                <a:lnTo>
                  <a:pt x="2066" y="715"/>
                </a:lnTo>
                <a:lnTo>
                  <a:pt x="2069" y="742"/>
                </a:lnTo>
                <a:lnTo>
                  <a:pt x="2073" y="768"/>
                </a:lnTo>
                <a:lnTo>
                  <a:pt x="2074" y="793"/>
                </a:lnTo>
                <a:lnTo>
                  <a:pt x="2075" y="818"/>
                </a:lnTo>
                <a:lnTo>
                  <a:pt x="2075" y="842"/>
                </a:lnTo>
                <a:lnTo>
                  <a:pt x="2074" y="856"/>
                </a:lnTo>
                <a:lnTo>
                  <a:pt x="2074" y="866"/>
                </a:lnTo>
                <a:lnTo>
                  <a:pt x="2073" y="890"/>
                </a:lnTo>
                <a:lnTo>
                  <a:pt x="2070" y="913"/>
                </a:lnTo>
                <a:lnTo>
                  <a:pt x="2064" y="955"/>
                </a:lnTo>
                <a:lnTo>
                  <a:pt x="2060" y="976"/>
                </a:lnTo>
                <a:lnTo>
                  <a:pt x="2056" y="994"/>
                </a:lnTo>
                <a:lnTo>
                  <a:pt x="2051" y="1012"/>
                </a:lnTo>
                <a:lnTo>
                  <a:pt x="2046" y="1028"/>
                </a:lnTo>
                <a:lnTo>
                  <a:pt x="2036" y="1057"/>
                </a:lnTo>
                <a:lnTo>
                  <a:pt x="2031" y="1070"/>
                </a:lnTo>
                <a:lnTo>
                  <a:pt x="2025" y="1081"/>
                </a:lnTo>
                <a:lnTo>
                  <a:pt x="2013" y="1104"/>
                </a:lnTo>
                <a:lnTo>
                  <a:pt x="2000" y="1128"/>
                </a:lnTo>
                <a:lnTo>
                  <a:pt x="1986" y="1152"/>
                </a:lnTo>
                <a:lnTo>
                  <a:pt x="1972" y="1175"/>
                </a:lnTo>
                <a:lnTo>
                  <a:pt x="1964" y="1188"/>
                </a:lnTo>
                <a:lnTo>
                  <a:pt x="1956" y="1200"/>
                </a:lnTo>
                <a:lnTo>
                  <a:pt x="1941" y="1224"/>
                </a:lnTo>
                <a:lnTo>
                  <a:pt x="1908" y="1272"/>
                </a:lnTo>
                <a:lnTo>
                  <a:pt x="1874" y="1321"/>
                </a:lnTo>
                <a:lnTo>
                  <a:pt x="1838" y="1369"/>
                </a:lnTo>
                <a:lnTo>
                  <a:pt x="1803" y="1416"/>
                </a:lnTo>
                <a:lnTo>
                  <a:pt x="1767" y="1461"/>
                </a:lnTo>
                <a:lnTo>
                  <a:pt x="1732" y="1506"/>
                </a:lnTo>
                <a:lnTo>
                  <a:pt x="1698" y="1547"/>
                </a:lnTo>
                <a:lnTo>
                  <a:pt x="1636" y="1621"/>
                </a:lnTo>
                <a:lnTo>
                  <a:pt x="1584" y="1681"/>
                </a:lnTo>
                <a:lnTo>
                  <a:pt x="1550" y="1724"/>
                </a:lnTo>
                <a:lnTo>
                  <a:pt x="1524" y="1753"/>
                </a:lnTo>
                <a:lnTo>
                  <a:pt x="1496" y="1787"/>
                </a:lnTo>
                <a:lnTo>
                  <a:pt x="1425" y="1863"/>
                </a:lnTo>
                <a:lnTo>
                  <a:pt x="1346" y="1952"/>
                </a:lnTo>
                <a:lnTo>
                  <a:pt x="1305" y="1999"/>
                </a:lnTo>
                <a:lnTo>
                  <a:pt x="1264" y="2047"/>
                </a:lnTo>
                <a:lnTo>
                  <a:pt x="1224" y="2096"/>
                </a:lnTo>
                <a:lnTo>
                  <a:pt x="1205" y="2120"/>
                </a:lnTo>
                <a:lnTo>
                  <a:pt x="1186" y="2144"/>
                </a:lnTo>
                <a:lnTo>
                  <a:pt x="1150" y="2192"/>
                </a:lnTo>
                <a:lnTo>
                  <a:pt x="1134" y="2216"/>
                </a:lnTo>
                <a:lnTo>
                  <a:pt x="1119" y="2240"/>
                </a:lnTo>
                <a:lnTo>
                  <a:pt x="1103" y="2263"/>
                </a:lnTo>
                <a:lnTo>
                  <a:pt x="1090" y="2286"/>
                </a:lnTo>
                <a:lnTo>
                  <a:pt x="1078" y="2307"/>
                </a:lnTo>
                <a:lnTo>
                  <a:pt x="1067" y="2329"/>
                </a:lnTo>
                <a:lnTo>
                  <a:pt x="1058" y="2349"/>
                </a:lnTo>
                <a:lnTo>
                  <a:pt x="1049" y="2370"/>
                </a:lnTo>
                <a:lnTo>
                  <a:pt x="1043" y="2389"/>
                </a:lnTo>
                <a:lnTo>
                  <a:pt x="1038" y="2408"/>
                </a:lnTo>
                <a:lnTo>
                  <a:pt x="1036" y="2424"/>
                </a:lnTo>
                <a:lnTo>
                  <a:pt x="1034" y="2439"/>
                </a:lnTo>
                <a:lnTo>
                  <a:pt x="1032" y="2455"/>
                </a:lnTo>
                <a:lnTo>
                  <a:pt x="1030" y="2472"/>
                </a:lnTo>
                <a:lnTo>
                  <a:pt x="1030" y="2488"/>
                </a:lnTo>
                <a:lnTo>
                  <a:pt x="1029" y="2505"/>
                </a:lnTo>
                <a:lnTo>
                  <a:pt x="1029" y="2540"/>
                </a:lnTo>
                <a:lnTo>
                  <a:pt x="1029" y="2558"/>
                </a:lnTo>
                <a:lnTo>
                  <a:pt x="1030" y="2575"/>
                </a:lnTo>
                <a:lnTo>
                  <a:pt x="1032" y="2611"/>
                </a:lnTo>
                <a:lnTo>
                  <a:pt x="1035" y="2646"/>
                </a:lnTo>
                <a:lnTo>
                  <a:pt x="1040" y="2680"/>
                </a:lnTo>
                <a:lnTo>
                  <a:pt x="1049" y="2745"/>
                </a:lnTo>
                <a:lnTo>
                  <a:pt x="1060" y="2805"/>
                </a:lnTo>
                <a:lnTo>
                  <a:pt x="1065" y="2833"/>
                </a:lnTo>
                <a:lnTo>
                  <a:pt x="1071" y="2857"/>
                </a:lnTo>
                <a:lnTo>
                  <a:pt x="1079" y="2896"/>
                </a:lnTo>
                <a:lnTo>
                  <a:pt x="857" y="2896"/>
                </a:lnTo>
                <a:lnTo>
                  <a:pt x="846" y="2868"/>
                </a:lnTo>
                <a:lnTo>
                  <a:pt x="834" y="2836"/>
                </a:lnTo>
                <a:lnTo>
                  <a:pt x="824" y="2802"/>
                </a:lnTo>
                <a:lnTo>
                  <a:pt x="812" y="2764"/>
                </a:lnTo>
                <a:lnTo>
                  <a:pt x="800" y="2726"/>
                </a:lnTo>
                <a:lnTo>
                  <a:pt x="789" y="2685"/>
                </a:lnTo>
                <a:lnTo>
                  <a:pt x="778" y="2641"/>
                </a:lnTo>
                <a:lnTo>
                  <a:pt x="768" y="2596"/>
                </a:lnTo>
                <a:lnTo>
                  <a:pt x="765" y="2572"/>
                </a:lnTo>
                <a:lnTo>
                  <a:pt x="760" y="2548"/>
                </a:lnTo>
                <a:lnTo>
                  <a:pt x="758" y="2524"/>
                </a:lnTo>
                <a:lnTo>
                  <a:pt x="754" y="2500"/>
                </a:lnTo>
                <a:lnTo>
                  <a:pt x="752" y="2475"/>
                </a:lnTo>
                <a:lnTo>
                  <a:pt x="749" y="2449"/>
                </a:lnTo>
                <a:lnTo>
                  <a:pt x="748" y="2424"/>
                </a:lnTo>
                <a:lnTo>
                  <a:pt x="747" y="2397"/>
                </a:lnTo>
                <a:lnTo>
                  <a:pt x="746" y="2371"/>
                </a:lnTo>
                <a:lnTo>
                  <a:pt x="747" y="2344"/>
                </a:lnTo>
                <a:lnTo>
                  <a:pt x="747" y="2317"/>
                </a:lnTo>
                <a:lnTo>
                  <a:pt x="748" y="2289"/>
                </a:lnTo>
                <a:lnTo>
                  <a:pt x="750" y="2262"/>
                </a:lnTo>
                <a:lnTo>
                  <a:pt x="754" y="2234"/>
                </a:lnTo>
                <a:lnTo>
                  <a:pt x="758" y="2206"/>
                </a:lnTo>
                <a:lnTo>
                  <a:pt x="762" y="2178"/>
                </a:lnTo>
                <a:lnTo>
                  <a:pt x="766" y="2156"/>
                </a:lnTo>
                <a:lnTo>
                  <a:pt x="770" y="2145"/>
                </a:lnTo>
                <a:lnTo>
                  <a:pt x="772" y="2134"/>
                </a:lnTo>
                <a:lnTo>
                  <a:pt x="776" y="2124"/>
                </a:lnTo>
                <a:lnTo>
                  <a:pt x="779" y="2112"/>
                </a:lnTo>
                <a:lnTo>
                  <a:pt x="789" y="2089"/>
                </a:lnTo>
                <a:lnTo>
                  <a:pt x="798" y="2065"/>
                </a:lnTo>
                <a:lnTo>
                  <a:pt x="809" y="2041"/>
                </a:lnTo>
                <a:lnTo>
                  <a:pt x="821" y="2017"/>
                </a:lnTo>
                <a:lnTo>
                  <a:pt x="834" y="1993"/>
                </a:lnTo>
                <a:lnTo>
                  <a:pt x="849" y="1968"/>
                </a:lnTo>
                <a:lnTo>
                  <a:pt x="863" y="1944"/>
                </a:lnTo>
                <a:lnTo>
                  <a:pt x="878" y="1919"/>
                </a:lnTo>
                <a:lnTo>
                  <a:pt x="894" y="1895"/>
                </a:lnTo>
                <a:lnTo>
                  <a:pt x="910" y="1869"/>
                </a:lnTo>
                <a:lnTo>
                  <a:pt x="927" y="1845"/>
                </a:lnTo>
                <a:lnTo>
                  <a:pt x="944" y="1821"/>
                </a:lnTo>
                <a:lnTo>
                  <a:pt x="960" y="1797"/>
                </a:lnTo>
                <a:lnTo>
                  <a:pt x="995" y="1752"/>
                </a:lnTo>
                <a:lnTo>
                  <a:pt x="1029" y="1709"/>
                </a:lnTo>
                <a:lnTo>
                  <a:pt x="1061" y="1669"/>
                </a:lnTo>
                <a:lnTo>
                  <a:pt x="1091" y="1633"/>
                </a:lnTo>
                <a:lnTo>
                  <a:pt x="1118" y="1601"/>
                </a:lnTo>
                <a:lnTo>
                  <a:pt x="1142" y="1573"/>
                </a:lnTo>
                <a:lnTo>
                  <a:pt x="1174" y="1536"/>
                </a:lnTo>
                <a:lnTo>
                  <a:pt x="1196" y="1511"/>
                </a:lnTo>
                <a:lnTo>
                  <a:pt x="1222" y="1481"/>
                </a:lnTo>
                <a:lnTo>
                  <a:pt x="1282" y="1409"/>
                </a:lnTo>
                <a:lnTo>
                  <a:pt x="1352" y="1325"/>
                </a:lnTo>
                <a:lnTo>
                  <a:pt x="1427" y="1235"/>
                </a:lnTo>
                <a:lnTo>
                  <a:pt x="1503" y="1142"/>
                </a:lnTo>
                <a:lnTo>
                  <a:pt x="1574" y="1054"/>
                </a:lnTo>
                <a:lnTo>
                  <a:pt x="1638" y="973"/>
                </a:lnTo>
                <a:lnTo>
                  <a:pt x="1666" y="938"/>
                </a:lnTo>
                <a:lnTo>
                  <a:pt x="1690" y="907"/>
                </a:lnTo>
                <a:lnTo>
                  <a:pt x="1702" y="890"/>
                </a:lnTo>
                <a:lnTo>
                  <a:pt x="1714" y="875"/>
                </a:lnTo>
                <a:lnTo>
                  <a:pt x="1725" y="859"/>
                </a:lnTo>
                <a:lnTo>
                  <a:pt x="1734" y="844"/>
                </a:lnTo>
                <a:lnTo>
                  <a:pt x="1743" y="828"/>
                </a:lnTo>
                <a:lnTo>
                  <a:pt x="1751" y="814"/>
                </a:lnTo>
                <a:lnTo>
                  <a:pt x="1758" y="799"/>
                </a:lnTo>
                <a:lnTo>
                  <a:pt x="1766" y="785"/>
                </a:lnTo>
                <a:lnTo>
                  <a:pt x="1772" y="772"/>
                </a:lnTo>
                <a:lnTo>
                  <a:pt x="1776" y="757"/>
                </a:lnTo>
                <a:lnTo>
                  <a:pt x="1781" y="744"/>
                </a:lnTo>
                <a:lnTo>
                  <a:pt x="1785" y="731"/>
                </a:lnTo>
                <a:lnTo>
                  <a:pt x="1787" y="718"/>
                </a:lnTo>
                <a:lnTo>
                  <a:pt x="1790" y="704"/>
                </a:lnTo>
                <a:lnTo>
                  <a:pt x="1791" y="691"/>
                </a:lnTo>
                <a:lnTo>
                  <a:pt x="1792" y="679"/>
                </a:lnTo>
                <a:lnTo>
                  <a:pt x="1792" y="666"/>
                </a:lnTo>
                <a:lnTo>
                  <a:pt x="1792" y="654"/>
                </a:lnTo>
                <a:lnTo>
                  <a:pt x="1791" y="641"/>
                </a:lnTo>
                <a:lnTo>
                  <a:pt x="1790" y="629"/>
                </a:lnTo>
                <a:lnTo>
                  <a:pt x="1787" y="616"/>
                </a:lnTo>
                <a:lnTo>
                  <a:pt x="1784" y="604"/>
                </a:lnTo>
                <a:lnTo>
                  <a:pt x="1782" y="598"/>
                </a:lnTo>
                <a:lnTo>
                  <a:pt x="1780" y="592"/>
                </a:lnTo>
                <a:lnTo>
                  <a:pt x="1776" y="578"/>
                </a:lnTo>
                <a:lnTo>
                  <a:pt x="1767" y="554"/>
                </a:lnTo>
                <a:lnTo>
                  <a:pt x="1761" y="541"/>
                </a:lnTo>
                <a:lnTo>
                  <a:pt x="1755" y="529"/>
                </a:lnTo>
                <a:lnTo>
                  <a:pt x="1740" y="503"/>
                </a:lnTo>
                <a:lnTo>
                  <a:pt x="1725" y="476"/>
                </a:lnTo>
                <a:lnTo>
                  <a:pt x="1726" y="475"/>
                </a:lnTo>
                <a:lnTo>
                  <a:pt x="1731" y="472"/>
                </a:lnTo>
                <a:lnTo>
                  <a:pt x="1749" y="458"/>
                </a:lnTo>
                <a:lnTo>
                  <a:pt x="1800" y="415"/>
                </a:lnTo>
                <a:lnTo>
                  <a:pt x="1875" y="352"/>
                </a:lnTo>
                <a:close/>
                <a:moveTo>
                  <a:pt x="1641" y="3193"/>
                </a:moveTo>
                <a:lnTo>
                  <a:pt x="1258" y="3193"/>
                </a:lnTo>
                <a:lnTo>
                  <a:pt x="1228" y="3103"/>
                </a:lnTo>
                <a:lnTo>
                  <a:pt x="1214" y="3056"/>
                </a:lnTo>
                <a:lnTo>
                  <a:pt x="1206" y="3032"/>
                </a:lnTo>
                <a:lnTo>
                  <a:pt x="1199" y="3008"/>
                </a:lnTo>
                <a:lnTo>
                  <a:pt x="1186" y="2959"/>
                </a:lnTo>
                <a:lnTo>
                  <a:pt x="1173" y="2909"/>
                </a:lnTo>
                <a:lnTo>
                  <a:pt x="1167" y="2884"/>
                </a:lnTo>
                <a:lnTo>
                  <a:pt x="1162" y="2859"/>
                </a:lnTo>
                <a:lnTo>
                  <a:pt x="1156" y="2834"/>
                </a:lnTo>
                <a:lnTo>
                  <a:pt x="1152" y="2809"/>
                </a:lnTo>
                <a:lnTo>
                  <a:pt x="1148" y="2784"/>
                </a:lnTo>
                <a:lnTo>
                  <a:pt x="1144" y="2758"/>
                </a:lnTo>
                <a:lnTo>
                  <a:pt x="1142" y="2733"/>
                </a:lnTo>
                <a:lnTo>
                  <a:pt x="1139" y="2708"/>
                </a:lnTo>
                <a:lnTo>
                  <a:pt x="1138" y="2683"/>
                </a:lnTo>
                <a:lnTo>
                  <a:pt x="1137" y="2658"/>
                </a:lnTo>
                <a:lnTo>
                  <a:pt x="1137" y="2634"/>
                </a:lnTo>
                <a:lnTo>
                  <a:pt x="1137" y="2608"/>
                </a:lnTo>
                <a:lnTo>
                  <a:pt x="1139" y="2584"/>
                </a:lnTo>
                <a:lnTo>
                  <a:pt x="1142" y="2559"/>
                </a:lnTo>
                <a:lnTo>
                  <a:pt x="1144" y="2535"/>
                </a:lnTo>
                <a:lnTo>
                  <a:pt x="1149" y="2511"/>
                </a:lnTo>
                <a:lnTo>
                  <a:pt x="1154" y="2488"/>
                </a:lnTo>
                <a:lnTo>
                  <a:pt x="1160" y="2464"/>
                </a:lnTo>
                <a:lnTo>
                  <a:pt x="1167" y="2442"/>
                </a:lnTo>
                <a:lnTo>
                  <a:pt x="1175" y="2419"/>
                </a:lnTo>
                <a:lnTo>
                  <a:pt x="1186" y="2395"/>
                </a:lnTo>
                <a:lnTo>
                  <a:pt x="1198" y="2370"/>
                </a:lnTo>
                <a:lnTo>
                  <a:pt x="1212" y="2343"/>
                </a:lnTo>
                <a:lnTo>
                  <a:pt x="1229" y="2318"/>
                </a:lnTo>
                <a:lnTo>
                  <a:pt x="1247" y="2290"/>
                </a:lnTo>
                <a:lnTo>
                  <a:pt x="1266" y="2264"/>
                </a:lnTo>
                <a:lnTo>
                  <a:pt x="1288" y="2235"/>
                </a:lnTo>
                <a:lnTo>
                  <a:pt x="1311" y="2208"/>
                </a:lnTo>
                <a:lnTo>
                  <a:pt x="1335" y="2179"/>
                </a:lnTo>
                <a:lnTo>
                  <a:pt x="1360" y="2150"/>
                </a:lnTo>
                <a:lnTo>
                  <a:pt x="1386" y="2120"/>
                </a:lnTo>
                <a:lnTo>
                  <a:pt x="1414" y="2090"/>
                </a:lnTo>
                <a:lnTo>
                  <a:pt x="1470" y="2030"/>
                </a:lnTo>
                <a:lnTo>
                  <a:pt x="1532" y="1969"/>
                </a:lnTo>
                <a:lnTo>
                  <a:pt x="1594" y="1907"/>
                </a:lnTo>
                <a:lnTo>
                  <a:pt x="1658" y="1844"/>
                </a:lnTo>
                <a:lnTo>
                  <a:pt x="1786" y="1718"/>
                </a:lnTo>
                <a:lnTo>
                  <a:pt x="1850" y="1656"/>
                </a:lnTo>
                <a:lnTo>
                  <a:pt x="1911" y="1593"/>
                </a:lnTo>
                <a:lnTo>
                  <a:pt x="1941" y="1562"/>
                </a:lnTo>
                <a:lnTo>
                  <a:pt x="1970" y="1532"/>
                </a:lnTo>
                <a:lnTo>
                  <a:pt x="1998" y="1501"/>
                </a:lnTo>
                <a:lnTo>
                  <a:pt x="2026" y="1471"/>
                </a:lnTo>
                <a:lnTo>
                  <a:pt x="2054" y="1436"/>
                </a:lnTo>
                <a:lnTo>
                  <a:pt x="2079" y="1401"/>
                </a:lnTo>
                <a:lnTo>
                  <a:pt x="2091" y="1386"/>
                </a:lnTo>
                <a:lnTo>
                  <a:pt x="2102" y="1369"/>
                </a:lnTo>
                <a:lnTo>
                  <a:pt x="2112" y="1353"/>
                </a:lnTo>
                <a:lnTo>
                  <a:pt x="2123" y="1338"/>
                </a:lnTo>
                <a:lnTo>
                  <a:pt x="2141" y="1308"/>
                </a:lnTo>
                <a:lnTo>
                  <a:pt x="2156" y="1278"/>
                </a:lnTo>
                <a:lnTo>
                  <a:pt x="2169" y="1249"/>
                </a:lnTo>
                <a:lnTo>
                  <a:pt x="2174" y="1235"/>
                </a:lnTo>
                <a:lnTo>
                  <a:pt x="2178" y="1220"/>
                </a:lnTo>
                <a:lnTo>
                  <a:pt x="2182" y="1206"/>
                </a:lnTo>
                <a:lnTo>
                  <a:pt x="2186" y="1193"/>
                </a:lnTo>
                <a:lnTo>
                  <a:pt x="2187" y="1178"/>
                </a:lnTo>
                <a:lnTo>
                  <a:pt x="2189" y="1164"/>
                </a:lnTo>
                <a:lnTo>
                  <a:pt x="2189" y="1151"/>
                </a:lnTo>
                <a:lnTo>
                  <a:pt x="2189" y="1136"/>
                </a:lnTo>
                <a:lnTo>
                  <a:pt x="2189" y="1122"/>
                </a:lnTo>
                <a:lnTo>
                  <a:pt x="2187" y="1108"/>
                </a:lnTo>
                <a:lnTo>
                  <a:pt x="2184" y="1093"/>
                </a:lnTo>
                <a:lnTo>
                  <a:pt x="2182" y="1079"/>
                </a:lnTo>
                <a:lnTo>
                  <a:pt x="2177" y="1064"/>
                </a:lnTo>
                <a:lnTo>
                  <a:pt x="2172" y="1050"/>
                </a:lnTo>
                <a:lnTo>
                  <a:pt x="2168" y="1036"/>
                </a:lnTo>
                <a:lnTo>
                  <a:pt x="2160" y="1020"/>
                </a:lnTo>
                <a:lnTo>
                  <a:pt x="2153" y="1006"/>
                </a:lnTo>
                <a:lnTo>
                  <a:pt x="2145" y="990"/>
                </a:lnTo>
                <a:lnTo>
                  <a:pt x="2297" y="864"/>
                </a:lnTo>
                <a:lnTo>
                  <a:pt x="2312" y="877"/>
                </a:lnTo>
                <a:lnTo>
                  <a:pt x="2327" y="893"/>
                </a:lnTo>
                <a:lnTo>
                  <a:pt x="2342" y="908"/>
                </a:lnTo>
                <a:lnTo>
                  <a:pt x="2355" y="926"/>
                </a:lnTo>
                <a:lnTo>
                  <a:pt x="2369" y="944"/>
                </a:lnTo>
                <a:lnTo>
                  <a:pt x="2382" y="964"/>
                </a:lnTo>
                <a:lnTo>
                  <a:pt x="2394" y="984"/>
                </a:lnTo>
                <a:lnTo>
                  <a:pt x="2406" y="1006"/>
                </a:lnTo>
                <a:lnTo>
                  <a:pt x="2417" y="1028"/>
                </a:lnTo>
                <a:lnTo>
                  <a:pt x="2428" y="1051"/>
                </a:lnTo>
                <a:lnTo>
                  <a:pt x="2439" y="1074"/>
                </a:lnTo>
                <a:lnTo>
                  <a:pt x="2447" y="1098"/>
                </a:lnTo>
                <a:lnTo>
                  <a:pt x="2456" y="1123"/>
                </a:lnTo>
                <a:lnTo>
                  <a:pt x="2464" y="1148"/>
                </a:lnTo>
                <a:lnTo>
                  <a:pt x="2470" y="1174"/>
                </a:lnTo>
                <a:lnTo>
                  <a:pt x="2476" y="1200"/>
                </a:lnTo>
                <a:lnTo>
                  <a:pt x="2481" y="1225"/>
                </a:lnTo>
                <a:lnTo>
                  <a:pt x="2482" y="1238"/>
                </a:lnTo>
                <a:lnTo>
                  <a:pt x="2484" y="1251"/>
                </a:lnTo>
                <a:lnTo>
                  <a:pt x="2487" y="1278"/>
                </a:lnTo>
                <a:lnTo>
                  <a:pt x="2488" y="1304"/>
                </a:lnTo>
                <a:lnTo>
                  <a:pt x="2488" y="1331"/>
                </a:lnTo>
                <a:lnTo>
                  <a:pt x="2488" y="1357"/>
                </a:lnTo>
                <a:lnTo>
                  <a:pt x="2486" y="1383"/>
                </a:lnTo>
                <a:lnTo>
                  <a:pt x="2482" y="1410"/>
                </a:lnTo>
                <a:lnTo>
                  <a:pt x="2477" y="1435"/>
                </a:lnTo>
                <a:lnTo>
                  <a:pt x="2471" y="1461"/>
                </a:lnTo>
                <a:lnTo>
                  <a:pt x="2466" y="1473"/>
                </a:lnTo>
                <a:lnTo>
                  <a:pt x="2463" y="1485"/>
                </a:lnTo>
                <a:lnTo>
                  <a:pt x="2458" y="1499"/>
                </a:lnTo>
                <a:lnTo>
                  <a:pt x="2453" y="1511"/>
                </a:lnTo>
                <a:lnTo>
                  <a:pt x="2442" y="1535"/>
                </a:lnTo>
                <a:lnTo>
                  <a:pt x="2430" y="1557"/>
                </a:lnTo>
                <a:lnTo>
                  <a:pt x="2423" y="1569"/>
                </a:lnTo>
                <a:lnTo>
                  <a:pt x="2416" y="1580"/>
                </a:lnTo>
                <a:lnTo>
                  <a:pt x="2400" y="1602"/>
                </a:lnTo>
                <a:lnTo>
                  <a:pt x="2361" y="1653"/>
                </a:lnTo>
                <a:lnTo>
                  <a:pt x="2320" y="1703"/>
                </a:lnTo>
                <a:lnTo>
                  <a:pt x="2277" y="1752"/>
                </a:lnTo>
                <a:lnTo>
                  <a:pt x="2256" y="1777"/>
                </a:lnTo>
                <a:lnTo>
                  <a:pt x="2234" y="1801"/>
                </a:lnTo>
                <a:lnTo>
                  <a:pt x="2189" y="1851"/>
                </a:lnTo>
                <a:lnTo>
                  <a:pt x="2141" y="1903"/>
                </a:lnTo>
                <a:lnTo>
                  <a:pt x="2039" y="2013"/>
                </a:lnTo>
                <a:lnTo>
                  <a:pt x="1988" y="2069"/>
                </a:lnTo>
                <a:lnTo>
                  <a:pt x="1934" y="2124"/>
                </a:lnTo>
                <a:lnTo>
                  <a:pt x="1824" y="2236"/>
                </a:lnTo>
                <a:lnTo>
                  <a:pt x="1766" y="2298"/>
                </a:lnTo>
                <a:lnTo>
                  <a:pt x="1704" y="2362"/>
                </a:lnTo>
                <a:lnTo>
                  <a:pt x="1673" y="2397"/>
                </a:lnTo>
                <a:lnTo>
                  <a:pt x="1641" y="2433"/>
                </a:lnTo>
                <a:lnTo>
                  <a:pt x="1607" y="2472"/>
                </a:lnTo>
                <a:lnTo>
                  <a:pt x="1571" y="2511"/>
                </a:lnTo>
                <a:lnTo>
                  <a:pt x="1565" y="2520"/>
                </a:lnTo>
                <a:lnTo>
                  <a:pt x="1559" y="2527"/>
                </a:lnTo>
                <a:lnTo>
                  <a:pt x="1548" y="2545"/>
                </a:lnTo>
                <a:lnTo>
                  <a:pt x="1544" y="2553"/>
                </a:lnTo>
                <a:lnTo>
                  <a:pt x="1539" y="2562"/>
                </a:lnTo>
                <a:lnTo>
                  <a:pt x="1530" y="2581"/>
                </a:lnTo>
                <a:lnTo>
                  <a:pt x="1528" y="2590"/>
                </a:lnTo>
                <a:lnTo>
                  <a:pt x="1524" y="2600"/>
                </a:lnTo>
                <a:lnTo>
                  <a:pt x="1522" y="2610"/>
                </a:lnTo>
                <a:lnTo>
                  <a:pt x="1520" y="2620"/>
                </a:lnTo>
                <a:lnTo>
                  <a:pt x="1516" y="2641"/>
                </a:lnTo>
                <a:lnTo>
                  <a:pt x="1515" y="2652"/>
                </a:lnTo>
                <a:lnTo>
                  <a:pt x="1514" y="2662"/>
                </a:lnTo>
                <a:lnTo>
                  <a:pt x="1514" y="2684"/>
                </a:lnTo>
                <a:lnTo>
                  <a:pt x="1514" y="2707"/>
                </a:lnTo>
                <a:lnTo>
                  <a:pt x="1514" y="2730"/>
                </a:lnTo>
                <a:lnTo>
                  <a:pt x="1516" y="2752"/>
                </a:lnTo>
                <a:lnTo>
                  <a:pt x="1520" y="2775"/>
                </a:lnTo>
                <a:lnTo>
                  <a:pt x="1523" y="2799"/>
                </a:lnTo>
                <a:lnTo>
                  <a:pt x="1527" y="2822"/>
                </a:lnTo>
                <a:lnTo>
                  <a:pt x="1533" y="2846"/>
                </a:lnTo>
                <a:lnTo>
                  <a:pt x="1538" y="2870"/>
                </a:lnTo>
                <a:lnTo>
                  <a:pt x="1545" y="2894"/>
                </a:lnTo>
                <a:lnTo>
                  <a:pt x="1558" y="2941"/>
                </a:lnTo>
                <a:lnTo>
                  <a:pt x="1572" y="2987"/>
                </a:lnTo>
                <a:lnTo>
                  <a:pt x="1588" y="3033"/>
                </a:lnTo>
                <a:lnTo>
                  <a:pt x="1617" y="3118"/>
                </a:lnTo>
                <a:lnTo>
                  <a:pt x="1630" y="3157"/>
                </a:lnTo>
                <a:lnTo>
                  <a:pt x="1641" y="3193"/>
                </a:lnTo>
                <a:close/>
                <a:moveTo>
                  <a:pt x="2080" y="3193"/>
                </a:moveTo>
                <a:lnTo>
                  <a:pt x="1755" y="3193"/>
                </a:lnTo>
                <a:lnTo>
                  <a:pt x="1749" y="3171"/>
                </a:lnTo>
                <a:lnTo>
                  <a:pt x="1743" y="3148"/>
                </a:lnTo>
                <a:lnTo>
                  <a:pt x="1730" y="3104"/>
                </a:lnTo>
                <a:lnTo>
                  <a:pt x="1702" y="3015"/>
                </a:lnTo>
                <a:lnTo>
                  <a:pt x="1688" y="2971"/>
                </a:lnTo>
                <a:lnTo>
                  <a:pt x="1676" y="2926"/>
                </a:lnTo>
                <a:lnTo>
                  <a:pt x="1670" y="2904"/>
                </a:lnTo>
                <a:lnTo>
                  <a:pt x="1665" y="2881"/>
                </a:lnTo>
                <a:lnTo>
                  <a:pt x="1660" y="2859"/>
                </a:lnTo>
                <a:lnTo>
                  <a:pt x="1656" y="2836"/>
                </a:lnTo>
                <a:lnTo>
                  <a:pt x="1653" y="2810"/>
                </a:lnTo>
                <a:lnTo>
                  <a:pt x="1649" y="2785"/>
                </a:lnTo>
                <a:lnTo>
                  <a:pt x="1648" y="2761"/>
                </a:lnTo>
                <a:lnTo>
                  <a:pt x="1647" y="2738"/>
                </a:lnTo>
                <a:lnTo>
                  <a:pt x="1647" y="2716"/>
                </a:lnTo>
                <a:lnTo>
                  <a:pt x="1648" y="2696"/>
                </a:lnTo>
                <a:lnTo>
                  <a:pt x="1650" y="2676"/>
                </a:lnTo>
                <a:lnTo>
                  <a:pt x="1654" y="2655"/>
                </a:lnTo>
                <a:lnTo>
                  <a:pt x="1656" y="2646"/>
                </a:lnTo>
                <a:lnTo>
                  <a:pt x="1660" y="2636"/>
                </a:lnTo>
                <a:lnTo>
                  <a:pt x="1667" y="2618"/>
                </a:lnTo>
                <a:lnTo>
                  <a:pt x="1671" y="2608"/>
                </a:lnTo>
                <a:lnTo>
                  <a:pt x="1676" y="2599"/>
                </a:lnTo>
                <a:lnTo>
                  <a:pt x="1686" y="2581"/>
                </a:lnTo>
                <a:lnTo>
                  <a:pt x="1698" y="2562"/>
                </a:lnTo>
                <a:lnTo>
                  <a:pt x="1713" y="2542"/>
                </a:lnTo>
                <a:lnTo>
                  <a:pt x="1728" y="2523"/>
                </a:lnTo>
                <a:lnTo>
                  <a:pt x="1748" y="2504"/>
                </a:lnTo>
                <a:lnTo>
                  <a:pt x="1762" y="2490"/>
                </a:lnTo>
                <a:lnTo>
                  <a:pt x="1778" y="2474"/>
                </a:lnTo>
                <a:lnTo>
                  <a:pt x="1812" y="2443"/>
                </a:lnTo>
                <a:lnTo>
                  <a:pt x="1850" y="2410"/>
                </a:lnTo>
                <a:lnTo>
                  <a:pt x="1892" y="2377"/>
                </a:lnTo>
                <a:lnTo>
                  <a:pt x="1935" y="2342"/>
                </a:lnTo>
                <a:lnTo>
                  <a:pt x="1979" y="2306"/>
                </a:lnTo>
                <a:lnTo>
                  <a:pt x="2070" y="2235"/>
                </a:lnTo>
                <a:lnTo>
                  <a:pt x="2159" y="2166"/>
                </a:lnTo>
                <a:lnTo>
                  <a:pt x="2200" y="2132"/>
                </a:lnTo>
                <a:lnTo>
                  <a:pt x="2238" y="2101"/>
                </a:lnTo>
                <a:lnTo>
                  <a:pt x="2273" y="2071"/>
                </a:lnTo>
                <a:lnTo>
                  <a:pt x="2303" y="2043"/>
                </a:lnTo>
                <a:lnTo>
                  <a:pt x="2330" y="2018"/>
                </a:lnTo>
                <a:lnTo>
                  <a:pt x="2339" y="2006"/>
                </a:lnTo>
                <a:lnTo>
                  <a:pt x="2349" y="1995"/>
                </a:lnTo>
                <a:lnTo>
                  <a:pt x="2355" y="1986"/>
                </a:lnTo>
                <a:lnTo>
                  <a:pt x="2362" y="1976"/>
                </a:lnTo>
                <a:lnTo>
                  <a:pt x="2367" y="1968"/>
                </a:lnTo>
                <a:lnTo>
                  <a:pt x="2372" y="1958"/>
                </a:lnTo>
                <a:lnTo>
                  <a:pt x="2376" y="1949"/>
                </a:lnTo>
                <a:lnTo>
                  <a:pt x="2380" y="1939"/>
                </a:lnTo>
                <a:lnTo>
                  <a:pt x="2382" y="1929"/>
                </a:lnTo>
                <a:lnTo>
                  <a:pt x="2385" y="1920"/>
                </a:lnTo>
                <a:lnTo>
                  <a:pt x="2387" y="1910"/>
                </a:lnTo>
                <a:lnTo>
                  <a:pt x="2390" y="1901"/>
                </a:lnTo>
                <a:lnTo>
                  <a:pt x="2392" y="1883"/>
                </a:lnTo>
                <a:lnTo>
                  <a:pt x="2392" y="1865"/>
                </a:lnTo>
                <a:lnTo>
                  <a:pt x="2392" y="1848"/>
                </a:lnTo>
                <a:lnTo>
                  <a:pt x="2391" y="1832"/>
                </a:lnTo>
                <a:lnTo>
                  <a:pt x="2390" y="1818"/>
                </a:lnTo>
                <a:lnTo>
                  <a:pt x="2387" y="1805"/>
                </a:lnTo>
                <a:lnTo>
                  <a:pt x="2385" y="1794"/>
                </a:lnTo>
                <a:lnTo>
                  <a:pt x="2381" y="1778"/>
                </a:lnTo>
                <a:lnTo>
                  <a:pt x="2379" y="1773"/>
                </a:lnTo>
                <a:lnTo>
                  <a:pt x="2454" y="1711"/>
                </a:lnTo>
                <a:lnTo>
                  <a:pt x="2529" y="1649"/>
                </a:lnTo>
                <a:lnTo>
                  <a:pt x="2546" y="1669"/>
                </a:lnTo>
                <a:lnTo>
                  <a:pt x="2553" y="1679"/>
                </a:lnTo>
                <a:lnTo>
                  <a:pt x="2561" y="1689"/>
                </a:lnTo>
                <a:lnTo>
                  <a:pt x="2574" y="1711"/>
                </a:lnTo>
                <a:lnTo>
                  <a:pt x="2582" y="1722"/>
                </a:lnTo>
                <a:lnTo>
                  <a:pt x="2588" y="1733"/>
                </a:lnTo>
                <a:lnTo>
                  <a:pt x="2600" y="1755"/>
                </a:lnTo>
                <a:lnTo>
                  <a:pt x="2609" y="1778"/>
                </a:lnTo>
                <a:lnTo>
                  <a:pt x="2619" y="1801"/>
                </a:lnTo>
                <a:lnTo>
                  <a:pt x="2626" y="1824"/>
                </a:lnTo>
                <a:lnTo>
                  <a:pt x="2633" y="1847"/>
                </a:lnTo>
                <a:lnTo>
                  <a:pt x="2638" y="1871"/>
                </a:lnTo>
                <a:lnTo>
                  <a:pt x="2643" y="1893"/>
                </a:lnTo>
                <a:lnTo>
                  <a:pt x="2645" y="1917"/>
                </a:lnTo>
                <a:lnTo>
                  <a:pt x="2648" y="1940"/>
                </a:lnTo>
                <a:lnTo>
                  <a:pt x="2649" y="1963"/>
                </a:lnTo>
                <a:lnTo>
                  <a:pt x="2649" y="1986"/>
                </a:lnTo>
                <a:lnTo>
                  <a:pt x="2649" y="2009"/>
                </a:lnTo>
                <a:lnTo>
                  <a:pt x="2646" y="2031"/>
                </a:lnTo>
                <a:lnTo>
                  <a:pt x="2644" y="2053"/>
                </a:lnTo>
                <a:lnTo>
                  <a:pt x="2640" y="2075"/>
                </a:lnTo>
                <a:lnTo>
                  <a:pt x="2636" y="2096"/>
                </a:lnTo>
                <a:lnTo>
                  <a:pt x="2631" y="2116"/>
                </a:lnTo>
                <a:lnTo>
                  <a:pt x="2625" y="2137"/>
                </a:lnTo>
                <a:lnTo>
                  <a:pt x="2618" y="2157"/>
                </a:lnTo>
                <a:lnTo>
                  <a:pt x="2609" y="2175"/>
                </a:lnTo>
                <a:lnTo>
                  <a:pt x="2601" y="2194"/>
                </a:lnTo>
                <a:lnTo>
                  <a:pt x="2592" y="2211"/>
                </a:lnTo>
                <a:lnTo>
                  <a:pt x="2583" y="2228"/>
                </a:lnTo>
                <a:lnTo>
                  <a:pt x="2572" y="2244"/>
                </a:lnTo>
                <a:lnTo>
                  <a:pt x="2561" y="2258"/>
                </a:lnTo>
                <a:lnTo>
                  <a:pt x="2549" y="2272"/>
                </a:lnTo>
                <a:lnTo>
                  <a:pt x="2537" y="2284"/>
                </a:lnTo>
                <a:lnTo>
                  <a:pt x="2530" y="2290"/>
                </a:lnTo>
                <a:lnTo>
                  <a:pt x="2524" y="2296"/>
                </a:lnTo>
                <a:lnTo>
                  <a:pt x="2429" y="2377"/>
                </a:lnTo>
                <a:lnTo>
                  <a:pt x="2309" y="2480"/>
                </a:lnTo>
                <a:lnTo>
                  <a:pt x="2277" y="2508"/>
                </a:lnTo>
                <a:lnTo>
                  <a:pt x="2244" y="2536"/>
                </a:lnTo>
                <a:lnTo>
                  <a:pt x="2181" y="2594"/>
                </a:lnTo>
                <a:lnTo>
                  <a:pt x="2150" y="2623"/>
                </a:lnTo>
                <a:lnTo>
                  <a:pt x="2120" y="2650"/>
                </a:lnTo>
                <a:lnTo>
                  <a:pt x="2090" y="2679"/>
                </a:lnTo>
                <a:lnTo>
                  <a:pt x="2062" y="2706"/>
                </a:lnTo>
                <a:lnTo>
                  <a:pt x="2037" y="2732"/>
                </a:lnTo>
                <a:lnTo>
                  <a:pt x="2026" y="2744"/>
                </a:lnTo>
                <a:lnTo>
                  <a:pt x="2018" y="2755"/>
                </a:lnTo>
                <a:lnTo>
                  <a:pt x="2009" y="2764"/>
                </a:lnTo>
                <a:lnTo>
                  <a:pt x="2003" y="2774"/>
                </a:lnTo>
                <a:lnTo>
                  <a:pt x="1998" y="2784"/>
                </a:lnTo>
                <a:lnTo>
                  <a:pt x="1995" y="2793"/>
                </a:lnTo>
                <a:lnTo>
                  <a:pt x="1994" y="2798"/>
                </a:lnTo>
                <a:lnTo>
                  <a:pt x="1994" y="2803"/>
                </a:lnTo>
                <a:lnTo>
                  <a:pt x="1992" y="2814"/>
                </a:lnTo>
                <a:lnTo>
                  <a:pt x="1992" y="2827"/>
                </a:lnTo>
                <a:lnTo>
                  <a:pt x="1994" y="2840"/>
                </a:lnTo>
                <a:lnTo>
                  <a:pt x="1995" y="2854"/>
                </a:lnTo>
                <a:lnTo>
                  <a:pt x="1998" y="2872"/>
                </a:lnTo>
                <a:lnTo>
                  <a:pt x="2007" y="2912"/>
                </a:lnTo>
                <a:lnTo>
                  <a:pt x="2025" y="2986"/>
                </a:lnTo>
                <a:lnTo>
                  <a:pt x="2044" y="3063"/>
                </a:lnTo>
                <a:lnTo>
                  <a:pt x="2063" y="3134"/>
                </a:lnTo>
                <a:lnTo>
                  <a:pt x="2080" y="3193"/>
                </a:lnTo>
                <a:close/>
                <a:moveTo>
                  <a:pt x="657" y="2306"/>
                </a:moveTo>
                <a:lnTo>
                  <a:pt x="641" y="2282"/>
                </a:lnTo>
                <a:lnTo>
                  <a:pt x="626" y="2259"/>
                </a:lnTo>
                <a:lnTo>
                  <a:pt x="612" y="2235"/>
                </a:lnTo>
                <a:lnTo>
                  <a:pt x="599" y="2211"/>
                </a:lnTo>
                <a:lnTo>
                  <a:pt x="587" y="2187"/>
                </a:lnTo>
                <a:lnTo>
                  <a:pt x="576" y="2163"/>
                </a:lnTo>
                <a:lnTo>
                  <a:pt x="567" y="2138"/>
                </a:lnTo>
                <a:lnTo>
                  <a:pt x="557" y="2114"/>
                </a:lnTo>
                <a:lnTo>
                  <a:pt x="549" y="2089"/>
                </a:lnTo>
                <a:lnTo>
                  <a:pt x="542" y="2064"/>
                </a:lnTo>
                <a:lnTo>
                  <a:pt x="536" y="2037"/>
                </a:lnTo>
                <a:lnTo>
                  <a:pt x="533" y="2024"/>
                </a:lnTo>
                <a:lnTo>
                  <a:pt x="531" y="2011"/>
                </a:lnTo>
                <a:lnTo>
                  <a:pt x="526" y="1983"/>
                </a:lnTo>
                <a:lnTo>
                  <a:pt x="521" y="1956"/>
                </a:lnTo>
                <a:lnTo>
                  <a:pt x="519" y="1926"/>
                </a:lnTo>
                <a:lnTo>
                  <a:pt x="516" y="1897"/>
                </a:lnTo>
                <a:lnTo>
                  <a:pt x="515" y="1880"/>
                </a:lnTo>
                <a:lnTo>
                  <a:pt x="515" y="1863"/>
                </a:lnTo>
                <a:lnTo>
                  <a:pt x="515" y="1847"/>
                </a:lnTo>
                <a:lnTo>
                  <a:pt x="515" y="1830"/>
                </a:lnTo>
                <a:lnTo>
                  <a:pt x="516" y="1813"/>
                </a:lnTo>
                <a:lnTo>
                  <a:pt x="518" y="1796"/>
                </a:lnTo>
                <a:lnTo>
                  <a:pt x="521" y="1764"/>
                </a:lnTo>
                <a:lnTo>
                  <a:pt x="526" y="1731"/>
                </a:lnTo>
                <a:lnTo>
                  <a:pt x="532" y="1699"/>
                </a:lnTo>
                <a:lnTo>
                  <a:pt x="539" y="1668"/>
                </a:lnTo>
                <a:lnTo>
                  <a:pt x="548" y="1637"/>
                </a:lnTo>
                <a:lnTo>
                  <a:pt x="557" y="1605"/>
                </a:lnTo>
                <a:lnTo>
                  <a:pt x="568" y="1574"/>
                </a:lnTo>
                <a:lnTo>
                  <a:pt x="580" y="1543"/>
                </a:lnTo>
                <a:lnTo>
                  <a:pt x="593" y="1513"/>
                </a:lnTo>
                <a:lnTo>
                  <a:pt x="608" y="1483"/>
                </a:lnTo>
                <a:lnTo>
                  <a:pt x="622" y="1453"/>
                </a:lnTo>
                <a:lnTo>
                  <a:pt x="638" y="1423"/>
                </a:lnTo>
                <a:lnTo>
                  <a:pt x="654" y="1394"/>
                </a:lnTo>
                <a:lnTo>
                  <a:pt x="671" y="1364"/>
                </a:lnTo>
                <a:lnTo>
                  <a:pt x="689" y="1335"/>
                </a:lnTo>
                <a:lnTo>
                  <a:pt x="707" y="1305"/>
                </a:lnTo>
                <a:lnTo>
                  <a:pt x="726" y="1277"/>
                </a:lnTo>
                <a:lnTo>
                  <a:pt x="766" y="1219"/>
                </a:lnTo>
                <a:lnTo>
                  <a:pt x="806" y="1163"/>
                </a:lnTo>
                <a:lnTo>
                  <a:pt x="848" y="1105"/>
                </a:lnTo>
                <a:lnTo>
                  <a:pt x="888" y="1049"/>
                </a:lnTo>
                <a:lnTo>
                  <a:pt x="930" y="991"/>
                </a:lnTo>
                <a:lnTo>
                  <a:pt x="971" y="935"/>
                </a:lnTo>
                <a:lnTo>
                  <a:pt x="1107" y="745"/>
                </a:lnTo>
                <a:lnTo>
                  <a:pt x="1168" y="658"/>
                </a:lnTo>
                <a:lnTo>
                  <a:pt x="1223" y="576"/>
                </a:lnTo>
                <a:lnTo>
                  <a:pt x="1248" y="538"/>
                </a:lnTo>
                <a:lnTo>
                  <a:pt x="1271" y="502"/>
                </a:lnTo>
                <a:lnTo>
                  <a:pt x="1292" y="468"/>
                </a:lnTo>
                <a:lnTo>
                  <a:pt x="1310" y="437"/>
                </a:lnTo>
                <a:lnTo>
                  <a:pt x="1325" y="408"/>
                </a:lnTo>
                <a:lnTo>
                  <a:pt x="1337" y="382"/>
                </a:lnTo>
                <a:lnTo>
                  <a:pt x="1342" y="370"/>
                </a:lnTo>
                <a:lnTo>
                  <a:pt x="1347" y="358"/>
                </a:lnTo>
                <a:lnTo>
                  <a:pt x="1350" y="347"/>
                </a:lnTo>
                <a:lnTo>
                  <a:pt x="1353" y="337"/>
                </a:lnTo>
                <a:lnTo>
                  <a:pt x="1355" y="323"/>
                </a:lnTo>
                <a:lnTo>
                  <a:pt x="1356" y="309"/>
                </a:lnTo>
                <a:lnTo>
                  <a:pt x="1356" y="294"/>
                </a:lnTo>
                <a:lnTo>
                  <a:pt x="1356" y="280"/>
                </a:lnTo>
                <a:lnTo>
                  <a:pt x="1355" y="265"/>
                </a:lnTo>
                <a:lnTo>
                  <a:pt x="1353" y="252"/>
                </a:lnTo>
                <a:lnTo>
                  <a:pt x="1350" y="238"/>
                </a:lnTo>
                <a:lnTo>
                  <a:pt x="1347" y="223"/>
                </a:lnTo>
                <a:lnTo>
                  <a:pt x="1344" y="210"/>
                </a:lnTo>
                <a:lnTo>
                  <a:pt x="1340" y="197"/>
                </a:lnTo>
                <a:lnTo>
                  <a:pt x="1331" y="172"/>
                </a:lnTo>
                <a:lnTo>
                  <a:pt x="1322" y="149"/>
                </a:lnTo>
                <a:lnTo>
                  <a:pt x="1313" y="129"/>
                </a:lnTo>
                <a:lnTo>
                  <a:pt x="1384" y="69"/>
                </a:lnTo>
                <a:lnTo>
                  <a:pt x="1436" y="25"/>
                </a:lnTo>
                <a:lnTo>
                  <a:pt x="1455" y="10"/>
                </a:lnTo>
                <a:lnTo>
                  <a:pt x="1467" y="0"/>
                </a:lnTo>
                <a:lnTo>
                  <a:pt x="1485" y="18"/>
                </a:lnTo>
                <a:lnTo>
                  <a:pt x="1502" y="36"/>
                </a:lnTo>
                <a:lnTo>
                  <a:pt x="1517" y="54"/>
                </a:lnTo>
                <a:lnTo>
                  <a:pt x="1533" y="73"/>
                </a:lnTo>
                <a:lnTo>
                  <a:pt x="1540" y="83"/>
                </a:lnTo>
                <a:lnTo>
                  <a:pt x="1546" y="93"/>
                </a:lnTo>
                <a:lnTo>
                  <a:pt x="1559" y="113"/>
                </a:lnTo>
                <a:lnTo>
                  <a:pt x="1571" y="133"/>
                </a:lnTo>
                <a:lnTo>
                  <a:pt x="1582" y="154"/>
                </a:lnTo>
                <a:lnTo>
                  <a:pt x="1592" y="174"/>
                </a:lnTo>
                <a:lnTo>
                  <a:pt x="1601" y="196"/>
                </a:lnTo>
                <a:lnTo>
                  <a:pt x="1608" y="217"/>
                </a:lnTo>
                <a:lnTo>
                  <a:pt x="1616" y="239"/>
                </a:lnTo>
                <a:lnTo>
                  <a:pt x="1622" y="262"/>
                </a:lnTo>
                <a:lnTo>
                  <a:pt x="1628" y="283"/>
                </a:lnTo>
                <a:lnTo>
                  <a:pt x="1631" y="306"/>
                </a:lnTo>
                <a:lnTo>
                  <a:pt x="1635" y="329"/>
                </a:lnTo>
                <a:lnTo>
                  <a:pt x="1637" y="351"/>
                </a:lnTo>
                <a:lnTo>
                  <a:pt x="1638" y="373"/>
                </a:lnTo>
                <a:lnTo>
                  <a:pt x="1640" y="396"/>
                </a:lnTo>
                <a:lnTo>
                  <a:pt x="1640" y="419"/>
                </a:lnTo>
                <a:lnTo>
                  <a:pt x="1638" y="442"/>
                </a:lnTo>
                <a:lnTo>
                  <a:pt x="1636" y="464"/>
                </a:lnTo>
                <a:lnTo>
                  <a:pt x="1634" y="486"/>
                </a:lnTo>
                <a:lnTo>
                  <a:pt x="1630" y="509"/>
                </a:lnTo>
                <a:lnTo>
                  <a:pt x="1626" y="530"/>
                </a:lnTo>
                <a:lnTo>
                  <a:pt x="1622" y="553"/>
                </a:lnTo>
                <a:lnTo>
                  <a:pt x="1616" y="575"/>
                </a:lnTo>
                <a:lnTo>
                  <a:pt x="1610" y="596"/>
                </a:lnTo>
                <a:lnTo>
                  <a:pt x="1602" y="617"/>
                </a:lnTo>
                <a:lnTo>
                  <a:pt x="1594" y="638"/>
                </a:lnTo>
                <a:lnTo>
                  <a:pt x="1586" y="659"/>
                </a:lnTo>
                <a:lnTo>
                  <a:pt x="1577" y="679"/>
                </a:lnTo>
                <a:lnTo>
                  <a:pt x="1566" y="702"/>
                </a:lnTo>
                <a:lnTo>
                  <a:pt x="1554" y="725"/>
                </a:lnTo>
                <a:lnTo>
                  <a:pt x="1541" y="748"/>
                </a:lnTo>
                <a:lnTo>
                  <a:pt x="1528" y="770"/>
                </a:lnTo>
                <a:lnTo>
                  <a:pt x="1515" y="793"/>
                </a:lnTo>
                <a:lnTo>
                  <a:pt x="1500" y="817"/>
                </a:lnTo>
                <a:lnTo>
                  <a:pt x="1469" y="865"/>
                </a:lnTo>
                <a:lnTo>
                  <a:pt x="1437" y="913"/>
                </a:lnTo>
                <a:lnTo>
                  <a:pt x="1402" y="962"/>
                </a:lnTo>
                <a:lnTo>
                  <a:pt x="1366" y="1012"/>
                </a:lnTo>
                <a:lnTo>
                  <a:pt x="1328" y="1061"/>
                </a:lnTo>
                <a:lnTo>
                  <a:pt x="1250" y="1163"/>
                </a:lnTo>
                <a:lnTo>
                  <a:pt x="1168" y="1265"/>
                </a:lnTo>
                <a:lnTo>
                  <a:pt x="1086" y="1369"/>
                </a:lnTo>
                <a:lnTo>
                  <a:pt x="1047" y="1422"/>
                </a:lnTo>
                <a:lnTo>
                  <a:pt x="1007" y="1475"/>
                </a:lnTo>
                <a:lnTo>
                  <a:pt x="968" y="1527"/>
                </a:lnTo>
                <a:lnTo>
                  <a:pt x="930" y="1580"/>
                </a:lnTo>
                <a:lnTo>
                  <a:pt x="893" y="1633"/>
                </a:lnTo>
                <a:lnTo>
                  <a:pt x="858" y="1686"/>
                </a:lnTo>
                <a:lnTo>
                  <a:pt x="826" y="1739"/>
                </a:lnTo>
                <a:lnTo>
                  <a:pt x="810" y="1765"/>
                </a:lnTo>
                <a:lnTo>
                  <a:pt x="795" y="1791"/>
                </a:lnTo>
                <a:lnTo>
                  <a:pt x="780" y="1818"/>
                </a:lnTo>
                <a:lnTo>
                  <a:pt x="766" y="1844"/>
                </a:lnTo>
                <a:lnTo>
                  <a:pt x="753" y="1871"/>
                </a:lnTo>
                <a:lnTo>
                  <a:pt x="741" y="1897"/>
                </a:lnTo>
                <a:lnTo>
                  <a:pt x="729" y="1923"/>
                </a:lnTo>
                <a:lnTo>
                  <a:pt x="718" y="1950"/>
                </a:lnTo>
                <a:lnTo>
                  <a:pt x="707" y="1975"/>
                </a:lnTo>
                <a:lnTo>
                  <a:pt x="698" y="2001"/>
                </a:lnTo>
                <a:lnTo>
                  <a:pt x="689" y="2028"/>
                </a:lnTo>
                <a:lnTo>
                  <a:pt x="681" y="2053"/>
                </a:lnTo>
                <a:lnTo>
                  <a:pt x="674" y="2079"/>
                </a:lnTo>
                <a:lnTo>
                  <a:pt x="668" y="2104"/>
                </a:lnTo>
                <a:lnTo>
                  <a:pt x="663" y="2130"/>
                </a:lnTo>
                <a:lnTo>
                  <a:pt x="659" y="2156"/>
                </a:lnTo>
                <a:lnTo>
                  <a:pt x="656" y="2181"/>
                </a:lnTo>
                <a:lnTo>
                  <a:pt x="653" y="2206"/>
                </a:lnTo>
                <a:lnTo>
                  <a:pt x="653" y="2232"/>
                </a:lnTo>
                <a:lnTo>
                  <a:pt x="653" y="2257"/>
                </a:lnTo>
                <a:lnTo>
                  <a:pt x="654" y="2282"/>
                </a:lnTo>
                <a:lnTo>
                  <a:pt x="657" y="2306"/>
                </a:lnTo>
                <a:close/>
                <a:moveTo>
                  <a:pt x="1857" y="7179"/>
                </a:moveTo>
                <a:lnTo>
                  <a:pt x="1308" y="7179"/>
                </a:lnTo>
                <a:lnTo>
                  <a:pt x="1308" y="6458"/>
                </a:lnTo>
                <a:lnTo>
                  <a:pt x="1308" y="5737"/>
                </a:lnTo>
                <a:lnTo>
                  <a:pt x="1308" y="5016"/>
                </a:lnTo>
                <a:lnTo>
                  <a:pt x="1308" y="4296"/>
                </a:lnTo>
                <a:lnTo>
                  <a:pt x="1316" y="4299"/>
                </a:lnTo>
                <a:lnTo>
                  <a:pt x="1354" y="4308"/>
                </a:lnTo>
                <a:lnTo>
                  <a:pt x="1390" y="4318"/>
                </a:lnTo>
                <a:lnTo>
                  <a:pt x="1425" y="4326"/>
                </a:lnTo>
                <a:lnTo>
                  <a:pt x="1458" y="4332"/>
                </a:lnTo>
                <a:lnTo>
                  <a:pt x="1491" y="4337"/>
                </a:lnTo>
                <a:lnTo>
                  <a:pt x="1506" y="4340"/>
                </a:lnTo>
                <a:lnTo>
                  <a:pt x="1522" y="4342"/>
                </a:lnTo>
                <a:lnTo>
                  <a:pt x="1552" y="4344"/>
                </a:lnTo>
                <a:lnTo>
                  <a:pt x="1582" y="4346"/>
                </a:lnTo>
                <a:lnTo>
                  <a:pt x="1613" y="4346"/>
                </a:lnTo>
                <a:lnTo>
                  <a:pt x="1643" y="4343"/>
                </a:lnTo>
                <a:lnTo>
                  <a:pt x="1674" y="4340"/>
                </a:lnTo>
                <a:lnTo>
                  <a:pt x="1707" y="4335"/>
                </a:lnTo>
                <a:lnTo>
                  <a:pt x="1722" y="4332"/>
                </a:lnTo>
                <a:lnTo>
                  <a:pt x="1739" y="4329"/>
                </a:lnTo>
                <a:lnTo>
                  <a:pt x="1774" y="4320"/>
                </a:lnTo>
                <a:lnTo>
                  <a:pt x="1811" y="4311"/>
                </a:lnTo>
                <a:lnTo>
                  <a:pt x="1850" y="4299"/>
                </a:lnTo>
                <a:lnTo>
                  <a:pt x="1857" y="4296"/>
                </a:lnTo>
                <a:lnTo>
                  <a:pt x="1857" y="5016"/>
                </a:lnTo>
                <a:lnTo>
                  <a:pt x="1857" y="5737"/>
                </a:lnTo>
                <a:lnTo>
                  <a:pt x="1857" y="6458"/>
                </a:lnTo>
                <a:lnTo>
                  <a:pt x="1857" y="7179"/>
                </a:lnTo>
                <a:close/>
                <a:moveTo>
                  <a:pt x="1582" y="4163"/>
                </a:moveTo>
                <a:lnTo>
                  <a:pt x="1548" y="4163"/>
                </a:lnTo>
                <a:lnTo>
                  <a:pt x="1515" y="4162"/>
                </a:lnTo>
                <a:lnTo>
                  <a:pt x="1482" y="4161"/>
                </a:lnTo>
                <a:lnTo>
                  <a:pt x="1449" y="4158"/>
                </a:lnTo>
                <a:lnTo>
                  <a:pt x="1416" y="4156"/>
                </a:lnTo>
                <a:lnTo>
                  <a:pt x="1384" y="4152"/>
                </a:lnTo>
                <a:lnTo>
                  <a:pt x="1352" y="4149"/>
                </a:lnTo>
                <a:lnTo>
                  <a:pt x="1320" y="4144"/>
                </a:lnTo>
                <a:lnTo>
                  <a:pt x="1288" y="4139"/>
                </a:lnTo>
                <a:lnTo>
                  <a:pt x="1257" y="4134"/>
                </a:lnTo>
                <a:lnTo>
                  <a:pt x="1226" y="4128"/>
                </a:lnTo>
                <a:lnTo>
                  <a:pt x="1194" y="4121"/>
                </a:lnTo>
                <a:lnTo>
                  <a:pt x="1163" y="4114"/>
                </a:lnTo>
                <a:lnTo>
                  <a:pt x="1133" y="4107"/>
                </a:lnTo>
                <a:lnTo>
                  <a:pt x="1103" y="4098"/>
                </a:lnTo>
                <a:lnTo>
                  <a:pt x="1073" y="4090"/>
                </a:lnTo>
                <a:lnTo>
                  <a:pt x="1043" y="4082"/>
                </a:lnTo>
                <a:lnTo>
                  <a:pt x="1014" y="4072"/>
                </a:lnTo>
                <a:lnTo>
                  <a:pt x="984" y="4062"/>
                </a:lnTo>
                <a:lnTo>
                  <a:pt x="956" y="4052"/>
                </a:lnTo>
                <a:lnTo>
                  <a:pt x="899" y="4030"/>
                </a:lnTo>
                <a:lnTo>
                  <a:pt x="870" y="4018"/>
                </a:lnTo>
                <a:lnTo>
                  <a:pt x="843" y="4006"/>
                </a:lnTo>
                <a:lnTo>
                  <a:pt x="815" y="3993"/>
                </a:lnTo>
                <a:lnTo>
                  <a:pt x="789" y="3981"/>
                </a:lnTo>
                <a:lnTo>
                  <a:pt x="735" y="3953"/>
                </a:lnTo>
                <a:lnTo>
                  <a:pt x="683" y="3926"/>
                </a:lnTo>
                <a:lnTo>
                  <a:pt x="657" y="3911"/>
                </a:lnTo>
                <a:lnTo>
                  <a:pt x="632" y="3896"/>
                </a:lnTo>
                <a:lnTo>
                  <a:pt x="582" y="3866"/>
                </a:lnTo>
                <a:lnTo>
                  <a:pt x="557" y="3849"/>
                </a:lnTo>
                <a:lnTo>
                  <a:pt x="533" y="3833"/>
                </a:lnTo>
                <a:lnTo>
                  <a:pt x="510" y="3816"/>
                </a:lnTo>
                <a:lnTo>
                  <a:pt x="486" y="3800"/>
                </a:lnTo>
                <a:lnTo>
                  <a:pt x="464" y="3783"/>
                </a:lnTo>
                <a:lnTo>
                  <a:pt x="441" y="3766"/>
                </a:lnTo>
                <a:lnTo>
                  <a:pt x="396" y="3730"/>
                </a:lnTo>
                <a:lnTo>
                  <a:pt x="353" y="3694"/>
                </a:lnTo>
                <a:lnTo>
                  <a:pt x="312" y="3657"/>
                </a:lnTo>
                <a:lnTo>
                  <a:pt x="292" y="3639"/>
                </a:lnTo>
                <a:lnTo>
                  <a:pt x="272" y="3620"/>
                </a:lnTo>
                <a:lnTo>
                  <a:pt x="252" y="3601"/>
                </a:lnTo>
                <a:lnTo>
                  <a:pt x="233" y="3581"/>
                </a:lnTo>
                <a:lnTo>
                  <a:pt x="196" y="3542"/>
                </a:lnTo>
                <a:lnTo>
                  <a:pt x="161" y="3503"/>
                </a:lnTo>
                <a:lnTo>
                  <a:pt x="143" y="3483"/>
                </a:lnTo>
                <a:lnTo>
                  <a:pt x="126" y="3463"/>
                </a:lnTo>
                <a:lnTo>
                  <a:pt x="94" y="3423"/>
                </a:lnTo>
                <a:lnTo>
                  <a:pt x="63" y="3382"/>
                </a:lnTo>
                <a:lnTo>
                  <a:pt x="34" y="3341"/>
                </a:lnTo>
                <a:lnTo>
                  <a:pt x="20" y="3321"/>
                </a:lnTo>
                <a:lnTo>
                  <a:pt x="6" y="3301"/>
                </a:lnTo>
                <a:lnTo>
                  <a:pt x="0" y="3291"/>
                </a:lnTo>
                <a:lnTo>
                  <a:pt x="791" y="3291"/>
                </a:lnTo>
                <a:lnTo>
                  <a:pt x="1582" y="3291"/>
                </a:lnTo>
                <a:lnTo>
                  <a:pt x="2373" y="3291"/>
                </a:lnTo>
                <a:lnTo>
                  <a:pt x="3164" y="3291"/>
                </a:lnTo>
                <a:lnTo>
                  <a:pt x="3158" y="3299"/>
                </a:lnTo>
                <a:lnTo>
                  <a:pt x="3125" y="3350"/>
                </a:lnTo>
                <a:lnTo>
                  <a:pt x="3092" y="3399"/>
                </a:lnTo>
                <a:lnTo>
                  <a:pt x="3074" y="3423"/>
                </a:lnTo>
                <a:lnTo>
                  <a:pt x="3056" y="3447"/>
                </a:lnTo>
                <a:lnTo>
                  <a:pt x="3020" y="3493"/>
                </a:lnTo>
                <a:lnTo>
                  <a:pt x="3000" y="3515"/>
                </a:lnTo>
                <a:lnTo>
                  <a:pt x="2981" y="3538"/>
                </a:lnTo>
                <a:lnTo>
                  <a:pt x="2943" y="3581"/>
                </a:lnTo>
                <a:lnTo>
                  <a:pt x="2922" y="3603"/>
                </a:lnTo>
                <a:lnTo>
                  <a:pt x="2902" y="3623"/>
                </a:lnTo>
                <a:lnTo>
                  <a:pt x="2882" y="3644"/>
                </a:lnTo>
                <a:lnTo>
                  <a:pt x="2861" y="3664"/>
                </a:lnTo>
                <a:lnTo>
                  <a:pt x="2818" y="3704"/>
                </a:lnTo>
                <a:lnTo>
                  <a:pt x="2796" y="3722"/>
                </a:lnTo>
                <a:lnTo>
                  <a:pt x="2774" y="3741"/>
                </a:lnTo>
                <a:lnTo>
                  <a:pt x="2752" y="3759"/>
                </a:lnTo>
                <a:lnTo>
                  <a:pt x="2729" y="3777"/>
                </a:lnTo>
                <a:lnTo>
                  <a:pt x="2684" y="3812"/>
                </a:lnTo>
                <a:lnTo>
                  <a:pt x="2660" y="3828"/>
                </a:lnTo>
                <a:lnTo>
                  <a:pt x="2637" y="3845"/>
                </a:lnTo>
                <a:lnTo>
                  <a:pt x="2588" y="3876"/>
                </a:lnTo>
                <a:lnTo>
                  <a:pt x="2564" y="3892"/>
                </a:lnTo>
                <a:lnTo>
                  <a:pt x="2540" y="3906"/>
                </a:lnTo>
                <a:lnTo>
                  <a:pt x="2514" y="3921"/>
                </a:lnTo>
                <a:lnTo>
                  <a:pt x="2489" y="3935"/>
                </a:lnTo>
                <a:lnTo>
                  <a:pt x="2464" y="3950"/>
                </a:lnTo>
                <a:lnTo>
                  <a:pt x="2439" y="3963"/>
                </a:lnTo>
                <a:lnTo>
                  <a:pt x="2386" y="3988"/>
                </a:lnTo>
                <a:lnTo>
                  <a:pt x="2361" y="4000"/>
                </a:lnTo>
                <a:lnTo>
                  <a:pt x="2333" y="4012"/>
                </a:lnTo>
                <a:lnTo>
                  <a:pt x="2280" y="4034"/>
                </a:lnTo>
                <a:lnTo>
                  <a:pt x="2253" y="4044"/>
                </a:lnTo>
                <a:lnTo>
                  <a:pt x="2226" y="4054"/>
                </a:lnTo>
                <a:lnTo>
                  <a:pt x="2199" y="4064"/>
                </a:lnTo>
                <a:lnTo>
                  <a:pt x="2171" y="4073"/>
                </a:lnTo>
                <a:lnTo>
                  <a:pt x="2115" y="4090"/>
                </a:lnTo>
                <a:lnTo>
                  <a:pt x="2087" y="4097"/>
                </a:lnTo>
                <a:lnTo>
                  <a:pt x="2058" y="4106"/>
                </a:lnTo>
                <a:lnTo>
                  <a:pt x="2030" y="4112"/>
                </a:lnTo>
                <a:lnTo>
                  <a:pt x="2001" y="4119"/>
                </a:lnTo>
                <a:lnTo>
                  <a:pt x="1943" y="4131"/>
                </a:lnTo>
                <a:lnTo>
                  <a:pt x="1884" y="4140"/>
                </a:lnTo>
                <a:lnTo>
                  <a:pt x="1824" y="4149"/>
                </a:lnTo>
                <a:lnTo>
                  <a:pt x="1766" y="4155"/>
                </a:lnTo>
                <a:lnTo>
                  <a:pt x="1704" y="4160"/>
                </a:lnTo>
                <a:lnTo>
                  <a:pt x="1674" y="4162"/>
                </a:lnTo>
                <a:lnTo>
                  <a:pt x="1643" y="4163"/>
                </a:lnTo>
                <a:lnTo>
                  <a:pt x="1582" y="41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rgbClr val="000000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672064" y="1051892"/>
            <a:ext cx="4464496" cy="108096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7C8202E-A28C-4953-94F8-3586AE54C789}" type="datetime1">
              <a:rPr lang="fi-FI" smtClean="0">
                <a:solidFill>
                  <a:prstClr val="white"/>
                </a:solidFill>
              </a:rPr>
              <a:pPr/>
              <a:t>30.9.2022</a:t>
            </a:fld>
            <a:endParaRPr lang="fi-FI">
              <a:solidFill>
                <a:prstClr val="white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>
                <a:solidFill>
                  <a:prstClr val="white"/>
                </a:solidFill>
              </a:rPr>
              <a:t>JYU </a:t>
            </a:r>
            <a:r>
              <a:rPr lang="fi-FI" dirty="0" err="1">
                <a:solidFill>
                  <a:prstClr val="white"/>
                </a:solidFill>
              </a:rPr>
              <a:t>Since</a:t>
            </a:r>
            <a:r>
              <a:rPr lang="fi-FI" dirty="0">
                <a:solidFill>
                  <a:prstClr val="white"/>
                </a:solidFill>
              </a:rPr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>
                <a:solidFill>
                  <a:prstClr val="white"/>
                </a:solidFill>
              </a:rPr>
              <a:pPr/>
              <a:t>‹#›</a:t>
            </a:fld>
            <a:endParaRPr lang="fi-FI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488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669088"/>
          </a:xfrm>
          <a:custGeom>
            <a:avLst/>
            <a:gdLst/>
            <a:ahLst/>
            <a:cxnLst/>
            <a:rect l="l" t="t" r="r" b="b"/>
            <a:pathLst>
              <a:path w="12192000" h="6669088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669088"/>
                </a:lnTo>
                <a:lnTo>
                  <a:pt x="0" y="666908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A38093-ADEF-4186-B183-F189E8EE4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BD3359A-5795-4167-96A5-D161BF68E3EC}" type="datetime1">
              <a:rPr lang="fi-FI" smtClean="0">
                <a:solidFill>
                  <a:prstClr val="white"/>
                </a:solidFill>
              </a:rPr>
              <a:pPr/>
              <a:t>30.9.2022</a:t>
            </a:fld>
            <a:endParaRPr lang="fi-FI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>
                <a:solidFill>
                  <a:prstClr val="white"/>
                </a:solidFill>
              </a:rPr>
              <a:t>JYU </a:t>
            </a:r>
            <a:r>
              <a:rPr lang="fi-FI" dirty="0" err="1">
                <a:solidFill>
                  <a:prstClr val="white"/>
                </a:solidFill>
              </a:rPr>
              <a:t>Since</a:t>
            </a:r>
            <a:r>
              <a:rPr lang="fi-FI" dirty="0">
                <a:solidFill>
                  <a:prstClr val="white"/>
                </a:solidFill>
              </a:rPr>
              <a:t>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>
                <a:solidFill>
                  <a:prstClr val="white"/>
                </a:solidFill>
              </a:rPr>
              <a:pPr/>
              <a:t>‹#›</a:t>
            </a:fld>
            <a:endParaRPr lang="fi-FI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414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669088"/>
          </a:xfrm>
          <a:custGeom>
            <a:avLst/>
            <a:gdLst/>
            <a:ahLst/>
            <a:cxnLst/>
            <a:rect l="l" t="t" r="r" b="b"/>
            <a:pathLst>
              <a:path w="12192000" h="6669088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669088"/>
                </a:lnTo>
                <a:lnTo>
                  <a:pt x="0" y="666908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CB14A8F-DF90-41DD-97BD-81EFCFFC96DB}" type="datetime1">
              <a:rPr lang="fi-FI" smtClean="0">
                <a:solidFill>
                  <a:prstClr val="white"/>
                </a:solidFill>
              </a:rPr>
              <a:pPr/>
              <a:t>30.9.2022</a:t>
            </a:fld>
            <a:endParaRPr lang="fi-FI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>
                <a:solidFill>
                  <a:prstClr val="white"/>
                </a:solidFill>
              </a:rPr>
              <a:t>JYU </a:t>
            </a:r>
            <a:r>
              <a:rPr lang="fi-FI" dirty="0" err="1">
                <a:solidFill>
                  <a:prstClr val="white"/>
                </a:solidFill>
              </a:rPr>
              <a:t>Since</a:t>
            </a:r>
            <a:r>
              <a:rPr lang="fi-FI" dirty="0">
                <a:solidFill>
                  <a:prstClr val="white"/>
                </a:solidFill>
              </a:rPr>
              <a:t>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>
                <a:solidFill>
                  <a:prstClr val="white"/>
                </a:solidFill>
              </a:rPr>
              <a:pPr/>
              <a:t>‹#›</a:t>
            </a:fld>
            <a:endParaRPr lang="fi-FI">
              <a:solidFill>
                <a:prstClr val="white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349451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21136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3663C0CF-73D7-4B80-8F97-F63CCCD3CBD2}" type="datetime1">
              <a:rPr lang="fi-FI" smtClean="0"/>
              <a:pPr/>
              <a:t>30.9.2022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dirty="0"/>
              <a:t>JYU </a:t>
            </a:r>
            <a:r>
              <a:rPr lang="fi-FI" dirty="0" err="1"/>
              <a:t>Since</a:t>
            </a:r>
            <a:r>
              <a:rPr lang="fi-FI" dirty="0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bg1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</p:grpSp>
      <p:grpSp>
        <p:nvGrpSpPr>
          <p:cNvPr id="23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24" name="Rectangle 23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>
                <a:solidFill>
                  <a:prstClr val="white"/>
                </a:solidFill>
              </a:endParaRPr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>
                <a:solidFill>
                  <a:prstClr val="white"/>
                </a:solidFill>
              </a:endParaRPr>
            </a:p>
          </p:txBody>
        </p:sp>
        <p:sp>
          <p:nvSpPr>
            <p:cNvPr id="26" name="Rectangle 25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>
                <a:solidFill>
                  <a:prstClr val="white"/>
                </a:solidFill>
              </a:endParaRPr>
            </a:p>
          </p:txBody>
        </p:sp>
        <p:sp>
          <p:nvSpPr>
            <p:cNvPr id="27" name="Rectangle 26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>
                <a:solidFill>
                  <a:prstClr val="white"/>
                </a:solidFill>
              </a:endParaRPr>
            </a:p>
          </p:txBody>
        </p:sp>
      </p:grpSp>
      <p:sp>
        <p:nvSpPr>
          <p:cNvPr id="2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135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Picture Ne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669088"/>
          </a:xfrm>
          <a:custGeom>
            <a:avLst/>
            <a:gdLst/>
            <a:ahLst/>
            <a:cxnLst/>
            <a:rect l="l" t="t" r="r" b="b"/>
            <a:pathLst>
              <a:path w="12192000" h="6669088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669088"/>
                </a:lnTo>
                <a:lnTo>
                  <a:pt x="0" y="666908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E68CE31-64BB-4AE9-9A2A-0AC17D9EF5C5}" type="datetime1">
              <a:rPr lang="fi-FI" smtClean="0">
                <a:solidFill>
                  <a:prstClr val="white"/>
                </a:solidFill>
              </a:rPr>
              <a:pPr/>
              <a:t>30.9.2022</a:t>
            </a:fld>
            <a:endParaRPr lang="fi-FI">
              <a:solidFill>
                <a:prstClr val="white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>
                <a:solidFill>
                  <a:prstClr val="white"/>
                </a:solidFill>
              </a:rPr>
              <a:t>JYU </a:t>
            </a:r>
            <a:r>
              <a:rPr lang="fi-FI" dirty="0" err="1">
                <a:solidFill>
                  <a:prstClr val="white"/>
                </a:solidFill>
              </a:rPr>
              <a:t>Since</a:t>
            </a:r>
            <a:r>
              <a:rPr lang="fi-FI" dirty="0">
                <a:solidFill>
                  <a:prstClr val="white"/>
                </a:solidFill>
              </a:rPr>
              <a:t>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>
                <a:solidFill>
                  <a:prstClr val="white"/>
                </a:solidFill>
              </a:rPr>
              <a:pPr/>
              <a:t>‹#›</a:t>
            </a:fld>
            <a:endParaRPr lang="fi-FI">
              <a:solidFill>
                <a:prstClr val="white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349451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6669360"/>
            <a:ext cx="12192000" cy="18863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prstClr val="white"/>
              </a:solidFill>
            </a:endParaRPr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1" name="Rectangle 10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>
                <a:solidFill>
                  <a:prstClr val="white"/>
                </a:solidFill>
              </a:endParaRPr>
            </a:p>
          </p:txBody>
        </p:sp>
        <p:sp>
          <p:nvSpPr>
            <p:cNvPr id="12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8330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38093-ADEF-4186-B183-F189E8EE4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CEFB3-0973-459F-9FCE-637B55090FDB}" type="datetime1">
              <a:rPr lang="fi-FI" smtClean="0">
                <a:solidFill>
                  <a:srgbClr val="002957"/>
                </a:solidFill>
              </a:rPr>
              <a:pPr/>
              <a:t>30.9.2022</a:t>
            </a:fld>
            <a:endParaRPr lang="fi-FI">
              <a:solidFill>
                <a:srgbClr val="002957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>
                <a:solidFill>
                  <a:srgbClr val="002957"/>
                </a:solidFill>
              </a:rPr>
              <a:t>JYU </a:t>
            </a:r>
            <a:r>
              <a:rPr lang="fi-FI" dirty="0" err="1">
                <a:solidFill>
                  <a:srgbClr val="002957"/>
                </a:solidFill>
              </a:rPr>
              <a:t>Since</a:t>
            </a:r>
            <a:r>
              <a:rPr lang="fi-FI" dirty="0">
                <a:solidFill>
                  <a:srgbClr val="002957"/>
                </a:solidFill>
              </a:rPr>
              <a:t>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>
                <a:solidFill>
                  <a:srgbClr val="002957"/>
                </a:solidFill>
              </a:rPr>
              <a:pPr/>
              <a:t>‹#›</a:t>
            </a:fld>
            <a:endParaRPr lang="fi-FI">
              <a:solidFill>
                <a:srgbClr val="0029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728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DE71B-1A93-4BDC-857A-809E17B99A5C}" type="datetime1">
              <a:rPr lang="fi-FI" smtClean="0">
                <a:solidFill>
                  <a:srgbClr val="002957"/>
                </a:solidFill>
              </a:rPr>
              <a:pPr/>
              <a:t>30.9.2022</a:t>
            </a:fld>
            <a:endParaRPr lang="fi-FI">
              <a:solidFill>
                <a:srgbClr val="002957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>
                <a:solidFill>
                  <a:srgbClr val="002957"/>
                </a:solidFill>
              </a:rPr>
              <a:t>JYU </a:t>
            </a:r>
            <a:r>
              <a:rPr lang="fi-FI" dirty="0" err="1">
                <a:solidFill>
                  <a:srgbClr val="002957"/>
                </a:solidFill>
              </a:rPr>
              <a:t>Since</a:t>
            </a:r>
            <a:r>
              <a:rPr lang="fi-FI" dirty="0">
                <a:solidFill>
                  <a:srgbClr val="002957"/>
                </a:solidFill>
              </a:rPr>
              <a:t>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>
                <a:solidFill>
                  <a:srgbClr val="002957"/>
                </a:solidFill>
              </a:rPr>
              <a:pPr/>
              <a:t>‹#›</a:t>
            </a:fld>
            <a:endParaRPr lang="fi-FI">
              <a:solidFill>
                <a:srgbClr val="0029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829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2AA90F6-6947-4115-9160-490F0268B5A7}" type="datetime1">
              <a:rPr lang="fi-FI" smtClean="0"/>
              <a:pPr/>
              <a:t>30.9.2022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dirty="0"/>
              <a:t>JYU </a:t>
            </a:r>
            <a:r>
              <a:rPr lang="fi-FI" dirty="0" err="1"/>
              <a:t>Since</a:t>
            </a:r>
            <a:r>
              <a:rPr lang="fi-FI" dirty="0"/>
              <a:t>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>
                <a:solidFill>
                  <a:prstClr val="white"/>
                </a:solidFill>
              </a:endParaRPr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>
                <a:solidFill>
                  <a:prstClr val="white"/>
                </a:solidFill>
              </a:endParaRPr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>
                <a:solidFill>
                  <a:prstClr val="white"/>
                </a:solidFill>
              </a:endParaRPr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>
                <a:solidFill>
                  <a:prstClr val="white"/>
                </a:solidFill>
              </a:endParaRPr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896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Gray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8DD7A30D-7A4B-45A7-8AF9-34906FD2C806}" type="datetime1">
              <a:rPr lang="fi-FI" smtClean="0"/>
              <a:pPr/>
              <a:t>30.9.2022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dirty="0"/>
              <a:t>JYU </a:t>
            </a:r>
            <a:r>
              <a:rPr lang="fi-FI" dirty="0" err="1"/>
              <a:t>Since</a:t>
            </a:r>
            <a:r>
              <a:rPr lang="fi-FI" dirty="0"/>
              <a:t>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accent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>
                <a:solidFill>
                  <a:prstClr val="white"/>
                </a:solidFill>
              </a:endParaRPr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>
                <a:solidFill>
                  <a:prstClr val="white"/>
                </a:solidFill>
              </a:endParaRPr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>
                <a:solidFill>
                  <a:prstClr val="white"/>
                </a:solidFill>
              </a:endParaRPr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>
                <a:solidFill>
                  <a:prstClr val="white"/>
                </a:solidFill>
              </a:endParaRPr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2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287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E9200510-A51E-43F1-8543-03F40C16AA21}" type="datetime1">
              <a:rPr lang="fi-FI" smtClean="0"/>
              <a:pPr/>
              <a:t>30.9.2022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dirty="0"/>
              <a:t>JYU </a:t>
            </a:r>
            <a:r>
              <a:rPr lang="fi-FI" dirty="0" err="1"/>
              <a:t>Since</a:t>
            </a:r>
            <a:r>
              <a:rPr lang="fi-FI" dirty="0"/>
              <a:t>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>
                <a:solidFill>
                  <a:prstClr val="white"/>
                </a:solidFill>
              </a:endParaRPr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>
                <a:solidFill>
                  <a:prstClr val="white"/>
                </a:solidFill>
              </a:endParaRPr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>
                <a:solidFill>
                  <a:prstClr val="white"/>
                </a:solidFill>
              </a:endParaRPr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>
                <a:solidFill>
                  <a:prstClr val="white"/>
                </a:solidFill>
              </a:endParaRPr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2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688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Gold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6C3A7FE-8968-44B6-96FD-76B82991A281}" type="datetime1">
              <a:rPr lang="fi-FI" smtClean="0"/>
              <a:pPr/>
              <a:t>30.9.2022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dirty="0"/>
              <a:t>JYU </a:t>
            </a:r>
            <a:r>
              <a:rPr lang="fi-FI" dirty="0" err="1"/>
              <a:t>Since</a:t>
            </a:r>
            <a:r>
              <a:rPr lang="fi-FI" dirty="0"/>
              <a:t>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  <a:solidFill>
            <a:schemeClr val="tx2"/>
          </a:solidFill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tx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>
                <a:solidFill>
                  <a:prstClr val="white"/>
                </a:solidFill>
              </a:endParaRPr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>
                <a:solidFill>
                  <a:prstClr val="white"/>
                </a:solidFill>
              </a:endParaRPr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>
                <a:solidFill>
                  <a:prstClr val="white"/>
                </a:solidFill>
              </a:endParaRPr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>
                <a:solidFill>
                  <a:prstClr val="white"/>
                </a:solidFill>
              </a:endParaRPr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2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19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4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8D1AA79-6849-4E30-893C-7ECA0CD54FA2}" type="datetime1">
              <a:rPr lang="fi-FI" smtClean="0"/>
              <a:pPr/>
              <a:t>30.9.2022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dirty="0"/>
              <a:t>JYU </a:t>
            </a:r>
            <a:r>
              <a:rPr lang="fi-FI" dirty="0" err="1"/>
              <a:t>Since</a:t>
            </a:r>
            <a:r>
              <a:rPr lang="fi-FI" dirty="0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tx2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</p:grpSp>
      <p:grpSp>
        <p:nvGrpSpPr>
          <p:cNvPr id="17" name="Group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8" name="Rectangle 17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>
                <a:solidFill>
                  <a:prstClr val="white"/>
                </a:solidFill>
              </a:endParaRPr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>
                <a:solidFill>
                  <a:prstClr val="white"/>
                </a:solidFill>
              </a:endParaRPr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>
                <a:solidFill>
                  <a:prstClr val="white"/>
                </a:solidFill>
              </a:endParaRPr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>
                <a:solidFill>
                  <a:prstClr val="white"/>
                </a:solidFill>
              </a:endParaRPr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22012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25" y="1773239"/>
            <a:ext cx="11229363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848C2-6DF9-4CDD-A855-80D53255DF25}" type="datetime1">
              <a:rPr lang="fi-FI" smtClean="0">
                <a:solidFill>
                  <a:srgbClr val="002957"/>
                </a:solidFill>
              </a:rPr>
              <a:pPr/>
              <a:t>30.9.2022</a:t>
            </a:fld>
            <a:endParaRPr lang="fi-FI">
              <a:solidFill>
                <a:srgbClr val="002957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>
                <a:solidFill>
                  <a:srgbClr val="002957"/>
                </a:solidFill>
              </a:rPr>
              <a:t>JYU </a:t>
            </a:r>
            <a:r>
              <a:rPr lang="fi-FI" dirty="0" err="1">
                <a:solidFill>
                  <a:srgbClr val="002957"/>
                </a:solidFill>
              </a:rPr>
              <a:t>Since</a:t>
            </a:r>
            <a:r>
              <a:rPr lang="fi-FI" dirty="0">
                <a:solidFill>
                  <a:srgbClr val="002957"/>
                </a:solidFill>
              </a:rPr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>
                <a:solidFill>
                  <a:srgbClr val="002957"/>
                </a:solidFill>
              </a:rPr>
              <a:pPr/>
              <a:t>‹#›</a:t>
            </a:fld>
            <a:endParaRPr lang="fi-FI">
              <a:solidFill>
                <a:srgbClr val="0029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964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1AB9C-BD00-4276-8FC9-6A7477FCE077}" type="datetime1">
              <a:rPr lang="fi-FI" smtClean="0">
                <a:solidFill>
                  <a:srgbClr val="002957"/>
                </a:solidFill>
              </a:rPr>
              <a:pPr/>
              <a:t>30.9.2022</a:t>
            </a:fld>
            <a:endParaRPr lang="fi-FI">
              <a:solidFill>
                <a:srgbClr val="002957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>
                <a:solidFill>
                  <a:srgbClr val="002957"/>
                </a:solidFill>
              </a:rPr>
              <a:t>JYU </a:t>
            </a:r>
            <a:r>
              <a:rPr lang="fi-FI" dirty="0" err="1">
                <a:solidFill>
                  <a:srgbClr val="002957"/>
                </a:solidFill>
              </a:rPr>
              <a:t>Since</a:t>
            </a:r>
            <a:r>
              <a:rPr lang="fi-FI" dirty="0">
                <a:solidFill>
                  <a:srgbClr val="002957"/>
                </a:solidFill>
              </a:rPr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>
                <a:solidFill>
                  <a:srgbClr val="002957"/>
                </a:solidFill>
              </a:rPr>
              <a:pPr/>
              <a:t>‹#›</a:t>
            </a:fld>
            <a:endParaRPr lang="fi-FI">
              <a:solidFill>
                <a:srgbClr val="002957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1773238"/>
            <a:ext cx="10657135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856067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"/>
            <a:ext cx="7032104" cy="6858002"/>
          </a:xfrm>
          <a:custGeom>
            <a:avLst/>
            <a:gdLst/>
            <a:ahLst/>
            <a:cxnLst/>
            <a:rect l="l" t="t" r="r" b="b"/>
            <a:pathLst>
              <a:path w="7032104" h="6858002">
                <a:moveTo>
                  <a:pt x="5159896" y="0"/>
                </a:moveTo>
                <a:lnTo>
                  <a:pt x="7032104" y="0"/>
                </a:lnTo>
                <a:lnTo>
                  <a:pt x="5159896" y="6858001"/>
                </a:lnTo>
                <a:lnTo>
                  <a:pt x="5159896" y="6858002"/>
                </a:lnTo>
                <a:lnTo>
                  <a:pt x="0" y="6858002"/>
                </a:lnTo>
                <a:lnTo>
                  <a:pt x="0" y="2"/>
                </a:lnTo>
                <a:lnTo>
                  <a:pt x="5159896" y="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>
              <a:solidFill>
                <a:prstClr val="white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C35193-1675-4D82-9B31-DB07BBAD9BC0}" type="datetime1">
              <a:rPr lang="fi-FI" smtClean="0">
                <a:solidFill>
                  <a:prstClr val="white"/>
                </a:solidFill>
              </a:rPr>
              <a:pPr/>
              <a:t>30.9.2022</a:t>
            </a:fld>
            <a:endParaRPr lang="fi-FI">
              <a:solidFill>
                <a:prstClr val="white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>
                <a:solidFill>
                  <a:prstClr val="white"/>
                </a:solidFill>
              </a:rPr>
              <a:t>JYU </a:t>
            </a:r>
            <a:r>
              <a:rPr lang="fi-FI" dirty="0" err="1">
                <a:solidFill>
                  <a:prstClr val="white"/>
                </a:solidFill>
              </a:rPr>
              <a:t>Since</a:t>
            </a:r>
            <a:r>
              <a:rPr lang="fi-FI" dirty="0">
                <a:solidFill>
                  <a:prstClr val="white"/>
                </a:solidFill>
              </a:rPr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>
                <a:solidFill>
                  <a:prstClr val="white"/>
                </a:solidFill>
              </a:rPr>
              <a:pPr/>
              <a:t>‹#›</a:t>
            </a:fld>
            <a:endParaRPr lang="fi-FI">
              <a:solidFill>
                <a:prstClr val="white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  <p:grpSp>
        <p:nvGrpSpPr>
          <p:cNvPr id="19" name="Group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20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  <p:sp>
          <p:nvSpPr>
            <p:cNvPr id="21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  <p:sp>
          <p:nvSpPr>
            <p:cNvPr id="22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1927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"/>
            <a:ext cx="7032104" cy="6858002"/>
          </a:xfrm>
          <a:custGeom>
            <a:avLst/>
            <a:gdLst/>
            <a:ahLst/>
            <a:cxnLst/>
            <a:rect l="l" t="t" r="r" b="b"/>
            <a:pathLst>
              <a:path w="7032104" h="6858002">
                <a:moveTo>
                  <a:pt x="5159896" y="0"/>
                </a:moveTo>
                <a:lnTo>
                  <a:pt x="7032104" y="0"/>
                </a:lnTo>
                <a:lnTo>
                  <a:pt x="5159896" y="6858001"/>
                </a:lnTo>
                <a:lnTo>
                  <a:pt x="5159896" y="6858002"/>
                </a:lnTo>
                <a:lnTo>
                  <a:pt x="0" y="6858002"/>
                </a:lnTo>
                <a:lnTo>
                  <a:pt x="0" y="2"/>
                </a:lnTo>
                <a:lnTo>
                  <a:pt x="5159896" y="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>
              <a:solidFill>
                <a:prstClr val="white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77AADE-73CF-4ACE-8126-F6FC1EC441BE}" type="datetime1">
              <a:rPr lang="fi-FI" smtClean="0">
                <a:solidFill>
                  <a:prstClr val="white"/>
                </a:solidFill>
              </a:rPr>
              <a:pPr/>
              <a:t>30.9.2022</a:t>
            </a:fld>
            <a:endParaRPr lang="fi-FI">
              <a:solidFill>
                <a:prstClr val="white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>
                <a:solidFill>
                  <a:prstClr val="white"/>
                </a:solidFill>
              </a:rPr>
              <a:t>JYU </a:t>
            </a:r>
            <a:r>
              <a:rPr lang="fi-FI" dirty="0" err="1">
                <a:solidFill>
                  <a:prstClr val="white"/>
                </a:solidFill>
              </a:rPr>
              <a:t>Since</a:t>
            </a:r>
            <a:r>
              <a:rPr lang="fi-FI" dirty="0">
                <a:solidFill>
                  <a:prstClr val="white"/>
                </a:solidFill>
              </a:rPr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>
                <a:solidFill>
                  <a:prstClr val="white"/>
                </a:solidFill>
              </a:rPr>
              <a:pPr/>
              <a:t>‹#›</a:t>
            </a:fld>
            <a:endParaRPr lang="fi-FI">
              <a:solidFill>
                <a:prstClr val="white"/>
              </a:solidFill>
            </a:endParaRPr>
          </a:p>
        </p:txBody>
      </p:sp>
      <p:grpSp>
        <p:nvGrpSpPr>
          <p:cNvPr id="22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23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  <p:sp>
          <p:nvSpPr>
            <p:cNvPr id="24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  <p:sp>
          <p:nvSpPr>
            <p:cNvPr id="25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</p:grpSp>
      <p:sp>
        <p:nvSpPr>
          <p:cNvPr id="26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69939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6576038-7A5E-4D9F-9093-52930E93CA15}" type="datetime1">
              <a:rPr lang="fi-FI" smtClean="0">
                <a:solidFill>
                  <a:prstClr val="white"/>
                </a:solidFill>
              </a:rPr>
              <a:pPr/>
              <a:t>30.9.2022</a:t>
            </a:fld>
            <a:endParaRPr lang="fi-FI">
              <a:solidFill>
                <a:prstClr val="white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>
                <a:solidFill>
                  <a:prstClr val="white"/>
                </a:solidFill>
              </a:rPr>
              <a:t>JYU </a:t>
            </a:r>
            <a:r>
              <a:rPr lang="fi-FI" dirty="0" err="1">
                <a:solidFill>
                  <a:prstClr val="white"/>
                </a:solidFill>
              </a:rPr>
              <a:t>Since</a:t>
            </a:r>
            <a:r>
              <a:rPr lang="fi-FI" dirty="0">
                <a:solidFill>
                  <a:prstClr val="white"/>
                </a:solidFill>
              </a:rPr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>
                <a:solidFill>
                  <a:prstClr val="white"/>
                </a:solidFill>
              </a:rPr>
              <a:pPr/>
              <a:t>‹#›</a:t>
            </a:fld>
            <a:endParaRPr lang="fi-FI">
              <a:solidFill>
                <a:prstClr val="white"/>
              </a:solidFill>
            </a:endParaRPr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accent2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26525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84E26E-2C1B-47B8-96CF-EBFB23877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1" y="476250"/>
            <a:ext cx="10369103" cy="108054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53D799-2C68-4BBD-80F0-4448AC6E5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5638" y="1773239"/>
            <a:ext cx="11233150" cy="43926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09AB8C-3488-4A3F-940D-B8E97D0147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4472" y="6381328"/>
            <a:ext cx="936104" cy="21647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 b="0" i="0" cap="all" spc="50" baseline="0">
                <a:solidFill>
                  <a:schemeClr val="tx2"/>
                </a:solidFill>
                <a:latin typeface="+mj-lt"/>
              </a:defRPr>
            </a:lvl1pPr>
          </a:lstStyle>
          <a:p>
            <a:fld id="{6F7C8341-D1A8-45AD-AEFD-FF619005005B}" type="datetime1">
              <a:rPr lang="fi-FI" smtClean="0">
                <a:solidFill>
                  <a:srgbClr val="002957"/>
                </a:solidFill>
              </a:rPr>
              <a:pPr/>
              <a:t>30.9.2022</a:t>
            </a:fld>
            <a:endParaRPr lang="fi-FI" dirty="0">
              <a:solidFill>
                <a:srgbClr val="002957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28E9E1-C972-497D-AF9A-7A5F005A27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0" y="6381328"/>
            <a:ext cx="4248472" cy="21647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 b="0" i="0" cap="all" spc="50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>
                <a:solidFill>
                  <a:srgbClr val="002957"/>
                </a:solidFill>
              </a:rPr>
              <a:t>JYU </a:t>
            </a:r>
            <a:r>
              <a:rPr lang="fi-FI" dirty="0" err="1">
                <a:solidFill>
                  <a:srgbClr val="002957"/>
                </a:solidFill>
              </a:rPr>
              <a:t>Since</a:t>
            </a:r>
            <a:r>
              <a:rPr lang="fi-FI" dirty="0">
                <a:solidFill>
                  <a:srgbClr val="002957"/>
                </a:solidFill>
              </a:rPr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BD12E0-B73B-476D-AC37-50C99E25F4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0576" y="6381551"/>
            <a:ext cx="431998" cy="2158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 b="0" i="0" cap="all" spc="50" baseline="0">
                <a:solidFill>
                  <a:schemeClr val="tx2"/>
                </a:solidFill>
                <a:latin typeface="+mj-lt"/>
              </a:defRPr>
            </a:lvl1pPr>
          </a:lstStyle>
          <a:p>
            <a:fld id="{9E548902-A2E1-4711-A467-290FB9FE5D63}" type="slidenum">
              <a:rPr lang="fi-FI" smtClean="0">
                <a:solidFill>
                  <a:srgbClr val="002957"/>
                </a:solidFill>
              </a:rPr>
              <a:pPr/>
              <a:t>‹#›</a:t>
            </a:fld>
            <a:endParaRPr lang="fi-FI" dirty="0">
              <a:solidFill>
                <a:srgbClr val="002957"/>
              </a:solidFill>
            </a:endParaRPr>
          </a:p>
        </p:txBody>
      </p:sp>
      <p:sp>
        <p:nvSpPr>
          <p:cNvPr id="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669360"/>
            <a:ext cx="12192000" cy="18863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prstClr val="white"/>
              </a:solidFill>
            </a:endParaRPr>
          </a:p>
        </p:txBody>
      </p:sp>
      <p:grpSp>
        <p:nvGrpSpPr>
          <p:cNvPr id="22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5" name="Rectangle 14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>
                <a:solidFill>
                  <a:prstClr val="white"/>
                </a:solidFill>
              </a:endParaRPr>
            </a:p>
          </p:txBody>
        </p:sp>
        <p:sp>
          <p:nvSpPr>
            <p:cNvPr id="14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rgbClr val="000000"/>
                </a:solidFill>
              </a:endParaRPr>
            </a:p>
          </p:txBody>
        </p:sp>
      </p:grpSp>
      <p:sp>
        <p:nvSpPr>
          <p:cNvPr id="11" name="(c)" hidden="1"/>
          <p:cNvSpPr txBox="1"/>
          <p:nvPr userDrawn="1"/>
        </p:nvSpPr>
        <p:spPr>
          <a:xfrm>
            <a:off x="12017123" y="6877509"/>
            <a:ext cx="171522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i-FI" sz="200" dirty="0">
                <a:solidFill>
                  <a:prstClr val="white"/>
                </a:solidFill>
              </a:rPr>
              <a:t>©grow. for JYU</a:t>
            </a:r>
            <a:endParaRPr lang="en-GB" sz="200" dirty="0" err="1">
              <a:solidFill>
                <a:prstClr val="white"/>
              </a:solidFill>
            </a:endParaRPr>
          </a:p>
        </p:txBody>
      </p:sp>
      <p:pic>
        <p:nvPicPr>
          <p:cNvPr id="12" name="(logo)" descr="Z:\GRW (grow)\logot\copyright_grow.png" hidden="1"/>
          <p:cNvPicPr>
            <a:picLocks noChangeAspect="1" noChangeArrowheads="1"/>
          </p:cNvPicPr>
          <p:nvPr userDrawn="1"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" y="-50286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2341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20" baseline="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1pPr>
      <a:lvl2pPr marL="541338" indent="-271463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Lato" panose="020F0502020204030203" pitchFamily="34" charset="0"/>
        <a:buChar char="–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2pPr>
      <a:lvl3pPr marL="803275" indent="-261938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3pPr>
      <a:lvl4pPr marL="1073150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4pPr>
      <a:lvl5pPr marL="1343025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5pPr>
      <a:lvl6pPr marL="1614488" indent="-271463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6pPr>
      <a:lvl7pPr marL="1884363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7pPr>
      <a:lvl8pPr marL="2154238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8pPr>
      <a:lvl9pPr marL="2417763" indent="-26352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jyu.fi/fi/opiskelijalle/opintojen-suunnittelu/opintojen-ohjaus" TargetMode="External"/><Relationship Id="rId3" Type="http://schemas.openxmlformats.org/officeDocument/2006/relationships/hyperlink" Target="https://www.jyu.fi/fi/opiskelijalle/uudelle-opiskelijalle/uudelle-opiskelijalle" TargetMode="External"/><Relationship Id="rId7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8.xml"/><Relationship Id="rId6" Type="http://schemas.openxmlformats.org/officeDocument/2006/relationships/hyperlink" Target="https://www.jyu.fi/studentlife/hyvinvointi" TargetMode="External"/><Relationship Id="rId5" Type="http://schemas.openxmlformats.org/officeDocument/2006/relationships/hyperlink" Target="https://www.jyu.fi/fi/opiskelijalle/opintojen-suunnittelu/opintojen-suunnittelu" TargetMode="External"/><Relationship Id="rId4" Type="http://schemas.openxmlformats.org/officeDocument/2006/relationships/hyperlink" Target="https://www.jyu.fi/sport/fi/opiskelu/opiskelijan-ohjeet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jyu.fi/edupsy/fi/laitokset/okl/opiskelu/opinto-ohjaus/ohjauspolku-luoko" TargetMode="Externa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opinto-opas.jyu.fi/2020/fi/opintojakso/ltky1020/" TargetMode="External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 descr="A person standing in front of a building&#10;&#10;Description automatically generated">
            <a:extLst>
              <a:ext uri="{FF2B5EF4-FFF2-40B4-BE49-F238E27FC236}">
                <a16:creationId xmlns:a16="http://schemas.microsoft.com/office/drawing/2014/main" id="{A3B2C74A-CFC4-497F-AAE8-C9B8A03E5A3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7" b="1377"/>
          <a:stretch>
            <a:fillRect/>
          </a:stretch>
        </p:blipFill>
        <p:spPr/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0CCD2-B754-4105-AFBA-F6D4DFFD4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8F59B-EA50-4DF1-AF59-5AA91AE119DE}" type="datetime1">
              <a:rPr lang="fi-FI" smtClean="0"/>
              <a:t>30.9.2022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10213A-8C50-4735-AAF5-DD643AB36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</a:t>
            </a:r>
            <a:r>
              <a:rPr lang="fi-FI" dirty="0" err="1"/>
              <a:t>Since</a:t>
            </a:r>
            <a:r>
              <a:rPr lang="fi-FI" dirty="0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5F9DC1-8F29-4121-958C-AE180DE73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1</a:t>
            </a:fld>
            <a:endParaRPr lang="fi-FI"/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181070F2-F4ED-47B3-97A2-995D87EE47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8011" y="49610"/>
            <a:ext cx="10775449" cy="1181005"/>
          </a:xfrm>
          <a:solidFill>
            <a:schemeClr val="tx2"/>
          </a:solidFill>
        </p:spPr>
        <p:txBody>
          <a:bodyPr/>
          <a:lstStyle/>
          <a:p>
            <a:r>
              <a:rPr lang="fi-FI" sz="2800" dirty="0"/>
              <a:t>ASIANTUNTIJANA KEHITTYMINEN  I (3op)</a:t>
            </a:r>
            <a:br>
              <a:rPr lang="fi-FI" sz="2800" dirty="0"/>
            </a:br>
            <a:r>
              <a:rPr lang="fi-FI" sz="2800" dirty="0"/>
              <a:t>Liikuntatieteellinen tiedekunta</a:t>
            </a:r>
          </a:p>
        </p:txBody>
      </p:sp>
      <p:sp>
        <p:nvSpPr>
          <p:cNvPr id="10" name="Rechteck: abgerundete Ecken 1">
            <a:extLst>
              <a:ext uri="{FF2B5EF4-FFF2-40B4-BE49-F238E27FC236}">
                <a16:creationId xmlns:a16="http://schemas.microsoft.com/office/drawing/2014/main" id="{9F8BE89E-0810-4DD2-998C-56068D267D50}"/>
              </a:ext>
            </a:extLst>
          </p:cNvPr>
          <p:cNvSpPr/>
          <p:nvPr/>
        </p:nvSpPr>
        <p:spPr>
          <a:xfrm>
            <a:off x="1406242" y="3144820"/>
            <a:ext cx="3078760" cy="100667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latin typeface="+mj-lt"/>
              </a:rPr>
              <a:t>Opiskelun ohjaus ja opiskeluhyvinvointi</a:t>
            </a:r>
          </a:p>
        </p:txBody>
      </p:sp>
      <p:sp>
        <p:nvSpPr>
          <p:cNvPr id="11" name="Rechteck: abgerundete Ecken 2">
            <a:extLst>
              <a:ext uri="{FF2B5EF4-FFF2-40B4-BE49-F238E27FC236}">
                <a16:creationId xmlns:a16="http://schemas.microsoft.com/office/drawing/2014/main" id="{E6D7F439-33AF-4037-AC9A-EB0CAE0AC1CB}"/>
              </a:ext>
            </a:extLst>
          </p:cNvPr>
          <p:cNvSpPr/>
          <p:nvPr/>
        </p:nvSpPr>
        <p:spPr>
          <a:xfrm>
            <a:off x="2403288" y="4255287"/>
            <a:ext cx="3078760" cy="100667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800" dirty="0">
                <a:latin typeface="+mj-lt"/>
              </a:rPr>
              <a:t>Asiantuntijana kehittymisen tukeminen</a:t>
            </a:r>
          </a:p>
        </p:txBody>
      </p:sp>
      <p:sp>
        <p:nvSpPr>
          <p:cNvPr id="12" name="Rechteck: abgerundete Ecken 8">
            <a:extLst>
              <a:ext uri="{FF2B5EF4-FFF2-40B4-BE49-F238E27FC236}">
                <a16:creationId xmlns:a16="http://schemas.microsoft.com/office/drawing/2014/main" id="{65DD10D9-43DF-4114-8DCD-10832FE1CE6B}"/>
              </a:ext>
            </a:extLst>
          </p:cNvPr>
          <p:cNvSpPr/>
          <p:nvPr/>
        </p:nvSpPr>
        <p:spPr>
          <a:xfrm>
            <a:off x="3602096" y="5374649"/>
            <a:ext cx="3103504" cy="100667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800" dirty="0">
                <a:latin typeface="+mj-lt"/>
              </a:rPr>
              <a:t>Työelämävalmiudet</a:t>
            </a:r>
          </a:p>
        </p:txBody>
      </p:sp>
    </p:spTree>
    <p:extLst>
      <p:ext uri="{BB962C8B-B14F-4D97-AF65-F5344CB8AC3E}">
        <p14:creationId xmlns:p14="http://schemas.microsoft.com/office/powerpoint/2010/main" val="1093162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Tarkkailija-tyylin painoarvoa on mahdollista lisätä esimerkiksi: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i-FI" sz="2400" dirty="0"/>
          </a:p>
          <a:p>
            <a:r>
              <a:rPr lang="fi-FI" sz="2400" dirty="0"/>
              <a:t>Harjoittelemalla ihmisten tarkkailemista ja analysoimalla heidän ei-verbaalista viestintäänsä</a:t>
            </a:r>
          </a:p>
          <a:p>
            <a:r>
              <a:rPr lang="fi-FI" sz="2400" dirty="0"/>
              <a:t>Pitämällä päiväkirjaa, johon kirjataan johtopäätökset päivän tapahtumista</a:t>
            </a:r>
          </a:p>
          <a:p>
            <a:r>
              <a:rPr lang="fi-FI" sz="2400" dirty="0"/>
              <a:t>Tutkimalla jonkin tapahtuman (kokouksen, oppitunnin) keskeisiä käännekohtia</a:t>
            </a:r>
          </a:p>
          <a:p>
            <a:r>
              <a:rPr lang="fi-FI" sz="2400" dirty="0"/>
              <a:t>Hankkimalla tietoa uusista asioista, vaikkapa kirjaston välityksellä</a:t>
            </a:r>
          </a:p>
          <a:p>
            <a:r>
              <a:rPr lang="fi-FI" sz="2400" dirty="0"/>
              <a:t>Harjoittelemalla mahdollisimman viimeisteltyjen pikku kirjoitelmien tuottamista</a:t>
            </a:r>
          </a:p>
          <a:p>
            <a:r>
              <a:rPr lang="fi-FI" sz="2400" dirty="0"/>
              <a:t>Laatimalla johonkin toimenpiteeseen liittyviä seikkaperäisiä </a:t>
            </a:r>
            <a:r>
              <a:rPr lang="fi-FI" sz="2400" dirty="0" err="1"/>
              <a:t>puolesta/vastaan-luetteloita</a:t>
            </a:r>
            <a:r>
              <a:rPr lang="fi-FI" sz="2400" dirty="0"/>
              <a:t>.</a:t>
            </a:r>
          </a:p>
          <a:p>
            <a:endParaRPr lang="fi-FI" sz="2400" dirty="0"/>
          </a:p>
          <a:p>
            <a:endParaRPr lang="fi-FI" sz="24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165D3-0881-4CA3-A224-CA080AB93AA9}" type="datetime1">
              <a:rPr lang="fi-FI" smtClean="0"/>
              <a:t>30.9.2022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7068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552" y="548680"/>
            <a:ext cx="7467600" cy="1143000"/>
          </a:xfrm>
        </p:spPr>
        <p:txBody>
          <a:bodyPr>
            <a:normAutofit/>
          </a:bodyPr>
          <a:lstStyle/>
          <a:p>
            <a:r>
              <a:rPr lang="fi-FI" dirty="0"/>
              <a:t>Päättelijä-tyylin painoarvoa on mahdollista lisätä esimerkiksi: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i-FI" sz="2400" dirty="0"/>
          </a:p>
          <a:p>
            <a:r>
              <a:rPr lang="fi-FI" sz="2400" dirty="0"/>
              <a:t>Lukemalla jotakin "vakavaa" tekstiä puoli tuntia päivittäin</a:t>
            </a:r>
          </a:p>
          <a:p>
            <a:r>
              <a:rPr lang="fi-FI" sz="2400" dirty="0"/>
              <a:t>Analysoimalla monimutkaisia tilanteita ja niiden syy-seuraussuhteita</a:t>
            </a:r>
          </a:p>
          <a:p>
            <a:r>
              <a:rPr lang="fi-FI" sz="2400" dirty="0"/>
              <a:t>Harjoittelemalla epäjohdonmukaisuuksien löytämistä muiden ihmisten perusteluista</a:t>
            </a:r>
          </a:p>
          <a:p>
            <a:r>
              <a:rPr lang="fi-FI" sz="2400" dirty="0"/>
              <a:t>Keräämällä jotakin asiaa koskevia, toisilleen vastakkaisia näkökulmia ja etsimällä niistä ydinkohdat</a:t>
            </a:r>
          </a:p>
          <a:p>
            <a:r>
              <a:rPr lang="fi-FI" sz="2400" dirty="0"/>
              <a:t>Opettelemalla laatimaan tehtäväluetteloita päivittäisistä töistä</a:t>
            </a:r>
          </a:p>
          <a:p>
            <a:r>
              <a:rPr lang="fi-FI" sz="2400" dirty="0"/>
              <a:t>Esittämällä entistä enemmän täsmentäviä kysymyksiä.</a:t>
            </a:r>
          </a:p>
          <a:p>
            <a:endParaRPr lang="fi-FI" sz="2400" dirty="0"/>
          </a:p>
          <a:p>
            <a:endParaRPr lang="fi-FI" sz="24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611E5-035F-47DA-BFD1-08D2367AAC79}" type="datetime1">
              <a:rPr lang="fi-FI" smtClean="0"/>
              <a:t>30.9.2022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2569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544" y="404664"/>
            <a:ext cx="7467600" cy="1210146"/>
          </a:xfrm>
        </p:spPr>
        <p:txBody>
          <a:bodyPr>
            <a:normAutofit/>
          </a:bodyPr>
          <a:lstStyle/>
          <a:p>
            <a:r>
              <a:rPr lang="fi-FI" dirty="0"/>
              <a:t>Toteuttaja-tyylin painoarvoa on mahdollista lisätä esimerkiksi: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i-FI" sz="2400" dirty="0"/>
          </a:p>
          <a:p>
            <a:r>
              <a:rPr lang="fi-FI" sz="2400" dirty="0"/>
              <a:t>Kehittämällä ja soveltamalla tekniikoita ja rutiineja, joilla asiat voidaan toteuttaa</a:t>
            </a:r>
          </a:p>
          <a:p>
            <a:r>
              <a:rPr lang="fi-FI" sz="2400" dirty="0"/>
              <a:t>Kokeilemalla entisiä toimintamalleja uusiin asioihin</a:t>
            </a:r>
          </a:p>
          <a:p>
            <a:r>
              <a:rPr lang="fi-FI" sz="2400" dirty="0"/>
              <a:t>Laatimalla yksityiskohtaisia aikataulu- ja toimintasuunnitelmia</a:t>
            </a:r>
          </a:p>
          <a:p>
            <a:r>
              <a:rPr lang="fi-FI" sz="2400" dirty="0"/>
              <a:t>Tutkimalla muiden ihmisten noudattamia menettelytapoja (esim. julkisessa esiintymisessä) ja arvioimalla niitä kriittisesti</a:t>
            </a:r>
          </a:p>
          <a:p>
            <a:r>
              <a:rPr lang="fi-FI" sz="2400" dirty="0"/>
              <a:t>Pyytämällä tehtäväkohtaista valmennusta alan ammattilaisilta</a:t>
            </a:r>
          </a:p>
          <a:p>
            <a:r>
              <a:rPr lang="fi-FI" sz="2400" dirty="0"/>
              <a:t>Heittäytymällä mukaan johonkin "</a:t>
            </a:r>
            <a:r>
              <a:rPr lang="fi-FI" sz="2400" dirty="0" err="1"/>
              <a:t>tee-se-itse</a:t>
            </a:r>
            <a:r>
              <a:rPr lang="fi-FI" sz="2400" dirty="0"/>
              <a:t>"-projektiin.</a:t>
            </a:r>
          </a:p>
          <a:p>
            <a:endParaRPr lang="fi-FI" sz="24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33A00-0C17-485D-9611-087ABF3AD29D}" type="datetime1">
              <a:rPr lang="fi-FI" smtClean="0"/>
              <a:t>30.9.2022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2885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group of people sitting in front of a computer&#10;&#10;Description automatically generated">
            <a:extLst>
              <a:ext uri="{FF2B5EF4-FFF2-40B4-BE49-F238E27FC236}">
                <a16:creationId xmlns:a16="http://schemas.microsoft.com/office/drawing/2014/main" id="{A3753A94-3087-4C46-99BF-D5A326F9125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7" b="1377"/>
          <a:stretch>
            <a:fillRect/>
          </a:stretch>
        </p:blipFill>
        <p:spPr>
          <a:xfrm>
            <a:off x="0" y="1447"/>
            <a:ext cx="12192000" cy="6669088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E3D620-102F-43C1-B7CB-94C362456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1011D-FEC4-44D5-AD96-2458546A0D0B}" type="datetime1">
              <a:rPr lang="fi-FI" smtClean="0"/>
              <a:t>30.9.2022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102322-227A-4F69-9600-3C9C7F72C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JYU </a:t>
            </a:r>
            <a:r>
              <a:rPr lang="fi-FI" dirty="0" err="1"/>
              <a:t>Since</a:t>
            </a:r>
            <a:r>
              <a:rPr lang="fi-FI" dirty="0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D883E9-1B38-4A31-94D1-E3C4D8277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13</a:t>
            </a:fld>
            <a:endParaRPr lang="fi-FI"/>
          </a:p>
        </p:txBody>
      </p:sp>
      <p:sp>
        <p:nvSpPr>
          <p:cNvPr id="3" name="Tekstiruutu 2"/>
          <p:cNvSpPr txBox="1"/>
          <p:nvPr/>
        </p:nvSpPr>
        <p:spPr>
          <a:xfrm>
            <a:off x="2859246" y="5633391"/>
            <a:ext cx="69790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4000" b="1" dirty="0">
                <a:solidFill>
                  <a:schemeClr val="bg1"/>
                </a:solidFill>
                <a:latin typeface="+mj-lt"/>
              </a:rPr>
              <a:t>Kysy rohkeasti!</a:t>
            </a:r>
          </a:p>
        </p:txBody>
      </p:sp>
      <p:sp>
        <p:nvSpPr>
          <p:cNvPr id="7" name="Tekstiruutu 6"/>
          <p:cNvSpPr txBox="1"/>
          <p:nvPr/>
        </p:nvSpPr>
        <p:spPr>
          <a:xfrm>
            <a:off x="1236508" y="1454236"/>
            <a:ext cx="32454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 dirty="0">
                <a:solidFill>
                  <a:schemeClr val="bg1"/>
                </a:solidFill>
                <a:latin typeface="+mj-lt"/>
              </a:rPr>
              <a:t>Ryhmäohjaus</a:t>
            </a:r>
          </a:p>
        </p:txBody>
      </p:sp>
      <p:sp>
        <p:nvSpPr>
          <p:cNvPr id="11" name="Tekstiruutu 10"/>
          <p:cNvSpPr txBox="1"/>
          <p:nvPr/>
        </p:nvSpPr>
        <p:spPr>
          <a:xfrm>
            <a:off x="235772" y="2119652"/>
            <a:ext cx="3937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 dirty="0">
                <a:solidFill>
                  <a:schemeClr val="bg1"/>
                </a:solidFill>
                <a:latin typeface="+mj-lt"/>
              </a:rPr>
              <a:t>Ohjauskeskustelut</a:t>
            </a:r>
          </a:p>
        </p:txBody>
      </p:sp>
      <p:sp>
        <p:nvSpPr>
          <p:cNvPr id="12" name="Tekstiruutu 11"/>
          <p:cNvSpPr txBox="1"/>
          <p:nvPr/>
        </p:nvSpPr>
        <p:spPr>
          <a:xfrm>
            <a:off x="3688974" y="1294529"/>
            <a:ext cx="32454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 dirty="0">
                <a:solidFill>
                  <a:schemeClr val="bg1"/>
                </a:solidFill>
                <a:latin typeface="+mj-lt"/>
              </a:rPr>
              <a:t>Opiskelija-tutorit</a:t>
            </a:r>
          </a:p>
        </p:txBody>
      </p:sp>
      <p:sp>
        <p:nvSpPr>
          <p:cNvPr id="17" name="Tekstiruutu 16"/>
          <p:cNvSpPr txBox="1"/>
          <p:nvPr/>
        </p:nvSpPr>
        <p:spPr>
          <a:xfrm>
            <a:off x="1437893" y="2545343"/>
            <a:ext cx="3711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 dirty="0">
                <a:solidFill>
                  <a:schemeClr val="bg1"/>
                </a:solidFill>
                <a:latin typeface="+mj-lt"/>
              </a:rPr>
              <a:t>Koulutussuunnittelijat</a:t>
            </a: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271144" y="112432"/>
            <a:ext cx="10369103" cy="1080542"/>
          </a:xfrm>
        </p:spPr>
        <p:txBody>
          <a:bodyPr/>
          <a:lstStyle/>
          <a:p>
            <a:r>
              <a:rPr lang="fi-FI" dirty="0"/>
              <a:t>OHJAUSTA OPISKELUN TUEKSI</a:t>
            </a:r>
          </a:p>
        </p:txBody>
      </p:sp>
      <p:sp>
        <p:nvSpPr>
          <p:cNvPr id="16" name="Tekstiruutu 15">
            <a:hlinkClick r:id="rId3"/>
          </p:cNvPr>
          <p:cNvSpPr txBox="1"/>
          <p:nvPr/>
        </p:nvSpPr>
        <p:spPr>
          <a:xfrm>
            <a:off x="552728" y="3699362"/>
            <a:ext cx="3685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JYU.fi - uuden opiskelijan käsikirja</a:t>
            </a:r>
            <a:endParaRPr lang="fi-FI" dirty="0">
              <a:solidFill>
                <a:schemeClr val="bg1"/>
              </a:solidFill>
            </a:endParaRPr>
          </a:p>
        </p:txBody>
      </p:sp>
      <p:sp>
        <p:nvSpPr>
          <p:cNvPr id="19" name="Tekstiruutu 18"/>
          <p:cNvSpPr txBox="1"/>
          <p:nvPr/>
        </p:nvSpPr>
        <p:spPr>
          <a:xfrm>
            <a:off x="552728" y="4910464"/>
            <a:ext cx="6430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LIIKUNTATIETEELLINEN TDK: opiskelu - ohjeita opiskelijalle</a:t>
            </a:r>
            <a:endParaRPr lang="fi-FI" dirty="0">
              <a:solidFill>
                <a:schemeClr val="bg1"/>
              </a:solidFill>
            </a:endParaRPr>
          </a:p>
        </p:txBody>
      </p:sp>
      <p:sp>
        <p:nvSpPr>
          <p:cNvPr id="21" name="Tekstiruutu 20"/>
          <p:cNvSpPr txBox="1"/>
          <p:nvPr/>
        </p:nvSpPr>
        <p:spPr>
          <a:xfrm>
            <a:off x="544054" y="4420289"/>
            <a:ext cx="1673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JYU.fi  - HOPS</a:t>
            </a:r>
            <a:endParaRPr lang="fi-FI" dirty="0">
              <a:solidFill>
                <a:schemeClr val="bg1"/>
              </a:solidFill>
            </a:endParaRPr>
          </a:p>
        </p:txBody>
      </p:sp>
      <p:pic>
        <p:nvPicPr>
          <p:cNvPr id="24" name="Kuva 23">
            <a:hlinkClick r:id="rId6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28069" y="769200"/>
            <a:ext cx="1144488" cy="1079553"/>
          </a:xfrm>
          <a:prstGeom prst="rect">
            <a:avLst/>
          </a:prstGeom>
        </p:spPr>
      </p:pic>
      <p:sp>
        <p:nvSpPr>
          <p:cNvPr id="29" name="Tekstiruutu 28"/>
          <p:cNvSpPr txBox="1"/>
          <p:nvPr/>
        </p:nvSpPr>
        <p:spPr>
          <a:xfrm>
            <a:off x="544054" y="3230032"/>
            <a:ext cx="31566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400" b="1" dirty="0">
                <a:solidFill>
                  <a:schemeClr val="bg1"/>
                </a:solidFill>
                <a:latin typeface="+mj-lt"/>
              </a:rPr>
              <a:t>Ohjeita opiskelijalle:</a:t>
            </a:r>
          </a:p>
        </p:txBody>
      </p:sp>
      <p:sp>
        <p:nvSpPr>
          <p:cNvPr id="30" name="Tekstiruutu 29"/>
          <p:cNvSpPr txBox="1"/>
          <p:nvPr/>
        </p:nvSpPr>
        <p:spPr>
          <a:xfrm>
            <a:off x="3524850" y="2028999"/>
            <a:ext cx="14526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400" b="1" dirty="0" err="1">
                <a:solidFill>
                  <a:schemeClr val="bg1"/>
                </a:solidFill>
                <a:latin typeface="+mj-lt"/>
              </a:rPr>
              <a:t>Hyvikset</a:t>
            </a:r>
            <a:endParaRPr lang="fi-FI" sz="2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Tekstiruutu 17">
            <a:hlinkClick r:id="rId3"/>
          </p:cNvPr>
          <p:cNvSpPr txBox="1"/>
          <p:nvPr/>
        </p:nvSpPr>
        <p:spPr>
          <a:xfrm>
            <a:off x="544054" y="4043292"/>
            <a:ext cx="2749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>
                <a:solidFill>
                  <a:schemeClr val="bg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JYU.fi  - opintojen ohjaus</a:t>
            </a:r>
            <a:endParaRPr lang="fi-FI" dirty="0">
              <a:solidFill>
                <a:schemeClr val="bg1"/>
              </a:solidFill>
            </a:endParaRPr>
          </a:p>
        </p:txBody>
      </p:sp>
      <p:sp>
        <p:nvSpPr>
          <p:cNvPr id="20" name="Tekstiruutu 19"/>
          <p:cNvSpPr txBox="1"/>
          <p:nvPr/>
        </p:nvSpPr>
        <p:spPr>
          <a:xfrm>
            <a:off x="1452958" y="824834"/>
            <a:ext cx="3711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 dirty="0">
                <a:solidFill>
                  <a:schemeClr val="bg1"/>
                </a:solidFill>
                <a:latin typeface="+mj-lt"/>
              </a:rPr>
              <a:t>Opintojakson opettaja</a:t>
            </a:r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D63FF420-7D04-4AFB-B270-B631ABB1A4BA}"/>
              </a:ext>
            </a:extLst>
          </p:cNvPr>
          <p:cNvSpPr txBox="1"/>
          <p:nvPr/>
        </p:nvSpPr>
        <p:spPr>
          <a:xfrm>
            <a:off x="7698042" y="2168202"/>
            <a:ext cx="3846865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i-FI" b="1" i="0" dirty="0">
                <a:solidFill>
                  <a:schemeClr val="bg2"/>
                </a:solidFill>
                <a:effectLst/>
                <a:latin typeface="Roboto-Regular"/>
              </a:rPr>
              <a:t>Opiskelijan kompassi (OK) </a:t>
            </a:r>
            <a:r>
              <a:rPr lang="fi-FI" b="0" i="0" dirty="0">
                <a:solidFill>
                  <a:schemeClr val="bg2"/>
                </a:solidFill>
                <a:effectLst/>
                <a:latin typeface="Roboto-Regular"/>
              </a:rPr>
              <a:t>on Jyväskylän yliopiston opiskelijoille tarkoitettu hyvinvointi- ja elämäntaito-ohjelma, joka antaa </a:t>
            </a:r>
            <a:r>
              <a:rPr lang="fi-FI" b="1" i="0" dirty="0">
                <a:solidFill>
                  <a:schemeClr val="bg2"/>
                </a:solidFill>
                <a:effectLst/>
                <a:latin typeface="Roboto-Regular"/>
              </a:rPr>
              <a:t>eväitä ja työkaluja jaksamiseen ja opiskelun tueksi</a:t>
            </a:r>
            <a:r>
              <a:rPr lang="fi-FI" b="0" i="0" dirty="0">
                <a:solidFill>
                  <a:schemeClr val="bg2"/>
                </a:solidFill>
                <a:effectLst/>
                <a:latin typeface="Roboto-Regular"/>
              </a:rPr>
              <a:t>. Opiskelijan kompassin tavoitteena on edistää opiskelijoiden hyvinvointia, itsetuntemusta ja opiskelutaitoja.</a:t>
            </a:r>
            <a:endParaRPr lang="fi-FI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403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438344-F26E-4A9D-9F7C-2545DBB86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9333" y="762000"/>
            <a:ext cx="10269455" cy="5403851"/>
          </a:xfrm>
        </p:spPr>
        <p:txBody>
          <a:bodyPr/>
          <a:lstStyle/>
          <a:p>
            <a:pPr marL="0" indent="0">
              <a:buNone/>
            </a:pPr>
            <a:r>
              <a:rPr lang="fi-FI" dirty="0"/>
              <a:t>OHJAUSTA OPISKELUN TUEKSI</a:t>
            </a:r>
          </a:p>
          <a:p>
            <a:pPr marL="0" indent="0">
              <a:buNone/>
            </a:pPr>
            <a:r>
              <a:rPr lang="fi-FI" dirty="0">
                <a:solidFill>
                  <a:srgbClr val="FF0000"/>
                </a:solidFill>
              </a:rPr>
              <a:t>(OKL on tehnyt loistavan sivuston opintojen ohjauksesta. Alla olevasta sivusta voi vinkata opiskelijoille ja näyttää esim. </a:t>
            </a:r>
            <a:r>
              <a:rPr lang="fi-FI" i="1" dirty="0">
                <a:solidFill>
                  <a:srgbClr val="FF0000"/>
                </a:solidFill>
              </a:rPr>
              <a:t>Ohjauksen ympyrä </a:t>
            </a:r>
            <a:r>
              <a:rPr lang="fi-FI" dirty="0">
                <a:solidFill>
                  <a:srgbClr val="FF0000"/>
                </a:solidFill>
              </a:rPr>
              <a:t>–kuviota tapaamisessa [QR-koodi])</a:t>
            </a:r>
          </a:p>
          <a:p>
            <a:pPr marL="0" indent="0">
              <a:buNone/>
            </a:pPr>
            <a:r>
              <a:rPr lang="fi-FI" dirty="0">
                <a:hlinkClick r:id="rId2"/>
              </a:rPr>
              <a:t>https://www.jyu.fi/edupsy/fi/laitokset/okl/opiskelu/opinto-ohjaus/ohjauspolku-luoko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B4342B-640E-4260-8F19-583AD52DC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848C2-6DF9-4CDD-A855-80D53255DF25}" type="datetime1">
              <a:rPr lang="fi-FI" smtClean="0">
                <a:solidFill>
                  <a:srgbClr val="002957"/>
                </a:solidFill>
              </a:rPr>
              <a:pPr/>
              <a:t>30.9.2022</a:t>
            </a:fld>
            <a:endParaRPr lang="fi-FI">
              <a:solidFill>
                <a:srgbClr val="002957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FFAB1A-3D0A-498A-8B44-068C6F708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>
                <a:solidFill>
                  <a:srgbClr val="002957"/>
                </a:solidFill>
              </a:rPr>
              <a:t>JYU Since 1863.</a:t>
            </a:r>
            <a:endParaRPr lang="fi-FI" dirty="0">
              <a:solidFill>
                <a:srgbClr val="002957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472D5C-7BCA-4C45-A6E0-CC26DC347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>
                <a:solidFill>
                  <a:srgbClr val="002957"/>
                </a:solidFill>
              </a:rPr>
              <a:pPr/>
              <a:t>14</a:t>
            </a:fld>
            <a:endParaRPr lang="fi-FI">
              <a:solidFill>
                <a:srgbClr val="002957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2F181E-B162-4943-AC46-852FB7A5A4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2425" y="2466553"/>
            <a:ext cx="3867150" cy="391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00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>
            <a:extLst>
              <a:ext uri="{FF2B5EF4-FFF2-40B4-BE49-F238E27FC236}">
                <a16:creationId xmlns:a16="http://schemas.microsoft.com/office/drawing/2014/main" id="{0947E322-D243-4B43-B067-3EDD42418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690" y="4437286"/>
            <a:ext cx="10656886" cy="864097"/>
          </a:xfrm>
        </p:spPr>
        <p:txBody>
          <a:bodyPr/>
          <a:lstStyle/>
          <a:p>
            <a:r>
              <a:rPr lang="fi-FI" dirty="0"/>
              <a:t>Portfoliotehtävä deadline </a:t>
            </a:r>
            <a:r>
              <a:rPr lang="fi-FI" dirty="0" err="1"/>
              <a:t>xx.xx</a:t>
            </a:r>
            <a:r>
              <a:rPr lang="fi-FI" dirty="0"/>
              <a:t>.  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7A0730E6-A89F-4192-9301-97F13CC0F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76038-7A5E-4D9F-9093-52930E93CA15}" type="datetime1">
              <a:rPr lang="fi-FI" smtClean="0">
                <a:solidFill>
                  <a:prstClr val="white"/>
                </a:solidFill>
              </a:rPr>
              <a:pPr/>
              <a:t>30.9.2022</a:t>
            </a:fld>
            <a:endParaRPr lang="fi-FI">
              <a:solidFill>
                <a:prstClr val="white"/>
              </a:solidFill>
            </a:endParaRP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B5F874CE-10E0-43E8-B96D-CABDEAC15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>
                <a:solidFill>
                  <a:prstClr val="white"/>
                </a:solidFill>
              </a:rPr>
              <a:t>JYU Since 1863.</a:t>
            </a:r>
            <a:endParaRPr lang="fi-FI" dirty="0">
              <a:solidFill>
                <a:prstClr val="white"/>
              </a:solidFill>
            </a:endParaRP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5D6A2B0-0683-4250-ADAC-AFA65EC79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>
                <a:solidFill>
                  <a:prstClr val="white"/>
                </a:solidFill>
              </a:rPr>
              <a:pPr/>
              <a:t>15</a:t>
            </a:fld>
            <a:endParaRPr lang="fi-FI">
              <a:solidFill>
                <a:prstClr val="white"/>
              </a:solidFill>
            </a:endParaRPr>
          </a:p>
        </p:txBody>
      </p:sp>
      <p:pic>
        <p:nvPicPr>
          <p:cNvPr id="12" name="Kuvan paikkamerkki 11" descr="Kuva, joka sisältää kohteen ruoho, ulko&#10;&#10;Kuvaus luotu automaattisesti">
            <a:extLst>
              <a:ext uri="{FF2B5EF4-FFF2-40B4-BE49-F238E27FC236}">
                <a16:creationId xmlns:a16="http://schemas.microsoft.com/office/drawing/2014/main" id="{0572E283-1BF3-4BE9-86C9-9ED37017145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21" b="2552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72794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0CCD2-B754-4105-AFBA-F6D4DFFD4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F8F59B-EA50-4DF1-AF59-5AA91AE119DE}" type="datetime1">
              <a:rPr kumimoji="0" lang="fi-FI" sz="900" b="0" i="0" u="none" strike="noStrike" kern="1200" cap="all" spc="5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30.9.2022</a:t>
            </a:fld>
            <a:endParaRPr kumimoji="0" lang="fi-FI" sz="900" b="0" i="0" u="none" strike="noStrike" kern="1200" cap="all" spc="5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10213A-8C50-4735-AAF5-DD643AB36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all" spc="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t>JYU </a:t>
            </a:r>
            <a:r>
              <a:rPr kumimoji="0" lang="fi-FI" sz="900" b="0" i="0" u="none" strike="noStrike" kern="1200" cap="all" spc="5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t>Since</a:t>
            </a:r>
            <a:r>
              <a:rPr kumimoji="0" lang="fi-FI" sz="900" b="0" i="0" u="none" strike="noStrike" kern="1200" cap="all" spc="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5F9DC1-8F29-4121-958C-AE180DE73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48902-A2E1-4711-A467-290FB9FE5D63}" type="slidenum">
              <a:rPr kumimoji="0" lang="fi-FI" sz="900" b="0" i="0" u="none" strike="noStrike" kern="1200" cap="all" spc="5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fi-FI" sz="900" b="0" i="0" u="none" strike="noStrike" kern="1200" cap="all" spc="5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6A83B6B4-44FA-4B91-8AB2-FBCEAD536C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Kuvan paikkamerkki 7">
            <a:extLst>
              <a:ext uri="{FF2B5EF4-FFF2-40B4-BE49-F238E27FC236}">
                <a16:creationId xmlns:a16="http://schemas.microsoft.com/office/drawing/2014/main" id="{1EED7147-04CD-44DF-8764-7C81C3CEEBF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1A6324C7-7E6E-4664-91BB-B74D34BFD77C}"/>
              </a:ext>
            </a:extLst>
          </p:cNvPr>
          <p:cNvSpPr txBox="1"/>
          <p:nvPr/>
        </p:nvSpPr>
        <p:spPr>
          <a:xfrm>
            <a:off x="1347537" y="199560"/>
            <a:ext cx="10700083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 fontAlgn="base"/>
            <a:r>
              <a:rPr lang="fi-FI" b="1" i="0" u="sng" dirty="0">
                <a:effectLst/>
                <a:latin typeface="Calibri" panose="020F0502020204030204" pitchFamily="34" charset="0"/>
              </a:rPr>
              <a:t>Portfoliotyöskentely</a:t>
            </a:r>
            <a:r>
              <a:rPr lang="fi-FI" b="0" i="0" dirty="0">
                <a:effectLst/>
                <a:latin typeface="Calibri" panose="020F0502020204030204" pitchFamily="34" charset="0"/>
              </a:rPr>
              <a:t> </a:t>
            </a:r>
            <a:endParaRPr lang="fi-FI" b="0" i="0" dirty="0">
              <a:effectLst/>
              <a:latin typeface="Segoe UI" panose="020B0502040204020203" pitchFamily="34" charset="0"/>
            </a:endParaRPr>
          </a:p>
          <a:p>
            <a:pPr algn="just" rtl="0" fontAlgn="base"/>
            <a:r>
              <a:rPr lang="fi-FI" b="1" i="0" dirty="0">
                <a:effectLst/>
                <a:latin typeface="Calibri" panose="020F0502020204030204" pitchFamily="34" charset="0"/>
              </a:rPr>
              <a:t>Jatka kirjallista pohdintaa</a:t>
            </a:r>
            <a:r>
              <a:rPr lang="fi-FI" b="0" i="0" dirty="0">
                <a:effectLst/>
                <a:latin typeface="Calibri" panose="020F0502020204030204" pitchFamily="34" charset="0"/>
              </a:rPr>
              <a:t> omista tavoitteistasi, oppimisestasi, osaamisestasi ja kehittymisestäsi kohti alasi asiantuntijuutta alla mainittujen aihepiirien mukaisesti. Voit käsitellä näiden lisäksi myös muita kiinnostavia ja tarpeelliseksi näkemiäsi aiheita. Voit hyödyntää pohdinnoissasi asiantuntijuus-kurssin materiaaleja. </a:t>
            </a:r>
            <a:endParaRPr lang="fi-FI" b="0" i="0" dirty="0"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fi-FI" b="0" i="0" dirty="0">
                <a:effectLst/>
                <a:latin typeface="Calibri" panose="020F0502020204030204" pitchFamily="34" charset="0"/>
              </a:rPr>
              <a:t> </a:t>
            </a:r>
            <a:endParaRPr lang="fi-FI" b="0" i="0" dirty="0">
              <a:effectLst/>
              <a:latin typeface="Segoe UI" panose="020B0502040204020203" pitchFamily="34" charset="0"/>
            </a:endParaRPr>
          </a:p>
          <a:p>
            <a:pPr algn="just" rtl="0" fontAlgn="base">
              <a:buFont typeface="+mj-lt"/>
              <a:buAutoNum type="arabicPeriod"/>
            </a:pPr>
            <a:r>
              <a:rPr lang="fi-FI" b="0" i="0" dirty="0">
                <a:effectLst/>
                <a:latin typeface="Calibri" panose="020F0502020204030204" pitchFamily="34" charset="0"/>
              </a:rPr>
              <a:t> Miten yliopisto-opintojen </a:t>
            </a:r>
            <a:r>
              <a:rPr lang="fi-FI" b="1" i="0" dirty="0">
                <a:effectLst/>
                <a:latin typeface="Calibri" panose="020F0502020204030204" pitchFamily="34" charset="0"/>
              </a:rPr>
              <a:t>ensimmäinen vuosi on sujunut</a:t>
            </a:r>
            <a:r>
              <a:rPr lang="fi-FI" b="0" i="0" dirty="0">
                <a:effectLst/>
                <a:latin typeface="Calibri" panose="020F0502020204030204" pitchFamily="34" charset="0"/>
              </a:rPr>
              <a:t>? </a:t>
            </a:r>
          </a:p>
          <a:p>
            <a:pPr algn="just" fontAlgn="base"/>
            <a:r>
              <a:rPr lang="fi-FI" dirty="0">
                <a:latin typeface="Calibri" panose="020F0502020204030204" pitchFamily="34" charset="0"/>
              </a:rPr>
              <a:t>    Miten ensimmäisen vuoden eri opintojaksot ovat edistäneet </a:t>
            </a:r>
            <a:r>
              <a:rPr lang="fi-FI" b="1" dirty="0">
                <a:latin typeface="Calibri" panose="020F0502020204030204" pitchFamily="34" charset="0"/>
              </a:rPr>
              <a:t>kehittymistäsi alasi asiantuntijaksi</a:t>
            </a:r>
            <a:r>
              <a:rPr lang="fi-FI" dirty="0">
                <a:latin typeface="Calibri" panose="020F0502020204030204" pitchFamily="34" charset="0"/>
              </a:rPr>
              <a:t>? Mitä    </a:t>
            </a:r>
          </a:p>
          <a:p>
            <a:pPr algn="just" fontAlgn="base"/>
            <a:r>
              <a:rPr lang="fi-FI" dirty="0">
                <a:latin typeface="Calibri" panose="020F0502020204030204" pitchFamily="34" charset="0"/>
              </a:rPr>
              <a:t>    asiantuntijuuteen liittyviä valmiuksia olet oppinut kursseilla, minkälaista</a:t>
            </a:r>
            <a:r>
              <a:rPr lang="fi-FI" b="1" dirty="0">
                <a:latin typeface="Calibri" panose="020F0502020204030204" pitchFamily="34" charset="0"/>
              </a:rPr>
              <a:t> osaamista</a:t>
            </a:r>
            <a:r>
              <a:rPr lang="fi-FI" dirty="0">
                <a:latin typeface="Calibri" panose="020F0502020204030204" pitchFamily="34" charset="0"/>
              </a:rPr>
              <a:t> olet </a:t>
            </a:r>
            <a:r>
              <a:rPr lang="fi-FI" b="1" dirty="0">
                <a:latin typeface="Calibri" panose="020F0502020204030204" pitchFamily="34" charset="0"/>
              </a:rPr>
              <a:t>saavuttanut</a:t>
            </a:r>
            <a:r>
              <a:rPr lang="fi-FI" dirty="0">
                <a:latin typeface="Calibri" panose="020F0502020204030204" pitchFamily="34" charset="0"/>
              </a:rPr>
              <a:t>? </a:t>
            </a:r>
          </a:p>
          <a:p>
            <a:pPr algn="just" rtl="0" fontAlgn="base">
              <a:buFont typeface="+mj-lt"/>
              <a:buAutoNum type="arabicPeriod" startAt="2"/>
            </a:pPr>
            <a:r>
              <a:rPr lang="fi-FI" b="0" i="0" dirty="0">
                <a:effectLst/>
                <a:latin typeface="Calibri" panose="020F0502020204030204" pitchFamily="34" charset="0"/>
              </a:rPr>
              <a:t> Miten kuvailisit omia</a:t>
            </a:r>
            <a:r>
              <a:rPr lang="fi-FI" b="1" i="0" dirty="0">
                <a:effectLst/>
                <a:latin typeface="Calibri" panose="020F0502020204030204" pitchFamily="34" charset="0"/>
              </a:rPr>
              <a:t> opiskelutaitojasi </a:t>
            </a:r>
            <a:r>
              <a:rPr lang="fi-FI" b="0" i="0" dirty="0">
                <a:effectLst/>
                <a:latin typeface="Calibri" panose="020F0502020204030204" pitchFamily="34" charset="0"/>
              </a:rPr>
              <a:t>tällä hetkellä? millainen oppija olet?  </a:t>
            </a:r>
          </a:p>
          <a:p>
            <a:pPr algn="just" rtl="0" fontAlgn="base">
              <a:buFont typeface="+mj-lt"/>
              <a:buAutoNum type="arabicPeriod" startAt="3"/>
            </a:pPr>
            <a:r>
              <a:rPr lang="fi-FI" b="0" i="0" dirty="0">
                <a:effectLst/>
                <a:latin typeface="Calibri" panose="020F0502020204030204" pitchFamily="34" charset="0"/>
              </a:rPr>
              <a:t> Mitkä asiat ovat </a:t>
            </a:r>
            <a:r>
              <a:rPr lang="fi-FI" b="1" i="0" dirty="0">
                <a:effectLst/>
                <a:latin typeface="Calibri" panose="020F0502020204030204" pitchFamily="34" charset="0"/>
              </a:rPr>
              <a:t>edistäneet ja tukeneet</a:t>
            </a:r>
            <a:r>
              <a:rPr lang="fi-FI" b="0" i="0" dirty="0">
                <a:effectLst/>
                <a:latin typeface="Calibri" panose="020F0502020204030204" pitchFamily="34" charset="0"/>
              </a:rPr>
              <a:t> opiskeluasi, ja mitkä puolestaan </a:t>
            </a:r>
            <a:r>
              <a:rPr lang="fi-FI" b="1" i="0" dirty="0">
                <a:effectLst/>
                <a:latin typeface="Calibri" panose="020F0502020204030204" pitchFamily="34" charset="0"/>
              </a:rPr>
              <a:t>hidastaneet tai haitanneet</a:t>
            </a:r>
            <a:r>
              <a:rPr lang="fi-FI" b="0" i="0" dirty="0">
                <a:effectLst/>
                <a:latin typeface="Calibri" panose="020F0502020204030204" pitchFamily="34" charset="0"/>
              </a:rPr>
              <a:t>?  </a:t>
            </a:r>
          </a:p>
          <a:p>
            <a:pPr algn="just" rtl="0" fontAlgn="base"/>
            <a:r>
              <a:rPr lang="fi-FI" b="0" i="0" dirty="0">
                <a:effectLst/>
                <a:latin typeface="Calibri" panose="020F0502020204030204" pitchFamily="34" charset="0"/>
              </a:rPr>
              <a:t>4. Oletko suunnitellut </a:t>
            </a:r>
            <a:r>
              <a:rPr lang="fi-FI" b="1" i="0" dirty="0">
                <a:effectLst/>
                <a:latin typeface="Calibri" panose="020F0502020204030204" pitchFamily="34" charset="0"/>
              </a:rPr>
              <a:t>vaihtoon lähtemistä ulkomaille</a:t>
            </a:r>
            <a:r>
              <a:rPr lang="fi-FI" b="0" i="0" dirty="0">
                <a:effectLst/>
                <a:latin typeface="Calibri" panose="020F0502020204030204" pitchFamily="34" charset="0"/>
              </a:rPr>
              <a:t>? Jos olet, niin minne, milloin ja mitä opintoja vaihdossa voisit tehdä?  Jos et, mitä</a:t>
            </a:r>
            <a:r>
              <a:rPr lang="fi-FI" b="1" i="0" dirty="0">
                <a:effectLst/>
                <a:latin typeface="Calibri" panose="020F0502020204030204" pitchFamily="34" charset="0"/>
              </a:rPr>
              <a:t> muita kansainvälistymismahdollisuuksia </a:t>
            </a:r>
            <a:r>
              <a:rPr lang="fi-FI" b="0" i="0" dirty="0">
                <a:effectLst/>
                <a:latin typeface="Calibri" panose="020F0502020204030204" pitchFamily="34" charset="0"/>
              </a:rPr>
              <a:t>sinulle voisi olla? </a:t>
            </a:r>
          </a:p>
          <a:p>
            <a:pPr algn="l" rtl="0" fontAlgn="base"/>
            <a:r>
              <a:rPr lang="fi-FI" b="0" i="0" dirty="0">
                <a:effectLst/>
                <a:latin typeface="Calibri" panose="020F0502020204030204" pitchFamily="34" charset="0"/>
              </a:rPr>
              <a:t>5. Mitkä ovat </a:t>
            </a:r>
            <a:r>
              <a:rPr lang="fi-FI" b="1" i="0" dirty="0">
                <a:effectLst/>
                <a:latin typeface="Calibri" panose="020F0502020204030204" pitchFamily="34" charset="0"/>
              </a:rPr>
              <a:t>seuraavat tavoitteesi</a:t>
            </a:r>
            <a:r>
              <a:rPr lang="fi-FI" b="0" i="0" dirty="0">
                <a:effectLst/>
                <a:latin typeface="Calibri" panose="020F0502020204030204" pitchFamily="34" charset="0"/>
              </a:rPr>
              <a:t> opinnoissasi?  Mitä sinun pitää tehdä saavuttaaksesi tavoitteesi? </a:t>
            </a:r>
          </a:p>
          <a:p>
            <a:pPr algn="just" fontAlgn="base"/>
            <a:r>
              <a:rPr lang="fi-FI" b="0" i="0" dirty="0">
                <a:effectLst/>
                <a:latin typeface="Calibri" panose="020F0502020204030204" pitchFamily="34" charset="0"/>
              </a:rPr>
              <a:t>6.</a:t>
            </a:r>
            <a:r>
              <a:rPr lang="fi-FI" dirty="0">
                <a:latin typeface="Calibri" panose="020F0502020204030204" pitchFamily="34" charset="0"/>
              </a:rPr>
              <a:t> Miten huolehdit omasta </a:t>
            </a:r>
            <a:r>
              <a:rPr lang="fi-FI" b="1" dirty="0">
                <a:latin typeface="Calibri" panose="020F0502020204030204" pitchFamily="34" charset="0"/>
              </a:rPr>
              <a:t>palautumisesta ja jaksamisesta</a:t>
            </a:r>
            <a:r>
              <a:rPr lang="fi-FI" dirty="0">
                <a:latin typeface="Calibri" panose="020F0502020204030204" pitchFamily="34" charset="0"/>
              </a:rPr>
              <a:t> opintojesi aikana? </a:t>
            </a:r>
          </a:p>
          <a:p>
            <a:pPr algn="just" rtl="0" fontAlgn="base"/>
            <a:endParaRPr lang="fi-FI" b="0" i="0" dirty="0">
              <a:effectLst/>
              <a:latin typeface="Segoe UI" panose="020B0502040204020203" pitchFamily="34" charset="0"/>
            </a:endParaRPr>
          </a:p>
          <a:p>
            <a:pPr algn="just" rtl="0" fontAlgn="base"/>
            <a:r>
              <a:rPr lang="fi-FI" b="1" i="0" u="sng" dirty="0">
                <a:effectLst/>
                <a:latin typeface="Calibri" panose="020F0502020204030204" pitchFamily="34" charset="0"/>
              </a:rPr>
              <a:t>Palautus: </a:t>
            </a:r>
            <a:r>
              <a:rPr lang="fi-FI" b="0" i="0" dirty="0">
                <a:effectLst/>
                <a:latin typeface="Calibri" panose="020F0502020204030204" pitchFamily="34" charset="0"/>
              </a:rPr>
              <a:t> </a:t>
            </a:r>
            <a:endParaRPr lang="fi-FI" b="0" i="0" dirty="0">
              <a:effectLst/>
              <a:latin typeface="Segoe UI" panose="020B0502040204020203" pitchFamily="34" charset="0"/>
            </a:endParaRP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fi-FI" b="1" i="0" dirty="0">
                <a:effectLst/>
                <a:latin typeface="Calibri" panose="020F0502020204030204" pitchFamily="34" charset="0"/>
              </a:rPr>
              <a:t>Jatka kirjoittamista (2-3 sivua) samaan portfolio-tiedostoon, jonka palautit viimeksi </a:t>
            </a:r>
            <a:r>
              <a:rPr lang="fi-FI" b="0" i="0" dirty="0">
                <a:effectLst/>
                <a:latin typeface="Calibri" panose="020F0502020204030204" pitchFamily="34" charset="0"/>
              </a:rPr>
              <a:t>Moodleen ryhmäsi kansioon</a:t>
            </a:r>
            <a:r>
              <a:rPr lang="fi-FI" b="1" i="0" dirty="0">
                <a:effectLst/>
                <a:latin typeface="Calibri" panose="020F0502020204030204" pitchFamily="34" charset="0"/>
              </a:rPr>
              <a:t>. </a:t>
            </a:r>
            <a:r>
              <a:rPr lang="fi-FI" b="0" i="0" dirty="0">
                <a:effectLst/>
                <a:latin typeface="Calibri" panose="020F0502020204030204" pitchFamily="34" charset="0"/>
              </a:rPr>
              <a:t> 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fi-FI" b="1" i="0" dirty="0">
                <a:effectLst/>
                <a:latin typeface="Calibri" panose="020F0502020204030204" pitchFamily="34" charset="0"/>
              </a:rPr>
              <a:t>Aloita uusi teksti päivämäärällä ja otsikolla. </a:t>
            </a:r>
            <a:r>
              <a:rPr lang="fi-FI" b="0" i="0" dirty="0">
                <a:effectLst/>
                <a:latin typeface="Calibri" panose="020F0502020204030204" pitchFamily="34" charset="0"/>
              </a:rPr>
              <a:t> 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fi-FI" b="1" i="0" dirty="0">
                <a:effectLst/>
                <a:latin typeface="Calibri" panose="020F0502020204030204" pitchFamily="34" charset="0"/>
              </a:rPr>
              <a:t>Palauta tiedosto Moodleen viimeistään 15.11.2021</a:t>
            </a:r>
            <a:r>
              <a:rPr lang="fi-FI" b="0" i="0" dirty="0">
                <a:effectLst/>
                <a:latin typeface="Calibri" panose="020F0502020204030204" pitchFamily="34" charset="0"/>
              </a:rPr>
              <a:t> nimellä ”POFO Oma Sukunimesi ja päivämäärä”. </a:t>
            </a:r>
          </a:p>
          <a:p>
            <a:pPr algn="just" rtl="0" fontAlgn="base"/>
            <a:r>
              <a:rPr lang="fi-FI" b="0" i="0" dirty="0">
                <a:effectLst/>
                <a:latin typeface="Calibri" panose="020F0502020204030204" pitchFamily="34" charset="0"/>
              </a:rPr>
              <a:t>  </a:t>
            </a:r>
            <a:endParaRPr lang="fi-FI" b="0" i="0" dirty="0">
              <a:effectLst/>
              <a:latin typeface="Segoe UI" panose="020B0502040204020203" pitchFamily="34" charset="0"/>
            </a:endParaRPr>
          </a:p>
          <a:p>
            <a:pPr algn="ctr" rtl="0" fontAlgn="base"/>
            <a:r>
              <a:rPr lang="fi-FI" b="0" i="1" dirty="0">
                <a:effectLst/>
                <a:latin typeface="Calibri" panose="020F0502020204030204" pitchFamily="34" charset="0"/>
              </a:rPr>
              <a:t>Muistathan tallentaa kaikki portfolioon liittyvät materiaalit ja pohdinnat myös itsellesi </a:t>
            </a:r>
            <a:r>
              <a:rPr lang="fi-FI" b="0" i="0" dirty="0">
                <a:effectLst/>
                <a:latin typeface="Calibri" panose="020F0502020204030204" pitchFamily="34" charset="0"/>
              </a:rPr>
              <a:t> </a:t>
            </a:r>
            <a:endParaRPr lang="fi-FI" b="0" i="0" dirty="0">
              <a:effectLst/>
              <a:latin typeface="Segoe UI" panose="020B0502040204020203" pitchFamily="34" charset="0"/>
            </a:endParaRPr>
          </a:p>
          <a:p>
            <a:pPr algn="ctr" rtl="0" fontAlgn="base"/>
            <a:r>
              <a:rPr lang="fi-FI" b="0" i="1" dirty="0">
                <a:effectLst/>
                <a:latin typeface="Calibri" panose="020F0502020204030204" pitchFamily="34" charset="0"/>
              </a:rPr>
              <a:t>niin, että ne säilyvät käytössäsi koko opintojen ajan.</a:t>
            </a:r>
            <a:endParaRPr lang="fi-FI" b="0" i="0" dirty="0">
              <a:effectLst/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48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group of people sitting in front of a computer&#10;&#10;Description automatically generated">
            <a:extLst>
              <a:ext uri="{FF2B5EF4-FFF2-40B4-BE49-F238E27FC236}">
                <a16:creationId xmlns:a16="http://schemas.microsoft.com/office/drawing/2014/main" id="{A3753A94-3087-4C46-99BF-D5A326F9125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7" b="1377"/>
          <a:stretch>
            <a:fillRect/>
          </a:stretch>
        </p:blipFill>
        <p:spPr>
          <a:xfrm>
            <a:off x="0" y="0"/>
            <a:ext cx="12192000" cy="6669088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E3D620-102F-43C1-B7CB-94C362456F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11584" y="6379881"/>
            <a:ext cx="936104" cy="216471"/>
          </a:xfrm>
        </p:spPr>
        <p:txBody>
          <a:bodyPr/>
          <a:lstStyle/>
          <a:p>
            <a:fld id="{ED01011D-FEC4-44D5-AD96-2458546A0D0B}" type="datetime1">
              <a:rPr lang="fi-FI" smtClean="0"/>
              <a:t>30.9.2022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102322-227A-4F69-9600-3C9C7F72C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63112" y="6379881"/>
            <a:ext cx="4248472" cy="216471"/>
          </a:xfrm>
        </p:spPr>
        <p:txBody>
          <a:bodyPr/>
          <a:lstStyle/>
          <a:p>
            <a:r>
              <a:rPr lang="fi-FI" dirty="0"/>
              <a:t>JYU </a:t>
            </a:r>
            <a:r>
              <a:rPr lang="fi-FI" dirty="0" err="1"/>
              <a:t>Since</a:t>
            </a:r>
            <a:r>
              <a:rPr lang="fi-FI" dirty="0"/>
              <a:t>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D883E9-1B38-4A31-94D1-E3C4D8277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7688" y="6380104"/>
            <a:ext cx="431998" cy="215801"/>
          </a:xfrm>
        </p:spPr>
        <p:txBody>
          <a:bodyPr/>
          <a:lstStyle/>
          <a:p>
            <a:fld id="{9E548902-A2E1-4711-A467-290FB9FE5D63}" type="slidenum">
              <a:rPr lang="fi-FI" smtClean="0"/>
              <a:pPr/>
              <a:t>17</a:t>
            </a:fld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78585" y="2109287"/>
            <a:ext cx="10369103" cy="1080542"/>
          </a:xfrm>
        </p:spPr>
        <p:txBody>
          <a:bodyPr/>
          <a:lstStyle/>
          <a:p>
            <a:r>
              <a:rPr lang="fi-FI" dirty="0"/>
              <a:t>Kysyttävää? Kommentoitavaa? Muita mietteitä?</a:t>
            </a:r>
            <a:br>
              <a:rPr lang="fi-FI" dirty="0"/>
            </a:b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23867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n paikkamerkki 9" descr="Kuva, joka sisältää kohteen lattia, ikkuna, sisä&#10;&#10;Kuvaus luotu automaattisesti">
            <a:extLst>
              <a:ext uri="{FF2B5EF4-FFF2-40B4-BE49-F238E27FC236}">
                <a16:creationId xmlns:a16="http://schemas.microsoft.com/office/drawing/2014/main" id="{F8305A69-33E2-4CB6-BFA3-91A11BDCA19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59" r="21159"/>
          <a:stretch>
            <a:fillRect/>
          </a:stretch>
        </p:blipFill>
        <p:spPr/>
      </p:pic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D656C431-F85F-45E6-9AA5-F39397957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1AB9C-BD00-4276-8FC9-6A7477FCE077}" type="datetime1">
              <a:rPr lang="fi-FI" smtClean="0">
                <a:solidFill>
                  <a:srgbClr val="002957"/>
                </a:solidFill>
              </a:rPr>
              <a:pPr/>
              <a:t>30.9.2022</a:t>
            </a:fld>
            <a:endParaRPr lang="fi-FI">
              <a:solidFill>
                <a:srgbClr val="002957"/>
              </a:solidFill>
            </a:endParaRP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B3E60E1F-1080-47FC-B88F-91D0EDB03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>
                <a:solidFill>
                  <a:srgbClr val="002957"/>
                </a:solidFill>
              </a:rPr>
              <a:t>JYU Since 1863.</a:t>
            </a:r>
            <a:endParaRPr lang="fi-FI" dirty="0">
              <a:solidFill>
                <a:srgbClr val="002957"/>
              </a:solidFill>
            </a:endParaRP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CBD8EF0-0C1E-49D5-809C-589243BAF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>
                <a:solidFill>
                  <a:srgbClr val="002957"/>
                </a:solidFill>
              </a:rPr>
              <a:pPr/>
              <a:t>2</a:t>
            </a:fld>
            <a:endParaRPr lang="fi-FI">
              <a:solidFill>
                <a:srgbClr val="002957"/>
              </a:solidFill>
            </a:endParaRPr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18BB0B04-3E49-41A2-9049-FEB4303A42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2810" y="1554377"/>
            <a:ext cx="4319587" cy="765327"/>
          </a:xfrm>
        </p:spPr>
        <p:txBody>
          <a:bodyPr/>
          <a:lstStyle/>
          <a:p>
            <a:r>
              <a:rPr lang="fi-FI" sz="3200" dirty="0"/>
              <a:t>Ryhmäkeskustelu vaihto-opinnoista</a:t>
            </a:r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7E101993-C3BF-4187-91EE-6CC75D69FC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8372" y="2598097"/>
            <a:ext cx="5008461" cy="2839392"/>
          </a:xfrm>
        </p:spPr>
        <p:txBody>
          <a:bodyPr/>
          <a:lstStyle/>
          <a:p>
            <a:pPr lvl="0">
              <a:lnSpc>
                <a:spcPct val="107000"/>
              </a:lnSpc>
            </a:pPr>
            <a:endParaRPr lang="fi-FI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fi-FI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esim. </a:t>
            </a:r>
            <a:br>
              <a:rPr lang="fi-FI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i-FI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Oletko aikonut lähteä vaihtoon? </a:t>
            </a:r>
            <a:br>
              <a:rPr lang="fi-FI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i-FI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Minne on ajatellut mennä? </a:t>
            </a:r>
            <a:br>
              <a:rPr lang="fi-FI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i-FI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Mitä opintoja vaihdossa voisi tehdä? </a:t>
            </a:r>
            <a:br>
              <a:rPr lang="fi-FI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i-FI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Jos ei lähde vaihtoon, onko ajatellut muita kansainvälistymismahdollisuuksia?</a:t>
            </a:r>
          </a:p>
          <a:p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3241611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63091" y="3585993"/>
            <a:ext cx="10656886" cy="718827"/>
          </a:xfrm>
        </p:spPr>
        <p:txBody>
          <a:bodyPr/>
          <a:lstStyle/>
          <a:p>
            <a:r>
              <a:rPr lang="fi-FI" sz="2000" u="sng" dirty="0"/>
              <a:t>Vuosittain 1 op laajuisesti </a:t>
            </a:r>
            <a:br>
              <a:rPr lang="fi-FI" sz="2000" u="sng" dirty="0"/>
            </a:br>
            <a:r>
              <a:rPr lang="fi-FI" sz="2000" u="sng" dirty="0"/>
              <a:t>Kandidaattiopintojen 2. vuosi</a:t>
            </a:r>
            <a:r>
              <a:rPr lang="fi-FI" sz="2000" b="0" dirty="0"/>
              <a:t>	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AB7A1-68B7-4EF6-8A04-71AAE9D669E5}" type="datetime1">
              <a:rPr lang="fi-FI" smtClean="0">
                <a:solidFill>
                  <a:prstClr val="white"/>
                </a:solidFill>
              </a:rPr>
              <a:pPr/>
              <a:t>30.9.2022</a:t>
            </a:fld>
            <a:endParaRPr lang="fi-FI">
              <a:solidFill>
                <a:prstClr val="white"/>
              </a:solidFill>
            </a:endParaRP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>
                <a:solidFill>
                  <a:prstClr val="white"/>
                </a:solidFill>
              </a:rPr>
              <a:t>JYU Since 1863.</a:t>
            </a:r>
            <a:endParaRPr lang="fi-FI" dirty="0">
              <a:solidFill>
                <a:prstClr val="white"/>
              </a:solidFill>
            </a:endParaRP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>
                <a:solidFill>
                  <a:prstClr val="white"/>
                </a:solidFill>
              </a:rPr>
              <a:pPr/>
              <a:t>3</a:t>
            </a:fld>
            <a:endParaRPr lang="fi-FI">
              <a:solidFill>
                <a:prstClr val="white"/>
              </a:solidFill>
            </a:endParaRPr>
          </a:p>
        </p:txBody>
      </p:sp>
      <p:sp>
        <p:nvSpPr>
          <p:cNvPr id="6" name="Tekstin paikkamerkki 5"/>
          <p:cNvSpPr>
            <a:spLocks noGrp="1"/>
          </p:cNvSpPr>
          <p:nvPr>
            <p:ph type="body" sz="quarter" idx="13"/>
          </p:nvPr>
        </p:nvSpPr>
        <p:spPr>
          <a:xfrm>
            <a:off x="1055440" y="4459506"/>
            <a:ext cx="10657135" cy="1706344"/>
          </a:xfrm>
        </p:spPr>
        <p:txBody>
          <a:bodyPr/>
          <a:lstStyle/>
          <a:p>
            <a:pPr marL="0" indent="0">
              <a:buNone/>
            </a:pPr>
            <a:r>
              <a:rPr lang="fi-FI" dirty="0"/>
              <a:t>2 tapaamiskertaa syksyllä, 2 keväällä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Tiedekunnan yhteiset ryhmäohjausalustukset eri aiheista (3h)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Ryhmäohjaustapaamiset oman kotiryhmän kanssa (9 h)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Henkilökohtaiset ohjauskeskustelut (1-2 h)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Annetut tehtävät (</a:t>
            </a:r>
            <a:r>
              <a:rPr lang="fi-FI" dirty="0" err="1"/>
              <a:t>Hops</a:t>
            </a:r>
            <a:r>
              <a:rPr lang="fi-FI" dirty="0"/>
              <a:t>-työskentely, portfoliotyöskentely, työelämätehtävät)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/>
          </a:p>
          <a:p>
            <a:endParaRPr lang="fi-FI" dirty="0"/>
          </a:p>
        </p:txBody>
      </p:sp>
      <p:sp>
        <p:nvSpPr>
          <p:cNvPr id="7" name="Kuvan paikkamerkki 6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6" name="Viisikulmio 15"/>
          <p:cNvSpPr/>
          <p:nvPr/>
        </p:nvSpPr>
        <p:spPr>
          <a:xfrm>
            <a:off x="1381783" y="1101537"/>
            <a:ext cx="5320576" cy="1323439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i-FI" b="1" dirty="0">
              <a:solidFill>
                <a:schemeClr val="tx1"/>
              </a:solidFill>
            </a:endParaRPr>
          </a:p>
          <a:p>
            <a:r>
              <a:rPr lang="fi-FI" b="1" dirty="0">
                <a:solidFill>
                  <a:schemeClr val="tx1"/>
                </a:solidFill>
              </a:rPr>
              <a:t>LTKY1020 </a:t>
            </a:r>
          </a:p>
          <a:p>
            <a:r>
              <a:rPr lang="fi-FI" b="1" dirty="0">
                <a:solidFill>
                  <a:schemeClr val="tx1"/>
                </a:solidFill>
              </a:rPr>
              <a:t>ASIANTUNTIJANA KEHITTYMINEN I </a:t>
            </a:r>
          </a:p>
          <a:p>
            <a:r>
              <a:rPr lang="fi-FI" b="1" dirty="0">
                <a:solidFill>
                  <a:schemeClr val="tx1"/>
                </a:solidFill>
              </a:rPr>
              <a:t>Laajuus 3 op </a:t>
            </a:r>
            <a:endParaRPr lang="fi-FI" dirty="0">
              <a:solidFill>
                <a:schemeClr val="tx1"/>
              </a:solidFill>
            </a:endParaRPr>
          </a:p>
          <a:p>
            <a:r>
              <a:rPr lang="fi-FI" dirty="0">
                <a:solidFill>
                  <a:schemeClr val="tx1"/>
                </a:solidFill>
              </a:rPr>
              <a:t>Kesto koko kandidaatintutkinnon ajan (3 v)</a:t>
            </a:r>
          </a:p>
          <a:p>
            <a:pPr algn="ctr"/>
            <a:endParaRPr lang="fi-FI" dirty="0">
              <a:solidFill>
                <a:schemeClr val="tx1"/>
              </a:solidFill>
            </a:endParaRPr>
          </a:p>
        </p:txBody>
      </p:sp>
      <p:sp>
        <p:nvSpPr>
          <p:cNvPr id="17" name="Lovettu nuolenkärki 16"/>
          <p:cNvSpPr/>
          <p:nvPr/>
        </p:nvSpPr>
        <p:spPr>
          <a:xfrm>
            <a:off x="6600580" y="1101090"/>
            <a:ext cx="5496129" cy="1323886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i-FI" b="1" dirty="0">
              <a:solidFill>
                <a:schemeClr val="tx1"/>
              </a:solidFill>
            </a:endParaRPr>
          </a:p>
          <a:p>
            <a:r>
              <a:rPr lang="fi-FI" b="1" dirty="0">
                <a:solidFill>
                  <a:schemeClr val="tx1"/>
                </a:solidFill>
              </a:rPr>
              <a:t>LTKS1010 </a:t>
            </a:r>
          </a:p>
          <a:p>
            <a:r>
              <a:rPr lang="fi-FI" b="1" dirty="0">
                <a:solidFill>
                  <a:schemeClr val="tx1"/>
                </a:solidFill>
              </a:rPr>
              <a:t>ASIANTUNTIJANA KEHITTYMINEN II</a:t>
            </a:r>
          </a:p>
          <a:p>
            <a:r>
              <a:rPr lang="fi-FI" b="1" dirty="0">
                <a:solidFill>
                  <a:schemeClr val="tx1"/>
                </a:solidFill>
              </a:rPr>
              <a:t>Laajuus 2op </a:t>
            </a:r>
            <a:endParaRPr lang="fi-FI" dirty="0">
              <a:solidFill>
                <a:schemeClr val="tx1"/>
              </a:solidFill>
            </a:endParaRPr>
          </a:p>
          <a:p>
            <a:r>
              <a:rPr lang="fi-FI" dirty="0">
                <a:solidFill>
                  <a:schemeClr val="tx1"/>
                </a:solidFill>
              </a:rPr>
              <a:t>Kesto koko maisteritutkinnon ajan (2 v)</a:t>
            </a:r>
          </a:p>
          <a:p>
            <a:pPr algn="ctr"/>
            <a:endParaRPr lang="fi-FI" dirty="0">
              <a:solidFill>
                <a:schemeClr val="tx1"/>
              </a:solidFill>
            </a:endParaRPr>
          </a:p>
        </p:txBody>
      </p:sp>
      <p:sp>
        <p:nvSpPr>
          <p:cNvPr id="13" name="Rechteck: abgerundete Ecken 1">
            <a:extLst>
              <a:ext uri="{FF2B5EF4-FFF2-40B4-BE49-F238E27FC236}">
                <a16:creationId xmlns:a16="http://schemas.microsoft.com/office/drawing/2014/main" id="{9F8BE89E-0810-4DD2-998C-56068D267D50}"/>
              </a:ext>
            </a:extLst>
          </p:cNvPr>
          <p:cNvSpPr/>
          <p:nvPr/>
        </p:nvSpPr>
        <p:spPr>
          <a:xfrm>
            <a:off x="9260232" y="3850685"/>
            <a:ext cx="2359745" cy="66961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400" dirty="0">
                <a:latin typeface="+mj-lt"/>
              </a:rPr>
              <a:t>Opiskelun ohjaus ja opiskeluhyvinvointi</a:t>
            </a:r>
          </a:p>
        </p:txBody>
      </p:sp>
      <p:sp>
        <p:nvSpPr>
          <p:cNvPr id="15" name="Rechteck: abgerundete Ecken 2">
            <a:extLst>
              <a:ext uri="{FF2B5EF4-FFF2-40B4-BE49-F238E27FC236}">
                <a16:creationId xmlns:a16="http://schemas.microsoft.com/office/drawing/2014/main" id="{E6D7F439-33AF-4037-AC9A-EB0CAE0AC1CB}"/>
              </a:ext>
            </a:extLst>
          </p:cNvPr>
          <p:cNvSpPr/>
          <p:nvPr/>
        </p:nvSpPr>
        <p:spPr>
          <a:xfrm>
            <a:off x="9260232" y="4576104"/>
            <a:ext cx="2359745" cy="736574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400" dirty="0">
                <a:latin typeface="+mj-lt"/>
              </a:rPr>
              <a:t>Asiantuntijana kehittymisen tukeminen</a:t>
            </a:r>
          </a:p>
        </p:txBody>
      </p:sp>
      <p:sp>
        <p:nvSpPr>
          <p:cNvPr id="18" name="Rechteck: abgerundete Ecken 8">
            <a:extLst>
              <a:ext uri="{FF2B5EF4-FFF2-40B4-BE49-F238E27FC236}">
                <a16:creationId xmlns:a16="http://schemas.microsoft.com/office/drawing/2014/main" id="{65DD10D9-43DF-4114-8DCD-10832FE1CE6B}"/>
              </a:ext>
            </a:extLst>
          </p:cNvPr>
          <p:cNvSpPr/>
          <p:nvPr/>
        </p:nvSpPr>
        <p:spPr>
          <a:xfrm>
            <a:off x="9260232" y="5376797"/>
            <a:ext cx="2359745" cy="66961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400" dirty="0">
                <a:latin typeface="+mj-lt"/>
              </a:rPr>
              <a:t>Työelämävalmiudet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9326D7F-6CDB-4A7C-B702-8F8773D86B03}"/>
              </a:ext>
            </a:extLst>
          </p:cNvPr>
          <p:cNvSpPr/>
          <p:nvPr/>
        </p:nvSpPr>
        <p:spPr>
          <a:xfrm>
            <a:off x="1280004" y="774700"/>
            <a:ext cx="5320576" cy="218952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35961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yöristetty suorakulmio 23"/>
          <p:cNvSpPr/>
          <p:nvPr/>
        </p:nvSpPr>
        <p:spPr>
          <a:xfrm>
            <a:off x="1461979" y="1302040"/>
            <a:ext cx="9171411" cy="509725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/>
              <a:t>Maisteritutkinnon tavoitteet ja rakenne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8EDB7-4F67-4A79-A64D-4A1506415C19}" type="datetime1">
              <a:rPr lang="fi-FI" smtClean="0">
                <a:latin typeface="+mn-lt"/>
              </a:rPr>
              <a:pPr/>
              <a:t>30.9.2022</a:t>
            </a:fld>
            <a:endParaRPr lang="fi-FI">
              <a:latin typeface="+mn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>
                <a:latin typeface="+mn-lt"/>
              </a:rPr>
              <a:t>JYU </a:t>
            </a:r>
            <a:r>
              <a:rPr lang="fi-FI" dirty="0" err="1">
                <a:latin typeface="+mn-lt"/>
              </a:rPr>
              <a:t>Since</a:t>
            </a:r>
            <a:r>
              <a:rPr lang="fi-FI" dirty="0">
                <a:latin typeface="+mn-lt"/>
              </a:rPr>
              <a:t> 1863.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>
                <a:latin typeface="+mn-lt"/>
              </a:rPr>
              <a:pPr/>
              <a:t>4</a:t>
            </a:fld>
            <a:endParaRPr lang="fi-FI">
              <a:latin typeface="+mn-lt"/>
            </a:endParaRPr>
          </a:p>
        </p:txBody>
      </p:sp>
      <p:sp>
        <p:nvSpPr>
          <p:cNvPr id="7" name="Date Placeholder 3"/>
          <p:cNvSpPr txBox="1">
            <a:spLocks/>
          </p:cNvSpPr>
          <p:nvPr/>
        </p:nvSpPr>
        <p:spPr>
          <a:xfrm>
            <a:off x="10344472" y="6381328"/>
            <a:ext cx="936104" cy="21647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r" defTabSz="914400" rtl="0" eaLnBrk="1" latinLnBrk="0" hangingPunct="1">
              <a:defRPr sz="900" b="0" i="0" kern="1200" cap="all" spc="50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C4E90C8-62F8-4F6E-9A68-6A2289E1254E}" type="datetime1">
              <a:rPr lang="fi-FI" smtClean="0">
                <a:latin typeface="+mn-lt"/>
              </a:rPr>
              <a:pPr/>
              <a:t>30.9.2022</a:t>
            </a:fld>
            <a:endParaRPr lang="fi-FI">
              <a:latin typeface="+mn-lt"/>
            </a:endParaRPr>
          </a:p>
        </p:txBody>
      </p:sp>
      <p:sp>
        <p:nvSpPr>
          <p:cNvPr id="8" name="Footer Placeholder 4"/>
          <p:cNvSpPr txBox="1">
            <a:spLocks/>
          </p:cNvSpPr>
          <p:nvPr/>
        </p:nvSpPr>
        <p:spPr>
          <a:xfrm>
            <a:off x="6096000" y="6381328"/>
            <a:ext cx="4248472" cy="21647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r" defTabSz="914400" rtl="0" eaLnBrk="1" latinLnBrk="0" hangingPunct="1">
              <a:defRPr sz="900" b="0" i="0" kern="1200" cap="all" spc="50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>
                <a:latin typeface="+mn-lt"/>
              </a:rPr>
              <a:t>JYU Since 1863.</a:t>
            </a:r>
            <a:endParaRPr lang="fi-FI" dirty="0">
              <a:latin typeface="+mn-lt"/>
            </a:endParaRPr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4406514" y="4967559"/>
            <a:ext cx="431998" cy="2158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r" defTabSz="914400" rtl="0" eaLnBrk="1" latinLnBrk="0" hangingPunct="1">
              <a:defRPr sz="900" b="0" i="0" kern="1200" cap="all" spc="50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548902-A2E1-4711-A467-290FB9FE5D63}" type="slidenum">
              <a:rPr lang="fi-FI" smtClean="0">
                <a:latin typeface="+mn-lt"/>
              </a:rPr>
              <a:pPr/>
              <a:t>4</a:t>
            </a:fld>
            <a:endParaRPr lang="fi-FI">
              <a:latin typeface="+mn-lt"/>
            </a:endParaRPr>
          </a:p>
        </p:txBody>
      </p:sp>
      <p:sp>
        <p:nvSpPr>
          <p:cNvPr id="14" name="Suorakulmio 13"/>
          <p:cNvSpPr/>
          <p:nvPr/>
        </p:nvSpPr>
        <p:spPr>
          <a:xfrm>
            <a:off x="2288658" y="4808179"/>
            <a:ext cx="194464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600" dirty="0"/>
              <a:t>Kansainvälisyys</a:t>
            </a:r>
          </a:p>
        </p:txBody>
      </p:sp>
      <p:sp>
        <p:nvSpPr>
          <p:cNvPr id="16" name="Suorakulmio 15"/>
          <p:cNvSpPr/>
          <p:nvPr/>
        </p:nvSpPr>
        <p:spPr>
          <a:xfrm>
            <a:off x="6486971" y="1695092"/>
            <a:ext cx="28937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600" dirty="0"/>
              <a:t>Ryhmäytyminen, ja vertaistuki</a:t>
            </a:r>
          </a:p>
        </p:txBody>
      </p:sp>
      <p:sp>
        <p:nvSpPr>
          <p:cNvPr id="17" name="Suorakulmio 16"/>
          <p:cNvSpPr/>
          <p:nvPr/>
        </p:nvSpPr>
        <p:spPr>
          <a:xfrm>
            <a:off x="7129576" y="4770011"/>
            <a:ext cx="26763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600" dirty="0"/>
              <a:t>Oman osaamisen hahmottaminen ja sanoittaminen</a:t>
            </a:r>
          </a:p>
        </p:txBody>
      </p:sp>
      <p:sp>
        <p:nvSpPr>
          <p:cNvPr id="19" name="Suorakulmio 18"/>
          <p:cNvSpPr/>
          <p:nvPr/>
        </p:nvSpPr>
        <p:spPr>
          <a:xfrm>
            <a:off x="6486971" y="2458046"/>
            <a:ext cx="36299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600" dirty="0"/>
              <a:t>Opiskelijan hyvinvointi, arjen hallinta</a:t>
            </a:r>
          </a:p>
        </p:txBody>
      </p:sp>
      <p:sp>
        <p:nvSpPr>
          <p:cNvPr id="2" name="Suorakulmio 1"/>
          <p:cNvSpPr/>
          <p:nvPr/>
        </p:nvSpPr>
        <p:spPr>
          <a:xfrm>
            <a:off x="8301925" y="3723993"/>
            <a:ext cx="20425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600" dirty="0"/>
              <a:t>Arviointi- ja </a:t>
            </a:r>
          </a:p>
          <a:p>
            <a:r>
              <a:rPr lang="fi-FI" sz="1600" dirty="0"/>
              <a:t>palautteenantotaidot</a:t>
            </a:r>
          </a:p>
        </p:txBody>
      </p:sp>
      <p:sp>
        <p:nvSpPr>
          <p:cNvPr id="21" name="Title 21">
            <a:extLst>
              <a:ext uri="{FF2B5EF4-FFF2-40B4-BE49-F238E27FC236}">
                <a16:creationId xmlns:a16="http://schemas.microsoft.com/office/drawing/2014/main" id="{181070F2-F4ED-47B3-97A2-995D87EE47AC}"/>
              </a:ext>
            </a:extLst>
          </p:cNvPr>
          <p:cNvSpPr txBox="1">
            <a:spLocks/>
          </p:cNvSpPr>
          <p:nvPr/>
        </p:nvSpPr>
        <p:spPr>
          <a:xfrm>
            <a:off x="1427408" y="190043"/>
            <a:ext cx="9069464" cy="1002940"/>
          </a:xfrm>
          <a:prstGeom prst="rect">
            <a:avLst/>
          </a:prstGeom>
          <a:solidFill>
            <a:schemeClr val="tx2"/>
          </a:solidFill>
        </p:spPr>
        <p:txBody>
          <a:bodyPr vert="horz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 spc="-2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2800" dirty="0"/>
              <a:t>ASIANTUNTIJANA KEHITTYMINEN II</a:t>
            </a:r>
          </a:p>
          <a:p>
            <a:r>
              <a:rPr lang="fi-FI" sz="2800" dirty="0"/>
              <a:t>Sisältö (kts </a:t>
            </a:r>
            <a:r>
              <a:rPr lang="fi-FI" sz="2800" dirty="0">
                <a:hlinkClick r:id="rId2"/>
              </a:rPr>
              <a:t>OPS LTKY1010</a:t>
            </a:r>
            <a:r>
              <a:rPr lang="fi-FI" sz="2800" dirty="0"/>
              <a:t>)</a:t>
            </a:r>
          </a:p>
        </p:txBody>
      </p:sp>
      <p:sp>
        <p:nvSpPr>
          <p:cNvPr id="29" name="Ellipsi 28"/>
          <p:cNvSpPr/>
          <p:nvPr/>
        </p:nvSpPr>
        <p:spPr>
          <a:xfrm>
            <a:off x="4506594" y="3945130"/>
            <a:ext cx="2622982" cy="10935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400" dirty="0">
                <a:latin typeface="+mj-lt"/>
              </a:rPr>
              <a:t>Työelämävalmiudet</a:t>
            </a:r>
          </a:p>
        </p:txBody>
      </p:sp>
      <p:sp>
        <p:nvSpPr>
          <p:cNvPr id="30" name="Ellipsi 29"/>
          <p:cNvSpPr/>
          <p:nvPr/>
        </p:nvSpPr>
        <p:spPr>
          <a:xfrm>
            <a:off x="5796361" y="2967556"/>
            <a:ext cx="2464121" cy="11303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400" dirty="0">
                <a:latin typeface="+mj-lt"/>
              </a:rPr>
              <a:t>Asiantuntijana kehittymisen tukeminen</a:t>
            </a:r>
          </a:p>
        </p:txBody>
      </p:sp>
      <p:sp>
        <p:nvSpPr>
          <p:cNvPr id="31" name="Ellipsi 30"/>
          <p:cNvSpPr/>
          <p:nvPr/>
        </p:nvSpPr>
        <p:spPr>
          <a:xfrm>
            <a:off x="3583564" y="2937539"/>
            <a:ext cx="2464121" cy="11303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400" dirty="0"/>
              <a:t>Opiskelun ohjaus ja opiskeluhyvinvointi</a:t>
            </a:r>
          </a:p>
        </p:txBody>
      </p:sp>
      <p:sp>
        <p:nvSpPr>
          <p:cNvPr id="10" name="Tekstiruutu 9"/>
          <p:cNvSpPr txBox="1"/>
          <p:nvPr/>
        </p:nvSpPr>
        <p:spPr>
          <a:xfrm>
            <a:off x="2371800" y="1737659"/>
            <a:ext cx="39272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/>
              <a:t>Opintojen suunnittelu ja opiskelutaidot</a:t>
            </a:r>
          </a:p>
        </p:txBody>
      </p:sp>
      <p:sp>
        <p:nvSpPr>
          <p:cNvPr id="12" name="Tekstiruutu 11"/>
          <p:cNvSpPr txBox="1"/>
          <p:nvPr/>
        </p:nvSpPr>
        <p:spPr>
          <a:xfrm>
            <a:off x="1703239" y="2350463"/>
            <a:ext cx="26904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 err="1"/>
              <a:t>Hops</a:t>
            </a:r>
            <a:r>
              <a:rPr lang="fi-FI" sz="1600" dirty="0"/>
              <a:t>: tekeminen, </a:t>
            </a:r>
          </a:p>
          <a:p>
            <a:r>
              <a:rPr lang="fi-FI" sz="1600" dirty="0"/>
              <a:t>seuraaminen, päivittäminen </a:t>
            </a:r>
          </a:p>
        </p:txBody>
      </p:sp>
      <p:sp>
        <p:nvSpPr>
          <p:cNvPr id="13" name="Tekstiruutu 12"/>
          <p:cNvSpPr txBox="1"/>
          <p:nvPr/>
        </p:nvSpPr>
        <p:spPr>
          <a:xfrm>
            <a:off x="4380787" y="5854746"/>
            <a:ext cx="40527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600" dirty="0"/>
              <a:t>Työllistymisvaihtoehtojen hahmottaminen</a:t>
            </a:r>
          </a:p>
        </p:txBody>
      </p:sp>
    </p:spTree>
    <p:extLst>
      <p:ext uri="{BB962C8B-B14F-4D97-AF65-F5344CB8AC3E}">
        <p14:creationId xmlns:p14="http://schemas.microsoft.com/office/powerpoint/2010/main" val="423932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uoli: Viisikulmio 2">
            <a:extLst>
              <a:ext uri="{FF2B5EF4-FFF2-40B4-BE49-F238E27FC236}">
                <a16:creationId xmlns:a16="http://schemas.microsoft.com/office/drawing/2014/main" id="{B93AE074-7D79-4F25-BEC7-89BC4E23D2E4}"/>
              </a:ext>
            </a:extLst>
          </p:cNvPr>
          <p:cNvSpPr/>
          <p:nvPr/>
        </p:nvSpPr>
        <p:spPr>
          <a:xfrm>
            <a:off x="3772225" y="3196097"/>
            <a:ext cx="1815131" cy="1085959"/>
          </a:xfrm>
          <a:prstGeom prst="homePlate">
            <a:avLst/>
          </a:prstGeom>
          <a:solidFill>
            <a:schemeClr val="accent1"/>
          </a:solidFill>
          <a:ln>
            <a:solidFill>
              <a:schemeClr val="accent6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100" b="1" dirty="0">
                <a:solidFill>
                  <a:schemeClr val="tx1"/>
                </a:solidFill>
              </a:rPr>
              <a:t>2. ryhmäohjaus</a:t>
            </a:r>
          </a:p>
          <a:p>
            <a:pPr algn="ctr"/>
            <a:r>
              <a:rPr lang="fi-FI" sz="1100" dirty="0">
                <a:solidFill>
                  <a:schemeClr val="tx1"/>
                </a:solidFill>
              </a:rPr>
              <a:t>Yrittäjyys</a:t>
            </a:r>
          </a:p>
          <a:p>
            <a:pPr algn="ctr"/>
            <a:r>
              <a:rPr lang="fi-FI" sz="1100" b="1" dirty="0">
                <a:solidFill>
                  <a:schemeClr val="tx1"/>
                </a:solidFill>
              </a:rPr>
              <a:t>15.12.</a:t>
            </a:r>
          </a:p>
        </p:txBody>
      </p:sp>
      <p:sp>
        <p:nvSpPr>
          <p:cNvPr id="4" name="Nuoli: Viisikulmio 3">
            <a:extLst>
              <a:ext uri="{FF2B5EF4-FFF2-40B4-BE49-F238E27FC236}">
                <a16:creationId xmlns:a16="http://schemas.microsoft.com/office/drawing/2014/main" id="{173D0CF1-DCCE-47CD-8B0B-E52D489D0A23}"/>
              </a:ext>
            </a:extLst>
          </p:cNvPr>
          <p:cNvSpPr/>
          <p:nvPr/>
        </p:nvSpPr>
        <p:spPr>
          <a:xfrm>
            <a:off x="7704642" y="3230202"/>
            <a:ext cx="1827828" cy="1105926"/>
          </a:xfrm>
          <a:prstGeom prst="homePlate">
            <a:avLst/>
          </a:prstGeom>
          <a:solidFill>
            <a:schemeClr val="accent1"/>
          </a:solidFill>
          <a:ln>
            <a:solidFill>
              <a:schemeClr val="accent6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i-FI" sz="1100" b="1" dirty="0">
                <a:solidFill>
                  <a:schemeClr val="tx1"/>
                </a:solidFill>
              </a:rPr>
              <a:t>3. Ryhmäohjaus</a:t>
            </a:r>
          </a:p>
          <a:p>
            <a:r>
              <a:rPr lang="fi-FI" sz="1100" dirty="0">
                <a:solidFill>
                  <a:schemeClr val="tx1"/>
                </a:solidFill>
              </a:rPr>
              <a:t>Monitieteisyys</a:t>
            </a:r>
            <a:endParaRPr lang="fi-FI" sz="1100" b="1" dirty="0">
              <a:solidFill>
                <a:schemeClr val="tx1"/>
              </a:solidFill>
            </a:endParaRPr>
          </a:p>
        </p:txBody>
      </p:sp>
      <p:sp>
        <p:nvSpPr>
          <p:cNvPr id="5" name="Nuoli: Viisikulmio 4">
            <a:extLst>
              <a:ext uri="{FF2B5EF4-FFF2-40B4-BE49-F238E27FC236}">
                <a16:creationId xmlns:a16="http://schemas.microsoft.com/office/drawing/2014/main" id="{F71E3796-5FA6-4758-9433-FA741C9266A3}"/>
              </a:ext>
            </a:extLst>
          </p:cNvPr>
          <p:cNvSpPr/>
          <p:nvPr/>
        </p:nvSpPr>
        <p:spPr>
          <a:xfrm>
            <a:off x="9558787" y="3212304"/>
            <a:ext cx="1827828" cy="1141722"/>
          </a:xfrm>
          <a:prstGeom prst="homePlate">
            <a:avLst/>
          </a:prstGeom>
          <a:solidFill>
            <a:schemeClr val="accent1"/>
          </a:solidFill>
          <a:ln>
            <a:solidFill>
              <a:schemeClr val="accent6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100" b="1" dirty="0">
                <a:solidFill>
                  <a:schemeClr val="tx1"/>
                </a:solidFill>
              </a:rPr>
              <a:t>4. Ryhmäohjaus</a:t>
            </a:r>
          </a:p>
          <a:p>
            <a:pPr algn="ctr"/>
            <a:r>
              <a:rPr lang="fi-FI" sz="1100" b="1" dirty="0">
                <a:solidFill>
                  <a:schemeClr val="tx1"/>
                </a:solidFill>
              </a:rPr>
              <a:t>Työelämäkontakti</a:t>
            </a:r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CF196178-E703-4BB6-80D0-2FFFD112D2ED}"/>
              </a:ext>
            </a:extLst>
          </p:cNvPr>
          <p:cNvSpPr/>
          <p:nvPr/>
        </p:nvSpPr>
        <p:spPr>
          <a:xfrm>
            <a:off x="7022982" y="3196097"/>
            <a:ext cx="614672" cy="115755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100" b="1" dirty="0">
                <a:solidFill>
                  <a:schemeClr val="tx1"/>
                </a:solidFill>
              </a:rPr>
              <a:t>Joulu-</a:t>
            </a:r>
          </a:p>
          <a:p>
            <a:pPr algn="ctr"/>
            <a:r>
              <a:rPr lang="fi-FI" sz="1100" b="1" dirty="0">
                <a:solidFill>
                  <a:schemeClr val="tx1"/>
                </a:solidFill>
              </a:rPr>
              <a:t>loma</a:t>
            </a: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2D86AE2A-8B53-45D0-9FB8-2130FDCC5ED7}"/>
              </a:ext>
            </a:extLst>
          </p:cNvPr>
          <p:cNvSpPr/>
          <p:nvPr/>
        </p:nvSpPr>
        <p:spPr>
          <a:xfrm>
            <a:off x="342221" y="3172720"/>
            <a:ext cx="912607" cy="115755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100" b="1" dirty="0">
                <a:solidFill>
                  <a:schemeClr val="tx1"/>
                </a:solidFill>
              </a:rPr>
              <a:t>Lukukausi alkaa</a:t>
            </a:r>
          </a:p>
        </p:txBody>
      </p:sp>
      <p:sp>
        <p:nvSpPr>
          <p:cNvPr id="15" name="Nuoli: Viisikulmio 14">
            <a:extLst>
              <a:ext uri="{FF2B5EF4-FFF2-40B4-BE49-F238E27FC236}">
                <a16:creationId xmlns:a16="http://schemas.microsoft.com/office/drawing/2014/main" id="{706C93F7-7741-44E0-865E-54F45E2CFA74}"/>
              </a:ext>
            </a:extLst>
          </p:cNvPr>
          <p:cNvSpPr/>
          <p:nvPr/>
        </p:nvSpPr>
        <p:spPr>
          <a:xfrm>
            <a:off x="798524" y="4392760"/>
            <a:ext cx="1948745" cy="467322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1000" b="1" dirty="0"/>
              <a:t>Portfoliotehtävä, </a:t>
            </a:r>
            <a:r>
              <a:rPr lang="fi-FI" sz="1000" b="1" dirty="0" err="1"/>
              <a:t>pal</a:t>
            </a:r>
            <a:r>
              <a:rPr lang="fi-FI" sz="1000" b="1" dirty="0"/>
              <a:t> 26.9</a:t>
            </a:r>
          </a:p>
        </p:txBody>
      </p:sp>
      <p:sp>
        <p:nvSpPr>
          <p:cNvPr id="21" name="Suorakulmio 20">
            <a:extLst>
              <a:ext uri="{FF2B5EF4-FFF2-40B4-BE49-F238E27FC236}">
                <a16:creationId xmlns:a16="http://schemas.microsoft.com/office/drawing/2014/main" id="{63AAFBF3-D869-4420-BFF2-625FE17B68F2}"/>
              </a:ext>
            </a:extLst>
          </p:cNvPr>
          <p:cNvSpPr/>
          <p:nvPr/>
        </p:nvSpPr>
        <p:spPr>
          <a:xfrm>
            <a:off x="1300827" y="2823811"/>
            <a:ext cx="4171716" cy="28664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1200" dirty="0"/>
              <a:t>Syys-marraskuu</a:t>
            </a:r>
          </a:p>
        </p:txBody>
      </p:sp>
      <p:sp>
        <p:nvSpPr>
          <p:cNvPr id="22" name="Nuoli: Viisikulmio 21">
            <a:extLst>
              <a:ext uri="{FF2B5EF4-FFF2-40B4-BE49-F238E27FC236}">
                <a16:creationId xmlns:a16="http://schemas.microsoft.com/office/drawing/2014/main" id="{FB1BBB8D-1A8E-45D5-A616-27A13D257EB9}"/>
              </a:ext>
            </a:extLst>
          </p:cNvPr>
          <p:cNvSpPr/>
          <p:nvPr/>
        </p:nvSpPr>
        <p:spPr>
          <a:xfrm>
            <a:off x="5725454" y="3224352"/>
            <a:ext cx="1230540" cy="1085959"/>
          </a:xfrm>
          <a:prstGeom prst="homePlat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100" b="1" dirty="0">
                <a:solidFill>
                  <a:schemeClr val="tx1"/>
                </a:solidFill>
              </a:rPr>
              <a:t>Henkilökohtaiset HOPS-keskustelut</a:t>
            </a:r>
          </a:p>
        </p:txBody>
      </p:sp>
      <p:sp>
        <p:nvSpPr>
          <p:cNvPr id="23" name="Suorakulmio 22">
            <a:extLst>
              <a:ext uri="{FF2B5EF4-FFF2-40B4-BE49-F238E27FC236}">
                <a16:creationId xmlns:a16="http://schemas.microsoft.com/office/drawing/2014/main" id="{8EE4A445-9B60-4521-A783-83168727BFC0}"/>
              </a:ext>
            </a:extLst>
          </p:cNvPr>
          <p:cNvSpPr/>
          <p:nvPr/>
        </p:nvSpPr>
        <p:spPr>
          <a:xfrm>
            <a:off x="5533088" y="2804024"/>
            <a:ext cx="2171554" cy="28664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1200" dirty="0"/>
              <a:t>Joulukuu-tammikuu</a:t>
            </a:r>
          </a:p>
        </p:txBody>
      </p:sp>
      <p:sp>
        <p:nvSpPr>
          <p:cNvPr id="24" name="Suorakulmio 23">
            <a:extLst>
              <a:ext uri="{FF2B5EF4-FFF2-40B4-BE49-F238E27FC236}">
                <a16:creationId xmlns:a16="http://schemas.microsoft.com/office/drawing/2014/main" id="{1AB402A4-8F36-4C5D-A3CD-A4E29531CDCB}"/>
              </a:ext>
            </a:extLst>
          </p:cNvPr>
          <p:cNvSpPr/>
          <p:nvPr/>
        </p:nvSpPr>
        <p:spPr>
          <a:xfrm>
            <a:off x="7765187" y="2804023"/>
            <a:ext cx="1675147" cy="28664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1200" dirty="0"/>
              <a:t>Helmikuu?</a:t>
            </a:r>
          </a:p>
        </p:txBody>
      </p:sp>
      <p:sp>
        <p:nvSpPr>
          <p:cNvPr id="25" name="Suorakulmio 24">
            <a:extLst>
              <a:ext uri="{FF2B5EF4-FFF2-40B4-BE49-F238E27FC236}">
                <a16:creationId xmlns:a16="http://schemas.microsoft.com/office/drawing/2014/main" id="{AC0877A7-C948-4AF2-A818-3C53C989BEA2}"/>
              </a:ext>
            </a:extLst>
          </p:cNvPr>
          <p:cNvSpPr/>
          <p:nvPr/>
        </p:nvSpPr>
        <p:spPr>
          <a:xfrm>
            <a:off x="9558787" y="2823811"/>
            <a:ext cx="1523538" cy="28664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1200" dirty="0"/>
              <a:t>Huhtikuu?</a:t>
            </a:r>
          </a:p>
        </p:txBody>
      </p:sp>
      <p:sp>
        <p:nvSpPr>
          <p:cNvPr id="27" name="Nuoli: Viisikulmio 26">
            <a:extLst>
              <a:ext uri="{FF2B5EF4-FFF2-40B4-BE49-F238E27FC236}">
                <a16:creationId xmlns:a16="http://schemas.microsoft.com/office/drawing/2014/main" id="{681ABFEA-8E52-4AE8-A2A8-413D7C364B42}"/>
              </a:ext>
            </a:extLst>
          </p:cNvPr>
          <p:cNvSpPr/>
          <p:nvPr/>
        </p:nvSpPr>
        <p:spPr>
          <a:xfrm>
            <a:off x="8068987" y="4507623"/>
            <a:ext cx="2585135" cy="467322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1000" b="1" dirty="0"/>
              <a:t>Alumnin haastattelu</a:t>
            </a:r>
            <a:endParaRPr lang="fi-FI" sz="1000" dirty="0"/>
          </a:p>
        </p:txBody>
      </p:sp>
      <p:pic>
        <p:nvPicPr>
          <p:cNvPr id="11" name="Kuva 10" descr="Kahvi tasaisella täytöllä">
            <a:extLst>
              <a:ext uri="{FF2B5EF4-FFF2-40B4-BE49-F238E27FC236}">
                <a16:creationId xmlns:a16="http://schemas.microsoft.com/office/drawing/2014/main" id="{75D8A904-4250-4B84-88D0-FFEAE6B555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51144" y="2125538"/>
            <a:ext cx="549058" cy="549058"/>
          </a:xfrm>
          <a:prstGeom prst="rect">
            <a:avLst/>
          </a:prstGeom>
        </p:spPr>
      </p:pic>
      <p:sp>
        <p:nvSpPr>
          <p:cNvPr id="29" name="Nuoli: Viisikulmio 5">
            <a:extLst>
              <a:ext uri="{FF2B5EF4-FFF2-40B4-BE49-F238E27FC236}">
                <a16:creationId xmlns:a16="http://schemas.microsoft.com/office/drawing/2014/main" id="{CA6CED58-4B1C-4845-881A-AD467A5C1E19}"/>
              </a:ext>
            </a:extLst>
          </p:cNvPr>
          <p:cNvSpPr/>
          <p:nvPr/>
        </p:nvSpPr>
        <p:spPr>
          <a:xfrm>
            <a:off x="1292424" y="3169287"/>
            <a:ext cx="2386594" cy="1157553"/>
          </a:xfrm>
          <a:prstGeom prst="homePlate">
            <a:avLst/>
          </a:prstGeom>
          <a:solidFill>
            <a:schemeClr val="accent1"/>
          </a:solidFill>
          <a:ln>
            <a:solidFill>
              <a:schemeClr val="accent6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100" b="1" dirty="0">
                <a:solidFill>
                  <a:schemeClr val="tx1"/>
                </a:solidFill>
              </a:rPr>
              <a:t>1.Ryhmäohjaus</a:t>
            </a:r>
          </a:p>
          <a:p>
            <a:pPr algn="ctr"/>
            <a:r>
              <a:rPr lang="fi-FI" sz="1100" dirty="0">
                <a:solidFill>
                  <a:schemeClr val="tx1"/>
                </a:solidFill>
              </a:rPr>
              <a:t>Vaihto-opinnot ja kansainvälisyys</a:t>
            </a:r>
          </a:p>
          <a:p>
            <a:pPr algn="ctr"/>
            <a:r>
              <a:rPr lang="fi-FI" sz="1100" b="1" dirty="0">
                <a:solidFill>
                  <a:schemeClr val="tx1"/>
                </a:solidFill>
              </a:rPr>
              <a:t>3.10.</a:t>
            </a:r>
          </a:p>
        </p:txBody>
      </p:sp>
      <p:sp>
        <p:nvSpPr>
          <p:cNvPr id="31" name="Title 21">
            <a:extLst>
              <a:ext uri="{FF2B5EF4-FFF2-40B4-BE49-F238E27FC236}">
                <a16:creationId xmlns:a16="http://schemas.microsoft.com/office/drawing/2014/main" id="{E907EAA0-56B9-490D-9214-B473AE787D35}"/>
              </a:ext>
            </a:extLst>
          </p:cNvPr>
          <p:cNvSpPr txBox="1">
            <a:spLocks/>
          </p:cNvSpPr>
          <p:nvPr/>
        </p:nvSpPr>
        <p:spPr>
          <a:xfrm>
            <a:off x="1427407" y="190043"/>
            <a:ext cx="10142551" cy="1002940"/>
          </a:xfrm>
          <a:prstGeom prst="rect">
            <a:avLst/>
          </a:prstGeom>
          <a:solidFill>
            <a:schemeClr val="tx2"/>
          </a:solidFill>
        </p:spPr>
        <p:txBody>
          <a:bodyPr vert="horz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 spc="-2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2800" dirty="0"/>
              <a:t>ASIANTUNTIJANA KEHITTYMINEN I</a:t>
            </a:r>
          </a:p>
          <a:p>
            <a:r>
              <a:rPr lang="fi-FI" sz="2800" dirty="0"/>
              <a:t>2. lukuvuoden toteutussuunnitelma</a:t>
            </a:r>
            <a:endParaRPr lang="fi-FI" sz="1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370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49D3E18-6C57-40D5-B826-9F47CA7B29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578" y="20127"/>
            <a:ext cx="9800844" cy="6626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847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n paikkamerkki 9" descr="Kuva, joka sisältää kohteen lattia, ikkuna, sisä&#10;&#10;Kuvaus luotu automaattisesti">
            <a:extLst>
              <a:ext uri="{FF2B5EF4-FFF2-40B4-BE49-F238E27FC236}">
                <a16:creationId xmlns:a16="http://schemas.microsoft.com/office/drawing/2014/main" id="{F8305A69-33E2-4CB6-BFA3-91A11BDCA19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59" r="21159"/>
          <a:stretch>
            <a:fillRect/>
          </a:stretch>
        </p:blipFill>
        <p:spPr/>
      </p:pic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D656C431-F85F-45E6-9AA5-F39397957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1AB9C-BD00-4276-8FC9-6A7477FCE077}" type="datetime1">
              <a:rPr lang="fi-FI" smtClean="0">
                <a:solidFill>
                  <a:srgbClr val="002957"/>
                </a:solidFill>
              </a:rPr>
              <a:pPr/>
              <a:t>30.9.2022</a:t>
            </a:fld>
            <a:endParaRPr lang="fi-FI">
              <a:solidFill>
                <a:srgbClr val="002957"/>
              </a:solidFill>
            </a:endParaRP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B3E60E1F-1080-47FC-B88F-91D0EDB03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>
                <a:solidFill>
                  <a:srgbClr val="002957"/>
                </a:solidFill>
              </a:rPr>
              <a:t>JYU Since 1863.</a:t>
            </a:r>
            <a:endParaRPr lang="fi-FI" dirty="0">
              <a:solidFill>
                <a:srgbClr val="002957"/>
              </a:solidFill>
            </a:endParaRP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CBD8EF0-0C1E-49D5-809C-589243BAF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>
                <a:solidFill>
                  <a:srgbClr val="002957"/>
                </a:solidFill>
              </a:rPr>
              <a:pPr/>
              <a:t>7</a:t>
            </a:fld>
            <a:endParaRPr lang="fi-FI">
              <a:solidFill>
                <a:srgbClr val="002957"/>
              </a:solidFill>
            </a:endParaRPr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18BB0B04-3E49-41A2-9049-FEB4303A42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2810" y="1554377"/>
            <a:ext cx="4319587" cy="765327"/>
          </a:xfrm>
        </p:spPr>
        <p:txBody>
          <a:bodyPr/>
          <a:lstStyle/>
          <a:p>
            <a:r>
              <a:rPr lang="fi-FI" dirty="0"/>
              <a:t>Ryhmäkeskustelu</a:t>
            </a:r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7E101993-C3BF-4187-91EE-6CC75D69FC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2811" y="2464231"/>
            <a:ext cx="4536564" cy="2548523"/>
          </a:xfrm>
        </p:spPr>
        <p:txBody>
          <a:bodyPr/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fi-FI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Yleiset opiskeluasiat</a:t>
            </a:r>
            <a:r>
              <a:rPr lang="fi-F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Miten opintojen ensimmäinen vuosi sujui?</a:t>
            </a: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Miten toinen vuosi on alkanut?</a:t>
            </a: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Oletko aloittanut vapaasti valittavien opintojen opiskelun?  </a:t>
            </a: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Mitä muita ajankohtaisia asioita tulee mieleen?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78392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n paikkamerkki 8" descr="Kuva, joka sisältää kohteen puu, ulko, tie, katu&#10;&#10;Kuvaus luotu automaattisesti">
            <a:extLst>
              <a:ext uri="{FF2B5EF4-FFF2-40B4-BE49-F238E27FC236}">
                <a16:creationId xmlns:a16="http://schemas.microsoft.com/office/drawing/2014/main" id="{DBC5CB2D-04CC-4C1E-B6E5-A5F772E75C0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59" r="21159"/>
          <a:stretch>
            <a:fillRect/>
          </a:stretch>
        </p:blipFill>
        <p:spPr/>
      </p:pic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3B37AAB-E7F4-413B-BD1E-FD600684D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76038-7A5E-4D9F-9093-52930E93CA15}" type="datetime1">
              <a:rPr lang="fi-FI" smtClean="0">
                <a:solidFill>
                  <a:prstClr val="white"/>
                </a:solidFill>
              </a:rPr>
              <a:pPr/>
              <a:t>30.9.2022</a:t>
            </a:fld>
            <a:endParaRPr lang="fi-FI">
              <a:solidFill>
                <a:prstClr val="white"/>
              </a:solidFill>
            </a:endParaRP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03A042E7-F893-4AE2-9FAC-522448EF3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>
                <a:solidFill>
                  <a:prstClr val="white"/>
                </a:solidFill>
              </a:rPr>
              <a:t>JYU Since 1863.</a:t>
            </a:r>
            <a:endParaRPr lang="fi-FI" dirty="0">
              <a:solidFill>
                <a:prstClr val="white"/>
              </a:solidFill>
            </a:endParaRP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66C786D-73DE-48BF-9687-2A5F620CC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>
                <a:solidFill>
                  <a:prstClr val="white"/>
                </a:solidFill>
              </a:rPr>
              <a:pPr/>
              <a:t>8</a:t>
            </a:fld>
            <a:endParaRPr lang="fi-FI">
              <a:solidFill>
                <a:prstClr val="white"/>
              </a:solidFill>
            </a:endParaRPr>
          </a:p>
        </p:txBody>
      </p:sp>
      <p:sp>
        <p:nvSpPr>
          <p:cNvPr id="6" name="Otsikko 5">
            <a:extLst>
              <a:ext uri="{FF2B5EF4-FFF2-40B4-BE49-F238E27FC236}">
                <a16:creationId xmlns:a16="http://schemas.microsoft.com/office/drawing/2014/main" id="{EE11A467-83E6-4344-8212-A2DA52F4CB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9490" y="2132856"/>
            <a:ext cx="5106572" cy="2015802"/>
          </a:xfrm>
        </p:spPr>
        <p:txBody>
          <a:bodyPr/>
          <a:lstStyle/>
          <a:p>
            <a:pPr algn="ctr"/>
            <a:r>
              <a:rPr lang="fi-FI" sz="3600" dirty="0"/>
              <a:t>Opiskelua edistävät/tukevat ja </a:t>
            </a:r>
            <a:br>
              <a:rPr lang="fi-FI" sz="3600" dirty="0"/>
            </a:br>
            <a:r>
              <a:rPr lang="fi-FI" sz="3600" dirty="0"/>
              <a:t>hidastavat/haittaavat estävät tekijät </a:t>
            </a:r>
            <a:br>
              <a:rPr lang="fi-FI" sz="3600" dirty="0"/>
            </a:br>
            <a:br>
              <a:rPr lang="fi-FI" sz="3600" dirty="0"/>
            </a:br>
            <a:r>
              <a:rPr lang="fi-FI" sz="3600" dirty="0"/>
              <a:t>Oppimistyylit</a:t>
            </a:r>
            <a:br>
              <a:rPr lang="fi-FI" dirty="0"/>
            </a:br>
            <a:br>
              <a:rPr lang="fi-FI" sz="2400" dirty="0"/>
            </a:br>
            <a:r>
              <a:rPr lang="fi-FI" sz="2400" dirty="0" err="1"/>
              <a:t>Kolbin</a:t>
            </a:r>
            <a:r>
              <a:rPr lang="fi-FI" sz="2400" dirty="0"/>
              <a:t> tehtävä</a:t>
            </a:r>
          </a:p>
        </p:txBody>
      </p:sp>
    </p:spTree>
    <p:extLst>
      <p:ext uri="{BB962C8B-B14F-4D97-AF65-F5344CB8AC3E}">
        <p14:creationId xmlns:p14="http://schemas.microsoft.com/office/powerpoint/2010/main" val="4087143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63552" y="548680"/>
            <a:ext cx="7467600" cy="1143000"/>
          </a:xfrm>
        </p:spPr>
        <p:txBody>
          <a:bodyPr>
            <a:normAutofit/>
          </a:bodyPr>
          <a:lstStyle/>
          <a:p>
            <a:r>
              <a:rPr lang="fi-FI" dirty="0"/>
              <a:t>Osallistuja-tyylin painoarvoa on mahdollista lisätä esimerkiksi: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i-FI" sz="2400" dirty="0"/>
          </a:p>
          <a:p>
            <a:r>
              <a:rPr lang="fi-FI" sz="2400" dirty="0"/>
              <a:t>Uskaltautumalla kokeilemaan jotakin täysin uutta</a:t>
            </a:r>
          </a:p>
          <a:p>
            <a:r>
              <a:rPr lang="fi-FI" sz="2400" dirty="0"/>
              <a:t>Ryhtymällä rohkeasti keskusteluun vähemmän tutuistakin aiheista</a:t>
            </a:r>
          </a:p>
          <a:p>
            <a:r>
              <a:rPr lang="fi-FI" sz="2400" dirty="0"/>
              <a:t>Harjoittelemalla mielenkiinnon kohteen siirtämistä johonkin täysin vastakkaiseen aina puolen tunnin välein</a:t>
            </a:r>
          </a:p>
          <a:p>
            <a:r>
              <a:rPr lang="fi-FI" sz="2400" dirty="0"/>
              <a:t>Pakottautumalla mukaan parrasvaloihin</a:t>
            </a:r>
          </a:p>
          <a:p>
            <a:r>
              <a:rPr lang="fi-FI" sz="2400" dirty="0"/>
              <a:t>Harjoittelemalla ääneen ajattelemista.</a:t>
            </a:r>
          </a:p>
          <a:p>
            <a:endParaRPr lang="fi-FI" sz="2400" dirty="0"/>
          </a:p>
          <a:p>
            <a:endParaRPr lang="fi-FI" sz="24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EEA94-9FD9-4F70-913F-DABF8792EE16}" type="datetime1">
              <a:rPr lang="fi-FI" smtClean="0"/>
              <a:t>30.9.2022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59722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JYO">
  <a:themeElements>
    <a:clrScheme name="JYO 2020">
      <a:dk1>
        <a:srgbClr val="000000"/>
      </a:dk1>
      <a:lt1>
        <a:sysClr val="window" lastClr="FFFFFF"/>
      </a:lt1>
      <a:dk2>
        <a:srgbClr val="002957"/>
      </a:dk2>
      <a:lt2>
        <a:srgbClr val="EFEFEF"/>
      </a:lt2>
      <a:accent1>
        <a:srgbClr val="F1563F"/>
      </a:accent1>
      <a:accent2>
        <a:srgbClr val="002957"/>
      </a:accent2>
      <a:accent3>
        <a:srgbClr val="C29A5B"/>
      </a:accent3>
      <a:accent4>
        <a:srgbClr val="C7C9C8"/>
      </a:accent4>
      <a:accent5>
        <a:srgbClr val="E3E4E4"/>
      </a:accent5>
      <a:accent6>
        <a:srgbClr val="8094AB"/>
      </a:accent6>
      <a:hlink>
        <a:srgbClr val="F1563F"/>
      </a:hlink>
      <a:folHlink>
        <a:srgbClr val="F1563F"/>
      </a:folHlink>
    </a:clrScheme>
    <a:fontScheme name="JYO brand">
      <a:majorFont>
        <a:latin typeface="Ale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jyo_sample.potx" id="{DB6DEF07-9B6B-4F25-872D-C3435EEA0E00}" vid="{B66E0577-C2D6-46C0-89C4-B8FB6716E723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2521</TotalTime>
  <Words>953</Words>
  <Application>Microsoft Office PowerPoint</Application>
  <PresentationFormat>Laajakuva</PresentationFormat>
  <Paragraphs>187</Paragraphs>
  <Slides>17</Slides>
  <Notes>3</Notes>
  <HiddenSlides>0</HiddenSlides>
  <MMClips>0</MMClips>
  <ScaleCrop>false</ScaleCrop>
  <HeadingPairs>
    <vt:vector size="6" baseType="variant">
      <vt:variant>
        <vt:lpstr>Käytetyt fontit</vt:lpstr>
      </vt:variant>
      <vt:variant>
        <vt:i4>8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17</vt:i4>
      </vt:variant>
    </vt:vector>
  </HeadingPairs>
  <TitlesOfParts>
    <vt:vector size="26" baseType="lpstr">
      <vt:lpstr>Aleo</vt:lpstr>
      <vt:lpstr>Arial</vt:lpstr>
      <vt:lpstr>Calibri</vt:lpstr>
      <vt:lpstr>Lato</vt:lpstr>
      <vt:lpstr>Lato Black</vt:lpstr>
      <vt:lpstr>Roboto-Regular</vt:lpstr>
      <vt:lpstr>Segoe UI</vt:lpstr>
      <vt:lpstr>Wingdings</vt:lpstr>
      <vt:lpstr>JYO</vt:lpstr>
      <vt:lpstr>ASIANTUNTIJANA KEHITTYMINEN  I (3op) Liikuntatieteellinen tiedekunta</vt:lpstr>
      <vt:lpstr>Ryhmäkeskustelu vaihto-opinnoista</vt:lpstr>
      <vt:lpstr>Vuosittain 1 op laajuisesti  Kandidaattiopintojen 2. vuosi </vt:lpstr>
      <vt:lpstr>PowerPoint-esitys</vt:lpstr>
      <vt:lpstr>PowerPoint-esitys</vt:lpstr>
      <vt:lpstr>PowerPoint-esitys</vt:lpstr>
      <vt:lpstr>Ryhmäkeskustelu</vt:lpstr>
      <vt:lpstr>Opiskelua edistävät/tukevat ja  hidastavat/haittaavat estävät tekijät   Oppimistyylit  Kolbin tehtävä</vt:lpstr>
      <vt:lpstr>Osallistuja-tyylin painoarvoa on mahdollista lisätä esimerkiksi:</vt:lpstr>
      <vt:lpstr>Tarkkailija-tyylin painoarvoa on mahdollista lisätä esimerkiksi:</vt:lpstr>
      <vt:lpstr>Päättelijä-tyylin painoarvoa on mahdollista lisätä esimerkiksi:</vt:lpstr>
      <vt:lpstr>Toteuttaja-tyylin painoarvoa on mahdollista lisätä esimerkiksi:</vt:lpstr>
      <vt:lpstr>OHJAUSTA OPISKELUN TUEKSI</vt:lpstr>
      <vt:lpstr>PowerPoint-esitys</vt:lpstr>
      <vt:lpstr>Portfoliotehtävä deadline xx.xx.  </vt:lpstr>
      <vt:lpstr>PowerPoint-esitys</vt:lpstr>
      <vt:lpstr>Kysyttävää? Kommentoitavaa? Muita mietteitä?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Asiantuntijana kehittyminen I (3op)</dc:title>
  <dc:creator>Mirva</dc:creator>
  <cp:lastModifiedBy>Laukkanen, Arto</cp:lastModifiedBy>
  <cp:revision>160</cp:revision>
  <cp:lastPrinted>2020-09-03T05:08:43Z</cp:lastPrinted>
  <dcterms:created xsi:type="dcterms:W3CDTF">2020-08-18T10:22:16Z</dcterms:created>
  <dcterms:modified xsi:type="dcterms:W3CDTF">2022-09-30T09:21:42Z</dcterms:modified>
</cp:coreProperties>
</file>