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7" r:id="rId2"/>
    <p:sldId id="258" r:id="rId3"/>
    <p:sldId id="340" r:id="rId4"/>
    <p:sldId id="341" r:id="rId5"/>
    <p:sldId id="335" r:id="rId6"/>
    <p:sldId id="315" r:id="rId7"/>
    <p:sldId id="334" r:id="rId8"/>
    <p:sldId id="331" r:id="rId9"/>
    <p:sldId id="332" r:id="rId10"/>
    <p:sldId id="330" r:id="rId11"/>
    <p:sldId id="256" r:id="rId12"/>
    <p:sldId id="309" r:id="rId13"/>
    <p:sldId id="327" r:id="rId14"/>
    <p:sldId id="328" r:id="rId15"/>
    <p:sldId id="314" r:id="rId16"/>
    <p:sldId id="342" r:id="rId17"/>
    <p:sldId id="343" r:id="rId18"/>
    <p:sldId id="344" r:id="rId19"/>
    <p:sldId id="348" r:id="rId20"/>
    <p:sldId id="347" r:id="rId21"/>
    <p:sldId id="345" r:id="rId22"/>
    <p:sldId id="346" r:id="rId23"/>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58"/>
  </p:normalViewPr>
  <p:slideViewPr>
    <p:cSldViewPr snapToGrid="0">
      <p:cViewPr varScale="1">
        <p:scale>
          <a:sx n="52" d="100"/>
          <a:sy n="52" d="100"/>
        </p:scale>
        <p:origin x="84" y="1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FC8AE8B-1297-4877-8F3D-37A363A7CE5B}" type="doc">
      <dgm:prSet loTypeId="urn:microsoft.com/office/officeart/2009/3/layout/IncreasingArrowsProcess" loCatId="process" qsTypeId="urn:microsoft.com/office/officeart/2005/8/quickstyle/simple1" qsCatId="simple" csTypeId="urn:microsoft.com/office/officeart/2005/8/colors/accent1_2" csCatId="accent1" phldr="1"/>
      <dgm:spPr/>
      <dgm:t>
        <a:bodyPr/>
        <a:lstStyle/>
        <a:p>
          <a:endParaRPr lang="fi-FI"/>
        </a:p>
      </dgm:t>
    </dgm:pt>
    <dgm:pt modelId="{42F1BB92-38D1-4ED0-9E68-199BCBD1967B}">
      <dgm:prSet phldrT="[Text]"/>
      <dgm:spPr>
        <a:solidFill>
          <a:srgbClr val="A4D17D"/>
        </a:solidFill>
      </dgm:spPr>
      <dgm:t>
        <a:bodyPr/>
        <a:lstStyle/>
        <a:p>
          <a:r>
            <a:rPr lang="fi-FI" dirty="0">
              <a:solidFill>
                <a:schemeClr val="tx1"/>
              </a:solidFill>
            </a:rPr>
            <a:t>Taso 1. </a:t>
          </a:r>
        </a:p>
      </dgm:t>
    </dgm:pt>
    <dgm:pt modelId="{BE01372E-4E78-4A09-ADF5-E735134D8585}" type="parTrans" cxnId="{5F33155A-8879-41D3-A386-25822EF48ED9}">
      <dgm:prSet/>
      <dgm:spPr/>
      <dgm:t>
        <a:bodyPr/>
        <a:lstStyle/>
        <a:p>
          <a:endParaRPr lang="fi-FI"/>
        </a:p>
      </dgm:t>
    </dgm:pt>
    <dgm:pt modelId="{905C4513-37F4-4735-8384-52E4B0F7C251}" type="sibTrans" cxnId="{5F33155A-8879-41D3-A386-25822EF48ED9}">
      <dgm:prSet/>
      <dgm:spPr/>
      <dgm:t>
        <a:bodyPr/>
        <a:lstStyle/>
        <a:p>
          <a:endParaRPr lang="fi-FI"/>
        </a:p>
      </dgm:t>
    </dgm:pt>
    <dgm:pt modelId="{234CB0C3-F30B-4651-8BBA-F156B1E7E821}">
      <dgm:prSet phldrT="[Text]"/>
      <dgm:spPr/>
      <dgm:t>
        <a:bodyPr/>
        <a:lstStyle/>
        <a:p>
          <a:pPr marL="0" marR="0" lvl="0" indent="0" defTabSz="488950" eaLnBrk="1" fontAlgn="auto" latinLnBrk="0" hangingPunct="1">
            <a:lnSpc>
              <a:spcPct val="90000"/>
            </a:lnSpc>
            <a:spcBef>
              <a:spcPts val="600"/>
            </a:spcBef>
            <a:spcAft>
              <a:spcPts val="600"/>
            </a:spcAft>
            <a:buClrTx/>
            <a:buSzTx/>
            <a:buFontTx/>
            <a:buNone/>
            <a:tabLst/>
            <a:defRPr/>
          </a:pPr>
          <a:r>
            <a:rPr lang="fi-FI" dirty="0"/>
            <a:t>Keskustelun säännöt</a:t>
          </a:r>
        </a:p>
        <a:p>
          <a:pPr marL="0" lvl="0" defTabSz="488950">
            <a:lnSpc>
              <a:spcPct val="90000"/>
            </a:lnSpc>
            <a:spcBef>
              <a:spcPts val="600"/>
            </a:spcBef>
            <a:spcAft>
              <a:spcPts val="600"/>
            </a:spcAft>
            <a:buNone/>
          </a:pPr>
          <a:r>
            <a:rPr lang="fi-FI" dirty="0"/>
            <a:t>Tunnekartta</a:t>
          </a:r>
        </a:p>
        <a:p>
          <a:pPr marL="0" lvl="0" defTabSz="488950">
            <a:lnSpc>
              <a:spcPct val="90000"/>
            </a:lnSpc>
            <a:spcBef>
              <a:spcPts val="600"/>
            </a:spcBef>
            <a:spcAft>
              <a:spcPts val="600"/>
            </a:spcAft>
            <a:buNone/>
          </a:pPr>
          <a:r>
            <a:rPr lang="fi-FI" dirty="0"/>
            <a:t>Tavoitteen asettamisen harjoitus</a:t>
          </a:r>
        </a:p>
        <a:p>
          <a:pPr marL="0" marR="0" lvl="0" indent="0" defTabSz="914400" eaLnBrk="1" fontAlgn="auto" latinLnBrk="0" hangingPunct="1">
            <a:lnSpc>
              <a:spcPct val="100000"/>
            </a:lnSpc>
            <a:spcBef>
              <a:spcPts val="600"/>
            </a:spcBef>
            <a:spcAft>
              <a:spcPts val="600"/>
            </a:spcAft>
            <a:buClrTx/>
            <a:buSzTx/>
            <a:buFontTx/>
            <a:buNone/>
            <a:tabLst/>
            <a:defRPr/>
          </a:pPr>
          <a:r>
            <a:rPr lang="fi-FI" dirty="0"/>
            <a:t>Go Go</a:t>
          </a:r>
        </a:p>
        <a:p>
          <a:pPr marL="0" lvl="0" defTabSz="488950">
            <a:lnSpc>
              <a:spcPct val="90000"/>
            </a:lnSpc>
            <a:spcBef>
              <a:spcPct val="0"/>
            </a:spcBef>
            <a:spcAft>
              <a:spcPct val="35000"/>
            </a:spcAft>
            <a:buNone/>
          </a:pPr>
          <a:endParaRPr lang="fi-FI" dirty="0"/>
        </a:p>
      </dgm:t>
    </dgm:pt>
    <dgm:pt modelId="{3D5F44DE-8D11-4FFA-98AC-65DC0A77241D}" type="parTrans" cxnId="{BC7205F3-012E-42B9-A38E-179E07AE626A}">
      <dgm:prSet/>
      <dgm:spPr/>
      <dgm:t>
        <a:bodyPr/>
        <a:lstStyle/>
        <a:p>
          <a:endParaRPr lang="fi-FI"/>
        </a:p>
      </dgm:t>
    </dgm:pt>
    <dgm:pt modelId="{013491B0-1F09-48DA-855E-8C4C7AB884AA}" type="sibTrans" cxnId="{BC7205F3-012E-42B9-A38E-179E07AE626A}">
      <dgm:prSet/>
      <dgm:spPr/>
      <dgm:t>
        <a:bodyPr/>
        <a:lstStyle/>
        <a:p>
          <a:endParaRPr lang="fi-FI"/>
        </a:p>
      </dgm:t>
    </dgm:pt>
    <dgm:pt modelId="{B4BAA876-84DF-4F00-8A3A-79520FEAB1D2}">
      <dgm:prSet phldrT="[Text]"/>
      <dgm:spPr>
        <a:solidFill>
          <a:srgbClr val="FCF169"/>
        </a:solidFill>
      </dgm:spPr>
      <dgm:t>
        <a:bodyPr/>
        <a:lstStyle/>
        <a:p>
          <a:r>
            <a:rPr lang="fi-FI" dirty="0">
              <a:solidFill>
                <a:schemeClr val="tx1"/>
              </a:solidFill>
            </a:rPr>
            <a:t>Taso 2. </a:t>
          </a:r>
        </a:p>
      </dgm:t>
    </dgm:pt>
    <dgm:pt modelId="{9A91C33F-2E99-4075-8FF5-9ABB73202741}" type="parTrans" cxnId="{E3E7766B-F4CB-4152-99DE-01A698D729FF}">
      <dgm:prSet/>
      <dgm:spPr/>
      <dgm:t>
        <a:bodyPr/>
        <a:lstStyle/>
        <a:p>
          <a:endParaRPr lang="fi-FI"/>
        </a:p>
      </dgm:t>
    </dgm:pt>
    <dgm:pt modelId="{BC8701B6-4F6D-46C1-8233-B8322F4D388B}" type="sibTrans" cxnId="{E3E7766B-F4CB-4152-99DE-01A698D729FF}">
      <dgm:prSet/>
      <dgm:spPr/>
      <dgm:t>
        <a:bodyPr/>
        <a:lstStyle/>
        <a:p>
          <a:endParaRPr lang="fi-FI"/>
        </a:p>
      </dgm:t>
    </dgm:pt>
    <dgm:pt modelId="{455BAD8C-A7D1-43F9-96C9-B3B57334B225}">
      <dgm:prSet phldrT="[Text]"/>
      <dgm:spPr/>
      <dgm:t>
        <a:bodyPr/>
        <a:lstStyle/>
        <a:p>
          <a:pPr marL="0" marR="0" lvl="0" indent="0" defTabSz="914400" eaLnBrk="1" fontAlgn="auto" latinLnBrk="0" hangingPunct="1">
            <a:lnSpc>
              <a:spcPct val="100000"/>
            </a:lnSpc>
            <a:spcBef>
              <a:spcPts val="600"/>
            </a:spcBef>
            <a:spcAft>
              <a:spcPts val="600"/>
            </a:spcAft>
            <a:buClrTx/>
            <a:buSzTx/>
            <a:buFont typeface="Arial" panose="020B0604020202020204" pitchFamily="34" charset="0"/>
            <a:buChar char="•"/>
            <a:tabLst/>
            <a:defRPr/>
          </a:pPr>
          <a:r>
            <a:rPr lang="fi-FI" dirty="0"/>
            <a:t>Sijoita itsesi</a:t>
          </a:r>
        </a:p>
        <a:p>
          <a:pPr>
            <a:spcBef>
              <a:spcPts val="600"/>
            </a:spcBef>
            <a:spcAft>
              <a:spcPts val="600"/>
            </a:spcAft>
            <a:buFont typeface="Arial" panose="020B0604020202020204" pitchFamily="34" charset="0"/>
            <a:buChar char="•"/>
          </a:pPr>
          <a:r>
            <a:rPr lang="fi-FI" dirty="0"/>
            <a:t>Neljä nurkkaa</a:t>
          </a:r>
        </a:p>
        <a:p>
          <a:pPr>
            <a:spcBef>
              <a:spcPts val="600"/>
            </a:spcBef>
            <a:spcAft>
              <a:spcPts val="600"/>
            </a:spcAft>
            <a:buFont typeface="Arial" panose="020B0604020202020204" pitchFamily="34" charset="0"/>
            <a:buChar char="•"/>
          </a:pPr>
          <a:r>
            <a:rPr lang="fi-FI" dirty="0"/>
            <a:t>Yhden sanan kiteytys</a:t>
          </a:r>
        </a:p>
        <a:p>
          <a:pPr marL="0" marR="0" lvl="0" indent="0" defTabSz="914400" eaLnBrk="1" fontAlgn="auto" latinLnBrk="0" hangingPunct="1">
            <a:lnSpc>
              <a:spcPct val="100000"/>
            </a:lnSpc>
            <a:spcBef>
              <a:spcPts val="600"/>
            </a:spcBef>
            <a:spcAft>
              <a:spcPts val="600"/>
            </a:spcAft>
            <a:buClrTx/>
            <a:buSzTx/>
            <a:buFont typeface="Arial" panose="020B0604020202020204" pitchFamily="34" charset="0"/>
            <a:buChar char="•"/>
            <a:tabLst/>
            <a:defRPr/>
          </a:pPr>
          <a:r>
            <a:rPr lang="fi-FI" dirty="0"/>
            <a:t>Ärsytysmittari</a:t>
          </a:r>
        </a:p>
        <a:p>
          <a:pPr marL="0" marR="0" lvl="0" indent="0" defTabSz="914400" eaLnBrk="1" fontAlgn="auto" latinLnBrk="0" hangingPunct="1">
            <a:lnSpc>
              <a:spcPct val="100000"/>
            </a:lnSpc>
            <a:spcBef>
              <a:spcPts val="600"/>
            </a:spcBef>
            <a:spcAft>
              <a:spcPts val="600"/>
            </a:spcAft>
            <a:buClrTx/>
            <a:buSzTx/>
            <a:buFont typeface="Arial" panose="020B0604020202020204" pitchFamily="34" charset="0"/>
            <a:buChar char="•"/>
            <a:tabLst/>
            <a:defRPr/>
          </a:pPr>
          <a:r>
            <a:rPr lang="fi-FI" dirty="0"/>
            <a:t>Kuuntelemisharjoitus</a:t>
          </a:r>
        </a:p>
        <a:p>
          <a:pPr>
            <a:buFont typeface="Arial" panose="020B0604020202020204" pitchFamily="34" charset="0"/>
            <a:buChar char="•"/>
          </a:pPr>
          <a:endParaRPr lang="fi-FI" dirty="0"/>
        </a:p>
      </dgm:t>
    </dgm:pt>
    <dgm:pt modelId="{20EBDDA7-82ED-4312-882E-BCA1FCE94FCA}" type="parTrans" cxnId="{F46AB8C1-801B-4873-BE64-28C210EA2332}">
      <dgm:prSet/>
      <dgm:spPr/>
      <dgm:t>
        <a:bodyPr/>
        <a:lstStyle/>
        <a:p>
          <a:endParaRPr lang="fi-FI"/>
        </a:p>
      </dgm:t>
    </dgm:pt>
    <dgm:pt modelId="{D6A0CF5C-9D9C-4E1F-BCB6-9BB7099B86C4}" type="sibTrans" cxnId="{F46AB8C1-801B-4873-BE64-28C210EA2332}">
      <dgm:prSet/>
      <dgm:spPr/>
      <dgm:t>
        <a:bodyPr/>
        <a:lstStyle/>
        <a:p>
          <a:endParaRPr lang="fi-FI"/>
        </a:p>
      </dgm:t>
    </dgm:pt>
    <dgm:pt modelId="{82B8F2A2-F7C2-46B7-9587-B469D7C2A38E}">
      <dgm:prSet phldrT="[Text]"/>
      <dgm:spPr>
        <a:solidFill>
          <a:srgbClr val="62BFD9"/>
        </a:solidFill>
      </dgm:spPr>
      <dgm:t>
        <a:bodyPr/>
        <a:lstStyle/>
        <a:p>
          <a:r>
            <a:rPr lang="fi-FI" b="0" dirty="0">
              <a:solidFill>
                <a:schemeClr val="tx1"/>
              </a:solidFill>
            </a:rPr>
            <a:t>Taso 3. </a:t>
          </a:r>
        </a:p>
      </dgm:t>
    </dgm:pt>
    <dgm:pt modelId="{73C166C4-876F-4111-BE4B-BE112B744C4E}" type="parTrans" cxnId="{722C3A03-11A7-42E3-A92D-BCE57E2D1F58}">
      <dgm:prSet/>
      <dgm:spPr/>
      <dgm:t>
        <a:bodyPr/>
        <a:lstStyle/>
        <a:p>
          <a:endParaRPr lang="fi-FI"/>
        </a:p>
      </dgm:t>
    </dgm:pt>
    <dgm:pt modelId="{47F201AC-C7E4-41C5-A303-8CE52F13D9C4}" type="sibTrans" cxnId="{722C3A03-11A7-42E3-A92D-BCE57E2D1F58}">
      <dgm:prSet/>
      <dgm:spPr/>
      <dgm:t>
        <a:bodyPr/>
        <a:lstStyle/>
        <a:p>
          <a:endParaRPr lang="fi-FI"/>
        </a:p>
      </dgm:t>
    </dgm:pt>
    <dgm:pt modelId="{E19AEA2F-AE8B-49E4-B1E7-BC8AA9A29DB8}">
      <dgm:prSet phldrT="[Text]"/>
      <dgm:spPr/>
      <dgm:t>
        <a:bodyPr/>
        <a:lstStyle/>
        <a:p>
          <a:pPr marL="0" marR="0" lvl="0" indent="0" defTabSz="914400" eaLnBrk="1" fontAlgn="auto" latinLnBrk="0" hangingPunct="1">
            <a:lnSpc>
              <a:spcPct val="100000"/>
            </a:lnSpc>
            <a:spcBef>
              <a:spcPts val="600"/>
            </a:spcBef>
            <a:spcAft>
              <a:spcPts val="600"/>
            </a:spcAft>
            <a:buClrTx/>
            <a:buSzTx/>
            <a:buFont typeface="Arial" panose="020B0604020202020204" pitchFamily="34" charset="0"/>
            <a:buChar char="•"/>
            <a:tabLst/>
            <a:defRPr/>
          </a:pPr>
          <a:r>
            <a:rPr lang="fi-FI" dirty="0"/>
            <a:t>Arvaa tunne</a:t>
          </a:r>
        </a:p>
        <a:p>
          <a:pPr marL="0" marR="0" lvl="0" indent="0" defTabSz="977900" eaLnBrk="1" fontAlgn="auto" latinLnBrk="0" hangingPunct="1">
            <a:lnSpc>
              <a:spcPct val="100000"/>
            </a:lnSpc>
            <a:spcBef>
              <a:spcPts val="600"/>
            </a:spcBef>
            <a:spcAft>
              <a:spcPts val="600"/>
            </a:spcAft>
            <a:buClrTx/>
            <a:buSzTx/>
            <a:buFont typeface="Arial" panose="020B0604020202020204" pitchFamily="34" charset="0"/>
            <a:buChar char="•"/>
            <a:tabLst/>
            <a:defRPr/>
          </a:pPr>
          <a:r>
            <a:rPr lang="fi-FI" dirty="0"/>
            <a:t>Kertomusharjoitus</a:t>
          </a:r>
        </a:p>
        <a:p>
          <a:pPr marL="0" lvl="0" defTabSz="977900">
            <a:lnSpc>
              <a:spcPct val="90000"/>
            </a:lnSpc>
            <a:spcBef>
              <a:spcPct val="0"/>
            </a:spcBef>
            <a:spcAft>
              <a:spcPct val="35000"/>
            </a:spcAft>
            <a:buFont typeface="Arial" panose="020B0604020202020204" pitchFamily="34" charset="0"/>
            <a:buChar char="•"/>
          </a:pPr>
          <a:endParaRPr lang="fi-FI" dirty="0"/>
        </a:p>
      </dgm:t>
    </dgm:pt>
    <dgm:pt modelId="{AA9199F8-3B15-4FB1-B610-DE482C5A59A5}" type="parTrans" cxnId="{BD8B51AB-86BD-4E40-A795-B2576A97D568}">
      <dgm:prSet/>
      <dgm:spPr/>
      <dgm:t>
        <a:bodyPr/>
        <a:lstStyle/>
        <a:p>
          <a:endParaRPr lang="fi-FI"/>
        </a:p>
      </dgm:t>
    </dgm:pt>
    <dgm:pt modelId="{BC1C1CB0-634A-42E8-AFA8-F201368AB6AF}" type="sibTrans" cxnId="{BD8B51AB-86BD-4E40-A795-B2576A97D568}">
      <dgm:prSet/>
      <dgm:spPr/>
      <dgm:t>
        <a:bodyPr/>
        <a:lstStyle/>
        <a:p>
          <a:endParaRPr lang="fi-FI"/>
        </a:p>
      </dgm:t>
    </dgm:pt>
    <dgm:pt modelId="{7C985681-2E03-48E6-82A8-DF9F5B86E130}" type="pres">
      <dgm:prSet presAssocID="{4FC8AE8B-1297-4877-8F3D-37A363A7CE5B}" presName="Name0" presStyleCnt="0">
        <dgm:presLayoutVars>
          <dgm:chMax val="5"/>
          <dgm:chPref val="5"/>
          <dgm:dir/>
          <dgm:animLvl val="lvl"/>
        </dgm:presLayoutVars>
      </dgm:prSet>
      <dgm:spPr/>
    </dgm:pt>
    <dgm:pt modelId="{27F2D46B-187B-4D00-BA80-BAC73DE763E0}" type="pres">
      <dgm:prSet presAssocID="{42F1BB92-38D1-4ED0-9E68-199BCBD1967B}" presName="parentText1" presStyleLbl="node1" presStyleIdx="0" presStyleCnt="3">
        <dgm:presLayoutVars>
          <dgm:chMax/>
          <dgm:chPref val="3"/>
          <dgm:bulletEnabled val="1"/>
        </dgm:presLayoutVars>
      </dgm:prSet>
      <dgm:spPr/>
    </dgm:pt>
    <dgm:pt modelId="{CA10A2AB-38AC-46CE-ABF7-CF3A04A0527A}" type="pres">
      <dgm:prSet presAssocID="{42F1BB92-38D1-4ED0-9E68-199BCBD1967B}" presName="childText1" presStyleLbl="solidAlignAcc1" presStyleIdx="0" presStyleCnt="3">
        <dgm:presLayoutVars>
          <dgm:chMax val="0"/>
          <dgm:chPref val="0"/>
          <dgm:bulletEnabled val="1"/>
        </dgm:presLayoutVars>
      </dgm:prSet>
      <dgm:spPr/>
    </dgm:pt>
    <dgm:pt modelId="{AE5437D6-C7EF-40BF-8806-3B89D52287B6}" type="pres">
      <dgm:prSet presAssocID="{B4BAA876-84DF-4F00-8A3A-79520FEAB1D2}" presName="parentText2" presStyleLbl="node1" presStyleIdx="1" presStyleCnt="3">
        <dgm:presLayoutVars>
          <dgm:chMax/>
          <dgm:chPref val="3"/>
          <dgm:bulletEnabled val="1"/>
        </dgm:presLayoutVars>
      </dgm:prSet>
      <dgm:spPr/>
    </dgm:pt>
    <dgm:pt modelId="{5B79DF2D-0B93-46F8-B114-F158AB8417CE}" type="pres">
      <dgm:prSet presAssocID="{B4BAA876-84DF-4F00-8A3A-79520FEAB1D2}" presName="childText2" presStyleLbl="solidAlignAcc1" presStyleIdx="1" presStyleCnt="3">
        <dgm:presLayoutVars>
          <dgm:chMax val="0"/>
          <dgm:chPref val="0"/>
          <dgm:bulletEnabled val="1"/>
        </dgm:presLayoutVars>
      </dgm:prSet>
      <dgm:spPr/>
    </dgm:pt>
    <dgm:pt modelId="{93156956-328E-42AE-8735-EEBA3C788127}" type="pres">
      <dgm:prSet presAssocID="{82B8F2A2-F7C2-46B7-9587-B469D7C2A38E}" presName="parentText3" presStyleLbl="node1" presStyleIdx="2" presStyleCnt="3">
        <dgm:presLayoutVars>
          <dgm:chMax/>
          <dgm:chPref val="3"/>
          <dgm:bulletEnabled val="1"/>
        </dgm:presLayoutVars>
      </dgm:prSet>
      <dgm:spPr/>
    </dgm:pt>
    <dgm:pt modelId="{A00D5712-4F06-43F3-86B0-55A662E7CBAC}" type="pres">
      <dgm:prSet presAssocID="{82B8F2A2-F7C2-46B7-9587-B469D7C2A38E}" presName="childText3" presStyleLbl="solidAlignAcc1" presStyleIdx="2" presStyleCnt="3">
        <dgm:presLayoutVars>
          <dgm:chMax val="0"/>
          <dgm:chPref val="0"/>
          <dgm:bulletEnabled val="1"/>
        </dgm:presLayoutVars>
      </dgm:prSet>
      <dgm:spPr/>
    </dgm:pt>
  </dgm:ptLst>
  <dgm:cxnLst>
    <dgm:cxn modelId="{722C3A03-11A7-42E3-A92D-BCE57E2D1F58}" srcId="{4FC8AE8B-1297-4877-8F3D-37A363A7CE5B}" destId="{82B8F2A2-F7C2-46B7-9587-B469D7C2A38E}" srcOrd="2" destOrd="0" parTransId="{73C166C4-876F-4111-BE4B-BE112B744C4E}" sibTransId="{47F201AC-C7E4-41C5-A303-8CE52F13D9C4}"/>
    <dgm:cxn modelId="{71067C11-5AD0-4BD4-9ACB-29B619658C3B}" type="presOf" srcId="{234CB0C3-F30B-4651-8BBA-F156B1E7E821}" destId="{CA10A2AB-38AC-46CE-ABF7-CF3A04A0527A}" srcOrd="0" destOrd="0" presId="urn:microsoft.com/office/officeart/2009/3/layout/IncreasingArrowsProcess"/>
    <dgm:cxn modelId="{D452C72E-9D35-46F9-91B5-0FF1D6D59FAF}" type="presOf" srcId="{4FC8AE8B-1297-4877-8F3D-37A363A7CE5B}" destId="{7C985681-2E03-48E6-82A8-DF9F5B86E130}" srcOrd="0" destOrd="0" presId="urn:microsoft.com/office/officeart/2009/3/layout/IncreasingArrowsProcess"/>
    <dgm:cxn modelId="{D1A7D85F-30B0-4037-A879-4B1D1F0708B8}" type="presOf" srcId="{E19AEA2F-AE8B-49E4-B1E7-BC8AA9A29DB8}" destId="{A00D5712-4F06-43F3-86B0-55A662E7CBAC}" srcOrd="0" destOrd="0" presId="urn:microsoft.com/office/officeart/2009/3/layout/IncreasingArrowsProcess"/>
    <dgm:cxn modelId="{E3E7766B-F4CB-4152-99DE-01A698D729FF}" srcId="{4FC8AE8B-1297-4877-8F3D-37A363A7CE5B}" destId="{B4BAA876-84DF-4F00-8A3A-79520FEAB1D2}" srcOrd="1" destOrd="0" parTransId="{9A91C33F-2E99-4075-8FF5-9ABB73202741}" sibTransId="{BC8701B6-4F6D-46C1-8233-B8322F4D388B}"/>
    <dgm:cxn modelId="{5F33155A-8879-41D3-A386-25822EF48ED9}" srcId="{4FC8AE8B-1297-4877-8F3D-37A363A7CE5B}" destId="{42F1BB92-38D1-4ED0-9E68-199BCBD1967B}" srcOrd="0" destOrd="0" parTransId="{BE01372E-4E78-4A09-ADF5-E735134D8585}" sibTransId="{905C4513-37F4-4735-8384-52E4B0F7C251}"/>
    <dgm:cxn modelId="{DA3DD27C-3F19-41C8-B57D-08352A6DA2FB}" type="presOf" srcId="{B4BAA876-84DF-4F00-8A3A-79520FEAB1D2}" destId="{AE5437D6-C7EF-40BF-8806-3B89D52287B6}" srcOrd="0" destOrd="0" presId="urn:microsoft.com/office/officeart/2009/3/layout/IncreasingArrowsProcess"/>
    <dgm:cxn modelId="{50262B97-38FE-40C5-8AB4-666C656F30B5}" type="presOf" srcId="{42F1BB92-38D1-4ED0-9E68-199BCBD1967B}" destId="{27F2D46B-187B-4D00-BA80-BAC73DE763E0}" srcOrd="0" destOrd="0" presId="urn:microsoft.com/office/officeart/2009/3/layout/IncreasingArrowsProcess"/>
    <dgm:cxn modelId="{BD8B51AB-86BD-4E40-A795-B2576A97D568}" srcId="{82B8F2A2-F7C2-46B7-9587-B469D7C2A38E}" destId="{E19AEA2F-AE8B-49E4-B1E7-BC8AA9A29DB8}" srcOrd="0" destOrd="0" parTransId="{AA9199F8-3B15-4FB1-B610-DE482C5A59A5}" sibTransId="{BC1C1CB0-634A-42E8-AFA8-F201368AB6AF}"/>
    <dgm:cxn modelId="{F46AB8C1-801B-4873-BE64-28C210EA2332}" srcId="{B4BAA876-84DF-4F00-8A3A-79520FEAB1D2}" destId="{455BAD8C-A7D1-43F9-96C9-B3B57334B225}" srcOrd="0" destOrd="0" parTransId="{20EBDDA7-82ED-4312-882E-BCA1FCE94FCA}" sibTransId="{D6A0CF5C-9D9C-4E1F-BCB6-9BB7099B86C4}"/>
    <dgm:cxn modelId="{BB3E96CF-7F00-4E2A-B1D5-D7D598051611}" type="presOf" srcId="{82B8F2A2-F7C2-46B7-9587-B469D7C2A38E}" destId="{93156956-328E-42AE-8735-EEBA3C788127}" srcOrd="0" destOrd="0" presId="urn:microsoft.com/office/officeart/2009/3/layout/IncreasingArrowsProcess"/>
    <dgm:cxn modelId="{0B4D39EE-35C1-4BD8-8B2C-A76CEDD93B31}" type="presOf" srcId="{455BAD8C-A7D1-43F9-96C9-B3B57334B225}" destId="{5B79DF2D-0B93-46F8-B114-F158AB8417CE}" srcOrd="0" destOrd="0" presId="urn:microsoft.com/office/officeart/2009/3/layout/IncreasingArrowsProcess"/>
    <dgm:cxn modelId="{BC7205F3-012E-42B9-A38E-179E07AE626A}" srcId="{42F1BB92-38D1-4ED0-9E68-199BCBD1967B}" destId="{234CB0C3-F30B-4651-8BBA-F156B1E7E821}" srcOrd="0" destOrd="0" parTransId="{3D5F44DE-8D11-4FFA-98AC-65DC0A77241D}" sibTransId="{013491B0-1F09-48DA-855E-8C4C7AB884AA}"/>
    <dgm:cxn modelId="{86FD8BA7-D105-40CB-83FE-FB81FF36A51B}" type="presParOf" srcId="{7C985681-2E03-48E6-82A8-DF9F5B86E130}" destId="{27F2D46B-187B-4D00-BA80-BAC73DE763E0}" srcOrd="0" destOrd="0" presId="urn:microsoft.com/office/officeart/2009/3/layout/IncreasingArrowsProcess"/>
    <dgm:cxn modelId="{A6EFC6FD-4BE9-4C41-9E37-C502CA79DEBC}" type="presParOf" srcId="{7C985681-2E03-48E6-82A8-DF9F5B86E130}" destId="{CA10A2AB-38AC-46CE-ABF7-CF3A04A0527A}" srcOrd="1" destOrd="0" presId="urn:microsoft.com/office/officeart/2009/3/layout/IncreasingArrowsProcess"/>
    <dgm:cxn modelId="{FEF98673-3A2A-4130-8F81-0E4C3E1100B3}" type="presParOf" srcId="{7C985681-2E03-48E6-82A8-DF9F5B86E130}" destId="{AE5437D6-C7EF-40BF-8806-3B89D52287B6}" srcOrd="2" destOrd="0" presId="urn:microsoft.com/office/officeart/2009/3/layout/IncreasingArrowsProcess"/>
    <dgm:cxn modelId="{19BC3395-034F-42A6-8D5B-DAF7E7A61CD1}" type="presParOf" srcId="{7C985681-2E03-48E6-82A8-DF9F5B86E130}" destId="{5B79DF2D-0B93-46F8-B114-F158AB8417CE}" srcOrd="3" destOrd="0" presId="urn:microsoft.com/office/officeart/2009/3/layout/IncreasingArrowsProcess"/>
    <dgm:cxn modelId="{41DC7EAA-B8BC-40D4-A80A-AB8B893DC7D4}" type="presParOf" srcId="{7C985681-2E03-48E6-82A8-DF9F5B86E130}" destId="{93156956-328E-42AE-8735-EEBA3C788127}" srcOrd="4" destOrd="0" presId="urn:microsoft.com/office/officeart/2009/3/layout/IncreasingArrowsProcess"/>
    <dgm:cxn modelId="{DEFF9112-A908-4A64-84B6-F34B26AF1032}" type="presParOf" srcId="{7C985681-2E03-48E6-82A8-DF9F5B86E130}" destId="{A00D5712-4F06-43F3-86B0-55A662E7CBAC}" srcOrd="5" destOrd="0" presId="urn:microsoft.com/office/officeart/2009/3/layout/IncreasingArrows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85CCDDE-AE79-8A42-A35B-7780910D765E}" type="doc">
      <dgm:prSet loTypeId="urn:microsoft.com/office/officeart/2005/8/layout/hProcess4" loCatId="" qsTypeId="urn:microsoft.com/office/officeart/2005/8/quickstyle/simple1" qsCatId="simple" csTypeId="urn:microsoft.com/office/officeart/2005/8/colors/accent1_2" csCatId="accent1" phldr="1"/>
      <dgm:spPr/>
      <dgm:t>
        <a:bodyPr/>
        <a:lstStyle/>
        <a:p>
          <a:endParaRPr lang="fi-FI"/>
        </a:p>
      </dgm:t>
    </dgm:pt>
    <dgm:pt modelId="{95D80C75-F2E3-E74E-BA10-A4C26287E459}">
      <dgm:prSet phldrT="[Teksti]"/>
      <dgm:spPr>
        <a:solidFill>
          <a:srgbClr val="A3D17D"/>
        </a:solidFill>
      </dgm:spPr>
      <dgm:t>
        <a:bodyPr/>
        <a:lstStyle/>
        <a:p>
          <a:r>
            <a:rPr lang="fi-FI" b="0" dirty="0">
              <a:solidFill>
                <a:schemeClr val="tx1"/>
              </a:solidFill>
              <a:latin typeface="Source Sans Pro" panose="020B0503030403020204" pitchFamily="34" charset="0"/>
              <a:ea typeface="Source Sans Pro" panose="020B0503030403020204" pitchFamily="34" charset="0"/>
            </a:rPr>
            <a:t>Tavoitteen asettaminen</a:t>
          </a:r>
        </a:p>
      </dgm:t>
    </dgm:pt>
    <dgm:pt modelId="{CA96C2B6-D375-BE41-B534-4298295AE91E}" type="parTrans" cxnId="{5277FC33-E205-DB4D-8BAF-CEAD448E4624}">
      <dgm:prSet/>
      <dgm:spPr/>
      <dgm:t>
        <a:bodyPr/>
        <a:lstStyle/>
        <a:p>
          <a:endParaRPr lang="fi-FI"/>
        </a:p>
      </dgm:t>
    </dgm:pt>
    <dgm:pt modelId="{182BDD5C-D639-B142-8BBE-AB556A49C0F3}" type="sibTrans" cxnId="{5277FC33-E205-DB4D-8BAF-CEAD448E4624}">
      <dgm:prSet/>
      <dgm:spPr>
        <a:solidFill>
          <a:srgbClr val="A3D17D"/>
        </a:solidFill>
      </dgm:spPr>
      <dgm:t>
        <a:bodyPr/>
        <a:lstStyle/>
        <a:p>
          <a:endParaRPr lang="fi-FI"/>
        </a:p>
      </dgm:t>
    </dgm:pt>
    <dgm:pt modelId="{59AC52B9-1B02-9C4D-A798-CF1705B030C1}">
      <dgm:prSet phldrT="[Teksti]"/>
      <dgm:spPr>
        <a:ln>
          <a:solidFill>
            <a:srgbClr val="A3D17D"/>
          </a:solidFill>
        </a:ln>
      </dgm:spPr>
      <dgm:t>
        <a:bodyPr/>
        <a:lstStyle/>
        <a:p>
          <a:r>
            <a:rPr lang="fi-FI" b="0" dirty="0">
              <a:latin typeface="Source Sans Pro" panose="020B0503030403020204" pitchFamily="34" charset="0"/>
              <a:ea typeface="Source Sans Pro" panose="020B0503030403020204" pitchFamily="34" charset="0"/>
            </a:rPr>
            <a:t>Aseta itsellesi tavoite ja kirjaa se ylös </a:t>
          </a:r>
        </a:p>
      </dgm:t>
    </dgm:pt>
    <dgm:pt modelId="{99295B35-3004-AF44-AAA5-4A4A5C18714B}" type="parTrans" cxnId="{0CD5EF13-2FDD-3343-88DC-45194708FC4A}">
      <dgm:prSet/>
      <dgm:spPr/>
      <dgm:t>
        <a:bodyPr/>
        <a:lstStyle/>
        <a:p>
          <a:endParaRPr lang="fi-FI"/>
        </a:p>
      </dgm:t>
    </dgm:pt>
    <dgm:pt modelId="{B1782F84-1B9E-044F-B52C-02B59CC32507}" type="sibTrans" cxnId="{0CD5EF13-2FDD-3343-88DC-45194708FC4A}">
      <dgm:prSet/>
      <dgm:spPr/>
      <dgm:t>
        <a:bodyPr/>
        <a:lstStyle/>
        <a:p>
          <a:endParaRPr lang="fi-FI"/>
        </a:p>
      </dgm:t>
    </dgm:pt>
    <dgm:pt modelId="{EA7E5C32-5D26-2445-AFE3-E5388CB4AD05}">
      <dgm:prSet phldrT="[Teksti]"/>
      <dgm:spPr>
        <a:solidFill>
          <a:srgbClr val="62BFD9"/>
        </a:solidFill>
      </dgm:spPr>
      <dgm:t>
        <a:bodyPr/>
        <a:lstStyle/>
        <a:p>
          <a:r>
            <a:rPr lang="fi-FI" b="0" dirty="0">
              <a:solidFill>
                <a:schemeClr val="tx1"/>
              </a:solidFill>
              <a:latin typeface="Source Sans Pro" panose="020B0503030403020204" pitchFamily="34" charset="0"/>
              <a:ea typeface="Source Sans Pro" panose="020B0503030403020204" pitchFamily="34" charset="0"/>
            </a:rPr>
            <a:t>Suunnitelma</a:t>
          </a:r>
        </a:p>
      </dgm:t>
    </dgm:pt>
    <dgm:pt modelId="{C606FC5A-CDAD-4847-BB36-4B9BA6CC72E3}" type="parTrans" cxnId="{34D57330-64BA-E348-87CC-6543FC70BDBC}">
      <dgm:prSet/>
      <dgm:spPr/>
      <dgm:t>
        <a:bodyPr/>
        <a:lstStyle/>
        <a:p>
          <a:endParaRPr lang="fi-FI"/>
        </a:p>
      </dgm:t>
    </dgm:pt>
    <dgm:pt modelId="{A8492078-DD49-4C4D-ACE3-6DA52B0E96A4}" type="sibTrans" cxnId="{34D57330-64BA-E348-87CC-6543FC70BDBC}">
      <dgm:prSet/>
      <dgm:spPr>
        <a:solidFill>
          <a:srgbClr val="62BFD9"/>
        </a:solidFill>
      </dgm:spPr>
      <dgm:t>
        <a:bodyPr/>
        <a:lstStyle/>
        <a:p>
          <a:endParaRPr lang="fi-FI"/>
        </a:p>
      </dgm:t>
    </dgm:pt>
    <dgm:pt modelId="{04684395-CBCD-5A43-B371-97E696467C0F}">
      <dgm:prSet phldrT="[Teksti]"/>
      <dgm:spPr>
        <a:ln>
          <a:solidFill>
            <a:srgbClr val="62BFD9"/>
          </a:solidFill>
        </a:ln>
      </dgm:spPr>
      <dgm:t>
        <a:bodyPr/>
        <a:lstStyle/>
        <a:p>
          <a:r>
            <a:rPr lang="fi-FI" b="0" dirty="0">
              <a:latin typeface="Source Sans Pro" panose="020B0503030403020204" pitchFamily="34" charset="0"/>
              <a:ea typeface="Source Sans Pro" panose="020B0503030403020204" pitchFamily="34" charset="0"/>
            </a:rPr>
            <a:t>Pilko tavoite osiin ja tee suunnitelma esimerkiksi aikataulun muodossa. </a:t>
          </a:r>
        </a:p>
      </dgm:t>
    </dgm:pt>
    <dgm:pt modelId="{DBBCCE55-C93A-B94B-9E92-109BF415C1BA}" type="parTrans" cxnId="{034D03B0-B5C6-EE46-818C-135867B7F1D6}">
      <dgm:prSet/>
      <dgm:spPr/>
      <dgm:t>
        <a:bodyPr/>
        <a:lstStyle/>
        <a:p>
          <a:endParaRPr lang="fi-FI"/>
        </a:p>
      </dgm:t>
    </dgm:pt>
    <dgm:pt modelId="{27972546-66E3-CB42-9E92-68A2BAF96CF3}" type="sibTrans" cxnId="{034D03B0-B5C6-EE46-818C-135867B7F1D6}">
      <dgm:prSet/>
      <dgm:spPr/>
      <dgm:t>
        <a:bodyPr/>
        <a:lstStyle/>
        <a:p>
          <a:endParaRPr lang="fi-FI"/>
        </a:p>
      </dgm:t>
    </dgm:pt>
    <dgm:pt modelId="{0A02FB68-2A39-C74B-8432-E055C255BA35}">
      <dgm:prSet phldrT="[Teksti]"/>
      <dgm:spPr>
        <a:solidFill>
          <a:srgbClr val="FCF169"/>
        </a:solidFill>
      </dgm:spPr>
      <dgm:t>
        <a:bodyPr/>
        <a:lstStyle/>
        <a:p>
          <a:r>
            <a:rPr lang="fi-FI" b="0" dirty="0">
              <a:solidFill>
                <a:schemeClr val="tx1"/>
              </a:solidFill>
              <a:latin typeface="Source Sans Pro" panose="020B0503030403020204" pitchFamily="34" charset="0"/>
              <a:ea typeface="Source Sans Pro" panose="020B0503030403020204" pitchFamily="34" charset="0"/>
            </a:rPr>
            <a:t>Arviointi</a:t>
          </a:r>
        </a:p>
      </dgm:t>
    </dgm:pt>
    <dgm:pt modelId="{CA26397A-8817-3543-9A22-37BEFB1C81E4}" type="parTrans" cxnId="{EE0AF327-B90C-2B4A-BA2D-EDC76529CB13}">
      <dgm:prSet/>
      <dgm:spPr/>
      <dgm:t>
        <a:bodyPr/>
        <a:lstStyle/>
        <a:p>
          <a:endParaRPr lang="fi-FI"/>
        </a:p>
      </dgm:t>
    </dgm:pt>
    <dgm:pt modelId="{70FB3CE4-1494-C344-9DE9-CB63DF911A7B}" type="sibTrans" cxnId="{EE0AF327-B90C-2B4A-BA2D-EDC76529CB13}">
      <dgm:prSet/>
      <dgm:spPr/>
      <dgm:t>
        <a:bodyPr/>
        <a:lstStyle/>
        <a:p>
          <a:endParaRPr lang="fi-FI"/>
        </a:p>
      </dgm:t>
    </dgm:pt>
    <dgm:pt modelId="{A1A0137C-6299-2148-A8AA-6EDFA997EBEA}">
      <dgm:prSet phldrT="[Teksti]"/>
      <dgm:spPr>
        <a:ln>
          <a:solidFill>
            <a:srgbClr val="FCF169"/>
          </a:solidFill>
        </a:ln>
      </dgm:spPr>
      <dgm:t>
        <a:bodyPr/>
        <a:lstStyle/>
        <a:p>
          <a:r>
            <a:rPr lang="fi-FI" b="0" dirty="0">
              <a:latin typeface="Source Sans Pro" panose="020B0503030403020204" pitchFamily="34" charset="0"/>
              <a:ea typeface="Source Sans Pro" panose="020B0503030403020204" pitchFamily="34" charset="0"/>
            </a:rPr>
            <a:t>Toteutuiko tavoite? </a:t>
          </a:r>
        </a:p>
      </dgm:t>
    </dgm:pt>
    <dgm:pt modelId="{ED6BF93B-E9DD-0948-8804-3E291474B45D}" type="parTrans" cxnId="{C959521C-3EB8-ED49-9FCF-E7D8F5ED5AD6}">
      <dgm:prSet/>
      <dgm:spPr/>
      <dgm:t>
        <a:bodyPr/>
        <a:lstStyle/>
        <a:p>
          <a:endParaRPr lang="fi-FI"/>
        </a:p>
      </dgm:t>
    </dgm:pt>
    <dgm:pt modelId="{530454AF-8A2C-5445-B76D-5F1275DFF5EE}" type="sibTrans" cxnId="{C959521C-3EB8-ED49-9FCF-E7D8F5ED5AD6}">
      <dgm:prSet/>
      <dgm:spPr/>
      <dgm:t>
        <a:bodyPr/>
        <a:lstStyle/>
        <a:p>
          <a:endParaRPr lang="fi-FI"/>
        </a:p>
      </dgm:t>
    </dgm:pt>
    <dgm:pt modelId="{B7E71C3B-49B3-E240-A9D3-33120B636EE3}">
      <dgm:prSet phldrT="[Teksti]"/>
      <dgm:spPr>
        <a:ln>
          <a:solidFill>
            <a:srgbClr val="62BFD9"/>
          </a:solidFill>
        </a:ln>
      </dgm:spPr>
      <dgm:t>
        <a:bodyPr/>
        <a:lstStyle/>
        <a:p>
          <a:r>
            <a:rPr lang="fi-FI" b="0" dirty="0">
              <a:latin typeface="Source Sans Pro" panose="020B0503030403020204" pitchFamily="34" charset="0"/>
              <a:ea typeface="Source Sans Pro" panose="020B0503030403020204" pitchFamily="34" charset="0"/>
            </a:rPr>
            <a:t>Mitä sinun täytyy tehdä saavuttaaksesi tavoitteen? </a:t>
          </a:r>
        </a:p>
      </dgm:t>
    </dgm:pt>
    <dgm:pt modelId="{EB1FC76A-7FC9-834C-B78D-1F2DF6601627}" type="parTrans" cxnId="{66258906-612B-7E46-A88F-77DA12C82DEF}">
      <dgm:prSet/>
      <dgm:spPr/>
      <dgm:t>
        <a:bodyPr/>
        <a:lstStyle/>
        <a:p>
          <a:endParaRPr lang="fi-FI"/>
        </a:p>
      </dgm:t>
    </dgm:pt>
    <dgm:pt modelId="{7EC138CB-86A0-9940-959E-83A98D5C94BD}" type="sibTrans" cxnId="{66258906-612B-7E46-A88F-77DA12C82DEF}">
      <dgm:prSet/>
      <dgm:spPr/>
      <dgm:t>
        <a:bodyPr/>
        <a:lstStyle/>
        <a:p>
          <a:endParaRPr lang="fi-FI"/>
        </a:p>
      </dgm:t>
    </dgm:pt>
    <dgm:pt modelId="{5387D26B-1B93-1A4C-8271-655D5ABFA19B}">
      <dgm:prSet phldrT="[Teksti]"/>
      <dgm:spPr>
        <a:ln>
          <a:solidFill>
            <a:srgbClr val="62BFD9"/>
          </a:solidFill>
        </a:ln>
      </dgm:spPr>
      <dgm:t>
        <a:bodyPr/>
        <a:lstStyle/>
        <a:p>
          <a:r>
            <a:rPr lang="fi-FI" b="0" dirty="0">
              <a:latin typeface="Source Sans Pro" panose="020B0503030403020204" pitchFamily="34" charset="0"/>
              <a:ea typeface="Source Sans Pro" panose="020B0503030403020204" pitchFamily="34" charset="0"/>
            </a:rPr>
            <a:t>Mikä on aikataulusi? </a:t>
          </a:r>
        </a:p>
      </dgm:t>
    </dgm:pt>
    <dgm:pt modelId="{77A6015B-442F-3B4B-8BFA-ED90CFA36ABD}" type="parTrans" cxnId="{F8D2F4F4-857D-3145-A0BF-A2321EF6D63A}">
      <dgm:prSet/>
      <dgm:spPr/>
      <dgm:t>
        <a:bodyPr/>
        <a:lstStyle/>
        <a:p>
          <a:endParaRPr lang="fi-FI"/>
        </a:p>
      </dgm:t>
    </dgm:pt>
    <dgm:pt modelId="{073640C8-1B59-264E-AC30-63FDB0CB9C94}" type="sibTrans" cxnId="{F8D2F4F4-857D-3145-A0BF-A2321EF6D63A}">
      <dgm:prSet/>
      <dgm:spPr/>
      <dgm:t>
        <a:bodyPr/>
        <a:lstStyle/>
        <a:p>
          <a:endParaRPr lang="fi-FI"/>
        </a:p>
      </dgm:t>
    </dgm:pt>
    <dgm:pt modelId="{5C3E4971-13E0-1E4C-BE09-B69D8E17123A}">
      <dgm:prSet phldrT="[Teksti]"/>
      <dgm:spPr>
        <a:ln>
          <a:solidFill>
            <a:srgbClr val="62BFD9"/>
          </a:solidFill>
        </a:ln>
      </dgm:spPr>
      <dgm:t>
        <a:bodyPr/>
        <a:lstStyle/>
        <a:p>
          <a:r>
            <a:rPr lang="fi-FI" b="0" dirty="0">
              <a:latin typeface="Source Sans Pro" panose="020B0503030403020204" pitchFamily="34" charset="0"/>
              <a:ea typeface="Source Sans Pro" panose="020B0503030403020204" pitchFamily="34" charset="0"/>
            </a:rPr>
            <a:t>Tarvitsetko jonkinlaista materiaalia, ideoita tai apua? </a:t>
          </a:r>
        </a:p>
      </dgm:t>
    </dgm:pt>
    <dgm:pt modelId="{9E9BB1F9-CB6F-C94E-A7B9-B0DE845EB166}" type="parTrans" cxnId="{59DBC926-C321-7447-865E-BBAFA0597A45}">
      <dgm:prSet/>
      <dgm:spPr/>
      <dgm:t>
        <a:bodyPr/>
        <a:lstStyle/>
        <a:p>
          <a:endParaRPr lang="fi-FI"/>
        </a:p>
      </dgm:t>
    </dgm:pt>
    <dgm:pt modelId="{FE1F717B-6D32-C648-B175-3EB9019CACAE}" type="sibTrans" cxnId="{59DBC926-C321-7447-865E-BBAFA0597A45}">
      <dgm:prSet/>
      <dgm:spPr/>
      <dgm:t>
        <a:bodyPr/>
        <a:lstStyle/>
        <a:p>
          <a:endParaRPr lang="fi-FI"/>
        </a:p>
      </dgm:t>
    </dgm:pt>
    <dgm:pt modelId="{21E790A8-D6BA-D345-9697-CC5F0BC4186C}">
      <dgm:prSet phldrT="[Teksti]"/>
      <dgm:spPr>
        <a:ln>
          <a:solidFill>
            <a:srgbClr val="62BFD9"/>
          </a:solidFill>
        </a:ln>
      </dgm:spPr>
      <dgm:t>
        <a:bodyPr/>
        <a:lstStyle/>
        <a:p>
          <a:r>
            <a:rPr lang="fi-FI" b="0" dirty="0">
              <a:latin typeface="Source Sans Pro" panose="020B0503030403020204" pitchFamily="34" charset="0"/>
              <a:ea typeface="Source Sans Pro" panose="020B0503030403020204" pitchFamily="34" charset="0"/>
            </a:rPr>
            <a:t>Keneltä voisit pyytää apua? </a:t>
          </a:r>
        </a:p>
      </dgm:t>
    </dgm:pt>
    <dgm:pt modelId="{A00321BC-FD88-084A-8DC0-F5FCDCC5FA3A}" type="parTrans" cxnId="{54106475-2115-8540-AAA7-36B4D07020F8}">
      <dgm:prSet/>
      <dgm:spPr/>
      <dgm:t>
        <a:bodyPr/>
        <a:lstStyle/>
        <a:p>
          <a:endParaRPr lang="fi-FI"/>
        </a:p>
      </dgm:t>
    </dgm:pt>
    <dgm:pt modelId="{500BFF30-323A-C845-9535-64CF381E0460}" type="sibTrans" cxnId="{54106475-2115-8540-AAA7-36B4D07020F8}">
      <dgm:prSet/>
      <dgm:spPr/>
      <dgm:t>
        <a:bodyPr/>
        <a:lstStyle/>
        <a:p>
          <a:endParaRPr lang="fi-FI"/>
        </a:p>
      </dgm:t>
    </dgm:pt>
    <dgm:pt modelId="{B5B24A13-5BF6-FC4F-A7C6-37A43274927B}">
      <dgm:prSet phldrT="[Teksti]"/>
      <dgm:spPr>
        <a:ln>
          <a:solidFill>
            <a:srgbClr val="FCF169"/>
          </a:solidFill>
        </a:ln>
      </dgm:spPr>
      <dgm:t>
        <a:bodyPr/>
        <a:lstStyle/>
        <a:p>
          <a:r>
            <a:rPr lang="fi-FI" b="0" dirty="0">
              <a:latin typeface="Source Sans Pro" panose="020B0503030403020204" pitchFamily="34" charset="0"/>
              <a:ea typeface="Source Sans Pro" panose="020B0503030403020204" pitchFamily="34" charset="0"/>
            </a:rPr>
            <a:t>Oliko tavoite realistinen? ​</a:t>
          </a:r>
        </a:p>
      </dgm:t>
    </dgm:pt>
    <dgm:pt modelId="{C00681C0-EAFF-804F-86EA-9DCF0C75AA2C}" type="parTrans" cxnId="{26FDFE54-BAF9-0340-A1EA-32D5FD8319A5}">
      <dgm:prSet/>
      <dgm:spPr/>
      <dgm:t>
        <a:bodyPr/>
        <a:lstStyle/>
        <a:p>
          <a:endParaRPr lang="fi-FI"/>
        </a:p>
      </dgm:t>
    </dgm:pt>
    <dgm:pt modelId="{9CF86804-2A13-4148-9A22-9633AA965873}" type="sibTrans" cxnId="{26FDFE54-BAF9-0340-A1EA-32D5FD8319A5}">
      <dgm:prSet/>
      <dgm:spPr/>
      <dgm:t>
        <a:bodyPr/>
        <a:lstStyle/>
        <a:p>
          <a:endParaRPr lang="fi-FI"/>
        </a:p>
      </dgm:t>
    </dgm:pt>
    <dgm:pt modelId="{09DF2E6C-FBB6-2444-AF2D-FFCAAF3595B0}">
      <dgm:prSet phldrT="[Teksti]"/>
      <dgm:spPr>
        <a:ln>
          <a:solidFill>
            <a:srgbClr val="FCF169"/>
          </a:solidFill>
        </a:ln>
      </dgm:spPr>
      <dgm:t>
        <a:bodyPr/>
        <a:lstStyle/>
        <a:p>
          <a:r>
            <a:rPr lang="fi-FI" b="0" dirty="0">
              <a:latin typeface="Source Sans Pro" panose="020B0503030403020204" pitchFamily="34" charset="0"/>
              <a:ea typeface="Source Sans Pro" panose="020B0503030403020204" pitchFamily="34" charset="0"/>
            </a:rPr>
            <a:t>Miksi epäonnistuin tai onnistuin: Mitkä toimintatavat tai asiat arjessani auttoivat minua asian ylläpitämisessä, tai vastaavasti estivät tai hankaloittivat tavoitteen saavuttamista? ​</a:t>
          </a:r>
          <a:br>
            <a:rPr lang="fi-FI" b="0" dirty="0">
              <a:latin typeface="Source Sans Pro" panose="020B0503030403020204" pitchFamily="34" charset="0"/>
              <a:ea typeface="Source Sans Pro" panose="020B0503030403020204" pitchFamily="34" charset="0"/>
            </a:rPr>
          </a:br>
          <a:r>
            <a:rPr lang="fi-FI" b="0" dirty="0">
              <a:latin typeface="Source Sans Pro" panose="020B0503030403020204" pitchFamily="34" charset="0"/>
              <a:ea typeface="Source Sans Pro" panose="020B0503030403020204" pitchFamily="34" charset="0"/>
            </a:rPr>
            <a:t>Mitä voisi tehdä eri tavalla? </a:t>
          </a:r>
        </a:p>
      </dgm:t>
    </dgm:pt>
    <dgm:pt modelId="{A7B7FEB8-218E-2043-8D4C-55438235C3E4}" type="parTrans" cxnId="{BC4DE183-24EE-B14A-AD4D-791BDF35097C}">
      <dgm:prSet/>
      <dgm:spPr/>
      <dgm:t>
        <a:bodyPr/>
        <a:lstStyle/>
        <a:p>
          <a:endParaRPr lang="fi-FI"/>
        </a:p>
      </dgm:t>
    </dgm:pt>
    <dgm:pt modelId="{1327600A-E212-D840-B495-A6B6429964B9}" type="sibTrans" cxnId="{BC4DE183-24EE-B14A-AD4D-791BDF35097C}">
      <dgm:prSet/>
      <dgm:spPr/>
      <dgm:t>
        <a:bodyPr/>
        <a:lstStyle/>
        <a:p>
          <a:endParaRPr lang="fi-FI"/>
        </a:p>
      </dgm:t>
    </dgm:pt>
    <dgm:pt modelId="{D94FADE8-C430-704A-BD5B-E1D83203E4C5}">
      <dgm:prSet phldrT="[Teksti]"/>
      <dgm:spPr>
        <a:ln>
          <a:solidFill>
            <a:srgbClr val="FCF169"/>
          </a:solidFill>
        </a:ln>
      </dgm:spPr>
      <dgm:t>
        <a:bodyPr/>
        <a:lstStyle/>
        <a:p>
          <a:r>
            <a:rPr lang="fi-FI" b="0" dirty="0">
              <a:latin typeface="Source Sans Pro" panose="020B0503030403020204" pitchFamily="34" charset="0"/>
              <a:ea typeface="Source Sans Pro" panose="020B0503030403020204" pitchFamily="34" charset="0"/>
            </a:rPr>
            <a:t>Mitä jäi vielä saavuttamatta? </a:t>
          </a:r>
        </a:p>
      </dgm:t>
    </dgm:pt>
    <dgm:pt modelId="{6C9C7F7B-CCBC-D445-B5CE-157D410C8EA1}" type="parTrans" cxnId="{DC2EBA22-AF9F-DD4D-9519-6221996FD08D}">
      <dgm:prSet/>
      <dgm:spPr/>
      <dgm:t>
        <a:bodyPr/>
        <a:lstStyle/>
        <a:p>
          <a:endParaRPr lang="fi-FI"/>
        </a:p>
      </dgm:t>
    </dgm:pt>
    <dgm:pt modelId="{1426F8DC-F540-2747-9253-ED22C1C01D24}" type="sibTrans" cxnId="{DC2EBA22-AF9F-DD4D-9519-6221996FD08D}">
      <dgm:prSet/>
      <dgm:spPr/>
      <dgm:t>
        <a:bodyPr/>
        <a:lstStyle/>
        <a:p>
          <a:endParaRPr lang="fi-FI"/>
        </a:p>
      </dgm:t>
    </dgm:pt>
    <dgm:pt modelId="{144BC3A0-C201-8B47-970A-29FABC9E03D9}" type="pres">
      <dgm:prSet presAssocID="{985CCDDE-AE79-8A42-A35B-7780910D765E}" presName="Name0" presStyleCnt="0">
        <dgm:presLayoutVars>
          <dgm:dir/>
          <dgm:animLvl val="lvl"/>
          <dgm:resizeHandles val="exact"/>
        </dgm:presLayoutVars>
      </dgm:prSet>
      <dgm:spPr/>
    </dgm:pt>
    <dgm:pt modelId="{1ADED1B0-C249-E244-9DF1-5ABCBF584522}" type="pres">
      <dgm:prSet presAssocID="{985CCDDE-AE79-8A42-A35B-7780910D765E}" presName="tSp" presStyleCnt="0"/>
      <dgm:spPr/>
    </dgm:pt>
    <dgm:pt modelId="{AFA2AAA7-53F7-D649-90DF-1D275A4407B7}" type="pres">
      <dgm:prSet presAssocID="{985CCDDE-AE79-8A42-A35B-7780910D765E}" presName="bSp" presStyleCnt="0"/>
      <dgm:spPr/>
    </dgm:pt>
    <dgm:pt modelId="{63316B36-1A9C-A348-8961-FC5934A5D161}" type="pres">
      <dgm:prSet presAssocID="{985CCDDE-AE79-8A42-A35B-7780910D765E}" presName="process" presStyleCnt="0"/>
      <dgm:spPr/>
    </dgm:pt>
    <dgm:pt modelId="{CFDCB095-7B94-624A-9545-2CA5335EC00E}" type="pres">
      <dgm:prSet presAssocID="{95D80C75-F2E3-E74E-BA10-A4C26287E459}" presName="composite1" presStyleCnt="0"/>
      <dgm:spPr/>
    </dgm:pt>
    <dgm:pt modelId="{C98CD1AF-B8E8-0E44-A225-8D9D79616B45}" type="pres">
      <dgm:prSet presAssocID="{95D80C75-F2E3-E74E-BA10-A4C26287E459}" presName="dummyNode1" presStyleLbl="node1" presStyleIdx="0" presStyleCnt="3"/>
      <dgm:spPr/>
    </dgm:pt>
    <dgm:pt modelId="{662DB8CD-9106-4B4B-A979-92D0E4E81FB9}" type="pres">
      <dgm:prSet presAssocID="{95D80C75-F2E3-E74E-BA10-A4C26287E459}" presName="childNode1" presStyleLbl="bgAcc1" presStyleIdx="0" presStyleCnt="3">
        <dgm:presLayoutVars>
          <dgm:bulletEnabled val="1"/>
        </dgm:presLayoutVars>
      </dgm:prSet>
      <dgm:spPr/>
    </dgm:pt>
    <dgm:pt modelId="{3C4761F3-BCF3-4040-98FE-4EBACCB30037}" type="pres">
      <dgm:prSet presAssocID="{95D80C75-F2E3-E74E-BA10-A4C26287E459}" presName="childNode1tx" presStyleLbl="bgAcc1" presStyleIdx="0" presStyleCnt="3">
        <dgm:presLayoutVars>
          <dgm:bulletEnabled val="1"/>
        </dgm:presLayoutVars>
      </dgm:prSet>
      <dgm:spPr/>
    </dgm:pt>
    <dgm:pt modelId="{2C24C4FC-DBC5-3E42-9D94-03D8BCB48C49}" type="pres">
      <dgm:prSet presAssocID="{95D80C75-F2E3-E74E-BA10-A4C26287E459}" presName="parentNode1" presStyleLbl="node1" presStyleIdx="0" presStyleCnt="3">
        <dgm:presLayoutVars>
          <dgm:chMax val="1"/>
          <dgm:bulletEnabled val="1"/>
        </dgm:presLayoutVars>
      </dgm:prSet>
      <dgm:spPr/>
    </dgm:pt>
    <dgm:pt modelId="{7DA5AD0D-9227-3045-8551-F8DE64568AFF}" type="pres">
      <dgm:prSet presAssocID="{95D80C75-F2E3-E74E-BA10-A4C26287E459}" presName="connSite1" presStyleCnt="0"/>
      <dgm:spPr/>
    </dgm:pt>
    <dgm:pt modelId="{485C83B1-B48A-6A41-83AE-87CD53929096}" type="pres">
      <dgm:prSet presAssocID="{182BDD5C-D639-B142-8BBE-AB556A49C0F3}" presName="Name9" presStyleLbl="sibTrans2D1" presStyleIdx="0" presStyleCnt="2"/>
      <dgm:spPr/>
    </dgm:pt>
    <dgm:pt modelId="{B9A65572-D885-9040-9FEC-483ACCF285BD}" type="pres">
      <dgm:prSet presAssocID="{EA7E5C32-5D26-2445-AFE3-E5388CB4AD05}" presName="composite2" presStyleCnt="0"/>
      <dgm:spPr/>
    </dgm:pt>
    <dgm:pt modelId="{54D6E4CC-7C9D-7E4B-94EF-232E4F283D2E}" type="pres">
      <dgm:prSet presAssocID="{EA7E5C32-5D26-2445-AFE3-E5388CB4AD05}" presName="dummyNode2" presStyleLbl="node1" presStyleIdx="0" presStyleCnt="3"/>
      <dgm:spPr/>
    </dgm:pt>
    <dgm:pt modelId="{595F0C4E-7A50-F046-937B-0CFD1E36CA4D}" type="pres">
      <dgm:prSet presAssocID="{EA7E5C32-5D26-2445-AFE3-E5388CB4AD05}" presName="childNode2" presStyleLbl="bgAcc1" presStyleIdx="1" presStyleCnt="3">
        <dgm:presLayoutVars>
          <dgm:bulletEnabled val="1"/>
        </dgm:presLayoutVars>
      </dgm:prSet>
      <dgm:spPr/>
    </dgm:pt>
    <dgm:pt modelId="{860E9984-E75E-8949-A79F-A165FF899F16}" type="pres">
      <dgm:prSet presAssocID="{EA7E5C32-5D26-2445-AFE3-E5388CB4AD05}" presName="childNode2tx" presStyleLbl="bgAcc1" presStyleIdx="1" presStyleCnt="3">
        <dgm:presLayoutVars>
          <dgm:bulletEnabled val="1"/>
        </dgm:presLayoutVars>
      </dgm:prSet>
      <dgm:spPr/>
    </dgm:pt>
    <dgm:pt modelId="{9E016F1E-DD04-8D40-B484-64B0342060A8}" type="pres">
      <dgm:prSet presAssocID="{EA7E5C32-5D26-2445-AFE3-E5388CB4AD05}" presName="parentNode2" presStyleLbl="node1" presStyleIdx="1" presStyleCnt="3">
        <dgm:presLayoutVars>
          <dgm:chMax val="0"/>
          <dgm:bulletEnabled val="1"/>
        </dgm:presLayoutVars>
      </dgm:prSet>
      <dgm:spPr/>
    </dgm:pt>
    <dgm:pt modelId="{32108DAE-AF08-4143-94EF-9F9392647047}" type="pres">
      <dgm:prSet presAssocID="{EA7E5C32-5D26-2445-AFE3-E5388CB4AD05}" presName="connSite2" presStyleCnt="0"/>
      <dgm:spPr/>
    </dgm:pt>
    <dgm:pt modelId="{F351AE35-552E-8C40-82D0-7FEF4A53D2C9}" type="pres">
      <dgm:prSet presAssocID="{A8492078-DD49-4C4D-ACE3-6DA52B0E96A4}" presName="Name18" presStyleLbl="sibTrans2D1" presStyleIdx="1" presStyleCnt="2"/>
      <dgm:spPr/>
    </dgm:pt>
    <dgm:pt modelId="{CAD1D73C-26BB-4044-8A54-55D237E16014}" type="pres">
      <dgm:prSet presAssocID="{0A02FB68-2A39-C74B-8432-E055C255BA35}" presName="composite1" presStyleCnt="0"/>
      <dgm:spPr/>
    </dgm:pt>
    <dgm:pt modelId="{9395B96C-33DD-234A-912B-5CBA5887609B}" type="pres">
      <dgm:prSet presAssocID="{0A02FB68-2A39-C74B-8432-E055C255BA35}" presName="dummyNode1" presStyleLbl="node1" presStyleIdx="1" presStyleCnt="3"/>
      <dgm:spPr/>
    </dgm:pt>
    <dgm:pt modelId="{545D94BF-B893-714C-9983-6086C0CB811B}" type="pres">
      <dgm:prSet presAssocID="{0A02FB68-2A39-C74B-8432-E055C255BA35}" presName="childNode1" presStyleLbl="bgAcc1" presStyleIdx="2" presStyleCnt="3">
        <dgm:presLayoutVars>
          <dgm:bulletEnabled val="1"/>
        </dgm:presLayoutVars>
      </dgm:prSet>
      <dgm:spPr/>
    </dgm:pt>
    <dgm:pt modelId="{B0A4C2F2-8FC9-4C48-B3EA-5BA88A515681}" type="pres">
      <dgm:prSet presAssocID="{0A02FB68-2A39-C74B-8432-E055C255BA35}" presName="childNode1tx" presStyleLbl="bgAcc1" presStyleIdx="2" presStyleCnt="3">
        <dgm:presLayoutVars>
          <dgm:bulletEnabled val="1"/>
        </dgm:presLayoutVars>
      </dgm:prSet>
      <dgm:spPr/>
    </dgm:pt>
    <dgm:pt modelId="{71CB3EBD-1AEB-B247-9F90-5C3B0282128F}" type="pres">
      <dgm:prSet presAssocID="{0A02FB68-2A39-C74B-8432-E055C255BA35}" presName="parentNode1" presStyleLbl="node1" presStyleIdx="2" presStyleCnt="3">
        <dgm:presLayoutVars>
          <dgm:chMax val="1"/>
          <dgm:bulletEnabled val="1"/>
        </dgm:presLayoutVars>
      </dgm:prSet>
      <dgm:spPr/>
    </dgm:pt>
    <dgm:pt modelId="{627FEA4B-214E-C846-998F-88F9519570D9}" type="pres">
      <dgm:prSet presAssocID="{0A02FB68-2A39-C74B-8432-E055C255BA35}" presName="connSite1" presStyleCnt="0"/>
      <dgm:spPr/>
    </dgm:pt>
  </dgm:ptLst>
  <dgm:cxnLst>
    <dgm:cxn modelId="{F48F3F02-4FFD-294C-BA11-04B7DEFE87B5}" type="presOf" srcId="{0A02FB68-2A39-C74B-8432-E055C255BA35}" destId="{71CB3EBD-1AEB-B247-9F90-5C3B0282128F}" srcOrd="0" destOrd="0" presId="urn:microsoft.com/office/officeart/2005/8/layout/hProcess4"/>
    <dgm:cxn modelId="{66258906-612B-7E46-A88F-77DA12C82DEF}" srcId="{EA7E5C32-5D26-2445-AFE3-E5388CB4AD05}" destId="{B7E71C3B-49B3-E240-A9D3-33120B636EE3}" srcOrd="1" destOrd="0" parTransId="{EB1FC76A-7FC9-834C-B78D-1F2DF6601627}" sibTransId="{7EC138CB-86A0-9940-959E-83A98D5C94BD}"/>
    <dgm:cxn modelId="{B25D8A13-48FF-254E-8002-2BC5C9CF61D5}" type="presOf" srcId="{D94FADE8-C430-704A-BD5B-E1D83203E4C5}" destId="{545D94BF-B893-714C-9983-6086C0CB811B}" srcOrd="0" destOrd="3" presId="urn:microsoft.com/office/officeart/2005/8/layout/hProcess4"/>
    <dgm:cxn modelId="{0CD5EF13-2FDD-3343-88DC-45194708FC4A}" srcId="{95D80C75-F2E3-E74E-BA10-A4C26287E459}" destId="{59AC52B9-1B02-9C4D-A798-CF1705B030C1}" srcOrd="0" destOrd="0" parTransId="{99295B35-3004-AF44-AAA5-4A4A5C18714B}" sibTransId="{B1782F84-1B9E-044F-B52C-02B59CC32507}"/>
    <dgm:cxn modelId="{4E611B17-E0A1-4044-9CA1-BA05FAEE9E92}" type="presOf" srcId="{B7E71C3B-49B3-E240-A9D3-33120B636EE3}" destId="{860E9984-E75E-8949-A79F-A165FF899F16}" srcOrd="1" destOrd="1" presId="urn:microsoft.com/office/officeart/2005/8/layout/hProcess4"/>
    <dgm:cxn modelId="{C959521C-3EB8-ED49-9FCF-E7D8F5ED5AD6}" srcId="{0A02FB68-2A39-C74B-8432-E055C255BA35}" destId="{A1A0137C-6299-2148-A8AA-6EDFA997EBEA}" srcOrd="0" destOrd="0" parTransId="{ED6BF93B-E9DD-0948-8804-3E291474B45D}" sibTransId="{530454AF-8A2C-5445-B76D-5F1275DFF5EE}"/>
    <dgm:cxn modelId="{C0BFBA21-C92A-B345-94DF-DAB70F558128}" type="presOf" srcId="{D94FADE8-C430-704A-BD5B-E1D83203E4C5}" destId="{B0A4C2F2-8FC9-4C48-B3EA-5BA88A515681}" srcOrd="1" destOrd="3" presId="urn:microsoft.com/office/officeart/2005/8/layout/hProcess4"/>
    <dgm:cxn modelId="{DC2EBA22-AF9F-DD4D-9519-6221996FD08D}" srcId="{0A02FB68-2A39-C74B-8432-E055C255BA35}" destId="{D94FADE8-C430-704A-BD5B-E1D83203E4C5}" srcOrd="3" destOrd="0" parTransId="{6C9C7F7B-CCBC-D445-B5CE-157D410C8EA1}" sibTransId="{1426F8DC-F540-2747-9253-ED22C1C01D24}"/>
    <dgm:cxn modelId="{59DBC926-C321-7447-865E-BBAFA0597A45}" srcId="{EA7E5C32-5D26-2445-AFE3-E5388CB4AD05}" destId="{5C3E4971-13E0-1E4C-BE09-B69D8E17123A}" srcOrd="3" destOrd="0" parTransId="{9E9BB1F9-CB6F-C94E-A7B9-B0DE845EB166}" sibTransId="{FE1F717B-6D32-C648-B175-3EB9019CACAE}"/>
    <dgm:cxn modelId="{EE0AF327-B90C-2B4A-BA2D-EDC76529CB13}" srcId="{985CCDDE-AE79-8A42-A35B-7780910D765E}" destId="{0A02FB68-2A39-C74B-8432-E055C255BA35}" srcOrd="2" destOrd="0" parTransId="{CA26397A-8817-3543-9A22-37BEFB1C81E4}" sibTransId="{70FB3CE4-1494-C344-9DE9-CB63DF911A7B}"/>
    <dgm:cxn modelId="{6AAF6B28-BD69-8448-B6C8-DBAB4A25EA97}" type="presOf" srcId="{09DF2E6C-FBB6-2444-AF2D-FFCAAF3595B0}" destId="{545D94BF-B893-714C-9983-6086C0CB811B}" srcOrd="0" destOrd="2" presId="urn:microsoft.com/office/officeart/2005/8/layout/hProcess4"/>
    <dgm:cxn modelId="{D4AAA12B-2AAE-F24D-92A2-A6E86F41FE1B}" type="presOf" srcId="{B7E71C3B-49B3-E240-A9D3-33120B636EE3}" destId="{595F0C4E-7A50-F046-937B-0CFD1E36CA4D}" srcOrd="0" destOrd="1" presId="urn:microsoft.com/office/officeart/2005/8/layout/hProcess4"/>
    <dgm:cxn modelId="{34D57330-64BA-E348-87CC-6543FC70BDBC}" srcId="{985CCDDE-AE79-8A42-A35B-7780910D765E}" destId="{EA7E5C32-5D26-2445-AFE3-E5388CB4AD05}" srcOrd="1" destOrd="0" parTransId="{C606FC5A-CDAD-4847-BB36-4B9BA6CC72E3}" sibTransId="{A8492078-DD49-4C4D-ACE3-6DA52B0E96A4}"/>
    <dgm:cxn modelId="{5277FC33-E205-DB4D-8BAF-CEAD448E4624}" srcId="{985CCDDE-AE79-8A42-A35B-7780910D765E}" destId="{95D80C75-F2E3-E74E-BA10-A4C26287E459}" srcOrd="0" destOrd="0" parTransId="{CA96C2B6-D375-BE41-B534-4298295AE91E}" sibTransId="{182BDD5C-D639-B142-8BBE-AB556A49C0F3}"/>
    <dgm:cxn modelId="{800D943B-19EA-8B4E-B090-D171BFFDA9BA}" type="presOf" srcId="{5C3E4971-13E0-1E4C-BE09-B69D8E17123A}" destId="{860E9984-E75E-8949-A79F-A165FF899F16}" srcOrd="1" destOrd="3" presId="urn:microsoft.com/office/officeart/2005/8/layout/hProcess4"/>
    <dgm:cxn modelId="{C48BBD5D-FC03-5D40-A26C-09A7A93139B4}" type="presOf" srcId="{04684395-CBCD-5A43-B371-97E696467C0F}" destId="{595F0C4E-7A50-F046-937B-0CFD1E36CA4D}" srcOrd="0" destOrd="0" presId="urn:microsoft.com/office/officeart/2005/8/layout/hProcess4"/>
    <dgm:cxn modelId="{1191C367-ABB2-8044-B061-49B5A2E3E30A}" type="presOf" srcId="{EA7E5C32-5D26-2445-AFE3-E5388CB4AD05}" destId="{9E016F1E-DD04-8D40-B484-64B0342060A8}" srcOrd="0" destOrd="0" presId="urn:microsoft.com/office/officeart/2005/8/layout/hProcess4"/>
    <dgm:cxn modelId="{40159348-B8F0-8C46-8278-648E96390DDF}" type="presOf" srcId="{A1A0137C-6299-2148-A8AA-6EDFA997EBEA}" destId="{B0A4C2F2-8FC9-4C48-B3EA-5BA88A515681}" srcOrd="1" destOrd="0" presId="urn:microsoft.com/office/officeart/2005/8/layout/hProcess4"/>
    <dgm:cxn modelId="{B3A8BA6B-B713-ED42-B5C0-5997030DF68B}" type="presOf" srcId="{04684395-CBCD-5A43-B371-97E696467C0F}" destId="{860E9984-E75E-8949-A79F-A165FF899F16}" srcOrd="1" destOrd="0" presId="urn:microsoft.com/office/officeart/2005/8/layout/hProcess4"/>
    <dgm:cxn modelId="{1CDF844D-46C1-214C-9E54-FAD76AD9F9A9}" type="presOf" srcId="{5387D26B-1B93-1A4C-8271-655D5ABFA19B}" destId="{860E9984-E75E-8949-A79F-A165FF899F16}" srcOrd="1" destOrd="2" presId="urn:microsoft.com/office/officeart/2005/8/layout/hProcess4"/>
    <dgm:cxn modelId="{26FDFE54-BAF9-0340-A1EA-32D5FD8319A5}" srcId="{0A02FB68-2A39-C74B-8432-E055C255BA35}" destId="{B5B24A13-5BF6-FC4F-A7C6-37A43274927B}" srcOrd="1" destOrd="0" parTransId="{C00681C0-EAFF-804F-86EA-9DCF0C75AA2C}" sibTransId="{9CF86804-2A13-4148-9A22-9633AA965873}"/>
    <dgm:cxn modelId="{54106475-2115-8540-AAA7-36B4D07020F8}" srcId="{EA7E5C32-5D26-2445-AFE3-E5388CB4AD05}" destId="{21E790A8-D6BA-D345-9697-CC5F0BC4186C}" srcOrd="4" destOrd="0" parTransId="{A00321BC-FD88-084A-8DC0-F5FCDCC5FA3A}" sibTransId="{500BFF30-323A-C845-9535-64CF381E0460}"/>
    <dgm:cxn modelId="{7F24447A-F45D-AB41-B551-71F1B810D150}" type="presOf" srcId="{985CCDDE-AE79-8A42-A35B-7780910D765E}" destId="{144BC3A0-C201-8B47-970A-29FABC9E03D9}" srcOrd="0" destOrd="0" presId="urn:microsoft.com/office/officeart/2005/8/layout/hProcess4"/>
    <dgm:cxn modelId="{E96FF77C-42A4-284C-9AEF-4A442F621659}" type="presOf" srcId="{59AC52B9-1B02-9C4D-A798-CF1705B030C1}" destId="{662DB8CD-9106-4B4B-A979-92D0E4E81FB9}" srcOrd="0" destOrd="0" presId="urn:microsoft.com/office/officeart/2005/8/layout/hProcess4"/>
    <dgm:cxn modelId="{A6E67683-7A9A-524A-B57F-2331C6B65505}" type="presOf" srcId="{5C3E4971-13E0-1E4C-BE09-B69D8E17123A}" destId="{595F0C4E-7A50-F046-937B-0CFD1E36CA4D}" srcOrd="0" destOrd="3" presId="urn:microsoft.com/office/officeart/2005/8/layout/hProcess4"/>
    <dgm:cxn modelId="{BC4DE183-24EE-B14A-AD4D-791BDF35097C}" srcId="{0A02FB68-2A39-C74B-8432-E055C255BA35}" destId="{09DF2E6C-FBB6-2444-AF2D-FFCAAF3595B0}" srcOrd="2" destOrd="0" parTransId="{A7B7FEB8-218E-2043-8D4C-55438235C3E4}" sibTransId="{1327600A-E212-D840-B495-A6B6429964B9}"/>
    <dgm:cxn modelId="{5139AB8A-F6A6-6449-9627-25D5B808E2C1}" type="presOf" srcId="{59AC52B9-1B02-9C4D-A798-CF1705B030C1}" destId="{3C4761F3-BCF3-4040-98FE-4EBACCB30037}" srcOrd="1" destOrd="0" presId="urn:microsoft.com/office/officeart/2005/8/layout/hProcess4"/>
    <dgm:cxn modelId="{E8642AA0-3F22-EF4E-8D6C-D4BC7367EDB6}" type="presOf" srcId="{95D80C75-F2E3-E74E-BA10-A4C26287E459}" destId="{2C24C4FC-DBC5-3E42-9D94-03D8BCB48C49}" srcOrd="0" destOrd="0" presId="urn:microsoft.com/office/officeart/2005/8/layout/hProcess4"/>
    <dgm:cxn modelId="{AC767FA2-6CBA-254B-B8AC-8311B2CCA2EB}" type="presOf" srcId="{5387D26B-1B93-1A4C-8271-655D5ABFA19B}" destId="{595F0C4E-7A50-F046-937B-0CFD1E36CA4D}" srcOrd="0" destOrd="2" presId="urn:microsoft.com/office/officeart/2005/8/layout/hProcess4"/>
    <dgm:cxn modelId="{43A806A4-26CD-7E4C-BD33-592CCB1A2D80}" type="presOf" srcId="{09DF2E6C-FBB6-2444-AF2D-FFCAAF3595B0}" destId="{B0A4C2F2-8FC9-4C48-B3EA-5BA88A515681}" srcOrd="1" destOrd="2" presId="urn:microsoft.com/office/officeart/2005/8/layout/hProcess4"/>
    <dgm:cxn modelId="{C5AA88A8-188F-9245-8E97-DDF362A08D40}" type="presOf" srcId="{A8492078-DD49-4C4D-ACE3-6DA52B0E96A4}" destId="{F351AE35-552E-8C40-82D0-7FEF4A53D2C9}" srcOrd="0" destOrd="0" presId="urn:microsoft.com/office/officeart/2005/8/layout/hProcess4"/>
    <dgm:cxn modelId="{C53B74AE-D246-AA41-AC71-27B8B853E809}" type="presOf" srcId="{A1A0137C-6299-2148-A8AA-6EDFA997EBEA}" destId="{545D94BF-B893-714C-9983-6086C0CB811B}" srcOrd="0" destOrd="0" presId="urn:microsoft.com/office/officeart/2005/8/layout/hProcess4"/>
    <dgm:cxn modelId="{D742BBAF-A262-154C-9C4A-B452B2BE2126}" type="presOf" srcId="{182BDD5C-D639-B142-8BBE-AB556A49C0F3}" destId="{485C83B1-B48A-6A41-83AE-87CD53929096}" srcOrd="0" destOrd="0" presId="urn:microsoft.com/office/officeart/2005/8/layout/hProcess4"/>
    <dgm:cxn modelId="{034D03B0-B5C6-EE46-818C-135867B7F1D6}" srcId="{EA7E5C32-5D26-2445-AFE3-E5388CB4AD05}" destId="{04684395-CBCD-5A43-B371-97E696467C0F}" srcOrd="0" destOrd="0" parTransId="{DBBCCE55-C93A-B94B-9E92-109BF415C1BA}" sibTransId="{27972546-66E3-CB42-9E92-68A2BAF96CF3}"/>
    <dgm:cxn modelId="{EB7DC5B0-4DF6-4D4A-A96B-A0BC9E212718}" type="presOf" srcId="{B5B24A13-5BF6-FC4F-A7C6-37A43274927B}" destId="{B0A4C2F2-8FC9-4C48-B3EA-5BA88A515681}" srcOrd="1" destOrd="1" presId="urn:microsoft.com/office/officeart/2005/8/layout/hProcess4"/>
    <dgm:cxn modelId="{C8E743D4-B370-3C4A-9280-67CFF4019E7F}" type="presOf" srcId="{B5B24A13-5BF6-FC4F-A7C6-37A43274927B}" destId="{545D94BF-B893-714C-9983-6086C0CB811B}" srcOrd="0" destOrd="1" presId="urn:microsoft.com/office/officeart/2005/8/layout/hProcess4"/>
    <dgm:cxn modelId="{C30BDFDB-81F4-344B-B3B8-E867CBBD1B1A}" type="presOf" srcId="{21E790A8-D6BA-D345-9697-CC5F0BC4186C}" destId="{595F0C4E-7A50-F046-937B-0CFD1E36CA4D}" srcOrd="0" destOrd="4" presId="urn:microsoft.com/office/officeart/2005/8/layout/hProcess4"/>
    <dgm:cxn modelId="{BC4F64E6-7019-484A-B4E5-B13F37098D44}" type="presOf" srcId="{21E790A8-D6BA-D345-9697-CC5F0BC4186C}" destId="{860E9984-E75E-8949-A79F-A165FF899F16}" srcOrd="1" destOrd="4" presId="urn:microsoft.com/office/officeart/2005/8/layout/hProcess4"/>
    <dgm:cxn modelId="{F8D2F4F4-857D-3145-A0BF-A2321EF6D63A}" srcId="{EA7E5C32-5D26-2445-AFE3-E5388CB4AD05}" destId="{5387D26B-1B93-1A4C-8271-655D5ABFA19B}" srcOrd="2" destOrd="0" parTransId="{77A6015B-442F-3B4B-8BFA-ED90CFA36ABD}" sibTransId="{073640C8-1B59-264E-AC30-63FDB0CB9C94}"/>
    <dgm:cxn modelId="{9178D006-1931-D145-841F-ABF3B5591B47}" type="presParOf" srcId="{144BC3A0-C201-8B47-970A-29FABC9E03D9}" destId="{1ADED1B0-C249-E244-9DF1-5ABCBF584522}" srcOrd="0" destOrd="0" presId="urn:microsoft.com/office/officeart/2005/8/layout/hProcess4"/>
    <dgm:cxn modelId="{472E8724-D677-6040-8A20-1FB0E445162F}" type="presParOf" srcId="{144BC3A0-C201-8B47-970A-29FABC9E03D9}" destId="{AFA2AAA7-53F7-D649-90DF-1D275A4407B7}" srcOrd="1" destOrd="0" presId="urn:microsoft.com/office/officeart/2005/8/layout/hProcess4"/>
    <dgm:cxn modelId="{78DCCC52-8A7A-4A49-9ABF-212C5B2B8F36}" type="presParOf" srcId="{144BC3A0-C201-8B47-970A-29FABC9E03D9}" destId="{63316B36-1A9C-A348-8961-FC5934A5D161}" srcOrd="2" destOrd="0" presId="urn:microsoft.com/office/officeart/2005/8/layout/hProcess4"/>
    <dgm:cxn modelId="{FF016B4E-CD3B-EB4D-8CC7-63806BDD6CE9}" type="presParOf" srcId="{63316B36-1A9C-A348-8961-FC5934A5D161}" destId="{CFDCB095-7B94-624A-9545-2CA5335EC00E}" srcOrd="0" destOrd="0" presId="urn:microsoft.com/office/officeart/2005/8/layout/hProcess4"/>
    <dgm:cxn modelId="{7D943646-EA53-594D-AB19-B6D818D03979}" type="presParOf" srcId="{CFDCB095-7B94-624A-9545-2CA5335EC00E}" destId="{C98CD1AF-B8E8-0E44-A225-8D9D79616B45}" srcOrd="0" destOrd="0" presId="urn:microsoft.com/office/officeart/2005/8/layout/hProcess4"/>
    <dgm:cxn modelId="{A57031B2-3176-DF4D-AA12-16A1A29061DC}" type="presParOf" srcId="{CFDCB095-7B94-624A-9545-2CA5335EC00E}" destId="{662DB8CD-9106-4B4B-A979-92D0E4E81FB9}" srcOrd="1" destOrd="0" presId="urn:microsoft.com/office/officeart/2005/8/layout/hProcess4"/>
    <dgm:cxn modelId="{A4C3F001-6EA3-2E48-8334-AFE1E1BD83E9}" type="presParOf" srcId="{CFDCB095-7B94-624A-9545-2CA5335EC00E}" destId="{3C4761F3-BCF3-4040-98FE-4EBACCB30037}" srcOrd="2" destOrd="0" presId="urn:microsoft.com/office/officeart/2005/8/layout/hProcess4"/>
    <dgm:cxn modelId="{13391A86-A4BD-7B47-9109-644235D0F906}" type="presParOf" srcId="{CFDCB095-7B94-624A-9545-2CA5335EC00E}" destId="{2C24C4FC-DBC5-3E42-9D94-03D8BCB48C49}" srcOrd="3" destOrd="0" presId="urn:microsoft.com/office/officeart/2005/8/layout/hProcess4"/>
    <dgm:cxn modelId="{2B258BBD-2BD3-6F45-B301-BF997F4141B5}" type="presParOf" srcId="{CFDCB095-7B94-624A-9545-2CA5335EC00E}" destId="{7DA5AD0D-9227-3045-8551-F8DE64568AFF}" srcOrd="4" destOrd="0" presId="urn:microsoft.com/office/officeart/2005/8/layout/hProcess4"/>
    <dgm:cxn modelId="{DC1536B4-E875-C24A-BF76-9785234E2ADC}" type="presParOf" srcId="{63316B36-1A9C-A348-8961-FC5934A5D161}" destId="{485C83B1-B48A-6A41-83AE-87CD53929096}" srcOrd="1" destOrd="0" presId="urn:microsoft.com/office/officeart/2005/8/layout/hProcess4"/>
    <dgm:cxn modelId="{CEA72B7C-060F-7842-9F7C-855564682166}" type="presParOf" srcId="{63316B36-1A9C-A348-8961-FC5934A5D161}" destId="{B9A65572-D885-9040-9FEC-483ACCF285BD}" srcOrd="2" destOrd="0" presId="urn:microsoft.com/office/officeart/2005/8/layout/hProcess4"/>
    <dgm:cxn modelId="{6C8197FB-9A79-FF48-9AF3-8CCF962E4142}" type="presParOf" srcId="{B9A65572-D885-9040-9FEC-483ACCF285BD}" destId="{54D6E4CC-7C9D-7E4B-94EF-232E4F283D2E}" srcOrd="0" destOrd="0" presId="urn:microsoft.com/office/officeart/2005/8/layout/hProcess4"/>
    <dgm:cxn modelId="{8E1FBD47-7E97-D64A-BBAF-6542904138A0}" type="presParOf" srcId="{B9A65572-D885-9040-9FEC-483ACCF285BD}" destId="{595F0C4E-7A50-F046-937B-0CFD1E36CA4D}" srcOrd="1" destOrd="0" presId="urn:microsoft.com/office/officeart/2005/8/layout/hProcess4"/>
    <dgm:cxn modelId="{A37187F6-9C04-6A4D-9439-2D08A51CFD1C}" type="presParOf" srcId="{B9A65572-D885-9040-9FEC-483ACCF285BD}" destId="{860E9984-E75E-8949-A79F-A165FF899F16}" srcOrd="2" destOrd="0" presId="urn:microsoft.com/office/officeart/2005/8/layout/hProcess4"/>
    <dgm:cxn modelId="{37201FB9-8B32-D941-BE69-CF80644D1354}" type="presParOf" srcId="{B9A65572-D885-9040-9FEC-483ACCF285BD}" destId="{9E016F1E-DD04-8D40-B484-64B0342060A8}" srcOrd="3" destOrd="0" presId="urn:microsoft.com/office/officeart/2005/8/layout/hProcess4"/>
    <dgm:cxn modelId="{A3F6696F-253E-F448-B5AD-49AA8B0410CC}" type="presParOf" srcId="{B9A65572-D885-9040-9FEC-483ACCF285BD}" destId="{32108DAE-AF08-4143-94EF-9F9392647047}" srcOrd="4" destOrd="0" presId="urn:microsoft.com/office/officeart/2005/8/layout/hProcess4"/>
    <dgm:cxn modelId="{987C54AD-F6D3-654B-8F84-C3BB7041A1DD}" type="presParOf" srcId="{63316B36-1A9C-A348-8961-FC5934A5D161}" destId="{F351AE35-552E-8C40-82D0-7FEF4A53D2C9}" srcOrd="3" destOrd="0" presId="urn:microsoft.com/office/officeart/2005/8/layout/hProcess4"/>
    <dgm:cxn modelId="{4E8330ED-35EE-AF49-8005-796EC5CE9F1E}" type="presParOf" srcId="{63316B36-1A9C-A348-8961-FC5934A5D161}" destId="{CAD1D73C-26BB-4044-8A54-55D237E16014}" srcOrd="4" destOrd="0" presId="urn:microsoft.com/office/officeart/2005/8/layout/hProcess4"/>
    <dgm:cxn modelId="{5027D936-BF56-E846-A1B0-9713934BBD12}" type="presParOf" srcId="{CAD1D73C-26BB-4044-8A54-55D237E16014}" destId="{9395B96C-33DD-234A-912B-5CBA5887609B}" srcOrd="0" destOrd="0" presId="urn:microsoft.com/office/officeart/2005/8/layout/hProcess4"/>
    <dgm:cxn modelId="{A6C26B87-FAD6-0B43-87EF-E514A09F3440}" type="presParOf" srcId="{CAD1D73C-26BB-4044-8A54-55D237E16014}" destId="{545D94BF-B893-714C-9983-6086C0CB811B}" srcOrd="1" destOrd="0" presId="urn:microsoft.com/office/officeart/2005/8/layout/hProcess4"/>
    <dgm:cxn modelId="{DB259013-AA15-AE4D-810D-F6467C23C525}" type="presParOf" srcId="{CAD1D73C-26BB-4044-8A54-55D237E16014}" destId="{B0A4C2F2-8FC9-4C48-B3EA-5BA88A515681}" srcOrd="2" destOrd="0" presId="urn:microsoft.com/office/officeart/2005/8/layout/hProcess4"/>
    <dgm:cxn modelId="{57F2B5BC-A680-DE40-8CF1-9C1C9FD0B359}" type="presParOf" srcId="{CAD1D73C-26BB-4044-8A54-55D237E16014}" destId="{71CB3EBD-1AEB-B247-9F90-5C3B0282128F}" srcOrd="3" destOrd="0" presId="urn:microsoft.com/office/officeart/2005/8/layout/hProcess4"/>
    <dgm:cxn modelId="{5EE0A0AC-3910-B041-86C0-513FDF296DD0}" type="presParOf" srcId="{CAD1D73C-26BB-4044-8A54-55D237E16014}" destId="{627FEA4B-214E-C846-998F-88F9519570D9}" srcOrd="4" destOrd="0" presId="urn:microsoft.com/office/officeart/2005/8/layout/h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F2D46B-187B-4D00-BA80-BAC73DE763E0}">
      <dsp:nvSpPr>
        <dsp:cNvPr id="0" name=""/>
        <dsp:cNvSpPr/>
      </dsp:nvSpPr>
      <dsp:spPr>
        <a:xfrm>
          <a:off x="800340" y="10026"/>
          <a:ext cx="8914918" cy="1298351"/>
        </a:xfrm>
        <a:prstGeom prst="rightArrow">
          <a:avLst>
            <a:gd name="adj1" fmla="val 50000"/>
            <a:gd name="adj2" fmla="val 50000"/>
          </a:avLst>
        </a:prstGeom>
        <a:solidFill>
          <a:srgbClr val="A4D17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06113" numCol="1" spcCol="1270" anchor="ctr" anchorCtr="0">
          <a:noAutofit/>
        </a:bodyPr>
        <a:lstStyle/>
        <a:p>
          <a:pPr marL="0" lvl="0" indent="0" algn="l" defTabSz="1066800">
            <a:lnSpc>
              <a:spcPct val="90000"/>
            </a:lnSpc>
            <a:spcBef>
              <a:spcPct val="0"/>
            </a:spcBef>
            <a:spcAft>
              <a:spcPct val="35000"/>
            </a:spcAft>
            <a:buNone/>
          </a:pPr>
          <a:r>
            <a:rPr lang="fi-FI" sz="2400" kern="1200" dirty="0">
              <a:solidFill>
                <a:schemeClr val="tx1"/>
              </a:solidFill>
            </a:rPr>
            <a:t>Taso 1. </a:t>
          </a:r>
        </a:p>
      </dsp:txBody>
      <dsp:txXfrm>
        <a:off x="800340" y="334614"/>
        <a:ext cx="8590330" cy="649175"/>
      </dsp:txXfrm>
    </dsp:sp>
    <dsp:sp modelId="{CA10A2AB-38AC-46CE-ABF7-CF3A04A0527A}">
      <dsp:nvSpPr>
        <dsp:cNvPr id="0" name=""/>
        <dsp:cNvSpPr/>
      </dsp:nvSpPr>
      <dsp:spPr>
        <a:xfrm>
          <a:off x="800340" y="1011243"/>
          <a:ext cx="2745795" cy="2501103"/>
        </a:xfrm>
        <a:prstGeom prst="re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marL="0" marR="0" lvl="0" indent="0" algn="l" defTabSz="488950" eaLnBrk="1" fontAlgn="auto" latinLnBrk="0" hangingPunct="1">
            <a:lnSpc>
              <a:spcPct val="90000"/>
            </a:lnSpc>
            <a:spcBef>
              <a:spcPct val="0"/>
            </a:spcBef>
            <a:spcAft>
              <a:spcPts val="600"/>
            </a:spcAft>
            <a:buClrTx/>
            <a:buSzTx/>
            <a:buFontTx/>
            <a:buNone/>
            <a:tabLst/>
            <a:defRPr/>
          </a:pPr>
          <a:r>
            <a:rPr lang="fi-FI" sz="2100" kern="1200" dirty="0"/>
            <a:t>Keskustelun säännöt</a:t>
          </a:r>
        </a:p>
        <a:p>
          <a:pPr marL="0" lvl="0" algn="l" defTabSz="488950">
            <a:lnSpc>
              <a:spcPct val="90000"/>
            </a:lnSpc>
            <a:spcBef>
              <a:spcPct val="0"/>
            </a:spcBef>
            <a:spcAft>
              <a:spcPts val="600"/>
            </a:spcAft>
            <a:buNone/>
          </a:pPr>
          <a:r>
            <a:rPr lang="fi-FI" sz="2100" kern="1200" dirty="0"/>
            <a:t>Tunnekartta</a:t>
          </a:r>
        </a:p>
        <a:p>
          <a:pPr marL="0" lvl="0" algn="l" defTabSz="488950">
            <a:lnSpc>
              <a:spcPct val="90000"/>
            </a:lnSpc>
            <a:spcBef>
              <a:spcPct val="0"/>
            </a:spcBef>
            <a:spcAft>
              <a:spcPts val="600"/>
            </a:spcAft>
            <a:buNone/>
          </a:pPr>
          <a:r>
            <a:rPr lang="fi-FI" sz="2100" kern="1200" dirty="0"/>
            <a:t>Tavoitteen asettamisen harjoitus</a:t>
          </a:r>
        </a:p>
        <a:p>
          <a:pPr marL="0" marR="0" lvl="0" indent="0" algn="l" defTabSz="914400" eaLnBrk="1" fontAlgn="auto" latinLnBrk="0" hangingPunct="1">
            <a:lnSpc>
              <a:spcPct val="100000"/>
            </a:lnSpc>
            <a:spcBef>
              <a:spcPct val="0"/>
            </a:spcBef>
            <a:spcAft>
              <a:spcPts val="600"/>
            </a:spcAft>
            <a:buClrTx/>
            <a:buSzTx/>
            <a:buFontTx/>
            <a:buNone/>
            <a:tabLst/>
            <a:defRPr/>
          </a:pPr>
          <a:r>
            <a:rPr lang="fi-FI" sz="2100" kern="1200" dirty="0"/>
            <a:t>Go Go</a:t>
          </a:r>
        </a:p>
        <a:p>
          <a:pPr marL="0" lvl="0" algn="l" defTabSz="488950">
            <a:lnSpc>
              <a:spcPct val="90000"/>
            </a:lnSpc>
            <a:spcBef>
              <a:spcPct val="0"/>
            </a:spcBef>
            <a:spcAft>
              <a:spcPct val="35000"/>
            </a:spcAft>
            <a:buNone/>
          </a:pPr>
          <a:endParaRPr lang="fi-FI" sz="2100" kern="1200" dirty="0"/>
        </a:p>
      </dsp:txBody>
      <dsp:txXfrm>
        <a:off x="800340" y="1011243"/>
        <a:ext cx="2745795" cy="2501103"/>
      </dsp:txXfrm>
    </dsp:sp>
    <dsp:sp modelId="{AE5437D6-C7EF-40BF-8806-3B89D52287B6}">
      <dsp:nvSpPr>
        <dsp:cNvPr id="0" name=""/>
        <dsp:cNvSpPr/>
      </dsp:nvSpPr>
      <dsp:spPr>
        <a:xfrm>
          <a:off x="3546135" y="442810"/>
          <a:ext cx="6169123" cy="1298351"/>
        </a:xfrm>
        <a:prstGeom prst="rightArrow">
          <a:avLst>
            <a:gd name="adj1" fmla="val 50000"/>
            <a:gd name="adj2" fmla="val 50000"/>
          </a:avLst>
        </a:prstGeom>
        <a:solidFill>
          <a:srgbClr val="FCF16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06113" numCol="1" spcCol="1270" anchor="ctr" anchorCtr="0">
          <a:noAutofit/>
        </a:bodyPr>
        <a:lstStyle/>
        <a:p>
          <a:pPr marL="0" lvl="0" indent="0" algn="l" defTabSz="1066800">
            <a:lnSpc>
              <a:spcPct val="90000"/>
            </a:lnSpc>
            <a:spcBef>
              <a:spcPct val="0"/>
            </a:spcBef>
            <a:spcAft>
              <a:spcPct val="35000"/>
            </a:spcAft>
            <a:buNone/>
          </a:pPr>
          <a:r>
            <a:rPr lang="fi-FI" sz="2400" kern="1200" dirty="0">
              <a:solidFill>
                <a:schemeClr val="tx1"/>
              </a:solidFill>
            </a:rPr>
            <a:t>Taso 2. </a:t>
          </a:r>
        </a:p>
      </dsp:txBody>
      <dsp:txXfrm>
        <a:off x="3546135" y="767398"/>
        <a:ext cx="5844535" cy="649175"/>
      </dsp:txXfrm>
    </dsp:sp>
    <dsp:sp modelId="{5B79DF2D-0B93-46F8-B114-F158AB8417CE}">
      <dsp:nvSpPr>
        <dsp:cNvPr id="0" name=""/>
        <dsp:cNvSpPr/>
      </dsp:nvSpPr>
      <dsp:spPr>
        <a:xfrm>
          <a:off x="3546135" y="1444027"/>
          <a:ext cx="2745795" cy="2501103"/>
        </a:xfrm>
        <a:prstGeom prst="re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marL="0" marR="0" lvl="0" indent="0" algn="l" defTabSz="914400" eaLnBrk="1" fontAlgn="auto" latinLnBrk="0" hangingPunct="1">
            <a:lnSpc>
              <a:spcPct val="100000"/>
            </a:lnSpc>
            <a:spcBef>
              <a:spcPct val="0"/>
            </a:spcBef>
            <a:spcAft>
              <a:spcPts val="600"/>
            </a:spcAft>
            <a:buClrTx/>
            <a:buSzTx/>
            <a:buFont typeface="Arial" panose="020B0604020202020204" pitchFamily="34" charset="0"/>
            <a:buNone/>
            <a:tabLst/>
            <a:defRPr/>
          </a:pPr>
          <a:r>
            <a:rPr lang="fi-FI" sz="2100" kern="1200" dirty="0"/>
            <a:t>Sijoita itsesi</a:t>
          </a:r>
        </a:p>
        <a:p>
          <a:pPr algn="l">
            <a:spcBef>
              <a:spcPct val="0"/>
            </a:spcBef>
            <a:spcAft>
              <a:spcPts val="600"/>
            </a:spcAft>
            <a:buFont typeface="Arial" panose="020B0604020202020204" pitchFamily="34" charset="0"/>
            <a:buNone/>
          </a:pPr>
          <a:r>
            <a:rPr lang="fi-FI" sz="2100" kern="1200" dirty="0"/>
            <a:t>Neljä nurkkaa</a:t>
          </a:r>
        </a:p>
        <a:p>
          <a:pPr algn="l">
            <a:spcBef>
              <a:spcPct val="0"/>
            </a:spcBef>
            <a:spcAft>
              <a:spcPts val="600"/>
            </a:spcAft>
            <a:buFont typeface="Arial" panose="020B0604020202020204" pitchFamily="34" charset="0"/>
            <a:buNone/>
          </a:pPr>
          <a:r>
            <a:rPr lang="fi-FI" sz="2100" kern="1200" dirty="0"/>
            <a:t>Yhden sanan kiteytys</a:t>
          </a:r>
        </a:p>
        <a:p>
          <a:pPr marL="0" marR="0" lvl="0" indent="0" algn="l" defTabSz="914400" eaLnBrk="1" fontAlgn="auto" latinLnBrk="0" hangingPunct="1">
            <a:lnSpc>
              <a:spcPct val="100000"/>
            </a:lnSpc>
            <a:spcBef>
              <a:spcPct val="0"/>
            </a:spcBef>
            <a:spcAft>
              <a:spcPts val="600"/>
            </a:spcAft>
            <a:buClrTx/>
            <a:buSzTx/>
            <a:buFont typeface="Arial" panose="020B0604020202020204" pitchFamily="34" charset="0"/>
            <a:buNone/>
            <a:tabLst/>
            <a:defRPr/>
          </a:pPr>
          <a:r>
            <a:rPr lang="fi-FI" sz="2100" kern="1200" dirty="0"/>
            <a:t>Ärsytysmittari</a:t>
          </a:r>
        </a:p>
        <a:p>
          <a:pPr marL="0" marR="0" lvl="0" indent="0" algn="l" defTabSz="914400" eaLnBrk="1" fontAlgn="auto" latinLnBrk="0" hangingPunct="1">
            <a:lnSpc>
              <a:spcPct val="100000"/>
            </a:lnSpc>
            <a:spcBef>
              <a:spcPct val="0"/>
            </a:spcBef>
            <a:spcAft>
              <a:spcPts val="600"/>
            </a:spcAft>
            <a:buClrTx/>
            <a:buSzTx/>
            <a:buFont typeface="Arial" panose="020B0604020202020204" pitchFamily="34" charset="0"/>
            <a:buNone/>
            <a:tabLst/>
            <a:defRPr/>
          </a:pPr>
          <a:r>
            <a:rPr lang="fi-FI" sz="2100" kern="1200" dirty="0"/>
            <a:t>Kuuntelemisharjoitus</a:t>
          </a:r>
        </a:p>
        <a:p>
          <a:pPr algn="l">
            <a:spcBef>
              <a:spcPct val="0"/>
            </a:spcBef>
            <a:buFont typeface="Arial" panose="020B0604020202020204" pitchFamily="34" charset="0"/>
            <a:buNone/>
          </a:pPr>
          <a:endParaRPr lang="fi-FI" sz="2100" kern="1200" dirty="0"/>
        </a:p>
      </dsp:txBody>
      <dsp:txXfrm>
        <a:off x="3546135" y="1444027"/>
        <a:ext cx="2745795" cy="2501103"/>
      </dsp:txXfrm>
    </dsp:sp>
    <dsp:sp modelId="{93156956-328E-42AE-8735-EEBA3C788127}">
      <dsp:nvSpPr>
        <dsp:cNvPr id="0" name=""/>
        <dsp:cNvSpPr/>
      </dsp:nvSpPr>
      <dsp:spPr>
        <a:xfrm>
          <a:off x="6291930" y="875594"/>
          <a:ext cx="3423328" cy="1298351"/>
        </a:xfrm>
        <a:prstGeom prst="rightArrow">
          <a:avLst>
            <a:gd name="adj1" fmla="val 50000"/>
            <a:gd name="adj2" fmla="val 50000"/>
          </a:avLst>
        </a:prstGeom>
        <a:solidFill>
          <a:srgbClr val="62BFD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254000" bIns="206113" numCol="1" spcCol="1270" anchor="ctr" anchorCtr="0">
          <a:noAutofit/>
        </a:bodyPr>
        <a:lstStyle/>
        <a:p>
          <a:pPr marL="0" lvl="0" indent="0" algn="l" defTabSz="1066800">
            <a:lnSpc>
              <a:spcPct val="90000"/>
            </a:lnSpc>
            <a:spcBef>
              <a:spcPct val="0"/>
            </a:spcBef>
            <a:spcAft>
              <a:spcPct val="35000"/>
            </a:spcAft>
            <a:buNone/>
          </a:pPr>
          <a:r>
            <a:rPr lang="fi-FI" sz="2400" b="0" kern="1200" dirty="0">
              <a:solidFill>
                <a:schemeClr val="tx1"/>
              </a:solidFill>
            </a:rPr>
            <a:t>Taso 3. </a:t>
          </a:r>
        </a:p>
      </dsp:txBody>
      <dsp:txXfrm>
        <a:off x="6291930" y="1200182"/>
        <a:ext cx="3098740" cy="649175"/>
      </dsp:txXfrm>
    </dsp:sp>
    <dsp:sp modelId="{A00D5712-4F06-43F3-86B0-55A662E7CBAC}">
      <dsp:nvSpPr>
        <dsp:cNvPr id="0" name=""/>
        <dsp:cNvSpPr/>
      </dsp:nvSpPr>
      <dsp:spPr>
        <a:xfrm>
          <a:off x="6291930" y="1876811"/>
          <a:ext cx="2745795" cy="2464500"/>
        </a:xfrm>
        <a:prstGeom prst="rect">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t" anchorCtr="0">
          <a:noAutofit/>
        </a:bodyPr>
        <a:lstStyle/>
        <a:p>
          <a:pPr marL="0" marR="0" lvl="0" indent="0" algn="l" defTabSz="914400" eaLnBrk="1" fontAlgn="auto" latinLnBrk="0" hangingPunct="1">
            <a:lnSpc>
              <a:spcPct val="100000"/>
            </a:lnSpc>
            <a:spcBef>
              <a:spcPct val="0"/>
            </a:spcBef>
            <a:spcAft>
              <a:spcPts val="600"/>
            </a:spcAft>
            <a:buClrTx/>
            <a:buSzTx/>
            <a:buFont typeface="Arial" panose="020B0604020202020204" pitchFamily="34" charset="0"/>
            <a:buNone/>
            <a:tabLst/>
            <a:defRPr/>
          </a:pPr>
          <a:r>
            <a:rPr lang="fi-FI" sz="2100" kern="1200" dirty="0"/>
            <a:t>Arvaa tunne</a:t>
          </a:r>
        </a:p>
        <a:p>
          <a:pPr marL="0" marR="0" lvl="0" indent="0" algn="l" defTabSz="977900" eaLnBrk="1" fontAlgn="auto" latinLnBrk="0" hangingPunct="1">
            <a:lnSpc>
              <a:spcPct val="100000"/>
            </a:lnSpc>
            <a:spcBef>
              <a:spcPct val="0"/>
            </a:spcBef>
            <a:spcAft>
              <a:spcPts val="600"/>
            </a:spcAft>
            <a:buClrTx/>
            <a:buSzTx/>
            <a:buFont typeface="Arial" panose="020B0604020202020204" pitchFamily="34" charset="0"/>
            <a:buNone/>
            <a:tabLst/>
            <a:defRPr/>
          </a:pPr>
          <a:r>
            <a:rPr lang="fi-FI" sz="2100" kern="1200" dirty="0"/>
            <a:t>Kertomusharjoitus</a:t>
          </a:r>
        </a:p>
        <a:p>
          <a:pPr marL="0" lvl="0" algn="l" defTabSz="977900">
            <a:lnSpc>
              <a:spcPct val="90000"/>
            </a:lnSpc>
            <a:spcBef>
              <a:spcPct val="0"/>
            </a:spcBef>
            <a:spcAft>
              <a:spcPct val="35000"/>
            </a:spcAft>
            <a:buFont typeface="Arial" panose="020B0604020202020204" pitchFamily="34" charset="0"/>
            <a:buNone/>
          </a:pPr>
          <a:endParaRPr lang="fi-FI" sz="2100" kern="1200" dirty="0"/>
        </a:p>
      </dsp:txBody>
      <dsp:txXfrm>
        <a:off x="6291930" y="1876811"/>
        <a:ext cx="2745795" cy="24645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2DB8CD-9106-4B4B-A979-92D0E4E81FB9}">
      <dsp:nvSpPr>
        <dsp:cNvPr id="0" name=""/>
        <dsp:cNvSpPr/>
      </dsp:nvSpPr>
      <dsp:spPr>
        <a:xfrm>
          <a:off x="3212" y="1631410"/>
          <a:ext cx="3069155" cy="2531411"/>
        </a:xfrm>
        <a:prstGeom prst="roundRect">
          <a:avLst>
            <a:gd name="adj" fmla="val 10000"/>
          </a:avLst>
        </a:prstGeom>
        <a:solidFill>
          <a:schemeClr val="lt1">
            <a:alpha val="90000"/>
            <a:hueOff val="0"/>
            <a:satOff val="0"/>
            <a:lumOff val="0"/>
            <a:alphaOff val="0"/>
          </a:schemeClr>
        </a:solidFill>
        <a:ln w="19050" cap="flat" cmpd="sng" algn="ctr">
          <a:solidFill>
            <a:srgbClr val="A3D17D"/>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a:lnSpc>
              <a:spcPct val="90000"/>
            </a:lnSpc>
            <a:spcBef>
              <a:spcPct val="0"/>
            </a:spcBef>
            <a:spcAft>
              <a:spcPct val="15000"/>
            </a:spcAft>
            <a:buChar char="•"/>
          </a:pPr>
          <a:r>
            <a:rPr lang="fi-FI" sz="1300" b="0" kern="1200" dirty="0">
              <a:latin typeface="Source Sans Pro" panose="020B0503030403020204" pitchFamily="34" charset="0"/>
              <a:ea typeface="Source Sans Pro" panose="020B0503030403020204" pitchFamily="34" charset="0"/>
            </a:rPr>
            <a:t>Aseta itsellesi tavoite ja kirjaa se ylös </a:t>
          </a:r>
        </a:p>
      </dsp:txBody>
      <dsp:txXfrm>
        <a:off x="61467" y="1689665"/>
        <a:ext cx="2952645" cy="1872456"/>
      </dsp:txXfrm>
    </dsp:sp>
    <dsp:sp modelId="{485C83B1-B48A-6A41-83AE-87CD53929096}">
      <dsp:nvSpPr>
        <dsp:cNvPr id="0" name=""/>
        <dsp:cNvSpPr/>
      </dsp:nvSpPr>
      <dsp:spPr>
        <a:xfrm>
          <a:off x="1730228" y="2242323"/>
          <a:ext cx="3372876" cy="3372876"/>
        </a:xfrm>
        <a:prstGeom prst="leftCircularArrow">
          <a:avLst>
            <a:gd name="adj1" fmla="val 3120"/>
            <a:gd name="adj2" fmla="val 383583"/>
            <a:gd name="adj3" fmla="val 2159093"/>
            <a:gd name="adj4" fmla="val 9024489"/>
            <a:gd name="adj5" fmla="val 3639"/>
          </a:avLst>
        </a:prstGeom>
        <a:solidFill>
          <a:srgbClr val="A3D17D"/>
        </a:solidFill>
        <a:ln>
          <a:noFill/>
        </a:ln>
        <a:effectLst/>
      </dsp:spPr>
      <dsp:style>
        <a:lnRef idx="0">
          <a:scrgbClr r="0" g="0" b="0"/>
        </a:lnRef>
        <a:fillRef idx="1">
          <a:scrgbClr r="0" g="0" b="0"/>
        </a:fillRef>
        <a:effectRef idx="0">
          <a:scrgbClr r="0" g="0" b="0"/>
        </a:effectRef>
        <a:fontRef idx="minor">
          <a:schemeClr val="lt1"/>
        </a:fontRef>
      </dsp:style>
    </dsp:sp>
    <dsp:sp modelId="{2C24C4FC-DBC5-3E42-9D94-03D8BCB48C49}">
      <dsp:nvSpPr>
        <dsp:cNvPr id="0" name=""/>
        <dsp:cNvSpPr/>
      </dsp:nvSpPr>
      <dsp:spPr>
        <a:xfrm>
          <a:off x="685247" y="3620376"/>
          <a:ext cx="2728138" cy="1084890"/>
        </a:xfrm>
        <a:prstGeom prst="roundRect">
          <a:avLst>
            <a:gd name="adj" fmla="val 10000"/>
          </a:avLst>
        </a:prstGeom>
        <a:solidFill>
          <a:srgbClr val="A3D17D"/>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fi-FI" sz="3200" b="0" kern="1200" dirty="0">
              <a:solidFill>
                <a:schemeClr val="tx1"/>
              </a:solidFill>
              <a:latin typeface="Source Sans Pro" panose="020B0503030403020204" pitchFamily="34" charset="0"/>
              <a:ea typeface="Source Sans Pro" panose="020B0503030403020204" pitchFamily="34" charset="0"/>
            </a:rPr>
            <a:t>Tavoitteen asettaminen</a:t>
          </a:r>
        </a:p>
      </dsp:txBody>
      <dsp:txXfrm>
        <a:off x="717022" y="3652151"/>
        <a:ext cx="2664588" cy="1021340"/>
      </dsp:txXfrm>
    </dsp:sp>
    <dsp:sp modelId="{595F0C4E-7A50-F046-937B-0CFD1E36CA4D}">
      <dsp:nvSpPr>
        <dsp:cNvPr id="0" name=""/>
        <dsp:cNvSpPr/>
      </dsp:nvSpPr>
      <dsp:spPr>
        <a:xfrm>
          <a:off x="3914421" y="1631410"/>
          <a:ext cx="3069155" cy="2531411"/>
        </a:xfrm>
        <a:prstGeom prst="roundRect">
          <a:avLst>
            <a:gd name="adj" fmla="val 10000"/>
          </a:avLst>
        </a:prstGeom>
        <a:solidFill>
          <a:schemeClr val="lt1">
            <a:alpha val="90000"/>
            <a:hueOff val="0"/>
            <a:satOff val="0"/>
            <a:lumOff val="0"/>
            <a:alphaOff val="0"/>
          </a:schemeClr>
        </a:solidFill>
        <a:ln w="19050" cap="flat" cmpd="sng" algn="ctr">
          <a:solidFill>
            <a:srgbClr val="62BFD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a:lnSpc>
              <a:spcPct val="90000"/>
            </a:lnSpc>
            <a:spcBef>
              <a:spcPct val="0"/>
            </a:spcBef>
            <a:spcAft>
              <a:spcPct val="15000"/>
            </a:spcAft>
            <a:buChar char="•"/>
          </a:pPr>
          <a:r>
            <a:rPr lang="fi-FI" sz="1300" b="0" kern="1200" dirty="0">
              <a:latin typeface="Source Sans Pro" panose="020B0503030403020204" pitchFamily="34" charset="0"/>
              <a:ea typeface="Source Sans Pro" panose="020B0503030403020204" pitchFamily="34" charset="0"/>
            </a:rPr>
            <a:t>Pilko tavoite osiin ja tee suunnitelma esimerkiksi aikataulun muodossa. </a:t>
          </a:r>
        </a:p>
        <a:p>
          <a:pPr marL="114300" lvl="1" indent="-114300" algn="l" defTabSz="577850">
            <a:lnSpc>
              <a:spcPct val="90000"/>
            </a:lnSpc>
            <a:spcBef>
              <a:spcPct val="0"/>
            </a:spcBef>
            <a:spcAft>
              <a:spcPct val="15000"/>
            </a:spcAft>
            <a:buChar char="•"/>
          </a:pPr>
          <a:r>
            <a:rPr lang="fi-FI" sz="1300" b="0" kern="1200" dirty="0">
              <a:latin typeface="Source Sans Pro" panose="020B0503030403020204" pitchFamily="34" charset="0"/>
              <a:ea typeface="Source Sans Pro" panose="020B0503030403020204" pitchFamily="34" charset="0"/>
            </a:rPr>
            <a:t>Mitä sinun täytyy tehdä saavuttaaksesi tavoitteen? </a:t>
          </a:r>
        </a:p>
        <a:p>
          <a:pPr marL="114300" lvl="1" indent="-114300" algn="l" defTabSz="577850">
            <a:lnSpc>
              <a:spcPct val="90000"/>
            </a:lnSpc>
            <a:spcBef>
              <a:spcPct val="0"/>
            </a:spcBef>
            <a:spcAft>
              <a:spcPct val="15000"/>
            </a:spcAft>
            <a:buChar char="•"/>
          </a:pPr>
          <a:r>
            <a:rPr lang="fi-FI" sz="1300" b="0" kern="1200" dirty="0">
              <a:latin typeface="Source Sans Pro" panose="020B0503030403020204" pitchFamily="34" charset="0"/>
              <a:ea typeface="Source Sans Pro" panose="020B0503030403020204" pitchFamily="34" charset="0"/>
            </a:rPr>
            <a:t>Mikä on aikataulusi? </a:t>
          </a:r>
        </a:p>
        <a:p>
          <a:pPr marL="114300" lvl="1" indent="-114300" algn="l" defTabSz="577850">
            <a:lnSpc>
              <a:spcPct val="90000"/>
            </a:lnSpc>
            <a:spcBef>
              <a:spcPct val="0"/>
            </a:spcBef>
            <a:spcAft>
              <a:spcPct val="15000"/>
            </a:spcAft>
            <a:buChar char="•"/>
          </a:pPr>
          <a:r>
            <a:rPr lang="fi-FI" sz="1300" b="0" kern="1200" dirty="0">
              <a:latin typeface="Source Sans Pro" panose="020B0503030403020204" pitchFamily="34" charset="0"/>
              <a:ea typeface="Source Sans Pro" panose="020B0503030403020204" pitchFamily="34" charset="0"/>
            </a:rPr>
            <a:t>Tarvitsetko jonkinlaista materiaalia, ideoita tai apua? </a:t>
          </a:r>
        </a:p>
        <a:p>
          <a:pPr marL="114300" lvl="1" indent="-114300" algn="l" defTabSz="577850">
            <a:lnSpc>
              <a:spcPct val="90000"/>
            </a:lnSpc>
            <a:spcBef>
              <a:spcPct val="0"/>
            </a:spcBef>
            <a:spcAft>
              <a:spcPct val="15000"/>
            </a:spcAft>
            <a:buChar char="•"/>
          </a:pPr>
          <a:r>
            <a:rPr lang="fi-FI" sz="1300" b="0" kern="1200" dirty="0">
              <a:latin typeface="Source Sans Pro" panose="020B0503030403020204" pitchFamily="34" charset="0"/>
              <a:ea typeface="Source Sans Pro" panose="020B0503030403020204" pitchFamily="34" charset="0"/>
            </a:rPr>
            <a:t>Keneltä voisit pyytää apua? </a:t>
          </a:r>
        </a:p>
      </dsp:txBody>
      <dsp:txXfrm>
        <a:off x="3972676" y="2232110"/>
        <a:ext cx="2952645" cy="1872456"/>
      </dsp:txXfrm>
    </dsp:sp>
    <dsp:sp modelId="{F351AE35-552E-8C40-82D0-7FEF4A53D2C9}">
      <dsp:nvSpPr>
        <dsp:cNvPr id="0" name=""/>
        <dsp:cNvSpPr/>
      </dsp:nvSpPr>
      <dsp:spPr>
        <a:xfrm>
          <a:off x="5615861" y="79777"/>
          <a:ext cx="3765046" cy="3765046"/>
        </a:xfrm>
        <a:prstGeom prst="circularArrow">
          <a:avLst>
            <a:gd name="adj1" fmla="val 2795"/>
            <a:gd name="adj2" fmla="val 341016"/>
            <a:gd name="adj3" fmla="val 19483473"/>
            <a:gd name="adj4" fmla="val 12575511"/>
            <a:gd name="adj5" fmla="val 3260"/>
          </a:avLst>
        </a:prstGeom>
        <a:solidFill>
          <a:srgbClr val="62BFD9"/>
        </a:solidFill>
        <a:ln>
          <a:noFill/>
        </a:ln>
        <a:effectLst/>
      </dsp:spPr>
      <dsp:style>
        <a:lnRef idx="0">
          <a:scrgbClr r="0" g="0" b="0"/>
        </a:lnRef>
        <a:fillRef idx="1">
          <a:scrgbClr r="0" g="0" b="0"/>
        </a:fillRef>
        <a:effectRef idx="0">
          <a:scrgbClr r="0" g="0" b="0"/>
        </a:effectRef>
        <a:fontRef idx="minor">
          <a:schemeClr val="lt1"/>
        </a:fontRef>
      </dsp:style>
    </dsp:sp>
    <dsp:sp modelId="{9E016F1E-DD04-8D40-B484-64B0342060A8}">
      <dsp:nvSpPr>
        <dsp:cNvPr id="0" name=""/>
        <dsp:cNvSpPr/>
      </dsp:nvSpPr>
      <dsp:spPr>
        <a:xfrm>
          <a:off x="4596456" y="1088964"/>
          <a:ext cx="2728138" cy="1084890"/>
        </a:xfrm>
        <a:prstGeom prst="roundRect">
          <a:avLst>
            <a:gd name="adj" fmla="val 10000"/>
          </a:avLst>
        </a:prstGeom>
        <a:solidFill>
          <a:srgbClr val="62BFD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fi-FI" sz="3200" b="0" kern="1200" dirty="0">
              <a:solidFill>
                <a:schemeClr val="tx1"/>
              </a:solidFill>
              <a:latin typeface="Source Sans Pro" panose="020B0503030403020204" pitchFamily="34" charset="0"/>
              <a:ea typeface="Source Sans Pro" panose="020B0503030403020204" pitchFamily="34" charset="0"/>
            </a:rPr>
            <a:t>Suunnitelma</a:t>
          </a:r>
        </a:p>
      </dsp:txBody>
      <dsp:txXfrm>
        <a:off x="4628231" y="1120739"/>
        <a:ext cx="2664588" cy="1021340"/>
      </dsp:txXfrm>
    </dsp:sp>
    <dsp:sp modelId="{545D94BF-B893-714C-9983-6086C0CB811B}">
      <dsp:nvSpPr>
        <dsp:cNvPr id="0" name=""/>
        <dsp:cNvSpPr/>
      </dsp:nvSpPr>
      <dsp:spPr>
        <a:xfrm>
          <a:off x="7825631" y="1631410"/>
          <a:ext cx="3069155" cy="2531411"/>
        </a:xfrm>
        <a:prstGeom prst="roundRect">
          <a:avLst>
            <a:gd name="adj" fmla="val 10000"/>
          </a:avLst>
        </a:prstGeom>
        <a:solidFill>
          <a:schemeClr val="lt1">
            <a:alpha val="90000"/>
            <a:hueOff val="0"/>
            <a:satOff val="0"/>
            <a:lumOff val="0"/>
            <a:alphaOff val="0"/>
          </a:schemeClr>
        </a:solidFill>
        <a:ln w="19050" cap="flat" cmpd="sng" algn="ctr">
          <a:solidFill>
            <a:srgbClr val="FCF169"/>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 tIns="24765" rIns="24765" bIns="24765" numCol="1" spcCol="1270" anchor="t" anchorCtr="0">
          <a:noAutofit/>
        </a:bodyPr>
        <a:lstStyle/>
        <a:p>
          <a:pPr marL="114300" lvl="1" indent="-114300" algn="l" defTabSz="577850">
            <a:lnSpc>
              <a:spcPct val="90000"/>
            </a:lnSpc>
            <a:spcBef>
              <a:spcPct val="0"/>
            </a:spcBef>
            <a:spcAft>
              <a:spcPct val="15000"/>
            </a:spcAft>
            <a:buChar char="•"/>
          </a:pPr>
          <a:r>
            <a:rPr lang="fi-FI" sz="1300" b="0" kern="1200" dirty="0">
              <a:latin typeface="Source Sans Pro" panose="020B0503030403020204" pitchFamily="34" charset="0"/>
              <a:ea typeface="Source Sans Pro" panose="020B0503030403020204" pitchFamily="34" charset="0"/>
            </a:rPr>
            <a:t>Toteutuiko tavoite? </a:t>
          </a:r>
        </a:p>
        <a:p>
          <a:pPr marL="114300" lvl="1" indent="-114300" algn="l" defTabSz="577850">
            <a:lnSpc>
              <a:spcPct val="90000"/>
            </a:lnSpc>
            <a:spcBef>
              <a:spcPct val="0"/>
            </a:spcBef>
            <a:spcAft>
              <a:spcPct val="15000"/>
            </a:spcAft>
            <a:buChar char="•"/>
          </a:pPr>
          <a:r>
            <a:rPr lang="fi-FI" sz="1300" b="0" kern="1200" dirty="0">
              <a:latin typeface="Source Sans Pro" panose="020B0503030403020204" pitchFamily="34" charset="0"/>
              <a:ea typeface="Source Sans Pro" panose="020B0503030403020204" pitchFamily="34" charset="0"/>
            </a:rPr>
            <a:t>Oliko tavoite realistinen? ​</a:t>
          </a:r>
        </a:p>
        <a:p>
          <a:pPr marL="114300" lvl="1" indent="-114300" algn="l" defTabSz="577850">
            <a:lnSpc>
              <a:spcPct val="90000"/>
            </a:lnSpc>
            <a:spcBef>
              <a:spcPct val="0"/>
            </a:spcBef>
            <a:spcAft>
              <a:spcPct val="15000"/>
            </a:spcAft>
            <a:buChar char="•"/>
          </a:pPr>
          <a:r>
            <a:rPr lang="fi-FI" sz="1300" b="0" kern="1200" dirty="0">
              <a:latin typeface="Source Sans Pro" panose="020B0503030403020204" pitchFamily="34" charset="0"/>
              <a:ea typeface="Source Sans Pro" panose="020B0503030403020204" pitchFamily="34" charset="0"/>
            </a:rPr>
            <a:t>Miksi epäonnistuin tai onnistuin: Mitkä toimintatavat tai asiat arjessani auttoivat minua asian ylläpitämisessä, tai vastaavasti estivät tai hankaloittivat tavoitteen saavuttamista? ​</a:t>
          </a:r>
          <a:br>
            <a:rPr lang="fi-FI" sz="1300" b="0" kern="1200" dirty="0">
              <a:latin typeface="Source Sans Pro" panose="020B0503030403020204" pitchFamily="34" charset="0"/>
              <a:ea typeface="Source Sans Pro" panose="020B0503030403020204" pitchFamily="34" charset="0"/>
            </a:rPr>
          </a:br>
          <a:r>
            <a:rPr lang="fi-FI" sz="1300" b="0" kern="1200" dirty="0">
              <a:latin typeface="Source Sans Pro" panose="020B0503030403020204" pitchFamily="34" charset="0"/>
              <a:ea typeface="Source Sans Pro" panose="020B0503030403020204" pitchFamily="34" charset="0"/>
            </a:rPr>
            <a:t>Mitä voisi tehdä eri tavalla? </a:t>
          </a:r>
        </a:p>
        <a:p>
          <a:pPr marL="114300" lvl="1" indent="-114300" algn="l" defTabSz="577850">
            <a:lnSpc>
              <a:spcPct val="90000"/>
            </a:lnSpc>
            <a:spcBef>
              <a:spcPct val="0"/>
            </a:spcBef>
            <a:spcAft>
              <a:spcPct val="15000"/>
            </a:spcAft>
            <a:buChar char="•"/>
          </a:pPr>
          <a:r>
            <a:rPr lang="fi-FI" sz="1300" b="0" kern="1200" dirty="0">
              <a:latin typeface="Source Sans Pro" panose="020B0503030403020204" pitchFamily="34" charset="0"/>
              <a:ea typeface="Source Sans Pro" panose="020B0503030403020204" pitchFamily="34" charset="0"/>
            </a:rPr>
            <a:t>Mitä jäi vielä saavuttamatta? </a:t>
          </a:r>
        </a:p>
      </dsp:txBody>
      <dsp:txXfrm>
        <a:off x="7883886" y="1689665"/>
        <a:ext cx="2952645" cy="1872456"/>
      </dsp:txXfrm>
    </dsp:sp>
    <dsp:sp modelId="{71CB3EBD-1AEB-B247-9F90-5C3B0282128F}">
      <dsp:nvSpPr>
        <dsp:cNvPr id="0" name=""/>
        <dsp:cNvSpPr/>
      </dsp:nvSpPr>
      <dsp:spPr>
        <a:xfrm>
          <a:off x="8507665" y="3620376"/>
          <a:ext cx="2728138" cy="1084890"/>
        </a:xfrm>
        <a:prstGeom prst="roundRect">
          <a:avLst>
            <a:gd name="adj" fmla="val 10000"/>
          </a:avLst>
        </a:prstGeom>
        <a:solidFill>
          <a:srgbClr val="FCF16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fi-FI" sz="3200" b="0" kern="1200" dirty="0">
              <a:solidFill>
                <a:schemeClr val="tx1"/>
              </a:solidFill>
              <a:latin typeface="Source Sans Pro" panose="020B0503030403020204" pitchFamily="34" charset="0"/>
              <a:ea typeface="Source Sans Pro" panose="020B0503030403020204" pitchFamily="34" charset="0"/>
            </a:rPr>
            <a:t>Arviointi</a:t>
          </a:r>
        </a:p>
      </dsp:txBody>
      <dsp:txXfrm>
        <a:off x="8539440" y="3652151"/>
        <a:ext cx="2664588" cy="1021340"/>
      </dsp:txXfrm>
    </dsp:sp>
  </dsp:spTree>
</dsp:drawing>
</file>

<file path=ppt/diagrams/layout1.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877E26-2F06-FF46-A210-C00087A62B74}" type="datetimeFigureOut">
              <a:rPr lang="en-GB" smtClean="0"/>
              <a:t>29/01/2025</a:t>
            </a:fld>
            <a:endParaRPr lang="en-GB"/>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A1D68D-E218-A549-ACC4-5082983EBEB5}" type="slidenum">
              <a:rPr lang="en-GB" smtClean="0"/>
              <a:t>‹#›</a:t>
            </a:fld>
            <a:endParaRPr lang="en-GB"/>
          </a:p>
        </p:txBody>
      </p:sp>
    </p:spTree>
    <p:extLst>
      <p:ext uri="{BB962C8B-B14F-4D97-AF65-F5344CB8AC3E}">
        <p14:creationId xmlns:p14="http://schemas.microsoft.com/office/powerpoint/2010/main" val="2388398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1</a:t>
            </a:fld>
            <a:endParaRPr lang="fi-FI" dirty="0"/>
          </a:p>
        </p:txBody>
      </p:sp>
    </p:spTree>
    <p:extLst>
      <p:ext uri="{BB962C8B-B14F-4D97-AF65-F5344CB8AC3E}">
        <p14:creationId xmlns:p14="http://schemas.microsoft.com/office/powerpoint/2010/main" val="32162871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10</a:t>
            </a:fld>
            <a:endParaRPr lang="fi-FI"/>
          </a:p>
        </p:txBody>
      </p:sp>
    </p:spTree>
    <p:extLst>
      <p:ext uri="{BB962C8B-B14F-4D97-AF65-F5344CB8AC3E}">
        <p14:creationId xmlns:p14="http://schemas.microsoft.com/office/powerpoint/2010/main" val="1996089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11</a:t>
            </a:fld>
            <a:endParaRPr lang="fi-FI" dirty="0"/>
          </a:p>
        </p:txBody>
      </p:sp>
    </p:spTree>
    <p:extLst>
      <p:ext uri="{BB962C8B-B14F-4D97-AF65-F5344CB8AC3E}">
        <p14:creationId xmlns:p14="http://schemas.microsoft.com/office/powerpoint/2010/main" val="3216287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 Liitteet seuraavilla dioilla: A) netti, B) tunteet, esimerkkiaiheina näkemyksille</a:t>
            </a:r>
          </a:p>
          <a:p>
            <a:r>
              <a:rPr lang="fi-FI" dirty="0"/>
              <a:t>- Esimerkkejä myös matikkaan, esim. nurkat lukuja, mikä lähimpänä oikeaa laskun vastausta, päässälaskut, arviointi (arvioi oikean vastauksen esim. suuruusluokka suunnilleen)</a:t>
            </a:r>
            <a:endParaRPr lang="fi-FI" dirty="0">
              <a:cs typeface="Calibri"/>
            </a:endParaRPr>
          </a:p>
          <a:p>
            <a:r>
              <a:rPr lang="fi-FI" dirty="0"/>
              <a:t>- Jos ”magneettihenkilöitä”, opettajana tärkeä huomioida ja keskustella, yrittää purkaa asetelmaa, kokeilla antaa valmiit mielipiteet </a:t>
            </a:r>
            <a:endParaRPr lang="fi-FI" dirty="0">
              <a:cs typeface="Calibri"/>
            </a:endParaRPr>
          </a:p>
          <a:p>
            <a:r>
              <a:rPr lang="fi-FI" dirty="0"/>
              <a:t>- Tämän avulla toisaalta saa tällaiset selville, uskaltaako oppilaat kertoa mielipiteensä</a:t>
            </a:r>
            <a:endParaRPr lang="fi-FI" dirty="0">
              <a:cs typeface="Calibri"/>
            </a:endParaRPr>
          </a:p>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12</a:t>
            </a:fld>
            <a:endParaRPr lang="fi-FI"/>
          </a:p>
        </p:txBody>
      </p:sp>
    </p:spTree>
    <p:extLst>
      <p:ext uri="{BB962C8B-B14F-4D97-AF65-F5344CB8AC3E}">
        <p14:creationId xmlns:p14="http://schemas.microsoft.com/office/powerpoint/2010/main" val="3985092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13</a:t>
            </a:fld>
            <a:endParaRPr lang="fi-FI"/>
          </a:p>
        </p:txBody>
      </p:sp>
    </p:spTree>
    <p:extLst>
      <p:ext uri="{BB962C8B-B14F-4D97-AF65-F5344CB8AC3E}">
        <p14:creationId xmlns:p14="http://schemas.microsoft.com/office/powerpoint/2010/main" val="4990760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14</a:t>
            </a:fld>
            <a:endParaRPr lang="fi-FI"/>
          </a:p>
        </p:txBody>
      </p:sp>
    </p:spTree>
    <p:extLst>
      <p:ext uri="{BB962C8B-B14F-4D97-AF65-F5344CB8AC3E}">
        <p14:creationId xmlns:p14="http://schemas.microsoft.com/office/powerpoint/2010/main" val="22899277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15</a:t>
            </a:fld>
            <a:endParaRPr lang="fi-FI"/>
          </a:p>
        </p:txBody>
      </p:sp>
    </p:spTree>
    <p:extLst>
      <p:ext uri="{BB962C8B-B14F-4D97-AF65-F5344CB8AC3E}">
        <p14:creationId xmlns:p14="http://schemas.microsoft.com/office/powerpoint/2010/main" val="18631440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16</a:t>
            </a:fld>
            <a:endParaRPr lang="fi-FI"/>
          </a:p>
        </p:txBody>
      </p:sp>
    </p:spTree>
    <p:extLst>
      <p:ext uri="{BB962C8B-B14F-4D97-AF65-F5344CB8AC3E}">
        <p14:creationId xmlns:p14="http://schemas.microsoft.com/office/powerpoint/2010/main" val="11505067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17</a:t>
            </a:fld>
            <a:endParaRPr lang="fi-FI"/>
          </a:p>
        </p:txBody>
      </p:sp>
    </p:spTree>
    <p:extLst>
      <p:ext uri="{BB962C8B-B14F-4D97-AF65-F5344CB8AC3E}">
        <p14:creationId xmlns:p14="http://schemas.microsoft.com/office/powerpoint/2010/main" val="8476498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18</a:t>
            </a:fld>
            <a:endParaRPr lang="fi-FI"/>
          </a:p>
        </p:txBody>
      </p:sp>
    </p:spTree>
    <p:extLst>
      <p:ext uri="{BB962C8B-B14F-4D97-AF65-F5344CB8AC3E}">
        <p14:creationId xmlns:p14="http://schemas.microsoft.com/office/powerpoint/2010/main" val="18587010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20</a:t>
            </a:fld>
            <a:endParaRPr lang="fi-FI" dirty="0"/>
          </a:p>
        </p:txBody>
      </p:sp>
    </p:spTree>
    <p:extLst>
      <p:ext uri="{BB962C8B-B14F-4D97-AF65-F5344CB8AC3E}">
        <p14:creationId xmlns:p14="http://schemas.microsoft.com/office/powerpoint/2010/main" val="3216287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2</a:t>
            </a:fld>
            <a:endParaRPr lang="fi-FI"/>
          </a:p>
        </p:txBody>
      </p:sp>
    </p:spTree>
    <p:extLst>
      <p:ext uri="{BB962C8B-B14F-4D97-AF65-F5344CB8AC3E}">
        <p14:creationId xmlns:p14="http://schemas.microsoft.com/office/powerpoint/2010/main" val="3699618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21</a:t>
            </a:fld>
            <a:endParaRPr lang="fi-FI"/>
          </a:p>
        </p:txBody>
      </p:sp>
    </p:spTree>
    <p:extLst>
      <p:ext uri="{BB962C8B-B14F-4D97-AF65-F5344CB8AC3E}">
        <p14:creationId xmlns:p14="http://schemas.microsoft.com/office/powerpoint/2010/main" val="38464952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22</a:t>
            </a:fld>
            <a:endParaRPr lang="fi-FI"/>
          </a:p>
        </p:txBody>
      </p:sp>
    </p:spTree>
    <p:extLst>
      <p:ext uri="{BB962C8B-B14F-4D97-AF65-F5344CB8AC3E}">
        <p14:creationId xmlns:p14="http://schemas.microsoft.com/office/powerpoint/2010/main" val="25786407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3</a:t>
            </a:fld>
            <a:endParaRPr lang="fi-FI"/>
          </a:p>
        </p:txBody>
      </p:sp>
    </p:spTree>
    <p:extLst>
      <p:ext uri="{BB962C8B-B14F-4D97-AF65-F5344CB8AC3E}">
        <p14:creationId xmlns:p14="http://schemas.microsoft.com/office/powerpoint/2010/main" val="2276668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4</a:t>
            </a:fld>
            <a:endParaRPr lang="fi-FI"/>
          </a:p>
        </p:txBody>
      </p:sp>
    </p:spTree>
    <p:extLst>
      <p:ext uri="{BB962C8B-B14F-4D97-AF65-F5344CB8AC3E}">
        <p14:creationId xmlns:p14="http://schemas.microsoft.com/office/powerpoint/2010/main" val="2811528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32E103F2-E250-1241-9129-6F69DB11FF06}" type="slidenum">
              <a:rPr lang="fi-FI" smtClean="0"/>
              <a:t>5</a:t>
            </a:fld>
            <a:endParaRPr lang="fi-FI"/>
          </a:p>
        </p:txBody>
      </p:sp>
    </p:spTree>
    <p:extLst>
      <p:ext uri="{BB962C8B-B14F-4D97-AF65-F5344CB8AC3E}">
        <p14:creationId xmlns:p14="http://schemas.microsoft.com/office/powerpoint/2010/main" val="10186957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fld id="{32E103F2-E250-1241-9129-6F69DB11FF06}" type="slidenum">
              <a:rPr lang="fi-FI" smtClean="0"/>
              <a:t>6</a:t>
            </a:fld>
            <a:endParaRPr lang="fi-FI"/>
          </a:p>
        </p:txBody>
      </p:sp>
    </p:spTree>
    <p:extLst>
      <p:ext uri="{BB962C8B-B14F-4D97-AF65-F5344CB8AC3E}">
        <p14:creationId xmlns:p14="http://schemas.microsoft.com/office/powerpoint/2010/main" val="5267098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32E103F2-E250-1241-9129-6F69DB11FF06}" type="slidenum">
              <a:rPr lang="fi-FI" smtClean="0"/>
              <a:t>7</a:t>
            </a:fld>
            <a:endParaRPr lang="fi-FI"/>
          </a:p>
        </p:txBody>
      </p:sp>
    </p:spTree>
    <p:extLst>
      <p:ext uri="{BB962C8B-B14F-4D97-AF65-F5344CB8AC3E}">
        <p14:creationId xmlns:p14="http://schemas.microsoft.com/office/powerpoint/2010/main" val="34197426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latin typeface="Arial Nova" panose="020B0504020202020204" pitchFamily="34" charset="0"/>
            </a:endParaRPr>
          </a:p>
        </p:txBody>
      </p:sp>
      <p:sp>
        <p:nvSpPr>
          <p:cNvPr id="4" name="Dian numeron paikkamerkki 3"/>
          <p:cNvSpPr>
            <a:spLocks noGrp="1"/>
          </p:cNvSpPr>
          <p:nvPr>
            <p:ph type="sldNum" sz="quarter" idx="5"/>
          </p:nvPr>
        </p:nvSpPr>
        <p:spPr/>
        <p:txBody>
          <a:bodyPr/>
          <a:lstStyle/>
          <a:p>
            <a:fld id="{32E103F2-E250-1241-9129-6F69DB11FF06}" type="slidenum">
              <a:rPr lang="fi-FI" smtClean="0"/>
              <a:t>8</a:t>
            </a:fld>
            <a:endParaRPr lang="fi-FI"/>
          </a:p>
        </p:txBody>
      </p:sp>
    </p:spTree>
    <p:extLst>
      <p:ext uri="{BB962C8B-B14F-4D97-AF65-F5344CB8AC3E}">
        <p14:creationId xmlns:p14="http://schemas.microsoft.com/office/powerpoint/2010/main" val="223109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i-FI" dirty="0"/>
          </a:p>
        </p:txBody>
      </p:sp>
      <p:sp>
        <p:nvSpPr>
          <p:cNvPr id="4" name="Slide Number Placeholder 3"/>
          <p:cNvSpPr>
            <a:spLocks noGrp="1"/>
          </p:cNvSpPr>
          <p:nvPr>
            <p:ph type="sldNum" sz="quarter" idx="5"/>
          </p:nvPr>
        </p:nvSpPr>
        <p:spPr/>
        <p:txBody>
          <a:bodyPr/>
          <a:lstStyle/>
          <a:p>
            <a:fld id="{32E103F2-E250-1241-9129-6F69DB11FF06}" type="slidenum">
              <a:rPr lang="fi-FI" smtClean="0"/>
              <a:t>9</a:t>
            </a:fld>
            <a:endParaRPr lang="fi-FI"/>
          </a:p>
        </p:txBody>
      </p:sp>
    </p:spTree>
    <p:extLst>
      <p:ext uri="{BB962C8B-B14F-4D97-AF65-F5344CB8AC3E}">
        <p14:creationId xmlns:p14="http://schemas.microsoft.com/office/powerpoint/2010/main" val="2646699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E406794-DCE8-9D78-E33D-78D7870703FE}"/>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endParaRPr lang="en-GB"/>
          </a:p>
        </p:txBody>
      </p:sp>
      <p:sp>
        <p:nvSpPr>
          <p:cNvPr id="3" name="Alaotsikko 2">
            <a:extLst>
              <a:ext uri="{FF2B5EF4-FFF2-40B4-BE49-F238E27FC236}">
                <a16:creationId xmlns:a16="http://schemas.microsoft.com/office/drawing/2014/main" id="{9163FB5E-EA21-76BF-D329-267EF1F633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GB"/>
          </a:p>
        </p:txBody>
      </p:sp>
      <p:sp>
        <p:nvSpPr>
          <p:cNvPr id="4" name="Päivämäärän paikkamerkki 3">
            <a:extLst>
              <a:ext uri="{FF2B5EF4-FFF2-40B4-BE49-F238E27FC236}">
                <a16:creationId xmlns:a16="http://schemas.microsoft.com/office/drawing/2014/main" id="{1A8FBD86-493C-011D-2BB8-849993A653D1}"/>
              </a:ext>
            </a:extLst>
          </p:cNvPr>
          <p:cNvSpPr>
            <a:spLocks noGrp="1"/>
          </p:cNvSpPr>
          <p:nvPr>
            <p:ph type="dt" sz="half" idx="10"/>
          </p:nvPr>
        </p:nvSpPr>
        <p:spPr/>
        <p:txBody>
          <a:bodyPr/>
          <a:lstStyle/>
          <a:p>
            <a:fld id="{6EDB505B-E532-EC4D-B5B4-B42A1A35BA7E}" type="datetimeFigureOut">
              <a:rPr lang="en-GB" smtClean="0"/>
              <a:t>29/01/2025</a:t>
            </a:fld>
            <a:endParaRPr lang="en-GB"/>
          </a:p>
        </p:txBody>
      </p:sp>
      <p:sp>
        <p:nvSpPr>
          <p:cNvPr id="5" name="Alatunnisteen paikkamerkki 4">
            <a:extLst>
              <a:ext uri="{FF2B5EF4-FFF2-40B4-BE49-F238E27FC236}">
                <a16:creationId xmlns:a16="http://schemas.microsoft.com/office/drawing/2014/main" id="{8FFA7D30-2A62-34CC-5215-A1E412F1BCA7}"/>
              </a:ext>
            </a:extLst>
          </p:cNvPr>
          <p:cNvSpPr>
            <a:spLocks noGrp="1"/>
          </p:cNvSpPr>
          <p:nvPr>
            <p:ph type="ftr" sz="quarter" idx="11"/>
          </p:nvPr>
        </p:nvSpPr>
        <p:spPr/>
        <p:txBody>
          <a:bodyPr/>
          <a:lstStyle/>
          <a:p>
            <a:endParaRPr lang="en-GB"/>
          </a:p>
        </p:txBody>
      </p:sp>
      <p:sp>
        <p:nvSpPr>
          <p:cNvPr id="6" name="Dian numeron paikkamerkki 5">
            <a:extLst>
              <a:ext uri="{FF2B5EF4-FFF2-40B4-BE49-F238E27FC236}">
                <a16:creationId xmlns:a16="http://schemas.microsoft.com/office/drawing/2014/main" id="{1007E838-32D8-20D3-66EA-FA34524BFDB0}"/>
              </a:ext>
            </a:extLst>
          </p:cNvPr>
          <p:cNvSpPr>
            <a:spLocks noGrp="1"/>
          </p:cNvSpPr>
          <p:nvPr>
            <p:ph type="sldNum" sz="quarter" idx="12"/>
          </p:nvPr>
        </p:nvSpPr>
        <p:spPr/>
        <p:txBody>
          <a:bodyPr/>
          <a:lstStyle/>
          <a:p>
            <a:fld id="{14A3C6E1-25AC-7A4E-81BB-E116B0D69736}" type="slidenum">
              <a:rPr lang="en-GB" smtClean="0"/>
              <a:t>‹#›</a:t>
            </a:fld>
            <a:endParaRPr lang="en-GB"/>
          </a:p>
        </p:txBody>
      </p:sp>
    </p:spTree>
    <p:extLst>
      <p:ext uri="{BB962C8B-B14F-4D97-AF65-F5344CB8AC3E}">
        <p14:creationId xmlns:p14="http://schemas.microsoft.com/office/powerpoint/2010/main" val="1089892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909DCF5-1C66-C91C-B0FB-E21A96FB99CD}"/>
              </a:ext>
            </a:extLst>
          </p:cNvPr>
          <p:cNvSpPr>
            <a:spLocks noGrp="1"/>
          </p:cNvSpPr>
          <p:nvPr>
            <p:ph type="title"/>
          </p:nvPr>
        </p:nvSpPr>
        <p:spPr/>
        <p:txBody>
          <a:bodyPr/>
          <a:lstStyle/>
          <a:p>
            <a:r>
              <a:rPr lang="fi-FI"/>
              <a:t>Muokkaa ots. perustyyl. napsautt.</a:t>
            </a:r>
            <a:endParaRPr lang="en-GB"/>
          </a:p>
        </p:txBody>
      </p:sp>
      <p:sp>
        <p:nvSpPr>
          <p:cNvPr id="3" name="Pystysuoran tekstin paikkamerkki 2">
            <a:extLst>
              <a:ext uri="{FF2B5EF4-FFF2-40B4-BE49-F238E27FC236}">
                <a16:creationId xmlns:a16="http://schemas.microsoft.com/office/drawing/2014/main" id="{33C0EC8D-2BDA-6396-42A4-75E8CBE1EFBF}"/>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Päivämäärän paikkamerkki 3">
            <a:extLst>
              <a:ext uri="{FF2B5EF4-FFF2-40B4-BE49-F238E27FC236}">
                <a16:creationId xmlns:a16="http://schemas.microsoft.com/office/drawing/2014/main" id="{740DFC44-E677-42BD-150B-B4F6A2D36965}"/>
              </a:ext>
            </a:extLst>
          </p:cNvPr>
          <p:cNvSpPr>
            <a:spLocks noGrp="1"/>
          </p:cNvSpPr>
          <p:nvPr>
            <p:ph type="dt" sz="half" idx="10"/>
          </p:nvPr>
        </p:nvSpPr>
        <p:spPr/>
        <p:txBody>
          <a:bodyPr/>
          <a:lstStyle/>
          <a:p>
            <a:fld id="{6EDB505B-E532-EC4D-B5B4-B42A1A35BA7E}" type="datetimeFigureOut">
              <a:rPr lang="en-GB" smtClean="0"/>
              <a:t>29/01/2025</a:t>
            </a:fld>
            <a:endParaRPr lang="en-GB"/>
          </a:p>
        </p:txBody>
      </p:sp>
      <p:sp>
        <p:nvSpPr>
          <p:cNvPr id="5" name="Alatunnisteen paikkamerkki 4">
            <a:extLst>
              <a:ext uri="{FF2B5EF4-FFF2-40B4-BE49-F238E27FC236}">
                <a16:creationId xmlns:a16="http://schemas.microsoft.com/office/drawing/2014/main" id="{9ED2F0C0-F2EC-EE04-310B-E1DA4063E16E}"/>
              </a:ext>
            </a:extLst>
          </p:cNvPr>
          <p:cNvSpPr>
            <a:spLocks noGrp="1"/>
          </p:cNvSpPr>
          <p:nvPr>
            <p:ph type="ftr" sz="quarter" idx="11"/>
          </p:nvPr>
        </p:nvSpPr>
        <p:spPr/>
        <p:txBody>
          <a:bodyPr/>
          <a:lstStyle/>
          <a:p>
            <a:endParaRPr lang="en-GB"/>
          </a:p>
        </p:txBody>
      </p:sp>
      <p:sp>
        <p:nvSpPr>
          <p:cNvPr id="6" name="Dian numeron paikkamerkki 5">
            <a:extLst>
              <a:ext uri="{FF2B5EF4-FFF2-40B4-BE49-F238E27FC236}">
                <a16:creationId xmlns:a16="http://schemas.microsoft.com/office/drawing/2014/main" id="{B296FB5A-9D7E-0CA5-5ADE-AF415A3D51AE}"/>
              </a:ext>
            </a:extLst>
          </p:cNvPr>
          <p:cNvSpPr>
            <a:spLocks noGrp="1"/>
          </p:cNvSpPr>
          <p:nvPr>
            <p:ph type="sldNum" sz="quarter" idx="12"/>
          </p:nvPr>
        </p:nvSpPr>
        <p:spPr/>
        <p:txBody>
          <a:bodyPr/>
          <a:lstStyle/>
          <a:p>
            <a:fld id="{14A3C6E1-25AC-7A4E-81BB-E116B0D69736}" type="slidenum">
              <a:rPr lang="en-GB" smtClean="0"/>
              <a:t>‹#›</a:t>
            </a:fld>
            <a:endParaRPr lang="en-GB"/>
          </a:p>
        </p:txBody>
      </p:sp>
    </p:spTree>
    <p:extLst>
      <p:ext uri="{BB962C8B-B14F-4D97-AF65-F5344CB8AC3E}">
        <p14:creationId xmlns:p14="http://schemas.microsoft.com/office/powerpoint/2010/main" val="3346585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CAA72D83-9F71-DAA5-FB9D-00E292B9268D}"/>
              </a:ext>
            </a:extLst>
          </p:cNvPr>
          <p:cNvSpPr>
            <a:spLocks noGrp="1"/>
          </p:cNvSpPr>
          <p:nvPr>
            <p:ph type="title" orient="vert"/>
          </p:nvPr>
        </p:nvSpPr>
        <p:spPr>
          <a:xfrm>
            <a:off x="8724900" y="365125"/>
            <a:ext cx="2628900" cy="5811838"/>
          </a:xfrm>
        </p:spPr>
        <p:txBody>
          <a:bodyPr vert="eaVert"/>
          <a:lstStyle/>
          <a:p>
            <a:r>
              <a:rPr lang="fi-FI"/>
              <a:t>Muokkaa ots. perustyyl. napsautt.</a:t>
            </a:r>
            <a:endParaRPr lang="en-GB"/>
          </a:p>
        </p:txBody>
      </p:sp>
      <p:sp>
        <p:nvSpPr>
          <p:cNvPr id="3" name="Pystysuoran tekstin paikkamerkki 2">
            <a:extLst>
              <a:ext uri="{FF2B5EF4-FFF2-40B4-BE49-F238E27FC236}">
                <a16:creationId xmlns:a16="http://schemas.microsoft.com/office/drawing/2014/main" id="{5975252F-1434-8C8B-44E7-D63BAEE11288}"/>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Päivämäärän paikkamerkki 3">
            <a:extLst>
              <a:ext uri="{FF2B5EF4-FFF2-40B4-BE49-F238E27FC236}">
                <a16:creationId xmlns:a16="http://schemas.microsoft.com/office/drawing/2014/main" id="{12480E83-8A21-F597-A64C-FEA5C97D6215}"/>
              </a:ext>
            </a:extLst>
          </p:cNvPr>
          <p:cNvSpPr>
            <a:spLocks noGrp="1"/>
          </p:cNvSpPr>
          <p:nvPr>
            <p:ph type="dt" sz="half" idx="10"/>
          </p:nvPr>
        </p:nvSpPr>
        <p:spPr/>
        <p:txBody>
          <a:bodyPr/>
          <a:lstStyle/>
          <a:p>
            <a:fld id="{6EDB505B-E532-EC4D-B5B4-B42A1A35BA7E}" type="datetimeFigureOut">
              <a:rPr lang="en-GB" smtClean="0"/>
              <a:t>29/01/2025</a:t>
            </a:fld>
            <a:endParaRPr lang="en-GB"/>
          </a:p>
        </p:txBody>
      </p:sp>
      <p:sp>
        <p:nvSpPr>
          <p:cNvPr id="5" name="Alatunnisteen paikkamerkki 4">
            <a:extLst>
              <a:ext uri="{FF2B5EF4-FFF2-40B4-BE49-F238E27FC236}">
                <a16:creationId xmlns:a16="http://schemas.microsoft.com/office/drawing/2014/main" id="{44D014A5-1A64-B48D-D887-EB7933D76D4F}"/>
              </a:ext>
            </a:extLst>
          </p:cNvPr>
          <p:cNvSpPr>
            <a:spLocks noGrp="1"/>
          </p:cNvSpPr>
          <p:nvPr>
            <p:ph type="ftr" sz="quarter" idx="11"/>
          </p:nvPr>
        </p:nvSpPr>
        <p:spPr/>
        <p:txBody>
          <a:bodyPr/>
          <a:lstStyle/>
          <a:p>
            <a:endParaRPr lang="en-GB"/>
          </a:p>
        </p:txBody>
      </p:sp>
      <p:sp>
        <p:nvSpPr>
          <p:cNvPr id="6" name="Dian numeron paikkamerkki 5">
            <a:extLst>
              <a:ext uri="{FF2B5EF4-FFF2-40B4-BE49-F238E27FC236}">
                <a16:creationId xmlns:a16="http://schemas.microsoft.com/office/drawing/2014/main" id="{99C5B452-DE28-8BC1-70DE-72B0B32F0CB2}"/>
              </a:ext>
            </a:extLst>
          </p:cNvPr>
          <p:cNvSpPr>
            <a:spLocks noGrp="1"/>
          </p:cNvSpPr>
          <p:nvPr>
            <p:ph type="sldNum" sz="quarter" idx="12"/>
          </p:nvPr>
        </p:nvSpPr>
        <p:spPr/>
        <p:txBody>
          <a:bodyPr/>
          <a:lstStyle/>
          <a:p>
            <a:fld id="{14A3C6E1-25AC-7A4E-81BB-E116B0D69736}" type="slidenum">
              <a:rPr lang="en-GB" smtClean="0"/>
              <a:t>‹#›</a:t>
            </a:fld>
            <a:endParaRPr lang="en-GB"/>
          </a:p>
        </p:txBody>
      </p:sp>
    </p:spTree>
    <p:extLst>
      <p:ext uri="{BB962C8B-B14F-4D97-AF65-F5344CB8AC3E}">
        <p14:creationId xmlns:p14="http://schemas.microsoft.com/office/powerpoint/2010/main" val="2579430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99A36AB-5BF0-B12E-BE1B-2269DAD5116B}"/>
              </a:ext>
            </a:extLst>
          </p:cNvPr>
          <p:cNvSpPr>
            <a:spLocks noGrp="1"/>
          </p:cNvSpPr>
          <p:nvPr>
            <p:ph type="title"/>
          </p:nvPr>
        </p:nvSpPr>
        <p:spPr/>
        <p:txBody>
          <a:bodyPr/>
          <a:lstStyle/>
          <a:p>
            <a:r>
              <a:rPr lang="fi-FI"/>
              <a:t>Muokkaa ots. perustyyl. napsautt.</a:t>
            </a:r>
            <a:endParaRPr lang="en-GB"/>
          </a:p>
        </p:txBody>
      </p:sp>
      <p:sp>
        <p:nvSpPr>
          <p:cNvPr id="3" name="Sisällön paikkamerkki 2">
            <a:extLst>
              <a:ext uri="{FF2B5EF4-FFF2-40B4-BE49-F238E27FC236}">
                <a16:creationId xmlns:a16="http://schemas.microsoft.com/office/drawing/2014/main" id="{5D14FA20-9E17-CA18-6BB0-387AD04A981B}"/>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Päivämäärän paikkamerkki 3">
            <a:extLst>
              <a:ext uri="{FF2B5EF4-FFF2-40B4-BE49-F238E27FC236}">
                <a16:creationId xmlns:a16="http://schemas.microsoft.com/office/drawing/2014/main" id="{1D68395C-83ED-8092-A559-028BF62EB55B}"/>
              </a:ext>
            </a:extLst>
          </p:cNvPr>
          <p:cNvSpPr>
            <a:spLocks noGrp="1"/>
          </p:cNvSpPr>
          <p:nvPr>
            <p:ph type="dt" sz="half" idx="10"/>
          </p:nvPr>
        </p:nvSpPr>
        <p:spPr/>
        <p:txBody>
          <a:bodyPr/>
          <a:lstStyle/>
          <a:p>
            <a:fld id="{6EDB505B-E532-EC4D-B5B4-B42A1A35BA7E}" type="datetimeFigureOut">
              <a:rPr lang="en-GB" smtClean="0"/>
              <a:t>29/01/2025</a:t>
            </a:fld>
            <a:endParaRPr lang="en-GB"/>
          </a:p>
        </p:txBody>
      </p:sp>
      <p:sp>
        <p:nvSpPr>
          <p:cNvPr id="5" name="Alatunnisteen paikkamerkki 4">
            <a:extLst>
              <a:ext uri="{FF2B5EF4-FFF2-40B4-BE49-F238E27FC236}">
                <a16:creationId xmlns:a16="http://schemas.microsoft.com/office/drawing/2014/main" id="{D809B578-93C0-51B4-14B1-3FF4ADD4A8AB}"/>
              </a:ext>
            </a:extLst>
          </p:cNvPr>
          <p:cNvSpPr>
            <a:spLocks noGrp="1"/>
          </p:cNvSpPr>
          <p:nvPr>
            <p:ph type="ftr" sz="quarter" idx="11"/>
          </p:nvPr>
        </p:nvSpPr>
        <p:spPr/>
        <p:txBody>
          <a:bodyPr/>
          <a:lstStyle/>
          <a:p>
            <a:endParaRPr lang="en-GB"/>
          </a:p>
        </p:txBody>
      </p:sp>
      <p:sp>
        <p:nvSpPr>
          <p:cNvPr id="6" name="Dian numeron paikkamerkki 5">
            <a:extLst>
              <a:ext uri="{FF2B5EF4-FFF2-40B4-BE49-F238E27FC236}">
                <a16:creationId xmlns:a16="http://schemas.microsoft.com/office/drawing/2014/main" id="{7152E066-4052-825E-1742-C86D56BCA538}"/>
              </a:ext>
            </a:extLst>
          </p:cNvPr>
          <p:cNvSpPr>
            <a:spLocks noGrp="1"/>
          </p:cNvSpPr>
          <p:nvPr>
            <p:ph type="sldNum" sz="quarter" idx="12"/>
          </p:nvPr>
        </p:nvSpPr>
        <p:spPr/>
        <p:txBody>
          <a:bodyPr/>
          <a:lstStyle/>
          <a:p>
            <a:fld id="{14A3C6E1-25AC-7A4E-81BB-E116B0D69736}" type="slidenum">
              <a:rPr lang="en-GB" smtClean="0"/>
              <a:t>‹#›</a:t>
            </a:fld>
            <a:endParaRPr lang="en-GB"/>
          </a:p>
        </p:txBody>
      </p:sp>
    </p:spTree>
    <p:extLst>
      <p:ext uri="{BB962C8B-B14F-4D97-AF65-F5344CB8AC3E}">
        <p14:creationId xmlns:p14="http://schemas.microsoft.com/office/powerpoint/2010/main" val="3423593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1D931F5-D867-EFD3-56AA-4BCF2780CEB4}"/>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endParaRPr lang="en-GB"/>
          </a:p>
        </p:txBody>
      </p:sp>
      <p:sp>
        <p:nvSpPr>
          <p:cNvPr id="3" name="Tekstin paikkamerkki 2">
            <a:extLst>
              <a:ext uri="{FF2B5EF4-FFF2-40B4-BE49-F238E27FC236}">
                <a16:creationId xmlns:a16="http://schemas.microsoft.com/office/drawing/2014/main" id="{9A1FEC84-0E68-CDF2-2407-F580E370A00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D064992F-877B-A8D3-22DC-27CAFCDE4FE9}"/>
              </a:ext>
            </a:extLst>
          </p:cNvPr>
          <p:cNvSpPr>
            <a:spLocks noGrp="1"/>
          </p:cNvSpPr>
          <p:nvPr>
            <p:ph type="dt" sz="half" idx="10"/>
          </p:nvPr>
        </p:nvSpPr>
        <p:spPr/>
        <p:txBody>
          <a:bodyPr/>
          <a:lstStyle/>
          <a:p>
            <a:fld id="{6EDB505B-E532-EC4D-B5B4-B42A1A35BA7E}" type="datetimeFigureOut">
              <a:rPr lang="en-GB" smtClean="0"/>
              <a:t>29/01/2025</a:t>
            </a:fld>
            <a:endParaRPr lang="en-GB"/>
          </a:p>
        </p:txBody>
      </p:sp>
      <p:sp>
        <p:nvSpPr>
          <p:cNvPr id="5" name="Alatunnisteen paikkamerkki 4">
            <a:extLst>
              <a:ext uri="{FF2B5EF4-FFF2-40B4-BE49-F238E27FC236}">
                <a16:creationId xmlns:a16="http://schemas.microsoft.com/office/drawing/2014/main" id="{FE7FD13C-574F-52E3-3AB8-80B16936B938}"/>
              </a:ext>
            </a:extLst>
          </p:cNvPr>
          <p:cNvSpPr>
            <a:spLocks noGrp="1"/>
          </p:cNvSpPr>
          <p:nvPr>
            <p:ph type="ftr" sz="quarter" idx="11"/>
          </p:nvPr>
        </p:nvSpPr>
        <p:spPr/>
        <p:txBody>
          <a:bodyPr/>
          <a:lstStyle/>
          <a:p>
            <a:endParaRPr lang="en-GB"/>
          </a:p>
        </p:txBody>
      </p:sp>
      <p:sp>
        <p:nvSpPr>
          <p:cNvPr id="6" name="Dian numeron paikkamerkki 5">
            <a:extLst>
              <a:ext uri="{FF2B5EF4-FFF2-40B4-BE49-F238E27FC236}">
                <a16:creationId xmlns:a16="http://schemas.microsoft.com/office/drawing/2014/main" id="{2A9026A3-3D5F-C6FB-DBF2-3648E50FC185}"/>
              </a:ext>
            </a:extLst>
          </p:cNvPr>
          <p:cNvSpPr>
            <a:spLocks noGrp="1"/>
          </p:cNvSpPr>
          <p:nvPr>
            <p:ph type="sldNum" sz="quarter" idx="12"/>
          </p:nvPr>
        </p:nvSpPr>
        <p:spPr/>
        <p:txBody>
          <a:bodyPr/>
          <a:lstStyle/>
          <a:p>
            <a:fld id="{14A3C6E1-25AC-7A4E-81BB-E116B0D69736}" type="slidenum">
              <a:rPr lang="en-GB" smtClean="0"/>
              <a:t>‹#›</a:t>
            </a:fld>
            <a:endParaRPr lang="en-GB"/>
          </a:p>
        </p:txBody>
      </p:sp>
    </p:spTree>
    <p:extLst>
      <p:ext uri="{BB962C8B-B14F-4D97-AF65-F5344CB8AC3E}">
        <p14:creationId xmlns:p14="http://schemas.microsoft.com/office/powerpoint/2010/main" val="2273558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05254F7-70EA-3DB9-7B74-D13F50D34A3D}"/>
              </a:ext>
            </a:extLst>
          </p:cNvPr>
          <p:cNvSpPr>
            <a:spLocks noGrp="1"/>
          </p:cNvSpPr>
          <p:nvPr>
            <p:ph type="title"/>
          </p:nvPr>
        </p:nvSpPr>
        <p:spPr/>
        <p:txBody>
          <a:bodyPr/>
          <a:lstStyle/>
          <a:p>
            <a:r>
              <a:rPr lang="fi-FI"/>
              <a:t>Muokkaa ots. perustyyl. napsautt.</a:t>
            </a:r>
            <a:endParaRPr lang="en-GB"/>
          </a:p>
        </p:txBody>
      </p:sp>
      <p:sp>
        <p:nvSpPr>
          <p:cNvPr id="3" name="Sisällön paikkamerkki 2">
            <a:extLst>
              <a:ext uri="{FF2B5EF4-FFF2-40B4-BE49-F238E27FC236}">
                <a16:creationId xmlns:a16="http://schemas.microsoft.com/office/drawing/2014/main" id="{FAEDC622-D496-2735-F662-873533346282}"/>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Sisällön paikkamerkki 3">
            <a:extLst>
              <a:ext uri="{FF2B5EF4-FFF2-40B4-BE49-F238E27FC236}">
                <a16:creationId xmlns:a16="http://schemas.microsoft.com/office/drawing/2014/main" id="{8F6DA122-769F-1BF8-1DE9-4740F4556166}"/>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5" name="Päivämäärän paikkamerkki 4">
            <a:extLst>
              <a:ext uri="{FF2B5EF4-FFF2-40B4-BE49-F238E27FC236}">
                <a16:creationId xmlns:a16="http://schemas.microsoft.com/office/drawing/2014/main" id="{99846DFD-30D9-AE23-D0BD-3E8C724D811B}"/>
              </a:ext>
            </a:extLst>
          </p:cNvPr>
          <p:cNvSpPr>
            <a:spLocks noGrp="1"/>
          </p:cNvSpPr>
          <p:nvPr>
            <p:ph type="dt" sz="half" idx="10"/>
          </p:nvPr>
        </p:nvSpPr>
        <p:spPr/>
        <p:txBody>
          <a:bodyPr/>
          <a:lstStyle/>
          <a:p>
            <a:fld id="{6EDB505B-E532-EC4D-B5B4-B42A1A35BA7E}" type="datetimeFigureOut">
              <a:rPr lang="en-GB" smtClean="0"/>
              <a:t>29/01/2025</a:t>
            </a:fld>
            <a:endParaRPr lang="en-GB"/>
          </a:p>
        </p:txBody>
      </p:sp>
      <p:sp>
        <p:nvSpPr>
          <p:cNvPr id="6" name="Alatunnisteen paikkamerkki 5">
            <a:extLst>
              <a:ext uri="{FF2B5EF4-FFF2-40B4-BE49-F238E27FC236}">
                <a16:creationId xmlns:a16="http://schemas.microsoft.com/office/drawing/2014/main" id="{51FFD72D-16E7-BC83-2166-06C0DDE77910}"/>
              </a:ext>
            </a:extLst>
          </p:cNvPr>
          <p:cNvSpPr>
            <a:spLocks noGrp="1"/>
          </p:cNvSpPr>
          <p:nvPr>
            <p:ph type="ftr" sz="quarter" idx="11"/>
          </p:nvPr>
        </p:nvSpPr>
        <p:spPr/>
        <p:txBody>
          <a:bodyPr/>
          <a:lstStyle/>
          <a:p>
            <a:endParaRPr lang="en-GB"/>
          </a:p>
        </p:txBody>
      </p:sp>
      <p:sp>
        <p:nvSpPr>
          <p:cNvPr id="7" name="Dian numeron paikkamerkki 6">
            <a:extLst>
              <a:ext uri="{FF2B5EF4-FFF2-40B4-BE49-F238E27FC236}">
                <a16:creationId xmlns:a16="http://schemas.microsoft.com/office/drawing/2014/main" id="{1423772E-6437-2F60-05D1-086FB2FE3DC3}"/>
              </a:ext>
            </a:extLst>
          </p:cNvPr>
          <p:cNvSpPr>
            <a:spLocks noGrp="1"/>
          </p:cNvSpPr>
          <p:nvPr>
            <p:ph type="sldNum" sz="quarter" idx="12"/>
          </p:nvPr>
        </p:nvSpPr>
        <p:spPr/>
        <p:txBody>
          <a:bodyPr/>
          <a:lstStyle/>
          <a:p>
            <a:fld id="{14A3C6E1-25AC-7A4E-81BB-E116B0D69736}" type="slidenum">
              <a:rPr lang="en-GB" smtClean="0"/>
              <a:t>‹#›</a:t>
            </a:fld>
            <a:endParaRPr lang="en-GB"/>
          </a:p>
        </p:txBody>
      </p:sp>
    </p:spTree>
    <p:extLst>
      <p:ext uri="{BB962C8B-B14F-4D97-AF65-F5344CB8AC3E}">
        <p14:creationId xmlns:p14="http://schemas.microsoft.com/office/powerpoint/2010/main" val="3673759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D4262D-97A2-90FA-876E-83D3A1D2BF00}"/>
              </a:ext>
            </a:extLst>
          </p:cNvPr>
          <p:cNvSpPr>
            <a:spLocks noGrp="1"/>
          </p:cNvSpPr>
          <p:nvPr>
            <p:ph type="title"/>
          </p:nvPr>
        </p:nvSpPr>
        <p:spPr>
          <a:xfrm>
            <a:off x="839788" y="365125"/>
            <a:ext cx="10515600" cy="1325563"/>
          </a:xfrm>
        </p:spPr>
        <p:txBody>
          <a:bodyPr/>
          <a:lstStyle/>
          <a:p>
            <a:r>
              <a:rPr lang="fi-FI"/>
              <a:t>Muokkaa ots. perustyyl. napsautt.</a:t>
            </a:r>
            <a:endParaRPr lang="en-GB"/>
          </a:p>
        </p:txBody>
      </p:sp>
      <p:sp>
        <p:nvSpPr>
          <p:cNvPr id="3" name="Tekstin paikkamerkki 2">
            <a:extLst>
              <a:ext uri="{FF2B5EF4-FFF2-40B4-BE49-F238E27FC236}">
                <a16:creationId xmlns:a16="http://schemas.microsoft.com/office/drawing/2014/main" id="{0063A0FE-2018-3A92-C34D-35EE48B876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BB69570F-B90C-967D-448E-A1857DAC8514}"/>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5" name="Tekstin paikkamerkki 4">
            <a:extLst>
              <a:ext uri="{FF2B5EF4-FFF2-40B4-BE49-F238E27FC236}">
                <a16:creationId xmlns:a16="http://schemas.microsoft.com/office/drawing/2014/main" id="{58AC30EC-C612-278B-AB1B-803284EBD6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9198A340-0110-0E16-851E-35A1A449B11B}"/>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7" name="Päivämäärän paikkamerkki 6">
            <a:extLst>
              <a:ext uri="{FF2B5EF4-FFF2-40B4-BE49-F238E27FC236}">
                <a16:creationId xmlns:a16="http://schemas.microsoft.com/office/drawing/2014/main" id="{359BB2B8-A283-99AA-BB12-7FB860D5A485}"/>
              </a:ext>
            </a:extLst>
          </p:cNvPr>
          <p:cNvSpPr>
            <a:spLocks noGrp="1"/>
          </p:cNvSpPr>
          <p:nvPr>
            <p:ph type="dt" sz="half" idx="10"/>
          </p:nvPr>
        </p:nvSpPr>
        <p:spPr/>
        <p:txBody>
          <a:bodyPr/>
          <a:lstStyle/>
          <a:p>
            <a:fld id="{6EDB505B-E532-EC4D-B5B4-B42A1A35BA7E}" type="datetimeFigureOut">
              <a:rPr lang="en-GB" smtClean="0"/>
              <a:t>29/01/2025</a:t>
            </a:fld>
            <a:endParaRPr lang="en-GB"/>
          </a:p>
        </p:txBody>
      </p:sp>
      <p:sp>
        <p:nvSpPr>
          <p:cNvPr id="8" name="Alatunnisteen paikkamerkki 7">
            <a:extLst>
              <a:ext uri="{FF2B5EF4-FFF2-40B4-BE49-F238E27FC236}">
                <a16:creationId xmlns:a16="http://schemas.microsoft.com/office/drawing/2014/main" id="{9C88777E-A2CB-6400-B633-2EB53E75E263}"/>
              </a:ext>
            </a:extLst>
          </p:cNvPr>
          <p:cNvSpPr>
            <a:spLocks noGrp="1"/>
          </p:cNvSpPr>
          <p:nvPr>
            <p:ph type="ftr" sz="quarter" idx="11"/>
          </p:nvPr>
        </p:nvSpPr>
        <p:spPr/>
        <p:txBody>
          <a:bodyPr/>
          <a:lstStyle/>
          <a:p>
            <a:endParaRPr lang="en-GB"/>
          </a:p>
        </p:txBody>
      </p:sp>
      <p:sp>
        <p:nvSpPr>
          <p:cNvPr id="9" name="Dian numeron paikkamerkki 8">
            <a:extLst>
              <a:ext uri="{FF2B5EF4-FFF2-40B4-BE49-F238E27FC236}">
                <a16:creationId xmlns:a16="http://schemas.microsoft.com/office/drawing/2014/main" id="{CDFE4BDC-9A6F-E9E5-A805-865D3C164616}"/>
              </a:ext>
            </a:extLst>
          </p:cNvPr>
          <p:cNvSpPr>
            <a:spLocks noGrp="1"/>
          </p:cNvSpPr>
          <p:nvPr>
            <p:ph type="sldNum" sz="quarter" idx="12"/>
          </p:nvPr>
        </p:nvSpPr>
        <p:spPr/>
        <p:txBody>
          <a:bodyPr/>
          <a:lstStyle/>
          <a:p>
            <a:fld id="{14A3C6E1-25AC-7A4E-81BB-E116B0D69736}" type="slidenum">
              <a:rPr lang="en-GB" smtClean="0"/>
              <a:t>‹#›</a:t>
            </a:fld>
            <a:endParaRPr lang="en-GB"/>
          </a:p>
        </p:txBody>
      </p:sp>
    </p:spTree>
    <p:extLst>
      <p:ext uri="{BB962C8B-B14F-4D97-AF65-F5344CB8AC3E}">
        <p14:creationId xmlns:p14="http://schemas.microsoft.com/office/powerpoint/2010/main" val="8481031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7F1099E-86B1-9B45-20F6-4E73F10B739B}"/>
              </a:ext>
            </a:extLst>
          </p:cNvPr>
          <p:cNvSpPr>
            <a:spLocks noGrp="1"/>
          </p:cNvSpPr>
          <p:nvPr>
            <p:ph type="title"/>
          </p:nvPr>
        </p:nvSpPr>
        <p:spPr/>
        <p:txBody>
          <a:bodyPr/>
          <a:lstStyle/>
          <a:p>
            <a:r>
              <a:rPr lang="fi-FI"/>
              <a:t>Muokkaa ots. perustyyl. napsautt.</a:t>
            </a:r>
            <a:endParaRPr lang="en-GB"/>
          </a:p>
        </p:txBody>
      </p:sp>
      <p:sp>
        <p:nvSpPr>
          <p:cNvPr id="3" name="Päivämäärän paikkamerkki 2">
            <a:extLst>
              <a:ext uri="{FF2B5EF4-FFF2-40B4-BE49-F238E27FC236}">
                <a16:creationId xmlns:a16="http://schemas.microsoft.com/office/drawing/2014/main" id="{A3940C85-3478-02FD-E20E-837630FEA24B}"/>
              </a:ext>
            </a:extLst>
          </p:cNvPr>
          <p:cNvSpPr>
            <a:spLocks noGrp="1"/>
          </p:cNvSpPr>
          <p:nvPr>
            <p:ph type="dt" sz="half" idx="10"/>
          </p:nvPr>
        </p:nvSpPr>
        <p:spPr/>
        <p:txBody>
          <a:bodyPr/>
          <a:lstStyle/>
          <a:p>
            <a:fld id="{6EDB505B-E532-EC4D-B5B4-B42A1A35BA7E}" type="datetimeFigureOut">
              <a:rPr lang="en-GB" smtClean="0"/>
              <a:t>29/01/2025</a:t>
            </a:fld>
            <a:endParaRPr lang="en-GB"/>
          </a:p>
        </p:txBody>
      </p:sp>
      <p:sp>
        <p:nvSpPr>
          <p:cNvPr id="4" name="Alatunnisteen paikkamerkki 3">
            <a:extLst>
              <a:ext uri="{FF2B5EF4-FFF2-40B4-BE49-F238E27FC236}">
                <a16:creationId xmlns:a16="http://schemas.microsoft.com/office/drawing/2014/main" id="{FC0430B9-824F-3104-5649-D636AA95B196}"/>
              </a:ext>
            </a:extLst>
          </p:cNvPr>
          <p:cNvSpPr>
            <a:spLocks noGrp="1"/>
          </p:cNvSpPr>
          <p:nvPr>
            <p:ph type="ftr" sz="quarter" idx="11"/>
          </p:nvPr>
        </p:nvSpPr>
        <p:spPr/>
        <p:txBody>
          <a:bodyPr/>
          <a:lstStyle/>
          <a:p>
            <a:endParaRPr lang="en-GB"/>
          </a:p>
        </p:txBody>
      </p:sp>
      <p:sp>
        <p:nvSpPr>
          <p:cNvPr id="5" name="Dian numeron paikkamerkki 4">
            <a:extLst>
              <a:ext uri="{FF2B5EF4-FFF2-40B4-BE49-F238E27FC236}">
                <a16:creationId xmlns:a16="http://schemas.microsoft.com/office/drawing/2014/main" id="{E083F3A2-40C1-D48F-D218-A7B463C4D792}"/>
              </a:ext>
            </a:extLst>
          </p:cNvPr>
          <p:cNvSpPr>
            <a:spLocks noGrp="1"/>
          </p:cNvSpPr>
          <p:nvPr>
            <p:ph type="sldNum" sz="quarter" idx="12"/>
          </p:nvPr>
        </p:nvSpPr>
        <p:spPr/>
        <p:txBody>
          <a:bodyPr/>
          <a:lstStyle/>
          <a:p>
            <a:fld id="{14A3C6E1-25AC-7A4E-81BB-E116B0D69736}" type="slidenum">
              <a:rPr lang="en-GB" smtClean="0"/>
              <a:t>‹#›</a:t>
            </a:fld>
            <a:endParaRPr lang="en-GB"/>
          </a:p>
        </p:txBody>
      </p:sp>
    </p:spTree>
    <p:extLst>
      <p:ext uri="{BB962C8B-B14F-4D97-AF65-F5344CB8AC3E}">
        <p14:creationId xmlns:p14="http://schemas.microsoft.com/office/powerpoint/2010/main" val="3695424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9F445F06-47F4-7C3D-EE49-67AB7CCEA50D}"/>
              </a:ext>
            </a:extLst>
          </p:cNvPr>
          <p:cNvSpPr>
            <a:spLocks noGrp="1"/>
          </p:cNvSpPr>
          <p:nvPr>
            <p:ph type="dt" sz="half" idx="10"/>
          </p:nvPr>
        </p:nvSpPr>
        <p:spPr/>
        <p:txBody>
          <a:bodyPr/>
          <a:lstStyle/>
          <a:p>
            <a:fld id="{6EDB505B-E532-EC4D-B5B4-B42A1A35BA7E}" type="datetimeFigureOut">
              <a:rPr lang="en-GB" smtClean="0"/>
              <a:t>29/01/2025</a:t>
            </a:fld>
            <a:endParaRPr lang="en-GB"/>
          </a:p>
        </p:txBody>
      </p:sp>
      <p:sp>
        <p:nvSpPr>
          <p:cNvPr id="3" name="Alatunnisteen paikkamerkki 2">
            <a:extLst>
              <a:ext uri="{FF2B5EF4-FFF2-40B4-BE49-F238E27FC236}">
                <a16:creationId xmlns:a16="http://schemas.microsoft.com/office/drawing/2014/main" id="{FE3B3AF1-3033-9BC9-C9C0-41B0584A81E0}"/>
              </a:ext>
            </a:extLst>
          </p:cNvPr>
          <p:cNvSpPr>
            <a:spLocks noGrp="1"/>
          </p:cNvSpPr>
          <p:nvPr>
            <p:ph type="ftr" sz="quarter" idx="11"/>
          </p:nvPr>
        </p:nvSpPr>
        <p:spPr/>
        <p:txBody>
          <a:bodyPr/>
          <a:lstStyle/>
          <a:p>
            <a:endParaRPr lang="en-GB"/>
          </a:p>
        </p:txBody>
      </p:sp>
      <p:sp>
        <p:nvSpPr>
          <p:cNvPr id="4" name="Dian numeron paikkamerkki 3">
            <a:extLst>
              <a:ext uri="{FF2B5EF4-FFF2-40B4-BE49-F238E27FC236}">
                <a16:creationId xmlns:a16="http://schemas.microsoft.com/office/drawing/2014/main" id="{2106A4CD-391B-68AA-BCB1-8526F0A47D5B}"/>
              </a:ext>
            </a:extLst>
          </p:cNvPr>
          <p:cNvSpPr>
            <a:spLocks noGrp="1"/>
          </p:cNvSpPr>
          <p:nvPr>
            <p:ph type="sldNum" sz="quarter" idx="12"/>
          </p:nvPr>
        </p:nvSpPr>
        <p:spPr/>
        <p:txBody>
          <a:bodyPr/>
          <a:lstStyle/>
          <a:p>
            <a:fld id="{14A3C6E1-25AC-7A4E-81BB-E116B0D69736}" type="slidenum">
              <a:rPr lang="en-GB" smtClean="0"/>
              <a:t>‹#›</a:t>
            </a:fld>
            <a:endParaRPr lang="en-GB"/>
          </a:p>
        </p:txBody>
      </p:sp>
    </p:spTree>
    <p:extLst>
      <p:ext uri="{BB962C8B-B14F-4D97-AF65-F5344CB8AC3E}">
        <p14:creationId xmlns:p14="http://schemas.microsoft.com/office/powerpoint/2010/main" val="960411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51C7C73-7C81-2D2D-AAB7-0D81E1868D3A}"/>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en-GB"/>
          </a:p>
        </p:txBody>
      </p:sp>
      <p:sp>
        <p:nvSpPr>
          <p:cNvPr id="3" name="Sisällön paikkamerkki 2">
            <a:extLst>
              <a:ext uri="{FF2B5EF4-FFF2-40B4-BE49-F238E27FC236}">
                <a16:creationId xmlns:a16="http://schemas.microsoft.com/office/drawing/2014/main" id="{A9D45135-7233-166D-6149-A846FDC57DE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Tekstin paikkamerkki 3">
            <a:extLst>
              <a:ext uri="{FF2B5EF4-FFF2-40B4-BE49-F238E27FC236}">
                <a16:creationId xmlns:a16="http://schemas.microsoft.com/office/drawing/2014/main" id="{8B3008C9-A165-E9ED-5587-50AE58E567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E8B42952-DA84-76ED-F140-577F282596DB}"/>
              </a:ext>
            </a:extLst>
          </p:cNvPr>
          <p:cNvSpPr>
            <a:spLocks noGrp="1"/>
          </p:cNvSpPr>
          <p:nvPr>
            <p:ph type="dt" sz="half" idx="10"/>
          </p:nvPr>
        </p:nvSpPr>
        <p:spPr/>
        <p:txBody>
          <a:bodyPr/>
          <a:lstStyle/>
          <a:p>
            <a:fld id="{6EDB505B-E532-EC4D-B5B4-B42A1A35BA7E}" type="datetimeFigureOut">
              <a:rPr lang="en-GB" smtClean="0"/>
              <a:t>29/01/2025</a:t>
            </a:fld>
            <a:endParaRPr lang="en-GB"/>
          </a:p>
        </p:txBody>
      </p:sp>
      <p:sp>
        <p:nvSpPr>
          <p:cNvPr id="6" name="Alatunnisteen paikkamerkki 5">
            <a:extLst>
              <a:ext uri="{FF2B5EF4-FFF2-40B4-BE49-F238E27FC236}">
                <a16:creationId xmlns:a16="http://schemas.microsoft.com/office/drawing/2014/main" id="{3D213061-848F-7E7B-D8E0-5F5B739215E8}"/>
              </a:ext>
            </a:extLst>
          </p:cNvPr>
          <p:cNvSpPr>
            <a:spLocks noGrp="1"/>
          </p:cNvSpPr>
          <p:nvPr>
            <p:ph type="ftr" sz="quarter" idx="11"/>
          </p:nvPr>
        </p:nvSpPr>
        <p:spPr/>
        <p:txBody>
          <a:bodyPr/>
          <a:lstStyle/>
          <a:p>
            <a:endParaRPr lang="en-GB"/>
          </a:p>
        </p:txBody>
      </p:sp>
      <p:sp>
        <p:nvSpPr>
          <p:cNvPr id="7" name="Dian numeron paikkamerkki 6">
            <a:extLst>
              <a:ext uri="{FF2B5EF4-FFF2-40B4-BE49-F238E27FC236}">
                <a16:creationId xmlns:a16="http://schemas.microsoft.com/office/drawing/2014/main" id="{353B66FC-C3DB-848B-E006-B2DE4D63F36A}"/>
              </a:ext>
            </a:extLst>
          </p:cNvPr>
          <p:cNvSpPr>
            <a:spLocks noGrp="1"/>
          </p:cNvSpPr>
          <p:nvPr>
            <p:ph type="sldNum" sz="quarter" idx="12"/>
          </p:nvPr>
        </p:nvSpPr>
        <p:spPr/>
        <p:txBody>
          <a:bodyPr/>
          <a:lstStyle/>
          <a:p>
            <a:fld id="{14A3C6E1-25AC-7A4E-81BB-E116B0D69736}" type="slidenum">
              <a:rPr lang="en-GB" smtClean="0"/>
              <a:t>‹#›</a:t>
            </a:fld>
            <a:endParaRPr lang="en-GB"/>
          </a:p>
        </p:txBody>
      </p:sp>
    </p:spTree>
    <p:extLst>
      <p:ext uri="{BB962C8B-B14F-4D97-AF65-F5344CB8AC3E}">
        <p14:creationId xmlns:p14="http://schemas.microsoft.com/office/powerpoint/2010/main" val="4269026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A388D3D-A640-C110-1BC9-C0582981CF31}"/>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endParaRPr lang="en-GB"/>
          </a:p>
        </p:txBody>
      </p:sp>
      <p:sp>
        <p:nvSpPr>
          <p:cNvPr id="3" name="Kuvan paikkamerkki 2">
            <a:extLst>
              <a:ext uri="{FF2B5EF4-FFF2-40B4-BE49-F238E27FC236}">
                <a16:creationId xmlns:a16="http://schemas.microsoft.com/office/drawing/2014/main" id="{BFA20133-21F1-A081-8FBD-7B9D414803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kstin paikkamerkki 3">
            <a:extLst>
              <a:ext uri="{FF2B5EF4-FFF2-40B4-BE49-F238E27FC236}">
                <a16:creationId xmlns:a16="http://schemas.microsoft.com/office/drawing/2014/main" id="{C3B74DA0-E792-3B73-4FF5-34A0028006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257BB130-ED6D-18D3-6C37-30EE9491A479}"/>
              </a:ext>
            </a:extLst>
          </p:cNvPr>
          <p:cNvSpPr>
            <a:spLocks noGrp="1"/>
          </p:cNvSpPr>
          <p:nvPr>
            <p:ph type="dt" sz="half" idx="10"/>
          </p:nvPr>
        </p:nvSpPr>
        <p:spPr/>
        <p:txBody>
          <a:bodyPr/>
          <a:lstStyle/>
          <a:p>
            <a:fld id="{6EDB505B-E532-EC4D-B5B4-B42A1A35BA7E}" type="datetimeFigureOut">
              <a:rPr lang="en-GB" smtClean="0"/>
              <a:t>29/01/2025</a:t>
            </a:fld>
            <a:endParaRPr lang="en-GB"/>
          </a:p>
        </p:txBody>
      </p:sp>
      <p:sp>
        <p:nvSpPr>
          <p:cNvPr id="6" name="Alatunnisteen paikkamerkki 5">
            <a:extLst>
              <a:ext uri="{FF2B5EF4-FFF2-40B4-BE49-F238E27FC236}">
                <a16:creationId xmlns:a16="http://schemas.microsoft.com/office/drawing/2014/main" id="{EC5AC8C3-6348-CBA9-7008-F8F0DB3BBCC7}"/>
              </a:ext>
            </a:extLst>
          </p:cNvPr>
          <p:cNvSpPr>
            <a:spLocks noGrp="1"/>
          </p:cNvSpPr>
          <p:nvPr>
            <p:ph type="ftr" sz="quarter" idx="11"/>
          </p:nvPr>
        </p:nvSpPr>
        <p:spPr/>
        <p:txBody>
          <a:bodyPr/>
          <a:lstStyle/>
          <a:p>
            <a:endParaRPr lang="en-GB"/>
          </a:p>
        </p:txBody>
      </p:sp>
      <p:sp>
        <p:nvSpPr>
          <p:cNvPr id="7" name="Dian numeron paikkamerkki 6">
            <a:extLst>
              <a:ext uri="{FF2B5EF4-FFF2-40B4-BE49-F238E27FC236}">
                <a16:creationId xmlns:a16="http://schemas.microsoft.com/office/drawing/2014/main" id="{20B10D33-D2F1-0EF0-A817-AD751CA796BF}"/>
              </a:ext>
            </a:extLst>
          </p:cNvPr>
          <p:cNvSpPr>
            <a:spLocks noGrp="1"/>
          </p:cNvSpPr>
          <p:nvPr>
            <p:ph type="sldNum" sz="quarter" idx="12"/>
          </p:nvPr>
        </p:nvSpPr>
        <p:spPr/>
        <p:txBody>
          <a:bodyPr/>
          <a:lstStyle/>
          <a:p>
            <a:fld id="{14A3C6E1-25AC-7A4E-81BB-E116B0D69736}" type="slidenum">
              <a:rPr lang="en-GB" smtClean="0"/>
              <a:t>‹#›</a:t>
            </a:fld>
            <a:endParaRPr lang="en-GB"/>
          </a:p>
        </p:txBody>
      </p:sp>
    </p:spTree>
    <p:extLst>
      <p:ext uri="{BB962C8B-B14F-4D97-AF65-F5344CB8AC3E}">
        <p14:creationId xmlns:p14="http://schemas.microsoft.com/office/powerpoint/2010/main" val="2381380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35B60407-D45C-2E6B-EE53-77E506E5DF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endParaRPr lang="en-GB"/>
          </a:p>
        </p:txBody>
      </p:sp>
      <p:sp>
        <p:nvSpPr>
          <p:cNvPr id="3" name="Tekstin paikkamerkki 2">
            <a:extLst>
              <a:ext uri="{FF2B5EF4-FFF2-40B4-BE49-F238E27FC236}">
                <a16:creationId xmlns:a16="http://schemas.microsoft.com/office/drawing/2014/main" id="{8EE24A70-491E-76C1-978A-24D8E7CA5F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en-GB"/>
          </a:p>
        </p:txBody>
      </p:sp>
      <p:sp>
        <p:nvSpPr>
          <p:cNvPr id="4" name="Päivämäärän paikkamerkki 3">
            <a:extLst>
              <a:ext uri="{FF2B5EF4-FFF2-40B4-BE49-F238E27FC236}">
                <a16:creationId xmlns:a16="http://schemas.microsoft.com/office/drawing/2014/main" id="{17B81E28-07A1-98FD-4B45-A867C859C4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EDB505B-E532-EC4D-B5B4-B42A1A35BA7E}" type="datetimeFigureOut">
              <a:rPr lang="en-GB" smtClean="0"/>
              <a:t>29/01/2025</a:t>
            </a:fld>
            <a:endParaRPr lang="en-GB"/>
          </a:p>
        </p:txBody>
      </p:sp>
      <p:sp>
        <p:nvSpPr>
          <p:cNvPr id="5" name="Alatunnisteen paikkamerkki 4">
            <a:extLst>
              <a:ext uri="{FF2B5EF4-FFF2-40B4-BE49-F238E27FC236}">
                <a16:creationId xmlns:a16="http://schemas.microsoft.com/office/drawing/2014/main" id="{50ADC8DC-E584-F05F-8584-7837833363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Dian numeron paikkamerkki 5">
            <a:extLst>
              <a:ext uri="{FF2B5EF4-FFF2-40B4-BE49-F238E27FC236}">
                <a16:creationId xmlns:a16="http://schemas.microsoft.com/office/drawing/2014/main" id="{E99F46E4-B797-EFBC-B406-ADCCB948AA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4A3C6E1-25AC-7A4E-81BB-E116B0D69736}" type="slidenum">
              <a:rPr lang="en-GB" smtClean="0"/>
              <a:t>‹#›</a:t>
            </a:fld>
            <a:endParaRPr lang="en-GB"/>
          </a:p>
        </p:txBody>
      </p:sp>
    </p:spTree>
    <p:extLst>
      <p:ext uri="{BB962C8B-B14F-4D97-AF65-F5344CB8AC3E}">
        <p14:creationId xmlns:p14="http://schemas.microsoft.com/office/powerpoint/2010/main" val="35031229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signaturepractices.casel.org/give-one-get-one-move-on-go-go-mo"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jp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g"/><Relationship Id="rId7" Type="http://schemas.openxmlformats.org/officeDocument/2006/relationships/diagramColors" Target="../diagrams/colors2.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jp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76A64-7704-7DA5-ADB3-1505E7989FEB}"/>
              </a:ext>
            </a:extLst>
          </p:cNvPr>
          <p:cNvSpPr>
            <a:spLocks noGrp="1"/>
          </p:cNvSpPr>
          <p:nvPr>
            <p:ph type="ctrTitle"/>
          </p:nvPr>
        </p:nvSpPr>
        <p:spPr>
          <a:xfrm>
            <a:off x="1193800" y="1480126"/>
            <a:ext cx="9804400" cy="2387600"/>
          </a:xfrm>
        </p:spPr>
        <p:txBody>
          <a:bodyPr>
            <a:normAutofit/>
          </a:bodyPr>
          <a:lstStyle/>
          <a:p>
            <a:r>
              <a:rPr lang="fi-FI" sz="5400" b="1" noProof="0" dirty="0">
                <a:latin typeface="Source Sans Pro" panose="020B0503030403020204" pitchFamily="34" charset="0"/>
                <a:ea typeface="Source Sans Pro" panose="020B0503030403020204" pitchFamily="34" charset="0"/>
              </a:rPr>
              <a:t>Tunne- ja vuorovaikutustaidot</a:t>
            </a:r>
            <a:br>
              <a:rPr lang="fi-FI" sz="5400" b="1" noProof="0" dirty="0">
                <a:latin typeface="Source Sans Pro" panose="020B0503030403020204" pitchFamily="34" charset="0"/>
                <a:ea typeface="Source Sans Pro" panose="020B0503030403020204" pitchFamily="34" charset="0"/>
              </a:rPr>
            </a:br>
            <a:r>
              <a:rPr lang="fi-FI" sz="5400" b="1" noProof="0" dirty="0">
                <a:latin typeface="Source Sans Pro" panose="020B0503030403020204" pitchFamily="34" charset="0"/>
                <a:ea typeface="Source Sans Pro" panose="020B0503030403020204" pitchFamily="34" charset="0"/>
              </a:rPr>
              <a:t>Taso 1</a:t>
            </a:r>
          </a:p>
        </p:txBody>
      </p:sp>
      <p:pic>
        <p:nvPicPr>
          <p:cNvPr id="6" name="Picture 5" descr="SchoolWell-hankkeen logo.">
            <a:extLst>
              <a:ext uri="{FF2B5EF4-FFF2-40B4-BE49-F238E27FC236}">
                <a16:creationId xmlns:a16="http://schemas.microsoft.com/office/drawing/2014/main" id="{10027E97-679A-02AE-A5E8-B73CC532E7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210" y="168823"/>
            <a:ext cx="1306946" cy="1311303"/>
          </a:xfrm>
          <a:prstGeom prst="rect">
            <a:avLst/>
          </a:prstGeom>
        </p:spPr>
      </p:pic>
      <p:grpSp>
        <p:nvGrpSpPr>
          <p:cNvPr id="3" name="Ryhmä 2">
            <a:extLst>
              <a:ext uri="{FF2B5EF4-FFF2-40B4-BE49-F238E27FC236}">
                <a16:creationId xmlns:a16="http://schemas.microsoft.com/office/drawing/2014/main" id="{076AA78B-2544-2544-EE66-9476C4EDEF77}"/>
              </a:ext>
            </a:extLst>
          </p:cNvPr>
          <p:cNvGrpSpPr/>
          <p:nvPr/>
        </p:nvGrpSpPr>
        <p:grpSpPr>
          <a:xfrm>
            <a:off x="10525561" y="239477"/>
            <a:ext cx="1484923" cy="1252821"/>
            <a:chOff x="10525561" y="239477"/>
            <a:chExt cx="1484923" cy="1252821"/>
          </a:xfrm>
        </p:grpSpPr>
        <p:sp>
          <p:nvSpPr>
            <p:cNvPr id="4" name="Suorakulmio 3">
              <a:extLst>
                <a:ext uri="{FF2B5EF4-FFF2-40B4-BE49-F238E27FC236}">
                  <a16:creationId xmlns:a16="http://schemas.microsoft.com/office/drawing/2014/main" id="{D9ECE2AE-17C2-ED74-D95C-7F17CE716178}"/>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iruutu 4">
              <a:extLst>
                <a:ext uri="{FF2B5EF4-FFF2-40B4-BE49-F238E27FC236}">
                  <a16:creationId xmlns:a16="http://schemas.microsoft.com/office/drawing/2014/main" id="{6C4BCDE2-269F-CE01-4084-0CBBD2085408}"/>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7" name="Kuva 6" descr="Kuva palapelin palasta. Kuva viittaa vuorovaikutusta tukevaan interventioaktiviteettiin.">
              <a:extLst>
                <a:ext uri="{FF2B5EF4-FFF2-40B4-BE49-F238E27FC236}">
                  <a16:creationId xmlns:a16="http://schemas.microsoft.com/office/drawing/2014/main" id="{DCE64566-EB08-6035-83CE-27745AEB449E}"/>
                </a:ext>
              </a:extLst>
            </p:cNvPr>
            <p:cNvPicPr>
              <a:picLocks noChangeAspect="1"/>
            </p:cNvPicPr>
            <p:nvPr/>
          </p:nvPicPr>
          <p:blipFill>
            <a:blip r:embed="rId4"/>
            <a:stretch>
              <a:fillRect/>
            </a:stretch>
          </p:blipFill>
          <p:spPr>
            <a:xfrm>
              <a:off x="10749396" y="321321"/>
              <a:ext cx="1037252" cy="899248"/>
            </a:xfrm>
            <a:prstGeom prst="rect">
              <a:avLst/>
            </a:prstGeom>
          </p:spPr>
        </p:pic>
      </p:grpSp>
    </p:spTree>
    <p:extLst>
      <p:ext uri="{BB962C8B-B14F-4D97-AF65-F5344CB8AC3E}">
        <p14:creationId xmlns:p14="http://schemas.microsoft.com/office/powerpoint/2010/main" val="7253257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48B2D2A-06EB-5AFC-A8F8-A71F41FA613A}"/>
              </a:ext>
            </a:extLst>
          </p:cNvPr>
          <p:cNvSpPr txBox="1"/>
          <p:nvPr/>
        </p:nvSpPr>
        <p:spPr>
          <a:xfrm>
            <a:off x="5766634" y="6046708"/>
            <a:ext cx="62083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dirty="0">
                <a:ln>
                  <a:noFill/>
                </a:ln>
                <a:solidFill>
                  <a:prstClr val="black"/>
                </a:solidFill>
                <a:effectLst/>
                <a:uLnTx/>
                <a:uFillTx/>
                <a:latin typeface="Source Sans Pro"/>
                <a:ea typeface="+mn-ea"/>
                <a:cs typeface="+mn-cs"/>
              </a:rPr>
              <a:t>Lähde: </a:t>
            </a:r>
            <a:r>
              <a:rPr kumimoji="0" lang="en-US" sz="1200" b="0" i="0" u="none" strike="noStrike" kern="1200" cap="none" spc="0" normalizeH="0" baseline="0" noProof="0" dirty="0">
                <a:ln>
                  <a:noFill/>
                </a:ln>
                <a:solidFill>
                  <a:prstClr val="black"/>
                </a:solidFill>
                <a:effectLst/>
                <a:uLnTx/>
                <a:uFillTx/>
                <a:latin typeface="Source Sans Pro"/>
                <a:ea typeface="+mn-ea"/>
                <a:cs typeface="+mn-cs"/>
              </a:rPr>
              <a:t>Collaborative for Academic, Social, and Emotional Learning (CASEL), </a:t>
            </a:r>
            <a:r>
              <a:rPr kumimoji="0" lang="fi-FI" sz="1200" b="0" i="0" u="none" strike="noStrike" kern="1200" cap="none" spc="0" normalizeH="0" baseline="0" noProof="0" dirty="0">
                <a:ln>
                  <a:noFill/>
                </a:ln>
                <a:solidFill>
                  <a:prstClr val="black"/>
                </a:solidFill>
                <a:effectLst/>
                <a:uLnTx/>
                <a:uFillTx/>
                <a:latin typeface="Source Sans Pro"/>
                <a:ea typeface="+mn-ea"/>
                <a:cs typeface="+mn-cs"/>
                <a:hlinkClick r:id="rId3"/>
              </a:rPr>
              <a:t>https://signaturepractices.casel.org/give-one-get-one-move-on-go-go-mo</a:t>
            </a:r>
            <a:endParaRPr kumimoji="0" lang="fi-FI" sz="12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9" name="TextBox 8">
            <a:extLst>
              <a:ext uri="{FF2B5EF4-FFF2-40B4-BE49-F238E27FC236}">
                <a16:creationId xmlns:a16="http://schemas.microsoft.com/office/drawing/2014/main" id="{842D9562-7341-F941-FA2A-656DD5658F15}"/>
              </a:ext>
            </a:extLst>
          </p:cNvPr>
          <p:cNvSpPr txBox="1"/>
          <p:nvPr/>
        </p:nvSpPr>
        <p:spPr>
          <a:xfrm>
            <a:off x="5670733" y="1369623"/>
            <a:ext cx="5940056" cy="2908489"/>
          </a:xfrm>
          <a:prstGeom prst="rect">
            <a:avLst/>
          </a:prstGeom>
          <a:noFill/>
        </p:spPr>
        <p:txBody>
          <a:bodyPr wrap="square" rtlCol="0">
            <a:spAutoFit/>
          </a:bodyPr>
          <a:lstStyle/>
          <a:p>
            <a:pPr marR="0" lvl="0" algn="l" defTabSz="914400" rtl="0" eaLnBrk="1" fontAlgn="auto" latinLnBrk="0" hangingPunct="1">
              <a:lnSpc>
                <a:spcPct val="100000"/>
              </a:lnSpc>
              <a:spcBef>
                <a:spcPts val="600"/>
              </a:spcBef>
              <a:spcAft>
                <a:spcPts val="0"/>
              </a:spcAft>
              <a:buClrTx/>
              <a:buSzTx/>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OHJEET OPETTAJALLE</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Pyydä osallistujia kirjoittamaan muistiin 3–5 keskeistä oppimaansa asiaa tai tärkeää ideaa käsiteltävästä aiheesta. Jokainen idea tai keskeinen oppiminen tulee kirjoittaa erilliselle esim. post-it-lapulle.</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Ohjaa osallistujia muodostamaan pareja, joissa jokainen antaa parilleen yhden tärkeimmistä oppimisistaan ​​tai tärkeistä ideoistaan selittäen sen samalla. Sen jälkeen ensimmäinen puhuja kuuntelee ja vastaanottaa pariltaan yhden hänen oppimisistaan. Siten jokainen "antaa yhden" ja "saa yhden” jokaisella parikierroksella.</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Vaihda parit ja toista sama vielä 1–2 kertaa. Osallistujat voivat </a:t>
            </a:r>
            <a:r>
              <a:rPr lang="fi-FI" sz="1200" dirty="0">
                <a:solidFill>
                  <a:prstClr val="black"/>
                </a:solidFill>
                <a:latin typeface="Source Sans Pro"/>
              </a:rPr>
              <a:t>viedä uudelle parille mukanaan joko oman tai edellisestä parilta kuullun idean tai opin,</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(ks. tarkempi ohje linkistä).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Harjoitusta voi käyttää monipuolisesti esimerkiksi uuden aiheen aloituksessa aktivoimaan oppilaiden aiempaa tietoa tai aiheen opiskelun jälkeen opitun reflektointiin.</a:t>
            </a: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4678204"/>
          </a:xfrm>
          <a:prstGeom prst="rect">
            <a:avLst/>
          </a:prstGeom>
          <a:noFill/>
        </p:spPr>
        <p:txBody>
          <a:bodyPr wrap="square" rtlCol="0" anchor="t">
            <a:spAutoFit/>
          </a:bodyPr>
          <a:lstStyle/>
          <a:p>
            <a:pPr>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Ala- vai yläkoulu: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Molemmat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Miksi: </a:t>
            </a:r>
            <a:r>
              <a:rPr kumimoji="0" lang="fi-FI" sz="1200" i="0" u="none" strike="noStrike" kern="1200" cap="none" spc="0" normalizeH="0" baseline="0" dirty="0">
                <a:ln>
                  <a:noFill/>
                </a:ln>
                <a:solidFill>
                  <a:prstClr val="black"/>
                </a:solidFill>
                <a:effectLst/>
                <a:uLnTx/>
                <a:uFillTx/>
                <a:latin typeface="Source Sans Pro"/>
                <a:ea typeface="+mn-ea"/>
                <a:cs typeface="+mn-cs"/>
              </a:rPr>
              <a:t>Sosioemotionaalisten taitojen harjoittelun on todettu edistävän hyvinvointia ja vähentävän ongelmakäyttäytymistä.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Harjoituksessa oppilaat aktivoivat aiempaa tietoaan, tiivistävät ajatuksiaan ja luovat ideoita. Lisäksi oppilaat oppivat jakamaan ajatuksiaan ja täydentämään käsitystään muilta saatujen ajatusten avulla. Samalla harjoitellaan tärkeitä vuorovaikutustaitoja, kuten toisen aktiivista kuuntelemista.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Yhteys </a:t>
            </a:r>
            <a:r>
              <a:rPr lang="fi-FI" sz="1200" b="1" dirty="0">
                <a:solidFill>
                  <a:prstClr val="black"/>
                </a:solidFill>
                <a:latin typeface="Source Sans Pro"/>
              </a:rPr>
              <a:t>OPS:iin</a:t>
            </a:r>
            <a:r>
              <a:rPr kumimoji="0" lang="fi-FI" sz="1200" b="1" i="0" u="none" strike="noStrike" kern="1200" cap="none" spc="0" normalizeH="0" baseline="0" noProof="0" dirty="0">
                <a:ln>
                  <a:noFill/>
                </a:ln>
                <a:solidFill>
                  <a:prstClr val="black"/>
                </a:solidFill>
                <a:effectLst/>
                <a:uLnTx/>
                <a:uFillTx/>
                <a:latin typeface="Source Sans Pro"/>
                <a:ea typeface="+mn-ea"/>
                <a:cs typeface="+mn-cs"/>
              </a:rPr>
              <a:t>: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Ajattelun sekä tunne- ja vuorovaikutustaitojen harjoittelu on ydintä useassa OPS:</a:t>
            </a:r>
            <a:r>
              <a:rPr lang="fi-FI" sz="1200" dirty="0">
                <a:solidFill>
                  <a:prstClr val="black"/>
                </a:solidFill>
                <a:latin typeface="Source Sans Pro"/>
              </a:rPr>
              <a:t>n</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osassa, erityisesti Ajattelu ja oppimaan oppiminen (L1), Kulttuurinen osaaminen, vuorovaikutus ja ilmaisu (L2), sekä Itsestä huolehtiminen ja arjen taidot (L3).</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Missä tilanteessa: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Oppitunnilla, sisällön käsittelyyn yhdistäen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Kuinka usein: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Viikoittain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Kesto:</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15</a:t>
            </a:r>
            <a:r>
              <a:rPr lang="fi-FI" sz="1200" dirty="0">
                <a:solidFill>
                  <a:prstClr val="black"/>
                </a:solidFill>
                <a:latin typeface="Source Sans Pro"/>
              </a:rPr>
              <a:t>–</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20 minuuttia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Yksin vai yhdessä: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Yhdessä</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a:t>
            </a:r>
            <a:r>
              <a:rPr lang="fi-FI" sz="1200" dirty="0">
                <a:solidFill>
                  <a:prstClr val="black"/>
                </a:solidFill>
                <a:latin typeface="Source Sans Pro"/>
              </a:rPr>
              <a:t> 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Suorakulmio 3">
            <a:extLst>
              <a:ext uri="{FF2B5EF4-FFF2-40B4-BE49-F238E27FC236}">
                <a16:creationId xmlns:a16="http://schemas.microsoft.com/office/drawing/2014/main" id="{9CE8F3E3-F8A9-24F0-53E6-7D83B28ECD4F}"/>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kstiruutu 10">
            <a:extLst>
              <a:ext uri="{FF2B5EF4-FFF2-40B4-BE49-F238E27FC236}">
                <a16:creationId xmlns:a16="http://schemas.microsoft.com/office/drawing/2014/main" id="{D1E680AF-0B96-D3E8-FD61-F8B7975ED80F}"/>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8" name="Kuva 7" descr="Kuva palapelin palasta. Kuva viittaa vuorovaikutusta tukevaan interventioaktiviteettiin.">
            <a:extLst>
              <a:ext uri="{FF2B5EF4-FFF2-40B4-BE49-F238E27FC236}">
                <a16:creationId xmlns:a16="http://schemas.microsoft.com/office/drawing/2014/main" id="{B099DFCE-CB90-D8A8-643C-C353F4CDB404}"/>
              </a:ext>
            </a:extLst>
          </p:cNvPr>
          <p:cNvPicPr>
            <a:picLocks noChangeAspect="1"/>
          </p:cNvPicPr>
          <p:nvPr/>
        </p:nvPicPr>
        <p:blipFill>
          <a:blip r:embed="rId4"/>
          <a:stretch>
            <a:fillRect/>
          </a:stretch>
        </p:blipFill>
        <p:spPr>
          <a:xfrm>
            <a:off x="10749396" y="321321"/>
            <a:ext cx="1037252" cy="899248"/>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0" y="842477"/>
            <a:ext cx="121701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Harjoituksessa opetellaan tiivistämään, kuuntelemaan ja jakamaan ajatuksia paria vaihtaen.</a:t>
            </a:r>
          </a:p>
        </p:txBody>
      </p:sp>
      <p:sp>
        <p:nvSpPr>
          <p:cNvPr id="5" name="Title 1">
            <a:extLst>
              <a:ext uri="{FF2B5EF4-FFF2-40B4-BE49-F238E27FC236}">
                <a16:creationId xmlns:a16="http://schemas.microsoft.com/office/drawing/2014/main" id="{44344F2B-87AC-A382-A132-A6AD483D7F16}"/>
              </a:ext>
            </a:extLst>
          </p:cNvPr>
          <p:cNvSpPr txBox="1">
            <a:spLocks noGrp="1"/>
          </p:cNvSpPr>
          <p:nvPr>
            <p:ph type="title" idx="4294967295"/>
          </p:nvPr>
        </p:nvSpPr>
        <p:spPr>
          <a:xfrm>
            <a:off x="1107328" y="236263"/>
            <a:ext cx="9977343" cy="67882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dirty="0">
                <a:ln>
                  <a:noFill/>
                </a:ln>
                <a:solidFill>
                  <a:schemeClr val="tx1"/>
                </a:solidFill>
                <a:effectLst/>
                <a:uLnTx/>
                <a:uFillTx/>
                <a:latin typeface="Source Sans Pro" panose="020B0503030403020204" pitchFamily="34" charset="0"/>
                <a:ea typeface="Source Sans Pro" panose="020B0503030403020204" pitchFamily="34" charset="0"/>
                <a:cs typeface="+mj-cs"/>
              </a:rPr>
              <a:t>GO GO (Give One, Get One)</a:t>
            </a:r>
          </a:p>
        </p:txBody>
      </p:sp>
      <p:pic>
        <p:nvPicPr>
          <p:cNvPr id="2" name="Picture 2" descr="SchoolWell-hankkeen logo.">
            <a:extLst>
              <a:ext uri="{FF2B5EF4-FFF2-40B4-BE49-F238E27FC236}">
                <a16:creationId xmlns:a16="http://schemas.microsoft.com/office/drawing/2014/main" id="{98C9F11D-B400-97AF-6367-DDA772EF357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3753946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76A64-7704-7DA5-ADB3-1505E7989FEB}"/>
              </a:ext>
            </a:extLst>
          </p:cNvPr>
          <p:cNvSpPr>
            <a:spLocks noGrp="1"/>
          </p:cNvSpPr>
          <p:nvPr>
            <p:ph type="ctrTitle"/>
          </p:nvPr>
        </p:nvSpPr>
        <p:spPr>
          <a:xfrm>
            <a:off x="1193800" y="1480126"/>
            <a:ext cx="9804400" cy="2387600"/>
          </a:xfrm>
        </p:spPr>
        <p:txBody>
          <a:bodyPr>
            <a:normAutofit/>
          </a:bodyPr>
          <a:lstStyle/>
          <a:p>
            <a:r>
              <a:rPr lang="fi-FI" sz="5400" b="1" noProof="0" dirty="0">
                <a:latin typeface="Source Sans Pro" panose="020B0503030403020204" pitchFamily="34" charset="0"/>
                <a:ea typeface="Source Sans Pro" panose="020B0503030403020204" pitchFamily="34" charset="0"/>
              </a:rPr>
              <a:t>Tunne- ja vuorovaikutustaidot</a:t>
            </a:r>
            <a:br>
              <a:rPr lang="fi-FI" sz="5400" b="1" noProof="0" dirty="0">
                <a:latin typeface="Source Sans Pro" panose="020B0503030403020204" pitchFamily="34" charset="0"/>
                <a:ea typeface="Source Sans Pro" panose="020B0503030403020204" pitchFamily="34" charset="0"/>
              </a:rPr>
            </a:br>
            <a:r>
              <a:rPr lang="fi-FI" sz="5400" b="1" noProof="0" dirty="0">
                <a:latin typeface="Source Sans Pro" panose="020B0503030403020204" pitchFamily="34" charset="0"/>
                <a:ea typeface="Source Sans Pro" panose="020B0503030403020204" pitchFamily="34" charset="0"/>
              </a:rPr>
              <a:t>Taso 2</a:t>
            </a:r>
          </a:p>
        </p:txBody>
      </p:sp>
      <p:pic>
        <p:nvPicPr>
          <p:cNvPr id="6" name="Picture 5" descr="SchoolWell-hankkeen logo.">
            <a:extLst>
              <a:ext uri="{FF2B5EF4-FFF2-40B4-BE49-F238E27FC236}">
                <a16:creationId xmlns:a16="http://schemas.microsoft.com/office/drawing/2014/main" id="{10027E97-679A-02AE-A5E8-B73CC532E7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210" y="168823"/>
            <a:ext cx="1306946" cy="1311303"/>
          </a:xfrm>
          <a:prstGeom prst="rect">
            <a:avLst/>
          </a:prstGeom>
        </p:spPr>
      </p:pic>
      <p:grpSp>
        <p:nvGrpSpPr>
          <p:cNvPr id="3" name="Ryhmä 2">
            <a:extLst>
              <a:ext uri="{FF2B5EF4-FFF2-40B4-BE49-F238E27FC236}">
                <a16:creationId xmlns:a16="http://schemas.microsoft.com/office/drawing/2014/main" id="{076AA78B-2544-2544-EE66-9476C4EDEF77}"/>
              </a:ext>
            </a:extLst>
          </p:cNvPr>
          <p:cNvGrpSpPr/>
          <p:nvPr/>
        </p:nvGrpSpPr>
        <p:grpSpPr>
          <a:xfrm>
            <a:off x="10525561" y="239477"/>
            <a:ext cx="1484923" cy="1252821"/>
            <a:chOff x="10525561" y="239477"/>
            <a:chExt cx="1484923" cy="1252821"/>
          </a:xfrm>
        </p:grpSpPr>
        <p:sp>
          <p:nvSpPr>
            <p:cNvPr id="4" name="Suorakulmio 3">
              <a:extLst>
                <a:ext uri="{FF2B5EF4-FFF2-40B4-BE49-F238E27FC236}">
                  <a16:creationId xmlns:a16="http://schemas.microsoft.com/office/drawing/2014/main" id="{D9ECE2AE-17C2-ED74-D95C-7F17CE716178}"/>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iruutu 4">
              <a:extLst>
                <a:ext uri="{FF2B5EF4-FFF2-40B4-BE49-F238E27FC236}">
                  <a16:creationId xmlns:a16="http://schemas.microsoft.com/office/drawing/2014/main" id="{6C4BCDE2-269F-CE01-4084-0CBBD2085408}"/>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7" name="Kuva 6" descr="Kuva palapelin palasta. Kuva viittaa vuorovaikutusta tukevaan interventioaktiviteettiin.">
              <a:extLst>
                <a:ext uri="{FF2B5EF4-FFF2-40B4-BE49-F238E27FC236}">
                  <a16:creationId xmlns:a16="http://schemas.microsoft.com/office/drawing/2014/main" id="{DCE64566-EB08-6035-83CE-27745AEB449E}"/>
                </a:ext>
              </a:extLst>
            </p:cNvPr>
            <p:cNvPicPr>
              <a:picLocks noChangeAspect="1"/>
            </p:cNvPicPr>
            <p:nvPr/>
          </p:nvPicPr>
          <p:blipFill>
            <a:blip r:embed="rId4"/>
            <a:stretch>
              <a:fillRect/>
            </a:stretch>
          </p:blipFill>
          <p:spPr>
            <a:xfrm>
              <a:off x="10749396" y="321321"/>
              <a:ext cx="1037252" cy="899248"/>
            </a:xfrm>
            <a:prstGeom prst="rect">
              <a:avLst/>
            </a:prstGeom>
          </p:spPr>
        </p:pic>
      </p:grpSp>
    </p:spTree>
    <p:extLst>
      <p:ext uri="{BB962C8B-B14F-4D97-AF65-F5344CB8AC3E}">
        <p14:creationId xmlns:p14="http://schemas.microsoft.com/office/powerpoint/2010/main" val="23345443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113393" cy="5401479"/>
          </a:xfrm>
          <a:prstGeom prst="rect">
            <a:avLst/>
          </a:prstGeom>
          <a:noFill/>
        </p:spPr>
        <p:txBody>
          <a:bodyPr wrap="square" rtlCol="0" anchor="t">
            <a:spAutoFit/>
          </a:bodyPr>
          <a:lstStyle/>
          <a:p>
            <a:pPr marL="0" marR="0" lvl="0" indent="0" algn="l" defTabSz="914400" rtl="0" eaLnBrk="1" fontAlgn="auto" latinLnBrk="0" hangingPunct="1">
              <a:spcBef>
                <a:spcPts val="600"/>
              </a:spcBef>
              <a:spcAft>
                <a:spcPts val="0"/>
              </a:spcAft>
              <a:buClrTx/>
              <a:buSzTx/>
              <a:buFontTx/>
              <a:buNone/>
              <a:tabLst/>
              <a:defRPr/>
            </a:pPr>
            <a:r>
              <a:rPr lang="fi-FI" sz="1200" b="1" dirty="0">
                <a:solidFill>
                  <a:prstClr val="black"/>
                </a:solidFill>
                <a:latin typeface="Source Sans Pro"/>
              </a:rPr>
              <a:t>OHJEET OPETTAJALLE</a:t>
            </a:r>
          </a:p>
          <a:p>
            <a:pPr marL="0" marR="0" lvl="0" indent="0" algn="l" defTabSz="914400" rtl="0" eaLnBrk="1" fontAlgn="auto" latinLnBrk="0" hangingPunct="1">
              <a:spcBef>
                <a:spcPts val="600"/>
              </a:spcBef>
              <a:spcAft>
                <a:spcPts val="0"/>
              </a:spcAft>
              <a:buClrTx/>
              <a:buSzTx/>
              <a:buFontTx/>
              <a:buNone/>
              <a:tabLst/>
              <a:defRPr/>
            </a:pPr>
            <a:r>
              <a:rPr lang="fi-FI" sz="1200" b="1" noProof="1">
                <a:solidFill>
                  <a:prstClr val="black"/>
                </a:solidFill>
                <a:latin typeface="Source Sans Pro"/>
              </a:rPr>
              <a:t>V</a:t>
            </a:r>
            <a:r>
              <a:rPr kumimoji="0" lang="fi-FI" sz="1200" b="1" i="0" u="none" strike="noStrike" kern="1200" cap="none" spc="0" normalizeH="0" baseline="0" noProof="1">
                <a:ln>
                  <a:noFill/>
                </a:ln>
                <a:solidFill>
                  <a:prstClr val="black"/>
                </a:solidFill>
                <a:effectLst/>
                <a:uLnTx/>
                <a:uFillTx/>
                <a:latin typeface="Source Sans Pro"/>
                <a:ea typeface="+mn-ea"/>
                <a:cs typeface="+mn-cs"/>
              </a:rPr>
              <a:t>ariaatiot</a:t>
            </a:r>
          </a:p>
          <a:p>
            <a:pPr marL="228600" marR="0" lvl="0" indent="-228600" algn="l" defTabSz="914400" rtl="0" eaLnBrk="1" fontAlgn="auto" latinLnBrk="0" hangingPunct="1">
              <a:spcBef>
                <a:spcPts val="600"/>
              </a:spcBef>
              <a:spcAft>
                <a:spcPts val="0"/>
              </a:spcAft>
              <a:buClrTx/>
              <a:buSzTx/>
              <a:buFont typeface="+mj-lt"/>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Jana: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Oppilaat sijoittavat itsensä kahden eri pään janalle mielipiteen tai tiedon pohjalta.</a:t>
            </a:r>
          </a:p>
          <a:p>
            <a:pPr marL="228600" marR="0" lvl="0" indent="-228600" algn="l" defTabSz="914400" rtl="0" eaLnBrk="1" fontAlgn="auto" latinLnBrk="0" hangingPunct="1">
              <a:spcBef>
                <a:spcPts val="600"/>
              </a:spcBef>
              <a:spcAft>
                <a:spcPts val="0"/>
              </a:spcAft>
              <a:buClrTx/>
              <a:buSzTx/>
              <a:buFont typeface="+mj-lt"/>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ABC: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Tilaan merkitään kolme pistettä A, B ja C (tai enemmän). Opettaja esittää kysymyksen ja antaa siihen kolme vastausvaihtoehtoa. Oppilaat siirtyvät pisteisiin omien vastauksiensa mukaan. Oikeat vastaukset käydään tarvittaessa perusteluineen yhdessä läpi. Sopii esimerkiksi matematiikan tehtäviin</a:t>
            </a:r>
            <a:r>
              <a:rPr lang="fi-FI" sz="1200" dirty="0">
                <a:solidFill>
                  <a:prstClr val="black"/>
                </a:solidFill>
                <a:latin typeface="Source Sans Pro"/>
              </a:rPr>
              <a:t> (”M</a:t>
            </a:r>
            <a:r>
              <a:rPr kumimoji="0" lang="fi-FI" sz="1200" b="0" i="0" u="none" strike="noStrike" kern="1200" cap="none" spc="0" normalizeH="0" baseline="0" noProof="0" dirty="0" err="1">
                <a:ln>
                  <a:noFill/>
                </a:ln>
                <a:solidFill>
                  <a:prstClr val="black"/>
                </a:solidFill>
                <a:effectLst/>
                <a:uLnTx/>
                <a:uFillTx/>
                <a:latin typeface="Source Sans Pro"/>
                <a:ea typeface="+mn-ea"/>
                <a:cs typeface="+mn-cs"/>
              </a:rPr>
              <a:t>inkä</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nurkan luku on lähimpänä oikeaa vastausta?”).</a:t>
            </a:r>
          </a:p>
          <a:p>
            <a:pPr marL="228600" marR="0" lvl="0" indent="-228600" algn="l" defTabSz="914400" rtl="0" eaLnBrk="1" fontAlgn="auto" latinLnBrk="0" hangingPunct="1">
              <a:spcBef>
                <a:spcPts val="600"/>
              </a:spcBef>
              <a:spcAft>
                <a:spcPts val="0"/>
              </a:spcAft>
              <a:buClrTx/>
              <a:buSzTx/>
              <a:buFont typeface="+mj-lt"/>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Totta vai tarua: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Tilaan merkitään kaksi pistettä: oikein ja väärin. Opettaja esittää väittämiä ja oppilaat siirtyvät pisteelle sen mukaan, ajattelevatko väittämän pitävän paikkaansa.</a:t>
            </a:r>
          </a:p>
          <a:p>
            <a:pPr marL="228600" marR="0" lvl="0" indent="-228600" algn="l" defTabSz="914400" rtl="0" eaLnBrk="1" fontAlgn="auto" latinLnBrk="0" hangingPunct="1">
              <a:spcBef>
                <a:spcPts val="600"/>
              </a:spcBef>
              <a:spcAft>
                <a:spcPts val="0"/>
              </a:spcAft>
              <a:buClrTx/>
              <a:buSzTx/>
              <a:buFont typeface="+mj-lt"/>
              <a:buAutoNum type="arabicPeriod"/>
              <a:tabLst/>
              <a:defRPr/>
            </a:pPr>
            <a:r>
              <a:rPr lang="fi-FI" sz="1200" b="1" dirty="0">
                <a:solidFill>
                  <a:prstClr val="black"/>
                </a:solidFill>
                <a:latin typeface="Source Sans Pro"/>
              </a:rPr>
              <a:t>Nurkat</a:t>
            </a:r>
            <a:r>
              <a:rPr kumimoji="0" lang="fi-FI" sz="1200" b="1" i="0" u="none" strike="noStrike" kern="1200" cap="none" spc="0" normalizeH="0" baseline="0" noProof="0" dirty="0">
                <a:ln>
                  <a:noFill/>
                </a:ln>
                <a:solidFill>
                  <a:prstClr val="black"/>
                </a:solidFill>
                <a:effectLst/>
                <a:uLnTx/>
                <a:uFillTx/>
                <a:latin typeface="Source Sans Pro"/>
                <a:ea typeface="+mn-ea"/>
                <a:cs typeface="+mn-cs"/>
              </a:rPr>
              <a:t>: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Jokainen luokkatilan nurkka vastaa mielipidettä väitteestä. Ensimmäinen nurkka vastaa mielipidettä ”täysin samaa mieltä”, toinen ”melko samaa mieltä”, kolmas ”melko eri mieltä” ja neljäs ”täysin eri mieltä”. Opettaja esittää väittämiä, joita haluaa käsitellä. Osallistujat menevät seisomaan siihen nurkkaan huonetta, joka vastaa parhaiten omaa mielipidettä.  </a:t>
            </a:r>
            <a:endParaRPr lang="fi-FI" sz="1200" dirty="0">
              <a:solidFill>
                <a:prstClr val="black"/>
              </a:solidFill>
              <a:latin typeface="Source Sans Pro"/>
            </a:endParaRPr>
          </a:p>
          <a:p>
            <a:pPr>
              <a:spcBef>
                <a:spcPts val="600"/>
              </a:spcBef>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Kysy perusteluja kultakin pisteeltä. Näkemyksistä ja perusteluista on hyvä keskustella yhdessä harjoitellen kunnioittamaan myös toisten mielipiteitä. Harjoitukseen voi lisätä liikkumista siirtämällä harjoitus ulos tai liikuntasaliin sekä ohjeistamalla, että tietyssä pisteessä seistään yhdellä jalalla, toisessa ollaan kyykyssä jne.</a:t>
            </a:r>
            <a:endParaRPr kumimoji="0" lang="fi-FI" sz="1000" b="0" i="0" u="none" strike="noStrike" kern="1200" cap="none" spc="0" normalizeH="0" baseline="0" noProof="0" dirty="0">
              <a:ln>
                <a:noFill/>
              </a:ln>
              <a:solidFill>
                <a:prstClr val="black"/>
              </a:solidFill>
              <a:effectLst/>
              <a:uLnTx/>
              <a:uFillTx/>
              <a:latin typeface="Source Sans Pro"/>
              <a:ea typeface="+mn-ea"/>
              <a:cs typeface="+mn-cs"/>
            </a:endParaRPr>
          </a:p>
          <a:p>
            <a:pPr marR="0" lvl="0" algn="l" defTabSz="914400" rtl="0" eaLnBrk="1" fontAlgn="auto" latinLnBrk="0" hangingPunct="1">
              <a:spcBef>
                <a:spcPts val="600"/>
              </a:spcBef>
              <a:spcAft>
                <a:spcPts val="0"/>
              </a:spcAft>
              <a:buClrTx/>
              <a:buSzTx/>
              <a:tabLst/>
              <a:defRPr/>
            </a:pPr>
            <a:endParaRPr lang="fi-FI" sz="1200" b="1" dirty="0">
              <a:solidFill>
                <a:prstClr val="black"/>
              </a:solidFill>
              <a:latin typeface="Source Sans Pro"/>
            </a:endParaRPr>
          </a:p>
          <a:p>
            <a:pPr marR="0" lvl="0" algn="l" defTabSz="914400" rtl="0" eaLnBrk="1" fontAlgn="auto" latinLnBrk="0" hangingPunct="1">
              <a:spcBef>
                <a:spcPts val="600"/>
              </a:spcBef>
              <a:spcAft>
                <a:spcPts val="0"/>
              </a:spcAft>
              <a:buClrTx/>
              <a:buSzTx/>
              <a:tabLst/>
              <a:defRPr/>
            </a:pPr>
            <a:r>
              <a:rPr lang="fi-FI" sz="1200" b="1" dirty="0">
                <a:solidFill>
                  <a:prstClr val="black"/>
                </a:solidFill>
                <a:latin typeface="Source Sans Pro"/>
              </a:rPr>
              <a:t>Materiaali 1: </a:t>
            </a:r>
            <a:r>
              <a:rPr lang="fi-FI" sz="1200" dirty="0">
                <a:solidFill>
                  <a:prstClr val="black"/>
                </a:solidFill>
                <a:latin typeface="Source Sans Pro"/>
              </a:rPr>
              <a:t>Sijoita itsesi – esimerkkiväittämiä netinkäytöstä</a:t>
            </a:r>
            <a:endParaRPr kumimoji="0" lang="fi-FI" sz="1200" b="0" i="0" u="none" strike="noStrike" kern="1200" cap="none" spc="0" normalizeH="0" baseline="0" noProof="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spcBef>
                <a:spcPts val="600"/>
              </a:spcBef>
              <a:spcAft>
                <a:spcPts val="0"/>
              </a:spcAft>
              <a:buClrTx/>
              <a:buSzTx/>
              <a:buFontTx/>
              <a:buNone/>
              <a:tabLst/>
              <a:defRPr/>
            </a:pPr>
            <a:r>
              <a:rPr lang="fi-FI" sz="1200" b="1" dirty="0">
                <a:solidFill>
                  <a:prstClr val="black"/>
                </a:solidFill>
                <a:latin typeface="Source Sans Pro"/>
              </a:rPr>
              <a:t>Materiaali 2: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Sijoita itsesi – esimerkkiväittämiä tunnetaidoista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5047536"/>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rPr>
              <a:t>Ala- vai yläkoulu</a:t>
            </a:r>
            <a:r>
              <a:rPr lang="fi-FI" sz="1200" b="1" dirty="0">
                <a:solidFill>
                  <a:prstClr val="black"/>
                </a:solidFill>
                <a:latin typeface="Source Sans Pro" panose="020B0503030403020204" pitchFamily="34" charset="0"/>
                <a:ea typeface="Source Sans Pro" panose="020B0503030403020204" pitchFamily="34" charset="0"/>
              </a:rPr>
              <a:t>: </a:t>
            </a:r>
            <a:r>
              <a:rPr lang="fi-FI" sz="1200" dirty="0">
                <a:solidFill>
                  <a:prstClr val="black"/>
                </a:solidFill>
                <a:latin typeface="Source Sans Pro" panose="020B0503030403020204" pitchFamily="34" charset="0"/>
                <a:ea typeface="Source Sans Pro" panose="020B0503030403020204" pitchFamily="34" charset="0"/>
              </a:rPr>
              <a:t>Molemmat</a:t>
            </a:r>
            <a:endParaRPr lang="fi-FI" sz="1200" b="1" dirty="0">
              <a:solidFill>
                <a:prstClr val="black"/>
              </a:solidFill>
              <a:latin typeface="Source Sans Pro" panose="020B0503030403020204" pitchFamily="34" charset="0"/>
              <a:ea typeface="Source Sans Pro" panose="020B0503030403020204" pitchFamily="34" charset="0"/>
            </a:endParaRPr>
          </a:p>
          <a:p>
            <a:pPr>
              <a:defRPr/>
            </a:pPr>
            <a:endParaRPr kumimoji="0" lang="fi-FI" sz="1200" b="1"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endParaRPr>
          </a:p>
          <a:p>
            <a:pPr>
              <a:defRPr/>
            </a:pPr>
            <a:r>
              <a:rPr kumimoji="0" lang="fi-FI" sz="1200" b="1"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rPr>
              <a:t>Miksi: </a:t>
            </a:r>
            <a:r>
              <a:rPr lang="fi-FI" sz="1200" dirty="0">
                <a:solidFill>
                  <a:prstClr val="black"/>
                </a:solidFill>
                <a:latin typeface="Source Sans Pro" panose="020B0503030403020204" pitchFamily="34" charset="0"/>
                <a:ea typeface="Source Sans Pro" panose="020B0503030403020204" pitchFamily="34" charset="0"/>
              </a:rPr>
              <a:t>Vuorovaikutustaitojen harjoittelun on todettu edistävän hyvinvointia ja vähentävän ongelmakäyttäytymistä. Lisäksi </a:t>
            </a:r>
            <a:r>
              <a:rPr lang="fi-FI" sz="1200" dirty="0">
                <a:solidFill>
                  <a:prstClr val="black"/>
                </a:solidFill>
                <a:latin typeface="Source Sans Pro" panose="020B0503030403020204" pitchFamily="34" charset="0"/>
                <a:ea typeface="Source Sans Pro" panose="020B0503030403020204" pitchFamily="34" charset="0"/>
                <a:cs typeface="+mn-lt"/>
              </a:rPr>
              <a:t>liikkumista sisältävä opetus edistää tehtäviin keskittymistä ja oppimiseen kiinnittymistä. </a:t>
            </a:r>
            <a:br>
              <a:rPr lang="fi-FI" sz="1200" dirty="0">
                <a:solidFill>
                  <a:prstClr val="black"/>
                </a:solidFill>
                <a:latin typeface="Source Sans Pro" panose="020B0503030403020204" pitchFamily="34" charset="0"/>
                <a:ea typeface="Source Sans Pro" panose="020B0503030403020204" pitchFamily="34" charset="0"/>
                <a:cs typeface="+mn-lt"/>
              </a:rPr>
            </a:br>
            <a:endParaRPr lang="fi-FI" sz="1200" dirty="0">
              <a:solidFill>
                <a:prstClr val="black"/>
              </a:solidFill>
              <a:latin typeface="Source Sans Pro" panose="020B0503030403020204" pitchFamily="34" charset="0"/>
              <a:ea typeface="Source Sans Pro" panose="020B0503030403020204" pitchFamily="34" charset="0"/>
              <a:cs typeface="+mn-lt"/>
            </a:endParaRPr>
          </a:p>
          <a:p>
            <a:pPr>
              <a:defRPr/>
            </a:pPr>
            <a:r>
              <a:rPr kumimoji="0" lang="fi-FI" sz="1200" b="1"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rPr>
              <a:t>Yhteys </a:t>
            </a:r>
            <a:r>
              <a:rPr lang="fi-FI" sz="1200" b="1" dirty="0">
                <a:solidFill>
                  <a:prstClr val="black"/>
                </a:solidFill>
                <a:latin typeface="Source Sans Pro" panose="020B0503030403020204" pitchFamily="34" charset="0"/>
                <a:ea typeface="Source Sans Pro" panose="020B0503030403020204" pitchFamily="34" charset="0"/>
              </a:rPr>
              <a:t>OPS:iin</a:t>
            </a:r>
            <a:r>
              <a:rPr kumimoji="0" lang="fi-FI" sz="1200" b="1"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rPr>
              <a:t>: </a:t>
            </a:r>
            <a:r>
              <a:rPr lang="fi-FI" sz="1200" dirty="0">
                <a:solidFill>
                  <a:prstClr val="black"/>
                </a:solidFill>
                <a:latin typeface="Source Sans Pro" panose="020B0503030403020204" pitchFamily="34" charset="0"/>
                <a:ea typeface="Source Sans Pro" panose="020B0503030403020204" pitchFamily="34" charset="0"/>
              </a:rPr>
              <a:t>Omien ajatusten ja arvojen tunnistaminen, näkemysten esille tuominen, argumentointi sekä toisten näkemysten kunnioittaminen näkyvät OPS:n laaja-alaisissa taidoissa (L1-L3, L7). </a:t>
            </a:r>
            <a:br>
              <a:rPr lang="fi-FI" sz="1200" dirty="0">
                <a:solidFill>
                  <a:prstClr val="black"/>
                </a:solidFill>
                <a:latin typeface="Source Sans Pro" panose="020B0503030403020204" pitchFamily="34" charset="0"/>
                <a:ea typeface="Source Sans Pro" panose="020B0503030403020204" pitchFamily="34" charset="0"/>
              </a:rPr>
            </a:br>
            <a:endParaRPr kumimoji="0" lang="fi-FI" sz="120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rPr>
              <a:t>Missä tilanteessa</a:t>
            </a:r>
            <a:r>
              <a:rPr lang="fi-FI" sz="1200" b="1" dirty="0">
                <a:solidFill>
                  <a:prstClr val="black"/>
                </a:solidFill>
                <a:latin typeface="Source Sans Pro" panose="020B0503030403020204" pitchFamily="34" charset="0"/>
                <a:ea typeface="Source Sans Pro" panose="020B0503030403020204" pitchFamily="34" charset="0"/>
              </a:rPr>
              <a:t>: </a:t>
            </a:r>
            <a:r>
              <a:rPr kumimoji="0" lang="fi-FI" sz="120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rPr>
              <a:t>Oppitunnilla. Sopii asenteiden, mielipiteiden ja näkemysten käsittelyyn, tai vaikkapa sisältötiedon harjoitteluun. Harjoittelu kannattaa aloittaa oppilaille tutuista, vähemmän sensitiivisistä aiheista. Kun luokan ilmapiiri on turvallinen, menetelmää voi soveltaa yhä enemmän argumentointitaitojen harjoitteluun. </a:t>
            </a:r>
            <a:br>
              <a:rPr lang="fi-FI" sz="1200" i="0" u="none" strike="noStrike" kern="1200" cap="none" spc="0" baseline="0" dirty="0">
                <a:solidFill>
                  <a:prstClr val="black"/>
                </a:solidFill>
                <a:latin typeface="Source Sans Pro" panose="020B0503030403020204" pitchFamily="34" charset="0"/>
                <a:ea typeface="Source Sans Pro" panose="020B0503030403020204" pitchFamily="34" charset="0"/>
              </a:rPr>
            </a:br>
            <a:endParaRPr kumimoji="0" lang="fi-FI" sz="1200" b="1"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rPr>
              <a:t>Kuinka usein: </a:t>
            </a:r>
            <a:r>
              <a:rPr kumimoji="0" lang="fi-FI" sz="120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rPr>
              <a:t>Viikoittain</a:t>
            </a:r>
            <a:endParaRPr kumimoji="0" lang="fi-FI" sz="1200" b="1"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panose="020B0503030403020204" pitchFamily="34" charset="0"/>
                <a:ea typeface="Source Sans Pro" panose="020B0503030403020204" pitchFamily="34" charset="0"/>
              </a:rPr>
              <a:t>Kesto: </a:t>
            </a:r>
            <a:r>
              <a:rPr lang="fi-FI" sz="1200" dirty="0">
                <a:solidFill>
                  <a:prstClr val="black"/>
                </a:solidFill>
                <a:latin typeface="Source Sans Pro" panose="020B0503030403020204" pitchFamily="34" charset="0"/>
                <a:ea typeface="Source Sans Pro" panose="020B0503030403020204" pitchFamily="34" charset="0"/>
              </a:rPr>
              <a:t>5</a:t>
            </a:r>
            <a:r>
              <a:rPr lang="fi-FI" sz="1200" dirty="0">
                <a:solidFill>
                  <a:prstClr val="black"/>
                </a:solidFill>
                <a:latin typeface="Source Sans Pro"/>
              </a:rPr>
              <a:t>–</a:t>
            </a:r>
            <a:r>
              <a:rPr lang="fi-FI" sz="1200" dirty="0">
                <a:solidFill>
                  <a:prstClr val="black"/>
                </a:solidFill>
                <a:latin typeface="Source Sans Pro" panose="020B0503030403020204" pitchFamily="34" charset="0"/>
                <a:ea typeface="Source Sans Pro" panose="020B0503030403020204" pitchFamily="34" charset="0"/>
              </a:rPr>
              <a:t>20 minuuttia</a:t>
            </a:r>
            <a:endParaRPr lang="fi-FI" sz="1200" b="1" dirty="0">
              <a:solidFill>
                <a:prstClr val="black"/>
              </a:solidFill>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rPr>
              <a:t>Yksin vai yhdessä</a:t>
            </a:r>
            <a:r>
              <a:rPr lang="fi-FI" sz="1200" b="1" dirty="0">
                <a:solidFill>
                  <a:prstClr val="black"/>
                </a:solidFill>
                <a:latin typeface="Source Sans Pro" panose="020B0503030403020204" pitchFamily="34" charset="0"/>
                <a:ea typeface="Source Sans Pro" panose="020B0503030403020204" pitchFamily="34" charset="0"/>
              </a:rPr>
              <a:t>: </a:t>
            </a:r>
            <a:r>
              <a:rPr lang="fi-FI" sz="1200" dirty="0">
                <a:solidFill>
                  <a:prstClr val="black"/>
                </a:solidFill>
                <a:latin typeface="Source Sans Pro" panose="020B0503030403020204" pitchFamily="34" charset="0"/>
                <a:ea typeface="Source Sans Pro" panose="020B0503030403020204" pitchFamily="34" charset="0"/>
              </a:rPr>
              <a:t>Yhdessä</a:t>
            </a:r>
            <a:endParaRPr kumimoji="0" lang="fi-FI" sz="1200" b="0" i="0" u="none" strike="noStrike" kern="1200" cap="none" spc="0" normalizeH="0" baseline="0" dirty="0">
              <a:ln>
                <a:noFill/>
              </a:ln>
              <a:solidFill>
                <a:prstClr val="black"/>
              </a:solidFill>
              <a:effectLst/>
              <a:uLnTx/>
              <a:uFillTx/>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panose="020B0503030403020204" pitchFamily="34" charset="0"/>
              <a:ea typeface="Source Sans Pro" panose="020B0503030403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panose="020B0503030403020204" pitchFamily="34" charset="0"/>
                <a:ea typeface="Source Sans Pro" panose="020B0503030403020204" pitchFamily="34" charset="0"/>
              </a:rPr>
              <a:t>Aktiviteetin taso (1–3):</a:t>
            </a:r>
            <a:r>
              <a:rPr lang="fi-FI" sz="1200" dirty="0">
                <a:solidFill>
                  <a:prstClr val="black"/>
                </a:solidFill>
                <a:latin typeface="Source Sans Pro" panose="020B0503030403020204" pitchFamily="34" charset="0"/>
                <a:ea typeface="Source Sans Pro" panose="020B0503030403020204" pitchFamily="34" charset="0"/>
              </a:rPr>
              <a:t> 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p:txBody>
      </p:sp>
      <p:sp>
        <p:nvSpPr>
          <p:cNvPr id="5" name="Suorakulmio 4">
            <a:extLst>
              <a:ext uri="{FF2B5EF4-FFF2-40B4-BE49-F238E27FC236}">
                <a16:creationId xmlns:a16="http://schemas.microsoft.com/office/drawing/2014/main" id="{E1BAB9F9-EAA3-8CED-43D8-2C3200F7C1A8}"/>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E5496189-7ECB-21C0-B40B-6354EDD94830}"/>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6" name="Kuva 5" descr="Kuva palapelin palasta. Kuva viittaa vuorovaikutusta tukevaan interventioaktiviteettiin.">
            <a:extLst>
              <a:ext uri="{FF2B5EF4-FFF2-40B4-BE49-F238E27FC236}">
                <a16:creationId xmlns:a16="http://schemas.microsoft.com/office/drawing/2014/main" id="{08BC4BB0-D55F-01AD-E0E4-3C92B9881F38}"/>
              </a:ext>
            </a:extLst>
          </p:cNvPr>
          <p:cNvPicPr>
            <a:picLocks noChangeAspect="1"/>
          </p:cNvPicPr>
          <p:nvPr/>
        </p:nvPicPr>
        <p:blipFill>
          <a:blip r:embed="rId3"/>
          <a:stretch>
            <a:fillRect/>
          </a:stretch>
        </p:blipFill>
        <p:spPr>
          <a:xfrm>
            <a:off x="10749396" y="321321"/>
            <a:ext cx="1037252" cy="899248"/>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0" y="842477"/>
            <a:ext cx="121701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effectLst/>
                <a:uLnTx/>
                <a:uFillTx/>
                <a:latin typeface="Source Sans Pro"/>
                <a:ea typeface="+mn-ea"/>
                <a:cs typeface="+mn-cs"/>
              </a:rPr>
              <a:t>Harjoitellaan liikkuen ilmaisemaan mielipiteitä ja keskustelemaan erilaisista näkemyksistä kunnioittaen toisia.</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4586103" y="349627"/>
            <a:ext cx="3019794"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Sijoita itsesi</a:t>
            </a:r>
          </a:p>
        </p:txBody>
      </p:sp>
      <p:pic>
        <p:nvPicPr>
          <p:cNvPr id="2" name="Picture 2" descr="SchoolWell-hankkeen logo.">
            <a:extLst>
              <a:ext uri="{FF2B5EF4-FFF2-40B4-BE49-F238E27FC236}">
                <a16:creationId xmlns:a16="http://schemas.microsoft.com/office/drawing/2014/main" id="{EBC9A7BC-816C-28E9-9C7A-DFBEB80E1BF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15183596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8E4C7-EE27-AEEE-43A9-2FE3C85F31D8}"/>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82840B67-7506-2C25-292E-F7BAF2D28E2B}"/>
              </a:ext>
            </a:extLst>
          </p:cNvPr>
          <p:cNvSpPr txBox="1"/>
          <p:nvPr/>
        </p:nvSpPr>
        <p:spPr>
          <a:xfrm>
            <a:off x="6096000" y="6241690"/>
            <a:ext cx="62083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1">
                <a:ln>
                  <a:noFill/>
                </a:ln>
                <a:solidFill>
                  <a:prstClr val="black"/>
                </a:solidFill>
                <a:effectLst/>
                <a:uLnTx/>
                <a:uFillTx/>
                <a:latin typeface="Source Sans Pro"/>
                <a:ea typeface="+mn-ea"/>
                <a:cs typeface="+mn-cs"/>
              </a:rPr>
              <a:t>Lähde: https://www.mll.fi/tehtavat/ajatuksia-netista/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1">
              <a:ln>
                <a:noFill/>
              </a:ln>
              <a:solidFill>
                <a:prstClr val="black"/>
              </a:solidFill>
              <a:effectLst/>
              <a:uLnTx/>
              <a:uFillTx/>
              <a:latin typeface="Source Sans Pro"/>
              <a:ea typeface="+mn-ea"/>
              <a:cs typeface="+mn-cs"/>
            </a:endParaRPr>
          </a:p>
        </p:txBody>
      </p:sp>
      <p:sp>
        <p:nvSpPr>
          <p:cNvPr id="4" name="TextBox 3">
            <a:extLst>
              <a:ext uri="{FF2B5EF4-FFF2-40B4-BE49-F238E27FC236}">
                <a16:creationId xmlns:a16="http://schemas.microsoft.com/office/drawing/2014/main" id="{41647487-BF1B-EFE0-EA55-E1E4C68C3A98}"/>
              </a:ext>
            </a:extLst>
          </p:cNvPr>
          <p:cNvSpPr txBox="1"/>
          <p:nvPr/>
        </p:nvSpPr>
        <p:spPr>
          <a:xfrm>
            <a:off x="6096000" y="1683417"/>
            <a:ext cx="4579299" cy="3739485"/>
          </a:xfrm>
          <a:prstGeom prst="rect">
            <a:avLst/>
          </a:prstGeom>
          <a:noFill/>
        </p:spPr>
        <p:txBody>
          <a:bodyPr wrap="square" rtlCol="0" anchor="t">
            <a:spAutoFit/>
          </a:bodyPr>
          <a:lstStyle/>
          <a:p>
            <a:pPr marL="171450" indent="-171450">
              <a:spcAft>
                <a:spcPts val="600"/>
              </a:spcAft>
              <a:buFont typeface="Arial" panose="020B0604020202020204" pitchFamily="34" charset="0"/>
              <a:buChar char="•"/>
              <a:defRPr/>
            </a:pPr>
            <a:r>
              <a:rPr lang="fi-FI" sz="1200" dirty="0">
                <a:solidFill>
                  <a:prstClr val="black"/>
                </a:solidFill>
                <a:latin typeface="Source Sans Pro"/>
              </a:rPr>
              <a:t>Somepalvelut kantavat tarpeeksi vastuuta vihapuheen tai nettikiusaamisen ehkäisystä.</a:t>
            </a:r>
          </a:p>
          <a:p>
            <a:pPr marL="171450" indent="-171450">
              <a:spcAft>
                <a:spcPts val="600"/>
              </a:spcAft>
              <a:buFont typeface="Arial" panose="020B0604020202020204" pitchFamily="34" charset="0"/>
              <a:buChar char="•"/>
              <a:defRPr/>
            </a:pPr>
            <a:r>
              <a:rPr lang="fi-FI" sz="1200" dirty="0">
                <a:solidFill>
                  <a:prstClr val="black"/>
                </a:solidFill>
                <a:latin typeface="Source Sans Pro"/>
              </a:rPr>
              <a:t>Olen raportoinut tai ilmiantanut nettisivuston ylläpidolle törkeistä viesteistä tai loukkaavasta sisällöstä.</a:t>
            </a:r>
          </a:p>
          <a:p>
            <a:pPr marL="171450" indent="-171450">
              <a:spcAft>
                <a:spcPts val="600"/>
              </a:spcAft>
              <a:buFont typeface="Arial" panose="020B0604020202020204" pitchFamily="34" charset="0"/>
              <a:buChar char="•"/>
              <a:defRPr/>
            </a:pPr>
            <a:r>
              <a:rPr lang="fi-FI" sz="1200" dirty="0">
                <a:solidFill>
                  <a:prstClr val="black"/>
                </a:solidFill>
                <a:latin typeface="Source Sans Pro"/>
              </a:rPr>
              <a:t>Olen kokenut häirintää tai kiusaamista netissä.</a:t>
            </a:r>
          </a:p>
          <a:p>
            <a:pPr marL="171450" indent="-171450">
              <a:spcAft>
                <a:spcPts val="600"/>
              </a:spcAft>
              <a:buFont typeface="Arial" panose="020B0604020202020204" pitchFamily="34" charset="0"/>
              <a:buChar char="•"/>
              <a:defRPr/>
            </a:pPr>
            <a:r>
              <a:rPr lang="fi-FI" sz="1200" dirty="0">
                <a:solidFill>
                  <a:prstClr val="black"/>
                </a:solidFill>
                <a:latin typeface="Source Sans Pro"/>
              </a:rPr>
              <a:t>Olen joskus kokenut oloni ulkopuoliseksi jonkin netissä näkemäni asian vuoksi.</a:t>
            </a:r>
          </a:p>
          <a:p>
            <a:pPr marL="171450" indent="-171450">
              <a:spcAft>
                <a:spcPts val="600"/>
              </a:spcAft>
              <a:buFont typeface="Arial" panose="020B0604020202020204" pitchFamily="34" charset="0"/>
              <a:buChar char="•"/>
              <a:defRPr/>
            </a:pPr>
            <a:r>
              <a:rPr lang="fi-FI" sz="1200" dirty="0">
                <a:solidFill>
                  <a:prstClr val="black"/>
                </a:solidFill>
                <a:latin typeface="Source Sans Pro"/>
              </a:rPr>
              <a:t>Kiusaamisella koulussa ja kiusaamisella netissä on usein yhteys.</a:t>
            </a:r>
          </a:p>
          <a:p>
            <a:pPr marL="171450" indent="-171450">
              <a:spcAft>
                <a:spcPts val="600"/>
              </a:spcAft>
              <a:buFont typeface="Arial" panose="020B0604020202020204" pitchFamily="34" charset="0"/>
              <a:buChar char="•"/>
              <a:defRPr/>
            </a:pPr>
            <a:r>
              <a:rPr lang="fi-FI" sz="1200" dirty="0">
                <a:solidFill>
                  <a:prstClr val="black"/>
                </a:solidFill>
                <a:latin typeface="Source Sans Pro"/>
              </a:rPr>
              <a:t>Netissä on helppo ymmärtää mitä muut tarkoittavat tai sanovat.</a:t>
            </a:r>
          </a:p>
          <a:p>
            <a:pPr marL="171450" indent="-171450">
              <a:spcAft>
                <a:spcPts val="600"/>
              </a:spcAft>
              <a:buFont typeface="Arial" panose="020B0604020202020204" pitchFamily="34" charset="0"/>
              <a:buChar char="•"/>
              <a:defRPr/>
            </a:pPr>
            <a:r>
              <a:rPr lang="fi-FI" sz="1200" dirty="0">
                <a:solidFill>
                  <a:prstClr val="black"/>
                </a:solidFill>
                <a:latin typeface="Source Sans Pro"/>
              </a:rPr>
              <a:t>Olen joskus lohduttanut kaveria, jota on kiusattu tai häiritty netissä. </a:t>
            </a:r>
          </a:p>
          <a:p>
            <a:pPr marL="171450" indent="-171450">
              <a:spcAft>
                <a:spcPts val="600"/>
              </a:spcAft>
              <a:buFont typeface="Arial" panose="020B0604020202020204" pitchFamily="34" charset="0"/>
              <a:buChar char="•"/>
              <a:defRPr/>
            </a:pPr>
            <a:r>
              <a:rPr lang="fi-FI" sz="1200" dirty="0">
                <a:solidFill>
                  <a:prstClr val="black"/>
                </a:solidFill>
                <a:latin typeface="Source Sans Pro"/>
              </a:rPr>
              <a:t>Toisten puolustaminen netissä on vaikeaa.</a:t>
            </a:r>
          </a:p>
          <a:p>
            <a:pPr marL="171450" indent="-171450">
              <a:spcAft>
                <a:spcPts val="600"/>
              </a:spcAft>
              <a:buFont typeface="Arial" panose="020B0604020202020204" pitchFamily="34" charset="0"/>
              <a:buChar char="•"/>
              <a:defRPr/>
            </a:pPr>
            <a:r>
              <a:rPr lang="fi-FI" sz="1200" dirty="0">
                <a:solidFill>
                  <a:prstClr val="black"/>
                </a:solidFill>
                <a:latin typeface="Source Sans Pro"/>
              </a:rPr>
              <a:t>Kiusaaminen tai loukkaava kohtelu on tällä hetkellä iso ongelma netissä.</a:t>
            </a:r>
          </a:p>
          <a:p>
            <a:pPr marL="171450" indent="-171450">
              <a:spcAft>
                <a:spcPts val="600"/>
              </a:spcAft>
              <a:buFont typeface="Arial" panose="020B0604020202020204" pitchFamily="34" charset="0"/>
              <a:buChar char="•"/>
              <a:defRPr/>
            </a:pPr>
            <a:r>
              <a:rPr lang="fi-FI" sz="1200" dirty="0">
                <a:solidFill>
                  <a:prstClr val="black"/>
                </a:solidFill>
                <a:latin typeface="Source Sans Pro"/>
              </a:rPr>
              <a:t>Aikuisten pitäisi tietää enemmän tai ymmärtää paremmin nuorten netinkäyttöä.</a:t>
            </a:r>
          </a:p>
        </p:txBody>
      </p:sp>
      <p:sp>
        <p:nvSpPr>
          <p:cNvPr id="6" name="TextBox 5">
            <a:extLst>
              <a:ext uri="{FF2B5EF4-FFF2-40B4-BE49-F238E27FC236}">
                <a16:creationId xmlns:a16="http://schemas.microsoft.com/office/drawing/2014/main" id="{2CE8B257-8A70-6F1A-D39C-087B934CD67E}"/>
              </a:ext>
            </a:extLst>
          </p:cNvPr>
          <p:cNvSpPr txBox="1"/>
          <p:nvPr/>
        </p:nvSpPr>
        <p:spPr>
          <a:xfrm>
            <a:off x="1516701" y="1683417"/>
            <a:ext cx="4579299" cy="4047262"/>
          </a:xfrm>
          <a:prstGeom prst="rect">
            <a:avLst/>
          </a:prstGeom>
          <a:noFill/>
        </p:spPr>
        <p:txBody>
          <a:bodyPr wrap="square" rtlCol="0" anchor="t">
            <a:spAutoFit/>
          </a:bodyPr>
          <a:lstStyle/>
          <a:p>
            <a:pPr marL="171450" indent="-171450">
              <a:spcAft>
                <a:spcPts val="600"/>
              </a:spcAft>
              <a:buFont typeface="Arial" panose="020B0604020202020204" pitchFamily="34" charset="0"/>
              <a:buChar char="•"/>
              <a:defRPr/>
            </a:pPr>
            <a:r>
              <a:rPr lang="fi-FI" sz="1200" dirty="0">
                <a:solidFill>
                  <a:prstClr val="black"/>
                </a:solidFill>
                <a:latin typeface="Source Sans Pro"/>
              </a:rPr>
              <a:t>On vaikea kuvitella elämää ilman nettiä.</a:t>
            </a:r>
          </a:p>
          <a:p>
            <a:pPr marL="171450" indent="-171450">
              <a:spcAft>
                <a:spcPts val="600"/>
              </a:spcAft>
              <a:buFont typeface="Arial" panose="020B0604020202020204" pitchFamily="34" charset="0"/>
              <a:buChar char="•"/>
              <a:defRPr/>
            </a:pPr>
            <a:r>
              <a:rPr lang="fi-FI" sz="1200" dirty="0">
                <a:solidFill>
                  <a:prstClr val="black"/>
                </a:solidFill>
                <a:latin typeface="Source Sans Pro"/>
              </a:rPr>
              <a:t>Käytän päivittäin montaa eri somepalvelua.</a:t>
            </a:r>
          </a:p>
          <a:p>
            <a:pPr marL="171450" indent="-171450">
              <a:spcAft>
                <a:spcPts val="600"/>
              </a:spcAft>
              <a:buFont typeface="Arial" panose="020B0604020202020204" pitchFamily="34" charset="0"/>
              <a:buChar char="•"/>
              <a:defRPr/>
            </a:pPr>
            <a:r>
              <a:rPr lang="fi-FI" sz="1200" dirty="0">
                <a:solidFill>
                  <a:prstClr val="black"/>
                </a:solidFill>
                <a:latin typeface="Source Sans Pro"/>
              </a:rPr>
              <a:t>Minulle tärkeää netissä on tiedonhaku / uutissivustojen seuraaminen / videoiden katselu.</a:t>
            </a:r>
          </a:p>
          <a:p>
            <a:pPr marL="171450" indent="-171450">
              <a:spcAft>
                <a:spcPts val="600"/>
              </a:spcAft>
              <a:buFont typeface="Arial" panose="020B0604020202020204" pitchFamily="34" charset="0"/>
              <a:buChar char="•"/>
              <a:defRPr/>
            </a:pPr>
            <a:r>
              <a:rPr lang="fi-FI" sz="1200" dirty="0">
                <a:solidFill>
                  <a:prstClr val="black"/>
                </a:solidFill>
                <a:latin typeface="Source Sans Pro"/>
              </a:rPr>
              <a:t>Kuulun johonkin peliporukkaan tai pelaan usein kavereiden kanssa jotain digitaalista peliä.</a:t>
            </a:r>
          </a:p>
          <a:p>
            <a:pPr marL="171450" indent="-171450">
              <a:spcAft>
                <a:spcPts val="600"/>
              </a:spcAft>
              <a:buFont typeface="Arial" panose="020B0604020202020204" pitchFamily="34" charset="0"/>
              <a:buChar char="•"/>
              <a:defRPr/>
            </a:pPr>
            <a:r>
              <a:rPr lang="fi-FI" sz="1200" dirty="0">
                <a:solidFill>
                  <a:prstClr val="black"/>
                </a:solidFill>
                <a:latin typeface="Source Sans Pro"/>
              </a:rPr>
              <a:t>Sosiaalinen media tuottaa paineita olla tietynlainen.</a:t>
            </a:r>
          </a:p>
          <a:p>
            <a:pPr marL="171450" indent="-171450">
              <a:spcAft>
                <a:spcPts val="600"/>
              </a:spcAft>
              <a:buFont typeface="Arial" panose="020B0604020202020204" pitchFamily="34" charset="0"/>
              <a:buChar char="•"/>
              <a:defRPr/>
            </a:pPr>
            <a:r>
              <a:rPr lang="fi-FI" sz="1200" dirty="0">
                <a:solidFill>
                  <a:prstClr val="black"/>
                </a:solidFill>
                <a:latin typeface="Source Sans Pro"/>
              </a:rPr>
              <a:t>Haluan tuoda esiin ajatuksiani ja mielipiteitäni netissä.</a:t>
            </a:r>
          </a:p>
          <a:p>
            <a:pPr marL="171450" indent="-171450">
              <a:spcAft>
                <a:spcPts val="600"/>
              </a:spcAft>
              <a:buFont typeface="Arial" panose="020B0604020202020204" pitchFamily="34" charset="0"/>
              <a:buChar char="•"/>
              <a:defRPr/>
            </a:pPr>
            <a:r>
              <a:rPr lang="fi-FI" sz="1200" dirty="0">
                <a:solidFill>
                  <a:prstClr val="black"/>
                </a:solidFill>
                <a:latin typeface="Source Sans Pro"/>
              </a:rPr>
              <a:t>Voin vaikuttaa netissä muiden mielipiteisiin.</a:t>
            </a:r>
          </a:p>
          <a:p>
            <a:pPr marL="171450" indent="-171450">
              <a:spcAft>
                <a:spcPts val="600"/>
              </a:spcAft>
              <a:buFont typeface="Arial" panose="020B0604020202020204" pitchFamily="34" charset="0"/>
              <a:buChar char="•"/>
              <a:defRPr/>
            </a:pPr>
            <a:r>
              <a:rPr lang="fi-FI" sz="1200" dirty="0">
                <a:solidFill>
                  <a:prstClr val="black"/>
                </a:solidFill>
                <a:latin typeface="Source Sans Pro"/>
              </a:rPr>
              <a:t>Minulle tärkeää netissä on yhteydenpito kavereihin.</a:t>
            </a:r>
          </a:p>
          <a:p>
            <a:pPr marL="171450" indent="-171450">
              <a:spcAft>
                <a:spcPts val="600"/>
              </a:spcAft>
              <a:buFont typeface="Arial" panose="020B0604020202020204" pitchFamily="34" charset="0"/>
              <a:buChar char="•"/>
              <a:defRPr/>
            </a:pPr>
            <a:r>
              <a:rPr lang="fi-FI" sz="1200" dirty="0">
                <a:solidFill>
                  <a:prstClr val="black"/>
                </a:solidFill>
                <a:latin typeface="Source Sans Pro"/>
              </a:rPr>
              <a:t>Tubettajilla on valtaa nuorten mielipiteisiin.</a:t>
            </a:r>
          </a:p>
          <a:p>
            <a:pPr marL="171450" indent="-171450">
              <a:spcAft>
                <a:spcPts val="600"/>
              </a:spcAft>
              <a:buFont typeface="Arial" panose="020B0604020202020204" pitchFamily="34" charset="0"/>
              <a:buChar char="•"/>
              <a:defRPr/>
            </a:pPr>
            <a:r>
              <a:rPr lang="fi-FI" sz="1200" dirty="0">
                <a:solidFill>
                  <a:prstClr val="black"/>
                </a:solidFill>
                <a:latin typeface="Source Sans Pro"/>
              </a:rPr>
              <a:t>Netissä seuraajamäärillä on väliä.</a:t>
            </a:r>
          </a:p>
          <a:p>
            <a:pPr marL="171450" indent="-171450">
              <a:spcAft>
                <a:spcPts val="600"/>
              </a:spcAft>
              <a:buFont typeface="Arial" panose="020B0604020202020204" pitchFamily="34" charset="0"/>
              <a:buChar char="•"/>
              <a:defRPr/>
            </a:pPr>
            <a:r>
              <a:rPr lang="fi-FI" sz="1200" dirty="0">
                <a:solidFill>
                  <a:prstClr val="black"/>
                </a:solidFill>
                <a:latin typeface="Source Sans Pro"/>
              </a:rPr>
              <a:t>Käytän nettiä ja somea melko samalla lailla kuin ystävänikin.</a:t>
            </a:r>
          </a:p>
          <a:p>
            <a:pPr marL="171450" indent="-171450">
              <a:spcAft>
                <a:spcPts val="600"/>
              </a:spcAft>
              <a:buFont typeface="Arial" panose="020B0604020202020204" pitchFamily="34" charset="0"/>
              <a:buChar char="•"/>
              <a:defRPr/>
            </a:pPr>
            <a:r>
              <a:rPr lang="fi-FI" sz="1200" dirty="0">
                <a:solidFill>
                  <a:prstClr val="black"/>
                </a:solidFill>
                <a:latin typeface="Source Sans Pro"/>
              </a:rPr>
              <a:t>Olisin yksinäisempi ilman nettiä.</a:t>
            </a:r>
          </a:p>
          <a:p>
            <a:pPr marL="171450" indent="-171450">
              <a:spcAft>
                <a:spcPts val="600"/>
              </a:spcAft>
              <a:buFont typeface="Arial" panose="020B0604020202020204" pitchFamily="34" charset="0"/>
              <a:buChar char="•"/>
              <a:defRPr/>
            </a:pPr>
            <a:r>
              <a:rPr lang="fi-FI" sz="1200" dirty="0">
                <a:solidFill>
                  <a:prstClr val="black"/>
                </a:solidFill>
                <a:latin typeface="Source Sans Pro"/>
              </a:rPr>
              <a:t>Tapaan kavereita vapaa-ajalla mieluiten kasvokkain.</a:t>
            </a:r>
          </a:p>
          <a:p>
            <a:pPr marL="171450" indent="-171450">
              <a:spcAft>
                <a:spcPts val="600"/>
              </a:spcAft>
              <a:buFont typeface="Arial" panose="020B0604020202020204" pitchFamily="34" charset="0"/>
              <a:buChar char="•"/>
              <a:defRPr/>
            </a:pPr>
            <a:endParaRPr lang="fi-FI" sz="1200" dirty="0">
              <a:solidFill>
                <a:prstClr val="black"/>
              </a:solidFill>
              <a:latin typeface="Source Sans Pro"/>
            </a:endParaRPr>
          </a:p>
        </p:txBody>
      </p:sp>
      <p:sp>
        <p:nvSpPr>
          <p:cNvPr id="2" name="Otsikko 1">
            <a:extLst>
              <a:ext uri="{FF2B5EF4-FFF2-40B4-BE49-F238E27FC236}">
                <a16:creationId xmlns:a16="http://schemas.microsoft.com/office/drawing/2014/main" id="{ADE437EA-7355-FB87-3660-B5DFAC914A5B}"/>
              </a:ext>
            </a:extLst>
          </p:cNvPr>
          <p:cNvSpPr txBox="1">
            <a:spLocks noGrp="1"/>
          </p:cNvSpPr>
          <p:nvPr>
            <p:ph type="title" idx="4294967295"/>
          </p:nvPr>
        </p:nvSpPr>
        <p:spPr>
          <a:xfrm>
            <a:off x="729763" y="612355"/>
            <a:ext cx="10515600" cy="6567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Sijoita itsesi </a:t>
            </a:r>
            <a:r>
              <a:rPr lang="fi-FI" sz="3200" dirty="0">
                <a:latin typeface="Source Sans Pro" panose="020B0503030403020204" pitchFamily="34" charset="0"/>
                <a:ea typeface="Source Sans Pro" panose="020B0503030403020204" pitchFamily="34" charset="0"/>
              </a:rPr>
              <a:t>– esimerkkiväittämiä netinkäytöstä</a:t>
            </a:r>
            <a:endParaRPr kumimoji="0" lang="fi-FI" sz="3200"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3" name="Picture 2" descr="SchoolWell-hankkeen logo.">
            <a:extLst>
              <a:ext uri="{FF2B5EF4-FFF2-40B4-BE49-F238E27FC236}">
                <a16:creationId xmlns:a16="http://schemas.microsoft.com/office/drawing/2014/main" id="{BFA2E016-1F90-0376-5DE7-7A950AEF58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168823"/>
            <a:ext cx="1306946" cy="1311303"/>
          </a:xfrm>
          <a:prstGeom prst="rect">
            <a:avLst/>
          </a:prstGeom>
        </p:spPr>
      </p:pic>
    </p:spTree>
    <p:extLst>
      <p:ext uri="{BB962C8B-B14F-4D97-AF65-F5344CB8AC3E}">
        <p14:creationId xmlns:p14="http://schemas.microsoft.com/office/powerpoint/2010/main" val="3568530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8E4C7-EE27-AEEE-43A9-2FE3C85F31D8}"/>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CE8B257-8A70-6F1A-D39C-087B934CD67E}"/>
              </a:ext>
            </a:extLst>
          </p:cNvPr>
          <p:cNvSpPr txBox="1"/>
          <p:nvPr/>
        </p:nvSpPr>
        <p:spPr>
          <a:xfrm>
            <a:off x="969244" y="2151727"/>
            <a:ext cx="10253511" cy="2554545"/>
          </a:xfrm>
          <a:prstGeom prst="rect">
            <a:avLst/>
          </a:prstGeom>
          <a:noFill/>
        </p:spPr>
        <p:txBody>
          <a:bodyPr wrap="square" numCol="2" rtlCol="0" anchor="t">
            <a:spAutoFit/>
          </a:bodyPr>
          <a:lstStyle/>
          <a:p>
            <a:pPr marL="171450" indent="-171450">
              <a:spcAft>
                <a:spcPts val="600"/>
              </a:spcAft>
              <a:buFont typeface="Arial" panose="020B0604020202020204" pitchFamily="34" charset="0"/>
              <a:buChar char="•"/>
              <a:defRPr/>
            </a:pPr>
            <a:r>
              <a:rPr kumimoji="0" lang="fi-FI" sz="1200" i="0" u="none" strike="noStrike" kern="1200" cap="none" spc="0" normalizeH="0" baseline="0" noProof="1">
                <a:ln>
                  <a:noFill/>
                </a:ln>
                <a:solidFill>
                  <a:prstClr val="black"/>
                </a:solidFill>
                <a:effectLst/>
                <a:uLnTx/>
                <a:uFillTx/>
                <a:latin typeface="Source Sans Pro"/>
                <a:ea typeface="+mn-ea"/>
                <a:cs typeface="+mn-cs"/>
              </a:rPr>
              <a:t>Luokkakaverini on tehnyt tai sanonut minulle tämän viikon aikana asian, josta ilahduin. </a:t>
            </a:r>
          </a:p>
          <a:p>
            <a:pPr marL="171450" indent="-171450">
              <a:spcAft>
                <a:spcPts val="600"/>
              </a:spcAft>
              <a:buFont typeface="Arial" panose="020B0604020202020204" pitchFamily="34" charset="0"/>
              <a:buChar char="•"/>
              <a:defRPr/>
            </a:pPr>
            <a:r>
              <a:rPr kumimoji="0" lang="fi-FI" sz="1200" i="0" u="none" strike="noStrike" kern="1200" cap="none" spc="0" normalizeH="0" baseline="0" noProof="1">
                <a:ln>
                  <a:noFill/>
                </a:ln>
                <a:solidFill>
                  <a:prstClr val="black"/>
                </a:solidFill>
                <a:effectLst/>
                <a:uLnTx/>
                <a:uFillTx/>
                <a:latin typeface="Source Sans Pro"/>
                <a:ea typeface="+mn-ea"/>
                <a:cs typeface="+mn-cs"/>
              </a:rPr>
              <a:t>Olen ollut ärsyyntynyt tällä viikolla.</a:t>
            </a:r>
          </a:p>
          <a:p>
            <a:pPr marL="171450" indent="-171450">
              <a:spcAft>
                <a:spcPts val="600"/>
              </a:spcAft>
              <a:buFont typeface="Arial" panose="020B0604020202020204" pitchFamily="34" charset="0"/>
              <a:buChar char="•"/>
              <a:defRPr/>
            </a:pPr>
            <a:r>
              <a:rPr lang="fi-FI" sz="1200" noProof="1">
                <a:solidFill>
                  <a:prstClr val="black"/>
                </a:solidFill>
                <a:latin typeface="Source Sans Pro"/>
              </a:rPr>
              <a:t>Tunnen j</a:t>
            </a:r>
            <a:r>
              <a:rPr kumimoji="0" lang="fi-FI" sz="1200" i="0" u="none" strike="noStrike" kern="1200" cap="none" spc="0" normalizeH="0" baseline="0" noProof="1">
                <a:ln>
                  <a:noFill/>
                </a:ln>
                <a:solidFill>
                  <a:prstClr val="black"/>
                </a:solidFill>
                <a:effectLst/>
                <a:uLnTx/>
                <a:uFillTx/>
                <a:latin typeface="Source Sans Pro"/>
                <a:ea typeface="+mn-ea"/>
                <a:cs typeface="+mn-cs"/>
              </a:rPr>
              <a:t>ännityksen tunteen kehossani.</a:t>
            </a:r>
          </a:p>
          <a:p>
            <a:pPr marL="171450" indent="-171450">
              <a:spcAft>
                <a:spcPts val="600"/>
              </a:spcAft>
              <a:buFont typeface="Arial" panose="020B0604020202020204" pitchFamily="34" charset="0"/>
              <a:buChar char="•"/>
              <a:defRPr/>
            </a:pPr>
            <a:r>
              <a:rPr kumimoji="0" lang="fi-FI" sz="1200" i="0" u="none" strike="noStrike" kern="1200" cap="none" spc="0" normalizeH="0" baseline="0" noProof="1">
                <a:ln>
                  <a:noFill/>
                </a:ln>
                <a:solidFill>
                  <a:prstClr val="black"/>
                </a:solidFill>
                <a:effectLst/>
                <a:uLnTx/>
                <a:uFillTx/>
                <a:latin typeface="Source Sans Pro"/>
                <a:ea typeface="+mn-ea"/>
                <a:cs typeface="+mn-cs"/>
              </a:rPr>
              <a:t>Kun kaverini ovat iloisia, sama tunne tarttuu usein minuunkin. </a:t>
            </a:r>
          </a:p>
          <a:p>
            <a:pPr marL="171450" indent="-171450">
              <a:spcAft>
                <a:spcPts val="600"/>
              </a:spcAft>
              <a:buFont typeface="Arial" panose="020B0604020202020204" pitchFamily="34" charset="0"/>
              <a:buChar char="•"/>
              <a:defRPr/>
            </a:pPr>
            <a:r>
              <a:rPr kumimoji="0" lang="fi-FI" sz="1200" i="0" u="none" strike="noStrike" kern="1200" cap="none" spc="0" normalizeH="0" baseline="0" noProof="1">
                <a:ln>
                  <a:noFill/>
                </a:ln>
                <a:solidFill>
                  <a:prstClr val="black"/>
                </a:solidFill>
                <a:effectLst/>
                <a:uLnTx/>
                <a:uFillTx/>
                <a:latin typeface="Source Sans Pro"/>
                <a:ea typeface="+mn-ea"/>
                <a:cs typeface="+mn-cs"/>
              </a:rPr>
              <a:t>Samaan aikaan voi tuntea useita erilaisia tunteita.</a:t>
            </a:r>
          </a:p>
          <a:p>
            <a:pPr marL="171450" indent="-171450">
              <a:spcAft>
                <a:spcPts val="600"/>
              </a:spcAft>
              <a:buFont typeface="Arial" panose="020B0604020202020204" pitchFamily="34" charset="0"/>
              <a:buChar char="•"/>
              <a:defRPr/>
            </a:pPr>
            <a:r>
              <a:rPr kumimoji="0" lang="fi-FI" sz="1200" i="0" u="none" strike="noStrike" kern="1200" cap="none" spc="0" normalizeH="0" baseline="0" noProof="1">
                <a:ln>
                  <a:noFill/>
                </a:ln>
                <a:solidFill>
                  <a:prstClr val="black"/>
                </a:solidFill>
                <a:effectLst/>
                <a:uLnTx/>
                <a:uFillTx/>
                <a:latin typeface="Source Sans Pro"/>
                <a:ea typeface="+mn-ea"/>
                <a:cs typeface="+mn-cs"/>
              </a:rPr>
              <a:t>Joskus on vaikea tunnistaa tunnetta oman reaktion takana. </a:t>
            </a:r>
          </a:p>
          <a:p>
            <a:pPr marL="171450" indent="-171450">
              <a:spcAft>
                <a:spcPts val="600"/>
              </a:spcAft>
              <a:buFont typeface="Arial" panose="020B0604020202020204" pitchFamily="34" charset="0"/>
              <a:buChar char="•"/>
              <a:defRPr/>
            </a:pPr>
            <a:r>
              <a:rPr lang="fi-FI" sz="1200" noProof="1">
                <a:solidFill>
                  <a:prstClr val="black"/>
                </a:solidFill>
                <a:latin typeface="Source Sans Pro"/>
              </a:rPr>
              <a:t>T</a:t>
            </a:r>
            <a:r>
              <a:rPr kumimoji="0" lang="fi-FI" sz="1200" i="0" u="none" strike="noStrike" kern="1200" cap="none" spc="0" normalizeH="0" baseline="0" noProof="1">
                <a:ln>
                  <a:noFill/>
                </a:ln>
                <a:solidFill>
                  <a:prstClr val="black"/>
                </a:solidFill>
                <a:effectLst/>
                <a:uLnTx/>
                <a:uFillTx/>
                <a:latin typeface="Source Sans Pro"/>
                <a:ea typeface="+mn-ea"/>
                <a:cs typeface="+mn-cs"/>
              </a:rPr>
              <a:t>iettyihin paikkoihin liittyy minulla tiettyjä tunteita. </a:t>
            </a:r>
          </a:p>
          <a:p>
            <a:pPr marL="171450" indent="-171450">
              <a:spcAft>
                <a:spcPts val="600"/>
              </a:spcAft>
              <a:buFont typeface="Arial" panose="020B0604020202020204" pitchFamily="34" charset="0"/>
              <a:buChar char="•"/>
              <a:defRPr/>
            </a:pPr>
            <a:r>
              <a:rPr kumimoji="0" lang="fi-FI" sz="1200" i="0" u="none" strike="noStrike" kern="1200" cap="none" spc="0" normalizeH="0" baseline="0" noProof="1">
                <a:ln>
                  <a:noFill/>
                </a:ln>
                <a:solidFill>
                  <a:prstClr val="black"/>
                </a:solidFill>
                <a:effectLst/>
                <a:uLnTx/>
                <a:uFillTx/>
                <a:latin typeface="Source Sans Pro"/>
                <a:ea typeface="+mn-ea"/>
                <a:cs typeface="+mn-cs"/>
              </a:rPr>
              <a:t>Tunteet ovat kehollisia.</a:t>
            </a:r>
          </a:p>
          <a:p>
            <a:pPr marL="171450" indent="-171450">
              <a:spcAft>
                <a:spcPts val="600"/>
              </a:spcAft>
              <a:buFont typeface="Arial" panose="020B0604020202020204" pitchFamily="34" charset="0"/>
              <a:buChar char="•"/>
              <a:defRPr/>
            </a:pPr>
            <a:r>
              <a:rPr kumimoji="0" lang="fi-FI" sz="1200" i="0" u="none" strike="noStrike" kern="1200" cap="none" spc="0" normalizeH="0" baseline="0" noProof="1">
                <a:ln>
                  <a:noFill/>
                </a:ln>
                <a:solidFill>
                  <a:prstClr val="black"/>
                </a:solidFill>
                <a:effectLst/>
                <a:uLnTx/>
                <a:uFillTx/>
                <a:latin typeface="Source Sans Pro"/>
                <a:ea typeface="+mn-ea"/>
                <a:cs typeface="+mn-cs"/>
              </a:rPr>
              <a:t>Tunteilla on tietty tehtävä.</a:t>
            </a:r>
          </a:p>
          <a:p>
            <a:pPr marL="171450" indent="-171450">
              <a:spcAft>
                <a:spcPts val="600"/>
              </a:spcAft>
              <a:buFont typeface="Arial" panose="020B0604020202020204" pitchFamily="34" charset="0"/>
              <a:buChar char="•"/>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Pyrin hyväksymään omat tunteeni myötätuntoisesti.</a:t>
            </a:r>
          </a:p>
          <a:p>
            <a:pPr marL="171450" indent="-171450">
              <a:spcAft>
                <a:spcPts val="600"/>
              </a:spcAft>
              <a:buFont typeface="Arial" panose="020B0604020202020204" pitchFamily="34" charset="0"/>
              <a:buChar char="•"/>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Pyrin hyväksymään toisten tunteet myötätuntoisesti. </a:t>
            </a:r>
          </a:p>
          <a:p>
            <a:pPr marL="171450" indent="-171450">
              <a:spcAft>
                <a:spcPts val="600"/>
              </a:spcAft>
              <a:buFont typeface="Arial" panose="020B0604020202020204" pitchFamily="34" charset="0"/>
              <a:buChar char="•"/>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Kipeitä tunteita on hankala kohdata. </a:t>
            </a:r>
          </a:p>
          <a:p>
            <a:pPr marL="171450" indent="-171450">
              <a:spcAft>
                <a:spcPts val="600"/>
              </a:spcAft>
              <a:buFont typeface="Arial" panose="020B0604020202020204" pitchFamily="34" charset="0"/>
              <a:buChar char="•"/>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Olen lohduttanut luokkakaveria koulussa. </a:t>
            </a:r>
          </a:p>
          <a:p>
            <a:pPr marL="171450" indent="-171450">
              <a:spcAft>
                <a:spcPts val="600"/>
              </a:spcAft>
              <a:buFont typeface="Arial" panose="020B0604020202020204" pitchFamily="34" charset="0"/>
              <a:buChar char="•"/>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Tunteista on vaikea puhua. </a:t>
            </a:r>
          </a:p>
          <a:p>
            <a:pPr marL="171450" indent="-171450">
              <a:spcAft>
                <a:spcPts val="600"/>
              </a:spcAft>
              <a:buFont typeface="Arial" panose="020B0604020202020204" pitchFamily="34" charset="0"/>
              <a:buChar char="•"/>
              <a:defRPr/>
            </a:pPr>
            <a:r>
              <a:rPr kumimoji="0" lang="fi-FI" sz="1200" i="0" u="none" strike="noStrike" kern="1200" cap="none" spc="0" normalizeH="0" baseline="0" noProof="0" dirty="0">
                <a:ln>
                  <a:noFill/>
                </a:ln>
                <a:solidFill>
                  <a:prstClr val="black"/>
                </a:solidFill>
                <a:effectLst/>
                <a:uLnTx/>
                <a:uFillTx/>
                <a:latin typeface="Source Sans Pro"/>
                <a:ea typeface="+mn-ea"/>
                <a:cs typeface="+mn-cs"/>
              </a:rPr>
              <a:t>Luokkani oppilaat osoittavat myötätuntoa toisille. </a:t>
            </a:r>
          </a:p>
          <a:p>
            <a:pPr marL="171450" indent="-171450">
              <a:spcAft>
                <a:spcPts val="600"/>
              </a:spcAft>
              <a:buFont typeface="Arial" panose="020B0604020202020204" pitchFamily="34" charset="0"/>
              <a:buChar char="•"/>
              <a:defRPr/>
            </a:pPr>
            <a:r>
              <a:rPr lang="fi-FI" sz="1200" dirty="0">
                <a:solidFill>
                  <a:prstClr val="black"/>
                </a:solidFill>
                <a:latin typeface="Source Sans Pro"/>
              </a:rPr>
              <a:t>Olen huomannut että liikunnan jälkeen tunnetila on parempi kuin ennen liikkumista. </a:t>
            </a: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a:p>
            <a:pPr marL="171450" indent="-171450">
              <a:spcAft>
                <a:spcPts val="600"/>
              </a:spcAft>
              <a:buFont typeface="Arial" panose="020B0604020202020204" pitchFamily="34" charset="0"/>
              <a:buChar char="•"/>
              <a:defRPr/>
            </a:pPr>
            <a:endParaRPr kumimoji="0" lang="fi-FI" sz="12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2" name="Otsikko 1">
            <a:extLst>
              <a:ext uri="{FF2B5EF4-FFF2-40B4-BE49-F238E27FC236}">
                <a16:creationId xmlns:a16="http://schemas.microsoft.com/office/drawing/2014/main" id="{ADE437EA-7355-FB87-3660-B5DFAC914A5B}"/>
              </a:ext>
            </a:extLst>
          </p:cNvPr>
          <p:cNvSpPr txBox="1">
            <a:spLocks noGrp="1"/>
          </p:cNvSpPr>
          <p:nvPr>
            <p:ph type="title" idx="4294967295"/>
          </p:nvPr>
        </p:nvSpPr>
        <p:spPr>
          <a:xfrm>
            <a:off x="729763" y="612354"/>
            <a:ext cx="10515600" cy="7121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Sijoita itsesi </a:t>
            </a:r>
            <a:r>
              <a:rPr lang="fi-FI" sz="3200" dirty="0">
                <a:latin typeface="Source Sans Pro" panose="020B0503030403020204" pitchFamily="34" charset="0"/>
                <a:ea typeface="Source Sans Pro" panose="020B0503030403020204" pitchFamily="34" charset="0"/>
              </a:rPr>
              <a:t>– esimerkkiväittämiä tunnetaidoista</a:t>
            </a:r>
            <a:endParaRPr kumimoji="0" lang="fi-FI" sz="3200"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3" name="Picture 2" descr="SchoolWell-hankkeen logo.">
            <a:extLst>
              <a:ext uri="{FF2B5EF4-FFF2-40B4-BE49-F238E27FC236}">
                <a16:creationId xmlns:a16="http://schemas.microsoft.com/office/drawing/2014/main" id="{BFA2E016-1F90-0376-5DE7-7A950AEF58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184321"/>
            <a:ext cx="1306946" cy="1311303"/>
          </a:xfrm>
          <a:prstGeom prst="rect">
            <a:avLst/>
          </a:prstGeom>
        </p:spPr>
      </p:pic>
    </p:spTree>
    <p:extLst>
      <p:ext uri="{BB962C8B-B14F-4D97-AF65-F5344CB8AC3E}">
        <p14:creationId xmlns:p14="http://schemas.microsoft.com/office/powerpoint/2010/main" val="2594981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48B2D2A-06EB-5AFC-A8F8-A71F41FA613A}"/>
              </a:ext>
            </a:extLst>
          </p:cNvPr>
          <p:cNvSpPr txBox="1"/>
          <p:nvPr/>
        </p:nvSpPr>
        <p:spPr>
          <a:xfrm>
            <a:off x="5670733" y="6158505"/>
            <a:ext cx="62083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1">
                <a:ln>
                  <a:noFill/>
                </a:ln>
                <a:solidFill>
                  <a:prstClr val="black"/>
                </a:solidFill>
                <a:effectLst/>
                <a:uLnTx/>
                <a:uFillTx/>
                <a:latin typeface="Source Sans Pro"/>
                <a:ea typeface="+mn-ea"/>
                <a:cs typeface="+mn-cs"/>
              </a:rPr>
              <a:t>Lähde: Tomperi, T., K. Hanki, K. Hämeenniemi, S. Hämäri, S. Isopahkala, I. Rissanen &amp; A. Saurama (2022). Dialogi- ja tunnetaidot opetuksessa. Helsinki: Opetushallitus.</a:t>
            </a:r>
          </a:p>
        </p:txBody>
      </p:sp>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208311" cy="4401205"/>
          </a:xfrm>
          <a:prstGeom prst="rect">
            <a:avLst/>
          </a:prstGeom>
          <a:noFill/>
        </p:spPr>
        <p:txBody>
          <a:bodyPr wrap="square" rtlCol="0">
            <a:spAutoFit/>
          </a:bodyPr>
          <a:lstStyle/>
          <a:p>
            <a:pPr marR="0" lvl="0" fontAlgn="auto">
              <a:lnSpc>
                <a:spcPct val="100000"/>
              </a:lnSpc>
              <a:spcBef>
                <a:spcPts val="0"/>
              </a:spcBef>
              <a:spcAft>
                <a:spcPts val="600"/>
              </a:spcAft>
              <a:buClrTx/>
              <a:buSzTx/>
              <a:tabLst/>
              <a:defRPr/>
            </a:pPr>
            <a:r>
              <a:rPr lang="fi-FI" sz="1200" b="1" dirty="0">
                <a:solidFill>
                  <a:prstClr val="black"/>
                </a:solidFill>
                <a:latin typeface="Source Sans Pro"/>
              </a:rPr>
              <a:t>OHJEET OPETTAJALLE</a:t>
            </a:r>
          </a:p>
          <a:p>
            <a:pPr marL="228600" marR="0" lvl="0" indent="-228600" fontAlgn="auto">
              <a:lnSpc>
                <a:spcPct val="100000"/>
              </a:lnSpc>
              <a:spcBef>
                <a:spcPts val="0"/>
              </a:spcBef>
              <a:spcAft>
                <a:spcPts val="600"/>
              </a:spcAft>
              <a:buClrTx/>
              <a:buSzTx/>
              <a:buFont typeface="+mj-lt"/>
              <a:buAutoNum type="arabicPeriod"/>
              <a:tabLst/>
              <a:defRPr/>
            </a:pPr>
            <a:r>
              <a:rPr lang="fi-FI" sz="1200" dirty="0">
                <a:solidFill>
                  <a:prstClr val="black"/>
                </a:solidFill>
                <a:latin typeface="Source Sans Pro"/>
              </a:rPr>
              <a:t>Muotoile oppitunnin aiheeseen liittyvä kysymys, josta oppilaat voivat keskustella keskenään.</a:t>
            </a:r>
          </a:p>
          <a:p>
            <a:pPr marL="228600" marR="0" lvl="0" indent="-228600" fontAlgn="auto">
              <a:lnSpc>
                <a:spcPct val="100000"/>
              </a:lnSpc>
              <a:spcBef>
                <a:spcPts val="0"/>
              </a:spcBef>
              <a:spcAft>
                <a:spcPts val="600"/>
              </a:spcAft>
              <a:buClrTx/>
              <a:buSzTx/>
              <a:buFont typeface="+mj-lt"/>
              <a:buAutoNum type="arabicPeriod"/>
              <a:tabLst/>
              <a:defRPr/>
            </a:pPr>
            <a:r>
              <a:rPr lang="fi-FI" sz="1200" dirty="0">
                <a:solidFill>
                  <a:prstClr val="black"/>
                </a:solidFill>
                <a:latin typeface="Source Sans Pro"/>
              </a:rPr>
              <a:t>Oppilaat muodostavat kaksi piiriä. Sisäpiiri seisoo kasvot ulkopiiriä kohti, ja ulkopiiri sisäpiiriä kohti niin, että oppilaille muodostuu parit.</a:t>
            </a:r>
          </a:p>
          <a:p>
            <a:pPr marL="228600" marR="0" lvl="0" indent="-228600" fontAlgn="auto">
              <a:lnSpc>
                <a:spcPct val="100000"/>
              </a:lnSpc>
              <a:spcBef>
                <a:spcPts val="0"/>
              </a:spcBef>
              <a:spcAft>
                <a:spcPts val="600"/>
              </a:spcAft>
              <a:buClrTx/>
              <a:buSzTx/>
              <a:buFont typeface="+mj-lt"/>
              <a:buAutoNum type="arabicPeriod"/>
              <a:tabLst/>
              <a:defRPr/>
            </a:pPr>
            <a:r>
              <a:rPr lang="fi-FI" sz="1200" dirty="0">
                <a:solidFill>
                  <a:prstClr val="black"/>
                </a:solidFill>
                <a:latin typeface="Source Sans Pro"/>
              </a:rPr>
              <a:t>Ohjeista oppilaita seuraavissa parikeskusteluissa kuunteluvuorollaan keskittymään erityisesti toisen tietoiseen kuuntelemiseen. Huomatkaa, että kuuleminen ja kuunteleminen ovat eri asioita. </a:t>
            </a:r>
          </a:p>
          <a:p>
            <a:pPr marL="228600" marR="0" lvl="0" indent="-228600" fontAlgn="auto">
              <a:lnSpc>
                <a:spcPct val="100000"/>
              </a:lnSpc>
              <a:spcBef>
                <a:spcPts val="0"/>
              </a:spcBef>
              <a:spcAft>
                <a:spcPts val="600"/>
              </a:spcAft>
              <a:buClrTx/>
              <a:buSzTx/>
              <a:buFont typeface="+mj-lt"/>
              <a:buAutoNum type="arabicPeriod"/>
              <a:tabLst/>
              <a:defRPr/>
            </a:pPr>
            <a:r>
              <a:rPr lang="fi-FI" sz="1200" dirty="0">
                <a:solidFill>
                  <a:prstClr val="black"/>
                </a:solidFill>
                <a:latin typeface="Source Sans Pro"/>
              </a:rPr>
              <a:t>Jokainen pari keskustelee samasta kysymyksestä esimerkiksi minuutin ajan.</a:t>
            </a:r>
          </a:p>
          <a:p>
            <a:pPr marL="228600" marR="0" lvl="0" indent="-228600" fontAlgn="auto">
              <a:lnSpc>
                <a:spcPct val="100000"/>
              </a:lnSpc>
              <a:spcBef>
                <a:spcPts val="0"/>
              </a:spcBef>
              <a:spcAft>
                <a:spcPts val="600"/>
              </a:spcAft>
              <a:buClrTx/>
              <a:buSzTx/>
              <a:buFont typeface="+mj-lt"/>
              <a:buAutoNum type="arabicPeriod"/>
              <a:tabLst/>
              <a:defRPr/>
            </a:pPr>
            <a:r>
              <a:rPr lang="fi-FI" sz="1200" dirty="0">
                <a:solidFill>
                  <a:prstClr val="black"/>
                </a:solidFill>
                <a:latin typeface="Source Sans Pro"/>
              </a:rPr>
              <a:t>Tämän jälkeen ulkopiiriläiset siirtyvät yhden askeleen oikealle, jolloin jokainen saa uuden parin edellisen vierestä. Oppilaat kertovat uudelle parilleen edellisen parinsa ajatuksia kysymyksestä. Edellisen parin ajatuksia on tarkoitus referoida kommentoimatta niitä itse. </a:t>
            </a:r>
          </a:p>
          <a:p>
            <a:pPr marL="228600" marR="0" lvl="0" indent="-228600" fontAlgn="auto">
              <a:lnSpc>
                <a:spcPct val="100000"/>
              </a:lnSpc>
              <a:spcBef>
                <a:spcPts val="0"/>
              </a:spcBef>
              <a:spcAft>
                <a:spcPts val="600"/>
              </a:spcAft>
              <a:buClrTx/>
              <a:buSzTx/>
              <a:buFont typeface="+mj-lt"/>
              <a:buAutoNum type="arabicPeriod"/>
              <a:tabLst/>
              <a:defRPr/>
            </a:pPr>
            <a:r>
              <a:rPr lang="fi-FI" sz="1200" dirty="0">
                <a:solidFill>
                  <a:prstClr val="black"/>
                </a:solidFill>
                <a:latin typeface="Source Sans Pro"/>
              </a:rPr>
              <a:t>Lopuksi voidaan vielä vaihtaa kerran paria, jonka kanssa tiivistetään kahdelta edelliseltä parilta kuultuja ajatuksia ja pohditaan nyt myös omia näkemyksiä suhteessa muiden ajatuksiin.</a:t>
            </a:r>
          </a:p>
          <a:p>
            <a:pPr marR="0" lvl="0" fontAlgn="auto">
              <a:lnSpc>
                <a:spcPct val="100000"/>
              </a:lnSpc>
              <a:spcBef>
                <a:spcPts val="0"/>
              </a:spcBef>
              <a:spcAft>
                <a:spcPts val="600"/>
              </a:spcAft>
              <a:buClrTx/>
              <a:buSzTx/>
              <a:tabLst/>
              <a:defRPr/>
            </a:pPr>
            <a:r>
              <a:rPr lang="fi-FI" sz="1200" b="1" dirty="0">
                <a:solidFill>
                  <a:prstClr val="black"/>
                </a:solidFill>
                <a:latin typeface="Source Sans Pro"/>
              </a:rPr>
              <a:t>Variaatiot</a:t>
            </a:r>
          </a:p>
          <a:p>
            <a:pPr marR="0" lvl="0" fontAlgn="auto">
              <a:lnSpc>
                <a:spcPct val="100000"/>
              </a:lnSpc>
              <a:spcBef>
                <a:spcPts val="0"/>
              </a:spcBef>
              <a:spcAft>
                <a:spcPts val="600"/>
              </a:spcAft>
              <a:buClrTx/>
              <a:buSzTx/>
              <a:tabLst/>
              <a:defRPr/>
            </a:pPr>
            <a:r>
              <a:rPr lang="fi-FI" sz="1200" dirty="0">
                <a:solidFill>
                  <a:prstClr val="black"/>
                </a:solidFill>
                <a:latin typeface="Source Sans Pro"/>
              </a:rPr>
              <a:t>Mikäli piirien muodostaminen on tilassa hankalaa, voidaan muodostaa jana, jossa keskustellaan ensin takana, sitten edessä olevan kanssa, tai rivit, joissa käännytään ensin vasemmalla ja sitten oikealla puolella olevan puoleen. Harjoitukseen sopii myös jokin muu järjestys, jossa pari vaihtuu systemaattisesti. </a:t>
            </a: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4493538"/>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i="0" u="none" strike="noStrike" kern="1200" cap="none" spc="0" normalizeH="0" baseline="0" dirty="0">
                <a:ln>
                  <a:noFill/>
                </a:ln>
                <a:solidFill>
                  <a:prstClr val="black"/>
                </a:solidFill>
                <a:effectLst/>
                <a:uLnTx/>
                <a:uFillTx/>
                <a:latin typeface="Source Sans Pro"/>
                <a:ea typeface="+mn-ea"/>
                <a:cs typeface="+mn-cs"/>
              </a:rPr>
              <a:t>Sosioemotionaalisten taitojen harjoittelun on todettu edistävän hyvinvointia ja vähentävän ongelmakäyttäytymistä. </a:t>
            </a:r>
            <a:r>
              <a:rPr lang="fi-FI" sz="1200" dirty="0">
                <a:solidFill>
                  <a:prstClr val="black"/>
                </a:solidFill>
                <a:latin typeface="Source Sans Pro"/>
              </a:rPr>
              <a:t>Kuuntelemisharjoitus t</a:t>
            </a:r>
            <a:r>
              <a:rPr kumimoji="0" lang="fi-FI" sz="1200" i="0" u="none" strike="noStrike" kern="1200" cap="none" spc="0" normalizeH="0" baseline="0" dirty="0">
                <a:ln>
                  <a:noFill/>
                </a:ln>
                <a:solidFill>
                  <a:prstClr val="black"/>
                </a:solidFill>
                <a:effectLst/>
                <a:uLnTx/>
                <a:uFillTx/>
                <a:latin typeface="Source Sans Pro"/>
                <a:ea typeface="+mn-ea"/>
                <a:cs typeface="+mn-cs"/>
              </a:rPr>
              <a:t>ukee vuorovaikutustaitoja ja keskittymiskykyä sekä </a:t>
            </a:r>
            <a:r>
              <a:rPr lang="fi-FI" sz="1200" dirty="0">
                <a:solidFill>
                  <a:prstClr val="black"/>
                </a:solidFill>
                <a:latin typeface="Source Sans Pro"/>
              </a:rPr>
              <a:t>v</a:t>
            </a:r>
            <a:r>
              <a:rPr kumimoji="0" lang="fi-FI" sz="1200" i="0" u="none" strike="noStrike" kern="1200" cap="none" spc="0" normalizeH="0" baseline="0" dirty="0">
                <a:ln>
                  <a:noFill/>
                </a:ln>
                <a:solidFill>
                  <a:prstClr val="black"/>
                </a:solidFill>
                <a:effectLst/>
                <a:uLnTx/>
                <a:uFillTx/>
                <a:latin typeface="Source Sans Pro"/>
                <a:ea typeface="+mn-ea"/>
                <a:cs typeface="+mn-cs"/>
              </a:rPr>
              <a:t>ahvistaa osallisuutta, kuuntelemisen taitoa ja muiden näkökulmien ymmärtämistä.</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lang="fi-FI" sz="1200" b="1" dirty="0">
                <a:solidFill>
                  <a:prstClr val="black"/>
                </a:solidFill>
                <a:latin typeface="Source Sans Pro"/>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panose="020B0503030403020204" pitchFamily="34" charset="0"/>
                <a:ea typeface="Source Sans Pro" panose="020B0503030403020204" pitchFamily="34" charset="0"/>
              </a:rPr>
              <a:t>Vuorovaikutustaidot ja toisten näkemysten kunnioittaminen näkyvät OPS:n laaja-alaisissa taidoissa (L1-L3).</a:t>
            </a:r>
            <a:br>
              <a:rPr lang="fi-FI" sz="1200" dirty="0">
                <a:solidFill>
                  <a:prstClr val="black"/>
                </a:solidFill>
                <a:latin typeface="Source Sans Pro" panose="020B0503030403020204" pitchFamily="34" charset="0"/>
                <a:ea typeface="Source Sans Pro" panose="020B0503030403020204" pitchFamily="34" charset="0"/>
              </a:rPr>
            </a:b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Oppitunnilla, sopii mihin tahansa oppiaineeseen liittyvään keskusteluun. Esim. keskustelu kysymyksestä “Millainen on demokraattinen yhteiskunta?”, tai "Mihin prosenttilaskuja voisi käytännössä tarvita?”.</a:t>
            </a:r>
            <a:endParaRPr kumimoji="0" lang="fi-FI" sz="120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Viikoittain</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10–20 minuuttia</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b="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a:t>
            </a:r>
            <a:r>
              <a:rPr lang="fi-FI" sz="1200" dirty="0">
                <a:solidFill>
                  <a:prstClr val="black"/>
                </a:solidFill>
                <a:latin typeface="Source Sans Pro"/>
              </a:rPr>
              <a:t> 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Suorakulmio 4">
            <a:extLst>
              <a:ext uri="{FF2B5EF4-FFF2-40B4-BE49-F238E27FC236}">
                <a16:creationId xmlns:a16="http://schemas.microsoft.com/office/drawing/2014/main" id="{59B9EBBF-4FE2-AA5D-45CD-9512B5C4C53B}"/>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kstiruutu 10">
            <a:extLst>
              <a:ext uri="{FF2B5EF4-FFF2-40B4-BE49-F238E27FC236}">
                <a16:creationId xmlns:a16="http://schemas.microsoft.com/office/drawing/2014/main" id="{9FCE02E3-ADC6-7FE4-D3D3-63D06EE96833}"/>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8" name="Kuva 7" descr="Kuva palapelin palasta. Kuva viittaa vuorovaikutusta tukevaan interventioaktiviteettiin.">
            <a:extLst>
              <a:ext uri="{FF2B5EF4-FFF2-40B4-BE49-F238E27FC236}">
                <a16:creationId xmlns:a16="http://schemas.microsoft.com/office/drawing/2014/main" id="{F7688E50-9852-4A07-09EA-9226C982CC12}"/>
              </a:ext>
            </a:extLst>
          </p:cNvPr>
          <p:cNvPicPr>
            <a:picLocks noChangeAspect="1"/>
          </p:cNvPicPr>
          <p:nvPr/>
        </p:nvPicPr>
        <p:blipFill>
          <a:blip r:embed="rId3"/>
          <a:stretch>
            <a:fillRect/>
          </a:stretch>
        </p:blipFill>
        <p:spPr>
          <a:xfrm>
            <a:off x="10749396" y="321321"/>
            <a:ext cx="1037252" cy="899248"/>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0" y="842477"/>
            <a:ext cx="121701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effectLst/>
                <a:uLnTx/>
                <a:uFillTx/>
                <a:latin typeface="Source Sans Pro"/>
                <a:ea typeface="+mn-ea"/>
                <a:cs typeface="+mn-cs"/>
              </a:rPr>
              <a:t>Lyhyet parikeskustelut, joissa keskitytään kuuntelemaan toista ja kerrotaan eteenpäin hänen ajatuksiaan.</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3557848" y="349627"/>
            <a:ext cx="5104014"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Kuuntelemisharjoitus</a:t>
            </a:r>
          </a:p>
        </p:txBody>
      </p:sp>
      <p:pic>
        <p:nvPicPr>
          <p:cNvPr id="2" name="Picture 2" descr="SchoolWell-hankkeen logo.">
            <a:extLst>
              <a:ext uri="{FF2B5EF4-FFF2-40B4-BE49-F238E27FC236}">
                <a16:creationId xmlns:a16="http://schemas.microsoft.com/office/drawing/2014/main" id="{E090C510-08CD-FD9F-A576-E08BEF8749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31506911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216467" cy="4585871"/>
          </a:xfrm>
          <a:prstGeom prst="rect">
            <a:avLst/>
          </a:prstGeom>
          <a:noFill/>
        </p:spPr>
        <p:txBody>
          <a:bodyPr wrap="square" rtlCol="0">
            <a:spAutoFit/>
          </a:bodyPr>
          <a:lstStyle/>
          <a:p>
            <a:pPr marR="0" lvl="0" fontAlgn="auto">
              <a:lnSpc>
                <a:spcPct val="100000"/>
              </a:lnSpc>
              <a:spcBef>
                <a:spcPts val="0"/>
              </a:spcBef>
              <a:spcAft>
                <a:spcPts val="600"/>
              </a:spcAft>
              <a:buClrTx/>
              <a:buSzTx/>
              <a:tabLst/>
              <a:defRPr/>
            </a:pPr>
            <a:r>
              <a:rPr lang="fi-FI" sz="1200" b="1" dirty="0">
                <a:solidFill>
                  <a:prstClr val="black"/>
                </a:solidFill>
                <a:latin typeface="Source Sans Pro"/>
              </a:rPr>
              <a:t>OHJEET OPETTAJALLE</a:t>
            </a:r>
          </a:p>
          <a:p>
            <a:pPr indent="-97155">
              <a:lnSpc>
                <a:spcPct val="95000"/>
              </a:lnSpc>
              <a:spcBef>
                <a:spcPts val="600"/>
              </a:spcBef>
              <a:defRPr/>
            </a:pPr>
            <a:r>
              <a:rPr lang="fi-FI" sz="1200" dirty="0">
                <a:solidFill>
                  <a:prstClr val="black"/>
                </a:solidFill>
                <a:latin typeface="Source Sans Pro"/>
              </a:rPr>
              <a:t>Määrää oppilaille roolit tai näkökulmat, joissa heidän tulee toimia. Roolit voivat olla vastakkaisia näkökulmia käsiteltävästä oppiainesisällöstä, esim. puolueet.</a:t>
            </a:r>
            <a:endParaRPr lang="en-US" sz="1200" dirty="0">
              <a:solidFill>
                <a:prstClr val="black"/>
              </a:solidFill>
              <a:latin typeface="Source Sans Pro"/>
            </a:endParaRPr>
          </a:p>
          <a:p>
            <a:pPr marL="228600" indent="-228600">
              <a:lnSpc>
                <a:spcPct val="95000"/>
              </a:lnSpc>
              <a:spcBef>
                <a:spcPts val="600"/>
              </a:spcBef>
              <a:buFont typeface="+mj-lt"/>
              <a:buAutoNum type="arabicPeriod"/>
              <a:defRPr/>
            </a:pPr>
            <a:r>
              <a:rPr lang="fi-FI" sz="1200" dirty="0">
                <a:solidFill>
                  <a:prstClr val="black"/>
                </a:solidFill>
                <a:latin typeface="Source Sans Pro"/>
              </a:rPr>
              <a:t>Kerro oppilaille, että jokainen luokkatilan nurkka vastaa mielipidettä väitteestä. Ensimmäinen nurkka vastaa mielipidettä ”täysin samaa mieltä”, toinen ”melko samaa mieltä”, kolmas ”melko eri mieltä” ja neljäs ”täysin eri mieltä”.</a:t>
            </a:r>
          </a:p>
          <a:p>
            <a:pPr marL="228600" indent="-228600">
              <a:lnSpc>
                <a:spcPct val="95000"/>
              </a:lnSpc>
              <a:spcBef>
                <a:spcPts val="600"/>
              </a:spcBef>
              <a:buFont typeface="+mj-lt"/>
              <a:buAutoNum type="arabicPeriod"/>
              <a:defRPr/>
            </a:pPr>
            <a:r>
              <a:rPr lang="fi-FI" sz="1200" dirty="0">
                <a:solidFill>
                  <a:prstClr val="black"/>
                </a:solidFill>
                <a:latin typeface="Source Sans Pro"/>
              </a:rPr>
              <a:t>Sano ääneen väittämiä, joita haluatte käsitellä rooleista käsin. Osallistujat menevät seisomaan siihen nurkkaan huonetta, joka vastaa parhaiten oman roolin mielipidettä. Saa jäädä myös keskelle, mikäli ei vielä tiedä. </a:t>
            </a:r>
          </a:p>
          <a:p>
            <a:pPr marL="228600" indent="-228600">
              <a:lnSpc>
                <a:spcPct val="95000"/>
              </a:lnSpc>
              <a:spcBef>
                <a:spcPts val="600"/>
              </a:spcBef>
              <a:buFont typeface="+mj-lt"/>
              <a:buAutoNum type="arabicPeriod"/>
              <a:defRPr/>
            </a:pPr>
            <a:r>
              <a:rPr lang="fi-FI" sz="1200" dirty="0">
                <a:solidFill>
                  <a:prstClr val="black"/>
                </a:solidFill>
                <a:latin typeface="Source Sans Pro"/>
              </a:rPr>
              <a:t>Kun oppilaat ovat sijoittuneet nurkkiin, saman nurkan valinneet voivat ensin keskustella keskenään siitä, miksi he ovat roolissaan valinneet juuri kyseisen nurkan. Sen jälkeen voit kysyä yhteisesti muutamalta oppilaalta perusteluja, ja niistä keskustellaan yhdessä. </a:t>
            </a:r>
          </a:p>
          <a:p>
            <a:pPr marL="228600" indent="-228600">
              <a:lnSpc>
                <a:spcPct val="95000"/>
              </a:lnSpc>
              <a:spcBef>
                <a:spcPts val="600"/>
              </a:spcBef>
              <a:buFont typeface="+mj-lt"/>
              <a:buAutoNum type="arabicPeriod"/>
              <a:defRPr/>
            </a:pPr>
            <a:r>
              <a:rPr lang="fi-FI" sz="1200" dirty="0">
                <a:solidFill>
                  <a:prstClr val="black"/>
                </a:solidFill>
                <a:latin typeface="Source Sans Pro"/>
              </a:rPr>
              <a:t>Kuunnellessaan muita oppilaat voivat vielä vaihtaa nurkkaa, jos jokin muu vaihtoehto vaikuttaa paremmalta tarkemmin ajateltuna. Tavoitteena ei ole löytää parasta näkemystä tai voittaa muita.</a:t>
            </a:r>
          </a:p>
          <a:p>
            <a:pPr>
              <a:lnSpc>
                <a:spcPct val="95000"/>
              </a:lnSpc>
              <a:spcBef>
                <a:spcPts val="600"/>
              </a:spcBef>
              <a:defRPr/>
            </a:pPr>
            <a:r>
              <a:rPr lang="fi-FI" sz="1200" dirty="0">
                <a:solidFill>
                  <a:prstClr val="black"/>
                </a:solidFill>
                <a:latin typeface="Source Sans Pro"/>
              </a:rPr>
              <a:t>Harjoitteeseen voi lisätä toiminnallisuutta määrittelemällä jokaiseen nurkkaan liikunnallisen aktiviteetin tai asennon. Harjoitusta voi tehdä myös ulkona.</a:t>
            </a:r>
          </a:p>
          <a:p>
            <a:pPr>
              <a:lnSpc>
                <a:spcPct val="95000"/>
              </a:lnSpc>
              <a:spcBef>
                <a:spcPts val="600"/>
              </a:spcBef>
              <a:defRPr/>
            </a:pPr>
            <a:r>
              <a:rPr lang="fi-FI" sz="1200" dirty="0">
                <a:solidFill>
                  <a:prstClr val="black"/>
                </a:solidFill>
                <a:latin typeface="Source Sans Pro"/>
              </a:rPr>
              <a:t>Nurkkiin voi lisätä myös tietoisuustaitoharjoitteita: Kiinnitetään erityistä huomiota eri nurkissa esimerkiksi kuuntelemiseen ja puheääniin, tunnesanoihin, hengitykseen ennen keskustelua, tai kehonkieleen keskustelun aikana.</a:t>
            </a:r>
            <a:endParaRPr lang="fi-FI" sz="1200" b="0" i="0" u="none" strike="noStrike" kern="1200" cap="none" spc="0" baseline="0" noProof="0" dirty="0">
              <a:solidFill>
                <a:prstClr val="black"/>
              </a:solidFill>
              <a:latin typeface="Source Sans Pro"/>
            </a:endParaRPr>
          </a:p>
          <a:p>
            <a:pPr marR="0" lvl="0" fontAlgn="auto">
              <a:lnSpc>
                <a:spcPct val="100000"/>
              </a:lnSpc>
              <a:spcBef>
                <a:spcPts val="0"/>
              </a:spcBef>
              <a:spcAft>
                <a:spcPts val="600"/>
              </a:spcAft>
              <a:buClrTx/>
              <a:buSzTx/>
              <a:tabLst/>
              <a:defRPr/>
            </a:pPr>
            <a:endParaRPr lang="fi-FI" sz="1200" dirty="0">
              <a:solidFill>
                <a:prstClr val="black"/>
              </a:solidFill>
              <a:latin typeface="Source Sans Pro"/>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689824" cy="4678204"/>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lang="fi-FI" sz="1200" dirty="0">
                <a:solidFill>
                  <a:prstClr val="black"/>
                </a:solidFill>
                <a:latin typeface="Source Sans Pro"/>
              </a:rPr>
              <a:t>Harjoitus tukee ajattelu- ja argumentointitaitoja, osallisuutta sekä omien näkemysten esille tuomista. Lisäksi se edistää kuuntelemisen taitoa ja muiden näkökulmien ymmärtämistä. Lisäksi liikkumista sisältävä opetus parantaa oppimistuloksia, tehtäviin keskittymistä ja viihtyvyyttä oppitunneilla.</a:t>
            </a:r>
            <a:endParaRPr lang="en-GB" sz="120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lang="fi-FI" sz="1200" b="1" dirty="0">
                <a:solidFill>
                  <a:prstClr val="black"/>
                </a:solidFill>
                <a:latin typeface="Source Sans Pro"/>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panose="020B0503030403020204" pitchFamily="34" charset="0"/>
                <a:ea typeface="Source Sans Pro" panose="020B0503030403020204" pitchFamily="34" charset="0"/>
              </a:rPr>
              <a:t>Omien ajatusten ja arvojen tunnistaminen, näkemysten esille tuominen, argumentointi sekä toisten näkemysten kunnioittaminen näkyvät OPS:n laaja-alaisissa taidoissa (L1-L3, L7). Argumentointitaidot sisältyvät myös usean oppiaineen OPS:iin.</a:t>
            </a:r>
            <a:br>
              <a:rPr lang="fi-FI" sz="1200" dirty="0">
                <a:solidFill>
                  <a:prstClr val="black"/>
                </a:solidFill>
                <a:latin typeface="Source Sans Pro" panose="020B0503030403020204" pitchFamily="34" charset="0"/>
                <a:ea typeface="Source Sans Pro" panose="020B0503030403020204" pitchFamily="34" charset="0"/>
              </a:rPr>
            </a:b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Oppitunnilla. Sopii väittely- ja argumentointitaitojen harjoitteluun sekä erilaisten roolien ja näkökulmien käsittelyyn.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Tarkoituksen mukaan, esim. kuukausittain</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10–30 minuuttia</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b="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a:t>
            </a:r>
            <a:r>
              <a:rPr lang="fi-FI" sz="1200" dirty="0">
                <a:solidFill>
                  <a:prstClr val="black"/>
                </a:solidFill>
                <a:latin typeface="Source Sans Pro"/>
              </a:rPr>
              <a:t> 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Suorakulmio 4">
            <a:extLst>
              <a:ext uri="{FF2B5EF4-FFF2-40B4-BE49-F238E27FC236}">
                <a16:creationId xmlns:a16="http://schemas.microsoft.com/office/drawing/2014/main" id="{52998ABB-48D0-7581-96F5-88BCD0A955F9}"/>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A573E788-6532-B4FD-A865-CBDD8A88757C}"/>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6" name="Kuva 5" descr="Kuva palapelin palasta. Kuva viittaa vuorovaikutusta tukevaan interventioaktiviteettiin.">
            <a:extLst>
              <a:ext uri="{FF2B5EF4-FFF2-40B4-BE49-F238E27FC236}">
                <a16:creationId xmlns:a16="http://schemas.microsoft.com/office/drawing/2014/main" id="{5291DB76-EEB2-21B9-E85A-55E509CC8C3D}"/>
              </a:ext>
            </a:extLst>
          </p:cNvPr>
          <p:cNvPicPr>
            <a:picLocks noChangeAspect="1"/>
          </p:cNvPicPr>
          <p:nvPr/>
        </p:nvPicPr>
        <p:blipFill>
          <a:blip r:embed="rId3"/>
          <a:stretch>
            <a:fillRect/>
          </a:stretch>
        </p:blipFill>
        <p:spPr>
          <a:xfrm>
            <a:off x="10749396" y="321321"/>
            <a:ext cx="1037252" cy="899248"/>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0" y="842477"/>
            <a:ext cx="121701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Argumentoinnin ja väittelytaitojen harjoittelua rooleista käsin.</a:t>
            </a:r>
            <a:endParaRPr kumimoji="0" lang="fi-FI" sz="1400" i="0" u="none" strike="noStrike" kern="1200" cap="none" spc="0" normalizeH="0" baseline="0" noProof="0" dirty="0">
              <a:ln>
                <a:noFill/>
              </a:ln>
              <a:effectLst/>
              <a:uLnTx/>
              <a:uFillTx/>
              <a:latin typeface="Source Sans Pro"/>
              <a:ea typeface="+mn-ea"/>
              <a:cs typeface="+mn-cs"/>
            </a:endParaRP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590800" y="349627"/>
            <a:ext cx="6811108"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Neljä nurkkaa (roolinottoversio)</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D8A39AB6-2736-4FE4-3D48-1B1F787D5F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2703646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3C3E5701-A01F-3D73-DCCA-C72D6E7CFA0C}"/>
              </a:ext>
            </a:extLst>
          </p:cNvPr>
          <p:cNvSpPr txBox="1"/>
          <p:nvPr/>
        </p:nvSpPr>
        <p:spPr>
          <a:xfrm>
            <a:off x="5670733" y="6046708"/>
            <a:ext cx="62083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dirty="0">
                <a:ln>
                  <a:noFill/>
                </a:ln>
                <a:solidFill>
                  <a:prstClr val="black"/>
                </a:solidFill>
                <a:effectLst/>
                <a:uLnTx/>
                <a:uFillTx/>
                <a:latin typeface="Source Sans Pro"/>
                <a:ea typeface="+mn-ea"/>
                <a:cs typeface="+mn-cs"/>
              </a:rPr>
              <a:t>Lähde:  </a:t>
            </a:r>
            <a:r>
              <a:rPr kumimoji="0" lang="en-US" sz="1200" b="0" i="0" u="none" strike="noStrike" kern="1200" cap="none" spc="0" normalizeH="0" baseline="0" noProof="0" dirty="0">
                <a:ln>
                  <a:noFill/>
                </a:ln>
                <a:solidFill>
                  <a:prstClr val="black"/>
                </a:solidFill>
                <a:effectLst/>
                <a:uLnTx/>
                <a:uFillTx/>
                <a:latin typeface="Source Sans Pro"/>
                <a:ea typeface="+mn-ea"/>
                <a:cs typeface="+mn-cs"/>
              </a:rPr>
              <a:t>Collaborative for Academic, Social, and Emotional Learning (CASEL),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https://signaturepractices.casel.org/one-word-whip-around/</a:t>
            </a:r>
          </a:p>
        </p:txBody>
      </p:sp>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113393" cy="3323987"/>
          </a:xfrm>
          <a:prstGeom prst="rect">
            <a:avLst/>
          </a:prstGeom>
          <a:noFill/>
        </p:spPr>
        <p:txBody>
          <a:bodyPr wrap="square" rtlCol="0">
            <a:spAutoFit/>
          </a:bodyPr>
          <a:lstStyle/>
          <a:p>
            <a:pPr marR="0" lvl="0" fontAlgn="auto">
              <a:lnSpc>
                <a:spcPct val="100000"/>
              </a:lnSpc>
              <a:spcBef>
                <a:spcPts val="0"/>
              </a:spcBef>
              <a:spcAft>
                <a:spcPts val="600"/>
              </a:spcAft>
              <a:buClrTx/>
              <a:buSzTx/>
              <a:tabLst/>
              <a:defRPr/>
            </a:pPr>
            <a:r>
              <a:rPr lang="fi-FI" sz="1200" b="1" dirty="0">
                <a:solidFill>
                  <a:prstClr val="black"/>
                </a:solidFill>
                <a:latin typeface="Source Sans Pro"/>
              </a:rPr>
              <a:t>OHJEET OPETTAJALLE</a:t>
            </a:r>
          </a:p>
          <a:p>
            <a:pPr marL="228600" marR="0" lvl="0" indent="-228600" fontAlgn="auto">
              <a:lnSpc>
                <a:spcPct val="100000"/>
              </a:lnSpc>
              <a:spcBef>
                <a:spcPts val="0"/>
              </a:spcBef>
              <a:spcAft>
                <a:spcPts val="600"/>
              </a:spcAft>
              <a:buClrTx/>
              <a:buSzTx/>
              <a:buFont typeface="+mj-lt"/>
              <a:buAutoNum type="arabicPeriod"/>
              <a:tabLst/>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Valmistele lyhyt kysymys oppitunnin sisältöön tai itse tuntiin liittyen. Esimerkiksi "Kuvaile yhdellä sanalla, miltä sinusta tuntuu nyt tämän oppitunnin jälkeen" tai "Kerro yksi sana, joka tiivistää tämän päivän oppimisesi aiheesta".</a:t>
            </a:r>
          </a:p>
          <a:p>
            <a:pPr marL="228600" marR="0" lvl="0" indent="-228600" fontAlgn="auto">
              <a:lnSpc>
                <a:spcPct val="100000"/>
              </a:lnSpc>
              <a:spcBef>
                <a:spcPts val="0"/>
              </a:spcBef>
              <a:spcAft>
                <a:spcPts val="600"/>
              </a:spcAft>
              <a:buClrTx/>
              <a:buSzTx/>
              <a:buFont typeface="+mj-lt"/>
              <a:buAutoNum type="arabicPeriod"/>
              <a:tabLst/>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Kutsu oppilaat muodostamaan piiri (onnistuu myös omilta paikoilta, jos piirin muodostus ei ole mahdollista tai aikaa on vähän). </a:t>
            </a:r>
          </a:p>
          <a:p>
            <a:pPr marL="228600" marR="0" lvl="0" indent="-228600" fontAlgn="auto">
              <a:lnSpc>
                <a:spcPct val="100000"/>
              </a:lnSpc>
              <a:spcBef>
                <a:spcPts val="0"/>
              </a:spcBef>
              <a:spcAft>
                <a:spcPts val="600"/>
              </a:spcAft>
              <a:buClrTx/>
              <a:buSzTx/>
              <a:buFont typeface="+mj-lt"/>
              <a:buAutoNum type="arabicPeriod"/>
              <a:tabLst/>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Kerro kysymys ja selitä, että jokaisen tulisi muodostaa yksisanainen vastaus ja anna hetki omaa ajatteluaikaa. </a:t>
            </a:r>
          </a:p>
          <a:p>
            <a:pPr marL="228600" marR="0" lvl="0" indent="-228600" fontAlgn="auto">
              <a:lnSpc>
                <a:spcPct val="100000"/>
              </a:lnSpc>
              <a:spcBef>
                <a:spcPts val="0"/>
              </a:spcBef>
              <a:spcAft>
                <a:spcPts val="600"/>
              </a:spcAft>
              <a:buClrTx/>
              <a:buSzTx/>
              <a:buFont typeface="+mj-lt"/>
              <a:buAutoNum type="arabicPeriod"/>
              <a:tabLst/>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Pyydä vapaaehtoista aloittamaan jakamalla vastauksensa tai määrää aloittaja tarvittaessa. Aloittaja sanoo sanansa ja valitsee sitten kulkusuunnan. Oppilaat jatkavat vastaamista vuorollaan piirin ympäri. Saa myös ohittaa sanomalla ”ohi". </a:t>
            </a:r>
          </a:p>
          <a:p>
            <a:pPr marL="228600" marR="0" lvl="0" indent="-228600" fontAlgn="auto">
              <a:lnSpc>
                <a:spcPct val="100000"/>
              </a:lnSpc>
              <a:spcBef>
                <a:spcPts val="0"/>
              </a:spcBef>
              <a:spcAft>
                <a:spcPts val="600"/>
              </a:spcAft>
              <a:buClrTx/>
              <a:buSzTx/>
              <a:buFont typeface="+mj-lt"/>
              <a:buAutoNum type="arabicPeriod"/>
              <a:tabLst/>
              <a:defRPr/>
            </a:pP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Lopuksi keskustelkaa esimerkiksi siitä, nousiko yksittäisistä sanoista esille yhteisiä teemoja. Voit myös tallentaa yhden sanan vastaukset esim. </a:t>
            </a:r>
            <a:r>
              <a:rPr kumimoji="0" lang="fi-FI" sz="1200" i="0" u="none" strike="noStrike" kern="1200" cap="none" spc="0" normalizeH="0" baseline="0" noProof="0" dirty="0" err="1">
                <a:ln>
                  <a:noFill/>
                </a:ln>
                <a:solidFill>
                  <a:prstClr val="black"/>
                </a:solidFill>
                <a:effectLst/>
                <a:uLnTx/>
                <a:uFillTx/>
                <a:latin typeface="Source Sans Pro" panose="020B0503030403020204" pitchFamily="34" charset="0"/>
                <a:ea typeface="Source Sans Pro" panose="020B0503030403020204" pitchFamily="34" charset="0"/>
              </a:rPr>
              <a:t>WordCloudiin</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ja jakaa oppilaille.</a:t>
            </a:r>
          </a:p>
          <a:p>
            <a:pPr marR="0" lvl="0" fontAlgn="auto">
              <a:lnSpc>
                <a:spcPct val="100000"/>
              </a:lnSpc>
              <a:spcBef>
                <a:spcPts val="0"/>
              </a:spcBef>
              <a:spcAft>
                <a:spcPts val="600"/>
              </a:spcAft>
              <a:buClrTx/>
              <a:buSzTx/>
              <a:tabLst/>
              <a:defRPr/>
            </a:pPr>
            <a:endParaRPr lang="fi-FI" sz="1200" dirty="0">
              <a:solidFill>
                <a:prstClr val="black"/>
              </a:solidFill>
              <a:latin typeface="Source Sans Pro"/>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689824" cy="4308872"/>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Harjoituksessa opetellaan tiivistämään ajatuksia ja reflektoimaan oppimista. Lisäksi oppilaat oppivat jakamaan ajatuksiaan. Samalla harjoitellaan vuorovaikutustaitoja, kuten muiden kuuntelemista. Näiden taitojen harjoittelu vahvistaa osallisuutta ja edistää muiden näkökulmien ymmärtämistä.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lang="fi-FI" sz="1200" b="1" dirty="0">
                <a:solidFill>
                  <a:prstClr val="black"/>
                </a:solidFill>
                <a:latin typeface="Source Sans Pro"/>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Ajattelun sekä tunne- ja vuorovaikutustaitojen harjoittelu on ydintä useassa OPS:</a:t>
            </a:r>
            <a:r>
              <a:rPr lang="fi-FI" sz="1200" dirty="0">
                <a:solidFill>
                  <a:prstClr val="black"/>
                </a:solidFill>
                <a:latin typeface="Source Sans Pro"/>
              </a:rPr>
              <a:t>n</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osassa</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erityisesti Ajattelu ja oppimaan oppiminen (L1), Kulttuurinen osaaminen, vuorovaikutus ja ilmaisu (L2), sekä Itsestä huolehtiminen ja arjen taidot (L3).</a:t>
            </a:r>
            <a:br>
              <a:rPr lang="fi-FI" sz="1200" dirty="0">
                <a:solidFill>
                  <a:prstClr val="black"/>
                </a:solidFill>
                <a:latin typeface="Source Sans Pro" panose="020B0503030403020204" pitchFamily="34" charset="0"/>
                <a:ea typeface="Source Sans Pro" panose="020B0503030403020204" pitchFamily="34" charset="0"/>
              </a:rPr>
            </a:b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Oppitunnilla, sisällön käsittelyyn yhdistäen</a:t>
            </a:r>
            <a:endParaRPr lang="fi-FI" sz="120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Viikoittain</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10–15 minuuttia</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b="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a:t>
            </a:r>
            <a:r>
              <a:rPr lang="fi-FI" sz="1200" dirty="0">
                <a:solidFill>
                  <a:prstClr val="black"/>
                </a:solidFill>
                <a:latin typeface="Source Sans Pro"/>
              </a:rPr>
              <a:t> 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Suorakulmio 5">
            <a:extLst>
              <a:ext uri="{FF2B5EF4-FFF2-40B4-BE49-F238E27FC236}">
                <a16:creationId xmlns:a16="http://schemas.microsoft.com/office/drawing/2014/main" id="{F510F2CD-CED9-4BCB-6910-6141D31DC812}"/>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kstiruutu 10">
            <a:extLst>
              <a:ext uri="{FF2B5EF4-FFF2-40B4-BE49-F238E27FC236}">
                <a16:creationId xmlns:a16="http://schemas.microsoft.com/office/drawing/2014/main" id="{50E6657E-CC79-A19E-C31A-4A19B2BA09D7}"/>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8" name="Kuva 7" descr="Kuva palapelin palasta. Kuva viittaa vuorovaikutusta tukevaan interventioaktiviteettiin.">
            <a:extLst>
              <a:ext uri="{FF2B5EF4-FFF2-40B4-BE49-F238E27FC236}">
                <a16:creationId xmlns:a16="http://schemas.microsoft.com/office/drawing/2014/main" id="{1A7E4AFB-81C6-19DD-B320-4A217C17AA26}"/>
              </a:ext>
            </a:extLst>
          </p:cNvPr>
          <p:cNvPicPr>
            <a:picLocks noChangeAspect="1"/>
          </p:cNvPicPr>
          <p:nvPr/>
        </p:nvPicPr>
        <p:blipFill>
          <a:blip r:embed="rId3"/>
          <a:stretch>
            <a:fillRect/>
          </a:stretch>
        </p:blipFill>
        <p:spPr>
          <a:xfrm>
            <a:off x="10749396" y="321321"/>
            <a:ext cx="1037252" cy="899248"/>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0" y="842477"/>
            <a:ext cx="121701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Tiivistetään yhdellä sanalla oppitunnilla opittua.</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590800" y="349627"/>
            <a:ext cx="6811108"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Yhden sanan kiteytys</a:t>
            </a:r>
          </a:p>
        </p:txBody>
      </p:sp>
      <p:pic>
        <p:nvPicPr>
          <p:cNvPr id="5" name="Picture 2" descr="SchoolWell-hankkeen logo.">
            <a:extLst>
              <a:ext uri="{FF2B5EF4-FFF2-40B4-BE49-F238E27FC236}">
                <a16:creationId xmlns:a16="http://schemas.microsoft.com/office/drawing/2014/main" id="{2A68ECE5-6C13-4C40-5E58-07FEE30523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29548438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304213" cy="5139869"/>
          </a:xfrm>
          <a:prstGeom prst="rect">
            <a:avLst/>
          </a:prstGeom>
          <a:noFill/>
        </p:spPr>
        <p:txBody>
          <a:bodyPr wrap="square" rtlCol="0">
            <a:spAutoFit/>
          </a:bodyPr>
          <a:lstStyle/>
          <a:p>
            <a:pPr marR="0" lvl="0" fontAlgn="auto">
              <a:spcBef>
                <a:spcPts val="600"/>
              </a:spcBef>
              <a:buClrTx/>
              <a:buSzTx/>
              <a:tabLst/>
              <a:defRPr/>
            </a:pPr>
            <a:r>
              <a:rPr lang="fi-FI" sz="1200" b="1" dirty="0">
                <a:solidFill>
                  <a:prstClr val="black"/>
                </a:solidFill>
                <a:latin typeface="Source Sans Pro"/>
              </a:rPr>
              <a:t>OHJEET OPETTAJALLE</a:t>
            </a:r>
          </a:p>
          <a:p>
            <a:pPr marL="228600" marR="0" lvl="0" indent="-228600" fontAlgn="auto">
              <a:spcBef>
                <a:spcPts val="600"/>
              </a:spcBef>
              <a:buClrTx/>
              <a:buSzTx/>
              <a:buFont typeface="+mj-lt"/>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Kerro oppilaille ärsyyntymisestä ja suuttumisesta</a:t>
            </a:r>
            <a:r>
              <a:rPr lang="fi-FI" sz="1200" dirty="0">
                <a:solidFill>
                  <a:prstClr val="black"/>
                </a:solidFill>
                <a:latin typeface="Source Sans Pro"/>
              </a:rPr>
              <a:t>, esimerkiksi:</a:t>
            </a:r>
            <a:endParaRPr kumimoji="0" lang="fi-FI" sz="1200" b="0" i="0" u="none" strike="noStrike" kern="1200" cap="none" spc="0" normalizeH="0" baseline="0" noProof="0" dirty="0">
              <a:ln>
                <a:noFill/>
              </a:ln>
              <a:solidFill>
                <a:prstClr val="black"/>
              </a:solidFill>
              <a:effectLst/>
              <a:uLnTx/>
              <a:uFillTx/>
              <a:latin typeface="Source Sans Pro"/>
              <a:ea typeface="+mn-ea"/>
              <a:cs typeface="+mn-cs"/>
            </a:endParaRPr>
          </a:p>
          <a:p>
            <a:pPr marL="685800" lvl="1" indent="-228600">
              <a:spcBef>
                <a:spcPts val="600"/>
              </a:spcBef>
              <a:buFont typeface="Arial" panose="020B0604020202020204" pitchFamily="34" charset="0"/>
              <a:buChar cha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Suuttumiseen on usein jokin syy. Usein suuttuminen alkaa siitä, että jokin asia ärsyttää. Joskus pieniä ärsyttäviä asioita kertyy useita samanaikaisesti. Joskus taas suututtaa, vaikka ei oikein edes tiedä miksi. Suuttumukseen voi liittyä muitakin hankalia tunteita, kuten turhautumista, avuttomuutta, keinottomuutta, häpeää tai ahdistusta. Myös keho reagoi vahvasti suuttumiseen ja rauhoittuminen voi tuntua hankalalta. Ajatuksia, tunteita ja kehon reaktioita voi kuitenkin oppia rauhoittamaan. </a:t>
            </a:r>
          </a:p>
          <a:p>
            <a:pPr marL="685800" lvl="1" indent="-228600">
              <a:spcBef>
                <a:spcPts val="600"/>
              </a:spcBef>
              <a:buFont typeface="Arial" panose="020B0604020202020204" pitchFamily="34" charset="0"/>
              <a:buChar char="•"/>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Tärkeintä on yrittää huomata oma reaktio. Sen jälkeen voi pyrkiä pohtimaan</a:t>
            </a:r>
            <a:r>
              <a:rPr lang="fi-FI" sz="1200" dirty="0">
                <a:solidFill>
                  <a:prstClr val="black"/>
                </a:solidFill>
                <a:latin typeface="Source Sans Pro"/>
              </a:rPr>
              <a:t>:</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Mistä ja miksi tunnereaktio heräsi? Miltä tunne tuntui kehossani ja mitä silloin tein? Mitä voisin tehdä, jotta kehollinen reaktioni tasoittuisi? Voisiko asian käsitellä jollakin muulla tavalla?</a:t>
            </a:r>
          </a:p>
          <a:p>
            <a:pPr marL="228600" marR="0" lvl="0" indent="-228600" algn="l" defTabSz="914400" rtl="0" eaLnBrk="1" fontAlgn="auto" latinLnBrk="0" hangingPunct="1">
              <a:spcBef>
                <a:spcPts val="600"/>
              </a:spcBef>
              <a:spcAft>
                <a:spcPts val="0"/>
              </a:spcAft>
              <a:buClrTx/>
              <a:buSzTx/>
              <a:buFont typeface="+mj-lt"/>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Käsitelkää Ärsytysmittarin avulla kuvitteellisia tilanteita ja tapahtumia, jotka voisivat herättää ärsytystä tai suuttumusta. Voitte myös keksiä lisää tilanteita joko yhdessä tai yksin pohtien.</a:t>
            </a:r>
          </a:p>
          <a:p>
            <a:pPr marL="228600" marR="0" lvl="0" indent="-228600" algn="l" defTabSz="914400" rtl="0" eaLnBrk="1" fontAlgn="auto" latinLnBrk="0" hangingPunct="1">
              <a:spcBef>
                <a:spcPts val="600"/>
              </a:spcBef>
              <a:spcAft>
                <a:spcPts val="0"/>
              </a:spcAft>
              <a:buClrTx/>
              <a:buSzTx/>
              <a:buFont typeface="+mj-lt"/>
              <a:buAutoNum type="arabicPeriod"/>
              <a:tabLst/>
              <a:defRPr/>
            </a:pPr>
            <a:r>
              <a:rPr lang="fi-FI" sz="1200" dirty="0">
                <a:solidFill>
                  <a:prstClr val="black"/>
                </a:solidFill>
                <a:latin typeface="Source Sans Pro"/>
              </a:rPr>
              <a:t>Voitte</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pohtia yhdessä, miksi ärtymyksen tunne näissä tilanteissa herää? Hankalien tunteiden taustalla voi olla esimerkiksi kateus, vuorovaikutuksen haaste tai vaikeus käsitellä erilaisuutta.</a:t>
            </a:r>
          </a:p>
          <a:p>
            <a:pPr marL="228600" marR="0" lvl="0" indent="-228600" algn="l" defTabSz="914400" rtl="0" eaLnBrk="1" fontAlgn="auto" latinLnBrk="0" hangingPunct="1">
              <a:spcBef>
                <a:spcPts val="600"/>
              </a:spcBef>
              <a:spcAft>
                <a:spcPts val="0"/>
              </a:spcAft>
              <a:buClrTx/>
              <a:buSzTx/>
              <a:buFont typeface="+mj-lt"/>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Keksikää sen jälkeen vaihtoehtoisia tapoja ajatella niissä tilanteissa, jotka herättivät eniten ärsytyksen tunnetta mittarin perusteella.</a:t>
            </a:r>
          </a:p>
          <a:p>
            <a:pPr marR="0" lvl="0" algn="l" defTabSz="914400" rtl="0" eaLnBrk="1" fontAlgn="auto" latinLnBrk="0" hangingPunct="1">
              <a:spcBef>
                <a:spcPts val="600"/>
              </a:spcBef>
              <a:spcAft>
                <a:spcPts val="0"/>
              </a:spcAft>
              <a:buClrTx/>
              <a:buSzTx/>
              <a:tabLst/>
              <a:defRPr/>
            </a:pPr>
            <a:endParaRPr lang="fi-FI" sz="1200" dirty="0">
              <a:solidFill>
                <a:prstClr val="black"/>
              </a:solidFill>
              <a:latin typeface="Source Sans Pro"/>
            </a:endParaRPr>
          </a:p>
          <a:p>
            <a:pPr marR="0" lvl="0" algn="l" defTabSz="914400" rtl="0" eaLnBrk="1" fontAlgn="auto" latinLnBrk="0" hangingPunct="1">
              <a:spcBef>
                <a:spcPts val="600"/>
              </a:spcBef>
              <a:spcAft>
                <a:spcPts val="0"/>
              </a:spcAft>
              <a:buClrTx/>
              <a:buSzTx/>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Materiaali: </a:t>
            </a:r>
            <a:r>
              <a:rPr kumimoji="0" lang="fi-FI" sz="1200" i="0" u="none" strike="noStrike" kern="1200" cap="none" spc="0" normalizeH="0" baseline="0" noProof="0" dirty="0">
                <a:ln>
                  <a:noFill/>
                </a:ln>
                <a:solidFill>
                  <a:prstClr val="black"/>
                </a:solidFill>
                <a:effectLst/>
                <a:uLnTx/>
                <a:uFillTx/>
                <a:latin typeface="Source Sans Pro"/>
                <a:ea typeface="+mn-ea"/>
                <a:cs typeface="+mn-cs"/>
              </a:rPr>
              <a:t>Ärsytysmittari – oppilaan ohje</a:t>
            </a:r>
            <a:endParaRPr kumimoji="0" lang="fi-FI" sz="1200" b="1" i="0" u="none" strike="noStrike" kern="1200" cap="none" spc="0" normalizeH="0" baseline="0" noProof="0" dirty="0">
              <a:ln>
                <a:noFill/>
              </a:ln>
              <a:solidFill>
                <a:srgbClr val="C00000"/>
              </a:solidFill>
              <a:effectLst/>
              <a:uLnTx/>
              <a:uFillTx/>
              <a:latin typeface="Source Sans Pro"/>
              <a:ea typeface="+mn-ea"/>
              <a:cs typeface="+mn-cs"/>
            </a:endParaRPr>
          </a:p>
          <a:p>
            <a:pPr marR="0" lvl="0" fontAlgn="auto">
              <a:lnSpc>
                <a:spcPct val="100000"/>
              </a:lnSpc>
              <a:spcBef>
                <a:spcPts val="0"/>
              </a:spcBef>
              <a:spcAft>
                <a:spcPts val="600"/>
              </a:spcAft>
              <a:buClrTx/>
              <a:buSzTx/>
              <a:tabLst/>
              <a:defRPr/>
            </a:pPr>
            <a:endParaRPr lang="fi-FI" sz="1200" dirty="0">
              <a:solidFill>
                <a:prstClr val="black"/>
              </a:solidFill>
              <a:latin typeface="Source Sans Pro"/>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62BFD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689824" cy="4308872"/>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i="0" u="none" strike="noStrike" kern="1200" cap="none" spc="0" normalizeH="0" baseline="0" dirty="0">
                <a:ln>
                  <a:noFill/>
                </a:ln>
                <a:solidFill>
                  <a:prstClr val="black"/>
                </a:solidFill>
                <a:effectLst/>
                <a:uLnTx/>
                <a:uFillTx/>
                <a:latin typeface="Source Sans Pro"/>
                <a:ea typeface="+mn-ea"/>
                <a:cs typeface="+mn-cs"/>
              </a:rPr>
              <a:t>Sosioemotionaalisten taitojen harjoittelun on todettu edistävän hyvinvointia ja vähentävän ongelmakäyttäytymistä.</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solidFill>
                  <a:prstClr val="black"/>
                </a:solidFill>
                <a:latin typeface="Source Sans Pro"/>
              </a:rPr>
              <a:t>Harjoituksen</a:t>
            </a:r>
            <a:r>
              <a:rPr kumimoji="0" lang="fi-FI" sz="1200" b="0" i="0" u="none" strike="noStrike" kern="1200" cap="none" spc="0" normalizeH="0" baseline="0" dirty="0">
                <a:ln>
                  <a:noFill/>
                </a:ln>
                <a:solidFill>
                  <a:prstClr val="black"/>
                </a:solidFill>
                <a:effectLst/>
                <a:uLnTx/>
                <a:uFillTx/>
                <a:latin typeface="Source Sans Pro"/>
                <a:ea typeface="+mn-ea"/>
                <a:cs typeface="+mn-cs"/>
              </a:rPr>
              <a:t> avulla opetellaan suhtautumaan omiin ja toisen ihmisen tunteisiin ja siten ymmärtämään omaa ja muiden ihmisten toimintaa. Taito säädellä reaktioita ja tunnistaa muiden tunteita on hyödyksi vuorovaikutustilanteissa.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lang="fi-FI" sz="1200" b="1" dirty="0">
                <a:solidFill>
                  <a:prstClr val="black"/>
                </a:solidFill>
                <a:latin typeface="Source Sans Pro"/>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 </a:t>
            </a:r>
            <a:r>
              <a:rPr kumimoji="0" lang="fi-FI" sz="1200" i="0" u="none" strike="noStrike" kern="1200" cap="none" spc="0" normalizeH="0" baseline="0" dirty="0">
                <a:ln>
                  <a:noFill/>
                </a:ln>
                <a:solidFill>
                  <a:prstClr val="black"/>
                </a:solidFill>
                <a:effectLst/>
                <a:uLnTx/>
                <a:uFillTx/>
                <a:latin typeface="Source Sans Pro"/>
                <a:ea typeface="+mn-ea"/>
                <a:cs typeface="+mn-cs"/>
              </a:rPr>
              <a:t>Tunnetaitojen kehittyminen tunnistetaan </a:t>
            </a:r>
            <a:r>
              <a:rPr kumimoji="0" lang="fi-FI" sz="1200" i="0" u="none" strike="noStrike" kern="1200" cap="none" spc="0" normalizeH="0" baseline="0" dirty="0" err="1">
                <a:ln>
                  <a:noFill/>
                </a:ln>
                <a:solidFill>
                  <a:prstClr val="black"/>
                </a:solidFill>
                <a:effectLst/>
                <a:uLnTx/>
                <a:uFillTx/>
                <a:latin typeface="Source Sans Pro"/>
                <a:ea typeface="+mn-ea"/>
                <a:cs typeface="+mn-cs"/>
              </a:rPr>
              <a:t>OPS:n</a:t>
            </a:r>
            <a:r>
              <a:rPr kumimoji="0" lang="fi-FI" sz="1200" i="0" u="none" strike="noStrike" kern="1200" cap="none" spc="0" normalizeH="0" baseline="0" dirty="0">
                <a:ln>
                  <a:noFill/>
                </a:ln>
                <a:solidFill>
                  <a:prstClr val="black"/>
                </a:solidFill>
                <a:effectLst/>
                <a:uLnTx/>
                <a:uFillTx/>
                <a:latin typeface="Source Sans Pro"/>
                <a:ea typeface="+mn-ea"/>
                <a:cs typeface="+mn-cs"/>
              </a:rPr>
              <a:t> Itsestä huolehtimisen ja arjen taitojen (L3) kokonaisuudessa tärkeäksi tavoitteeksi.</a:t>
            </a:r>
            <a:br>
              <a:rPr lang="fi-FI" sz="1200" dirty="0">
                <a:solidFill>
                  <a:prstClr val="black"/>
                </a:solidFill>
                <a:latin typeface="Source Sans Pro" panose="020B0503030403020204" pitchFamily="34" charset="0"/>
                <a:ea typeface="Source Sans Pro" panose="020B0503030403020204" pitchFamily="34" charset="0"/>
              </a:rPr>
            </a:b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Oppitunnilla</a:t>
            </a:r>
            <a:endParaRPr lang="fi-FI" sz="1200" dirty="0">
              <a:solidFill>
                <a:prstClr val="black"/>
              </a:solidFill>
              <a:latin typeface="Source Sans Pro"/>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Kuukausittain</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10–20 minuuttia</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Yksin tai yhdessä</a:t>
            </a:r>
            <a:endParaRPr kumimoji="0" lang="fi-FI" sz="1200" b="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a:t>
            </a:r>
            <a:r>
              <a:rPr lang="fi-FI" sz="1200" dirty="0">
                <a:solidFill>
                  <a:prstClr val="black"/>
                </a:solidFill>
                <a:latin typeface="Source Sans Pro"/>
              </a:rPr>
              <a:t> 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Suorakulmio 4">
            <a:extLst>
              <a:ext uri="{FF2B5EF4-FFF2-40B4-BE49-F238E27FC236}">
                <a16:creationId xmlns:a16="http://schemas.microsoft.com/office/drawing/2014/main" id="{F9FBB6A8-F20E-1B2A-3D39-EA8C121BD923}"/>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D5C3208E-3FA7-BA57-2B10-B8FF00EE3DC0}"/>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6" name="Kuva 5" descr="Kuva palapelin palasta. Kuva viittaa vuorovaikutusta tukevaan interventioaktiviteettiin.">
            <a:extLst>
              <a:ext uri="{FF2B5EF4-FFF2-40B4-BE49-F238E27FC236}">
                <a16:creationId xmlns:a16="http://schemas.microsoft.com/office/drawing/2014/main" id="{AFF60D03-C6A2-E298-E541-E283F3DE6E02}"/>
              </a:ext>
            </a:extLst>
          </p:cNvPr>
          <p:cNvPicPr>
            <a:picLocks noChangeAspect="1"/>
          </p:cNvPicPr>
          <p:nvPr/>
        </p:nvPicPr>
        <p:blipFill>
          <a:blip r:embed="rId3"/>
          <a:stretch>
            <a:fillRect/>
          </a:stretch>
        </p:blipFill>
        <p:spPr>
          <a:xfrm>
            <a:off x="10749396" y="321321"/>
            <a:ext cx="1037252" cy="899248"/>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0" y="842477"/>
            <a:ext cx="121701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Pohditaan kuvitteellisten tilanteiden avulla ärsyyntymisen ja suuttumuksen tunteita.</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590800" y="349627"/>
            <a:ext cx="6811108"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Ärsytysmittari</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2787C4BD-3986-9D9D-190D-61D3853EF1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10326322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ulukko 1">
            <a:extLst>
              <a:ext uri="{FF2B5EF4-FFF2-40B4-BE49-F238E27FC236}">
                <a16:creationId xmlns:a16="http://schemas.microsoft.com/office/drawing/2014/main" id="{281DCD8B-DB89-9664-DA17-DD7D47CAADF1}"/>
              </a:ext>
            </a:extLst>
          </p:cNvPr>
          <p:cNvGraphicFramePr>
            <a:graphicFrameLocks noGrp="1"/>
          </p:cNvGraphicFramePr>
          <p:nvPr/>
        </p:nvGraphicFramePr>
        <p:xfrm>
          <a:off x="86497" y="1692876"/>
          <a:ext cx="11738917" cy="4992129"/>
        </p:xfrm>
        <a:graphic>
          <a:graphicData uri="http://schemas.openxmlformats.org/drawingml/2006/table">
            <a:tbl>
              <a:tblPr firstRow="1" firstCol="1" bandRow="1">
                <a:tableStyleId>{5940675A-B579-460E-94D1-54222C63F5DA}</a:tableStyleId>
              </a:tblPr>
              <a:tblGrid>
                <a:gridCol w="2112635">
                  <a:extLst>
                    <a:ext uri="{9D8B030D-6E8A-4147-A177-3AD203B41FA5}">
                      <a16:colId xmlns:a16="http://schemas.microsoft.com/office/drawing/2014/main" val="3826634008"/>
                    </a:ext>
                  </a:extLst>
                </a:gridCol>
                <a:gridCol w="1594568">
                  <a:extLst>
                    <a:ext uri="{9D8B030D-6E8A-4147-A177-3AD203B41FA5}">
                      <a16:colId xmlns:a16="http://schemas.microsoft.com/office/drawing/2014/main" val="506063936"/>
                    </a:ext>
                  </a:extLst>
                </a:gridCol>
                <a:gridCol w="1169014">
                  <a:extLst>
                    <a:ext uri="{9D8B030D-6E8A-4147-A177-3AD203B41FA5}">
                      <a16:colId xmlns:a16="http://schemas.microsoft.com/office/drawing/2014/main" val="682894802"/>
                    </a:ext>
                  </a:extLst>
                </a:gridCol>
                <a:gridCol w="1162286">
                  <a:extLst>
                    <a:ext uri="{9D8B030D-6E8A-4147-A177-3AD203B41FA5}">
                      <a16:colId xmlns:a16="http://schemas.microsoft.com/office/drawing/2014/main" val="2316131193"/>
                    </a:ext>
                  </a:extLst>
                </a:gridCol>
                <a:gridCol w="1975549">
                  <a:extLst>
                    <a:ext uri="{9D8B030D-6E8A-4147-A177-3AD203B41FA5}">
                      <a16:colId xmlns:a16="http://schemas.microsoft.com/office/drawing/2014/main" val="633756554"/>
                    </a:ext>
                  </a:extLst>
                </a:gridCol>
                <a:gridCol w="1608025">
                  <a:extLst>
                    <a:ext uri="{9D8B030D-6E8A-4147-A177-3AD203B41FA5}">
                      <a16:colId xmlns:a16="http://schemas.microsoft.com/office/drawing/2014/main" val="3697013700"/>
                    </a:ext>
                  </a:extLst>
                </a:gridCol>
                <a:gridCol w="2116840">
                  <a:extLst>
                    <a:ext uri="{9D8B030D-6E8A-4147-A177-3AD203B41FA5}">
                      <a16:colId xmlns:a16="http://schemas.microsoft.com/office/drawing/2014/main" val="2124294518"/>
                    </a:ext>
                  </a:extLst>
                </a:gridCol>
              </a:tblGrid>
              <a:tr h="221411">
                <a:tc>
                  <a:txBody>
                    <a:bodyPr/>
                    <a:lstStyle/>
                    <a:p>
                      <a:pPr>
                        <a:lnSpc>
                          <a:spcPct val="107000"/>
                        </a:lnSpc>
                        <a:spcAft>
                          <a:spcPts val="600"/>
                        </a:spcAft>
                      </a:pPr>
                      <a:r>
                        <a:rPr lang="fi-FI" sz="1200" b="0" i="0" kern="100">
                          <a:effectLst/>
                          <a:highlight>
                            <a:srgbClr val="A8D08D"/>
                          </a:highlight>
                          <a:latin typeface="Source Sans Pro" panose="020B0503030403020204" pitchFamily="34" charset="0"/>
                          <a:ea typeface="Source Sans Pro" panose="020B0503030403020204" pitchFamily="34" charset="0"/>
                        </a:rPr>
                        <a:t> </a:t>
                      </a:r>
                      <a:endParaRPr lang="fi-FI" sz="1200" b="0" i="0" kern="100">
                        <a:effectLst/>
                        <a:highlight>
                          <a:srgbClr val="A8D08D"/>
                        </a:highlight>
                        <a:latin typeface="Source Sans Pro" panose="020B0503030403020204" pitchFamily="34" charset="0"/>
                        <a:ea typeface="Source Sans Pro" panose="020B0503030403020204" pitchFamily="34" charset="0"/>
                        <a:cs typeface="Times New Roman" panose="02020603050405020304" pitchFamily="18" charset="0"/>
                      </a:endParaRPr>
                    </a:p>
                  </a:txBody>
                  <a:tcPr marL="36195" marR="36195" marT="0" marB="0"/>
                </a:tc>
                <a:tc>
                  <a:txBody>
                    <a:bodyPr/>
                    <a:lstStyle/>
                    <a:p>
                      <a:pPr algn="ctr">
                        <a:lnSpc>
                          <a:spcPct val="107000"/>
                        </a:lnSpc>
                        <a:spcAft>
                          <a:spcPts val="800"/>
                        </a:spcAft>
                      </a:pPr>
                      <a:r>
                        <a:rPr lang="fi-FI" sz="1200" b="0" i="0" kern="100" dirty="0">
                          <a:effectLst/>
                          <a:latin typeface="Source Sans Pro" panose="020B0503030403020204" pitchFamily="34" charset="0"/>
                          <a:ea typeface="Source Sans Pro" panose="020B0503030403020204" pitchFamily="34" charset="0"/>
                        </a:rPr>
                        <a:t>1</a:t>
                      </a:r>
                      <a:endParaRPr lang="fi-FI" sz="1200" b="0" i="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2</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3</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4</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5</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6</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1683988231"/>
                  </a:ext>
                </a:extLst>
              </a:tr>
              <a:tr h="910881">
                <a:tc>
                  <a:txBody>
                    <a:bodyPr/>
                    <a:lstStyle/>
                    <a:p>
                      <a:pPr algn="ctr">
                        <a:lnSpc>
                          <a:spcPct val="107000"/>
                        </a:lnSpc>
                        <a:spcAft>
                          <a:spcPts val="600"/>
                        </a:spcAft>
                      </a:pPr>
                      <a:r>
                        <a:rPr lang="fi-FI" sz="1200" b="0" i="0" kern="100" dirty="0">
                          <a:effectLst/>
                          <a:highlight>
                            <a:srgbClr val="A8D08D"/>
                          </a:highlight>
                          <a:latin typeface="Source Sans Pro" panose="020B0503030403020204" pitchFamily="34" charset="0"/>
                          <a:ea typeface="Source Sans Pro" panose="020B0503030403020204" pitchFamily="34" charset="0"/>
                        </a:rPr>
                        <a:t> </a:t>
                      </a:r>
                      <a:endParaRPr lang="fi-FI" sz="1200" b="0" i="0" kern="100" dirty="0">
                        <a:effectLst/>
                        <a:highlight>
                          <a:srgbClr val="A8D08D"/>
                        </a:highlight>
                        <a:latin typeface="Source Sans Pro" panose="020B0503030403020204" pitchFamily="34" charset="0"/>
                        <a:ea typeface="Source Sans Pro" panose="020B0503030403020204" pitchFamily="34" charset="0"/>
                        <a:cs typeface="Times New Roman" panose="02020603050405020304" pitchFamily="18" charset="0"/>
                      </a:endParaRPr>
                    </a:p>
                  </a:txBody>
                  <a:tcPr marL="36195" marR="36195" marT="0" marB="0"/>
                </a:tc>
                <a:tc>
                  <a:txBody>
                    <a:bodyPr/>
                    <a:lstStyle/>
                    <a:p>
                      <a:pPr algn="ctr">
                        <a:lnSpc>
                          <a:spcPct val="107000"/>
                        </a:lnSpc>
                        <a:spcAft>
                          <a:spcPts val="800"/>
                        </a:spcAft>
                      </a:pPr>
                      <a:r>
                        <a:rPr lang="fi-FI" sz="1200" b="0" i="0" kern="100" dirty="0">
                          <a:effectLst/>
                          <a:latin typeface="Source Sans Pro" panose="020B0503030403020204" pitchFamily="34" charset="0"/>
                          <a:ea typeface="Source Sans Pro" panose="020B0503030403020204" pitchFamily="34" charset="0"/>
                        </a:rPr>
                        <a:t>Ei ärsytä minua ollenkaan. Tunnen lähinnä … </a:t>
                      </a:r>
                      <a:br>
                        <a:rPr lang="fi-FI" sz="1200" b="0" i="0" kern="100" dirty="0">
                          <a:effectLst/>
                          <a:latin typeface="Source Sans Pro" panose="020B0503030403020204" pitchFamily="34" charset="0"/>
                          <a:ea typeface="Source Sans Pro" panose="020B0503030403020204" pitchFamily="34" charset="0"/>
                        </a:rPr>
                      </a:br>
                      <a:r>
                        <a:rPr lang="fi-FI" sz="1200" b="0" i="0" kern="100" dirty="0">
                          <a:effectLst/>
                          <a:latin typeface="Source Sans Pro" panose="020B0503030403020204" pitchFamily="34" charset="0"/>
                          <a:ea typeface="Source Sans Pro" panose="020B0503030403020204" pitchFamily="34" charset="0"/>
                        </a:rPr>
                        <a:t>(nimeä tunne)</a:t>
                      </a:r>
                      <a:endParaRPr lang="fi-FI" sz="1200" b="0" i="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fi-FI" sz="1200" b="0" i="0" kern="100" dirty="0">
                          <a:effectLst/>
                          <a:latin typeface="Source Sans Pro" panose="020B0503030403020204" pitchFamily="34" charset="0"/>
                          <a:ea typeface="Source Sans Pro" panose="020B0503030403020204" pitchFamily="34" charset="0"/>
                        </a:rPr>
                        <a:t>Ei juurikaan ärsytä minua.</a:t>
                      </a:r>
                      <a:endParaRPr lang="fi-FI" sz="1200" b="0" i="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fi-FI" sz="1200" b="0" i="0" kern="100" dirty="0">
                          <a:effectLst/>
                          <a:latin typeface="Source Sans Pro" panose="020B0503030403020204" pitchFamily="34" charset="0"/>
                          <a:ea typeface="Source Sans Pro" panose="020B0503030403020204" pitchFamily="34" charset="0"/>
                        </a:rPr>
                        <a:t>Ärsyttää minua joskus.</a:t>
                      </a:r>
                      <a:endParaRPr lang="fi-FI" sz="1200" b="0" i="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fi-FI" sz="1200" b="0" i="0" kern="100" dirty="0">
                          <a:effectLst/>
                          <a:latin typeface="Source Sans Pro" panose="020B0503030403020204" pitchFamily="34" charset="0"/>
                          <a:ea typeface="Source Sans Pro" panose="020B0503030403020204" pitchFamily="34" charset="0"/>
                        </a:rPr>
                        <a:t>Ärsyttää minua, mutta pystyn hillitsemään itseni eikä ärsyyntymistäni juuri huomaa.</a:t>
                      </a:r>
                      <a:endParaRPr lang="fi-FI" sz="1200" b="0" i="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fi-FI" sz="1200" b="0" i="0" kern="100" dirty="0">
                          <a:effectLst/>
                          <a:latin typeface="Source Sans Pro" panose="020B0503030403020204" pitchFamily="34" charset="0"/>
                          <a:ea typeface="Source Sans Pro" panose="020B0503030403020204" pitchFamily="34" charset="0"/>
                        </a:rPr>
                        <a:t>Ärsyttää minua usein ja saatan suuttua.</a:t>
                      </a:r>
                      <a:endParaRPr lang="fi-FI" sz="1200" b="0" i="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noFill/>
                  </a:tcPr>
                </a:tc>
                <a:tc>
                  <a:txBody>
                    <a:bodyPr/>
                    <a:lstStyle/>
                    <a:p>
                      <a:pPr algn="ctr">
                        <a:lnSpc>
                          <a:spcPct val="107000"/>
                        </a:lnSpc>
                        <a:spcAft>
                          <a:spcPts val="800"/>
                        </a:spcAft>
                      </a:pPr>
                      <a:r>
                        <a:rPr lang="fi-FI" sz="1200" b="0" i="0" kern="100" dirty="0">
                          <a:effectLst/>
                          <a:latin typeface="Source Sans Pro" panose="020B0503030403020204" pitchFamily="34" charset="0"/>
                          <a:ea typeface="Source Sans Pro" panose="020B0503030403020204" pitchFamily="34" charset="0"/>
                        </a:rPr>
                        <a:t>Ärsyttää minua lähes aina ja saatan suuttua niin pahasti, että sillä on seurauksia.</a:t>
                      </a:r>
                      <a:endParaRPr lang="fi-FI" sz="1200" b="0" i="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noFill/>
                  </a:tcPr>
                </a:tc>
                <a:extLst>
                  <a:ext uri="{0D108BD9-81ED-4DB2-BD59-A6C34878D82A}">
                    <a16:rowId xmlns:a16="http://schemas.microsoft.com/office/drawing/2014/main" val="270738372"/>
                  </a:ext>
                </a:extLst>
              </a:tr>
              <a:tr h="681058">
                <a:tc>
                  <a:txBody>
                    <a:bodyPr/>
                    <a:lstStyle/>
                    <a:p>
                      <a:pPr>
                        <a:lnSpc>
                          <a:spcPct val="107000"/>
                        </a:lnSpc>
                        <a:spcAft>
                          <a:spcPts val="600"/>
                        </a:spcAft>
                      </a:pPr>
                      <a:r>
                        <a:rPr lang="fi-FI" sz="1200" b="0" i="0" kern="100" dirty="0">
                          <a:effectLst/>
                          <a:latin typeface="Source Sans Pro" panose="020B0503030403020204" pitchFamily="34" charset="0"/>
                          <a:ea typeface="Source Sans Pro" panose="020B0503030403020204" pitchFamily="34" charset="0"/>
                        </a:rPr>
                        <a:t>Joudun lopettamaan pelaamisen tehdäkseni läksyt.</a:t>
                      </a:r>
                      <a:endParaRPr lang="fi-FI" sz="1200" b="0" i="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36195" marR="36195"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dirty="0">
                          <a:effectLst/>
                          <a:latin typeface="Source Sans Pro" panose="020B0503030403020204" pitchFamily="34" charset="0"/>
                          <a:ea typeface="Source Sans Pro" panose="020B0503030403020204" pitchFamily="34" charset="0"/>
                        </a:rPr>
                        <a:t> </a:t>
                      </a:r>
                      <a:endParaRPr lang="fi-FI" sz="1200" b="0" i="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dirty="0">
                          <a:effectLst/>
                          <a:latin typeface="Source Sans Pro" panose="020B0503030403020204" pitchFamily="34" charset="0"/>
                          <a:ea typeface="Source Sans Pro" panose="020B0503030403020204" pitchFamily="34" charset="0"/>
                        </a:rPr>
                        <a:t> </a:t>
                      </a:r>
                      <a:endParaRPr lang="fi-FI" sz="1200" b="0" i="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73888669"/>
                  </a:ext>
                </a:extLst>
              </a:tr>
              <a:tr h="221411">
                <a:tc>
                  <a:txBody>
                    <a:bodyPr/>
                    <a:lstStyle/>
                    <a:p>
                      <a:pPr>
                        <a:lnSpc>
                          <a:spcPct val="107000"/>
                        </a:lnSpc>
                        <a:spcAft>
                          <a:spcPts val="600"/>
                        </a:spcAft>
                      </a:pPr>
                      <a:r>
                        <a:rPr lang="fi-FI" sz="1200" b="0" i="0" kern="100" dirty="0">
                          <a:effectLst/>
                          <a:latin typeface="Source Sans Pro" panose="020B0503030403020204" pitchFamily="34" charset="0"/>
                          <a:ea typeface="Source Sans Pro" panose="020B0503030403020204" pitchFamily="34" charset="0"/>
                        </a:rPr>
                        <a:t>Saan huonon arvosanan.</a:t>
                      </a:r>
                      <a:endParaRPr lang="fi-FI" sz="1200" b="0" i="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36195" marR="36195"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67946417"/>
                  </a:ext>
                </a:extLst>
              </a:tr>
              <a:tr h="451235">
                <a:tc>
                  <a:txBody>
                    <a:bodyPr/>
                    <a:lstStyle/>
                    <a:p>
                      <a:pPr>
                        <a:lnSpc>
                          <a:spcPct val="107000"/>
                        </a:lnSpc>
                        <a:spcAft>
                          <a:spcPts val="600"/>
                        </a:spcAft>
                      </a:pPr>
                      <a:r>
                        <a:rPr lang="fi-FI" sz="1200" b="0" i="0" kern="100">
                          <a:effectLst/>
                          <a:latin typeface="Source Sans Pro" panose="020B0503030403020204" pitchFamily="34" charset="0"/>
                          <a:ea typeface="Source Sans Pro" panose="020B0503030403020204" pitchFamily="34" charset="0"/>
                        </a:rPr>
                        <a:t>Kaverini vitsailevat minun kustannuksellani.</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36195" marR="36195"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dirty="0">
                          <a:effectLst/>
                          <a:latin typeface="Source Sans Pro" panose="020B0503030403020204" pitchFamily="34" charset="0"/>
                          <a:ea typeface="Source Sans Pro" panose="020B0503030403020204" pitchFamily="34" charset="0"/>
                        </a:rPr>
                        <a:t> </a:t>
                      </a:r>
                      <a:endParaRPr lang="fi-FI" sz="1200" b="0" i="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67095282"/>
                  </a:ext>
                </a:extLst>
              </a:tr>
              <a:tr h="451235">
                <a:tc>
                  <a:txBody>
                    <a:bodyPr/>
                    <a:lstStyle/>
                    <a:p>
                      <a:pPr>
                        <a:lnSpc>
                          <a:spcPct val="107000"/>
                        </a:lnSpc>
                        <a:spcAft>
                          <a:spcPts val="600"/>
                        </a:spcAft>
                      </a:pPr>
                      <a:r>
                        <a:rPr lang="fi-FI" sz="1200" b="0" i="0" kern="100">
                          <a:effectLst/>
                          <a:latin typeface="Source Sans Pro" panose="020B0503030403020204" pitchFamily="34" charset="0"/>
                          <a:ea typeface="Source Sans Pro" panose="020B0503030403020204" pitchFamily="34" charset="0"/>
                        </a:rPr>
                        <a:t>Minua verrataan luokkatovereihini.</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36195" marR="36195"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1646184"/>
                  </a:ext>
                </a:extLst>
              </a:tr>
              <a:tr h="681058">
                <a:tc>
                  <a:txBody>
                    <a:bodyPr/>
                    <a:lstStyle/>
                    <a:p>
                      <a:pPr>
                        <a:lnSpc>
                          <a:spcPct val="107000"/>
                        </a:lnSpc>
                        <a:spcAft>
                          <a:spcPts val="600"/>
                        </a:spcAft>
                      </a:pPr>
                      <a:r>
                        <a:rPr lang="fi-FI" sz="1200" b="0" i="0" kern="100">
                          <a:effectLst/>
                          <a:latin typeface="Source Sans Pro" panose="020B0503030403020204" pitchFamily="34" charset="0"/>
                          <a:ea typeface="Source Sans Pro" panose="020B0503030403020204" pitchFamily="34" charset="0"/>
                        </a:rPr>
                        <a:t>Teen virheen oppitunnilla niin, että vain itse huomaan.</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36195" marR="36195"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18858941"/>
                  </a:ext>
                </a:extLst>
              </a:tr>
              <a:tr h="681058">
                <a:tc>
                  <a:txBody>
                    <a:bodyPr/>
                    <a:lstStyle/>
                    <a:p>
                      <a:pPr>
                        <a:lnSpc>
                          <a:spcPct val="107000"/>
                        </a:lnSpc>
                        <a:spcAft>
                          <a:spcPts val="600"/>
                        </a:spcAft>
                      </a:pPr>
                      <a:r>
                        <a:rPr lang="fi-FI" sz="1200" b="0" i="0" kern="100">
                          <a:effectLst/>
                          <a:latin typeface="Source Sans Pro" panose="020B0503030403020204" pitchFamily="34" charset="0"/>
                          <a:ea typeface="Source Sans Pro" panose="020B0503030403020204" pitchFamily="34" charset="0"/>
                        </a:rPr>
                        <a:t>Teen virheen oppitunnilla julkisesti vastatessani opettajan kysymykseen.</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36195" marR="36195"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48198190"/>
                  </a:ext>
                </a:extLst>
              </a:tr>
              <a:tr h="221411">
                <a:tc>
                  <a:txBody>
                    <a:bodyPr/>
                    <a:lstStyle/>
                    <a:p>
                      <a:pPr>
                        <a:lnSpc>
                          <a:spcPct val="107000"/>
                        </a:lnSpc>
                        <a:spcAft>
                          <a:spcPts val="600"/>
                        </a:spcAft>
                      </a:pPr>
                      <a:r>
                        <a:rPr lang="fi-FI" sz="1200" b="0" i="0" kern="100">
                          <a:effectLst/>
                          <a:latin typeface="Source Sans Pro" panose="020B0503030403020204" pitchFamily="34" charset="0"/>
                          <a:ea typeface="Source Sans Pro" panose="020B0503030403020204" pitchFamily="34" charset="0"/>
                        </a:rPr>
                        <a:t>En osaa uutta asiaa heti.</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36195" marR="36195"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8189792"/>
                  </a:ext>
                </a:extLst>
              </a:tr>
              <a:tr h="471371">
                <a:tc>
                  <a:txBody>
                    <a:bodyPr/>
                    <a:lstStyle/>
                    <a:p>
                      <a:pPr>
                        <a:lnSpc>
                          <a:spcPct val="107000"/>
                        </a:lnSpc>
                        <a:spcAft>
                          <a:spcPts val="600"/>
                        </a:spcAft>
                      </a:pPr>
                      <a:r>
                        <a:rPr lang="fi-FI" sz="1200" b="0" i="0" kern="100">
                          <a:effectLst/>
                          <a:latin typeface="Source Sans Pro" panose="020B0503030403020204" pitchFamily="34" charset="0"/>
                          <a:ea typeface="Source Sans Pro" panose="020B0503030403020204" pitchFamily="34" charset="0"/>
                        </a:rPr>
                        <a:t>Muu tilanne, jossa suutun: ________________________</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36195" marR="36195" marT="0" marB="0"/>
                </a:tc>
                <a:tc>
                  <a:txBody>
                    <a:bodyPr/>
                    <a:lstStyle/>
                    <a:p>
                      <a:pPr>
                        <a:lnSpc>
                          <a:spcPct val="107000"/>
                        </a:lnSpc>
                        <a:spcAft>
                          <a:spcPts val="800"/>
                        </a:spcAft>
                      </a:pPr>
                      <a:br>
                        <a:rPr lang="fi-FI" sz="1200" b="0" i="0" kern="100">
                          <a:effectLst/>
                          <a:latin typeface="Source Sans Pro" panose="020B0503030403020204" pitchFamily="34" charset="0"/>
                          <a:ea typeface="Source Sans Pro" panose="020B0503030403020204" pitchFamily="34" charset="0"/>
                        </a:rPr>
                      </a:b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a:effectLst/>
                          <a:latin typeface="Source Sans Pro" panose="020B0503030403020204" pitchFamily="34" charset="0"/>
                          <a:ea typeface="Source Sans Pro" panose="020B0503030403020204" pitchFamily="34" charset="0"/>
                        </a:rPr>
                        <a:t> </a:t>
                      </a:r>
                      <a:endParaRPr lang="fi-FI" sz="1200" b="0" i="0" kern="10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fi-FI" sz="1200" b="0" i="0" kern="100" dirty="0">
                          <a:effectLst/>
                          <a:latin typeface="Source Sans Pro" panose="020B0503030403020204" pitchFamily="34" charset="0"/>
                          <a:ea typeface="Source Sans Pro" panose="020B0503030403020204" pitchFamily="34" charset="0"/>
                        </a:rPr>
                        <a:t> </a:t>
                      </a:r>
                      <a:endParaRPr lang="fi-FI" sz="1200" b="0" i="0" kern="100" dirty="0">
                        <a:effectLst/>
                        <a:latin typeface="Source Sans Pro" panose="020B0503030403020204" pitchFamily="34" charset="0"/>
                        <a:ea typeface="Source Sans Pro" panose="020B050303040302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54350358"/>
                  </a:ext>
                </a:extLst>
              </a:tr>
            </a:tbl>
          </a:graphicData>
        </a:graphic>
      </p:graphicFrame>
      <p:sp>
        <p:nvSpPr>
          <p:cNvPr id="4" name="Rectangle 2">
            <a:extLst>
              <a:ext uri="{FF2B5EF4-FFF2-40B4-BE49-F238E27FC236}">
                <a16:creationId xmlns:a16="http://schemas.microsoft.com/office/drawing/2014/main" id="{4EB34EC8-9BE9-E3D0-A7C4-DE6FFCDC02C7}"/>
              </a:ext>
            </a:extLst>
          </p:cNvPr>
          <p:cNvSpPr>
            <a:spLocks noChangeArrowheads="1"/>
          </p:cNvSpPr>
          <p:nvPr/>
        </p:nvSpPr>
        <p:spPr bwMode="auto">
          <a:xfrm>
            <a:off x="-366586" y="-188312"/>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1025" name="Picture 1" descr="A diagram of a school well&#10;&#10;Description automatically generated">
            <a:extLst>
              <a:ext uri="{FF2B5EF4-FFF2-40B4-BE49-F238E27FC236}">
                <a16:creationId xmlns:a16="http://schemas.microsoft.com/office/drawing/2014/main" id="{A2AD5643-38E7-89E5-9C1E-4243877E57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27577" y="395771"/>
            <a:ext cx="1101909" cy="110560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A1EF9295-D718-0548-0A7E-76412154ED90}"/>
              </a:ext>
            </a:extLst>
          </p:cNvPr>
          <p:cNvSpPr>
            <a:spLocks noChangeArrowheads="1"/>
          </p:cNvSpPr>
          <p:nvPr/>
        </p:nvSpPr>
        <p:spPr bwMode="auto">
          <a:xfrm>
            <a:off x="378993" y="750773"/>
            <a:ext cx="11212270" cy="8941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fi-FI" altLang="fi-FI" sz="1200" i="0" u="none" strike="noStrike" cap="none" normalizeH="0" baseline="0" dirty="0">
                <a:ln>
                  <a:noFill/>
                </a:ln>
                <a:effectLst/>
                <a:latin typeface="Source Sans Pro" panose="020B0503030403020204" pitchFamily="34" charset="0"/>
                <a:ea typeface="Source Sans Pro" panose="020B0503030403020204" pitchFamily="34" charset="0"/>
                <a:cs typeface="Arial" panose="020B0604020202020204" pitchFamily="34" charset="0"/>
              </a:rPr>
              <a:t>Lue vasemmalta väittämä kuvitteellisesta tilanteesta. Pohdi asteikon avulla, minkä verran tilanne ärsyttäisi tai suututtaisi sinua. </a:t>
            </a:r>
          </a:p>
          <a:p>
            <a:pPr marL="0" marR="0" lvl="0" indent="0" algn="l" defTabSz="914400" rtl="0" eaLnBrk="0" fontAlgn="base" latinLnBrk="0" hangingPunct="0">
              <a:lnSpc>
                <a:spcPct val="150000"/>
              </a:lnSpc>
              <a:spcBef>
                <a:spcPct val="0"/>
              </a:spcBef>
              <a:spcAft>
                <a:spcPct val="0"/>
              </a:spcAft>
              <a:buClrTx/>
              <a:buSzTx/>
              <a:buFontTx/>
              <a:buNone/>
              <a:tabLst/>
            </a:pPr>
            <a:r>
              <a:rPr kumimoji="0" lang="fi-FI" altLang="fi-FI" sz="1200" i="0" u="none" strike="noStrike" cap="none" normalizeH="0" baseline="0" dirty="0">
                <a:ln>
                  <a:noFill/>
                </a:ln>
                <a:effectLst/>
                <a:latin typeface="Source Sans Pro" panose="020B0503030403020204" pitchFamily="34" charset="0"/>
                <a:ea typeface="Source Sans Pro" panose="020B0503030403020204" pitchFamily="34" charset="0"/>
                <a:cs typeface="Arial" panose="020B0604020202020204" pitchFamily="34" charset="0"/>
              </a:rPr>
              <a:t>Valitse asteikolta parhaiten tunnettasi kuvaava numero ja merkitse se rastilla. </a:t>
            </a:r>
          </a:p>
          <a:p>
            <a:pPr marL="0" marR="0" lvl="0" indent="0" algn="l" defTabSz="914400" rtl="0" eaLnBrk="0" fontAlgn="base" latinLnBrk="0" hangingPunct="0">
              <a:lnSpc>
                <a:spcPct val="150000"/>
              </a:lnSpc>
              <a:spcBef>
                <a:spcPct val="0"/>
              </a:spcBef>
              <a:spcAft>
                <a:spcPct val="0"/>
              </a:spcAft>
              <a:buClrTx/>
              <a:buSzTx/>
              <a:buFontTx/>
              <a:buNone/>
              <a:tabLst/>
            </a:pPr>
            <a:r>
              <a:rPr kumimoji="0" lang="fi-FI" altLang="fi-FI" sz="1200" i="0" u="none" strike="noStrike" cap="none" normalizeH="0" baseline="0" dirty="0">
                <a:ln>
                  <a:noFill/>
                </a:ln>
                <a:effectLst/>
                <a:latin typeface="Source Sans Pro" panose="020B0503030403020204" pitchFamily="34" charset="0"/>
                <a:ea typeface="Source Sans Pro" panose="020B0503030403020204" pitchFamily="34" charset="0"/>
                <a:cs typeface="Arial" panose="020B0604020202020204" pitchFamily="34" charset="0"/>
              </a:rPr>
              <a:t>Mikäli tilanne ei ärsyttäisi sinua ollenkaan (asteikon numero 1), koita nimetä tunne, jota ärsyyntymisen sijaan tilanteessa saattaisit tuntea.	</a:t>
            </a:r>
            <a:r>
              <a:rPr kumimoji="0" lang="fi-FI" altLang="fi-FI" sz="1200" i="0" u="none" strike="noStrike" cap="none" normalizeH="0" baseline="0" dirty="0">
                <a:ln>
                  <a:noFill/>
                </a:ln>
                <a:solidFill>
                  <a:schemeClr val="tx1"/>
                </a:solidFill>
                <a:effectLst/>
                <a:latin typeface="Source Sans Pro" panose="020B0503030403020204" pitchFamily="34" charset="0"/>
                <a:ea typeface="Source Sans Pro" panose="020B0503030403020204" pitchFamily="34" charset="0"/>
              </a:rPr>
              <a:t> </a:t>
            </a:r>
          </a:p>
        </p:txBody>
      </p:sp>
      <p:sp>
        <p:nvSpPr>
          <p:cNvPr id="6" name="Otsikko 1">
            <a:extLst>
              <a:ext uri="{FF2B5EF4-FFF2-40B4-BE49-F238E27FC236}">
                <a16:creationId xmlns:a16="http://schemas.microsoft.com/office/drawing/2014/main" id="{070CC515-1AC0-19C0-A54F-003641AC08C8}"/>
              </a:ext>
            </a:extLst>
          </p:cNvPr>
          <p:cNvSpPr txBox="1">
            <a:spLocks/>
          </p:cNvSpPr>
          <p:nvPr/>
        </p:nvSpPr>
        <p:spPr>
          <a:xfrm>
            <a:off x="2473842" y="240009"/>
            <a:ext cx="6811108"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fi-FI" sz="3200" b="1" dirty="0">
                <a:latin typeface="Source Sans Pro" panose="020B0503030403020204" pitchFamily="34" charset="0"/>
                <a:ea typeface="Source Sans Pro" panose="020B0503030403020204" pitchFamily="34" charset="0"/>
              </a:rPr>
              <a:t>Ärsytysmittari</a:t>
            </a:r>
          </a:p>
        </p:txBody>
      </p:sp>
    </p:spTree>
    <p:extLst>
      <p:ext uri="{BB962C8B-B14F-4D97-AF65-F5344CB8AC3E}">
        <p14:creationId xmlns:p14="http://schemas.microsoft.com/office/powerpoint/2010/main" val="41763419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3" descr="Kaaviokuvassa on kuvattu tunne- ja vuorovaikutustaitoharjoitteiden polku tasolta 1 tasolle 3. Tasolla 1 on neljä harjoitetta, tasolla 2 on viisi harjoitetta ja tasolla 3 on 2 kaksi harjoitetta.">
            <a:extLst>
              <a:ext uri="{FF2B5EF4-FFF2-40B4-BE49-F238E27FC236}">
                <a16:creationId xmlns:a16="http://schemas.microsoft.com/office/drawing/2014/main" id="{A5570BF1-9007-59DE-F698-C6913A986EC9}"/>
              </a:ext>
            </a:extLst>
          </p:cNvPr>
          <p:cNvGraphicFramePr>
            <a:graphicFrameLocks/>
          </p:cNvGraphicFramePr>
          <p:nvPr/>
        </p:nvGraphicFramePr>
        <p:xfrm>
          <a:off x="990600" y="19780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ACCF9D59-113D-26D9-11E3-5F26AF7084BF}"/>
              </a:ext>
            </a:extLst>
          </p:cNvPr>
          <p:cNvSpPr>
            <a:spLocks noGrp="1"/>
          </p:cNvSpPr>
          <p:nvPr>
            <p:ph type="title"/>
          </p:nvPr>
        </p:nvSpPr>
        <p:spPr/>
        <p:txBody>
          <a:bodyPr>
            <a:normAutofit/>
          </a:bodyPr>
          <a:lstStyle/>
          <a:p>
            <a:r>
              <a:rPr lang="fi-FI" sz="3600" b="1" noProof="0" dirty="0">
                <a:latin typeface="Source Sans Pro" panose="020B0503030403020204" pitchFamily="34" charset="0"/>
                <a:ea typeface="Source Sans Pro" panose="020B0503030403020204" pitchFamily="34" charset="0"/>
              </a:rPr>
              <a:t>Polku: tunne- ja vuorovaikutustaidot</a:t>
            </a:r>
          </a:p>
        </p:txBody>
      </p:sp>
      <p:pic>
        <p:nvPicPr>
          <p:cNvPr id="5" name="Picture 4" descr="SchoolWell-hankkeen logo.">
            <a:extLst>
              <a:ext uri="{FF2B5EF4-FFF2-40B4-BE49-F238E27FC236}">
                <a16:creationId xmlns:a16="http://schemas.microsoft.com/office/drawing/2014/main" id="{4509F1FD-8051-1575-634A-E74FFD4366E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668000" y="168823"/>
            <a:ext cx="1306946" cy="1311303"/>
          </a:xfrm>
          <a:prstGeom prst="rect">
            <a:avLst/>
          </a:prstGeom>
        </p:spPr>
      </p:pic>
    </p:spTree>
    <p:extLst>
      <p:ext uri="{BB962C8B-B14F-4D97-AF65-F5344CB8AC3E}">
        <p14:creationId xmlns:p14="http://schemas.microsoft.com/office/powerpoint/2010/main" val="2628382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76A64-7704-7DA5-ADB3-1505E7989FEB}"/>
              </a:ext>
            </a:extLst>
          </p:cNvPr>
          <p:cNvSpPr>
            <a:spLocks noGrp="1"/>
          </p:cNvSpPr>
          <p:nvPr>
            <p:ph type="ctrTitle"/>
          </p:nvPr>
        </p:nvSpPr>
        <p:spPr>
          <a:xfrm>
            <a:off x="1193800" y="1480126"/>
            <a:ext cx="9804400" cy="2387600"/>
          </a:xfrm>
        </p:spPr>
        <p:txBody>
          <a:bodyPr>
            <a:normAutofit/>
          </a:bodyPr>
          <a:lstStyle/>
          <a:p>
            <a:r>
              <a:rPr lang="fi-FI" sz="5400" b="1" noProof="0" dirty="0">
                <a:latin typeface="Source Sans Pro" panose="020B0503030403020204" pitchFamily="34" charset="0"/>
                <a:ea typeface="Source Sans Pro" panose="020B0503030403020204" pitchFamily="34" charset="0"/>
              </a:rPr>
              <a:t>Tunne- ja vuorovaikutustaidot</a:t>
            </a:r>
            <a:br>
              <a:rPr lang="fi-FI" sz="5400" b="1" noProof="0" dirty="0">
                <a:latin typeface="Source Sans Pro" panose="020B0503030403020204" pitchFamily="34" charset="0"/>
                <a:ea typeface="Source Sans Pro" panose="020B0503030403020204" pitchFamily="34" charset="0"/>
              </a:rPr>
            </a:br>
            <a:r>
              <a:rPr lang="fi-FI" sz="5400" b="1" noProof="0">
                <a:latin typeface="Source Sans Pro" panose="020B0503030403020204" pitchFamily="34" charset="0"/>
                <a:ea typeface="Source Sans Pro" panose="020B0503030403020204" pitchFamily="34" charset="0"/>
              </a:rPr>
              <a:t>Taso 3</a:t>
            </a:r>
            <a:endParaRPr lang="fi-FI" sz="5400" b="1" noProof="0" dirty="0">
              <a:latin typeface="Source Sans Pro" panose="020B0503030403020204" pitchFamily="34" charset="0"/>
              <a:ea typeface="Source Sans Pro" panose="020B0503030403020204" pitchFamily="34" charset="0"/>
            </a:endParaRPr>
          </a:p>
        </p:txBody>
      </p:sp>
      <p:pic>
        <p:nvPicPr>
          <p:cNvPr id="6" name="Picture 5" descr="SchoolWell-hankkeen logo.">
            <a:extLst>
              <a:ext uri="{FF2B5EF4-FFF2-40B4-BE49-F238E27FC236}">
                <a16:creationId xmlns:a16="http://schemas.microsoft.com/office/drawing/2014/main" id="{10027E97-679A-02AE-A5E8-B73CC532E7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9210" y="168823"/>
            <a:ext cx="1306946" cy="1311303"/>
          </a:xfrm>
          <a:prstGeom prst="rect">
            <a:avLst/>
          </a:prstGeom>
        </p:spPr>
      </p:pic>
      <p:grpSp>
        <p:nvGrpSpPr>
          <p:cNvPr id="3" name="Ryhmä 2">
            <a:extLst>
              <a:ext uri="{FF2B5EF4-FFF2-40B4-BE49-F238E27FC236}">
                <a16:creationId xmlns:a16="http://schemas.microsoft.com/office/drawing/2014/main" id="{076AA78B-2544-2544-EE66-9476C4EDEF77}"/>
              </a:ext>
            </a:extLst>
          </p:cNvPr>
          <p:cNvGrpSpPr/>
          <p:nvPr/>
        </p:nvGrpSpPr>
        <p:grpSpPr>
          <a:xfrm>
            <a:off x="10525561" y="239477"/>
            <a:ext cx="1484923" cy="1252821"/>
            <a:chOff x="10525561" y="239477"/>
            <a:chExt cx="1484923" cy="1252821"/>
          </a:xfrm>
        </p:grpSpPr>
        <p:sp>
          <p:nvSpPr>
            <p:cNvPr id="4" name="Suorakulmio 3">
              <a:extLst>
                <a:ext uri="{FF2B5EF4-FFF2-40B4-BE49-F238E27FC236}">
                  <a16:creationId xmlns:a16="http://schemas.microsoft.com/office/drawing/2014/main" id="{D9ECE2AE-17C2-ED74-D95C-7F17CE716178}"/>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kstiruutu 4">
              <a:extLst>
                <a:ext uri="{FF2B5EF4-FFF2-40B4-BE49-F238E27FC236}">
                  <a16:creationId xmlns:a16="http://schemas.microsoft.com/office/drawing/2014/main" id="{6C4BCDE2-269F-CE01-4084-0CBBD2085408}"/>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7" name="Kuva 6" descr="Kuva palapelin palasta. Kuva viittaa vuorovaikutusta tukevaan interventioaktiviteettiin.">
              <a:extLst>
                <a:ext uri="{FF2B5EF4-FFF2-40B4-BE49-F238E27FC236}">
                  <a16:creationId xmlns:a16="http://schemas.microsoft.com/office/drawing/2014/main" id="{DCE64566-EB08-6035-83CE-27745AEB449E}"/>
                </a:ext>
              </a:extLst>
            </p:cNvPr>
            <p:cNvPicPr>
              <a:picLocks noChangeAspect="1"/>
            </p:cNvPicPr>
            <p:nvPr/>
          </p:nvPicPr>
          <p:blipFill>
            <a:blip r:embed="rId4"/>
            <a:stretch>
              <a:fillRect/>
            </a:stretch>
          </p:blipFill>
          <p:spPr>
            <a:xfrm>
              <a:off x="10749396" y="321321"/>
              <a:ext cx="1037252" cy="899248"/>
            </a:xfrm>
            <a:prstGeom prst="rect">
              <a:avLst/>
            </a:prstGeom>
          </p:spPr>
        </p:pic>
      </p:grpSp>
    </p:spTree>
    <p:extLst>
      <p:ext uri="{BB962C8B-B14F-4D97-AF65-F5344CB8AC3E}">
        <p14:creationId xmlns:p14="http://schemas.microsoft.com/office/powerpoint/2010/main" val="8552278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216467" cy="2431435"/>
          </a:xfrm>
          <a:prstGeom prst="rect">
            <a:avLst/>
          </a:prstGeom>
          <a:noFill/>
        </p:spPr>
        <p:txBody>
          <a:bodyPr wrap="square" rtlCol="0">
            <a:spAutoFit/>
          </a:bodyPr>
          <a:lstStyle/>
          <a:p>
            <a:pPr marR="0" lvl="0" fontAlgn="auto">
              <a:spcBef>
                <a:spcPts val="600"/>
              </a:spcBef>
              <a:buClrTx/>
              <a:buSzTx/>
              <a:tabLst/>
              <a:defRPr/>
            </a:pPr>
            <a:r>
              <a:rPr lang="fi-FI" sz="1200" b="1" dirty="0">
                <a:solidFill>
                  <a:prstClr val="black"/>
                </a:solidFill>
                <a:latin typeface="Source Sans Pro"/>
              </a:rPr>
              <a:t>OHJEET OPETTAJALLE</a:t>
            </a:r>
          </a:p>
          <a:p>
            <a:pPr marL="228600" marR="0" lvl="0" indent="-228600" algn="l" defTabSz="914400" rtl="0" eaLnBrk="1" fontAlgn="auto" latinLnBrk="0" hangingPunct="1">
              <a:lnSpc>
                <a:spcPct val="100000"/>
              </a:lnSpc>
              <a:spcBef>
                <a:spcPts val="600"/>
              </a:spcBef>
              <a:buClrTx/>
              <a:buSzTx/>
              <a:buFont typeface="+mj-lt"/>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Anna muutamalle yksittäiselle oppilaalle pallo (tai muu esittämisvuorosta kertova merkki) ja ohjeista heitä kutakin valitsemaan yksi tunne kertomatta sitä muille luokkakavereille. </a:t>
            </a:r>
          </a:p>
          <a:p>
            <a:pPr marL="228600" marR="0" lvl="0" indent="-228600" algn="l" defTabSz="914400" rtl="0" eaLnBrk="1" fontAlgn="auto" latinLnBrk="0" hangingPunct="1">
              <a:lnSpc>
                <a:spcPct val="100000"/>
              </a:lnSpc>
              <a:spcBef>
                <a:spcPts val="600"/>
              </a:spcBef>
              <a:buClrTx/>
              <a:buSzTx/>
              <a:buFont typeface="+mj-lt"/>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Pyydä kyseisiä oppilaita esittämään valitsemaansa tunnetta ilmeiden, eleiden ja liikkeiden avulla liikkuen samalla ympäri tilaa. </a:t>
            </a:r>
          </a:p>
          <a:p>
            <a:pPr marL="228600" marR="0" lvl="0" indent="-228600" algn="l" defTabSz="914400" rtl="0" eaLnBrk="1" fontAlgn="auto" latinLnBrk="0" hangingPunct="1">
              <a:lnSpc>
                <a:spcPct val="100000"/>
              </a:lnSpc>
              <a:spcBef>
                <a:spcPts val="600"/>
              </a:spcBef>
              <a:buClrTx/>
              <a:buSzTx/>
              <a:buFont typeface="+mj-lt"/>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Ohjeista loppuja oppilaita liikkumaan tilassa </a:t>
            </a:r>
            <a:r>
              <a:rPr lang="fi-FI" sz="1200" dirty="0">
                <a:solidFill>
                  <a:prstClr val="black"/>
                </a:solidFill>
                <a:latin typeface="Source Sans Pro"/>
              </a:rPr>
              <a:t>havainnoiden pallon kanssa liikkuvia oppilaita ja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arvaamaan oppilaiden esittämiä tunteita.  </a:t>
            </a:r>
          </a:p>
          <a:p>
            <a:pPr marL="228600" marR="0" lvl="0" indent="-228600" algn="l" defTabSz="914400" rtl="0" eaLnBrk="1" fontAlgn="auto" latinLnBrk="0" hangingPunct="1">
              <a:lnSpc>
                <a:spcPct val="100000"/>
              </a:lnSpc>
              <a:spcBef>
                <a:spcPts val="600"/>
              </a:spcBef>
              <a:buClrTx/>
              <a:buSzTx/>
              <a:buFont typeface="+mj-lt"/>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Muistuta, että tavoitteena on harjoitella muiden tunteiden huomioimista ja huomaamista, oikein arvaaminen ei ole helppoa. Tuo myös esille, että jokainen kokee ja näyttää tunteita omalla tavallaan. Erilaisista tavoista näyttää tunteita voi myös keskustella yhdessä. </a:t>
            </a:r>
          </a:p>
          <a:p>
            <a:pPr marR="0" lvl="0" fontAlgn="auto">
              <a:lnSpc>
                <a:spcPct val="100000"/>
              </a:lnSpc>
              <a:spcBef>
                <a:spcPts val="0"/>
              </a:spcBef>
              <a:spcAft>
                <a:spcPts val="600"/>
              </a:spcAft>
              <a:buClrTx/>
              <a:buSzTx/>
              <a:tabLst/>
              <a:defRPr/>
            </a:pPr>
            <a:endParaRPr lang="fi-FI" sz="1200" dirty="0">
              <a:solidFill>
                <a:prstClr val="black"/>
              </a:solidFill>
              <a:latin typeface="Source Sans Pro"/>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FCF16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689824" cy="4308872"/>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i="0" u="none" strike="noStrike" kern="1200" cap="none" spc="0" normalizeH="0" baseline="0" dirty="0">
                <a:ln>
                  <a:noFill/>
                </a:ln>
                <a:solidFill>
                  <a:prstClr val="black"/>
                </a:solidFill>
                <a:effectLst/>
                <a:uLnTx/>
                <a:uFillTx/>
                <a:latin typeface="Source Sans Pro"/>
                <a:ea typeface="+mn-ea"/>
                <a:cs typeface="+mn-cs"/>
              </a:rPr>
              <a:t>Sosioemotionaalisten taitojen harjoittelun on todettu edistävän hyvinvointia ja vähentävän ongelmakäyttäytymistä.</a:t>
            </a: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dirty="0">
                <a:solidFill>
                  <a:prstClr val="black"/>
                </a:solidFill>
                <a:latin typeface="Source Sans Pro"/>
              </a:rPr>
              <a:t>Harjoituksen</a:t>
            </a:r>
            <a:r>
              <a:rPr kumimoji="0" lang="fi-FI" sz="1200" b="0" i="0" u="none" strike="noStrike" kern="1200" cap="none" spc="0" normalizeH="0" baseline="0" dirty="0">
                <a:ln>
                  <a:noFill/>
                </a:ln>
                <a:solidFill>
                  <a:prstClr val="black"/>
                </a:solidFill>
                <a:effectLst/>
                <a:uLnTx/>
                <a:uFillTx/>
                <a:latin typeface="Source Sans Pro"/>
                <a:ea typeface="+mn-ea"/>
                <a:cs typeface="+mn-cs"/>
              </a:rPr>
              <a:t> avulla opetellaan ymmärtämään omia ja muiden ihmisten tunteita. Taito säädellä reaktioita ja tunnistaa muiden tunteita on hyödyksi vuorovaikutustilanteissa. Harjoitus tukee </a:t>
            </a:r>
            <a:r>
              <a:rPr lang="fi-FI" sz="1200" dirty="0">
                <a:latin typeface="Source Sans Pro" panose="020B0503030403020204" pitchFamily="34" charset="0"/>
                <a:ea typeface="Source Sans Pro" panose="020B0503030403020204" pitchFamily="34" charset="0"/>
              </a:rPr>
              <a:t>sosiaalista tietoisuutta, vuorovaikutustaitoja ja</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myötätuntoa</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lang="fi-FI" sz="1200" b="1" dirty="0">
                <a:solidFill>
                  <a:prstClr val="black"/>
                </a:solidFill>
                <a:latin typeface="Source Sans Pro"/>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 </a:t>
            </a:r>
            <a:r>
              <a:rPr kumimoji="0" lang="fi-FI" sz="1200" i="0" u="none" strike="noStrike" kern="1200" cap="none" spc="0" normalizeH="0" baseline="0" dirty="0">
                <a:ln>
                  <a:noFill/>
                </a:ln>
                <a:solidFill>
                  <a:prstClr val="black"/>
                </a:solidFill>
                <a:effectLst/>
                <a:uLnTx/>
                <a:uFillTx/>
                <a:latin typeface="Source Sans Pro"/>
                <a:ea typeface="+mn-ea"/>
                <a:cs typeface="+mn-cs"/>
              </a:rPr>
              <a:t>Tunnetaitojen kehittyminen tunnistetaan </a:t>
            </a:r>
            <a:r>
              <a:rPr kumimoji="0" lang="fi-FI" sz="1200" i="0" u="none" strike="noStrike" kern="1200" cap="none" spc="0" normalizeH="0" baseline="0" noProof="1">
                <a:ln>
                  <a:noFill/>
                </a:ln>
                <a:solidFill>
                  <a:prstClr val="black"/>
                </a:solidFill>
                <a:effectLst/>
                <a:uLnTx/>
                <a:uFillTx/>
                <a:latin typeface="Source Sans Pro"/>
                <a:ea typeface="+mn-ea"/>
                <a:cs typeface="+mn-cs"/>
              </a:rPr>
              <a:t>OPS:n </a:t>
            </a:r>
            <a:r>
              <a:rPr kumimoji="0" lang="fi-FI" sz="1200" i="0" u="none" strike="noStrike" kern="1200" cap="none" spc="0" normalizeH="0" baseline="0" dirty="0">
                <a:ln>
                  <a:noFill/>
                </a:ln>
                <a:solidFill>
                  <a:prstClr val="black"/>
                </a:solidFill>
                <a:effectLst/>
                <a:uLnTx/>
                <a:uFillTx/>
                <a:latin typeface="Source Sans Pro"/>
                <a:ea typeface="+mn-ea"/>
                <a:cs typeface="+mn-cs"/>
              </a:rPr>
              <a:t>Itsestä huolehtimisen ja arjen taitojen (L3) kokonaisuudessa tärkeäksi tavoitteeksi.</a:t>
            </a:r>
            <a:br>
              <a:rPr lang="fi-FI" sz="1200" dirty="0">
                <a:solidFill>
                  <a:prstClr val="black"/>
                </a:solidFill>
                <a:latin typeface="Source Sans Pro" panose="020B0503030403020204" pitchFamily="34" charset="0"/>
                <a:ea typeface="Source Sans Pro" panose="020B0503030403020204" pitchFamily="34" charset="0"/>
              </a:rPr>
            </a:b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Oppitunnilla tai liikuntatunnilla liikkuen</a:t>
            </a:r>
            <a:endParaRPr kumimoji="0" lang="fi-FI" sz="1200" b="1" i="0" u="none" strike="noStrike" kern="1200" cap="none" spc="0" normalizeH="0" baseline="0" noProof="0" dirty="0">
              <a:ln>
                <a:noFill/>
              </a:ln>
              <a:solidFill>
                <a:prstClr val="black"/>
              </a:solidFill>
              <a:effectLst/>
              <a:uLnTx/>
              <a:uFillTx/>
              <a:latin typeface="Source Sans Pro"/>
              <a:ea typeface="+mn-ea"/>
              <a:cs typeface="+mn-cs"/>
            </a:endParaRP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Kuukausittain</a:t>
            </a:r>
            <a:endParaRPr lang="fi-FI" sz="1200" i="0" u="none" strike="noStrike" kern="1200" cap="none" spc="0" baseline="0"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10–15 minuuttia</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b="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a:t>
            </a:r>
            <a:r>
              <a:rPr lang="fi-FI" sz="1200" dirty="0">
                <a:solidFill>
                  <a:prstClr val="black"/>
                </a:solidFill>
                <a:latin typeface="Source Sans Pro"/>
              </a:rPr>
              <a:t> 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Suorakulmio 4">
            <a:extLst>
              <a:ext uri="{FF2B5EF4-FFF2-40B4-BE49-F238E27FC236}">
                <a16:creationId xmlns:a16="http://schemas.microsoft.com/office/drawing/2014/main" id="{DA1F9546-66F8-A721-0586-BB9DF9CD8ED6}"/>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C6EB6298-D640-6A33-DD79-5AF1FFC33C9F}"/>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6" name="Kuva 5" descr="Kuva palapelin palasta. Kuva viittaa vuorovaikutusta tukevaan interventioaktiviteettiin.">
            <a:extLst>
              <a:ext uri="{FF2B5EF4-FFF2-40B4-BE49-F238E27FC236}">
                <a16:creationId xmlns:a16="http://schemas.microsoft.com/office/drawing/2014/main" id="{A338346E-BDDE-398C-FE09-F13560D342A1}"/>
              </a:ext>
            </a:extLst>
          </p:cNvPr>
          <p:cNvPicPr>
            <a:picLocks noChangeAspect="1"/>
          </p:cNvPicPr>
          <p:nvPr/>
        </p:nvPicPr>
        <p:blipFill>
          <a:blip r:embed="rId3"/>
          <a:stretch>
            <a:fillRect/>
          </a:stretch>
        </p:blipFill>
        <p:spPr>
          <a:xfrm>
            <a:off x="10749396" y="321321"/>
            <a:ext cx="1037252" cy="899248"/>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0" y="842477"/>
            <a:ext cx="12170100" cy="307777"/>
          </a:xfrm>
          <a:prstGeom prst="rect">
            <a:avLst/>
          </a:prstGeom>
          <a:noFill/>
        </p:spPr>
        <p:txBody>
          <a:bodyPr wrap="square" rtlCol="0">
            <a:spAutoFit/>
          </a:bodyPr>
          <a:lstStyle/>
          <a:p>
            <a:pPr algn="ctr">
              <a:defRPr/>
            </a:pPr>
            <a:r>
              <a:rPr kumimoji="0" lang="fi-FI" sz="1400" i="0" u="none" strike="noStrike" kern="1200" cap="none" spc="0" normalizeH="0" baseline="0" noProof="0" dirty="0">
                <a:ln>
                  <a:noFill/>
                </a:ln>
                <a:effectLst/>
                <a:uLnTx/>
                <a:uFillTx/>
                <a:latin typeface="Source Sans Pro"/>
                <a:ea typeface="+mn-ea"/>
                <a:cs typeface="+mn-cs"/>
              </a:rPr>
              <a:t>Muutama oppilas esittää tunnetiloja, jotka muut yrittävät arvata</a:t>
            </a:r>
            <a:r>
              <a:rPr kumimoji="0" lang="fi-FI" sz="1400" i="0" u="none" strike="noStrike" kern="1200" cap="none" spc="0" normalizeH="0" baseline="0" noProof="0" dirty="0">
                <a:ln>
                  <a:noFill/>
                </a:ln>
                <a:solidFill>
                  <a:prstClr val="black"/>
                </a:solidFill>
                <a:effectLst/>
                <a:uLnTx/>
                <a:uFillTx/>
                <a:latin typeface="Source Sans Pro"/>
                <a:ea typeface="+mn-ea"/>
                <a:cs typeface="+mn-cs"/>
              </a:rPr>
              <a:t>.</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590800" y="349627"/>
            <a:ext cx="6811108"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Arvaa tunne</a:t>
            </a:r>
          </a:p>
        </p:txBody>
      </p:sp>
      <p:pic>
        <p:nvPicPr>
          <p:cNvPr id="2" name="Picture 2" descr="SchoolWell-hankkeen logo.">
            <a:extLst>
              <a:ext uri="{FF2B5EF4-FFF2-40B4-BE49-F238E27FC236}">
                <a16:creationId xmlns:a16="http://schemas.microsoft.com/office/drawing/2014/main" id="{1AA40F1C-EB24-9AC3-8365-642B2357A5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2161497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2" name="TextBox 5">
            <a:extLst>
              <a:ext uri="{FF2B5EF4-FFF2-40B4-BE49-F238E27FC236}">
                <a16:creationId xmlns:a16="http://schemas.microsoft.com/office/drawing/2014/main" id="{EC943138-0196-FB4F-533C-59E5917AF16D}"/>
              </a:ext>
            </a:extLst>
          </p:cNvPr>
          <p:cNvSpPr txBox="1"/>
          <p:nvPr/>
        </p:nvSpPr>
        <p:spPr>
          <a:xfrm>
            <a:off x="5670733" y="6046708"/>
            <a:ext cx="620831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noProof="1">
                <a:ln>
                  <a:noFill/>
                </a:ln>
                <a:solidFill>
                  <a:prstClr val="black"/>
                </a:solidFill>
                <a:effectLst/>
                <a:uLnTx/>
                <a:uFillTx/>
                <a:latin typeface="Source Sans Pro"/>
                <a:ea typeface="+mn-ea"/>
                <a:cs typeface="+mn-cs"/>
              </a:rPr>
              <a:t>Lähde: Tomperi, T., K. Hanki, K. Hämeenniemi, S. Hämäri, S. Isopahkala, I. Rissanen &amp; A. Saurama (2022). Dialogi- ja tunnetaidot opetuksessa. Helsinki: Opetushallitus.</a:t>
            </a:r>
          </a:p>
        </p:txBody>
      </p:sp>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208311" cy="2354491"/>
          </a:xfrm>
          <a:prstGeom prst="rect">
            <a:avLst/>
          </a:prstGeom>
          <a:noFill/>
        </p:spPr>
        <p:txBody>
          <a:bodyPr wrap="square" rtlCol="0">
            <a:spAutoFit/>
          </a:bodyPr>
          <a:lstStyle/>
          <a:p>
            <a:pPr marR="0" lvl="0" fontAlgn="auto">
              <a:spcBef>
                <a:spcPts val="600"/>
              </a:spcBef>
              <a:buClrTx/>
              <a:buSzTx/>
              <a:tabLst/>
              <a:defRPr/>
            </a:pPr>
            <a:r>
              <a:rPr lang="fi-FI" sz="1200" b="1" dirty="0">
                <a:solidFill>
                  <a:prstClr val="black"/>
                </a:solidFill>
                <a:latin typeface="Source Sans Pro"/>
              </a:rPr>
              <a:t>OHJEET OPETTAJALLE</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Tutustutaan kertomukseen esimerkiksi opettajan lukemana tai siten, että oppilaat lukevat kertomusta vuorotellen. Kertomukseksi käy mikä tahansa juonellinen tarina tai pidempi teksti, jossa henkilöhahmot kokevat erilaisia tunteita.</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Kertomukseen tutustumisen jälkeen oppilaiden tehtävänä on kirjoittaa esimerkiksi kirje kertomuksen henkilölle. Luokkatilaan voidaan asettaa myös yksi tuoli, johon kuvitellaan kertomuksen henkilöhahmo istumaan. Oppilaat kirjoittavat kirjeeseen, tai käyvät vuorotellen sanomassa henkilölle asian, joka kannustaa/lohduttaa/ilahduttaa.</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Tehtävää voi varioida kertomuksen mukaan monilla tavoilla. Kertomuksesta voidaan tehdä pantomiiminäytelmä, vuorosanallinen näytelmä, vaihtoehtoinen lopetus tai sitä voidaan käsitellä kuvataiteen keinoin maalaamalla esimerkiksi surun maisema.</a:t>
            </a: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FCF169"/>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689824" cy="4493538"/>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a:t>
            </a:r>
            <a:r>
              <a:rPr lang="fi-FI" sz="1200" dirty="0">
                <a:solidFill>
                  <a:prstClr val="black"/>
                </a:solidFill>
                <a:latin typeface="Source Sans Pro"/>
              </a:rPr>
              <a:t> Molemmat</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lvl="0">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Sosioemotionaalisten taitojen harjoittelun on todettu edistävän hyvinvointia ja vähentävän ongelmakäyttäytymistä ja psyykkisen hyvinvoinnin haasteita</a:t>
            </a:r>
            <a:r>
              <a:rPr lang="fi-FI" sz="1200" dirty="0">
                <a:solidFill>
                  <a:prstClr val="black"/>
                </a:solidFill>
                <a:latin typeface="Source Sans Pro"/>
              </a:rPr>
              <a:t>. Harjoituksessa pyritään lisäämään sosiaalista tietoisuutta sekä vuorovaikutustaitoja.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Harjoitus tukee erityisesti kuuntelemisen taitoa, muiden näkökulmien ymmärtämistä sekä myötätuntoa.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lang="fi-FI" sz="1200" b="1" dirty="0">
                <a:solidFill>
                  <a:prstClr val="black"/>
                </a:solidFill>
                <a:latin typeface="Source Sans Pro"/>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Tunne- ja vuorovaikutustaidot ovat vahvasti esillä useassa </a:t>
            </a:r>
            <a:r>
              <a:rPr kumimoji="0" lang="fi-FI" sz="1200" b="0" i="0" u="none" strike="noStrike" kern="1200" cap="none" spc="0" normalizeH="0" baseline="0" noProof="1">
                <a:ln>
                  <a:noFill/>
                </a:ln>
                <a:solidFill>
                  <a:prstClr val="black"/>
                </a:solidFill>
                <a:effectLst/>
                <a:uLnTx/>
                <a:uFillTx/>
                <a:latin typeface="Source Sans Pro"/>
                <a:ea typeface="+mn-ea"/>
                <a:cs typeface="+mn-cs"/>
              </a:rPr>
              <a:t>OPS:n </a:t>
            </a:r>
            <a:r>
              <a:rPr lang="fi-FI" sz="1200" noProof="1">
                <a:solidFill>
                  <a:prstClr val="black"/>
                </a:solidFill>
                <a:latin typeface="Source Sans Pro"/>
              </a:rPr>
              <a:t>osass</a:t>
            </a:r>
            <a:r>
              <a:rPr kumimoji="0" lang="fi-FI" sz="1200" b="0" i="0" u="none" strike="noStrike" kern="1200" cap="none" spc="0" normalizeH="0" baseline="0" noProof="1">
                <a:ln>
                  <a:noFill/>
                </a:ln>
                <a:solidFill>
                  <a:prstClr val="black"/>
                </a:solidFill>
                <a:effectLst/>
                <a:uLnTx/>
                <a:uFillTx/>
                <a:latin typeface="Source Sans Pro"/>
                <a:ea typeface="+mn-ea"/>
                <a:cs typeface="+mn-cs"/>
              </a:rPr>
              <a:t>a</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erityisesti Ajattelu ja oppimaan oppiminen (L1), Kulttuurinen osaaminen, vuorovaikutus ja ilmaisu (L2), sekä Itsestä huolehtiminen ja arjen taidot (L3).</a:t>
            </a:r>
            <a:br>
              <a:rPr lang="fi-FI" sz="1200" dirty="0">
                <a:solidFill>
                  <a:prstClr val="black"/>
                </a:solidFill>
                <a:latin typeface="Source Sans Pro" panose="020B0503030403020204" pitchFamily="34" charset="0"/>
                <a:ea typeface="Source Sans Pro" panose="020B0503030403020204" pitchFamily="34" charset="0"/>
              </a:rPr>
            </a:b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Äidinkielen tunnilla</a:t>
            </a:r>
          </a:p>
          <a:p>
            <a:pPr>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a:t>
            </a:r>
            <a:r>
              <a:rPr kumimoji="0" lang="fi-FI" sz="1200" i="0" u="none" strike="noStrike" kern="1200" cap="none" spc="0" normalizeH="0" baseline="0" dirty="0">
                <a:ln>
                  <a:noFill/>
                </a:ln>
                <a:solidFill>
                  <a:prstClr val="black"/>
                </a:solidFill>
                <a:effectLst/>
                <a:uLnTx/>
                <a:uFillTx/>
                <a:latin typeface="Source Sans Pro"/>
                <a:ea typeface="+mn-ea"/>
                <a:cs typeface="+mn-cs"/>
              </a:rPr>
              <a:t>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Esim. kerran kuukaudessa tai lukukaudessa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20</a:t>
            </a:r>
            <a:r>
              <a:rPr lang="fi-FI" sz="1200" dirty="0">
                <a:solidFill>
                  <a:prstClr val="black"/>
                </a:solidFill>
                <a:latin typeface="Source Sans Pro"/>
              </a:rPr>
              <a:t>–</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45 minuuttia kertomuksen käsittelystä riippuen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Yksin tai yhdessä</a:t>
            </a:r>
            <a:endParaRPr kumimoji="0" lang="fi-FI" sz="1200" b="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a:t>
            </a:r>
            <a:r>
              <a:rPr lang="fi-FI" sz="1200" dirty="0">
                <a:solidFill>
                  <a:prstClr val="black"/>
                </a:solidFill>
                <a:latin typeface="Source Sans Pro"/>
              </a:rPr>
              <a:t> 3</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6" name="Suorakulmio 5">
            <a:extLst>
              <a:ext uri="{FF2B5EF4-FFF2-40B4-BE49-F238E27FC236}">
                <a16:creationId xmlns:a16="http://schemas.microsoft.com/office/drawing/2014/main" id="{7FEC7AE2-E9CC-FA0A-EF5E-6055B9631EB9}"/>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kstiruutu 10">
            <a:extLst>
              <a:ext uri="{FF2B5EF4-FFF2-40B4-BE49-F238E27FC236}">
                <a16:creationId xmlns:a16="http://schemas.microsoft.com/office/drawing/2014/main" id="{176457D0-EFEB-9D20-1A2B-40A352211820}"/>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8" name="Kuva 7" descr="Kuva palapelin palasta. Kuva viittaa vuorovaikutusta tukevaan interventioaktiviteettiin.">
            <a:extLst>
              <a:ext uri="{FF2B5EF4-FFF2-40B4-BE49-F238E27FC236}">
                <a16:creationId xmlns:a16="http://schemas.microsoft.com/office/drawing/2014/main" id="{6762628B-FC89-A7C7-0B92-F0351E40E26A}"/>
              </a:ext>
            </a:extLst>
          </p:cNvPr>
          <p:cNvPicPr>
            <a:picLocks noChangeAspect="1"/>
          </p:cNvPicPr>
          <p:nvPr/>
        </p:nvPicPr>
        <p:blipFill>
          <a:blip r:embed="rId3"/>
          <a:stretch>
            <a:fillRect/>
          </a:stretch>
        </p:blipFill>
        <p:spPr>
          <a:xfrm>
            <a:off x="10749396" y="321321"/>
            <a:ext cx="1037252" cy="899248"/>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0" y="842477"/>
            <a:ext cx="121701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effectLst/>
                <a:uLnTx/>
                <a:uFillTx/>
                <a:latin typeface="Source Sans Pro"/>
                <a:ea typeface="+mn-ea"/>
                <a:cs typeface="+mn-cs"/>
              </a:rPr>
              <a:t>Harjoituksessa käsitellään tunteita ja myötätuntoa kertomuksen henkilön kautta.</a:t>
            </a:r>
          </a:p>
        </p:txBody>
      </p:sp>
      <p:sp>
        <p:nvSpPr>
          <p:cNvPr id="4" name="Otsikko 1">
            <a:extLst>
              <a:ext uri="{FF2B5EF4-FFF2-40B4-BE49-F238E27FC236}">
                <a16:creationId xmlns:a16="http://schemas.microsoft.com/office/drawing/2014/main" id="{316C51E2-FCB9-9E3F-464C-B1E25E77734D}"/>
              </a:ext>
            </a:extLst>
          </p:cNvPr>
          <p:cNvSpPr txBox="1">
            <a:spLocks noGrp="1"/>
          </p:cNvSpPr>
          <p:nvPr>
            <p:ph type="title" idx="4294967295"/>
          </p:nvPr>
        </p:nvSpPr>
        <p:spPr>
          <a:xfrm>
            <a:off x="2590800" y="349627"/>
            <a:ext cx="6811108" cy="5031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Kertomusharjoitus</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5" name="Picture 2" descr="SchoolWell-hankkeen logo.">
            <a:extLst>
              <a:ext uri="{FF2B5EF4-FFF2-40B4-BE49-F238E27FC236}">
                <a16:creationId xmlns:a16="http://schemas.microsoft.com/office/drawing/2014/main" id="{D9B6E893-CBEB-B616-C2CD-886A7744E4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37549717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216468" cy="5032147"/>
          </a:xfrm>
          <a:prstGeom prst="rect">
            <a:avLst/>
          </a:prstGeom>
          <a:noFill/>
        </p:spPr>
        <p:txBody>
          <a:bodyPr wrap="square" rtlCol="0" anchor="t">
            <a:spAutoFit/>
          </a:bodyPr>
          <a:lstStyle/>
          <a:p>
            <a:pPr marR="0" lvl="0" algn="l" defTabSz="914400" rtl="0" eaLnBrk="1" fontAlgn="auto" latinLnBrk="0" hangingPunct="1">
              <a:spcBef>
                <a:spcPts val="600"/>
              </a:spcBef>
              <a:spcAft>
                <a:spcPts val="0"/>
              </a:spcAft>
              <a:buClrTx/>
              <a:buSzTx/>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OHJEET OPETTAJALLE (jatkuu seuraavalla dialla)</a:t>
            </a:r>
          </a:p>
          <a:p>
            <a:pPr marR="0" lvl="0" algn="l" defTabSz="914400" rtl="0" eaLnBrk="1" fontAlgn="auto" latinLnBrk="0" hangingPunct="1">
              <a:spcBef>
                <a:spcPts val="600"/>
              </a:spcBef>
              <a:buClrTx/>
              <a:buSzTx/>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Aluksi:</a:t>
            </a:r>
          </a:p>
          <a:p>
            <a:pPr marL="171450" indent="-171450">
              <a:spcBef>
                <a:spcPts val="600"/>
              </a:spcBef>
              <a:buFont typeface="Arial" panose="020B0604020202020204" pitchFamily="34" charset="0"/>
              <a:buChar char="•"/>
              <a:defRPr/>
            </a:pPr>
            <a:r>
              <a:rPr lang="fi-FI" sz="1200" dirty="0">
                <a:solidFill>
                  <a:prstClr val="black"/>
                </a:solidFill>
                <a:latin typeface="Source Sans Pro"/>
              </a:rPr>
              <a:t>Kiinnitä</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tunnekartta seinälle</a:t>
            </a:r>
            <a:r>
              <a:rPr lang="fi-FI" sz="1200" dirty="0">
                <a:solidFill>
                  <a:prstClr val="black"/>
                </a:solidFill>
                <a:latin typeface="Source Sans Pro"/>
              </a:rPr>
              <a:t> ja jaa</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oppilaille omat merkit, jotka voi kiinnittää kartalle</a:t>
            </a:r>
            <a:r>
              <a:rPr lang="fi-FI" sz="1200" dirty="0">
                <a:solidFill>
                  <a:prstClr val="black"/>
                </a:solidFill>
                <a:latin typeface="Source Sans Pro"/>
              </a:rPr>
              <a:t>.</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Nimeä tunteita oppilaiden kanssa ja kerro, että tunteet eivät ole hyviä tai huonoja. Tunteet voivat tuntua mukavilta tai </a:t>
            </a:r>
            <a:r>
              <a:rPr kumimoji="0" lang="fi-FI" sz="1200" b="0" i="0" u="none" strike="noStrike" kern="1200" cap="none" spc="0" normalizeH="0" baseline="0" noProof="1">
                <a:ln>
                  <a:noFill/>
                </a:ln>
                <a:solidFill>
                  <a:prstClr val="black"/>
                </a:solidFill>
                <a:effectLst/>
                <a:uLnTx/>
                <a:uFillTx/>
                <a:latin typeface="Source Sans Pro"/>
                <a:ea typeface="+mn-ea"/>
                <a:cs typeface="+mn-cs"/>
              </a:rPr>
              <a:t>epämukavilta</a:t>
            </a:r>
            <a:r>
              <a:rPr lang="fi-FI" sz="1200" noProof="1">
                <a:solidFill>
                  <a:prstClr val="black"/>
                </a:solidFill>
                <a:latin typeface="Source Sans Pro"/>
              </a:rPr>
              <a:t>,</a:t>
            </a:r>
            <a:r>
              <a:rPr kumimoji="0" lang="fi-FI" sz="1200" b="0" i="0" u="none" strike="noStrike" kern="1200" cap="none" spc="0" normalizeH="0" baseline="0" noProof="1">
                <a:ln>
                  <a:noFill/>
                </a:ln>
                <a:solidFill>
                  <a:prstClr val="black"/>
                </a:solidFill>
                <a:effectLst/>
                <a:uLnTx/>
                <a:uFillTx/>
                <a:latin typeface="Source Sans Pro"/>
                <a:ea typeface="+mn-ea"/>
                <a:cs typeface="+mn-cs"/>
              </a:rPr>
              <a:t> ja </a:t>
            </a:r>
            <a:r>
              <a:rPr lang="fi-FI" sz="1200" noProof="1">
                <a:solidFill>
                  <a:prstClr val="black"/>
                </a:solidFill>
                <a:latin typeface="Source Sans Pro"/>
              </a:rPr>
              <a:t>e</a:t>
            </a:r>
            <a:r>
              <a:rPr kumimoji="0" lang="fi-FI" sz="1200" b="0" i="0" u="none" strike="noStrike" kern="1200" cap="none" spc="0" normalizeH="0" baseline="0" noProof="1">
                <a:ln>
                  <a:noFill/>
                </a:ln>
                <a:solidFill>
                  <a:prstClr val="black"/>
                </a:solidFill>
                <a:effectLst/>
                <a:uLnTx/>
                <a:uFillTx/>
                <a:latin typeface="Source Sans Pro"/>
                <a:ea typeface="+mn-ea"/>
                <a:cs typeface="+mn-cs"/>
              </a:rPr>
              <a:t>pämukavatkin tunteet voivat olla hyödyllisiä. </a:t>
            </a:r>
            <a:r>
              <a:rPr lang="fi-FI" sz="1200" noProof="1">
                <a:solidFill>
                  <a:prstClr val="black"/>
                </a:solidFill>
                <a:latin typeface="Source Sans Pro"/>
              </a:rPr>
              <a:t>T</a:t>
            </a:r>
            <a:r>
              <a:rPr kumimoji="0" lang="fi-FI" sz="1200" b="0" i="0" u="none" strike="noStrike" kern="1200" cap="none" spc="0" normalizeH="0" baseline="0" noProof="1">
                <a:ln>
                  <a:noFill/>
                </a:ln>
                <a:solidFill>
                  <a:prstClr val="black"/>
                </a:solidFill>
                <a:effectLst/>
                <a:uLnTx/>
                <a:uFillTx/>
                <a:latin typeface="Source Sans Pro"/>
                <a:ea typeface="+mn-ea"/>
                <a:cs typeface="+mn-cs"/>
              </a:rPr>
              <a:t>unteet </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voivat olla eri vahvuisia eri hetkinä, ja usein voi tuntea useampaa tunnetta samanaikaisesti.</a:t>
            </a:r>
            <a:endParaRPr lang="fi-FI" sz="1200" b="0" i="0" u="none" strike="noStrike" kern="1200" cap="none" spc="0" baseline="0" noProof="0" dirty="0">
              <a:solidFill>
                <a:prstClr val="black"/>
              </a:solidFill>
              <a:latin typeface="Source Sans Pro"/>
            </a:endParaRPr>
          </a:p>
          <a:p>
            <a:pPr marR="0" lvl="0" algn="l" defTabSz="914400" rtl="0" eaLnBrk="1" fontAlgn="auto" latinLnBrk="0" hangingPunct="1">
              <a:spcBef>
                <a:spcPts val="600"/>
              </a:spcBef>
              <a:buClrTx/>
              <a:buSzTx/>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Jatkossa:</a:t>
            </a:r>
          </a:p>
          <a:p>
            <a:pPr marL="171450" marR="0" lvl="0" indent="-171450" algn="l" defTabSz="914400" rtl="0" eaLnBrk="1" fontAlgn="auto" latinLnBrk="0" hangingPunct="1">
              <a:spcBef>
                <a:spcPts val="600"/>
              </a:spcBef>
              <a:buClrTx/>
              <a:buSzTx/>
              <a:buFont typeface="Arial" panose="020B0604020202020204" pitchFamily="34" charset="0"/>
              <a:buChar char="•"/>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Sovitulla hetkellä oppilaat käyvät laittamassa merkkinsä tunnetilaansa kuvaavan tunteen kohdalle kartalla. </a:t>
            </a:r>
          </a:p>
          <a:p>
            <a:pPr marL="171450" marR="0" lvl="0" indent="-171450" algn="l" defTabSz="914400" rtl="0" eaLnBrk="1" fontAlgn="auto" latinLnBrk="0" hangingPunct="1">
              <a:spcBef>
                <a:spcPts val="600"/>
              </a:spcBef>
              <a:buClrTx/>
              <a:buSzTx/>
              <a:buFont typeface="Arial" panose="020B0604020202020204" pitchFamily="34" charset="0"/>
              <a:buChar char="•"/>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Palatkaa kartan luo myöhemmin ja miettikää, miten tunteet vaihtuvat ja muuttuvat.</a:t>
            </a:r>
          </a:p>
          <a:p>
            <a:pPr marL="171450" marR="0" lvl="0" indent="-171450" algn="l" defTabSz="914400" rtl="0" eaLnBrk="1" fontAlgn="auto" latinLnBrk="0" hangingPunct="1">
              <a:spcBef>
                <a:spcPts val="600"/>
              </a:spcBef>
              <a:buClrTx/>
              <a:buSzTx/>
              <a:buFont typeface="Arial" panose="020B0604020202020204" pitchFamily="34" charset="0"/>
              <a:buChar char="•"/>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Karttaa käyttämällä voit myös tauottaa oppitunteja ja tehtäviä, </a:t>
            </a:r>
            <a:r>
              <a:rPr lang="fi-FI" sz="1200" dirty="0">
                <a:solidFill>
                  <a:prstClr val="black"/>
                </a:solidFill>
                <a:latin typeface="Source Sans Pro"/>
              </a:rPr>
              <a:t>esim.</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pyytää oppilaita käymään merkitsemässä tunteensa kartalle ensimmäisen tehtävän tehtyään.</a:t>
            </a:r>
            <a:endParaRPr lang="fi-FI" sz="1200" b="0" i="0" u="none" strike="noStrike" kern="1200" cap="none" spc="0" baseline="0" noProof="0" dirty="0">
              <a:solidFill>
                <a:prstClr val="black"/>
              </a:solidFill>
              <a:latin typeface="Source Sans Pro"/>
            </a:endParaRPr>
          </a:p>
          <a:p>
            <a:pPr marL="171450" marR="0" lvl="0" indent="-171450" algn="l" defTabSz="914400" rtl="0" eaLnBrk="1" fontAlgn="auto" latinLnBrk="0" hangingPunct="1">
              <a:spcBef>
                <a:spcPts val="600"/>
              </a:spcBef>
              <a:buClrTx/>
              <a:buSzTx/>
              <a:buFont typeface="Arial" panose="020B0604020202020204" pitchFamily="34" charset="0"/>
              <a:buChar char="•"/>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Toiminnallisuutta voi lisätä pyytämällä oppilaita käymään tunnekartalla esim. loikkien, yhdellä jalalla hyppien, pyörien...</a:t>
            </a:r>
          </a:p>
          <a:p>
            <a:pPr marL="171450" marR="0" lvl="0" indent="-171450" algn="l" defTabSz="914400" rtl="0" eaLnBrk="1" fontAlgn="auto" latinLnBrk="0" hangingPunct="1">
              <a:spcBef>
                <a:spcPts val="600"/>
              </a:spcBef>
              <a:buClrTx/>
              <a:buSzTx/>
              <a:buFont typeface="Arial" panose="020B0604020202020204" pitchFamily="34" charset="0"/>
              <a:buChar char="•"/>
              <a:tabLst/>
              <a:defRPr/>
            </a:pPr>
            <a:r>
              <a:rPr kumimoji="0" lang="fi-FI" sz="1200" b="0" i="0" u="none" strike="noStrike" kern="1200" cap="none" spc="0" normalizeH="0" baseline="0" noProof="0" dirty="0">
                <a:ln>
                  <a:noFill/>
                </a:ln>
                <a:solidFill>
                  <a:prstClr val="black"/>
                </a:solidFill>
                <a:effectLst/>
                <a:uLnTx/>
                <a:uFillTx/>
                <a:latin typeface="Source Sans Pro"/>
                <a:ea typeface="+mn-ea"/>
                <a:cs typeface="+mn-cs"/>
              </a:rPr>
              <a:t>Tunteen tunnistamista varten voi käyttää lyhyttä tietoisuustaitoharjoitusta, </a:t>
            </a:r>
            <a:r>
              <a:rPr lang="fi-FI" sz="1200" dirty="0">
                <a:solidFill>
                  <a:prstClr val="black"/>
                </a:solidFill>
                <a:latin typeface="Source Sans Pro"/>
              </a:rPr>
              <a:t>esimerkiksi:</a:t>
            </a:r>
            <a:r>
              <a:rPr kumimoji="0" lang="fi-FI" sz="1200" b="0" i="0" u="none" strike="noStrike" kern="1200" cap="none" spc="0" normalizeH="0" baseline="0" noProof="0" dirty="0">
                <a:ln>
                  <a:noFill/>
                </a:ln>
                <a:solidFill>
                  <a:prstClr val="black"/>
                </a:solidFill>
                <a:effectLst/>
                <a:uLnTx/>
                <a:uFillTx/>
                <a:latin typeface="Source Sans Pro"/>
                <a:ea typeface="+mn-ea"/>
                <a:cs typeface="+mn-cs"/>
              </a:rPr>
              <a:t> </a:t>
            </a:r>
            <a:endParaRPr lang="fi-FI" sz="1200" dirty="0">
              <a:solidFill>
                <a:prstClr val="black"/>
              </a:solidFill>
              <a:latin typeface="Source Sans Pro"/>
            </a:endParaRPr>
          </a:p>
          <a:p>
            <a:pPr lvl="1">
              <a:spcBef>
                <a:spcPts val="600"/>
              </a:spcBef>
              <a:defRPr/>
            </a:pPr>
            <a:r>
              <a:rPr kumimoji="0" lang="fi-FI" sz="1200" b="0" u="none" strike="noStrike" kern="1200" cap="none" spc="0" normalizeH="0" baseline="0" noProof="0" dirty="0">
                <a:ln>
                  <a:noFill/>
                </a:ln>
                <a:solidFill>
                  <a:prstClr val="black"/>
                </a:solidFill>
                <a:effectLst/>
                <a:uLnTx/>
                <a:uFillTx/>
                <a:latin typeface="Source Sans Pro"/>
                <a:ea typeface="+mn-ea"/>
                <a:cs typeface="+mn-cs"/>
              </a:rPr>
              <a:t>”Ota mukava asento ja sulje silmäsi, tai anna katseen levätä alaviistoon. Huomaa tunne, jota tunsit aiemmin, tai jota tunnet juuri nyt. Voit vain huomata tunteen ja hyväksyä sen arvottamatta. Yritä seuraavaksi nimetä tunne. Onko se rakkautta, </a:t>
            </a:r>
            <a:r>
              <a:rPr lang="fi-FI" sz="1200" dirty="0">
                <a:solidFill>
                  <a:prstClr val="black"/>
                </a:solidFill>
                <a:latin typeface="Source Sans Pro"/>
              </a:rPr>
              <a:t>vihaa</a:t>
            </a:r>
            <a:r>
              <a:rPr kumimoji="0" lang="fi-FI" sz="1200" b="0" u="none" strike="noStrike" kern="1200" cap="none" spc="0" normalizeH="0" baseline="0" noProof="0" dirty="0">
                <a:ln>
                  <a:noFill/>
                </a:ln>
                <a:solidFill>
                  <a:prstClr val="black"/>
                </a:solidFill>
                <a:effectLst/>
                <a:uLnTx/>
                <a:uFillTx/>
                <a:latin typeface="Source Sans Pro"/>
                <a:ea typeface="+mn-ea"/>
                <a:cs typeface="+mn-cs"/>
              </a:rPr>
              <a:t>, iloa, surua, inhoa, onnellisuutta, vai jotakin muuta? Mieti sitten tuntuuko tunne jossakin kehossasi. Jokin tunne voi tuntua rinnalla, toinen taas vatsan kohdalla. Jotkin tunteet eivät tunnu </a:t>
            </a:r>
            <a:r>
              <a:rPr lang="fi-FI" sz="1200" dirty="0">
                <a:solidFill>
                  <a:prstClr val="black"/>
                </a:solidFill>
                <a:latin typeface="Source Sans Pro"/>
              </a:rPr>
              <a:t>oikein missään kohdassa kehoa</a:t>
            </a:r>
            <a:r>
              <a:rPr kumimoji="0" lang="fi-FI" sz="1200" b="0" u="none" strike="noStrike" kern="1200" cap="none" spc="0" normalizeH="0" baseline="0" noProof="0" dirty="0">
                <a:ln>
                  <a:noFill/>
                </a:ln>
                <a:solidFill>
                  <a:prstClr val="black"/>
                </a:solidFill>
                <a:effectLst/>
                <a:uLnTx/>
                <a:uFillTx/>
                <a:latin typeface="Source Sans Pro"/>
                <a:ea typeface="+mn-ea"/>
                <a:cs typeface="+mn-cs"/>
              </a:rPr>
              <a:t>. Voit huomata tunteen</a:t>
            </a:r>
            <a:r>
              <a:rPr lang="fi-FI" sz="1200" dirty="0">
                <a:solidFill>
                  <a:prstClr val="black"/>
                </a:solidFill>
                <a:latin typeface="Source Sans Pro"/>
              </a:rPr>
              <a:t> </a:t>
            </a:r>
            <a:r>
              <a:rPr kumimoji="0" lang="fi-FI" sz="1200" b="0" u="none" strike="noStrike" kern="1200" cap="none" spc="0" normalizeH="0" baseline="0" noProof="0" dirty="0">
                <a:ln>
                  <a:noFill/>
                </a:ln>
                <a:solidFill>
                  <a:prstClr val="black"/>
                </a:solidFill>
                <a:effectLst/>
                <a:uLnTx/>
                <a:uFillTx/>
                <a:latin typeface="Source Sans Pro"/>
                <a:ea typeface="+mn-ea"/>
                <a:cs typeface="+mn-cs"/>
              </a:rPr>
              <a:t>ja kohdella lempeydellä kokemaasi tunnetta</a:t>
            </a:r>
            <a:r>
              <a:rPr lang="fi-FI" sz="1200" dirty="0">
                <a:solidFill>
                  <a:prstClr val="black"/>
                </a:solidFill>
                <a:latin typeface="Source Sans Pro"/>
              </a:rPr>
              <a:t>.”</a:t>
            </a: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5047536"/>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 </a:t>
            </a:r>
            <a:r>
              <a:rPr lang="fi-FI" sz="1200" dirty="0">
                <a:solidFill>
                  <a:prstClr val="black"/>
                </a:solidFill>
                <a:latin typeface="Source Sans Pro"/>
              </a:rPr>
              <a:t>Alakoulu</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i="0" u="none" strike="noStrike" kern="1200" cap="none" spc="0" normalizeH="0" baseline="0" dirty="0">
                <a:ln>
                  <a:noFill/>
                </a:ln>
                <a:solidFill>
                  <a:prstClr val="black"/>
                </a:solidFill>
                <a:effectLst/>
                <a:uLnTx/>
                <a:uFillTx/>
                <a:latin typeface="Source Sans Pro"/>
                <a:ea typeface="+mn-ea"/>
                <a:cs typeface="+mn-cs"/>
              </a:rPr>
              <a:t>Sosioemotionaalisten taitojen harjoittelun on todettu edistävän hyvinvointia ja vähentävän ongelmakäyttäytymistä.</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dirty="0">
                <a:ln>
                  <a:noFill/>
                </a:ln>
                <a:solidFill>
                  <a:prstClr val="black"/>
                </a:solidFill>
                <a:effectLst/>
                <a:uLnTx/>
                <a:uFillTx/>
                <a:latin typeface="Source Sans Pro"/>
                <a:ea typeface="+mn-ea"/>
                <a:cs typeface="+mn-cs"/>
              </a:rPr>
              <a:t>Tunnekartan avulla opetellaan suhtautumaan omiin ja toisen ihmisen tunteisiin ja siten ymmärtämään omaa ja muiden ihmisten toimintaa. Taito säädellä reaktioita ja tunnistaa muiden tunteita on hyödyksi vuorovaikutustilanteissa.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lang="fi-FI" sz="1200" b="1" dirty="0">
                <a:solidFill>
                  <a:prstClr val="black"/>
                </a:solidFill>
                <a:latin typeface="Source Sans Pro"/>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 </a:t>
            </a:r>
            <a:r>
              <a:rPr kumimoji="0" lang="fi-FI" sz="1200" i="0" u="none" strike="noStrike" kern="1200" cap="none" spc="0" normalizeH="0" baseline="0" dirty="0">
                <a:ln>
                  <a:noFill/>
                </a:ln>
                <a:solidFill>
                  <a:prstClr val="black"/>
                </a:solidFill>
                <a:effectLst/>
                <a:uLnTx/>
                <a:uFillTx/>
                <a:latin typeface="Source Sans Pro"/>
                <a:ea typeface="+mn-ea"/>
                <a:cs typeface="+mn-cs"/>
              </a:rPr>
              <a:t>Tunnetaitojen kehittyminen tunnistetaan OPS:n Itsestä huolehtimisen ja arjen taitojen (L3) kokonaisuudessa tärkeäksi tavoitteeksi.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Oppitunnilla tai koulupäivän siirtymissä, istumisen tauottamiseen. Kartan käytön voi ottaa mukaan esim. välitunnilta palatessa, ennen ruokailua, ilmapiirin ollessa levoton tai väsynyt, tai tunteita herättäviä aiheita opiskellessa. Karttaa on hyvä käyttää säännöllisesti, ei ainoastaan voimakkaissa tunnekuohuissa.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 </a:t>
            </a:r>
            <a:r>
              <a:rPr kumimoji="0" lang="fi-FI" sz="1200" i="0" u="none" strike="noStrike" kern="1200" cap="none" spc="0" normalizeH="0" baseline="0" dirty="0">
                <a:ln>
                  <a:noFill/>
                </a:ln>
                <a:solidFill>
                  <a:prstClr val="black"/>
                </a:solidFill>
                <a:effectLst/>
                <a:uLnTx/>
                <a:uFillTx/>
                <a:latin typeface="Source Sans Pro"/>
                <a:ea typeface="+mn-ea"/>
                <a:cs typeface="+mn-cs"/>
              </a:rPr>
              <a:t>Päivittäin</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5–10 minuuttia</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Yksin tai yhdessä</a:t>
            </a:r>
            <a:endParaRPr kumimoji="0" lang="fi-FI" sz="1200" b="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a:t>
            </a:r>
            <a:r>
              <a:rPr lang="fi-FI" sz="1200" dirty="0">
                <a:solidFill>
                  <a:prstClr val="black"/>
                </a:solidFill>
                <a:latin typeface="Source Sans Pro"/>
              </a:rPr>
              <a:t> 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grpSp>
        <p:nvGrpSpPr>
          <p:cNvPr id="3" name="Ryhmä 2">
            <a:extLst>
              <a:ext uri="{FF2B5EF4-FFF2-40B4-BE49-F238E27FC236}">
                <a16:creationId xmlns:a16="http://schemas.microsoft.com/office/drawing/2014/main" id="{E416AF58-3C9F-DD1B-3CCC-A677471DE2F9}"/>
              </a:ext>
            </a:extLst>
          </p:cNvPr>
          <p:cNvGrpSpPr/>
          <p:nvPr/>
        </p:nvGrpSpPr>
        <p:grpSpPr>
          <a:xfrm>
            <a:off x="10525561" y="239477"/>
            <a:ext cx="1484923" cy="1252821"/>
            <a:chOff x="10525561" y="239477"/>
            <a:chExt cx="1484923" cy="1252821"/>
          </a:xfrm>
        </p:grpSpPr>
        <p:sp>
          <p:nvSpPr>
            <p:cNvPr id="4" name="Suorakulmio 3">
              <a:extLst>
                <a:ext uri="{FF2B5EF4-FFF2-40B4-BE49-F238E27FC236}">
                  <a16:creationId xmlns:a16="http://schemas.microsoft.com/office/drawing/2014/main" id="{F46A73B6-3009-3DB2-6850-05D1885289E5}"/>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CC3C2F6B-8EDD-47BE-980C-F15AD60E6220}"/>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6" name="Kuva 5" descr="Kuva palapelin palasta. Kuva viittaa vuorovaikutusta tukevaan interventioaktiviteettiin.">
              <a:extLst>
                <a:ext uri="{FF2B5EF4-FFF2-40B4-BE49-F238E27FC236}">
                  <a16:creationId xmlns:a16="http://schemas.microsoft.com/office/drawing/2014/main" id="{243D0EBB-603C-0E8A-49CB-5F03E2BC566F}"/>
                </a:ext>
              </a:extLst>
            </p:cNvPr>
            <p:cNvPicPr>
              <a:picLocks noChangeAspect="1"/>
            </p:cNvPicPr>
            <p:nvPr/>
          </p:nvPicPr>
          <p:blipFill>
            <a:blip r:embed="rId3"/>
            <a:stretch>
              <a:fillRect/>
            </a:stretch>
          </p:blipFill>
          <p:spPr>
            <a:xfrm>
              <a:off x="10749396" y="321321"/>
              <a:ext cx="1037252" cy="899248"/>
            </a:xfrm>
            <a:prstGeom prst="rect">
              <a:avLst/>
            </a:prstGeom>
          </p:spPr>
        </p:pic>
      </p:grpSp>
      <p:sp>
        <p:nvSpPr>
          <p:cNvPr id="13" name="TextBox 12">
            <a:extLst>
              <a:ext uri="{FF2B5EF4-FFF2-40B4-BE49-F238E27FC236}">
                <a16:creationId xmlns:a16="http://schemas.microsoft.com/office/drawing/2014/main" id="{308363D1-D9C5-515D-B9FA-7CE92736B616}"/>
              </a:ext>
            </a:extLst>
          </p:cNvPr>
          <p:cNvSpPr txBox="1"/>
          <p:nvPr/>
        </p:nvSpPr>
        <p:spPr>
          <a:xfrm>
            <a:off x="0" y="842477"/>
            <a:ext cx="12170100" cy="307777"/>
          </a:xfrm>
          <a:prstGeom prst="rect">
            <a:avLst/>
          </a:prstGeom>
          <a:noFill/>
        </p:spPr>
        <p:txBody>
          <a:bodyPr wrap="square" rtlCol="0">
            <a:spAutoFit/>
          </a:bodyPr>
          <a:lstStyle/>
          <a:p>
            <a:pPr algn="ctr">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Seinälle kiinnitettävä tunteiden kartta, jolle oppilaat voivat merkitä tunnistamiaan tunteita.</a:t>
            </a:r>
          </a:p>
        </p:txBody>
      </p:sp>
      <p:sp>
        <p:nvSpPr>
          <p:cNvPr id="5" name="Title 1">
            <a:extLst>
              <a:ext uri="{FF2B5EF4-FFF2-40B4-BE49-F238E27FC236}">
                <a16:creationId xmlns:a16="http://schemas.microsoft.com/office/drawing/2014/main" id="{44344F2B-87AC-A382-A132-A6AD483D7F16}"/>
              </a:ext>
            </a:extLst>
          </p:cNvPr>
          <p:cNvSpPr txBox="1">
            <a:spLocks noGrp="1"/>
          </p:cNvSpPr>
          <p:nvPr>
            <p:ph type="title" idx="4294967295"/>
          </p:nvPr>
        </p:nvSpPr>
        <p:spPr>
          <a:xfrm>
            <a:off x="1107328" y="236263"/>
            <a:ext cx="9977343" cy="67882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fi-FI" sz="3200" b="1" dirty="0">
                <a:latin typeface="Source Sans Pro" panose="020B0503030403020204" pitchFamily="34" charset="0"/>
                <a:ea typeface="Source Sans Pro" panose="020B0503030403020204" pitchFamily="34" charset="0"/>
              </a:rPr>
              <a:t>Tunnekartta (1/2)</a:t>
            </a:r>
          </a:p>
        </p:txBody>
      </p:sp>
      <p:pic>
        <p:nvPicPr>
          <p:cNvPr id="2" name="Picture 2" descr="SchoolWell-hankkeen logo.">
            <a:extLst>
              <a:ext uri="{FF2B5EF4-FFF2-40B4-BE49-F238E27FC236}">
                <a16:creationId xmlns:a16="http://schemas.microsoft.com/office/drawing/2014/main" id="{B7CB16E1-3068-E8D0-3CD4-5322EF185C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988228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113394" cy="1769715"/>
          </a:xfrm>
          <a:prstGeom prst="rect">
            <a:avLst/>
          </a:prstGeom>
          <a:noFill/>
        </p:spPr>
        <p:txBody>
          <a:bodyPr wrap="square" rtlCol="0" anchor="t">
            <a:spAutoFit/>
          </a:bodyPr>
          <a:lstStyle/>
          <a:p>
            <a:pPr marR="0" lvl="0" algn="l" defTabSz="914400" rtl="0" eaLnBrk="1" fontAlgn="auto" latinLnBrk="0" hangingPunct="1">
              <a:spcBef>
                <a:spcPts val="600"/>
              </a:spcBef>
              <a:spcAft>
                <a:spcPts val="0"/>
              </a:spcAft>
              <a:buClrTx/>
              <a:buSzTx/>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OHJEET OPETTAJALLE</a:t>
            </a:r>
          </a:p>
          <a:p>
            <a:pPr marR="0" lvl="0" algn="l" defTabSz="914400" rtl="0" eaLnBrk="1" fontAlgn="auto" latinLnBrk="0" hangingPunct="1">
              <a:lnSpc>
                <a:spcPct val="100000"/>
              </a:lnSpc>
              <a:spcBef>
                <a:spcPts val="600"/>
              </a:spcBef>
              <a:spcAft>
                <a:spcPts val="600"/>
              </a:spcAft>
              <a:buClrTx/>
              <a:buSzTx/>
              <a:tabLst/>
              <a:defRPr/>
            </a:pPr>
            <a:r>
              <a:rPr kumimoji="0" lang="fi-FI" sz="1200" b="1" i="0" u="none" strike="noStrike" kern="1200" cap="none" spc="0" normalizeH="0" baseline="0" noProof="0" dirty="0">
                <a:ln>
                  <a:noFill/>
                </a:ln>
                <a:solidFill>
                  <a:prstClr val="black"/>
                </a:solidFill>
                <a:effectLst/>
                <a:uLnTx/>
                <a:uFillTx/>
                <a:latin typeface="Source Sans Pro"/>
                <a:ea typeface="+mn-ea"/>
                <a:cs typeface="+mn-cs"/>
              </a:rPr>
              <a:t>Tunnekarttaa käyttäessä voitte pohtia yhdessä:</a:t>
            </a:r>
          </a:p>
          <a:p>
            <a:pPr marL="171450" marR="0" lvl="0" indent="-171450"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fi-FI" sz="1200" b="0" i="0" u="none" strike="noStrike" kern="1200" cap="none" spc="0" normalizeH="0" baseline="0" noProof="1">
                <a:ln>
                  <a:noFill/>
                </a:ln>
                <a:solidFill>
                  <a:prstClr val="black"/>
                </a:solidFill>
                <a:effectLst/>
                <a:uLnTx/>
                <a:uFillTx/>
                <a:latin typeface="Source Sans Pro"/>
                <a:ea typeface="+mn-ea"/>
                <a:cs typeface="+mn-cs"/>
              </a:rPr>
              <a:t>Missä mikäkin tunne tuntuu kehossa? </a:t>
            </a:r>
            <a:r>
              <a:rPr lang="fi-FI" sz="1200" noProof="1">
                <a:solidFill>
                  <a:prstClr val="black"/>
                </a:solidFill>
                <a:latin typeface="Source Sans Pro"/>
              </a:rPr>
              <a:t>M</a:t>
            </a:r>
            <a:r>
              <a:rPr kumimoji="0" lang="fi-FI" sz="1200" b="0" i="0" u="none" strike="noStrike" kern="1200" cap="none" spc="0" normalizeH="0" baseline="0" noProof="1">
                <a:ln>
                  <a:noFill/>
                </a:ln>
                <a:solidFill>
                  <a:prstClr val="black"/>
                </a:solidFill>
                <a:effectLst/>
                <a:uLnTx/>
                <a:uFillTx/>
                <a:latin typeface="Source Sans Pro"/>
                <a:ea typeface="+mn-ea"/>
                <a:cs typeface="+mn-cs"/>
              </a:rPr>
              <a:t>iten käsittelette tunteita? Mikä rauhoittaa (esim. kävely, hengittely)? Mikä sen sijaan voimistaa tunnetta (esim. halaaminen)? Mitä tekisi mieli tehdä, kun on iloinen? Entä kun on suuttunut? Miten päivän tai oppitunnin tapahtumat</a:t>
            </a:r>
            <a:r>
              <a:rPr lang="fi-FI" sz="1200" noProof="1">
                <a:solidFill>
                  <a:prstClr val="black"/>
                </a:solidFill>
                <a:latin typeface="Source Sans Pro"/>
              </a:rPr>
              <a:t> tai </a:t>
            </a:r>
            <a:r>
              <a:rPr kumimoji="0" lang="fi-FI" sz="1200" b="0" i="0" u="none" strike="noStrike" kern="1200" cap="none" spc="0" normalizeH="0" baseline="0" noProof="1">
                <a:ln>
                  <a:noFill/>
                </a:ln>
                <a:solidFill>
                  <a:prstClr val="black"/>
                </a:solidFill>
                <a:effectLst/>
                <a:uLnTx/>
                <a:uFillTx/>
                <a:latin typeface="Source Sans Pro"/>
                <a:ea typeface="+mn-ea"/>
                <a:cs typeface="+mn-cs"/>
              </a:rPr>
              <a:t>kellonaika saattavat vaikuttaa tunnetilaan?</a:t>
            </a:r>
            <a:endParaRPr kumimoji="0" lang="fi-FI" sz="1200" b="1" i="0" u="none" strike="noStrike" kern="1200" cap="none" spc="0" normalizeH="0" baseline="0" noProof="1">
              <a:ln>
                <a:noFill/>
              </a:ln>
              <a:solidFill>
                <a:prstClr val="black"/>
              </a:solidFill>
              <a:effectLst/>
              <a:uLnTx/>
              <a:uFillTx/>
              <a:latin typeface="Source Sans Pro"/>
              <a:ea typeface="+mn-ea"/>
              <a:cs typeface="+mn-cs"/>
            </a:endParaRPr>
          </a:p>
          <a:p>
            <a:pPr marR="0" lvl="0" algn="l" defTabSz="914400" rtl="0" eaLnBrk="1" fontAlgn="auto" latinLnBrk="0" hangingPunct="1">
              <a:lnSpc>
                <a:spcPct val="100000"/>
              </a:lnSpc>
              <a:spcBef>
                <a:spcPts val="600"/>
              </a:spcBef>
              <a:spcAft>
                <a:spcPts val="600"/>
              </a:spcAft>
              <a:buClrTx/>
              <a:buSzTx/>
              <a:tabLst/>
              <a:defRPr/>
            </a:pPr>
            <a:r>
              <a:rPr lang="fi-FI" sz="1200" b="1" noProof="1">
                <a:solidFill>
                  <a:prstClr val="black"/>
                </a:solidFill>
                <a:latin typeface="Source Sans Pro"/>
              </a:rPr>
              <a:t>Materiaali: </a:t>
            </a:r>
            <a:r>
              <a:rPr kumimoji="0" lang="fi-FI" sz="1200" b="0" i="0" u="none" strike="noStrike" kern="1200" cap="none" spc="0" normalizeH="0" baseline="0" noProof="1">
                <a:ln>
                  <a:noFill/>
                </a:ln>
                <a:solidFill>
                  <a:prstClr val="black"/>
                </a:solidFill>
                <a:effectLst/>
                <a:uLnTx/>
                <a:uFillTx/>
                <a:latin typeface="Source Sans Pro"/>
                <a:ea typeface="+mn-ea"/>
                <a:cs typeface="+mn-cs"/>
              </a:rPr>
              <a:t>Tunnekartta –</a:t>
            </a:r>
            <a:r>
              <a:rPr lang="fi-FI" sz="1200" noProof="1">
                <a:solidFill>
                  <a:prstClr val="black"/>
                </a:solidFill>
                <a:latin typeface="Source Sans Pro"/>
              </a:rPr>
              <a:t> </a:t>
            </a:r>
            <a:r>
              <a:rPr lang="fi-FI" sz="1200" noProof="1">
                <a:latin typeface="Source Sans Pro" panose="020B0503030403020204" pitchFamily="34" charset="0"/>
                <a:ea typeface="Source Sans Pro" panose="020B0503030403020204" pitchFamily="34" charset="0"/>
                <a:cs typeface="+mj-cs"/>
              </a:rPr>
              <a:t>e</a:t>
            </a:r>
            <a:r>
              <a:rPr kumimoji="0" lang="fi-FI" sz="1200" b="0" i="0" u="none" strike="noStrike" kern="1200" cap="none" spc="0" normalizeH="0" baseline="0" noProof="1">
                <a:ln>
                  <a:noFill/>
                </a:ln>
                <a:solidFill>
                  <a:schemeClr val="tx1"/>
                </a:solidFill>
                <a:effectLst/>
                <a:uLnTx/>
                <a:uFillTx/>
                <a:latin typeface="Source Sans Pro" panose="020B0503030403020204" pitchFamily="34" charset="0"/>
                <a:ea typeface="Source Sans Pro" panose="020B0503030403020204" pitchFamily="34" charset="0"/>
                <a:cs typeface="+mj-cs"/>
              </a:rPr>
              <a:t>simerkkejä </a:t>
            </a:r>
            <a:r>
              <a:rPr lang="fi-FI" sz="1200" noProof="1">
                <a:latin typeface="Source Sans Pro" panose="020B0503030403020204" pitchFamily="34" charset="0"/>
                <a:ea typeface="Source Sans Pro" panose="020B0503030403020204" pitchFamily="34" charset="0"/>
              </a:rPr>
              <a:t>tunnekartan käyttöön</a:t>
            </a:r>
            <a:endParaRPr kumimoji="0" lang="fi-FI" sz="1200" b="0" i="0" u="none" strike="noStrike" kern="1200" cap="none" spc="0" normalizeH="0" baseline="0" noProof="1">
              <a:ln>
                <a:noFill/>
              </a:ln>
              <a:solidFill>
                <a:prstClr val="black"/>
              </a:solidFill>
              <a:effectLst/>
              <a:uLnTx/>
              <a:uFillTx/>
              <a:latin typeface="Source Sans Pro"/>
              <a:ea typeface="+mn-ea"/>
              <a:cs typeface="+mn-cs"/>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5047536"/>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 </a:t>
            </a:r>
            <a:r>
              <a:rPr lang="fi-FI" sz="1200" dirty="0">
                <a:solidFill>
                  <a:prstClr val="black"/>
                </a:solidFill>
                <a:latin typeface="Source Sans Pro"/>
              </a:rPr>
              <a:t>Alakoulu</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 </a:t>
            </a:r>
            <a:r>
              <a:rPr kumimoji="0" lang="fi-FI" sz="1200" i="0" u="none" strike="noStrike" kern="1200" cap="none" spc="0" normalizeH="0" baseline="0" dirty="0">
                <a:ln>
                  <a:noFill/>
                </a:ln>
                <a:solidFill>
                  <a:prstClr val="black"/>
                </a:solidFill>
                <a:effectLst/>
                <a:uLnTx/>
                <a:uFillTx/>
                <a:latin typeface="Source Sans Pro"/>
                <a:ea typeface="+mn-ea"/>
                <a:cs typeface="+mn-cs"/>
              </a:rPr>
              <a:t>Sosioemotionaalisten taitojen harjoittelun on todettu edistävän hyvinvointia ja vähentävän ongelmakäyttäytymistä.</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0" i="0" u="none" strike="noStrike" kern="1200" cap="none" spc="0" normalizeH="0" baseline="0" dirty="0">
                <a:ln>
                  <a:noFill/>
                </a:ln>
                <a:solidFill>
                  <a:prstClr val="black"/>
                </a:solidFill>
                <a:effectLst/>
                <a:uLnTx/>
                <a:uFillTx/>
                <a:latin typeface="Source Sans Pro"/>
                <a:ea typeface="+mn-ea"/>
                <a:cs typeface="+mn-cs"/>
              </a:rPr>
              <a:t>Tunnekartan avulla opetellaan suhtautumaan omiin ja toisen ihmisen tunteisiin ja siten ymmärtämään omaa ja muiden ihmisten toimintaa. Taito säädellä reaktioita ja tunnistaa muiden tunteita on hyödyksi vuorovaikutustilanteissa.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lang="fi-FI" sz="1200" b="1" dirty="0">
                <a:solidFill>
                  <a:prstClr val="black"/>
                </a:solidFill>
                <a:latin typeface="Source Sans Pro"/>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 </a:t>
            </a:r>
            <a:r>
              <a:rPr kumimoji="0" lang="fi-FI" sz="1200" i="0" u="none" strike="noStrike" kern="1200" cap="none" spc="0" normalizeH="0" baseline="0" dirty="0">
                <a:ln>
                  <a:noFill/>
                </a:ln>
                <a:solidFill>
                  <a:prstClr val="black"/>
                </a:solidFill>
                <a:effectLst/>
                <a:uLnTx/>
                <a:uFillTx/>
                <a:latin typeface="Source Sans Pro"/>
                <a:ea typeface="+mn-ea"/>
                <a:cs typeface="+mn-cs"/>
              </a:rPr>
              <a:t>Tunnetaitojen kehittyminen tunnistetaan OPS:n Itsestä huolehtimisen ja arjen taitojen (L3) kokonaisuudessa tärkeäksi tavoitteeksi.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Oppitunnilla tai koulupäivän siirtymissä, istumisen tauottamiseen. Kartan käytön voi ottaa mukaan esim. välitunnilta palatessa, ennen ruokailua, ilmapiirin ollessa levoton tai väsynyt, tai tunteita herättäviä aiheita opiskellessa. Karttaa on hyvä käyttää säännöllisesti, ei ainoastaan voimakkaissa tunnekuohuissa.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 </a:t>
            </a:r>
            <a:r>
              <a:rPr kumimoji="0" lang="fi-FI" sz="1200" i="0" u="none" strike="noStrike" kern="1200" cap="none" spc="0" normalizeH="0" baseline="0" dirty="0">
                <a:ln>
                  <a:noFill/>
                </a:ln>
                <a:solidFill>
                  <a:prstClr val="black"/>
                </a:solidFill>
                <a:effectLst/>
                <a:uLnTx/>
                <a:uFillTx/>
                <a:latin typeface="Source Sans Pro"/>
                <a:ea typeface="+mn-ea"/>
                <a:cs typeface="+mn-cs"/>
              </a:rPr>
              <a:t>Päivittäin</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5–10 minuuttia</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Yksin tai yhdessä</a:t>
            </a:r>
            <a:endParaRPr kumimoji="0" lang="fi-FI" sz="1200" b="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a:t>
            </a:r>
            <a:r>
              <a:rPr lang="fi-FI" sz="1200" dirty="0">
                <a:solidFill>
                  <a:prstClr val="black"/>
                </a:solidFill>
                <a:latin typeface="Source Sans Pro"/>
              </a:rPr>
              <a:t> 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Suorakulmio 3">
            <a:extLst>
              <a:ext uri="{FF2B5EF4-FFF2-40B4-BE49-F238E27FC236}">
                <a16:creationId xmlns:a16="http://schemas.microsoft.com/office/drawing/2014/main" id="{AB5BC099-A756-4CEF-27C7-23E162F806A7}"/>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kstiruutu 7">
            <a:extLst>
              <a:ext uri="{FF2B5EF4-FFF2-40B4-BE49-F238E27FC236}">
                <a16:creationId xmlns:a16="http://schemas.microsoft.com/office/drawing/2014/main" id="{CF3C5F72-8421-DDFE-FA80-353792D8248E}"/>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6" name="Kuva 5" descr="Kuva palapelin palasta. Kuva viittaa vuorovaikutusta tukevaan interventioaktiviteettiin.">
            <a:extLst>
              <a:ext uri="{FF2B5EF4-FFF2-40B4-BE49-F238E27FC236}">
                <a16:creationId xmlns:a16="http://schemas.microsoft.com/office/drawing/2014/main" id="{A2FD6E1B-B9B7-050B-5DDC-AF57819635CA}"/>
              </a:ext>
            </a:extLst>
          </p:cNvPr>
          <p:cNvPicPr>
            <a:picLocks noChangeAspect="1"/>
          </p:cNvPicPr>
          <p:nvPr/>
        </p:nvPicPr>
        <p:blipFill>
          <a:blip r:embed="rId3"/>
          <a:stretch>
            <a:fillRect/>
          </a:stretch>
        </p:blipFill>
        <p:spPr>
          <a:xfrm>
            <a:off x="10749396" y="321321"/>
            <a:ext cx="1037252" cy="899248"/>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0" y="842477"/>
            <a:ext cx="12170100" cy="307777"/>
          </a:xfrm>
          <a:prstGeom prst="rect">
            <a:avLst/>
          </a:prstGeom>
          <a:noFill/>
        </p:spPr>
        <p:txBody>
          <a:bodyPr wrap="square" rtlCol="0">
            <a:spAutoFit/>
          </a:bodyPr>
          <a:lstStyle/>
          <a:p>
            <a:pPr algn="ctr">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Seinälle kiinnitettävä tunteiden kartta, jolle oppilaat voivat merkitä tunnistamiaan tunteita.</a:t>
            </a:r>
          </a:p>
        </p:txBody>
      </p:sp>
      <p:sp>
        <p:nvSpPr>
          <p:cNvPr id="5" name="Title 1">
            <a:extLst>
              <a:ext uri="{FF2B5EF4-FFF2-40B4-BE49-F238E27FC236}">
                <a16:creationId xmlns:a16="http://schemas.microsoft.com/office/drawing/2014/main" id="{44344F2B-87AC-A382-A132-A6AD483D7F16}"/>
              </a:ext>
            </a:extLst>
          </p:cNvPr>
          <p:cNvSpPr txBox="1">
            <a:spLocks noGrp="1"/>
          </p:cNvSpPr>
          <p:nvPr>
            <p:ph type="title" idx="4294967295"/>
          </p:nvPr>
        </p:nvSpPr>
        <p:spPr>
          <a:xfrm>
            <a:off x="1107328" y="236263"/>
            <a:ext cx="9977343" cy="67882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fi-FI" sz="3200" b="1" dirty="0">
                <a:latin typeface="Source Sans Pro" panose="020B0503030403020204" pitchFamily="34" charset="0"/>
                <a:ea typeface="Source Sans Pro" panose="020B0503030403020204" pitchFamily="34" charset="0"/>
              </a:rPr>
              <a:t>Tunnekartta (2/2)</a:t>
            </a:r>
          </a:p>
        </p:txBody>
      </p:sp>
      <p:pic>
        <p:nvPicPr>
          <p:cNvPr id="2" name="Picture 2" descr="SchoolWell-hankkeen logo.">
            <a:extLst>
              <a:ext uri="{FF2B5EF4-FFF2-40B4-BE49-F238E27FC236}">
                <a16:creationId xmlns:a16="http://schemas.microsoft.com/office/drawing/2014/main" id="{DD75D044-F1FB-D228-D540-5BA30E0F13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679776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8E4C7-EE27-AEEE-43A9-2FE3C85F31D8}"/>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1647487-BF1B-EFE0-EA55-E1E4C68C3A98}"/>
              </a:ext>
            </a:extLst>
          </p:cNvPr>
          <p:cNvSpPr txBox="1"/>
          <p:nvPr/>
        </p:nvSpPr>
        <p:spPr>
          <a:xfrm>
            <a:off x="6570134" y="1964632"/>
            <a:ext cx="4579299" cy="2277547"/>
          </a:xfrm>
          <a:prstGeom prst="rect">
            <a:avLst/>
          </a:prstGeom>
          <a:noFill/>
        </p:spPr>
        <p:txBody>
          <a:bodyPr wrap="square" rtlCol="0" anchor="t">
            <a:spAutoFit/>
          </a:bodyPr>
          <a:lstStyle/>
          <a:p>
            <a:pPr>
              <a:spcAft>
                <a:spcPts val="1200"/>
              </a:spcAf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Esimerkki 4: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Kirjallisuuden, historian tai ajankohtaisten tapahtumien käsittelyssä voi käyttää tunnekarttaa pohtimalla, mitä jokin kirjan hahmo tai historian henkilö olisi käsitellyssä tilanteessa tuntenut. </a:t>
            </a:r>
          </a:p>
          <a:p>
            <a:pPr>
              <a:spcAft>
                <a:spcPts val="1200"/>
              </a:spcAf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Esimerkki 5: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Luettele osallistujille yksi paikka kerrallaan. Osallistujat kirjoittavat paikan sekä siihen liittämänsä tunteen, tai merkitsevät tunteen tunnekartalle. Jokaisen paikan pohtimiseen käytetään aikaa noin 2 minuuttia.  Omaa tunnetta pohtiessa kannattaa miettiä myös sitä, mikä kyseisessä paikassa nostaa tunteen pintaan. Pyydä lopuksi osallistujia miettimään, mikä on jokaisen oma turvapaikka, jossa voi olla rauhassa ja mietiskellä. </a:t>
            </a:r>
          </a:p>
        </p:txBody>
      </p:sp>
      <p:sp>
        <p:nvSpPr>
          <p:cNvPr id="6" name="TextBox 5">
            <a:extLst>
              <a:ext uri="{FF2B5EF4-FFF2-40B4-BE49-F238E27FC236}">
                <a16:creationId xmlns:a16="http://schemas.microsoft.com/office/drawing/2014/main" id="{2CE8B257-8A70-6F1A-D39C-087B934CD67E}"/>
              </a:ext>
            </a:extLst>
          </p:cNvPr>
          <p:cNvSpPr txBox="1"/>
          <p:nvPr/>
        </p:nvSpPr>
        <p:spPr>
          <a:xfrm>
            <a:off x="1042567" y="1964632"/>
            <a:ext cx="4579299" cy="3354765"/>
          </a:xfrm>
          <a:prstGeom prst="rect">
            <a:avLst/>
          </a:prstGeom>
          <a:noFill/>
        </p:spPr>
        <p:txBody>
          <a:bodyPr wrap="square" rtlCol="0" anchor="t">
            <a:spAutoFit/>
          </a:bodyPr>
          <a:lstStyle/>
          <a:p>
            <a:pPr>
              <a:spcAft>
                <a:spcPts val="1200"/>
              </a:spcAf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Esimerkki </a:t>
            </a:r>
            <a:r>
              <a:rPr lang="fi-FI" sz="1200" b="1" dirty="0">
                <a:solidFill>
                  <a:prstClr val="black"/>
                </a:solidFill>
                <a:latin typeface="Source Sans Pro" panose="020B0503030403020204" pitchFamily="34" charset="0"/>
                <a:ea typeface="Source Sans Pro" panose="020B0503030403020204" pitchFamily="34" charset="0"/>
              </a:rPr>
              <a:t>1</a:t>
            </a: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Millaisia tunteita liittyy: </a:t>
            </a:r>
            <a:r>
              <a:rPr lang="fi-FI" sz="1200" dirty="0">
                <a:solidFill>
                  <a:prstClr val="black"/>
                </a:solidFill>
                <a:latin typeface="Source Sans Pro" panose="020B0503030403020204" pitchFamily="34" charset="0"/>
                <a:ea typeface="Source Sans Pro" panose="020B0503030403020204" pitchFamily="34" charset="0"/>
              </a:rPr>
              <a:t>Omaan</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huoneeseen? Kouluun? </a:t>
            </a:r>
            <a:r>
              <a:rPr lang="fi-FI" sz="1200" dirty="0">
                <a:solidFill>
                  <a:prstClr val="black"/>
                </a:solidFill>
                <a:latin typeface="Source Sans Pro" panose="020B0503030403020204" pitchFamily="34" charset="0"/>
                <a:ea typeface="Source Sans Pro" panose="020B0503030403020204" pitchFamily="34" charset="0"/>
              </a:rPr>
              <a:t>Mökille tai muuhun kesänviettopaikkaan? Sukulaisten luo? Nettiyhteisöihin</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joita </a:t>
            </a:r>
            <a:r>
              <a:rPr lang="fi-FI" sz="1200" dirty="0">
                <a:solidFill>
                  <a:prstClr val="black"/>
                </a:solidFill>
                <a:latin typeface="Source Sans Pro" panose="020B0503030403020204" pitchFamily="34" charset="0"/>
                <a:ea typeface="Source Sans Pro" panose="020B0503030403020204" pitchFamily="34" charset="0"/>
              </a:rPr>
              <a:t>käytät</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Lentokenttään? Kauppakeskukseen?</a:t>
            </a:r>
            <a:endParaRPr lang="fi-FI" sz="1200" dirty="0">
              <a:latin typeface="Source Sans Pro" panose="020B0503030403020204" pitchFamily="34" charset="0"/>
              <a:ea typeface="Source Sans Pro" panose="020B0503030403020204" pitchFamily="34" charset="0"/>
            </a:endParaRPr>
          </a:p>
          <a:p>
            <a:pPr>
              <a:spcAft>
                <a:spcPts val="1200"/>
              </a:spcAf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Esimerkki 2: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Pyydä oppilaita sulkemaan silmät ja hengittämään muutaman kerran syvään keskittyen hengitykseen (tai käytä tuttua tietoisuustaitoharjoitusta). Ohjaa oppilaita muistelemaan tilannetta esimerkiksi aurinkoisella rannalla, matkalla juhliin tai lempipaikassaan. Pyydä heitä muistelemaan missä he olivat, mitä he tekivät, mitä sanoivat tai ajattelivat. Pyydä oppilaita huomioimaan millainen tunne tilanteeseen liittyi. Liittyikö tunteeseen kehollisia tuntemuksia? Pyydä oppilaita kuvailemaan tunnetta. Lopuksi oppilaat voivat käydä viemässä merkkinsä tunnekartalle parhaiten tilanteessa kokemaansa tunnetta kuvaavan tunteen kohdalle. </a:t>
            </a:r>
          </a:p>
          <a:p>
            <a:pPr>
              <a:spcAft>
                <a:spcPts val="1200"/>
              </a:spcAf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Esimerkki 3: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Listatkaa fyysisiä kehon tuntemuksia, joita voi kokea kuhunkin tunnekartan tunteeseen liittyen. </a:t>
            </a:r>
          </a:p>
        </p:txBody>
      </p:sp>
      <p:sp>
        <p:nvSpPr>
          <p:cNvPr id="2" name="Otsikko 1">
            <a:extLst>
              <a:ext uri="{FF2B5EF4-FFF2-40B4-BE49-F238E27FC236}">
                <a16:creationId xmlns:a16="http://schemas.microsoft.com/office/drawing/2014/main" id="{ADE437EA-7355-FB87-3660-B5DFAC914A5B}"/>
              </a:ext>
            </a:extLst>
          </p:cNvPr>
          <p:cNvSpPr txBox="1">
            <a:spLocks noGrp="1"/>
          </p:cNvSpPr>
          <p:nvPr>
            <p:ph type="title" idx="4294967295"/>
          </p:nvPr>
        </p:nvSpPr>
        <p:spPr>
          <a:xfrm>
            <a:off x="1042567" y="737296"/>
            <a:ext cx="9671692" cy="65672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Tunnekartta</a:t>
            </a:r>
            <a:r>
              <a:rPr lang="fi-FI" sz="3200" b="1" dirty="0">
                <a:latin typeface="Source Sans Pro" panose="020B0503030403020204" pitchFamily="34" charset="0"/>
                <a:ea typeface="Source Sans Pro" panose="020B0503030403020204" pitchFamily="34" charset="0"/>
              </a:rPr>
              <a:t> </a:t>
            </a:r>
            <a:r>
              <a:rPr lang="fi-FI" sz="3200" dirty="0">
                <a:latin typeface="Source Sans Pro" panose="020B0503030403020204" pitchFamily="34" charset="0"/>
                <a:ea typeface="Source Sans Pro" panose="020B0503030403020204" pitchFamily="34" charset="0"/>
              </a:rPr>
              <a:t>– </a:t>
            </a:r>
            <a:r>
              <a:rPr lang="fi-FI" sz="3200" noProof="1">
                <a:latin typeface="Source Sans Pro" panose="020B0503030403020204" pitchFamily="34" charset="0"/>
                <a:ea typeface="Source Sans Pro" panose="020B0503030403020204" pitchFamily="34" charset="0"/>
              </a:rPr>
              <a:t>e</a:t>
            </a:r>
            <a:r>
              <a:rPr kumimoji="0" lang="fi-FI" sz="3200" i="0" u="none" strike="noStrike" kern="1200" cap="none" spc="0" normalizeH="0" baseline="0" noProof="1">
                <a:ln>
                  <a:noFill/>
                </a:ln>
                <a:solidFill>
                  <a:schemeClr val="tx1"/>
                </a:solidFill>
                <a:effectLst/>
                <a:uLnTx/>
                <a:uFillTx/>
                <a:latin typeface="Source Sans Pro" panose="020B0503030403020204" pitchFamily="34" charset="0"/>
                <a:ea typeface="Source Sans Pro" panose="020B0503030403020204" pitchFamily="34" charset="0"/>
                <a:cs typeface="+mj-cs"/>
              </a:rPr>
              <a:t>simerkkejä</a:t>
            </a:r>
            <a:r>
              <a:rPr kumimoji="0" lang="fi-FI" sz="3200"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 </a:t>
            </a:r>
            <a:r>
              <a:rPr lang="fi-FI" sz="3200" dirty="0">
                <a:latin typeface="Source Sans Pro" panose="020B0503030403020204" pitchFamily="34" charset="0"/>
                <a:ea typeface="Source Sans Pro" panose="020B0503030403020204" pitchFamily="34" charset="0"/>
              </a:rPr>
              <a:t>tunnekartan käyttöön</a:t>
            </a:r>
            <a:endParaRPr kumimoji="0" lang="fi-FI" sz="3200"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3" name="Picture 2" descr="SchoolWell-hankkeen logo.">
            <a:extLst>
              <a:ext uri="{FF2B5EF4-FFF2-40B4-BE49-F238E27FC236}">
                <a16:creationId xmlns:a16="http://schemas.microsoft.com/office/drawing/2014/main" id="{BFA2E016-1F90-0376-5DE7-7A950AEF58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168823"/>
            <a:ext cx="1306946" cy="1311303"/>
          </a:xfrm>
          <a:prstGeom prst="rect">
            <a:avLst/>
          </a:prstGeom>
        </p:spPr>
      </p:pic>
    </p:spTree>
    <p:extLst>
      <p:ext uri="{BB962C8B-B14F-4D97-AF65-F5344CB8AC3E}">
        <p14:creationId xmlns:p14="http://schemas.microsoft.com/office/powerpoint/2010/main" val="24889600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304214" cy="5293757"/>
          </a:xfrm>
          <a:prstGeom prst="rect">
            <a:avLst/>
          </a:prstGeom>
          <a:noFill/>
        </p:spPr>
        <p:txBody>
          <a:bodyPr wrap="square" rtlCol="0" anchor="t">
            <a:spAutoFit/>
          </a:bodyPr>
          <a:lstStyle/>
          <a:p>
            <a:pPr marR="0" lvl="0" algn="l" defTabSz="914400" rtl="0" eaLnBrk="1" fontAlgn="auto" latinLnBrk="0" hangingPunct="1">
              <a:lnSpc>
                <a:spcPct val="100000"/>
              </a:lnSpc>
              <a:spcBef>
                <a:spcPts val="600"/>
              </a:spcBef>
              <a:spcAft>
                <a:spcPts val="0"/>
              </a:spcAft>
              <a:buClrTx/>
              <a:buSzTx/>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OHJEET OPETTAJALLE</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Pohtikaa yhdessä keskustellen: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Mitä ovat tavoitteet? Miten lyhyen ja pitkän aikavälin tavoitteet eroav</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at toisistaan? Pohtikaa yhdessä sopivan tavoitteen ominaisuuksia. H</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yvän ja realistisen tavoitteen tulisi olla (SMART):</a:t>
            </a:r>
            <a:endParaRPr lang="en-US" sz="1200" dirty="0">
              <a:latin typeface="Source Sans Pro" panose="020B0503030403020204" pitchFamily="34" charset="0"/>
              <a:ea typeface="Source Sans Pro" panose="020B0503030403020204" pitchFamily="34" charset="0"/>
            </a:endParaRPr>
          </a:p>
          <a:p>
            <a:pPr marL="685800" lvl="1" indent="-228600">
              <a:spcBef>
                <a:spcPts val="600"/>
              </a:spcBef>
              <a:buFont typeface="Arial" panose="020B0604020202020204" pitchFamily="34" charset="0"/>
              <a:buChar char="•"/>
              <a:defRPr/>
            </a:pPr>
            <a:r>
              <a:rPr kumimoji="0" lang="fi-FI" sz="1200" b="0" i="0" u="none" strike="noStrike" kern="1200" cap="none" spc="0" normalizeH="0" baseline="0" noProof="1">
                <a:ln>
                  <a:noFill/>
                </a:ln>
                <a:solidFill>
                  <a:prstClr val="black"/>
                </a:solidFill>
                <a:effectLst/>
                <a:uLnTx/>
                <a:uFillTx/>
                <a:latin typeface="Source Sans Pro" panose="020B0503030403020204" pitchFamily="34" charset="0"/>
                <a:ea typeface="Source Sans Pro" panose="020B0503030403020204" pitchFamily="34" charset="0"/>
              </a:rPr>
              <a:t>Konkreettinen (</a:t>
            </a:r>
            <a:r>
              <a:rPr kumimoji="0" lang="fi-FI" sz="1200" b="0" u="none" strike="noStrike" kern="1200" cap="none" spc="0" normalizeH="0" baseline="0" noProof="1">
                <a:ln>
                  <a:noFill/>
                </a:ln>
                <a:solidFill>
                  <a:prstClr val="black"/>
                </a:solidFill>
                <a:effectLst/>
                <a:uLnTx/>
                <a:uFillTx/>
                <a:latin typeface="Source Sans Pro" panose="020B0503030403020204" pitchFamily="34" charset="0"/>
                <a:ea typeface="Source Sans Pro" panose="020B0503030403020204" pitchFamily="34" charset="0"/>
              </a:rPr>
              <a:t>Specific</a:t>
            </a:r>
            <a:r>
              <a:rPr kumimoji="0" lang="fi-FI" sz="1200" b="0" i="0" u="none" strike="noStrike" kern="1200" cap="none" spc="0" normalizeH="0" baseline="0" noProof="1">
                <a:ln>
                  <a:noFill/>
                </a:ln>
                <a:solidFill>
                  <a:prstClr val="black"/>
                </a:solidFill>
                <a:effectLst/>
                <a:uLnTx/>
                <a:uFillTx/>
                <a:latin typeface="Source Sans Pro" panose="020B0503030403020204" pitchFamily="34" charset="0"/>
                <a:ea typeface="Source Sans Pro" panose="020B0503030403020204" pitchFamily="34" charset="0"/>
              </a:rPr>
              <a:t>), Mitattavissa oleva (Measurable), Toteutettavissa oleva (Achievable), Merkityksellinen oppilaalle (Relevant), Ajankohtainen (Timely)</a:t>
            </a: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b="1" i="0" u="none" strike="noStrike" kern="1200" cap="none" spc="0" normalizeH="0" baseline="0" noProof="1">
                <a:ln>
                  <a:noFill/>
                </a:ln>
                <a:solidFill>
                  <a:prstClr val="black"/>
                </a:solidFill>
                <a:effectLst/>
                <a:uLnTx/>
                <a:uFillTx/>
                <a:latin typeface="Source Sans Pro" panose="020B0503030403020204" pitchFamily="34" charset="0"/>
                <a:ea typeface="Source Sans Pro" panose="020B0503030403020204" pitchFamily="34" charset="0"/>
              </a:rPr>
              <a:t>Tavoitteen asettaminen: </a:t>
            </a:r>
            <a:r>
              <a:rPr kumimoji="0" lang="fi-FI" sz="1200" i="0" u="none" strike="noStrike" kern="1200" cap="none" spc="0" normalizeH="0" baseline="0" noProof="1">
                <a:ln>
                  <a:noFill/>
                </a:ln>
                <a:solidFill>
                  <a:prstClr val="black"/>
                </a:solidFill>
                <a:effectLst/>
                <a:uLnTx/>
                <a:uFillTx/>
                <a:latin typeface="Source Sans Pro" panose="020B0503030403020204" pitchFamily="34" charset="0"/>
                <a:ea typeface="Source Sans Pro" panose="020B0503030403020204" pitchFamily="34" charset="0"/>
              </a:rPr>
              <a:t>Pyydä oppilaita kirjaamaan ylös jokin esimerkiksi hyvinvointiin </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liittyvä tavoite itselleen. Aluksi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tavoitteet voivat olla pieniä ja lyhyen aikavälin</a:t>
            </a:r>
            <a:r>
              <a:rPr lang="fi-FI" sz="1200" dirty="0">
                <a:solidFill>
                  <a:prstClr val="black"/>
                </a:solidFill>
                <a:latin typeface="Source Sans Pro" panose="020B0503030403020204" pitchFamily="34" charset="0"/>
                <a:ea typeface="Source Sans Pro" panose="020B0503030403020204" pitchFamily="34" charset="0"/>
              </a:rPr>
              <a:t>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esimerkiksi viikon) aikana toteutettavia asioita. Tavoite voi liittyä </a:t>
            </a:r>
            <a:r>
              <a:rPr lang="fi-FI" sz="1200" dirty="0">
                <a:solidFill>
                  <a:prstClr val="black"/>
                </a:solidFill>
                <a:latin typeface="Source Sans Pro" panose="020B0503030403020204" pitchFamily="34" charset="0"/>
                <a:ea typeface="Source Sans Pro" panose="020B0503030403020204" pitchFamily="34" charset="0"/>
              </a:rPr>
              <a:t>vaikkapa</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itseä kiinnostavan kirjan kappaleen lukemiseen, riittäviin yöuniin, miellyttävän liikuntamuodon lisäämiseen tai mukavan asian tai kehun sanomiseen kaverille. Harjoittelun edetessä, kun onnistumisen kokemuksia on saatu, voi pohtia haastavampia ja pidemmän aikavälin tavoitteita.</a:t>
            </a:r>
            <a:endParaRPr lang="fi-FI" sz="1200" b="0" i="0" u="none" strike="noStrike" kern="1200" cap="none" spc="0" baseline="0" noProof="0" dirty="0">
              <a:solidFill>
                <a:prstClr val="black"/>
              </a:solidFill>
              <a:latin typeface="Source Sans Pro" panose="020B0503030403020204" pitchFamily="34" charset="0"/>
              <a:ea typeface="Source Sans Pro" panose="020B0503030403020204" pitchFamily="34" charset="0"/>
            </a:endParaRPr>
          </a:p>
          <a:p>
            <a:pPr marL="228600" indent="-228600">
              <a:spcBef>
                <a:spcPts val="600"/>
              </a:spcBef>
              <a:buFont typeface="+mj-lt"/>
              <a:buAutoNum type="arabicPeriod"/>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Suunnitelma: </a:t>
            </a:r>
            <a:r>
              <a:rPr lang="fi-FI" sz="1200" dirty="0">
                <a:solidFill>
                  <a:prstClr val="black"/>
                </a:solidFill>
                <a:latin typeface="Source Sans Pro" panose="020B0503030403020204" pitchFamily="34" charset="0"/>
                <a:ea typeface="Source Sans Pro" panose="020B0503030403020204" pitchFamily="34" charset="0"/>
              </a:rPr>
              <a:t>Pyydä</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oppilaita </a:t>
            </a:r>
            <a:r>
              <a:rPr lang="fi-FI" sz="1200" dirty="0">
                <a:solidFill>
                  <a:prstClr val="black"/>
                </a:solidFill>
                <a:latin typeface="Source Sans Pro" panose="020B0503030403020204" pitchFamily="34" charset="0"/>
                <a:ea typeface="Source Sans Pro" panose="020B0503030403020204" pitchFamily="34" charset="0"/>
              </a:rPr>
              <a:t>luomaan</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 suunnitelma tavoitteen saavuttamiseksi, esimerkiksi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aikataulun muodossa.</a:t>
            </a:r>
            <a:r>
              <a:rPr lang="fi-FI" sz="1200" dirty="0">
                <a:solidFill>
                  <a:prstClr val="black"/>
                </a:solidFill>
                <a:latin typeface="Source Sans Pro" panose="020B0503030403020204" pitchFamily="34" charset="0"/>
                <a:ea typeface="Source Sans Pro" panose="020B0503030403020204" pitchFamily="34" charset="0"/>
              </a:rPr>
              <a:t> Muistuta pilkkomaan tavoite osiin ja tarvittaessa kysymään apua.</a:t>
            </a:r>
            <a:endParaRPr lang="fi-FI" sz="1200" b="0" i="0" u="none" strike="noStrike" kern="1200" cap="none" spc="0" baseline="0" noProof="0" dirty="0">
              <a:solidFill>
                <a:prstClr val="black"/>
              </a:solidFill>
              <a:latin typeface="Source Sans Pro" panose="020B0503030403020204" pitchFamily="34" charset="0"/>
              <a:ea typeface="Source Sans Pro" panose="020B0503030403020204" pitchFamily="34" charset="0"/>
            </a:endParaRPr>
          </a:p>
          <a:p>
            <a:pPr marL="228600" marR="0" lvl="0" indent="-228600" algn="l" defTabSz="914400" rtl="0" eaLnBrk="1" fontAlgn="auto" latinLnBrk="0" hangingPunct="1">
              <a:lnSpc>
                <a:spcPct val="100000"/>
              </a:lnSpc>
              <a:spcBef>
                <a:spcPts val="600"/>
              </a:spcBef>
              <a:spcAft>
                <a:spcPts val="0"/>
              </a:spcAft>
              <a:buClrTx/>
              <a:buSzTx/>
              <a:buFont typeface="+mj-lt"/>
              <a:buAutoNum type="arabicPeriod"/>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Reflektointi: </a:t>
            </a:r>
            <a:r>
              <a:rPr lang="fi-FI" sz="1200" dirty="0">
                <a:solidFill>
                  <a:prstClr val="black"/>
                </a:solidFill>
                <a:latin typeface="Source Sans Pro" panose="020B0503030403020204" pitchFamily="34" charset="0"/>
                <a:ea typeface="Source Sans Pro" panose="020B0503030403020204" pitchFamily="34" charset="0"/>
              </a:rPr>
              <a:t>Reflektointi e</a:t>
            </a:r>
            <a:r>
              <a:rPr kumimoji="0" lang="fi-FI" sz="120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li oman toiminnan arviointi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on tärkeä osa tavoitteellista toimintaa. Palatkaa tavoitteisiin sovitun ajan jälkeen. </a:t>
            </a:r>
          </a:p>
          <a:p>
            <a:pPr marL="685800" lvl="1" indent="-228600">
              <a:spcBef>
                <a:spcPts val="600"/>
              </a:spcBef>
              <a:buFont typeface="Arial" panose="020B0604020202020204" pitchFamily="34" charset="0"/>
              <a:buChar char="•"/>
              <a:defRPr/>
            </a:pPr>
            <a:r>
              <a:rPr lang="fi-FI" sz="1200" dirty="0">
                <a:solidFill>
                  <a:prstClr val="black"/>
                </a:solidFill>
                <a:latin typeface="Source Sans Pro" panose="020B0503030403020204" pitchFamily="34" charset="0"/>
                <a:ea typeface="Source Sans Pro" panose="020B0503030403020204" pitchFamily="34" charset="0"/>
              </a:rPr>
              <a:t>Toteutuiko tavoite?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Oliko tavoite realistinen? </a:t>
            </a:r>
          </a:p>
          <a:p>
            <a:pPr marL="685800" lvl="1" indent="-228600">
              <a:spcBef>
                <a:spcPts val="600"/>
              </a:spcBef>
              <a:buFont typeface="Arial" panose="020B0604020202020204" pitchFamily="34" charset="0"/>
              <a:buChar char="•"/>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Miksi epäonnistuin tai onnistuin? Mitkä toimintatavat tai asiat arjessani auttoivat minua asian ylläpitämisessä, tai vastaavasti estivät tai hankaloittivat tavoitteen saavuttamista? </a:t>
            </a:r>
          </a:p>
          <a:p>
            <a:pPr marL="685800" lvl="1" indent="-228600">
              <a:spcBef>
                <a:spcPts val="600"/>
              </a:spcBef>
              <a:buFont typeface="Arial" panose="020B0604020202020204" pitchFamily="34" charset="0"/>
              <a:buChar char="•"/>
              <a:defRPr/>
            </a:pP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Mitä voisi tehdä eri tavalla? Mitä jäi vielä saavuttamatta? </a:t>
            </a:r>
            <a:endPar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marR="0" lvl="0" algn="l" defTabSz="914400" rtl="0" eaLnBrk="1" fontAlgn="auto" latinLnBrk="0" hangingPunct="1">
              <a:lnSpc>
                <a:spcPct val="100000"/>
              </a:lnSpc>
              <a:spcBef>
                <a:spcPts val="600"/>
              </a:spcBef>
              <a:spcAft>
                <a:spcPts val="0"/>
              </a:spcAft>
              <a:buClrTx/>
              <a:buSzTx/>
              <a:tabLst/>
              <a:defRPr/>
            </a:pPr>
            <a:endPar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endParaRPr>
          </a:p>
          <a:p>
            <a:pPr marR="0" lvl="0" algn="l" defTabSz="914400" rtl="0" eaLnBrk="1" fontAlgn="auto" latinLnBrk="0" hangingPunct="1">
              <a:lnSpc>
                <a:spcPct val="100000"/>
              </a:lnSpc>
              <a:spcBef>
                <a:spcPts val="600"/>
              </a:spcBef>
              <a:spcAft>
                <a:spcPts val="0"/>
              </a:spcAft>
              <a:buClrTx/>
              <a:buSzTx/>
              <a:tabLst/>
              <a:defRPr/>
            </a:pPr>
            <a:r>
              <a:rPr kumimoji="0" lang="fi-FI" sz="1200" b="1"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Materiaali</a:t>
            </a:r>
            <a:r>
              <a:rPr kumimoji="0" lang="fi-FI" sz="1200" b="1" normalizeH="0" dirty="0">
                <a:ln>
                  <a:noFill/>
                </a:ln>
                <a:solidFill>
                  <a:prstClr val="black"/>
                </a:solidFill>
                <a:effectLst/>
                <a:uLnTx/>
                <a:uFillTx/>
                <a:latin typeface="Source Sans Pro" panose="020B0503030403020204" pitchFamily="34" charset="0"/>
                <a:ea typeface="Source Sans Pro" panose="020B0503030403020204" pitchFamily="34" charset="0"/>
              </a:rPr>
              <a:t>: </a:t>
            </a:r>
            <a:r>
              <a:rPr kumimoji="0" lang="fi-FI" sz="1200" b="0" i="0" u="none" strike="noStrike" kern="120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rPr>
              <a:t>Tavoitteen asettamisen harjoitus –oppilaan ohje</a:t>
            </a:r>
            <a:endParaRPr lang="fi-FI" sz="1200" b="0" i="0" u="none" strike="noStrike" kern="1200" cap="none" spc="0" baseline="0" noProof="0" dirty="0">
              <a:solidFill>
                <a:prstClr val="black"/>
              </a:solidFill>
              <a:latin typeface="Source Sans Pro" panose="020B0503030403020204" pitchFamily="34" charset="0"/>
              <a:ea typeface="Source Sans Pro" panose="020B0503030403020204" pitchFamily="34" charset="0"/>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4124206"/>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 </a:t>
            </a:r>
            <a:r>
              <a:rPr lang="fi-FI" sz="1200" dirty="0">
                <a:solidFill>
                  <a:prstClr val="black"/>
                </a:solidFill>
                <a:latin typeface="Source Sans Pro"/>
              </a:rPr>
              <a:t>Yläkoulu</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kumimoji="0" lang="fi-FI" sz="1200" i="0" u="none" strike="noStrike" kern="1200" cap="none" spc="0" normalizeH="0" baseline="0" dirty="0">
                <a:ln>
                  <a:noFill/>
                </a:ln>
                <a:solidFill>
                  <a:prstClr val="black"/>
                </a:solidFill>
                <a:effectLst/>
                <a:uLnTx/>
                <a:uFillTx/>
                <a:latin typeface="Source Sans Pro"/>
                <a:ea typeface="+mn-ea"/>
                <a:cs typeface="+mn-cs"/>
              </a:rPr>
              <a:t> Tavoitteen asettamisen harjoitus kehittää oppilaan itsetietoisuutta, sinnikkyyttä </a:t>
            </a:r>
            <a:r>
              <a:rPr lang="fi-FI" sz="1200" dirty="0">
                <a:solidFill>
                  <a:prstClr val="black"/>
                </a:solidFill>
                <a:latin typeface="Source Sans Pro"/>
              </a:rPr>
              <a:t>ja </a:t>
            </a:r>
            <a:r>
              <a:rPr kumimoji="0" lang="fi-FI" sz="1200" i="0" u="none" strike="noStrike" kern="1200" cap="none" spc="0" normalizeH="0" baseline="0" dirty="0">
                <a:ln>
                  <a:noFill/>
                </a:ln>
                <a:solidFill>
                  <a:prstClr val="black"/>
                </a:solidFill>
                <a:effectLst/>
                <a:uLnTx/>
                <a:uFillTx/>
                <a:latin typeface="Source Sans Pro"/>
                <a:ea typeface="+mn-ea"/>
                <a:cs typeface="+mn-cs"/>
              </a:rPr>
              <a:t>itsensä johtamista. Sen avulla pyritään oppimaan tavoitteiden tunnistamista ja asettamista, tavoitteellisen toiminnan suunnittelua, sekä vahvuuksien ja kehityskohteiden tunnistamista.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lang="fi-FI" sz="1200" b="1" dirty="0">
                <a:solidFill>
                  <a:prstClr val="black"/>
                </a:solidFill>
                <a:latin typeface="Source Sans Pro"/>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 </a:t>
            </a:r>
            <a:r>
              <a:rPr lang="fi-FI" sz="1200" dirty="0">
                <a:solidFill>
                  <a:prstClr val="black"/>
                </a:solidFill>
                <a:latin typeface="Source Sans Pro"/>
              </a:rPr>
              <a:t>Itsetietoisuus ja oman toiminnan johtaminen nousevat OPS:ssa esille erityisesti </a:t>
            </a:r>
            <a:r>
              <a:rPr kumimoji="0" lang="fi-FI" sz="1200" i="0" u="none" strike="noStrike" kern="1200" cap="none" spc="0" normalizeH="0" baseline="0" dirty="0">
                <a:ln>
                  <a:noFill/>
                </a:ln>
                <a:solidFill>
                  <a:prstClr val="black"/>
                </a:solidFill>
                <a:effectLst/>
                <a:uLnTx/>
                <a:uFillTx/>
                <a:latin typeface="Source Sans Pro"/>
                <a:ea typeface="+mn-ea"/>
                <a:cs typeface="+mn-cs"/>
              </a:rPr>
              <a:t>Itsestä huolehtimisen ja arjen taitojen (L3) tavoitteessa.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 </a:t>
            </a:r>
            <a:r>
              <a:rPr lang="fi-FI" sz="1200" dirty="0">
                <a:solidFill>
                  <a:prstClr val="black"/>
                </a:solidFill>
                <a:latin typeface="Source Sans Pro"/>
              </a:rPr>
              <a:t>Oppitunnilla</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 </a:t>
            </a:r>
            <a:r>
              <a:rPr kumimoji="0" lang="fi-FI" sz="1200" i="0" u="none" strike="noStrike" kern="1200" cap="none" spc="0" normalizeH="0" baseline="0" dirty="0">
                <a:ln>
                  <a:noFill/>
                </a:ln>
                <a:solidFill>
                  <a:prstClr val="black"/>
                </a:solidFill>
                <a:effectLst/>
                <a:uLnTx/>
                <a:uFillTx/>
                <a:latin typeface="Source Sans Pro"/>
                <a:ea typeface="+mn-ea"/>
                <a:cs typeface="+mn-cs"/>
              </a:rPr>
              <a:t>Kuukausittain</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a:t>
            </a:r>
            <a:r>
              <a:rPr lang="fi-FI" sz="1200" dirty="0">
                <a:solidFill>
                  <a:prstClr val="black"/>
                </a:solidFill>
                <a:latin typeface="Source Sans Pro"/>
              </a:rPr>
              <a:t> Yhteensä 20–40 minuuttia, kahdella eri kerralla</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Yksin</a:t>
            </a:r>
            <a:endParaRPr kumimoji="0" lang="fi-FI" sz="1200" b="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a:t>
            </a:r>
            <a:r>
              <a:rPr lang="fi-FI" sz="1200" dirty="0">
                <a:solidFill>
                  <a:prstClr val="black"/>
                </a:solidFill>
                <a:latin typeface="Source Sans Pro"/>
              </a:rPr>
              <a:t> 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8" name="Tekstiruutu 7">
            <a:extLst>
              <a:ext uri="{FF2B5EF4-FFF2-40B4-BE49-F238E27FC236}">
                <a16:creationId xmlns:a16="http://schemas.microsoft.com/office/drawing/2014/main" id="{A7693958-A5CC-1B9D-D5A2-FCDDDA896BB0}"/>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sp>
        <p:nvSpPr>
          <p:cNvPr id="4" name="Suorakulmio 3">
            <a:extLst>
              <a:ext uri="{FF2B5EF4-FFF2-40B4-BE49-F238E27FC236}">
                <a16:creationId xmlns:a16="http://schemas.microsoft.com/office/drawing/2014/main" id="{5EF9FDC9-74BF-6EFD-7962-2E14DE9C35DF}"/>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Kuva 5" descr="Kuva palapelin palasta. Kuva viittaa vuorovaikutusta tukevaan interventioaktiviteettiin.">
            <a:extLst>
              <a:ext uri="{FF2B5EF4-FFF2-40B4-BE49-F238E27FC236}">
                <a16:creationId xmlns:a16="http://schemas.microsoft.com/office/drawing/2014/main" id="{D18FEC32-82B1-FCAB-B8BC-A3067CED25B8}"/>
              </a:ext>
            </a:extLst>
          </p:cNvPr>
          <p:cNvPicPr>
            <a:picLocks noChangeAspect="1"/>
          </p:cNvPicPr>
          <p:nvPr/>
        </p:nvPicPr>
        <p:blipFill>
          <a:blip r:embed="rId3"/>
          <a:stretch>
            <a:fillRect/>
          </a:stretch>
        </p:blipFill>
        <p:spPr>
          <a:xfrm>
            <a:off x="10749396" y="321321"/>
            <a:ext cx="1037252" cy="899248"/>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0" y="842477"/>
            <a:ext cx="121701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i-FI" sz="1400" dirty="0">
                <a:solidFill>
                  <a:prstClr val="black"/>
                </a:solidFill>
                <a:latin typeface="Source Sans Pro"/>
              </a:rPr>
              <a:t>Harjoitus konkreettisen tavoitteen asettamiseen, suunnitteluun ja arviointiin.</a:t>
            </a:r>
            <a:endParaRPr kumimoji="0" lang="fi-FI" sz="1400"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5" name="Title 1">
            <a:extLst>
              <a:ext uri="{FF2B5EF4-FFF2-40B4-BE49-F238E27FC236}">
                <a16:creationId xmlns:a16="http://schemas.microsoft.com/office/drawing/2014/main" id="{44344F2B-87AC-A382-A132-A6AD483D7F16}"/>
              </a:ext>
            </a:extLst>
          </p:cNvPr>
          <p:cNvSpPr txBox="1">
            <a:spLocks noGrp="1"/>
          </p:cNvSpPr>
          <p:nvPr>
            <p:ph type="title" idx="4294967295"/>
          </p:nvPr>
        </p:nvSpPr>
        <p:spPr>
          <a:xfrm>
            <a:off x="1107328" y="236263"/>
            <a:ext cx="9977343" cy="67882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fi-FI" sz="3200" b="1" dirty="0">
                <a:latin typeface="Source Sans Pro" panose="020B0503030403020204" pitchFamily="34" charset="0"/>
                <a:ea typeface="Source Sans Pro" panose="020B0503030403020204" pitchFamily="34" charset="0"/>
              </a:rPr>
              <a:t>Tavoitteen asettamisen harjoitus</a:t>
            </a:r>
          </a:p>
        </p:txBody>
      </p:sp>
      <p:pic>
        <p:nvPicPr>
          <p:cNvPr id="2" name="Picture 2" descr="SchoolWell-hankkeen logo.">
            <a:extLst>
              <a:ext uri="{FF2B5EF4-FFF2-40B4-BE49-F238E27FC236}">
                <a16:creationId xmlns:a16="http://schemas.microsoft.com/office/drawing/2014/main" id="{400DDBFF-E235-D0CF-4964-DEF0661803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16935946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8E4C7-EE27-AEEE-43A9-2FE3C85F31D8}"/>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ADE437EA-7355-FB87-3660-B5DFAC914A5B}"/>
              </a:ext>
            </a:extLst>
          </p:cNvPr>
          <p:cNvSpPr txBox="1">
            <a:spLocks noGrp="1"/>
          </p:cNvSpPr>
          <p:nvPr>
            <p:ph type="title" idx="4294967295"/>
          </p:nvPr>
        </p:nvSpPr>
        <p:spPr>
          <a:xfrm>
            <a:off x="729763" y="612354"/>
            <a:ext cx="10515600" cy="7121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Tavoitteen asettamisen harjoitus</a:t>
            </a:r>
            <a:r>
              <a:rPr lang="fi-FI" sz="3200" b="1" dirty="0">
                <a:latin typeface="Source Sans Pro" panose="020B0503030403020204" pitchFamily="34" charset="0"/>
                <a:ea typeface="Source Sans Pro" panose="020B0503030403020204" pitchFamily="34" charset="0"/>
              </a:rPr>
              <a:t> </a:t>
            </a:r>
            <a:r>
              <a:rPr lang="fi-FI" sz="3200" dirty="0">
                <a:latin typeface="Source Sans Pro" panose="020B0503030403020204" pitchFamily="34" charset="0"/>
                <a:ea typeface="Source Sans Pro" panose="020B0503030403020204" pitchFamily="34" charset="0"/>
              </a:rPr>
              <a:t>– </a:t>
            </a:r>
            <a:r>
              <a:rPr lang="fi-FI" sz="2800" noProof="1">
                <a:latin typeface="Source Sans Pro" panose="020B0503030403020204" pitchFamily="34" charset="0"/>
                <a:ea typeface="Source Sans Pro" panose="020B0503030403020204" pitchFamily="34" charset="0"/>
              </a:rPr>
              <a:t>o</a:t>
            </a:r>
            <a:r>
              <a:rPr kumimoji="0" lang="fi-FI" sz="2800" i="0" u="none" strike="noStrike" kern="1200" cap="none" spc="0" normalizeH="0" baseline="0" noProof="1">
                <a:ln>
                  <a:noFill/>
                </a:ln>
                <a:solidFill>
                  <a:schemeClr val="tx1"/>
                </a:solidFill>
                <a:effectLst/>
                <a:uLnTx/>
                <a:uFillTx/>
                <a:latin typeface="Source Sans Pro" panose="020B0503030403020204" pitchFamily="34" charset="0"/>
                <a:ea typeface="Source Sans Pro" panose="020B0503030403020204" pitchFamily="34" charset="0"/>
                <a:cs typeface="+mj-cs"/>
              </a:rPr>
              <a:t>ppilaan </a:t>
            </a:r>
            <a:r>
              <a:rPr kumimoji="0" lang="fi-FI" sz="2800"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ohje</a:t>
            </a:r>
            <a:endParaRPr kumimoji="0" lang="fi-FI" sz="3200"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3" name="Picture 2" descr="SchoolWell-hankkeen logo.">
            <a:extLst>
              <a:ext uri="{FF2B5EF4-FFF2-40B4-BE49-F238E27FC236}">
                <a16:creationId xmlns:a16="http://schemas.microsoft.com/office/drawing/2014/main" id="{BFA2E016-1F90-0376-5DE7-7A950AEF58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168823"/>
            <a:ext cx="1306946" cy="1311303"/>
          </a:xfrm>
          <a:prstGeom prst="rect">
            <a:avLst/>
          </a:prstGeom>
        </p:spPr>
      </p:pic>
      <p:graphicFrame>
        <p:nvGraphicFramePr>
          <p:cNvPr id="5" name="Kaaviokuva 4">
            <a:extLst>
              <a:ext uri="{FF2B5EF4-FFF2-40B4-BE49-F238E27FC236}">
                <a16:creationId xmlns:a16="http://schemas.microsoft.com/office/drawing/2014/main" id="{8D9BE23C-486C-BC30-5C12-E582075F986C}"/>
              </a:ext>
            </a:extLst>
          </p:cNvPr>
          <p:cNvGraphicFramePr/>
          <p:nvPr/>
        </p:nvGraphicFramePr>
        <p:xfrm>
          <a:off x="476491" y="1145895"/>
          <a:ext cx="11239017" cy="57942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04390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C0C47-35AC-C52B-E440-9ECEF34FF31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48B2D2A-06EB-5AFC-A8F8-A71F41FA613A}"/>
              </a:ext>
            </a:extLst>
          </p:cNvPr>
          <p:cNvSpPr txBox="1"/>
          <p:nvPr/>
        </p:nvSpPr>
        <p:spPr>
          <a:xfrm>
            <a:off x="5670733" y="6227512"/>
            <a:ext cx="6208312" cy="461665"/>
          </a:xfrm>
          <a:prstGeom prst="rect">
            <a:avLst/>
          </a:prstGeom>
          <a:noFill/>
        </p:spPr>
        <p:txBody>
          <a:bodyPr wrap="square" rtlCol="0">
            <a:spAutoFit/>
          </a:bodyPr>
          <a:lstStyle/>
          <a:p>
            <a:pPr lvl="0">
              <a:defRPr/>
            </a:pPr>
            <a:r>
              <a:rPr lang="fi-FI" sz="1200" noProof="1">
                <a:solidFill>
                  <a:prstClr val="black"/>
                </a:solidFill>
                <a:latin typeface="Source Sans Pro"/>
              </a:rPr>
              <a:t>Lähde: Tomperi, T., K. Hanki, K. Hämeenniemi, S. Hämäri, S. Isopahkala, I. Rissanen &amp; A. Saurama (2022). Dialogi- ja tunnetaidot opetuksessa. Helsinki: Opetushallitus.</a:t>
            </a:r>
          </a:p>
        </p:txBody>
      </p:sp>
      <p:sp>
        <p:nvSpPr>
          <p:cNvPr id="9" name="TextBox 8">
            <a:extLst>
              <a:ext uri="{FF2B5EF4-FFF2-40B4-BE49-F238E27FC236}">
                <a16:creationId xmlns:a16="http://schemas.microsoft.com/office/drawing/2014/main" id="{842D9562-7341-F941-FA2A-656DD5658F15}"/>
              </a:ext>
            </a:extLst>
          </p:cNvPr>
          <p:cNvSpPr txBox="1"/>
          <p:nvPr/>
        </p:nvSpPr>
        <p:spPr>
          <a:xfrm>
            <a:off x="5670732" y="1369623"/>
            <a:ext cx="6208311" cy="4785926"/>
          </a:xfrm>
          <a:prstGeom prst="rect">
            <a:avLst/>
          </a:prstGeom>
          <a:noFill/>
        </p:spPr>
        <p:txBody>
          <a:bodyPr wrap="square" rtlCol="0" anchor="t">
            <a:spAutoFit/>
          </a:bodyPr>
          <a:lstStyle/>
          <a:p>
            <a:pPr>
              <a:spcBef>
                <a:spcPts val="600"/>
              </a:spcBef>
              <a:spcAft>
                <a:spcPts val="600"/>
              </a:spcAft>
              <a:defRPr/>
            </a:pPr>
            <a:r>
              <a:rPr lang="fi-FI" sz="1200" b="1" dirty="0">
                <a:solidFill>
                  <a:prstClr val="black"/>
                </a:solidFill>
                <a:latin typeface="Source Sans Pro" panose="020B0503030403020204" pitchFamily="34" charset="0"/>
                <a:ea typeface="Source Sans Pro" panose="020B0503030403020204" pitchFamily="34" charset="0"/>
              </a:rPr>
              <a:t>OHJEET OPETTAJALLE</a:t>
            </a:r>
          </a:p>
          <a:p>
            <a:pPr marL="228600" indent="-228600">
              <a:spcBef>
                <a:spcPts val="600"/>
              </a:spcBef>
              <a:spcAft>
                <a:spcPts val="600"/>
              </a:spcAft>
              <a:buFont typeface="+mj-lt"/>
              <a:buAutoNum type="arabicPeriod"/>
              <a:defRPr/>
            </a:pPr>
            <a:r>
              <a:rPr lang="fi-FI" sz="1200" dirty="0">
                <a:solidFill>
                  <a:prstClr val="black"/>
                </a:solidFill>
                <a:latin typeface="Source Sans Pro" panose="020B0503030403020204" pitchFamily="34" charset="0"/>
                <a:ea typeface="Source Sans Pro" panose="020B0503030403020204" pitchFamily="34" charset="0"/>
              </a:rPr>
              <a:t>Opettaja ohjeistaa ja </a:t>
            </a:r>
            <a:r>
              <a:rPr lang="fi-FI" sz="1200" noProof="1">
                <a:solidFill>
                  <a:prstClr val="black"/>
                </a:solidFill>
                <a:latin typeface="Source Sans Pro" panose="020B0503030403020204" pitchFamily="34" charset="0"/>
                <a:ea typeface="Source Sans Pro" panose="020B0503030403020204" pitchFamily="34" charset="0"/>
              </a:rPr>
              <a:t>osallistaa</a:t>
            </a:r>
            <a:r>
              <a:rPr lang="fi-FI" sz="1200" dirty="0">
                <a:solidFill>
                  <a:prstClr val="black"/>
                </a:solidFill>
                <a:latin typeface="Source Sans Pro" panose="020B0503030403020204" pitchFamily="34" charset="0"/>
                <a:ea typeface="Source Sans Pro" panose="020B0503030403020204" pitchFamily="34" charset="0"/>
              </a:rPr>
              <a:t> oppilaat laatimaan yhteiset keskustelun säännöt luokassa ja ryhmissä keskustelua varten. </a:t>
            </a:r>
            <a:endParaRPr lang="fi-FI" sz="1200" dirty="0">
              <a:latin typeface="Source Sans Pro" panose="020B0503030403020204" pitchFamily="34" charset="0"/>
              <a:ea typeface="Source Sans Pro" panose="020B0503030403020204" pitchFamily="34" charset="0"/>
            </a:endParaRPr>
          </a:p>
          <a:p>
            <a:pPr marL="228600" lvl="0" indent="-228600">
              <a:spcBef>
                <a:spcPts val="600"/>
              </a:spcBef>
              <a:spcAft>
                <a:spcPts val="600"/>
              </a:spcAft>
              <a:buFont typeface="+mj-lt"/>
              <a:buAutoNum type="arabicPeriod"/>
              <a:defRPr/>
            </a:pPr>
            <a:r>
              <a:rPr lang="fi-FI" sz="1200" dirty="0">
                <a:solidFill>
                  <a:prstClr val="black"/>
                </a:solidFill>
                <a:latin typeface="Source Sans Pro" panose="020B0503030403020204" pitchFamily="34" charset="0"/>
                <a:ea typeface="Source Sans Pro" panose="020B0503030403020204" pitchFamily="34" charset="0"/>
              </a:rPr>
              <a:t>Aloittakaa oppilaiden tarpeiden tunnistamisella. Oppilaat voivat täydentää ensin esimerkiksi seuraavat lauseet yksin tai ryhmissä: </a:t>
            </a:r>
          </a:p>
          <a:p>
            <a:pPr marL="685800" lvl="1" indent="-228600">
              <a:buFont typeface="Arial" panose="020B0604020202020204" pitchFamily="34" charset="0"/>
              <a:buChar char="•"/>
              <a:defRPr/>
            </a:pPr>
            <a:r>
              <a:rPr lang="fi-FI" sz="1200" dirty="0">
                <a:solidFill>
                  <a:prstClr val="black"/>
                </a:solidFill>
                <a:latin typeface="Source Sans Pro" panose="020B0503030403020204" pitchFamily="34" charset="0"/>
                <a:ea typeface="Source Sans Pro" panose="020B0503030403020204" pitchFamily="34" charset="0"/>
              </a:rPr>
              <a:t>Minun on helppo kertoa ajatuksistani, kun…</a:t>
            </a:r>
          </a:p>
          <a:p>
            <a:pPr marL="685800" lvl="1" indent="-228600">
              <a:buFont typeface="Arial" panose="020B0604020202020204" pitchFamily="34" charset="0"/>
              <a:buChar char="•"/>
              <a:defRPr/>
            </a:pPr>
            <a:r>
              <a:rPr lang="fi-FI" sz="1200" dirty="0">
                <a:solidFill>
                  <a:prstClr val="black"/>
                </a:solidFill>
                <a:latin typeface="Source Sans Pro" panose="020B0503030403020204" pitchFamily="34" charset="0"/>
                <a:ea typeface="Source Sans Pro" panose="020B0503030403020204" pitchFamily="34" charset="0"/>
              </a:rPr>
              <a:t>Kuuntelemiseen keskittyminen on helpointa, kun…</a:t>
            </a:r>
          </a:p>
          <a:p>
            <a:pPr marL="685800" lvl="1" indent="-228600">
              <a:buFont typeface="Arial" panose="020B0604020202020204" pitchFamily="34" charset="0"/>
              <a:buChar char="•"/>
              <a:defRPr/>
            </a:pPr>
            <a:r>
              <a:rPr lang="fi-FI" sz="1200" dirty="0">
                <a:solidFill>
                  <a:prstClr val="black"/>
                </a:solidFill>
                <a:latin typeface="Source Sans Pro" panose="020B0503030403020204" pitchFamily="34" charset="0"/>
                <a:ea typeface="Source Sans Pro" panose="020B0503030403020204" pitchFamily="34" charset="0"/>
              </a:rPr>
              <a:t>Minusta tuntuu, että minua arvostetaan, kun…</a:t>
            </a:r>
          </a:p>
          <a:p>
            <a:pPr marL="685800" lvl="1" indent="-228600">
              <a:buFont typeface="Arial" panose="020B0604020202020204" pitchFamily="34" charset="0"/>
              <a:buChar char="•"/>
              <a:defRPr/>
            </a:pPr>
            <a:r>
              <a:rPr lang="fi-FI" sz="1200" dirty="0">
                <a:solidFill>
                  <a:prstClr val="black"/>
                </a:solidFill>
                <a:latin typeface="Source Sans Pro" panose="020B0503030403020204" pitchFamily="34" charset="0"/>
                <a:ea typeface="Source Sans Pro" panose="020B0503030403020204" pitchFamily="34" charset="0"/>
              </a:rPr>
              <a:t>Luottamustani muihin ryhmäläisiin vahvistaa se, kun…</a:t>
            </a:r>
          </a:p>
          <a:p>
            <a:pPr marL="685800" lvl="1" indent="-228600">
              <a:buFont typeface="Arial" panose="020B0604020202020204" pitchFamily="34" charset="0"/>
              <a:buChar char="•"/>
              <a:defRPr/>
            </a:pPr>
            <a:r>
              <a:rPr lang="fi-FI" sz="1200" dirty="0">
                <a:solidFill>
                  <a:prstClr val="black"/>
                </a:solidFill>
                <a:latin typeface="Source Sans Pro" panose="020B0503030403020204" pitchFamily="34" charset="0"/>
                <a:ea typeface="Source Sans Pro" panose="020B0503030403020204" pitchFamily="34" charset="0"/>
              </a:rPr>
              <a:t>Oppiakseni myötätuntoista suhtautumista muihin tarvitsen…</a:t>
            </a:r>
          </a:p>
          <a:p>
            <a:pPr marL="685800" lvl="1" indent="-228600">
              <a:buFont typeface="Arial" panose="020B0604020202020204" pitchFamily="34" charset="0"/>
              <a:buChar char="•"/>
              <a:defRPr/>
            </a:pPr>
            <a:r>
              <a:rPr lang="fi-FI" sz="1200" dirty="0">
                <a:solidFill>
                  <a:prstClr val="black"/>
                </a:solidFill>
                <a:latin typeface="Source Sans Pro" panose="020B0503030403020204" pitchFamily="34" charset="0"/>
                <a:ea typeface="Source Sans Pro" panose="020B0503030403020204" pitchFamily="34" charset="0"/>
              </a:rPr>
              <a:t>Kun minulla on paha olla, toivon, että muut… </a:t>
            </a:r>
          </a:p>
          <a:p>
            <a:pPr marL="228600" indent="-228600">
              <a:spcBef>
                <a:spcPts val="600"/>
              </a:spcBef>
              <a:spcAft>
                <a:spcPts val="600"/>
              </a:spcAft>
              <a:buFont typeface="+mj-lt"/>
              <a:buAutoNum type="arabicPeriod"/>
              <a:defRPr/>
            </a:pPr>
            <a:r>
              <a:rPr lang="fi-FI" sz="1200" dirty="0">
                <a:solidFill>
                  <a:prstClr val="black"/>
                </a:solidFill>
                <a:latin typeface="Source Sans Pro" panose="020B0503030403020204" pitchFamily="34" charset="0"/>
                <a:ea typeface="Source Sans Pro" panose="020B0503030403020204" pitchFamily="34" charset="0"/>
              </a:rPr>
              <a:t>Tarpeiden tunnistamisen jälkeen keskustelkaa siitä, millaiset säännöt oppilaat kokisivat tärkeiksi luokassa. Toiset voivat myös olla eri mieltä ja tuoda erilaisia näkökulmia keskusteluun. Pyrkikää siihen, että jokaisen ääni tulisi kuulluksi. Yhdessä opitaan ymmärtämään muiden näkökulmia.</a:t>
            </a:r>
          </a:p>
          <a:p>
            <a:pPr marL="228600" lvl="0" indent="-228600">
              <a:spcBef>
                <a:spcPts val="600"/>
              </a:spcBef>
              <a:spcAft>
                <a:spcPts val="600"/>
              </a:spcAft>
              <a:buFont typeface="+mj-lt"/>
              <a:buAutoNum type="arabicPeriod"/>
              <a:defRPr/>
            </a:pPr>
            <a:r>
              <a:rPr lang="fi-FI" sz="1200" dirty="0">
                <a:solidFill>
                  <a:prstClr val="black"/>
                </a:solidFill>
                <a:latin typeface="Source Sans Pro" panose="020B0503030403020204" pitchFamily="34" charset="0"/>
                <a:ea typeface="Source Sans Pro" panose="020B0503030403020204" pitchFamily="34" charset="0"/>
              </a:rPr>
              <a:t>Yhteiset keskustelun säännöt voidaan koota esimerkiksi julisteeksi luokan seinälle. Yhdessä ryhmässä sovitaan, että sääntöihin sitoudutaan.</a:t>
            </a:r>
          </a:p>
          <a:p>
            <a:pPr>
              <a:spcBef>
                <a:spcPts val="600"/>
              </a:spcBef>
              <a:defRPr/>
            </a:pPr>
            <a:r>
              <a:rPr lang="fi-FI" sz="1200" dirty="0">
                <a:solidFill>
                  <a:prstClr val="black"/>
                </a:solidFill>
                <a:latin typeface="Source Sans Pro" panose="020B0503030403020204" pitchFamily="34" charset="0"/>
                <a:ea typeface="Source Sans Pro" panose="020B0503030403020204" pitchFamily="34" charset="0"/>
              </a:rPr>
              <a:t>Voitte myös käyttää yleisiä ryhmän keskustelun sääntöjä tai kehittää niitä: "Kuuntelen, mitä toinen sanoo. Kerron oman ajatukseni selkeästi. Puhumme vuorotellen.”</a:t>
            </a:r>
            <a:endParaRPr lang="fi-FI" sz="1200" b="1" dirty="0">
              <a:solidFill>
                <a:prstClr val="black"/>
              </a:solidFill>
              <a:latin typeface="Source Sans Pro" panose="020B0503030403020204" pitchFamily="34" charset="0"/>
              <a:ea typeface="Source Sans Pro" panose="020B0503030403020204" pitchFamily="34" charset="0"/>
            </a:endParaRPr>
          </a:p>
          <a:p>
            <a:pPr>
              <a:spcBef>
                <a:spcPts val="1800"/>
              </a:spcBef>
              <a:defRPr/>
            </a:pPr>
            <a:r>
              <a:rPr lang="fi-FI" sz="1200" b="1" dirty="0">
                <a:solidFill>
                  <a:prstClr val="black"/>
                </a:solidFill>
                <a:latin typeface="Source Sans Pro" panose="020B0503030403020204" pitchFamily="34" charset="0"/>
                <a:ea typeface="Source Sans Pro" panose="020B0503030403020204" pitchFamily="34" charset="0"/>
              </a:rPr>
              <a:t>Materiaali: </a:t>
            </a:r>
            <a:r>
              <a:rPr lang="fi-FI" sz="1200" dirty="0">
                <a:solidFill>
                  <a:prstClr val="black"/>
                </a:solidFill>
                <a:latin typeface="Source Sans Pro" panose="020B0503030403020204" pitchFamily="34" charset="0"/>
                <a:ea typeface="Source Sans Pro" panose="020B0503030403020204" pitchFamily="34" charset="0"/>
              </a:rPr>
              <a:t>Keskustelun säännöt – oppilaan ohje </a:t>
            </a:r>
            <a:endParaRPr lang="fi-FI" sz="1200" dirty="0">
              <a:latin typeface="Source Sans Pro" panose="020B0503030403020204" pitchFamily="34" charset="0"/>
              <a:ea typeface="Source Sans Pro" panose="020B0503030403020204" pitchFamily="34" charset="0"/>
            </a:endParaRPr>
          </a:p>
        </p:txBody>
      </p:sp>
      <p:sp>
        <p:nvSpPr>
          <p:cNvPr id="7" name="TextBox 6" descr="Tekstin taustaväri on vihreä. Vihreä väri vastaa aktiviteetin tasoa 1.">
            <a:extLst>
              <a:ext uri="{FF2B5EF4-FFF2-40B4-BE49-F238E27FC236}">
                <a16:creationId xmlns:a16="http://schemas.microsoft.com/office/drawing/2014/main" id="{798438BD-E4E7-88D2-AC8D-7CDF71840182}"/>
              </a:ext>
            </a:extLst>
          </p:cNvPr>
          <p:cNvSpPr txBox="1"/>
          <p:nvPr/>
        </p:nvSpPr>
        <p:spPr>
          <a:xfrm>
            <a:off x="407874" y="1337031"/>
            <a:ext cx="4992385" cy="5171342"/>
          </a:xfrm>
          <a:prstGeom prst="rect">
            <a:avLst/>
          </a:prstGeom>
          <a:solidFill>
            <a:srgbClr val="A4D17D"/>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Source Sans Pro"/>
              <a:ea typeface="+mn-ea"/>
              <a:cs typeface="+mn-cs"/>
            </a:endParaRPr>
          </a:p>
        </p:txBody>
      </p:sp>
      <p:sp>
        <p:nvSpPr>
          <p:cNvPr id="10" name="Tekstiruutu 9">
            <a:extLst>
              <a:ext uri="{FF2B5EF4-FFF2-40B4-BE49-F238E27FC236}">
                <a16:creationId xmlns:a16="http://schemas.microsoft.com/office/drawing/2014/main" id="{C071AA59-C9B4-1924-5950-9F9FD172A136}"/>
              </a:ext>
            </a:extLst>
          </p:cNvPr>
          <p:cNvSpPr txBox="1"/>
          <p:nvPr/>
        </p:nvSpPr>
        <p:spPr>
          <a:xfrm>
            <a:off x="544530" y="1526468"/>
            <a:ext cx="4554248" cy="4862870"/>
          </a:xfrm>
          <a:prstGeom prst="rect">
            <a:avLst/>
          </a:prstGeom>
          <a:noFill/>
        </p:spPr>
        <p:txBody>
          <a:bodyPr wrap="square" rtlCol="0" anchor="t">
            <a:spAutoFit/>
          </a:bodyPr>
          <a:lstStyle/>
          <a:p>
            <a:pPr>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Ala- vai yläkoulu</a:t>
            </a:r>
            <a:r>
              <a:rPr lang="fi-FI" sz="1200" b="1" dirty="0">
                <a:solidFill>
                  <a:prstClr val="black"/>
                </a:solidFill>
                <a:latin typeface="Source Sans Pro"/>
              </a:rPr>
              <a:t>: </a:t>
            </a:r>
            <a:r>
              <a:rPr lang="fi-FI" sz="1200" dirty="0">
                <a:solidFill>
                  <a:prstClr val="black"/>
                </a:solidFill>
                <a:latin typeface="Source Sans Pro"/>
              </a:rPr>
              <a:t>Molemmat</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Miksi:</a:t>
            </a:r>
            <a:r>
              <a:rPr lang="fi-FI" sz="1200" dirty="0">
                <a:solidFill>
                  <a:prstClr val="black"/>
                </a:solidFill>
                <a:latin typeface="Source Sans Pro"/>
              </a:rPr>
              <a:t> </a:t>
            </a:r>
            <a:r>
              <a:rPr kumimoji="0" lang="fi-FI" sz="1200" i="0" u="none" strike="noStrike" kern="1200" cap="none" spc="0" normalizeH="0" baseline="0" dirty="0">
                <a:ln>
                  <a:noFill/>
                </a:ln>
                <a:solidFill>
                  <a:prstClr val="black"/>
                </a:solidFill>
                <a:effectLst/>
                <a:uLnTx/>
                <a:uFillTx/>
                <a:latin typeface="Source Sans Pro"/>
                <a:ea typeface="+mn-ea"/>
                <a:cs typeface="+mn-cs"/>
              </a:rPr>
              <a:t>Sosioemotionaalisten taitojen harjoittelun on todettu edistävän hyvinvointia ja vähentävän ongelmakäyttäytymistä. </a:t>
            </a:r>
            <a:r>
              <a:rPr lang="fi-FI" sz="1200" dirty="0">
                <a:solidFill>
                  <a:prstClr val="black"/>
                </a:solidFill>
                <a:latin typeface="Source Sans Pro"/>
              </a:rPr>
              <a:t>Keskustelun sääntöjen luominen vahvistaa osallisuutta ja tukee sosiaalista tietoisuutta, </a:t>
            </a:r>
            <a:r>
              <a:rPr kumimoji="0" lang="fi-FI" sz="1200" i="0" u="none" strike="noStrike" kern="1200" cap="none" spc="0" normalizeH="0" baseline="0" dirty="0">
                <a:ln>
                  <a:noFill/>
                </a:ln>
                <a:solidFill>
                  <a:prstClr val="black"/>
                </a:solidFill>
                <a:effectLst/>
                <a:uLnTx/>
                <a:uFillTx/>
                <a:latin typeface="Source Sans Pro"/>
                <a:ea typeface="+mn-ea"/>
                <a:cs typeface="+mn-cs"/>
              </a:rPr>
              <a:t>kuuntelemisen taitoa ja muiden näkökulmien ymmärtämistä.</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Yhteys </a:t>
            </a:r>
            <a:r>
              <a:rPr lang="fi-FI" sz="1200" b="1" dirty="0">
                <a:solidFill>
                  <a:prstClr val="black"/>
                </a:solidFill>
                <a:latin typeface="Source Sans Pro"/>
              </a:rPr>
              <a:t>OPS:iin</a:t>
            </a:r>
            <a:r>
              <a:rPr kumimoji="0" lang="fi-FI" sz="1200" b="1" i="0" u="none" strike="noStrike" kern="1200" cap="none" spc="0" normalizeH="0" baseline="0" dirty="0">
                <a:ln>
                  <a:noFill/>
                </a:ln>
                <a:solidFill>
                  <a:prstClr val="black"/>
                </a:solidFill>
                <a:effectLst/>
                <a:uLnTx/>
                <a:uFillTx/>
                <a:latin typeface="Source Sans Pro"/>
                <a:ea typeface="+mn-ea"/>
                <a:cs typeface="+mn-cs"/>
              </a:rPr>
              <a:t>:</a:t>
            </a:r>
            <a:r>
              <a:rPr lang="fi-FI" sz="1200" b="1" dirty="0">
                <a:solidFill>
                  <a:prstClr val="black"/>
                </a:solidFill>
                <a:latin typeface="Source Sans Pro"/>
              </a:rPr>
              <a:t> </a:t>
            </a:r>
            <a:r>
              <a:rPr lang="fi-FI" sz="1200" dirty="0">
                <a:solidFill>
                  <a:prstClr val="black"/>
                </a:solidFill>
                <a:latin typeface="Source Sans Pro"/>
              </a:rPr>
              <a:t>Omien ajatusten ja arvojen tunnistaminen, näkemysten esille tuominen, argumentointi sekä toisten näkemysten kunnioittaminen näkyvät OPS:n laaja-alaisissa taidoissa (L1-L3, L7).</a:t>
            </a:r>
          </a:p>
          <a:p>
            <a:pPr lvl="0">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lvl="0">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Missä tilanteessa</a:t>
            </a:r>
            <a:r>
              <a:rPr lang="fi-FI" sz="1200" b="1" dirty="0">
                <a:solidFill>
                  <a:prstClr val="black"/>
                </a:solidFill>
                <a:latin typeface="Source Sans Pro"/>
              </a:rPr>
              <a:t>:</a:t>
            </a:r>
            <a:r>
              <a:rPr lang="fi-FI" sz="1200" dirty="0">
                <a:solidFill>
                  <a:prstClr val="black"/>
                </a:solidFill>
                <a:latin typeface="Source Sans Pro"/>
              </a:rPr>
              <a:t> Oppitunnilla, kertaluontoisesti esim. lukuvuoden alussa tai ennen ryhmätyöprojektin aloittamista. Myöhemmin keskustelun säännöistä muistutetaan ja niitä voidaan kehittää yhdessä tarpeiden mukaan.</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Kuinka usein: </a:t>
            </a:r>
            <a:r>
              <a:rPr kumimoji="0" lang="fi-FI" sz="1200" i="0" u="none" strike="noStrike" kern="1200" cap="none" spc="0" normalizeH="0" baseline="0" dirty="0">
                <a:ln>
                  <a:noFill/>
                </a:ln>
                <a:solidFill>
                  <a:prstClr val="black"/>
                </a:solidFill>
                <a:effectLst/>
                <a:uLnTx/>
                <a:uFillTx/>
                <a:latin typeface="Source Sans Pro"/>
                <a:ea typeface="+mn-ea"/>
                <a:cs typeface="+mn-cs"/>
              </a:rPr>
              <a:t>Kertaluontoinen</a:t>
            </a:r>
            <a:r>
              <a:rPr kumimoji="0" lang="fi-FI" sz="1200" i="0" u="none" strike="noStrike" kern="1200" cap="none" spc="0" normalizeH="0" dirty="0">
                <a:ln>
                  <a:noFill/>
                </a:ln>
                <a:solidFill>
                  <a:prstClr val="black"/>
                </a:solidFill>
                <a:effectLst/>
                <a:uLnTx/>
                <a:uFillTx/>
                <a:latin typeface="Source Sans Pro"/>
                <a:ea typeface="+mn-ea"/>
                <a:cs typeface="+mn-cs"/>
              </a:rPr>
              <a:t> yhteinen keskustelu</a:t>
            </a: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Kesto: </a:t>
            </a:r>
            <a:r>
              <a:rPr lang="fi-FI" sz="1200" dirty="0">
                <a:solidFill>
                  <a:prstClr val="black"/>
                </a:solidFill>
                <a:latin typeface="Source Sans Pro"/>
              </a:rPr>
              <a:t>20–45 minuuttia</a:t>
            </a: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200" b="1"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i-FI" sz="1200" b="1" i="0" u="none" strike="noStrike" kern="1200" cap="none" spc="0" normalizeH="0" baseline="0" dirty="0">
                <a:ln>
                  <a:noFill/>
                </a:ln>
                <a:solidFill>
                  <a:prstClr val="black"/>
                </a:solidFill>
                <a:effectLst/>
                <a:uLnTx/>
                <a:uFillTx/>
                <a:latin typeface="Source Sans Pro"/>
                <a:ea typeface="+mn-ea"/>
                <a:cs typeface="+mn-cs"/>
              </a:rPr>
              <a:t>Yksin vai yhdessä</a:t>
            </a:r>
            <a:r>
              <a:rPr lang="fi-FI" sz="1200" b="1" dirty="0">
                <a:solidFill>
                  <a:prstClr val="black"/>
                </a:solidFill>
                <a:latin typeface="Source Sans Pro"/>
              </a:rPr>
              <a:t>:</a:t>
            </a:r>
            <a:r>
              <a:rPr lang="fi-FI" sz="1200" dirty="0">
                <a:solidFill>
                  <a:prstClr val="black"/>
                </a:solidFill>
                <a:latin typeface="Source Sans Pro"/>
              </a:rPr>
              <a:t> Yhdessä</a:t>
            </a:r>
            <a:endParaRPr kumimoji="0" lang="fi-FI" sz="1200" b="0" i="0" u="none" strike="noStrike" kern="1200" cap="none" spc="0" normalizeH="0" baseline="0" dirty="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i-FI" sz="1200" b="1" dirty="0">
              <a:solidFill>
                <a:prstClr val="black"/>
              </a:solidFill>
              <a:latin typeface="Source Sans Pro"/>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1" dirty="0">
                <a:solidFill>
                  <a:prstClr val="black"/>
                </a:solidFill>
                <a:latin typeface="Source Sans Pro"/>
              </a:rPr>
              <a:t>Aktiviteetin taso (1–3):</a:t>
            </a:r>
            <a:r>
              <a:rPr lang="fi-FI" sz="1200" dirty="0">
                <a:solidFill>
                  <a:prstClr val="black"/>
                </a:solidFill>
                <a:latin typeface="Source Sans Pro"/>
              </a:rPr>
              <a:t> 1</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1" i="0" u="none" strike="noStrike" kern="1200" cap="none" spc="0" normalizeH="0" baseline="0" noProof="0" dirty="0">
              <a:ln>
                <a:noFill/>
              </a:ln>
              <a:solidFill>
                <a:prstClr val="black"/>
              </a:solidFill>
              <a:effectLst/>
              <a:uLnTx/>
              <a:uFillTx/>
              <a:latin typeface="Source Sans Pro"/>
              <a:ea typeface="+mn-ea"/>
              <a:cs typeface="+mn-cs"/>
            </a:endParaRPr>
          </a:p>
        </p:txBody>
      </p:sp>
      <p:sp>
        <p:nvSpPr>
          <p:cNvPr id="4" name="Suorakulmio 3">
            <a:extLst>
              <a:ext uri="{FF2B5EF4-FFF2-40B4-BE49-F238E27FC236}">
                <a16:creationId xmlns:a16="http://schemas.microsoft.com/office/drawing/2014/main" id="{288F203C-2757-F010-E686-8F020C6F0E3E}"/>
              </a:ext>
              <a:ext uri="{C183D7F6-B498-43B3-948B-1728B52AA6E4}">
                <adec:decorative xmlns:adec="http://schemas.microsoft.com/office/drawing/2017/decorative" val="1"/>
              </a:ext>
            </a:extLst>
          </p:cNvPr>
          <p:cNvSpPr/>
          <p:nvPr/>
        </p:nvSpPr>
        <p:spPr>
          <a:xfrm>
            <a:off x="10638556" y="239477"/>
            <a:ext cx="1258934" cy="1246373"/>
          </a:xfrm>
          <a:custGeom>
            <a:avLst/>
            <a:gdLst>
              <a:gd name="connsiteX0" fmla="*/ 0 w 1258934"/>
              <a:gd name="connsiteY0" fmla="*/ 0 h 1246373"/>
              <a:gd name="connsiteX1" fmla="*/ 407055 w 1258934"/>
              <a:gd name="connsiteY1" fmla="*/ 0 h 1246373"/>
              <a:gd name="connsiteX2" fmla="*/ 788932 w 1258934"/>
              <a:gd name="connsiteY2" fmla="*/ 0 h 1246373"/>
              <a:gd name="connsiteX3" fmla="*/ 1258934 w 1258934"/>
              <a:gd name="connsiteY3" fmla="*/ 0 h 1246373"/>
              <a:gd name="connsiteX4" fmla="*/ 1258934 w 1258934"/>
              <a:gd name="connsiteY4" fmla="*/ 402994 h 1246373"/>
              <a:gd name="connsiteX5" fmla="*/ 1258934 w 1258934"/>
              <a:gd name="connsiteY5" fmla="*/ 793524 h 1246373"/>
              <a:gd name="connsiteX6" fmla="*/ 1258934 w 1258934"/>
              <a:gd name="connsiteY6" fmla="*/ 1246373 h 1246373"/>
              <a:gd name="connsiteX7" fmla="*/ 839289 w 1258934"/>
              <a:gd name="connsiteY7" fmla="*/ 1246373 h 1246373"/>
              <a:gd name="connsiteX8" fmla="*/ 394466 w 1258934"/>
              <a:gd name="connsiteY8" fmla="*/ 1246373 h 1246373"/>
              <a:gd name="connsiteX9" fmla="*/ 0 w 1258934"/>
              <a:gd name="connsiteY9" fmla="*/ 1246373 h 1246373"/>
              <a:gd name="connsiteX10" fmla="*/ 0 w 1258934"/>
              <a:gd name="connsiteY10" fmla="*/ 830915 h 1246373"/>
              <a:gd name="connsiteX11" fmla="*/ 0 w 1258934"/>
              <a:gd name="connsiteY11" fmla="*/ 427921 h 1246373"/>
              <a:gd name="connsiteX12" fmla="*/ 0 w 1258934"/>
              <a:gd name="connsiteY12" fmla="*/ 0 h 1246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8934" h="1246373" extrusionOk="0">
                <a:moveTo>
                  <a:pt x="0" y="0"/>
                </a:moveTo>
                <a:cubicBezTo>
                  <a:pt x="155559" y="-10475"/>
                  <a:pt x="248430" y="44533"/>
                  <a:pt x="407055" y="0"/>
                </a:cubicBezTo>
                <a:cubicBezTo>
                  <a:pt x="565681" y="-44533"/>
                  <a:pt x="655147" y="11629"/>
                  <a:pt x="788932" y="0"/>
                </a:cubicBezTo>
                <a:cubicBezTo>
                  <a:pt x="922717" y="-11629"/>
                  <a:pt x="1025963" y="4374"/>
                  <a:pt x="1258934" y="0"/>
                </a:cubicBezTo>
                <a:cubicBezTo>
                  <a:pt x="1304881" y="85600"/>
                  <a:pt x="1229408" y="306812"/>
                  <a:pt x="1258934" y="402994"/>
                </a:cubicBezTo>
                <a:cubicBezTo>
                  <a:pt x="1288460" y="499176"/>
                  <a:pt x="1238459" y="601126"/>
                  <a:pt x="1258934" y="793524"/>
                </a:cubicBezTo>
                <a:cubicBezTo>
                  <a:pt x="1279409" y="985922"/>
                  <a:pt x="1244854" y="1148916"/>
                  <a:pt x="1258934" y="1246373"/>
                </a:cubicBezTo>
                <a:cubicBezTo>
                  <a:pt x="1089085" y="1287420"/>
                  <a:pt x="1035653" y="1243257"/>
                  <a:pt x="839289" y="1246373"/>
                </a:cubicBezTo>
                <a:cubicBezTo>
                  <a:pt x="642926" y="1249489"/>
                  <a:pt x="538760" y="1229300"/>
                  <a:pt x="394466" y="1246373"/>
                </a:cubicBezTo>
                <a:cubicBezTo>
                  <a:pt x="250172" y="1263446"/>
                  <a:pt x="173148" y="1227647"/>
                  <a:pt x="0" y="1246373"/>
                </a:cubicBezTo>
                <a:cubicBezTo>
                  <a:pt x="-23313" y="1054276"/>
                  <a:pt x="20776" y="929286"/>
                  <a:pt x="0" y="830915"/>
                </a:cubicBezTo>
                <a:cubicBezTo>
                  <a:pt x="-20776" y="732544"/>
                  <a:pt x="24648" y="523774"/>
                  <a:pt x="0" y="427921"/>
                </a:cubicBezTo>
                <a:cubicBezTo>
                  <a:pt x="-24648" y="332068"/>
                  <a:pt x="23822" y="115617"/>
                  <a:pt x="0" y="0"/>
                </a:cubicBezTo>
                <a:close/>
              </a:path>
            </a:pathLst>
          </a:custGeom>
          <a:noFill/>
          <a:ln>
            <a:solidFill>
              <a:schemeClr val="accent4">
                <a:lumMod val="75000"/>
              </a:schemeClr>
            </a:solidFill>
            <a:prstDash val="solid"/>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kstiruutu 10">
            <a:extLst>
              <a:ext uri="{FF2B5EF4-FFF2-40B4-BE49-F238E27FC236}">
                <a16:creationId xmlns:a16="http://schemas.microsoft.com/office/drawing/2014/main" id="{20B52EB5-7747-968A-1F83-405BA710777B}"/>
              </a:ext>
              <a:ext uri="{C183D7F6-B498-43B3-948B-1728B52AA6E4}">
                <adec:decorative xmlns:adec="http://schemas.microsoft.com/office/drawing/2017/decorative" val="1"/>
              </a:ext>
            </a:extLst>
          </p:cNvPr>
          <p:cNvSpPr txBox="1"/>
          <p:nvPr/>
        </p:nvSpPr>
        <p:spPr>
          <a:xfrm>
            <a:off x="10525561" y="1215299"/>
            <a:ext cx="1484923" cy="276999"/>
          </a:xfrm>
          <a:prstGeom prst="rect">
            <a:avLst/>
          </a:prstGeom>
          <a:noFill/>
        </p:spPr>
        <p:txBody>
          <a:bodyPr wrap="square" rtlCol="0">
            <a:spAutoFit/>
          </a:bodyPr>
          <a:lstStyle/>
          <a:p>
            <a:pPr algn="ctr"/>
            <a:r>
              <a:rPr lang="fi-FI" sz="1200" dirty="0">
                <a:latin typeface="Cambria" panose="02040503050406030204" pitchFamily="18" charset="0"/>
                <a:ea typeface="Source Sans Pro" panose="020B0503030403020204" pitchFamily="34" charset="0"/>
              </a:rPr>
              <a:t>Vuorovaikutus</a:t>
            </a:r>
          </a:p>
        </p:txBody>
      </p:sp>
      <p:pic>
        <p:nvPicPr>
          <p:cNvPr id="8" name="Kuva 7" descr="Kuva palapelin palasta. Kuva viittaa vuorovaikutusta tukevaan interventioaktiviteettiin.">
            <a:extLst>
              <a:ext uri="{FF2B5EF4-FFF2-40B4-BE49-F238E27FC236}">
                <a16:creationId xmlns:a16="http://schemas.microsoft.com/office/drawing/2014/main" id="{8C1C2092-4C7B-55F7-9FB5-C1FBC8341523}"/>
              </a:ext>
            </a:extLst>
          </p:cNvPr>
          <p:cNvPicPr>
            <a:picLocks noChangeAspect="1"/>
          </p:cNvPicPr>
          <p:nvPr/>
        </p:nvPicPr>
        <p:blipFill>
          <a:blip r:embed="rId3"/>
          <a:stretch>
            <a:fillRect/>
          </a:stretch>
        </p:blipFill>
        <p:spPr>
          <a:xfrm>
            <a:off x="10749396" y="321321"/>
            <a:ext cx="1037252" cy="899248"/>
          </a:xfrm>
          <a:prstGeom prst="rect">
            <a:avLst/>
          </a:prstGeom>
        </p:spPr>
      </p:pic>
      <p:sp>
        <p:nvSpPr>
          <p:cNvPr id="13" name="TextBox 12">
            <a:extLst>
              <a:ext uri="{FF2B5EF4-FFF2-40B4-BE49-F238E27FC236}">
                <a16:creationId xmlns:a16="http://schemas.microsoft.com/office/drawing/2014/main" id="{308363D1-D9C5-515D-B9FA-7CE92736B616}"/>
              </a:ext>
            </a:extLst>
          </p:cNvPr>
          <p:cNvSpPr txBox="1"/>
          <p:nvPr/>
        </p:nvSpPr>
        <p:spPr>
          <a:xfrm>
            <a:off x="0" y="842477"/>
            <a:ext cx="12170100"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1400" i="0" u="none" strike="noStrike" kern="1200" cap="none" spc="0" normalizeH="0" baseline="0" noProof="0" dirty="0">
                <a:ln>
                  <a:noFill/>
                </a:ln>
                <a:solidFill>
                  <a:prstClr val="black"/>
                </a:solidFill>
                <a:effectLst/>
                <a:uLnTx/>
                <a:uFillTx/>
                <a:latin typeface="Source Sans Pro"/>
                <a:ea typeface="+mn-ea"/>
                <a:cs typeface="+mn-cs"/>
              </a:rPr>
              <a:t>Luodaan oppilaiden tarpeista lähtevät säännöt keskustelulle</a:t>
            </a:r>
            <a:r>
              <a:rPr kumimoji="0" lang="fi-FI" sz="1200" i="0" u="none" strike="noStrike" kern="1200" cap="none" spc="0" normalizeH="0" baseline="0" noProof="0" dirty="0">
                <a:ln>
                  <a:noFill/>
                </a:ln>
                <a:solidFill>
                  <a:prstClr val="black"/>
                </a:solidFill>
                <a:effectLst/>
                <a:uLnTx/>
                <a:uFillTx/>
                <a:latin typeface="Source Sans Pro"/>
                <a:ea typeface="+mn-ea"/>
                <a:cs typeface="+mn-cs"/>
              </a:rPr>
              <a:t>.</a:t>
            </a:r>
          </a:p>
        </p:txBody>
      </p:sp>
      <p:sp>
        <p:nvSpPr>
          <p:cNvPr id="5" name="Title 1">
            <a:extLst>
              <a:ext uri="{FF2B5EF4-FFF2-40B4-BE49-F238E27FC236}">
                <a16:creationId xmlns:a16="http://schemas.microsoft.com/office/drawing/2014/main" id="{44344F2B-87AC-A382-A132-A6AD483D7F16}"/>
              </a:ext>
            </a:extLst>
          </p:cNvPr>
          <p:cNvSpPr txBox="1">
            <a:spLocks noGrp="1"/>
          </p:cNvSpPr>
          <p:nvPr>
            <p:ph type="title" idx="4294967295"/>
          </p:nvPr>
        </p:nvSpPr>
        <p:spPr>
          <a:xfrm>
            <a:off x="1107328" y="236263"/>
            <a:ext cx="9977343" cy="678821"/>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i-FI" sz="3200" b="1" dirty="0">
                <a:latin typeface="Source Sans Pro" panose="020B0503030403020204" pitchFamily="34" charset="0"/>
                <a:ea typeface="Source Sans Pro" panose="020B0503030403020204" pitchFamily="34" charset="0"/>
              </a:rPr>
              <a:t>Keskustelun säännöt</a:t>
            </a:r>
            <a:endPar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endParaRPr>
          </a:p>
        </p:txBody>
      </p:sp>
      <p:pic>
        <p:nvPicPr>
          <p:cNvPr id="2" name="Picture 2" descr="SchoolWell-hankkeen logo.">
            <a:extLst>
              <a:ext uri="{FF2B5EF4-FFF2-40B4-BE49-F238E27FC236}">
                <a16:creationId xmlns:a16="http://schemas.microsoft.com/office/drawing/2014/main" id="{28878A07-40C6-5DB7-2EEB-2FFE986FFF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7480" y="107273"/>
            <a:ext cx="1151599" cy="1155438"/>
          </a:xfrm>
          <a:prstGeom prst="rect">
            <a:avLst/>
          </a:prstGeom>
        </p:spPr>
      </p:pic>
    </p:spTree>
    <p:extLst>
      <p:ext uri="{BB962C8B-B14F-4D97-AF65-F5344CB8AC3E}">
        <p14:creationId xmlns:p14="http://schemas.microsoft.com/office/powerpoint/2010/main" val="6313970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38E4C7-EE27-AEEE-43A9-2FE3C85F31D8}"/>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CE8B257-8A70-6F1A-D39C-087B934CD67E}"/>
              </a:ext>
            </a:extLst>
          </p:cNvPr>
          <p:cNvSpPr txBox="1"/>
          <p:nvPr/>
        </p:nvSpPr>
        <p:spPr>
          <a:xfrm>
            <a:off x="729763" y="1421891"/>
            <a:ext cx="10130590" cy="4814267"/>
          </a:xfrm>
          <a:prstGeom prst="rect">
            <a:avLst/>
          </a:prstGeom>
          <a:noFill/>
        </p:spPr>
        <p:txBody>
          <a:bodyPr wrap="square" numCol="1" rtlCol="0" anchor="t">
            <a:spAutoFit/>
          </a:bodyPr>
          <a:lstStyle/>
          <a:p>
            <a:pPr>
              <a:spcAft>
                <a:spcPts val="600"/>
              </a:spcAft>
              <a:defRPr/>
            </a:pPr>
            <a:r>
              <a:rPr kumimoji="0" lang="fi-FI" sz="2000" i="0" u="none" strike="noStrike" kern="1200" cap="none" spc="0" normalizeH="0" baseline="0" noProof="0" dirty="0">
                <a:ln>
                  <a:noFill/>
                </a:ln>
                <a:solidFill>
                  <a:prstClr val="black"/>
                </a:solidFill>
                <a:effectLst/>
                <a:uLnTx/>
                <a:uFillTx/>
                <a:latin typeface="Source Sans Pro"/>
                <a:ea typeface="+mn-ea"/>
                <a:cs typeface="+mn-cs"/>
              </a:rPr>
              <a:t>Millainen keskustelu luokassa tai ryhmässä on sellaista, johon sinun on mukava osallistua? Millaisessa keskustelussa voit kokea, että sinua kuunnellaan?</a:t>
            </a:r>
          </a:p>
          <a:p>
            <a:pPr>
              <a:spcAft>
                <a:spcPts val="600"/>
              </a:spcAft>
              <a:defRPr/>
            </a:pPr>
            <a:endParaRPr kumimoji="0" lang="fi-FI" sz="2000" i="0" u="none" strike="noStrike" kern="1200" cap="none" spc="0" normalizeH="0" baseline="0" noProof="0" dirty="0">
              <a:ln>
                <a:noFill/>
              </a:ln>
              <a:solidFill>
                <a:prstClr val="black"/>
              </a:solidFill>
              <a:effectLst/>
              <a:uLnTx/>
              <a:uFillTx/>
              <a:latin typeface="Source Sans Pro"/>
              <a:ea typeface="+mn-ea"/>
              <a:cs typeface="+mn-cs"/>
            </a:endParaRPr>
          </a:p>
          <a:p>
            <a:pPr>
              <a:lnSpc>
                <a:spcPct val="150000"/>
              </a:lnSpc>
              <a:spcAft>
                <a:spcPts val="600"/>
              </a:spcAft>
              <a:defRPr/>
            </a:pPr>
            <a:r>
              <a:rPr kumimoji="0" lang="fi-FI" sz="2000" i="0" u="none" strike="noStrike" kern="1200" cap="none" spc="0" normalizeH="0" baseline="0" noProof="0" dirty="0">
                <a:ln>
                  <a:noFill/>
                </a:ln>
                <a:solidFill>
                  <a:prstClr val="black"/>
                </a:solidFill>
                <a:effectLst/>
                <a:uLnTx/>
                <a:uFillTx/>
                <a:latin typeface="Source Sans Pro"/>
                <a:ea typeface="+mn-ea"/>
                <a:cs typeface="+mn-cs"/>
              </a:rPr>
              <a:t>Täydennä seuraavat lauseet:</a:t>
            </a:r>
          </a:p>
          <a:p>
            <a:pPr marL="628650" lvl="1" indent="-171450">
              <a:lnSpc>
                <a:spcPct val="150000"/>
              </a:lnSpc>
              <a:spcAft>
                <a:spcPts val="600"/>
              </a:spcAft>
              <a:buFont typeface="Arial" panose="020B0604020202020204" pitchFamily="34" charset="0"/>
              <a:buChar char="•"/>
              <a:defRPr/>
            </a:pPr>
            <a:r>
              <a:rPr kumimoji="0" lang="fi-FI" sz="2000" i="0" u="none" strike="noStrike" kern="1200" cap="none" spc="0" normalizeH="0" baseline="0" noProof="0" dirty="0">
                <a:ln>
                  <a:noFill/>
                </a:ln>
                <a:solidFill>
                  <a:prstClr val="black"/>
                </a:solidFill>
                <a:effectLst/>
                <a:uLnTx/>
                <a:uFillTx/>
                <a:latin typeface="Source Sans Pro"/>
                <a:ea typeface="+mn-ea"/>
                <a:cs typeface="+mn-cs"/>
              </a:rPr>
              <a:t>Minun on helppo kertoa ajatuksistani, kun…</a:t>
            </a:r>
          </a:p>
          <a:p>
            <a:pPr marL="628650" lvl="1" indent="-171450">
              <a:lnSpc>
                <a:spcPct val="150000"/>
              </a:lnSpc>
              <a:spcAft>
                <a:spcPts val="600"/>
              </a:spcAft>
              <a:buFont typeface="Arial" panose="020B0604020202020204" pitchFamily="34" charset="0"/>
              <a:buChar char="•"/>
              <a:defRPr/>
            </a:pPr>
            <a:r>
              <a:rPr kumimoji="0" lang="fi-FI" sz="2000" i="0" u="none" strike="noStrike" kern="1200" cap="none" spc="0" normalizeH="0" baseline="0" noProof="0" dirty="0">
                <a:ln>
                  <a:noFill/>
                </a:ln>
                <a:solidFill>
                  <a:prstClr val="black"/>
                </a:solidFill>
                <a:effectLst/>
                <a:uLnTx/>
                <a:uFillTx/>
                <a:latin typeface="Source Sans Pro"/>
                <a:ea typeface="+mn-ea"/>
                <a:cs typeface="+mn-cs"/>
              </a:rPr>
              <a:t>Kuuntelemiseen keskittyminen on helpointa, kun…</a:t>
            </a:r>
          </a:p>
          <a:p>
            <a:pPr marL="628650" lvl="1" indent="-171450">
              <a:lnSpc>
                <a:spcPct val="150000"/>
              </a:lnSpc>
              <a:spcAft>
                <a:spcPts val="600"/>
              </a:spcAft>
              <a:buFont typeface="Arial" panose="020B0604020202020204" pitchFamily="34" charset="0"/>
              <a:buChar char="•"/>
              <a:defRPr/>
            </a:pPr>
            <a:r>
              <a:rPr kumimoji="0" lang="fi-FI" sz="2000" i="0" u="none" strike="noStrike" kern="1200" cap="none" spc="0" normalizeH="0" baseline="0" noProof="0" dirty="0">
                <a:ln>
                  <a:noFill/>
                </a:ln>
                <a:solidFill>
                  <a:prstClr val="black"/>
                </a:solidFill>
                <a:effectLst/>
                <a:uLnTx/>
                <a:uFillTx/>
                <a:latin typeface="Source Sans Pro"/>
                <a:ea typeface="+mn-ea"/>
                <a:cs typeface="+mn-cs"/>
              </a:rPr>
              <a:t>Minusta tuntuu, että minua arvostetaan, kun…</a:t>
            </a:r>
          </a:p>
          <a:p>
            <a:pPr marL="628650" lvl="1" indent="-171450">
              <a:lnSpc>
                <a:spcPct val="150000"/>
              </a:lnSpc>
              <a:spcAft>
                <a:spcPts val="600"/>
              </a:spcAft>
              <a:buFont typeface="Arial" panose="020B0604020202020204" pitchFamily="34" charset="0"/>
              <a:buChar char="•"/>
              <a:defRPr/>
            </a:pPr>
            <a:r>
              <a:rPr kumimoji="0" lang="fi-FI" sz="2000" i="0" u="none" strike="noStrike" kern="1200" cap="none" spc="0" normalizeH="0" baseline="0" noProof="0" dirty="0">
                <a:ln>
                  <a:noFill/>
                </a:ln>
                <a:solidFill>
                  <a:prstClr val="black"/>
                </a:solidFill>
                <a:effectLst/>
                <a:uLnTx/>
                <a:uFillTx/>
                <a:latin typeface="Source Sans Pro"/>
                <a:ea typeface="+mn-ea"/>
                <a:cs typeface="+mn-cs"/>
              </a:rPr>
              <a:t>Luottamustani muihin ryhmäläisiin vahvistaa se, kun…</a:t>
            </a:r>
          </a:p>
          <a:p>
            <a:pPr marL="628650" lvl="1" indent="-171450">
              <a:lnSpc>
                <a:spcPct val="150000"/>
              </a:lnSpc>
              <a:spcAft>
                <a:spcPts val="600"/>
              </a:spcAft>
              <a:buFont typeface="Arial" panose="020B0604020202020204" pitchFamily="34" charset="0"/>
              <a:buChar char="•"/>
              <a:defRPr/>
            </a:pPr>
            <a:r>
              <a:rPr kumimoji="0" lang="fi-FI" sz="2000" i="0" u="none" strike="noStrike" kern="1200" cap="none" spc="0" normalizeH="0" baseline="0" noProof="0" dirty="0">
                <a:ln>
                  <a:noFill/>
                </a:ln>
                <a:solidFill>
                  <a:prstClr val="black"/>
                </a:solidFill>
                <a:effectLst/>
                <a:uLnTx/>
                <a:uFillTx/>
                <a:latin typeface="Source Sans Pro"/>
                <a:ea typeface="+mn-ea"/>
                <a:cs typeface="+mn-cs"/>
              </a:rPr>
              <a:t>Oppiakseni myötätuntoista suhtautumista muihin tarvitsen…</a:t>
            </a:r>
          </a:p>
          <a:p>
            <a:pPr marL="628650" lvl="1" indent="-171450">
              <a:lnSpc>
                <a:spcPct val="150000"/>
              </a:lnSpc>
              <a:spcAft>
                <a:spcPts val="600"/>
              </a:spcAft>
              <a:buFont typeface="Arial" panose="020B0604020202020204" pitchFamily="34" charset="0"/>
              <a:buChar char="•"/>
              <a:defRPr/>
            </a:pPr>
            <a:r>
              <a:rPr kumimoji="0" lang="fi-FI" sz="2000" i="0" u="none" strike="noStrike" kern="1200" cap="none" spc="0" normalizeH="0" baseline="0" noProof="0" dirty="0">
                <a:ln>
                  <a:noFill/>
                </a:ln>
                <a:solidFill>
                  <a:prstClr val="black"/>
                </a:solidFill>
                <a:effectLst/>
                <a:uLnTx/>
                <a:uFillTx/>
                <a:latin typeface="Source Sans Pro"/>
                <a:ea typeface="+mn-ea"/>
                <a:cs typeface="+mn-cs"/>
              </a:rPr>
              <a:t>Kun minulla on paha olla, toivon, että muut… </a:t>
            </a:r>
          </a:p>
        </p:txBody>
      </p:sp>
      <p:sp>
        <p:nvSpPr>
          <p:cNvPr id="2" name="Otsikko 1">
            <a:extLst>
              <a:ext uri="{FF2B5EF4-FFF2-40B4-BE49-F238E27FC236}">
                <a16:creationId xmlns:a16="http://schemas.microsoft.com/office/drawing/2014/main" id="{ADE437EA-7355-FB87-3660-B5DFAC914A5B}"/>
              </a:ext>
            </a:extLst>
          </p:cNvPr>
          <p:cNvSpPr txBox="1">
            <a:spLocks noGrp="1"/>
          </p:cNvSpPr>
          <p:nvPr>
            <p:ph type="title" idx="4294967295"/>
          </p:nvPr>
        </p:nvSpPr>
        <p:spPr>
          <a:xfrm>
            <a:off x="729763" y="612354"/>
            <a:ext cx="10515600" cy="7121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i-FI" sz="3200" b="1"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Keskustelun säännöt </a:t>
            </a:r>
            <a:r>
              <a:rPr kumimoji="0" lang="fi-FI" sz="3200" i="0" u="none" strike="noStrike" kern="1200" cap="none" spc="0" normalizeH="0" baseline="0" noProof="0" dirty="0">
                <a:ln>
                  <a:noFill/>
                </a:ln>
                <a:solidFill>
                  <a:schemeClr val="tx1"/>
                </a:solidFill>
                <a:effectLst/>
                <a:uLnTx/>
                <a:uFillTx/>
                <a:latin typeface="Source Sans Pro" panose="020B0503030403020204" pitchFamily="34" charset="0"/>
                <a:ea typeface="Source Sans Pro" panose="020B0503030403020204" pitchFamily="34" charset="0"/>
                <a:cs typeface="+mj-cs"/>
              </a:rPr>
              <a:t>– oppilaan ohje</a:t>
            </a:r>
          </a:p>
        </p:txBody>
      </p:sp>
      <p:pic>
        <p:nvPicPr>
          <p:cNvPr id="3" name="Picture 2" descr="SchoolWell-hankkeen logo.">
            <a:extLst>
              <a:ext uri="{FF2B5EF4-FFF2-40B4-BE49-F238E27FC236}">
                <a16:creationId xmlns:a16="http://schemas.microsoft.com/office/drawing/2014/main" id="{BFA2E016-1F90-0376-5DE7-7A950AEF58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0" y="168823"/>
            <a:ext cx="1306946" cy="1311303"/>
          </a:xfrm>
          <a:prstGeom prst="rect">
            <a:avLst/>
          </a:prstGeom>
        </p:spPr>
      </p:pic>
    </p:spTree>
    <p:extLst>
      <p:ext uri="{BB962C8B-B14F-4D97-AF65-F5344CB8AC3E}">
        <p14:creationId xmlns:p14="http://schemas.microsoft.com/office/powerpoint/2010/main" val="2670444829"/>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4777</Words>
  <Application>Microsoft Office PowerPoint</Application>
  <PresentationFormat>Widescreen</PresentationFormat>
  <Paragraphs>503</Paragraphs>
  <Slides>22</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22</vt:i4>
      </vt:variant>
    </vt:vector>
  </HeadingPairs>
  <TitlesOfParts>
    <vt:vector size="30" baseType="lpstr">
      <vt:lpstr>Aptos</vt:lpstr>
      <vt:lpstr>Aptos Display</vt:lpstr>
      <vt:lpstr>Arial</vt:lpstr>
      <vt:lpstr>Arial Nova</vt:lpstr>
      <vt:lpstr>Calibri</vt:lpstr>
      <vt:lpstr>Cambria</vt:lpstr>
      <vt:lpstr>Source Sans Pro</vt:lpstr>
      <vt:lpstr>Office-teema</vt:lpstr>
      <vt:lpstr>Tunne- ja vuorovaikutustaidot Taso 1</vt:lpstr>
      <vt:lpstr>Polku: tunne- ja vuorovaikutustaidot</vt:lpstr>
      <vt:lpstr>Tunnekartta (1/2)</vt:lpstr>
      <vt:lpstr>Tunnekartta (2/2)</vt:lpstr>
      <vt:lpstr>Tunnekartta – esimerkkejä tunnekartan käyttöön</vt:lpstr>
      <vt:lpstr>Tavoitteen asettamisen harjoitus</vt:lpstr>
      <vt:lpstr>Tavoitteen asettamisen harjoitus – oppilaan ohje</vt:lpstr>
      <vt:lpstr>Keskustelun säännöt</vt:lpstr>
      <vt:lpstr>Keskustelun säännöt – oppilaan ohje</vt:lpstr>
      <vt:lpstr>GO GO (Give One, Get One)</vt:lpstr>
      <vt:lpstr>Tunne- ja vuorovaikutustaidot Taso 2</vt:lpstr>
      <vt:lpstr>Sijoita itsesi</vt:lpstr>
      <vt:lpstr>Sijoita itsesi – esimerkkiväittämiä netinkäytöstä</vt:lpstr>
      <vt:lpstr>Sijoita itsesi – esimerkkiväittämiä tunnetaidoista</vt:lpstr>
      <vt:lpstr>Kuuntelemisharjoitus</vt:lpstr>
      <vt:lpstr>Neljä nurkkaa (roolinottoversio)</vt:lpstr>
      <vt:lpstr>Yhden sanan kiteytys</vt:lpstr>
      <vt:lpstr>Ärsytysmittari</vt:lpstr>
      <vt:lpstr>PowerPoint Presentation</vt:lpstr>
      <vt:lpstr>Tunne- ja vuorovaikutustaidot Taso 3</vt:lpstr>
      <vt:lpstr>Arvaa tunne</vt:lpstr>
      <vt:lpstr>Kertomusharjoitus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Päivi Nilivaara (TAU)</dc:creator>
  <cp:lastModifiedBy>Niemistö, Donna</cp:lastModifiedBy>
  <cp:revision>3</cp:revision>
  <dcterms:created xsi:type="dcterms:W3CDTF">2024-08-06T06:05:56Z</dcterms:created>
  <dcterms:modified xsi:type="dcterms:W3CDTF">2025-01-29T14:31:33Z</dcterms:modified>
</cp:coreProperties>
</file>