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419" r:id="rId2"/>
    <p:sldId id="420" r:id="rId3"/>
    <p:sldId id="421" r:id="rId4"/>
    <p:sldId id="344" r:id="rId5"/>
    <p:sldId id="314" r:id="rId6"/>
    <p:sldId id="333" r:id="rId7"/>
    <p:sldId id="321" r:id="rId8"/>
    <p:sldId id="334" r:id="rId9"/>
    <p:sldId id="322" r:id="rId10"/>
    <p:sldId id="335" r:id="rId11"/>
    <p:sldId id="323" r:id="rId12"/>
    <p:sldId id="336" r:id="rId13"/>
    <p:sldId id="324" r:id="rId14"/>
    <p:sldId id="343" r:id="rId15"/>
    <p:sldId id="337" r:id="rId16"/>
    <p:sldId id="338" r:id="rId17"/>
    <p:sldId id="325" r:id="rId18"/>
    <p:sldId id="326" r:id="rId19"/>
    <p:sldId id="339" r:id="rId20"/>
    <p:sldId id="381" r:id="rId21"/>
    <p:sldId id="387" r:id="rId22"/>
    <p:sldId id="385" r:id="rId23"/>
    <p:sldId id="383" r:id="rId24"/>
    <p:sldId id="389" r:id="rId25"/>
    <p:sldId id="404" r:id="rId26"/>
    <p:sldId id="391" r:id="rId27"/>
    <p:sldId id="407" r:id="rId28"/>
    <p:sldId id="412" r:id="rId29"/>
    <p:sldId id="409" r:id="rId30"/>
    <p:sldId id="413" r:id="rId31"/>
    <p:sldId id="414" r:id="rId32"/>
    <p:sldId id="415" r:id="rId33"/>
    <p:sldId id="320" r:id="rId34"/>
    <p:sldId id="340" r:id="rId35"/>
    <p:sldId id="330" r:id="rId36"/>
    <p:sldId id="341" r:id="rId37"/>
    <p:sldId id="331" r:id="rId38"/>
    <p:sldId id="342" r:id="rId39"/>
    <p:sldId id="377" r:id="rId40"/>
    <p:sldId id="379" r:id="rId41"/>
    <p:sldId id="393" r:id="rId42"/>
    <p:sldId id="396" r:id="rId43"/>
    <p:sldId id="416" r:id="rId44"/>
    <p:sldId id="372" r:id="rId45"/>
    <p:sldId id="411" r:id="rId46"/>
    <p:sldId id="375" r:id="rId47"/>
    <p:sldId id="418" r:id="rId48"/>
    <p:sldId id="398" r:id="rId49"/>
    <p:sldId id="417" r:id="rId50"/>
    <p:sldId id="400" r:id="rId51"/>
    <p:sldId id="402" r:id="rId52"/>
    <p:sldId id="368" r:id="rId53"/>
    <p:sldId id="369" r:id="rId54"/>
    <p:sldId id="370" r:id="rId55"/>
    <p:sldId id="410" r:id="rId56"/>
    <p:sldId id="371" r:id="rId57"/>
    <p:sldId id="373" r:id="rId5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034" autoAdjust="0"/>
    <p:restoredTop sz="94658"/>
  </p:normalViewPr>
  <p:slideViewPr>
    <p:cSldViewPr snapToGrid="0">
      <p:cViewPr varScale="1">
        <p:scale>
          <a:sx n="59" d="100"/>
          <a:sy n="59" d="100"/>
        </p:scale>
        <p:origin x="3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256C6-EBE3-EE48-B748-0CF9940A4AB3}" type="datetimeFigureOut">
              <a:rPr lang="en-GB" smtClean="0"/>
              <a:t>29/01/2025</a:t>
            </a:fld>
            <a:endParaRPr lang="en-GB"/>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7E60B3-D868-0A40-A115-805EB350EAE0}" type="slidenum">
              <a:rPr lang="en-GB" smtClean="0"/>
              <a:t>‹#›</a:t>
            </a:fld>
            <a:endParaRPr lang="en-GB"/>
          </a:p>
        </p:txBody>
      </p:sp>
    </p:spTree>
    <p:extLst>
      <p:ext uri="{BB962C8B-B14F-4D97-AF65-F5344CB8AC3E}">
        <p14:creationId xmlns:p14="http://schemas.microsoft.com/office/powerpoint/2010/main" val="413527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6BBB6-5191-8072-B4A4-219261CEA41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77E152A5-09EA-0420-C4D6-6152BBD1AEC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7370B4F-89BE-C7FA-00ED-B1FD71D23B22}"/>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1B6D3199-86B7-E2A6-2C67-8F6D579818EA}"/>
              </a:ext>
            </a:extLst>
          </p:cNvPr>
          <p:cNvSpPr>
            <a:spLocks noGrp="1"/>
          </p:cNvSpPr>
          <p:nvPr>
            <p:ph type="sldNum" sz="quarter" idx="5"/>
          </p:nvPr>
        </p:nvSpPr>
        <p:spPr/>
        <p:txBody>
          <a:bodyPr/>
          <a:lstStyle/>
          <a:p>
            <a:fld id="{32E103F2-E250-1241-9129-6F69DB11FF06}" type="slidenum">
              <a:rPr lang="fi-FI" smtClean="0"/>
              <a:t>2</a:t>
            </a:fld>
            <a:endParaRPr lang="fi-FI"/>
          </a:p>
        </p:txBody>
      </p:sp>
    </p:spTree>
    <p:extLst>
      <p:ext uri="{BB962C8B-B14F-4D97-AF65-F5344CB8AC3E}">
        <p14:creationId xmlns:p14="http://schemas.microsoft.com/office/powerpoint/2010/main" val="2955799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11</a:t>
            </a:fld>
            <a:endParaRPr lang="fi-FI"/>
          </a:p>
        </p:txBody>
      </p:sp>
    </p:spTree>
    <p:extLst>
      <p:ext uri="{BB962C8B-B14F-4D97-AF65-F5344CB8AC3E}">
        <p14:creationId xmlns:p14="http://schemas.microsoft.com/office/powerpoint/2010/main" val="564934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12</a:t>
            </a:fld>
            <a:endParaRPr lang="fi-FI"/>
          </a:p>
        </p:txBody>
      </p:sp>
    </p:spTree>
    <p:extLst>
      <p:ext uri="{BB962C8B-B14F-4D97-AF65-F5344CB8AC3E}">
        <p14:creationId xmlns:p14="http://schemas.microsoft.com/office/powerpoint/2010/main" val="488001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13</a:t>
            </a:fld>
            <a:endParaRPr lang="fi-FI"/>
          </a:p>
        </p:txBody>
      </p:sp>
    </p:spTree>
    <p:extLst>
      <p:ext uri="{BB962C8B-B14F-4D97-AF65-F5344CB8AC3E}">
        <p14:creationId xmlns:p14="http://schemas.microsoft.com/office/powerpoint/2010/main" val="1686348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14</a:t>
            </a:fld>
            <a:endParaRPr lang="fi-FI"/>
          </a:p>
        </p:txBody>
      </p:sp>
    </p:spTree>
    <p:extLst>
      <p:ext uri="{BB962C8B-B14F-4D97-AF65-F5344CB8AC3E}">
        <p14:creationId xmlns:p14="http://schemas.microsoft.com/office/powerpoint/2010/main" val="827157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15</a:t>
            </a:fld>
            <a:endParaRPr lang="fi-FI"/>
          </a:p>
        </p:txBody>
      </p:sp>
    </p:spTree>
    <p:extLst>
      <p:ext uri="{BB962C8B-B14F-4D97-AF65-F5344CB8AC3E}">
        <p14:creationId xmlns:p14="http://schemas.microsoft.com/office/powerpoint/2010/main" val="1328129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16</a:t>
            </a:fld>
            <a:endParaRPr lang="fi-FI"/>
          </a:p>
        </p:txBody>
      </p:sp>
    </p:spTree>
    <p:extLst>
      <p:ext uri="{BB962C8B-B14F-4D97-AF65-F5344CB8AC3E}">
        <p14:creationId xmlns:p14="http://schemas.microsoft.com/office/powerpoint/2010/main" val="3760414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17</a:t>
            </a:fld>
            <a:endParaRPr lang="fi-FI"/>
          </a:p>
        </p:txBody>
      </p:sp>
    </p:spTree>
    <p:extLst>
      <p:ext uri="{BB962C8B-B14F-4D97-AF65-F5344CB8AC3E}">
        <p14:creationId xmlns:p14="http://schemas.microsoft.com/office/powerpoint/2010/main" val="3419384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18</a:t>
            </a:fld>
            <a:endParaRPr lang="fi-FI"/>
          </a:p>
        </p:txBody>
      </p:sp>
    </p:spTree>
    <p:extLst>
      <p:ext uri="{BB962C8B-B14F-4D97-AF65-F5344CB8AC3E}">
        <p14:creationId xmlns:p14="http://schemas.microsoft.com/office/powerpoint/2010/main" val="3485423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19</a:t>
            </a:fld>
            <a:endParaRPr lang="fi-FI"/>
          </a:p>
        </p:txBody>
      </p:sp>
    </p:spTree>
    <p:extLst>
      <p:ext uri="{BB962C8B-B14F-4D97-AF65-F5344CB8AC3E}">
        <p14:creationId xmlns:p14="http://schemas.microsoft.com/office/powerpoint/2010/main" val="187498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E32EA-2EC2-CCDA-449B-28DD1AD8002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9F18D81-D697-5F94-BAC8-CE5A4985D3EE}"/>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09A2431-299F-CBE4-42F2-91992A99AC22}"/>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4140CA0E-F7F7-1F56-45FC-76E693E7A9D9}"/>
              </a:ext>
            </a:extLst>
          </p:cNvPr>
          <p:cNvSpPr>
            <a:spLocks noGrp="1"/>
          </p:cNvSpPr>
          <p:nvPr>
            <p:ph type="sldNum" sz="quarter" idx="5"/>
          </p:nvPr>
        </p:nvSpPr>
        <p:spPr/>
        <p:txBody>
          <a:bodyPr/>
          <a:lstStyle/>
          <a:p>
            <a:fld id="{32E103F2-E250-1241-9129-6F69DB11FF06}" type="slidenum">
              <a:rPr lang="fi-FI" smtClean="0"/>
              <a:t>20</a:t>
            </a:fld>
            <a:endParaRPr lang="fi-FI"/>
          </a:p>
        </p:txBody>
      </p:sp>
    </p:spTree>
    <p:extLst>
      <p:ext uri="{BB962C8B-B14F-4D97-AF65-F5344CB8AC3E}">
        <p14:creationId xmlns:p14="http://schemas.microsoft.com/office/powerpoint/2010/main" val="25470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07E36-F97A-4E9C-F657-722AEF04087A}"/>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D421E11F-5A58-751A-A082-ED43507F1D0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1336434-8920-1150-E52B-1CD0321FEEF3}"/>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E3B14183-D5CE-E030-0FAA-507E4176DD3B}"/>
              </a:ext>
            </a:extLst>
          </p:cNvPr>
          <p:cNvSpPr>
            <a:spLocks noGrp="1"/>
          </p:cNvSpPr>
          <p:nvPr>
            <p:ph type="sldNum" sz="quarter" idx="5"/>
          </p:nvPr>
        </p:nvSpPr>
        <p:spPr/>
        <p:txBody>
          <a:bodyPr/>
          <a:lstStyle/>
          <a:p>
            <a:fld id="{32E103F2-E250-1241-9129-6F69DB11FF06}" type="slidenum">
              <a:rPr lang="fi-FI" smtClean="0"/>
              <a:t>3</a:t>
            </a:fld>
            <a:endParaRPr lang="fi-FI"/>
          </a:p>
        </p:txBody>
      </p:sp>
    </p:spTree>
    <p:extLst>
      <p:ext uri="{BB962C8B-B14F-4D97-AF65-F5344CB8AC3E}">
        <p14:creationId xmlns:p14="http://schemas.microsoft.com/office/powerpoint/2010/main" val="11029121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FBE2-80D4-D5B4-F4CF-AAE7C27F34C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CCEAE4FA-93B8-2236-A9BE-4FF4DC5210A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7861FD1-557B-9EF6-41D0-4FB40FA59DF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63073AAD-7CA6-22D3-A773-1AC5433EE569}"/>
              </a:ext>
            </a:extLst>
          </p:cNvPr>
          <p:cNvSpPr>
            <a:spLocks noGrp="1"/>
          </p:cNvSpPr>
          <p:nvPr>
            <p:ph type="sldNum" sz="quarter" idx="5"/>
          </p:nvPr>
        </p:nvSpPr>
        <p:spPr/>
        <p:txBody>
          <a:bodyPr/>
          <a:lstStyle/>
          <a:p>
            <a:fld id="{32E103F2-E250-1241-9129-6F69DB11FF06}" type="slidenum">
              <a:rPr lang="fi-FI" smtClean="0"/>
              <a:t>21</a:t>
            </a:fld>
            <a:endParaRPr lang="fi-FI"/>
          </a:p>
        </p:txBody>
      </p:sp>
    </p:spTree>
    <p:extLst>
      <p:ext uri="{BB962C8B-B14F-4D97-AF65-F5344CB8AC3E}">
        <p14:creationId xmlns:p14="http://schemas.microsoft.com/office/powerpoint/2010/main" val="1709331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9F4F-7661-818D-11CF-7D0CED41DC1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2A761A0-3D88-3CC3-3AD2-E4185FB2358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F7DA001-44D1-98A8-6746-8D81D2282A14}"/>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32340E42-CDF4-D8E7-0380-634A0DF8DFE7}"/>
              </a:ext>
            </a:extLst>
          </p:cNvPr>
          <p:cNvSpPr>
            <a:spLocks noGrp="1"/>
          </p:cNvSpPr>
          <p:nvPr>
            <p:ph type="sldNum" sz="quarter" idx="5"/>
          </p:nvPr>
        </p:nvSpPr>
        <p:spPr/>
        <p:txBody>
          <a:bodyPr/>
          <a:lstStyle/>
          <a:p>
            <a:fld id="{32E103F2-E250-1241-9129-6F69DB11FF06}" type="slidenum">
              <a:rPr lang="fi-FI" smtClean="0"/>
              <a:t>22</a:t>
            </a:fld>
            <a:endParaRPr lang="fi-FI"/>
          </a:p>
        </p:txBody>
      </p:sp>
    </p:spTree>
    <p:extLst>
      <p:ext uri="{BB962C8B-B14F-4D97-AF65-F5344CB8AC3E}">
        <p14:creationId xmlns:p14="http://schemas.microsoft.com/office/powerpoint/2010/main" val="1977050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2E7EC-7F3B-7540-ADBC-00C603C2FA8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08C6EE2-9DE9-6322-788B-C89A6DB5711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48550B7-3206-0A32-8A55-BCE9C9DA521E}"/>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E1030C84-4037-D0A7-0F2A-73F1ED59580C}"/>
              </a:ext>
            </a:extLst>
          </p:cNvPr>
          <p:cNvSpPr>
            <a:spLocks noGrp="1"/>
          </p:cNvSpPr>
          <p:nvPr>
            <p:ph type="sldNum" sz="quarter" idx="5"/>
          </p:nvPr>
        </p:nvSpPr>
        <p:spPr/>
        <p:txBody>
          <a:bodyPr/>
          <a:lstStyle/>
          <a:p>
            <a:fld id="{32E103F2-E250-1241-9129-6F69DB11FF06}" type="slidenum">
              <a:rPr lang="fi-FI" smtClean="0"/>
              <a:t>23</a:t>
            </a:fld>
            <a:endParaRPr lang="fi-FI"/>
          </a:p>
        </p:txBody>
      </p:sp>
    </p:spTree>
    <p:extLst>
      <p:ext uri="{BB962C8B-B14F-4D97-AF65-F5344CB8AC3E}">
        <p14:creationId xmlns:p14="http://schemas.microsoft.com/office/powerpoint/2010/main" val="2811879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9319D-7E08-E280-5399-69E3D1DECF8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C59A3F61-6749-C878-75A1-27EE816CEEA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CB3C7CB-2255-0F79-BBF3-687C1FFA8055}"/>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FB99F1E-B250-2217-4EE1-958CAAF4A257}"/>
              </a:ext>
            </a:extLst>
          </p:cNvPr>
          <p:cNvSpPr>
            <a:spLocks noGrp="1"/>
          </p:cNvSpPr>
          <p:nvPr>
            <p:ph type="sldNum" sz="quarter" idx="5"/>
          </p:nvPr>
        </p:nvSpPr>
        <p:spPr/>
        <p:txBody>
          <a:bodyPr/>
          <a:lstStyle/>
          <a:p>
            <a:fld id="{32E103F2-E250-1241-9129-6F69DB11FF06}" type="slidenum">
              <a:rPr lang="fi-FI" smtClean="0"/>
              <a:t>24</a:t>
            </a:fld>
            <a:endParaRPr lang="fi-FI"/>
          </a:p>
        </p:txBody>
      </p:sp>
    </p:spTree>
    <p:extLst>
      <p:ext uri="{BB962C8B-B14F-4D97-AF65-F5344CB8AC3E}">
        <p14:creationId xmlns:p14="http://schemas.microsoft.com/office/powerpoint/2010/main" val="893006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7232-7C5C-4325-E321-6C54AD0996C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75F0064-5870-3F5F-0EBC-64BEFFFE505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30FC434-D783-153A-F953-D5D63088B155}"/>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D4F6C6AC-6BEA-3191-B193-01296B25E73D}"/>
              </a:ext>
            </a:extLst>
          </p:cNvPr>
          <p:cNvSpPr>
            <a:spLocks noGrp="1"/>
          </p:cNvSpPr>
          <p:nvPr>
            <p:ph type="sldNum" sz="quarter" idx="5"/>
          </p:nvPr>
        </p:nvSpPr>
        <p:spPr/>
        <p:txBody>
          <a:bodyPr/>
          <a:lstStyle/>
          <a:p>
            <a:fld id="{32E103F2-E250-1241-9129-6F69DB11FF06}" type="slidenum">
              <a:rPr lang="fi-FI" smtClean="0"/>
              <a:t>25</a:t>
            </a:fld>
            <a:endParaRPr lang="fi-FI"/>
          </a:p>
        </p:txBody>
      </p:sp>
    </p:spTree>
    <p:extLst>
      <p:ext uri="{BB962C8B-B14F-4D97-AF65-F5344CB8AC3E}">
        <p14:creationId xmlns:p14="http://schemas.microsoft.com/office/powerpoint/2010/main" val="3123426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08C3C-50C4-AFFA-2C63-E7F0FEC5179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71787F17-561E-510E-22B2-DA4DDDD3D88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6B8F4AB-1A16-79E0-04F4-818644A8196C}"/>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32C63235-CC28-842E-47F6-1ADEAB157FF6}"/>
              </a:ext>
            </a:extLst>
          </p:cNvPr>
          <p:cNvSpPr>
            <a:spLocks noGrp="1"/>
          </p:cNvSpPr>
          <p:nvPr>
            <p:ph type="sldNum" sz="quarter" idx="5"/>
          </p:nvPr>
        </p:nvSpPr>
        <p:spPr/>
        <p:txBody>
          <a:bodyPr/>
          <a:lstStyle/>
          <a:p>
            <a:fld id="{32E103F2-E250-1241-9129-6F69DB11FF06}" type="slidenum">
              <a:rPr lang="fi-FI" smtClean="0"/>
              <a:t>26</a:t>
            </a:fld>
            <a:endParaRPr lang="fi-FI"/>
          </a:p>
        </p:txBody>
      </p:sp>
    </p:spTree>
    <p:extLst>
      <p:ext uri="{BB962C8B-B14F-4D97-AF65-F5344CB8AC3E}">
        <p14:creationId xmlns:p14="http://schemas.microsoft.com/office/powerpoint/2010/main" val="2531225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3254-7FF1-0D0F-0D39-442A5C6B014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CCE3267-95CA-DE7C-F6C1-DE6BF9BF06A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1ABECD3-E928-5FF0-7FE7-414051D4A029}"/>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091B956F-3EEC-B082-2D36-53CAF4F41E30}"/>
              </a:ext>
            </a:extLst>
          </p:cNvPr>
          <p:cNvSpPr>
            <a:spLocks noGrp="1"/>
          </p:cNvSpPr>
          <p:nvPr>
            <p:ph type="sldNum" sz="quarter" idx="5"/>
          </p:nvPr>
        </p:nvSpPr>
        <p:spPr/>
        <p:txBody>
          <a:bodyPr/>
          <a:lstStyle/>
          <a:p>
            <a:fld id="{32E103F2-E250-1241-9129-6F69DB11FF06}" type="slidenum">
              <a:rPr lang="fi-FI" smtClean="0"/>
              <a:t>27</a:t>
            </a:fld>
            <a:endParaRPr lang="fi-FI"/>
          </a:p>
        </p:txBody>
      </p:sp>
    </p:spTree>
    <p:extLst>
      <p:ext uri="{BB962C8B-B14F-4D97-AF65-F5344CB8AC3E}">
        <p14:creationId xmlns:p14="http://schemas.microsoft.com/office/powerpoint/2010/main" val="1836408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3254-7FF1-0D0F-0D39-442A5C6B014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CCE3267-95CA-DE7C-F6C1-DE6BF9BF06A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1ABECD3-E928-5FF0-7FE7-414051D4A029}"/>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091B956F-3EEC-B082-2D36-53CAF4F41E30}"/>
              </a:ext>
            </a:extLst>
          </p:cNvPr>
          <p:cNvSpPr>
            <a:spLocks noGrp="1"/>
          </p:cNvSpPr>
          <p:nvPr>
            <p:ph type="sldNum" sz="quarter" idx="5"/>
          </p:nvPr>
        </p:nvSpPr>
        <p:spPr/>
        <p:txBody>
          <a:bodyPr/>
          <a:lstStyle/>
          <a:p>
            <a:fld id="{32E103F2-E250-1241-9129-6F69DB11FF06}" type="slidenum">
              <a:rPr lang="fi-FI" smtClean="0"/>
              <a:t>28</a:t>
            </a:fld>
            <a:endParaRPr lang="fi-FI"/>
          </a:p>
        </p:txBody>
      </p:sp>
    </p:spTree>
    <p:extLst>
      <p:ext uri="{BB962C8B-B14F-4D97-AF65-F5344CB8AC3E}">
        <p14:creationId xmlns:p14="http://schemas.microsoft.com/office/powerpoint/2010/main" val="743054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58A60-1444-E78E-D650-3B4E3951A61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1C55EA3-EC1A-46BA-53B6-D47AF89F530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7EC5754-8149-C65A-1D41-511ED86F6564}"/>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77A8D7CF-3301-9759-8B67-FE2D1949FAC7}"/>
              </a:ext>
            </a:extLst>
          </p:cNvPr>
          <p:cNvSpPr>
            <a:spLocks noGrp="1"/>
          </p:cNvSpPr>
          <p:nvPr>
            <p:ph type="sldNum" sz="quarter" idx="5"/>
          </p:nvPr>
        </p:nvSpPr>
        <p:spPr/>
        <p:txBody>
          <a:bodyPr/>
          <a:lstStyle/>
          <a:p>
            <a:fld id="{32E103F2-E250-1241-9129-6F69DB11FF06}" type="slidenum">
              <a:rPr lang="fi-FI" smtClean="0"/>
              <a:t>29</a:t>
            </a:fld>
            <a:endParaRPr lang="fi-FI"/>
          </a:p>
        </p:txBody>
      </p:sp>
    </p:spTree>
    <p:extLst>
      <p:ext uri="{BB962C8B-B14F-4D97-AF65-F5344CB8AC3E}">
        <p14:creationId xmlns:p14="http://schemas.microsoft.com/office/powerpoint/2010/main" val="17103975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58A60-1444-E78E-D650-3B4E3951A61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1C55EA3-EC1A-46BA-53B6-D47AF89F530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7EC5754-8149-C65A-1D41-511ED86F6564}"/>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77A8D7CF-3301-9759-8B67-FE2D1949FAC7}"/>
              </a:ext>
            </a:extLst>
          </p:cNvPr>
          <p:cNvSpPr>
            <a:spLocks noGrp="1"/>
          </p:cNvSpPr>
          <p:nvPr>
            <p:ph type="sldNum" sz="quarter" idx="5"/>
          </p:nvPr>
        </p:nvSpPr>
        <p:spPr/>
        <p:txBody>
          <a:bodyPr/>
          <a:lstStyle/>
          <a:p>
            <a:fld id="{32E103F2-E250-1241-9129-6F69DB11FF06}" type="slidenum">
              <a:rPr lang="fi-FI" smtClean="0"/>
              <a:t>30</a:t>
            </a:fld>
            <a:endParaRPr lang="fi-FI"/>
          </a:p>
        </p:txBody>
      </p:sp>
    </p:spTree>
    <p:extLst>
      <p:ext uri="{BB962C8B-B14F-4D97-AF65-F5344CB8AC3E}">
        <p14:creationId xmlns:p14="http://schemas.microsoft.com/office/powerpoint/2010/main" val="626768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4</a:t>
            </a:fld>
            <a:endParaRPr lang="fi-FI"/>
          </a:p>
        </p:txBody>
      </p:sp>
    </p:spTree>
    <p:extLst>
      <p:ext uri="{BB962C8B-B14F-4D97-AF65-F5344CB8AC3E}">
        <p14:creationId xmlns:p14="http://schemas.microsoft.com/office/powerpoint/2010/main" val="3216287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31</a:t>
            </a:fld>
            <a:endParaRPr lang="fi-FI"/>
          </a:p>
        </p:txBody>
      </p:sp>
    </p:spTree>
    <p:extLst>
      <p:ext uri="{BB962C8B-B14F-4D97-AF65-F5344CB8AC3E}">
        <p14:creationId xmlns:p14="http://schemas.microsoft.com/office/powerpoint/2010/main" val="2439372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32</a:t>
            </a:fld>
            <a:endParaRPr lang="fi-FI"/>
          </a:p>
        </p:txBody>
      </p:sp>
    </p:spTree>
    <p:extLst>
      <p:ext uri="{BB962C8B-B14F-4D97-AF65-F5344CB8AC3E}">
        <p14:creationId xmlns:p14="http://schemas.microsoft.com/office/powerpoint/2010/main" val="3216287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33</a:t>
            </a:fld>
            <a:endParaRPr lang="fi-FI"/>
          </a:p>
        </p:txBody>
      </p:sp>
    </p:spTree>
    <p:extLst>
      <p:ext uri="{BB962C8B-B14F-4D97-AF65-F5344CB8AC3E}">
        <p14:creationId xmlns:p14="http://schemas.microsoft.com/office/powerpoint/2010/main" val="303023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34</a:t>
            </a:fld>
            <a:endParaRPr lang="fi-FI"/>
          </a:p>
        </p:txBody>
      </p:sp>
    </p:spTree>
    <p:extLst>
      <p:ext uri="{BB962C8B-B14F-4D97-AF65-F5344CB8AC3E}">
        <p14:creationId xmlns:p14="http://schemas.microsoft.com/office/powerpoint/2010/main" val="3267377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35</a:t>
            </a:fld>
            <a:endParaRPr lang="fi-FI"/>
          </a:p>
        </p:txBody>
      </p:sp>
    </p:spTree>
    <p:extLst>
      <p:ext uri="{BB962C8B-B14F-4D97-AF65-F5344CB8AC3E}">
        <p14:creationId xmlns:p14="http://schemas.microsoft.com/office/powerpoint/2010/main" val="1879952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36</a:t>
            </a:fld>
            <a:endParaRPr lang="fi-FI"/>
          </a:p>
        </p:txBody>
      </p:sp>
    </p:spTree>
    <p:extLst>
      <p:ext uri="{BB962C8B-B14F-4D97-AF65-F5344CB8AC3E}">
        <p14:creationId xmlns:p14="http://schemas.microsoft.com/office/powerpoint/2010/main" val="3890738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37</a:t>
            </a:fld>
            <a:endParaRPr lang="fi-FI"/>
          </a:p>
        </p:txBody>
      </p:sp>
    </p:spTree>
    <p:extLst>
      <p:ext uri="{BB962C8B-B14F-4D97-AF65-F5344CB8AC3E}">
        <p14:creationId xmlns:p14="http://schemas.microsoft.com/office/powerpoint/2010/main" val="28839225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38</a:t>
            </a:fld>
            <a:endParaRPr lang="fi-FI"/>
          </a:p>
        </p:txBody>
      </p:sp>
    </p:spTree>
    <p:extLst>
      <p:ext uri="{BB962C8B-B14F-4D97-AF65-F5344CB8AC3E}">
        <p14:creationId xmlns:p14="http://schemas.microsoft.com/office/powerpoint/2010/main" val="18712880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39</a:t>
            </a:fld>
            <a:endParaRPr lang="fi-FI"/>
          </a:p>
        </p:txBody>
      </p:sp>
    </p:spTree>
    <p:extLst>
      <p:ext uri="{BB962C8B-B14F-4D97-AF65-F5344CB8AC3E}">
        <p14:creationId xmlns:p14="http://schemas.microsoft.com/office/powerpoint/2010/main" val="17896116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0C890-71F7-C722-D090-8E14488312BA}"/>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1A83597-3C99-D5A5-A064-CA585B7C63A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7BE66A1-DAA4-83FF-1EE3-4FC2FBADA2DD}"/>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A9E9F3AA-3BE1-9413-CA1E-A0FBF787B810}"/>
              </a:ext>
            </a:extLst>
          </p:cNvPr>
          <p:cNvSpPr>
            <a:spLocks noGrp="1"/>
          </p:cNvSpPr>
          <p:nvPr>
            <p:ph type="sldNum" sz="quarter" idx="5"/>
          </p:nvPr>
        </p:nvSpPr>
        <p:spPr/>
        <p:txBody>
          <a:bodyPr/>
          <a:lstStyle/>
          <a:p>
            <a:fld id="{32E103F2-E250-1241-9129-6F69DB11FF06}" type="slidenum">
              <a:rPr lang="fi-FI" smtClean="0"/>
              <a:t>40</a:t>
            </a:fld>
            <a:endParaRPr lang="fi-FI"/>
          </a:p>
        </p:txBody>
      </p:sp>
    </p:spTree>
    <p:extLst>
      <p:ext uri="{BB962C8B-B14F-4D97-AF65-F5344CB8AC3E}">
        <p14:creationId xmlns:p14="http://schemas.microsoft.com/office/powerpoint/2010/main" val="157075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5</a:t>
            </a:fld>
            <a:endParaRPr lang="fi-FI"/>
          </a:p>
        </p:txBody>
      </p:sp>
    </p:spTree>
    <p:extLst>
      <p:ext uri="{BB962C8B-B14F-4D97-AF65-F5344CB8AC3E}">
        <p14:creationId xmlns:p14="http://schemas.microsoft.com/office/powerpoint/2010/main" val="24393726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BA820-84ED-7B76-4CF3-FBADD97EBF7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03475BC-1992-23BD-78E4-378574A9622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5E04098-0502-182B-74D0-20A2D20D6CDB}"/>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BE3EB741-4D60-E057-7D12-BCC9A49D5E6F}"/>
              </a:ext>
            </a:extLst>
          </p:cNvPr>
          <p:cNvSpPr>
            <a:spLocks noGrp="1"/>
          </p:cNvSpPr>
          <p:nvPr>
            <p:ph type="sldNum" sz="quarter" idx="5"/>
          </p:nvPr>
        </p:nvSpPr>
        <p:spPr/>
        <p:txBody>
          <a:bodyPr/>
          <a:lstStyle/>
          <a:p>
            <a:fld id="{32E103F2-E250-1241-9129-6F69DB11FF06}" type="slidenum">
              <a:rPr lang="fi-FI" smtClean="0"/>
              <a:t>41</a:t>
            </a:fld>
            <a:endParaRPr lang="fi-FI"/>
          </a:p>
        </p:txBody>
      </p:sp>
    </p:spTree>
    <p:extLst>
      <p:ext uri="{BB962C8B-B14F-4D97-AF65-F5344CB8AC3E}">
        <p14:creationId xmlns:p14="http://schemas.microsoft.com/office/powerpoint/2010/main" val="4160773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2BB40-6AC3-A3FC-3DB2-26AAF23733E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3D2D24F-07D9-A8BE-A0ED-FEAE11AF2D9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7BF61F5-D6C9-7DC7-5B57-90045615CB90}"/>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222CD96E-EEE3-A9B9-EFFD-E367547E5366}"/>
              </a:ext>
            </a:extLst>
          </p:cNvPr>
          <p:cNvSpPr>
            <a:spLocks noGrp="1"/>
          </p:cNvSpPr>
          <p:nvPr>
            <p:ph type="sldNum" sz="quarter" idx="5"/>
          </p:nvPr>
        </p:nvSpPr>
        <p:spPr/>
        <p:txBody>
          <a:bodyPr/>
          <a:lstStyle/>
          <a:p>
            <a:fld id="{32E103F2-E250-1241-9129-6F69DB11FF06}" type="slidenum">
              <a:rPr lang="fi-FI" smtClean="0"/>
              <a:t>42</a:t>
            </a:fld>
            <a:endParaRPr lang="fi-FI"/>
          </a:p>
        </p:txBody>
      </p:sp>
    </p:spTree>
    <p:extLst>
      <p:ext uri="{BB962C8B-B14F-4D97-AF65-F5344CB8AC3E}">
        <p14:creationId xmlns:p14="http://schemas.microsoft.com/office/powerpoint/2010/main" val="40651372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1D8C0-3974-E76B-39F0-7663204B225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1022301-9F1D-AFE7-B9E3-376F875CCBE6}"/>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2FEB84A-A5F9-E345-46DA-61719AE17F5C}"/>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4646279F-B5E8-96A8-B3CF-B39C9A907706}"/>
              </a:ext>
            </a:extLst>
          </p:cNvPr>
          <p:cNvSpPr>
            <a:spLocks noGrp="1"/>
          </p:cNvSpPr>
          <p:nvPr>
            <p:ph type="sldNum" sz="quarter" idx="5"/>
          </p:nvPr>
        </p:nvSpPr>
        <p:spPr/>
        <p:txBody>
          <a:bodyPr/>
          <a:lstStyle/>
          <a:p>
            <a:fld id="{32E103F2-E250-1241-9129-6F69DB11FF06}" type="slidenum">
              <a:rPr lang="fi-FI" smtClean="0"/>
              <a:t>43</a:t>
            </a:fld>
            <a:endParaRPr lang="fi-FI"/>
          </a:p>
        </p:txBody>
      </p:sp>
    </p:spTree>
    <p:extLst>
      <p:ext uri="{BB962C8B-B14F-4D97-AF65-F5344CB8AC3E}">
        <p14:creationId xmlns:p14="http://schemas.microsoft.com/office/powerpoint/2010/main" val="37111887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44</a:t>
            </a:fld>
            <a:endParaRPr lang="fi-FI"/>
          </a:p>
        </p:txBody>
      </p:sp>
    </p:spTree>
    <p:extLst>
      <p:ext uri="{BB962C8B-B14F-4D97-AF65-F5344CB8AC3E}">
        <p14:creationId xmlns:p14="http://schemas.microsoft.com/office/powerpoint/2010/main" val="28862940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45</a:t>
            </a:fld>
            <a:endParaRPr lang="fi-FI"/>
          </a:p>
        </p:txBody>
      </p:sp>
    </p:spTree>
    <p:extLst>
      <p:ext uri="{BB962C8B-B14F-4D97-AF65-F5344CB8AC3E}">
        <p14:creationId xmlns:p14="http://schemas.microsoft.com/office/powerpoint/2010/main" val="22688314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46</a:t>
            </a:fld>
            <a:endParaRPr lang="fi-FI"/>
          </a:p>
        </p:txBody>
      </p:sp>
    </p:spTree>
    <p:extLst>
      <p:ext uri="{BB962C8B-B14F-4D97-AF65-F5344CB8AC3E}">
        <p14:creationId xmlns:p14="http://schemas.microsoft.com/office/powerpoint/2010/main" val="3205334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1AD33-6E24-DB20-0822-948A27ABFCE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2803AA5-50D1-3540-F0CD-45AC584EAA0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6506A42-F189-10F4-5F83-566AAA41AF1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5B60B070-2136-21E8-E789-069733CA7B74}"/>
              </a:ext>
            </a:extLst>
          </p:cNvPr>
          <p:cNvSpPr>
            <a:spLocks noGrp="1"/>
          </p:cNvSpPr>
          <p:nvPr>
            <p:ph type="sldNum" sz="quarter" idx="5"/>
          </p:nvPr>
        </p:nvSpPr>
        <p:spPr/>
        <p:txBody>
          <a:bodyPr/>
          <a:lstStyle/>
          <a:p>
            <a:fld id="{32E103F2-E250-1241-9129-6F69DB11FF06}" type="slidenum">
              <a:rPr lang="fi-FI" smtClean="0"/>
              <a:t>47</a:t>
            </a:fld>
            <a:endParaRPr lang="fi-FI"/>
          </a:p>
        </p:txBody>
      </p:sp>
    </p:spTree>
    <p:extLst>
      <p:ext uri="{BB962C8B-B14F-4D97-AF65-F5344CB8AC3E}">
        <p14:creationId xmlns:p14="http://schemas.microsoft.com/office/powerpoint/2010/main" val="42558349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238A-46EC-D845-B3C5-7548497B1FB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D80D6952-A138-009D-2398-A3207532E25E}"/>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6B748F1-B3A7-C03E-A8F1-DC0A99744ACC}"/>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E8FEF00C-38EA-7D79-EACF-F308A13063F0}"/>
              </a:ext>
            </a:extLst>
          </p:cNvPr>
          <p:cNvSpPr>
            <a:spLocks noGrp="1"/>
          </p:cNvSpPr>
          <p:nvPr>
            <p:ph type="sldNum" sz="quarter" idx="5"/>
          </p:nvPr>
        </p:nvSpPr>
        <p:spPr/>
        <p:txBody>
          <a:bodyPr/>
          <a:lstStyle/>
          <a:p>
            <a:fld id="{32E103F2-E250-1241-9129-6F69DB11FF06}" type="slidenum">
              <a:rPr lang="fi-FI" smtClean="0"/>
              <a:t>48</a:t>
            </a:fld>
            <a:endParaRPr lang="fi-FI"/>
          </a:p>
        </p:txBody>
      </p:sp>
    </p:spTree>
    <p:extLst>
      <p:ext uri="{BB962C8B-B14F-4D97-AF65-F5344CB8AC3E}">
        <p14:creationId xmlns:p14="http://schemas.microsoft.com/office/powerpoint/2010/main" val="1298740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C97A-CBE8-04B0-D2F2-F9D534CEF0D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31895C2-EBD2-5887-FE4E-1C872073EFD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8186A3E-46A8-77EE-E6A6-FE741E1040C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5527F5E4-5A18-E05D-5259-736648B1D70A}"/>
              </a:ext>
            </a:extLst>
          </p:cNvPr>
          <p:cNvSpPr>
            <a:spLocks noGrp="1"/>
          </p:cNvSpPr>
          <p:nvPr>
            <p:ph type="sldNum" sz="quarter" idx="5"/>
          </p:nvPr>
        </p:nvSpPr>
        <p:spPr/>
        <p:txBody>
          <a:bodyPr/>
          <a:lstStyle/>
          <a:p>
            <a:fld id="{32E103F2-E250-1241-9129-6F69DB11FF06}" type="slidenum">
              <a:rPr lang="fi-FI" smtClean="0"/>
              <a:t>49</a:t>
            </a:fld>
            <a:endParaRPr lang="fi-FI"/>
          </a:p>
        </p:txBody>
      </p:sp>
    </p:spTree>
    <p:extLst>
      <p:ext uri="{BB962C8B-B14F-4D97-AF65-F5344CB8AC3E}">
        <p14:creationId xmlns:p14="http://schemas.microsoft.com/office/powerpoint/2010/main" val="21298693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D668-771F-FC6C-BC7A-1D02101E2CA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F80CE95-65BA-D82E-0390-0AA5C2AFC15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39EDB302-46EE-CF71-098F-CE31D6C95B90}"/>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58A0BDB4-B013-EFF0-6D52-BF7DC75F6AD2}"/>
              </a:ext>
            </a:extLst>
          </p:cNvPr>
          <p:cNvSpPr>
            <a:spLocks noGrp="1"/>
          </p:cNvSpPr>
          <p:nvPr>
            <p:ph type="sldNum" sz="quarter" idx="5"/>
          </p:nvPr>
        </p:nvSpPr>
        <p:spPr/>
        <p:txBody>
          <a:bodyPr/>
          <a:lstStyle/>
          <a:p>
            <a:fld id="{32E103F2-E250-1241-9129-6F69DB11FF06}" type="slidenum">
              <a:rPr lang="fi-FI" smtClean="0"/>
              <a:t>50</a:t>
            </a:fld>
            <a:endParaRPr lang="fi-FI"/>
          </a:p>
        </p:txBody>
      </p:sp>
    </p:spTree>
    <p:extLst>
      <p:ext uri="{BB962C8B-B14F-4D97-AF65-F5344CB8AC3E}">
        <p14:creationId xmlns:p14="http://schemas.microsoft.com/office/powerpoint/2010/main" val="268046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6</a:t>
            </a:fld>
            <a:endParaRPr lang="fi-FI"/>
          </a:p>
        </p:txBody>
      </p:sp>
    </p:spTree>
    <p:extLst>
      <p:ext uri="{BB962C8B-B14F-4D97-AF65-F5344CB8AC3E}">
        <p14:creationId xmlns:p14="http://schemas.microsoft.com/office/powerpoint/2010/main" val="322471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9B0B6-59FC-0F08-2AB8-83D20979B42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59D466A-0539-AB26-0471-A93DDF546F9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D6B7381-3117-67ED-1A95-73C2E0B1EEE7}"/>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54CA346B-F760-164E-F9B6-FEDC3EC6C4A3}"/>
              </a:ext>
            </a:extLst>
          </p:cNvPr>
          <p:cNvSpPr>
            <a:spLocks noGrp="1"/>
          </p:cNvSpPr>
          <p:nvPr>
            <p:ph type="sldNum" sz="quarter" idx="5"/>
          </p:nvPr>
        </p:nvSpPr>
        <p:spPr/>
        <p:txBody>
          <a:bodyPr/>
          <a:lstStyle/>
          <a:p>
            <a:fld id="{32E103F2-E250-1241-9129-6F69DB11FF06}" type="slidenum">
              <a:rPr lang="fi-FI" smtClean="0"/>
              <a:t>51</a:t>
            </a:fld>
            <a:endParaRPr lang="fi-FI"/>
          </a:p>
        </p:txBody>
      </p:sp>
    </p:spTree>
    <p:extLst>
      <p:ext uri="{BB962C8B-B14F-4D97-AF65-F5344CB8AC3E}">
        <p14:creationId xmlns:p14="http://schemas.microsoft.com/office/powerpoint/2010/main" val="9054696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52</a:t>
            </a:fld>
            <a:endParaRPr lang="fi-FI"/>
          </a:p>
        </p:txBody>
      </p:sp>
    </p:spTree>
    <p:extLst>
      <p:ext uri="{BB962C8B-B14F-4D97-AF65-F5344CB8AC3E}">
        <p14:creationId xmlns:p14="http://schemas.microsoft.com/office/powerpoint/2010/main" val="28862940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53</a:t>
            </a:fld>
            <a:endParaRPr lang="fi-FI"/>
          </a:p>
        </p:txBody>
      </p:sp>
    </p:spTree>
    <p:extLst>
      <p:ext uri="{BB962C8B-B14F-4D97-AF65-F5344CB8AC3E}">
        <p14:creationId xmlns:p14="http://schemas.microsoft.com/office/powerpoint/2010/main" val="20475028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0071C-58C6-71F9-20D1-6800AD73A9C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F272F974-82B5-00FA-5AD5-4B9069792A3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5529B56B-164A-CDC0-56D1-6C2DA7F318AC}"/>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DDB25B23-2828-AD29-C400-3A11B215DA63}"/>
              </a:ext>
            </a:extLst>
          </p:cNvPr>
          <p:cNvSpPr>
            <a:spLocks noGrp="1"/>
          </p:cNvSpPr>
          <p:nvPr>
            <p:ph type="sldNum" sz="quarter" idx="5"/>
          </p:nvPr>
        </p:nvSpPr>
        <p:spPr/>
        <p:txBody>
          <a:bodyPr/>
          <a:lstStyle/>
          <a:p>
            <a:fld id="{32E103F2-E250-1241-9129-6F69DB11FF06}" type="slidenum">
              <a:rPr lang="fi-FI" smtClean="0"/>
              <a:t>54</a:t>
            </a:fld>
            <a:endParaRPr lang="fi-FI"/>
          </a:p>
        </p:txBody>
      </p:sp>
    </p:spTree>
    <p:extLst>
      <p:ext uri="{BB962C8B-B14F-4D97-AF65-F5344CB8AC3E}">
        <p14:creationId xmlns:p14="http://schemas.microsoft.com/office/powerpoint/2010/main" val="21988413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0071C-58C6-71F9-20D1-6800AD73A9C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F272F974-82B5-00FA-5AD5-4B9069792A3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5529B56B-164A-CDC0-56D1-6C2DA7F318AC}"/>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DDB25B23-2828-AD29-C400-3A11B215DA63}"/>
              </a:ext>
            </a:extLst>
          </p:cNvPr>
          <p:cNvSpPr>
            <a:spLocks noGrp="1"/>
          </p:cNvSpPr>
          <p:nvPr>
            <p:ph type="sldNum" sz="quarter" idx="5"/>
          </p:nvPr>
        </p:nvSpPr>
        <p:spPr/>
        <p:txBody>
          <a:bodyPr/>
          <a:lstStyle/>
          <a:p>
            <a:fld id="{32E103F2-E250-1241-9129-6F69DB11FF06}" type="slidenum">
              <a:rPr lang="fi-FI" smtClean="0"/>
              <a:t>55</a:t>
            </a:fld>
            <a:endParaRPr lang="fi-FI"/>
          </a:p>
        </p:txBody>
      </p:sp>
    </p:spTree>
    <p:extLst>
      <p:ext uri="{BB962C8B-B14F-4D97-AF65-F5344CB8AC3E}">
        <p14:creationId xmlns:p14="http://schemas.microsoft.com/office/powerpoint/2010/main" val="15714712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56</a:t>
            </a:fld>
            <a:endParaRPr lang="fi-FI"/>
          </a:p>
        </p:txBody>
      </p:sp>
    </p:spTree>
    <p:extLst>
      <p:ext uri="{BB962C8B-B14F-4D97-AF65-F5344CB8AC3E}">
        <p14:creationId xmlns:p14="http://schemas.microsoft.com/office/powerpoint/2010/main" val="37726629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64F-59A6-409F-06AA-3A101B734C4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00D5DE3-BCA1-5FFD-10D9-2D6A321BE94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76B985B-E153-1FD7-095F-DB411C6CE15A}"/>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92F5EF78-6968-2F65-7A96-A06F9B9F3378}"/>
              </a:ext>
            </a:extLst>
          </p:cNvPr>
          <p:cNvSpPr>
            <a:spLocks noGrp="1"/>
          </p:cNvSpPr>
          <p:nvPr>
            <p:ph type="sldNum" sz="quarter" idx="5"/>
          </p:nvPr>
        </p:nvSpPr>
        <p:spPr/>
        <p:txBody>
          <a:bodyPr/>
          <a:lstStyle/>
          <a:p>
            <a:fld id="{32E103F2-E250-1241-9129-6F69DB11FF06}" type="slidenum">
              <a:rPr lang="fi-FI" smtClean="0"/>
              <a:t>57</a:t>
            </a:fld>
            <a:endParaRPr lang="fi-FI"/>
          </a:p>
        </p:txBody>
      </p:sp>
    </p:spTree>
    <p:extLst>
      <p:ext uri="{BB962C8B-B14F-4D97-AF65-F5344CB8AC3E}">
        <p14:creationId xmlns:p14="http://schemas.microsoft.com/office/powerpoint/2010/main" val="1086134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7</a:t>
            </a:fld>
            <a:endParaRPr lang="fi-FI"/>
          </a:p>
        </p:txBody>
      </p:sp>
    </p:spTree>
    <p:extLst>
      <p:ext uri="{BB962C8B-B14F-4D97-AF65-F5344CB8AC3E}">
        <p14:creationId xmlns:p14="http://schemas.microsoft.com/office/powerpoint/2010/main" val="285429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8</a:t>
            </a:fld>
            <a:endParaRPr lang="fi-FI"/>
          </a:p>
        </p:txBody>
      </p:sp>
    </p:spTree>
    <p:extLst>
      <p:ext uri="{BB962C8B-B14F-4D97-AF65-F5344CB8AC3E}">
        <p14:creationId xmlns:p14="http://schemas.microsoft.com/office/powerpoint/2010/main" val="80457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9</a:t>
            </a:fld>
            <a:endParaRPr lang="fi-FI"/>
          </a:p>
        </p:txBody>
      </p:sp>
    </p:spTree>
    <p:extLst>
      <p:ext uri="{BB962C8B-B14F-4D97-AF65-F5344CB8AC3E}">
        <p14:creationId xmlns:p14="http://schemas.microsoft.com/office/powerpoint/2010/main" val="2287884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10</a:t>
            </a:fld>
            <a:endParaRPr lang="fi-FI"/>
          </a:p>
        </p:txBody>
      </p:sp>
    </p:spTree>
    <p:extLst>
      <p:ext uri="{BB962C8B-B14F-4D97-AF65-F5344CB8AC3E}">
        <p14:creationId xmlns:p14="http://schemas.microsoft.com/office/powerpoint/2010/main" val="3016324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3D9C7F-1D7E-4FED-8E19-09ED0817979D}"/>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GB"/>
          </a:p>
        </p:txBody>
      </p:sp>
      <p:sp>
        <p:nvSpPr>
          <p:cNvPr id="3" name="Alaotsikko 2">
            <a:extLst>
              <a:ext uri="{FF2B5EF4-FFF2-40B4-BE49-F238E27FC236}">
                <a16:creationId xmlns:a16="http://schemas.microsoft.com/office/drawing/2014/main" id="{EF457781-9F1D-BD86-44FB-388D0305AC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a:p>
        </p:txBody>
      </p:sp>
      <p:sp>
        <p:nvSpPr>
          <p:cNvPr id="4" name="Päivämäärän paikkamerkki 3">
            <a:extLst>
              <a:ext uri="{FF2B5EF4-FFF2-40B4-BE49-F238E27FC236}">
                <a16:creationId xmlns:a16="http://schemas.microsoft.com/office/drawing/2014/main" id="{FB7E9D70-A2F2-ABC7-3105-A7F2095D401F}"/>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F390BE8E-5358-9B3B-39C6-1F10BE30481E}"/>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8B3E4DE6-8722-BF6A-0166-A8B57598FA88}"/>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3891797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FCED15-040F-3A51-57DA-8309F948D6B3}"/>
              </a:ext>
            </a:extLst>
          </p:cNvPr>
          <p:cNvSpPr>
            <a:spLocks noGrp="1"/>
          </p:cNvSpPr>
          <p:nvPr>
            <p:ph type="title"/>
          </p:nvPr>
        </p:nvSpPr>
        <p:spPr/>
        <p:txBody>
          <a:bodyPr/>
          <a:lstStyle/>
          <a:p>
            <a:r>
              <a:rPr lang="fi-FI"/>
              <a:t>Muokkaa ots. perustyyl. napsautt.</a:t>
            </a:r>
            <a:endParaRPr lang="en-GB"/>
          </a:p>
        </p:txBody>
      </p:sp>
      <p:sp>
        <p:nvSpPr>
          <p:cNvPr id="3" name="Pystysuoran tekstin paikkamerkki 2">
            <a:extLst>
              <a:ext uri="{FF2B5EF4-FFF2-40B4-BE49-F238E27FC236}">
                <a16:creationId xmlns:a16="http://schemas.microsoft.com/office/drawing/2014/main" id="{919DA499-AD8E-AF74-982C-8E7F90595DC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01531203-5CBB-7139-D066-008B8B698053}"/>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8393A9A3-CA26-8E72-C849-23339AB8D526}"/>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964DE14B-C2C5-7689-1B2D-255B03599B15}"/>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53657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43498853-789E-40CB-CF63-D213A8C7C1A4}"/>
              </a:ext>
            </a:extLst>
          </p:cNvPr>
          <p:cNvSpPr>
            <a:spLocks noGrp="1"/>
          </p:cNvSpPr>
          <p:nvPr>
            <p:ph type="title" orient="vert"/>
          </p:nvPr>
        </p:nvSpPr>
        <p:spPr>
          <a:xfrm>
            <a:off x="8724900" y="365125"/>
            <a:ext cx="2628900" cy="5811838"/>
          </a:xfrm>
        </p:spPr>
        <p:txBody>
          <a:bodyPr vert="eaVert"/>
          <a:lstStyle/>
          <a:p>
            <a:r>
              <a:rPr lang="fi-FI"/>
              <a:t>Muokkaa ots. perustyyl. napsautt.</a:t>
            </a:r>
            <a:endParaRPr lang="en-GB"/>
          </a:p>
        </p:txBody>
      </p:sp>
      <p:sp>
        <p:nvSpPr>
          <p:cNvPr id="3" name="Pystysuoran tekstin paikkamerkki 2">
            <a:extLst>
              <a:ext uri="{FF2B5EF4-FFF2-40B4-BE49-F238E27FC236}">
                <a16:creationId xmlns:a16="http://schemas.microsoft.com/office/drawing/2014/main" id="{71A2054F-25E2-BA12-E30E-CD4A3C9DB56C}"/>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11F38A51-5FEE-5DE6-0F82-08DE29FCB016}"/>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B7ADD48C-9D0B-3A52-A6F3-D74C2D731258}"/>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A0BCA0A0-BBE4-6780-DD92-0C8E65F9E011}"/>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3570250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98478-B363-9BCF-6EAA-2055BD74014C}"/>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C9506BA8-E01C-8469-AE2A-06DCCA8066A5}"/>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AB489967-2C87-A2FB-63E7-087BF12468DA}"/>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E0166D1E-9945-6C76-A5DD-776DCC8BFF4D}"/>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BB872B71-8E66-AAF4-8BBD-F2D76B4FEDF7}"/>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40920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DE0FEC-FFCD-F541-3F67-67F039BEC120}"/>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GB"/>
          </a:p>
        </p:txBody>
      </p:sp>
      <p:sp>
        <p:nvSpPr>
          <p:cNvPr id="3" name="Tekstin paikkamerkki 2">
            <a:extLst>
              <a:ext uri="{FF2B5EF4-FFF2-40B4-BE49-F238E27FC236}">
                <a16:creationId xmlns:a16="http://schemas.microsoft.com/office/drawing/2014/main" id="{8435BDA5-3E12-5D0B-FC1C-D6EBD100A3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CF9959EE-B94E-94A5-BE25-9E58EEC3F2CA}"/>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30E6D682-FE0D-79D9-7DD8-03F3870C97BD}"/>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D9CA5868-93A1-ECF9-CE44-5BCF2250616B}"/>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2683119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FF94CDB-AF9B-62F0-1C84-4FD3126C0AE0}"/>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619A8137-B070-D887-0FC8-597F4D7C0912}"/>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Sisällön paikkamerkki 3">
            <a:extLst>
              <a:ext uri="{FF2B5EF4-FFF2-40B4-BE49-F238E27FC236}">
                <a16:creationId xmlns:a16="http://schemas.microsoft.com/office/drawing/2014/main" id="{F3F877C8-EDE2-AF37-9976-719F095104FC}"/>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Päivämäärän paikkamerkki 4">
            <a:extLst>
              <a:ext uri="{FF2B5EF4-FFF2-40B4-BE49-F238E27FC236}">
                <a16:creationId xmlns:a16="http://schemas.microsoft.com/office/drawing/2014/main" id="{D00C6CDB-D780-9871-0755-4DDD0EB74CE1}"/>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6" name="Alatunnisteen paikkamerkki 5">
            <a:extLst>
              <a:ext uri="{FF2B5EF4-FFF2-40B4-BE49-F238E27FC236}">
                <a16:creationId xmlns:a16="http://schemas.microsoft.com/office/drawing/2014/main" id="{5F12B220-6A98-9CA0-9E26-4F2B4CDE3554}"/>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9AEF126D-0745-5409-DA32-5E5C1C980F8B}"/>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1877783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BEBACD-F559-A88E-4881-F30178BF330F}"/>
              </a:ext>
            </a:extLst>
          </p:cNvPr>
          <p:cNvSpPr>
            <a:spLocks noGrp="1"/>
          </p:cNvSpPr>
          <p:nvPr>
            <p:ph type="title"/>
          </p:nvPr>
        </p:nvSpPr>
        <p:spPr>
          <a:xfrm>
            <a:off x="839788" y="365125"/>
            <a:ext cx="10515600" cy="1325563"/>
          </a:xfrm>
        </p:spPr>
        <p:txBody>
          <a:bodyPr/>
          <a:lstStyle/>
          <a:p>
            <a:r>
              <a:rPr lang="fi-FI"/>
              <a:t>Muokkaa ots. perustyyl. napsautt.</a:t>
            </a:r>
            <a:endParaRPr lang="en-GB"/>
          </a:p>
        </p:txBody>
      </p:sp>
      <p:sp>
        <p:nvSpPr>
          <p:cNvPr id="3" name="Tekstin paikkamerkki 2">
            <a:extLst>
              <a:ext uri="{FF2B5EF4-FFF2-40B4-BE49-F238E27FC236}">
                <a16:creationId xmlns:a16="http://schemas.microsoft.com/office/drawing/2014/main" id="{0A96D4EB-E107-58F6-875A-9802772BCA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9824FC5A-5A60-456B-D2FB-1BD761B01FAA}"/>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Tekstin paikkamerkki 4">
            <a:extLst>
              <a:ext uri="{FF2B5EF4-FFF2-40B4-BE49-F238E27FC236}">
                <a16:creationId xmlns:a16="http://schemas.microsoft.com/office/drawing/2014/main" id="{4FDAB4E9-50FC-C295-6281-6C91A6DE6B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1B91655-3C72-A3A2-420B-71D8487123A9}"/>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7" name="Päivämäärän paikkamerkki 6">
            <a:extLst>
              <a:ext uri="{FF2B5EF4-FFF2-40B4-BE49-F238E27FC236}">
                <a16:creationId xmlns:a16="http://schemas.microsoft.com/office/drawing/2014/main" id="{FBACBE36-7D77-FF09-4274-0C9523C5FEC6}"/>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8" name="Alatunnisteen paikkamerkki 7">
            <a:extLst>
              <a:ext uri="{FF2B5EF4-FFF2-40B4-BE49-F238E27FC236}">
                <a16:creationId xmlns:a16="http://schemas.microsoft.com/office/drawing/2014/main" id="{C4F08896-540D-E511-C7AE-C9D4FCC08E88}"/>
              </a:ext>
            </a:extLst>
          </p:cNvPr>
          <p:cNvSpPr>
            <a:spLocks noGrp="1"/>
          </p:cNvSpPr>
          <p:nvPr>
            <p:ph type="ftr" sz="quarter" idx="11"/>
          </p:nvPr>
        </p:nvSpPr>
        <p:spPr/>
        <p:txBody>
          <a:bodyPr/>
          <a:lstStyle/>
          <a:p>
            <a:endParaRPr lang="en-GB"/>
          </a:p>
        </p:txBody>
      </p:sp>
      <p:sp>
        <p:nvSpPr>
          <p:cNvPr id="9" name="Dian numeron paikkamerkki 8">
            <a:extLst>
              <a:ext uri="{FF2B5EF4-FFF2-40B4-BE49-F238E27FC236}">
                <a16:creationId xmlns:a16="http://schemas.microsoft.com/office/drawing/2014/main" id="{5608799B-456D-9143-6A14-6A39B75F5195}"/>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218635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901762-DFBE-4BBE-D3EF-1E26DC6BC067}"/>
              </a:ext>
            </a:extLst>
          </p:cNvPr>
          <p:cNvSpPr>
            <a:spLocks noGrp="1"/>
          </p:cNvSpPr>
          <p:nvPr>
            <p:ph type="title"/>
          </p:nvPr>
        </p:nvSpPr>
        <p:spPr/>
        <p:txBody>
          <a:bodyPr/>
          <a:lstStyle/>
          <a:p>
            <a:r>
              <a:rPr lang="fi-FI"/>
              <a:t>Muokkaa ots. perustyyl. napsautt.</a:t>
            </a:r>
            <a:endParaRPr lang="en-GB"/>
          </a:p>
        </p:txBody>
      </p:sp>
      <p:sp>
        <p:nvSpPr>
          <p:cNvPr id="3" name="Päivämäärän paikkamerkki 2">
            <a:extLst>
              <a:ext uri="{FF2B5EF4-FFF2-40B4-BE49-F238E27FC236}">
                <a16:creationId xmlns:a16="http://schemas.microsoft.com/office/drawing/2014/main" id="{D74859E0-7A1A-E69E-EA8D-D89E9D52867E}"/>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4" name="Alatunnisteen paikkamerkki 3">
            <a:extLst>
              <a:ext uri="{FF2B5EF4-FFF2-40B4-BE49-F238E27FC236}">
                <a16:creationId xmlns:a16="http://schemas.microsoft.com/office/drawing/2014/main" id="{92F22D6D-08EC-A821-A981-5D88747333C3}"/>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4D8D7DB4-96F6-7DB2-8983-5758CBC8A60E}"/>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2121312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7170AA8-0CEE-8243-74BE-9E11BEAB593A}"/>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3" name="Alatunnisteen paikkamerkki 2">
            <a:extLst>
              <a:ext uri="{FF2B5EF4-FFF2-40B4-BE49-F238E27FC236}">
                <a16:creationId xmlns:a16="http://schemas.microsoft.com/office/drawing/2014/main" id="{352E5927-DBED-8C8B-D5D1-FFAFB18F12A0}"/>
              </a:ext>
            </a:extLst>
          </p:cNvPr>
          <p:cNvSpPr>
            <a:spLocks noGrp="1"/>
          </p:cNvSpPr>
          <p:nvPr>
            <p:ph type="ftr" sz="quarter" idx="11"/>
          </p:nvPr>
        </p:nvSpPr>
        <p:spPr/>
        <p:txBody>
          <a:bodyPr/>
          <a:lstStyle/>
          <a:p>
            <a:endParaRPr lang="en-GB"/>
          </a:p>
        </p:txBody>
      </p:sp>
      <p:sp>
        <p:nvSpPr>
          <p:cNvPr id="4" name="Dian numeron paikkamerkki 3">
            <a:extLst>
              <a:ext uri="{FF2B5EF4-FFF2-40B4-BE49-F238E27FC236}">
                <a16:creationId xmlns:a16="http://schemas.microsoft.com/office/drawing/2014/main" id="{3695E826-333B-BA28-96F9-5F65B83CD4F1}"/>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1708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C8D4FD-B571-2551-CD7B-F0BDCE26913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GB"/>
          </a:p>
        </p:txBody>
      </p:sp>
      <p:sp>
        <p:nvSpPr>
          <p:cNvPr id="3" name="Sisällön paikkamerkki 2">
            <a:extLst>
              <a:ext uri="{FF2B5EF4-FFF2-40B4-BE49-F238E27FC236}">
                <a16:creationId xmlns:a16="http://schemas.microsoft.com/office/drawing/2014/main" id="{C1D25E29-F8D1-0222-1190-7D8F6BA53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Tekstin paikkamerkki 3">
            <a:extLst>
              <a:ext uri="{FF2B5EF4-FFF2-40B4-BE49-F238E27FC236}">
                <a16:creationId xmlns:a16="http://schemas.microsoft.com/office/drawing/2014/main" id="{1B1E034B-A3DC-53A0-20B3-CE6981CFA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E537CC4-F529-36B2-2CEF-7398A6763B09}"/>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6" name="Alatunnisteen paikkamerkki 5">
            <a:extLst>
              <a:ext uri="{FF2B5EF4-FFF2-40B4-BE49-F238E27FC236}">
                <a16:creationId xmlns:a16="http://schemas.microsoft.com/office/drawing/2014/main" id="{641A4693-FC1A-44A4-9208-E23DABB24DC0}"/>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96F778F2-561E-D0F7-FC7B-1698D97A37F6}"/>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3411235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F5EC84-232F-FA0C-54FA-310B5704499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GB"/>
          </a:p>
        </p:txBody>
      </p:sp>
      <p:sp>
        <p:nvSpPr>
          <p:cNvPr id="3" name="Kuvan paikkamerkki 2">
            <a:extLst>
              <a:ext uri="{FF2B5EF4-FFF2-40B4-BE49-F238E27FC236}">
                <a16:creationId xmlns:a16="http://schemas.microsoft.com/office/drawing/2014/main" id="{33E897A0-39A1-8708-5D89-4E9168381C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in paikkamerkki 3">
            <a:extLst>
              <a:ext uri="{FF2B5EF4-FFF2-40B4-BE49-F238E27FC236}">
                <a16:creationId xmlns:a16="http://schemas.microsoft.com/office/drawing/2014/main" id="{31A549C9-05AB-6A96-3EF8-EEC9DF04B1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95671AF-E1C5-32C8-644B-4DE82D1D8D11}"/>
              </a:ext>
            </a:extLst>
          </p:cNvPr>
          <p:cNvSpPr>
            <a:spLocks noGrp="1"/>
          </p:cNvSpPr>
          <p:nvPr>
            <p:ph type="dt" sz="half" idx="10"/>
          </p:nvPr>
        </p:nvSpPr>
        <p:spPr/>
        <p:txBody>
          <a:bodyPr/>
          <a:lstStyle/>
          <a:p>
            <a:fld id="{525D5DBF-BBC2-6D48-B02B-3DC0B057060A}" type="datetimeFigureOut">
              <a:rPr lang="en-GB" smtClean="0"/>
              <a:t>29/01/2025</a:t>
            </a:fld>
            <a:endParaRPr lang="en-GB"/>
          </a:p>
        </p:txBody>
      </p:sp>
      <p:sp>
        <p:nvSpPr>
          <p:cNvPr id="6" name="Alatunnisteen paikkamerkki 5">
            <a:extLst>
              <a:ext uri="{FF2B5EF4-FFF2-40B4-BE49-F238E27FC236}">
                <a16:creationId xmlns:a16="http://schemas.microsoft.com/office/drawing/2014/main" id="{64B345E8-BF8F-BB99-2579-636B4E3DFEE8}"/>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D9FFC71F-C4C0-59CC-F3D2-28EB8D321DF2}"/>
              </a:ext>
            </a:extLst>
          </p:cNvPr>
          <p:cNvSpPr>
            <a:spLocks noGrp="1"/>
          </p:cNvSpPr>
          <p:nvPr>
            <p:ph type="sldNum" sz="quarter" idx="12"/>
          </p:nvPr>
        </p:nvSpPr>
        <p:spPr/>
        <p:txBody>
          <a:bodyPr/>
          <a:lstStyle/>
          <a:p>
            <a:fld id="{D7680756-5E58-6445-9E04-5651637781AE}" type="slidenum">
              <a:rPr lang="en-GB" smtClean="0"/>
              <a:t>‹#›</a:t>
            </a:fld>
            <a:endParaRPr lang="en-GB"/>
          </a:p>
        </p:txBody>
      </p:sp>
    </p:spTree>
    <p:extLst>
      <p:ext uri="{BB962C8B-B14F-4D97-AF65-F5344CB8AC3E}">
        <p14:creationId xmlns:p14="http://schemas.microsoft.com/office/powerpoint/2010/main" val="219986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3E504EC-4C3A-1C13-F293-B291BBDC7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GB"/>
          </a:p>
        </p:txBody>
      </p:sp>
      <p:sp>
        <p:nvSpPr>
          <p:cNvPr id="3" name="Tekstin paikkamerkki 2">
            <a:extLst>
              <a:ext uri="{FF2B5EF4-FFF2-40B4-BE49-F238E27FC236}">
                <a16:creationId xmlns:a16="http://schemas.microsoft.com/office/drawing/2014/main" id="{BE69B92F-A0DF-66F5-85C6-917B555A43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ECAB6DC5-9478-774F-02A0-119B3727A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5D5DBF-BBC2-6D48-B02B-3DC0B057060A}" type="datetimeFigureOut">
              <a:rPr lang="en-GB" smtClean="0"/>
              <a:t>29/01/2025</a:t>
            </a:fld>
            <a:endParaRPr lang="en-GB"/>
          </a:p>
        </p:txBody>
      </p:sp>
      <p:sp>
        <p:nvSpPr>
          <p:cNvPr id="5" name="Alatunnisteen paikkamerkki 4">
            <a:extLst>
              <a:ext uri="{FF2B5EF4-FFF2-40B4-BE49-F238E27FC236}">
                <a16:creationId xmlns:a16="http://schemas.microsoft.com/office/drawing/2014/main" id="{00CC403C-291A-28D9-EDDE-F05B656804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Dian numeron paikkamerkki 5">
            <a:extLst>
              <a:ext uri="{FF2B5EF4-FFF2-40B4-BE49-F238E27FC236}">
                <a16:creationId xmlns:a16="http://schemas.microsoft.com/office/drawing/2014/main" id="{4184C91A-84FD-1A53-EC90-1B339529BB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680756-5E58-6445-9E04-5651637781AE}" type="slidenum">
              <a:rPr lang="en-GB" smtClean="0"/>
              <a:t>‹#›</a:t>
            </a:fld>
            <a:endParaRPr lang="en-GB"/>
          </a:p>
        </p:txBody>
      </p:sp>
    </p:spTree>
    <p:extLst>
      <p:ext uri="{BB962C8B-B14F-4D97-AF65-F5344CB8AC3E}">
        <p14:creationId xmlns:p14="http://schemas.microsoft.com/office/powerpoint/2010/main" val="3498946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DA6C2-05FC-6F88-F289-30989377E6EB}"/>
              </a:ext>
            </a:extLst>
          </p:cNvPr>
          <p:cNvSpPr>
            <a:spLocks noGrp="1"/>
          </p:cNvSpPr>
          <p:nvPr>
            <p:ph type="ctrTitle"/>
          </p:nvPr>
        </p:nvSpPr>
        <p:spPr/>
        <p:txBody>
          <a:bodyPr/>
          <a:lstStyle/>
          <a:p>
            <a:endParaRPr lang="fi-FI"/>
          </a:p>
        </p:txBody>
      </p:sp>
      <p:sp>
        <p:nvSpPr>
          <p:cNvPr id="3" name="Subtitle 2">
            <a:extLst>
              <a:ext uri="{FF2B5EF4-FFF2-40B4-BE49-F238E27FC236}">
                <a16:creationId xmlns:a16="http://schemas.microsoft.com/office/drawing/2014/main" id="{8D6824F3-19B5-5B59-D493-3927F30F04C6}"/>
              </a:ext>
            </a:extLst>
          </p:cNvPr>
          <p:cNvSpPr>
            <a:spLocks noGrp="1"/>
          </p:cNvSpPr>
          <p:nvPr>
            <p:ph type="subTitle" idx="1"/>
          </p:nvPr>
        </p:nvSpPr>
        <p:spPr/>
        <p:txBody>
          <a:bodyPr/>
          <a:lstStyle/>
          <a:p>
            <a:endParaRPr lang="fi-FI"/>
          </a:p>
        </p:txBody>
      </p:sp>
    </p:spTree>
    <p:extLst>
      <p:ext uri="{BB962C8B-B14F-4D97-AF65-F5344CB8AC3E}">
        <p14:creationId xmlns:p14="http://schemas.microsoft.com/office/powerpoint/2010/main" val="2673253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3" cy="4001095"/>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Harjoituksen purku:</a:t>
            </a:r>
          </a:p>
          <a:p>
            <a:pPr>
              <a:spcBef>
                <a:spcPts val="600"/>
              </a:spcBef>
            </a:pPr>
            <a:r>
              <a:rPr lang="fi-FI" sz="1200" dirty="0">
                <a:solidFill>
                  <a:prstClr val="black"/>
                </a:solidFill>
                <a:latin typeface="Source Sans Pro"/>
              </a:rPr>
              <a:t>Keskustelussa voit hyödyntää esim. seuraavia kysymyksiä, joita oppilaat voivat itsenäisesti pohtia tai halutessaan jakaa sanallisesti. Kysymyksiin voi vastata myös esim. peukkuäänestyksen avulla.</a:t>
            </a:r>
            <a:endParaRPr lang="fi-FI" sz="1200" dirty="0">
              <a:latin typeface="Source Sans Pro" panose="020B0503030403020204" pitchFamily="34" charset="0"/>
              <a:ea typeface="Source Sans Pro" panose="020B0503030403020204" pitchFamily="34" charset="0"/>
              <a:cs typeface="Arial"/>
            </a:endParaRPr>
          </a:p>
          <a:p>
            <a:pPr marL="171450" indent="-1714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cs typeface="Arial"/>
              </a:rPr>
              <a:t>Mitä huomasit harjoituksen aikana? </a:t>
            </a:r>
          </a:p>
          <a:p>
            <a:pPr marL="171450" indent="-1714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cs typeface="Arial"/>
              </a:rPr>
              <a:t>Miltä liike kehossa tuntui? </a:t>
            </a:r>
          </a:p>
          <a:p>
            <a:pPr marL="171450" indent="-1714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cs typeface="Arial"/>
              </a:rPr>
              <a:t>Huomasitko erilaisia tuntemuksia kehossasi, kun teit liikkeitä? Millaisia ne olivat? </a:t>
            </a:r>
          </a:p>
          <a:p>
            <a:pPr marL="171450" indent="-1714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cs typeface="Arial"/>
              </a:rPr>
              <a:t>Tunsitko harjoituksen aikana vaikkapa lämpöä kämmenissä? Tai kihelmöintiä jalkapohjissa? </a:t>
            </a:r>
          </a:p>
          <a:p>
            <a:pPr marL="171450" indent="-171450">
              <a:spcBef>
                <a:spcPts val="600"/>
              </a:spcBef>
              <a:buFont typeface="Arial" panose="020B0604020202020204" pitchFamily="34" charset="0"/>
              <a:buChar char="•"/>
            </a:pPr>
            <a:r>
              <a:rPr lang="fi-FI" sz="1200" dirty="0">
                <a:latin typeface="Source Sans Pro" panose="020B0503030403020204" pitchFamily="34" charset="0"/>
                <a:ea typeface="Source Sans Pro" panose="020B0503030403020204" pitchFamily="34" charset="0"/>
                <a:cs typeface="Arial"/>
              </a:rPr>
              <a:t>Entäpä huomasitko ajattelevasi jotakin harjoituksen aikana? Tai tuntevasi jotakin tunnetta? </a:t>
            </a:r>
          </a:p>
          <a:p>
            <a:pPr>
              <a:spcBef>
                <a:spcPts val="600"/>
              </a:spcBef>
            </a:pPr>
            <a:r>
              <a:rPr lang="fi-FI" sz="1200" dirty="0">
                <a:latin typeface="Source Sans Pro" panose="020B0503030403020204" pitchFamily="34" charset="0"/>
                <a:ea typeface="Source Sans Pro" panose="020B0503030403020204" pitchFamily="34" charset="0"/>
                <a:cs typeface="Arial"/>
              </a:rPr>
              <a:t>Muista painottaa keskustelussa sitä, että kaikki tuntemukset ovat sallittuja, eikä niitä ole tarpeen arvottaa. On tärkeää muistaa mainita myös se, että jokainen harjoitus on onnistunut – ei ole epäonnistunutta tietoisuustaitoharjoitusta, on vain harjoitus.</a:t>
            </a:r>
            <a:endParaRPr lang="fi-FI" sz="1200" dirty="0">
              <a:solidFill>
                <a:prstClr val="black"/>
              </a:solidFill>
              <a:latin typeface="Source Sans Pro"/>
            </a:endParaRPr>
          </a:p>
          <a:p>
            <a:pPr>
              <a:spcBef>
                <a:spcPts val="600"/>
              </a:spcBef>
            </a:pPr>
            <a:endParaRPr lang="fi-FI" sz="1200" dirty="0">
              <a:solidFill>
                <a:prstClr val="black"/>
              </a:solidFill>
              <a:latin typeface="Source Sans Pro"/>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Suorakulmio 10">
            <a:extLst>
              <a:ext uri="{FF2B5EF4-FFF2-40B4-BE49-F238E27FC236}">
                <a16:creationId xmlns:a16="http://schemas.microsoft.com/office/drawing/2014/main" id="{4A612A3F-76E7-3F65-6147-216CD962CED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kstiruutu 11">
            <a:extLst>
              <a:ext uri="{FF2B5EF4-FFF2-40B4-BE49-F238E27FC236}">
                <a16:creationId xmlns:a16="http://schemas.microsoft.com/office/drawing/2014/main" id="{2C0D0318-156E-C764-6348-6F6386D5D91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8" name="Kuva 7" descr="Kuva ankkurista. Kuva viittaa tietoisuustaitoja kehittävään interventioaktiviteettiin.">
            <a:extLst>
              <a:ext uri="{FF2B5EF4-FFF2-40B4-BE49-F238E27FC236}">
                <a16:creationId xmlns:a16="http://schemas.microsoft.com/office/drawing/2014/main" id="{D45E8469-197C-78AA-268B-6537611A0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Noin viiden minuutin seisaaltaan tehtävä tietoisuusharjoitus, joka tuo huomion kehon tuntemuksiin liikkeen avulla.</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Tietoinen liike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A6A95B33-1E1E-569B-1BBD-9A19D4248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651812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63029" cy="4765407"/>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Harjoitukseen tarvitsee seisomatilan, esim. oppilaan oman pulpetin vierestä</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noProof="1">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“Ota hyvä seisoma-asento, jalat hartian levyisessä haara-asennossa. Tunne jalkapohjat tukevasti lattiaa vasten. Voit sulkea silmät, jos se tuntuu hyvältä, tai kohdistaa katseesi alaviistoon lattiaa kohti.</a:t>
            </a: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Sanan STOP ensimmäinen kirjain S vastaa sanaa Stop, eli pysähdy. Keskeytetään siis tekeminen, ja pysähdytään yhdessä tähän hetkeen.</a:t>
            </a: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Seuraavana STOP sanassa on kirjain T – Tuo huomio hengitykseen. Voit huomioida hengityksesi rintakehän päällä. Voit tuntea, kuinka rintakehä hitaasti nousee ja laskee. Voit huomioida hengityksen vatsan päältä. Voit huomata, kuinka vatsa nousee ja laskee hengityksen mukana. Voit huomata hengityksen myös sierainten kohdalta, kun ilma virtaa sisään ja ulos sieraimista.</a:t>
            </a: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Seuraava kirjain STOP sanassa on O – Ollaan tietoisia tästä hetkestä. Mitä muuta huomaat hengityksen lisäksi? Mitä ääniä ympäristöstä kuuluu? Millaisia kehon tuntemuksia huomaat? Jos olit aiemmin istualtasi, miltä seisominen tuntuu istumisen jälkeen? Huomaatko, lipuuko joitakin tunteita tai ajatuksia mielessäsi? Mitä sinulle tällä hetkellä kuuluu?</a:t>
            </a: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Viimeinen STOP-sanan kirjain on P – Palataan tekemiseen, eli voit avata silmät ja palataan tekemisen pariin.”</a:t>
            </a:r>
            <a:endParaRPr lang="fi-FI" sz="1200" dirty="0">
              <a:solidFill>
                <a:srgbClr val="000000"/>
              </a:solidFill>
              <a:latin typeface="Source Sans Pro" panose="020B0503030403020204" pitchFamily="34" charset="0"/>
              <a:ea typeface="Source Sans Pro" panose="020B0503030403020204" pitchFamily="34" charset="0"/>
              <a:cs typeface="Arial"/>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51865"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C00CA66A-9F75-270D-C179-3909F3212BF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E1909395-446F-4E0A-C98D-9B17AE8C5456}"/>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EC00957E-44DD-7531-4CBD-7DCA853145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a:t>
            </a:r>
            <a:r>
              <a:rPr lang="fi-FI" sz="1400" dirty="0">
                <a:solidFill>
                  <a:prstClr val="black"/>
                </a:solidFill>
                <a:latin typeface="Source Sans Pro"/>
              </a:rPr>
              <a:t>5–10 </a:t>
            </a:r>
            <a:r>
              <a:rPr kumimoji="0" lang="fi-FI" sz="1400" i="0" u="none" strike="noStrike" kern="1200" cap="none" spc="0" normalizeH="0" baseline="0" noProof="0" dirty="0">
                <a:ln>
                  <a:noFill/>
                </a:ln>
                <a:solidFill>
                  <a:prstClr val="black"/>
                </a:solidFill>
                <a:effectLst/>
                <a:uLnTx/>
                <a:uFillTx/>
                <a:latin typeface="Source Sans Pro"/>
                <a:ea typeface="+mn-ea"/>
                <a:cs typeface="+mn-cs"/>
              </a:rPr>
              <a:t>minuutin seisaaltaan tai istualtaan tehtävä tietoisuusharjoitus, joka tuo huomion tähän hetkeen.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STOP-harjoitus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6D3C3463-3919-CB91-0D3B-EDD818E0E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89041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3" cy="2816156"/>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rPr>
              <a:t>Harjoituksen purku:</a:t>
            </a:r>
          </a:p>
          <a:p>
            <a:pPr marL="0" marR="0" lvl="0" indent="0" algn="l" defTabSz="914400" rtl="0" eaLnBrk="1" fontAlgn="auto" latinLnBrk="0" hangingPunct="1">
              <a:spcBef>
                <a:spcPts val="600"/>
              </a:spcBef>
              <a:spcAft>
                <a:spcPts val="0"/>
              </a:spcAft>
              <a:buClrTx/>
              <a:buSzTx/>
              <a:buFontTx/>
              <a:buNone/>
              <a:tabLst/>
              <a:defRPr/>
            </a:pPr>
            <a:r>
              <a:rPr lang="fi-FI" sz="1200" dirty="0">
                <a:solidFill>
                  <a:prstClr val="black"/>
                </a:solidFill>
                <a:latin typeface="Source Sans Pro"/>
              </a:rPr>
              <a:t>Voit kirjoittaa sanan STOP taululle, ja voitte pohtia kirjainten merkitystä tarkemmin, esim.:</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Mitä pysähtyminen tarkoittaa?</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a:rPr>
              <a:t>Miltä huomion tuominen hengitykseen tuntuu?</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Mitä tarkoittaa, kun ollaan tietoisia hetkestä?</a:t>
            </a:r>
          </a:p>
          <a:p>
            <a:pPr>
              <a:spcBef>
                <a:spcPts val="600"/>
              </a:spcBef>
              <a:defRPr/>
            </a:pPr>
            <a:r>
              <a:rPr lang="fi-FI" sz="1200" dirty="0">
                <a:solidFill>
                  <a:prstClr val="black"/>
                </a:solidFill>
                <a:latin typeface="Source Sans Pro"/>
                <a:ea typeface="+mn-ea"/>
                <a:cs typeface="+mn-cs"/>
              </a:rPr>
              <a:t>Mitä oltiin tekemässä ennen pysähtymistä? Siirrytäänkö mahdollisesti jonk</a:t>
            </a:r>
            <a:r>
              <a:rPr lang="fi-FI" sz="1200" dirty="0">
                <a:solidFill>
                  <a:prstClr val="black"/>
                </a:solidFill>
                <a:latin typeface="Source Sans Pro"/>
              </a:rPr>
              <a:t>in toisen tekemisen pariin vai jatketaanko samaa? </a:t>
            </a:r>
          </a:p>
          <a:p>
            <a:pPr marL="171450" indent="-171450">
              <a:spcBef>
                <a:spcPts val="600"/>
              </a:spcBef>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Miltä siirtyminen harjoituksesta takaisin tekemiseen tuntuu?</a:t>
            </a:r>
            <a:endParaRPr lang="fi-FI" sz="1200" dirty="0">
              <a:solidFill>
                <a:prstClr val="black"/>
              </a:solidFill>
              <a:latin typeface="Source Sans Pro"/>
            </a:endParaRPr>
          </a:p>
          <a:p>
            <a:pPr>
              <a:spcBef>
                <a:spcPts val="600"/>
              </a:spcBef>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28114"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51AA9446-681B-6521-0C24-0D5C354A3CE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35E2913B-3833-DDAF-729B-E21A42973C4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09BA5797-9440-A384-F363-2499C768C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a:t>
            </a:r>
            <a:r>
              <a:rPr lang="fi-FI" sz="1400" dirty="0">
                <a:solidFill>
                  <a:prstClr val="black"/>
                </a:solidFill>
                <a:latin typeface="Source Sans Pro"/>
              </a:rPr>
              <a:t>5–10 </a:t>
            </a:r>
            <a:r>
              <a:rPr kumimoji="0" lang="fi-FI" sz="1400" i="0" u="none" strike="noStrike" kern="1200" cap="none" spc="0" normalizeH="0" baseline="0" noProof="0" dirty="0">
                <a:ln>
                  <a:noFill/>
                </a:ln>
                <a:solidFill>
                  <a:prstClr val="black"/>
                </a:solidFill>
                <a:effectLst/>
                <a:uLnTx/>
                <a:uFillTx/>
                <a:latin typeface="Source Sans Pro"/>
                <a:ea typeface="+mn-ea"/>
                <a:cs typeface="+mn-cs"/>
              </a:rPr>
              <a:t>minuutin seisaaltaan tai istualtaan tehtävä tietoisuusharjoitus, joka tuo huomion tähän hetkeen.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STOP-harjoitus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92A9AC89-4A08-E5CA-2D0F-E26D5DF435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978184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98655" cy="4662815"/>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Harjoituksen voi tehdä omalla paikallaan</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lang="fi-FI" sz="1200" b="0" dirty="0">
                <a:solidFill>
                  <a:prstClr val="black"/>
                </a:solidFill>
                <a:latin typeface="Source Sans Pro"/>
              </a:rPr>
              <a:t>”Ota ensin ryhdikäs asento, voit olla istuen, selällään maaten tai seisten, mikä tuntuu tässä tilanteessa parhaimmalta. Voit sulkea silmät, jos se tuntuu hyvältä tai pitää ne hieman raollaan suunnaten katse alaviistoon kohti lattiaa. Silmien sulkeminen auttaa joskus keskittymään.</a:t>
            </a:r>
          </a:p>
          <a:p>
            <a:pPr lvl="1">
              <a:spcBef>
                <a:spcPts val="600"/>
              </a:spcBef>
              <a:defRPr/>
            </a:pPr>
            <a:r>
              <a:rPr lang="fi-FI" sz="1200" dirty="0">
                <a:solidFill>
                  <a:prstClr val="black"/>
                </a:solidFill>
                <a:latin typeface="Source Sans Pro"/>
              </a:rPr>
              <a:t>Laita seuraavaksi toinen käsi rintakehän päälle ja toinen vatsan päälle. Havainnoi, liikkuuko jompikumpi tai molemmat kädet hengityksen rytmissä.</a:t>
            </a:r>
          </a:p>
          <a:p>
            <a:pPr lvl="1">
              <a:spcBef>
                <a:spcPts val="600"/>
              </a:spcBef>
              <a:defRPr/>
            </a:pPr>
            <a:r>
              <a:rPr lang="fi-FI" sz="1200" dirty="0">
                <a:solidFill>
                  <a:prstClr val="black"/>
                </a:solidFill>
                <a:latin typeface="Source Sans Pro"/>
              </a:rPr>
              <a:t>Kokeile seuraavaksi hengittää siten, että vatsan päällä oleva käsi liikkuu ja rintakehän päällä oleva käsi pysyy paikoillaan. Saatat huomata, että hengitys syvenee ja hengityksen rytmi on rauhallisempi.</a:t>
            </a:r>
          </a:p>
          <a:p>
            <a:pPr lvl="1">
              <a:spcBef>
                <a:spcPts val="600"/>
              </a:spcBef>
              <a:defRPr/>
            </a:pPr>
            <a:r>
              <a:rPr lang="fi-FI" sz="1200" b="0" dirty="0">
                <a:solidFill>
                  <a:prstClr val="black"/>
                </a:solidFill>
                <a:latin typeface="Source Sans Pro"/>
              </a:rPr>
              <a:t>K</a:t>
            </a:r>
            <a:r>
              <a:rPr lang="fi-FI" sz="1200" dirty="0">
                <a:solidFill>
                  <a:prstClr val="black"/>
                </a:solidFill>
                <a:latin typeface="Source Sans Pro"/>
              </a:rPr>
              <a:t>eskity hetkeksi vain hengitykseen. Voit pitää pienen tauon sisään- ja uloshengityksen välissä siten, että hengität ensin sisään, pidätät hetken hengitystä, ja sen jälkeen hengität ulos. Pyri löytämään luonnollisesta tuntuva rytmi.</a:t>
            </a:r>
          </a:p>
          <a:p>
            <a:pPr lvl="1">
              <a:spcBef>
                <a:spcPts val="600"/>
              </a:spcBef>
              <a:defRPr/>
            </a:pPr>
            <a:r>
              <a:rPr lang="fi-FI" sz="1200" dirty="0">
                <a:solidFill>
                  <a:prstClr val="black"/>
                </a:solidFill>
                <a:latin typeface="Source Sans Pro"/>
              </a:rPr>
              <a:t>Jos huomaat, että ajatuksesi harhautuvat tai tarkkaavaisuutesi herpaantuu, palauta se lempeästi takaisin hengitykseen. Voit todeta itsellesi, että kaikkien on välillä vaikea keskittyä, mutta harjoittelu tekee mestarin.”</a:t>
            </a:r>
          </a:p>
          <a:p>
            <a:pPr marL="171450" indent="-171450">
              <a:spcBef>
                <a:spcPts val="600"/>
              </a:spcBef>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rPr>
              <a:t>HUOM! Hengittämistä voi myös harjoitella </a:t>
            </a:r>
            <a:r>
              <a:rPr lang="fi-FI" sz="1200" noProof="1">
                <a:latin typeface="Source Sans Pro"/>
              </a:rPr>
              <a:t>Howspace</a:t>
            </a:r>
            <a:r>
              <a:rPr lang="fi-FI" sz="1200" dirty="0">
                <a:latin typeface="Source Sans Pro"/>
              </a:rPr>
              <a:t>-alustalta löytyvän</a:t>
            </a:r>
            <a:r>
              <a:rPr lang="fi-FI" sz="1200" b="1" dirty="0">
                <a:solidFill>
                  <a:prstClr val="black"/>
                </a:solidFill>
                <a:latin typeface="Source Sans Pro"/>
              </a:rPr>
              <a:t> </a:t>
            </a:r>
            <a:r>
              <a:rPr kumimoji="0" lang="fi-FI" sz="1200" i="0" u="none" strike="noStrike" kern="1200" cap="none" spc="0" normalizeH="0" baseline="0" noProof="0" dirty="0">
                <a:ln>
                  <a:noFill/>
                </a:ln>
                <a:solidFill>
                  <a:prstClr val="black"/>
                </a:solidFill>
                <a:effectLst/>
                <a:uLnTx/>
                <a:uFillTx/>
                <a:latin typeface="Source Sans Pro"/>
              </a:rPr>
              <a:t>Rentouttava hengitys –</a:t>
            </a:r>
            <a:r>
              <a:rPr lang="fi-FI" sz="1200" dirty="0">
                <a:latin typeface="Source Sans Pro"/>
              </a:rPr>
              <a:t>tekniikkavideon avulla</a:t>
            </a: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16239"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2A40C94D-1273-043B-09BF-25828C4865FD}"/>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1577CF1-B66D-DE91-87D9-8755172581D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2662EFBA-6CC3-DE86-1696-5DED288D4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rentouttava, palleahengitystekniikkaa opettava hengitysharjoitus.</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Rentouttava hengitys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A4B9318E-46C6-872E-B8AC-4312B2D44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583396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98655" cy="1954381"/>
          </a:xfrm>
          <a:prstGeom prst="rect">
            <a:avLst/>
          </a:prstGeom>
          <a:noFill/>
        </p:spPr>
        <p:txBody>
          <a:bodyPr wrap="square" rtlCol="0">
            <a:spAutoFit/>
          </a:bodyPr>
          <a:lstStyle/>
          <a:p>
            <a:pPr marL="0" marR="0" lvl="0" indent="0" algn="l" defTabSz="914400" rtl="0" eaLnBrk="1" fontAlgn="auto" latinLnBrk="0" hangingPunct="1">
              <a:spcBef>
                <a:spcPts val="600"/>
              </a:spcBef>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defRPr/>
            </a:pPr>
            <a:r>
              <a:rPr lang="fi-FI" sz="1200" b="1" dirty="0">
                <a:solidFill>
                  <a:prstClr val="black"/>
                </a:solidFill>
                <a:latin typeface="Source Sans Pro"/>
              </a:rPr>
              <a:t>Harjoituksen purku: </a:t>
            </a:r>
          </a:p>
          <a:p>
            <a:pPr>
              <a:spcBef>
                <a:spcPts val="600"/>
              </a:spcBef>
              <a:defRPr/>
            </a:pPr>
            <a:r>
              <a:rPr lang="fi-FI" sz="1200" b="0" dirty="0">
                <a:solidFill>
                  <a:prstClr val="black"/>
                </a:solidFill>
                <a:latin typeface="Source Sans Pro"/>
              </a:rPr>
              <a:t>Mitä huomasit harjoituksen aikana? Millaista oli hengittää tällä tavoin? </a:t>
            </a:r>
            <a:r>
              <a:rPr lang="fi-FI" sz="1200" dirty="0">
                <a:solidFill>
                  <a:prstClr val="black"/>
                </a:solidFill>
                <a:latin typeface="Source Sans Pro"/>
              </a:rPr>
              <a:t>Palleahengitys voi olla rauhoittava tai rentouttava – huomasitko tällaista?  </a:t>
            </a:r>
          </a:p>
          <a:p>
            <a:pPr>
              <a:spcBef>
                <a:spcPts val="600"/>
              </a:spcBef>
              <a:defRPr/>
            </a:pPr>
            <a:r>
              <a:rPr lang="fi-FI" sz="1200" b="0" dirty="0">
                <a:solidFill>
                  <a:prstClr val="black"/>
                </a:solidFill>
                <a:latin typeface="Source Sans Pro"/>
              </a:rPr>
              <a:t>Voit </a:t>
            </a:r>
            <a:r>
              <a:rPr lang="fi-FI" sz="1200" dirty="0">
                <a:solidFill>
                  <a:prstClr val="black"/>
                </a:solidFill>
                <a:latin typeface="Source Sans Pro"/>
              </a:rPr>
              <a:t>ohjeistaa, että harjoitusta voi jatkossa käyttää myös itse, jos on jännittävässä tilanteessa, esimerkiksi ennen koetta.</a:t>
            </a:r>
          </a:p>
          <a:p>
            <a:pPr>
              <a:spcBef>
                <a:spcPts val="600"/>
              </a:spcBef>
              <a:defRPr/>
            </a:pPr>
            <a:endParaRPr lang="fi-FI" sz="1200" dirty="0">
              <a:solidFill>
                <a:prstClr val="black"/>
              </a:solidFill>
              <a:latin typeface="Source Sans Pro"/>
            </a:endParaRPr>
          </a:p>
          <a:p>
            <a:pPr marL="0" marR="0" lvl="0" indent="0" algn="l" defTabSz="914400" rtl="0" eaLnBrk="1" fontAlgn="auto" latinLnBrk="0" hangingPunct="1">
              <a:spcBef>
                <a:spcPts val="600"/>
              </a:spcBef>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rPr>
              <a:t>Materiaali:</a:t>
            </a:r>
            <a:r>
              <a:rPr kumimoji="0" lang="fi-FI" sz="1200" i="0" u="none" strike="noStrike" kern="1200" cap="none" spc="0" normalizeH="0" baseline="0" noProof="0" dirty="0">
                <a:ln>
                  <a:noFill/>
                </a:ln>
                <a:solidFill>
                  <a:prstClr val="black"/>
                </a:solidFill>
                <a:effectLst/>
                <a:uLnTx/>
                <a:uFillTx/>
                <a:latin typeface="Source Sans Pro"/>
              </a:rPr>
              <a:t> </a:t>
            </a:r>
            <a:r>
              <a:rPr lang="fi-FI" sz="1200" dirty="0">
                <a:latin typeface="Source Sans Pro"/>
              </a:rPr>
              <a:t>Tallenne ja </a:t>
            </a:r>
            <a:r>
              <a:rPr lang="fi-FI" sz="1200" noProof="1">
                <a:latin typeface="Source Sans Pro"/>
              </a:rPr>
              <a:t>rentouttavan hengityksen tekniikkavideo Howspacessa</a:t>
            </a:r>
            <a:endParaRPr kumimoji="0" lang="fi-FI" sz="1200" b="1" i="0" u="none" strike="noStrike" kern="1200" cap="none" spc="0" normalizeH="0" baseline="0" noProof="0" dirty="0">
              <a:ln>
                <a:noFill/>
              </a:ln>
              <a:solidFill>
                <a:prstClr val="black"/>
              </a:solidFill>
              <a:effectLst/>
              <a:uLnTx/>
              <a:uFillTx/>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16239"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2A40C94D-1273-043B-09BF-25828C4865FD}"/>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1577CF1-B66D-DE91-87D9-8755172581D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2662EFBA-6CC3-DE86-1696-5DED288D4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rentouttava, palleahengitystekniikkaa opettava hengitysharjoitus.</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Rentouttava hengitys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A4B9318E-46C6-872E-B8AC-4312B2D44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15814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AA64F895-4FD6-E112-52E1-EDC5024060D9}"/>
              </a:ext>
            </a:extLst>
          </p:cNvPr>
          <p:cNvSpPr txBox="1"/>
          <p:nvPr/>
        </p:nvSpPr>
        <p:spPr>
          <a:xfrm>
            <a:off x="5670733" y="6294091"/>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Rauhottumiskortit. Savunen, H. &amp; Wikström, S. (2022). </a:t>
            </a:r>
          </a:p>
        </p:txBody>
      </p:sp>
      <p:sp>
        <p:nvSpPr>
          <p:cNvPr id="9" name="TextBox 8">
            <a:extLst>
              <a:ext uri="{FF2B5EF4-FFF2-40B4-BE49-F238E27FC236}">
                <a16:creationId xmlns:a16="http://schemas.microsoft.com/office/drawing/2014/main" id="{842D9562-7341-F941-FA2A-656DD5658F15}"/>
              </a:ext>
              <a:ext uri="{C183D7F6-B498-43B3-948B-1728B52AA6E4}">
                <adec:decorative xmlns:adec="http://schemas.microsoft.com/office/drawing/2017/decorative" val="0"/>
              </a:ext>
            </a:extLst>
          </p:cNvPr>
          <p:cNvSpPr txBox="1"/>
          <p:nvPr/>
        </p:nvSpPr>
        <p:spPr>
          <a:xfrm>
            <a:off x="5670732" y="1369623"/>
            <a:ext cx="6198655" cy="4262705"/>
          </a:xfrm>
          <a:prstGeom prst="rect">
            <a:avLst/>
          </a:prstGeom>
          <a:noFill/>
        </p:spPr>
        <p:txBody>
          <a:bodyPr wrap="square" rtlCol="0">
            <a:spAutoFit/>
          </a:bodyPr>
          <a:lstStyle/>
          <a:p>
            <a:pPr marL="0" marR="0" lvl="0" indent="0" algn="l" defTabSz="914400" rtl="0" eaLnBrk="1" fontAlgn="auto" latinLnBrk="0" hangingPunct="1">
              <a:spcBef>
                <a:spcPts val="600"/>
              </a:spcBef>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Harjoituksen voi tehdä omalla paikallaan siten, että on tilaa käsien vapaalle liikkeelle</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lang="fi-FI" sz="1200" b="0" dirty="0">
                <a:solidFill>
                  <a:prstClr val="black"/>
                </a:solidFill>
                <a:latin typeface="Source Sans Pro"/>
              </a:rPr>
              <a:t>”Ota </a:t>
            </a:r>
            <a:r>
              <a:rPr lang="fi-FI" sz="1200" dirty="0">
                <a:solidFill>
                  <a:prstClr val="black"/>
                </a:solidFill>
                <a:latin typeface="Source Sans Pro"/>
              </a:rPr>
              <a:t>ryhdikäs seisoma-</a:t>
            </a:r>
            <a:r>
              <a:rPr lang="fi-FI" sz="1200" b="0" dirty="0">
                <a:solidFill>
                  <a:prstClr val="black"/>
                </a:solidFill>
                <a:latin typeface="Source Sans Pro"/>
              </a:rPr>
              <a:t>asento</a:t>
            </a:r>
            <a:r>
              <a:rPr lang="fi-FI" sz="1200" dirty="0">
                <a:solidFill>
                  <a:prstClr val="black"/>
                </a:solidFill>
                <a:latin typeface="Source Sans Pro"/>
              </a:rPr>
              <a:t>.</a:t>
            </a:r>
            <a:r>
              <a:rPr lang="fi-FI" sz="1200" b="0" dirty="0">
                <a:solidFill>
                  <a:prstClr val="black"/>
                </a:solidFill>
                <a:latin typeface="Source Sans Pro"/>
              </a:rPr>
              <a:t> </a:t>
            </a:r>
            <a:endParaRPr lang="fi-FI" sz="1200" dirty="0">
              <a:solidFill>
                <a:prstClr val="black"/>
              </a:solidFill>
              <a:latin typeface="Source Sans Pro"/>
            </a:endParaRPr>
          </a:p>
          <a:p>
            <a:pPr lvl="1">
              <a:spcBef>
                <a:spcPts val="600"/>
              </a:spcBef>
              <a:defRPr/>
            </a:pPr>
            <a:r>
              <a:rPr lang="fi-FI" sz="1200" dirty="0">
                <a:solidFill>
                  <a:prstClr val="black"/>
                </a:solidFill>
                <a:latin typeface="Source Sans Pro"/>
              </a:rPr>
              <a:t>Nosta molemmat kädet eteen. Kuvittele, että kätesi ovat kuin isot sakset, jotka leikkaavat ilmaa siten, että sisään hengittäessä avaat kädet ja ulos hengittäessä suljet ne. Sisäänhengityksessä avaat ja uloshengityksellä suljet.</a:t>
            </a:r>
          </a:p>
          <a:p>
            <a:pPr lvl="1">
              <a:spcBef>
                <a:spcPts val="600"/>
              </a:spcBef>
              <a:defRPr/>
            </a:pPr>
            <a:r>
              <a:rPr lang="fi-FI" sz="1200" dirty="0">
                <a:solidFill>
                  <a:prstClr val="black"/>
                </a:solidFill>
                <a:latin typeface="Source Sans Pro"/>
              </a:rPr>
              <a:t>Voit nyt sulkea silmät tai suunnata katseen alaviistoon, ja keskitä huomiosi käsiisi.</a:t>
            </a:r>
          </a:p>
          <a:p>
            <a:pPr lvl="1">
              <a:spcBef>
                <a:spcPts val="600"/>
              </a:spcBef>
              <a:defRPr/>
            </a:pPr>
            <a:r>
              <a:rPr lang="fi-FI" sz="1200" dirty="0">
                <a:solidFill>
                  <a:prstClr val="black"/>
                </a:solidFill>
                <a:latin typeface="Source Sans Pro"/>
              </a:rPr>
              <a:t>Tunne, kuinka kädet leikkaavat ilmaa hengityksen tahdissa. </a:t>
            </a:r>
            <a:r>
              <a:rPr lang="fi-FI" sz="1200" i="1" dirty="0">
                <a:solidFill>
                  <a:prstClr val="black"/>
                </a:solidFill>
                <a:latin typeface="Source Sans Pro"/>
              </a:rPr>
              <a:t>(Anna oppilaiden tehdä liikettä rauhassa useamman kerran)</a:t>
            </a:r>
          </a:p>
          <a:p>
            <a:pPr lvl="1">
              <a:spcBef>
                <a:spcPts val="600"/>
              </a:spcBef>
              <a:defRPr/>
            </a:pPr>
            <a:r>
              <a:rPr lang="fi-FI" sz="1200" dirty="0">
                <a:solidFill>
                  <a:prstClr val="black"/>
                </a:solidFill>
                <a:latin typeface="Source Sans Pro"/>
              </a:rPr>
              <a:t>Tee vielä yhden kerran käsillä saksien leikkaus ilman halki. Sen jälkeen voit laskea kädet ja avata silmät omaan tahtiin, jos ne olivat suljettuina.”</a:t>
            </a:r>
          </a:p>
          <a:p>
            <a:pPr>
              <a:spcBef>
                <a:spcPts val="600"/>
              </a:spcBef>
              <a:defRPr/>
            </a:pPr>
            <a:r>
              <a:rPr lang="fi-FI" sz="1200" b="1" dirty="0">
                <a:solidFill>
                  <a:prstClr val="black"/>
                </a:solidFill>
                <a:latin typeface="Source Sans Pro"/>
              </a:rPr>
              <a:t>Harjoituksen purku: </a:t>
            </a:r>
          </a:p>
          <a:p>
            <a:pPr>
              <a:spcBef>
                <a:spcPts val="600"/>
              </a:spcBef>
              <a:defRPr/>
            </a:pPr>
            <a:r>
              <a:rPr lang="fi-FI" sz="1200" b="0" dirty="0">
                <a:solidFill>
                  <a:prstClr val="black"/>
                </a:solidFill>
                <a:latin typeface="Source Sans Pro"/>
              </a:rPr>
              <a:t>Mitä huomasit harjoituksen aikana? Millainen hengityksen rytmi/leikkauksen tahti sinulla oli? Miltä tuntui keskittyä käsiin ja niiden liikkeeseen?</a:t>
            </a:r>
          </a:p>
          <a:p>
            <a:pPr>
              <a:spcBef>
                <a:spcPts val="600"/>
              </a:spcBef>
              <a:defRPr/>
            </a:pPr>
            <a:endParaRPr kumimoji="0" lang="fi-FI" sz="1200" i="0" u="none" strike="noStrike" kern="1200" cap="none" spc="0" normalizeH="0" baseline="0" noProof="0" dirty="0">
              <a:ln>
                <a:noFill/>
              </a:ln>
              <a:solidFill>
                <a:prstClr val="black"/>
              </a:solidFill>
              <a:effectLst/>
              <a:uLnTx/>
              <a:uFillTx/>
              <a:latin typeface="Source Sans Pro"/>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rPr>
              <a:t>Materiaali:</a:t>
            </a:r>
            <a:r>
              <a:rPr kumimoji="0" lang="fi-FI" sz="1200" i="0" u="none" strike="noStrike" kern="1200" cap="none" spc="0" normalizeH="0" baseline="0" noProof="0" dirty="0">
                <a:ln>
                  <a:noFill/>
                </a:ln>
                <a:solidFill>
                  <a:prstClr val="black"/>
                </a:solidFill>
                <a:effectLst/>
                <a:uLnTx/>
                <a:uFillTx/>
                <a:latin typeface="Source Sans Pro"/>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16239"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5A8821B5-248B-0A86-851A-8FB176B38A6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3AC6D22D-8763-F2EA-C57B-D2FAE6EB8CED}"/>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AA997905-D4DA-C841-FFE6-478381AB1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noin muutaman minuutin hengitysharjoitus.</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Saksihengitys</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5" name="Picture 2" descr="SchoolWell-hankkeen logo.">
            <a:extLst>
              <a:ext uri="{FF2B5EF4-FFF2-40B4-BE49-F238E27FC236}">
                <a16:creationId xmlns:a16="http://schemas.microsoft.com/office/drawing/2014/main" id="{51A5615E-F750-6151-C62C-23F6D1320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229079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98655" cy="4970591"/>
          </a:xfrm>
          <a:prstGeom prst="rect">
            <a:avLst/>
          </a:prstGeom>
          <a:noFill/>
        </p:spPr>
        <p:txBody>
          <a:bodyPr wrap="square" rtlCol="0">
            <a:spAutoFit/>
          </a:bodyPr>
          <a:lstStyle/>
          <a:p>
            <a:pPr marL="0" marR="0" lvl="0" indent="0" algn="l" defTabSz="914400" rtl="0" eaLnBrk="1" fontAlgn="auto" latinLnBrk="0" hangingPunct="1">
              <a:spcBef>
                <a:spcPts val="600"/>
              </a:spcBef>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Harjoituksen voi tehdä omalla paikallaan istuen tai seisten</a:t>
            </a:r>
            <a:endParaRPr lang="fi-FI" sz="1200" dirty="0">
              <a:solidFill>
                <a:prstClr val="black"/>
              </a:solidFill>
              <a:latin typeface="Source Sans Pro"/>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noProof="1">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lang="fi-FI" sz="1200" b="0" dirty="0">
                <a:solidFill>
                  <a:prstClr val="black"/>
                </a:solidFill>
                <a:latin typeface="Source Sans Pro"/>
              </a:rPr>
              <a:t>”Ota </a:t>
            </a:r>
            <a:r>
              <a:rPr lang="fi-FI" sz="1200" dirty="0">
                <a:solidFill>
                  <a:prstClr val="black"/>
                </a:solidFill>
                <a:latin typeface="Source Sans Pro"/>
              </a:rPr>
              <a:t>ryhdikäs asento joko istuen tai seisten. Voit laittaa silmät kiinni, jos se auttaa keskittymään.</a:t>
            </a:r>
          </a:p>
          <a:p>
            <a:pPr lvl="1">
              <a:spcBef>
                <a:spcPts val="600"/>
              </a:spcBef>
              <a:defRPr/>
            </a:pPr>
            <a:r>
              <a:rPr lang="fi-FI" sz="1200" dirty="0">
                <a:solidFill>
                  <a:prstClr val="black"/>
                </a:solidFill>
                <a:latin typeface="Source Sans Pro"/>
              </a:rPr>
              <a:t>Aseta kätesi niin, että toinen käsi on rintakehän päällä ja toinen vatsan päällä.</a:t>
            </a:r>
          </a:p>
          <a:p>
            <a:pPr lvl="1">
              <a:spcBef>
                <a:spcPts val="600"/>
              </a:spcBef>
              <a:defRPr/>
            </a:pPr>
            <a:r>
              <a:rPr lang="fi-FI" sz="1200" dirty="0">
                <a:solidFill>
                  <a:prstClr val="black"/>
                </a:solidFill>
                <a:latin typeface="Source Sans Pro"/>
              </a:rPr>
              <a:t>Kuvittele, että hengityksesi on kuin ilmapallo, joka täyttyy sisään hengittäessä ja tyhjenee ulos hengittäessä. Kokeile hengittää niin, että vain vatsan päällä oleva käsi liikkuu.</a:t>
            </a:r>
          </a:p>
          <a:p>
            <a:pPr lvl="1">
              <a:spcBef>
                <a:spcPts val="600"/>
              </a:spcBef>
              <a:defRPr/>
            </a:pPr>
            <a:r>
              <a:rPr lang="fi-FI" sz="1200" dirty="0">
                <a:solidFill>
                  <a:prstClr val="black"/>
                </a:solidFill>
                <a:latin typeface="Source Sans Pro"/>
              </a:rPr>
              <a:t>Sinun ei tarvitse saada ilmapalloa (eli vatsaasi) mahdollisimman täyteen, vaan kiinnitä huomio siihen, miltä tuntuu, kun hengitys virtaa syvään ja rauhallisesti.</a:t>
            </a:r>
          </a:p>
          <a:p>
            <a:pPr lvl="1">
              <a:spcBef>
                <a:spcPts val="600"/>
              </a:spcBef>
              <a:defRPr/>
            </a:pPr>
            <a:r>
              <a:rPr lang="fi-FI" sz="1200" dirty="0">
                <a:solidFill>
                  <a:prstClr val="black"/>
                </a:solidFill>
                <a:latin typeface="Source Sans Pro"/>
              </a:rPr>
              <a:t>Anna ilmapallon täyttyä ja tyhjentyä oman hengityksesi tahdissa.</a:t>
            </a:r>
          </a:p>
          <a:p>
            <a:pPr lvl="1">
              <a:spcBef>
                <a:spcPts val="600"/>
              </a:spcBef>
              <a:defRPr/>
            </a:pPr>
            <a:r>
              <a:rPr lang="fi-FI" sz="1200" dirty="0">
                <a:solidFill>
                  <a:prstClr val="black"/>
                </a:solidFill>
                <a:latin typeface="Source Sans Pro"/>
              </a:rPr>
              <a:t>Ota vielä kerran syvä hengitys ja voit avata silmät sen jälkeen omaan tahtiin."</a:t>
            </a:r>
          </a:p>
          <a:p>
            <a:pPr marL="171450" indent="-171450">
              <a:spcBef>
                <a:spcPts val="600"/>
              </a:spcBef>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rPr>
              <a:t>HUOM! Jos oppilaat kokevat tällä </a:t>
            </a:r>
            <a:r>
              <a:rPr lang="fi-FI" sz="1200" dirty="0">
                <a:solidFill>
                  <a:prstClr val="black"/>
                </a:solidFill>
                <a:latin typeface="Source Sans Pro"/>
              </a:rPr>
              <a:t>tavalla </a:t>
            </a:r>
            <a:r>
              <a:rPr kumimoji="0" lang="fi-FI" sz="1200" i="0" u="none" strike="noStrike" kern="1200" cap="none" spc="0" normalizeH="0" baseline="0" noProof="0" dirty="0">
                <a:ln>
                  <a:noFill/>
                </a:ln>
                <a:solidFill>
                  <a:prstClr val="black"/>
                </a:solidFill>
                <a:effectLst/>
                <a:uLnTx/>
                <a:uFillTx/>
                <a:latin typeface="Source Sans Pro"/>
              </a:rPr>
              <a:t>hengittämisen epämiellyttävänä, voitte katsoa Rentouttava hengitys -</a:t>
            </a:r>
            <a:r>
              <a:rPr lang="fi-FI" sz="1200" dirty="0">
                <a:latin typeface="Source Sans Pro"/>
              </a:rPr>
              <a:t>tekniikkavideon </a:t>
            </a:r>
            <a:r>
              <a:rPr lang="fi-FI" sz="1200" noProof="1">
                <a:latin typeface="Source Sans Pro"/>
              </a:rPr>
              <a:t>Howspace</a:t>
            </a:r>
            <a:r>
              <a:rPr lang="fi-FI" sz="1200" dirty="0">
                <a:latin typeface="Source Sans Pro"/>
              </a:rPr>
              <a:t>-alustalta</a:t>
            </a:r>
            <a:endParaRPr lang="fi-FI" sz="1200" b="1" dirty="0">
              <a:solidFill>
                <a:prstClr val="black"/>
              </a:solidFill>
              <a:latin typeface="Source Sans Pro"/>
            </a:endParaRPr>
          </a:p>
          <a:p>
            <a:pPr>
              <a:spcBef>
                <a:spcPts val="600"/>
              </a:spcBef>
              <a:defRPr/>
            </a:pPr>
            <a:r>
              <a:rPr lang="fi-FI" sz="1200" b="1" dirty="0">
                <a:solidFill>
                  <a:prstClr val="black"/>
                </a:solidFill>
                <a:latin typeface="Source Sans Pro"/>
              </a:rPr>
              <a:t>Harjoituksen purku: </a:t>
            </a:r>
          </a:p>
          <a:p>
            <a:pPr>
              <a:spcBef>
                <a:spcPts val="600"/>
              </a:spcBef>
              <a:defRPr/>
            </a:pPr>
            <a:r>
              <a:rPr kumimoji="0" lang="fi-FI" sz="1200" i="0" u="none" strike="noStrike" kern="1200" cap="none" spc="0" normalizeH="0" baseline="0" noProof="0" dirty="0">
                <a:ln>
                  <a:noFill/>
                </a:ln>
                <a:solidFill>
                  <a:prstClr val="black"/>
                </a:solidFill>
                <a:effectLst/>
                <a:uLnTx/>
                <a:uFillTx/>
                <a:latin typeface="Source Sans Pro"/>
              </a:rPr>
              <a:t>Pystyitkö kuvittelemaan ilmapallon täyttymisen? Miltä tuntui hengittää tällä tavoin? Miltä sinusta tuntui ennen harjoitusta? Entä harjoituksen jälkeen?</a:t>
            </a:r>
          </a:p>
          <a:p>
            <a:pPr>
              <a:spcBef>
                <a:spcPts val="600"/>
              </a:spcBef>
              <a:defRPr/>
            </a:pPr>
            <a:endParaRPr kumimoji="0" lang="fi-FI" sz="1200" i="0" u="none" strike="noStrike" kern="1200" cap="none" spc="0" normalizeH="0" baseline="0" noProof="0" dirty="0">
              <a:ln>
                <a:noFill/>
              </a:ln>
              <a:solidFill>
                <a:prstClr val="black"/>
              </a:solidFill>
              <a:effectLst/>
              <a:uLnTx/>
              <a:uFillTx/>
              <a:latin typeface="Source Sans Pro"/>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rPr>
              <a:t>Materiaali: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16239"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2A5AABC4-5C37-AC2B-011A-FC4F5931CC9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57DE1A8-2671-9632-BFDA-6F7E08EB04DC}"/>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51FB8520-D217-B754-AC31-3339ADCAE9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Lyhyt, noin muutaman minuutin hengitysharjoitus.</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Ilmapallohengitys</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59D127C8-98D2-4988-28A5-10370987C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852875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709CEE6D-141B-CC98-B035-59C998A9C585}"/>
              </a:ext>
            </a:extLst>
          </p:cNvPr>
          <p:cNvSpPr txBox="1"/>
          <p:nvPr/>
        </p:nvSpPr>
        <p:spPr>
          <a:xfrm>
            <a:off x="5670733" y="6294091"/>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Rauhottumiskortit. Savunen, H. &amp; Wikström, S. (2022). </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816703"/>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Harjoituksessa oppilaiden tulee voida liikkua vapaasti luokassa tai muussa tilassa. Harjoituksen voi tehdä myös ulkona.</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Voit </a:t>
            </a:r>
            <a:r>
              <a:rPr lang="fi-FI" sz="1200" dirty="0">
                <a:solidFill>
                  <a:prstClr val="black"/>
                </a:solidFill>
                <a:latin typeface="Source Sans Pro"/>
              </a:rPr>
              <a:t>soveltaa harjoituksen pituutta lyhyemmäksi tai pidemmäksi</a:t>
            </a:r>
            <a:endParaRPr lang="fi-FI" sz="1200" b="0" dirty="0">
              <a:solidFill>
                <a:prstClr val="black"/>
              </a:solidFill>
              <a:latin typeface="Source Sans Pro"/>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noProof="1">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 </a:t>
            </a:r>
            <a:r>
              <a:rPr lang="fi-FI" sz="1200" dirty="0">
                <a:solidFill>
                  <a:prstClr val="black"/>
                </a:solidFill>
                <a:latin typeface="Source Sans Pro" panose="020B0503030403020204" pitchFamily="34" charset="0"/>
                <a:ea typeface="Source Sans Pro" panose="020B0503030403020204" pitchFamily="34" charset="0"/>
              </a:rPr>
              <a:t>Harjoitus aloitetaan seisten.</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”Ota ryhdikäs seisoma-asento.</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Kuvittele, että maassa on limaa. Lima tarrautuu jalkoihisi ja tekee liikkumisen hitaaksi.</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Lähde nyt kävelemään limassa. Kuvittele, kuinka lima venyy nostaessasi jalkaa. Miltä jalkasi tuntuvat? Miltä tuntuu kävellä limassa? Mitä tuntemuksia huomaat?</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Ota vielä 5 askelta limassa ja sen jälkeen voit pysäyttää liikkeen.”</a:t>
            </a:r>
          </a:p>
          <a:p>
            <a:pPr marR="0" lvl="0" algn="l" defTabSz="914400" rtl="0" eaLnBrk="1" fontAlgn="auto" latinLnBrk="0" hangingPunct="1">
              <a:spcBef>
                <a:spcPts val="600"/>
              </a:spcBef>
              <a:buClrTx/>
              <a:buSzTx/>
              <a:tabLst/>
              <a:defRPr/>
            </a:pPr>
            <a:r>
              <a:rPr lang="fi-FI" sz="1200" b="1" dirty="0">
                <a:solidFill>
                  <a:prstClr val="black"/>
                </a:solidFill>
                <a:latin typeface="Source Sans Pro" panose="020B0503030403020204" pitchFamily="34" charset="0"/>
                <a:ea typeface="Source Sans Pro" panose="020B0503030403020204" pitchFamily="34" charset="0"/>
              </a:rPr>
              <a:t>Harjoituksen purku:</a:t>
            </a:r>
          </a:p>
          <a:p>
            <a:pPr marL="0" marR="0" lvl="0" indent="0" algn="l" defTabSz="914400" rtl="0" eaLnBrk="1" fontAlgn="auto" latinLnBrk="0" hangingPunct="1">
              <a:spcBef>
                <a:spcPts val="600"/>
              </a:spcBef>
              <a:spcAft>
                <a:spcPts val="0"/>
              </a:spcAft>
              <a:buClrTx/>
              <a:buSzTx/>
              <a:buFontTx/>
              <a:buNone/>
              <a:tabLst/>
              <a:defRPr/>
            </a:pPr>
            <a:r>
              <a:rPr lang="fi-FI" sz="1200" dirty="0">
                <a:solidFill>
                  <a:prstClr val="black"/>
                </a:solidFill>
                <a:latin typeface="Source Sans Pro"/>
              </a:rPr>
              <a:t>Voit ohjeistaa oppilaat keskustelemaan vieruskaverin kanssa siitä, miltä harjoitus tuntui. Voitte myös keskustella ryhmässä siitä, millaisia ajatuksia harjoitus herätti parikeskustelun aikana. Olivatko koetut tuntemukset jaettuja vai yksilöllisiä?</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Millaisia tuntemuksia tunsit? Oliko harjoitus uusi ja vieras vai vanha ja tuttu? Onko kehotietoisuus tullut oppilaille vastaan muissa tilanteissa? </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855729" cy="5232202"/>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5A329B94-E493-93F3-42B1-9A25CAD25D81}"/>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F68E54E9-9485-E0F3-57A7-A7C9B1ECF561}"/>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E5A368AA-CDFF-0766-C3EF-1525EECAE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Lyhyt, noin muutaman minuutin seisaaltaan tehtävä tietoisuusharjoitus, joka tuo huomion jalkapohjien ja jalkojen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Limakävely</a:t>
            </a:r>
          </a:p>
        </p:txBody>
      </p:sp>
      <p:pic>
        <p:nvPicPr>
          <p:cNvPr id="5" name="Picture 2" descr="SchoolWell-hankkeen logo.">
            <a:extLst>
              <a:ext uri="{FF2B5EF4-FFF2-40B4-BE49-F238E27FC236}">
                <a16:creationId xmlns:a16="http://schemas.microsoft.com/office/drawing/2014/main" id="{D19D50AD-2921-69BB-46F6-8F8D55212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665560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847481"/>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Harjoituksessa oppilaiden tulee voida liikkua vapaasti luokassa tai muussa tilassa. Harjoituksen voi tehdä myös ulkona. Ulkona huomiota voi kiinnittää myös alustan epätasaisuuksiin ja niihin liittyviin tuntemuksiin jalkapohjissa.</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a:rPr>
              <a:t>Voit </a:t>
            </a:r>
            <a:r>
              <a:rPr lang="fi-FI" sz="1200" dirty="0">
                <a:solidFill>
                  <a:prstClr val="black"/>
                </a:solidFill>
                <a:latin typeface="Source Sans Pro"/>
              </a:rPr>
              <a:t>soveltaa harjoituksen pituutta lyhyemmäksi tai pidemmäksi</a:t>
            </a:r>
            <a:endParaRPr lang="fi-FI" sz="1200" b="0" dirty="0">
              <a:solidFill>
                <a:prstClr val="black"/>
              </a:solidFill>
              <a:latin typeface="Source Sans Pro"/>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 </a:t>
            </a:r>
            <a:r>
              <a:rPr lang="fi-FI" sz="1200" dirty="0">
                <a:solidFill>
                  <a:prstClr val="black"/>
                </a:solidFill>
                <a:latin typeface="Source Sans Pro" panose="020B0503030403020204" pitchFamily="34" charset="0"/>
                <a:ea typeface="Source Sans Pro" panose="020B0503030403020204" pitchFamily="34" charset="0"/>
              </a:rPr>
              <a:t>Harjoitus aloitetaan seisten.</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”Ota ryhdikäs seisoma-asento ja tunne, kuinka jalat ovat tukevasti maassa.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Kiinnitä huomiosi jalkapohjiisi. Miltä ne tuntuvat? Miltä lattia tuntuu jalkojen alla? Tai onko sinulla kenties kengät jalassa – miltä ne tuntuvat? </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Lähde kävelemään hitaasti niin, että kiinnität joka askeleella huomiosi jalkoihisi. Miltä tämä askel tuntuu? Miltä se tuntuu jalkapohjissa? Huomaatko, että jalkojen lihakset jännittyvät, pohkeissa, reisissä?</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Kävele tällä tavoin tietoisesti hetken aikaa kiinnittäen huomiosi vain jalkojen tuntemuksiin. Jos huomaat, että mielesi harhautuu muualle, kiinnitä huomiosi takaisin jalkojen tuntemuksiin.</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Jatka vielä tietoista kävelyä suunnaten askeleesi pikkuhiljaa kohti omaa paikkaasi.</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Kun olet omalla paikallasi, voit lopettaa liikkeen ja jäädä rauhallisesti odottamaan, kunnes kaikki ovat omilla paikoillaan."</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62047"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57081950-C687-88B6-32D1-B92C154E940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89B584D5-DF7B-D427-5A9B-5F1C687A4DD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3F10349A-758E-F033-A563-91AE1541D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Noin viiden minuutin seisaaltaan tehtävä tietoisuusharjoitus, joka tuo huomion jalkapohjien ja jalkojen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Tietoinen kävely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5A745CBC-D455-888D-3EA3-B76EC9DEF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132972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062103"/>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R="0" lvl="0" algn="l" defTabSz="914400" rtl="0" eaLnBrk="1" fontAlgn="auto" latinLnBrk="0" hangingPunct="1">
              <a:spcBef>
                <a:spcPts val="600"/>
              </a:spcBef>
              <a:buClrTx/>
              <a:buSzTx/>
              <a:tabLst/>
              <a:defRPr/>
            </a:pPr>
            <a:r>
              <a:rPr lang="fi-FI" sz="1200" b="1" dirty="0">
                <a:solidFill>
                  <a:prstClr val="black"/>
                </a:solidFill>
                <a:latin typeface="Source Sans Pro"/>
              </a:rPr>
              <a:t>Harjoituksen purku:</a:t>
            </a:r>
          </a:p>
          <a:p>
            <a:pPr>
              <a:spcBef>
                <a:spcPts val="600"/>
              </a:spcBef>
              <a:defRPr/>
            </a:pPr>
            <a:r>
              <a:rPr lang="fi-FI" sz="1200" dirty="0">
                <a:solidFill>
                  <a:prstClr val="black"/>
                </a:solidFill>
                <a:latin typeface="Source Sans Pro"/>
              </a:rPr>
              <a:t>Voit ohjeistaa oppilaat keskustelemaan vieruskaverin kanssa siitä, miltä harjoitus tuntui. Voitte myös keskustella ryhmässä siitä, millaisia ajatuksia harjoitus herätti parikeskustelun aikana. Olivatko koetut tuntemukset jaettuja vai yksilöllisiä?</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Millaisia tuntemuksia jaloissasi tunsit? Oliko harjoitus uusi ja vieras vai vanha ja tuttu? Onko kehotietoisuus tullut oppilaille vastaan muissa tilanteissa? </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62047"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7FDC4991-76EF-6DB9-F073-2DF2A59D4CED}"/>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725603B-C139-E762-ECAC-07BA696C93F6}"/>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05B340A8-B1C3-B20B-7C57-5522EA7AC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Noin viiden minuutin seisaaltaan tehtävä tietoisuusharjoitus, joka tuo huomion jalkapohjien ja jalkojen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Tietoinen kävely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6CF21711-4090-CA4E-6355-70C8241473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69622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24D5D-0AD3-77F6-DFC7-6458AD11488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CC1D93E-A8B3-36E8-68D3-126F47793893}"/>
              </a:ext>
            </a:extLst>
          </p:cNvPr>
          <p:cNvSpPr>
            <a:spLocks noGrp="1"/>
          </p:cNvSpPr>
          <p:nvPr>
            <p:ph type="title"/>
          </p:nvPr>
        </p:nvSpPr>
        <p:spPr/>
        <p:txBody>
          <a:bodyPr/>
          <a:lstStyle/>
          <a:p>
            <a:pPr algn="ctr"/>
            <a:r>
              <a:rPr lang="fi-FI" dirty="0"/>
              <a:t>Tietoisuustaidot</a:t>
            </a:r>
          </a:p>
        </p:txBody>
      </p:sp>
      <p:sp>
        <p:nvSpPr>
          <p:cNvPr id="9" name="Content Placeholder 8">
            <a:extLst>
              <a:ext uri="{FF2B5EF4-FFF2-40B4-BE49-F238E27FC236}">
                <a16:creationId xmlns:a16="http://schemas.microsoft.com/office/drawing/2014/main" id="{64E7B160-92C1-F2F3-D93D-9038719362A1}"/>
              </a:ext>
            </a:extLst>
          </p:cNvPr>
          <p:cNvSpPr>
            <a:spLocks noGrp="1"/>
          </p:cNvSpPr>
          <p:nvPr>
            <p:ph idx="1"/>
          </p:nvPr>
        </p:nvSpPr>
        <p:spPr>
          <a:xfrm>
            <a:off x="838200" y="1825624"/>
            <a:ext cx="10515600" cy="4890861"/>
          </a:xfrm>
        </p:spPr>
        <p:txBody>
          <a:bodyPr>
            <a:normAutofit fontScale="62500" lnSpcReduction="20000"/>
          </a:bodyPr>
          <a:lstStyle/>
          <a:p>
            <a:pPr marL="0" indent="0">
              <a:buNone/>
            </a:pPr>
            <a:r>
              <a:rPr lang="fi-FI" b="1" dirty="0"/>
              <a:t>Miten opettaa keskittymään ja rauhoittumaan sekä tukea oppilaiden mielenterveyttä? </a:t>
            </a:r>
          </a:p>
          <a:p>
            <a:r>
              <a:rPr lang="fi-FI" dirty="0"/>
              <a:t>Tietoisuustaitojen harjoittelemisen pääperiaatteet:</a:t>
            </a:r>
          </a:p>
          <a:p>
            <a:endParaRPr lang="fi-FI" dirty="0"/>
          </a:p>
          <a:p>
            <a:pPr marL="0" indent="0">
              <a:buNone/>
            </a:pPr>
            <a:r>
              <a:rPr lang="fi-FI" b="1" dirty="0"/>
              <a:t>Toistuvuus</a:t>
            </a:r>
          </a:p>
          <a:p>
            <a:r>
              <a:rPr lang="fi-FI" dirty="0"/>
              <a:t>Tietoisuustaitoharjoitteluun tulisi panostaa säännöllisesti ja systemaattisesti. Samaa harjoitusta voi ja pitää toistaa useamman kerran.</a:t>
            </a:r>
          </a:p>
          <a:p>
            <a:pPr marL="0" indent="0">
              <a:buNone/>
            </a:pPr>
            <a:endParaRPr lang="fi-FI" dirty="0"/>
          </a:p>
          <a:p>
            <a:pPr marL="0" indent="0">
              <a:buNone/>
            </a:pPr>
            <a:r>
              <a:rPr lang="fi-FI" b="1" dirty="0"/>
              <a:t>Lyhyet harjoitukset opetukseen integroituna</a:t>
            </a:r>
          </a:p>
          <a:p>
            <a:r>
              <a:rPr lang="fi-FI" dirty="0"/>
              <a:t>Hyötyjä tavoitetaan säännöllisillä lyhyillä harjoituksilla, joita on helppo sisällyttää opetukseen. </a:t>
            </a:r>
          </a:p>
          <a:p>
            <a:pPr marL="0" indent="0">
              <a:buNone/>
            </a:pPr>
            <a:endParaRPr lang="fi-FI" b="1" dirty="0"/>
          </a:p>
          <a:p>
            <a:pPr marL="0" indent="0">
              <a:buNone/>
            </a:pPr>
            <a:r>
              <a:rPr lang="fi-FI" b="1" dirty="0"/>
              <a:t>Lempeä ja hyväksyvä asenne</a:t>
            </a:r>
          </a:p>
          <a:p>
            <a:r>
              <a:rPr lang="fi-FI" dirty="0"/>
              <a:t> Tietoisuustaitojen opettamisessa tärkeintä ei ole lopputulos, vaan harjoittelu itsessään. Jokainen harjoitus edistää taidon oppimista, vaikka harjoitus ei juuri sillä kertaa tuota tiettyä lopputulosta (esimerkiksi rauhoittumista). Se, mitä harjoitamme, vahvistuu.</a:t>
            </a:r>
          </a:p>
          <a:p>
            <a:r>
              <a:rPr lang="fi-FI" dirty="0"/>
              <a:t>Kiireettömyys on tärkeä osa harjoittelua. Harjoituksia ei kannata aikatauluttaa liian tiukasti, koska se voi estää harjoituksen onnistumisen.</a:t>
            </a:r>
          </a:p>
        </p:txBody>
      </p:sp>
      <p:pic>
        <p:nvPicPr>
          <p:cNvPr id="6" name="Picture 5" descr="SchoolWell-hankkeen logo.">
            <a:extLst>
              <a:ext uri="{FF2B5EF4-FFF2-40B4-BE49-F238E27FC236}">
                <a16:creationId xmlns:a16="http://schemas.microsoft.com/office/drawing/2014/main" id="{F7F384A2-F509-BFAA-7CDF-1C3051299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35" y="370841"/>
            <a:ext cx="1306946" cy="1311303"/>
          </a:xfrm>
          <a:prstGeom prst="rect">
            <a:avLst/>
          </a:prstGeom>
        </p:spPr>
      </p:pic>
      <p:grpSp>
        <p:nvGrpSpPr>
          <p:cNvPr id="7" name="Ryhmä 6">
            <a:extLst>
              <a:ext uri="{FF2B5EF4-FFF2-40B4-BE49-F238E27FC236}">
                <a16:creationId xmlns:a16="http://schemas.microsoft.com/office/drawing/2014/main" id="{ABBDFB34-B629-2AC2-EFD9-FDE8716CC7F6}"/>
              </a:ext>
            </a:extLst>
          </p:cNvPr>
          <p:cNvGrpSpPr/>
          <p:nvPr/>
        </p:nvGrpSpPr>
        <p:grpSpPr>
          <a:xfrm>
            <a:off x="10290242" y="418690"/>
            <a:ext cx="1484923" cy="1252821"/>
            <a:chOff x="10525561" y="239477"/>
            <a:chExt cx="1484923" cy="1252821"/>
          </a:xfrm>
        </p:grpSpPr>
        <p:sp>
          <p:nvSpPr>
            <p:cNvPr id="3" name="Suorakulmio 2">
              <a:extLst>
                <a:ext uri="{FF2B5EF4-FFF2-40B4-BE49-F238E27FC236}">
                  <a16:creationId xmlns:a16="http://schemas.microsoft.com/office/drawing/2014/main" id="{D72C046B-6A51-3E70-25B9-AFFB2DB78AD7}"/>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iruutu 3">
              <a:extLst>
                <a:ext uri="{FF2B5EF4-FFF2-40B4-BE49-F238E27FC236}">
                  <a16:creationId xmlns:a16="http://schemas.microsoft.com/office/drawing/2014/main" id="{8A6DD4D8-E114-9BD5-0156-7ACFA55D584A}"/>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DA1C5798-00FD-7F01-6E34-E72CA88914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grpSp>
    </p:spTree>
    <p:extLst>
      <p:ext uri="{BB962C8B-B14F-4D97-AF65-F5344CB8AC3E}">
        <p14:creationId xmlns:p14="http://schemas.microsoft.com/office/powerpoint/2010/main" val="1916147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EEEEF-4C04-FFB6-F4EA-3184ABC68621}"/>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5086DCE8-026A-C62B-852E-CB2B4D1734D8}"/>
              </a:ext>
            </a:extLst>
          </p:cNvPr>
          <p:cNvSpPr txBox="1"/>
          <p:nvPr/>
        </p:nvSpPr>
        <p:spPr>
          <a:xfrm>
            <a:off x="408620" y="6506824"/>
            <a:ext cx="6208312" cy="276999"/>
          </a:xfrm>
          <a:prstGeom prst="rect">
            <a:avLst/>
          </a:prstGeom>
          <a:noFill/>
        </p:spPr>
        <p:txBody>
          <a:bodyPr wrap="square" lIns="91440" tIns="45720" rIns="91440" bIns="45720" rtlCol="0" anchor="t">
            <a:spAutoFit/>
          </a:bodyPr>
          <a:lstStyle/>
          <a:p>
            <a:pPr>
              <a:defRPr/>
            </a:pPr>
            <a:r>
              <a:rPr lang="en-US" sz="1200" dirty="0">
                <a:solidFill>
                  <a:prstClr val="black"/>
                </a:solidFill>
                <a:latin typeface="Source Sans Pro"/>
                <a:ea typeface="+mn-lt"/>
                <a:cs typeface="+mn-lt"/>
              </a:rPr>
              <a:t>Lähde: </a:t>
            </a:r>
            <a:r>
              <a:rPr lang="en-US" sz="1200" dirty="0" err="1">
                <a:solidFill>
                  <a:prstClr val="black"/>
                </a:solidFill>
                <a:latin typeface="Source Sans Pro"/>
                <a:ea typeface="+mn-lt"/>
                <a:cs typeface="+mn-lt"/>
              </a:rPr>
              <a:t>Mukaillen</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Rauhoittumiskortit</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Savunen</a:t>
            </a:r>
            <a:r>
              <a:rPr lang="en-US" sz="1200" dirty="0">
                <a:solidFill>
                  <a:prstClr val="black"/>
                </a:solidFill>
                <a:latin typeface="Source Sans Pro"/>
                <a:ea typeface="+mn-lt"/>
                <a:cs typeface="+mn-lt"/>
              </a:rPr>
              <a:t>, H. &amp; Wikström, S. (2022).</a:t>
            </a:r>
            <a:endParaRPr lang="en-US" sz="1200">
              <a:solidFill>
                <a:prstClr val="black"/>
              </a:solidFill>
              <a:latin typeface="Source Sans Pro"/>
              <a:ea typeface="Source Sans Pro"/>
            </a:endParaRPr>
          </a:p>
        </p:txBody>
      </p:sp>
      <p:sp>
        <p:nvSpPr>
          <p:cNvPr id="9" name="TextBox 8">
            <a:extLst>
              <a:ext uri="{FF2B5EF4-FFF2-40B4-BE49-F238E27FC236}">
                <a16:creationId xmlns:a16="http://schemas.microsoft.com/office/drawing/2014/main" id="{02DE149B-180B-9455-F8C0-94F82CAB3CE4}"/>
              </a:ext>
            </a:extLst>
          </p:cNvPr>
          <p:cNvSpPr txBox="1"/>
          <p:nvPr/>
        </p:nvSpPr>
        <p:spPr>
          <a:xfrm>
            <a:off x="5771374" y="1330809"/>
            <a:ext cx="5940056" cy="5175776"/>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a:rPr>
              <a:t>Harjoituksen voi tehdä istuen tai seisten. Opettaja voi ohjeistaa sopivan asennon ennen harjoituksen aloitusta.</a:t>
            </a:r>
            <a:endParaRPr lang="en-US"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Opettaja lukee seuraavan ohjeistuksen sopivaan tahtiin ja rauhallisella äänellä. Halutessaan ohjeet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 </a:t>
            </a:r>
            <a:endParaRPr lang="fi-FI" sz="1200" dirty="0">
              <a:solidFill>
                <a:prstClr val="black"/>
              </a:solidFill>
              <a:latin typeface="Source Sans Pro"/>
              <a:ea typeface="Source Sans Pro"/>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asento. Voit sulkea silmäsi, jos se tuntuu hyvältä tai kohdistaa katseesi alaviistoon lattiaa kohti.</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Kuvittele, että olet kuin auringonkukka. Olet ryhdikäs ja valpas. Tunne, kuinka ylävartalo on pitkä</a:t>
            </a:r>
            <a:r>
              <a:rPr lang="fi-FI" sz="1200" dirty="0">
                <a:solidFill>
                  <a:srgbClr val="000000"/>
                </a:solidFill>
                <a:latin typeface="Source Sans Pro" panose="020B0503030403020204" pitchFamily="34" charset="0"/>
                <a:ea typeface="Source Sans Pro" panose="020B0503030403020204" pitchFamily="34" charset="0"/>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kuin auringonkukan varsi, joka kurottaa kohti taivasta. Jalat ovat tukevasti </a:t>
            </a:r>
            <a:r>
              <a:rPr lang="fi-FI" sz="1200" dirty="0">
                <a:solidFill>
                  <a:srgbClr val="000000"/>
                </a:solidFill>
                <a:latin typeface="Source Sans Pro" panose="020B0503030403020204" pitchFamily="34" charset="0"/>
                <a:ea typeface="Source Sans Pro" panose="020B0503030403020204" pitchFamily="34" charset="0"/>
              </a:rPr>
              <a:t>maassa,</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kuin kukan juuret. </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Hengitä muutaman kerran syvään, ja anna mielen rauhoittua säilyttäen ryhdikäs auringonkukan asento.</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vielä yksi syvä hengitys, ja sen jälkeen voit avata silmät, jos ne olivat suljettuina, ja päättää harjoituksen.”</a:t>
            </a:r>
          </a:p>
          <a:p>
            <a:pPr rtl="0"/>
            <a:endParaRPr lang="fi-FI" sz="1200" b="0" dirty="0">
              <a:effectLst/>
              <a:latin typeface="Source Sans Pro" panose="020B0503030403020204" pitchFamily="34" charset="0"/>
              <a:ea typeface="Source Sans Pro" panose="020B0503030403020204" pitchFamily="34" charset="0"/>
            </a:endParaRPr>
          </a:p>
          <a:p>
            <a:r>
              <a:rPr lang="fi-FI" sz="1200" b="1" dirty="0">
                <a:solidFill>
                  <a:prstClr val="black"/>
                </a:solidFill>
                <a:latin typeface="Source Sans Pro"/>
                <a:ea typeface="Source Sans Pro"/>
              </a:rPr>
              <a:t>Harjoituksen purku: </a:t>
            </a:r>
          </a:p>
          <a:p>
            <a:pPr marL="171450" indent="-171450">
              <a:buFont typeface="Arial,Sans-Serif"/>
              <a:buChar char="•"/>
            </a:pPr>
            <a:r>
              <a:rPr lang="fi-FI" sz="1200" dirty="0">
                <a:solidFill>
                  <a:prstClr val="black"/>
                </a:solidFill>
                <a:latin typeface="Source Sans Pro"/>
                <a:ea typeface="Source Sans Pro"/>
                <a:cs typeface="Arial"/>
              </a:rPr>
              <a:t>Voit ohjeistaa oppilaat keskustelemaan vieruskaverin kanssa, miltä harjoitus tuntui. Voitte myös keskustella ryhmässä, millaisia ajatuksia ja tuntemuksia harjoitus herätti. Olivatko koetut tuntemukset jaettuja vai yksilöllisiä? </a:t>
            </a:r>
          </a:p>
          <a:p>
            <a:pPr marL="171450" indent="-171450">
              <a:buFont typeface="Arial,Sans-Serif"/>
              <a:buChar char="•"/>
            </a:pPr>
            <a:endParaRPr lang="fi-FI" sz="1200" dirty="0">
              <a:solidFill>
                <a:prstClr val="black"/>
              </a:solidFill>
              <a:latin typeface="Source Sans Pro"/>
              <a:ea typeface="Source Sans Pro"/>
              <a:cs typeface="Arial"/>
            </a:endParaRPr>
          </a:p>
          <a:p>
            <a:pPr marL="171450" indent="-171450">
              <a:buFont typeface="Arial,Sans-Serif"/>
              <a:buChar char="•"/>
            </a:pPr>
            <a:r>
              <a:rPr lang="fi-FI" sz="1200" dirty="0">
                <a:solidFill>
                  <a:prstClr val="black"/>
                </a:solidFill>
                <a:latin typeface="Source Sans Pro"/>
                <a:ea typeface="Source Sans Pro"/>
                <a:cs typeface="Arial"/>
              </a:rPr>
              <a:t>Jos tietoisuustaitoharjoitukset luokalle jo tuttuja, purkua ei välttämättä tarvitse tehdä.</a:t>
            </a:r>
            <a:endParaRPr lang="fi-FI" dirty="0">
              <a:solidFill>
                <a:prstClr val="black"/>
              </a:solidFill>
              <a:latin typeface="Source Sans Pro"/>
            </a:endParaRPr>
          </a:p>
          <a:p>
            <a:pPr marL="171450" indent="-171450">
              <a:buFont typeface="Arial"/>
              <a:buChar char="•"/>
            </a:pPr>
            <a:endParaRPr lang="fi-FI" sz="1200" dirty="0">
              <a:solidFill>
                <a:prstClr val="black"/>
              </a:solidFill>
              <a:latin typeface="Source Sans Pro"/>
              <a:ea typeface="Source Sans Pro"/>
            </a:endParaRPr>
          </a:p>
          <a:p>
            <a:pPr>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1 min 36 s)</a:t>
            </a:r>
            <a:endParaRPr lang="fi-FI" sz="1200" dirty="0">
              <a:solidFill>
                <a:prstClr val="black"/>
              </a:solidFill>
              <a:latin typeface="Aptos" panose="020B0004020202020204"/>
              <a:ea typeface="Source Sans Pro"/>
              <a:cs typeface="Arial"/>
            </a:endParaRPr>
          </a:p>
        </p:txBody>
      </p:sp>
      <p:sp>
        <p:nvSpPr>
          <p:cNvPr id="7" name="TextBox 6" descr="Tekstin taustaväri on vihreä. Vihreä väri vastaa aktiviteetin tasoa 1.">
            <a:extLst>
              <a:ext uri="{FF2B5EF4-FFF2-40B4-BE49-F238E27FC236}">
                <a16:creationId xmlns:a16="http://schemas.microsoft.com/office/drawing/2014/main" id="{F39488F5-CC38-201E-F934-ACA6E5D4EEBA}"/>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F54A12E-146F-264B-3AE6-BE9A3DD904C0}"/>
              </a:ext>
            </a:extLst>
          </p:cNvPr>
          <p:cNvSpPr txBox="1"/>
          <p:nvPr/>
        </p:nvSpPr>
        <p:spPr>
          <a:xfrm>
            <a:off x="520340" y="1381325"/>
            <a:ext cx="4762046" cy="5078313"/>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Yhteys OPS:iin:</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 </a:t>
            </a:r>
            <a:r>
              <a:rPr lang="fi-FI" sz="1200" b="0" i="0" dirty="0">
                <a:solidFill>
                  <a:srgbClr val="000000"/>
                </a:solidFill>
                <a:effectLst/>
                <a:latin typeface="Source Sans Pro" panose="020B0503030403020204" pitchFamily="34" charset="0"/>
                <a:ea typeface="Source Sans Pro" panose="020B0503030403020204" pitchFamily="34" charset="0"/>
              </a:rPr>
              <a:t>Ajattelu ja oppimaan oppiminen (L1) sekä i</a:t>
            </a:r>
            <a:r>
              <a:rPr lang="fi-FI" sz="1200" b="0" i="0" dirty="0">
                <a:solidFill>
                  <a:srgbClr val="000000"/>
                </a:solidFill>
                <a:effectLst/>
                <a:latin typeface="Source Sans Pro" panose="020B0503030403020204" pitchFamily="34" charset="0"/>
              </a:rPr>
              <a:t>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a:t>
            </a:r>
            <a:r>
              <a:rPr lang="fi-FI" sz="1200" dirty="0">
                <a:solidFill>
                  <a:prstClr val="black"/>
                </a:solidFill>
                <a:latin typeface="Source Sans Pro"/>
              </a:rPr>
              <a:t> Noin 5 min</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a:defRPr/>
            </a:pPr>
            <a:endParaRPr lang="fi-FI" sz="1200" dirty="0">
              <a:solidFill>
                <a:prstClr val="black"/>
              </a:solidFill>
              <a:latin typeface="Source Sans Pro"/>
              <a:ea typeface="Source Sans Pro"/>
            </a:endParaRPr>
          </a:p>
        </p:txBody>
      </p:sp>
      <p:sp>
        <p:nvSpPr>
          <p:cNvPr id="5" name="Suorakulmio 4">
            <a:extLst>
              <a:ext uri="{FF2B5EF4-FFF2-40B4-BE49-F238E27FC236}">
                <a16:creationId xmlns:a16="http://schemas.microsoft.com/office/drawing/2014/main" id="{F70484EE-6B7C-9FA4-5790-EAE3DCC490C6}"/>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0811A84-FF7A-D07E-5960-20AB7BBDBBE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13656A26-90B9-850F-370A-4A095D23F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64EF8CD8-6E29-7D77-24E3-3294AC19BF87}"/>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Lyhyt hengitysharjoitus.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665D5F0A-356D-18EE-5F3D-8929F6158640}"/>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Auringonkukka</a:t>
            </a:r>
          </a:p>
        </p:txBody>
      </p:sp>
      <p:pic>
        <p:nvPicPr>
          <p:cNvPr id="2" name="Picture 2" descr="SchoolWell-hankkeen logo.">
            <a:extLst>
              <a:ext uri="{FF2B5EF4-FFF2-40B4-BE49-F238E27FC236}">
                <a16:creationId xmlns:a16="http://schemas.microsoft.com/office/drawing/2014/main" id="{877F8958-0F5C-0170-8441-298743F9AA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096285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8897D-D0AA-1EE3-06F3-85C0600906FC}"/>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F51FAB5A-7A00-8283-032D-70B97D97D09B}"/>
              </a:ext>
            </a:extLst>
          </p:cNvPr>
          <p:cNvSpPr txBox="1"/>
          <p:nvPr/>
        </p:nvSpPr>
        <p:spPr>
          <a:xfrm>
            <a:off x="412700" y="6583970"/>
            <a:ext cx="6208312" cy="276999"/>
          </a:xfrm>
          <a:prstGeom prst="rect">
            <a:avLst/>
          </a:prstGeom>
          <a:noFill/>
        </p:spPr>
        <p:txBody>
          <a:bodyPr wrap="square" lIns="91440" tIns="45720" rIns="91440" bIns="45720" rtlCol="0" anchor="t">
            <a:spAutoFit/>
          </a:bodyPr>
          <a:lstStyle/>
          <a:p>
            <a:pPr>
              <a:defRPr/>
            </a:pPr>
            <a:r>
              <a:rPr lang="fi-FI" sz="1200" dirty="0">
                <a:solidFill>
                  <a:prstClr val="black"/>
                </a:solidFill>
                <a:latin typeface="Source Sans Pro"/>
              </a:rPr>
              <a:t>Lähde: </a:t>
            </a:r>
            <a:r>
              <a:rPr lang="en-US" sz="1200" dirty="0" err="1">
                <a:solidFill>
                  <a:prstClr val="black"/>
                </a:solidFill>
                <a:latin typeface="Aptos"/>
              </a:rPr>
              <a:t>Rauhoittumiskortit</a:t>
            </a:r>
            <a:r>
              <a:rPr lang="en-US" sz="1200" dirty="0">
                <a:solidFill>
                  <a:prstClr val="black"/>
                </a:solidFill>
                <a:latin typeface="Aptos"/>
              </a:rPr>
              <a:t>. </a:t>
            </a:r>
            <a:r>
              <a:rPr lang="en-US" sz="1200" dirty="0" err="1">
                <a:solidFill>
                  <a:prstClr val="black"/>
                </a:solidFill>
                <a:latin typeface="Aptos"/>
              </a:rPr>
              <a:t>Savunen</a:t>
            </a:r>
            <a:r>
              <a:rPr lang="en-US" sz="1200" dirty="0">
                <a:solidFill>
                  <a:prstClr val="black"/>
                </a:solidFill>
                <a:latin typeface="Aptos"/>
              </a:rPr>
              <a:t>, H. &amp; Wikström, S. (2022).</a:t>
            </a:r>
            <a:endParaRPr lang="en-US" sz="1200" noProof="1">
              <a:solidFill>
                <a:prstClr val="black"/>
              </a:solidFill>
              <a:latin typeface="Source Sans Pro"/>
              <a:ea typeface="Source Sans Pro"/>
            </a:endParaRPr>
          </a:p>
        </p:txBody>
      </p:sp>
      <p:sp>
        <p:nvSpPr>
          <p:cNvPr id="9" name="TextBox 8">
            <a:extLst>
              <a:ext uri="{FF2B5EF4-FFF2-40B4-BE49-F238E27FC236}">
                <a16:creationId xmlns:a16="http://schemas.microsoft.com/office/drawing/2014/main" id="{B39ACD11-E4FB-BF12-1218-3A9DC6BE621F}"/>
              </a:ext>
            </a:extLst>
          </p:cNvPr>
          <p:cNvSpPr txBox="1"/>
          <p:nvPr/>
        </p:nvSpPr>
        <p:spPr>
          <a:xfrm>
            <a:off x="5775455" y="1209141"/>
            <a:ext cx="6069452" cy="5268109"/>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tai seisten.</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a:ea typeface="Source Sans Pro"/>
              </a:rPr>
              <a:t>Opettaja lukee seuraavan ohjeistuksen sopivaan tahtiin ja rauhallisella äänellä.</a:t>
            </a:r>
            <a:r>
              <a:rPr lang="fi-FI" sz="1200" dirty="0">
                <a:solidFill>
                  <a:prstClr val="black"/>
                </a:solidFill>
                <a:latin typeface="Source Sans Pro"/>
              </a:rPr>
              <a:t> Halutessaan ohjeet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 </a:t>
            </a:r>
            <a:endParaRPr lang="fi-FI" sz="1200" dirty="0">
              <a:solidFill>
                <a:prstClr val="black"/>
              </a:solidFill>
              <a:latin typeface="Source Sans Pro"/>
              <a:ea typeface="Source Sans Pro"/>
            </a:endParaRPr>
          </a:p>
          <a:p>
            <a:pPr marL="457200">
              <a:spcBef>
                <a:spcPts val="600"/>
              </a:spcBef>
              <a:defRPr/>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Hengitä 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Laita silmät kiinni ja ala piirtää sormillasi kasvoihin viivoja. Piirrä ensin kasvot täyteen pystyviivoja otsasta leukaan ja leuasta otsaan.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Sitten piirrä vaakaviivoja molempiin suuntiin: oikeasta poskesta vasempaan poskeen ja vasemmasta poskesta oikeaan.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Tämän jälkeen anna sormien sivellä kasvoilla pyöreitä ja pehmeitä liikkeitä. Voit lopuksi laittaa kädet kasvoillesi ja tunnustella, miltä kasvoissa tuntuu.</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Huomioi kasvojen tuntemuksia vielä kolmen syvän hengityksen ajan. Nyt voit päättää harjoituksen ja avata silmät. ”</a:t>
            </a:r>
            <a:endParaRPr lang="fi-FI" sz="1200" b="0" dirty="0">
              <a:effectLst/>
              <a:latin typeface="Source Sans Pro" panose="020B0503030403020204" pitchFamily="34" charset="0"/>
              <a:ea typeface="Source Sans Pro" panose="020B0503030403020204" pitchFamily="34" charset="0"/>
            </a:endParaRPr>
          </a:p>
          <a:p>
            <a:endParaRPr lang="fi-FI" sz="1200" dirty="0"/>
          </a:p>
          <a:p>
            <a:r>
              <a:rPr lang="fi-FI" sz="1200" b="1" dirty="0"/>
              <a:t>Harjoituksen purku:</a:t>
            </a:r>
            <a:endParaRPr lang="fi-FI" dirty="0"/>
          </a:p>
          <a:p>
            <a:pPr marL="171450" indent="-171450">
              <a:buFont typeface="Arial,Sans-Serif"/>
              <a:buChar char="•"/>
            </a:pPr>
            <a:r>
              <a:rPr lang="fi-FI" sz="1200" dirty="0">
                <a:latin typeface="Source Sans Pro"/>
                <a:ea typeface="Source Sans Pro"/>
                <a:cs typeface="Arial"/>
              </a:rPr>
              <a:t>Voit ohjeistaa oppilaat keskustelemaan vieruskaverin kanssa siitä, miltä harjoitus tuntui. Voitte myös keskustella ryhmässä, millaisia tuntemuksia harjoitus herätti. Tai voit pyytää oppilaita kirjoittamaan taululle sanalla tai parilla kokemuksestaan. Olivatko koetut tuntemukset jaettuja vai yksilöllisiä? </a:t>
            </a:r>
          </a:p>
          <a:p>
            <a:pPr marL="171450" indent="-171450">
              <a:buFont typeface="Arial,Sans-Serif"/>
              <a:buChar char="•"/>
            </a:pPr>
            <a:endParaRPr lang="fi-FI" sz="1200" dirty="0">
              <a:latin typeface="Source Sans Pro"/>
              <a:ea typeface="Source Sans Pro"/>
              <a:cs typeface="Arial"/>
            </a:endParaRPr>
          </a:p>
          <a:p>
            <a:pPr marL="171450" indent="-171450">
              <a:buFont typeface="Arial,Sans-Serif"/>
              <a:buChar char="•"/>
            </a:pPr>
            <a:r>
              <a:rPr lang="fi-FI" sz="1200" dirty="0">
                <a:latin typeface="Source Sans Pro"/>
                <a:ea typeface="Source Sans Pro"/>
                <a:cs typeface="Arial"/>
              </a:rPr>
              <a:t>Jos tietoisuustaitoharjoitukset luokalle jo tuttuja, purkua ei välttämättä tarvitse tehdä.</a:t>
            </a:r>
            <a:endParaRPr lang="fi-FI" sz="1200" dirty="0">
              <a:latin typeface="Source Sans Pro"/>
              <a:ea typeface="Source Sans Pro"/>
            </a:endParaRPr>
          </a:p>
          <a:p>
            <a:pPr marL="171450" indent="-171450">
              <a:buFont typeface="Arial,Sans-Serif"/>
              <a:buChar char="•"/>
            </a:pPr>
            <a:endParaRPr lang="fi-FI" sz="1200" dirty="0">
              <a:solidFill>
                <a:prstClr val="black"/>
              </a:solidFill>
              <a:latin typeface="Source Sans Pro"/>
              <a:ea typeface="Source Sans Pro"/>
              <a:cs typeface="Arial"/>
            </a:endParaRPr>
          </a:p>
          <a:p>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2 min 12 s)</a:t>
            </a: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850BB6EE-F2EB-EFD2-54E2-2107563D30AF}"/>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F6340184-391E-A91E-F911-933ACB5672D4}"/>
              </a:ext>
            </a:extLst>
          </p:cNvPr>
          <p:cNvSpPr txBox="1"/>
          <p:nvPr/>
        </p:nvSpPr>
        <p:spPr>
          <a:xfrm>
            <a:off x="523653" y="1380331"/>
            <a:ext cx="4762046" cy="4893647"/>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 mutta sopii myös yläkouluun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Kesto:</a:t>
            </a:r>
            <a:r>
              <a:rPr lang="fi-FI" sz="1200" dirty="0">
                <a:solidFill>
                  <a:prstClr val="black"/>
                </a:solidFill>
                <a:latin typeface="Source Sans Pro"/>
              </a:rPr>
              <a:t> Noin 5 min</a:t>
            </a:r>
            <a:endParaRPr lang="fi-FI" sz="1200" dirty="0">
              <a:solidFill>
                <a:prstClr val="black"/>
              </a:solidFill>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a:defRPr/>
            </a:pPr>
            <a:endParaRPr lang="fi-FI" sz="1200" dirty="0">
              <a:solidFill>
                <a:prstClr val="black"/>
              </a:solidFill>
              <a:latin typeface="Source Sans Pro"/>
              <a:ea typeface="Source Sans Pro"/>
            </a:endParaRPr>
          </a:p>
        </p:txBody>
      </p:sp>
      <p:sp>
        <p:nvSpPr>
          <p:cNvPr id="5" name="Suorakulmio 4">
            <a:extLst>
              <a:ext uri="{FF2B5EF4-FFF2-40B4-BE49-F238E27FC236}">
                <a16:creationId xmlns:a16="http://schemas.microsoft.com/office/drawing/2014/main" id="{A407EF1B-C120-ED9C-8BDA-BFD21CF8EB9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8AC7690-3D50-F1C3-CD48-CEB69533B1F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9C48AD8C-251F-2324-25B3-0723FECCBB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1F7522E4-E64E-CBD5-C55F-5F19F89B5CF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0B8D25B4-E270-8BDC-3DD6-7C201F6F0A2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Kasvomaalaus</a:t>
            </a:r>
          </a:p>
        </p:txBody>
      </p:sp>
      <p:pic>
        <p:nvPicPr>
          <p:cNvPr id="2" name="Picture 2" descr="SchoolWell-hankkeen logo.">
            <a:extLst>
              <a:ext uri="{FF2B5EF4-FFF2-40B4-BE49-F238E27FC236}">
                <a16:creationId xmlns:a16="http://schemas.microsoft.com/office/drawing/2014/main" id="{4896DBA2-B8E6-8D44-3231-5DFD76C062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943812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D231F-703D-F718-49A9-9C2454B6CEF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BD7CC07-3C97-A5D2-FE05-EC886A67F431}"/>
              </a:ext>
            </a:extLst>
          </p:cNvPr>
          <p:cNvSpPr txBox="1"/>
          <p:nvPr/>
        </p:nvSpPr>
        <p:spPr>
          <a:xfrm>
            <a:off x="5659010" y="1350379"/>
            <a:ext cx="6241980" cy="5816977"/>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tai seisten.</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 </a:t>
            </a:r>
            <a:endParaRPr lang="fi-FI" sz="1200" b="0" i="0" u="none" strike="noStrike" dirty="0">
              <a:solidFill>
                <a:prstClr val="black"/>
              </a:solidFill>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asento.</a:t>
            </a:r>
            <a:r>
              <a:rPr lang="fi-FI" sz="1200" dirty="0">
                <a:latin typeface="Source Sans Pro" panose="020B0503030403020204" pitchFamily="34" charset="0"/>
                <a:ea typeface="Source Sans Pro" panose="020B0503030403020204" pitchFamily="34" charset="0"/>
              </a:rPr>
              <a:t> </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Hengitä 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Tuo toinen käsi eteesi. Silitä toisella kädellä yksitellen jokainen sormi ylhäältä alas. Voi aloittaa pikkurillistä ja edetä kohti peukaloa.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Kun silität, tuo huomio siihen, miltä sormissa tuntuu. Voit nyt vaihtaa toiseen käteen.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Miltä sormet tuntuvat? Huomaatko karheutta tai pehmeyttä? Lämpöä tai nihkeyttä? Ehkä kuumuutta tai kylmyyttä? </a:t>
            </a:r>
            <a:endParaRPr lang="fi-FI" sz="1200" dirty="0">
              <a:solidFill>
                <a:srgbClr val="000000"/>
              </a:solidFill>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Käy vielä yhden kerran kaikki sormet läpi ja </a:t>
            </a:r>
            <a:r>
              <a:rPr lang="fi-FI" sz="1200" dirty="0">
                <a:solidFill>
                  <a:srgbClr val="000000"/>
                </a:solidFill>
                <a:latin typeface="Source Sans Pro" panose="020B0503030403020204" pitchFamily="34" charset="0"/>
                <a:ea typeface="Source Sans Pro" panose="020B0503030403020204" pitchFamily="34" charset="0"/>
              </a:rPr>
              <a:t>pidä</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huomiosi sormien tuntemuksissa. </a:t>
            </a:r>
            <a:endParaRPr lang="fi-FI" sz="1200" b="0" dirty="0">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Kun olet käynyt kaikki sormet, voit päättää harjoituksen.”</a:t>
            </a:r>
            <a:endParaRPr lang="fi-FI" sz="1200" b="0" dirty="0">
              <a:effectLst/>
              <a:latin typeface="Source Sans Pro" panose="020B0503030403020204" pitchFamily="34" charset="0"/>
              <a:ea typeface="Source Sans Pro" panose="020B0503030403020204" pitchFamily="34" charset="0"/>
            </a:endParaRPr>
          </a:p>
          <a:p>
            <a:endParaRPr lang="fi-FI" sz="1200" dirty="0"/>
          </a:p>
          <a:p>
            <a:r>
              <a:rPr lang="fi-FI" sz="1200" b="1" dirty="0"/>
              <a:t>Harjoituksen purku:</a:t>
            </a:r>
          </a:p>
          <a:p>
            <a:pPr marL="171450" indent="-171450">
              <a:buFont typeface="Arial,Sans-Serif"/>
              <a:buChar char="•"/>
            </a:pPr>
            <a:r>
              <a:rPr lang="fi-FI" sz="1200" dirty="0">
                <a:latin typeface="Source Sans Pro"/>
                <a:ea typeface="Source Sans Pro"/>
                <a:cs typeface="Arial"/>
              </a:rPr>
              <a:t>Voit ohjeistaa oppilaat keskustelemaan vieruskaverin kanssa siitä, miltä harjoitus tuntui. Voitte myös keskustella ryhmässä, millaisia tuntemuksia harjoitus herätti. Tai voit pyytää oppilaita kirjoittamaan taululle sanalla tai parilla kokemuksestaan. Olivatko koetut tuntemukset jaettuja vai yksilöllisiä? </a:t>
            </a:r>
            <a:endParaRPr lang="en-US" sz="1200" dirty="0">
              <a:latin typeface="Source Sans Pro"/>
              <a:ea typeface="Source Sans Pro"/>
              <a:cs typeface="Arial"/>
            </a:endParaRPr>
          </a:p>
          <a:p>
            <a:pPr marL="171450" indent="-171450">
              <a:buFont typeface="Arial,Sans-Serif"/>
              <a:buChar char="•"/>
            </a:pPr>
            <a:endParaRPr lang="fi-FI" sz="1200" dirty="0">
              <a:latin typeface="Source Sans Pro"/>
              <a:ea typeface="Source Sans Pro"/>
              <a:cs typeface="Arial"/>
            </a:endParaRPr>
          </a:p>
          <a:p>
            <a:pPr marL="171450" indent="-171450">
              <a:buFont typeface="Arial,Sans-Serif"/>
              <a:buChar char="•"/>
            </a:pPr>
            <a:r>
              <a:rPr lang="fi-FI" sz="1200" dirty="0">
                <a:latin typeface="Source Sans Pro"/>
                <a:ea typeface="Source Sans Pro"/>
                <a:cs typeface="Arial"/>
              </a:rPr>
              <a:t>Jos tietoisuustaitoharjoitukset luokalle jo tuttuja, purkua ei välttämättä tarvitse tehdä.</a:t>
            </a:r>
          </a:p>
          <a:p>
            <a:endParaRPr lang="fi-FI" sz="1200" dirty="0">
              <a:latin typeface="Aptos" panose="020B0004020202020204"/>
              <a:ea typeface="Source Sans Pro"/>
              <a:cs typeface="Arial"/>
            </a:endParaRPr>
          </a:p>
          <a:p>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2 min 38 s)</a:t>
            </a:r>
            <a:endParaRPr lang="fi-FI" sz="1200" dirty="0">
              <a:solidFill>
                <a:prstClr val="black"/>
              </a:solidFill>
              <a:latin typeface="Aptos" panose="020B0004020202020204"/>
              <a:ea typeface="Source Sans Pro"/>
              <a:cs typeface="Arial"/>
            </a:endParaRPr>
          </a:p>
          <a:p>
            <a:br>
              <a:rPr lang="fi-FI" sz="1200" dirty="0"/>
            </a:b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B54CA897-8D8A-126F-66FF-D38FFC879549}"/>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2B8D65E4-556C-685B-B7A2-2173FAFE66BE}"/>
              </a:ext>
            </a:extLst>
          </p:cNvPr>
          <p:cNvSpPr txBox="1"/>
          <p:nvPr/>
        </p:nvSpPr>
        <p:spPr>
          <a:xfrm>
            <a:off x="544530" y="1526468"/>
            <a:ext cx="4762046"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 </a:t>
            </a:r>
            <a:r>
              <a:rPr lang="fi-FI" sz="1200" b="0" i="0" dirty="0">
                <a:solidFill>
                  <a:srgbClr val="000000"/>
                </a:solidFill>
                <a:effectLst/>
                <a:latin typeface="Source Sans Pro" panose="020B0503030403020204" pitchFamily="34" charset="0"/>
              </a:rPr>
              <a:t>kun luokassa on levotonta ja tarkkaavaisuuden ohjaaminen on vaikeaa. On kuitenkin tärkeää harjoitella myös silloin, kun luokka on rauhallinen ja vastaanottavainen oppimaan uutta. </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B54A92FB-F892-675A-4C9B-A655403EF5DB}"/>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6549D7F8-4FE7-E96B-E6EC-70D7D5FBD1FE}"/>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0E6E5465-6636-6CA6-E411-1C34505DCB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ECCAEB1-0255-8FA7-8ACE-04B8597FF68D}"/>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käsien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2D7E1EF3-1FEF-20B5-B164-E3C634D7783B}"/>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Silitystauko</a:t>
            </a:r>
          </a:p>
        </p:txBody>
      </p:sp>
      <p:pic>
        <p:nvPicPr>
          <p:cNvPr id="2" name="Picture 2" descr="SchoolWell-hankkeen logo.">
            <a:extLst>
              <a:ext uri="{FF2B5EF4-FFF2-40B4-BE49-F238E27FC236}">
                <a16:creationId xmlns:a16="http://schemas.microsoft.com/office/drawing/2014/main" id="{B37300C4-35E4-1C42-9D21-1831FFE920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2" name="TextBox 5">
            <a:extLst>
              <a:ext uri="{FF2B5EF4-FFF2-40B4-BE49-F238E27FC236}">
                <a16:creationId xmlns:a16="http://schemas.microsoft.com/office/drawing/2014/main" id="{8159007A-B44F-0AFB-5B90-AFC41EEE0200}"/>
              </a:ext>
            </a:extLst>
          </p:cNvPr>
          <p:cNvSpPr txBox="1"/>
          <p:nvPr/>
        </p:nvSpPr>
        <p:spPr>
          <a:xfrm>
            <a:off x="408620" y="6578711"/>
            <a:ext cx="6208312" cy="276999"/>
          </a:xfrm>
          <a:prstGeom prst="rect">
            <a:avLst/>
          </a:prstGeom>
          <a:noFill/>
        </p:spPr>
        <p:txBody>
          <a:bodyPr wrap="square" lIns="91440" tIns="45720" rIns="91440" bIns="45720" rtlCol="0" anchor="t">
            <a:spAutoFit/>
          </a:bodyPr>
          <a:lstStyle/>
          <a:p>
            <a:pPr>
              <a:defRPr/>
            </a:pPr>
            <a:r>
              <a:rPr lang="en-US" sz="1200" dirty="0">
                <a:solidFill>
                  <a:prstClr val="black"/>
                </a:solidFill>
                <a:latin typeface="Source Sans Pro"/>
                <a:ea typeface="+mn-lt"/>
                <a:cs typeface="+mn-lt"/>
              </a:rPr>
              <a:t>Lähde: </a:t>
            </a:r>
            <a:r>
              <a:rPr lang="en-US" sz="1200" dirty="0" err="1">
                <a:solidFill>
                  <a:prstClr val="black"/>
                </a:solidFill>
                <a:latin typeface="Source Sans Pro"/>
                <a:ea typeface="+mn-lt"/>
                <a:cs typeface="+mn-lt"/>
              </a:rPr>
              <a:t>Mukaillen</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Rauhoittumiskortit</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Savunen</a:t>
            </a:r>
            <a:r>
              <a:rPr lang="en-US" sz="1200" dirty="0">
                <a:solidFill>
                  <a:prstClr val="black"/>
                </a:solidFill>
                <a:latin typeface="Source Sans Pro"/>
                <a:ea typeface="+mn-lt"/>
                <a:cs typeface="+mn-lt"/>
              </a:rPr>
              <a:t>, H. &amp; Wikström, S. (2022).</a:t>
            </a:r>
            <a:endParaRPr lang="en-US" sz="1200">
              <a:solidFill>
                <a:prstClr val="black"/>
              </a:solidFill>
              <a:latin typeface="Source Sans Pro"/>
              <a:ea typeface="Source Sans Pro"/>
            </a:endParaRPr>
          </a:p>
        </p:txBody>
      </p:sp>
    </p:spTree>
    <p:extLst>
      <p:ext uri="{BB962C8B-B14F-4D97-AF65-F5344CB8AC3E}">
        <p14:creationId xmlns:p14="http://schemas.microsoft.com/office/powerpoint/2010/main" val="1592469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15B5D-165D-42F1-8FB3-82BC8941923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AAAB0DC-E628-E742-FD57-39184BB208C8}"/>
              </a:ext>
            </a:extLst>
          </p:cNvPr>
          <p:cNvSpPr txBox="1"/>
          <p:nvPr/>
        </p:nvSpPr>
        <p:spPr>
          <a:xfrm>
            <a:off x="5670733" y="1369623"/>
            <a:ext cx="5940056" cy="5027017"/>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tai seisten.</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a:ea typeface="Source Sans Pro"/>
              </a:rPr>
              <a:t>Opettaja lukee seuraavan ohjeistuksen sopivaan tahtiin ja rauhallisella äänellä. Halutessaan ohjeen voi toistaa </a:t>
            </a:r>
            <a:r>
              <a:rPr lang="fi-FI" sz="1200" dirty="0" err="1">
                <a:solidFill>
                  <a:prstClr val="black"/>
                </a:solidFill>
                <a:latin typeface="Source Sans Pro"/>
                <a:ea typeface="Source Sans Pro"/>
              </a:rPr>
              <a:t>Howspace</a:t>
            </a:r>
            <a:r>
              <a:rPr lang="fi-FI" sz="1200" dirty="0">
                <a:solidFill>
                  <a:prstClr val="black"/>
                </a:solidFill>
                <a:latin typeface="Source Sans Pro"/>
                <a:ea typeface="Source Sans Pro"/>
              </a:rPr>
              <a:t>-alustalta löytyvällä tallenteella. </a:t>
            </a: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ja valpas asento.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Hengitä muutaman kerran syvään sisään, ja hitaasti ulos.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Seuraavaksi keskity siihen, mitä näet ympärilläsi. Katso ympärillesi oikein tarkasti kuin salapoliisi, joka tutkii ympäristöään.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Anna katseesi kiertää rauhallisesti ja valppaasti tilassa. Näetkö jotain, mitä et ole ennen huomannut?</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Tuo vielä lopuksi huomio omaan hengitykseesi. Hengitä muutaman kerran syvään, ja kun olet valmis, voit päättää harjoituksen.”</a:t>
            </a:r>
            <a:endParaRPr lang="fi-FI" sz="1200" b="0" dirty="0">
              <a:effectLst/>
              <a:latin typeface="Source Sans Pro" panose="020B0503030403020204" pitchFamily="34" charset="0"/>
              <a:ea typeface="Source Sans Pro" panose="020B0503030403020204" pitchFamily="34" charset="0"/>
            </a:endParaRPr>
          </a:p>
          <a:p>
            <a:endParaRPr lang="fi-FI" sz="1200" dirty="0"/>
          </a:p>
          <a:p>
            <a:r>
              <a:rPr lang="fi-FI" sz="1200" b="1" dirty="0"/>
              <a:t>Harjoituksen purku:</a:t>
            </a:r>
          </a:p>
          <a:p>
            <a:endParaRPr lang="fi-FI" sz="1200" b="1" dirty="0"/>
          </a:p>
          <a:p>
            <a:pPr marL="171450" indent="-171450">
              <a:buFont typeface="Arial,Sans-Serif"/>
              <a:buChar char="•"/>
            </a:pPr>
            <a:r>
              <a:rPr lang="fi-FI" sz="1200" dirty="0">
                <a:latin typeface="Source Sans Pro"/>
                <a:ea typeface="Source Sans Pro"/>
                <a:cs typeface="Arial"/>
              </a:rPr>
              <a:t>Voitte käydä luokassa keskustelua ryhmässä tai parin kanssa, millaisia asioita kukin huomasi tilassa. Löytyikö jotain, mitä kukaan ei ollut aiemmin huomannut? Miten usein olette olleet tilassa ja nämä yksityiskohdat ovat jääneet huomiotta? Keskittymällä oikein tarkasti voimme huomata uusia asioita tutuissakin ympäristöissä.</a:t>
            </a:r>
            <a:endParaRPr lang="fi-FI" sz="1200" dirty="0">
              <a:latin typeface="Source Sans Pro"/>
              <a:ea typeface="Source Sans Pro"/>
            </a:endParaRPr>
          </a:p>
          <a:p>
            <a:pPr>
              <a:defRPr/>
            </a:pPr>
            <a:endParaRPr lang="fi-FI" sz="1200" dirty="0">
              <a:solidFill>
                <a:prstClr val="black"/>
              </a:solidFill>
              <a:latin typeface="Arial"/>
              <a:ea typeface="Source Sans Pro"/>
              <a:cs typeface="Arial"/>
            </a:endParaRPr>
          </a:p>
          <a:p>
            <a:pPr>
              <a:spcBef>
                <a:spcPts val="600"/>
              </a:spcBef>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1 min 59 s)</a:t>
            </a:r>
            <a:endParaRPr lang="fi-FI" sz="1200" dirty="0">
              <a:solidFill>
                <a:prstClr val="black"/>
              </a:solidFill>
              <a:latin typeface="Aptos" panose="020B0004020202020204"/>
              <a:ea typeface="Source Sans Pro"/>
              <a:cs typeface="Arial"/>
            </a:endParaRPr>
          </a:p>
          <a:p>
            <a:pPr>
              <a:defRPr/>
            </a:pPr>
            <a:endParaRPr lang="fi-FI" sz="1200" b="1" dirty="0">
              <a:solidFill>
                <a:prstClr val="black"/>
              </a:solidFill>
              <a:latin typeface="Source Sans Pro"/>
              <a:ea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63B66065-56A5-827B-37D1-6C985A841521}"/>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557F077A-D2F0-8766-2C0A-3ADC57CA20A0}"/>
              </a:ext>
            </a:extLst>
          </p:cNvPr>
          <p:cNvSpPr txBox="1"/>
          <p:nvPr/>
        </p:nvSpPr>
        <p:spPr>
          <a:xfrm>
            <a:off x="544530" y="1526468"/>
            <a:ext cx="4762046" cy="4708981"/>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 mutta sopii myös yläkouluun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lopetukseen.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B286D6FB-E5FF-E5FC-0E3F-13A24D3547DB}"/>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33A06EC0-8058-1043-C6C2-470DE9E800D6}"/>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F6C86CA3-EC3C-198C-7F11-FBD2D0DF6D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742BCFE-8B1F-D2E2-F5E5-23EBF5B44720}"/>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ympäristöön.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0F571713-FB69-4739-4EFC-BE2B062F333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Salapoliisi</a:t>
            </a:r>
          </a:p>
        </p:txBody>
      </p:sp>
      <p:pic>
        <p:nvPicPr>
          <p:cNvPr id="2" name="Picture 2" descr="SchoolWell-hankkeen logo.">
            <a:extLst>
              <a:ext uri="{FF2B5EF4-FFF2-40B4-BE49-F238E27FC236}">
                <a16:creationId xmlns:a16="http://schemas.microsoft.com/office/drawing/2014/main" id="{25B88564-701D-E89D-57F3-D07A8750A2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2" name="TextBox 5">
            <a:extLst>
              <a:ext uri="{FF2B5EF4-FFF2-40B4-BE49-F238E27FC236}">
                <a16:creationId xmlns:a16="http://schemas.microsoft.com/office/drawing/2014/main" id="{7BD3A6A1-3C05-6933-F305-C97FAA793FCC}"/>
              </a:ext>
            </a:extLst>
          </p:cNvPr>
          <p:cNvSpPr txBox="1"/>
          <p:nvPr/>
        </p:nvSpPr>
        <p:spPr>
          <a:xfrm>
            <a:off x="408620" y="6580266"/>
            <a:ext cx="6208312" cy="276999"/>
          </a:xfrm>
          <a:prstGeom prst="rect">
            <a:avLst/>
          </a:prstGeom>
          <a:noFill/>
        </p:spPr>
        <p:txBody>
          <a:bodyPr wrap="square" lIns="91440" tIns="45720" rIns="91440" bIns="45720" rtlCol="0" anchor="t">
            <a:spAutoFit/>
          </a:bodyPr>
          <a:lstStyle/>
          <a:p>
            <a:pPr>
              <a:defRPr/>
            </a:pPr>
            <a:r>
              <a:rPr lang="en-US" sz="1200" dirty="0">
                <a:solidFill>
                  <a:prstClr val="black"/>
                </a:solidFill>
                <a:latin typeface="Source Sans Pro"/>
                <a:ea typeface="+mn-lt"/>
                <a:cs typeface="+mn-lt"/>
              </a:rPr>
              <a:t>Lähde: </a:t>
            </a:r>
            <a:r>
              <a:rPr lang="en-US" sz="1200" dirty="0" err="1">
                <a:solidFill>
                  <a:prstClr val="black"/>
                </a:solidFill>
                <a:latin typeface="Source Sans Pro"/>
                <a:ea typeface="+mn-lt"/>
                <a:cs typeface="+mn-lt"/>
              </a:rPr>
              <a:t>Mukaillen</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Rauhoittumiskortit</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Savunen</a:t>
            </a:r>
            <a:r>
              <a:rPr lang="en-US" sz="1200" dirty="0">
                <a:solidFill>
                  <a:prstClr val="black"/>
                </a:solidFill>
                <a:latin typeface="Source Sans Pro"/>
                <a:ea typeface="+mn-lt"/>
                <a:cs typeface="+mn-lt"/>
              </a:rPr>
              <a:t>, H. &amp; Wikström, S. (2022).</a:t>
            </a:r>
            <a:endParaRPr lang="en-US" sz="1200">
              <a:solidFill>
                <a:prstClr val="black"/>
              </a:solidFill>
              <a:latin typeface="Source Sans Pro"/>
              <a:ea typeface="Source Sans Pro"/>
            </a:endParaRPr>
          </a:p>
        </p:txBody>
      </p:sp>
    </p:spTree>
    <p:extLst>
      <p:ext uri="{BB962C8B-B14F-4D97-AF65-F5344CB8AC3E}">
        <p14:creationId xmlns:p14="http://schemas.microsoft.com/office/powerpoint/2010/main" val="3782230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E5EE1-8AF5-1EBD-3A11-5C8365A1212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0714171-4DEF-5CA1-8B1C-17411E0FE5E2}"/>
              </a:ext>
            </a:extLst>
          </p:cNvPr>
          <p:cNvSpPr txBox="1"/>
          <p:nvPr/>
        </p:nvSpPr>
        <p:spPr>
          <a:xfrm>
            <a:off x="5670733" y="1307513"/>
            <a:ext cx="5940056" cy="4893647"/>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b="1"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tai seisten.</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videolla.</a:t>
            </a:r>
          </a:p>
          <a:p>
            <a:pPr lvl="1">
              <a:spcBef>
                <a:spcPts val="1000"/>
              </a:spcBef>
            </a:pPr>
            <a:r>
              <a:rPr lang="fi-FI" sz="1200" dirty="0">
                <a:solidFill>
                  <a:prstClr val="black"/>
                </a:solidFill>
                <a:latin typeface="Source Sans Pro" panose="020B0503030403020204" pitchFamily="34" charset="0"/>
                <a:ea typeface="Source Sans Pro" panose="020B0503030403020204" pitchFamily="34" charset="0"/>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Voit sulkea silmäsi, jos se tuntuu hyvältä tai kohdistaa katseesi alaviistoon lattiaa kohti. Hengitä 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Kuvittele, että olet kuin auringonkukka. Ota ryhdikäs ja valpas asento. Tunne, kuinka ylävartalo on pitkä ja ryhdikäs kuin auringonkukan varsi, joka kurottaa kohti aurinkoa. Jalat ovat tukevasti maassa, kuin kukan juuret.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Kuvittele, että kätesi ovat auringonkukan lehdet, jotka nousevat hitaasti painavina kohti aurinkoa ja laskevat pehmeästi takaisin. Kun hengität sisään, kädet nousevat kohti aurinkoa. Kun hengität ulos, kädet laskevat.</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Toista harjoitus muutaman kerran keskittyen käsien liikkeeseen - niiden nousuun ja laskuun.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Nyt pysäytä liike ja tuo huomio käsien tuntemuksiin. Miltä käsissä tuntuu juuri nyt? Tunnetko pistelyä, lämpöä, poltetta tai kutitusta? Tuntuvatko kädet raskailta tai kevyiltä?</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Tuo vielä lopuksi huomio hengitykseen. Hengitä kolme kertaa syvään. Nyt voit päättää harjoituksen ja avata silmät, jos ne olivat suljettuina. ”</a:t>
            </a:r>
            <a:br>
              <a:rPr lang="fi-FI" sz="1200" dirty="0"/>
            </a:br>
            <a:endParaRPr lang="fi-FI" sz="1200" dirty="0"/>
          </a:p>
        </p:txBody>
      </p:sp>
      <p:sp>
        <p:nvSpPr>
          <p:cNvPr id="7" name="TextBox 6" descr="Tekstin taustaväri on vihreä. Vihreä väri vastaa aktiviteetin tasoa 1.">
            <a:extLst>
              <a:ext uri="{FF2B5EF4-FFF2-40B4-BE49-F238E27FC236}">
                <a16:creationId xmlns:a16="http://schemas.microsoft.com/office/drawing/2014/main" id="{3167AC3D-8089-FC95-448A-340039C4DD88}"/>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425B7A21-2E7C-2AE3-B04A-893ADEBB8448}"/>
              </a:ext>
            </a:extLst>
          </p:cNvPr>
          <p:cNvSpPr txBox="1"/>
          <p:nvPr/>
        </p:nvSpPr>
        <p:spPr>
          <a:xfrm>
            <a:off x="544530" y="1526468"/>
            <a:ext cx="4762046" cy="4893647"/>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5FFF1D4B-D9C7-724A-76C2-31630EC067E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B8EEED2-8A39-9CE0-2193-57AA89DC83C5}"/>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6F169229-E518-FD01-0EFC-15B12186E0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0EFDBDC2-C6B7-B356-E1F6-F6F736513E93}"/>
              </a:ext>
            </a:extLst>
          </p:cNvPr>
          <p:cNvSpPr txBox="1"/>
          <p:nvPr/>
        </p:nvSpPr>
        <p:spPr>
          <a:xfrm>
            <a:off x="1648684" y="790097"/>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E8F1D4DD-4C49-6FCE-F2A3-1FB2D4295949}"/>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Kukan lehdet (1/2)</a:t>
            </a:r>
          </a:p>
        </p:txBody>
      </p:sp>
      <p:pic>
        <p:nvPicPr>
          <p:cNvPr id="2" name="Picture 2" descr="SchoolWell-hankkeen logo.">
            <a:extLst>
              <a:ext uri="{FF2B5EF4-FFF2-40B4-BE49-F238E27FC236}">
                <a16:creationId xmlns:a16="http://schemas.microsoft.com/office/drawing/2014/main" id="{16C4E5DE-2015-979F-1E37-B7AB772C37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91268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FCF0-B947-FAA5-0FD4-D7856FDFF0D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BC5B99B-FD20-59CF-17B2-5BC87AFDB9FA}"/>
              </a:ext>
            </a:extLst>
          </p:cNvPr>
          <p:cNvSpPr txBox="1"/>
          <p:nvPr/>
        </p:nvSpPr>
        <p:spPr>
          <a:xfrm>
            <a:off x="5670733" y="1355246"/>
            <a:ext cx="6213225" cy="5052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a typeface="Source Sans Pro"/>
              <a:cs typeface="Segoe UI"/>
            </a:endParaRPr>
          </a:p>
          <a:p>
            <a:pPr>
              <a:spcBef>
                <a:spcPts val="600"/>
              </a:spcBef>
              <a:defRPr/>
            </a:pPr>
            <a:r>
              <a:rPr lang="fi-FI" sz="1200" b="1" dirty="0">
                <a:solidFill>
                  <a:prstClr val="black"/>
                </a:solidFill>
                <a:latin typeface="Source Sans Pro"/>
                <a:ea typeface="Source Sans Pro"/>
                <a:cs typeface="Segoe UI"/>
              </a:rPr>
              <a:t>Harjoituksen purku: </a:t>
            </a:r>
            <a:endParaRPr lang="en-US" sz="1200" dirty="0">
              <a:solidFill>
                <a:prstClr val="black"/>
              </a:solidFill>
              <a:latin typeface="Source Sans Pro"/>
              <a:ea typeface="Source Sans Pro"/>
              <a:cs typeface="Segoe UI"/>
            </a:endParaRPr>
          </a:p>
          <a:p>
            <a:pPr>
              <a:spcBef>
                <a:spcPts val="600"/>
              </a:spcBef>
              <a:defRPr/>
            </a:pPr>
            <a:r>
              <a:rPr lang="fi-FI" sz="1200" dirty="0">
                <a:solidFill>
                  <a:prstClr val="black"/>
                </a:solidFill>
                <a:latin typeface="Source Sans Pro"/>
                <a:ea typeface="Source Sans Pro"/>
                <a:cs typeface="Segoe UI"/>
              </a:rPr>
              <a:t>Keskustelussa voit hyödyntää esim. seuraavia kysymyksiä, joita oppilaat voivat itsenäisesti pohtia tai halutessaan jakaa sanallisesti. Suoriin kysymyksiin voi vastata myös esim. peukkuäänestyksen avulla.</a:t>
            </a:r>
            <a:endParaRPr lang="en-US" sz="1200" dirty="0">
              <a:solidFill>
                <a:prstClr val="black"/>
              </a:solidFill>
              <a:latin typeface="Source Sans Pro"/>
              <a:ea typeface="Source Sans Pro"/>
              <a:cs typeface="Segoe UI"/>
            </a:endParaRPr>
          </a:p>
          <a:p>
            <a:pPr marL="285750" indent="-285750">
              <a:spcBef>
                <a:spcPts val="600"/>
              </a:spcBef>
              <a:buFont typeface="Arial"/>
              <a:buChar char="•"/>
              <a:defRPr/>
            </a:pPr>
            <a:r>
              <a:rPr lang="fi-FI" sz="1200" dirty="0">
                <a:solidFill>
                  <a:prstClr val="black"/>
                </a:solidFill>
                <a:latin typeface="Source Sans Pro"/>
                <a:ea typeface="Source Sans Pro"/>
                <a:cs typeface="Arial"/>
              </a:rPr>
              <a:t>Mitä huomasit harjoituksen aikana? </a:t>
            </a:r>
            <a:endParaRPr lang="en-US" sz="1200" dirty="0">
              <a:solidFill>
                <a:prstClr val="black"/>
              </a:solidFill>
              <a:latin typeface="Source Sans Pro"/>
              <a:ea typeface="Source Sans Pro"/>
              <a:cs typeface="Arial"/>
            </a:endParaRPr>
          </a:p>
          <a:p>
            <a:pPr marL="285750" indent="-285750">
              <a:spcBef>
                <a:spcPts val="600"/>
              </a:spcBef>
              <a:buFont typeface="Arial"/>
              <a:buChar char="•"/>
              <a:defRPr/>
            </a:pPr>
            <a:r>
              <a:rPr lang="fi-FI" sz="1200" dirty="0">
                <a:solidFill>
                  <a:prstClr val="black"/>
                </a:solidFill>
                <a:latin typeface="Source Sans Pro"/>
                <a:ea typeface="Source Sans Pro"/>
                <a:cs typeface="Arial"/>
              </a:rPr>
              <a:t>Miltä liike kehossa tuntui?</a:t>
            </a:r>
            <a:endParaRPr lang="en-US" sz="1200" dirty="0">
              <a:solidFill>
                <a:prstClr val="black"/>
              </a:solidFill>
              <a:latin typeface="Source Sans Pro"/>
              <a:ea typeface="Source Sans Pro"/>
              <a:cs typeface="Arial"/>
            </a:endParaRPr>
          </a:p>
          <a:p>
            <a:pPr marL="285750" indent="-285750">
              <a:spcBef>
                <a:spcPts val="600"/>
              </a:spcBef>
              <a:buFont typeface="Arial"/>
              <a:buChar char="•"/>
              <a:defRPr/>
            </a:pPr>
            <a:r>
              <a:rPr lang="fi-FI" sz="1200" dirty="0">
                <a:solidFill>
                  <a:prstClr val="black"/>
                </a:solidFill>
                <a:latin typeface="Source Sans Pro"/>
                <a:ea typeface="Source Sans Pro"/>
                <a:cs typeface="Arial"/>
              </a:rPr>
              <a:t>Millaisia tuntemuksia havaitsit käsissäsi  tai kehossasi harjoituksen aikana? Tunsitko esimerkiksi lämpöä tai kihelmöintiä lihaksissa? </a:t>
            </a:r>
            <a:endParaRPr lang="en-US" sz="1200" dirty="0">
              <a:solidFill>
                <a:prstClr val="black"/>
              </a:solidFill>
              <a:latin typeface="Source Sans Pro"/>
              <a:ea typeface="Source Sans Pro"/>
              <a:cs typeface="Arial"/>
            </a:endParaRPr>
          </a:p>
          <a:p>
            <a:pPr marL="285750" indent="-285750">
              <a:spcBef>
                <a:spcPts val="600"/>
              </a:spcBef>
              <a:buFont typeface="Arial"/>
              <a:buChar char="•"/>
              <a:defRPr/>
            </a:pPr>
            <a:r>
              <a:rPr lang="fi-FI" sz="1200" dirty="0">
                <a:solidFill>
                  <a:prstClr val="black"/>
                </a:solidFill>
                <a:latin typeface="Source Sans Pro"/>
                <a:ea typeface="Source Sans Pro"/>
                <a:cs typeface="Arial"/>
              </a:rPr>
              <a:t>Entäpä huomasitko ajattelevasi jotakin harjoituksen aikana? Tai tuntevasi jotakin tunnetta?</a:t>
            </a:r>
            <a:endParaRPr lang="en-US" sz="1200" dirty="0">
              <a:solidFill>
                <a:prstClr val="black"/>
              </a:solidFill>
              <a:latin typeface="Source Sans Pro"/>
              <a:ea typeface="Source Sans Pro"/>
              <a:cs typeface="Arial"/>
            </a:endParaRPr>
          </a:p>
          <a:p>
            <a:pPr>
              <a:spcBef>
                <a:spcPts val="600"/>
              </a:spcBef>
              <a:defRPr/>
            </a:pPr>
            <a:r>
              <a:rPr lang="fi-FI" sz="1200" dirty="0">
                <a:solidFill>
                  <a:prstClr val="black"/>
                </a:solidFill>
                <a:latin typeface="Source Sans Pro"/>
                <a:ea typeface="Source Sans Pro"/>
                <a:cs typeface="Segoe UI"/>
              </a:rPr>
              <a:t>Mikäli oppilaat kokevat, että huomio harhaili harjoituksen aikana muihin asioihin tai omiin ajatuksiin, voit selittää asiaa seuraavasti: ”On tavallista, että mielemme harhautuu erilaisiin asioihin. Sitä meidän mieli tekee, ajattelee ja tuntee. Voit siis kiittää itseäsi, kun huomasit näitä tuiki tavallisia mielen liikkeitä. Ne jäävät meiltä nimittäin yllättävän usein huomaamatta."</a:t>
            </a:r>
            <a:endParaRPr lang="en-US" sz="1200" dirty="0">
              <a:solidFill>
                <a:prstClr val="black"/>
              </a:solidFill>
              <a:latin typeface="Source Sans Pro"/>
              <a:ea typeface="Source Sans Pro"/>
              <a:cs typeface="Segoe UI"/>
            </a:endParaRPr>
          </a:p>
          <a:p>
            <a:pPr>
              <a:spcBef>
                <a:spcPts val="600"/>
              </a:spcBef>
              <a:defRPr/>
            </a:pPr>
            <a:r>
              <a:rPr lang="fi-FI" sz="1200" dirty="0">
                <a:solidFill>
                  <a:prstClr val="black"/>
                </a:solidFill>
                <a:latin typeface="Source Sans Pro"/>
                <a:ea typeface="Source Sans Pro"/>
                <a:cs typeface="Segoe UI"/>
              </a:rPr>
              <a:t>Voit myös muistuttaa, että tietoisuustaitoharjoitus on vain harjoitus, eikä ole onnistunutta tai epäonnistunutta harjoitusta. On tärkeä sanoittaa, että kaikki tuntemukset harjoituksen aikana ovat yhtä sallittuja. </a:t>
            </a:r>
            <a:endParaRPr lang="en-US" sz="1200" dirty="0">
              <a:solidFill>
                <a:prstClr val="black"/>
              </a:solidFill>
              <a:latin typeface="Source Sans Pro"/>
              <a:ea typeface="Source Sans Pro"/>
              <a:cs typeface="Segoe UI"/>
            </a:endParaRPr>
          </a:p>
          <a:p>
            <a:pPr>
              <a:spcBef>
                <a:spcPts val="600"/>
              </a:spcBef>
              <a:defRPr/>
            </a:pPr>
            <a:r>
              <a:rPr lang="fi-FI" sz="1200" dirty="0">
                <a:solidFill>
                  <a:prstClr val="black"/>
                </a:solidFill>
                <a:latin typeface="Source Sans Pro"/>
                <a:ea typeface="Source Sans Pro"/>
                <a:cs typeface="Segoe UI"/>
              </a:rPr>
              <a:t>Ohjaa lopuksi oppilaat seuraavaksi käsiteltävään asiaan.</a:t>
            </a:r>
            <a:endParaRPr lang="en-US" sz="1200" dirty="0">
              <a:solidFill>
                <a:prstClr val="black"/>
              </a:solidFill>
              <a:latin typeface="Source Sans Pro"/>
              <a:ea typeface="Source Sans Pro"/>
              <a:cs typeface="Segoe UI"/>
            </a:endParaRPr>
          </a:p>
          <a:p>
            <a:pPr>
              <a:spcBef>
                <a:spcPts val="600"/>
              </a:spcBef>
            </a:pPr>
            <a:r>
              <a:rPr lang="fi-FI" sz="1200" dirty="0">
                <a:solidFill>
                  <a:prstClr val="black"/>
                </a:solidFill>
                <a:latin typeface="Source Sans Pro"/>
                <a:ea typeface="Source Sans Pro"/>
                <a:cs typeface="Segoe UI"/>
              </a:rPr>
              <a:t>Jos tietoisuustaitoharjoitukset ovat jo oppilaille tuttuja, ei purku ole välttämätön.</a:t>
            </a:r>
          </a:p>
          <a:p>
            <a:pPr>
              <a:spcBef>
                <a:spcPts val="1000"/>
              </a:spcBef>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3 min 5 s)</a:t>
            </a:r>
            <a:endParaRPr lang="fi-FI" sz="1200" dirty="0">
              <a:solidFill>
                <a:prstClr val="black"/>
              </a:solidFill>
              <a:latin typeface="Source Sans Pro"/>
              <a:ea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2075C666-BB80-8451-2DD6-FD4B05BFF3D3}"/>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F64BA595-C487-8AB3-82A6-F44EB543087C}"/>
              </a:ext>
            </a:extLst>
          </p:cNvPr>
          <p:cNvSpPr txBox="1"/>
          <p:nvPr/>
        </p:nvSpPr>
        <p:spPr>
          <a:xfrm>
            <a:off x="544529" y="1526468"/>
            <a:ext cx="4762047" cy="4893647"/>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6" name="Suorakulmio 5">
            <a:extLst>
              <a:ext uri="{FF2B5EF4-FFF2-40B4-BE49-F238E27FC236}">
                <a16:creationId xmlns:a16="http://schemas.microsoft.com/office/drawing/2014/main" id="{8B7724F6-7CAA-DD68-B382-33657105C09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59F47E6E-16BF-D0EC-0C0A-3C757AF82A5D}"/>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6086438A-EA75-6B3C-CC5B-2E25EE64C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1D3296E-FF41-15D3-0394-C40B20E5C1D8}"/>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53138655-48DE-ED75-D594-C42FA60B0DC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Kukan lehdet</a:t>
            </a: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(2/2)</a:t>
            </a:r>
          </a:p>
        </p:txBody>
      </p:sp>
      <p:pic>
        <p:nvPicPr>
          <p:cNvPr id="2" name="Picture 2" descr="SchoolWell-hankkeen logo.">
            <a:extLst>
              <a:ext uri="{FF2B5EF4-FFF2-40B4-BE49-F238E27FC236}">
                <a16:creationId xmlns:a16="http://schemas.microsoft.com/office/drawing/2014/main" id="{9250AFC5-869D-814D-12B4-4A21E3ECB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4" name="TextBox 5">
            <a:extLst>
              <a:ext uri="{FF2B5EF4-FFF2-40B4-BE49-F238E27FC236}">
                <a16:creationId xmlns:a16="http://schemas.microsoft.com/office/drawing/2014/main" id="{42855699-9E83-A010-CA28-8292195BA073}"/>
              </a:ext>
            </a:extLst>
          </p:cNvPr>
          <p:cNvSpPr txBox="1"/>
          <p:nvPr/>
        </p:nvSpPr>
        <p:spPr>
          <a:xfrm>
            <a:off x="408620" y="6580266"/>
            <a:ext cx="6208312" cy="276999"/>
          </a:xfrm>
          <a:prstGeom prst="rect">
            <a:avLst/>
          </a:prstGeom>
          <a:noFill/>
        </p:spPr>
        <p:txBody>
          <a:bodyPr wrap="square" lIns="91440" tIns="45720" rIns="91440" bIns="45720" rtlCol="0" anchor="t">
            <a:spAutoFit/>
          </a:bodyPr>
          <a:lstStyle/>
          <a:p>
            <a:pPr>
              <a:defRPr/>
            </a:pPr>
            <a:r>
              <a:rPr lang="en-US" sz="1200" dirty="0">
                <a:solidFill>
                  <a:prstClr val="black"/>
                </a:solidFill>
                <a:latin typeface="Source Sans Pro"/>
                <a:ea typeface="+mn-lt"/>
                <a:cs typeface="+mn-lt"/>
              </a:rPr>
              <a:t>Lähde: </a:t>
            </a:r>
            <a:r>
              <a:rPr lang="en-US" sz="1200" dirty="0" err="1">
                <a:solidFill>
                  <a:prstClr val="black"/>
                </a:solidFill>
                <a:latin typeface="Source Sans Pro"/>
                <a:ea typeface="+mn-lt"/>
                <a:cs typeface="+mn-lt"/>
              </a:rPr>
              <a:t>Mukaillen</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Rauhoittumiskortit</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Savunen</a:t>
            </a:r>
            <a:r>
              <a:rPr lang="en-US" sz="1200" dirty="0">
                <a:solidFill>
                  <a:prstClr val="black"/>
                </a:solidFill>
                <a:latin typeface="Source Sans Pro"/>
                <a:ea typeface="+mn-lt"/>
                <a:cs typeface="+mn-lt"/>
              </a:rPr>
              <a:t>, H. &amp; Wikström, S. (2022).</a:t>
            </a:r>
            <a:endParaRPr lang="en-US" sz="1200">
              <a:solidFill>
                <a:prstClr val="black"/>
              </a:solidFill>
              <a:latin typeface="Source Sans Pro"/>
              <a:ea typeface="Source Sans Pro"/>
            </a:endParaRPr>
          </a:p>
        </p:txBody>
      </p:sp>
    </p:spTree>
    <p:extLst>
      <p:ext uri="{BB962C8B-B14F-4D97-AF65-F5344CB8AC3E}">
        <p14:creationId xmlns:p14="http://schemas.microsoft.com/office/powerpoint/2010/main" val="1192168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36CC7-E34D-FA43-EC26-55FEF535451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5C38EF0-0C17-3C1A-BE37-D1E75662CF1F}"/>
              </a:ext>
            </a:extLst>
          </p:cNvPr>
          <p:cNvSpPr txBox="1"/>
          <p:nvPr/>
        </p:nvSpPr>
        <p:spPr>
          <a:xfrm>
            <a:off x="5670733" y="1369623"/>
            <a:ext cx="5940056" cy="5006499"/>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tai seisten.</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a:ea typeface="Source Sans Pro"/>
              </a:rPr>
              <a:t>Opettaja lukee seuraavan ohjeistuksen sopivaan tahtiin ja rauhallisella äänellä. Halutessaan ohjeen voi toistaa </a:t>
            </a:r>
            <a:r>
              <a:rPr lang="fi-FI" sz="1200" dirty="0" err="1">
                <a:solidFill>
                  <a:prstClr val="black"/>
                </a:solidFill>
                <a:latin typeface="Source Sans Pro"/>
                <a:ea typeface="Source Sans Pro"/>
              </a:rPr>
              <a:t>Howspace</a:t>
            </a:r>
            <a:r>
              <a:rPr lang="fi-FI" sz="1200" dirty="0">
                <a:solidFill>
                  <a:prstClr val="black"/>
                </a:solidFill>
                <a:latin typeface="Source Sans Pro"/>
                <a:ea typeface="Source Sans Pro"/>
              </a:rPr>
              <a:t>-alustalta löytyvällä tallenteella.</a:t>
            </a: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Hengitä 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Taputa käsiäsi yhteen kymmenen kertaa</a:t>
            </a:r>
            <a:r>
              <a:rPr lang="fi-FI" sz="1200" dirty="0">
                <a:solidFill>
                  <a:srgbClr val="000000"/>
                </a:solidFill>
                <a:latin typeface="Source Sans Pro" panose="020B0503030403020204" pitchFamily="34" charset="0"/>
                <a:ea typeface="Source Sans Pro" panose="020B0503030403020204" pitchFamily="34" charset="0"/>
              </a:rPr>
              <a:t>. Sitten</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pysäytä taputus. Laita silmät kiinni ja aisti.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Mitä tuntemuksia taputus saa käsissäsi aikaan? Miltä käsissä tuntuu taputuksen jälkeen? Tuntuuko polttelua tai pistelyä? Kuumotusta tai kutitusta?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Tuo vielä lopuksi huomio hengitykseen. Hengitä kolme kertaa syvään. Nyt voit päättää harjoituksen ja avata silmät. ”</a:t>
            </a:r>
            <a:endParaRPr lang="fi-FI" sz="1200" b="0" dirty="0">
              <a:effectLst/>
              <a:latin typeface="Source Sans Pro" panose="020B0503030403020204" pitchFamily="34" charset="0"/>
              <a:ea typeface="Source Sans Pro" panose="020B0503030403020204" pitchFamily="34" charset="0"/>
            </a:endParaRPr>
          </a:p>
          <a:p>
            <a:endParaRPr lang="fi-FI" sz="1200" dirty="0"/>
          </a:p>
          <a:p>
            <a:r>
              <a:rPr lang="fi-FI" sz="1200" b="1" dirty="0"/>
              <a:t>Harjoituksen purku: </a:t>
            </a:r>
          </a:p>
          <a:p>
            <a:pPr marL="171450" indent="-171450">
              <a:buFont typeface="Arial,Sans-Serif"/>
              <a:buChar char="•"/>
            </a:pPr>
            <a:r>
              <a:rPr lang="fi-FI" sz="1200" dirty="0">
                <a:latin typeface="Source Sans Pro"/>
                <a:ea typeface="Source Sans Pro"/>
                <a:cs typeface="Arial"/>
              </a:rPr>
              <a:t>Voit ohjeistaa oppilaat keskustelemaan vieruskaverin kanssa, miltä harjoitus tuntui. Voitte myös keskustella ryhmässä, millaisia tuntemuksia harjoitus herätti. Tai voit pyytää oppilaita kirjoittamaan taululle sanalla tai parilla kokemuksestaan. Olivatko koetut tuntemukset jaettuja vai yksilöllisiä? </a:t>
            </a:r>
            <a:endParaRPr lang="en-US" sz="1200" dirty="0">
              <a:latin typeface="Source Sans Pro"/>
              <a:ea typeface="Source Sans Pro"/>
              <a:cs typeface="Arial"/>
            </a:endParaRPr>
          </a:p>
          <a:p>
            <a:endParaRPr lang="fi-FI" sz="1200" dirty="0">
              <a:latin typeface="Source Sans Pro"/>
              <a:ea typeface="Source Sans Pro"/>
              <a:cs typeface="Arial"/>
            </a:endParaRPr>
          </a:p>
          <a:p>
            <a:pPr marL="171450" indent="-171450">
              <a:buFont typeface="Arial,Sans-Serif"/>
              <a:buChar char="•"/>
            </a:pPr>
            <a:r>
              <a:rPr lang="fi-FI" sz="1200" dirty="0">
                <a:latin typeface="Source Sans Pro"/>
                <a:ea typeface="Source Sans Pro"/>
                <a:cs typeface="Arial"/>
              </a:rPr>
              <a:t>Jos tietoisuustaitoharjoitukset luokalle jo tuttuja, purkua ei välttämättä tarvitse tehdä</a:t>
            </a:r>
            <a:br>
              <a:rPr lang="fi-FI" sz="1200" dirty="0">
                <a:latin typeface="Source Sans Pro"/>
              </a:rPr>
            </a:br>
            <a:endParaRPr lang="fi-FI" sz="1200" b="0" dirty="0">
              <a:solidFill>
                <a:prstClr val="black"/>
              </a:solidFill>
              <a:latin typeface="Source Sans Pro"/>
              <a:ea typeface="Source Sans Pro"/>
            </a:endParaRPr>
          </a:p>
          <a:p>
            <a:pPr>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1 min 51 s)</a:t>
            </a: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2353D2C-CDE0-851D-796B-90ABCAEC68E7}"/>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239C159C-045A-B855-D057-E1074BD22F75}"/>
              </a:ext>
            </a:extLst>
          </p:cNvPr>
          <p:cNvSpPr txBox="1"/>
          <p:nvPr/>
        </p:nvSpPr>
        <p:spPr>
          <a:xfrm>
            <a:off x="544530" y="1526468"/>
            <a:ext cx="4762046" cy="4708981"/>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F98685F2-DBAA-7C9C-873C-4BAA188F7CFF}"/>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CFA7D49-2B3C-6E25-9034-88B8BECB1609}"/>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361370FC-6CCE-7836-F2AB-EA40FB73B7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49EBD1D9-A756-8375-075C-9F99D53431D5}"/>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57FA915C-DB3D-09DC-508D-64D366790846}"/>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Taputus</a:t>
            </a:r>
          </a:p>
        </p:txBody>
      </p:sp>
      <p:pic>
        <p:nvPicPr>
          <p:cNvPr id="2" name="Picture 2" descr="SchoolWell-hankkeen logo.">
            <a:extLst>
              <a:ext uri="{FF2B5EF4-FFF2-40B4-BE49-F238E27FC236}">
                <a16:creationId xmlns:a16="http://schemas.microsoft.com/office/drawing/2014/main" id="{12AC0E80-DA87-F850-AFAA-AD3E8462C6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2" name="TextBox 5">
            <a:extLst>
              <a:ext uri="{FF2B5EF4-FFF2-40B4-BE49-F238E27FC236}">
                <a16:creationId xmlns:a16="http://schemas.microsoft.com/office/drawing/2014/main" id="{3478AA44-5BCD-D4C6-3BE7-CAF9A5DD6831}"/>
              </a:ext>
            </a:extLst>
          </p:cNvPr>
          <p:cNvSpPr txBox="1"/>
          <p:nvPr/>
        </p:nvSpPr>
        <p:spPr>
          <a:xfrm>
            <a:off x="408620" y="6580266"/>
            <a:ext cx="6208312" cy="276999"/>
          </a:xfrm>
          <a:prstGeom prst="rect">
            <a:avLst/>
          </a:prstGeom>
          <a:noFill/>
        </p:spPr>
        <p:txBody>
          <a:bodyPr wrap="square" lIns="91440" tIns="45720" rIns="91440" bIns="45720" rtlCol="0" anchor="t">
            <a:spAutoFit/>
          </a:bodyPr>
          <a:lstStyle/>
          <a:p>
            <a:pPr>
              <a:defRPr/>
            </a:pPr>
            <a:r>
              <a:rPr lang="en-US" sz="1200" dirty="0">
                <a:solidFill>
                  <a:prstClr val="black"/>
                </a:solidFill>
                <a:latin typeface="Source Sans Pro"/>
                <a:ea typeface="+mn-lt"/>
                <a:cs typeface="+mn-lt"/>
              </a:rPr>
              <a:t>Lähde: </a:t>
            </a:r>
            <a:r>
              <a:rPr lang="en-US" sz="1200" dirty="0" err="1">
                <a:solidFill>
                  <a:prstClr val="black"/>
                </a:solidFill>
                <a:latin typeface="Source Sans Pro"/>
                <a:ea typeface="+mn-lt"/>
                <a:cs typeface="+mn-lt"/>
              </a:rPr>
              <a:t>Mukaillen</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Rauhoittumiskortit</a:t>
            </a:r>
            <a:r>
              <a:rPr lang="en-US" sz="1200" dirty="0">
                <a:solidFill>
                  <a:prstClr val="black"/>
                </a:solidFill>
                <a:latin typeface="Source Sans Pro"/>
                <a:ea typeface="+mn-lt"/>
                <a:cs typeface="+mn-lt"/>
              </a:rPr>
              <a:t>. </a:t>
            </a:r>
            <a:r>
              <a:rPr lang="en-US" sz="1200" dirty="0" err="1">
                <a:solidFill>
                  <a:prstClr val="black"/>
                </a:solidFill>
                <a:latin typeface="Source Sans Pro"/>
                <a:ea typeface="+mn-lt"/>
                <a:cs typeface="+mn-lt"/>
              </a:rPr>
              <a:t>Savunen</a:t>
            </a:r>
            <a:r>
              <a:rPr lang="en-US" sz="1200" dirty="0">
                <a:solidFill>
                  <a:prstClr val="black"/>
                </a:solidFill>
                <a:latin typeface="Source Sans Pro"/>
                <a:ea typeface="+mn-lt"/>
                <a:cs typeface="+mn-lt"/>
              </a:rPr>
              <a:t>, H. &amp; Wikström, S. (2022).</a:t>
            </a:r>
            <a:endParaRPr lang="en-US" sz="1200">
              <a:solidFill>
                <a:prstClr val="black"/>
              </a:solidFill>
              <a:latin typeface="Source Sans Pro"/>
              <a:ea typeface="Source Sans Pro"/>
            </a:endParaRPr>
          </a:p>
        </p:txBody>
      </p:sp>
    </p:spTree>
    <p:extLst>
      <p:ext uri="{BB962C8B-B14F-4D97-AF65-F5344CB8AC3E}">
        <p14:creationId xmlns:p14="http://schemas.microsoft.com/office/powerpoint/2010/main" val="1639897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827F-463C-9EC0-D5A3-BA41BF89381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F95011B-F688-136E-1B94-E17B3E5D3C61}"/>
              </a:ext>
            </a:extLst>
          </p:cNvPr>
          <p:cNvSpPr txBox="1"/>
          <p:nvPr/>
        </p:nvSpPr>
        <p:spPr>
          <a:xfrm>
            <a:off x="5670733" y="1478208"/>
            <a:ext cx="6220792" cy="5316840"/>
          </a:xfrm>
          <a:prstGeom prst="rect">
            <a:avLst/>
          </a:prstGeom>
          <a:noFill/>
        </p:spPr>
        <p:txBody>
          <a:bodyPr wrap="square" lIns="91440" tIns="45720" rIns="91440" bIns="45720"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dirty="0">
              <a:solidFill>
                <a:prstClr val="black"/>
              </a:solidFill>
              <a:latin typeface="Source Sans Pro"/>
            </a:endParaRPr>
          </a:p>
          <a:p>
            <a:pPr marL="171450" indent="-171450">
              <a:spcBef>
                <a:spcPts val="600"/>
              </a:spcBef>
              <a:buFont typeface="Arial" panose="020B0604020202020204" pitchFamily="34" charset="0"/>
              <a:buChar char="•"/>
            </a:pPr>
            <a:r>
              <a:rPr lang="fi-FI" sz="1200" dirty="0">
                <a:solidFill>
                  <a:prstClr val="black"/>
                </a:solidFill>
                <a:latin typeface="Source Sans Pro" panose="020B0503030403020204" pitchFamily="34" charset="0"/>
                <a:ea typeface="Source Sans Pro" panose="020B0503030403020204" pitchFamily="34" charset="0"/>
                <a:cs typeface="Segoe UI"/>
              </a:rPr>
              <a:t>Tätä harjoitusta voi kokeilla  kokeisiin valmistautuessa ja käyttää juuri ennen koetilannetta palauttaakseen mieleen oman tsemppilauseen. </a:t>
            </a:r>
          </a:p>
          <a:p>
            <a:pPr marL="171450" indent="-171450">
              <a:spcBef>
                <a:spcPts val="600"/>
              </a:spcBef>
              <a:buFont typeface="Arial" panose="020B0604020202020204" pitchFamily="34" charset="0"/>
              <a:buChar char="•"/>
            </a:pPr>
            <a:r>
              <a:rPr lang="fi-FI" sz="1200" dirty="0">
                <a:solidFill>
                  <a:prstClr val="black"/>
                </a:solidFill>
                <a:latin typeface="Source Sans Pro" panose="020B0503030403020204" pitchFamily="34" charset="0"/>
                <a:ea typeface="Source Sans Pro" panose="020B0503030403020204" pitchFamily="34" charset="0"/>
                <a:cs typeface="Segoe UI"/>
              </a:rPr>
              <a:t>Tätä tehtävää kannattaa pohjustaa etukäteen. Voit yhdistää tämän tehtävän aiemmin luokan kanssa opeteltuihin tunnetaitotehtäviin tai käyttää seuraavaa sanoitusta jännityksestä:  </a:t>
            </a:r>
          </a:p>
          <a:p>
            <a:pPr marL="457200">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a:t>
            </a:r>
            <a:r>
              <a:rPr lang="fi-FI" sz="1200" b="0" i="0" u="none" strike="noStrike" dirty="0">
                <a:solidFill>
                  <a:srgbClr val="000000"/>
                </a:solidFill>
                <a:effectLst/>
                <a:latin typeface="Source Sans Pro"/>
                <a:ea typeface="Source Sans Pro"/>
              </a:rPr>
              <a:t>Joskus jännittävissä tai paineisissa tilanteissa mielemme alkaa tuottaa huoliajatuksia: Esimerkiksi ”en osaa tätä koetta”, ” en ole koskaan kuullutkaan tästä kysymyksestä”, ”miksi tämä on niin vaikeaa” tai ”ehdinköhän tehdä tämän ajoissa”</a:t>
            </a:r>
            <a:r>
              <a:rPr lang="fi-FI" sz="1200" dirty="0">
                <a:latin typeface="Source Sans Pro"/>
                <a:ea typeface="Source Sans Pro"/>
              </a:rPr>
              <a:t>. </a:t>
            </a:r>
            <a:r>
              <a:rPr lang="fi-FI" sz="1200" b="0" i="0" u="none" strike="noStrike" dirty="0">
                <a:solidFill>
                  <a:srgbClr val="000000"/>
                </a:solidFill>
                <a:effectLst/>
                <a:latin typeface="Source Sans Pro"/>
                <a:ea typeface="Source Sans Pro"/>
              </a:rPr>
              <a:t>Kun mietimme huoliajatuksia, ajatuksemme eivät ole tässä hetkessä. Emme siis oikeasti keskity siihen</a:t>
            </a:r>
            <a:r>
              <a:rPr lang="fi-FI" sz="1200" dirty="0">
                <a:solidFill>
                  <a:srgbClr val="000000"/>
                </a:solidFill>
                <a:latin typeface="Source Sans Pro"/>
                <a:ea typeface="Source Sans Pro"/>
              </a:rPr>
              <a:t>,</a:t>
            </a:r>
            <a:r>
              <a:rPr lang="fi-FI" sz="1200" b="0" i="0" u="none" strike="noStrike" dirty="0">
                <a:solidFill>
                  <a:srgbClr val="000000"/>
                </a:solidFill>
                <a:effectLst/>
                <a:latin typeface="Source Sans Pro"/>
                <a:ea typeface="Source Sans Pro"/>
              </a:rPr>
              <a:t> mitä teemme.</a:t>
            </a:r>
            <a:r>
              <a:rPr lang="fi-FI" sz="1200" dirty="0">
                <a:solidFill>
                  <a:srgbClr val="000000"/>
                </a:solidFill>
                <a:latin typeface="Source Sans Pro"/>
                <a:ea typeface="Source Sans Pro"/>
              </a:rPr>
              <a:t> </a:t>
            </a:r>
            <a:r>
              <a:rPr lang="fi-FI" sz="1200" b="0" i="0" u="none" strike="noStrike" dirty="0">
                <a:solidFill>
                  <a:srgbClr val="000000"/>
                </a:solidFill>
                <a:effectLst/>
                <a:latin typeface="Source Sans Pro"/>
                <a:ea typeface="Source Sans Pro"/>
              </a:rPr>
              <a:t>On tärkeää opetella keskittymään tähän hetkeen siten, että pystymme siirtämään huoliajatukset hetkeksi sivuun. Tämä onnistuu esimerkiksi suhtautumalla myötätuntoisesti itseen.”</a:t>
            </a:r>
            <a:endParaRPr lang="fi-FI" sz="1200" i="0" u="none" strike="noStrike" dirty="0">
              <a:latin typeface="Source Sans Pro"/>
              <a:ea typeface="Source Sans Pro"/>
            </a:endParaRPr>
          </a:p>
          <a:p>
            <a:pPr marL="171450" indent="-171450" rtl="0">
              <a:spcBef>
                <a:spcPts val="600"/>
              </a:spcBef>
              <a:buFont typeface="Arial" panose="020B0604020202020204" pitchFamily="34" charset="0"/>
              <a:buChar cha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a:t>
            </a:r>
          </a:p>
          <a:p>
            <a:pPr lvl="1">
              <a:spcBef>
                <a:spcPts val="100"/>
              </a:spcBef>
            </a:pPr>
            <a:endParaRPr lang="fi-FI" sz="1200" dirty="0">
              <a:solidFill>
                <a:prstClr val="black"/>
              </a:solidFill>
              <a:latin typeface="Source Sans Pro" panose="020B0503030403020204" pitchFamily="34" charset="0"/>
              <a:ea typeface="Source Sans Pro" panose="020B0503030403020204" pitchFamily="34" charset="0"/>
            </a:endParaRPr>
          </a:p>
          <a:p>
            <a:pPr lvl="1">
              <a:spcBef>
                <a:spcPts val="100"/>
              </a:spcBef>
            </a:pPr>
            <a:r>
              <a:rPr lang="fi-FI" sz="1200" dirty="0">
                <a:solidFill>
                  <a:prstClr val="black"/>
                </a:solidFill>
                <a:latin typeface="Source Sans Pro" panose="020B0503030403020204" pitchFamily="34" charset="0"/>
                <a:ea typeface="Source Sans Pro" panose="020B0503030403020204" pitchFamily="34" charset="0"/>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Ota hyvä asento, ja sulje silmäsi, jos se tuntuu hyvältä. Anna hengityksesi kulkea sen normaalia rytmiä.</a:t>
            </a:r>
            <a:endParaRPr lang="fi-FI" sz="1200" dirty="0">
              <a:latin typeface="Source Sans Pro" panose="020B0503030403020204" pitchFamily="34" charset="0"/>
              <a:ea typeface="Source Sans Pro" panose="020B0503030403020204" pitchFamily="34" charset="0"/>
            </a:endParaRPr>
          </a:p>
          <a:p>
            <a:pPr lvl="1">
              <a:spcBef>
                <a:spcPts val="100"/>
              </a:spcBef>
            </a:pPr>
            <a:endParaRPr lang="fi-FI" sz="1200" b="0" i="0" u="none" strike="noStrike" dirty="0">
              <a:solidFill>
                <a:srgbClr val="000000"/>
              </a:solidFill>
              <a:effectLst/>
              <a:latin typeface="Source Sans Pro" panose="020B0503030403020204" pitchFamily="34" charset="0"/>
              <a:ea typeface="Source Sans Pro" panose="020B0503030403020204" pitchFamily="34" charset="0"/>
            </a:endParaRPr>
          </a:p>
          <a:p>
            <a:pPr lvl="1">
              <a:spcBef>
                <a:spcPts val="1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Seuraavaksi keskity myötätuntoisiin ajatuksiin, jotka kannustavat sinua tulevaan kokeeseen. Nämä voivat olla esimerkiksi:</a:t>
            </a:r>
            <a:endParaRPr lang="fi-FI" sz="1200" dirty="0">
              <a:latin typeface="Source Sans Pro" panose="020B0503030403020204" pitchFamily="34" charset="0"/>
              <a:ea typeface="Source Sans Pro" panose="020B0503030403020204" pitchFamily="34" charset="0"/>
            </a:endParaRPr>
          </a:p>
          <a:p>
            <a:pPr marL="628650" lvl="1" indent="-171450">
              <a:spcBef>
                <a:spcPts val="100"/>
              </a:spcBef>
              <a:buFont typeface="Arial" panose="020B0604020202020204" pitchFamily="34" charset="0"/>
              <a:buChar char="•"/>
            </a:pPr>
            <a:r>
              <a:rPr lang="fi-FI" sz="1200" b="0" i="0" u="none" strike="noStrike" dirty="0">
                <a:solidFill>
                  <a:srgbClr val="000000"/>
                </a:solidFill>
                <a:effectLst/>
                <a:latin typeface="Source Sans Pro"/>
                <a:ea typeface="Source Sans Pro"/>
              </a:rPr>
              <a:t>ei haittaa vaikka en osaisi kaikkea, aina ei tarvitse saada parasta arvosanaa</a:t>
            </a:r>
            <a:endParaRPr lang="fi-FI" sz="1200" dirty="0">
              <a:latin typeface="Source Sans Pro"/>
              <a:ea typeface="Source Sans Pro"/>
            </a:endParaRPr>
          </a:p>
          <a:p>
            <a:pPr marL="628650" lvl="1" indent="-171450">
              <a:spcBef>
                <a:spcPts val="100"/>
              </a:spcBef>
              <a:buFont typeface="Arial" panose="020B0604020202020204" pitchFamily="34" charset="0"/>
              <a:buChar char="•"/>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olen ennenkin pärjännyt</a:t>
            </a:r>
            <a:endParaRPr lang="fi-FI" sz="1200" dirty="0">
              <a:latin typeface="Source Sans Pro" panose="020B0503030403020204" pitchFamily="34" charset="0"/>
              <a:ea typeface="Source Sans Pro" panose="020B0503030403020204" pitchFamily="34" charset="0"/>
            </a:endParaRPr>
          </a:p>
          <a:p>
            <a:pPr marL="628650" lvl="1" indent="-171450">
              <a:spcBef>
                <a:spcPts val="100"/>
              </a:spcBef>
              <a:buFont typeface="Arial" panose="020B0604020202020204" pitchFamily="34" charset="0"/>
              <a:buChar char="•"/>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kokeessa kysytään vain sitä, mitä olemme opiskelleet</a:t>
            </a:r>
            <a:endParaRPr lang="fi-FI" sz="1200" dirty="0">
              <a:latin typeface="Source Sans Pro" panose="020B0503030403020204" pitchFamily="34" charset="0"/>
              <a:ea typeface="Source Sans Pro" panose="020B0503030403020204" pitchFamily="34" charset="0"/>
            </a:endParaRPr>
          </a:p>
          <a:p>
            <a:pPr marL="628650" lvl="1" indent="-171450">
              <a:spcBef>
                <a:spcPts val="100"/>
              </a:spcBef>
              <a:buFont typeface="Arial" panose="020B0604020202020204" pitchFamily="34" charset="0"/>
              <a:buChar char="•"/>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en unohda yhtäkkiä kaikkea, mitä olen oppinut, </a:t>
            </a:r>
            <a:r>
              <a:rPr lang="fi-FI" sz="1200" dirty="0">
                <a:solidFill>
                  <a:srgbClr val="000000"/>
                </a:solidFill>
                <a:latin typeface="Source Sans Pro" panose="020B0503030403020204" pitchFamily="34" charset="0"/>
                <a:ea typeface="Source Sans Pro" panose="020B0503030403020204" pitchFamily="34" charset="0"/>
              </a:rPr>
              <a:t>sillä </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tieto on </a:t>
            </a:r>
            <a:r>
              <a:rPr lang="fi-FI" sz="1200" dirty="0">
                <a:latin typeface="Source Sans Pro" panose="020B0503030403020204" pitchFamily="34" charset="0"/>
                <a:ea typeface="Source Sans Pro" panose="020B0503030403020204" pitchFamily="34" charset="0"/>
              </a:rPr>
              <a:t>minussa</a:t>
            </a:r>
            <a:endParaRPr lang="fi-FI" sz="1200" b="0" dirty="0">
              <a:effectLst/>
              <a:latin typeface="Source Sans Pro" panose="020B0503030403020204" pitchFamily="34" charset="0"/>
              <a:ea typeface="Source Sans Pro" panose="020B0503030403020204" pitchFamily="34" charset="0"/>
            </a:endParaRPr>
          </a:p>
          <a:p>
            <a:pPr>
              <a:spcBef>
                <a:spcPts val="100"/>
              </a:spcBef>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26E9403E-A06C-A3AF-7666-2D0D85C53CE7}"/>
              </a:ext>
            </a:extLst>
          </p:cNvPr>
          <p:cNvSpPr txBox="1"/>
          <p:nvPr/>
        </p:nvSpPr>
        <p:spPr>
          <a:xfrm>
            <a:off x="312955" y="1500565"/>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5ADD1CC0-D9FE-5279-170E-01D83D707209}"/>
              </a:ext>
            </a:extLst>
          </p:cNvPr>
          <p:cNvSpPr txBox="1"/>
          <p:nvPr/>
        </p:nvSpPr>
        <p:spPr>
          <a:xfrm>
            <a:off x="523043" y="1818300"/>
            <a:ext cx="4762046" cy="3785652"/>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a:t>
            </a:r>
            <a:r>
              <a:rPr lang="fi-FI" sz="1200" dirty="0"/>
              <a:t>auttaa kehittämään lempeää ja hyväksyvää suhdetta itseen (ns. itsemyötätunto), mikä vähentää itsekritiikkiä ja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Itsemyötätuntoh</a:t>
            </a:r>
            <a:r>
              <a:rPr lang="fi-FI" sz="1200" dirty="0"/>
              <a:t>arjoitusten avulla voi myös kehittää sosiaalisen vuorovaikutuksen laatua ja empatiaa muita kohtaan.</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Ennen koetilannetta ja kokeisiin valmistautuessa.</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Tämä harjoitus on hyvä sitoa koetilanteiden yhteyteen.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Aktiviteetin taso (1–3): </a:t>
            </a:r>
            <a:r>
              <a:rPr lang="fi-FI" sz="1200" dirty="0">
                <a:solidFill>
                  <a:prstClr val="black"/>
                </a:solidFill>
                <a:latin typeface="Source Sans Pro"/>
              </a:rPr>
              <a:t>1, alakoulussa taso 2</a:t>
            </a:r>
            <a:endParaRPr lang="fi-FI" sz="1200" dirty="0">
              <a:solidFill>
                <a:prstClr val="black"/>
              </a:solidFill>
              <a:latin typeface="Source Sans Pro"/>
              <a:ea typeface="Source Sans Pro"/>
            </a:endParaRPr>
          </a:p>
        </p:txBody>
      </p:sp>
      <p:sp>
        <p:nvSpPr>
          <p:cNvPr id="5" name="Suorakulmio 4">
            <a:extLst>
              <a:ext uri="{FF2B5EF4-FFF2-40B4-BE49-F238E27FC236}">
                <a16:creationId xmlns:a16="http://schemas.microsoft.com/office/drawing/2014/main" id="{9EBD6E1C-63D4-C817-EB56-1C7B8EF927F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7B27F2E-FBE2-C9E5-9A48-EDE445D0BAD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788142A2-FE7A-E455-B7E9-487929C056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27A641-6094-5378-5B4C-3B0674955589}"/>
              </a:ext>
            </a:extLst>
          </p:cNvPr>
          <p:cNvSpPr txBox="1"/>
          <p:nvPr/>
        </p:nvSpPr>
        <p:spPr>
          <a:xfrm>
            <a:off x="1524659" y="1176463"/>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Ennen koetta tehtävä myötätuntoon keskittyvä tietoisuustaitoharjoitus.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764F14AE-62D3-D627-951D-763ABC6A028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kumimoji="0" lang="fi-FI" sz="3200" b="1" i="0" u="none" strike="noStrike" kern="1200" cap="none" spc="0" normalizeH="0" baseline="0" noProof="0" dirty="0">
                <a:ln>
                  <a:noFill/>
                </a:ln>
                <a:effectLst/>
                <a:uLnTx/>
                <a:uFillTx/>
                <a:latin typeface="Source Sans Pro"/>
                <a:ea typeface="Source Sans Pro"/>
              </a:rPr>
              <a:t>Itsemyötätuntoinen valmistautuminen kokeeseen</a:t>
            </a:r>
            <a:r>
              <a:rPr lang="fi-FI" sz="3200" b="1" dirty="0">
                <a:latin typeface="Source Sans Pro"/>
                <a:ea typeface="Source Sans Pro"/>
              </a:rPr>
              <a:t> (1/2)</a:t>
            </a:r>
            <a:endParaRPr kumimoji="0" lang="fi-FI" sz="32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C8245F62-33FA-1738-35E7-EAC6DC90F4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114670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827F-463C-9EC0-D5A3-BA41BF89381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F95011B-F688-136E-1B94-E17B3E5D3C61}"/>
              </a:ext>
            </a:extLst>
          </p:cNvPr>
          <p:cNvSpPr txBox="1"/>
          <p:nvPr/>
        </p:nvSpPr>
        <p:spPr>
          <a:xfrm>
            <a:off x="5670733" y="1478208"/>
            <a:ext cx="5940056" cy="5062924"/>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OHJEET OPETTAJALLE</a:t>
            </a:r>
          </a:p>
          <a:p>
            <a:pPr lvl="1">
              <a:spcBef>
                <a:spcPts val="100"/>
              </a:spcBef>
            </a:pPr>
            <a:endParaRPr lang="fi-FI" sz="1200" b="0" i="0" u="none" strike="noStrike" dirty="0">
              <a:solidFill>
                <a:srgbClr val="000000"/>
              </a:solidFill>
              <a:effectLst/>
              <a:latin typeface="Source Sans Pro" panose="020B0503030403020204" pitchFamily="34" charset="0"/>
              <a:ea typeface="Source Sans Pro" panose="020B0503030403020204" pitchFamily="34" charset="0"/>
            </a:endParaRPr>
          </a:p>
          <a:p>
            <a:pPr lvl="1">
              <a:spcBef>
                <a:spcPts val="1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Valitse jokin näistä lauseista tai keksi oma kannustava lause, ja ajattele hetken aikaa vain tätä tsemppilausettasi.</a:t>
            </a:r>
            <a:endParaRPr lang="fi-FI" sz="1200" b="0" dirty="0">
              <a:effectLst/>
              <a:latin typeface="Source Sans Pro" panose="020B0503030403020204" pitchFamily="34" charset="0"/>
              <a:ea typeface="Source Sans Pro" panose="020B0503030403020204" pitchFamily="34" charset="0"/>
            </a:endParaRPr>
          </a:p>
          <a:p>
            <a:pPr lvl="1">
              <a:spcBef>
                <a:spcPts val="100"/>
              </a:spcBef>
            </a:pPr>
            <a:endParaRPr lang="fi-FI" sz="1200" b="0" i="0" u="none" strike="noStrike" dirty="0">
              <a:solidFill>
                <a:srgbClr val="000000"/>
              </a:solidFill>
              <a:effectLst/>
              <a:latin typeface="Source Sans Pro" panose="020B0503030403020204" pitchFamily="34" charset="0"/>
              <a:ea typeface="Source Sans Pro" panose="020B0503030403020204" pitchFamily="34" charset="0"/>
            </a:endParaRPr>
          </a:p>
          <a:p>
            <a:pPr lvl="1">
              <a:spcBef>
                <a:spcPts val="1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Sano vielä viimeinen kannustuksen lause itsellesi. Ja kun olet valmis, voit lopettaa harjoituksen ja avata silmäsi, jos ne olivat suljettuina.”</a:t>
            </a:r>
          </a:p>
          <a:p>
            <a:pPr marL="0" marR="0" lvl="0" indent="0" algn="l" defTabSz="914400" rtl="0" eaLnBrk="1" fontAlgn="auto" latinLnBrk="0" hangingPunct="1">
              <a:spcBef>
                <a:spcPts val="600"/>
              </a:spcBef>
              <a:spcAft>
                <a:spcPts val="0"/>
              </a:spcAft>
              <a:buClrTx/>
              <a:buSzTx/>
              <a:buFontTx/>
              <a:buNone/>
              <a:tabLst/>
              <a:defRPr/>
            </a:pPr>
            <a:endParaRPr lang="fi-FI"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b="1" dirty="0">
                <a:solidFill>
                  <a:prstClr val="black"/>
                </a:solidFill>
                <a:latin typeface="Source Sans Pro" panose="020B0503030403020204" pitchFamily="34" charset="0"/>
                <a:ea typeface="Source Sans Pro" panose="020B0503030403020204" pitchFamily="34" charset="0"/>
                <a:cs typeface="Segoe UI"/>
              </a:rPr>
              <a:t>Harjoituksen purku: </a:t>
            </a:r>
            <a:endParaRPr lang="en-US"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Jos teet harjoituksen ennen koepäivää, tätä harjoitusta voi purkaa keskustellen yleisesti tunteista ja jännittämisestä korostaen, että tämät ovat normaaleja reaktioita haastavissa tilanteissa eikä jännityksen tunteita ole syytä pelätä. Kaikki ihmiset jännittävät välillä.</a:t>
            </a: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Jos teet harjoituksen juuri ennen koetta ja oppilaat vaikuttavat harjoituksen jälkeen keskittyneiltä, voitte aloittaa kokeen tekemisen ilman erillistä purkua.</a:t>
            </a: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Jos oppilaat eivät vaikuta valmiilta kokeeseen, voitte keskustella siitä, miten pystyy kannustamaan itseään vaikean tehtävän edessä ja suhtautumaan omaan suoritukseen myötätuntoisesti. Jokainen meistä yrittää parhaansa.</a:t>
            </a:r>
          </a:p>
          <a:p>
            <a:pPr>
              <a:spcBef>
                <a:spcPts val="600"/>
              </a:spcBef>
            </a:pPr>
            <a:endParaRPr lang="fi-FI"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400" b="1" i="0" u="none" strike="noStrike" kern="1200" cap="none" spc="0" normalizeH="0" baseline="0" noProof="0" dirty="0">
                <a:ln>
                  <a:noFill/>
                </a:ln>
                <a:solidFill>
                  <a:prstClr val="black"/>
                </a:solidFill>
                <a:effectLst/>
                <a:uLnTx/>
                <a:uFillTx/>
                <a:latin typeface="Source Sans Pro"/>
                <a:ea typeface="+mn-ea"/>
                <a:cs typeface="+mn-cs"/>
              </a:rPr>
              <a:t>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Tallenne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Howspacessa</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(kesto 1 min 30 s)</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pPr>
            <a:endParaRPr lang="fi-FI" sz="1200" dirty="0">
              <a:solidFill>
                <a:prstClr val="black"/>
              </a:solidFill>
              <a:latin typeface="Source Sans Pro" panose="020B0503030403020204" pitchFamily="34" charset="0"/>
              <a:ea typeface="Source Sans Pro" panose="020B0503030403020204" pitchFamily="34" charset="0"/>
            </a:endParaRPr>
          </a:p>
          <a:p>
            <a:pPr>
              <a:spcBef>
                <a:spcPts val="100"/>
              </a:spcBef>
            </a:pPr>
            <a:endParaRPr lang="fi-FI" sz="1200" dirty="0">
              <a:solidFill>
                <a:prstClr val="black"/>
              </a:solidFill>
              <a:latin typeface="Source Sans Pro" panose="020B0503030403020204" pitchFamily="34" charset="0"/>
              <a:ea typeface="Source Sans Pro" panose="020B0503030403020204" pitchFamily="34" charset="0"/>
            </a:endParaRPr>
          </a:p>
          <a:p>
            <a:pPr>
              <a:spcBef>
                <a:spcPts val="100"/>
              </a:spcBef>
            </a:pPr>
            <a:endParaRPr lang="fi-FI" sz="1200" dirty="0">
              <a:solidFill>
                <a:prstClr val="black"/>
              </a:solidFill>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26E9403E-A06C-A3AF-7666-2D0D85C53CE7}"/>
              </a:ext>
            </a:extLst>
          </p:cNvPr>
          <p:cNvSpPr txBox="1"/>
          <p:nvPr/>
        </p:nvSpPr>
        <p:spPr>
          <a:xfrm>
            <a:off x="312955" y="1500565"/>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5ADD1CC0-D9FE-5279-170E-01D83D707209}"/>
              </a:ext>
            </a:extLst>
          </p:cNvPr>
          <p:cNvSpPr txBox="1"/>
          <p:nvPr/>
        </p:nvSpPr>
        <p:spPr>
          <a:xfrm>
            <a:off x="523043" y="1818300"/>
            <a:ext cx="4762046" cy="3785652"/>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a:t>
            </a:r>
            <a:r>
              <a:rPr lang="fi-FI" sz="1200" dirty="0"/>
              <a:t>auttaa kehittämään lempeää ja hyväksyvää suhdetta itseen (ns. itsemyötätunto), mikä vähentää itsekritiikkiä ja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Itsemyötätuntoh</a:t>
            </a:r>
            <a:r>
              <a:rPr lang="fi-FI" sz="1200" dirty="0"/>
              <a:t>arjoitusten avulla voi myös kehittää sosiaalisen vuorovaikutuksen laatua ja empatiaa muita kohtaan.</a:t>
            </a:r>
            <a:r>
              <a:rPr lang="fi-FI" sz="1200" dirty="0">
                <a:effectLst/>
                <a:latin typeface="Source Sans Pro" panose="020B0503030403020204" pitchFamily="34" charset="0"/>
                <a:ea typeface="Source Sans Pro" panose="020B0503030403020204" pitchFamily="34" charset="0"/>
              </a:rPr>
              <a:t>​</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Missä tilanteessa:</a:t>
            </a:r>
            <a:r>
              <a:rPr lang="fi-FI" sz="1200" dirty="0">
                <a:solidFill>
                  <a:prstClr val="black"/>
                </a:solidFill>
                <a:latin typeface="Source Sans Pro"/>
              </a:rPr>
              <a:t>  Ennen koetilannetta ja kokeisiin valmistautuessa.</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Kuinka usein:</a:t>
            </a:r>
            <a:r>
              <a:rPr lang="fi-FI" sz="1200" dirty="0">
                <a:solidFill>
                  <a:prstClr val="black"/>
                </a:solidFill>
                <a:latin typeface="Source Sans Pro"/>
              </a:rPr>
              <a:t> Tämä harjoitus on hyvä sitoa koetilanteiden yhteyteen.</a:t>
            </a:r>
            <a:endParaRPr lang="fi-FI"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a:defRPr/>
            </a:pPr>
            <a:r>
              <a:rPr lang="fi-FI" sz="1200" b="1" dirty="0">
                <a:solidFill>
                  <a:prstClr val="black"/>
                </a:solidFill>
                <a:latin typeface="Source Sans Pro"/>
              </a:rPr>
              <a:t>Aktiviteetin taso (1–3): </a:t>
            </a:r>
            <a:r>
              <a:rPr lang="fi-FI" sz="1200" dirty="0">
                <a:solidFill>
                  <a:prstClr val="black"/>
                </a:solidFill>
                <a:latin typeface="Source Sans Pro"/>
              </a:rPr>
              <a:t>1, </a:t>
            </a:r>
            <a:r>
              <a:rPr lang="fi-FI" sz="1200" dirty="0">
                <a:solidFill>
                  <a:prstClr val="black"/>
                </a:solidFill>
                <a:latin typeface="Source Sans Pro"/>
                <a:ea typeface="+mn-lt"/>
                <a:cs typeface="+mn-lt"/>
              </a:rPr>
              <a:t>alakoulussa taso 2</a:t>
            </a:r>
            <a:endParaRPr lang="fi-FI" sz="1200" dirty="0">
              <a:solidFill>
                <a:prstClr val="black"/>
              </a:solidFill>
              <a:latin typeface="Source Sans Pro"/>
              <a:ea typeface="Source Sans Pro"/>
            </a:endParaRPr>
          </a:p>
        </p:txBody>
      </p:sp>
      <p:sp>
        <p:nvSpPr>
          <p:cNvPr id="5" name="Suorakulmio 4">
            <a:extLst>
              <a:ext uri="{FF2B5EF4-FFF2-40B4-BE49-F238E27FC236}">
                <a16:creationId xmlns:a16="http://schemas.microsoft.com/office/drawing/2014/main" id="{9EBD6E1C-63D4-C817-EB56-1C7B8EF927F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7B27F2E-FBE2-C9E5-9A48-EDE445D0BAD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788142A2-FE7A-E455-B7E9-487929C056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27A641-6094-5378-5B4C-3B0674955589}"/>
              </a:ext>
            </a:extLst>
          </p:cNvPr>
          <p:cNvSpPr txBox="1"/>
          <p:nvPr/>
        </p:nvSpPr>
        <p:spPr>
          <a:xfrm>
            <a:off x="1524659" y="1176463"/>
            <a:ext cx="8779374" cy="523220"/>
          </a:xfrm>
          <a:prstGeom prst="rect">
            <a:avLst/>
          </a:prstGeom>
          <a:noFill/>
        </p:spPr>
        <p:txBody>
          <a:bodyPr wrap="square" rtlCol="0">
            <a:spAutoFit/>
          </a:bodyPr>
          <a:lstStyle/>
          <a:p>
            <a:pPr algn="ctr">
              <a:defRPr/>
            </a:pPr>
            <a:r>
              <a:rPr lang="fi-FI" sz="1400" dirty="0">
                <a:solidFill>
                  <a:prstClr val="black"/>
                </a:solidFill>
                <a:latin typeface="Source Sans Pro"/>
              </a:rPr>
              <a:t>Ennen koetta tehtävä myötätuntoon keskittyvä tietoisuustaitoharjoitus.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764F14AE-62D3-D627-951D-763ABC6A028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kumimoji="0" lang="fi-FI" sz="3200" b="1" i="0" u="none" strike="noStrike" kern="1200" cap="none" spc="0" normalizeH="0" baseline="0" noProof="0" dirty="0">
                <a:ln>
                  <a:noFill/>
                </a:ln>
                <a:effectLst/>
                <a:uLnTx/>
                <a:uFillTx/>
                <a:latin typeface="Source Sans Pro"/>
                <a:ea typeface="Source Sans Pro"/>
              </a:rPr>
              <a:t>Itsemyötätuntoinen valmistautuminen kokeeseen</a:t>
            </a:r>
            <a:r>
              <a:rPr lang="fi-FI" sz="3200" b="1" dirty="0">
                <a:latin typeface="Source Sans Pro"/>
                <a:ea typeface="Source Sans Pro"/>
              </a:rPr>
              <a:t> (2/2)</a:t>
            </a:r>
            <a:endParaRPr lang="en-US" dirty="0">
              <a:cs typeface="+mj-cs"/>
            </a:endParaRPr>
          </a:p>
        </p:txBody>
      </p:sp>
      <p:pic>
        <p:nvPicPr>
          <p:cNvPr id="2" name="Picture 2" descr="SchoolWell-hankkeen logo.">
            <a:extLst>
              <a:ext uri="{FF2B5EF4-FFF2-40B4-BE49-F238E27FC236}">
                <a16:creationId xmlns:a16="http://schemas.microsoft.com/office/drawing/2014/main" id="{C8245F62-33FA-1738-35E7-EAC6DC90F4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44823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0EF0F-B4ED-0000-365A-0FC9E2AC3D3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4E710E7-362E-C9A3-4AFB-9C37C26FFC46}"/>
              </a:ext>
            </a:extLst>
          </p:cNvPr>
          <p:cNvSpPr txBox="1"/>
          <p:nvPr/>
        </p:nvSpPr>
        <p:spPr>
          <a:xfrm>
            <a:off x="5670733" y="1369623"/>
            <a:ext cx="5940056" cy="3400931"/>
          </a:xfrm>
          <a:prstGeom prst="rect">
            <a:avLst/>
          </a:prstGeom>
          <a:noFill/>
        </p:spPr>
        <p:txBody>
          <a:bodyPr wrap="square" lIns="91440" tIns="45720" rIns="91440" bIns="45720"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dirty="0">
              <a:solidFill>
                <a:prstClr val="black"/>
              </a:solidFill>
              <a:latin typeface="Source Sans Pro"/>
            </a:endParaRPr>
          </a:p>
          <a:p>
            <a:pPr marL="171450" indent="-171450">
              <a:spcBef>
                <a:spcPts val="600"/>
              </a:spcBef>
              <a:buFont typeface="Arial" panose="020B0604020202020204" pitchFamily="34" charset="0"/>
              <a:buChar char="•"/>
            </a:pPr>
            <a:r>
              <a:rPr lang="fi-FI" sz="1200" dirty="0">
                <a:solidFill>
                  <a:srgbClr val="000000"/>
                </a:solidFill>
                <a:latin typeface="Source Sans Pro"/>
                <a:ea typeface="Source Sans Pro"/>
              </a:rPr>
              <a:t>Harjoituksen voi tehdä istuen tai seisten omalla paikallaan.</a:t>
            </a:r>
          </a:p>
          <a:p>
            <a:pPr marL="171450" indent="-171450">
              <a:spcBef>
                <a:spcPts val="600"/>
              </a:spcBef>
              <a:buFont typeface="Arial" panose="020B0604020202020204" pitchFamily="34" charset="0"/>
              <a:buChar char="•"/>
            </a:pPr>
            <a:r>
              <a:rPr lang="fi-FI" sz="1200" dirty="0">
                <a:solidFill>
                  <a:srgbClr val="000000"/>
                </a:solidFill>
                <a:latin typeface="Source Sans Pro"/>
                <a:ea typeface="Source Sans Pro"/>
              </a:rPr>
              <a:t>Ohjeessa mainitaan, että oppilas voi ottaa käteen kynän tai muun esineen. Huomaathan, että oppilaan ei tule ottaa käteen puhelinta tai muuta laitetta. Tavoite on tutkia ympäröivää tilaa keskittyen tähän hetkeen, jolloin älylaite ei tue tehtävän ideaa. Jos teet harjoituksen ilman tallennetta, voit ohjeistaa, minkä esineen oppilas ottaa eteensä.</a:t>
            </a:r>
            <a:endParaRPr lang="fi-FI" dirty="0"/>
          </a:p>
          <a:p>
            <a:pPr marL="171450" indent="-171450">
              <a:spcBef>
                <a:spcPts val="600"/>
              </a:spcBef>
              <a:buFont typeface="Arial" panose="020B0604020202020204" pitchFamily="34" charset="0"/>
              <a:buChar char="•"/>
            </a:pPr>
            <a:r>
              <a:rPr lang="fi-FI" sz="1200" dirty="0">
                <a:solidFill>
                  <a:srgbClr val="000000"/>
                </a:solidFill>
                <a:latin typeface="Source Sans Pro"/>
                <a:ea typeface="Source Sans Pro"/>
              </a:rPr>
              <a:t>Harjoituksen voi pohjustaa seuraavasti: </a:t>
            </a:r>
          </a:p>
          <a:p>
            <a:pPr marL="457200">
              <a:spcBef>
                <a:spcPts val="600"/>
              </a:spcBef>
            </a:pPr>
            <a:r>
              <a:rPr lang="fi-FI" sz="1200" dirty="0">
                <a:solidFill>
                  <a:srgbClr val="000000"/>
                </a:solidFill>
                <a:latin typeface="Source Sans Pro"/>
                <a:ea typeface="Source Sans Pro"/>
              </a:rPr>
              <a:t>"Toisinaan</a:t>
            </a:r>
            <a:r>
              <a:rPr lang="fi-FI" sz="1200" b="0" i="0" u="none" strike="noStrike" dirty="0">
                <a:solidFill>
                  <a:srgbClr val="000000"/>
                </a:solidFill>
                <a:effectLst/>
                <a:latin typeface="Source Sans Pro"/>
                <a:ea typeface="Source Sans Pro"/>
              </a:rPr>
              <a:t> mielemme on täynnä erilaisia ajatuksia. Saatamme esimerkiksi miettiä jotain, mikä on jo tapahtunut tai jotain mikä on vasta tulossa. Tällöin emme ole oikeasti läsnä tässä hetkessä emmekä keskity siihen, mitä teemme.</a:t>
            </a:r>
            <a:r>
              <a:rPr lang="fi-FI" sz="1200" dirty="0">
                <a:latin typeface="Source Sans Pro"/>
                <a:ea typeface="Source Sans Pro"/>
              </a:rPr>
              <a:t> </a:t>
            </a:r>
          </a:p>
          <a:p>
            <a:pPr marL="457200">
              <a:spcBef>
                <a:spcPts val="600"/>
              </a:spcBef>
            </a:pPr>
            <a:r>
              <a:rPr lang="fi-FI" sz="1200" dirty="0">
                <a:solidFill>
                  <a:srgbClr val="000000"/>
                </a:solidFill>
                <a:latin typeface="Source Sans Pro"/>
                <a:ea typeface="Source Sans Pro"/>
              </a:rPr>
              <a:t>Tässä harjoituksessa harjoittelemme</a:t>
            </a:r>
            <a:r>
              <a:rPr lang="fi-FI" sz="1200" b="0" i="0" u="none" strike="noStrike" dirty="0">
                <a:solidFill>
                  <a:srgbClr val="000000"/>
                </a:solidFill>
                <a:effectLst/>
                <a:latin typeface="Source Sans Pro"/>
                <a:ea typeface="Source Sans Pro"/>
              </a:rPr>
              <a:t> </a:t>
            </a:r>
            <a:r>
              <a:rPr lang="fi-FI" sz="1200" dirty="0">
                <a:solidFill>
                  <a:srgbClr val="000000"/>
                </a:solidFill>
                <a:latin typeface="Source Sans Pro"/>
                <a:ea typeface="Source Sans Pro"/>
              </a:rPr>
              <a:t>keskittymään tähän hetkeen. </a:t>
            </a:r>
          </a:p>
          <a:p>
            <a:pPr marL="457200">
              <a:spcBef>
                <a:spcPts val="600"/>
              </a:spcBef>
            </a:pPr>
            <a:r>
              <a:rPr lang="fi-FI" sz="1200" b="0" i="0" u="none" strike="noStrike" dirty="0">
                <a:solidFill>
                  <a:srgbClr val="000000"/>
                </a:solidFill>
                <a:effectLst/>
                <a:latin typeface="Source Sans Pro"/>
                <a:ea typeface="Source Sans Pro"/>
              </a:rPr>
              <a:t>Voit tehdä tämän harjoituksen </a:t>
            </a:r>
            <a:r>
              <a:rPr lang="fi-FI" sz="1200" dirty="0">
                <a:solidFill>
                  <a:srgbClr val="000000"/>
                </a:solidFill>
                <a:latin typeface="Source Sans Pro"/>
                <a:ea typeface="Source Sans Pro"/>
              </a:rPr>
              <a:t>myöhemmin uudelleen</a:t>
            </a:r>
            <a:r>
              <a:rPr lang="fi-FI" sz="1200" b="0" i="0" u="none" strike="noStrike" dirty="0">
                <a:solidFill>
                  <a:srgbClr val="000000"/>
                </a:solidFill>
                <a:effectLst/>
                <a:latin typeface="Source Sans Pro"/>
                <a:ea typeface="Source Sans Pro"/>
              </a:rPr>
              <a:t>, jos huomaat, että ajatuksesi karkaavat muuhun kuin opeteltavaan asiaan</a:t>
            </a:r>
            <a:r>
              <a:rPr lang="fi-FI" sz="1200" dirty="0">
                <a:solidFill>
                  <a:srgbClr val="000000"/>
                </a:solidFill>
                <a:latin typeface="Source Sans Pro"/>
                <a:ea typeface="Source Sans Pro"/>
              </a:rPr>
              <a:t>."</a:t>
            </a:r>
          </a:p>
          <a:p>
            <a:pPr marL="285750" lvl="1" indent="-285750">
              <a:spcBef>
                <a:spcPts val="600"/>
              </a:spcBef>
              <a:buFont typeface="Arial" panose="020B0604020202020204" pitchFamily="34" charset="0"/>
              <a:buChar char="•"/>
            </a:pPr>
            <a:endParaRPr lang="fi-FI" sz="1200" dirty="0">
              <a:solidFill>
                <a:prstClr val="black"/>
              </a:solidFill>
              <a:latin typeface="Source Sans Pro"/>
              <a:ea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E982323F-6DBC-2882-D990-3B21B21CEB6E}"/>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6F85DC2F-2E80-39D1-BA87-69E14BC0616A}"/>
              </a:ext>
            </a:extLst>
          </p:cNvPr>
          <p:cNvSpPr txBox="1"/>
          <p:nvPr/>
        </p:nvSpPr>
        <p:spPr>
          <a:xfrm>
            <a:off x="544530" y="1526468"/>
            <a:ext cx="4762046" cy="433965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Voidaan käyttää esimerkiksi, kun opiskeltavaan asiaan on vaikea keskittyä tai luokka on rauhaton.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A4189AC6-8448-D60C-E7C5-F000A5E07BC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2270D6BD-B69B-95C0-6CBA-060AC29BE4E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DF6C0569-1204-8A32-C8E6-A08CAA057E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DC73BA87-DA6F-AC07-921B-A550FBFC5C02}"/>
              </a:ext>
            </a:extLst>
          </p:cNvPr>
          <p:cNvSpPr txBox="1"/>
          <p:nvPr/>
        </p:nvSpPr>
        <p:spPr>
          <a:xfrm>
            <a:off x="1704861" y="739491"/>
            <a:ext cx="8779374" cy="307777"/>
          </a:xfrm>
          <a:prstGeom prst="rect">
            <a:avLst/>
          </a:prstGeom>
          <a:noFill/>
        </p:spPr>
        <p:txBody>
          <a:bodyPr wrap="square" lIns="91440" tIns="45720" rIns="91440" bIns="45720" rtlCol="0" anchor="t">
            <a:spAutoFit/>
          </a:bodyPr>
          <a:lstStyle/>
          <a:p>
            <a:pPr algn="ctr">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Tietoisuustaitoharjoitus, jossa harjoitellaan</a:t>
            </a:r>
            <a:r>
              <a:rPr lang="fi-FI" sz="1400" dirty="0">
                <a:solidFill>
                  <a:prstClr val="black"/>
                </a:solidFill>
                <a:latin typeface="Source Sans Pro"/>
              </a:rPr>
              <a:t> keskittymään ja havainnoimaan tätä hetkeä.</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FC3A7F8E-7C33-0535-32B6-0342CB319294}"/>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kumimoji="0" lang="fi-FI" sz="32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rPr>
              <a:t>Yksityiskohtiin </a:t>
            </a:r>
            <a:r>
              <a:rPr lang="fi-FI" sz="3200" b="1" dirty="0">
                <a:latin typeface="Source Sans Pro" panose="020B0503030403020204" pitchFamily="34" charset="0"/>
                <a:ea typeface="Source Sans Pro" panose="020B0503030403020204" pitchFamily="34" charset="0"/>
              </a:rPr>
              <a:t>keskittyminen </a:t>
            </a:r>
            <a:r>
              <a:rPr lang="fi-FI" sz="3200" b="1" dirty="0">
                <a:latin typeface="Source Sans Pro" panose="020B0503030403020204" pitchFamily="34" charset="0"/>
                <a:ea typeface="Source Sans Pro" panose="020B0503030403020204" pitchFamily="34" charset="0"/>
                <a:cs typeface="+mj-lt"/>
              </a:rPr>
              <a:t>(1/2)</a:t>
            </a:r>
            <a:endParaRPr kumimoji="0" lang="fi-FI" sz="32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endParaRPr>
          </a:p>
        </p:txBody>
      </p:sp>
      <p:pic>
        <p:nvPicPr>
          <p:cNvPr id="2" name="Picture 2" descr="SchoolWell-hankkeen logo.">
            <a:extLst>
              <a:ext uri="{FF2B5EF4-FFF2-40B4-BE49-F238E27FC236}">
                <a16:creationId xmlns:a16="http://schemas.microsoft.com/office/drawing/2014/main" id="{CFEE789F-C223-D57F-CE7F-0BAF16CFD8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14023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D4E02-A6B5-EA7D-184D-C1C95EF2FBD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E88B8AD-8F6D-80D1-6805-B99A42CFA1C3}"/>
              </a:ext>
            </a:extLst>
          </p:cNvPr>
          <p:cNvSpPr>
            <a:spLocks noGrp="1"/>
          </p:cNvSpPr>
          <p:nvPr>
            <p:ph type="title"/>
          </p:nvPr>
        </p:nvSpPr>
        <p:spPr/>
        <p:txBody>
          <a:bodyPr/>
          <a:lstStyle/>
          <a:p>
            <a:pPr algn="ctr"/>
            <a:r>
              <a:rPr lang="fi-FI" dirty="0"/>
              <a:t>Tietoisuustaidot</a:t>
            </a:r>
          </a:p>
        </p:txBody>
      </p:sp>
      <p:sp>
        <p:nvSpPr>
          <p:cNvPr id="9" name="Content Placeholder 8">
            <a:extLst>
              <a:ext uri="{FF2B5EF4-FFF2-40B4-BE49-F238E27FC236}">
                <a16:creationId xmlns:a16="http://schemas.microsoft.com/office/drawing/2014/main" id="{D4035A25-25E1-ADC8-37A0-1D27F70708B3}"/>
              </a:ext>
            </a:extLst>
          </p:cNvPr>
          <p:cNvSpPr>
            <a:spLocks noGrp="1"/>
          </p:cNvSpPr>
          <p:nvPr>
            <p:ph idx="1"/>
          </p:nvPr>
        </p:nvSpPr>
        <p:spPr>
          <a:xfrm>
            <a:off x="838200" y="1825624"/>
            <a:ext cx="10515600" cy="4890861"/>
          </a:xfrm>
        </p:spPr>
        <p:txBody>
          <a:bodyPr>
            <a:normAutofit fontScale="85000" lnSpcReduction="20000"/>
          </a:bodyPr>
          <a:lstStyle/>
          <a:p>
            <a:pPr marL="0" indent="0">
              <a:buNone/>
            </a:pPr>
            <a:r>
              <a:rPr lang="fi-FI" b="1" dirty="0"/>
              <a:t>Harjoittelun eteneminen lukuvuoden mittaan asteittain:</a:t>
            </a:r>
          </a:p>
          <a:p>
            <a:pPr marL="0" indent="0">
              <a:buNone/>
            </a:pPr>
            <a:r>
              <a:rPr lang="fi-FI" dirty="0"/>
              <a:t> </a:t>
            </a:r>
          </a:p>
          <a:p>
            <a:r>
              <a:rPr lang="fi-FI" dirty="0"/>
              <a:t>Harjoitusten valinnassa kannattaa huomioida oppilaiden vireystila, ryhmän aiempi kokemus tietoisuustaitoharjoituksista ja harjoitteluympäristö.</a:t>
            </a:r>
          </a:p>
          <a:p>
            <a:r>
              <a:rPr lang="fi-FI" dirty="0"/>
              <a:t>Harjoittelu suositellaan aloittamaan helpoista ja lyhyistä harjoituksista. Vaativampia harjoituksia ei suositella ennen kuin yksinkertaisemmat ovat oppilaille tuttuja. Tietoisuustaitoharjoitukset on merkitty </a:t>
            </a:r>
            <a:r>
              <a:rPr lang="fi-FI" dirty="0" err="1"/>
              <a:t>Howspaceen</a:t>
            </a:r>
            <a:r>
              <a:rPr lang="fi-FI" dirty="0"/>
              <a:t> helpoimmasta vaativimpiin. </a:t>
            </a:r>
          </a:p>
          <a:p>
            <a:r>
              <a:rPr lang="fi-FI" dirty="0"/>
              <a:t>Tietoisuustaitoharjoituksia voi tehdä erilaisissa tilanteissa, mutta meluisat paikat ja tilanteet, joissa on paljon ihmisiä, eivät sovi harjoitteluun.</a:t>
            </a:r>
          </a:p>
          <a:p>
            <a:r>
              <a:rPr lang="fi-FI" dirty="0"/>
              <a:t>Harjoitteluun sopii oma luokka, liikuntasali tai esimerkiksi ulkotilat, joissa on riittävän rauhallista ja mahdollisuus keskittyä harjoituksen äärelle.</a:t>
            </a:r>
          </a:p>
          <a:p>
            <a:r>
              <a:rPr lang="fi-FI" dirty="0"/>
              <a:t>Tietoisuustaitojen opettaminen vaatii opettajalta jonkin verran perehtyneisyyttä tehtäviin. </a:t>
            </a:r>
            <a:r>
              <a:rPr lang="fi-FI" dirty="0" err="1"/>
              <a:t>Howspaceen</a:t>
            </a:r>
            <a:r>
              <a:rPr lang="fi-FI" dirty="0"/>
              <a:t> on luotu tätä varten lyhyitä ohjevideoita, jotka suosittelemme katsomaan ennen opettamista.</a:t>
            </a:r>
          </a:p>
        </p:txBody>
      </p:sp>
      <p:pic>
        <p:nvPicPr>
          <p:cNvPr id="6" name="Picture 5" descr="SchoolWell-hankkeen logo.">
            <a:extLst>
              <a:ext uri="{FF2B5EF4-FFF2-40B4-BE49-F238E27FC236}">
                <a16:creationId xmlns:a16="http://schemas.microsoft.com/office/drawing/2014/main" id="{2218F89F-5707-E477-87AE-4CFFFD46EF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35" y="370841"/>
            <a:ext cx="1306946" cy="1311303"/>
          </a:xfrm>
          <a:prstGeom prst="rect">
            <a:avLst/>
          </a:prstGeom>
        </p:spPr>
      </p:pic>
      <p:grpSp>
        <p:nvGrpSpPr>
          <p:cNvPr id="7" name="Ryhmä 6">
            <a:extLst>
              <a:ext uri="{FF2B5EF4-FFF2-40B4-BE49-F238E27FC236}">
                <a16:creationId xmlns:a16="http://schemas.microsoft.com/office/drawing/2014/main" id="{1EEAA4D2-F1EE-9B14-53CD-8E8F7B2263E3}"/>
              </a:ext>
            </a:extLst>
          </p:cNvPr>
          <p:cNvGrpSpPr/>
          <p:nvPr/>
        </p:nvGrpSpPr>
        <p:grpSpPr>
          <a:xfrm>
            <a:off x="10290242" y="418690"/>
            <a:ext cx="1484923" cy="1252821"/>
            <a:chOff x="10525561" y="239477"/>
            <a:chExt cx="1484923" cy="1252821"/>
          </a:xfrm>
        </p:grpSpPr>
        <p:sp>
          <p:nvSpPr>
            <p:cNvPr id="3" name="Suorakulmio 2">
              <a:extLst>
                <a:ext uri="{FF2B5EF4-FFF2-40B4-BE49-F238E27FC236}">
                  <a16:creationId xmlns:a16="http://schemas.microsoft.com/office/drawing/2014/main" id="{BF3C0AD2-5655-5C22-A582-21184B72FB0D}"/>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iruutu 3">
              <a:extLst>
                <a:ext uri="{FF2B5EF4-FFF2-40B4-BE49-F238E27FC236}">
                  <a16:creationId xmlns:a16="http://schemas.microsoft.com/office/drawing/2014/main" id="{703C0AF5-B2A8-2BC7-77E7-4EF267A80F8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38089C6D-08DB-4907-7CA9-34F63130E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grpSp>
    </p:spTree>
    <p:extLst>
      <p:ext uri="{BB962C8B-B14F-4D97-AF65-F5344CB8AC3E}">
        <p14:creationId xmlns:p14="http://schemas.microsoft.com/office/powerpoint/2010/main" val="3284382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0EF0F-B4ED-0000-365A-0FC9E2AC3D3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4E710E7-362E-C9A3-4AFB-9C37C26FFC46}"/>
              </a:ext>
            </a:extLst>
          </p:cNvPr>
          <p:cNvSpPr txBox="1"/>
          <p:nvPr/>
        </p:nvSpPr>
        <p:spPr>
          <a:xfrm>
            <a:off x="5670733" y="1369623"/>
            <a:ext cx="5940056" cy="5339923"/>
          </a:xfrm>
          <a:prstGeom prst="rect">
            <a:avLst/>
          </a:prstGeom>
          <a:noFill/>
        </p:spPr>
        <p:txBody>
          <a:bodyPr wrap="square" lIns="91440" tIns="45720" rIns="91440" bIns="45720"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OHJEET OPETTAJALLE</a:t>
            </a:r>
            <a:endParaRPr lang="fi-FI" sz="1200" dirty="0">
              <a:solidFill>
                <a:prstClr val="black"/>
              </a:solidFill>
              <a:latin typeface="Source Sans Pro" panose="020B0503030403020204" pitchFamily="34" charset="0"/>
              <a:ea typeface="Source Sans Pro" panose="020B0503030403020204" pitchFamily="34" charset="0"/>
            </a:endParaRPr>
          </a:p>
          <a:p>
            <a:pPr marL="171450" indent="-171450" rtl="0">
              <a:spcBef>
                <a:spcPts val="600"/>
              </a:spcBef>
              <a:buFont typeface="Arial" panose="020B0604020202020204" pitchFamily="34" charset="0"/>
              <a:buChar cha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a:t>
            </a:r>
          </a:p>
          <a:p>
            <a:pPr lvl="1"/>
            <a:endParaRPr lang="fi-FI" sz="1200" dirty="0">
              <a:solidFill>
                <a:prstClr val="black"/>
              </a:solidFill>
              <a:latin typeface="Source Sans Pro" panose="020B0503030403020204" pitchFamily="34" charset="0"/>
              <a:ea typeface="Source Sans Pro" panose="020B0503030403020204" pitchFamily="34" charset="0"/>
            </a:endParaRPr>
          </a:p>
          <a:p>
            <a:pPr lvl="1"/>
            <a:r>
              <a:rPr lang="fi-FI" sz="1200" dirty="0">
                <a:solidFill>
                  <a:prstClr val="black"/>
                </a:solidFill>
                <a:latin typeface="Source Sans Pro" panose="020B0503030403020204" pitchFamily="34" charset="0"/>
                <a:ea typeface="Source Sans Pro" panose="020B0503030403020204" pitchFamily="34" charset="0"/>
              </a:rPr>
              <a:t> ”</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mukava, mutta ryhdikäs asento. Hengitä ensin oikein syvään sisään, ja sitten hitaasti ulos. Toista muutaman hengityksen ajan. Palaa sitten omaan tavalliseen hengitysrytmiisi.</a:t>
            </a:r>
            <a:r>
              <a:rPr lang="fi-FI" sz="1200" dirty="0">
                <a:latin typeface="Source Sans Pro" panose="020B0503030403020204" pitchFamily="34" charset="0"/>
                <a:ea typeface="Source Sans Pro" panose="020B0503030403020204" pitchFamily="34" charset="0"/>
              </a:rPr>
              <a:t> </a:t>
            </a: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Keskity katseellasi johonkin yksityiskohtaan luokkatilassa. Yksityiskohta voi olla esim. taulu, kello, kirjahylly tai vaikka oma pulpettisi tai kynä, jos sinulla on sellainen kädessäsi. Katsele tuota yksityiskohtaa oikein tarkasti</a:t>
            </a:r>
            <a:r>
              <a:rPr lang="fi-FI" sz="1200" dirty="0">
                <a:solidFill>
                  <a:srgbClr val="000000"/>
                </a:solidFill>
                <a:latin typeface="Source Sans Pro" panose="020B0503030403020204" pitchFamily="34" charset="0"/>
                <a:ea typeface="Source Sans Pro" panose="020B0503030403020204" pitchFamily="34" charset="0"/>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kuin yrittäisit etsiä siitä kaikkia mahdolliset millinkin pienet asiat.</a:t>
            </a:r>
            <a:endParaRPr lang="fi-FI" sz="1200" dirty="0">
              <a:latin typeface="Source Sans Pro" panose="020B0503030403020204" pitchFamily="34" charset="0"/>
              <a:ea typeface="Source Sans Pro" panose="020B0503030403020204" pitchFamily="34" charset="0"/>
            </a:endParaRP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Huomaatko jotain sellaista, jota et ole aiemmin huomannut? Jatka tutkimista, ehkä löydät muutakin?</a:t>
            </a:r>
            <a:endParaRPr lang="fi-FI" sz="1200" dirty="0">
              <a:latin typeface="Source Sans Pro" panose="020B0503030403020204" pitchFamily="34" charset="0"/>
              <a:ea typeface="Source Sans Pro" panose="020B0503030403020204" pitchFamily="34" charset="0"/>
            </a:endParaRP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Huomasitko, että pystyit hetkeksi uppoutumaan vain tähän harjoitukseen? </a:t>
            </a:r>
            <a:endParaRPr lang="fi-FI" sz="1200" dirty="0">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Hengitä vielä kolme kertaa syvään sisään ja ulos. Kun olet valmis, voit päättää harjoituksen.”</a:t>
            </a:r>
          </a:p>
          <a:p>
            <a:pPr lvl="1"/>
            <a:endParaRPr lang="fi-FI" sz="1200" dirty="0">
              <a:latin typeface="Source Sans Pro" panose="020B0503030403020204" pitchFamily="34" charset="0"/>
              <a:ea typeface="Source Sans Pro" panose="020B0503030403020204" pitchFamily="34" charset="0"/>
            </a:endParaRPr>
          </a:p>
          <a:p>
            <a:pPr lvl="1"/>
            <a:endParaRPr lang="fi-FI" sz="1200" dirty="0">
              <a:latin typeface="Source Sans Pro" panose="020B0503030403020204" pitchFamily="34" charset="0"/>
              <a:ea typeface="Source Sans Pro" panose="020B0503030403020204" pitchFamily="34" charset="0"/>
            </a:endParaRPr>
          </a:p>
          <a:p>
            <a:r>
              <a:rPr lang="fi-FI" sz="1200" b="1" dirty="0">
                <a:solidFill>
                  <a:prstClr val="black"/>
                </a:solidFill>
                <a:latin typeface="Source Sans Pro" panose="020B0503030403020204" pitchFamily="34" charset="0"/>
                <a:ea typeface="Source Sans Pro" panose="020B0503030403020204" pitchFamily="34" charset="0"/>
              </a:rPr>
              <a:t>Harjoituksen purku: </a:t>
            </a:r>
            <a:endParaRPr lang="fi-FI" sz="1200" b="1" dirty="0">
              <a:solidFill>
                <a:prstClr val="black"/>
              </a:solidFill>
              <a:latin typeface="Source Sans Pro" panose="020B0503030403020204" pitchFamily="34" charset="0"/>
              <a:ea typeface="Source Sans Pro" panose="020B0503030403020204" pitchFamily="34" charset="0"/>
              <a:cs typeface="+mn-lt"/>
            </a:endParaRPr>
          </a:p>
          <a:p>
            <a:r>
              <a:rPr lang="fi-FI" sz="1200" dirty="0">
                <a:solidFill>
                  <a:prstClr val="black"/>
                </a:solidFill>
                <a:latin typeface="Source Sans Pro" panose="020B0503030403020204" pitchFamily="34" charset="0"/>
                <a:ea typeface="Source Sans Pro" panose="020B0503030403020204" pitchFamily="34" charset="0"/>
                <a:cs typeface="+mn-lt"/>
              </a:rPr>
              <a:t>Voitte käydä luokassa keskustelua ryhmässä tai parin kanssa, millaisia asioita kukin huomasi. Löytyikö jotain, mitä oppilas ei ollut aiemmin havainnut? Keskittymällä oikein tarkasti voimme huomata uusia asioita tutuissakin ympäristöissä ja esineissä.</a:t>
            </a:r>
          </a:p>
          <a:p>
            <a:endParaRPr lang="fi-FI" sz="1200" dirty="0">
              <a:solidFill>
                <a:prstClr val="black"/>
              </a:solidFill>
              <a:latin typeface="Source Sans Pro" panose="020B0503030403020204" pitchFamily="34" charset="0"/>
              <a:ea typeface="Source Sans Pro" panose="020B0503030403020204" pitchFamily="34" charset="0"/>
              <a:cs typeface="+mn-lt"/>
            </a:endParaRPr>
          </a:p>
          <a:p>
            <a:r>
              <a:rPr lang="fi-FI" sz="1200" b="1" dirty="0">
                <a:solidFill>
                  <a:prstClr val="black"/>
                </a:solidFill>
                <a:latin typeface="Source Sans Pro" panose="020B0503030403020204" pitchFamily="34" charset="0"/>
                <a:ea typeface="Source Sans Pro" panose="020B0503030403020204" pitchFamily="34" charset="0"/>
                <a:cs typeface="Segoe UI"/>
              </a:rPr>
              <a:t>Materiaali: </a:t>
            </a:r>
            <a:r>
              <a:rPr lang="fi-FI" sz="1200" dirty="0">
                <a:solidFill>
                  <a:prstClr val="black"/>
                </a:solidFill>
                <a:latin typeface="Source Sans Pro" panose="020B0503030403020204" pitchFamily="34" charset="0"/>
                <a:ea typeface="Source Sans Pro" panose="020B0503030403020204" pitchFamily="34" charset="0"/>
                <a:cs typeface="Segoe UI"/>
              </a:rPr>
              <a:t>Tallenne </a:t>
            </a:r>
            <a:r>
              <a:rPr lang="fi-FI" sz="1200" dirty="0" err="1">
                <a:solidFill>
                  <a:prstClr val="black"/>
                </a:solidFill>
                <a:latin typeface="Source Sans Pro" panose="020B0503030403020204" pitchFamily="34" charset="0"/>
                <a:ea typeface="Source Sans Pro" panose="020B0503030403020204" pitchFamily="34" charset="0"/>
                <a:cs typeface="Segoe UI"/>
              </a:rPr>
              <a:t>Howspacessa</a:t>
            </a:r>
            <a:r>
              <a:rPr lang="fi-FI" sz="1200" dirty="0">
                <a:solidFill>
                  <a:prstClr val="black"/>
                </a:solidFill>
                <a:latin typeface="Source Sans Pro" panose="020B0503030403020204" pitchFamily="34" charset="0"/>
                <a:ea typeface="Source Sans Pro" panose="020B0503030403020204" pitchFamily="34" charset="0"/>
                <a:cs typeface="Segoe UI"/>
              </a:rPr>
              <a:t> (kesto 1 min 59 s)</a:t>
            </a:r>
            <a:endParaRPr lang="fi-FI" sz="1200" dirty="0">
              <a:solidFill>
                <a:prstClr val="black"/>
              </a:solidFill>
              <a:latin typeface="Source Sans Pro" panose="020B0503030403020204" pitchFamily="34" charset="0"/>
              <a:ea typeface="Source Sans Pro" panose="020B0503030403020204" pitchFamily="34" charset="0"/>
            </a:endParaRPr>
          </a:p>
          <a:p>
            <a:endParaRPr lang="fi-FI" sz="1200" dirty="0">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E982323F-6DBC-2882-D990-3B21B21CEB6E}"/>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6F85DC2F-2E80-39D1-BA87-69E14BC0616A}"/>
              </a:ext>
            </a:extLst>
          </p:cNvPr>
          <p:cNvSpPr txBox="1"/>
          <p:nvPr/>
        </p:nvSpPr>
        <p:spPr>
          <a:xfrm>
            <a:off x="544530" y="1526468"/>
            <a:ext cx="4762046" cy="4339650"/>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Voidaan käyttää esimerkiksi, kun opiskeltavaan asiaan on vaikea keskittyä tai luokka on rauhaton.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A4189AC6-8448-D60C-E7C5-F000A5E07BC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2270D6BD-B69B-95C0-6CBA-060AC29BE4E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DF6C0569-1204-8A32-C8E6-A08CAA057E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DC73BA87-DA6F-AC07-921B-A550FBFC5C02}"/>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Tietoisuustaitoharjoitus, jossa harjoitellaan</a:t>
            </a:r>
            <a:r>
              <a:rPr lang="fi-FI" sz="1400" dirty="0">
                <a:solidFill>
                  <a:prstClr val="black"/>
                </a:solidFill>
                <a:latin typeface="Source Sans Pro"/>
              </a:rPr>
              <a:t> keskittymään tähän hetkeen.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FC3A7F8E-7C33-0535-32B6-0342CB319294}"/>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kumimoji="0" lang="fi-FI" sz="3200" b="1" i="0" u="none" strike="noStrike" kern="1200" cap="none" spc="0" normalizeH="0" baseline="0" noProof="0" dirty="0">
                <a:ln>
                  <a:noFill/>
                </a:ln>
                <a:effectLst/>
                <a:uLnTx/>
                <a:uFillTx/>
                <a:latin typeface="Source Sans Pro"/>
                <a:ea typeface="Source Sans Pro"/>
              </a:rPr>
              <a:t>Yksityiskohtiin </a:t>
            </a:r>
            <a:r>
              <a:rPr lang="fi-FI" sz="3200" b="1" dirty="0">
                <a:latin typeface="Source Sans Pro"/>
                <a:ea typeface="Source Sans Pro"/>
              </a:rPr>
              <a:t>keskittyminen (2/2)</a:t>
            </a:r>
            <a:endParaRPr kumimoji="0" lang="fi-FI" sz="3200" b="1" i="0" u="none" strike="noStrike" kern="1200" cap="none" spc="0" normalizeH="0" baseline="0" noProof="0" dirty="0">
              <a:ln>
                <a:noFill/>
              </a:ln>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CFEE789F-C223-D57F-CE7F-0BAF16CFD8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381619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DA2FB808-6E3C-BF79-D7EB-5F2C1248D41C}"/>
              </a:ext>
            </a:extLst>
          </p:cNvPr>
          <p:cNvSpPr txBox="1"/>
          <p:nvPr/>
        </p:nvSpPr>
        <p:spPr>
          <a:xfrm>
            <a:off x="340801" y="6580664"/>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717933" y="1351637"/>
            <a:ext cx="6126961" cy="5355312"/>
          </a:xfrm>
          <a:prstGeom prst="rect">
            <a:avLst/>
          </a:prstGeom>
          <a:noFill/>
        </p:spPr>
        <p:txBody>
          <a:bodyPr wrap="square" rtlCol="0" anchor="t">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vaatii seisomatilan tai istumapaikan oppilaalle.</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p>
          <a:p>
            <a:pPr lvl="1">
              <a:spcBef>
                <a:spcPts val="600"/>
              </a:spcBef>
              <a:defRPr/>
            </a:pPr>
            <a:r>
              <a:rPr lang="fi-FI" sz="1200" dirty="0">
                <a:solidFill>
                  <a:prstClr val="black"/>
                </a:solidFill>
                <a:latin typeface="Source Sans Pro"/>
              </a:rPr>
              <a:t>”Ota mukava ja ryhdikäs asento. Voit sulkea silmäsi, jos se tuntuu hyvältä tai kohdistaa katseesi alaviistoon lattiaa kohti.</a:t>
            </a:r>
          </a:p>
          <a:p>
            <a:pPr lvl="1">
              <a:spcBef>
                <a:spcPts val="600"/>
              </a:spcBef>
              <a:defRPr/>
            </a:pPr>
            <a:r>
              <a:rPr lang="fi-FI" sz="1200" dirty="0">
                <a:solidFill>
                  <a:prstClr val="black"/>
                </a:solidFill>
                <a:latin typeface="Source Sans Pro"/>
              </a:rPr>
              <a:t>Hengitä kerran oikein syvään sisään, ja sitten hitaasti ulos. Voit hengittää muutaman kerran rauhallisesti sisään ja ulos, ja tuoda huomiosi hiljalleen hengitykseesi.</a:t>
            </a:r>
          </a:p>
          <a:p>
            <a:pPr lvl="1">
              <a:spcBef>
                <a:spcPts val="600"/>
              </a:spcBef>
              <a:defRPr/>
            </a:pPr>
            <a:r>
              <a:rPr lang="fi-FI" sz="1200" dirty="0">
                <a:solidFill>
                  <a:prstClr val="black"/>
                </a:solidFill>
                <a:latin typeface="Source Sans Pro"/>
              </a:rPr>
              <a:t>Voit nyt laittaa kätesi omille olkapäillesi siten, että ne ovat ristissä rinnan päällä. Voi tuntua siltä kuin antaisit itsellesi pienen halin. Avaa sitten taas kädet, ja hengitä samalla sisään. Hengitä tähän tapaan oman halauksen tahtiin sisään ja ulos: Kun hali aukeaa, sisäänhengitys. Kun hali sulkeutuu, voit hengittää hitaasti ulos.</a:t>
            </a:r>
          </a:p>
          <a:p>
            <a:pPr lvl="1">
              <a:spcBef>
                <a:spcPts val="600"/>
              </a:spcBef>
              <a:defRPr/>
            </a:pPr>
            <a:r>
              <a:rPr lang="fi-FI" sz="1200" dirty="0">
                <a:solidFill>
                  <a:prstClr val="black"/>
                </a:solidFill>
                <a:latin typeface="Source Sans Pro"/>
              </a:rPr>
              <a:t>Hengitä lopuksi vielä kerran oikein syvään sisään ja ulos. Nyt voit päättää harjoituksen ja avata silmät, jos ne olivat suljettuina.”</a:t>
            </a:r>
            <a:endParaRPr lang="fi-FI" sz="1200" b="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highlight>
                <a:srgbClr val="FFFF00"/>
              </a:highlight>
              <a:latin typeface="Source Sans Pro"/>
            </a:endParaRPr>
          </a:p>
          <a:p>
            <a:r>
              <a:rPr lang="fi-FI" sz="1200" b="1" dirty="0"/>
              <a:t>Harjoituksen purku:</a:t>
            </a:r>
            <a:endParaRPr lang="fi-FI" sz="1200" dirty="0"/>
          </a:p>
          <a:p>
            <a:pPr marL="171450" indent="-171450">
              <a:buFont typeface="Arial,Sans-Serif"/>
              <a:buChar char="•"/>
            </a:pPr>
            <a:r>
              <a:rPr lang="fi-FI" sz="1200" dirty="0">
                <a:latin typeface="Source Sans Pro"/>
                <a:ea typeface="Source Sans Pro"/>
                <a:cs typeface="Arial"/>
              </a:rPr>
              <a:t>Voit ohjeistaa oppilaat keskustelemaan vieruskaverin kanssa, miltä harjoitus tuntui. Voitte myös keskustella ryhmässä, millaisia tuntemuksia harjoitus herätti. Tai voit pyytää oppilaita kirjoittamaan taululle sanalla tai parilla kokemuksestaan. Olivatko koetut tuntemukset jaettuja vai yksilöllisiä? </a:t>
            </a:r>
          </a:p>
          <a:p>
            <a:endParaRPr lang="fi-FI" sz="1200" dirty="0">
              <a:latin typeface="Source Sans Pro"/>
              <a:ea typeface="Source Sans Pro"/>
              <a:cs typeface="Arial"/>
            </a:endParaRPr>
          </a:p>
          <a:p>
            <a:pPr marL="171450" indent="-171450">
              <a:buFont typeface="Arial,Sans-Serif"/>
              <a:buChar char="•"/>
            </a:pPr>
            <a:r>
              <a:rPr lang="fi-FI" sz="1200" dirty="0">
                <a:latin typeface="Source Sans Pro"/>
                <a:ea typeface="Source Sans Pro"/>
                <a:cs typeface="Arial"/>
              </a:rPr>
              <a:t>Jos tietoisuustaitoharjoitukset luokalle jo tuttuja, purkua ei välttämättä tarvitse tehdä.</a:t>
            </a:r>
          </a:p>
          <a:p>
            <a:endParaRPr lang="fi-FI" sz="1200" noProof="0" dirty="0">
              <a:latin typeface="Source Sans Pro"/>
              <a:ea typeface="Source Sans Pro"/>
              <a:cs typeface="Arial"/>
            </a:endParaRPr>
          </a:p>
          <a:p>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kumimoji="0" lang="fi-FI" sz="1200" i="0" u="none" strike="noStrike" kern="1200" cap="none" spc="0" normalizeH="0" baseline="0" noProof="0" dirty="0">
                <a:ln>
                  <a:noFill/>
                </a:ln>
                <a:solidFill>
                  <a:prstClr val="black"/>
                </a:solidFill>
                <a:effectLst/>
                <a:uLnTx/>
                <a:uFillTx/>
                <a:latin typeface="Source Sans Pro"/>
                <a:ea typeface="+mn-ea"/>
                <a:cs typeface="+mn-cs"/>
              </a:rPr>
              <a:t>Tallenne</a:t>
            </a:r>
            <a:r>
              <a:rPr lang="fi-FI" sz="1200" dirty="0">
                <a:solidFill>
                  <a:prstClr val="black"/>
                </a:solidFill>
                <a:latin typeface="Source Sans Pro"/>
              </a:rPr>
              <a:t> </a:t>
            </a:r>
            <a:r>
              <a:rPr lang="fi-FI" sz="1200" dirty="0" err="1">
                <a:solidFill>
                  <a:prstClr val="black"/>
                </a:solidFill>
                <a:latin typeface="Source Sans Pro"/>
              </a:rPr>
              <a:t>Howspacessa</a:t>
            </a:r>
            <a:r>
              <a:rPr lang="fi-FI" sz="1200" dirty="0">
                <a:solidFill>
                  <a:prstClr val="black"/>
                </a:solidFill>
                <a:latin typeface="Source Sans Pro"/>
              </a:rPr>
              <a:t> (kesto 2 min 31 s)</a:t>
            </a:r>
          </a:p>
          <a:p>
            <a:pPr marL="171450" indent="-171450">
              <a:buFont typeface="Arial,Sans-Serif"/>
              <a:buChar char="•"/>
            </a:pPr>
            <a:endParaRPr lang="fi-FI" sz="1200" dirty="0">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highlight>
                <a:srgbClr val="FFFF00"/>
              </a:highlight>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22251" y="1351408"/>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4524315"/>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Harjoitus rauhoittaa oppilaita ja oppituntia</a:t>
            </a:r>
            <a:r>
              <a:rPr lang="fi-FI" sz="1200" dirty="0">
                <a:solidFill>
                  <a:prstClr val="black"/>
                </a:solidFill>
                <a:latin typeface="Source Sans Pro"/>
              </a:rPr>
              <a:t> opettamalla</a:t>
            </a:r>
            <a:r>
              <a:rPr kumimoji="0" lang="fi-FI" sz="1200" i="0" u="none" strike="noStrike" kern="1200" cap="none" spc="0" normalizeH="0" baseline="0" dirty="0">
                <a:ln>
                  <a:noFill/>
                </a:ln>
                <a:solidFill>
                  <a:prstClr val="black"/>
                </a:solidFill>
                <a:effectLst/>
                <a:uLnTx/>
                <a:uFillTx/>
                <a:latin typeface="Source Sans Pro"/>
                <a:ea typeface="+mn-ea"/>
                <a:cs typeface="+mn-cs"/>
              </a:rPr>
              <a:t> ohjaamaan huomion hengitykseen. Harjoitus kehittää oppilaiden tietoisuustaitoja sekä tuo kehoon liikettä oppitunnin aikana. Tietoisuustaitojen harjoittelulla on myönteisiä vaikutuksia psyykkiseen </a:t>
            </a:r>
            <a:r>
              <a:rPr lang="fi-FI" sz="1200" dirty="0">
                <a:solidFill>
                  <a:prstClr val="black"/>
                </a:solidFill>
                <a:latin typeface="Source Sans Pro"/>
              </a:rPr>
              <a:t>ja sosiaaliseen hyvinvointiin,</a:t>
            </a:r>
            <a:r>
              <a:rPr kumimoji="0" lang="fi-FI" sz="1200" i="0" u="none" strike="noStrike" kern="1200" cap="none" spc="0" normalizeH="0" baseline="0" dirty="0">
                <a:ln>
                  <a:noFill/>
                </a:ln>
                <a:solidFill>
                  <a:prstClr val="black"/>
                </a:solidFill>
                <a:effectLst/>
                <a:uLnTx/>
                <a:uFillTx/>
                <a:latin typeface="Source Sans Pro"/>
                <a:ea typeface="+mn-ea"/>
                <a:cs typeface="+mn-cs"/>
              </a:rPr>
              <a:t> itsesäätelyyn</a:t>
            </a:r>
            <a:r>
              <a:rPr lang="fi-FI" sz="1200" dirty="0">
                <a:solidFill>
                  <a:prstClr val="black"/>
                </a:solidFill>
                <a:latin typeface="Source Sans Pro"/>
              </a:rPr>
              <a:t> </a:t>
            </a:r>
            <a:r>
              <a:rPr kumimoji="0" lang="fi-FI" sz="1200" i="0" u="none" strike="noStrike" kern="1200" cap="none" spc="0" normalizeH="0" baseline="0" dirty="0">
                <a:ln>
                  <a:noFill/>
                </a:ln>
                <a:solidFill>
                  <a:prstClr val="black"/>
                </a:solidFill>
                <a:effectLst/>
                <a:uLnTx/>
                <a:uFillTx/>
                <a:latin typeface="Source Sans Pro"/>
                <a:ea typeface="+mn-ea"/>
                <a:cs typeface="+mn-cs"/>
              </a:rPr>
              <a:t>ja oppimistuloksiin.</a:t>
            </a:r>
            <a:r>
              <a:rPr lang="fi-FI" sz="1200" dirty="0">
                <a:solidFill>
                  <a:prstClr val="black"/>
                </a:solidFill>
                <a:latin typeface="Source Sans Pro"/>
              </a:rPr>
              <a:t>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Harjoituksen voi tehdä tunnin aloituksessa tai lopetuksessa tai esimerkiksi ennen koetilannetta. Voidaan hyödyntää, kun luokassa on levotonta, mutta tietoisuustaitoja on tärkeää harjoitella myös silloin, kun luokka on rauhallinen ja vastaanottavainen oppimaan uutta.</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lang="fi-FI" sz="1200" dirty="0">
                <a:solidFill>
                  <a:prstClr val="black"/>
                </a:solidFill>
                <a:latin typeface="Source Sans Pro"/>
              </a:rPr>
              <a:t> Tietoisuustaitoharjoituksia on hyvä tehdä päivittäin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 </a:t>
            </a:r>
            <a:r>
              <a:rPr lang="fi-FI" sz="1200" dirty="0">
                <a:solidFill>
                  <a:prstClr val="black"/>
                </a:solidFill>
                <a:latin typeface="Source Sans Pro"/>
              </a:rPr>
              <a:t>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190C18CD-4F34-63BD-F5EF-F650AD5A6D5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99B20725-2E25-7236-7BF5-ABD0CC7338D2}"/>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A89671D6-F9FC-ED3A-1F3F-AEB6A6234E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Tietoinen liike, hengitys ja mielen rauhoittuminen: Lyhyt noin muutaman minuutin hengitysharjoitus, johon on yhdistetty liikettä.</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err="1">
                <a:latin typeface="Source Sans Pro" panose="020B0503030403020204" pitchFamily="34" charset="0"/>
                <a:ea typeface="Source Sans Pro" panose="020B0503030403020204" pitchFamily="34" charset="0"/>
              </a:rPr>
              <a:t>Halihengitys</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CD7533D6-B85A-B6B1-4590-CB80366E22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979716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524000" y="1480126"/>
            <a:ext cx="91440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Tietoisuustaitoharjoituksia</a:t>
            </a:r>
            <a:br>
              <a:rPr lang="fi-FI" sz="5400" b="1" noProof="0" dirty="0">
                <a:latin typeface="Source Sans Pro" panose="020B0503030403020204" pitchFamily="34" charset="0"/>
                <a:ea typeface="Source Sans Pro" panose="020B0503030403020204" pitchFamily="34" charset="0"/>
              </a:rPr>
            </a:br>
            <a:r>
              <a:rPr lang="fi-FI" sz="5400" b="1" noProof="0" dirty="0">
                <a:latin typeface="Source Sans Pro" panose="020B0503030403020204" pitchFamily="34" charset="0"/>
                <a:ea typeface="Source Sans Pro" panose="020B0503030403020204" pitchFamily="34" charset="0"/>
              </a:rPr>
              <a:t>taso 2</a:t>
            </a: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35" y="370841"/>
            <a:ext cx="1306946" cy="1311303"/>
          </a:xfrm>
          <a:prstGeom prst="rect">
            <a:avLst/>
          </a:prstGeom>
        </p:spPr>
      </p:pic>
      <p:grpSp>
        <p:nvGrpSpPr>
          <p:cNvPr id="7" name="Ryhmä 6">
            <a:extLst>
              <a:ext uri="{FF2B5EF4-FFF2-40B4-BE49-F238E27FC236}">
                <a16:creationId xmlns:a16="http://schemas.microsoft.com/office/drawing/2014/main" id="{C943B593-4388-CBC6-9325-03AE460087A6}"/>
              </a:ext>
            </a:extLst>
          </p:cNvPr>
          <p:cNvGrpSpPr/>
          <p:nvPr/>
        </p:nvGrpSpPr>
        <p:grpSpPr>
          <a:xfrm>
            <a:off x="10290242" y="418690"/>
            <a:ext cx="1484923" cy="1252821"/>
            <a:chOff x="10525561" y="239477"/>
            <a:chExt cx="1484923" cy="1252821"/>
          </a:xfrm>
        </p:grpSpPr>
        <p:sp>
          <p:nvSpPr>
            <p:cNvPr id="3" name="Suorakulmio 2">
              <a:extLst>
                <a:ext uri="{FF2B5EF4-FFF2-40B4-BE49-F238E27FC236}">
                  <a16:creationId xmlns:a16="http://schemas.microsoft.com/office/drawing/2014/main" id="{D8F4E2D0-0684-3FA1-EAC2-3FACAB0D23C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iruutu 3">
              <a:extLst>
                <a:ext uri="{FF2B5EF4-FFF2-40B4-BE49-F238E27FC236}">
                  <a16:creationId xmlns:a16="http://schemas.microsoft.com/office/drawing/2014/main" id="{14365E27-3EE2-C2D4-2428-9C507B4D46C9}"/>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861551DB-A71B-2F50-B9E6-E1F7B24C14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grpSp>
    </p:spTree>
    <p:extLst>
      <p:ext uri="{BB962C8B-B14F-4D97-AF65-F5344CB8AC3E}">
        <p14:creationId xmlns:p14="http://schemas.microsoft.com/office/powerpoint/2010/main" val="3713608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05710" cy="5786199"/>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Harjoituksen voi tehdä omalla paikallaan. Mikäli harjoitus tehdään maaten, tulee </a:t>
            </a:r>
            <a:r>
              <a:rPr lang="fi-FI" sz="1200" dirty="0">
                <a:solidFill>
                  <a:prstClr val="black"/>
                </a:solidFill>
                <a:latin typeface="Source Sans Pro"/>
              </a:rPr>
              <a:t>olla riittävästi tilaa kaikille (esim. liikuntasali)</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”Tässä harjoituksessa harjoitellaan huomion kiinnittämistä haluamaamme kohteeseen, tällä kertaa omaan hengitykseen.</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Ota ensin </a:t>
            </a:r>
            <a:r>
              <a:rPr lang="fi-FI" sz="1200" dirty="0">
                <a:solidFill>
                  <a:prstClr val="black"/>
                </a:solidFill>
                <a:latin typeface="Source Sans Pro" panose="020B0503030403020204" pitchFamily="34" charset="0"/>
                <a:ea typeface="Source Sans Pro" panose="020B0503030403020204" pitchFamily="34" charset="0"/>
              </a:rPr>
              <a:t>ryhdikäs asento, voit olla istuen, seisten tai selällään maaten, mikä tuntuu tässä tilanteessa sopivammalta.</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Voit sulkea silmät, jos se tuntuu hyvältä, tai pitää ne hieman raollaan suunnaten katse alaviistoon. Silmien sulkeminen auttaa joskus keskittymään.</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Tunne, kuinka selkä on pitkä ja ryhdikäs, ja pää ryhdikkäästi selkärangan jatkona.</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Hengitä muutaman kerran syvään ja anna kehosi ren</a:t>
            </a:r>
            <a:r>
              <a:rPr lang="fi-FI" sz="1200" dirty="0">
                <a:solidFill>
                  <a:prstClr val="black"/>
                </a:solidFill>
                <a:latin typeface="Source Sans Pro" panose="020B0503030403020204" pitchFamily="34" charset="0"/>
                <a:ea typeface="Source Sans Pro" panose="020B0503030403020204" pitchFamily="34" charset="0"/>
              </a:rPr>
              <a:t>toutua.</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Tämän jälkeen anna hengityksesi ottaa sen luonnollinen rytmi, juuri sellaisena kuin se tänään on. Sinun ei tarvitse muuttaa mitään.</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Tuo kätesi rauhallisesti vatsan päälle. Tunnetko, kuinka vatsa nousee ja laskee hengityksen tahdissa. Voit antaa huomion levätä vatsan tuntemuksissa kolmen hengityksen ajan. </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Siirrä käsi seuraavaksi rintakehän pä</a:t>
            </a:r>
            <a:r>
              <a:rPr lang="fi-FI" sz="1200" dirty="0">
                <a:solidFill>
                  <a:prstClr val="black"/>
                </a:solidFill>
                <a:latin typeface="Source Sans Pro" panose="020B0503030403020204" pitchFamily="34" charset="0"/>
                <a:ea typeface="Source Sans Pro" panose="020B0503030403020204" pitchFamily="34" charset="0"/>
              </a:rPr>
              <a:t>älle. Huomaatko rintakehän liikkuvan hengityksen tahtiin? Voit huomioida kolme hengitystä tässä.</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Voit seuraa</a:t>
            </a:r>
            <a:r>
              <a:rPr lang="fi-FI" sz="1200" dirty="0">
                <a:solidFill>
                  <a:prstClr val="black"/>
                </a:solidFill>
                <a:latin typeface="Source Sans Pro" panose="020B0503030403020204" pitchFamily="34" charset="0"/>
                <a:ea typeface="Source Sans Pro" panose="020B0503030403020204" pitchFamily="34" charset="0"/>
              </a:rPr>
              <a:t>vaksi siirtää käden vielä nenän ja sierainten eteen. Huomaatko ilmavirran liikkuvan sisään ja ulos? Voit antaa huomion levätä tässä kolmen hengityksen ajan.</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Kun olet valmis, voit avata silmäsi omaan tahtiin.”</a:t>
            </a:r>
            <a:endParaRPr lang="fi-FI" sz="1200" b="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AFECF2AF-59C9-4D89-630F-7C41397A62E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71436D88-63C7-55F2-204F-782A44DD834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054441CE-829B-A15F-16F9-43F6D003C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Alle neljän minuutin tietoisuusharjoitus, joka tuo huomion hengitykseen.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Hengityksen havainnointi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6020C48C-261F-4596-3264-433583D96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7057184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05710" cy="21082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Harjoituksen purku:</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a:rPr>
              <a:t>Mitä huomasit harjoituksessa?</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a:rPr>
              <a:t>Missä kohtaa kehoasi tunsit hengityksen?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a:rPr>
              <a:t>Missä sinulle oli miellyttävintä seurata hengitystä?</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a:rPr>
              <a:t>Missä sinulle oli haastavaa seurata hengitystä?</a:t>
            </a:r>
          </a:p>
          <a:p>
            <a:pPr marR="0" lvl="0" algn="l" defTabSz="914400" rtl="0" eaLnBrk="1" fontAlgn="auto" latinLnBrk="0" hangingPunct="1">
              <a:lnSpc>
                <a:spcPct val="100000"/>
              </a:lnSpc>
              <a:spcBef>
                <a:spcPts val="600"/>
              </a:spcBef>
              <a:spcAft>
                <a:spcPts val="0"/>
              </a:spcAft>
              <a:buClrTx/>
              <a:buSzTx/>
              <a:tabLst/>
              <a:defRPr/>
            </a:pPr>
            <a:endParaRPr lang="fi-FI" sz="1200" dirty="0">
              <a:solidFill>
                <a:prstClr val="black"/>
              </a:solidFill>
              <a:latin typeface="Source Sans Pro"/>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2F4F6B44-59A7-8C0A-F35C-4A556284AE4B}"/>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D4B1D032-0609-F9CA-C8DF-492E5F8D153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E486D864-1807-099A-E60E-3C609BD2E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Alle neljän minuutin tietoisuusharjoitus, joka tuo huomion hengitykseen.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Hengityksen havainnointi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BC4455C8-8DE6-E2BA-989C-FA026708A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016249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304214" cy="5370701"/>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Harjoituksen voi tehdä istualtaan omalla paikallaan</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”Seuraavassa harjoituksessa harjoitellaan huomion kiinnittämistä haluamaamme kohteeseen, tällä kertaa ympäristön ääniin.</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Voit sulkea silmät, jos se tuntuu hyvältä tai pitää ne h</a:t>
            </a:r>
            <a:r>
              <a:rPr lang="fi-FI" sz="1200" dirty="0">
                <a:solidFill>
                  <a:prstClr val="black"/>
                </a:solidFill>
                <a:latin typeface="Source Sans Pro" panose="020B0503030403020204" pitchFamily="34" charset="0"/>
                <a:ea typeface="Source Sans Pro" panose="020B0503030403020204" pitchFamily="34" charset="0"/>
              </a:rPr>
              <a:t>ieman raollaan suunnaten katse alaviistoon kohti lattiaa.</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Kuvittele, että olet kuin auringonkukka. Ota ryhdikäs ja valpas asento. Tunne kuinka selkä on pitkä ja ryhdikäs kuin auringonkukan varsi, joka kurkottaa kohti aurinkoa. Jalat ovat tukevasti maassa kuin kukan juuret. Pää on kukka, jota vahva selkä kannattelee.</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Seuraavaksi voit suunnata huomiosi ympärillä kuuluviin ääniin. Mitä ääniä huomaat? Voit hetken aikaa tarkkailla ääniä. Kuvittele, että ympäristöstä kuuluvat äänet ovat kuin musiikkia, joka tulee ja menee.</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Jos huomaat, että huomiosi </a:t>
            </a:r>
            <a:r>
              <a:rPr kumimoji="0" lang="fi-FI" sz="1200" b="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cs typeface="+mn-cs"/>
              </a:rPr>
              <a:t>har</a:t>
            </a:r>
            <a:r>
              <a:rPr lang="fi-FI" sz="1200" dirty="0">
                <a:solidFill>
                  <a:prstClr val="black"/>
                </a:solidFill>
                <a:latin typeface="Source Sans Pro" panose="020B0503030403020204" pitchFamily="34" charset="0"/>
                <a:ea typeface="Source Sans Pro" panose="020B0503030403020204" pitchFamily="34" charset="0"/>
              </a:rPr>
              <a:t>hautuu muualle, esimerkiksi omiin ajatuksiisi, siirrä se lempeästi takaisin ympäristön ääniin.</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Lopuksi hengitä kolme kertaa syvään. Tämän jälkeen voit avata silmät, kun sinusta tuntuu hyvältä.”</a:t>
            </a: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Harjoituksen purku:</a:t>
            </a:r>
          </a:p>
          <a:p>
            <a:pPr>
              <a:spcBef>
                <a:spcPts val="600"/>
              </a:spcBef>
              <a:defRPr/>
            </a:pPr>
            <a:r>
              <a:rPr lang="fi-FI" sz="1200" dirty="0">
                <a:solidFill>
                  <a:prstClr val="black"/>
                </a:solidFill>
                <a:latin typeface="Source Sans Pro"/>
              </a:rPr>
              <a:t>Miltä olo tuntuu nyt? Mitä mielessä tapahtui? Pystyitkö kiinnittämään huomiosi ääniin, vai karkasiko se ajatuksiin? Se on aivan normaalia. Sitä mieli tekee luonnostaan, se ajattelee. Voimme vain huomata sen, ja ohjata mielen takaisin tähän hetkeen, ankkuriin, ääniin.</a:t>
            </a: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AA214878-89C2-A000-4AA6-CC5381FD001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EA2A4D83-2C46-0297-380C-1F1C4F34A9A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94D702DC-E064-52FB-3E1F-2854D68CB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Kymmenen minuutin istualtaan tehtävä tietoisuusharjoitus, joka tuo huomion ympäristön ääniin.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Ympäristön äänet</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C4875D3-451E-E34E-8C10-D5307AF49C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289055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304214" cy="5001369"/>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Harjoituksen voi tehdä istualtaan omalla paikallaan</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”Seuraavassa harjoituksessa harjoitellaan huomion kiinnittämistä haluamaamme kohteeseen, tällä kertaa ympäristön ääniin.</a:t>
            </a:r>
          </a:p>
          <a:p>
            <a:pPr lvl="1">
              <a:spcBef>
                <a:spcPts val="600"/>
              </a:spcBef>
              <a:defRPr/>
            </a:pPr>
            <a:r>
              <a:rPr lang="fi-FI" sz="1200" b="0" dirty="0">
                <a:solidFill>
                  <a:prstClr val="black"/>
                </a:solidFill>
                <a:latin typeface="Source Sans Pro" panose="020B0503030403020204" pitchFamily="34" charset="0"/>
                <a:ea typeface="Source Sans Pro" panose="020B0503030403020204" pitchFamily="34" charset="0"/>
              </a:rPr>
              <a:t>Voit sulkea silmät, jos se tuntuu hyvältä tai pitää ne h</a:t>
            </a:r>
            <a:r>
              <a:rPr lang="fi-FI" sz="1200" dirty="0">
                <a:solidFill>
                  <a:prstClr val="black"/>
                </a:solidFill>
                <a:latin typeface="Source Sans Pro" panose="020B0503030403020204" pitchFamily="34" charset="0"/>
                <a:ea typeface="Source Sans Pro" panose="020B0503030403020204" pitchFamily="34" charset="0"/>
              </a:rPr>
              <a:t>ieman raollaan suunnaten katse alaviistoon kohti lattiaa.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Ota ryhdikäs ja valpas, mutta samaan aikaan rento istuma-asento. Tunne, kuinka selkä on pitkä ja ryhdikäs. Pää on pystyssä selkärangan jatkona. Jalat ovat tukevasti maassa.</a:t>
            </a: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endParaRP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Seuraavaksi voit suunnata huomiosi ympärillä kuuluviin ääniin. Mitä ääniä huomaat? Voit hetken aikaa tarkkailla ääniä. Kuvittele, että ympäristöstä kuuluvat äänet ovat kuin musiikkia, joka tulee ja menee.</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Jos huomaat, että huomiosi </a:t>
            </a:r>
            <a:r>
              <a:rPr kumimoji="0" lang="fi-FI" sz="1200" b="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cs typeface="+mn-cs"/>
              </a:rPr>
              <a:t>har</a:t>
            </a:r>
            <a:r>
              <a:rPr lang="fi-FI" sz="1200" dirty="0">
                <a:solidFill>
                  <a:prstClr val="black"/>
                </a:solidFill>
                <a:latin typeface="Source Sans Pro" panose="020B0503030403020204" pitchFamily="34" charset="0"/>
                <a:ea typeface="Source Sans Pro" panose="020B0503030403020204" pitchFamily="34" charset="0"/>
              </a:rPr>
              <a:t>hautuu muualle, esimerkiksi omiin ajatuksiisi, siirrä se lempeästi takaisin ympäristön ääniin.</a:t>
            </a:r>
          </a:p>
          <a:p>
            <a:pPr lvl="1">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Lopuksi hengitä kolme kertaa syvään. Tämän jälkeen voit avata silmät, kun sinusta tuntuu hyvältä.”</a:t>
            </a:r>
            <a:endParaRPr lang="fi-FI" sz="1200"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mn-cs"/>
              </a:rPr>
              <a:t>Harjoituksen purku:</a:t>
            </a:r>
          </a:p>
          <a:p>
            <a:pPr>
              <a:spcBef>
                <a:spcPts val="600"/>
              </a:spcBef>
              <a:defRPr/>
            </a:pPr>
            <a:r>
              <a:rPr lang="fi-FI" sz="1200" dirty="0">
                <a:solidFill>
                  <a:prstClr val="black"/>
                </a:solidFill>
                <a:latin typeface="Source Sans Pro"/>
              </a:rPr>
              <a:t>Miltä olo tuntuu nyt? Mitä mielessä tapahtui? Pystyitkö kiinnittämään huomiosi ääniin, vai karkasiko se ajatuksiin? Se on aivan normaalia. Sitä mieli tekee luonnostaan, se ajattelee. Voimme vain huomata sen, ja ohjata mielen takaisin tähän hetkeen, ankkuriin, ääniin.</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40D8AB14-F55A-7C50-9426-7FE722A0C4A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3A1DA905-21D9-AA49-1927-B377CA1409D9}"/>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9BFF8671-8ADB-33A6-3976-9716EFF8A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Aistit, hengitys ja mielen rauhoittuminen: Kymmenen minuutin istualtaan tehtävä tietoisuusharjoitus, joka tuo huomion ympäristön ääniin.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Ympäristön äänet</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723C9D9A-5EE9-0004-9C46-0ACDCD692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886633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6238238" cy="5001369"/>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Harjoituksen voi tehdä istualtaan tai seisaaltaan omalla paikallaan, tai maaten esim. liikuntasalin lattialla</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”Voit sulkea silmät, jos se tuntuu hyvältä tai pitää ne hieman raollaan suunnaten katse alaviistoon kohti lattiaa. Ota ryhdikäs ja valpas asento.</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Kuvittele mielessäsi jotain sinulle tärkeää ihmistä tai eläintä, jota näet päivittäin tai usein ja jonka seurassa sinulla on hyvä olla. Se voi olla joku perheestäsi, ystävä tai vaikka perheen lemmikki.</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Kuvittele, että valitsemasi henkilö on iloinen ja onnellinen. Hän hymyilee ja on ehkä tekemässä jotain hänelle mukavaa asiaa. Hän on ehkä jossain lempipaikassaan, jossa on rauhallista ja mukavaa.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Seuraavaksi lähetämme ystävällisiä ja mukavia ajatuksia tuolle henkilölle. Nosta toinen kätesi sydämesi päälle. Voit tuntea, että sydän kätesi alla on täynnä ystävällisyyttä. Voit toistaa seuraavat sanat hiljaa mielessäsi ja toivoa hyvinvointia valitsemallesi henkilölle.</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Toivon, että olet onnellinen.</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Toivon, että olet turvassa.</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Toivon, että voit hyvin.</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Toivon, että sinulla on iloa elämässäsi.</a:t>
            </a:r>
          </a:p>
          <a:p>
            <a:pPr lvl="1">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Lopuksi tuo vielä huomio hengitykseen. Hengitä kolme kertaa syvään, minkä jälkeen voit päättää harjoituksen ja avata silmäsi, kun sinusta tuntuu hyvältä.”</a:t>
            </a:r>
            <a:endParaRPr lang="fi-FI" sz="1200" b="0" dirty="0">
              <a:solidFill>
                <a:prstClr val="black"/>
              </a:solidFill>
              <a:latin typeface="Source Sans Pro"/>
              <a:ea typeface="Source Sans Pro" panose="020B0503030403020204" pitchFamily="34" charset="0"/>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0CAD5BB2-CEF9-B69D-D0FD-6A1E32B5A9D9}"/>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B65E953D-E539-0A60-1AC2-21D75F27F52C}"/>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CA38A4C7-4864-7D9C-19E3-EA7E108A6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 tunteista ja ajatuksista: Kymmenen minuutin istualtaan, seisaaltaan tai makuultaan tehtävä tietoisuusharjoitus, joka kehittää ystävällistä asennetta itseä ja muita kohtaan.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1830846" y="288000"/>
            <a:ext cx="8527403"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Lempeän ystävällisen asenteen harjoitus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B4B252AF-4C7A-FB4B-338A-5913159863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377888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670732" y="6293001"/>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Savunen, H. Suomen Mindfulness-instituutti.</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3"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fi-FI" sz="1200" b="1" dirty="0">
                <a:solidFill>
                  <a:prstClr val="black"/>
                </a:solidFill>
                <a:latin typeface="Source Sans Pro"/>
              </a:rPr>
              <a:t>Harjoituksen purku:</a:t>
            </a:r>
          </a:p>
          <a:p>
            <a:pPr marL="0" marR="0" lvl="0" indent="0" algn="l" defTabSz="914400" rtl="0" eaLnBrk="1" fontAlgn="auto" latinLnBrk="0" hangingPunct="1">
              <a:lnSpc>
                <a:spcPct val="100000"/>
              </a:lnSpc>
              <a:spcBef>
                <a:spcPts val="600"/>
              </a:spcBef>
              <a:spcAft>
                <a:spcPts val="0"/>
              </a:spcAft>
              <a:buClrTx/>
              <a:buSzTx/>
              <a:buFontTx/>
              <a:buNone/>
              <a:tabLst/>
              <a:defRPr/>
            </a:pPr>
            <a:r>
              <a:rPr lang="fi-FI" sz="1200" dirty="0">
                <a:solidFill>
                  <a:prstClr val="black"/>
                </a:solidFill>
                <a:latin typeface="Source Sans Pro"/>
              </a:rPr>
              <a:t>Voit kysyä oppilailta mitä mieltä he olivat harjoituksesta, tai millainen tunne harjoituksesta jäi hyödyntämällä peukkuäänestystä. </a:t>
            </a:r>
          </a:p>
          <a:p>
            <a:pPr marL="0" marR="0" lvl="0" indent="0" algn="l" defTabSz="914400" rtl="0" eaLnBrk="1" fontAlgn="auto" latinLnBrk="0" hangingPunct="1">
              <a:lnSpc>
                <a:spcPct val="100000"/>
              </a:lnSpc>
              <a:spcBef>
                <a:spcPts val="600"/>
              </a:spcBef>
              <a:spcAft>
                <a:spcPts val="0"/>
              </a:spcAft>
              <a:buClrTx/>
              <a:buSzTx/>
              <a:buFontTx/>
              <a:buNone/>
              <a:tabLst/>
              <a:defRPr/>
            </a:pPr>
            <a:r>
              <a:rPr lang="fi-FI" sz="1200" dirty="0">
                <a:solidFill>
                  <a:prstClr val="black"/>
                </a:solidFill>
                <a:latin typeface="Source Sans Pro"/>
              </a:rPr>
              <a:t>Ei ole välttämättä tarpeen sanallistaa harjoitusta tai siihen liittyviä tunteita, vaan oppilaalla on myös lupa jäädä tunteeseen. </a:t>
            </a:r>
          </a:p>
          <a:p>
            <a:pPr marL="0" marR="0" lvl="0" indent="0" algn="l" defTabSz="914400" rtl="0" eaLnBrk="1" fontAlgn="auto" latinLnBrk="0" hangingPunct="1">
              <a:lnSpc>
                <a:spcPct val="100000"/>
              </a:lnSpc>
              <a:spcBef>
                <a:spcPts val="600"/>
              </a:spcBef>
              <a:spcAft>
                <a:spcPts val="0"/>
              </a:spcAft>
              <a:buClrTx/>
              <a:buSzTx/>
              <a:buFontTx/>
              <a:buNone/>
              <a:tabLst/>
              <a:defRPr/>
            </a:pPr>
            <a:r>
              <a:rPr lang="fi-FI" sz="1200" dirty="0">
                <a:solidFill>
                  <a:prstClr val="black"/>
                </a:solidFill>
                <a:latin typeface="Source Sans Pro"/>
              </a:rPr>
              <a:t>Ota huomioon, että harjoitus voi olla henkilökohtainen, jolloin harjoituksen ääneen purkaminen ei välttämättä ole luontevaa. </a:t>
            </a:r>
            <a:endParaRPr lang="fi-FI" sz="1200" b="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a:ln>
            <a:solidFill>
              <a:schemeClr val="accent1">
                <a:lumMod val="40000"/>
                <a:lumOff val="6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9F93A6CC-C003-CEFD-26FD-609420B151E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D5933AC2-7EEA-5217-4089-C11D5676078E}"/>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E1E82AD9-F1D1-F858-6CB4-8664A5D9A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 tunteista ja ajatuksista: Kymmenen minuutin istualtaan, seisaaltaan tai makuultaan tehtävä tietoisuusharjoitus, joka kehittää ystävällistä asennetta itseä ja muita kohtaan.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1830846" y="288000"/>
            <a:ext cx="8527403"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Lempeän ystävällisen asenteen harjoitus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6A559FB5-80F2-F1FE-396D-2C76A9EAD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434789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0E514AE-1E04-CF8C-9F59-6406B68392AA}"/>
              </a:ext>
            </a:extLst>
          </p:cNvPr>
          <p:cNvSpPr txBox="1"/>
          <p:nvPr/>
        </p:nvSpPr>
        <p:spPr>
          <a:xfrm>
            <a:off x="5639418" y="1359185"/>
            <a:ext cx="5616468" cy="5539978"/>
          </a:xfrm>
          <a:prstGeom prst="rect">
            <a:avLst/>
          </a:prstGeom>
          <a:noFill/>
        </p:spPr>
        <p:txBody>
          <a:bodyPr wrap="square" lIns="91440" tIns="45720" rIns="91440" bIns="45720" rtlCol="0" anchor="t">
            <a:spAutoFit/>
          </a:bodyPr>
          <a:lstStyle/>
          <a:p>
            <a:pPr marL="0" marR="0" lvl="0" indent="0" algn="l" defTabSz="914400">
              <a:lnSpc>
                <a:spcPct val="100000"/>
              </a:lnSpc>
              <a:spcBef>
                <a:spcPts val="600"/>
              </a:spcBef>
              <a:spcAft>
                <a:spcPts val="0"/>
              </a:spcAft>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Harjoituksen voi tehdä istuen tai seisten.</a:t>
            </a:r>
          </a:p>
          <a:p>
            <a:pPr marL="285750" indent="-285750">
              <a:spcBef>
                <a:spcPts val="600"/>
              </a:spcBef>
              <a:buFont typeface="Arial"/>
              <a:buChar char="•"/>
              <a:defRPr/>
            </a:pPr>
            <a:r>
              <a:rPr lang="fi-FI" sz="1200" dirty="0">
                <a:solidFill>
                  <a:prstClr val="black"/>
                </a:solidFill>
                <a:latin typeface="Source Sans Pro"/>
                <a:ea typeface="Source Sans Pro"/>
              </a:rPr>
              <a:t>Ennen harjoitusta voi keskustella jännityksestä ja, miten se voi ilmetä.</a:t>
            </a:r>
            <a:endParaRPr lang="en-US"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lang="fi-FI" sz="1200" dirty="0">
              <a:solidFill>
                <a:prstClr val="black"/>
              </a:solidFill>
              <a:latin typeface="Source Sans Pro"/>
              <a:ea typeface="Source Sans Pro"/>
            </a:endParaRPr>
          </a:p>
          <a:p>
            <a:pPr>
              <a:defRPr/>
            </a:pPr>
            <a:endParaRPr lang="fi-FI" sz="1200" dirty="0">
              <a:solidFill>
                <a:prstClr val="black"/>
              </a:solidFill>
              <a:latin typeface="Arial"/>
              <a:ea typeface="Source Sans Pro"/>
              <a:cs typeface="Arial"/>
            </a:endParaRPr>
          </a:p>
          <a:p>
            <a:pPr lvl="1">
              <a:defRPr/>
            </a:pPr>
            <a:r>
              <a:rPr lang="fi-FI" sz="1200" dirty="0">
                <a:solidFill>
                  <a:prstClr val="black"/>
                </a:solidFill>
                <a:latin typeface="Source Sans Pro"/>
                <a:ea typeface="Source Sans Pro"/>
                <a:cs typeface="Arial"/>
              </a:rPr>
              <a:t>"Ota ryhdikäs, mutta samaan aikaa rento asento. Voit sulkea silmäsi, jos se tuntuu hyvältä tai kohdistaa katseesi alaviistoon lattiaa kohti. Hengitä kerran oikein syvään sisään ja sitten ulos. Toista muutaman syvän hengityksen ajan.</a:t>
            </a:r>
          </a:p>
          <a:p>
            <a:pPr lvl="1">
              <a:defRPr/>
            </a:pPr>
            <a:endParaRPr lang="fi-FI" sz="1200" dirty="0">
              <a:solidFill>
                <a:prstClr val="black"/>
              </a:solidFill>
              <a:latin typeface="Source Sans Pro"/>
              <a:ea typeface="Source Sans Pro"/>
              <a:cs typeface="Arial"/>
            </a:endParaRPr>
          </a:p>
          <a:p>
            <a:pPr lvl="1">
              <a:defRPr/>
            </a:pPr>
            <a:r>
              <a:rPr lang="fi-FI" sz="1200" dirty="0">
                <a:solidFill>
                  <a:prstClr val="black"/>
                </a:solidFill>
                <a:latin typeface="Source Sans Pro"/>
                <a:ea typeface="Source Sans Pro"/>
                <a:cs typeface="Arial"/>
              </a:rPr>
              <a:t>Kuvittele olevasi kuin tulta puhaltava lohikäärme: Ota rauhallisesti ilmaa sisään laskien seitsemään - kuin valmistautuisit puhaltamaan tulta. </a:t>
            </a:r>
            <a:endParaRPr lang="fi-FI" sz="1200" dirty="0">
              <a:solidFill>
                <a:prstClr val="black"/>
              </a:solidFill>
              <a:latin typeface="Source Sans Pro"/>
              <a:ea typeface="Source Sans Pro"/>
            </a:endParaRPr>
          </a:p>
          <a:p>
            <a:pPr lvl="1">
              <a:defRPr/>
            </a:pPr>
            <a:endParaRPr lang="en-US" sz="1200" dirty="0">
              <a:latin typeface="Source Sans Pro"/>
              <a:ea typeface="Source Sans Pro"/>
            </a:endParaRPr>
          </a:p>
          <a:p>
            <a:pPr lvl="1">
              <a:defRPr/>
            </a:pPr>
            <a:r>
              <a:rPr lang="fi-FI" sz="1200" dirty="0">
                <a:solidFill>
                  <a:prstClr val="black"/>
                </a:solidFill>
                <a:latin typeface="Source Sans Pro"/>
                <a:ea typeface="Source Sans Pro"/>
                <a:cs typeface="Arial"/>
              </a:rPr>
              <a:t>Sitten puhalla rauhallisesti tuli ulos laskien yhteentoista. Voit nopeuttaa laskemista oman hengityksen tahtiin. </a:t>
            </a:r>
            <a:endParaRPr lang="fi-FI" sz="1200" dirty="0">
              <a:solidFill>
                <a:prstClr val="black"/>
              </a:solidFill>
              <a:latin typeface="Source Sans Pro"/>
              <a:ea typeface="Source Sans Pro"/>
            </a:endParaRPr>
          </a:p>
          <a:p>
            <a:pPr lvl="1">
              <a:defRPr/>
            </a:pPr>
            <a:endParaRPr lang="en-US" sz="1200" dirty="0">
              <a:latin typeface="Source Sans Pro"/>
              <a:ea typeface="Source Sans Pro"/>
            </a:endParaRPr>
          </a:p>
          <a:p>
            <a:pPr lvl="1">
              <a:defRPr/>
            </a:pPr>
            <a:r>
              <a:rPr lang="fi-FI" sz="1200" dirty="0">
                <a:solidFill>
                  <a:prstClr val="black"/>
                </a:solidFill>
                <a:latin typeface="Source Sans Pro"/>
                <a:ea typeface="Source Sans Pro"/>
                <a:cs typeface="Arial"/>
              </a:rPr>
              <a:t>Kerro tulta puhaltavalle lohikäärmeelle, että "tämä on vain jännitystä". Rauhoita lohikäärmettä tuntemalla jalat maata vasten. Ja anna mielesi rauhoittua samalla.</a:t>
            </a:r>
            <a:br>
              <a:rPr lang="en-US" sz="1200" dirty="0">
                <a:latin typeface="Source Sans Pro"/>
              </a:rPr>
            </a:br>
            <a:endParaRPr lang="en-US" sz="1200" dirty="0">
              <a:latin typeface="Source Sans Pro"/>
              <a:ea typeface="Source Sans Pro"/>
            </a:endParaRPr>
          </a:p>
          <a:p>
            <a:pPr lvl="1">
              <a:defRPr/>
            </a:pPr>
            <a:r>
              <a:rPr lang="fi-FI" sz="1200" dirty="0">
                <a:solidFill>
                  <a:prstClr val="black"/>
                </a:solidFill>
                <a:latin typeface="Source Sans Pro"/>
                <a:ea typeface="Source Sans Pro"/>
                <a:cs typeface="Arial"/>
              </a:rPr>
              <a:t>Tuo vielä lopuksi huomio hengitykseen. Anna hengityksen löytää oma, luonnollinen rytmi. Hengitä kolme kertaa syvään. Nyt voit päättää harjoituksen ja avata silmät, jos ne olivat suljettuina."</a:t>
            </a:r>
            <a:endParaRPr lang="en-US" dirty="0">
              <a:solidFill>
                <a:prstClr val="black"/>
              </a:solidFill>
              <a:latin typeface="Aptos" panose="020B0004020202020204"/>
            </a:endParaRPr>
          </a:p>
          <a:p>
            <a:pPr lvl="1">
              <a:defRPr/>
            </a:pPr>
            <a:endParaRPr lang="fi-FI" sz="1200" dirty="0">
              <a:solidFill>
                <a:prstClr val="black"/>
              </a:solidFill>
              <a:latin typeface="Source Sans Pro"/>
              <a:ea typeface="Source Sans Pro"/>
              <a:cs typeface="Arial"/>
            </a:endParaRPr>
          </a:p>
          <a:p>
            <a:pPr>
              <a:spcBef>
                <a:spcPts val="600"/>
              </a:spcBef>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2 min 25 s)</a:t>
            </a:r>
            <a:endParaRPr lang="fi-FI" dirty="0">
              <a:solidFill>
                <a:prstClr val="black"/>
              </a:solidFill>
              <a:latin typeface="Aptos" panose="020B0004020202020204"/>
              <a:ea typeface="Source Sans Pro"/>
              <a:cs typeface="Arial"/>
            </a:endParaRPr>
          </a:p>
          <a:p>
            <a:pPr>
              <a:spcBef>
                <a:spcPts val="600"/>
              </a:spcBef>
              <a:defRPr/>
            </a:pPr>
            <a:endParaRPr lang="fi-FI" sz="1200" dirty="0">
              <a:solidFill>
                <a:prstClr val="black"/>
              </a:solidFill>
              <a:latin typeface="Source Sans Pro"/>
              <a:ea typeface="Source Sans Pro"/>
              <a:cs typeface="Arial"/>
            </a:endParaRPr>
          </a:p>
          <a:p>
            <a:pPr>
              <a:spcBef>
                <a:spcPts val="600"/>
              </a:spcBef>
              <a:defRPr/>
            </a:pPr>
            <a:endParaRPr lang="fi-FI" sz="1200" dirty="0">
              <a:solidFill>
                <a:prstClr val="black"/>
              </a:solidFill>
              <a:latin typeface="Source Sans Pro"/>
              <a:ea typeface="Source Sans Pro"/>
              <a:cs typeface="Arial"/>
            </a:endParaRPr>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44529" y="1526468"/>
            <a:ext cx="4762047" cy="4154984"/>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Alakoulu, sopii myös yläkouluun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u="none" strike="noStrike" dirty="0">
                <a:solidFill>
                  <a:srgbClr val="000000"/>
                </a:solidFill>
                <a:effectLst/>
                <a:latin typeface="Source Sans Pro" panose="020B0503030403020204" pitchFamily="34" charset="0"/>
              </a:rPr>
              <a:t>Tietoisuustaitojen harjoittelulla on myönteisiä vaikutuksia psyykkiseen oireiluun, itsesäätelyyn, sosiaaliseen hyvinvointiin ja oppimistuloksiin. Harjoitukset voivat auttaa oppilaita säätelemään huomiotaan, auttaa huomion suuntaamisessa tilaan ja hetkeen sekä rauhoittaa oppilaita ja oppituntia.</a:t>
            </a:r>
            <a:r>
              <a:rPr lang="fi-FI" sz="1200" b="0" i="0" dirty="0">
                <a:solidFill>
                  <a:srgbClr val="000000"/>
                </a:solidFill>
                <a:effectLst/>
                <a:latin typeface="Source Sans Pro" panose="020B0503030403020204" pitchFamily="34" charset="0"/>
              </a:rPr>
              <a:t>​</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Jännittävissä tilanteissa, esim. ennen koetta tai ennen esitelmän pitämistä. Voidaan käyttää myös näihin tilanteisiin valmistautuessa.</a:t>
            </a:r>
            <a:endParaRPr lang="fi-FI" sz="1200" i="0" u="none" strike="noStrike" kern="1200" cap="none" spc="0" normalizeH="0" baseline="0" dirty="0">
              <a:ln>
                <a:noFill/>
              </a:ln>
              <a:solidFill>
                <a:prstClr val="black"/>
              </a:solidFill>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 </a:t>
            </a:r>
            <a:r>
              <a:rPr lang="fi-FI" sz="1200" dirty="0">
                <a:solidFill>
                  <a:prstClr val="black"/>
                </a:solidFill>
                <a:latin typeface="Source Sans Pro"/>
              </a:rPr>
              <a:t>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jännityksen purkamiseen</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a:ea typeface="Source Sans Pro"/>
              </a:rPr>
              <a:t>Jännittynyt lohikäärme</a:t>
            </a:r>
            <a:endParaRPr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endParaRP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3" name="TextBox 5">
            <a:extLst>
              <a:ext uri="{FF2B5EF4-FFF2-40B4-BE49-F238E27FC236}">
                <a16:creationId xmlns:a16="http://schemas.microsoft.com/office/drawing/2014/main" id="{42E35090-3730-B8C7-73BA-E4A0ABC5E87F}"/>
              </a:ext>
            </a:extLst>
          </p:cNvPr>
          <p:cNvSpPr txBox="1"/>
          <p:nvPr/>
        </p:nvSpPr>
        <p:spPr>
          <a:xfrm>
            <a:off x="412687" y="6576214"/>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noProof="1">
                <a:solidFill>
                  <a:prstClr val="black"/>
                </a:solidFill>
                <a:latin typeface="Source Sans Pro"/>
              </a:rPr>
              <a:t>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296372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524000" y="1480126"/>
            <a:ext cx="91440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Tietoisuustaitoharjoituksia</a:t>
            </a:r>
            <a:br>
              <a:rPr lang="fi-FI" sz="5400" b="1" noProof="0" dirty="0">
                <a:latin typeface="Source Sans Pro" panose="020B0503030403020204" pitchFamily="34" charset="0"/>
                <a:ea typeface="Source Sans Pro" panose="020B0503030403020204" pitchFamily="34" charset="0"/>
              </a:rPr>
            </a:br>
            <a:r>
              <a:rPr lang="fi-FI" sz="5400" b="1" noProof="0" dirty="0">
                <a:latin typeface="Source Sans Pro" panose="020B0503030403020204" pitchFamily="34" charset="0"/>
                <a:ea typeface="Source Sans Pro" panose="020B0503030403020204" pitchFamily="34" charset="0"/>
              </a:rPr>
              <a:t>taso 1</a:t>
            </a: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35" y="370841"/>
            <a:ext cx="1306946" cy="1311303"/>
          </a:xfrm>
          <a:prstGeom prst="rect">
            <a:avLst/>
          </a:prstGeom>
        </p:spPr>
      </p:pic>
      <p:grpSp>
        <p:nvGrpSpPr>
          <p:cNvPr id="7" name="Ryhmä 6">
            <a:extLst>
              <a:ext uri="{FF2B5EF4-FFF2-40B4-BE49-F238E27FC236}">
                <a16:creationId xmlns:a16="http://schemas.microsoft.com/office/drawing/2014/main" id="{C943B593-4388-CBC6-9325-03AE460087A6}"/>
              </a:ext>
            </a:extLst>
          </p:cNvPr>
          <p:cNvGrpSpPr/>
          <p:nvPr/>
        </p:nvGrpSpPr>
        <p:grpSpPr>
          <a:xfrm>
            <a:off x="10290242" y="418690"/>
            <a:ext cx="1484923" cy="1252821"/>
            <a:chOff x="10525561" y="239477"/>
            <a:chExt cx="1484923" cy="1252821"/>
          </a:xfrm>
        </p:grpSpPr>
        <p:sp>
          <p:nvSpPr>
            <p:cNvPr id="3" name="Suorakulmio 2">
              <a:extLst>
                <a:ext uri="{FF2B5EF4-FFF2-40B4-BE49-F238E27FC236}">
                  <a16:creationId xmlns:a16="http://schemas.microsoft.com/office/drawing/2014/main" id="{D8F4E2D0-0684-3FA1-EAC2-3FACAB0D23C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iruutu 3">
              <a:extLst>
                <a:ext uri="{FF2B5EF4-FFF2-40B4-BE49-F238E27FC236}">
                  <a16:creationId xmlns:a16="http://schemas.microsoft.com/office/drawing/2014/main" id="{14365E27-3EE2-C2D4-2428-9C507B4D46C9}"/>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861551DB-A71B-2F50-B9E6-E1F7B24C14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grpSp>
    </p:spTree>
    <p:extLst>
      <p:ext uri="{BB962C8B-B14F-4D97-AF65-F5344CB8AC3E}">
        <p14:creationId xmlns:p14="http://schemas.microsoft.com/office/powerpoint/2010/main" val="725325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78215-F790-D57B-30A0-D647EB7E084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26C20A2-57AA-58F7-BD7B-55DC11827A0F}"/>
              </a:ext>
            </a:extLst>
          </p:cNvPr>
          <p:cNvSpPr txBox="1"/>
          <p:nvPr/>
        </p:nvSpPr>
        <p:spPr>
          <a:xfrm>
            <a:off x="5576184" y="1336718"/>
            <a:ext cx="5940056" cy="5068054"/>
          </a:xfrm>
          <a:prstGeom prst="rect">
            <a:avLst/>
          </a:prstGeom>
          <a:noFill/>
        </p:spPr>
        <p:txBody>
          <a:bodyPr wrap="square" rtlCol="0" anchor="t">
            <a:spAutoFit/>
          </a:bodyPr>
          <a:lstStyle/>
          <a:p>
            <a:pPr marL="0" marR="0" lvl="0" indent="0" algn="l" defTabSz="914400">
              <a:lnSpc>
                <a:spcPct val="100000"/>
              </a:lnSpc>
              <a:spcBef>
                <a:spcPts val="600"/>
              </a:spcBef>
              <a:spcAft>
                <a:spcPts val="0"/>
              </a:spcAft>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Harjoituksen voi tehdä istuen tai seisten.</a:t>
            </a:r>
            <a:endParaRPr lang="en-US"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lang="fi-FI" sz="1200" dirty="0">
              <a:solidFill>
                <a:prstClr val="black"/>
              </a:solidFill>
              <a:latin typeface="Source Sans Pro"/>
              <a:ea typeface="Source Sans Pro"/>
              <a:cs typeface="Arial"/>
            </a:endParaRPr>
          </a:p>
          <a:p>
            <a:pPr lvl="1">
              <a:spcBef>
                <a:spcPts val="1000"/>
              </a:spcBef>
            </a:pPr>
            <a:r>
              <a:rPr lang="fi-FI" sz="1200" dirty="0">
                <a:solidFill>
                  <a:prstClr val="black"/>
                </a:solidFill>
                <a:latin typeface="Source Sans Pro"/>
                <a:ea typeface="Source Sans Pro"/>
                <a:cs typeface="Arial"/>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Voit sulkea silmäsi, jos se tuntuu hyvältä tai kohdistaa katseesi alaviistoon lattiaa kohti. Hengitä</a:t>
            </a:r>
            <a:r>
              <a:rPr lang="fi-FI" sz="1200" dirty="0">
                <a:solidFill>
                  <a:srgbClr val="000000"/>
                </a:solidFill>
                <a:latin typeface="Source Sans Pro" panose="020B0503030403020204" pitchFamily="34" charset="0"/>
                <a:ea typeface="Source Sans Pro" panose="020B0503030403020204" pitchFamily="34" charset="0"/>
              </a:rPr>
              <a:t> </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Ensimmäisenä ankkuripisteenä toimii vatsa. Vie käsi vatsan päälle. Voit seurata, kuinka vatsa nousee ja laskee hengityksen tahdissa. Anna ankkurihengityksen rauhoittaa mielesi samaan tapaan kuin ankkuri pysäyttää veneen aalloissa. Viivy vatsan ankkuripisteellä kolmen hengityksen ajan.</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Nyt vie käsi seuraavaan ankkuripisteeseen, rintakehän päälle. Tunne, kuinka rintakehä nousee ja laskee hengityksen tahtiin. Viivy myös tällä ankkuripisteellä kolmen hengityksen ajan.</a:t>
            </a:r>
            <a:endParaRPr lang="fi-FI" sz="1200" b="0" dirty="0">
              <a:effectLst/>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Viimeisenä vie kätesi nenän eteen. Voi tuntea, kuinka hengitys virtaa sisään ja ulos. Tunnustele ilmavirtaa kolmen hengityksen ajan.</a:t>
            </a:r>
            <a:endParaRPr lang="fi-FI" sz="1200" i="0" u="none" strike="noStrike" dirty="0">
              <a:solidFill>
                <a:srgbClr val="000000"/>
              </a:solidFill>
              <a:latin typeface="Source Sans Pro" panose="020B0503030403020204" pitchFamily="34" charset="0"/>
              <a:ea typeface="Source Sans Pro" panose="020B0503030403020204" pitchFamily="34" charset="0"/>
            </a:endParaRPr>
          </a:p>
          <a:p>
            <a:pPr lvl="1"/>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Voit laskea kätesi. Tuo vielä lopuksi huomio rauhalliseen hengitykseen muutaman hengityksen ajaksi. Sen jälkeen voit päättää harjoituksen ja avata silmät, jos ne olivat suljettuina. </a:t>
            </a:r>
            <a:r>
              <a:rPr lang="fi-FI" sz="1200" i="0" u="none" strike="noStrike" dirty="0">
                <a:solidFill>
                  <a:srgbClr val="000000"/>
                </a:solidFill>
                <a:latin typeface="Source Sans Pro" panose="020B0503030403020204" pitchFamily="34" charset="0"/>
                <a:ea typeface="Source Sans Pro" panose="020B0503030403020204" pitchFamily="34" charset="0"/>
              </a:rPr>
              <a:t>”</a:t>
            </a:r>
            <a:endParaRPr lang="fi-FI" sz="1200" dirty="0"/>
          </a:p>
          <a:p>
            <a:pPr lvl="1">
              <a:defRPr/>
            </a:pPr>
            <a:endParaRPr lang="fi-FI" sz="1200" dirty="0">
              <a:solidFill>
                <a:prstClr val="black"/>
              </a:solidFill>
              <a:latin typeface="Source Sans Pro"/>
              <a:ea typeface="Source Sans Pro"/>
              <a:cs typeface="Arial"/>
            </a:endParaRPr>
          </a:p>
          <a:p>
            <a:pPr>
              <a:spcBef>
                <a:spcPts val="600"/>
              </a:spcBef>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3 min 45 s)</a:t>
            </a:r>
            <a:endParaRPr lang="fi-FI" dirty="0">
              <a:solidFill>
                <a:prstClr val="black"/>
              </a:solidFill>
              <a:latin typeface="Aptos" panose="020B0004020202020204"/>
              <a:ea typeface="Source Sans Pro"/>
              <a:cs typeface="Arial"/>
            </a:endParaRPr>
          </a:p>
        </p:txBody>
      </p:sp>
      <p:sp>
        <p:nvSpPr>
          <p:cNvPr id="7" name="TextBox 6" descr="Tekstin taustaväri on sininen. Sininen väri vastaa aktiviteetin tasoa 2.">
            <a:extLst>
              <a:ext uri="{FF2B5EF4-FFF2-40B4-BE49-F238E27FC236}">
                <a16:creationId xmlns:a16="http://schemas.microsoft.com/office/drawing/2014/main" id="{1A21BD24-72E0-8A27-7580-A2186427F4A3}"/>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84105B26-F769-9DC9-DDFA-2242214DDAD1}"/>
              </a:ext>
            </a:extLst>
          </p:cNvPr>
          <p:cNvSpPr txBox="1"/>
          <p:nvPr/>
        </p:nvSpPr>
        <p:spPr>
          <a:xfrm>
            <a:off x="544529" y="1526468"/>
            <a:ext cx="4762047"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0B7E4E19-E522-E736-F1EE-08536402550C}"/>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6C2489D-1517-9E47-8FEB-31FE8F6C446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859F3F15-6C74-0DD6-3D33-58C9C350D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965ADD18-7DDD-17A9-9622-BC310D9CB1A3}"/>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kehoon ja hengitykseen.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902D6938-832C-5CFD-DD64-F3FD55C69E1C}"/>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Ankkurihengitys</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9657F693-8D15-DD4B-3C94-E78F01454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1" name="TextBox 5">
            <a:extLst>
              <a:ext uri="{FF2B5EF4-FFF2-40B4-BE49-F238E27FC236}">
                <a16:creationId xmlns:a16="http://schemas.microsoft.com/office/drawing/2014/main" id="{236CA553-1079-2CEE-7E59-2CC122E7CE41}"/>
              </a:ext>
            </a:extLst>
          </p:cNvPr>
          <p:cNvSpPr txBox="1"/>
          <p:nvPr/>
        </p:nvSpPr>
        <p:spPr>
          <a:xfrm>
            <a:off x="342826" y="6513581"/>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1351812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5AAB0-CE98-0EF1-F76F-1EF074ADCB2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CF13E44-F235-126E-6CF3-A81D67193DD5}"/>
              </a:ext>
            </a:extLst>
          </p:cNvPr>
          <p:cNvSpPr txBox="1"/>
          <p:nvPr/>
        </p:nvSpPr>
        <p:spPr>
          <a:xfrm>
            <a:off x="5670733" y="1369623"/>
            <a:ext cx="5940056" cy="4934684"/>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seisten tai makuuasennossa. Opettaja voi ohjeistaa luokkatilaan sopivan asennon ennen harjoitusta.</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a:t>
            </a: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Hengitä kerran oikein syvään sisään, ja sitten hitaasti ulos. Toista muutaman syvän hengityksen ajan.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Jos rauhallisuus ja rentous olisi jokin väri, mikä se olisi?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Laita silmät kiinni, ja väritä koko kehosi rentouden värillä. Käytä pehmeää pensseliä. Jos jokin kohta ei meinaa rentoutua, väritä hetki pidempään.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Aloita värittämällä varpaat. Siirry sitten säärien ja pohkeiden kautta reisiin.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Väritä lantio ja takamus. Väritä vatsan seutu ja koko selkä.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Väritä molemmat kädet. Lopuksi väritä hartiat ja pää. </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Minkä värinen nyt olet?</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Tuo vielä lopuksi huomio hengitykseen. Hengitä kolme kertaa syvään. Nyt voit päättää harjoituksen ja avata silmät.”</a:t>
            </a:r>
            <a:endParaRPr lang="fi-FI" sz="1200" b="0" dirty="0">
              <a:effectLst/>
              <a:latin typeface="Source Sans Pro" panose="020B0503030403020204" pitchFamily="34" charset="0"/>
              <a:ea typeface="Source Sans Pro" panose="020B0503030403020204" pitchFamily="34" charset="0"/>
            </a:endParaRPr>
          </a:p>
          <a:p>
            <a:endParaRPr lang="fi-FI" sz="1200" dirty="0">
              <a:ea typeface="+mn-lt"/>
              <a:cs typeface="+mn-lt"/>
            </a:endParaRPr>
          </a:p>
          <a:p>
            <a:pPr>
              <a:spcBef>
                <a:spcPts val="600"/>
              </a:spcBef>
              <a:defRPr/>
            </a:pPr>
            <a:r>
              <a:rPr lang="fi-FI" sz="1200" b="1" dirty="0">
                <a:solidFill>
                  <a:prstClr val="black"/>
                </a:solidFill>
                <a:latin typeface="Source Sans Pro"/>
                <a:ea typeface="Source Sans Pro"/>
                <a:cs typeface="Arial"/>
              </a:rPr>
              <a:t>Materiaali:</a:t>
            </a:r>
            <a:r>
              <a:rPr lang="fi-FI" sz="1200" dirty="0">
                <a:solidFill>
                  <a:prstClr val="black"/>
                </a:solidFill>
                <a:latin typeface="Source Sans Pro"/>
                <a:ea typeface="Source Sans Pro"/>
                <a:cs typeface="Arial"/>
              </a:rPr>
              <a:t> 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3 min 22 s)</a:t>
            </a: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1">
              <a:ln>
                <a:noFill/>
              </a:ln>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FF2B4167-5446-2119-C66E-93C0C008973F}"/>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FFEBC680-4A21-8B96-53F4-D16D0AC51487}"/>
              </a:ext>
            </a:extLst>
          </p:cNvPr>
          <p:cNvSpPr txBox="1"/>
          <p:nvPr/>
        </p:nvSpPr>
        <p:spPr>
          <a:xfrm>
            <a:off x="544529" y="1526468"/>
            <a:ext cx="4762047"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rauhoittaa oppilaita ja oppituntia ja kehittää oppilaiden valmiuksia tietoisuustaitoharjoituksiin.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10968B20-9929-9515-7BBB-67694403113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67DAB03D-E131-F7F0-C5E2-9B4AE47C8ACA}"/>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D59F9ED0-F8CE-86B3-EA16-2023AA2FF7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87E40A79-462C-7B8A-AA4C-06F1FD8AFEB5}"/>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Tietoisuustaitoharjoitus kehon rentouttamiseen.</a:t>
            </a:r>
          </a:p>
        </p:txBody>
      </p:sp>
      <p:sp>
        <p:nvSpPr>
          <p:cNvPr id="4" name="Otsikko 1">
            <a:extLst>
              <a:ext uri="{FF2B5EF4-FFF2-40B4-BE49-F238E27FC236}">
                <a16:creationId xmlns:a16="http://schemas.microsoft.com/office/drawing/2014/main" id="{065AD0F7-C640-652B-2F87-4595B9191FBA}"/>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Väritä kehosi rennoksi</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844C1E6B-5C72-6C56-BB95-B40E22A87C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1" name="TextBox 5">
            <a:extLst>
              <a:ext uri="{FF2B5EF4-FFF2-40B4-BE49-F238E27FC236}">
                <a16:creationId xmlns:a16="http://schemas.microsoft.com/office/drawing/2014/main" id="{98C292BB-DD07-6B92-EE8E-FA30483FBEA1}"/>
              </a:ext>
            </a:extLst>
          </p:cNvPr>
          <p:cNvSpPr txBox="1"/>
          <p:nvPr/>
        </p:nvSpPr>
        <p:spPr>
          <a:xfrm>
            <a:off x="407730" y="6545713"/>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289991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8A90A-AAEA-058C-0281-D97552AB63E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2B131B5-B539-0764-55A2-7510A8F1D306}"/>
              </a:ext>
            </a:extLst>
          </p:cNvPr>
          <p:cNvSpPr txBox="1"/>
          <p:nvPr/>
        </p:nvSpPr>
        <p:spPr>
          <a:xfrm>
            <a:off x="5355246" y="1258635"/>
            <a:ext cx="5948723" cy="4765407"/>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a:t>
            </a:r>
            <a:r>
              <a:rPr lang="fi-FI" sz="1200" b="1" dirty="0">
                <a:solidFill>
                  <a:prstClr val="black"/>
                </a:solidFill>
                <a:latin typeface="Source Sans Pro"/>
              </a:rPr>
              <a:t>(jatkuu seuraavalla dialla)</a:t>
            </a:r>
            <a:endParaRPr lang="fi-FI" sz="1200" b="1" i="0" u="none" strike="noStrike" kern="1200" cap="none" spc="0" baseline="0" noProof="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Harjoitus tehdään seisten. Varmista ennen harjoitusta, että oppilailla on riittävästi tilaa liikkua luokassa rauhalliseen tahtiin. </a:t>
            </a:r>
          </a:p>
          <a:p>
            <a:pPr marL="171450" marR="0" lvl="0" indent="-171450" algn="l"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videolla.</a:t>
            </a:r>
            <a:endParaRPr lang="fi-FI" sz="1200" b="1" i="0" u="none" strike="noStrike" kern="1200" cap="none" spc="0" baseline="0" noProof="0" dirty="0">
              <a:solidFill>
                <a:prstClr val="black"/>
              </a:solidFill>
              <a:latin typeface="Source Sans Pro"/>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mukava seisoma-asento, joka on samaan aikaan valpas, mutta rento. Voit sulkea silmäsi, jos se tuntuu hyvältä. Hengitä kerran oikein syvään sisään, ja sitten hitaasti ulos. Toista muutaman syvän hengityksen ajan.</a:t>
            </a:r>
            <a:endParaRPr lang="fi-FI" sz="1200" b="0" dirty="0">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Anna painon ensin jakautua tasaisesti molemmille jaloille. Kokeile sitten siirtää painoasi varpaita kohti. Entäpä, jos siirrät painoa enemmän kantapäille? Miltä tuntuu, kun siirrät painoa hitaasti vuoroin varpaille, vuoroin kantapäille? Voit antaa liikkeen pysähtyä, ja avata silmäsi raolleen, jos ne olivat aiemmin kiinni.</a:t>
            </a:r>
            <a:endParaRPr lang="fi-FI" sz="1200" b="0" dirty="0">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sitten yksi rauhallinen askel eteenpäin, mutta pidä kuitenkin takana oleva jalka vielä kiinni lattiassa. Tunnustele, miltä jalkapohjassa tuntuu, kun paino on etummaisella jalalla.</a:t>
            </a:r>
            <a:endParaRPr lang="fi-FI" sz="1200" b="0" dirty="0">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Siirrä painoa sitten takaisin takana olevalle jalalle. Mitä tunnet, kun paino siirtyy jalalle? Siirrä paino takaisin etummaiselle jalalle, ja ota askel eteenpäin. Miltä etenevä liike tuntuu?</a:t>
            </a:r>
            <a:endParaRPr lang="fi-FI" sz="1200" b="0" dirty="0">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Voit liikkua hitaasti tilassa siten, että siirrät painoa etummaiselta jalalta taaemmalle aina askeleen välissä. Liike voi tuntua heiluvalta tai aaltomaiselta. Voit ajatella liikkeen olevan aalto, joka keinuttaa sinua hiljalleen edes takaisin.</a:t>
            </a:r>
            <a:endParaRPr lang="fi-FI" dirty="0">
              <a:solidFill>
                <a:prstClr val="black"/>
              </a:solidFill>
              <a:latin typeface="Aptos"/>
            </a:endParaRPr>
          </a:p>
        </p:txBody>
      </p:sp>
      <p:sp>
        <p:nvSpPr>
          <p:cNvPr id="7" name="TextBox 6" descr="Tekstin taustaväri on sininen. Sininen väri vastaa aktiviteetin tasoa 2.">
            <a:extLst>
              <a:ext uri="{FF2B5EF4-FFF2-40B4-BE49-F238E27FC236}">
                <a16:creationId xmlns:a16="http://schemas.microsoft.com/office/drawing/2014/main" id="{D421E702-E413-0CB5-B5DB-5879F6946812}"/>
              </a:ext>
            </a:extLst>
          </p:cNvPr>
          <p:cNvSpPr txBox="1"/>
          <p:nvPr/>
        </p:nvSpPr>
        <p:spPr>
          <a:xfrm>
            <a:off x="363013" y="1262711"/>
            <a:ext cx="487721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7542E654-A8E7-9E80-6907-07792CE275A0}"/>
              </a:ext>
            </a:extLst>
          </p:cNvPr>
          <p:cNvSpPr txBox="1"/>
          <p:nvPr/>
        </p:nvSpPr>
        <p:spPr>
          <a:xfrm>
            <a:off x="478181" y="1323388"/>
            <a:ext cx="4762047"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23FFE11A-AF8B-908A-6044-FA6448BF5760}"/>
              </a:ext>
              <a:ext uri="{C183D7F6-B498-43B3-948B-1728B52AA6E4}">
                <adec:decorative xmlns:adec="http://schemas.microsoft.com/office/drawing/2017/decorative" val="1"/>
              </a:ext>
            </a:extLst>
          </p:cNvPr>
          <p:cNvSpPr/>
          <p:nvPr/>
        </p:nvSpPr>
        <p:spPr>
          <a:xfrm>
            <a:off x="10751550" y="90658"/>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81411FA3-D565-6F6E-3F3B-6503A4257728}"/>
              </a:ext>
              <a:ext uri="{C183D7F6-B498-43B3-948B-1728B52AA6E4}">
                <adec:decorative xmlns:adec="http://schemas.microsoft.com/office/drawing/2017/decorative" val="1"/>
              </a:ext>
            </a:extLst>
          </p:cNvPr>
          <p:cNvSpPr txBox="1"/>
          <p:nvPr/>
        </p:nvSpPr>
        <p:spPr>
          <a:xfrm>
            <a:off x="10638555" y="104638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228702C5-A696-F2A3-5688-ADF3C65B01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0073" y="149260"/>
            <a:ext cx="936424" cy="979979"/>
          </a:xfrm>
          <a:prstGeom prst="rect">
            <a:avLst/>
          </a:prstGeom>
        </p:spPr>
      </p:pic>
      <p:sp>
        <p:nvSpPr>
          <p:cNvPr id="13" name="TextBox 12">
            <a:extLst>
              <a:ext uri="{FF2B5EF4-FFF2-40B4-BE49-F238E27FC236}">
                <a16:creationId xmlns:a16="http://schemas.microsoft.com/office/drawing/2014/main" id="{4E796C63-DF1E-0311-702E-36097B017CCD}"/>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yhdistyy tietoinen liike sekä kehotietoisuus.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CF56B889-F50C-33E9-1AB6-5EF51630DF13}"/>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Laineaskellus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22E8FB02-57B1-03E4-CCEB-7E0C74655E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607412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C5EF8-9E23-316F-AA1D-9432FDE7953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236F37E-9681-BED8-94A9-C43E05EE5825}"/>
              </a:ext>
            </a:extLst>
          </p:cNvPr>
          <p:cNvSpPr txBox="1"/>
          <p:nvPr/>
        </p:nvSpPr>
        <p:spPr>
          <a:xfrm>
            <a:off x="5355246" y="1258635"/>
            <a:ext cx="5948723" cy="5473293"/>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b="1" i="0" u="none" strike="noStrike" kern="1200" cap="none" spc="0" baseline="0" noProof="0" dirty="0">
              <a:solidFill>
                <a:prstClr val="black"/>
              </a:solidFill>
              <a:latin typeface="Source Sans Pro"/>
            </a:endParaRPr>
          </a:p>
          <a:p>
            <a:pPr lvl="1">
              <a:spcBef>
                <a:spcPts val="1000"/>
              </a:spcBef>
            </a:pPr>
            <a:r>
              <a:rPr lang="fi-FI" sz="1200" dirty="0">
                <a:solidFill>
                  <a:prstClr val="black"/>
                </a:solidFill>
                <a:latin typeface="Source Sans Pro"/>
              </a:rPr>
              <a:t>Aalto siirtää sinua aina askelen eteenpäin, samaan tapaan kuin aallot liikuttavat meren rannalle ajautunutta simpukkaa. Voit pitää huomiosi keinuvassa liikkeessä, tai jalkapohjien tuntemuksissa.</a:t>
            </a:r>
            <a:endParaRPr lang="fi-FI" sz="1200" dirty="0">
              <a:solidFill>
                <a:srgbClr val="000000"/>
              </a:solidFill>
              <a:latin typeface="Source Sans Pro" panose="020B0503030403020204" pitchFamily="34" charset="0"/>
              <a:ea typeface="Source Sans Pro" panose="020B0503030403020204" pitchFamily="34" charset="0"/>
            </a:endParaRPr>
          </a:p>
          <a:p>
            <a:pPr lvl="1">
              <a:spcBef>
                <a:spcPts val="1000"/>
              </a:spcBef>
            </a:pPr>
            <a:r>
              <a:rPr lang="fi-FI" sz="1200" dirty="0">
                <a:solidFill>
                  <a:srgbClr val="000000"/>
                </a:solidFill>
                <a:latin typeface="Source Sans Pro" panose="020B0503030403020204" pitchFamily="34" charset="0"/>
                <a:ea typeface="Source Sans Pro" panose="020B0503030403020204" pitchFamily="34" charset="0"/>
              </a:rPr>
              <a:t>Jos</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huomaat, että huomio on siirtynyt ajatuksiin tai ympäristön tapahtumiin, voit vain huomata sen, ja siirtää huomiosi takaisin liikkeeseen tai jalkapohjien tuntemuksiin.</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Voit antaa liikkeen hidastua, meren hiljalleen tyyntyä, ja pysähtyä seisoma-asentoon. Voit sulkea halutessasi silmäsi, tai pitää ne hieman raollaan suunnaten katse alaviistoon kohti lattiaa. Voit huomata, miltä kehossa tuntuu lainehtivien askelten jälkeen. Onko olosi rento, tai jännittynyt? Valpas vai väsynyt?</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Voit avata hitaasti silmäsi ja palata tähän hetkeen.”</a:t>
            </a:r>
          </a:p>
          <a:p>
            <a:pPr marL="0" lvl="1">
              <a:spcBef>
                <a:spcPts val="600"/>
              </a:spcBef>
            </a:pPr>
            <a:r>
              <a:rPr lang="fi-FI" sz="1200" b="1" dirty="0">
                <a:solidFill>
                  <a:srgbClr val="000000"/>
                </a:solidFill>
                <a:latin typeface="Source Sans Pro" panose="020B0503030403020204" pitchFamily="34" charset="0"/>
                <a:ea typeface="Source Sans Pro" panose="020B0503030403020204" pitchFamily="34" charset="0"/>
              </a:rPr>
              <a:t>Harjoituksen purku</a:t>
            </a:r>
          </a:p>
          <a:p>
            <a:pPr>
              <a:spcBef>
                <a:spcPts val="600"/>
              </a:spcBef>
              <a:defRPr/>
            </a:pPr>
            <a:r>
              <a:rPr lang="fi-FI" sz="1200" dirty="0">
                <a:solidFill>
                  <a:prstClr val="black"/>
                </a:solidFill>
                <a:latin typeface="Source Sans Pro"/>
                <a:ea typeface="Source Sans Pro"/>
                <a:cs typeface="Segoe UI"/>
              </a:rPr>
              <a:t>Voitte keskustella esimerkiksi, mitä oppilaat </a:t>
            </a:r>
            <a:r>
              <a:rPr lang="fi-FI" sz="1200" dirty="0">
                <a:solidFill>
                  <a:prstClr val="black"/>
                </a:solidFill>
                <a:latin typeface="Source Sans Pro"/>
                <a:ea typeface="Source Sans Pro"/>
                <a:cs typeface="Arial"/>
              </a:rPr>
              <a:t>huomasivat harjoituksen aikana, miltä liike kehossa tuntui, huomasivatko oppilaat harjoituksen aikana harjoitukseen liittymättömiä ajatuksia tai tunteita. </a:t>
            </a:r>
          </a:p>
          <a:p>
            <a:pPr>
              <a:spcBef>
                <a:spcPts val="600"/>
              </a:spcBef>
              <a:defRPr/>
            </a:pPr>
            <a:r>
              <a:rPr lang="fi-FI" sz="1200" dirty="0">
                <a:solidFill>
                  <a:prstClr val="black"/>
                </a:solidFill>
                <a:latin typeface="Source Sans Pro"/>
                <a:ea typeface="Source Sans Pro"/>
                <a:cs typeface="Segoe UI"/>
              </a:rPr>
              <a:t>Mikäli oppilaat kokevat, että huomio harhaili harjoituksen aikana muihin asioihin tai omiin ajatuksiin, voit selittää asiaa seuraavasti: ”On tavallista, että mielemme harhautuu erilaisiin asioihin. Sitä meidän mieli tekee, ajattelee ja tuntee. Voit siis kiittää itseäsi, kun huomasit näitä tuiki tavallisia mielen liikkeitä. Ne jäävät meiltä nimittäin yllättävän usein huomaamatta. Harjoittamalla tietoisuustaitoja voimme opettaa mieltä suuntaamaan ajatuksemme haluamaamme kohteeseen.”</a:t>
            </a:r>
            <a:endParaRPr lang="en-US" sz="1200" dirty="0">
              <a:solidFill>
                <a:prstClr val="black"/>
              </a:solidFill>
              <a:latin typeface="Source Sans Pro"/>
              <a:ea typeface="Source Sans Pro"/>
              <a:cs typeface="Segoe UI"/>
            </a:endParaRPr>
          </a:p>
          <a:p>
            <a:pPr>
              <a:spcBef>
                <a:spcPts val="1000"/>
              </a:spcBef>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lang="fi-FI" sz="1200" dirty="0">
                <a:solidFill>
                  <a:prstClr val="black"/>
                </a:solidFill>
                <a:latin typeface="Source Sans Pro"/>
                <a:ea typeface="Source Sans Pro"/>
                <a:cs typeface="Arial"/>
              </a:rPr>
              <a:t>Tallenne </a:t>
            </a:r>
            <a:r>
              <a:rPr lang="fi-FI" sz="1200" dirty="0" err="1">
                <a:solidFill>
                  <a:prstClr val="black"/>
                </a:solidFill>
                <a:latin typeface="Source Sans Pro"/>
                <a:ea typeface="Source Sans Pro"/>
                <a:cs typeface="Arial"/>
              </a:rPr>
              <a:t>Howspacessa</a:t>
            </a:r>
            <a:r>
              <a:rPr lang="fi-FI" sz="1200" dirty="0">
                <a:solidFill>
                  <a:prstClr val="black"/>
                </a:solidFill>
                <a:latin typeface="Source Sans Pro"/>
                <a:ea typeface="Source Sans Pro"/>
                <a:cs typeface="Arial"/>
              </a:rPr>
              <a:t> (kesto 3 min 31 s)</a:t>
            </a:r>
            <a:endParaRPr lang="fi-FI" sz="1200" dirty="0">
              <a:solidFill>
                <a:prstClr val="black"/>
              </a:solidFill>
              <a:latin typeface="Source Sans Pro"/>
            </a:endParaRPr>
          </a:p>
          <a:p>
            <a:pPr>
              <a:spcBef>
                <a:spcPts val="600"/>
              </a:spcBef>
              <a:defRPr/>
            </a:pPr>
            <a:endParaRPr lang="fi-FI" sz="1200" b="1" i="0" u="none" strike="noStrike" kern="1200" cap="none" spc="0" baseline="0" noProof="0" dirty="0">
              <a:solidFill>
                <a:prstClr val="black"/>
              </a:solidFill>
              <a:latin typeface="Source Sans Pro"/>
            </a:endParaRPr>
          </a:p>
        </p:txBody>
      </p:sp>
      <p:sp>
        <p:nvSpPr>
          <p:cNvPr id="7" name="TextBox 6" descr="Tekstin taustaväri on sininen. Sininen väri vastaa aktiviteetin tasoa 2.">
            <a:extLst>
              <a:ext uri="{FF2B5EF4-FFF2-40B4-BE49-F238E27FC236}">
                <a16:creationId xmlns:a16="http://schemas.microsoft.com/office/drawing/2014/main" id="{458B62FD-A6F2-D83D-9A68-EBCD6A5BD2A5}"/>
              </a:ext>
            </a:extLst>
          </p:cNvPr>
          <p:cNvSpPr txBox="1"/>
          <p:nvPr/>
        </p:nvSpPr>
        <p:spPr>
          <a:xfrm>
            <a:off x="363013" y="1262711"/>
            <a:ext cx="487721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412A7657-7E35-5823-2550-4E5C8742AB0A}"/>
              </a:ext>
            </a:extLst>
          </p:cNvPr>
          <p:cNvSpPr txBox="1"/>
          <p:nvPr/>
        </p:nvSpPr>
        <p:spPr>
          <a:xfrm>
            <a:off x="478181" y="1323388"/>
            <a:ext cx="4762047"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siirtymätilanteisiin, esim. tunnin aloitukseen tai vaihdettaessa tekemistä oppitunnin aikana. </a:t>
            </a:r>
            <a:r>
              <a:rPr lang="fi-FI" sz="1200" b="0" i="0" dirty="0">
                <a:solidFill>
                  <a:srgbClr val="000000"/>
                </a:solidFill>
                <a:effectLst/>
                <a:latin typeface="Source Sans Pro" panose="020B0503030403020204" pitchFamily="34" charset="0"/>
              </a:rPr>
              <a:t>Voidaan hyödyntää</a:t>
            </a:r>
            <a:r>
              <a:rPr lang="fi-FI" sz="1200" dirty="0">
                <a:solidFill>
                  <a:srgbClr val="000000"/>
                </a:solidFill>
                <a:latin typeface="Source Sans Pro" panose="020B0503030403020204" pitchFamily="34" charset="0"/>
              </a:rPr>
              <a:t>,</a:t>
            </a:r>
            <a:r>
              <a:rPr lang="fi-FI" sz="1200" b="0" i="0" dirty="0">
                <a:solidFill>
                  <a:srgbClr val="000000"/>
                </a:solidFill>
                <a:effectLst/>
                <a:latin typeface="Source Sans Pro" panose="020B0503030403020204" pitchFamily="34" charset="0"/>
              </a:rPr>
              <a:t>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4EED90D2-9AD5-685A-8F3C-0A8CA49AA0B4}"/>
              </a:ext>
              <a:ext uri="{C183D7F6-B498-43B3-948B-1728B52AA6E4}">
                <adec:decorative xmlns:adec="http://schemas.microsoft.com/office/drawing/2017/decorative" val="1"/>
              </a:ext>
            </a:extLst>
          </p:cNvPr>
          <p:cNvSpPr/>
          <p:nvPr/>
        </p:nvSpPr>
        <p:spPr>
          <a:xfrm>
            <a:off x="10751550" y="90658"/>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1F37BB35-0325-E43C-C258-4017FF41CD67}"/>
              </a:ext>
              <a:ext uri="{C183D7F6-B498-43B3-948B-1728B52AA6E4}">
                <adec:decorative xmlns:adec="http://schemas.microsoft.com/office/drawing/2017/decorative" val="1"/>
              </a:ext>
            </a:extLst>
          </p:cNvPr>
          <p:cNvSpPr txBox="1"/>
          <p:nvPr/>
        </p:nvSpPr>
        <p:spPr>
          <a:xfrm>
            <a:off x="10638555" y="104638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7FA94D8E-D248-6BA3-604F-CC41934D62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0073" y="149260"/>
            <a:ext cx="936424" cy="979979"/>
          </a:xfrm>
          <a:prstGeom prst="rect">
            <a:avLst/>
          </a:prstGeom>
        </p:spPr>
      </p:pic>
      <p:sp>
        <p:nvSpPr>
          <p:cNvPr id="13" name="TextBox 12">
            <a:extLst>
              <a:ext uri="{FF2B5EF4-FFF2-40B4-BE49-F238E27FC236}">
                <a16:creationId xmlns:a16="http://schemas.microsoft.com/office/drawing/2014/main" id="{D1101022-4D9B-E987-5049-55CD442EE138}"/>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yhdistyy tietoinen liike sekä kehotietoisuus.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637DB2CA-8E98-E8CE-7FEC-60E4338183D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Laineaskellus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E6CAD78A-D045-FF9E-6DE7-F0404F635B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9422586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C06A6D9A-3475-DF65-73CF-74F0C0E23756}"/>
              </a:ext>
            </a:extLst>
          </p:cNvPr>
          <p:cNvSpPr txBox="1"/>
          <p:nvPr/>
        </p:nvSpPr>
        <p:spPr>
          <a:xfrm>
            <a:off x="414342" y="6580260"/>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D0E514AE-1E04-CF8C-9F59-6406B68392AA}"/>
              </a:ext>
            </a:extLst>
          </p:cNvPr>
          <p:cNvSpPr txBox="1"/>
          <p:nvPr/>
        </p:nvSpPr>
        <p:spPr>
          <a:xfrm>
            <a:off x="5641637" y="1321612"/>
            <a:ext cx="5940056" cy="5293757"/>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vaatii seisomatilan tai istumapaikan oppilaalle.</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lang="fi-FI" sz="1200" i="0" u="none" strike="noStrike" kern="1200" cap="none" spc="0" baseline="0" noProof="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mukava asento. Voit sulkea silmäsi, jos haluat.</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seuraavaksi itseäsi kädestä kiinni. Voit kuvitella, että sinua pitää kädestä joku ihminen tai hahmo, joka on sinulle oikein tärkeä ja ystävällinen.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Voit kuvitella, että tämä ihminen tai hahmo sanoo sinulle jotain mukavaa ja lempeää kuten: "Olet ihana", "Olet tärkeä ja arvokas juuri sellaisena kuin olet", "Olet rakas", tai mitä ikinä sinun tulisi saada kuulla juuri nyt.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Anna huomion levätä hetki käsien lämmössä ja lempeissä sanoissa.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Seuraavaksi voit ottaa vielä muutaman rauhallisen hengityksen ja voit päättää harjoituksen.”</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Aft>
                <a:spcPts val="0"/>
              </a:spcAft>
              <a:buClrTx/>
              <a:buSzTx/>
              <a:buFontTx/>
              <a:buNone/>
              <a:tabLst/>
              <a:defRPr/>
            </a:pPr>
            <a:endParaRPr lang="fi-FI" sz="1200" b="1" dirty="0">
              <a:solidFill>
                <a:prstClr val="black"/>
              </a:solidFill>
              <a:latin typeface="Source Sans Pro" panose="020B0503030403020204" pitchFamily="34" charset="0"/>
              <a:ea typeface="Source Sans Pro" panose="020B0503030403020204" pitchFamily="34" charset="0"/>
              <a:cs typeface="+mn-cs"/>
            </a:endParaRPr>
          </a:p>
          <a:p>
            <a:r>
              <a:rPr lang="fi-FI" sz="1200" b="1" dirty="0">
                <a:solidFill>
                  <a:prstClr val="black"/>
                </a:solidFill>
                <a:latin typeface="Source Sans Pro" panose="020B0503030403020204" pitchFamily="34" charset="0"/>
                <a:ea typeface="Source Sans Pro" panose="020B0503030403020204" pitchFamily="34" charset="0"/>
                <a:cs typeface="Segoe UI"/>
              </a:rPr>
              <a:t>Harjoituksen purku: </a:t>
            </a:r>
            <a:endParaRPr lang="en-US"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Sanallisen purkamisen sijaan tässä tehtävässä on tärkeää jäädä hetkeksi harjoituksen aiheuttamaan myönteiseen tunnetilaan. Ota harjoituksen jälkeen rauhallinen siirtymä seuraavaan tehtävään, jotta ei kiirehditä liian nopeasti pois positiivisesta tunteesta. </a:t>
            </a: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Jokainen oppilas tekee harjoituksen itsenäisesti. Luokassa ei tarvitse nimetä tunteita ääneen tai kertoa niistä muille. Tunteet voivat olla hyvin henkilökohtaisia eikä niiden jakaminen tunnu aina sopivalta luokassa.</a:t>
            </a:r>
          </a:p>
          <a:p>
            <a:pPr marL="0" marR="0" lvl="0" indent="0" algn="l" defTabSz="914400" rtl="0" eaLnBrk="1" fontAlgn="auto" latinLnBrk="0" hangingPunct="1">
              <a:lnSpc>
                <a:spcPct val="100000"/>
              </a:lnSpc>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Tallenne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Howspacessa</a:t>
            </a:r>
            <a:r>
              <a:rPr lang="fi-FI" sz="1200" dirty="0">
                <a:solidFill>
                  <a:prstClr val="black"/>
                </a:solidFill>
                <a:latin typeface="Source Sans Pro" panose="020B0503030403020204" pitchFamily="34" charset="0"/>
                <a:ea typeface="Source Sans Pro" panose="020B0503030403020204" pitchFamily="34" charset="0"/>
              </a:rPr>
              <a:t> (kesto 1 min 34 s)</a:t>
            </a:r>
            <a:endParaRPr lang="fi-FI" sz="1200" dirty="0">
              <a:solidFill>
                <a:prstClr val="black"/>
              </a:solidFill>
              <a:latin typeface="Source Sans Pro" panose="020B0503030403020204" pitchFamily="34" charset="0"/>
              <a:ea typeface="Source Sans Pro" panose="020B0503030403020204" pitchFamily="34" charset="0"/>
              <a:cs typeface="Segoe UI"/>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1">
              <a:ln>
                <a:noFill/>
              </a:ln>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44529" y="1526468"/>
            <a:ext cx="4762047" cy="3970318"/>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Harjoitus </a:t>
            </a:r>
            <a:r>
              <a:rPr lang="fi-FI" sz="1200" dirty="0"/>
              <a:t>auttaa kehittämään lempeää ja hyväksyvää suhdetta itseen (ns. itsemyötätunto), mikä vähentää itsekritiikkiä ja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t>Harjoitusten avulla voi myös kehittää sosiaalista vuorovaikutusta ja empatiaa muita kohtaan.</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Tehtävän voi yhdistää tunnetaitoharjoitteluun.</a:t>
            </a:r>
            <a:endParaRPr lang="fi-FI" sz="1200" i="0" u="none" strike="noStrike" kern="1200" cap="none" spc="0" baseline="0" dirty="0">
              <a:solidFill>
                <a:prstClr val="black"/>
              </a:solidFill>
              <a:latin typeface="Source Sans Pro"/>
            </a:endParaRPr>
          </a:p>
          <a:p>
            <a:pPr>
              <a:defRPr/>
            </a:pPr>
            <a:r>
              <a:rPr lang="fi-FI" sz="1200" dirty="0">
                <a:solidFill>
                  <a:prstClr val="black"/>
                </a:solidFill>
                <a:latin typeface="Source Sans Pro"/>
              </a:rPr>
              <a:t>Sopii tietoisuustaitoharjoituksia aiemmin tehneille oppilaille, kun luokka on rauhallinen ja vastaanottavainen harjoituksen tekemiseen.</a:t>
            </a:r>
          </a:p>
          <a:p>
            <a:pPr>
              <a:defRPr/>
            </a:pPr>
            <a:r>
              <a:rPr lang="fi-FI" sz="1200" dirty="0">
                <a:solidFill>
                  <a:prstClr val="black"/>
                </a:solidFill>
                <a:latin typeface="Source Sans Pro"/>
              </a:rPr>
              <a:t> </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Tietoisuustaitoharjoituksia on hyvä tehdä päivittäin</a:t>
            </a:r>
            <a:endParaRPr lang="en-US" sz="1200" dirty="0">
              <a:solidFill>
                <a:prstClr val="black"/>
              </a:solidFill>
              <a:latin typeface="Source Sans Pro"/>
            </a:endParaRPr>
          </a:p>
          <a:p>
            <a:pPr>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Lyhyt harjoitus, jossa harjoitellaan lempeää ja hyväksyvää sisäistä puhetta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Käsi kädessä</a:t>
            </a: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2799552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C06A6D9A-3475-DF65-73CF-74F0C0E23756}"/>
              </a:ext>
            </a:extLst>
          </p:cNvPr>
          <p:cNvSpPr txBox="1"/>
          <p:nvPr/>
        </p:nvSpPr>
        <p:spPr>
          <a:xfrm>
            <a:off x="412687" y="6509114"/>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D0E514AE-1E04-CF8C-9F59-6406B68392AA}"/>
              </a:ext>
            </a:extLst>
          </p:cNvPr>
          <p:cNvSpPr txBox="1"/>
          <p:nvPr/>
        </p:nvSpPr>
        <p:spPr>
          <a:xfrm>
            <a:off x="5764925" y="1274373"/>
            <a:ext cx="5882546" cy="570925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vaatii seisomatilan tai istumapaikan oppilaalle.</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ryhdikäs asento. Voit sulkea silmäsi, jos se tuntuu hyvältä tai kohdistaa katseesi alaviistoon lattiaa kohti.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Kuvittele itsesi tekemässä jotain oikein kivaa, josta pidät paljon. Kuvittele sinne myös tärkeät ihmiset kanssasi. Kuvittele, kuinka naurat ja iloitset sinulle tärkeiden ihmisten kanssa.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Tunne, miltä ilo tuntuu kehossasi. Anna huomiosi olla hetken aikaa ilon tunteessa.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Seuraavaksi kuvittele mielessäsi se tila, jossa olet nyt. Mieti, miltä siellä näyttää ja keitä ympärilläsi on. Kun olet valmis palaamaan takaisin tähän tilaan, voit avata silmät, jos ne olivat suljettuina.”</a:t>
            </a:r>
          </a:p>
          <a:p>
            <a:pPr>
              <a:spcBef>
                <a:spcPts val="600"/>
              </a:spcBef>
            </a:pPr>
            <a:endParaRPr lang="fi-FI" sz="1200" dirty="0">
              <a:solidFill>
                <a:prstClr val="black"/>
              </a:solidFill>
              <a:highlight>
                <a:srgbClr val="FFFF00"/>
              </a:highlight>
              <a:latin typeface="Source Sans Pro" panose="020B0503030403020204" pitchFamily="34" charset="0"/>
              <a:ea typeface="Source Sans Pro" panose="020B0503030403020204" pitchFamily="34" charset="0"/>
              <a:cs typeface="Segoe UI"/>
            </a:endParaRPr>
          </a:p>
          <a:p>
            <a:r>
              <a:rPr lang="fi-FI" sz="1200" b="1" dirty="0">
                <a:solidFill>
                  <a:prstClr val="black"/>
                </a:solidFill>
                <a:latin typeface="Source Sans Pro" panose="020B0503030403020204" pitchFamily="34" charset="0"/>
                <a:ea typeface="Source Sans Pro" panose="020B0503030403020204" pitchFamily="34" charset="0"/>
                <a:cs typeface="Segoe UI"/>
              </a:rPr>
              <a:t>Harjoituksen purku: </a:t>
            </a:r>
            <a:endParaRPr lang="en-US"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Sanallisen purkamisen sijaan tässä tehtävässä on tärkeää jäädä hetkeksi harjoituksen aiheuttamaan myönteiseen tunnetilaan. Ota harjoituksen jälkeen rauhallinen siirtymä seuraavaan tehtävään, jotta ei kiirehditä liian nopeasti pois positiivisesta tunteesta. </a:t>
            </a: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Jokainen oppilas tekee harjoituksen itsenäisesti. Luokassa ei tarvitse nimetä tunteita ääneen tai kertoa niistä muille. Tunteet voivat olla hyvin henkilökohtaisia eikä niiden jakaminen tunnu aina sopivalta luokassa.</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lang="fi-FI" sz="1200" dirty="0">
                <a:solidFill>
                  <a:prstClr val="black"/>
                </a:solidFill>
                <a:latin typeface="Source Sans Pro" panose="020B0503030403020204" pitchFamily="34" charset="0"/>
                <a:ea typeface="Source Sans Pro" panose="020B0503030403020204" pitchFamily="34" charset="0"/>
                <a:cs typeface="+mn-cs"/>
              </a:rPr>
              <a:t>Tallenne</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Howspacessa</a:t>
            </a:r>
            <a:r>
              <a:rPr lang="fi-FI" sz="1200" dirty="0">
                <a:solidFill>
                  <a:prstClr val="black"/>
                </a:solidFill>
                <a:latin typeface="Source Sans Pro" panose="020B0503030403020204" pitchFamily="34" charset="0"/>
                <a:ea typeface="Source Sans Pro" panose="020B0503030403020204" pitchFamily="34" charset="0"/>
              </a:rPr>
              <a:t> (kesto 1 min 54 s)</a:t>
            </a:r>
            <a:endParaRPr lang="fi-FI" sz="1200" i="0" u="none" strike="noStrike" kern="1200" cap="none" spc="0" baseline="0" noProof="0" dirty="0">
              <a:solidFill>
                <a:prstClr val="black"/>
              </a:solidFill>
              <a:highlight>
                <a:srgbClr val="FFFF00"/>
              </a:highlight>
              <a:latin typeface="Source Sans Pro" panose="020B0503030403020204" pitchFamily="34" charset="0"/>
              <a:ea typeface="Source Sans Pro" panose="020B0503030403020204" pitchFamily="34" charset="0"/>
            </a:endParaRPr>
          </a:p>
          <a:p>
            <a:pPr>
              <a:spcBef>
                <a:spcPts val="600"/>
              </a:spcBef>
            </a:pPr>
            <a:endParaRPr lang="fi-FI" sz="1200" dirty="0">
              <a:solidFill>
                <a:prstClr val="black"/>
              </a:solidFill>
              <a:latin typeface="Source Sans Pro" panose="020B0503030403020204" pitchFamily="34" charset="0"/>
              <a:ea typeface="Source Sans Pro" panose="020B0503030403020204" pitchFamily="34" charset="0"/>
              <a:cs typeface="Segoe UI"/>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1">
              <a:ln>
                <a:noFill/>
              </a:ln>
              <a:effectLs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44529" y="1526468"/>
            <a:ext cx="4762047" cy="4524315"/>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lang="fi-FI" sz="1200" dirty="0">
                <a:solidFill>
                  <a:prstClr val="black"/>
                </a:solidFill>
                <a:latin typeface="Source Sans Pro"/>
              </a:rPr>
              <a:t> Harjoituksen avulla voi kehittää sosiaalista vuorovaikutusta ja empatiaa muita kohtaan. Harjoitus kehittää myös tunteiden tunnistamista. </a:t>
            </a:r>
            <a:r>
              <a:rPr kumimoji="0" lang="fi-FI" sz="1200" i="0" u="none" strike="noStrike" kern="1200" cap="none" spc="0" normalizeH="0" baseline="0" dirty="0">
                <a:ln>
                  <a:noFill/>
                </a:ln>
                <a:solidFill>
                  <a:prstClr val="black"/>
                </a:solidFill>
                <a:effectLst/>
                <a:uLnTx/>
                <a:uFillTx/>
                <a:latin typeface="Source Sans Pro"/>
                <a:ea typeface="+mn-ea"/>
                <a:cs typeface="+mn-cs"/>
              </a:rPr>
              <a:t>Tietoisuustaitoharjoittelulla on myönteisiä vaikutuksia psyykkiseen </a:t>
            </a:r>
            <a:r>
              <a:rPr lang="fi-FI" sz="1200" dirty="0">
                <a:solidFill>
                  <a:prstClr val="black"/>
                </a:solidFill>
                <a:latin typeface="Source Sans Pro"/>
              </a:rPr>
              <a:t>ja sosiaaliseen hyvinvointiin ja </a:t>
            </a:r>
            <a:r>
              <a:rPr kumimoji="0" lang="fi-FI" sz="1200" i="0" u="none" strike="noStrike" kern="1200" cap="none" spc="0" normalizeH="0" baseline="0" dirty="0">
                <a:ln>
                  <a:noFill/>
                </a:ln>
                <a:solidFill>
                  <a:prstClr val="black"/>
                </a:solidFill>
                <a:effectLst/>
                <a:uLnTx/>
                <a:uFillTx/>
                <a:latin typeface="Source Sans Pro"/>
                <a:ea typeface="+mn-ea"/>
                <a:cs typeface="+mn-cs"/>
              </a:rPr>
              <a:t>itsesäätelyyn.</a:t>
            </a:r>
            <a:r>
              <a:rPr lang="fi-FI" sz="1200" dirty="0">
                <a:solidFill>
                  <a:prstClr val="black"/>
                </a:solidFill>
                <a:latin typeface="Source Sans Pro"/>
              </a:rPr>
              <a:t>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Harjoituksen voi tehdä tunnin aloituksessa tai lopetuksessa. Harjoitusta voi hyödyntää tunnetaitoharjoittelun osana. Sopii tietoisuustaitoharjoituksia aiemmin tehneille oppilaille.</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Tietoisuustaitoharjoituksia on hyvä tehdä päivittäin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p>
          <a:p>
            <a:pPr marL="0" marR="0" lvl="0" indent="0" algn="l" defTabSz="914400" eaLnBrk="1" fontAlgn="auto" latinLnBrk="0" hangingPunct="1">
              <a:lnSpc>
                <a:spcPct val="100000"/>
              </a:lnSpc>
              <a:spcBef>
                <a:spcPts val="0"/>
              </a:spcBef>
              <a:spcAft>
                <a:spcPts val="0"/>
              </a:spcAft>
              <a:buClrTx/>
              <a:buSzTx/>
              <a:buFontTx/>
              <a:buNone/>
              <a:tabLst/>
              <a:defRPr/>
            </a:pPr>
            <a:endParaRPr lang="fi-FI" sz="1200" b="1"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a:t>
            </a:r>
          </a:p>
          <a:p>
            <a:pPr>
              <a:defRPr/>
            </a:pPr>
            <a:endParaRPr lang="fi-FI" sz="1200" dirty="0">
              <a:solidFill>
                <a:prstClr val="black"/>
              </a:solidFill>
              <a:latin typeface="Source Sans Pro"/>
              <a:ea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 tai Arvaa tunne –harjoitusta (taso 3).</a:t>
            </a:r>
            <a:endParaRPr lang="fi-FI" dirty="0"/>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Lyhyt harjoitus, jossa harjoitellaan tunteiden tunnistamista ja kehotietoisuutta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Sukellus iloon</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5590050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C06A6D9A-3475-DF65-73CF-74F0C0E23756}"/>
              </a:ext>
            </a:extLst>
          </p:cNvPr>
          <p:cNvSpPr txBox="1"/>
          <p:nvPr/>
        </p:nvSpPr>
        <p:spPr>
          <a:xfrm>
            <a:off x="470197" y="6512594"/>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D0E514AE-1E04-CF8C-9F59-6406B68392AA}"/>
              </a:ext>
            </a:extLst>
          </p:cNvPr>
          <p:cNvSpPr txBox="1"/>
          <p:nvPr/>
        </p:nvSpPr>
        <p:spPr>
          <a:xfrm>
            <a:off x="5824273" y="1347916"/>
            <a:ext cx="6083828" cy="5755422"/>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tehdään omalla paikalla seisten tai istuen.</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lang="fi-FI" sz="1200" i="0" u="none" strike="noStrike" kern="1200" cap="none" spc="0" baseline="0" noProof="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ryhdikäs asento. Voit sulkea silmäsi, jos se tuntuu hyvältä, tai suunnata katseen alaviistoon.</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Keskity hengitykseesi. Voit antaa huomion levätä hengityksessäsi joko vatsalla, rintakehällä tai nenän seudulla. Näitä kutsutaan huomion ankkureiksi.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Seuraavaksi voit keskittyä johonkin näistä kolmesta ankkurista: vatsaan, rintakehään tai nenään, ja tarkkailla hengitystäsi tässä ankkurissa.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Jos huomaat, että mieleesi tulee ajatuksia, voit kuvitella ne saippuakupliksi: Puhkaise kupla sormella, ja palauta huomio takaisin ankkuriisi.</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lopuksi vielä muutama syvä hengitys. Kun olet valmis, voit päättää harjoituksen ja avata silmäsi, jos ne olivat suljettuina.”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pPr>
            <a:r>
              <a:rPr lang="fi-FI" sz="1200" b="1" dirty="0">
                <a:solidFill>
                  <a:prstClr val="black"/>
                </a:solidFill>
                <a:latin typeface="Source Sans Pro" panose="020B0503030403020204" pitchFamily="34" charset="0"/>
                <a:ea typeface="Source Sans Pro" panose="020B0503030403020204" pitchFamily="34" charset="0"/>
                <a:cs typeface="Segoe UI"/>
              </a:rPr>
              <a:t>Harjoituksen purku: </a:t>
            </a:r>
            <a:endParaRPr lang="en-US"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Voit yhdistää tämän tehtävän tunnetaitotehtäviin. Purkamisen sijaan tätä tehtävää kannattaa pohjustaa etukäteen. Luokassa on hyvä käydä keskustelua erilaisista ajatuksista ja tunteista ennen tehtävän tekemistä, jotta lapsen on helpompi nimetä ajatuksia mielessään.</a:t>
            </a: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Jokainen oppilas tekee harjoituksen itsenäisesti. Luokassa ei tarvitse nimetä ajatuksia ääneen tai kertoa niistä muille. Ajatukset voivat olla hyvin henkilökohtaisia eikä niiden jakaminen tunnu aina sopivalta luokassa.</a:t>
            </a:r>
          </a:p>
          <a:p>
            <a:pPr>
              <a:spcBef>
                <a:spcPts val="18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Äänite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Howspacessa</a:t>
            </a:r>
            <a:r>
              <a:rPr lang="fi-FI" sz="1200" dirty="0">
                <a:solidFill>
                  <a:prstClr val="black"/>
                </a:solidFill>
                <a:latin typeface="Source Sans Pro" panose="020B0503030403020204" pitchFamily="34" charset="0"/>
                <a:ea typeface="Source Sans Pro" panose="020B0503030403020204" pitchFamily="34" charset="0"/>
              </a:rPr>
              <a:t> (kesto 2 min 8 s)</a:t>
            </a:r>
            <a:endParaRPr lang="fi-FI" sz="1200" i="0" u="none" strike="noStrike" kern="1200" cap="none" spc="0" baseline="0" noProof="0" dirty="0">
              <a:solidFill>
                <a:prstClr val="black"/>
              </a:solidFill>
              <a:highlight>
                <a:srgbClr val="FFFF00"/>
              </a:highlight>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1800"/>
              </a:spcBef>
              <a:spcAft>
                <a:spcPts val="0"/>
              </a:spcAft>
              <a:buClrTx/>
              <a:buSzTx/>
              <a:buFontTx/>
              <a:buNone/>
              <a:tabLst/>
              <a:defRPr/>
            </a:pPr>
            <a:endParaRPr kumimoji="0" lang="fi-FI" sz="1200" b="1" i="0" u="none" strike="noStrike" kern="1200" cap="none" spc="0" normalizeH="0" baseline="0" noProof="1">
              <a:ln>
                <a:noFill/>
              </a:ln>
              <a:effectLst/>
              <a:highlight>
                <a:srgbClr val="FFFF00"/>
              </a:highlight>
              <a:uLnTx/>
              <a:uFillTx/>
              <a:latin typeface="Source Sans Pro"/>
              <a:ea typeface="+mn-ea"/>
              <a:cs typeface="+mn-cs"/>
            </a:endParaRPr>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62BFD9"/>
          </a:solidFill>
          <a:ln>
            <a:solidFill>
              <a:srgbClr val="62BFD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23042" y="1456217"/>
            <a:ext cx="4762047" cy="4893647"/>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a:t>
            </a:r>
            <a:r>
              <a:rPr lang="fi-FI" sz="1200" dirty="0">
                <a:solidFill>
                  <a:prstClr val="black"/>
                </a:solidFill>
                <a:latin typeface="Source Sans Pro"/>
              </a:rPr>
              <a:t> </a:t>
            </a:r>
            <a:r>
              <a:rPr kumimoji="0" lang="fi-FI" sz="1200" i="0" u="none" strike="noStrike" kern="1200" cap="none" spc="0" normalizeH="0" baseline="0" dirty="0">
                <a:ln>
                  <a:noFill/>
                </a:ln>
                <a:solidFill>
                  <a:prstClr val="black"/>
                </a:solidFill>
                <a:effectLst/>
                <a:uLnTx/>
                <a:uFillTx/>
                <a:latin typeface="Source Sans Pro"/>
                <a:ea typeface="+mn-ea"/>
                <a:cs typeface="+mn-cs"/>
              </a:rPr>
              <a:t>kehittää oppilaiden</a:t>
            </a:r>
            <a:r>
              <a:rPr lang="fi-FI" sz="1200" dirty="0">
                <a:solidFill>
                  <a:prstClr val="black"/>
                </a:solidFill>
                <a:latin typeface="Source Sans Pro"/>
              </a:rPr>
              <a:t> tietoisuustaitoja ja </a:t>
            </a:r>
            <a:r>
              <a:rPr kumimoji="0" lang="fi-FI" sz="1200" i="0" u="none" strike="noStrike" kern="1200" cap="none" spc="0" normalizeH="0" baseline="0" dirty="0">
                <a:ln>
                  <a:noFill/>
                </a:ln>
                <a:solidFill>
                  <a:prstClr val="black"/>
                </a:solidFill>
                <a:effectLst/>
                <a:uLnTx/>
                <a:uFillTx/>
                <a:latin typeface="Source Sans Pro"/>
                <a:ea typeface="+mn-ea"/>
                <a:cs typeface="+mn-cs"/>
              </a:rPr>
              <a:t>tunnetaitoja.</a:t>
            </a:r>
            <a:r>
              <a:rPr lang="fi-FI" sz="1200" dirty="0">
                <a:solidFill>
                  <a:prstClr val="black"/>
                </a:solidFill>
                <a:latin typeface="Source Sans Pro"/>
              </a:rPr>
              <a:t> Harjoituksen tarkoituksena on auttaa havainnoimaan ajatuksia ja säätelemään tarkkaavuuden kohdentumista. Taitoa tarvitaan sekä tunteiden säätelyn osana että keskittymisen tukena.</a:t>
            </a:r>
            <a:r>
              <a:rPr kumimoji="0" lang="fi-FI" sz="1200" i="0" u="none" strike="noStrike" kern="1200" cap="none" spc="0" normalizeH="0" baseline="0" dirty="0">
                <a:ln>
                  <a:noFill/>
                </a:ln>
                <a:solidFill>
                  <a:prstClr val="black"/>
                </a:solidFill>
                <a:effectLst/>
                <a:uLnTx/>
                <a:uFillTx/>
                <a:latin typeface="Source Sans Pro"/>
                <a:ea typeface="+mn-ea"/>
                <a:cs typeface="+mn-cs"/>
              </a:rPr>
              <a:t>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Harjoituksen voi tehdä esim. tunnin aloituksessa tai lopetuksessa. Harjoitusta voi hyödyntää tunnetaitoharjoittelun osana. Sopii tietoisuustaitoharjoituksia aiemmin tehneille oppilaille.</a:t>
            </a:r>
            <a:endParaRPr lang="fi-FI" sz="1200" i="0" u="none" strike="noStrike" kern="1200" cap="none" spc="0" baseline="0" dirty="0">
              <a:solidFill>
                <a:prstClr val="black"/>
              </a:solidFill>
              <a:latin typeface="Source Sans Pro"/>
            </a:endParaRPr>
          </a:p>
          <a:p>
            <a:pPr>
              <a:defRPr/>
            </a:pPr>
            <a:r>
              <a:rPr lang="fi-FI" sz="1200" dirty="0">
                <a:solidFill>
                  <a:prstClr val="black"/>
                </a:solidFill>
                <a:latin typeface="Source Sans Pro"/>
              </a:rPr>
              <a:t>Kun harjoitus tehdään ensimmäistä kertaa, on tärkeää että luokka on rauhallinen ja vastaanottavainen oppimaan uutta. </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Tietoisuustaitoharjoituksia on hyvä tehdä päivittäin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Muutama minuutti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 </a:t>
            </a:r>
            <a:r>
              <a:rPr lang="fi-FI" sz="1200" dirty="0">
                <a:solidFill>
                  <a:prstClr val="black"/>
                </a:solidFill>
                <a:latin typeface="Source Sans Pro"/>
              </a:rPr>
              <a:t>Ryhmässä, mutta jokainen tekee oman harjoituksen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2, alakoulussa taso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a:t>
            </a:r>
            <a:endParaRPr lang="fi-FI" sz="1200" dirty="0">
              <a:solidFill>
                <a:prstClr val="black"/>
              </a:solidFill>
              <a:latin typeface="Source Sans Pro"/>
            </a:endParaRP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Lyhyt harjoitus, jossa harjoitellaan huomion kohdistamista hengitykseen ja ajatuksiin</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Saippuakupla</a:t>
            </a: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3862484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EC170-1388-2852-5AAF-D19FF879D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773FC-364F-A8BB-C081-C5FBD9DE82FD}"/>
              </a:ext>
            </a:extLst>
          </p:cNvPr>
          <p:cNvSpPr>
            <a:spLocks noGrp="1"/>
          </p:cNvSpPr>
          <p:nvPr>
            <p:ph type="ctrTitle"/>
          </p:nvPr>
        </p:nvSpPr>
        <p:spPr>
          <a:xfrm>
            <a:off x="1524000" y="1480126"/>
            <a:ext cx="91440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Tietoisuustaitoharjoituksia</a:t>
            </a:r>
            <a:br>
              <a:rPr lang="fi-FI" sz="5400" b="1" noProof="0" dirty="0">
                <a:latin typeface="Source Sans Pro" panose="020B0503030403020204" pitchFamily="34" charset="0"/>
                <a:ea typeface="Source Sans Pro" panose="020B0503030403020204" pitchFamily="34" charset="0"/>
              </a:rPr>
            </a:br>
            <a:r>
              <a:rPr lang="fi-FI" sz="5400" b="1" noProof="0" dirty="0">
                <a:latin typeface="Source Sans Pro" panose="020B0503030403020204" pitchFamily="34" charset="0"/>
                <a:ea typeface="Source Sans Pro" panose="020B0503030403020204" pitchFamily="34" charset="0"/>
              </a:rPr>
              <a:t>taso 3</a:t>
            </a:r>
          </a:p>
        </p:txBody>
      </p:sp>
      <p:pic>
        <p:nvPicPr>
          <p:cNvPr id="6" name="Picture 5" descr="SchoolWell-hankkeen logo.">
            <a:extLst>
              <a:ext uri="{FF2B5EF4-FFF2-40B4-BE49-F238E27FC236}">
                <a16:creationId xmlns:a16="http://schemas.microsoft.com/office/drawing/2014/main" id="{927AC34B-7C84-95A2-AF09-202FB56FA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35" y="370841"/>
            <a:ext cx="1306946" cy="1311303"/>
          </a:xfrm>
          <a:prstGeom prst="rect">
            <a:avLst/>
          </a:prstGeom>
        </p:spPr>
      </p:pic>
      <p:grpSp>
        <p:nvGrpSpPr>
          <p:cNvPr id="7" name="Ryhmä 6">
            <a:extLst>
              <a:ext uri="{FF2B5EF4-FFF2-40B4-BE49-F238E27FC236}">
                <a16:creationId xmlns:a16="http://schemas.microsoft.com/office/drawing/2014/main" id="{542A250F-176C-EACD-C7CB-B1FCD5674654}"/>
              </a:ext>
            </a:extLst>
          </p:cNvPr>
          <p:cNvGrpSpPr/>
          <p:nvPr/>
        </p:nvGrpSpPr>
        <p:grpSpPr>
          <a:xfrm>
            <a:off x="10290242" y="418690"/>
            <a:ext cx="1484923" cy="1252821"/>
            <a:chOff x="10525561" y="239477"/>
            <a:chExt cx="1484923" cy="1252821"/>
          </a:xfrm>
        </p:grpSpPr>
        <p:sp>
          <p:nvSpPr>
            <p:cNvPr id="3" name="Suorakulmio 2">
              <a:extLst>
                <a:ext uri="{FF2B5EF4-FFF2-40B4-BE49-F238E27FC236}">
                  <a16:creationId xmlns:a16="http://schemas.microsoft.com/office/drawing/2014/main" id="{972F4BEB-58C5-C339-3632-6F4E05742486}"/>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iruutu 3">
              <a:extLst>
                <a:ext uri="{FF2B5EF4-FFF2-40B4-BE49-F238E27FC236}">
                  <a16:creationId xmlns:a16="http://schemas.microsoft.com/office/drawing/2014/main" id="{493A626E-286D-A474-EBDF-22B9F1B8BE1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5AD3069F-BAC8-66A2-B786-5E963BCF58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grpSp>
    </p:spTree>
    <p:extLst>
      <p:ext uri="{BB962C8B-B14F-4D97-AF65-F5344CB8AC3E}">
        <p14:creationId xmlns:p14="http://schemas.microsoft.com/office/powerpoint/2010/main" val="1953185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7B25F-41EB-0310-E22B-61586D58ADD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BB84E89-0757-C694-CA7B-C198F2171DD5}"/>
              </a:ext>
            </a:extLst>
          </p:cNvPr>
          <p:cNvSpPr txBox="1"/>
          <p:nvPr/>
        </p:nvSpPr>
        <p:spPr>
          <a:xfrm>
            <a:off x="5381060" y="1277088"/>
            <a:ext cx="6492214" cy="4894659"/>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r>
              <a:rPr lang="fi-FI" sz="1200" b="1" dirty="0">
                <a:solidFill>
                  <a:prstClr val="black"/>
                </a:solidFill>
                <a:latin typeface="Source Sans Pro"/>
              </a:rPr>
              <a:t> (jatkuu seuraavalla dialla)</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Harjoitus tehdään istuen omalla paikallaan.</a:t>
            </a: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a:t>
            </a:r>
            <a:endParaRPr lang="fi-FI" dirty="0"/>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i="0" u="none" strike="noStrike" kern="1200" cap="none" spc="0" baseline="0" noProof="0" dirty="0">
              <a:solidFill>
                <a:prstClr val="black"/>
              </a:solidFill>
              <a:latin typeface="Source Sans Pro"/>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istuma-asento. Voit tuntea, kuinka jalkasi ovat tukevasti lattiaa vasten, selkä on suorana, ja pää selkärangan jatkeena. Ensimmäinen elementti on maa, eli kiinnitämme huomion ensin ympäristöömme. Koeta etsiä katseellasi ympäristöstä viisi vihreää asiaa.</a:t>
            </a:r>
            <a:endParaRPr lang="fi-FI" sz="1200" b="0" dirty="0">
              <a:latin typeface="Source Sans Pro" panose="020B0503030403020204" pitchFamily="34" charset="0"/>
              <a:ea typeface="Source Sans Pro" panose="020B0503030403020204" pitchFamily="34" charset="0"/>
            </a:endParaRPr>
          </a:p>
          <a:p>
            <a:pPr lvl="1"/>
            <a:br>
              <a:rPr lang="fi-FI" sz="1200" b="0" dirty="0">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Kun olet kiinnittänyt huomiota ympäristöösi, voit sulkea silmäsi, jos se tuntuu hyvältä, tai kohdistaa katseesi alaviistoon lattiaa kohti. </a:t>
            </a:r>
            <a:endParaRPr lang="fi-FI" sz="1200" b="0" dirty="0">
              <a:latin typeface="Source Sans Pro" panose="020B0503030403020204" pitchFamily="34" charset="0"/>
              <a:ea typeface="Source Sans Pro" panose="020B0503030403020204" pitchFamily="34" charset="0"/>
            </a:endParaRPr>
          </a:p>
          <a:p>
            <a:pPr lvl="1"/>
            <a:br>
              <a:rPr lang="fi-FI" sz="1200" b="0" dirty="0">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Toinen elementti, johon kiinnitämme huomion, on ilma. Hengitä kerran syvään sisään, ja hitaasti ulos. Tunnustele, miltä ilmavirta tuntuu sieraimissa sisään- ja uloshengityksellä. Onko ilma lämmintä vai kylmää? Miten vatsa nousee, kun hengität sisään, ja laskee, kun hengität ulos?</a:t>
            </a:r>
            <a:endParaRPr lang="fi-FI" sz="1200" b="0" dirty="0">
              <a:latin typeface="Source Sans Pro" panose="020B0503030403020204" pitchFamily="34" charset="0"/>
              <a:ea typeface="Source Sans Pro" panose="020B0503030403020204" pitchFamily="34" charset="0"/>
            </a:endParaRPr>
          </a:p>
          <a:p>
            <a:pPr lvl="1"/>
            <a:br>
              <a:rPr lang="fi-FI" sz="1200" b="0" dirty="0">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Seuraava elementti, johon kiinnitämme huomiomme, on vesi. Voit suunnata huomiosi suuhusi, johon voit alkaa kerryttämään hiljalleen sylkeä. Tunne miltä sylki tuntuu suussa, suun sivuilla, ja kielen päällä. Syljen erittyminen rauhoittaa kehoasi, sillä se valmistautuu rentoutumista vaativaan tapahtumaan, ruoansulatukseen. Voit antaa kehon rentoutua vielä hetken samalla kun kiinnität huomiota suun tuntemuksiin.</a:t>
            </a:r>
            <a:endParaRPr lang="fi-FI" sz="1200" b="0" dirty="0">
              <a:effectLst/>
              <a:latin typeface="Source Sans Pro" panose="020B0503030403020204" pitchFamily="34" charset="0"/>
              <a:ea typeface="Source Sans Pro" panose="020B0503030403020204" pitchFamily="34" charset="0"/>
            </a:endParaRPr>
          </a:p>
          <a:p>
            <a:pPr lvl="1"/>
            <a:br>
              <a:rPr lang="fi-FI" sz="1100" b="0" dirty="0">
                <a:effectLst/>
                <a:latin typeface="Source Sans Pro" panose="020B0503030403020204" pitchFamily="34" charset="0"/>
                <a:ea typeface="Source Sans Pro" panose="020B0503030403020204" pitchFamily="34" charset="0"/>
              </a:rPr>
            </a:br>
            <a:endParaRPr lang="fi-FI" sz="1100" i="0" u="none" strike="noStrike" kern="1200" cap="none" spc="0" baseline="0" dirty="0">
              <a:latin typeface="Source Sans Pro"/>
            </a:endParaRPr>
          </a:p>
        </p:txBody>
      </p:sp>
      <p:sp>
        <p:nvSpPr>
          <p:cNvPr id="7" name="TextBox 6" descr="Tekstin taustaväri on keltainen. Keltainen väri vastaa aktiviteetin tasoa 3.">
            <a:extLst>
              <a:ext uri="{FF2B5EF4-FFF2-40B4-BE49-F238E27FC236}">
                <a16:creationId xmlns:a16="http://schemas.microsoft.com/office/drawing/2014/main" id="{47B43D3F-D6C1-4C46-672F-31DCF367A0A8}"/>
              </a:ext>
            </a:extLst>
          </p:cNvPr>
          <p:cNvSpPr txBox="1"/>
          <p:nvPr/>
        </p:nvSpPr>
        <p:spPr>
          <a:xfrm>
            <a:off x="335488" y="1268970"/>
            <a:ext cx="4762048"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5D428ED1-21B8-503C-5496-B2B547E80A80}"/>
              </a:ext>
            </a:extLst>
          </p:cNvPr>
          <p:cNvSpPr txBox="1"/>
          <p:nvPr/>
        </p:nvSpPr>
        <p:spPr>
          <a:xfrm>
            <a:off x="446485" y="1484413"/>
            <a:ext cx="4762047" cy="4339650"/>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u="none" strike="noStrike" dirty="0">
                <a:solidFill>
                  <a:srgbClr val="000000"/>
                </a:solidFill>
                <a:effectLst/>
                <a:latin typeface="Source Sans Pro" panose="020B0503030403020204" pitchFamily="34" charset="0"/>
              </a:rPr>
              <a:t>Tietoisuustaitojen harjoittelulla on myönteisiä vaikutuksia psyykkiseen oireiluun, itsesäätelyyn, sosiaaliseen hyvinvointiin ja oppimistuloksiin. Harjoitukset voivat auttaa oppilaita säätelemään huomiotaan, auttaa huomion suuntaamisessa tilaan ja hetkeen sekä rauhoittaa oppilaita ja oppituntia.</a:t>
            </a:r>
            <a:r>
              <a:rPr lang="fi-FI" sz="1200" b="0" i="0" dirty="0">
                <a:solidFill>
                  <a:srgbClr val="000000"/>
                </a:solidFill>
                <a:effectLst/>
                <a:latin typeface="Source Sans Pro" panose="020B0503030403020204" pitchFamily="34" charset="0"/>
              </a:rPr>
              <a:t>​</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a:t>
            </a:r>
            <a:r>
              <a:rPr lang="fi-FI" sz="1200" dirty="0">
                <a:solidFill>
                  <a:srgbClr val="000000"/>
                </a:solidFill>
                <a:latin typeface="Source Sans Pro" panose="020B0503030403020204" pitchFamily="34" charset="0"/>
              </a:rPr>
              <a:t>Tämä harjoitus on hyvä tehdä ensimmäistä kertaa,</a:t>
            </a:r>
            <a:r>
              <a:rPr lang="fi-FI" sz="1200" b="0" i="0" dirty="0">
                <a:solidFill>
                  <a:srgbClr val="000000"/>
                </a:solidFill>
                <a:effectLst/>
                <a:latin typeface="Source Sans Pro" panose="020B0503030403020204" pitchFamily="34" charset="0"/>
              </a:rPr>
              <a:t> kun luokka on rauhallinen ja vastaanottavainen oppimaan uutta.</a:t>
            </a:r>
            <a:r>
              <a:rPr lang="fi-FI" sz="1200" dirty="0">
                <a:solidFill>
                  <a:srgbClr val="000000"/>
                </a:solidFill>
                <a:latin typeface="Source Sans Pro" panose="020B0503030403020204" pitchFamily="34" charset="0"/>
              </a:rPr>
              <a:t> Harjoitus sopii</a:t>
            </a:r>
            <a:r>
              <a:rPr lang="fi-FI" sz="1200" dirty="0">
                <a:solidFill>
                  <a:prstClr val="black"/>
                </a:solidFill>
                <a:latin typeface="Source Sans Pro"/>
              </a:rPr>
              <a:t> luokkaan, jossa lyhyempiä tietoisuustaitoharjoituksia on tehty aiemmin säännöllisesti.</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p:txBody>
      </p:sp>
      <p:sp>
        <p:nvSpPr>
          <p:cNvPr id="6" name="Suorakulmio 5">
            <a:extLst>
              <a:ext uri="{FF2B5EF4-FFF2-40B4-BE49-F238E27FC236}">
                <a16:creationId xmlns:a16="http://schemas.microsoft.com/office/drawing/2014/main" id="{DC77129F-65B8-83BF-4E8A-02139A9C832E}"/>
              </a:ext>
              <a:ext uri="{C183D7F6-B498-43B3-948B-1728B52AA6E4}">
                <adec:decorative xmlns:adec="http://schemas.microsoft.com/office/drawing/2017/decorative" val="1"/>
              </a:ext>
            </a:extLst>
          </p:cNvPr>
          <p:cNvSpPr/>
          <p:nvPr/>
        </p:nvSpPr>
        <p:spPr>
          <a:xfrm>
            <a:off x="10751550" y="149534"/>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BF59B696-5556-0386-4E90-91CE0BF99AC6}"/>
              </a:ext>
              <a:ext uri="{C183D7F6-B498-43B3-948B-1728B52AA6E4}">
                <adec:decorative xmlns:adec="http://schemas.microsoft.com/office/drawing/2017/decorative" val="1"/>
              </a:ext>
            </a:extLst>
          </p:cNvPr>
          <p:cNvSpPr txBox="1"/>
          <p:nvPr/>
        </p:nvSpPr>
        <p:spPr>
          <a:xfrm>
            <a:off x="10671941" y="1100216"/>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B35DFAA2-4108-5B38-BD41-111D75A026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7824" y="229133"/>
            <a:ext cx="936424" cy="979979"/>
          </a:xfrm>
          <a:prstGeom prst="rect">
            <a:avLst/>
          </a:prstGeom>
        </p:spPr>
      </p:pic>
      <p:sp>
        <p:nvSpPr>
          <p:cNvPr id="13" name="TextBox 12">
            <a:extLst>
              <a:ext uri="{FF2B5EF4-FFF2-40B4-BE49-F238E27FC236}">
                <a16:creationId xmlns:a16="http://schemas.microsoft.com/office/drawing/2014/main" id="{CEFA3861-560F-9551-0D0E-05D6A3C9D46D}"/>
              </a:ext>
            </a:extLst>
          </p:cNvPr>
          <p:cNvSpPr txBox="1"/>
          <p:nvPr/>
        </p:nvSpPr>
        <p:spPr>
          <a:xfrm>
            <a:off x="1695353" y="769207"/>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1610A3B4-4B70-1029-BE52-6256F6E4952B}"/>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Neljä elementtiä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17302A07-F93C-F1F3-D78E-85585F4808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9163939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F0DC1-3917-909C-5387-FD06772E6AA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E29A2F6-45F5-13C4-D513-8807CF22B04E}"/>
              </a:ext>
            </a:extLst>
          </p:cNvPr>
          <p:cNvSpPr txBox="1"/>
          <p:nvPr/>
        </p:nvSpPr>
        <p:spPr>
          <a:xfrm>
            <a:off x="5381060" y="1277088"/>
            <a:ext cx="6492214" cy="5129609"/>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r>
              <a:rPr lang="fi-FI" sz="1200" b="1" dirty="0">
                <a:solidFill>
                  <a:prstClr val="black"/>
                </a:solidFill>
                <a:latin typeface="Source Sans Pro"/>
              </a:rPr>
              <a:t> </a:t>
            </a:r>
          </a:p>
          <a:p>
            <a:pPr marL="457200">
              <a:spcBef>
                <a:spcPts val="600"/>
              </a:spcBef>
              <a:defRPr/>
            </a:pPr>
            <a:br>
              <a:rPr lang="fi-FI" sz="1200" b="0" dirty="0">
                <a:effectLst/>
                <a:latin typeface="Source Sans Pro" panose="020B0503030403020204" pitchFamily="34" charset="0"/>
                <a:ea typeface="Source Sans Pro" panose="020B0503030403020204" pitchFamily="34" charset="0"/>
              </a:rPr>
            </a:br>
            <a:r>
              <a:rPr lang="fi-FI" sz="1200" b="0" i="0" u="none" strike="noStrike" dirty="0">
                <a:solidFill>
                  <a:srgbClr val="000000"/>
                </a:solidFill>
                <a:effectLst/>
                <a:latin typeface="Source Sans Pro" panose="020B0503030403020204" pitchFamily="34" charset="0"/>
                <a:ea typeface="Source Sans Pro" panose="020B0503030403020204" pitchFamily="34" charset="0"/>
              </a:rPr>
              <a:t>Viimeinen elementti, johon suuntaamme huomion, on tuli, joka edustaa tässä harjoituksessa lämpöä, hyvää mieltä ja turvallisuutta. Mieti rauhassa sellainen tilanne, jossa olet kokenut olevasi turvassa. Kuvittele sitten itsesi siihen hetkeen. Missä olet? Oletko yksin vai kenties jonkun kanssa?  Anna kehosi nyt rentoutua tässä turvallisuuden tunteessa ja anna lämmön tunteen levitä kehoosi.</a:t>
            </a:r>
            <a:endParaRPr lang="fi-FI" sz="1200" b="0" dirty="0">
              <a:effectLst/>
              <a:latin typeface="Source Sans Pro" panose="020B0503030403020204" pitchFamily="34" charset="0"/>
              <a:ea typeface="Source Sans Pro" panose="020B0503030403020204" pitchFamily="34" charset="0"/>
            </a:endParaRP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vielä yksi oikein syvä hengitys omaan tahtiisi. Ja kun olet valmis, voit avata silmät ja päättää harjoituksen.”</a:t>
            </a:r>
          </a:p>
          <a:p>
            <a:pPr lvl="1">
              <a:spcBef>
                <a:spcPts val="1000"/>
              </a:spcBef>
            </a:pPr>
            <a:endParaRPr lang="fi-FI" sz="1200" b="0" i="0" u="none" strike="noStrike" dirty="0">
              <a:solidFill>
                <a:srgbClr val="000000"/>
              </a:solidFill>
              <a:effectLst/>
              <a:latin typeface="Source Sans Pro" panose="020B0503030403020204" pitchFamily="34" charset="0"/>
              <a:ea typeface="Source Sans Pro" panose="020B0503030403020204" pitchFamily="34" charset="0"/>
            </a:endParaRPr>
          </a:p>
          <a:p>
            <a:pPr marL="0" lvl="1">
              <a:spcBef>
                <a:spcPts val="1000"/>
              </a:spcBef>
            </a:pPr>
            <a:r>
              <a:rPr lang="fi-FI" sz="1200" b="1" dirty="0">
                <a:solidFill>
                  <a:srgbClr val="000000"/>
                </a:solidFill>
                <a:latin typeface="Source Sans Pro" panose="020B0503030403020204" pitchFamily="34" charset="0"/>
                <a:ea typeface="Source Sans Pro" panose="020B0503030403020204" pitchFamily="34" charset="0"/>
              </a:rPr>
              <a:t>Harjoituksen purku:</a:t>
            </a:r>
          </a:p>
          <a:p>
            <a:pPr marL="0" lvl="1">
              <a:spcBef>
                <a:spcPts val="1000"/>
              </a:spcBef>
            </a:pPr>
            <a:r>
              <a:rPr lang="fi-FI" sz="1200" b="0" dirty="0">
                <a:solidFill>
                  <a:srgbClr val="000000"/>
                </a:solidFill>
                <a:effectLst/>
                <a:latin typeface="Source Sans Pro" panose="020B0503030403020204" pitchFamily="34" charset="0"/>
                <a:ea typeface="Source Sans Pro" panose="020B0503030403020204" pitchFamily="34" charset="0"/>
              </a:rPr>
              <a:t>Jos luokka on tottunut tietoisuustaitoharjoituksiin, harjoitusta ei ole välttämätöntä purkaa.</a:t>
            </a:r>
          </a:p>
          <a:p>
            <a:pPr marL="0" lvl="1">
              <a:spcBef>
                <a:spcPts val="1000"/>
              </a:spcBef>
            </a:pPr>
            <a:r>
              <a:rPr lang="fi-FI" sz="1200" b="0" dirty="0">
                <a:solidFill>
                  <a:srgbClr val="000000"/>
                </a:solidFill>
                <a:effectLst/>
                <a:latin typeface="Source Sans Pro" panose="020B0503030403020204" pitchFamily="34" charset="0"/>
                <a:ea typeface="Source Sans Pro" panose="020B0503030403020204" pitchFamily="34" charset="0"/>
              </a:rPr>
              <a:t>Jos haluat </a:t>
            </a:r>
            <a:r>
              <a:rPr lang="fi-FI" sz="1200" dirty="0">
                <a:solidFill>
                  <a:srgbClr val="000000"/>
                </a:solidFill>
                <a:latin typeface="Source Sans Pro" panose="020B0503030403020204" pitchFamily="34" charset="0"/>
                <a:ea typeface="Source Sans Pro" panose="020B0503030403020204" pitchFamily="34" charset="0"/>
              </a:rPr>
              <a:t>purkaa tehtävän luokan kanssa, voitte keskustella miltä pidemmän harjoituksen tekeminen tuntui, pystyivätkö oppilaat havainnoimaan ajatuksiaan ja tunteitaan harjoituksen aikana ja suuntaamaan ne haluttuun kohteeseen. Voitte keskustella myös, ovatko nämä taidot (keskittyminen, rauhoittuminen, tarkkaavuuden ohjaaminen) kohentuneet tietoisuustaitoharjoitusten myötä.</a:t>
            </a:r>
          </a:p>
          <a:p>
            <a:pPr marL="0" lvl="1">
              <a:spcBef>
                <a:spcPts val="1000"/>
              </a:spcBef>
            </a:pPr>
            <a:r>
              <a:rPr lang="fi-FI" sz="1200" b="0" dirty="0">
                <a:solidFill>
                  <a:srgbClr val="000000"/>
                </a:solidFill>
                <a:effectLst/>
                <a:latin typeface="Source Sans Pro" panose="020B0503030403020204" pitchFamily="34" charset="0"/>
                <a:ea typeface="Source Sans Pro" panose="020B0503030403020204" pitchFamily="34" charset="0"/>
              </a:rPr>
              <a:t>Harjoituksen lopussa pyydetään miettimään turvallista paikkaa. Tämä </a:t>
            </a:r>
            <a:r>
              <a:rPr lang="fi-FI" sz="1200" dirty="0">
                <a:solidFill>
                  <a:srgbClr val="000000"/>
                </a:solidFill>
                <a:latin typeface="Source Sans Pro" panose="020B0503030403020204" pitchFamily="34" charset="0"/>
                <a:ea typeface="Source Sans Pro" panose="020B0503030403020204" pitchFamily="34" charset="0"/>
              </a:rPr>
              <a:t>on jokaiselle henkilökohtainen, eikä ole tarpeen jakaa näitä ajatuksia luokan kanssa. Osa turvapaikan ajatusta on, että paikka on yksityinen, ikään kuin muilta salattu, jonka vain yksilö henkilökohtaisesti tietää.</a:t>
            </a:r>
            <a:endParaRPr lang="fi-FI" sz="1200" b="0" dirty="0">
              <a:solidFill>
                <a:srgbClr val="000000"/>
              </a:solidFill>
              <a:effectLst/>
              <a:latin typeface="Source Sans Pro" panose="020B0503030403020204" pitchFamily="34" charset="0"/>
              <a:ea typeface="Source Sans Pro" panose="020B0503030403020204" pitchFamily="34" charset="0"/>
            </a:endParaRPr>
          </a:p>
          <a:p>
            <a:pPr marL="0" lvl="1">
              <a:spcBef>
                <a:spcPts val="1000"/>
              </a:spcBef>
            </a:pPr>
            <a:r>
              <a:rPr lang="fi-FI" sz="1200" b="1" dirty="0">
                <a:solidFill>
                  <a:srgbClr val="000000"/>
                </a:solidFill>
                <a:latin typeface="Source Sans Pro" panose="020B0503030403020204" pitchFamily="34" charset="0"/>
                <a:ea typeface="Source Sans Pro" panose="020B0503030403020204" pitchFamily="34" charset="0"/>
              </a:rPr>
              <a:t>Materiaali: </a:t>
            </a:r>
            <a:r>
              <a:rPr lang="fi-FI" sz="1200" dirty="0">
                <a:solidFill>
                  <a:srgbClr val="000000"/>
                </a:solidFill>
                <a:latin typeface="Source Sans Pro" panose="020B0503030403020204" pitchFamily="34" charset="0"/>
                <a:ea typeface="Source Sans Pro" panose="020B0503030403020204" pitchFamily="34" charset="0"/>
              </a:rPr>
              <a:t>Tallenne </a:t>
            </a:r>
            <a:r>
              <a:rPr lang="fi-FI" sz="1200" dirty="0" err="1">
                <a:solidFill>
                  <a:srgbClr val="000000"/>
                </a:solidFill>
                <a:latin typeface="Source Sans Pro" panose="020B0503030403020204" pitchFamily="34" charset="0"/>
                <a:ea typeface="Source Sans Pro" panose="020B0503030403020204" pitchFamily="34" charset="0"/>
              </a:rPr>
              <a:t>Howspacessa</a:t>
            </a:r>
            <a:r>
              <a:rPr lang="fi-FI" sz="1200" dirty="0">
                <a:solidFill>
                  <a:srgbClr val="000000"/>
                </a:solidFill>
                <a:latin typeface="Source Sans Pro" panose="020B0503030403020204" pitchFamily="34" charset="0"/>
                <a:ea typeface="Source Sans Pro" panose="020B0503030403020204" pitchFamily="34" charset="0"/>
              </a:rPr>
              <a:t> (</a:t>
            </a:r>
            <a:r>
              <a:rPr lang="fi-FI" sz="1200" dirty="0">
                <a:solidFill>
                  <a:prstClr val="black"/>
                </a:solidFill>
                <a:latin typeface="Source Sans Pro"/>
                <a:ea typeface="Source Sans Pro"/>
                <a:cs typeface="Arial"/>
              </a:rPr>
              <a:t>kesto 4 min)</a:t>
            </a:r>
            <a:r>
              <a:rPr lang="fi-FI" sz="1200" b="0" dirty="0">
                <a:solidFill>
                  <a:srgbClr val="000000"/>
                </a:solidFill>
                <a:effectLst/>
                <a:latin typeface="Source Sans Pro" panose="020B0503030403020204" pitchFamily="34" charset="0"/>
                <a:ea typeface="Source Sans Pro" panose="020B0503030403020204" pitchFamily="34" charset="0"/>
              </a:rPr>
              <a:t> </a:t>
            </a:r>
            <a:br>
              <a:rPr lang="fi-FI" sz="1200" b="0" dirty="0">
                <a:effectLst/>
                <a:latin typeface="Source Sans Pro" panose="020B0503030403020204" pitchFamily="34" charset="0"/>
                <a:ea typeface="Source Sans Pro" panose="020B0503030403020204" pitchFamily="34" charset="0"/>
              </a:rPr>
            </a:br>
            <a:endParaRPr lang="fi-FI" sz="1200" i="0" u="none" strike="noStrike" kern="1200" cap="none" spc="0" baseline="0" dirty="0">
              <a:latin typeface="Source Sans Pro"/>
            </a:endParaRPr>
          </a:p>
        </p:txBody>
      </p:sp>
      <p:sp>
        <p:nvSpPr>
          <p:cNvPr id="7" name="TextBox 6" descr="Tekstin taustaväri on keltainen. Keltainen väri vastaa aktiviteetin tasoa 3.">
            <a:extLst>
              <a:ext uri="{FF2B5EF4-FFF2-40B4-BE49-F238E27FC236}">
                <a16:creationId xmlns:a16="http://schemas.microsoft.com/office/drawing/2014/main" id="{F0188B14-758A-17D8-0FC2-0795638465C4}"/>
              </a:ext>
            </a:extLst>
          </p:cNvPr>
          <p:cNvSpPr txBox="1"/>
          <p:nvPr/>
        </p:nvSpPr>
        <p:spPr>
          <a:xfrm>
            <a:off x="335488" y="1268970"/>
            <a:ext cx="4762048"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145593B4-8822-8AF7-2E89-02EFF2A3E5C4}"/>
              </a:ext>
            </a:extLst>
          </p:cNvPr>
          <p:cNvSpPr txBox="1"/>
          <p:nvPr/>
        </p:nvSpPr>
        <p:spPr>
          <a:xfrm>
            <a:off x="446485" y="1484413"/>
            <a:ext cx="4762047" cy="4339650"/>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u="none" strike="noStrike" dirty="0">
                <a:solidFill>
                  <a:srgbClr val="000000"/>
                </a:solidFill>
                <a:effectLst/>
                <a:latin typeface="Source Sans Pro" panose="020B0503030403020204" pitchFamily="34" charset="0"/>
              </a:rPr>
              <a:t>Tietoisuustaitojen harjoittelulla on myönteisiä vaikutuksia psyykkiseen oireiluun, itsesäätelyyn, sosiaaliseen hyvinvointiin ja oppimistuloksiin. Harjoitukset voivat auttaa oppilaita säätelemään huomiotaan, auttaa huomion suuntaamisessa tilaan ja hetkeen sekä rauhoittaa oppilaita ja oppituntia.</a:t>
            </a:r>
            <a:r>
              <a:rPr lang="fi-FI" sz="1200" b="0" i="0" dirty="0">
                <a:solidFill>
                  <a:srgbClr val="000000"/>
                </a:solidFill>
                <a:effectLst/>
                <a:latin typeface="Source Sans Pro" panose="020B0503030403020204" pitchFamily="34" charset="0"/>
              </a:rPr>
              <a:t>​</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a:t>
            </a:r>
            <a:r>
              <a:rPr lang="fi-FI" sz="1200" dirty="0">
                <a:solidFill>
                  <a:srgbClr val="000000"/>
                </a:solidFill>
                <a:latin typeface="Source Sans Pro" panose="020B0503030403020204" pitchFamily="34" charset="0"/>
              </a:rPr>
              <a:t>Tämä harjoitus on hyvä tehdä ensimmäistä kertaa,</a:t>
            </a:r>
            <a:r>
              <a:rPr lang="fi-FI" sz="1200" b="0" i="0" dirty="0">
                <a:solidFill>
                  <a:srgbClr val="000000"/>
                </a:solidFill>
                <a:effectLst/>
                <a:latin typeface="Source Sans Pro" panose="020B0503030403020204" pitchFamily="34" charset="0"/>
              </a:rPr>
              <a:t> kun luokka on rauhallinen ja vastaanottavainen oppimaan uutta.</a:t>
            </a:r>
            <a:r>
              <a:rPr lang="fi-FI" sz="1200" dirty="0">
                <a:solidFill>
                  <a:srgbClr val="000000"/>
                </a:solidFill>
                <a:latin typeface="Source Sans Pro" panose="020B0503030403020204" pitchFamily="34" charset="0"/>
              </a:rPr>
              <a:t> Harjoitus sopii</a:t>
            </a:r>
            <a:r>
              <a:rPr lang="fi-FI" sz="1200" dirty="0">
                <a:solidFill>
                  <a:prstClr val="black"/>
                </a:solidFill>
                <a:latin typeface="Source Sans Pro"/>
              </a:rPr>
              <a:t> luokkaan, jossa lyhyempiä tietoisuustaitoharjoituksia on tehty aiemmin säännöllisesti.</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p:txBody>
      </p:sp>
      <p:sp>
        <p:nvSpPr>
          <p:cNvPr id="6" name="Suorakulmio 5">
            <a:extLst>
              <a:ext uri="{FF2B5EF4-FFF2-40B4-BE49-F238E27FC236}">
                <a16:creationId xmlns:a16="http://schemas.microsoft.com/office/drawing/2014/main" id="{51E833FE-3DE0-99D6-8BFF-780020B2BCCF}"/>
              </a:ext>
              <a:ext uri="{C183D7F6-B498-43B3-948B-1728B52AA6E4}">
                <adec:decorative xmlns:adec="http://schemas.microsoft.com/office/drawing/2017/decorative" val="1"/>
              </a:ext>
            </a:extLst>
          </p:cNvPr>
          <p:cNvSpPr/>
          <p:nvPr/>
        </p:nvSpPr>
        <p:spPr>
          <a:xfrm>
            <a:off x="10751550" y="149534"/>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FC094686-5FE2-A1C6-462B-17DC9BB99A8C}"/>
              </a:ext>
              <a:ext uri="{C183D7F6-B498-43B3-948B-1728B52AA6E4}">
                <adec:decorative xmlns:adec="http://schemas.microsoft.com/office/drawing/2017/decorative" val="1"/>
              </a:ext>
            </a:extLst>
          </p:cNvPr>
          <p:cNvSpPr txBox="1"/>
          <p:nvPr/>
        </p:nvSpPr>
        <p:spPr>
          <a:xfrm>
            <a:off x="10671941" y="1100216"/>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78C20F2E-793E-5EF8-533D-598C0D977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7824" y="229133"/>
            <a:ext cx="936424" cy="979979"/>
          </a:xfrm>
          <a:prstGeom prst="rect">
            <a:avLst/>
          </a:prstGeom>
        </p:spPr>
      </p:pic>
      <p:sp>
        <p:nvSpPr>
          <p:cNvPr id="13" name="TextBox 12">
            <a:extLst>
              <a:ext uri="{FF2B5EF4-FFF2-40B4-BE49-F238E27FC236}">
                <a16:creationId xmlns:a16="http://schemas.microsoft.com/office/drawing/2014/main" id="{DE4C107D-85B4-DE26-98D4-573464595898}"/>
              </a:ext>
            </a:extLst>
          </p:cNvPr>
          <p:cNvSpPr txBox="1"/>
          <p:nvPr/>
        </p:nvSpPr>
        <p:spPr>
          <a:xfrm>
            <a:off x="1695353" y="769207"/>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1D512A54-4CED-0212-F675-47EE6393E49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Neljä elementtiä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64301110-DB1D-3EDB-7E30-81E61B4981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600987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5032147"/>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Harjoitukseen tarvitsee seisomatilan</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Opettaja lukee seuraavan ohjeistuksen sopivaan tahtiin ja rauhallisella äänellä. Halutessaan ohjeen voi toistaa </a:t>
            </a:r>
            <a:r>
              <a:rPr lang="fi-FI" sz="1200" b="0" noProof="1">
                <a:solidFill>
                  <a:prstClr val="black"/>
                </a:solidFill>
                <a:latin typeface="Source Sans Pro"/>
              </a:rPr>
              <a:t>Howspace</a:t>
            </a:r>
            <a:r>
              <a:rPr lang="fi-FI" sz="1200" dirty="0">
                <a:solidFill>
                  <a:prstClr val="black"/>
                </a:solidFill>
                <a:latin typeface="Source Sans Pro"/>
              </a:rPr>
              <a:t>-</a:t>
            </a:r>
            <a:r>
              <a:rPr lang="fi-FI" sz="1200" b="0" dirty="0">
                <a:solidFill>
                  <a:prstClr val="black"/>
                </a:solidFill>
                <a:latin typeface="Source Sans Pro"/>
              </a:rPr>
              <a:t>alustalta löytyvällä äänitteellä tai videolla.</a:t>
            </a:r>
          </a:p>
          <a:p>
            <a:pPr lvl="1">
              <a:spcBef>
                <a:spcPts val="600"/>
              </a:spcBef>
              <a:defRPr/>
            </a:pPr>
            <a:r>
              <a:rPr lang="fi-FI" sz="1200" dirty="0">
                <a:solidFill>
                  <a:prstClr val="black"/>
                </a:solidFill>
                <a:latin typeface="Source Sans Pro"/>
              </a:rPr>
              <a:t>”Ota hyvä seisoma-asento, jalat hartian levyisessä haara-asennossa. Tunne jalkapohjat tukevasti lattiaa vasten. </a:t>
            </a:r>
          </a:p>
          <a:p>
            <a:pPr lvl="1">
              <a:spcBef>
                <a:spcPts val="600"/>
              </a:spcBef>
              <a:defRPr/>
            </a:pPr>
            <a:r>
              <a:rPr lang="fi-FI" sz="1200" b="0" dirty="0">
                <a:solidFill>
                  <a:prstClr val="black"/>
                </a:solidFill>
                <a:latin typeface="Source Sans Pro"/>
              </a:rPr>
              <a:t>Voit sulkea silmäsi, jos se tuntuu hyvältä tai kohdistaa katseesi alaviistoon lattiaa ko</a:t>
            </a:r>
            <a:r>
              <a:rPr lang="fi-FI" sz="1200" dirty="0">
                <a:solidFill>
                  <a:prstClr val="black"/>
                </a:solidFill>
                <a:latin typeface="Source Sans Pro"/>
              </a:rPr>
              <a:t>hti. Hengitä kerran oikein syvään, ja sitten hitaasti ulos. Voit huomata, kuinka vatsa pullistuu sisään hengittäessä, ja tyhjenee, kun hengität ulos. Voit toistaa syvää sisään- ja uloshengitystä muutaman kerran. Palaa sitten omaan luonnolliseen hengitykseen.</a:t>
            </a:r>
          </a:p>
          <a:p>
            <a:pPr lvl="1">
              <a:spcBef>
                <a:spcPts val="600"/>
              </a:spcBef>
              <a:defRPr/>
            </a:pPr>
            <a:r>
              <a:rPr lang="fi-FI" sz="1200" b="0" dirty="0">
                <a:solidFill>
                  <a:prstClr val="black"/>
                </a:solidFill>
                <a:latin typeface="Source Sans Pro"/>
              </a:rPr>
              <a:t>Voit alkaa siirtämään painoa puolelta toiselle</a:t>
            </a:r>
            <a:r>
              <a:rPr lang="fi-FI" sz="1200" dirty="0">
                <a:solidFill>
                  <a:prstClr val="black"/>
                </a:solidFill>
                <a:latin typeface="Source Sans Pro"/>
              </a:rPr>
              <a:t>. Miltä paino jalanpohjassa tuntuu, kun jalka on lattiaa vasten? Entä painottomuus, kun jalka on hieman irti lattiasta?</a:t>
            </a:r>
          </a:p>
          <a:p>
            <a:pPr lvl="1">
              <a:spcBef>
                <a:spcPts val="600"/>
              </a:spcBef>
              <a:defRPr/>
            </a:pPr>
            <a:r>
              <a:rPr lang="fi-FI" sz="1200" b="0" dirty="0">
                <a:solidFill>
                  <a:prstClr val="black"/>
                </a:solidFill>
                <a:latin typeface="Source Sans Pro"/>
              </a:rPr>
              <a:t>Voit antaa painon jakautua tasaisesti molemmille jaloille. Miltä tuntuu, kun siirrät painoa hitaasti vuoroin varpaille, vuoroin kantapäille? Voit antaa liikkeen hidastua, tuntea jalat tukevasti lattiaa vasten, ja avata silmät sitten, kun sinusta tuntuu hyvältä.”</a:t>
            </a:r>
          </a:p>
          <a:p>
            <a:pPr marL="171450" indent="-171450">
              <a:spcBef>
                <a:spcPts val="600"/>
              </a:spcBef>
              <a:buFont typeface="Arial" panose="020B0604020202020204" pitchFamily="34" charset="0"/>
              <a:buChar char="•"/>
              <a:defRPr/>
            </a:pPr>
            <a:r>
              <a:rPr lang="fi-FI" sz="1200" dirty="0">
                <a:solidFill>
                  <a:prstClr val="black"/>
                </a:solidFill>
                <a:latin typeface="Source Sans Pro"/>
              </a:rPr>
              <a:t>HUOM! </a:t>
            </a:r>
            <a:r>
              <a:rPr lang="fi-FI" sz="1200" b="0" dirty="0">
                <a:solidFill>
                  <a:prstClr val="black"/>
                </a:solidFill>
                <a:latin typeface="Source Sans Pro"/>
              </a:rPr>
              <a:t>Syvään hengittämist</a:t>
            </a:r>
            <a:r>
              <a:rPr lang="fi-FI" sz="1200" dirty="0">
                <a:solidFill>
                  <a:prstClr val="black"/>
                </a:solidFill>
                <a:latin typeface="Source Sans Pro"/>
              </a:rPr>
              <a:t>ä voi tarvittaessa harjoitella etukäteen ”Rentouttava hengitys”-harjoituksen avulla tai katsomalla </a:t>
            </a:r>
            <a:r>
              <a:rPr lang="fi-FI" sz="1200" noProof="1">
                <a:latin typeface="Source Sans Pro"/>
              </a:rPr>
              <a:t>Howspace</a:t>
            </a:r>
            <a:r>
              <a:rPr lang="fi-FI" sz="1200" dirty="0">
                <a:latin typeface="Source Sans Pro"/>
              </a:rPr>
              <a:t>-alustalta löytyvän</a:t>
            </a:r>
            <a:r>
              <a:rPr lang="fi-FI" sz="1200" b="1" dirty="0">
                <a:solidFill>
                  <a:prstClr val="black"/>
                </a:solidFill>
                <a:latin typeface="Source Sans Pro"/>
              </a:rPr>
              <a:t> </a:t>
            </a:r>
            <a:r>
              <a:rPr kumimoji="0" lang="fi-FI" sz="1200" i="0" u="none" strike="noStrike" kern="1200" cap="none" spc="0" normalizeH="0" baseline="0" noProof="0" dirty="0">
                <a:ln>
                  <a:noFill/>
                </a:ln>
                <a:solidFill>
                  <a:prstClr val="black"/>
                </a:solidFill>
                <a:effectLst/>
                <a:uLnTx/>
                <a:uFillTx/>
                <a:latin typeface="Source Sans Pro"/>
              </a:rPr>
              <a:t>Rentouttava hengitys –</a:t>
            </a:r>
            <a:r>
              <a:rPr lang="fi-FI" sz="1200" dirty="0">
                <a:latin typeface="Source Sans Pro"/>
              </a:rPr>
              <a:t>tekniikkavideon</a:t>
            </a:r>
            <a:endParaRPr lang="fi-FI" sz="1200" b="0" dirty="0">
              <a:solidFill>
                <a:prstClr val="black"/>
              </a:solidFill>
              <a:latin typeface="Source Sans Pro"/>
            </a:endParaRPr>
          </a:p>
          <a:p>
            <a:pPr marL="171450" indent="-171450">
              <a:spcBef>
                <a:spcPts val="600"/>
              </a:spcBef>
              <a:buFont typeface="Arial" panose="020B0604020202020204" pitchFamily="34" charset="0"/>
              <a:buChar char="•"/>
              <a:defRPr/>
            </a:pPr>
            <a:endParaRPr lang="fi-FI" sz="1200" dirty="0">
              <a:solidFill>
                <a:prstClr val="black"/>
              </a:solidFill>
              <a:latin typeface="Source Sans Pro"/>
            </a:endParaRPr>
          </a:p>
          <a:p>
            <a:pPr>
              <a:spcBef>
                <a:spcPts val="600"/>
              </a:spcBef>
              <a:defRPr/>
            </a:pPr>
            <a:endParaRPr lang="fi-FI" sz="1200" b="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5" name="Suorakulmio 4">
            <a:extLst>
              <a:ext uri="{FF2B5EF4-FFF2-40B4-BE49-F238E27FC236}">
                <a16:creationId xmlns:a16="http://schemas.microsoft.com/office/drawing/2014/main" id="{190C18CD-4F34-63BD-F5EF-F650AD5A6D5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99B20725-2E25-7236-7BF5-ABD0CC7338D2}"/>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A89671D6-F9FC-ED3A-1F3F-AEB6A6234E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Tietoinen liike ja kehotietoisuus: Lyhyt, alle neljän minuutin seisaaltaan tehtävä tietoisuustaitoharjoitus, joka tuo huomion jalkapohjien tuntemuksiin painonsiirtojen avulla.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Painonsiirto jalalta toiselle (1/2)</a:t>
            </a:r>
          </a:p>
        </p:txBody>
      </p:sp>
      <p:pic>
        <p:nvPicPr>
          <p:cNvPr id="2" name="Picture 2" descr="SchoolWell-hankkeen logo.">
            <a:extLst>
              <a:ext uri="{FF2B5EF4-FFF2-40B4-BE49-F238E27FC236}">
                <a16:creationId xmlns:a16="http://schemas.microsoft.com/office/drawing/2014/main" id="{CD7533D6-B85A-B6B1-4590-CB80366E2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0211470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29EDC-617A-D4E7-CB7A-DA7A2AF6190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CFB1723-D662-8B23-29A7-E6F5F1A7BF49}"/>
              </a:ext>
            </a:extLst>
          </p:cNvPr>
          <p:cNvSpPr txBox="1"/>
          <p:nvPr/>
        </p:nvSpPr>
        <p:spPr>
          <a:xfrm>
            <a:off x="5670733" y="1355246"/>
            <a:ext cx="6213225" cy="5729774"/>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Harjoituksen voi tehdä istuen, seisten tai selällään maaten. Opettaja voi ohjeistaa tilaan sopivan asennon harjoituksen aluksi.</a:t>
            </a:r>
            <a:endParaRPr lang="en-US" sz="1200" dirty="0">
              <a:solidFill>
                <a:prstClr val="black"/>
              </a:solidFill>
              <a:latin typeface="Source Sans Pro" panose="020B0503030403020204" pitchFamily="34" charset="0"/>
              <a:ea typeface="Source Sans Pro" panose="020B0503030403020204" pitchFamily="34" charset="0"/>
            </a:endParaRPr>
          </a:p>
          <a:p>
            <a:pPr marL="285750" indent="-285750">
              <a:spcBef>
                <a:spcPts val="600"/>
              </a:spcBef>
              <a:buFont typeface="Arial"/>
              <a:buChar char="•"/>
              <a:defRPr/>
            </a:pPr>
            <a:r>
              <a:rPr lang="fi-FI" sz="120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dirty="0" err="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-alustalta löytyvällä tallenteella.</a:t>
            </a:r>
          </a:p>
          <a:p>
            <a:pPr lvl="1">
              <a:spcBef>
                <a:spcPts val="1000"/>
              </a:spcBef>
            </a:pPr>
            <a:r>
              <a:rPr lang="fi-FI" sz="1200" b="0" i="0" u="none" strike="noStrike" dirty="0">
                <a:solidFill>
                  <a:srgbClr val="000000"/>
                </a:solidFill>
                <a:effectLst/>
                <a:latin typeface="Source Sans Pro" panose="020B0503030403020204" pitchFamily="34" charset="0"/>
                <a:ea typeface="Source Sans Pro" panose="020B0503030403020204" pitchFamily="34" charset="0"/>
              </a:rPr>
              <a:t>”Ota ryhdikäs, mutta samaan aikaan rento asento. Voit sulkea silmäsi, jos se tuntuu hyvältä tai kohdistaa katseesi alaviistoon lattiaa kohti. Hengitä kerran oikein syvään sisään, ja sitten hitaasti ulos. Toista muutaman syvän hengityksen ajan.</a:t>
            </a:r>
            <a:endParaRPr lang="fi-FI" sz="1200" b="0" dirty="0">
              <a:latin typeface="Source Sans Pro" panose="020B0503030403020204" pitchFamily="34" charset="0"/>
              <a:ea typeface="Source Sans Pro" panose="020B0503030403020204" pitchFamily="34" charset="0"/>
            </a:endParaRP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Vie huomiosi ensin jalkapohjiin. Mitä tuntemuksia huomaat? Jos sinulla on kengät tai sukat jalassa, miltä ne tuntuvat? Vie huomiosi sitten varpaisiin ja ihan varpaiden päihin asti. Huomaa vain mitä tuntemuksia tunnet.</a:t>
            </a:r>
            <a:r>
              <a:rPr lang="fi-FI" sz="1200" dirty="0">
                <a:solidFill>
                  <a:srgbClr val="000000"/>
                </a:solidFill>
                <a:latin typeface="Source Sans Pro" panose="020B0503030403020204" pitchFamily="34" charset="0"/>
                <a:ea typeface="Source Sans Pro" panose="020B0503030403020204" pitchFamily="34" charset="0"/>
              </a:rPr>
              <a:t> </a:t>
            </a: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Jos huomiosi siirtyy ajatuksiin tai ympäristöön, voit vain huomata sen, ja siirtää huomiosi takaisin ankkuriin, kehosi tuntemuksiin. Kehon tuntemukset toimivat ankkurinasi tämän harjoituksen aikana ja voit aina palata niihin, jos huomaat ajatuksien harhautuneen johonkin muuhun.</a:t>
            </a:r>
            <a:r>
              <a:rPr lang="fi-FI" sz="1200" dirty="0">
                <a:solidFill>
                  <a:srgbClr val="000000"/>
                </a:solidFill>
                <a:latin typeface="Source Sans Pro" panose="020B0503030403020204" pitchFamily="34" charset="0"/>
                <a:ea typeface="Source Sans Pro" panose="020B0503030403020204" pitchFamily="34" charset="0"/>
              </a:rPr>
              <a:t> </a:t>
            </a:r>
            <a:endParaRPr lang="fi-FI" sz="1200" b="0" i="0" u="none" strike="noStrike" dirty="0">
              <a:solidFill>
                <a:srgbClr val="000000"/>
              </a:solidFill>
              <a:latin typeface="Source Sans Pro" panose="020B0503030403020204" pitchFamily="34" charset="0"/>
              <a:ea typeface="Source Sans Pro" panose="020B0503030403020204" pitchFamily="34" charset="0"/>
            </a:endParaRP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Huomaa seuraavaksi kantapäiden tuntemukset.</a:t>
            </a:r>
            <a:r>
              <a:rPr lang="fi-FI" sz="1200" dirty="0">
                <a:solidFill>
                  <a:srgbClr val="000000"/>
                </a:solidFill>
                <a:latin typeface="Source Sans Pro" panose="020B0503030403020204" pitchFamily="34" charset="0"/>
                <a:ea typeface="Source Sans Pro" panose="020B0503030403020204" pitchFamily="34" charset="0"/>
              </a:rPr>
              <a:t> </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 Voit siirtää huomion pohkeisiin …  polviin … reisiin … pakaroihin.</a:t>
            </a:r>
            <a:r>
              <a:rPr lang="fi-FI" sz="1200" dirty="0">
                <a:solidFill>
                  <a:srgbClr val="000000"/>
                </a:solidFill>
                <a:latin typeface="Source Sans Pro" panose="020B0503030403020204" pitchFamily="34" charset="0"/>
                <a:ea typeface="Source Sans Pro" panose="020B0503030403020204" pitchFamily="34" charset="0"/>
              </a:rPr>
              <a:t> </a:t>
            </a:r>
            <a:endParaRPr lang="fi-FI" sz="1200" b="0" i="0" u="none" strike="noStrike" dirty="0">
              <a:solidFill>
                <a:srgbClr val="000000"/>
              </a:solidFill>
              <a:latin typeface="Source Sans Pro" panose="020B0503030403020204" pitchFamily="34" charset="0"/>
              <a:ea typeface="Source Sans Pro" panose="020B0503030403020204" pitchFamily="34" charset="0"/>
            </a:endParaRP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Siirrä sitten huomiosi vatsan seudulle. Mitä tunnet? Mitä tuntemuksia huomaat kehosi etupuolella? … Entäpä selän puolella? …</a:t>
            </a:r>
            <a:r>
              <a:rPr lang="fi-FI" sz="1200" dirty="0">
                <a:solidFill>
                  <a:srgbClr val="000000"/>
                </a:solidFill>
                <a:latin typeface="Source Sans Pro" panose="020B0503030403020204" pitchFamily="34" charset="0"/>
                <a:ea typeface="Source Sans Pro" panose="020B0503030403020204" pitchFamily="34" charset="0"/>
              </a:rPr>
              <a:t> </a:t>
            </a: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Siirrä seuraavaksi huomiosi hartiaan … ja olkapäihin. Huomaa miltä vasen käsivarsi, … ranne … ja kämmen tuntuvat. Entäpä oikea käsivarsi, … ranne … ja kämmen? Miltä sormenpäät tuntuvat? Tunnetko kihelmöintiä, lämpöä, tai painetta?</a:t>
            </a:r>
            <a:endParaRPr lang="fi-FI" sz="1200" dirty="0">
              <a:solidFill>
                <a:srgbClr val="000000"/>
              </a:solidFill>
              <a:latin typeface="Source Sans Pro" panose="020B0503030403020204" pitchFamily="34" charset="0"/>
              <a:ea typeface="Source Sans Pro" panose="020B0503030403020204" pitchFamily="34" charset="0"/>
            </a:endParaRPr>
          </a:p>
          <a:p>
            <a:pPr lvl="1"/>
            <a:endParaRPr lang="fi-FI" sz="1200" b="0" i="0" u="none" strike="noStrike" dirty="0">
              <a:solidFill>
                <a:srgbClr val="000000"/>
              </a:solidFill>
              <a:latin typeface="Source Sans Pro" panose="020B0503030403020204" pitchFamily="34" charset="0"/>
              <a:ea typeface="Source Sans Pro" panose="020B0503030403020204" pitchFamily="34" charset="0"/>
            </a:endParaRPr>
          </a:p>
          <a:p>
            <a:endParaRPr lang="fi-FI" sz="1200" dirty="0">
              <a:solidFill>
                <a:srgbClr val="000000"/>
              </a:solidFill>
              <a:latin typeface="Source Sans Pro" panose="020B0503030403020204" pitchFamily="34" charset="0"/>
              <a:ea typeface="Source Sans Pro" panose="020B0503030403020204" pitchFamily="34" charset="0"/>
            </a:endParaRPr>
          </a:p>
        </p:txBody>
      </p:sp>
      <p:sp>
        <p:nvSpPr>
          <p:cNvPr id="7" name="TextBox 6" descr="Tekstin taustaväri on keltainen. Keltainen väri vastaa aktiviteetin tasoa 3.">
            <a:extLst>
              <a:ext uri="{FF2B5EF4-FFF2-40B4-BE49-F238E27FC236}">
                <a16:creationId xmlns:a16="http://schemas.microsoft.com/office/drawing/2014/main" id="{EEE6DD93-3AF9-2150-1242-DC2ABAFB2E8E}"/>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A3BE89A3-E475-E98F-AD61-3E6B54E419C8}"/>
              </a:ext>
            </a:extLst>
          </p:cNvPr>
          <p:cNvSpPr txBox="1"/>
          <p:nvPr/>
        </p:nvSpPr>
        <p:spPr>
          <a:xfrm>
            <a:off x="544529" y="1526468"/>
            <a:ext cx="4762047" cy="4339650"/>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u="none" strike="noStrike" dirty="0">
                <a:solidFill>
                  <a:srgbClr val="000000"/>
                </a:solidFill>
                <a:effectLst/>
                <a:latin typeface="Source Sans Pro" panose="020B0503030403020204" pitchFamily="34" charset="0"/>
              </a:rPr>
              <a:t>Tietoisuustaitojen harjoittelulla on myönteisiä vaikutuksia psyykkiseen oireiluun, itsesäätelyyn, sosiaaliseen hyvinvointiin ja oppimistuloksiin. Harjoitukset voivat auttaa oppilaita säätelemään huomiotaan, auttaa huomion suuntaamisessa tilaan ja hetkeen sekä rauhoittaa oppilaita ja oppituntia.</a:t>
            </a:r>
            <a:r>
              <a:rPr lang="fi-FI" sz="1200" b="0" i="0" dirty="0">
                <a:solidFill>
                  <a:srgbClr val="000000"/>
                </a:solidFill>
                <a:effectLst/>
                <a:latin typeface="Source Sans Pro" panose="020B0503030403020204" pitchFamily="34" charset="0"/>
              </a:rPr>
              <a:t>​</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a:t>
            </a:r>
            <a:r>
              <a:rPr lang="fi-FI" sz="1200" dirty="0">
                <a:solidFill>
                  <a:srgbClr val="000000"/>
                </a:solidFill>
                <a:latin typeface="Source Sans Pro" panose="020B0503030403020204" pitchFamily="34" charset="0"/>
              </a:rPr>
              <a:t>Tämä harjoitus on hyvä tehdä ensimmäistä kertaa,</a:t>
            </a:r>
            <a:r>
              <a:rPr lang="fi-FI" sz="1200" b="0" i="0" dirty="0">
                <a:solidFill>
                  <a:srgbClr val="000000"/>
                </a:solidFill>
                <a:effectLst/>
                <a:latin typeface="Source Sans Pro" panose="020B0503030403020204" pitchFamily="34" charset="0"/>
              </a:rPr>
              <a:t> kun luokka on rauhallinen ja vastaanottavainen oppimaan uutta.</a:t>
            </a:r>
            <a:r>
              <a:rPr lang="fi-FI" sz="1200" dirty="0">
                <a:solidFill>
                  <a:srgbClr val="000000"/>
                </a:solidFill>
                <a:latin typeface="Source Sans Pro" panose="020B0503030403020204" pitchFamily="34" charset="0"/>
              </a:rPr>
              <a:t> Harjoitus sopii</a:t>
            </a:r>
            <a:r>
              <a:rPr lang="fi-FI" sz="1200" dirty="0">
                <a:solidFill>
                  <a:prstClr val="black"/>
                </a:solidFill>
                <a:latin typeface="Source Sans Pro"/>
              </a:rPr>
              <a:t> luokkaan, jossa lyhyempiä tietoisuustaitoharjoituksia on tehty aiemmin säännöllisesti.</a:t>
            </a:r>
            <a:endParaRPr lang="fi-FI" sz="1200" i="0" u="none" strike="noStrike" kern="1200" cap="none" spc="0" baseline="0" dirty="0">
              <a:solidFill>
                <a:prstClr val="black"/>
              </a:solidFill>
              <a:latin typeface="Source Sans Pro"/>
            </a:endParaRPr>
          </a:p>
          <a:p>
            <a:pPr>
              <a:defRPr/>
            </a:pPr>
            <a:endParaRPr lang="fi-FI" sz="1200" b="1" dirty="0">
              <a:solidFill>
                <a:prstClr val="black"/>
              </a:solidFill>
              <a:latin typeface="Source Sans Pro"/>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p:txBody>
      </p:sp>
      <p:sp>
        <p:nvSpPr>
          <p:cNvPr id="6" name="Suorakulmio 5">
            <a:extLst>
              <a:ext uri="{FF2B5EF4-FFF2-40B4-BE49-F238E27FC236}">
                <a16:creationId xmlns:a16="http://schemas.microsoft.com/office/drawing/2014/main" id="{5BCC8BDB-9686-67EC-C864-B10579E88210}"/>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EC377A88-6C44-3268-59A6-F043D3B02F15}"/>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B1E1A942-64E9-A758-C8E9-1E8D19B88E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FB913912-5F24-6692-CF78-2F7E6F037B2A}"/>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CC3BB615-7707-44D8-470E-2CD2F64055E5}"/>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Kehonskannausharjoitus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C517489A-30AA-23FD-6A03-F7E4EBAC36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171764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9A00D-66D9-80B3-6A50-250CBF14EEA6}"/>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AA9724B-93FC-1DB3-2937-8C0B7A1ADC70}"/>
              </a:ext>
            </a:extLst>
          </p:cNvPr>
          <p:cNvSpPr txBox="1"/>
          <p:nvPr/>
        </p:nvSpPr>
        <p:spPr>
          <a:xfrm>
            <a:off x="5670733" y="1369623"/>
            <a:ext cx="5940056" cy="486287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dirty="0">
                <a:solidFill>
                  <a:srgbClr val="000000"/>
                </a:solidFill>
                <a:latin typeface="Source Sans Pro" panose="020B0503030403020204" pitchFamily="34" charset="0"/>
                <a:ea typeface="Source Sans Pro" panose="020B0503030403020204" pitchFamily="34" charset="0"/>
              </a:rPr>
              <a:t>”</a:t>
            </a:r>
            <a:r>
              <a:rPr lang="fi-FI" sz="1200" b="0" i="0" u="none" strike="noStrike" dirty="0">
                <a:solidFill>
                  <a:srgbClr val="000000"/>
                </a:solidFill>
                <a:effectLst/>
                <a:latin typeface="Source Sans Pro" panose="020B0503030403020204" pitchFamily="34" charset="0"/>
                <a:ea typeface="Source Sans Pro" panose="020B0503030403020204" pitchFamily="34" charset="0"/>
              </a:rPr>
              <a:t>Siirrä sitten huomiosi niskan alueelle. … Huomaa seuraavaksi miltä päänahassasi tuntuu. Huomaatko tuntemuksen muuttuvan, kun viet huomion sitä kohti? Rentoutuuko jokin alue, kun siirrät huomiosi siihen? Voit jopa kysyä itseltäsi, voisiko tämä kohta kehostani olla vieläkin rennompi?</a:t>
            </a:r>
            <a:r>
              <a:rPr lang="fi-FI" sz="1200" b="0" i="1" u="none" strike="noStrike" dirty="0">
                <a:solidFill>
                  <a:srgbClr val="000000"/>
                </a:solidFill>
                <a:effectLst/>
                <a:latin typeface="Source Sans Pro" panose="020B0503030403020204" pitchFamily="34" charset="0"/>
                <a:ea typeface="Source Sans Pro" panose="020B0503030403020204" pitchFamily="34" charset="0"/>
              </a:rPr>
              <a:t> </a:t>
            </a:r>
          </a:p>
          <a:p>
            <a:pPr lvl="1"/>
            <a:endParaRPr lang="fi-FI" sz="1200" i="1"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Huomaa otsa, … posket ja nenä. Vie huomiosi suun ja huulten alueelle …, sitten leukaan.. Ja lopuksi kaulan alueelle. </a:t>
            </a:r>
          </a:p>
          <a:p>
            <a:pPr lvl="1"/>
            <a:endParaRPr lang="fi-FI" sz="1200" dirty="0">
              <a:solidFill>
                <a:srgbClr val="000000"/>
              </a:solidFill>
              <a:latin typeface="Source Sans Pro" panose="020B0503030403020204" pitchFamily="34" charset="0"/>
              <a:ea typeface="Source Sans Pro" panose="020B0503030403020204" pitchFamily="34" charset="0"/>
            </a:endParaRP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Kun olet käynyt läpi koko kehosi, voit vielä tunnustella miltä se tuntuu. Tuntuuko jossain päin kehoa rentoutta, tai jännitystä? Pehmeyttä tai kipua? Voit hengittää kolme kertaa syvään ja kohdistaa hengityksen siihen kehon osaan, jonka toivoisit rentoutuvan vielä hieman lisää. …</a:t>
            </a: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 </a:t>
            </a:r>
          </a:p>
          <a:p>
            <a:pPr lvl="1"/>
            <a:r>
              <a:rPr lang="fi-FI" sz="1200" b="0" i="0" u="none" strike="noStrike" dirty="0">
                <a:solidFill>
                  <a:srgbClr val="000000"/>
                </a:solidFill>
                <a:effectLst/>
                <a:latin typeface="Source Sans Pro" panose="020B0503030403020204" pitchFamily="34" charset="0"/>
                <a:ea typeface="Source Sans Pro" panose="020B0503030403020204" pitchFamily="34" charset="0"/>
              </a:rPr>
              <a:t>Voit nyt päättää harjoituksen ja avata silmät.”</a:t>
            </a:r>
            <a:endParaRPr lang="fi-FI" sz="1200" b="1" dirty="0">
              <a:solidFill>
                <a:prstClr val="black"/>
              </a:solidFill>
              <a:latin typeface="Source Sans Pro" panose="020B0503030403020204" pitchFamily="34" charset="0"/>
              <a:ea typeface="Source Sans Pro" panose="020B0503030403020204" pitchFamily="34" charset="0"/>
            </a:endParaRPr>
          </a:p>
          <a:p>
            <a:pPr lvl="1"/>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spcBef>
                <a:spcPts val="600"/>
              </a:spcBef>
              <a:defRPr/>
            </a:pPr>
            <a:r>
              <a:rPr lang="fi-FI" sz="1200" b="1" dirty="0">
                <a:solidFill>
                  <a:prstClr val="black"/>
                </a:solidFill>
                <a:latin typeface="Source Sans Pro"/>
                <a:ea typeface="Source Sans Pro"/>
                <a:cs typeface="Segoe UI"/>
              </a:rPr>
              <a:t>Harjoituksen purku: </a:t>
            </a:r>
            <a:endParaRPr lang="en-US" sz="1200" dirty="0">
              <a:solidFill>
                <a:prstClr val="black"/>
              </a:solidFill>
              <a:latin typeface="Source Sans Pro"/>
              <a:ea typeface="Source Sans Pro"/>
              <a:cs typeface="Segoe UI"/>
            </a:endParaRPr>
          </a:p>
          <a:p>
            <a:pPr>
              <a:spcBef>
                <a:spcPts val="600"/>
              </a:spcBef>
              <a:defRPr/>
            </a:pPr>
            <a:r>
              <a:rPr lang="fi-FI" sz="1200" dirty="0">
                <a:solidFill>
                  <a:prstClr val="black"/>
                </a:solidFill>
                <a:latin typeface="Source Sans Pro"/>
                <a:ea typeface="Source Sans Pro"/>
                <a:cs typeface="Segoe UI"/>
              </a:rPr>
              <a:t>Keskustelussa voit hyödyntää esim. seuraavia kysymyksiä, joita oppilaat voivat itsenäisesti pohtia tai halutessaan jakaa sanallisesti: </a:t>
            </a:r>
            <a:r>
              <a:rPr lang="fi-FI" sz="1200" dirty="0">
                <a:solidFill>
                  <a:prstClr val="black"/>
                </a:solidFill>
                <a:latin typeface="Source Sans Pro"/>
                <a:ea typeface="Source Sans Pro"/>
                <a:cs typeface="Arial"/>
              </a:rPr>
              <a:t>Mitä huomasit harjoituksen aikana? Millaisia tuntemuksia havaitsit kehossasi harjoituksen aikana? </a:t>
            </a:r>
            <a:r>
              <a:rPr lang="en-US" sz="1200" dirty="0">
                <a:solidFill>
                  <a:prstClr val="black"/>
                </a:solidFill>
                <a:latin typeface="Source Sans Pro"/>
                <a:ea typeface="Source Sans Pro"/>
                <a:cs typeface="Arial"/>
              </a:rPr>
              <a:t> </a:t>
            </a:r>
            <a:r>
              <a:rPr lang="fi-FI" sz="1200" dirty="0">
                <a:solidFill>
                  <a:prstClr val="black"/>
                </a:solidFill>
                <a:latin typeface="Source Sans Pro"/>
                <a:ea typeface="Source Sans Pro"/>
                <a:cs typeface="Arial"/>
              </a:rPr>
              <a:t>Tunsitko esimerkiksi lämpöä tai kihelmöintiä lihaksissa? </a:t>
            </a:r>
            <a:endParaRPr lang="en-US" sz="1200" dirty="0">
              <a:solidFill>
                <a:prstClr val="black"/>
              </a:solidFill>
              <a:latin typeface="Source Sans Pro"/>
              <a:ea typeface="Source Sans Pro"/>
              <a:cs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400" b="1" i="0" u="none" strike="noStrike" kern="1200" cap="none" spc="0" normalizeH="0" baseline="0" noProof="0" dirty="0">
                <a:ln>
                  <a:noFill/>
                </a:ln>
                <a:solidFill>
                  <a:prstClr val="black"/>
                </a:solidFill>
                <a:effectLst/>
                <a:uLnTx/>
                <a:uFillTx/>
                <a:latin typeface="Source Sans Pro"/>
                <a:ea typeface="+mn-ea"/>
                <a:cs typeface="+mn-cs"/>
              </a:rPr>
              <a:t>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Tallenne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Howspacessa</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(kesto 5 min 25 s)</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keltainen. Keltainen väri vastaa aktiviteetin tasoa 3.">
            <a:extLst>
              <a:ext uri="{FF2B5EF4-FFF2-40B4-BE49-F238E27FC236}">
                <a16:creationId xmlns:a16="http://schemas.microsoft.com/office/drawing/2014/main" id="{4C4DF9BB-A78A-5A1D-AC46-2CBBF1FA72D7}"/>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280080FD-98BC-4B1F-2483-7D7C8B54E923}"/>
              </a:ext>
            </a:extLst>
          </p:cNvPr>
          <p:cNvSpPr txBox="1"/>
          <p:nvPr/>
        </p:nvSpPr>
        <p:spPr>
          <a:xfrm>
            <a:off x="544529" y="1526468"/>
            <a:ext cx="4762047" cy="4339650"/>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u="none" strike="noStrike" dirty="0">
                <a:solidFill>
                  <a:srgbClr val="000000"/>
                </a:solidFill>
                <a:effectLst/>
                <a:latin typeface="Source Sans Pro" panose="020B0503030403020204" pitchFamily="34" charset="0"/>
              </a:rPr>
              <a:t>Tietoisuustaitojen harjoittelulla on myönteisiä vaikutuksia psyykkiseen oireiluun, itsesäätelyyn, sosiaaliseen hyvinvointiin ja oppimistuloksiin. Harjoitukset voivat auttaa oppilaita säätelemään huomiotaan, auttaa huomion suuntaamisessa tilaan ja hetkeen sekä rauhoittaa oppilaita ja oppituntia.</a:t>
            </a:r>
            <a:r>
              <a:rPr lang="fi-FI" sz="1200" b="0" i="0" dirty="0">
                <a:solidFill>
                  <a:srgbClr val="000000"/>
                </a:solidFill>
                <a:effectLst/>
                <a:latin typeface="Source Sans Pro" panose="020B0503030403020204" pitchFamily="34" charset="0"/>
              </a:rPr>
              <a:t>​</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b="0" i="0" dirty="0">
                <a:solidFill>
                  <a:srgbClr val="000000"/>
                </a:solidFill>
                <a:effectLst/>
                <a:latin typeface="Source Sans Pro" panose="020B0503030403020204" pitchFamily="34" charset="0"/>
              </a:rPr>
              <a:t> </a:t>
            </a:r>
            <a:r>
              <a:rPr lang="fi-FI" sz="1200" dirty="0">
                <a:solidFill>
                  <a:srgbClr val="000000"/>
                </a:solidFill>
                <a:latin typeface="Source Sans Pro" panose="020B0503030403020204" pitchFamily="34" charset="0"/>
              </a:rPr>
              <a:t>Tämä harjoitus on hyvä tehdä ensimmäistä kertaa,</a:t>
            </a:r>
            <a:r>
              <a:rPr lang="fi-FI" sz="1200" b="0" i="0" dirty="0">
                <a:solidFill>
                  <a:srgbClr val="000000"/>
                </a:solidFill>
                <a:effectLst/>
                <a:latin typeface="Source Sans Pro" panose="020B0503030403020204" pitchFamily="34" charset="0"/>
              </a:rPr>
              <a:t> kun luokka on rauhallinen ja vastaanottavainen oppimaan uutta.</a:t>
            </a:r>
            <a:r>
              <a:rPr lang="fi-FI" sz="1200" dirty="0">
                <a:solidFill>
                  <a:srgbClr val="000000"/>
                </a:solidFill>
                <a:latin typeface="Source Sans Pro" panose="020B0503030403020204" pitchFamily="34" charset="0"/>
              </a:rPr>
              <a:t> Harjoitus sopii</a:t>
            </a:r>
            <a:r>
              <a:rPr lang="fi-FI" sz="1200" dirty="0">
                <a:solidFill>
                  <a:prstClr val="black"/>
                </a:solidFill>
                <a:latin typeface="Source Sans Pro"/>
              </a:rPr>
              <a:t> luokkaan, jossa lyhyempiä tietoisuustaitoharjoituksia on tehty aiemmin säännöllisesti.</a:t>
            </a:r>
            <a:endParaRPr lang="fi-FI" sz="1200" i="0" u="none" strike="noStrike" kern="1200" cap="none" spc="0" baseline="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p:txBody>
      </p:sp>
      <p:sp>
        <p:nvSpPr>
          <p:cNvPr id="6" name="Suorakulmio 5">
            <a:extLst>
              <a:ext uri="{FF2B5EF4-FFF2-40B4-BE49-F238E27FC236}">
                <a16:creationId xmlns:a16="http://schemas.microsoft.com/office/drawing/2014/main" id="{EFD3A532-22E9-E7B4-A3E9-2D464B29365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A75A5A7-CEF3-5D70-1086-3DD4A3A4D2A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355940BA-F5D4-07DD-1AEF-508543D1FB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0D96D8EF-C67D-377A-FF56-E35119E33ABF}"/>
              </a:ext>
            </a:extLst>
          </p:cNvPr>
          <p:cNvSpPr txBox="1"/>
          <p:nvPr/>
        </p:nvSpPr>
        <p:spPr>
          <a:xfrm>
            <a:off x="1704861" y="739491"/>
            <a:ext cx="8779374" cy="307777"/>
          </a:xfrm>
          <a:prstGeom prst="rect">
            <a:avLst/>
          </a:prstGeom>
          <a:noFill/>
        </p:spPr>
        <p:txBody>
          <a:bodyPr wrap="square" rtlCol="0">
            <a:spAutoFit/>
          </a:bodyPr>
          <a:lstStyle/>
          <a:p>
            <a:pPr algn="ctr">
              <a:defRPr/>
            </a:pPr>
            <a:r>
              <a:rPr lang="fi-FI" sz="1400" dirty="0">
                <a:solidFill>
                  <a:prstClr val="black"/>
                </a:solidFill>
                <a:latin typeface="Source Sans Pro"/>
              </a:rPr>
              <a:t>Tietoisuustaitoharjoitus, jossa tuodaan huomio kehon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F1266E2E-927D-705F-742E-77400F2D76AE}"/>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Kehonskannausharjoitus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FF2D8A1-695C-33DB-9F0B-EA57DFE7EE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0775750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11" name="TextBox 10" descr="Tekstin taustaväri on keltainen. Keltainen väri vastaa aktiviteetin tasoa 3.">
            <a:extLst>
              <a:ext uri="{FF2B5EF4-FFF2-40B4-BE49-F238E27FC236}">
                <a16:creationId xmlns:a16="http://schemas.microsoft.com/office/drawing/2014/main" id="{6D516593-FC68-B3BD-999D-05E4298BAFCD}"/>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D0E514AE-1E04-CF8C-9F59-6406B68392AA}"/>
              </a:ext>
            </a:extLst>
          </p:cNvPr>
          <p:cNvSpPr txBox="1"/>
          <p:nvPr/>
        </p:nvSpPr>
        <p:spPr>
          <a:xfrm>
            <a:off x="5670733" y="1369623"/>
            <a:ext cx="5940056" cy="5170646"/>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r>
              <a:rPr lang="fi-FI" sz="1200" b="1" dirty="0">
                <a:solidFill>
                  <a:prstClr val="black"/>
                </a:solidFill>
                <a:latin typeface="Source Sans Pro"/>
              </a:rPr>
              <a:t> (jatkuu seuraavalla dialla)</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tehdään seisten tai istuen omalla paikallaan.</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lang="fi-FI" sz="1200" i="0" u="none" strike="noStrike" kern="1200" cap="none" spc="0" baseline="0" noProof="0" dirty="0">
              <a:solidFill>
                <a:prstClr val="black"/>
              </a:solidFill>
              <a:latin typeface="Source Sans Pro"/>
            </a:endParaRPr>
          </a:p>
          <a:p>
            <a:pPr lvl="1">
              <a:spcBef>
                <a:spcPts val="600"/>
              </a:spcBef>
              <a:defRPr/>
            </a:pPr>
            <a:r>
              <a:rPr lang="fi-FI" sz="1200" dirty="0">
                <a:solidFill>
                  <a:prstClr val="black"/>
                </a:solidFill>
                <a:latin typeface="Source Sans Pro"/>
              </a:rPr>
              <a:t>”</a:t>
            </a:r>
            <a:r>
              <a:rPr kumimoji="0" lang="fi-FI" sz="1200" i="0" u="none" strike="noStrike" kern="1200" cap="none" spc="0" normalizeH="0" baseline="0" noProof="0" dirty="0">
                <a:ln>
                  <a:noFill/>
                </a:ln>
                <a:solidFill>
                  <a:prstClr val="black"/>
                </a:solidFill>
                <a:effectLst/>
                <a:uLnTx/>
                <a:uFillTx/>
                <a:latin typeface="Source Sans Pro"/>
                <a:ea typeface="+mn-ea"/>
                <a:cs typeface="+mn-cs"/>
              </a:rPr>
              <a:t>Ota mukava ja ryhdikäs asento. Voit sulkea silmäsi, jos se tuntuu hyvältä tai kohdistaa katseesi alaviistoon lattiaa kohti. Hengitä kerran oikein syvään sisään, ja sitten hitaasti ulos. Voit hengittää muutaman kerran rauhallisesti sisään ja ulos, ja tuoda huomiosi tämän hetken kokemukseesi. Miltä kehosi tuntuu juuri nyt? Havaitsetko jännitystä, kireyttä tai rentoutta? Minkälaisia ajatuksia mielessäsi on juuri nyt? Onko sinulla huolia, huomaatko arvostelevasi itseäsi, oletko kenties nukkunut huonosti?</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Tämä harjoitus on itsemyötätuntoharjoitus. Itsemyötätunto tarkoittaa lempeää ja ystävällistä suhtautumista itseemme. Erityisesti silloin kun on vaikeaa, saatamme olla itsellemme ankaria ja arvostella itseämme. Saatamme esimerkiksi ajatella ”en osaa mitään”, ”miksi muut ovat niin hyviä kaikessa”, ”miksi vain minulla on vaikeaa”. Nämä kaikki ajatukset ja tunteet ovat normaaleja. Meillä kaikilla on sellaisia.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Tässä harjoituksessa harjoittelemme puhumaan itsellemme ystävällisesti ja kannustavasti</a:t>
            </a:r>
            <a:r>
              <a:rPr lang="fi-FI" sz="1200" dirty="0">
                <a:solidFill>
                  <a:prstClr val="black"/>
                </a:solidFill>
                <a:latin typeface="Source Sans Pro"/>
              </a:rPr>
              <a:t>,</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kuten puhuisimme hyvälle ystävälle sen sijaan</a:t>
            </a:r>
            <a:r>
              <a:rPr lang="fi-FI" sz="1200" dirty="0">
                <a:solidFill>
                  <a:prstClr val="black"/>
                </a:solidFill>
                <a:latin typeface="Source Sans Pro"/>
              </a:rPr>
              <a:t>,</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että soimaamme itseämme.</a:t>
            </a:r>
            <a:endParaRPr lang="fi-FI" sz="1200" i="0" u="none" strike="noStrike" kern="1200" cap="none" spc="0" baseline="0" noProof="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Tuo mieleesi jokin hankala tilanne, jossa koit ehkä jännitystä tai stressiä. Se voi liittyä kouluun, esimerkiksi vaikea koe tai esiintymistilanne, tai voit ajatella mitä tahansa mieleesi tulevaa tilannetta. Muistatko, mitä ajattelit tuossa hankalassa tilanteessa? Muistatko, millainen tunnetila juuri tuolloin oli läsnä? </a:t>
            </a:r>
            <a:endParaRPr lang="fi-FI" sz="1200" i="0" u="none" strike="noStrike" kern="1200" cap="none" spc="0" baseline="0" noProof="0" dirty="0">
              <a:solidFill>
                <a:prstClr val="black"/>
              </a:solidFill>
              <a:latin typeface="Source Sans Pro"/>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44529" y="1526468"/>
            <a:ext cx="4762047" cy="4708981"/>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Harjoitus </a:t>
            </a:r>
            <a:r>
              <a:rPr lang="fi-FI" sz="1200" dirty="0"/>
              <a:t>auttaa kehittämään lempeää ja hyväksyvää suhdetta itseen, mikä vähentää itsekritiikkiä ja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t>Harjoitusten avulla voi myös kohentaa sosiaalista vuorovaikutusta ja opettaa empatiaa muita kohtaan.</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tietoisuustaitoharjoituksia aiemmin tehneille oppilaille, kun luokka on rauhallinen ja vastaanottavainen harjoituksen tekemiseen. Harjoituksen voi yhdistää tunnetaitoharjoitteluun.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 Tietoisuustaitoharjoituksia on hyvä tehdä päivittäin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Kertomusharjoitusta (taso 3)</a:t>
            </a: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Itsemyötätuntoharjoituksessa harjoitellaan lempeää ja ystävällistä suhtautumista itseemme.</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Itsemyötätuntoharjoitus (1/2)</a:t>
            </a: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057321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3" name="TextBox 2" descr="Tekstin taustaväri on keltainen. Keltainen väri vastaa aktiviteetin tasoa 3.">
            <a:extLst>
              <a:ext uri="{FF2B5EF4-FFF2-40B4-BE49-F238E27FC236}">
                <a16:creationId xmlns:a16="http://schemas.microsoft.com/office/drawing/2014/main" id="{13673C5E-FA74-2B4D-9E73-ED2BCE97C32C}"/>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D0E514AE-1E04-CF8C-9F59-6406B68392AA}"/>
              </a:ext>
            </a:extLst>
          </p:cNvPr>
          <p:cNvSpPr txBox="1"/>
          <p:nvPr/>
        </p:nvSpPr>
        <p:spPr>
          <a:xfrm>
            <a:off x="5693038" y="1332501"/>
            <a:ext cx="6299489" cy="5293757"/>
          </a:xfrm>
          <a:prstGeom prst="rect">
            <a:avLst/>
          </a:prstGeom>
          <a:noFill/>
        </p:spPr>
        <p:txBody>
          <a:bodyPr wrap="square" rtlCol="0" anchor="t">
            <a:spAutoFit/>
          </a:bodyPr>
          <a:lstStyle/>
          <a:p>
            <a:pPr marL="0" lvl="1">
              <a:defRPr/>
            </a:pPr>
            <a:r>
              <a:rPr lang="fi-FI" sz="1200" b="1" dirty="0">
                <a:solidFill>
                  <a:prstClr val="black"/>
                </a:solidFill>
                <a:latin typeface="Source Sans Pro"/>
              </a:rPr>
              <a:t>OHJEET OPETTAJALLE</a:t>
            </a:r>
            <a:endParaRPr lang="fi-FI" sz="120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Laita seuraavaksi toinen käsi sydämesi päälle. Ajattele, että lähettäisit itsellesi myötätuntoisia, ystävällisiä ja lämpimiä ajatuksia tuohon tilanteeseen. Miten voisit lohduttaa itseäsi samanlaisessa tilanteessa? Mitä sinun olisi ollut hyvä kuulla juuri tuolloin? Voit kannustaa itseäsi lempeästi omilla sanoillasi.</a:t>
            </a:r>
            <a:endParaRPr lang="fi-FI" dirty="0">
              <a:ea typeface="+mn-ea"/>
              <a:cs typeface="+mn-cs"/>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Voit esimerkiksi lohduttaa itseäsi sanomalla, että kaikkia jännittää joskus. Vaikeatkin tilanteet ovat ohimeneviä. On tärkeää, että yritän parhaani.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Jos tuntuu vaikealta lähettää itselle ystävällisiä ajatuksia, mieti</a:t>
            </a:r>
            <a:r>
              <a:rPr lang="fi-FI" sz="1200" dirty="0">
                <a:solidFill>
                  <a:prstClr val="black"/>
                </a:solidFill>
                <a:latin typeface="Source Sans Pro"/>
              </a:rPr>
              <a:t>,</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mitä sanoisit kaverille, jos hän kertoisi olleensa samanlaisessa tilanteessa ja kokeneensa samoin. Mitä haluaisit sanoa hänelle? Voisitko sanoa saman myös itsellesi?</a:t>
            </a:r>
            <a:endParaRPr lang="fi-FI" sz="1200" i="0" u="none" strike="noStrike" kern="1200" cap="none" spc="0" baseline="0" noProof="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Joskus tällainen harjoitus voi tuntua vaikealta, koska mieleen tulee monenlaisia tunteita. On sallittua tuntea juuri niin kuin tunnet. Voit suhtautua myötätuntoisesti myös vaikeisiin tunteisiin, koska kaikista meistä joskus tuntuu pahalta.</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Tuo vielä lopuksi huomio hengitykseesi. Hengitä kerran oikein syvään sisään, ja ulos. Nyt voit päättää harjoituksen ja avata silmät, jos ne olivat suljettuina.”</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Harjoituksen purku:</a:t>
            </a:r>
          </a:p>
          <a:p>
            <a:pPr>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Varsinkin silloin, kun harjoitusta tehdään ensimmäisiä kertoja, on hyvä purkaa harjoitus ja oppilaat voivat kertoa, milt</a:t>
            </a:r>
            <a:r>
              <a:rPr lang="fi-FI" sz="1200" dirty="0">
                <a:solidFill>
                  <a:prstClr val="black"/>
                </a:solidFill>
                <a:latin typeface="Source Sans Pro"/>
              </a:rPr>
              <a:t>ä harjoituksen tekeminen tuntui. Oliko itseään kohtaan vaikea olla myötätuntoinen? Onko tätä tärkeä harjoitella? Miten voisi kohdata muita myötätuntoisesti vaikeissa tilanteissa? Voiko ajatella myös itsestä samoin?</a:t>
            </a:r>
          </a:p>
          <a:p>
            <a:pPr>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Tämä har</a:t>
            </a:r>
            <a:r>
              <a:rPr lang="fi-FI" sz="1200" dirty="0">
                <a:solidFill>
                  <a:prstClr val="black"/>
                </a:solidFill>
                <a:latin typeface="Source Sans Pro"/>
              </a:rPr>
              <a:t>joitus kannattaa liittää osaksi muita tunnetaitoharjoituksia.</a:t>
            </a:r>
            <a:endParaRPr lang="fi-FI" dirty="0"/>
          </a:p>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lang="fi-FI" sz="1200" dirty="0">
                <a:solidFill>
                  <a:prstClr val="black"/>
                </a:solidFill>
                <a:latin typeface="Source Sans Pro"/>
              </a:rPr>
              <a:t>Tallenne </a:t>
            </a:r>
            <a:r>
              <a:rPr lang="fi-FI" sz="1200" dirty="0" err="1">
                <a:solidFill>
                  <a:prstClr val="black"/>
                </a:solidFill>
                <a:latin typeface="Source Sans Pro"/>
              </a:rPr>
              <a:t>Howspacessa</a:t>
            </a:r>
            <a:r>
              <a:rPr lang="fi-FI" sz="1200" dirty="0">
                <a:solidFill>
                  <a:prstClr val="black"/>
                </a:solidFill>
                <a:latin typeface="Source Sans Pro"/>
              </a:rPr>
              <a:t> (kesto 4 </a:t>
            </a:r>
            <a:r>
              <a:rPr lang="fi-FI" sz="1200" dirty="0">
                <a:latin typeface="Source Sans Pro"/>
              </a:rPr>
              <a:t>min 38 s)</a:t>
            </a:r>
            <a:endParaRPr lang="fi-FI" sz="1200" i="0" u="none" strike="noStrike" kern="1200" cap="none" spc="0" baseline="0" dirty="0">
              <a:highlight>
                <a:srgbClr val="FFFF00"/>
              </a:highlight>
              <a:latin typeface="Source Sans Pro"/>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44529" y="1526468"/>
            <a:ext cx="4762047" cy="4893647"/>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Harjoitus </a:t>
            </a:r>
            <a:r>
              <a:rPr lang="fi-FI" sz="1200" dirty="0"/>
              <a:t>auttaa kehittämään lempeää ja hyväksyvää suhdetta itseen, mikä vähentää itsekritiikkiä ja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t>Harjoitusten avulla voi myös kohentaa sosiaalista vuorovaikutusta ja opettaa empatiaa muita kohtaan.</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tietoisuustaitoharjoituksia aiemmin tehneille oppilaille, kun luokka on rauhallinen ja vastaanottavainen harjoituksen tekemiseen. Harjoituksen voi yhdistää tunnetaitoharjoitteluun.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lang="fi-FI" sz="1200" b="1" dirty="0">
                <a:solidFill>
                  <a:prstClr val="black"/>
                </a:solidFill>
                <a:latin typeface="Source Sans Pro"/>
              </a:rPr>
              <a:t>Kuinka usein:</a:t>
            </a:r>
            <a:r>
              <a:rPr lang="fi-FI" sz="1200" dirty="0">
                <a:solidFill>
                  <a:prstClr val="black"/>
                </a:solidFill>
                <a:latin typeface="Source Sans Pro"/>
              </a:rPr>
              <a:t>  Tietoisuustaitoharjoituksia on hyvä tehdä päivittäin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Kesto:</a:t>
            </a:r>
            <a:r>
              <a:rPr lang="fi-FI" sz="1200" dirty="0">
                <a:solidFill>
                  <a:prstClr val="black"/>
                </a:solidFill>
                <a:latin typeface="Source Sans Pro"/>
              </a:rPr>
              <a:t> Noin 5-10 min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Yksin vai yhdessä:</a:t>
            </a:r>
            <a:r>
              <a:rPr lang="fi-FI" sz="1200" dirty="0">
                <a:solidFill>
                  <a:prstClr val="black"/>
                </a:solidFill>
                <a:latin typeface="Source Sans Pro"/>
              </a:rPr>
              <a:t> Ryhmässä, mutta jokainen tekee oman harjoituksen</a:t>
            </a:r>
            <a:endParaRPr lang="fi-FI"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Kertomusharjoitusta (taso 3)</a:t>
            </a: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865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Itsemyötätuntoharjoituksessa harjoitellaan lempeää ja ystävällistä suhtautumista itseemme.</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Itsemyötätuntoharjoitus (2/2)</a:t>
            </a: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9631737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61DB1-366D-EC1E-DB2F-F2F0EE5CCD4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757879C-99CA-1E16-550F-F82B31373F96}"/>
              </a:ext>
            </a:extLst>
          </p:cNvPr>
          <p:cNvSpPr txBox="1"/>
          <p:nvPr/>
        </p:nvSpPr>
        <p:spPr>
          <a:xfrm>
            <a:off x="5670733" y="1384000"/>
            <a:ext cx="6270735" cy="4878259"/>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r>
              <a:rPr lang="fi-FI" sz="1200" b="1" dirty="0">
                <a:solidFill>
                  <a:prstClr val="black"/>
                </a:solidFill>
                <a:latin typeface="Source Sans Pro"/>
              </a:rPr>
              <a:t> (jatkuu seuraavalla dialla)</a:t>
            </a:r>
            <a:endParaRPr lang="fi-FI" sz="1200" dirty="0">
              <a:solidFill>
                <a:prstClr val="black"/>
              </a:solidFill>
              <a:latin typeface="Source Sans Pro"/>
            </a:endParaRPr>
          </a:p>
          <a:p>
            <a:pPr marL="171450" indent="-171450">
              <a:spcBef>
                <a:spcPts val="600"/>
              </a:spcBef>
              <a:buFont typeface="Arial" panose="020B0604020202020204" pitchFamily="34" charset="0"/>
              <a:buChar char="•"/>
              <a:defRPr/>
            </a:pPr>
            <a:r>
              <a:rPr lang="fi-FI" sz="1200" dirty="0">
                <a:solidFill>
                  <a:prstClr val="black"/>
                </a:solidFill>
                <a:latin typeface="Source Sans Pro"/>
              </a:rPr>
              <a:t>Harjoitus tehdään seisten tai istuen omalla paikallaan</a:t>
            </a:r>
          </a:p>
          <a:p>
            <a:pPr marL="171450" indent="-171450">
              <a:spcBef>
                <a:spcPts val="600"/>
              </a:spcBef>
              <a:buFont typeface="Arial" panose="020B0604020202020204" pitchFamily="34" charset="0"/>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”Ota mukava ja ryhdikäs asento. Voit sulkea silmäsi, jos se tuntuu hyvältä tai kohdistaa katseesi alaviistoon lattiaa kohti. Hengitä kerran oikein syvään sisään, ja sitten hitaasti ulos. Voit hengittää muutaman kerran rauhallisesti sisään ja ulos, ja tuoda huomiosi tämän hetken kokemukseesi. </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Havaitsetko jonkin tunnetilan olevan läsnä juuri nyt? Tunteen ei tarvitse olla kovin voimakas, tai mitenkään erityisen positiivinen tai negatiivinen. Tunnetko mahdollisesti juuri tällä hetkellä esimerkiksi iloa, ärtymystä tai apeutta? Jos et huomaa mitään tunnetilaa juuri nyt, pystytkö muistelemaan jotakin tunnetta, jota olet tuntenut, tai tunsit vaikkapa vähän aikaa sitten? Palauta mieleesi, miltä tämä tunne tuntui.</a:t>
            </a: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Pidä tunnetila mielessäsi tämän harjoituksen ajan, kun käymme </a:t>
            </a:r>
            <a:r>
              <a:rPr kumimoji="0" lang="fi-FI" sz="1200" b="1" i="0" u="none" strike="noStrike" kern="1200" cap="none" spc="0" normalizeH="0" baseline="0" noProof="0" dirty="0">
                <a:ln>
                  <a:noFill/>
                </a:ln>
                <a:solidFill>
                  <a:prstClr val="black"/>
                </a:solidFill>
                <a:effectLst/>
                <a:uLnTx/>
                <a:uFillTx/>
                <a:latin typeface="Source Sans Pro"/>
                <a:ea typeface="+mn-ea"/>
                <a:cs typeface="+mn-cs"/>
              </a:rPr>
              <a:t>ASKEL sanan läpi kirjain kirjaimelta.</a:t>
            </a:r>
            <a:endParaRPr lang="fi-FI" sz="1200" b="1" i="0" u="none" strike="noStrike" kern="1200" cap="none" spc="0" baseline="0" noProof="0" dirty="0">
              <a:solidFill>
                <a:prstClr val="black"/>
              </a:solidFill>
              <a:latin typeface="Source Sans Pro"/>
            </a:endParaRPr>
          </a:p>
          <a:p>
            <a:pPr lvl="1">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A</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eli Anna tunteelle nimi. Tullaan tietoiseksi siitä, mikä tunne on läsnä. Osaatko nimetä läsnä olevan tunnetilasi? Jo tunteen nimeäminen voi auttaa käsittelemään erityisesti vaikeita tunteita. Nimeäminen auttaa myös hyväksymään tunteen. Joten voit nyt antaa läsnä olevalle tunteelle nimen.</a:t>
            </a:r>
          </a:p>
          <a:p>
            <a:pPr lvl="1">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S</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eli Sallinko tunteen. Jotkut tunteet voivat olla meistä helpompia hyväksyä kuin toiset. On kuitenkin tärkeää, että voimme sallia itsellemme kaikki tunteet, joita koemme. Mitä tahansa nyt tunnetkin, on sallittua tuntea sitä. On ok tuntea siten, kuten juuri nyt tunnet. Voit antaa tunteen vain olla.</a:t>
            </a:r>
            <a:endParaRPr lang="fi-FI" sz="1200" i="0" u="none" strike="noStrike" kern="1200" cap="none" spc="0" baseline="0" noProof="0" dirty="0">
              <a:solidFill>
                <a:prstClr val="black"/>
              </a:solidFill>
              <a:latin typeface="Source Sans Pro"/>
            </a:endParaRPr>
          </a:p>
        </p:txBody>
      </p:sp>
      <p:sp>
        <p:nvSpPr>
          <p:cNvPr id="7" name="TextBox 6" descr="Tekstin taustaväri on keltainen. Keltainen väri vastaa aktiviteetin tasoa 3.">
            <a:extLst>
              <a:ext uri="{FF2B5EF4-FFF2-40B4-BE49-F238E27FC236}">
                <a16:creationId xmlns:a16="http://schemas.microsoft.com/office/drawing/2014/main" id="{882529EB-5699-58E4-95BE-DC3F59BFD672}"/>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36A074C0-A8CB-A6EB-E759-D01EF2DDD59E}"/>
              </a:ext>
            </a:extLst>
          </p:cNvPr>
          <p:cNvSpPr txBox="1"/>
          <p:nvPr/>
        </p:nvSpPr>
        <p:spPr>
          <a:xfrm>
            <a:off x="530152" y="1382694"/>
            <a:ext cx="4762047" cy="4708981"/>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Harjoitus opettaa tunnistamaan ja käsittelemään vaikeissa tilanteissa läsnä olevia tunteita. Harjoitus </a:t>
            </a:r>
            <a:r>
              <a:rPr lang="fi-FI" sz="1200" dirty="0"/>
              <a:t>auttaa kehittämään lempeämpää ja hyväksyvää suhtautumista omiin tunteisiin, mikä tukee </a:t>
            </a:r>
            <a:r>
              <a:rPr lang="fi-FI" sz="1200" dirty="0" err="1"/>
              <a:t>resilienssiä</a:t>
            </a:r>
            <a:r>
              <a:rPr lang="fi-FI" sz="1200" dirty="0"/>
              <a:t> haastavissa tilanteissa.</a:t>
            </a:r>
            <a:r>
              <a:rPr lang="fi-FI" sz="1200" dirty="0">
                <a:solidFill>
                  <a:prstClr val="black"/>
                </a:solidFill>
                <a:latin typeface="Source Sans Pro"/>
              </a:rPr>
              <a:t> </a:t>
            </a:r>
            <a:endParaRPr lang="fi-FI" sz="1200" i="0" u="none" strike="noStrike" kern="1200" cap="none" spc="0" baseline="0" dirty="0">
              <a:solidFill>
                <a:prstClr val="black"/>
              </a:solidFill>
              <a:latin typeface="Aptos"/>
            </a:endParaRPr>
          </a:p>
          <a:p>
            <a:pPr>
              <a:defRPr/>
            </a:pPr>
            <a:endParaRPr lang="fi-FI" sz="1200" dirty="0">
              <a:solidFill>
                <a:prstClr val="black"/>
              </a:solidFill>
              <a:latin typeface="Source Sans Pro"/>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Sopii tietoisuustaitoharjoituksia aiemmin tehneille oppilaille, kun luokka on rauhallinen ja vastaanottavainen harjoituksen tekemiseen. Harjoituksen voi yhdistää tunnetaitoharjoitteluun.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lang="fi-FI" sz="1200" b="1" dirty="0">
                <a:solidFill>
                  <a:prstClr val="black"/>
                </a:solidFill>
                <a:latin typeface="Source Sans Pro"/>
              </a:rPr>
              <a:t>Kuinka usein:</a:t>
            </a:r>
            <a:r>
              <a:rPr lang="fi-FI" sz="1200" dirty="0">
                <a:solidFill>
                  <a:prstClr val="black"/>
                </a:solidFill>
                <a:latin typeface="Source Sans Pro"/>
              </a:rPr>
              <a:t>  Tietoisuustaitoharjoituksia on hyvä tehdä päivittäin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Kesto:</a:t>
            </a:r>
            <a:r>
              <a:rPr lang="fi-FI" sz="1200" dirty="0">
                <a:solidFill>
                  <a:prstClr val="black"/>
                </a:solidFill>
                <a:latin typeface="Source Sans Pro"/>
              </a:rPr>
              <a:t> Noin 5-10 min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Yksin vai yhdessä:</a:t>
            </a:r>
            <a:r>
              <a:rPr lang="fi-FI" sz="1200" dirty="0">
                <a:solidFill>
                  <a:prstClr val="black"/>
                </a:solidFill>
                <a:latin typeface="Source Sans Pro"/>
              </a:rPr>
              <a:t> Ryhmässä, mutta jokainen tekee oman harjoituksen</a:t>
            </a:r>
            <a:endParaRPr lang="fi-FI"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a:defRPr/>
            </a:pPr>
            <a:endParaRPr lang="fi-FI" sz="1200" dirty="0">
              <a:solidFill>
                <a:prstClr val="black"/>
              </a:solidFill>
              <a:latin typeface="Source Sans Pro"/>
              <a:ea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 Ärsytysmittaria (taso 2) tai Arvaa tunne –harjoitusta (taso 3).</a:t>
            </a:r>
            <a:endParaRPr lang="fi-FI" dirty="0">
              <a:ea typeface="+mn-lt"/>
              <a:cs typeface="+mn-lt"/>
            </a:endParaRPr>
          </a:p>
        </p:txBody>
      </p:sp>
      <p:sp>
        <p:nvSpPr>
          <p:cNvPr id="6" name="Suorakulmio 5">
            <a:extLst>
              <a:ext uri="{FF2B5EF4-FFF2-40B4-BE49-F238E27FC236}">
                <a16:creationId xmlns:a16="http://schemas.microsoft.com/office/drawing/2014/main" id="{F20F598A-7BB9-1CBC-02CE-8810DA74FAA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F5A647E2-CB4E-BE77-924F-ADC3806BD12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01FA67E1-014E-6F1F-EC8C-A19316A6C1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87A877F2-CAC1-85E1-7EA0-6BD21D283625}"/>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ASKEL-harjoituksessa tarkastellaan kunkin sanan kirjaimen avulla läsnä olevaa tunnetilaa </a:t>
            </a:r>
            <a:br>
              <a:rPr kumimoji="0" lang="fi-FI" sz="1400" i="0" u="none" strike="noStrike" kern="1200" cap="none" spc="0" normalizeH="0" baseline="0" noProof="0" dirty="0">
                <a:ln>
                  <a:noFill/>
                </a:ln>
                <a:solidFill>
                  <a:prstClr val="black"/>
                </a:solidFill>
                <a:effectLst/>
                <a:uLnTx/>
                <a:uFillTx/>
                <a:latin typeface="Source Sans Pro"/>
                <a:ea typeface="+mn-ea"/>
                <a:cs typeface="+mn-cs"/>
              </a:rPr>
            </a:br>
            <a:r>
              <a:rPr kumimoji="0" lang="fi-FI" sz="1400" i="0" u="none" strike="noStrike" kern="1200" cap="none" spc="0" normalizeH="0" baseline="0" noProof="0" dirty="0">
                <a:ln>
                  <a:noFill/>
                </a:ln>
                <a:solidFill>
                  <a:prstClr val="black"/>
                </a:solidFill>
                <a:effectLst/>
                <a:uLnTx/>
                <a:uFillTx/>
                <a:latin typeface="Source Sans Pro"/>
                <a:ea typeface="+mn-ea"/>
                <a:cs typeface="+mn-cs"/>
              </a:rPr>
              <a:t>hyväksyvällä ja lempeällä asenteella.</a:t>
            </a:r>
          </a:p>
        </p:txBody>
      </p:sp>
      <p:sp>
        <p:nvSpPr>
          <p:cNvPr id="4" name="Otsikko 1">
            <a:extLst>
              <a:ext uri="{FF2B5EF4-FFF2-40B4-BE49-F238E27FC236}">
                <a16:creationId xmlns:a16="http://schemas.microsoft.com/office/drawing/2014/main" id="{AE0D5E1D-F505-B95C-7E92-A799A5AA6084}"/>
              </a:ext>
            </a:extLst>
          </p:cNvPr>
          <p:cNvSpPr txBox="1">
            <a:spLocks noGrp="1"/>
          </p:cNvSpPr>
          <p:nvPr>
            <p:ph type="title" idx="4294967295"/>
          </p:nvPr>
        </p:nvSpPr>
        <p:spPr>
          <a:xfrm>
            <a:off x="1550540" y="286910"/>
            <a:ext cx="9088016"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26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ASKEL-harjoitus tunteiden kanssa työskentelyyn (1/2)</a:t>
            </a:r>
            <a:endParaRPr lang="fi-FI" sz="2600" b="1" i="0" u="none" strike="noStrike" kern="1200" cap="none" spc="0" baseline="0" noProof="0" dirty="0">
              <a:solidFill>
                <a:schemeClr val="tx1"/>
              </a:solidFill>
              <a:latin typeface="Source Sans Pro" panose="020B0503030403020204" pitchFamily="34" charset="0"/>
              <a:ea typeface="Source Sans Pro" panose="020B0503030403020204" pitchFamily="34" charset="0"/>
            </a:endParaRPr>
          </a:p>
        </p:txBody>
      </p:sp>
      <p:pic>
        <p:nvPicPr>
          <p:cNvPr id="2" name="Picture 2" descr="SchoolWell-hankkeen logo.">
            <a:extLst>
              <a:ext uri="{FF2B5EF4-FFF2-40B4-BE49-F238E27FC236}">
                <a16:creationId xmlns:a16="http://schemas.microsoft.com/office/drawing/2014/main" id="{904F5C71-149F-37FD-756B-F28AC6EAB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3" name="TextBox 5">
            <a:extLst>
              <a:ext uri="{FF2B5EF4-FFF2-40B4-BE49-F238E27FC236}">
                <a16:creationId xmlns:a16="http://schemas.microsoft.com/office/drawing/2014/main" id="{A28C1B4A-857C-82E7-A4FB-920DE9400327}"/>
              </a:ext>
            </a:extLst>
          </p:cNvPr>
          <p:cNvSpPr txBox="1"/>
          <p:nvPr/>
        </p:nvSpPr>
        <p:spPr>
          <a:xfrm>
            <a:off x="408620" y="6513249"/>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alkuperäistä © Hanne Savunen</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27100123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61DB1-366D-EC1E-DB2F-F2F0EE5CCD42}"/>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FE09222D-CAAE-432C-3B8E-A4B316981E26}"/>
              </a:ext>
            </a:extLst>
          </p:cNvPr>
          <p:cNvSpPr txBox="1"/>
          <p:nvPr/>
        </p:nvSpPr>
        <p:spPr>
          <a:xfrm>
            <a:off x="408620" y="6513249"/>
            <a:ext cx="6208312" cy="276999"/>
          </a:xfrm>
          <a:prstGeom prst="rect">
            <a:avLst/>
          </a:prstGeom>
          <a:noFill/>
        </p:spPr>
        <p:txBody>
          <a:bodyPr wrap="square" rtlCol="0" anchor="t">
            <a:spAutoFit/>
          </a:body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alkuperäistä © Hanne Savunen</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A757879C-99CA-1E16-550F-F82B31373F96}"/>
              </a:ext>
            </a:extLst>
          </p:cNvPr>
          <p:cNvSpPr txBox="1"/>
          <p:nvPr/>
        </p:nvSpPr>
        <p:spPr>
          <a:xfrm>
            <a:off x="5670733" y="1268509"/>
            <a:ext cx="6457640" cy="5309146"/>
          </a:xfrm>
          <a:prstGeom prst="rect">
            <a:avLst/>
          </a:prstGeom>
          <a:noFill/>
        </p:spPr>
        <p:txBody>
          <a:bodyPr wrap="square" rtlCol="0" anchor="t">
            <a:spAutoFit/>
          </a:bodyPr>
          <a:lstStyle/>
          <a:p>
            <a:pPr marL="0" lvl="1">
              <a:defRPr/>
            </a:pPr>
            <a:r>
              <a:rPr lang="fi-FI" sz="1200" b="1" dirty="0">
                <a:solidFill>
                  <a:prstClr val="black"/>
                </a:solidFill>
                <a:latin typeface="Source Sans Pro"/>
              </a:rPr>
              <a:t>OHJEET OPETTAJALLE </a:t>
            </a:r>
            <a:endParaRPr lang="en-US" dirty="0">
              <a:solidFill>
                <a:prstClr val="black"/>
              </a:solidFill>
              <a:latin typeface="Aptos"/>
            </a:endParaRPr>
          </a:p>
          <a:p>
            <a:pPr lvl="1">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K</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eli Kehossa tunteen tutkiminen. Samalla, kun tarkastelet läsnä olevaa tunnetilaa lempeällä ja hyväksyvällä uteliaisuudella, voit havainnoida tuntemuksia kehossasi. Missä päin kehoasi tunne tuntuu? Jotkut tunteet voivat tuntua rinnalla, jotkut vatsalla, jotkut hartioissa, niskassa tai päässä. Jotkut tunteet tuntuvat koko kehossa, jotkut vain tietyissä kehon osissa. Millaisia tuntemuksia läsnä oleva tunnetila aiheuttaa kehossasi?</a:t>
            </a:r>
            <a:endParaRPr lang="fi-FI" dirty="0">
              <a:ea typeface="+mn-ea"/>
              <a:cs typeface="+mn-cs"/>
            </a:endParaRPr>
          </a:p>
          <a:p>
            <a:pPr lvl="1">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E</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eli En ole tämä tunne. On tärkeää muistaa, että emme ole yhtä kuin tunteemme, vaan tunteet tulevat ja menevät. Voit havainnoida nyt tuntemaasi tunnetta siitä näkökulmasta, että sinä et ole yhtä kuin tuntemasi tunne, vaan tunne menee ajallaan pois.</a:t>
            </a:r>
          </a:p>
          <a:p>
            <a:pPr lvl="1">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L</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eli Lempeydellä pidellen. Lopuksi voit suunnata lempeyttä itseäsi ja läsnä olevaa tunnetta kohtaan, mitä tahansa se onkin. On sallittua tuntea</a:t>
            </a:r>
            <a:r>
              <a:rPr lang="fi-FI" sz="1200" dirty="0">
                <a:solidFill>
                  <a:prstClr val="black"/>
                </a:solidFill>
                <a:latin typeface="Source Sans Pro"/>
              </a:rPr>
              <a:t>,</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mitä tunnetkin, ja mitä tahansa tunne onkin, voit päättää kohdella sitä lempeydellä. Voit vielä lopuksi kuvitella pitäväsi tunnetta hellästi sylissäsi, lempeydellä pidellen.</a:t>
            </a:r>
            <a:endParaRPr lang="fi-FI" sz="1200" i="0" u="none" strike="noStrike" kern="1200" cap="none" spc="0" baseline="0" noProof="0" dirty="0">
              <a:solidFill>
                <a:prstClr val="black"/>
              </a:solidFill>
              <a:latin typeface="Source Sans Pro"/>
            </a:endParaRPr>
          </a:p>
          <a:p>
            <a:pPr lvl="1">
              <a:spcBef>
                <a:spcPts val="600"/>
              </a:spcBef>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Tuo vielä lopuksi huomio hengitykseesi. Hengitä kolme kertaa syvään. Nyt voit päättää harjoituksen ja avata silmät, jos ne olivat suljettuina.”</a:t>
            </a:r>
          </a:p>
          <a:p>
            <a:pPr lvl="1">
              <a:spcBef>
                <a:spcPts val="600"/>
              </a:spcBef>
              <a:defRPr/>
            </a:pPr>
            <a:endParaRPr lang="fi-FI" sz="1200" i="0" u="none" strike="noStrike" kern="1200" cap="none" spc="0" baseline="0" noProof="0" dirty="0">
              <a:solidFill>
                <a:prstClr val="black"/>
              </a:solidFill>
              <a:latin typeface="Source Sans Pro"/>
            </a:endParaRPr>
          </a:p>
          <a:p>
            <a:pPr>
              <a:spcBef>
                <a:spcPts val="600"/>
              </a:spcBef>
              <a:defRPr/>
            </a:pPr>
            <a:r>
              <a:rPr lang="fi-FI" sz="1200" b="1" dirty="0">
                <a:solidFill>
                  <a:prstClr val="black"/>
                </a:solidFill>
                <a:latin typeface="Source Sans Pro"/>
              </a:rPr>
              <a:t>Harjoituksen purku: </a:t>
            </a:r>
            <a:endParaRPr lang="en-US" sz="1200" dirty="0">
              <a:solidFill>
                <a:prstClr val="black"/>
              </a:solidFill>
              <a:latin typeface="Source Sans Pro"/>
            </a:endParaRPr>
          </a:p>
          <a:p>
            <a:pPr>
              <a:spcBef>
                <a:spcPts val="600"/>
              </a:spcBef>
              <a:defRPr/>
            </a:pPr>
            <a:r>
              <a:rPr lang="fi-FI" sz="1200" dirty="0">
                <a:solidFill>
                  <a:prstClr val="black"/>
                </a:solidFill>
                <a:latin typeface="Source Sans Pro"/>
              </a:rPr>
              <a:t>Voit yhdistää tämän tehtävän tunnetaitotehtäviin.  Luokassa on hyvä käydä keskustelua erilaisista ajatuksista ja tunteista ennen tehtävän tekemistä, jotta lapsen on helpompi nimetä tunteita mielessään. Jokainen oppilas tekee harjoituksen itsenäisesti. Luokassa ei tarvitse nimetä ajatuksia ja tunteita ääneen tai kertoa niistä muille. Ajatukset ja </a:t>
            </a:r>
            <a:r>
              <a:rPr lang="fi-FI" sz="1200" dirty="0">
                <a:solidFill>
                  <a:prstClr val="black"/>
                </a:solidFill>
                <a:latin typeface="Sour"/>
              </a:rPr>
              <a:t>tunteet voivat olla hyvin henkilökohtaisia eikä niiden jakaminen tunnu aina sopivalta luokassa.</a:t>
            </a:r>
          </a:p>
          <a:p>
            <a:pPr>
              <a:spcBef>
                <a:spcPts val="600"/>
              </a:spcBef>
              <a:defRPr/>
            </a:pPr>
            <a:r>
              <a:rPr kumimoji="0" lang="fi-FI" sz="1200" b="1" i="0" u="none" strike="noStrike" kern="1200" cap="none" spc="0" normalizeH="0" baseline="0" noProof="0" dirty="0">
                <a:ln>
                  <a:noFill/>
                </a:ln>
                <a:solidFill>
                  <a:prstClr val="black"/>
                </a:solidFill>
                <a:effectLst/>
                <a:uLnTx/>
                <a:uFillTx/>
                <a:latin typeface="Sour"/>
              </a:rPr>
              <a:t>Materiaali: </a:t>
            </a:r>
            <a:r>
              <a:rPr kumimoji="0" lang="fi-FI" sz="1200" i="0" u="none" strike="noStrike" kern="1200" cap="none" spc="0" normalizeH="0" baseline="0" noProof="0" dirty="0">
                <a:ln>
                  <a:noFill/>
                </a:ln>
                <a:solidFill>
                  <a:prstClr val="black"/>
                </a:solidFill>
                <a:effectLst/>
                <a:uLnTx/>
                <a:uFillTx/>
                <a:latin typeface="Sour"/>
              </a:rPr>
              <a:t>Tallenne</a:t>
            </a:r>
            <a:r>
              <a:rPr lang="fi-FI" sz="1200" dirty="0">
                <a:solidFill>
                  <a:prstClr val="black"/>
                </a:solidFill>
                <a:latin typeface="Sour"/>
              </a:rPr>
              <a:t> </a:t>
            </a:r>
            <a:r>
              <a:rPr lang="fi-FI" sz="1200" dirty="0" err="1">
                <a:solidFill>
                  <a:prstClr val="black"/>
                </a:solidFill>
                <a:latin typeface="Sour"/>
              </a:rPr>
              <a:t>Howspacessa</a:t>
            </a:r>
            <a:r>
              <a:rPr lang="fi-FI" sz="1200" dirty="0">
                <a:solidFill>
                  <a:prstClr val="black"/>
                </a:solidFill>
                <a:latin typeface="Sour"/>
              </a:rPr>
              <a:t> (kesto 5 min 21 s)</a:t>
            </a:r>
            <a:endParaRPr lang="fi-FI" sz="1200" dirty="0">
              <a:solidFill>
                <a:prstClr val="black"/>
              </a:solidFill>
              <a:highlight>
                <a:srgbClr val="FFFF00"/>
              </a:highlight>
              <a:latin typeface="Sour"/>
            </a:endParaRPr>
          </a:p>
          <a:p>
            <a:pPr>
              <a:spcBef>
                <a:spcPts val="600"/>
              </a:spcBef>
              <a:defRPr/>
            </a:pPr>
            <a:endParaRPr lang="fi-FI" dirty="0"/>
          </a:p>
        </p:txBody>
      </p:sp>
      <p:sp>
        <p:nvSpPr>
          <p:cNvPr id="7" name="TextBox 6" descr="Tekstin taustaväri on keltainen. Keltainen väri vastaa aktiviteetin tasoa 3.">
            <a:extLst>
              <a:ext uri="{FF2B5EF4-FFF2-40B4-BE49-F238E27FC236}">
                <a16:creationId xmlns:a16="http://schemas.microsoft.com/office/drawing/2014/main" id="{882529EB-5699-58E4-95BE-DC3F59BFD672}"/>
              </a:ext>
            </a:extLst>
          </p:cNvPr>
          <p:cNvSpPr txBox="1"/>
          <p:nvPr/>
        </p:nvSpPr>
        <p:spPr>
          <a:xfrm>
            <a:off x="407874" y="1337031"/>
            <a:ext cx="4992385" cy="5171342"/>
          </a:xfrm>
          <a:prstGeom prst="rect">
            <a:avLst/>
          </a:prstGeom>
          <a:solidFill>
            <a:srgbClr val="FCF169"/>
          </a:solidFill>
          <a:ln>
            <a:solidFill>
              <a:srgbClr val="FCF16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36A074C0-A8CB-A6EB-E759-D01EF2DDD59E}"/>
              </a:ext>
            </a:extLst>
          </p:cNvPr>
          <p:cNvSpPr txBox="1"/>
          <p:nvPr/>
        </p:nvSpPr>
        <p:spPr>
          <a:xfrm>
            <a:off x="530152" y="1382694"/>
            <a:ext cx="4762047" cy="4893647"/>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Harjoitus opettaa tunnistamaan ja käsittelemään vaikeissa tilanteissa läsnä olevia tunteita. Harjoitus </a:t>
            </a:r>
            <a:r>
              <a:rPr lang="fi-FI" sz="1200" dirty="0"/>
              <a:t>auttaa kehittämään lempeämpää suhtautumista omiin tunteisiin, mikä tukee </a:t>
            </a:r>
            <a:r>
              <a:rPr lang="fi-FI" sz="1200" dirty="0" err="1"/>
              <a:t>resilienssiä</a:t>
            </a:r>
            <a:r>
              <a:rPr lang="fi-FI" sz="1200" dirty="0"/>
              <a:t> haastavissa tilanteissa.</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t>Harjoitusten avulla voi myös parantaa ihmissuhteita ja empatiaa muita kohtaan.</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kumimoji="0" lang="fi-FI" sz="1200" b="1" i="0" u="none" strike="noStrike" kern="1200" cap="none" spc="0" normalizeH="0" baseline="0" dirty="0" err="1">
                <a:ln>
                  <a:noFill/>
                </a:ln>
                <a:solidFill>
                  <a:prstClr val="black"/>
                </a:solidFill>
                <a:effectLst/>
                <a:uLnTx/>
                <a:uFillTx/>
                <a:latin typeface="Source Sans Pro"/>
                <a:ea typeface="+mn-ea"/>
                <a:cs typeface="+mn-cs"/>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kumimoji="0" lang="fi-FI" sz="1200" i="0" u="none" strike="noStrike" kern="1200" cap="none" spc="0" normalizeH="0" baseline="0" dirty="0">
                <a:ln>
                  <a:noFill/>
                </a:ln>
                <a:solidFill>
                  <a:prstClr val="black"/>
                </a:solidFill>
                <a:effectLst/>
                <a:uLnTx/>
                <a:uFillTx/>
                <a:latin typeface="Source Sans Pro"/>
                <a:ea typeface="+mn-ea"/>
                <a:cs typeface="+mn-cs"/>
              </a:rPr>
              <a:t> Ajattelu ja oppimaan oppiminen (L1) sekä itsestä huolehtiminen ja arjen taidot (L3).</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Sopii tietoisuustaitoharjoituksia aiemmin tehneille oppilaille, kun luokka on rauhallinen ja vastaanottavainen harjoituksen tekemiseen. Harjoituksen voi yhdistää tunnetaitoharjoitteluun.</a:t>
            </a:r>
            <a:endParaRPr lang="fi-FI" sz="1200" i="0" u="none" strike="noStrike" kern="1200" cap="none" spc="0" baseline="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lang="fi-FI" sz="1200" b="1" dirty="0">
                <a:solidFill>
                  <a:prstClr val="black"/>
                </a:solidFill>
                <a:latin typeface="Source Sans Pro"/>
              </a:rPr>
              <a:t>Kuinka usein:</a:t>
            </a:r>
            <a:r>
              <a:rPr lang="fi-FI" sz="1200" dirty="0">
                <a:solidFill>
                  <a:prstClr val="black"/>
                </a:solidFill>
                <a:latin typeface="Source Sans Pro"/>
              </a:rPr>
              <a:t>  Tietoisuustaitoharjoituksia on hyvä tehdä päivittäin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Kesto:</a:t>
            </a:r>
            <a:r>
              <a:rPr lang="fi-FI" sz="1200" dirty="0">
                <a:solidFill>
                  <a:prstClr val="black"/>
                </a:solidFill>
                <a:latin typeface="Source Sans Pro"/>
              </a:rPr>
              <a:t> Noin 5-10 min</a:t>
            </a:r>
            <a:endParaRPr lang="en-US" sz="1200" dirty="0">
              <a:solidFill>
                <a:prstClr val="black"/>
              </a:solidFill>
              <a:latin typeface="Source Sans Pro"/>
            </a:endParaRPr>
          </a:p>
          <a:p>
            <a:pPr>
              <a:defRPr/>
            </a:pPr>
            <a:endParaRPr lang="fi-FI" sz="1200" dirty="0">
              <a:solidFill>
                <a:prstClr val="black"/>
              </a:solidFill>
              <a:latin typeface="Source Sans Pro"/>
            </a:endParaRPr>
          </a:p>
          <a:p>
            <a:pPr>
              <a:defRPr/>
            </a:pPr>
            <a:r>
              <a:rPr lang="fi-FI" sz="1200" b="1" dirty="0">
                <a:solidFill>
                  <a:prstClr val="black"/>
                </a:solidFill>
                <a:latin typeface="Source Sans Pro"/>
              </a:rPr>
              <a:t>Yksin vai yhdessä:</a:t>
            </a:r>
            <a:r>
              <a:rPr lang="fi-FI" sz="1200" dirty="0">
                <a:solidFill>
                  <a:prstClr val="black"/>
                </a:solidFill>
                <a:latin typeface="Source Sans Pro"/>
              </a:rPr>
              <a:t> Ryhmässä, mutta jokainen tekee oman harjoituksen</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a:defRPr/>
            </a:pPr>
            <a:endParaRPr lang="fi-FI" sz="1200" dirty="0">
              <a:solidFill>
                <a:prstClr val="black"/>
              </a:solidFill>
              <a:latin typeface="Source Sans Pro"/>
              <a:ea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 Ärsytysmittaria (taso 2) tai Arvaa tunne –harjoitusta (taso 3).</a:t>
            </a:r>
            <a:endParaRPr lang="fi-FI" dirty="0">
              <a:solidFill>
                <a:prstClr val="black"/>
              </a:solidFill>
            </a:endParaRPr>
          </a:p>
        </p:txBody>
      </p:sp>
      <p:sp>
        <p:nvSpPr>
          <p:cNvPr id="6" name="Suorakulmio 5">
            <a:extLst>
              <a:ext uri="{FF2B5EF4-FFF2-40B4-BE49-F238E27FC236}">
                <a16:creationId xmlns:a16="http://schemas.microsoft.com/office/drawing/2014/main" id="{F20F598A-7BB9-1CBC-02CE-8810DA74FAA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F5A647E2-CB4E-BE77-924F-ADC3806BD12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01FA67E1-014E-6F1F-EC8C-A19316A6C1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87A877F2-CAC1-85E1-7EA0-6BD21D283625}"/>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ASKEL-harjoituksessa tarkastellaan kunkin sanan kirjaimen avulla läsnä olevaa tunnetilaa </a:t>
            </a:r>
            <a:br>
              <a:rPr kumimoji="0" lang="fi-FI" sz="1400" i="0" u="none" strike="noStrike" kern="1200" cap="none" spc="0" normalizeH="0" baseline="0" noProof="0" dirty="0">
                <a:ln>
                  <a:noFill/>
                </a:ln>
                <a:solidFill>
                  <a:prstClr val="black"/>
                </a:solidFill>
                <a:effectLst/>
                <a:uLnTx/>
                <a:uFillTx/>
                <a:latin typeface="Source Sans Pro"/>
                <a:ea typeface="+mn-ea"/>
                <a:cs typeface="+mn-cs"/>
              </a:rPr>
            </a:br>
            <a:r>
              <a:rPr kumimoji="0" lang="fi-FI" sz="1400" i="0" u="none" strike="noStrike" kern="1200" cap="none" spc="0" normalizeH="0" baseline="0" noProof="0" dirty="0">
                <a:ln>
                  <a:noFill/>
                </a:ln>
                <a:solidFill>
                  <a:prstClr val="black"/>
                </a:solidFill>
                <a:effectLst/>
                <a:uLnTx/>
                <a:uFillTx/>
                <a:latin typeface="Source Sans Pro"/>
                <a:ea typeface="+mn-ea"/>
                <a:cs typeface="+mn-cs"/>
              </a:rPr>
              <a:t>hyväksyvällä ja lempeällä asenteella.</a:t>
            </a:r>
          </a:p>
        </p:txBody>
      </p:sp>
      <p:sp>
        <p:nvSpPr>
          <p:cNvPr id="4" name="Otsikko 1">
            <a:extLst>
              <a:ext uri="{FF2B5EF4-FFF2-40B4-BE49-F238E27FC236}">
                <a16:creationId xmlns:a16="http://schemas.microsoft.com/office/drawing/2014/main" id="{AE0D5E1D-F505-B95C-7E92-A799A5AA6084}"/>
              </a:ext>
            </a:extLst>
          </p:cNvPr>
          <p:cNvSpPr txBox="1">
            <a:spLocks noGrp="1"/>
          </p:cNvSpPr>
          <p:nvPr>
            <p:ph type="title" idx="4294967295"/>
          </p:nvPr>
        </p:nvSpPr>
        <p:spPr>
          <a:xfrm>
            <a:off x="1550540" y="286910"/>
            <a:ext cx="9088016"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26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ASKEL-harjoitus tunteiden kanssa työskentelyyn (2/2)</a:t>
            </a:r>
            <a:endParaRPr lang="fi-FI" sz="2600" b="1" i="0" u="none" strike="noStrike" kern="1200" cap="none" spc="0" baseline="0" noProof="0" dirty="0">
              <a:solidFill>
                <a:schemeClr val="tx1"/>
              </a:solidFill>
              <a:latin typeface="Source Sans Pro" panose="020B0503030403020204" pitchFamily="34" charset="0"/>
              <a:ea typeface="Source Sans Pro" panose="020B0503030403020204" pitchFamily="34" charset="0"/>
            </a:endParaRPr>
          </a:p>
        </p:txBody>
      </p:sp>
      <p:pic>
        <p:nvPicPr>
          <p:cNvPr id="2" name="Picture 2" descr="SchoolWell-hankkeen logo.">
            <a:extLst>
              <a:ext uri="{FF2B5EF4-FFF2-40B4-BE49-F238E27FC236}">
                <a16:creationId xmlns:a16="http://schemas.microsoft.com/office/drawing/2014/main" id="{904F5C71-149F-37FD-756B-F28AC6EAB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222391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0E514AE-1E04-CF8C-9F59-6406B68392AA}"/>
              </a:ext>
            </a:extLst>
          </p:cNvPr>
          <p:cNvSpPr txBox="1"/>
          <p:nvPr/>
        </p:nvSpPr>
        <p:spPr>
          <a:xfrm>
            <a:off x="5639418" y="1332448"/>
            <a:ext cx="6017520" cy="5509200"/>
          </a:xfrm>
          <a:prstGeom prst="rect">
            <a:avLst/>
          </a:prstGeom>
          <a:noFill/>
        </p:spPr>
        <p:txBody>
          <a:bodyPr wrap="square" lIns="91440" tIns="45720" rIns="91440" bIns="45720" rtlCol="0" anchor="t">
            <a:spAutoFit/>
          </a:bodyPr>
          <a:lstStyle/>
          <a:p>
            <a:pPr marL="0" marR="0" lvl="0" indent="0" algn="l" defTabSz="914400">
              <a:lnSpc>
                <a:spcPct val="100000"/>
              </a:lnSpc>
              <a:spcBef>
                <a:spcPts val="600"/>
              </a:spcBef>
              <a:spcAft>
                <a:spcPts val="0"/>
              </a:spcAft>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lang="fi-FI" sz="1200" dirty="0">
              <a:solidFill>
                <a:prstClr val="black"/>
              </a:solidFill>
              <a:latin typeface="Source Sans Pro"/>
              <a:ea typeface="Source Sans Pro"/>
            </a:endParaRPr>
          </a:p>
          <a:p>
            <a:pPr marL="171450" indent="-171450">
              <a:spcBef>
                <a:spcPts val="600"/>
              </a:spcBef>
              <a:buFont typeface="Arial" panose="020B0604020202020204" pitchFamily="34" charset="0"/>
              <a:buChar char="•"/>
            </a:pPr>
            <a:r>
              <a:rPr lang="fi-FI" sz="1200" dirty="0">
                <a:solidFill>
                  <a:prstClr val="black"/>
                </a:solidFill>
                <a:latin typeface="Source Sans Pro" panose="020B0503030403020204" pitchFamily="34" charset="0"/>
                <a:ea typeface="Source Sans Pro" panose="020B0503030403020204" pitchFamily="34" charset="0"/>
                <a:cs typeface="Segoe UI"/>
              </a:rPr>
              <a:t>Tätä tehtävää kannattaa pohjustaa etukäteen. Luokassa on hyvä käydä keskustelua tunteista ennen tehtävän tekemistä, jotta lapsen on helpompi nimetä tunteita mielessään. Voit yhdistää tämän tehtävän luokassa aiemmin opeteltuihin tunnetaitotehtäviin.</a:t>
            </a:r>
            <a:endParaRPr lang="fi-FI" sz="1200" dirty="0">
              <a:solidFill>
                <a:prstClr val="black"/>
              </a:solidFill>
              <a:latin typeface="Source Sans Pro"/>
            </a:endParaRPr>
          </a:p>
          <a:p>
            <a:pPr marL="285750" indent="-285750">
              <a:spcBef>
                <a:spcPts val="600"/>
              </a:spcBef>
              <a:buFont typeface="Arial"/>
              <a:buChar char="•"/>
              <a:defRPr/>
            </a:pPr>
            <a:r>
              <a:rPr lang="fi-FI" sz="1200" dirty="0">
                <a:solidFill>
                  <a:prstClr val="black"/>
                </a:solidFill>
                <a:latin typeface="Source Sans Pro"/>
              </a:rPr>
              <a:t>Harjoituksen voi tehdä istuen tai seisten.</a:t>
            </a:r>
            <a:endParaRPr lang="en-US" sz="1200" dirty="0">
              <a:solidFill>
                <a:prstClr val="black"/>
              </a:solidFill>
              <a:latin typeface="Source Sans Pro"/>
              <a:ea typeface="Source Sans Pro"/>
            </a:endParaRPr>
          </a:p>
          <a:p>
            <a:pPr marL="285750" indent="-285750">
              <a:spcBef>
                <a:spcPts val="600"/>
              </a:spcBef>
              <a:buFont typeface="Arial"/>
              <a:buChar char="•"/>
              <a:defRPr/>
            </a:pPr>
            <a:r>
              <a:rPr lang="fi-FI" sz="1200" dirty="0">
                <a:solidFill>
                  <a:prstClr val="black"/>
                </a:solidFill>
                <a:latin typeface="Source Sans Pro"/>
              </a:rPr>
              <a:t>Opettaja lukee seuraavan ohjeistuksen sopivaan tahtiin ja rauhallisella äänellä. Halutessaan ohjeen voi toistaa </a:t>
            </a:r>
            <a:r>
              <a:rPr lang="fi-FI" sz="1200" dirty="0" err="1">
                <a:solidFill>
                  <a:prstClr val="black"/>
                </a:solidFill>
                <a:latin typeface="Source Sans Pro"/>
              </a:rPr>
              <a:t>Howspace</a:t>
            </a:r>
            <a:r>
              <a:rPr lang="fi-FI" sz="1200" dirty="0">
                <a:solidFill>
                  <a:prstClr val="black"/>
                </a:solidFill>
                <a:latin typeface="Source Sans Pro"/>
              </a:rPr>
              <a:t>-alustalta löytyvällä tallenteella. </a:t>
            </a:r>
            <a:endParaRPr lang="fi-FI" sz="1200" dirty="0">
              <a:solidFill>
                <a:prstClr val="black"/>
              </a:solidFill>
              <a:latin typeface="Source Sans Pro"/>
              <a:ea typeface="Source Sans Pro"/>
            </a:endParaRPr>
          </a:p>
          <a:p>
            <a:pPr>
              <a:spcBef>
                <a:spcPts val="600"/>
              </a:spcBef>
              <a:defRPr/>
            </a:pPr>
            <a:endParaRPr lang="fi-FI" sz="1200" dirty="0">
              <a:solidFill>
                <a:prstClr val="black"/>
              </a:solidFill>
              <a:latin typeface="Source Sans Pro"/>
              <a:ea typeface="Source Sans Pro"/>
              <a:cs typeface="Arial"/>
            </a:endParaRPr>
          </a:p>
          <a:p>
            <a:pPr lvl="1">
              <a:defRPr/>
            </a:pPr>
            <a:r>
              <a:rPr lang="fi-FI" sz="1150" dirty="0">
                <a:solidFill>
                  <a:prstClr val="black"/>
                </a:solidFill>
                <a:latin typeface="Source Sans Pro"/>
                <a:ea typeface="Source Sans Pro"/>
                <a:cs typeface="Arial"/>
              </a:rPr>
              <a:t>"Ota ryhdikäs asento. Kehon ei tarvitse olla jännittynyt, vaan voit olla rennosti paikallasi. Voit sulkea silmäsi, jos se tuntuu hyvältä tai kohdistaa katseesi alaviistoon lattiaa kohti. Hengitä kerran oikein syvään sisään, ja sitten hitaasti ulos.</a:t>
            </a:r>
          </a:p>
          <a:p>
            <a:pPr lvl="1">
              <a:defRPr/>
            </a:pPr>
            <a:endParaRPr lang="fi-FI" sz="1150" dirty="0">
              <a:solidFill>
                <a:prstClr val="black"/>
              </a:solidFill>
              <a:latin typeface="Source Sans Pro"/>
              <a:ea typeface="Source Sans Pro"/>
              <a:cs typeface="Arial"/>
            </a:endParaRPr>
          </a:p>
          <a:p>
            <a:pPr lvl="1">
              <a:defRPr/>
            </a:pPr>
            <a:r>
              <a:rPr lang="fi-FI" sz="1150" dirty="0">
                <a:solidFill>
                  <a:prstClr val="black"/>
                </a:solidFill>
                <a:latin typeface="Source Sans Pro"/>
                <a:ea typeface="Source Sans Pro"/>
                <a:cs typeface="Arial"/>
              </a:rPr>
              <a:t>Tämä harjoitus liittyy tunteisiin. Jos sinulla on nyt mielessäsi jokin voimakas tunne, kuten jännitys, pelko, vihaisuus tai häpeä, voit ajatella tätä seuraavaksi, kun teemme harjoituksen. Voit myös muistella aiemmin kokemaasi voimakasta tunnetta tai tehdä harjoituksen ilman tunnetta.</a:t>
            </a:r>
          </a:p>
          <a:p>
            <a:pPr lvl="1">
              <a:defRPr/>
            </a:pPr>
            <a:endParaRPr lang="fi-FI" sz="1150" dirty="0">
              <a:solidFill>
                <a:prstClr val="black"/>
              </a:solidFill>
              <a:latin typeface="Source Sans Pro"/>
              <a:ea typeface="Source Sans Pro"/>
              <a:cs typeface="Arial"/>
            </a:endParaRPr>
          </a:p>
          <a:p>
            <a:pPr lvl="1">
              <a:defRPr/>
            </a:pPr>
            <a:r>
              <a:rPr lang="fi-FI" sz="1150" dirty="0">
                <a:solidFill>
                  <a:prstClr val="black"/>
                </a:solidFill>
                <a:latin typeface="Source Sans Pro"/>
                <a:ea typeface="Source Sans Pro"/>
                <a:cs typeface="Arial"/>
              </a:rPr>
              <a:t>Seuraavaksi puhalla kolme kertaa voimakkaasti ilmaa ulos kuin höyryjuna, joka on liikkeessä. </a:t>
            </a:r>
          </a:p>
          <a:p>
            <a:pPr lvl="1">
              <a:defRPr/>
            </a:pPr>
            <a:endParaRPr lang="fi-FI" sz="1150" dirty="0">
              <a:solidFill>
                <a:prstClr val="black"/>
              </a:solidFill>
              <a:latin typeface="Source Sans Pro"/>
              <a:ea typeface="Source Sans Pro"/>
              <a:cs typeface="Arial"/>
            </a:endParaRPr>
          </a:p>
          <a:p>
            <a:pPr lvl="1">
              <a:defRPr/>
            </a:pPr>
            <a:r>
              <a:rPr lang="fi-FI" sz="1150" dirty="0">
                <a:solidFill>
                  <a:prstClr val="black"/>
                </a:solidFill>
                <a:latin typeface="Source Sans Pro"/>
                <a:ea typeface="Source Sans Pro"/>
                <a:cs typeface="Arial"/>
              </a:rPr>
              <a:t>Jos sinulla on jokin tunne mielessäsi, voit kuvitella, miten puhallat tätä tunnetta ulos. Puhalla uudelleen kolme kertaa.</a:t>
            </a:r>
          </a:p>
          <a:p>
            <a:pPr lvl="1">
              <a:defRPr/>
            </a:pPr>
            <a:endParaRPr lang="fi-FI" sz="1150" dirty="0">
              <a:solidFill>
                <a:prstClr val="black"/>
              </a:solidFill>
              <a:latin typeface="Source Sans Pro"/>
              <a:ea typeface="Source Sans Pro"/>
              <a:cs typeface="Arial"/>
            </a:endParaRPr>
          </a:p>
          <a:p>
            <a:pPr lvl="1">
              <a:defRPr/>
            </a:pPr>
            <a:r>
              <a:rPr lang="fi-FI" sz="1150" dirty="0">
                <a:solidFill>
                  <a:prstClr val="black"/>
                </a:solidFill>
                <a:latin typeface="Source Sans Pro"/>
                <a:ea typeface="Source Sans Pro"/>
                <a:cs typeface="Arial"/>
              </a:rPr>
              <a:t>Seuraavaksi jarruta höyryjunan vauhtia tuntemalla jalat maata vasten. Kun olet jarruttanut, anna kehon rentoutua ja mielen rauhoittua ja tyyntyä. Voit tuntea, miten hengityksesi muuttuu rauhalliseksi.</a:t>
            </a:r>
          </a:p>
          <a:p>
            <a:pPr>
              <a:spcBef>
                <a:spcPts val="600"/>
              </a:spcBef>
              <a:defRPr/>
            </a:pPr>
            <a:endParaRPr lang="fi-FI" sz="1200" dirty="0">
              <a:solidFill>
                <a:prstClr val="black"/>
              </a:solidFill>
              <a:latin typeface="Source Sans Pro"/>
              <a:ea typeface="Source Sans Pro"/>
            </a:endParaRPr>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FCF169"/>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23825" y="1353798"/>
            <a:ext cx="4762047" cy="5078313"/>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Tunnetaitoharjoittelun yhteydessä. Voidaan hyödyntää myös, jos luokassa on yleisesti ottaen levotonta ja rauhattomuus liittyy erilaisiin tunnetiloihin, joita oppilaat kokevat.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a:defRPr/>
            </a:pPr>
            <a:endParaRPr lang="fi-FI" sz="1200" dirty="0">
              <a:solidFill>
                <a:prstClr val="black"/>
              </a:solidFill>
              <a:latin typeface="Source Sans Pro"/>
              <a:ea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 Ärsytysmittaria (taso 2) tai Arvaa tunne –harjoitusta (taso 3).</a:t>
            </a:r>
            <a:endParaRPr lang="fi-FI" dirty="0">
              <a:solidFill>
                <a:prstClr val="black"/>
              </a:solidFill>
            </a:endParaRP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Tunteisiin liittyvä tietoisuustaitoharjoitus</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a:ea typeface="Source Sans Pro"/>
              </a:rPr>
              <a:t>Höyryjuna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11" name="TextBox 5">
            <a:extLst>
              <a:ext uri="{FF2B5EF4-FFF2-40B4-BE49-F238E27FC236}">
                <a16:creationId xmlns:a16="http://schemas.microsoft.com/office/drawing/2014/main" id="{7BB3EF72-D6AB-4225-805A-D8BE58C586D7}"/>
              </a:ext>
            </a:extLst>
          </p:cNvPr>
          <p:cNvSpPr txBox="1"/>
          <p:nvPr/>
        </p:nvSpPr>
        <p:spPr>
          <a:xfrm>
            <a:off x="412687" y="6580664"/>
            <a:ext cx="6208312" cy="276999"/>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3897041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4655-FA56-EFAA-4D6A-FD0558FA43B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0E514AE-1E04-CF8C-9F59-6406B68392AA}"/>
              </a:ext>
            </a:extLst>
          </p:cNvPr>
          <p:cNvSpPr txBox="1"/>
          <p:nvPr/>
        </p:nvSpPr>
        <p:spPr>
          <a:xfrm>
            <a:off x="5670733" y="1369623"/>
            <a:ext cx="5940056" cy="3877985"/>
          </a:xfrm>
          <a:prstGeom prst="rect">
            <a:avLst/>
          </a:prstGeom>
          <a:noFill/>
        </p:spPr>
        <p:txBody>
          <a:bodyPr wrap="square" lIns="91440" tIns="45720" rIns="91440" bIns="45720" rtlCol="0" anchor="t">
            <a:spAutoFit/>
          </a:bodyPr>
          <a:lstStyle/>
          <a:p>
            <a:pPr>
              <a:spcBef>
                <a:spcPts val="600"/>
              </a:spcBef>
              <a:defRPr/>
            </a:pPr>
            <a:r>
              <a:rPr lang="fi-FI" sz="1200" b="1" dirty="0">
                <a:solidFill>
                  <a:prstClr val="black"/>
                </a:solidFill>
                <a:latin typeface="Source Sans Pro"/>
              </a:rPr>
              <a:t>OHJEET OPETTAJALLE</a:t>
            </a:r>
            <a:endParaRPr lang="fi-FI" sz="1200" dirty="0">
              <a:solidFill>
                <a:prstClr val="black"/>
              </a:solidFill>
              <a:latin typeface="Source Sans Pro"/>
              <a:ea typeface="Source Sans Pro"/>
            </a:endParaRPr>
          </a:p>
          <a:p>
            <a:pPr lvl="1">
              <a:defRPr/>
            </a:pPr>
            <a:endParaRPr lang="fi-FI" sz="1200" dirty="0">
              <a:solidFill>
                <a:prstClr val="black"/>
              </a:solidFill>
              <a:latin typeface="Source Sans Pro"/>
              <a:ea typeface="Source Sans Pro"/>
              <a:cs typeface="Arial"/>
            </a:endParaRPr>
          </a:p>
          <a:p>
            <a:pPr lvl="1">
              <a:defRPr/>
            </a:pPr>
            <a:r>
              <a:rPr lang="fi-FI" sz="1200" dirty="0">
                <a:solidFill>
                  <a:prstClr val="black"/>
                </a:solidFill>
                <a:latin typeface="Source Sans Pro"/>
                <a:ea typeface="Source Sans Pro"/>
                <a:cs typeface="Arial"/>
              </a:rPr>
              <a:t>Tämän harjoituksen voi tehdä tarvittaessa muulloinkin. Voit ensin puhaltaa höyryjunan lailla tunnetta ulos, ja sen jälkeen ankkuroida huomiosi tähän hetkeen tuntemalla jalkapohjat maata vasten. </a:t>
            </a:r>
          </a:p>
          <a:p>
            <a:pPr lvl="1">
              <a:defRPr/>
            </a:pPr>
            <a:endParaRPr lang="fi-FI" sz="1200" dirty="0">
              <a:solidFill>
                <a:prstClr val="black"/>
              </a:solidFill>
              <a:latin typeface="Source Sans Pro"/>
              <a:ea typeface="Source Sans Pro"/>
              <a:cs typeface="Arial"/>
            </a:endParaRPr>
          </a:p>
          <a:p>
            <a:pPr lvl="1">
              <a:defRPr/>
            </a:pPr>
            <a:r>
              <a:rPr lang="fi-FI" sz="1200" dirty="0">
                <a:solidFill>
                  <a:prstClr val="black"/>
                </a:solidFill>
                <a:latin typeface="Source Sans Pro"/>
                <a:ea typeface="Source Sans Pro"/>
                <a:cs typeface="Arial"/>
              </a:rPr>
              <a:t>Kun olet rauhoittunut, voit päättää harjoituksen ja avata silmät, jos ne olivat suljettuina."</a:t>
            </a:r>
            <a:endParaRPr lang="fi-FI" sz="1200" dirty="0">
              <a:solidFill>
                <a:prstClr val="black"/>
              </a:solidFill>
              <a:latin typeface="Source Sans Pro"/>
            </a:endParaRPr>
          </a:p>
          <a:p>
            <a:pPr>
              <a:spcBef>
                <a:spcPts val="600"/>
              </a:spcBef>
              <a:defRPr/>
            </a:pPr>
            <a:endParaRPr lang="fi-FI" sz="1200" dirty="0">
              <a:solidFill>
                <a:prstClr val="black"/>
              </a:solidFill>
              <a:latin typeface="Source Sans Pro"/>
              <a:ea typeface="Source Sans Pro"/>
            </a:endParaRPr>
          </a:p>
          <a:p>
            <a:pPr>
              <a:spcBef>
                <a:spcPts val="600"/>
              </a:spcBef>
            </a:pPr>
            <a:r>
              <a:rPr lang="fi-FI" sz="1200" b="1" dirty="0">
                <a:solidFill>
                  <a:prstClr val="black"/>
                </a:solidFill>
                <a:latin typeface="Source Sans Pro" panose="020B0503030403020204" pitchFamily="34" charset="0"/>
                <a:ea typeface="Source Sans Pro" panose="020B0503030403020204" pitchFamily="34" charset="0"/>
                <a:cs typeface="Segoe UI"/>
              </a:rPr>
              <a:t>Harjoituksen purku: </a:t>
            </a:r>
            <a:endParaRPr lang="en-US"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Harjoitusta ei ole pakko purkaa, mutta jos teet purun voit kysyä yleisiä kysymyksiä, kuten ”Miltä tällainen harjoitus tuntui”, ”Tapahtuiko ajattelemallesi tunteelle jotain harjoituksen aikana”?</a:t>
            </a:r>
          </a:p>
          <a:p>
            <a:pPr>
              <a:spcBef>
                <a:spcPts val="600"/>
              </a:spcBef>
            </a:pPr>
            <a:r>
              <a:rPr lang="fi-FI" sz="1200" dirty="0">
                <a:solidFill>
                  <a:prstClr val="black"/>
                </a:solidFill>
                <a:latin typeface="Source Sans Pro" panose="020B0503030403020204" pitchFamily="34" charset="0"/>
                <a:ea typeface="Source Sans Pro" panose="020B0503030403020204" pitchFamily="34" charset="0"/>
                <a:cs typeface="Segoe UI"/>
              </a:rPr>
              <a:t>Jokainen oppilas tekee harjoituksen itsenäisesti. Luokassa ei tarvitse nimetä tunteita ääneen tai kertoa niistä muille. Tunteet voivat olla hyvin henkilökohtaisia eikä niiden jakaminen tunnu aina sopivalta luokassa.</a:t>
            </a:r>
          </a:p>
          <a:p>
            <a:pPr>
              <a:spcBef>
                <a:spcPts val="600"/>
              </a:spcBef>
            </a:pPr>
            <a:endParaRPr lang="fi-FI" sz="1200" dirty="0">
              <a:solidFill>
                <a:prstClr val="black"/>
              </a:solidFill>
              <a:latin typeface="Source Sans Pro" panose="020B0503030403020204" pitchFamily="34" charset="0"/>
              <a:ea typeface="Source Sans Pro" panose="020B0503030403020204" pitchFamily="34" charset="0"/>
              <a:cs typeface="Segoe UI"/>
            </a:endParaRPr>
          </a:p>
          <a:p>
            <a:pPr>
              <a:spcBef>
                <a:spcPts val="600"/>
              </a:spcBef>
            </a:pPr>
            <a:r>
              <a:rPr lang="fi-FI" sz="1200" b="1" dirty="0">
                <a:solidFill>
                  <a:prstClr val="black"/>
                </a:solidFill>
                <a:latin typeface="Source Sans Pro" panose="020B0503030403020204" pitchFamily="34" charset="0"/>
                <a:cs typeface="Segoe UI"/>
              </a:rPr>
              <a:t>Materiaali:</a:t>
            </a:r>
            <a:r>
              <a:rPr lang="fi-FI" sz="1200" dirty="0">
                <a:solidFill>
                  <a:prstClr val="black"/>
                </a:solidFill>
                <a:latin typeface="Source Sans Pro" panose="020B0503030403020204" pitchFamily="34" charset="0"/>
                <a:cs typeface="Segoe UI"/>
              </a:rPr>
              <a:t> Tallenne </a:t>
            </a:r>
            <a:r>
              <a:rPr lang="fi-FI" sz="1200" dirty="0" err="1">
                <a:solidFill>
                  <a:prstClr val="black"/>
                </a:solidFill>
                <a:latin typeface="Source Sans Pro" panose="020B0503030403020204" pitchFamily="34" charset="0"/>
                <a:cs typeface="Segoe UI"/>
              </a:rPr>
              <a:t>Howspacessa</a:t>
            </a:r>
            <a:r>
              <a:rPr lang="fi-FI" sz="1200" dirty="0">
                <a:solidFill>
                  <a:prstClr val="black"/>
                </a:solidFill>
                <a:latin typeface="Source Sans Pro" panose="020B0503030403020204" pitchFamily="34" charset="0"/>
                <a:cs typeface="Segoe UI"/>
              </a:rPr>
              <a:t> (kesto 3 min 5 s)</a:t>
            </a:r>
            <a:endParaRPr lang="fi-FI" dirty="0"/>
          </a:p>
        </p:txBody>
      </p:sp>
      <p:sp>
        <p:nvSpPr>
          <p:cNvPr id="7" name="TextBox 6" descr="Tekstin taustaväri on sininen. Sininen väri vastaa aktiviteetin tasoa 2.">
            <a:extLst>
              <a:ext uri="{FF2B5EF4-FFF2-40B4-BE49-F238E27FC236}">
                <a16:creationId xmlns:a16="http://schemas.microsoft.com/office/drawing/2014/main" id="{7B8F2006-DD60-30A6-E8AC-DE1899F8A335}"/>
              </a:ext>
            </a:extLst>
          </p:cNvPr>
          <p:cNvSpPr txBox="1"/>
          <p:nvPr/>
        </p:nvSpPr>
        <p:spPr>
          <a:xfrm>
            <a:off x="407874" y="1337031"/>
            <a:ext cx="4992385" cy="5171342"/>
          </a:xfrm>
          <a:prstGeom prst="rect">
            <a:avLst/>
          </a:prstGeom>
          <a:solidFill>
            <a:srgbClr val="FCF169"/>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BD586415-187C-DF4B-42E8-F951A2A5FE46}"/>
              </a:ext>
            </a:extLst>
          </p:cNvPr>
          <p:cNvSpPr txBox="1"/>
          <p:nvPr/>
        </p:nvSpPr>
        <p:spPr>
          <a:xfrm>
            <a:off x="518253" y="1381951"/>
            <a:ext cx="4762047" cy="5078313"/>
          </a:xfrm>
          <a:prstGeom prst="rect">
            <a:avLst/>
          </a:prstGeom>
          <a:noFill/>
        </p:spPr>
        <p:txBody>
          <a:bodyPr wrap="square" lIns="91440" tIns="45720" rIns="91440" bIns="45720"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effectLst/>
                <a:latin typeface="Source Sans Pro" panose="020B0503030403020204" pitchFamily="34" charset="0"/>
                <a:ea typeface="Source Sans Pro" panose="020B0503030403020204" pitchFamily="34" charset="0"/>
              </a:rPr>
              <a:t>Tietoisuustaitoharjoittelulla on myönteisiä vaikutuksia psyykkiseen ja sosiaaliseen hyvinvointiin, itsesäätelyyn ja oppimistuloksiin. Harjoitukset auttavat oppilaita säätelemään </a:t>
            </a:r>
            <a:r>
              <a:rPr lang="fi-FI" sz="1200" dirty="0">
                <a:latin typeface="Source Sans Pro" panose="020B0503030403020204" pitchFamily="34" charset="0"/>
                <a:ea typeface="Source Sans Pro" panose="020B0503030403020204" pitchFamily="34" charset="0"/>
              </a:rPr>
              <a:t>vireystilaa</a:t>
            </a:r>
            <a:r>
              <a:rPr lang="fi-FI" sz="1200" dirty="0">
                <a:effectLst/>
                <a:latin typeface="Source Sans Pro" panose="020B0503030403020204" pitchFamily="34" charset="0"/>
                <a:ea typeface="Source Sans Pro" panose="020B0503030403020204" pitchFamily="34" charset="0"/>
              </a:rPr>
              <a:t> sekä auttavat huomion suuntaamisessa tilaan ja hetkeen. Lisäksi harjoitukset voivat auttaa rauhoittamaan oppituntia ja tukea keskittymistä vaativaa työskentelyä.​</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b="0" i="0" dirty="0">
                <a:solidFill>
                  <a:srgbClr val="000000"/>
                </a:solidFill>
                <a:effectLst/>
                <a:latin typeface="Source Sans Pro" panose="020B0503030403020204" pitchFamily="34" charset="0"/>
              </a:rPr>
              <a:t>Ajattelu ja oppimaan oppiminen (L1) sekä itsestä huolehtiminen ja arjen taidot (L3). </a:t>
            </a:r>
            <a:endParaRPr lang="fi-FI" sz="1200" dirty="0">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Tunnetaitoharjoittelun yhteydessä. Voidaan hyödyntää myös, jos luokassa on yleisesti ottaen levotonta ja rauhattomuus liittyy erilaisiin tunnetiloihin, joita oppilaat kokevat.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Tietoisuustaitoharjoituksia on hyvä tehdä päivittäin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Ryhmässä, mutta jokainen tekee oman harjoituksen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3</a:t>
            </a:r>
          </a:p>
          <a:p>
            <a:pPr>
              <a:defRPr/>
            </a:pPr>
            <a:endParaRPr lang="fi-FI" sz="1200" dirty="0">
              <a:solidFill>
                <a:prstClr val="black"/>
              </a:solidFill>
              <a:latin typeface="Source Sans Pro"/>
              <a:ea typeface="Source Sans Pro"/>
            </a:endParaRPr>
          </a:p>
          <a:p>
            <a:pPr>
              <a:defRPr/>
            </a:pPr>
            <a:r>
              <a:rPr lang="fi-FI" sz="1200" b="1" dirty="0">
                <a:solidFill>
                  <a:prstClr val="black"/>
                </a:solidFill>
                <a:ea typeface="+mn-lt"/>
                <a:cs typeface="+mn-lt"/>
              </a:rPr>
              <a:t>Vinkki! </a:t>
            </a:r>
            <a:r>
              <a:rPr lang="fi-FI" sz="1200" dirty="0">
                <a:solidFill>
                  <a:prstClr val="black"/>
                </a:solidFill>
                <a:ea typeface="+mn-lt"/>
                <a:cs typeface="+mn-lt"/>
              </a:rPr>
              <a:t>Kokeile myös tunne- ja vuorovaikutustaidot –harjoituksista Tunnekarttaa (taso 1), Ärsytysmittaria (taso 2) tai Arvaa tunne –harjoitusta (taso 3).</a:t>
            </a:r>
            <a:endParaRPr lang="fi-FI" dirty="0">
              <a:solidFill>
                <a:prstClr val="black"/>
              </a:solidFill>
            </a:endParaRPr>
          </a:p>
        </p:txBody>
      </p:sp>
      <p:sp>
        <p:nvSpPr>
          <p:cNvPr id="6" name="Suorakulmio 5">
            <a:extLst>
              <a:ext uri="{FF2B5EF4-FFF2-40B4-BE49-F238E27FC236}">
                <a16:creationId xmlns:a16="http://schemas.microsoft.com/office/drawing/2014/main" id="{5D0A9129-3F61-B2F3-777C-EB974A4F7BE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91A0ED9-7174-16EC-D249-03C2EEFAE614}"/>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4E5DF4CD-7B60-5E67-0D9A-5A5636924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CF53D26D-4448-56A5-516A-9C7E65B69FDB}"/>
              </a:ext>
            </a:extLst>
          </p:cNvPr>
          <p:cNvSpPr txBox="1"/>
          <p:nvPr/>
        </p:nvSpPr>
        <p:spPr>
          <a:xfrm>
            <a:off x="1704861" y="739491"/>
            <a:ext cx="877937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Tunteisiin liittyvä tietoisuustaitoharjoitus.</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F113DB21-C7EC-435A-D70C-9187C04C7A52}"/>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a:ea typeface="Source Sans Pro"/>
              </a:rPr>
              <a:t>Höyryjuna (2/2)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B8221E6-C8EB-EBC7-302A-11BFD0A04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
        <p:nvSpPr>
          <p:cNvPr id="3" name="TextBox 5">
            <a:extLst>
              <a:ext uri="{FF2B5EF4-FFF2-40B4-BE49-F238E27FC236}">
                <a16:creationId xmlns:a16="http://schemas.microsoft.com/office/drawing/2014/main" id="{023239C3-8D68-F347-3B75-D1ABC411AE9B}"/>
              </a:ext>
            </a:extLst>
          </p:cNvPr>
          <p:cNvSpPr txBox="1"/>
          <p:nvPr/>
        </p:nvSpPr>
        <p:spPr>
          <a:xfrm>
            <a:off x="412687" y="6580664"/>
            <a:ext cx="6208312" cy="276999"/>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Lähde</a:t>
            </a:r>
            <a:r>
              <a:rPr lang="fi-FI" sz="1200" dirty="0">
                <a:solidFill>
                  <a:prstClr val="black"/>
                </a:solidFill>
                <a:latin typeface="Source Sans Pro"/>
              </a:rPr>
              <a:t>:</a:t>
            </a:r>
            <a:r>
              <a:rPr lang="en-US" sz="1200" dirty="0">
                <a:solidFill>
                  <a:prstClr val="black"/>
                </a:solidFill>
                <a:latin typeface="Source Sans Pro"/>
              </a:rPr>
              <a:t> </a:t>
            </a:r>
            <a:r>
              <a:rPr lang="en-US" sz="1200" noProof="1">
                <a:solidFill>
                  <a:prstClr val="black"/>
                </a:solidFill>
                <a:latin typeface="Source Sans Pro"/>
              </a:rPr>
              <a:t>Mukaillen Rauhoittumiskortit. Savunen, H. &amp; Wikström, S. (2022).</a:t>
            </a: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27805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lang="fi-FI" sz="1200" dirty="0">
              <a:solidFill>
                <a:prstClr val="black"/>
              </a:solidFill>
              <a:latin typeface="Source Sans Pro"/>
            </a:endParaRPr>
          </a:p>
          <a:p>
            <a:pPr>
              <a:spcBef>
                <a:spcPts val="600"/>
              </a:spcBef>
              <a:defRPr/>
            </a:pPr>
            <a:r>
              <a:rPr lang="fi-FI" sz="1200" b="1" dirty="0">
                <a:solidFill>
                  <a:prstClr val="black"/>
                </a:solidFill>
                <a:latin typeface="Source Sans Pro"/>
              </a:rPr>
              <a:t>Harjoituksen purku: </a:t>
            </a:r>
          </a:p>
          <a:p>
            <a:pPr>
              <a:spcBef>
                <a:spcPts val="600"/>
              </a:spcBef>
              <a:defRPr/>
            </a:pPr>
            <a:r>
              <a:rPr lang="fi-FI" sz="1200" dirty="0">
                <a:solidFill>
                  <a:prstClr val="black"/>
                </a:solidFill>
                <a:latin typeface="Source Sans Pro"/>
              </a:rPr>
              <a:t>Keskustelussa voit hyödyntää esim. seuraavia kysymyksiä, joita oppilaat voivat itsenäisesti pohtia tai halutessaan jakaa sanallisesti. Kysymyksiin voi vastata myös esim. peukkuäänestyksen avulla.</a:t>
            </a:r>
          </a:p>
          <a:p>
            <a:pPr marL="171450" indent="-171450">
              <a:spcBef>
                <a:spcPts val="600"/>
              </a:spcBef>
              <a:buFont typeface="Arial" panose="020B0604020202020204" pitchFamily="34" charset="0"/>
              <a:buChar char="•"/>
              <a:defRPr/>
            </a:pPr>
            <a:r>
              <a:rPr lang="fi-FI" sz="1200" dirty="0">
                <a:solidFill>
                  <a:prstClr val="black"/>
                </a:solidFill>
                <a:latin typeface="Source Sans Pro"/>
              </a:rPr>
              <a:t>Mitä huomasit harjoituksen aikana? </a:t>
            </a:r>
          </a:p>
          <a:p>
            <a:pPr marL="171450" indent="-171450">
              <a:spcBef>
                <a:spcPts val="600"/>
              </a:spcBef>
              <a:buFont typeface="Arial" panose="020B0604020202020204" pitchFamily="34" charset="0"/>
              <a:buChar char="•"/>
              <a:defRPr/>
            </a:pPr>
            <a:r>
              <a:rPr lang="fi-FI" sz="1200" dirty="0">
                <a:solidFill>
                  <a:prstClr val="black"/>
                </a:solidFill>
                <a:latin typeface="Source Sans Pro"/>
              </a:rPr>
              <a:t>Miltä liike kehossa tuntui?</a:t>
            </a:r>
          </a:p>
          <a:p>
            <a:pPr marL="171450" indent="-171450">
              <a:spcBef>
                <a:spcPts val="600"/>
              </a:spcBef>
              <a:buFont typeface="Arial" panose="020B0604020202020204" pitchFamily="34" charset="0"/>
              <a:buChar char="•"/>
              <a:defRPr/>
            </a:pPr>
            <a:r>
              <a:rPr lang="fi-FI" sz="1200" dirty="0">
                <a:solidFill>
                  <a:prstClr val="black"/>
                </a:solidFill>
                <a:latin typeface="Source Sans Pro"/>
              </a:rPr>
              <a:t>Millaisia tuntemuksia havaitsit jalkapohjissasi tai kehossasi harjoituksen aikana? </a:t>
            </a:r>
          </a:p>
          <a:p>
            <a:pPr marL="171450" indent="-171450">
              <a:spcBef>
                <a:spcPts val="600"/>
              </a:spcBef>
              <a:buFont typeface="Arial" panose="020B0604020202020204" pitchFamily="34" charset="0"/>
              <a:buChar char="•"/>
              <a:defRPr/>
            </a:pPr>
            <a:r>
              <a:rPr lang="fi-FI" sz="1200" dirty="0">
                <a:solidFill>
                  <a:prstClr val="black"/>
                </a:solidFill>
                <a:latin typeface="Source Sans Pro"/>
              </a:rPr>
              <a:t>Tunsitko esimerkiksi lämpöä lihaksissa? </a:t>
            </a:r>
          </a:p>
          <a:p>
            <a:pPr marL="171450" indent="-171450">
              <a:spcBef>
                <a:spcPts val="600"/>
              </a:spcBef>
              <a:buFont typeface="Arial" panose="020B0604020202020204" pitchFamily="34" charset="0"/>
              <a:buChar char="•"/>
              <a:defRPr/>
            </a:pPr>
            <a:r>
              <a:rPr lang="fi-FI" sz="1200" dirty="0">
                <a:solidFill>
                  <a:prstClr val="black"/>
                </a:solidFill>
                <a:latin typeface="Source Sans Pro"/>
              </a:rPr>
              <a:t>Tai kihelmöintiä jalkapohjissa? </a:t>
            </a:r>
          </a:p>
          <a:p>
            <a:pPr marL="171450" indent="-171450">
              <a:spcBef>
                <a:spcPts val="600"/>
              </a:spcBef>
              <a:buFont typeface="Arial" panose="020B0604020202020204" pitchFamily="34" charset="0"/>
              <a:buChar char="•"/>
              <a:defRPr/>
            </a:pPr>
            <a:r>
              <a:rPr lang="fi-FI" sz="1200" dirty="0">
                <a:solidFill>
                  <a:prstClr val="black"/>
                </a:solidFill>
                <a:latin typeface="Source Sans Pro"/>
              </a:rPr>
              <a:t>Entäpä huomasitko ajattelevasi jotakin harjoituksen aikana? </a:t>
            </a:r>
          </a:p>
          <a:p>
            <a:pPr marL="171450" indent="-171450">
              <a:spcBef>
                <a:spcPts val="600"/>
              </a:spcBef>
              <a:buFont typeface="Arial" panose="020B0604020202020204" pitchFamily="34" charset="0"/>
              <a:buChar char="•"/>
              <a:defRPr/>
            </a:pPr>
            <a:r>
              <a:rPr lang="fi-FI" sz="1200" dirty="0">
                <a:solidFill>
                  <a:prstClr val="black"/>
                </a:solidFill>
                <a:latin typeface="Source Sans Pro"/>
              </a:rPr>
              <a:t>Tai tuntevasi jotakin tunnetta?</a:t>
            </a: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Huomion </a:t>
            </a:r>
            <a:r>
              <a:rPr kumimoji="0" lang="fi-FI" sz="1200" b="0" i="0" u="none" strike="noStrike" kern="1200" cap="none" spc="0" normalizeH="0" baseline="0" noProof="1">
                <a:ln>
                  <a:noFill/>
                </a:ln>
                <a:solidFill>
                  <a:prstClr val="black"/>
                </a:solidFill>
                <a:effectLst/>
                <a:uLnTx/>
                <a:uFillTx/>
                <a:latin typeface="Source Sans Pro"/>
                <a:ea typeface="+mn-ea"/>
                <a:cs typeface="+mn-cs"/>
              </a:rPr>
              <a:t>har</a:t>
            </a:r>
            <a:r>
              <a:rPr lang="fi-FI" sz="1200" noProof="1">
                <a:solidFill>
                  <a:prstClr val="black"/>
                </a:solidFill>
                <a:latin typeface="Source Sans Pro"/>
              </a:rPr>
              <a:t>hailua</a:t>
            </a:r>
            <a:r>
              <a:rPr lang="fi-FI" sz="1200" dirty="0">
                <a:solidFill>
                  <a:prstClr val="black"/>
                </a:solidFill>
                <a:latin typeface="Source Sans Pro"/>
              </a:rPr>
              <a:t> ajatuksiin voi selittää mm. seuraavalla tavalla: ”Sitä meidän mieli tekee, harhailee ja tuntee, ja voitkin kiittää itseäsi, jos huomasit näitä mielen tuiki tavallisia liikkeitä.” Voit myös muistuttaa, että harjoitus on vain harjoitus, eikä ole onnistunutta tai epäonnistunutta harjoitusta. On myös tärkeä sanoittaa, että kaikki tuntemukset ovat yhtä sallittuja. Ohjaa lopuksi oppilaat seuraavaksi käsiteltävään asiaan.</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1">
              <a:ln>
                <a:noFill/>
              </a:ln>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29" y="1526468"/>
            <a:ext cx="4762047" cy="4893647"/>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p:txBody>
      </p:sp>
      <p:sp>
        <p:nvSpPr>
          <p:cNvPr id="6" name="Suorakulmio 5">
            <a:extLst>
              <a:ext uri="{FF2B5EF4-FFF2-40B4-BE49-F238E27FC236}">
                <a16:creationId xmlns:a16="http://schemas.microsoft.com/office/drawing/2014/main" id="{EC9070E5-AF84-C780-6EF9-8C42BFAF170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8D1E0484-73AB-AD00-E3A6-2E63DD1AE69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10571113-B9E8-CCF2-14A1-6587FD302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Tietoinen liike ja kehotietoisuus: Lyhyt, alle neljän minuutin seisaaltaan tehtävä tietoisuustaitoharjoitus, joka tuo huomion jalkapohjien tuntemuksiin painonsiirtojen avulla.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Painonsiirto jalalta toiselle (2/2)</a:t>
            </a:r>
          </a:p>
        </p:txBody>
      </p:sp>
      <p:pic>
        <p:nvPicPr>
          <p:cNvPr id="2" name="Picture 2" descr="SchoolWell-hankkeen logo.">
            <a:extLst>
              <a:ext uri="{FF2B5EF4-FFF2-40B4-BE49-F238E27FC236}">
                <a16:creationId xmlns:a16="http://schemas.microsoft.com/office/drawing/2014/main" id="{3EB12D0A-49EB-C1B8-2DBB-4240C31F8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58433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670733" y="6231374"/>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Rauhottumiskortit. Savunen, H. &amp; Wikström, S. (2022). </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46320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Harjoitukseen tarvitsee seisomatilan tai omat tuolit oppilaille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Opettaja lukee seuraavan ohjeistuksen sopivaan tahtiin ja rauhallisella äänellä. Halutessaan ohjeen voi toistaa </a:t>
            </a:r>
            <a:r>
              <a:rPr lang="fi-FI" sz="1200" b="0" noProof="1">
                <a:solidFill>
                  <a:prstClr val="black"/>
                </a:solidFill>
                <a:latin typeface="Source Sans Pro"/>
              </a:rPr>
              <a:t>Howspace</a:t>
            </a:r>
            <a:r>
              <a:rPr lang="fi-FI" sz="1200" dirty="0">
                <a:solidFill>
                  <a:prstClr val="black"/>
                </a:solidFill>
                <a:latin typeface="Source Sans Pro"/>
              </a:rPr>
              <a:t>-</a:t>
            </a:r>
            <a:r>
              <a:rPr lang="fi-FI" sz="1200" b="0" dirty="0">
                <a:solidFill>
                  <a:prstClr val="black"/>
                </a:solidFill>
                <a:latin typeface="Source Sans Pro"/>
              </a:rPr>
              <a:t>alustalta löytyvällä äänitteellä tai videolla. Kun lasket ääneen kymmeneen, tee se hitaasti ja rauhallisesti.</a:t>
            </a:r>
          </a:p>
          <a:p>
            <a:pPr lvl="1">
              <a:spcBef>
                <a:spcPts val="600"/>
              </a:spcBef>
              <a:defRPr/>
            </a:pPr>
            <a:r>
              <a:rPr lang="fi-FI" sz="1200" dirty="0">
                <a:solidFill>
                  <a:prstClr val="black"/>
                </a:solidFill>
                <a:latin typeface="Source Sans Pro"/>
              </a:rPr>
              <a:t>”Ota mukava asento (istuen tai seisten), joka on samaan aikaan valpas, mutta rento. Voit sulkea silmäsi, jos se tuntuu hyvältä.</a:t>
            </a:r>
          </a:p>
          <a:p>
            <a:pPr lvl="1">
              <a:spcBef>
                <a:spcPts val="600"/>
              </a:spcBef>
              <a:defRPr/>
            </a:pPr>
            <a:r>
              <a:rPr lang="fi-FI" sz="1200" b="0" dirty="0">
                <a:solidFill>
                  <a:prstClr val="black"/>
                </a:solidFill>
                <a:latin typeface="Source Sans Pro"/>
              </a:rPr>
              <a:t>Hiero käsiäsi yhteen</a:t>
            </a:r>
            <a:r>
              <a:rPr lang="fi-FI" sz="1200" dirty="0">
                <a:solidFill>
                  <a:prstClr val="black"/>
                </a:solidFill>
                <a:latin typeface="Source Sans Pro"/>
              </a:rPr>
              <a:t> kuin lämmittäisit käsiäsi.</a:t>
            </a:r>
          </a:p>
          <a:p>
            <a:pPr lvl="1">
              <a:spcBef>
                <a:spcPts val="600"/>
              </a:spcBef>
              <a:defRPr/>
            </a:pPr>
            <a:r>
              <a:rPr lang="fi-FI" sz="1200" b="0" dirty="0">
                <a:solidFill>
                  <a:prstClr val="black"/>
                </a:solidFill>
                <a:latin typeface="Source Sans Pro"/>
              </a:rPr>
              <a:t>Lasken samalla rauhallisesti kymmeneen – yksi, kaksi, kolme, neljä, viisi, kuusi, seitsemän, kahdeksan, yhdeksän, kymmenen.</a:t>
            </a:r>
          </a:p>
          <a:p>
            <a:pPr lvl="1">
              <a:spcBef>
                <a:spcPts val="600"/>
              </a:spcBef>
              <a:defRPr/>
            </a:pPr>
            <a:r>
              <a:rPr lang="fi-FI" sz="1200" dirty="0">
                <a:solidFill>
                  <a:prstClr val="black"/>
                </a:solidFill>
                <a:latin typeface="Source Sans Pro"/>
              </a:rPr>
              <a:t>Nyt pysäytä liike ja vie huomio käsien tuntemuksiin. Miltä kädet tuntuvat? Tunnetko käsissäsi lämpöä, pistelyä, poltetta, viileyttä tai kutitusta? Tunnetko jotakin muuta? Tunnetko kylmää ja tai kuumotusta, jomotusta tai kihelmöintiä?</a:t>
            </a:r>
          </a:p>
          <a:p>
            <a:pPr lvl="1">
              <a:spcBef>
                <a:spcPts val="600"/>
              </a:spcBef>
              <a:defRPr/>
            </a:pPr>
            <a:r>
              <a:rPr lang="fi-FI" sz="1200" b="0" dirty="0">
                <a:solidFill>
                  <a:prstClr val="black"/>
                </a:solidFill>
                <a:latin typeface="Source Sans Pro"/>
              </a:rPr>
              <a:t>Kun olet valmis, voit a</a:t>
            </a:r>
            <a:r>
              <a:rPr lang="fi-FI" sz="1200" dirty="0">
                <a:solidFill>
                  <a:prstClr val="black"/>
                </a:solidFill>
                <a:latin typeface="Source Sans Pro"/>
              </a:rPr>
              <a:t>vata silmäsi omaan tahtiin.”</a:t>
            </a:r>
          </a:p>
          <a:p>
            <a:pPr>
              <a:spcBef>
                <a:spcPts val="600"/>
              </a:spcBef>
              <a:defRPr/>
            </a:pPr>
            <a:r>
              <a:rPr lang="fi-FI" sz="1200" b="1" dirty="0">
                <a:solidFill>
                  <a:prstClr val="black"/>
                </a:solidFill>
                <a:latin typeface="Source Sans Pro"/>
              </a:rPr>
              <a:t>Harjoituksen purku: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Oppilaat voivat lopuksi käydä kirjoittamassa taululle miltä käsissä tuntui. </a:t>
            </a:r>
            <a:r>
              <a:rPr lang="fi-FI" sz="1200" dirty="0">
                <a:solidFill>
                  <a:prstClr val="black"/>
                </a:solidFill>
                <a:latin typeface="Source Sans Pro"/>
              </a:rPr>
              <a:t>Voitte myös keskustella siitä, millaisia tuntemuksia taululle kertyi. Oliko taululla paljon samoja vai erilaisia sanoja? Oliko kokemus jaettu vai yksilöllinen?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Alakoulu</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B9A1DF27-5B9F-35FF-9601-B389C6D7CF1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FC46BC76-FE52-4916-8F57-0A76967BB7F7}"/>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2C5CDE87-CD08-6902-ADDC-5CCDCB5B1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Lyhyt, noin viiden minuutin seisaaltaan tai istualtaan tehtävä tietoisuusharjoitus, joka tuo huomion kämmenten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Lämpimät kädet</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321C28AF-F7A5-FBAE-74F3-200E92440B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667608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670733" y="6298150"/>
            <a:ext cx="62083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Rauhottumiskortit. Savunen, H. &amp; Wikström, S. (2022). </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6249638" cy="5001369"/>
          </a:xfrm>
          <a:prstGeom prst="rect">
            <a:avLst/>
          </a:prstGeom>
          <a:noFill/>
        </p:spPr>
        <p:txBody>
          <a:bodyPr wrap="square" rtlCol="0">
            <a:spAutoFit/>
          </a:bodyPr>
          <a:lstStyle/>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Harjoitukseen tarvitsee seisomatilan, esim. oppilaan oman pulpetin vierestä</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a:rPr>
              <a:t>Opettaja lukee seuraavan ohjeistuksen sopivaan tahtiin ja rauhallisella äänellä. Halutessaan ohjeen voi toistaa </a:t>
            </a:r>
            <a:r>
              <a:rPr lang="fi-FI" sz="1200" b="0" noProof="1">
                <a:solidFill>
                  <a:prstClr val="black"/>
                </a:solidFill>
                <a:latin typeface="Source Sans Pro"/>
              </a:rPr>
              <a:t>Howspace</a:t>
            </a:r>
            <a:r>
              <a:rPr lang="fi-FI" sz="1200" dirty="0">
                <a:solidFill>
                  <a:prstClr val="black"/>
                </a:solidFill>
                <a:latin typeface="Source Sans Pro"/>
              </a:rPr>
              <a:t>-</a:t>
            </a:r>
            <a:r>
              <a:rPr lang="fi-FI" sz="1200" b="0" dirty="0">
                <a:solidFill>
                  <a:prstClr val="black"/>
                </a:solidFill>
                <a:latin typeface="Source Sans Pro"/>
              </a:rPr>
              <a:t>alustalta löytyvällä äänitteellä tai videolla. Odota riittävän kauan sen aikana, kun oppilaat laskevat mielessään kymmeneen.</a:t>
            </a:r>
          </a:p>
          <a:p>
            <a:pPr lvl="1">
              <a:spcBef>
                <a:spcPts val="600"/>
              </a:spcBef>
              <a:defRPr/>
            </a:pPr>
            <a:r>
              <a:rPr lang="fi-FI" sz="1200" dirty="0">
                <a:solidFill>
                  <a:prstClr val="black"/>
                </a:solidFill>
                <a:latin typeface="Source Sans Pro"/>
              </a:rPr>
              <a:t>”Ota mukava seisoma-asento, joka on samaan aikaan valpas, mutta rento. Voit sulkea silmäsi, jos se tuntuu hyvältä.</a:t>
            </a:r>
          </a:p>
          <a:p>
            <a:pPr lvl="1">
              <a:spcBef>
                <a:spcPts val="600"/>
              </a:spcBef>
              <a:defRPr/>
            </a:pPr>
            <a:r>
              <a:rPr lang="fi-FI" sz="1200" b="0" dirty="0">
                <a:solidFill>
                  <a:prstClr val="black"/>
                </a:solidFill>
                <a:latin typeface="Source Sans Pro"/>
              </a:rPr>
              <a:t>Hiero käsiäsi yhteen</a:t>
            </a:r>
            <a:r>
              <a:rPr lang="fi-FI" sz="1200" dirty="0">
                <a:solidFill>
                  <a:prstClr val="black"/>
                </a:solidFill>
                <a:latin typeface="Source Sans Pro"/>
              </a:rPr>
              <a:t> kuin lämmittäisit käsiäsi.</a:t>
            </a:r>
          </a:p>
          <a:p>
            <a:pPr lvl="1">
              <a:spcBef>
                <a:spcPts val="600"/>
              </a:spcBef>
              <a:defRPr/>
            </a:pPr>
            <a:r>
              <a:rPr lang="fi-FI" sz="1200" b="0" dirty="0">
                <a:solidFill>
                  <a:prstClr val="black"/>
                </a:solidFill>
                <a:latin typeface="Source Sans Pro"/>
              </a:rPr>
              <a:t>Laske samalla hiljaa mielessäsi rauhallisesti kymmeneen.</a:t>
            </a:r>
          </a:p>
          <a:p>
            <a:pPr lvl="1">
              <a:spcBef>
                <a:spcPts val="600"/>
              </a:spcBef>
              <a:defRPr/>
            </a:pPr>
            <a:r>
              <a:rPr lang="fi-FI" sz="1200" dirty="0">
                <a:solidFill>
                  <a:prstClr val="black"/>
                </a:solidFill>
                <a:latin typeface="Source Sans Pro"/>
              </a:rPr>
              <a:t>Tämän jälkeen pysäytä liike ja vie huomio käsien tuntemuksiin. Miltä kädet tuntuvat? Tunnetko käsissäsi lämpöä, pistelyä, poltetta, viileyttä tai kutitusta? Tunnetko jotakin muuta? Tunnetko kylmää ja tai kuumotusta, jomotusta tai kihelmöintiä?</a:t>
            </a:r>
          </a:p>
          <a:p>
            <a:pPr lvl="1">
              <a:spcBef>
                <a:spcPts val="600"/>
              </a:spcBef>
              <a:defRPr/>
            </a:pPr>
            <a:r>
              <a:rPr lang="fi-FI" sz="1200" b="0" dirty="0">
                <a:solidFill>
                  <a:prstClr val="black"/>
                </a:solidFill>
                <a:latin typeface="Source Sans Pro"/>
              </a:rPr>
              <a:t>Kun olet valmis, voit a</a:t>
            </a:r>
            <a:r>
              <a:rPr lang="fi-FI" sz="1200" dirty="0">
                <a:solidFill>
                  <a:prstClr val="black"/>
                </a:solidFill>
                <a:latin typeface="Source Sans Pro"/>
              </a:rPr>
              <a:t>vata silmäsi omaan tahtiin.”</a:t>
            </a:r>
          </a:p>
          <a:p>
            <a:pPr>
              <a:spcBef>
                <a:spcPts val="600"/>
              </a:spcBef>
              <a:defRPr/>
            </a:pPr>
            <a:r>
              <a:rPr lang="fi-FI" sz="1200" b="1" dirty="0">
                <a:solidFill>
                  <a:prstClr val="black"/>
                </a:solidFill>
                <a:latin typeface="Source Sans Pro"/>
              </a:rPr>
              <a:t>Harjoituksen purku: </a:t>
            </a:r>
          </a:p>
          <a:p>
            <a:pPr marL="0" marR="0" lvl="0" indent="0" algn="l" defTabSz="914400" rtl="0" eaLnBrk="1" fontAlgn="auto" latinLnBrk="0" hangingPunct="1">
              <a:spcBef>
                <a:spcPts val="600"/>
              </a:spcBef>
              <a:spcAft>
                <a:spcPts val="0"/>
              </a:spcAft>
              <a:buClrTx/>
              <a:buSzTx/>
              <a:buFontTx/>
              <a:buNone/>
              <a:tabLst/>
              <a:defRPr/>
            </a:pPr>
            <a:r>
              <a:rPr lang="fi-FI" sz="1200" dirty="0">
                <a:solidFill>
                  <a:prstClr val="black"/>
                </a:solidFill>
                <a:latin typeface="Source Sans Pro"/>
              </a:rPr>
              <a:t>Voit ohjeistaa oppilaat keskustelemaan vieruskaverin kanssa siitä, miltä harjoitus tuntui. Voitte myös keskustella ryhmässä siitä, millaisia ajatuksia harjoitus herätti parikeskustelun aikana. Olivatko koetut tuntemukset jaettuja vai yksilöllisiä?</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Millaisia tuntemuksia käsissäsi tunsit? Oliko harjoitus uusi ja vieras vai vanha ja tuttu? Onko kehotietoisuus tullut oppilaille vastaan muissa tilanteissa? </a:t>
            </a:r>
          </a:p>
          <a:p>
            <a:pPr marL="0" marR="0" lvl="0" indent="0" algn="l" defTabSz="914400" rtl="0" eaLnBrk="1" fontAlgn="auto" latinLnBrk="0" hangingPunct="1">
              <a:spcBef>
                <a:spcPts val="60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a:t>
            </a:r>
            <a:r>
              <a:rPr kumimoji="0" lang="fi-FI" sz="120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latin typeface="Source Sans Pro"/>
              </a:rPr>
              <a:t>Tallenne </a:t>
            </a:r>
            <a:r>
              <a:rPr lang="fi-FI" sz="1200" noProof="1">
                <a:latin typeface="Source Sans Pro"/>
              </a:rPr>
              <a:t>Howspacessa</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Yläkoulu</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C95F347A-77D4-4DDF-C4EF-9E793A9E1AF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5C50D4D1-F3F8-B951-CC6D-A44A16C2024E}"/>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5" name="Kuva 4" descr="Kuva ankkurista. Kuva viittaa tietoisuustaitoja kehittävään interventioaktiviteettiin.">
            <a:extLst>
              <a:ext uri="{FF2B5EF4-FFF2-40B4-BE49-F238E27FC236}">
                <a16:creationId xmlns:a16="http://schemas.microsoft.com/office/drawing/2014/main" id="{55E9B0B5-8969-9986-A7DB-44DC4F848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Lyhyt, noin viiden minuutin seisaaltaan tai istualtaan tehtävä tietoisuusharjoitus, joka tuo huomion kämmenten tuntemuksiin.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Lämpimät kädet</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B7270DA5-DDA8-69AB-D727-1FBA2E0D1C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425908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6174903" cy="5786199"/>
          </a:xfrm>
          <a:prstGeom prst="rect">
            <a:avLst/>
          </a:prstGeom>
          <a:noFill/>
        </p:spPr>
        <p:txBody>
          <a:bodyPr wrap="square" rtlCol="0">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 (jatkuu seuraavalla dialla)</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Harjoitukseen tarvitsee seisomatilan, jossa mahtuu tekemään kiertoliikettä</a:t>
            </a:r>
          </a:p>
          <a:p>
            <a:pPr marL="171450" marR="0" lvl="0" indent="-171450" algn="l" defTabSz="914400" rtl="0" eaLnBrk="1" fontAlgn="auto" latinLnBrk="0" hangingPunct="1">
              <a:spcBef>
                <a:spcPts val="600"/>
              </a:spcBef>
              <a:spcAft>
                <a:spcPts val="0"/>
              </a:spcAft>
              <a:buClrTx/>
              <a:buSzTx/>
              <a:buFont typeface="Arial" panose="020B0604020202020204" pitchFamily="34" charset="0"/>
              <a:buChar char="•"/>
              <a:tabLst/>
              <a:defRPr/>
            </a:pPr>
            <a:r>
              <a:rPr lang="fi-FI" sz="1200" b="0" dirty="0">
                <a:solidFill>
                  <a:prstClr val="black"/>
                </a:solidFill>
                <a:latin typeface="Source Sans Pro" panose="020B0503030403020204" pitchFamily="34" charset="0"/>
                <a:ea typeface="Source Sans Pro" panose="020B0503030403020204" pitchFamily="34" charset="0"/>
              </a:rPr>
              <a:t>Opettaja lukee seuraavan ohjeistuksen sopivaan tahtiin ja rauhallisella äänellä. Halutessaan ohjeen voi toistaa </a:t>
            </a:r>
            <a:r>
              <a:rPr lang="fi-FI" sz="1200" b="0" noProof="1">
                <a:solidFill>
                  <a:prstClr val="black"/>
                </a:solidFill>
                <a:latin typeface="Source Sans Pro" panose="020B0503030403020204" pitchFamily="34" charset="0"/>
                <a:ea typeface="Source Sans Pro" panose="020B0503030403020204" pitchFamily="34" charset="0"/>
              </a:rPr>
              <a:t>Howspace</a:t>
            </a:r>
            <a:r>
              <a:rPr lang="fi-FI" sz="1200" dirty="0">
                <a:solidFill>
                  <a:prstClr val="black"/>
                </a:solidFill>
                <a:latin typeface="Source Sans Pro" panose="020B0503030403020204" pitchFamily="34" charset="0"/>
                <a:ea typeface="Source Sans Pro" panose="020B0503030403020204" pitchFamily="34" charset="0"/>
              </a:rPr>
              <a:t>-</a:t>
            </a:r>
            <a:r>
              <a:rPr lang="fi-FI" sz="1200" b="0" dirty="0">
                <a:solidFill>
                  <a:prstClr val="black"/>
                </a:solidFill>
                <a:latin typeface="Source Sans Pro" panose="020B0503030403020204" pitchFamily="34" charset="0"/>
                <a:ea typeface="Source Sans Pro" panose="020B0503030403020204" pitchFamily="34" charset="0"/>
              </a:rPr>
              <a:t>alustalta löytyvällä äänitteellä tai videolla.</a:t>
            </a:r>
          </a:p>
          <a:p>
            <a:pPr lvl="1">
              <a:spcBef>
                <a:spcPts val="600"/>
              </a:spcBef>
            </a:pPr>
            <a:r>
              <a:rPr lang="fi-FI" sz="1150" dirty="0">
                <a:solidFill>
                  <a:srgbClr val="000000"/>
                </a:solidFill>
                <a:latin typeface="Source Sans Pro" panose="020B0503030403020204" pitchFamily="34" charset="0"/>
                <a:ea typeface="Source Sans Pro" panose="020B0503030403020204" pitchFamily="34" charset="0"/>
              </a:rPr>
              <a:t>“Ota hyvä seisoma-asento, jalat hartian levyisessä haara-asennossa. Tunne jalkapohjat tukevasti lattiaa vasten.</a:t>
            </a:r>
            <a:r>
              <a:rPr lang="fi-FI" sz="1150" dirty="0">
                <a:solidFill>
                  <a:srgbClr val="000000"/>
                </a:solidFill>
                <a:latin typeface="Source Sans Pro" panose="020B0503030403020204" pitchFamily="34" charset="0"/>
                <a:ea typeface="Source Sans Pro" panose="020B0503030403020204" pitchFamily="34" charset="0"/>
                <a:cs typeface="Arial"/>
              </a:rPr>
              <a:t> </a:t>
            </a:r>
            <a:r>
              <a:rPr lang="fi-FI" sz="1150" dirty="0">
                <a:solidFill>
                  <a:srgbClr val="000000"/>
                </a:solidFill>
                <a:latin typeface="Source Sans Pro" panose="020B0503030403020204" pitchFamily="34" charset="0"/>
                <a:ea typeface="Source Sans Pro" panose="020B0503030403020204" pitchFamily="34" charset="0"/>
              </a:rPr>
              <a:t>Voit sulkea silmäsi, jos se tuntuu hyvältä tai kohdistaa katseesi alaviistoon lattiaa kohti. Hengitä kerran oikein syvään sisään, ja sitten hitaasti ulos. Toista muutaman syvän hengityksen ajan.</a:t>
            </a:r>
          </a:p>
          <a:p>
            <a:pPr lvl="1">
              <a:spcBef>
                <a:spcPts val="600"/>
              </a:spcBef>
            </a:pPr>
            <a:r>
              <a:rPr lang="fi-FI" sz="1150" dirty="0">
                <a:solidFill>
                  <a:srgbClr val="000000"/>
                </a:solidFill>
                <a:latin typeface="Source Sans Pro" panose="020B0503030403020204" pitchFamily="34" charset="0"/>
                <a:ea typeface="Source Sans Pro" panose="020B0503030403020204" pitchFamily="34" charset="0"/>
              </a:rPr>
              <a:t>Voit alkaa siirtämään painoasi kevyesti jalalta toiselle. Miltä paino jalanpohjassa tuntuu, kun jalka on lattiaa vasten? Entä painottomuus, kun jalka on hieman irti lattiasta? Voit antaa painon jakautua tasaisesti molemmille jaloille. Miltä tuntuu, kun siirrät painoa hitaasti vuoroin varpaille, vuoroin kantapäille? Voit antaa liikkeen pysähtyä.</a:t>
            </a:r>
          </a:p>
          <a:p>
            <a:pPr lvl="1">
              <a:spcBef>
                <a:spcPts val="600"/>
              </a:spcBef>
            </a:pPr>
            <a:r>
              <a:rPr lang="fi-FI" sz="1150" dirty="0">
                <a:solidFill>
                  <a:srgbClr val="000000"/>
                </a:solidFill>
                <a:latin typeface="Source Sans Pro" panose="020B0503030403020204" pitchFamily="34" charset="0"/>
                <a:ea typeface="Source Sans Pro" panose="020B0503030403020204" pitchFamily="34" charset="0"/>
              </a:rPr>
              <a:t>Pyörittele ranteitasi rauhallisesti. Tunnustele, miltä liike tuntuu käsivarsissa, kämmenissä, sormissa. Saatat tuntea kihelmöintiä, pistelyä, lämpöä tai painetta. Mitä tahansa tunnet, voit suhtautua tuntemuksiin arvottamatta ovatko ne hyviä vai huonoja. Voit vain huomata ne. Voit antaa käsien liikkeen pysähtyä ja palauttaa ne rennosti takaisin sivuillesi.</a:t>
            </a:r>
          </a:p>
          <a:p>
            <a:pPr lvl="1">
              <a:spcBef>
                <a:spcPts val="600"/>
              </a:spcBef>
            </a:pPr>
            <a:r>
              <a:rPr lang="fi-FI" sz="1150" dirty="0">
                <a:solidFill>
                  <a:srgbClr val="000000"/>
                </a:solidFill>
                <a:latin typeface="Source Sans Pro" panose="020B0503030403020204" pitchFamily="34" charset="0"/>
                <a:ea typeface="Source Sans Pro" panose="020B0503030403020204" pitchFamily="34" charset="0"/>
              </a:rPr>
              <a:t>Seuraavaksi kierrä ylävartaloasi puolelta toiselle. Tunnustele, miltä liike tuntuu kyljissä, vatsassa, selässä. Tunnetko kireyttä, venytystä, rentoutta, tai ehkä lämpöä? Voit vain tiedostaa miltä kehossasi tuntuu juuri nyt tässä hetkessä, arvottamatta tai miettimättä sitä liikaa – mitä tahansa </a:t>
            </a:r>
            <a:r>
              <a:rPr lang="fi-FI" sz="1150" dirty="0">
                <a:solidFill>
                  <a:srgbClr val="000000"/>
                </a:solidFill>
                <a:latin typeface="Source Sans Pro" panose="020B0503030403020204" pitchFamily="34" charset="0"/>
                <a:ea typeface="Source Sans Pro" panose="020B0503030403020204" pitchFamily="34" charset="0"/>
                <a:cs typeface="Arial"/>
              </a:rPr>
              <a:t>tunnetkin liikkeen aikana, vain huomaa se. Jos huomaat, että huomiosi ajautuu muualle, esimerkiksi omiin ajatuksiisi, voit siirtää huomiosi lempeästi takaisin liikkeeseen - ylävartaloosi kiertymässä ensin toiselle puolelle, ja sitten taas toiselle.</a:t>
            </a:r>
          </a:p>
          <a:p>
            <a:pPr lvl="1">
              <a:spcBef>
                <a:spcPts val="600"/>
              </a:spcBef>
            </a:pPr>
            <a:r>
              <a:rPr lang="fi-FI" sz="1150" dirty="0">
                <a:solidFill>
                  <a:srgbClr val="000000"/>
                </a:solidFill>
                <a:latin typeface="Source Sans Pro" panose="020B0503030403020204" pitchFamily="34" charset="0"/>
                <a:ea typeface="Source Sans Pro" panose="020B0503030403020204" pitchFamily="34" charset="0"/>
              </a:rPr>
              <a:t>Voit antaa liikkeen hidastua, ja lopulta pysähtyä. Voit tuntea jalat maata vasten, kehon pitkänä, ja rintakehän kohoilevan rauhallisen hengityksen tahdissa. Hengitä vielä oikein syvään sisään, ja ulos, ja avaa silmät sitten, kun sinusta tuntuu hyvältä.”</a:t>
            </a:r>
            <a:endParaRPr lang="fi-FI" sz="1150" dirty="0">
              <a:solidFill>
                <a:srgbClr val="000000"/>
              </a:solidFill>
              <a:latin typeface="Source Sans Pro" panose="020B0503030403020204" pitchFamily="34" charset="0"/>
              <a:ea typeface="Source Sans Pro" panose="020B0503030403020204" pitchFamily="34" charset="0"/>
              <a:cs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a:ln>
            <a:solidFill>
              <a:schemeClr val="accent6">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762046" cy="5047536"/>
          </a:xfrm>
          <a:prstGeom prst="rect">
            <a:avLst/>
          </a:prstGeom>
          <a:noFill/>
        </p:spPr>
        <p:txBody>
          <a:bodyPr wrap="square" rtlCol="0">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Tietoisuustaitojen harjoittelulla on myönteisiä vaikutuksia psyykkiseen oireiluun, itsesäätelyy</a:t>
            </a:r>
            <a:r>
              <a:rPr lang="fi-FI" sz="1200" dirty="0">
                <a:solidFill>
                  <a:prstClr val="black"/>
                </a:solidFill>
                <a:latin typeface="Source Sans Pro"/>
              </a:rPr>
              <a:t>n, sosiaaliseen hyvinvointiin ja oppimistuloksiin. Harjoitukset voivat auttaa oppilaita säätelemään huomiotaan, auttaa huomion suuntaamisessa tilaan ja hetkeen sekä rauhoittaa oppilaita ja oppituntia.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OPS:iin: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A</a:t>
            </a:r>
            <a:r>
              <a:rPr kumimoji="0" lang="fi-FI" sz="1200" i="0" u="none" strike="noStrike" kern="1200" cap="none" spc="0" normalizeH="0" baseline="0" dirty="0">
                <a:ln>
                  <a:noFill/>
                </a:ln>
                <a:solidFill>
                  <a:prstClr val="black"/>
                </a:solidFill>
                <a:effectLst/>
                <a:uLnTx/>
                <a:uFillTx/>
                <a:latin typeface="Source Sans Pro"/>
                <a:ea typeface="+mn-ea"/>
                <a:cs typeface="+mn-cs"/>
              </a:rPr>
              <a:t>jattelu ja oppimaan oppiminen (L1</a:t>
            </a:r>
            <a:r>
              <a:rPr lang="fi-FI" sz="1200" dirty="0">
                <a:solidFill>
                  <a:prstClr val="black"/>
                </a:solidFill>
                <a:latin typeface="Source Sans Pro"/>
              </a:rPr>
              <a:t>)</a:t>
            </a:r>
            <a:r>
              <a:rPr kumimoji="0" lang="fi-FI" sz="1200" i="0" u="none" strike="noStrike" kern="1200" cap="none" spc="0" normalizeH="0" baseline="0" dirty="0">
                <a:ln>
                  <a:noFill/>
                </a:ln>
                <a:solidFill>
                  <a:prstClr val="black"/>
                </a:solidFill>
                <a:effectLst/>
                <a:uLnTx/>
                <a:uFillTx/>
                <a:latin typeface="Source Sans Pro"/>
                <a:ea typeface="+mn-ea"/>
                <a:cs typeface="+mn-cs"/>
              </a:rPr>
              <a:t> sekä itsestä huolehtiminen ja arjen taidot (L3).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Harjoituksia voi tehdä siirtymätilanteissa, tunnin aloituksessa ja lopetuksessa, ennen koetta, liikuntatunnilla, tunnin aikana tai esimerkiksi tunnetaitojen opetuksen yhteydessä. Voidaan hyödyntää kun luokassa on levotonta ja tarkkaavaisuuden ohjaaminen on vaikeaa. On kuitenkin tärkeää harjoitella myös silloin, kun luokka on rauhallinen ja vastaanottavainen oppimaan uutta. </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M</a:t>
            </a:r>
            <a:r>
              <a:rPr kumimoji="0" lang="fi-FI" sz="1200" i="0" u="none" strike="noStrike" kern="1200" cap="none" spc="0" normalizeH="0" baseline="0" dirty="0">
                <a:ln>
                  <a:noFill/>
                </a:ln>
                <a:solidFill>
                  <a:prstClr val="black"/>
                </a:solidFill>
                <a:effectLst/>
                <a:uLnTx/>
                <a:uFillTx/>
                <a:latin typeface="Source Sans Pro"/>
                <a:ea typeface="+mn-ea"/>
                <a:cs typeface="+mn-cs"/>
              </a:rPr>
              <a:t>ahdollisimman usein, mielellään 1–5 kertaa päivässä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Noin 5 minuuttia. Erityisesti harjoituksen ollessa oppilaalle uusi, on lisäksi hyvä pohtia jälkikäteen, miltä harjoitus tuntui.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 </a:t>
            </a:r>
            <a:r>
              <a:rPr lang="fi-FI" sz="1200" dirty="0">
                <a:solidFill>
                  <a:prstClr val="black"/>
                </a:solidFill>
                <a:latin typeface="Source Sans Pro"/>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44F14ABF-0E5B-C64C-67CC-871064953709}"/>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D98A1113-9E45-7372-4DA6-BF2B42306C2D}"/>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Tietoisuustaidot</a:t>
            </a:r>
          </a:p>
        </p:txBody>
      </p:sp>
      <p:pic>
        <p:nvPicPr>
          <p:cNvPr id="6" name="Kuva 5" descr="Kuva ankkurista. Kuva viittaa tietoisuustaitoja kehittävään interventioaktiviteettiin.">
            <a:extLst>
              <a:ext uri="{FF2B5EF4-FFF2-40B4-BE49-F238E27FC236}">
                <a16:creationId xmlns:a16="http://schemas.microsoft.com/office/drawing/2014/main" id="{1800A00B-8E63-36A4-1B43-C6F05D44F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8161" y="282732"/>
            <a:ext cx="936424" cy="979979"/>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704861" y="739491"/>
            <a:ext cx="87793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Tietoinen liike ja kehotietoisuus: Noin viiden minuutin seisaaltaan tehtävä tietoisuusharjoitus, joka tuo huomion kehon tuntemuksiin liikkeen avulla.</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075283" y="286910"/>
            <a:ext cx="8038530"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Tietoinen liike (1/2)</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9CD21BB9-A29B-F9EA-E9E6-AB286FC61D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704668465"/>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18444</Words>
  <Application>Microsoft Office PowerPoint</Application>
  <PresentationFormat>Widescreen</PresentationFormat>
  <Paragraphs>1616</Paragraphs>
  <Slides>57</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Aptos</vt:lpstr>
      <vt:lpstr>Aptos Display</vt:lpstr>
      <vt:lpstr>Arial</vt:lpstr>
      <vt:lpstr>Arial,Sans-Serif</vt:lpstr>
      <vt:lpstr>Cambria</vt:lpstr>
      <vt:lpstr>Sour</vt:lpstr>
      <vt:lpstr>Source Sans Pro</vt:lpstr>
      <vt:lpstr>Office-teema</vt:lpstr>
      <vt:lpstr>PowerPoint Presentation</vt:lpstr>
      <vt:lpstr>Tietoisuustaidot</vt:lpstr>
      <vt:lpstr>Tietoisuustaidot</vt:lpstr>
      <vt:lpstr>Tietoisuustaitoharjoituksia taso 1</vt:lpstr>
      <vt:lpstr>Painonsiirto jalalta toiselle (1/2)</vt:lpstr>
      <vt:lpstr>Painonsiirto jalalta toiselle (2/2)</vt:lpstr>
      <vt:lpstr>Lämpimät kädet</vt:lpstr>
      <vt:lpstr>Lämpimät kädet</vt:lpstr>
      <vt:lpstr>Tietoinen liike (1/2)</vt:lpstr>
      <vt:lpstr>Tietoinen liike (2/2)</vt:lpstr>
      <vt:lpstr>STOP-harjoitus (1/2)</vt:lpstr>
      <vt:lpstr>STOP-harjoitus (2/2)</vt:lpstr>
      <vt:lpstr>Rentouttava hengitys (1/2)</vt:lpstr>
      <vt:lpstr>Rentouttava hengitys (2/2)</vt:lpstr>
      <vt:lpstr>Saksihengitys</vt:lpstr>
      <vt:lpstr>Ilmapallohengitys</vt:lpstr>
      <vt:lpstr>Limakävely</vt:lpstr>
      <vt:lpstr>Tietoinen kävely (1/2)</vt:lpstr>
      <vt:lpstr>Tietoinen kävely (2/2)</vt:lpstr>
      <vt:lpstr>Auringonkukka</vt:lpstr>
      <vt:lpstr>Kasvomaalaus</vt:lpstr>
      <vt:lpstr>Silitystauko</vt:lpstr>
      <vt:lpstr>Salapoliisi</vt:lpstr>
      <vt:lpstr>Kukan lehdet (1/2)</vt:lpstr>
      <vt:lpstr>Kukan lehdet (2/2)</vt:lpstr>
      <vt:lpstr>Taputus</vt:lpstr>
      <vt:lpstr>Itsemyötätuntoinen valmistautuminen kokeeseen (1/2)</vt:lpstr>
      <vt:lpstr>Itsemyötätuntoinen valmistautuminen kokeeseen (2/2)</vt:lpstr>
      <vt:lpstr>Yksityiskohtiin keskittyminen (1/2)</vt:lpstr>
      <vt:lpstr>Yksityiskohtiin keskittyminen (2/2)</vt:lpstr>
      <vt:lpstr>Halihengitys</vt:lpstr>
      <vt:lpstr>Tietoisuustaitoharjoituksia taso 2</vt:lpstr>
      <vt:lpstr>Hengityksen havainnointi (1/2)</vt:lpstr>
      <vt:lpstr>Hengityksen havainnointi (2/2)</vt:lpstr>
      <vt:lpstr>Ympäristön äänet</vt:lpstr>
      <vt:lpstr>Ympäristön äänet</vt:lpstr>
      <vt:lpstr>Lempeän ystävällisen asenteen harjoitus (1/2)</vt:lpstr>
      <vt:lpstr>Lempeän ystävällisen asenteen harjoitus (2/2)</vt:lpstr>
      <vt:lpstr>Jännittynyt lohikäärme</vt:lpstr>
      <vt:lpstr>Ankkurihengitys</vt:lpstr>
      <vt:lpstr>Väritä kehosi rennoksi</vt:lpstr>
      <vt:lpstr>Laineaskellus (1/2)</vt:lpstr>
      <vt:lpstr>Laineaskellus (2/2)</vt:lpstr>
      <vt:lpstr>Käsi kädessä</vt:lpstr>
      <vt:lpstr>Sukellus iloon</vt:lpstr>
      <vt:lpstr>Saippuakupla</vt:lpstr>
      <vt:lpstr>Tietoisuustaitoharjoituksia taso 3</vt:lpstr>
      <vt:lpstr>Neljä elementtiä (1/2)</vt:lpstr>
      <vt:lpstr>Neljä elementtiä (2/2)</vt:lpstr>
      <vt:lpstr>Kehonskannausharjoitus (1/2)</vt:lpstr>
      <vt:lpstr>Kehonskannausharjoitus (2/2)</vt:lpstr>
      <vt:lpstr>Itsemyötätuntoharjoitus (1/2)</vt:lpstr>
      <vt:lpstr>Itsemyötätuntoharjoitus (2/2)</vt:lpstr>
      <vt:lpstr>ASKEL-harjoitus tunteiden kanssa työskentelyyn (1/2)</vt:lpstr>
      <vt:lpstr>ASKEL-harjoitus tunteiden kanssa työskentelyyn (2/2)</vt:lpstr>
      <vt:lpstr>Höyryjuna (1/2)</vt:lpstr>
      <vt:lpstr>Höyryjuna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Tietoisuustaitoharjoituksia taso 1</dc:title>
  <dc:creator>Päivi Nilivaara (TAU)</dc:creator>
  <cp:lastModifiedBy>Niemistö, Donna</cp:lastModifiedBy>
  <cp:revision>3</cp:revision>
  <dcterms:created xsi:type="dcterms:W3CDTF">2024-08-05T06:45:04Z</dcterms:created>
  <dcterms:modified xsi:type="dcterms:W3CDTF">2025-01-29T14:56:51Z</dcterms:modified>
</cp:coreProperties>
</file>