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314" r:id="rId6"/>
    <p:sldId id="321" r:id="rId7"/>
    <p:sldId id="301" r:id="rId8"/>
    <p:sldId id="322" r:id="rId9"/>
    <p:sldId id="323" r:id="rId10"/>
    <p:sldId id="327" r:id="rId11"/>
    <p:sldId id="324" r:id="rId1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D17D"/>
    <a:srgbClr val="F7F7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16" autoAdjust="0"/>
    <p:restoredTop sz="94746"/>
  </p:normalViewPr>
  <p:slideViewPr>
    <p:cSldViewPr snapToGrid="0">
      <p:cViewPr varScale="1">
        <p:scale>
          <a:sx n="56" d="100"/>
          <a:sy n="56" d="100"/>
        </p:scale>
        <p:origin x="96" y="56"/>
      </p:cViewPr>
      <p:guideLst/>
    </p:cSldViewPr>
  </p:slideViewPr>
  <p:outlineViewPr>
    <p:cViewPr>
      <p:scale>
        <a:sx n="33" d="100"/>
        <a:sy n="33" d="100"/>
      </p:scale>
      <p:origin x="0" y="-114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DE5779-F1B4-4ED2-8A62-CF53B1E2B99F}" type="doc">
      <dgm:prSet loTypeId="urn:microsoft.com/office/officeart/2009/3/layout/StepUpProcess" loCatId="process" qsTypeId="urn:microsoft.com/office/officeart/2005/8/quickstyle/simple1" qsCatId="simple" csTypeId="urn:microsoft.com/office/officeart/2005/8/colors/colorful2" csCatId="colorful" phldr="1"/>
      <dgm:spPr/>
      <dgm:t>
        <a:bodyPr/>
        <a:lstStyle/>
        <a:p>
          <a:endParaRPr lang="fi-FI"/>
        </a:p>
      </dgm:t>
    </dgm:pt>
    <dgm:pt modelId="{B9CC72F0-038C-45A5-8EF9-73B24A6F9F61}">
      <dgm:prSet phldrT="[Text]" custT="1"/>
      <dgm:spPr/>
      <dgm:t>
        <a:bodyPr/>
        <a:lstStyle/>
        <a:p>
          <a:r>
            <a:rPr lang="fi-FI" sz="1800" dirty="0"/>
            <a:t>1. Lue opettajan antama ohje kirjeelle huolellisesti</a:t>
          </a:r>
        </a:p>
      </dgm:t>
    </dgm:pt>
    <dgm:pt modelId="{A6FE62EA-5138-436B-B530-856EAE867074}" type="parTrans" cxnId="{BD6FFA12-E383-4490-BBC1-7E51DC40B532}">
      <dgm:prSet/>
      <dgm:spPr/>
      <dgm:t>
        <a:bodyPr/>
        <a:lstStyle/>
        <a:p>
          <a:endParaRPr lang="fi-FI"/>
        </a:p>
      </dgm:t>
    </dgm:pt>
    <dgm:pt modelId="{40C7D934-D2B6-4B1E-916A-6C5AF619F1C3}" type="sibTrans" cxnId="{BD6FFA12-E383-4490-BBC1-7E51DC40B532}">
      <dgm:prSet/>
      <dgm:spPr/>
      <dgm:t>
        <a:bodyPr/>
        <a:lstStyle/>
        <a:p>
          <a:endParaRPr lang="fi-FI"/>
        </a:p>
      </dgm:t>
    </dgm:pt>
    <dgm:pt modelId="{9BD967BD-5BC8-4AF8-A4FD-165FA86031BD}">
      <dgm:prSet phldrT="[Text]" custT="1"/>
      <dgm:spPr/>
      <dgm:t>
        <a:bodyPr/>
        <a:lstStyle/>
        <a:p>
          <a:r>
            <a:rPr lang="fi-FI" sz="1800" dirty="0"/>
            <a:t>2. Kirjeessä olennaista on kertoa opettajalle omia ajatuksiasi ja kuulumisiasi. </a:t>
          </a:r>
        </a:p>
      </dgm:t>
    </dgm:pt>
    <dgm:pt modelId="{40160D68-3E32-403D-BD2A-91EAFA0C762F}" type="parTrans" cxnId="{1DF9D0D2-9123-4FA5-BAB1-B9E052322918}">
      <dgm:prSet/>
      <dgm:spPr/>
      <dgm:t>
        <a:bodyPr/>
        <a:lstStyle/>
        <a:p>
          <a:endParaRPr lang="fi-FI"/>
        </a:p>
      </dgm:t>
    </dgm:pt>
    <dgm:pt modelId="{E6329FD3-AF29-42ED-8718-6D91ED140706}" type="sibTrans" cxnId="{1DF9D0D2-9123-4FA5-BAB1-B9E052322918}">
      <dgm:prSet/>
      <dgm:spPr/>
      <dgm:t>
        <a:bodyPr/>
        <a:lstStyle/>
        <a:p>
          <a:endParaRPr lang="fi-FI"/>
        </a:p>
      </dgm:t>
    </dgm:pt>
    <dgm:pt modelId="{8C0EDC99-0B9C-4B27-8F60-5ACFC1DC2112}">
      <dgm:prSet phldrT="[Text]" custT="1"/>
      <dgm:spPr/>
      <dgm:t>
        <a:bodyPr/>
        <a:lstStyle/>
        <a:p>
          <a:r>
            <a:rPr lang="fi-FI" sz="1800" dirty="0"/>
            <a:t>3. Opettaja ei kerro muille kirjeesi sisältöä, jos et halua. Voit olla täysin rehellinen ja kertoa ajatuksiasi avoimesti.</a:t>
          </a:r>
        </a:p>
      </dgm:t>
    </dgm:pt>
    <dgm:pt modelId="{6715DFEE-FDBF-4FFB-BB5D-A64945ADC3AD}" type="parTrans" cxnId="{63F91435-C039-46B9-8D02-B7ACAF6BDA9A}">
      <dgm:prSet/>
      <dgm:spPr/>
      <dgm:t>
        <a:bodyPr/>
        <a:lstStyle/>
        <a:p>
          <a:endParaRPr lang="fi-FI"/>
        </a:p>
      </dgm:t>
    </dgm:pt>
    <dgm:pt modelId="{A511C012-D366-40E9-8CFC-BE6D343012CC}" type="sibTrans" cxnId="{63F91435-C039-46B9-8D02-B7ACAF6BDA9A}">
      <dgm:prSet/>
      <dgm:spPr/>
      <dgm:t>
        <a:bodyPr/>
        <a:lstStyle/>
        <a:p>
          <a:endParaRPr lang="fi-FI"/>
        </a:p>
      </dgm:t>
    </dgm:pt>
    <dgm:pt modelId="{3C3FB263-7495-41A1-91AC-D491CE9EEADC}">
      <dgm:prSet phldrT="[Text]" custT="1"/>
      <dgm:spPr/>
      <dgm:t>
        <a:bodyPr/>
        <a:lstStyle/>
        <a:p>
          <a:r>
            <a:rPr lang="fi-FI" sz="1800" dirty="0"/>
            <a:t>4. Kirje ei vaikuta arvosanaasi.</a:t>
          </a:r>
        </a:p>
      </dgm:t>
    </dgm:pt>
    <dgm:pt modelId="{53BC1F8E-1096-40D5-80AE-A9DD76C3B402}" type="parTrans" cxnId="{F1FDC40E-55EB-4DA8-972C-94AA439004A7}">
      <dgm:prSet/>
      <dgm:spPr/>
      <dgm:t>
        <a:bodyPr/>
        <a:lstStyle/>
        <a:p>
          <a:endParaRPr lang="fi-FI"/>
        </a:p>
      </dgm:t>
    </dgm:pt>
    <dgm:pt modelId="{6BDA95BC-500D-43F8-A7B4-D86941D16A10}" type="sibTrans" cxnId="{F1FDC40E-55EB-4DA8-972C-94AA439004A7}">
      <dgm:prSet/>
      <dgm:spPr/>
      <dgm:t>
        <a:bodyPr/>
        <a:lstStyle/>
        <a:p>
          <a:endParaRPr lang="fi-FI"/>
        </a:p>
      </dgm:t>
    </dgm:pt>
    <dgm:pt modelId="{4BBDE05D-CB4D-4CEA-A78E-FE7367F80A94}">
      <dgm:prSet phldrT="[Text]" custT="1"/>
      <dgm:spPr/>
      <dgm:t>
        <a:bodyPr/>
        <a:lstStyle/>
        <a:p>
          <a:r>
            <a:rPr lang="fi-FI" sz="1800" dirty="0"/>
            <a:t>5. Käytte läpi opettajan kanssa kirjeesi sisällön hänen kertomallaan tavalla.</a:t>
          </a:r>
        </a:p>
      </dgm:t>
    </dgm:pt>
    <dgm:pt modelId="{5415025B-4A01-4267-B4B3-AC542F4C4C87}" type="parTrans" cxnId="{6F1D72CF-A803-4577-8104-479C27D6A710}">
      <dgm:prSet/>
      <dgm:spPr/>
      <dgm:t>
        <a:bodyPr/>
        <a:lstStyle/>
        <a:p>
          <a:endParaRPr lang="fi-FI"/>
        </a:p>
      </dgm:t>
    </dgm:pt>
    <dgm:pt modelId="{A2556CB9-28DA-4F1E-984E-25C81077E392}" type="sibTrans" cxnId="{6F1D72CF-A803-4577-8104-479C27D6A710}">
      <dgm:prSet/>
      <dgm:spPr/>
      <dgm:t>
        <a:bodyPr/>
        <a:lstStyle/>
        <a:p>
          <a:endParaRPr lang="fi-FI"/>
        </a:p>
      </dgm:t>
    </dgm:pt>
    <dgm:pt modelId="{79B2CD8A-0569-4156-A54E-90E447242AB8}" type="pres">
      <dgm:prSet presAssocID="{83DE5779-F1B4-4ED2-8A62-CF53B1E2B99F}" presName="rootnode" presStyleCnt="0">
        <dgm:presLayoutVars>
          <dgm:chMax/>
          <dgm:chPref/>
          <dgm:dir/>
          <dgm:animLvl val="lvl"/>
        </dgm:presLayoutVars>
      </dgm:prSet>
      <dgm:spPr/>
    </dgm:pt>
    <dgm:pt modelId="{2E7710A0-C2CA-4E28-A48B-38CAA4D5F6B5}" type="pres">
      <dgm:prSet presAssocID="{B9CC72F0-038C-45A5-8EF9-73B24A6F9F61}" presName="composite" presStyleCnt="0"/>
      <dgm:spPr/>
    </dgm:pt>
    <dgm:pt modelId="{A2F0033A-97D5-4A11-B118-052AAFDEA93E}" type="pres">
      <dgm:prSet presAssocID="{B9CC72F0-038C-45A5-8EF9-73B24A6F9F61}" presName="LShape" presStyleLbl="alignNode1" presStyleIdx="0" presStyleCnt="9"/>
      <dgm:spPr/>
    </dgm:pt>
    <dgm:pt modelId="{9B597EB3-AD99-41C5-9A01-D4D6FFA149B9}" type="pres">
      <dgm:prSet presAssocID="{B9CC72F0-038C-45A5-8EF9-73B24A6F9F61}" presName="ParentText" presStyleLbl="revTx" presStyleIdx="0" presStyleCnt="5">
        <dgm:presLayoutVars>
          <dgm:chMax val="0"/>
          <dgm:chPref val="0"/>
          <dgm:bulletEnabled val="1"/>
        </dgm:presLayoutVars>
      </dgm:prSet>
      <dgm:spPr/>
    </dgm:pt>
    <dgm:pt modelId="{89184F67-F826-454E-B392-D2655DCEDCEB}" type="pres">
      <dgm:prSet presAssocID="{B9CC72F0-038C-45A5-8EF9-73B24A6F9F61}" presName="Triangle" presStyleLbl="alignNode1" presStyleIdx="1" presStyleCnt="9"/>
      <dgm:spPr/>
    </dgm:pt>
    <dgm:pt modelId="{85709A12-CE08-4E49-92E7-137F6AAAC75F}" type="pres">
      <dgm:prSet presAssocID="{40C7D934-D2B6-4B1E-916A-6C5AF619F1C3}" presName="sibTrans" presStyleCnt="0"/>
      <dgm:spPr/>
    </dgm:pt>
    <dgm:pt modelId="{D7CFFA75-9BE2-4B82-A2F7-E59F8F95603C}" type="pres">
      <dgm:prSet presAssocID="{40C7D934-D2B6-4B1E-916A-6C5AF619F1C3}" presName="space" presStyleCnt="0"/>
      <dgm:spPr/>
    </dgm:pt>
    <dgm:pt modelId="{CBDF40A7-8769-4F77-990B-80BED1546332}" type="pres">
      <dgm:prSet presAssocID="{9BD967BD-5BC8-4AF8-A4FD-165FA86031BD}" presName="composite" presStyleCnt="0"/>
      <dgm:spPr/>
    </dgm:pt>
    <dgm:pt modelId="{CA5198CE-5416-4510-85E8-0D68DE23E024}" type="pres">
      <dgm:prSet presAssocID="{9BD967BD-5BC8-4AF8-A4FD-165FA86031BD}" presName="LShape" presStyleLbl="alignNode1" presStyleIdx="2" presStyleCnt="9"/>
      <dgm:spPr/>
    </dgm:pt>
    <dgm:pt modelId="{CACAC458-2C1A-4FE5-A937-8E2D2BA77D26}" type="pres">
      <dgm:prSet presAssocID="{9BD967BD-5BC8-4AF8-A4FD-165FA86031BD}" presName="ParentText" presStyleLbl="revTx" presStyleIdx="1" presStyleCnt="5">
        <dgm:presLayoutVars>
          <dgm:chMax val="0"/>
          <dgm:chPref val="0"/>
          <dgm:bulletEnabled val="1"/>
        </dgm:presLayoutVars>
      </dgm:prSet>
      <dgm:spPr/>
    </dgm:pt>
    <dgm:pt modelId="{B4296F69-C47E-4A49-BD1D-BA49F569DB2D}" type="pres">
      <dgm:prSet presAssocID="{9BD967BD-5BC8-4AF8-A4FD-165FA86031BD}" presName="Triangle" presStyleLbl="alignNode1" presStyleIdx="3" presStyleCnt="9"/>
      <dgm:spPr/>
    </dgm:pt>
    <dgm:pt modelId="{6B5E9873-E87F-437D-A548-2079F7E79A69}" type="pres">
      <dgm:prSet presAssocID="{E6329FD3-AF29-42ED-8718-6D91ED140706}" presName="sibTrans" presStyleCnt="0"/>
      <dgm:spPr/>
    </dgm:pt>
    <dgm:pt modelId="{84C46A21-7994-488B-BE55-BD1FBF8FDC88}" type="pres">
      <dgm:prSet presAssocID="{E6329FD3-AF29-42ED-8718-6D91ED140706}" presName="space" presStyleCnt="0"/>
      <dgm:spPr/>
    </dgm:pt>
    <dgm:pt modelId="{DE159BB8-1A68-41ED-8C9E-78330CAB2F88}" type="pres">
      <dgm:prSet presAssocID="{8C0EDC99-0B9C-4B27-8F60-5ACFC1DC2112}" presName="composite" presStyleCnt="0"/>
      <dgm:spPr/>
    </dgm:pt>
    <dgm:pt modelId="{D96609B2-70BF-4ACD-BF95-A7BDBAA3B0CB}" type="pres">
      <dgm:prSet presAssocID="{8C0EDC99-0B9C-4B27-8F60-5ACFC1DC2112}" presName="LShape" presStyleLbl="alignNode1" presStyleIdx="4" presStyleCnt="9"/>
      <dgm:spPr/>
    </dgm:pt>
    <dgm:pt modelId="{3ABC20E1-0EF5-49B1-918B-59BEA74A5839}" type="pres">
      <dgm:prSet presAssocID="{8C0EDC99-0B9C-4B27-8F60-5ACFC1DC2112}" presName="ParentText" presStyleLbl="revTx" presStyleIdx="2" presStyleCnt="5">
        <dgm:presLayoutVars>
          <dgm:chMax val="0"/>
          <dgm:chPref val="0"/>
          <dgm:bulletEnabled val="1"/>
        </dgm:presLayoutVars>
      </dgm:prSet>
      <dgm:spPr/>
    </dgm:pt>
    <dgm:pt modelId="{A25E6512-8CF1-42E7-9EF1-4117C09189A0}" type="pres">
      <dgm:prSet presAssocID="{8C0EDC99-0B9C-4B27-8F60-5ACFC1DC2112}" presName="Triangle" presStyleLbl="alignNode1" presStyleIdx="5" presStyleCnt="9"/>
      <dgm:spPr/>
    </dgm:pt>
    <dgm:pt modelId="{EAB67FF1-B50E-466F-B04F-74758FAE7F13}" type="pres">
      <dgm:prSet presAssocID="{A511C012-D366-40E9-8CFC-BE6D343012CC}" presName="sibTrans" presStyleCnt="0"/>
      <dgm:spPr/>
    </dgm:pt>
    <dgm:pt modelId="{981370F5-8EB4-4690-9585-48CE16A39D77}" type="pres">
      <dgm:prSet presAssocID="{A511C012-D366-40E9-8CFC-BE6D343012CC}" presName="space" presStyleCnt="0"/>
      <dgm:spPr/>
    </dgm:pt>
    <dgm:pt modelId="{8FED9243-3914-47A5-A1FD-78D14D897644}" type="pres">
      <dgm:prSet presAssocID="{3C3FB263-7495-41A1-91AC-D491CE9EEADC}" presName="composite" presStyleCnt="0"/>
      <dgm:spPr/>
    </dgm:pt>
    <dgm:pt modelId="{6F2CEE7E-6AFA-41C9-A441-213F244AC86A}" type="pres">
      <dgm:prSet presAssocID="{3C3FB263-7495-41A1-91AC-D491CE9EEADC}" presName="LShape" presStyleLbl="alignNode1" presStyleIdx="6" presStyleCnt="9"/>
      <dgm:spPr/>
    </dgm:pt>
    <dgm:pt modelId="{892F1933-2DBA-4FB2-8650-1EBC0ADB136B}" type="pres">
      <dgm:prSet presAssocID="{3C3FB263-7495-41A1-91AC-D491CE9EEADC}" presName="ParentText" presStyleLbl="revTx" presStyleIdx="3" presStyleCnt="5">
        <dgm:presLayoutVars>
          <dgm:chMax val="0"/>
          <dgm:chPref val="0"/>
          <dgm:bulletEnabled val="1"/>
        </dgm:presLayoutVars>
      </dgm:prSet>
      <dgm:spPr/>
    </dgm:pt>
    <dgm:pt modelId="{61C4DEBA-9858-4575-8C41-CC2D1AB643B7}" type="pres">
      <dgm:prSet presAssocID="{3C3FB263-7495-41A1-91AC-D491CE9EEADC}" presName="Triangle" presStyleLbl="alignNode1" presStyleIdx="7" presStyleCnt="9"/>
      <dgm:spPr/>
    </dgm:pt>
    <dgm:pt modelId="{72150CE3-7A42-4465-8DA0-AACFEC56A6BC}" type="pres">
      <dgm:prSet presAssocID="{6BDA95BC-500D-43F8-A7B4-D86941D16A10}" presName="sibTrans" presStyleCnt="0"/>
      <dgm:spPr/>
    </dgm:pt>
    <dgm:pt modelId="{71FD874E-D4A7-4141-84F8-D4B76B1C7FAD}" type="pres">
      <dgm:prSet presAssocID="{6BDA95BC-500D-43F8-A7B4-D86941D16A10}" presName="space" presStyleCnt="0"/>
      <dgm:spPr/>
    </dgm:pt>
    <dgm:pt modelId="{E39FCF0A-3915-4996-AEAE-11EA896FC6B6}" type="pres">
      <dgm:prSet presAssocID="{4BBDE05D-CB4D-4CEA-A78E-FE7367F80A94}" presName="composite" presStyleCnt="0"/>
      <dgm:spPr/>
    </dgm:pt>
    <dgm:pt modelId="{E7FA3692-FB9F-4575-92F3-0F683E325519}" type="pres">
      <dgm:prSet presAssocID="{4BBDE05D-CB4D-4CEA-A78E-FE7367F80A94}" presName="LShape" presStyleLbl="alignNode1" presStyleIdx="8" presStyleCnt="9"/>
      <dgm:spPr/>
    </dgm:pt>
    <dgm:pt modelId="{3E0D0CF7-CE81-40FB-B4A4-4BE293F3930F}" type="pres">
      <dgm:prSet presAssocID="{4BBDE05D-CB4D-4CEA-A78E-FE7367F80A94}" presName="ParentText" presStyleLbl="revTx" presStyleIdx="4" presStyleCnt="5">
        <dgm:presLayoutVars>
          <dgm:chMax val="0"/>
          <dgm:chPref val="0"/>
          <dgm:bulletEnabled val="1"/>
        </dgm:presLayoutVars>
      </dgm:prSet>
      <dgm:spPr/>
    </dgm:pt>
  </dgm:ptLst>
  <dgm:cxnLst>
    <dgm:cxn modelId="{CDB51A05-3461-480D-BB77-ED819DB12781}" type="presOf" srcId="{B9CC72F0-038C-45A5-8EF9-73B24A6F9F61}" destId="{9B597EB3-AD99-41C5-9A01-D4D6FFA149B9}" srcOrd="0" destOrd="0" presId="urn:microsoft.com/office/officeart/2009/3/layout/StepUpProcess"/>
    <dgm:cxn modelId="{F1FDC40E-55EB-4DA8-972C-94AA439004A7}" srcId="{83DE5779-F1B4-4ED2-8A62-CF53B1E2B99F}" destId="{3C3FB263-7495-41A1-91AC-D491CE9EEADC}" srcOrd="3" destOrd="0" parTransId="{53BC1F8E-1096-40D5-80AE-A9DD76C3B402}" sibTransId="{6BDA95BC-500D-43F8-A7B4-D86941D16A10}"/>
    <dgm:cxn modelId="{BD6FFA12-E383-4490-BBC1-7E51DC40B532}" srcId="{83DE5779-F1B4-4ED2-8A62-CF53B1E2B99F}" destId="{B9CC72F0-038C-45A5-8EF9-73B24A6F9F61}" srcOrd="0" destOrd="0" parTransId="{A6FE62EA-5138-436B-B530-856EAE867074}" sibTransId="{40C7D934-D2B6-4B1E-916A-6C5AF619F1C3}"/>
    <dgm:cxn modelId="{0F6F4914-114A-4CB6-A041-80F37CE75FE8}" type="presOf" srcId="{4BBDE05D-CB4D-4CEA-A78E-FE7367F80A94}" destId="{3E0D0CF7-CE81-40FB-B4A4-4BE293F3930F}" srcOrd="0" destOrd="0" presId="urn:microsoft.com/office/officeart/2009/3/layout/StepUpProcess"/>
    <dgm:cxn modelId="{DDAB7031-11DB-4B41-823F-4D4FB5FAEE5D}" type="presOf" srcId="{3C3FB263-7495-41A1-91AC-D491CE9EEADC}" destId="{892F1933-2DBA-4FB2-8650-1EBC0ADB136B}" srcOrd="0" destOrd="0" presId="urn:microsoft.com/office/officeart/2009/3/layout/StepUpProcess"/>
    <dgm:cxn modelId="{63F91435-C039-46B9-8D02-B7ACAF6BDA9A}" srcId="{83DE5779-F1B4-4ED2-8A62-CF53B1E2B99F}" destId="{8C0EDC99-0B9C-4B27-8F60-5ACFC1DC2112}" srcOrd="2" destOrd="0" parTransId="{6715DFEE-FDBF-4FFB-BB5D-A64945ADC3AD}" sibTransId="{A511C012-D366-40E9-8CFC-BE6D343012CC}"/>
    <dgm:cxn modelId="{43FB485B-E076-4022-ABE3-E96EED54AD5D}" type="presOf" srcId="{8C0EDC99-0B9C-4B27-8F60-5ACFC1DC2112}" destId="{3ABC20E1-0EF5-49B1-918B-59BEA74A5839}" srcOrd="0" destOrd="0" presId="urn:microsoft.com/office/officeart/2009/3/layout/StepUpProcess"/>
    <dgm:cxn modelId="{6F1D72CF-A803-4577-8104-479C27D6A710}" srcId="{83DE5779-F1B4-4ED2-8A62-CF53B1E2B99F}" destId="{4BBDE05D-CB4D-4CEA-A78E-FE7367F80A94}" srcOrd="4" destOrd="0" parTransId="{5415025B-4A01-4267-B4B3-AC542F4C4C87}" sibTransId="{A2556CB9-28DA-4F1E-984E-25C81077E392}"/>
    <dgm:cxn modelId="{1DF9D0D2-9123-4FA5-BAB1-B9E052322918}" srcId="{83DE5779-F1B4-4ED2-8A62-CF53B1E2B99F}" destId="{9BD967BD-5BC8-4AF8-A4FD-165FA86031BD}" srcOrd="1" destOrd="0" parTransId="{40160D68-3E32-403D-BD2A-91EAFA0C762F}" sibTransId="{E6329FD3-AF29-42ED-8718-6D91ED140706}"/>
    <dgm:cxn modelId="{F7B510D9-048F-48F4-A2A8-1B3E0184F983}" type="presOf" srcId="{83DE5779-F1B4-4ED2-8A62-CF53B1E2B99F}" destId="{79B2CD8A-0569-4156-A54E-90E447242AB8}" srcOrd="0" destOrd="0" presId="urn:microsoft.com/office/officeart/2009/3/layout/StepUpProcess"/>
    <dgm:cxn modelId="{96ED61D9-A206-4E72-B6B7-1E16E9EC5984}" type="presOf" srcId="{9BD967BD-5BC8-4AF8-A4FD-165FA86031BD}" destId="{CACAC458-2C1A-4FE5-A937-8E2D2BA77D26}" srcOrd="0" destOrd="0" presId="urn:microsoft.com/office/officeart/2009/3/layout/StepUpProcess"/>
    <dgm:cxn modelId="{B80F02F4-821F-4C96-A966-727D4C4FFDC4}" type="presParOf" srcId="{79B2CD8A-0569-4156-A54E-90E447242AB8}" destId="{2E7710A0-C2CA-4E28-A48B-38CAA4D5F6B5}" srcOrd="0" destOrd="0" presId="urn:microsoft.com/office/officeart/2009/3/layout/StepUpProcess"/>
    <dgm:cxn modelId="{48276A0D-79F7-4070-BD48-361D997E8C27}" type="presParOf" srcId="{2E7710A0-C2CA-4E28-A48B-38CAA4D5F6B5}" destId="{A2F0033A-97D5-4A11-B118-052AAFDEA93E}" srcOrd="0" destOrd="0" presId="urn:microsoft.com/office/officeart/2009/3/layout/StepUpProcess"/>
    <dgm:cxn modelId="{81B5D0E9-2890-4185-82A8-D2DB755005F3}" type="presParOf" srcId="{2E7710A0-C2CA-4E28-A48B-38CAA4D5F6B5}" destId="{9B597EB3-AD99-41C5-9A01-D4D6FFA149B9}" srcOrd="1" destOrd="0" presId="urn:microsoft.com/office/officeart/2009/3/layout/StepUpProcess"/>
    <dgm:cxn modelId="{91A88D32-BD58-49BA-AC63-7EA5B332F7AF}" type="presParOf" srcId="{2E7710A0-C2CA-4E28-A48B-38CAA4D5F6B5}" destId="{89184F67-F826-454E-B392-D2655DCEDCEB}" srcOrd="2" destOrd="0" presId="urn:microsoft.com/office/officeart/2009/3/layout/StepUpProcess"/>
    <dgm:cxn modelId="{D9ABA2BC-746E-43C3-9E01-D56DF4CBDEA7}" type="presParOf" srcId="{79B2CD8A-0569-4156-A54E-90E447242AB8}" destId="{85709A12-CE08-4E49-92E7-137F6AAAC75F}" srcOrd="1" destOrd="0" presId="urn:microsoft.com/office/officeart/2009/3/layout/StepUpProcess"/>
    <dgm:cxn modelId="{5AA33F86-4DE5-48AB-AEF7-4B006CAF1231}" type="presParOf" srcId="{85709A12-CE08-4E49-92E7-137F6AAAC75F}" destId="{D7CFFA75-9BE2-4B82-A2F7-E59F8F95603C}" srcOrd="0" destOrd="0" presId="urn:microsoft.com/office/officeart/2009/3/layout/StepUpProcess"/>
    <dgm:cxn modelId="{04FD3C36-4682-4B79-8531-3EA03BB9915C}" type="presParOf" srcId="{79B2CD8A-0569-4156-A54E-90E447242AB8}" destId="{CBDF40A7-8769-4F77-990B-80BED1546332}" srcOrd="2" destOrd="0" presId="urn:microsoft.com/office/officeart/2009/3/layout/StepUpProcess"/>
    <dgm:cxn modelId="{52A58296-2D91-4425-9532-69A75D8157EA}" type="presParOf" srcId="{CBDF40A7-8769-4F77-990B-80BED1546332}" destId="{CA5198CE-5416-4510-85E8-0D68DE23E024}" srcOrd="0" destOrd="0" presId="urn:microsoft.com/office/officeart/2009/3/layout/StepUpProcess"/>
    <dgm:cxn modelId="{1845496E-D618-4DBB-B8E6-146F73B1C17B}" type="presParOf" srcId="{CBDF40A7-8769-4F77-990B-80BED1546332}" destId="{CACAC458-2C1A-4FE5-A937-8E2D2BA77D26}" srcOrd="1" destOrd="0" presId="urn:microsoft.com/office/officeart/2009/3/layout/StepUpProcess"/>
    <dgm:cxn modelId="{20163DAB-E090-41F0-9A10-9CA95DA13C60}" type="presParOf" srcId="{CBDF40A7-8769-4F77-990B-80BED1546332}" destId="{B4296F69-C47E-4A49-BD1D-BA49F569DB2D}" srcOrd="2" destOrd="0" presId="urn:microsoft.com/office/officeart/2009/3/layout/StepUpProcess"/>
    <dgm:cxn modelId="{8BA6C7E8-ECDF-4AC6-87FD-7C70252ACE2C}" type="presParOf" srcId="{79B2CD8A-0569-4156-A54E-90E447242AB8}" destId="{6B5E9873-E87F-437D-A548-2079F7E79A69}" srcOrd="3" destOrd="0" presId="urn:microsoft.com/office/officeart/2009/3/layout/StepUpProcess"/>
    <dgm:cxn modelId="{CA167DC4-A412-400F-A075-F1DE07690761}" type="presParOf" srcId="{6B5E9873-E87F-437D-A548-2079F7E79A69}" destId="{84C46A21-7994-488B-BE55-BD1FBF8FDC88}" srcOrd="0" destOrd="0" presId="urn:microsoft.com/office/officeart/2009/3/layout/StepUpProcess"/>
    <dgm:cxn modelId="{2796EDD8-692A-4526-8B0A-27113BB3EEFC}" type="presParOf" srcId="{79B2CD8A-0569-4156-A54E-90E447242AB8}" destId="{DE159BB8-1A68-41ED-8C9E-78330CAB2F88}" srcOrd="4" destOrd="0" presId="urn:microsoft.com/office/officeart/2009/3/layout/StepUpProcess"/>
    <dgm:cxn modelId="{10AACA70-B23B-40EF-B25D-682E22D2FF80}" type="presParOf" srcId="{DE159BB8-1A68-41ED-8C9E-78330CAB2F88}" destId="{D96609B2-70BF-4ACD-BF95-A7BDBAA3B0CB}" srcOrd="0" destOrd="0" presId="urn:microsoft.com/office/officeart/2009/3/layout/StepUpProcess"/>
    <dgm:cxn modelId="{024DFC73-10A0-4ADA-871A-42A36A348250}" type="presParOf" srcId="{DE159BB8-1A68-41ED-8C9E-78330CAB2F88}" destId="{3ABC20E1-0EF5-49B1-918B-59BEA74A5839}" srcOrd="1" destOrd="0" presId="urn:microsoft.com/office/officeart/2009/3/layout/StepUpProcess"/>
    <dgm:cxn modelId="{1EEA31AD-8CC6-4F70-8F3A-7DB249DBF2F0}" type="presParOf" srcId="{DE159BB8-1A68-41ED-8C9E-78330CAB2F88}" destId="{A25E6512-8CF1-42E7-9EF1-4117C09189A0}" srcOrd="2" destOrd="0" presId="urn:microsoft.com/office/officeart/2009/3/layout/StepUpProcess"/>
    <dgm:cxn modelId="{B28C1E9D-B1D8-46C2-8E37-B2753521F043}" type="presParOf" srcId="{79B2CD8A-0569-4156-A54E-90E447242AB8}" destId="{EAB67FF1-B50E-466F-B04F-74758FAE7F13}" srcOrd="5" destOrd="0" presId="urn:microsoft.com/office/officeart/2009/3/layout/StepUpProcess"/>
    <dgm:cxn modelId="{B1EA5D36-7205-4E1B-8458-979EB71B332C}" type="presParOf" srcId="{EAB67FF1-B50E-466F-B04F-74758FAE7F13}" destId="{981370F5-8EB4-4690-9585-48CE16A39D77}" srcOrd="0" destOrd="0" presId="urn:microsoft.com/office/officeart/2009/3/layout/StepUpProcess"/>
    <dgm:cxn modelId="{E3CFE648-239E-4905-8CAF-13F3FC688F8A}" type="presParOf" srcId="{79B2CD8A-0569-4156-A54E-90E447242AB8}" destId="{8FED9243-3914-47A5-A1FD-78D14D897644}" srcOrd="6" destOrd="0" presId="urn:microsoft.com/office/officeart/2009/3/layout/StepUpProcess"/>
    <dgm:cxn modelId="{DAEF1DD0-1F8F-47AC-BBCE-11977174B61A}" type="presParOf" srcId="{8FED9243-3914-47A5-A1FD-78D14D897644}" destId="{6F2CEE7E-6AFA-41C9-A441-213F244AC86A}" srcOrd="0" destOrd="0" presId="urn:microsoft.com/office/officeart/2009/3/layout/StepUpProcess"/>
    <dgm:cxn modelId="{87C5FAC1-CB86-45CF-B0C6-5D1F1D1285E4}" type="presParOf" srcId="{8FED9243-3914-47A5-A1FD-78D14D897644}" destId="{892F1933-2DBA-4FB2-8650-1EBC0ADB136B}" srcOrd="1" destOrd="0" presId="urn:microsoft.com/office/officeart/2009/3/layout/StepUpProcess"/>
    <dgm:cxn modelId="{8B6E98A7-2F99-4A71-BC06-BD5B117D2072}" type="presParOf" srcId="{8FED9243-3914-47A5-A1FD-78D14D897644}" destId="{61C4DEBA-9858-4575-8C41-CC2D1AB643B7}" srcOrd="2" destOrd="0" presId="urn:microsoft.com/office/officeart/2009/3/layout/StepUpProcess"/>
    <dgm:cxn modelId="{47ADD1CF-4B67-4E9B-B681-DC21A9E317B9}" type="presParOf" srcId="{79B2CD8A-0569-4156-A54E-90E447242AB8}" destId="{72150CE3-7A42-4465-8DA0-AACFEC56A6BC}" srcOrd="7" destOrd="0" presId="urn:microsoft.com/office/officeart/2009/3/layout/StepUpProcess"/>
    <dgm:cxn modelId="{9232A9D1-D69C-40F6-91A4-B6194B5E937C}" type="presParOf" srcId="{72150CE3-7A42-4465-8DA0-AACFEC56A6BC}" destId="{71FD874E-D4A7-4141-84F8-D4B76B1C7FAD}" srcOrd="0" destOrd="0" presId="urn:microsoft.com/office/officeart/2009/3/layout/StepUpProcess"/>
    <dgm:cxn modelId="{A9762356-5A35-40C8-92D9-4589B1699460}" type="presParOf" srcId="{79B2CD8A-0569-4156-A54E-90E447242AB8}" destId="{E39FCF0A-3915-4996-AEAE-11EA896FC6B6}" srcOrd="8" destOrd="0" presId="urn:microsoft.com/office/officeart/2009/3/layout/StepUpProcess"/>
    <dgm:cxn modelId="{27A64061-EFD2-4952-B827-E5F1A8391E48}" type="presParOf" srcId="{E39FCF0A-3915-4996-AEAE-11EA896FC6B6}" destId="{E7FA3692-FB9F-4575-92F3-0F683E325519}" srcOrd="0" destOrd="0" presId="urn:microsoft.com/office/officeart/2009/3/layout/StepUpProcess"/>
    <dgm:cxn modelId="{1FEEF240-BD85-4851-A5C0-D9F7D28AF0E6}" type="presParOf" srcId="{E39FCF0A-3915-4996-AEAE-11EA896FC6B6}" destId="{3E0D0CF7-CE81-40FB-B4A4-4BE293F3930F}"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DE5779-F1B4-4ED2-8A62-CF53B1E2B99F}" type="doc">
      <dgm:prSet loTypeId="urn:microsoft.com/office/officeart/2009/3/layout/StepUpProcess" loCatId="process" qsTypeId="urn:microsoft.com/office/officeart/2005/8/quickstyle/simple1" qsCatId="simple" csTypeId="urn:microsoft.com/office/officeart/2005/8/colors/colorful2" csCatId="colorful" phldr="1"/>
      <dgm:spPr/>
      <dgm:t>
        <a:bodyPr/>
        <a:lstStyle/>
        <a:p>
          <a:endParaRPr lang="fi-FI"/>
        </a:p>
      </dgm:t>
    </dgm:pt>
    <dgm:pt modelId="{B9CC72F0-038C-45A5-8EF9-73B24A6F9F61}">
      <dgm:prSet phldrT="[Text]" custT="1"/>
      <dgm:spPr/>
      <dgm:t>
        <a:bodyPr/>
        <a:lstStyle/>
        <a:p>
          <a:r>
            <a:rPr lang="fi-FI" sz="1800" dirty="0"/>
            <a:t>1. Määritellään ongelma</a:t>
          </a:r>
        </a:p>
      </dgm:t>
    </dgm:pt>
    <dgm:pt modelId="{A6FE62EA-5138-436B-B530-856EAE867074}" type="parTrans" cxnId="{BD6FFA12-E383-4490-BBC1-7E51DC40B532}">
      <dgm:prSet/>
      <dgm:spPr/>
      <dgm:t>
        <a:bodyPr/>
        <a:lstStyle/>
        <a:p>
          <a:endParaRPr lang="fi-FI"/>
        </a:p>
      </dgm:t>
    </dgm:pt>
    <dgm:pt modelId="{40C7D934-D2B6-4B1E-916A-6C5AF619F1C3}" type="sibTrans" cxnId="{BD6FFA12-E383-4490-BBC1-7E51DC40B532}">
      <dgm:prSet/>
      <dgm:spPr/>
      <dgm:t>
        <a:bodyPr/>
        <a:lstStyle/>
        <a:p>
          <a:endParaRPr lang="fi-FI"/>
        </a:p>
      </dgm:t>
    </dgm:pt>
    <dgm:pt modelId="{9BD967BD-5BC8-4AF8-A4FD-165FA86031BD}">
      <dgm:prSet phldrT="[Text]" custT="1"/>
      <dgm:spPr/>
      <dgm:t>
        <a:bodyPr/>
        <a:lstStyle/>
        <a:p>
          <a:r>
            <a:rPr lang="fi-FI" sz="1800" dirty="0"/>
            <a:t>2. Keksitään erilaisia ratkaisuja ongelmaan</a:t>
          </a:r>
        </a:p>
      </dgm:t>
    </dgm:pt>
    <dgm:pt modelId="{40160D68-3E32-403D-BD2A-91EAFA0C762F}" type="parTrans" cxnId="{1DF9D0D2-9123-4FA5-BAB1-B9E052322918}">
      <dgm:prSet/>
      <dgm:spPr/>
      <dgm:t>
        <a:bodyPr/>
        <a:lstStyle/>
        <a:p>
          <a:endParaRPr lang="fi-FI"/>
        </a:p>
      </dgm:t>
    </dgm:pt>
    <dgm:pt modelId="{E6329FD3-AF29-42ED-8718-6D91ED140706}" type="sibTrans" cxnId="{1DF9D0D2-9123-4FA5-BAB1-B9E052322918}">
      <dgm:prSet/>
      <dgm:spPr/>
      <dgm:t>
        <a:bodyPr/>
        <a:lstStyle/>
        <a:p>
          <a:endParaRPr lang="fi-FI"/>
        </a:p>
      </dgm:t>
    </dgm:pt>
    <dgm:pt modelId="{4F0FFEB0-B753-4238-85EB-C064CE970F2A}">
      <dgm:prSet phldrT="[Text]" custT="1"/>
      <dgm:spPr/>
      <dgm:t>
        <a:bodyPr/>
        <a:lstStyle/>
        <a:p>
          <a:r>
            <a:rPr lang="fi-FI" sz="1800" dirty="0"/>
            <a:t>3. Arvioidaan eri ratkaisujen seurauksia </a:t>
          </a:r>
        </a:p>
      </dgm:t>
    </dgm:pt>
    <dgm:pt modelId="{69693968-F83D-4439-AA22-2AFDD83C96ED}" type="parTrans" cxnId="{EFEB0EFA-7BB6-4784-B9CB-4ABB6557B0BE}">
      <dgm:prSet/>
      <dgm:spPr/>
      <dgm:t>
        <a:bodyPr/>
        <a:lstStyle/>
        <a:p>
          <a:endParaRPr lang="fi-FI"/>
        </a:p>
      </dgm:t>
    </dgm:pt>
    <dgm:pt modelId="{270AED9E-4B63-4B93-9465-C193952E5C08}" type="sibTrans" cxnId="{EFEB0EFA-7BB6-4784-B9CB-4ABB6557B0BE}">
      <dgm:prSet/>
      <dgm:spPr/>
      <dgm:t>
        <a:bodyPr/>
        <a:lstStyle/>
        <a:p>
          <a:endParaRPr lang="fi-FI"/>
        </a:p>
      </dgm:t>
    </dgm:pt>
    <dgm:pt modelId="{BE0A1E1F-E903-B240-A083-9BFAA30FC7C5}">
      <dgm:prSet phldrT="[Text]" custT="1"/>
      <dgm:spPr/>
      <dgm:t>
        <a:bodyPr/>
        <a:lstStyle/>
        <a:p>
          <a:r>
            <a:rPr lang="fi-FI" sz="1800" dirty="0"/>
            <a:t>4. Valitaan paras ratkaisu ja tehdään suunnitelma</a:t>
          </a:r>
        </a:p>
      </dgm:t>
    </dgm:pt>
    <dgm:pt modelId="{E51E2744-99B4-CA4A-8FEB-003F0D39C49C}" type="parTrans" cxnId="{1F80C8AB-6AD7-E74E-BA1C-7988EE3BED75}">
      <dgm:prSet/>
      <dgm:spPr/>
      <dgm:t>
        <a:bodyPr/>
        <a:lstStyle/>
        <a:p>
          <a:endParaRPr lang="fi-FI"/>
        </a:p>
      </dgm:t>
    </dgm:pt>
    <dgm:pt modelId="{6692673D-6564-FD46-9BCE-5975ABCACA21}" type="sibTrans" cxnId="{1F80C8AB-6AD7-E74E-BA1C-7988EE3BED75}">
      <dgm:prSet/>
      <dgm:spPr/>
      <dgm:t>
        <a:bodyPr/>
        <a:lstStyle/>
        <a:p>
          <a:endParaRPr lang="fi-FI"/>
        </a:p>
      </dgm:t>
    </dgm:pt>
    <dgm:pt modelId="{1E94F63D-B84E-DC4B-8B3D-5696681F252B}">
      <dgm:prSet phldrT="[Text]" custT="1"/>
      <dgm:spPr/>
      <dgm:t>
        <a:bodyPr/>
        <a:lstStyle/>
        <a:p>
          <a:r>
            <a:rPr lang="fi-FI" sz="1800" dirty="0"/>
            <a:t>5. Arvioidaan ratkaisua ja suunnitelman toteutumista</a:t>
          </a:r>
        </a:p>
      </dgm:t>
    </dgm:pt>
    <dgm:pt modelId="{8630FA4A-5700-1B4A-B155-591C7A24DC22}" type="parTrans" cxnId="{4F107136-2D8D-7146-93DA-8F38235BBE58}">
      <dgm:prSet/>
      <dgm:spPr/>
      <dgm:t>
        <a:bodyPr/>
        <a:lstStyle/>
        <a:p>
          <a:endParaRPr lang="fi-FI"/>
        </a:p>
      </dgm:t>
    </dgm:pt>
    <dgm:pt modelId="{C88D483D-36D1-B947-BAB3-A989BD93BCCF}" type="sibTrans" cxnId="{4F107136-2D8D-7146-93DA-8F38235BBE58}">
      <dgm:prSet/>
      <dgm:spPr/>
      <dgm:t>
        <a:bodyPr/>
        <a:lstStyle/>
        <a:p>
          <a:endParaRPr lang="fi-FI"/>
        </a:p>
      </dgm:t>
    </dgm:pt>
    <dgm:pt modelId="{79B2CD8A-0569-4156-A54E-90E447242AB8}" type="pres">
      <dgm:prSet presAssocID="{83DE5779-F1B4-4ED2-8A62-CF53B1E2B99F}" presName="rootnode" presStyleCnt="0">
        <dgm:presLayoutVars>
          <dgm:chMax/>
          <dgm:chPref/>
          <dgm:dir/>
          <dgm:animLvl val="lvl"/>
        </dgm:presLayoutVars>
      </dgm:prSet>
      <dgm:spPr/>
    </dgm:pt>
    <dgm:pt modelId="{2E7710A0-C2CA-4E28-A48B-38CAA4D5F6B5}" type="pres">
      <dgm:prSet presAssocID="{B9CC72F0-038C-45A5-8EF9-73B24A6F9F61}" presName="composite" presStyleCnt="0"/>
      <dgm:spPr/>
    </dgm:pt>
    <dgm:pt modelId="{A2F0033A-97D5-4A11-B118-052AAFDEA93E}" type="pres">
      <dgm:prSet presAssocID="{B9CC72F0-038C-45A5-8EF9-73B24A6F9F61}" presName="LShape" presStyleLbl="alignNode1" presStyleIdx="0" presStyleCnt="9"/>
      <dgm:spPr/>
    </dgm:pt>
    <dgm:pt modelId="{9B597EB3-AD99-41C5-9A01-D4D6FFA149B9}" type="pres">
      <dgm:prSet presAssocID="{B9CC72F0-038C-45A5-8EF9-73B24A6F9F61}" presName="ParentText" presStyleLbl="revTx" presStyleIdx="0" presStyleCnt="5">
        <dgm:presLayoutVars>
          <dgm:chMax val="0"/>
          <dgm:chPref val="0"/>
          <dgm:bulletEnabled val="1"/>
        </dgm:presLayoutVars>
      </dgm:prSet>
      <dgm:spPr/>
    </dgm:pt>
    <dgm:pt modelId="{89184F67-F826-454E-B392-D2655DCEDCEB}" type="pres">
      <dgm:prSet presAssocID="{B9CC72F0-038C-45A5-8EF9-73B24A6F9F61}" presName="Triangle" presStyleLbl="alignNode1" presStyleIdx="1" presStyleCnt="9"/>
      <dgm:spPr/>
    </dgm:pt>
    <dgm:pt modelId="{85709A12-CE08-4E49-92E7-137F6AAAC75F}" type="pres">
      <dgm:prSet presAssocID="{40C7D934-D2B6-4B1E-916A-6C5AF619F1C3}" presName="sibTrans" presStyleCnt="0"/>
      <dgm:spPr/>
    </dgm:pt>
    <dgm:pt modelId="{D7CFFA75-9BE2-4B82-A2F7-E59F8F95603C}" type="pres">
      <dgm:prSet presAssocID="{40C7D934-D2B6-4B1E-916A-6C5AF619F1C3}" presName="space" presStyleCnt="0"/>
      <dgm:spPr/>
    </dgm:pt>
    <dgm:pt modelId="{CBDF40A7-8769-4F77-990B-80BED1546332}" type="pres">
      <dgm:prSet presAssocID="{9BD967BD-5BC8-4AF8-A4FD-165FA86031BD}" presName="composite" presStyleCnt="0"/>
      <dgm:spPr/>
    </dgm:pt>
    <dgm:pt modelId="{CA5198CE-5416-4510-85E8-0D68DE23E024}" type="pres">
      <dgm:prSet presAssocID="{9BD967BD-5BC8-4AF8-A4FD-165FA86031BD}" presName="LShape" presStyleLbl="alignNode1" presStyleIdx="2" presStyleCnt="9"/>
      <dgm:spPr/>
    </dgm:pt>
    <dgm:pt modelId="{CACAC458-2C1A-4FE5-A937-8E2D2BA77D26}" type="pres">
      <dgm:prSet presAssocID="{9BD967BD-5BC8-4AF8-A4FD-165FA86031BD}" presName="ParentText" presStyleLbl="revTx" presStyleIdx="1" presStyleCnt="5">
        <dgm:presLayoutVars>
          <dgm:chMax val="0"/>
          <dgm:chPref val="0"/>
          <dgm:bulletEnabled val="1"/>
        </dgm:presLayoutVars>
      </dgm:prSet>
      <dgm:spPr/>
    </dgm:pt>
    <dgm:pt modelId="{C4261DB5-0B28-4923-8390-CF5A44692788}" type="pres">
      <dgm:prSet presAssocID="{9BD967BD-5BC8-4AF8-A4FD-165FA86031BD}" presName="Triangle" presStyleLbl="alignNode1" presStyleIdx="3" presStyleCnt="9"/>
      <dgm:spPr/>
    </dgm:pt>
    <dgm:pt modelId="{D235D47E-385B-441E-AC8A-E5461943179C}" type="pres">
      <dgm:prSet presAssocID="{E6329FD3-AF29-42ED-8718-6D91ED140706}" presName="sibTrans" presStyleCnt="0"/>
      <dgm:spPr/>
    </dgm:pt>
    <dgm:pt modelId="{5CE2C06C-680D-43C5-9895-847432473976}" type="pres">
      <dgm:prSet presAssocID="{E6329FD3-AF29-42ED-8718-6D91ED140706}" presName="space" presStyleCnt="0"/>
      <dgm:spPr/>
    </dgm:pt>
    <dgm:pt modelId="{CD9DA074-B3A0-4432-997F-898C80D47186}" type="pres">
      <dgm:prSet presAssocID="{4F0FFEB0-B753-4238-85EB-C064CE970F2A}" presName="composite" presStyleCnt="0"/>
      <dgm:spPr/>
    </dgm:pt>
    <dgm:pt modelId="{AE1A7E88-7129-463A-9815-99AB0B7C6E30}" type="pres">
      <dgm:prSet presAssocID="{4F0FFEB0-B753-4238-85EB-C064CE970F2A}" presName="LShape" presStyleLbl="alignNode1" presStyleIdx="4" presStyleCnt="9"/>
      <dgm:spPr/>
    </dgm:pt>
    <dgm:pt modelId="{CA3FA70A-190F-4DE1-8905-4315227B55E6}" type="pres">
      <dgm:prSet presAssocID="{4F0FFEB0-B753-4238-85EB-C064CE970F2A}" presName="ParentText" presStyleLbl="revTx" presStyleIdx="2" presStyleCnt="5">
        <dgm:presLayoutVars>
          <dgm:chMax val="0"/>
          <dgm:chPref val="0"/>
          <dgm:bulletEnabled val="1"/>
        </dgm:presLayoutVars>
      </dgm:prSet>
      <dgm:spPr/>
    </dgm:pt>
    <dgm:pt modelId="{57B6CE72-B905-420A-B5E4-79EAFCFE34BA}" type="pres">
      <dgm:prSet presAssocID="{4F0FFEB0-B753-4238-85EB-C064CE970F2A}" presName="Triangle" presStyleLbl="alignNode1" presStyleIdx="5" presStyleCnt="9"/>
      <dgm:spPr/>
    </dgm:pt>
    <dgm:pt modelId="{9A5B5EC0-2A8B-4865-9C6A-227040C4F422}" type="pres">
      <dgm:prSet presAssocID="{270AED9E-4B63-4B93-9465-C193952E5C08}" presName="sibTrans" presStyleCnt="0"/>
      <dgm:spPr/>
    </dgm:pt>
    <dgm:pt modelId="{936AA731-A44E-4292-BFAF-78C469BA8854}" type="pres">
      <dgm:prSet presAssocID="{270AED9E-4B63-4B93-9465-C193952E5C08}" presName="space" presStyleCnt="0"/>
      <dgm:spPr/>
    </dgm:pt>
    <dgm:pt modelId="{02D6B2F2-EA6D-E446-9CBA-C42836473B09}" type="pres">
      <dgm:prSet presAssocID="{BE0A1E1F-E903-B240-A083-9BFAA30FC7C5}" presName="composite" presStyleCnt="0"/>
      <dgm:spPr/>
    </dgm:pt>
    <dgm:pt modelId="{1EBD306B-88C8-CA45-8DCC-29F176430C2A}" type="pres">
      <dgm:prSet presAssocID="{BE0A1E1F-E903-B240-A083-9BFAA30FC7C5}" presName="LShape" presStyleLbl="alignNode1" presStyleIdx="6" presStyleCnt="9"/>
      <dgm:spPr/>
    </dgm:pt>
    <dgm:pt modelId="{32594E0A-76F4-A048-84D5-C4E7B2BE4EBC}" type="pres">
      <dgm:prSet presAssocID="{BE0A1E1F-E903-B240-A083-9BFAA30FC7C5}" presName="ParentText" presStyleLbl="revTx" presStyleIdx="3" presStyleCnt="5">
        <dgm:presLayoutVars>
          <dgm:chMax val="0"/>
          <dgm:chPref val="0"/>
          <dgm:bulletEnabled val="1"/>
        </dgm:presLayoutVars>
      </dgm:prSet>
      <dgm:spPr/>
    </dgm:pt>
    <dgm:pt modelId="{FD836BF8-5B24-F145-B135-5A2575AA8419}" type="pres">
      <dgm:prSet presAssocID="{BE0A1E1F-E903-B240-A083-9BFAA30FC7C5}" presName="Triangle" presStyleLbl="alignNode1" presStyleIdx="7" presStyleCnt="9"/>
      <dgm:spPr/>
    </dgm:pt>
    <dgm:pt modelId="{B191200E-C762-9043-8A45-C8EEABB4B7EA}" type="pres">
      <dgm:prSet presAssocID="{6692673D-6564-FD46-9BCE-5975ABCACA21}" presName="sibTrans" presStyleCnt="0"/>
      <dgm:spPr/>
    </dgm:pt>
    <dgm:pt modelId="{ACECF8B4-EC9F-724C-BFCA-F400DCE863CE}" type="pres">
      <dgm:prSet presAssocID="{6692673D-6564-FD46-9BCE-5975ABCACA21}" presName="space" presStyleCnt="0"/>
      <dgm:spPr/>
    </dgm:pt>
    <dgm:pt modelId="{0F92AE39-91DA-2E41-A94C-5924ACEAE0A8}" type="pres">
      <dgm:prSet presAssocID="{1E94F63D-B84E-DC4B-8B3D-5696681F252B}" presName="composite" presStyleCnt="0"/>
      <dgm:spPr/>
    </dgm:pt>
    <dgm:pt modelId="{4B5887F0-8835-FF4B-9FFA-DBFFA09966C5}" type="pres">
      <dgm:prSet presAssocID="{1E94F63D-B84E-DC4B-8B3D-5696681F252B}" presName="LShape" presStyleLbl="alignNode1" presStyleIdx="8" presStyleCnt="9"/>
      <dgm:spPr/>
    </dgm:pt>
    <dgm:pt modelId="{C8037CEB-FF9E-6E42-ACA7-68125DE0747A}" type="pres">
      <dgm:prSet presAssocID="{1E94F63D-B84E-DC4B-8B3D-5696681F252B}" presName="ParentText" presStyleLbl="revTx" presStyleIdx="4" presStyleCnt="5">
        <dgm:presLayoutVars>
          <dgm:chMax val="0"/>
          <dgm:chPref val="0"/>
          <dgm:bulletEnabled val="1"/>
        </dgm:presLayoutVars>
      </dgm:prSet>
      <dgm:spPr/>
    </dgm:pt>
  </dgm:ptLst>
  <dgm:cxnLst>
    <dgm:cxn modelId="{CDB51A05-3461-480D-BB77-ED819DB12781}" type="presOf" srcId="{B9CC72F0-038C-45A5-8EF9-73B24A6F9F61}" destId="{9B597EB3-AD99-41C5-9A01-D4D6FFA149B9}" srcOrd="0" destOrd="0" presId="urn:microsoft.com/office/officeart/2009/3/layout/StepUpProcess"/>
    <dgm:cxn modelId="{BD6FFA12-E383-4490-BBC1-7E51DC40B532}" srcId="{83DE5779-F1B4-4ED2-8A62-CF53B1E2B99F}" destId="{B9CC72F0-038C-45A5-8EF9-73B24A6F9F61}" srcOrd="0" destOrd="0" parTransId="{A6FE62EA-5138-436B-B530-856EAE867074}" sibTransId="{40C7D934-D2B6-4B1E-916A-6C5AF619F1C3}"/>
    <dgm:cxn modelId="{B6871134-3A91-4AE0-9ED9-679B8D036428}" type="presOf" srcId="{4F0FFEB0-B753-4238-85EB-C064CE970F2A}" destId="{CA3FA70A-190F-4DE1-8905-4315227B55E6}" srcOrd="0" destOrd="0" presId="urn:microsoft.com/office/officeart/2009/3/layout/StepUpProcess"/>
    <dgm:cxn modelId="{4F107136-2D8D-7146-93DA-8F38235BBE58}" srcId="{83DE5779-F1B4-4ED2-8A62-CF53B1E2B99F}" destId="{1E94F63D-B84E-DC4B-8B3D-5696681F252B}" srcOrd="4" destOrd="0" parTransId="{8630FA4A-5700-1B4A-B155-591C7A24DC22}" sibTransId="{C88D483D-36D1-B947-BAB3-A989BD93BCCF}"/>
    <dgm:cxn modelId="{5A1BF255-540E-474D-B90B-7E13B6F30418}" type="presOf" srcId="{1E94F63D-B84E-DC4B-8B3D-5696681F252B}" destId="{C8037CEB-FF9E-6E42-ACA7-68125DE0747A}" srcOrd="0" destOrd="0" presId="urn:microsoft.com/office/officeart/2009/3/layout/StepUpProcess"/>
    <dgm:cxn modelId="{1F80C8AB-6AD7-E74E-BA1C-7988EE3BED75}" srcId="{83DE5779-F1B4-4ED2-8A62-CF53B1E2B99F}" destId="{BE0A1E1F-E903-B240-A083-9BFAA30FC7C5}" srcOrd="3" destOrd="0" parTransId="{E51E2744-99B4-CA4A-8FEB-003F0D39C49C}" sibTransId="{6692673D-6564-FD46-9BCE-5975ABCACA21}"/>
    <dgm:cxn modelId="{F3A11FB6-F886-4443-9935-58D4B7BAE491}" type="presOf" srcId="{BE0A1E1F-E903-B240-A083-9BFAA30FC7C5}" destId="{32594E0A-76F4-A048-84D5-C4E7B2BE4EBC}" srcOrd="0" destOrd="0" presId="urn:microsoft.com/office/officeart/2009/3/layout/StepUpProcess"/>
    <dgm:cxn modelId="{1DF9D0D2-9123-4FA5-BAB1-B9E052322918}" srcId="{83DE5779-F1B4-4ED2-8A62-CF53B1E2B99F}" destId="{9BD967BD-5BC8-4AF8-A4FD-165FA86031BD}" srcOrd="1" destOrd="0" parTransId="{40160D68-3E32-403D-BD2A-91EAFA0C762F}" sibTransId="{E6329FD3-AF29-42ED-8718-6D91ED140706}"/>
    <dgm:cxn modelId="{F7B510D9-048F-48F4-A2A8-1B3E0184F983}" type="presOf" srcId="{83DE5779-F1B4-4ED2-8A62-CF53B1E2B99F}" destId="{79B2CD8A-0569-4156-A54E-90E447242AB8}" srcOrd="0" destOrd="0" presId="urn:microsoft.com/office/officeart/2009/3/layout/StepUpProcess"/>
    <dgm:cxn modelId="{96ED61D9-A206-4E72-B6B7-1E16E9EC5984}" type="presOf" srcId="{9BD967BD-5BC8-4AF8-A4FD-165FA86031BD}" destId="{CACAC458-2C1A-4FE5-A937-8E2D2BA77D26}" srcOrd="0" destOrd="0" presId="urn:microsoft.com/office/officeart/2009/3/layout/StepUpProcess"/>
    <dgm:cxn modelId="{EFEB0EFA-7BB6-4784-B9CB-4ABB6557B0BE}" srcId="{83DE5779-F1B4-4ED2-8A62-CF53B1E2B99F}" destId="{4F0FFEB0-B753-4238-85EB-C064CE970F2A}" srcOrd="2" destOrd="0" parTransId="{69693968-F83D-4439-AA22-2AFDD83C96ED}" sibTransId="{270AED9E-4B63-4B93-9465-C193952E5C08}"/>
    <dgm:cxn modelId="{B80F02F4-821F-4C96-A966-727D4C4FFDC4}" type="presParOf" srcId="{79B2CD8A-0569-4156-A54E-90E447242AB8}" destId="{2E7710A0-C2CA-4E28-A48B-38CAA4D5F6B5}" srcOrd="0" destOrd="0" presId="urn:microsoft.com/office/officeart/2009/3/layout/StepUpProcess"/>
    <dgm:cxn modelId="{48276A0D-79F7-4070-BD48-361D997E8C27}" type="presParOf" srcId="{2E7710A0-C2CA-4E28-A48B-38CAA4D5F6B5}" destId="{A2F0033A-97D5-4A11-B118-052AAFDEA93E}" srcOrd="0" destOrd="0" presId="urn:microsoft.com/office/officeart/2009/3/layout/StepUpProcess"/>
    <dgm:cxn modelId="{81B5D0E9-2890-4185-82A8-D2DB755005F3}" type="presParOf" srcId="{2E7710A0-C2CA-4E28-A48B-38CAA4D5F6B5}" destId="{9B597EB3-AD99-41C5-9A01-D4D6FFA149B9}" srcOrd="1" destOrd="0" presId="urn:microsoft.com/office/officeart/2009/3/layout/StepUpProcess"/>
    <dgm:cxn modelId="{91A88D32-BD58-49BA-AC63-7EA5B332F7AF}" type="presParOf" srcId="{2E7710A0-C2CA-4E28-A48B-38CAA4D5F6B5}" destId="{89184F67-F826-454E-B392-D2655DCEDCEB}" srcOrd="2" destOrd="0" presId="urn:microsoft.com/office/officeart/2009/3/layout/StepUpProcess"/>
    <dgm:cxn modelId="{D9ABA2BC-746E-43C3-9E01-D56DF4CBDEA7}" type="presParOf" srcId="{79B2CD8A-0569-4156-A54E-90E447242AB8}" destId="{85709A12-CE08-4E49-92E7-137F6AAAC75F}" srcOrd="1" destOrd="0" presId="urn:microsoft.com/office/officeart/2009/3/layout/StepUpProcess"/>
    <dgm:cxn modelId="{5AA33F86-4DE5-48AB-AEF7-4B006CAF1231}" type="presParOf" srcId="{85709A12-CE08-4E49-92E7-137F6AAAC75F}" destId="{D7CFFA75-9BE2-4B82-A2F7-E59F8F95603C}" srcOrd="0" destOrd="0" presId="urn:microsoft.com/office/officeart/2009/3/layout/StepUpProcess"/>
    <dgm:cxn modelId="{04FD3C36-4682-4B79-8531-3EA03BB9915C}" type="presParOf" srcId="{79B2CD8A-0569-4156-A54E-90E447242AB8}" destId="{CBDF40A7-8769-4F77-990B-80BED1546332}" srcOrd="2" destOrd="0" presId="urn:microsoft.com/office/officeart/2009/3/layout/StepUpProcess"/>
    <dgm:cxn modelId="{52A58296-2D91-4425-9532-69A75D8157EA}" type="presParOf" srcId="{CBDF40A7-8769-4F77-990B-80BED1546332}" destId="{CA5198CE-5416-4510-85E8-0D68DE23E024}" srcOrd="0" destOrd="0" presId="urn:microsoft.com/office/officeart/2009/3/layout/StepUpProcess"/>
    <dgm:cxn modelId="{1845496E-D618-4DBB-B8E6-146F73B1C17B}" type="presParOf" srcId="{CBDF40A7-8769-4F77-990B-80BED1546332}" destId="{CACAC458-2C1A-4FE5-A937-8E2D2BA77D26}" srcOrd="1" destOrd="0" presId="urn:microsoft.com/office/officeart/2009/3/layout/StepUpProcess"/>
    <dgm:cxn modelId="{172A182C-D841-4652-9163-FBE57B91CFE6}" type="presParOf" srcId="{CBDF40A7-8769-4F77-990B-80BED1546332}" destId="{C4261DB5-0B28-4923-8390-CF5A44692788}" srcOrd="2" destOrd="0" presId="urn:microsoft.com/office/officeart/2009/3/layout/StepUpProcess"/>
    <dgm:cxn modelId="{4691ADD1-4F50-43C5-A975-6698E1FF2A48}" type="presParOf" srcId="{79B2CD8A-0569-4156-A54E-90E447242AB8}" destId="{D235D47E-385B-441E-AC8A-E5461943179C}" srcOrd="3" destOrd="0" presId="urn:microsoft.com/office/officeart/2009/3/layout/StepUpProcess"/>
    <dgm:cxn modelId="{20272FA2-FD24-4B11-A3C0-578A7DBA6931}" type="presParOf" srcId="{D235D47E-385B-441E-AC8A-E5461943179C}" destId="{5CE2C06C-680D-43C5-9895-847432473976}" srcOrd="0" destOrd="0" presId="urn:microsoft.com/office/officeart/2009/3/layout/StepUpProcess"/>
    <dgm:cxn modelId="{6F404762-3D44-4AAE-ACBC-1D7830DA6343}" type="presParOf" srcId="{79B2CD8A-0569-4156-A54E-90E447242AB8}" destId="{CD9DA074-B3A0-4432-997F-898C80D47186}" srcOrd="4" destOrd="0" presId="urn:microsoft.com/office/officeart/2009/3/layout/StepUpProcess"/>
    <dgm:cxn modelId="{762C1621-8A26-435A-B0A3-2F5E59A1EA1D}" type="presParOf" srcId="{CD9DA074-B3A0-4432-997F-898C80D47186}" destId="{AE1A7E88-7129-463A-9815-99AB0B7C6E30}" srcOrd="0" destOrd="0" presId="urn:microsoft.com/office/officeart/2009/3/layout/StepUpProcess"/>
    <dgm:cxn modelId="{A675CD68-72A5-4D84-B7FA-4FD68ED10457}" type="presParOf" srcId="{CD9DA074-B3A0-4432-997F-898C80D47186}" destId="{CA3FA70A-190F-4DE1-8905-4315227B55E6}" srcOrd="1" destOrd="0" presId="urn:microsoft.com/office/officeart/2009/3/layout/StepUpProcess"/>
    <dgm:cxn modelId="{7280176D-483A-4CA9-A47E-701AA06E39DA}" type="presParOf" srcId="{CD9DA074-B3A0-4432-997F-898C80D47186}" destId="{57B6CE72-B905-420A-B5E4-79EAFCFE34BA}" srcOrd="2" destOrd="0" presId="urn:microsoft.com/office/officeart/2009/3/layout/StepUpProcess"/>
    <dgm:cxn modelId="{CF257D31-3509-4D00-908C-9ED7D7F0EC8A}" type="presParOf" srcId="{79B2CD8A-0569-4156-A54E-90E447242AB8}" destId="{9A5B5EC0-2A8B-4865-9C6A-227040C4F422}" srcOrd="5" destOrd="0" presId="urn:microsoft.com/office/officeart/2009/3/layout/StepUpProcess"/>
    <dgm:cxn modelId="{BEAB8054-C424-4BAE-8118-39A079B18055}" type="presParOf" srcId="{9A5B5EC0-2A8B-4865-9C6A-227040C4F422}" destId="{936AA731-A44E-4292-BFAF-78C469BA8854}" srcOrd="0" destOrd="0" presId="urn:microsoft.com/office/officeart/2009/3/layout/StepUpProcess"/>
    <dgm:cxn modelId="{35213071-523E-9741-9738-F6663056B197}" type="presParOf" srcId="{79B2CD8A-0569-4156-A54E-90E447242AB8}" destId="{02D6B2F2-EA6D-E446-9CBA-C42836473B09}" srcOrd="6" destOrd="0" presId="urn:microsoft.com/office/officeart/2009/3/layout/StepUpProcess"/>
    <dgm:cxn modelId="{25EDEA5C-F6E4-A444-89AE-1EC18E71BAA6}" type="presParOf" srcId="{02D6B2F2-EA6D-E446-9CBA-C42836473B09}" destId="{1EBD306B-88C8-CA45-8DCC-29F176430C2A}" srcOrd="0" destOrd="0" presId="urn:microsoft.com/office/officeart/2009/3/layout/StepUpProcess"/>
    <dgm:cxn modelId="{930940EA-D008-0D4D-86CC-07D6813412AA}" type="presParOf" srcId="{02D6B2F2-EA6D-E446-9CBA-C42836473B09}" destId="{32594E0A-76F4-A048-84D5-C4E7B2BE4EBC}" srcOrd="1" destOrd="0" presId="urn:microsoft.com/office/officeart/2009/3/layout/StepUpProcess"/>
    <dgm:cxn modelId="{2C6CC3D7-1164-464C-BDFE-359DB2E336F8}" type="presParOf" srcId="{02D6B2F2-EA6D-E446-9CBA-C42836473B09}" destId="{FD836BF8-5B24-F145-B135-5A2575AA8419}" srcOrd="2" destOrd="0" presId="urn:microsoft.com/office/officeart/2009/3/layout/StepUpProcess"/>
    <dgm:cxn modelId="{CBFA47E0-80D1-CE4E-8418-77B3951F51B5}" type="presParOf" srcId="{79B2CD8A-0569-4156-A54E-90E447242AB8}" destId="{B191200E-C762-9043-8A45-C8EEABB4B7EA}" srcOrd="7" destOrd="0" presId="urn:microsoft.com/office/officeart/2009/3/layout/StepUpProcess"/>
    <dgm:cxn modelId="{8FF0574E-F056-D44A-BFCA-963863879A99}" type="presParOf" srcId="{B191200E-C762-9043-8A45-C8EEABB4B7EA}" destId="{ACECF8B4-EC9F-724C-BFCA-F400DCE863CE}" srcOrd="0" destOrd="0" presId="urn:microsoft.com/office/officeart/2009/3/layout/StepUpProcess"/>
    <dgm:cxn modelId="{71D2093D-D9E0-7349-A509-B8607EFCF52C}" type="presParOf" srcId="{79B2CD8A-0569-4156-A54E-90E447242AB8}" destId="{0F92AE39-91DA-2E41-A94C-5924ACEAE0A8}" srcOrd="8" destOrd="0" presId="urn:microsoft.com/office/officeart/2009/3/layout/StepUpProcess"/>
    <dgm:cxn modelId="{CC0739E7-7D44-F747-9085-A4AAF7E7D7A1}" type="presParOf" srcId="{0F92AE39-91DA-2E41-A94C-5924ACEAE0A8}" destId="{4B5887F0-8835-FF4B-9FFA-DBFFA09966C5}" srcOrd="0" destOrd="0" presId="urn:microsoft.com/office/officeart/2009/3/layout/StepUpProcess"/>
    <dgm:cxn modelId="{231746BB-BC32-764A-AB43-42E08C0FA39B}" type="presParOf" srcId="{0F92AE39-91DA-2E41-A94C-5924ACEAE0A8}" destId="{C8037CEB-FF9E-6E42-ACA7-68125DE0747A}"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0033A-97D5-4A11-B118-052AAFDEA93E}">
      <dsp:nvSpPr>
        <dsp:cNvPr id="0" name=""/>
        <dsp:cNvSpPr/>
      </dsp:nvSpPr>
      <dsp:spPr>
        <a:xfrm rot="5400000">
          <a:off x="372812" y="2269080"/>
          <a:ext cx="1110714" cy="1848204"/>
        </a:xfrm>
        <a:prstGeom prst="corner">
          <a:avLst>
            <a:gd name="adj1" fmla="val 16120"/>
            <a:gd name="adj2" fmla="val 1611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597EB3-AD99-41C5-9A01-D4D6FFA149B9}">
      <dsp:nvSpPr>
        <dsp:cNvPr id="0" name=""/>
        <dsp:cNvSpPr/>
      </dsp:nvSpPr>
      <dsp:spPr>
        <a:xfrm>
          <a:off x="187406" y="2821295"/>
          <a:ext cx="1668569" cy="1462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1. Lue opettajan antama ohje kirjeelle huolellisesti</a:t>
          </a:r>
        </a:p>
      </dsp:txBody>
      <dsp:txXfrm>
        <a:off x="187406" y="2821295"/>
        <a:ext cx="1668569" cy="1462598"/>
      </dsp:txXfrm>
    </dsp:sp>
    <dsp:sp modelId="{89184F67-F826-454E-B392-D2655DCEDCEB}">
      <dsp:nvSpPr>
        <dsp:cNvPr id="0" name=""/>
        <dsp:cNvSpPr/>
      </dsp:nvSpPr>
      <dsp:spPr>
        <a:xfrm>
          <a:off x="1541151" y="2133013"/>
          <a:ext cx="314824" cy="314824"/>
        </a:xfrm>
        <a:prstGeom prst="triangle">
          <a:avLst>
            <a:gd name="adj" fmla="val 100000"/>
          </a:avLst>
        </a:prstGeom>
        <a:solidFill>
          <a:schemeClr val="accent2">
            <a:hueOff val="805452"/>
            <a:satOff val="-2312"/>
            <a:lumOff val="-3701"/>
            <a:alphaOff val="0"/>
          </a:schemeClr>
        </a:solidFill>
        <a:ln w="19050" cap="flat" cmpd="sng" algn="ctr">
          <a:solidFill>
            <a:schemeClr val="accent2">
              <a:hueOff val="805452"/>
              <a:satOff val="-2312"/>
              <a:lumOff val="-370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198CE-5416-4510-85E8-0D68DE23E024}">
      <dsp:nvSpPr>
        <dsp:cNvPr id="0" name=""/>
        <dsp:cNvSpPr/>
      </dsp:nvSpPr>
      <dsp:spPr>
        <a:xfrm rot="5400000">
          <a:off x="2415466" y="1763623"/>
          <a:ext cx="1110714" cy="1848204"/>
        </a:xfrm>
        <a:prstGeom prst="corner">
          <a:avLst>
            <a:gd name="adj1" fmla="val 16120"/>
            <a:gd name="adj2" fmla="val 16110"/>
          </a:avLst>
        </a:prstGeom>
        <a:solidFill>
          <a:schemeClr val="accent2">
            <a:hueOff val="1610903"/>
            <a:satOff val="-4623"/>
            <a:lumOff val="-7402"/>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CAC458-2C1A-4FE5-A937-8E2D2BA77D26}">
      <dsp:nvSpPr>
        <dsp:cNvPr id="0" name=""/>
        <dsp:cNvSpPr/>
      </dsp:nvSpPr>
      <dsp:spPr>
        <a:xfrm>
          <a:off x="2230060" y="2315838"/>
          <a:ext cx="1668569" cy="1462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2. Kirjeessä olennaista on kertoa opettajalle omia ajatuksiasi ja kuulumisiasi. </a:t>
          </a:r>
        </a:p>
      </dsp:txBody>
      <dsp:txXfrm>
        <a:off x="2230060" y="2315838"/>
        <a:ext cx="1668569" cy="1462598"/>
      </dsp:txXfrm>
    </dsp:sp>
    <dsp:sp modelId="{B4296F69-C47E-4A49-BD1D-BA49F569DB2D}">
      <dsp:nvSpPr>
        <dsp:cNvPr id="0" name=""/>
        <dsp:cNvSpPr/>
      </dsp:nvSpPr>
      <dsp:spPr>
        <a:xfrm>
          <a:off x="3583805" y="1627556"/>
          <a:ext cx="314824" cy="314824"/>
        </a:xfrm>
        <a:prstGeom prst="triangle">
          <a:avLst>
            <a:gd name="adj" fmla="val 100000"/>
          </a:avLst>
        </a:prstGeom>
        <a:solidFill>
          <a:schemeClr val="accent2">
            <a:hueOff val="2416355"/>
            <a:satOff val="-6935"/>
            <a:lumOff val="-11103"/>
            <a:alphaOff val="0"/>
          </a:schemeClr>
        </a:solidFill>
        <a:ln w="19050" cap="flat" cmpd="sng" algn="ctr">
          <a:solidFill>
            <a:schemeClr val="accent2">
              <a:hueOff val="2416355"/>
              <a:satOff val="-6935"/>
              <a:lumOff val="-111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6609B2-70BF-4ACD-BF95-A7BDBAA3B0CB}">
      <dsp:nvSpPr>
        <dsp:cNvPr id="0" name=""/>
        <dsp:cNvSpPr/>
      </dsp:nvSpPr>
      <dsp:spPr>
        <a:xfrm rot="5400000">
          <a:off x="4458121" y="1258166"/>
          <a:ext cx="1110714" cy="1848204"/>
        </a:xfrm>
        <a:prstGeom prst="corner">
          <a:avLst>
            <a:gd name="adj1" fmla="val 16120"/>
            <a:gd name="adj2" fmla="val 16110"/>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BC20E1-0EF5-49B1-918B-59BEA74A5839}">
      <dsp:nvSpPr>
        <dsp:cNvPr id="0" name=""/>
        <dsp:cNvSpPr/>
      </dsp:nvSpPr>
      <dsp:spPr>
        <a:xfrm>
          <a:off x="4272715" y="1810381"/>
          <a:ext cx="1668569" cy="1462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3. Opettaja ei kerro muille kirjeesi sisältöä, jos et halua. Voit olla täysin rehellinen ja kertoa ajatuksiasi avoimesti.</a:t>
          </a:r>
        </a:p>
      </dsp:txBody>
      <dsp:txXfrm>
        <a:off x="4272715" y="1810381"/>
        <a:ext cx="1668569" cy="1462598"/>
      </dsp:txXfrm>
    </dsp:sp>
    <dsp:sp modelId="{A25E6512-8CF1-42E7-9EF1-4117C09189A0}">
      <dsp:nvSpPr>
        <dsp:cNvPr id="0" name=""/>
        <dsp:cNvSpPr/>
      </dsp:nvSpPr>
      <dsp:spPr>
        <a:xfrm>
          <a:off x="5626460" y="1122100"/>
          <a:ext cx="314824" cy="314824"/>
        </a:xfrm>
        <a:prstGeom prst="triangle">
          <a:avLst>
            <a:gd name="adj" fmla="val 100000"/>
          </a:avLst>
        </a:prstGeom>
        <a:solidFill>
          <a:schemeClr val="accent2">
            <a:hueOff val="4027259"/>
            <a:satOff val="-11558"/>
            <a:lumOff val="-18506"/>
            <a:alphaOff val="0"/>
          </a:schemeClr>
        </a:solidFill>
        <a:ln w="19050" cap="flat" cmpd="sng" algn="ctr">
          <a:solidFill>
            <a:schemeClr val="accent2">
              <a:hueOff val="4027259"/>
              <a:satOff val="-11558"/>
              <a:lumOff val="-185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2CEE7E-6AFA-41C9-A441-213F244AC86A}">
      <dsp:nvSpPr>
        <dsp:cNvPr id="0" name=""/>
        <dsp:cNvSpPr/>
      </dsp:nvSpPr>
      <dsp:spPr>
        <a:xfrm rot="5400000">
          <a:off x="6500775" y="752709"/>
          <a:ext cx="1110714" cy="1848204"/>
        </a:xfrm>
        <a:prstGeom prst="corner">
          <a:avLst>
            <a:gd name="adj1" fmla="val 16120"/>
            <a:gd name="adj2" fmla="val 16110"/>
          </a:avLst>
        </a:prstGeom>
        <a:solidFill>
          <a:schemeClr val="accent2">
            <a:hueOff val="4832710"/>
            <a:satOff val="-13870"/>
            <a:lumOff val="-22207"/>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2F1933-2DBA-4FB2-8650-1EBC0ADB136B}">
      <dsp:nvSpPr>
        <dsp:cNvPr id="0" name=""/>
        <dsp:cNvSpPr/>
      </dsp:nvSpPr>
      <dsp:spPr>
        <a:xfrm>
          <a:off x="6315369" y="1304924"/>
          <a:ext cx="1668569" cy="1462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4. Kirje ei vaikuta arvosanaasi.</a:t>
          </a:r>
        </a:p>
      </dsp:txBody>
      <dsp:txXfrm>
        <a:off x="6315369" y="1304924"/>
        <a:ext cx="1668569" cy="1462598"/>
      </dsp:txXfrm>
    </dsp:sp>
    <dsp:sp modelId="{61C4DEBA-9858-4575-8C41-CC2D1AB643B7}">
      <dsp:nvSpPr>
        <dsp:cNvPr id="0" name=""/>
        <dsp:cNvSpPr/>
      </dsp:nvSpPr>
      <dsp:spPr>
        <a:xfrm>
          <a:off x="7669114" y="616643"/>
          <a:ext cx="314824" cy="314824"/>
        </a:xfrm>
        <a:prstGeom prst="triangle">
          <a:avLst>
            <a:gd name="adj" fmla="val 100000"/>
          </a:avLst>
        </a:prstGeom>
        <a:solidFill>
          <a:schemeClr val="accent2">
            <a:hueOff val="5638162"/>
            <a:satOff val="-16181"/>
            <a:lumOff val="-25908"/>
            <a:alphaOff val="0"/>
          </a:schemeClr>
        </a:solidFill>
        <a:ln w="19050" cap="flat" cmpd="sng" algn="ctr">
          <a:solidFill>
            <a:schemeClr val="accent2">
              <a:hueOff val="5638162"/>
              <a:satOff val="-16181"/>
              <a:lumOff val="-259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FA3692-FB9F-4575-92F3-0F683E325519}">
      <dsp:nvSpPr>
        <dsp:cNvPr id="0" name=""/>
        <dsp:cNvSpPr/>
      </dsp:nvSpPr>
      <dsp:spPr>
        <a:xfrm rot="5400000">
          <a:off x="8543430" y="247253"/>
          <a:ext cx="1110714" cy="1848204"/>
        </a:xfrm>
        <a:prstGeom prst="corner">
          <a:avLst>
            <a:gd name="adj1" fmla="val 16120"/>
            <a:gd name="adj2" fmla="val 16110"/>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0D0CF7-CE81-40FB-B4A4-4BE293F3930F}">
      <dsp:nvSpPr>
        <dsp:cNvPr id="0" name=""/>
        <dsp:cNvSpPr/>
      </dsp:nvSpPr>
      <dsp:spPr>
        <a:xfrm>
          <a:off x="8358024" y="799467"/>
          <a:ext cx="1668569" cy="1462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5. Käytte läpi opettajan kanssa kirjeesi sisällön hänen kertomallaan tavalla.</a:t>
          </a:r>
        </a:p>
      </dsp:txBody>
      <dsp:txXfrm>
        <a:off x="8358024" y="799467"/>
        <a:ext cx="1668569" cy="14625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0033A-97D5-4A11-B118-052AAFDEA93E}">
      <dsp:nvSpPr>
        <dsp:cNvPr id="0" name=""/>
        <dsp:cNvSpPr/>
      </dsp:nvSpPr>
      <dsp:spPr>
        <a:xfrm rot="5400000">
          <a:off x="372418" y="2528452"/>
          <a:ext cx="1110808" cy="1848360"/>
        </a:xfrm>
        <a:prstGeom prst="corner">
          <a:avLst>
            <a:gd name="adj1" fmla="val 16120"/>
            <a:gd name="adj2" fmla="val 1611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597EB3-AD99-41C5-9A01-D4D6FFA149B9}">
      <dsp:nvSpPr>
        <dsp:cNvPr id="0" name=""/>
        <dsp:cNvSpPr/>
      </dsp:nvSpPr>
      <dsp:spPr>
        <a:xfrm>
          <a:off x="186997" y="3080714"/>
          <a:ext cx="1668710" cy="1462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1. Määritellään ongelma</a:t>
          </a:r>
        </a:p>
      </dsp:txBody>
      <dsp:txXfrm>
        <a:off x="186997" y="3080714"/>
        <a:ext cx="1668710" cy="1462722"/>
      </dsp:txXfrm>
    </dsp:sp>
    <dsp:sp modelId="{89184F67-F826-454E-B392-D2655DCEDCEB}">
      <dsp:nvSpPr>
        <dsp:cNvPr id="0" name=""/>
        <dsp:cNvSpPr/>
      </dsp:nvSpPr>
      <dsp:spPr>
        <a:xfrm>
          <a:off x="1540856" y="2392374"/>
          <a:ext cx="314851" cy="314851"/>
        </a:xfrm>
        <a:prstGeom prst="triangle">
          <a:avLst>
            <a:gd name="adj" fmla="val 100000"/>
          </a:avLst>
        </a:prstGeom>
        <a:solidFill>
          <a:schemeClr val="accent2">
            <a:hueOff val="805452"/>
            <a:satOff val="-2312"/>
            <a:lumOff val="-3701"/>
            <a:alphaOff val="0"/>
          </a:schemeClr>
        </a:solidFill>
        <a:ln w="19050" cap="flat" cmpd="sng" algn="ctr">
          <a:solidFill>
            <a:schemeClr val="accent2">
              <a:hueOff val="805452"/>
              <a:satOff val="-2312"/>
              <a:lumOff val="-370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198CE-5416-4510-85E8-0D68DE23E024}">
      <dsp:nvSpPr>
        <dsp:cNvPr id="0" name=""/>
        <dsp:cNvSpPr/>
      </dsp:nvSpPr>
      <dsp:spPr>
        <a:xfrm rot="5400000">
          <a:off x="2415246" y="2022953"/>
          <a:ext cx="1110808" cy="1848360"/>
        </a:xfrm>
        <a:prstGeom prst="corner">
          <a:avLst>
            <a:gd name="adj1" fmla="val 16120"/>
            <a:gd name="adj2" fmla="val 16110"/>
          </a:avLst>
        </a:prstGeom>
        <a:solidFill>
          <a:schemeClr val="accent2">
            <a:hueOff val="1610903"/>
            <a:satOff val="-4623"/>
            <a:lumOff val="-7402"/>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CAC458-2C1A-4FE5-A937-8E2D2BA77D26}">
      <dsp:nvSpPr>
        <dsp:cNvPr id="0" name=""/>
        <dsp:cNvSpPr/>
      </dsp:nvSpPr>
      <dsp:spPr>
        <a:xfrm>
          <a:off x="2229824" y="2575214"/>
          <a:ext cx="1668710" cy="1462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2. Keksitään erilaisia ratkaisuja ongelmaan</a:t>
          </a:r>
        </a:p>
      </dsp:txBody>
      <dsp:txXfrm>
        <a:off x="2229824" y="2575214"/>
        <a:ext cx="1668710" cy="1462722"/>
      </dsp:txXfrm>
    </dsp:sp>
    <dsp:sp modelId="{C4261DB5-0B28-4923-8390-CF5A44692788}">
      <dsp:nvSpPr>
        <dsp:cNvPr id="0" name=""/>
        <dsp:cNvSpPr/>
      </dsp:nvSpPr>
      <dsp:spPr>
        <a:xfrm>
          <a:off x="3583684" y="1886874"/>
          <a:ext cx="314851" cy="314851"/>
        </a:xfrm>
        <a:prstGeom prst="triangle">
          <a:avLst>
            <a:gd name="adj" fmla="val 100000"/>
          </a:avLst>
        </a:prstGeom>
        <a:solidFill>
          <a:schemeClr val="accent2">
            <a:hueOff val="2416355"/>
            <a:satOff val="-6935"/>
            <a:lumOff val="-11103"/>
            <a:alphaOff val="0"/>
          </a:schemeClr>
        </a:solidFill>
        <a:ln w="19050" cap="flat" cmpd="sng" algn="ctr">
          <a:solidFill>
            <a:schemeClr val="accent2">
              <a:hueOff val="2416355"/>
              <a:satOff val="-6935"/>
              <a:lumOff val="-111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1A7E88-7129-463A-9815-99AB0B7C6E30}">
      <dsp:nvSpPr>
        <dsp:cNvPr id="0" name=""/>
        <dsp:cNvSpPr/>
      </dsp:nvSpPr>
      <dsp:spPr>
        <a:xfrm rot="5400000">
          <a:off x="4458074" y="1517453"/>
          <a:ext cx="1110808" cy="1848360"/>
        </a:xfrm>
        <a:prstGeom prst="corner">
          <a:avLst>
            <a:gd name="adj1" fmla="val 16120"/>
            <a:gd name="adj2" fmla="val 16110"/>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3FA70A-190F-4DE1-8905-4315227B55E6}">
      <dsp:nvSpPr>
        <dsp:cNvPr id="0" name=""/>
        <dsp:cNvSpPr/>
      </dsp:nvSpPr>
      <dsp:spPr>
        <a:xfrm>
          <a:off x="4272652" y="2069715"/>
          <a:ext cx="1668710" cy="1462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3. Arvioidaan eri ratkaisujen seurauksia </a:t>
          </a:r>
        </a:p>
      </dsp:txBody>
      <dsp:txXfrm>
        <a:off x="4272652" y="2069715"/>
        <a:ext cx="1668710" cy="1462722"/>
      </dsp:txXfrm>
    </dsp:sp>
    <dsp:sp modelId="{57B6CE72-B905-420A-B5E4-79EAFCFE34BA}">
      <dsp:nvSpPr>
        <dsp:cNvPr id="0" name=""/>
        <dsp:cNvSpPr/>
      </dsp:nvSpPr>
      <dsp:spPr>
        <a:xfrm>
          <a:off x="5626511" y="1381374"/>
          <a:ext cx="314851" cy="314851"/>
        </a:xfrm>
        <a:prstGeom prst="triangle">
          <a:avLst>
            <a:gd name="adj" fmla="val 100000"/>
          </a:avLst>
        </a:prstGeom>
        <a:solidFill>
          <a:schemeClr val="accent2">
            <a:hueOff val="4027259"/>
            <a:satOff val="-11558"/>
            <a:lumOff val="-18506"/>
            <a:alphaOff val="0"/>
          </a:schemeClr>
        </a:solidFill>
        <a:ln w="19050" cap="flat" cmpd="sng" algn="ctr">
          <a:solidFill>
            <a:schemeClr val="accent2">
              <a:hueOff val="4027259"/>
              <a:satOff val="-11558"/>
              <a:lumOff val="-185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BD306B-88C8-CA45-8DCC-29F176430C2A}">
      <dsp:nvSpPr>
        <dsp:cNvPr id="0" name=""/>
        <dsp:cNvSpPr/>
      </dsp:nvSpPr>
      <dsp:spPr>
        <a:xfrm rot="5400000">
          <a:off x="6500901" y="1011953"/>
          <a:ext cx="1110808" cy="1848360"/>
        </a:xfrm>
        <a:prstGeom prst="corner">
          <a:avLst>
            <a:gd name="adj1" fmla="val 16120"/>
            <a:gd name="adj2" fmla="val 16110"/>
          </a:avLst>
        </a:prstGeom>
        <a:solidFill>
          <a:schemeClr val="accent2">
            <a:hueOff val="4832710"/>
            <a:satOff val="-13870"/>
            <a:lumOff val="-22207"/>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594E0A-76F4-A048-84D5-C4E7B2BE4EBC}">
      <dsp:nvSpPr>
        <dsp:cNvPr id="0" name=""/>
        <dsp:cNvSpPr/>
      </dsp:nvSpPr>
      <dsp:spPr>
        <a:xfrm>
          <a:off x="6315480" y="1564215"/>
          <a:ext cx="1668710" cy="1462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4. Valitaan paras ratkaisu ja tehdään suunnitelma</a:t>
          </a:r>
        </a:p>
      </dsp:txBody>
      <dsp:txXfrm>
        <a:off x="6315480" y="1564215"/>
        <a:ext cx="1668710" cy="1462722"/>
      </dsp:txXfrm>
    </dsp:sp>
    <dsp:sp modelId="{FD836BF8-5B24-F145-B135-5A2575AA8419}">
      <dsp:nvSpPr>
        <dsp:cNvPr id="0" name=""/>
        <dsp:cNvSpPr/>
      </dsp:nvSpPr>
      <dsp:spPr>
        <a:xfrm>
          <a:off x="7669339" y="875875"/>
          <a:ext cx="314851" cy="314851"/>
        </a:xfrm>
        <a:prstGeom prst="triangle">
          <a:avLst>
            <a:gd name="adj" fmla="val 100000"/>
          </a:avLst>
        </a:prstGeom>
        <a:solidFill>
          <a:schemeClr val="accent2">
            <a:hueOff val="5638162"/>
            <a:satOff val="-16181"/>
            <a:lumOff val="-25908"/>
            <a:alphaOff val="0"/>
          </a:schemeClr>
        </a:solidFill>
        <a:ln w="19050" cap="flat" cmpd="sng" algn="ctr">
          <a:solidFill>
            <a:schemeClr val="accent2">
              <a:hueOff val="5638162"/>
              <a:satOff val="-16181"/>
              <a:lumOff val="-259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5887F0-8835-FF4B-9FFA-DBFFA09966C5}">
      <dsp:nvSpPr>
        <dsp:cNvPr id="0" name=""/>
        <dsp:cNvSpPr/>
      </dsp:nvSpPr>
      <dsp:spPr>
        <a:xfrm rot="5400000">
          <a:off x="8543729" y="506453"/>
          <a:ext cx="1110808" cy="1848360"/>
        </a:xfrm>
        <a:prstGeom prst="corner">
          <a:avLst>
            <a:gd name="adj1" fmla="val 16120"/>
            <a:gd name="adj2" fmla="val 16110"/>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037CEB-FF9E-6E42-ACA7-68125DE0747A}">
      <dsp:nvSpPr>
        <dsp:cNvPr id="0" name=""/>
        <dsp:cNvSpPr/>
      </dsp:nvSpPr>
      <dsp:spPr>
        <a:xfrm>
          <a:off x="8358307" y="1058715"/>
          <a:ext cx="1668710" cy="1462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5. Arvioidaan ratkaisua ja suunnitelman toteutumista</a:t>
          </a:r>
        </a:p>
      </dsp:txBody>
      <dsp:txXfrm>
        <a:off x="8358307" y="1058715"/>
        <a:ext cx="1668710" cy="1462722"/>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AC1B58-1CAD-184A-9C3A-822A85DD2549}" type="datetimeFigureOut">
              <a:rPr lang="fi-FI" smtClean="0"/>
              <a:t>29.1.2025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E103F2-E250-1241-9129-6F69DB11FF06}" type="slidenum">
              <a:rPr lang="fi-FI" smtClean="0"/>
              <a:t>‹#›</a:t>
            </a:fld>
            <a:endParaRPr lang="fi-FI"/>
          </a:p>
        </p:txBody>
      </p:sp>
    </p:spTree>
    <p:extLst>
      <p:ext uri="{BB962C8B-B14F-4D97-AF65-F5344CB8AC3E}">
        <p14:creationId xmlns:p14="http://schemas.microsoft.com/office/powerpoint/2010/main" val="3313832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a:t>
            </a:fld>
            <a:endParaRPr lang="fi-FI"/>
          </a:p>
        </p:txBody>
      </p:sp>
    </p:spTree>
    <p:extLst>
      <p:ext uri="{BB962C8B-B14F-4D97-AF65-F5344CB8AC3E}">
        <p14:creationId xmlns:p14="http://schemas.microsoft.com/office/powerpoint/2010/main" val="3216287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2</a:t>
            </a:fld>
            <a:endParaRPr lang="fi-FI"/>
          </a:p>
        </p:txBody>
      </p:sp>
    </p:spTree>
    <p:extLst>
      <p:ext uri="{BB962C8B-B14F-4D97-AF65-F5344CB8AC3E}">
        <p14:creationId xmlns:p14="http://schemas.microsoft.com/office/powerpoint/2010/main" val="2439372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a:t>
            </a:fld>
            <a:endParaRPr lang="fi-FI"/>
          </a:p>
        </p:txBody>
      </p:sp>
    </p:spTree>
    <p:extLst>
      <p:ext uri="{BB962C8B-B14F-4D97-AF65-F5344CB8AC3E}">
        <p14:creationId xmlns:p14="http://schemas.microsoft.com/office/powerpoint/2010/main" val="1829316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4</a:t>
            </a:fld>
            <a:endParaRPr lang="fi-FI"/>
          </a:p>
        </p:txBody>
      </p:sp>
    </p:spTree>
    <p:extLst>
      <p:ext uri="{BB962C8B-B14F-4D97-AF65-F5344CB8AC3E}">
        <p14:creationId xmlns:p14="http://schemas.microsoft.com/office/powerpoint/2010/main" val="2427305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5</a:t>
            </a:fld>
            <a:endParaRPr lang="fi-FI"/>
          </a:p>
        </p:txBody>
      </p:sp>
    </p:spTree>
    <p:extLst>
      <p:ext uri="{BB962C8B-B14F-4D97-AF65-F5344CB8AC3E}">
        <p14:creationId xmlns:p14="http://schemas.microsoft.com/office/powerpoint/2010/main" val="2711814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6</a:t>
            </a:fld>
            <a:endParaRPr lang="fi-FI"/>
          </a:p>
        </p:txBody>
      </p:sp>
    </p:spTree>
    <p:extLst>
      <p:ext uri="{BB962C8B-B14F-4D97-AF65-F5344CB8AC3E}">
        <p14:creationId xmlns:p14="http://schemas.microsoft.com/office/powerpoint/2010/main" val="2725967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7</a:t>
            </a:fld>
            <a:endParaRPr lang="fi-FI"/>
          </a:p>
        </p:txBody>
      </p:sp>
    </p:spTree>
    <p:extLst>
      <p:ext uri="{BB962C8B-B14F-4D97-AF65-F5344CB8AC3E}">
        <p14:creationId xmlns:p14="http://schemas.microsoft.com/office/powerpoint/2010/main" val="2723081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8</a:t>
            </a:fld>
            <a:endParaRPr lang="fi-FI"/>
          </a:p>
        </p:txBody>
      </p:sp>
    </p:spTree>
    <p:extLst>
      <p:ext uri="{BB962C8B-B14F-4D97-AF65-F5344CB8AC3E}">
        <p14:creationId xmlns:p14="http://schemas.microsoft.com/office/powerpoint/2010/main" val="3010585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A39B4-8A87-5B4A-06CF-443F951E52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i-FI"/>
          </a:p>
        </p:txBody>
      </p:sp>
      <p:sp>
        <p:nvSpPr>
          <p:cNvPr id="3" name="Subtitle 2">
            <a:extLst>
              <a:ext uri="{FF2B5EF4-FFF2-40B4-BE49-F238E27FC236}">
                <a16:creationId xmlns:a16="http://schemas.microsoft.com/office/drawing/2014/main" id="{0DAC20EA-823A-B063-9666-497D9AE71B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a:extLst>
              <a:ext uri="{FF2B5EF4-FFF2-40B4-BE49-F238E27FC236}">
                <a16:creationId xmlns:a16="http://schemas.microsoft.com/office/drawing/2014/main" id="{F02183CA-91BB-0454-D85F-01BA20ACE74C}"/>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B8C78389-1318-FE12-7C3E-2ACC71CD3DF3}"/>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3B41A9E6-6ACE-3412-7331-0E72F47DD8AE}"/>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734665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9284B-E5E8-5627-6C7A-52D644D68BBF}"/>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41BD7C9-16CD-1D11-BBC1-2CDD7F6145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6952084-4F55-48EB-B1BC-452E02C2FC5D}"/>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A6D887D0-0028-1EA0-E266-00D59180F01C}"/>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E715B026-A2F3-EA23-1DA0-D03C900986AA}"/>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4033156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8374BB-41EA-5791-4DC4-0F6083A02A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4531C0CA-690F-54FD-EB6C-DF46707398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1A78AFEF-F377-DE42-A066-0CC7FFD70711}"/>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43BD220D-9D6B-9418-9430-14FEA8E83966}"/>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F034E874-D5D4-0E3C-5166-764D76624AAB}"/>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873421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san ylätunniste vihreä">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B74952D3-029D-5048-8AD1-DDDE046FC97C}"/>
              </a:ext>
            </a:extLst>
          </p:cNvPr>
          <p:cNvSpPr>
            <a:spLocks noGrp="1"/>
          </p:cNvSpPr>
          <p:nvPr>
            <p:ph type="title"/>
          </p:nvPr>
        </p:nvSpPr>
        <p:spPr>
          <a:xfrm>
            <a:off x="831851" y="2185193"/>
            <a:ext cx="10515600" cy="2852737"/>
          </a:xfrm>
        </p:spPr>
        <p:txBody>
          <a:bodyPr anchor="ctr">
            <a:normAutofit/>
          </a:bodyPr>
          <a:lstStyle>
            <a:lvl1pPr algn="ctr">
              <a:defRPr sz="3800">
                <a:solidFill>
                  <a:schemeClr val="tx2"/>
                </a:solidFill>
              </a:defRPr>
            </a:lvl1pPr>
          </a:lstStyle>
          <a:p>
            <a:r>
              <a:rPr lang="fi-FI"/>
              <a:t>Muokkaa ots. perustyyl. napsautt.</a:t>
            </a:r>
            <a:endParaRPr lang="en-US"/>
          </a:p>
        </p:txBody>
      </p:sp>
      <p:sp>
        <p:nvSpPr>
          <p:cNvPr id="6" name="Rectangle 8">
            <a:extLst>
              <a:ext uri="{FF2B5EF4-FFF2-40B4-BE49-F238E27FC236}">
                <a16:creationId xmlns:a16="http://schemas.microsoft.com/office/drawing/2014/main" id="{756BF210-AE6A-BB46-983D-98E1D66B3938}"/>
              </a:ext>
              <a:ext uri="{C183D7F6-B498-43B3-948B-1728B52AA6E4}">
                <adec:decorative xmlns:adec="http://schemas.microsoft.com/office/drawing/2017/decorative" val="1"/>
              </a:ext>
            </a:extLst>
          </p:cNvPr>
          <p:cNvSpPr>
            <a:spLocks noChangeArrowheads="1"/>
          </p:cNvSpPr>
          <p:nvPr userDrawn="1"/>
        </p:nvSpPr>
        <p:spPr bwMode="gray">
          <a:xfrm>
            <a:off x="0" y="6637661"/>
            <a:ext cx="12192000" cy="219583"/>
          </a:xfrm>
          <a:prstGeom prst="rect">
            <a:avLst/>
          </a:prstGeom>
          <a:solidFill>
            <a:srgbClr val="EEF5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fi-FI" sz="1800" noProof="0"/>
          </a:p>
        </p:txBody>
      </p:sp>
      <p:sp>
        <p:nvSpPr>
          <p:cNvPr id="7" name="Alatunnisteen paikkamerkki 4">
            <a:extLst>
              <a:ext uri="{FF2B5EF4-FFF2-40B4-BE49-F238E27FC236}">
                <a16:creationId xmlns:a16="http://schemas.microsoft.com/office/drawing/2014/main" id="{06442B52-19DD-2449-AE7E-597C57CD227F}"/>
              </a:ext>
            </a:extLst>
          </p:cNvPr>
          <p:cNvSpPr>
            <a:spLocks noGrp="1"/>
          </p:cNvSpPr>
          <p:nvPr>
            <p:ph type="ftr" sz="quarter" idx="3"/>
          </p:nvPr>
        </p:nvSpPr>
        <p:spPr>
          <a:xfrm>
            <a:off x="4038601" y="6658689"/>
            <a:ext cx="5321300" cy="188595"/>
          </a:xfrm>
          <a:prstGeom prst="rect">
            <a:avLst/>
          </a:prstGeom>
        </p:spPr>
        <p:txBody>
          <a:bodyPr vert="horz" lIns="0" tIns="0" rIns="0" bIns="0" rtlCol="0" anchor="ctr">
            <a:noAutofit/>
          </a:bodyPr>
          <a:lstStyle>
            <a:lvl1pPr algn="ctr">
              <a:defRPr sz="900" b="1">
                <a:solidFill>
                  <a:schemeClr val="tx2"/>
                </a:solidFill>
              </a:defRPr>
            </a:lvl1pPr>
          </a:lstStyle>
          <a:p>
            <a:pPr algn="r"/>
            <a:r>
              <a:rPr lang="fi-FI"/>
              <a:t>@Akatemia_STN  #StrateginenTutkimus</a:t>
            </a:r>
          </a:p>
        </p:txBody>
      </p:sp>
      <p:sp>
        <p:nvSpPr>
          <p:cNvPr id="8" name="Päivämäärän paikkamerkki 3">
            <a:extLst>
              <a:ext uri="{FF2B5EF4-FFF2-40B4-BE49-F238E27FC236}">
                <a16:creationId xmlns:a16="http://schemas.microsoft.com/office/drawing/2014/main" id="{526C27F1-99F8-DD48-AE5A-8F0E87B54ADF}"/>
              </a:ext>
            </a:extLst>
          </p:cNvPr>
          <p:cNvSpPr>
            <a:spLocks noGrp="1"/>
          </p:cNvSpPr>
          <p:nvPr>
            <p:ph type="dt" sz="half" idx="2"/>
          </p:nvPr>
        </p:nvSpPr>
        <p:spPr>
          <a:xfrm>
            <a:off x="9563102" y="6658689"/>
            <a:ext cx="815975" cy="188595"/>
          </a:xfrm>
          <a:prstGeom prst="rect">
            <a:avLst/>
          </a:prstGeom>
        </p:spPr>
        <p:txBody>
          <a:bodyPr vert="horz" lIns="0" tIns="0" rIns="0" bIns="0" rtlCol="0" anchor="ctr">
            <a:noAutofit/>
          </a:bodyPr>
          <a:lstStyle>
            <a:lvl1pPr algn="ctr">
              <a:defRPr sz="900" b="1">
                <a:solidFill>
                  <a:schemeClr val="tx2"/>
                </a:solidFill>
              </a:defRPr>
            </a:lvl1pPr>
          </a:lstStyle>
          <a:p>
            <a:fld id="{80D0D391-EB28-4359-A3C2-CD3802F2E4BD}" type="datetime1">
              <a:rPr lang="fi-FI" smtClean="0"/>
              <a:pPr/>
              <a:t>29.1.2025</a:t>
            </a:fld>
            <a:endParaRPr lang="fi-FI"/>
          </a:p>
        </p:txBody>
      </p:sp>
      <p:sp>
        <p:nvSpPr>
          <p:cNvPr id="9" name="Dian numeron paikkamerkki 5">
            <a:extLst>
              <a:ext uri="{FF2B5EF4-FFF2-40B4-BE49-F238E27FC236}">
                <a16:creationId xmlns:a16="http://schemas.microsoft.com/office/drawing/2014/main" id="{07CBC740-3451-5C48-A46E-DFBC00AB2172}"/>
              </a:ext>
            </a:extLst>
          </p:cNvPr>
          <p:cNvSpPr>
            <a:spLocks noGrp="1"/>
          </p:cNvSpPr>
          <p:nvPr>
            <p:ph type="sldNum" sz="quarter" idx="4"/>
          </p:nvPr>
        </p:nvSpPr>
        <p:spPr>
          <a:xfrm>
            <a:off x="11118850" y="6658689"/>
            <a:ext cx="698501" cy="188595"/>
          </a:xfrm>
          <a:prstGeom prst="rect">
            <a:avLst/>
          </a:prstGeom>
        </p:spPr>
        <p:txBody>
          <a:bodyPr vert="horz" lIns="0" tIns="0" rIns="0" bIns="0" rtlCol="0" anchor="ctr">
            <a:noAutofit/>
          </a:bodyPr>
          <a:lstStyle>
            <a:lvl1pPr algn="ctr">
              <a:defRPr sz="900" b="1">
                <a:solidFill>
                  <a:schemeClr val="tx2"/>
                </a:solidFill>
              </a:defRPr>
            </a:lvl1pPr>
          </a:lstStyle>
          <a:p>
            <a:fld id="{2440C4D5-721B-4CEA-85F8-7737A3483459}" type="slidenum">
              <a:rPr lang="fi-FI" smtClean="0"/>
              <a:pPr/>
              <a:t>‹#›</a:t>
            </a:fld>
            <a:endParaRPr lang="fi-FI"/>
          </a:p>
        </p:txBody>
      </p:sp>
      <p:pic>
        <p:nvPicPr>
          <p:cNvPr id="10" name="Kuva 9">
            <a:extLst>
              <a:ext uri="{FF2B5EF4-FFF2-40B4-BE49-F238E27FC236}">
                <a16:creationId xmlns:a16="http://schemas.microsoft.com/office/drawing/2014/main" id="{865E04C3-F06A-9F4C-A598-A37954CB89A5}"/>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032762" y="6164525"/>
            <a:ext cx="869113" cy="313847"/>
          </a:xfrm>
          <a:prstGeom prst="rect">
            <a:avLst/>
          </a:prstGeom>
        </p:spPr>
      </p:pic>
      <p:pic>
        <p:nvPicPr>
          <p:cNvPr id="11" name="Kuva 10">
            <a:extLst>
              <a:ext uri="{FF2B5EF4-FFF2-40B4-BE49-F238E27FC236}">
                <a16:creationId xmlns:a16="http://schemas.microsoft.com/office/drawing/2014/main" id="{E88A4E72-AD7A-9943-91FE-FABFE668392F}"/>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0415" y="176739"/>
            <a:ext cx="2774731" cy="633821"/>
          </a:xfrm>
          <a:prstGeom prst="rect">
            <a:avLst/>
          </a:prstGeom>
        </p:spPr>
      </p:pic>
    </p:spTree>
    <p:extLst>
      <p:ext uri="{BB962C8B-B14F-4D97-AF65-F5344CB8AC3E}">
        <p14:creationId xmlns:p14="http://schemas.microsoft.com/office/powerpoint/2010/main" val="3031473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san ylätunniste sinin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B74952D3-029D-5048-8AD1-DDDE046FC97C}"/>
              </a:ext>
            </a:extLst>
          </p:cNvPr>
          <p:cNvSpPr>
            <a:spLocks noGrp="1"/>
          </p:cNvSpPr>
          <p:nvPr>
            <p:ph type="title"/>
          </p:nvPr>
        </p:nvSpPr>
        <p:spPr>
          <a:xfrm>
            <a:off x="831851" y="2185193"/>
            <a:ext cx="10515600" cy="2852737"/>
          </a:xfrm>
        </p:spPr>
        <p:txBody>
          <a:bodyPr anchor="ctr">
            <a:normAutofit/>
          </a:bodyPr>
          <a:lstStyle>
            <a:lvl1pPr algn="ctr">
              <a:defRPr sz="3800">
                <a:solidFill>
                  <a:schemeClr val="tx2"/>
                </a:solidFill>
              </a:defRPr>
            </a:lvl1pPr>
          </a:lstStyle>
          <a:p>
            <a:r>
              <a:rPr lang="fi-FI"/>
              <a:t>Muokkaa ots. perustyyl. napsautt.</a:t>
            </a:r>
            <a:endParaRPr lang="en-US"/>
          </a:p>
        </p:txBody>
      </p:sp>
      <p:sp>
        <p:nvSpPr>
          <p:cNvPr id="6" name="Rectangle 8">
            <a:extLst>
              <a:ext uri="{FF2B5EF4-FFF2-40B4-BE49-F238E27FC236}">
                <a16:creationId xmlns:a16="http://schemas.microsoft.com/office/drawing/2014/main" id="{618EE3A5-87F8-6E48-9883-6FD37C418CAC}"/>
              </a:ext>
              <a:ext uri="{C183D7F6-B498-43B3-948B-1728B52AA6E4}">
                <adec:decorative xmlns:adec="http://schemas.microsoft.com/office/drawing/2017/decorative" val="1"/>
              </a:ext>
            </a:extLst>
          </p:cNvPr>
          <p:cNvSpPr>
            <a:spLocks noChangeArrowheads="1"/>
          </p:cNvSpPr>
          <p:nvPr userDrawn="1"/>
        </p:nvSpPr>
        <p:spPr bwMode="gray">
          <a:xfrm>
            <a:off x="0" y="6637661"/>
            <a:ext cx="12192000" cy="219583"/>
          </a:xfrm>
          <a:prstGeom prst="rect">
            <a:avLst/>
          </a:prstGeom>
          <a:solidFill>
            <a:srgbClr val="EEF5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fi-FI" sz="1800" noProof="0"/>
          </a:p>
        </p:txBody>
      </p:sp>
      <p:sp>
        <p:nvSpPr>
          <p:cNvPr id="7" name="Alatunnisteen paikkamerkki 4">
            <a:extLst>
              <a:ext uri="{FF2B5EF4-FFF2-40B4-BE49-F238E27FC236}">
                <a16:creationId xmlns:a16="http://schemas.microsoft.com/office/drawing/2014/main" id="{A0DB2C37-2FDA-3841-AA5F-0F915E56C8A0}"/>
              </a:ext>
            </a:extLst>
          </p:cNvPr>
          <p:cNvSpPr>
            <a:spLocks noGrp="1"/>
          </p:cNvSpPr>
          <p:nvPr>
            <p:ph type="ftr" sz="quarter" idx="3"/>
          </p:nvPr>
        </p:nvSpPr>
        <p:spPr>
          <a:xfrm>
            <a:off x="4038601" y="6658689"/>
            <a:ext cx="5321300" cy="188595"/>
          </a:xfrm>
          <a:prstGeom prst="rect">
            <a:avLst/>
          </a:prstGeom>
        </p:spPr>
        <p:txBody>
          <a:bodyPr vert="horz" lIns="0" tIns="0" rIns="0" bIns="0" rtlCol="0" anchor="ctr">
            <a:noAutofit/>
          </a:bodyPr>
          <a:lstStyle>
            <a:lvl1pPr algn="ctr">
              <a:defRPr sz="900" b="1">
                <a:solidFill>
                  <a:schemeClr val="tx2"/>
                </a:solidFill>
              </a:defRPr>
            </a:lvl1pPr>
          </a:lstStyle>
          <a:p>
            <a:pPr algn="r"/>
            <a:r>
              <a:rPr lang="fi-FI"/>
              <a:t>@Akatemia_STN  #StrateginenTutkimus</a:t>
            </a:r>
          </a:p>
        </p:txBody>
      </p:sp>
      <p:sp>
        <p:nvSpPr>
          <p:cNvPr id="8" name="Päivämäärän paikkamerkki 3">
            <a:extLst>
              <a:ext uri="{FF2B5EF4-FFF2-40B4-BE49-F238E27FC236}">
                <a16:creationId xmlns:a16="http://schemas.microsoft.com/office/drawing/2014/main" id="{50649043-E980-3A45-B084-29FE5FD753A3}"/>
              </a:ext>
            </a:extLst>
          </p:cNvPr>
          <p:cNvSpPr>
            <a:spLocks noGrp="1"/>
          </p:cNvSpPr>
          <p:nvPr>
            <p:ph type="dt" sz="half" idx="2"/>
          </p:nvPr>
        </p:nvSpPr>
        <p:spPr>
          <a:xfrm>
            <a:off x="9563102" y="6658689"/>
            <a:ext cx="815975" cy="188595"/>
          </a:xfrm>
          <a:prstGeom prst="rect">
            <a:avLst/>
          </a:prstGeom>
        </p:spPr>
        <p:txBody>
          <a:bodyPr vert="horz" lIns="0" tIns="0" rIns="0" bIns="0" rtlCol="0" anchor="ctr">
            <a:noAutofit/>
          </a:bodyPr>
          <a:lstStyle>
            <a:lvl1pPr algn="ctr">
              <a:defRPr sz="900" b="1">
                <a:solidFill>
                  <a:schemeClr val="tx2"/>
                </a:solidFill>
              </a:defRPr>
            </a:lvl1pPr>
          </a:lstStyle>
          <a:p>
            <a:fld id="{269BAFD0-8F56-4774-ACA5-0D64D084E253}" type="datetime1">
              <a:rPr lang="fi-FI" smtClean="0"/>
              <a:pPr/>
              <a:t>29.1.2025</a:t>
            </a:fld>
            <a:endParaRPr lang="fi-FI"/>
          </a:p>
        </p:txBody>
      </p:sp>
      <p:sp>
        <p:nvSpPr>
          <p:cNvPr id="9" name="Dian numeron paikkamerkki 5">
            <a:extLst>
              <a:ext uri="{FF2B5EF4-FFF2-40B4-BE49-F238E27FC236}">
                <a16:creationId xmlns:a16="http://schemas.microsoft.com/office/drawing/2014/main" id="{5EE783E1-B342-514C-93AD-010AECED496D}"/>
              </a:ext>
            </a:extLst>
          </p:cNvPr>
          <p:cNvSpPr>
            <a:spLocks noGrp="1"/>
          </p:cNvSpPr>
          <p:nvPr>
            <p:ph type="sldNum" sz="quarter" idx="4"/>
          </p:nvPr>
        </p:nvSpPr>
        <p:spPr>
          <a:xfrm>
            <a:off x="11118850" y="6658689"/>
            <a:ext cx="698501" cy="188595"/>
          </a:xfrm>
          <a:prstGeom prst="rect">
            <a:avLst/>
          </a:prstGeom>
        </p:spPr>
        <p:txBody>
          <a:bodyPr vert="horz" lIns="0" tIns="0" rIns="0" bIns="0" rtlCol="0" anchor="ctr">
            <a:noAutofit/>
          </a:bodyPr>
          <a:lstStyle>
            <a:lvl1pPr algn="ctr">
              <a:defRPr sz="900" b="1">
                <a:solidFill>
                  <a:schemeClr val="tx2"/>
                </a:solidFill>
              </a:defRPr>
            </a:lvl1pPr>
          </a:lstStyle>
          <a:p>
            <a:fld id="{2440C4D5-721B-4CEA-85F8-7737A3483459}" type="slidenum">
              <a:rPr lang="fi-FI" smtClean="0"/>
              <a:pPr/>
              <a:t>‹#›</a:t>
            </a:fld>
            <a:endParaRPr lang="fi-FI"/>
          </a:p>
        </p:txBody>
      </p:sp>
      <p:pic>
        <p:nvPicPr>
          <p:cNvPr id="10" name="Kuva 9">
            <a:extLst>
              <a:ext uri="{FF2B5EF4-FFF2-40B4-BE49-F238E27FC236}">
                <a16:creationId xmlns:a16="http://schemas.microsoft.com/office/drawing/2014/main" id="{4CDC0BF7-E9D0-084C-8F42-5A0420995A66}"/>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032762" y="6164525"/>
            <a:ext cx="869113" cy="313847"/>
          </a:xfrm>
          <a:prstGeom prst="rect">
            <a:avLst/>
          </a:prstGeom>
        </p:spPr>
      </p:pic>
      <p:pic>
        <p:nvPicPr>
          <p:cNvPr id="11" name="Kuva 10">
            <a:extLst>
              <a:ext uri="{FF2B5EF4-FFF2-40B4-BE49-F238E27FC236}">
                <a16:creationId xmlns:a16="http://schemas.microsoft.com/office/drawing/2014/main" id="{C3E38C19-4E90-8148-8912-5607CE3FBE8B}"/>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0415" y="176739"/>
            <a:ext cx="2774731" cy="633821"/>
          </a:xfrm>
          <a:prstGeom prst="rect">
            <a:avLst/>
          </a:prstGeom>
        </p:spPr>
      </p:pic>
    </p:spTree>
    <p:extLst>
      <p:ext uri="{BB962C8B-B14F-4D97-AF65-F5344CB8AC3E}">
        <p14:creationId xmlns:p14="http://schemas.microsoft.com/office/powerpoint/2010/main" val="4545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san ylätunniste purpur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B74952D3-029D-5048-8AD1-DDDE046FC97C}"/>
              </a:ext>
            </a:extLst>
          </p:cNvPr>
          <p:cNvSpPr>
            <a:spLocks noGrp="1"/>
          </p:cNvSpPr>
          <p:nvPr>
            <p:ph type="title"/>
          </p:nvPr>
        </p:nvSpPr>
        <p:spPr>
          <a:xfrm>
            <a:off x="831851" y="2185193"/>
            <a:ext cx="10515600" cy="2852737"/>
          </a:xfrm>
        </p:spPr>
        <p:txBody>
          <a:bodyPr anchor="ctr">
            <a:normAutofit/>
          </a:bodyPr>
          <a:lstStyle>
            <a:lvl1pPr algn="ctr">
              <a:defRPr sz="3800">
                <a:solidFill>
                  <a:schemeClr val="tx2"/>
                </a:solidFill>
              </a:defRPr>
            </a:lvl1pPr>
          </a:lstStyle>
          <a:p>
            <a:r>
              <a:rPr lang="fi-FI"/>
              <a:t>Muokkaa ots. perustyyl. napsautt.</a:t>
            </a:r>
            <a:endParaRPr lang="en-US"/>
          </a:p>
        </p:txBody>
      </p:sp>
      <p:sp>
        <p:nvSpPr>
          <p:cNvPr id="6" name="Rectangle 8">
            <a:extLst>
              <a:ext uri="{FF2B5EF4-FFF2-40B4-BE49-F238E27FC236}">
                <a16:creationId xmlns:a16="http://schemas.microsoft.com/office/drawing/2014/main" id="{F98D5C6C-D8F3-7C42-B3FE-9006FEB5AE8F}"/>
              </a:ext>
              <a:ext uri="{C183D7F6-B498-43B3-948B-1728B52AA6E4}">
                <adec:decorative xmlns:adec="http://schemas.microsoft.com/office/drawing/2017/decorative" val="1"/>
              </a:ext>
            </a:extLst>
          </p:cNvPr>
          <p:cNvSpPr>
            <a:spLocks noChangeArrowheads="1"/>
          </p:cNvSpPr>
          <p:nvPr userDrawn="1"/>
        </p:nvSpPr>
        <p:spPr bwMode="gray">
          <a:xfrm>
            <a:off x="0" y="6637661"/>
            <a:ext cx="12192000" cy="219583"/>
          </a:xfrm>
          <a:prstGeom prst="rect">
            <a:avLst/>
          </a:prstGeom>
          <a:solidFill>
            <a:srgbClr val="EEF5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fi-FI" sz="1800" noProof="0"/>
          </a:p>
        </p:txBody>
      </p:sp>
      <p:sp>
        <p:nvSpPr>
          <p:cNvPr id="7" name="Alatunnisteen paikkamerkki 4">
            <a:extLst>
              <a:ext uri="{FF2B5EF4-FFF2-40B4-BE49-F238E27FC236}">
                <a16:creationId xmlns:a16="http://schemas.microsoft.com/office/drawing/2014/main" id="{47D7B74A-0837-6949-B16C-195F4AF703CB}"/>
              </a:ext>
            </a:extLst>
          </p:cNvPr>
          <p:cNvSpPr>
            <a:spLocks noGrp="1"/>
          </p:cNvSpPr>
          <p:nvPr>
            <p:ph type="ftr" sz="quarter" idx="3"/>
          </p:nvPr>
        </p:nvSpPr>
        <p:spPr>
          <a:xfrm>
            <a:off x="4038601" y="6658689"/>
            <a:ext cx="5321300" cy="188595"/>
          </a:xfrm>
          <a:prstGeom prst="rect">
            <a:avLst/>
          </a:prstGeom>
        </p:spPr>
        <p:txBody>
          <a:bodyPr vert="horz" lIns="0" tIns="0" rIns="0" bIns="0" rtlCol="0" anchor="ctr">
            <a:noAutofit/>
          </a:bodyPr>
          <a:lstStyle>
            <a:lvl1pPr algn="ctr">
              <a:defRPr sz="900" b="1">
                <a:solidFill>
                  <a:schemeClr val="tx2"/>
                </a:solidFill>
              </a:defRPr>
            </a:lvl1pPr>
          </a:lstStyle>
          <a:p>
            <a:pPr algn="r"/>
            <a:r>
              <a:rPr lang="fi-FI"/>
              <a:t>@Akatemia_STN  #StrateginenTutkimus</a:t>
            </a:r>
          </a:p>
        </p:txBody>
      </p:sp>
      <p:sp>
        <p:nvSpPr>
          <p:cNvPr id="8" name="Päivämäärän paikkamerkki 3">
            <a:extLst>
              <a:ext uri="{FF2B5EF4-FFF2-40B4-BE49-F238E27FC236}">
                <a16:creationId xmlns:a16="http://schemas.microsoft.com/office/drawing/2014/main" id="{A23EC89D-8468-6A49-91C5-317C51032AAC}"/>
              </a:ext>
            </a:extLst>
          </p:cNvPr>
          <p:cNvSpPr>
            <a:spLocks noGrp="1"/>
          </p:cNvSpPr>
          <p:nvPr>
            <p:ph type="dt" sz="half" idx="2"/>
          </p:nvPr>
        </p:nvSpPr>
        <p:spPr>
          <a:xfrm>
            <a:off x="9563102" y="6658689"/>
            <a:ext cx="815975" cy="188595"/>
          </a:xfrm>
          <a:prstGeom prst="rect">
            <a:avLst/>
          </a:prstGeom>
        </p:spPr>
        <p:txBody>
          <a:bodyPr vert="horz" lIns="0" tIns="0" rIns="0" bIns="0" rtlCol="0" anchor="ctr">
            <a:noAutofit/>
          </a:bodyPr>
          <a:lstStyle>
            <a:lvl1pPr algn="ctr">
              <a:defRPr sz="900" b="1">
                <a:solidFill>
                  <a:schemeClr val="tx2"/>
                </a:solidFill>
              </a:defRPr>
            </a:lvl1pPr>
          </a:lstStyle>
          <a:p>
            <a:fld id="{363DACA8-D5C3-4199-9ADB-E9ED6A9A8799}" type="datetime1">
              <a:rPr lang="fi-FI" smtClean="0"/>
              <a:pPr/>
              <a:t>29.1.2025</a:t>
            </a:fld>
            <a:endParaRPr lang="fi-FI"/>
          </a:p>
        </p:txBody>
      </p:sp>
      <p:sp>
        <p:nvSpPr>
          <p:cNvPr id="9" name="Dian numeron paikkamerkki 5">
            <a:extLst>
              <a:ext uri="{FF2B5EF4-FFF2-40B4-BE49-F238E27FC236}">
                <a16:creationId xmlns:a16="http://schemas.microsoft.com/office/drawing/2014/main" id="{5871ACF5-1733-414D-B928-8AFA73BBB733}"/>
              </a:ext>
            </a:extLst>
          </p:cNvPr>
          <p:cNvSpPr>
            <a:spLocks noGrp="1"/>
          </p:cNvSpPr>
          <p:nvPr>
            <p:ph type="sldNum" sz="quarter" idx="4"/>
          </p:nvPr>
        </p:nvSpPr>
        <p:spPr>
          <a:xfrm>
            <a:off x="11118850" y="6658689"/>
            <a:ext cx="698501" cy="188595"/>
          </a:xfrm>
          <a:prstGeom prst="rect">
            <a:avLst/>
          </a:prstGeom>
        </p:spPr>
        <p:txBody>
          <a:bodyPr vert="horz" lIns="0" tIns="0" rIns="0" bIns="0" rtlCol="0" anchor="ctr">
            <a:noAutofit/>
          </a:bodyPr>
          <a:lstStyle>
            <a:lvl1pPr algn="ctr">
              <a:defRPr sz="900" b="1">
                <a:solidFill>
                  <a:schemeClr val="tx2"/>
                </a:solidFill>
              </a:defRPr>
            </a:lvl1pPr>
          </a:lstStyle>
          <a:p>
            <a:fld id="{2440C4D5-721B-4CEA-85F8-7737A3483459}" type="slidenum">
              <a:rPr lang="fi-FI" smtClean="0"/>
              <a:pPr/>
              <a:t>‹#›</a:t>
            </a:fld>
            <a:endParaRPr lang="fi-FI"/>
          </a:p>
        </p:txBody>
      </p:sp>
      <p:pic>
        <p:nvPicPr>
          <p:cNvPr id="10" name="Kuva 9">
            <a:extLst>
              <a:ext uri="{FF2B5EF4-FFF2-40B4-BE49-F238E27FC236}">
                <a16:creationId xmlns:a16="http://schemas.microsoft.com/office/drawing/2014/main" id="{8909C440-1EB5-8C49-B39E-C24731492241}"/>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032762" y="6164525"/>
            <a:ext cx="869113" cy="313847"/>
          </a:xfrm>
          <a:prstGeom prst="rect">
            <a:avLst/>
          </a:prstGeom>
        </p:spPr>
      </p:pic>
      <p:pic>
        <p:nvPicPr>
          <p:cNvPr id="11" name="Kuva 10">
            <a:extLst>
              <a:ext uri="{FF2B5EF4-FFF2-40B4-BE49-F238E27FC236}">
                <a16:creationId xmlns:a16="http://schemas.microsoft.com/office/drawing/2014/main" id="{4164B720-865D-934B-915F-79A28EB41D82}"/>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0415" y="176739"/>
            <a:ext cx="2774731" cy="633821"/>
          </a:xfrm>
          <a:prstGeom prst="rect">
            <a:avLst/>
          </a:prstGeom>
        </p:spPr>
      </p:pic>
    </p:spTree>
    <p:extLst>
      <p:ext uri="{BB962C8B-B14F-4D97-AF65-F5344CB8AC3E}">
        <p14:creationId xmlns:p14="http://schemas.microsoft.com/office/powerpoint/2010/main" val="47577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7C181-79B0-9586-50C3-A3AD563B2373}"/>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3DEDCF5D-DAE9-C929-493C-739DB0F8B5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5CC42E7-5F00-F90B-DD1B-E2FC25D503C8}"/>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97410380-DDB7-66B1-D91A-D2886E75D081}"/>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9FECB6D6-C347-042E-1FE6-0BEC5A99DEDB}"/>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422787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2E8B8-46E6-2CD4-DD34-F571A5E0C6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C2E6D6BB-E713-F628-8EFB-705C971762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F51767-3E55-D40A-C74B-471AE458568F}"/>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8B352D42-E09B-92B2-FBD4-B5DAE4262B9A}"/>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2D03B678-D8A7-A694-75D8-D4CC96793591}"/>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1226939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A801E-234E-F055-92AF-76BB28184DEC}"/>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13216F22-5048-183A-666D-0910066329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a:extLst>
              <a:ext uri="{FF2B5EF4-FFF2-40B4-BE49-F238E27FC236}">
                <a16:creationId xmlns:a16="http://schemas.microsoft.com/office/drawing/2014/main" id="{03AE3F0B-CFA8-3924-3907-5F7905E82C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a:extLst>
              <a:ext uri="{FF2B5EF4-FFF2-40B4-BE49-F238E27FC236}">
                <a16:creationId xmlns:a16="http://schemas.microsoft.com/office/drawing/2014/main" id="{9DB435C0-710A-4F50-AAE9-F568ECAB630C}"/>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6" name="Footer Placeholder 5">
            <a:extLst>
              <a:ext uri="{FF2B5EF4-FFF2-40B4-BE49-F238E27FC236}">
                <a16:creationId xmlns:a16="http://schemas.microsoft.com/office/drawing/2014/main" id="{056131DC-56A6-289F-2AE9-9F9801D85E91}"/>
              </a:ext>
            </a:extLst>
          </p:cNvPr>
          <p:cNvSpPr>
            <a:spLocks noGrp="1"/>
          </p:cNvSpPr>
          <p:nvPr>
            <p:ph type="ftr" sz="quarter" idx="11"/>
          </p:nvPr>
        </p:nvSpPr>
        <p:spPr/>
        <p:txBody>
          <a:bodyPr/>
          <a:lstStyle/>
          <a:p>
            <a:endParaRPr lang="fi-FI"/>
          </a:p>
        </p:txBody>
      </p:sp>
      <p:sp>
        <p:nvSpPr>
          <p:cNvPr id="7" name="Slide Number Placeholder 6">
            <a:extLst>
              <a:ext uri="{FF2B5EF4-FFF2-40B4-BE49-F238E27FC236}">
                <a16:creationId xmlns:a16="http://schemas.microsoft.com/office/drawing/2014/main" id="{D1CD9CD2-80E5-7347-8416-99BF3642868F}"/>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557728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BDDF7-2C6A-FD29-E786-FAB758245989}"/>
              </a:ext>
            </a:extLst>
          </p:cNvPr>
          <p:cNvSpPr>
            <a:spLocks noGrp="1"/>
          </p:cNvSpPr>
          <p:nvPr>
            <p:ph type="title"/>
          </p:nvPr>
        </p:nvSpPr>
        <p:spPr>
          <a:xfrm>
            <a:off x="839788" y="365125"/>
            <a:ext cx="10515600" cy="1325563"/>
          </a:xfrm>
        </p:spPr>
        <p:txBody>
          <a:bodyPr/>
          <a:lstStyle/>
          <a:p>
            <a:r>
              <a:rPr lang="en-US"/>
              <a:t>Click to edit Master title style</a:t>
            </a:r>
            <a:endParaRPr lang="fi-FI"/>
          </a:p>
        </p:txBody>
      </p:sp>
      <p:sp>
        <p:nvSpPr>
          <p:cNvPr id="3" name="Text Placeholder 2">
            <a:extLst>
              <a:ext uri="{FF2B5EF4-FFF2-40B4-BE49-F238E27FC236}">
                <a16:creationId xmlns:a16="http://schemas.microsoft.com/office/drawing/2014/main" id="{C899BDB8-D408-AD8C-C4C5-0BA2FF112C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B5EC61-251D-1758-B7F2-BCE02BB399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a:extLst>
              <a:ext uri="{FF2B5EF4-FFF2-40B4-BE49-F238E27FC236}">
                <a16:creationId xmlns:a16="http://schemas.microsoft.com/office/drawing/2014/main" id="{13D9A945-4FD5-8757-A534-24F0582608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E0D0EC-D7C1-A12C-A6B7-1F37527A0A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a:extLst>
              <a:ext uri="{FF2B5EF4-FFF2-40B4-BE49-F238E27FC236}">
                <a16:creationId xmlns:a16="http://schemas.microsoft.com/office/drawing/2014/main" id="{B4F470DA-2F8B-E1DD-632C-350B663C7733}"/>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8" name="Footer Placeholder 7">
            <a:extLst>
              <a:ext uri="{FF2B5EF4-FFF2-40B4-BE49-F238E27FC236}">
                <a16:creationId xmlns:a16="http://schemas.microsoft.com/office/drawing/2014/main" id="{2A05CA8E-7EC3-E074-E8B5-895DF9113DBE}"/>
              </a:ext>
            </a:extLst>
          </p:cNvPr>
          <p:cNvSpPr>
            <a:spLocks noGrp="1"/>
          </p:cNvSpPr>
          <p:nvPr>
            <p:ph type="ftr" sz="quarter" idx="11"/>
          </p:nvPr>
        </p:nvSpPr>
        <p:spPr/>
        <p:txBody>
          <a:bodyPr/>
          <a:lstStyle/>
          <a:p>
            <a:endParaRPr lang="fi-FI"/>
          </a:p>
        </p:txBody>
      </p:sp>
      <p:sp>
        <p:nvSpPr>
          <p:cNvPr id="9" name="Slide Number Placeholder 8">
            <a:extLst>
              <a:ext uri="{FF2B5EF4-FFF2-40B4-BE49-F238E27FC236}">
                <a16:creationId xmlns:a16="http://schemas.microsoft.com/office/drawing/2014/main" id="{0C9439E7-E5D3-6D29-68A9-8BBB37FCA026}"/>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114200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B235E-A005-43CC-934F-C92D64DC5B66}"/>
              </a:ext>
            </a:extLst>
          </p:cNvPr>
          <p:cNvSpPr>
            <a:spLocks noGrp="1"/>
          </p:cNvSpPr>
          <p:nvPr>
            <p:ph type="title"/>
          </p:nvPr>
        </p:nvSpPr>
        <p:spPr/>
        <p:txBody>
          <a:bodyPr/>
          <a:lstStyle/>
          <a:p>
            <a:r>
              <a:rPr lang="en-US"/>
              <a:t>Click to edit Master title style</a:t>
            </a:r>
            <a:endParaRPr lang="fi-FI"/>
          </a:p>
        </p:txBody>
      </p:sp>
      <p:sp>
        <p:nvSpPr>
          <p:cNvPr id="3" name="Date Placeholder 2">
            <a:extLst>
              <a:ext uri="{FF2B5EF4-FFF2-40B4-BE49-F238E27FC236}">
                <a16:creationId xmlns:a16="http://schemas.microsoft.com/office/drawing/2014/main" id="{D28F6B10-4FF7-60AE-502F-E868032E142D}"/>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4" name="Footer Placeholder 3">
            <a:extLst>
              <a:ext uri="{FF2B5EF4-FFF2-40B4-BE49-F238E27FC236}">
                <a16:creationId xmlns:a16="http://schemas.microsoft.com/office/drawing/2014/main" id="{37E8552D-FAF0-C1C7-65B9-73C4469515D0}"/>
              </a:ext>
            </a:extLst>
          </p:cNvPr>
          <p:cNvSpPr>
            <a:spLocks noGrp="1"/>
          </p:cNvSpPr>
          <p:nvPr>
            <p:ph type="ftr" sz="quarter" idx="11"/>
          </p:nvPr>
        </p:nvSpPr>
        <p:spPr/>
        <p:txBody>
          <a:bodyPr/>
          <a:lstStyle/>
          <a:p>
            <a:endParaRPr lang="fi-FI"/>
          </a:p>
        </p:txBody>
      </p:sp>
      <p:sp>
        <p:nvSpPr>
          <p:cNvPr id="5" name="Slide Number Placeholder 4">
            <a:extLst>
              <a:ext uri="{FF2B5EF4-FFF2-40B4-BE49-F238E27FC236}">
                <a16:creationId xmlns:a16="http://schemas.microsoft.com/office/drawing/2014/main" id="{85C3B920-0161-1D14-5B40-10DCC424AD33}"/>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22394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9DDF00-C4D5-0BBE-640D-2406DBC93A72}"/>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3" name="Footer Placeholder 2">
            <a:extLst>
              <a:ext uri="{FF2B5EF4-FFF2-40B4-BE49-F238E27FC236}">
                <a16:creationId xmlns:a16="http://schemas.microsoft.com/office/drawing/2014/main" id="{2504F92C-19B3-CF73-991B-21F8A285E467}"/>
              </a:ext>
            </a:extLst>
          </p:cNvPr>
          <p:cNvSpPr>
            <a:spLocks noGrp="1"/>
          </p:cNvSpPr>
          <p:nvPr>
            <p:ph type="ftr" sz="quarter" idx="11"/>
          </p:nvPr>
        </p:nvSpPr>
        <p:spPr/>
        <p:txBody>
          <a:bodyPr/>
          <a:lstStyle/>
          <a:p>
            <a:endParaRPr lang="fi-FI"/>
          </a:p>
        </p:txBody>
      </p:sp>
      <p:sp>
        <p:nvSpPr>
          <p:cNvPr id="4" name="Slide Number Placeholder 3">
            <a:extLst>
              <a:ext uri="{FF2B5EF4-FFF2-40B4-BE49-F238E27FC236}">
                <a16:creationId xmlns:a16="http://schemas.microsoft.com/office/drawing/2014/main" id="{A599AE8B-0086-F42C-7B5C-35501FF729E2}"/>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880050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53216-4E08-C24B-6B1B-42762C9E97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77FA01E6-704D-1C11-37AD-A21DB26B7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97EEE09B-2F7D-FDE1-27E7-C33D0D7E70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0544BA-70C6-680A-6A6D-5F2F36005EF6}"/>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6" name="Footer Placeholder 5">
            <a:extLst>
              <a:ext uri="{FF2B5EF4-FFF2-40B4-BE49-F238E27FC236}">
                <a16:creationId xmlns:a16="http://schemas.microsoft.com/office/drawing/2014/main" id="{730B8D4E-B643-B6CA-8A25-E171D3D3E09C}"/>
              </a:ext>
            </a:extLst>
          </p:cNvPr>
          <p:cNvSpPr>
            <a:spLocks noGrp="1"/>
          </p:cNvSpPr>
          <p:nvPr>
            <p:ph type="ftr" sz="quarter" idx="11"/>
          </p:nvPr>
        </p:nvSpPr>
        <p:spPr/>
        <p:txBody>
          <a:bodyPr/>
          <a:lstStyle/>
          <a:p>
            <a:endParaRPr lang="fi-FI"/>
          </a:p>
        </p:txBody>
      </p:sp>
      <p:sp>
        <p:nvSpPr>
          <p:cNvPr id="7" name="Slide Number Placeholder 6">
            <a:extLst>
              <a:ext uri="{FF2B5EF4-FFF2-40B4-BE49-F238E27FC236}">
                <a16:creationId xmlns:a16="http://schemas.microsoft.com/office/drawing/2014/main" id="{0A731CA3-103E-8436-2D69-0DD94B64D1C9}"/>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4213535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841EC-378C-60C8-DEBF-076CCCECF4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Picture Placeholder 2">
            <a:extLst>
              <a:ext uri="{FF2B5EF4-FFF2-40B4-BE49-F238E27FC236}">
                <a16:creationId xmlns:a16="http://schemas.microsoft.com/office/drawing/2014/main" id="{10650F31-48DA-CF76-17BE-4CF62E077E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xt Placeholder 3">
            <a:extLst>
              <a:ext uri="{FF2B5EF4-FFF2-40B4-BE49-F238E27FC236}">
                <a16:creationId xmlns:a16="http://schemas.microsoft.com/office/drawing/2014/main" id="{90044871-F9AB-DFE9-D7A3-64B71DEDB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A26F81-1191-D95E-41A3-E853F43B01D6}"/>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6" name="Footer Placeholder 5">
            <a:extLst>
              <a:ext uri="{FF2B5EF4-FFF2-40B4-BE49-F238E27FC236}">
                <a16:creationId xmlns:a16="http://schemas.microsoft.com/office/drawing/2014/main" id="{A3A8900E-A70F-68C4-C8DE-7E65E0A7397D}"/>
              </a:ext>
            </a:extLst>
          </p:cNvPr>
          <p:cNvSpPr>
            <a:spLocks noGrp="1"/>
          </p:cNvSpPr>
          <p:nvPr>
            <p:ph type="ftr" sz="quarter" idx="11"/>
          </p:nvPr>
        </p:nvSpPr>
        <p:spPr/>
        <p:txBody>
          <a:bodyPr/>
          <a:lstStyle/>
          <a:p>
            <a:endParaRPr lang="fi-FI"/>
          </a:p>
        </p:txBody>
      </p:sp>
      <p:sp>
        <p:nvSpPr>
          <p:cNvPr id="7" name="Slide Number Placeholder 6">
            <a:extLst>
              <a:ext uri="{FF2B5EF4-FFF2-40B4-BE49-F238E27FC236}">
                <a16:creationId xmlns:a16="http://schemas.microsoft.com/office/drawing/2014/main" id="{6F77769B-50A0-BFAB-0E5F-255001F2FDBD}"/>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309652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BE5DCE-F071-1B1E-7D37-C444FE9308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7D141DC1-0BBF-475C-3E22-0B086D2FE9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7F2DC6-8138-9C7A-A937-A16149C1A9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6F9953B7-63ED-384E-BF20-50FEC65D5F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Slide Number Placeholder 5">
            <a:extLst>
              <a:ext uri="{FF2B5EF4-FFF2-40B4-BE49-F238E27FC236}">
                <a16:creationId xmlns:a16="http://schemas.microsoft.com/office/drawing/2014/main" id="{A3C9E80E-6684-58B6-E302-93AF9FF41A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8FA436-12E5-4038-B8DC-03A21C6E2FEF}" type="slidenum">
              <a:rPr lang="fi-FI" smtClean="0"/>
              <a:t>‹#›</a:t>
            </a:fld>
            <a:endParaRPr lang="fi-FI"/>
          </a:p>
        </p:txBody>
      </p:sp>
    </p:spTree>
    <p:extLst>
      <p:ext uri="{BB962C8B-B14F-4D97-AF65-F5344CB8AC3E}">
        <p14:creationId xmlns:p14="http://schemas.microsoft.com/office/powerpoint/2010/main" val="3021780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a:xfrm>
            <a:off x="1524000" y="2971525"/>
            <a:ext cx="9144000" cy="914950"/>
          </a:xfrm>
        </p:spPr>
        <p:txBody>
          <a:bodyPr>
            <a:normAutofit fontScale="90000"/>
          </a:bodyPr>
          <a:lstStyle/>
          <a:p>
            <a:r>
              <a:rPr lang="fi-FI" sz="5400" b="1" noProof="0" dirty="0">
                <a:latin typeface="Source Sans Pro" panose="020B0503030403020204" pitchFamily="34" charset="0"/>
                <a:ea typeface="Source Sans Pro" panose="020B0503030403020204" pitchFamily="34" charset="0"/>
              </a:rPr>
              <a:t>Opettaja–oppilas-vuorovaikutus</a:t>
            </a:r>
          </a:p>
        </p:txBody>
      </p:sp>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071" y="239370"/>
            <a:ext cx="1306946" cy="1311303"/>
          </a:xfrm>
          <a:prstGeom prst="rect">
            <a:avLst/>
          </a:prstGeom>
        </p:spPr>
      </p:pic>
      <p:grpSp>
        <p:nvGrpSpPr>
          <p:cNvPr id="4" name="Ryhmä 3">
            <a:extLst>
              <a:ext uri="{FF2B5EF4-FFF2-40B4-BE49-F238E27FC236}">
                <a16:creationId xmlns:a16="http://schemas.microsoft.com/office/drawing/2014/main" id="{9BC3E0B3-D6AD-7315-7D3F-89406910A369}"/>
              </a:ext>
            </a:extLst>
          </p:cNvPr>
          <p:cNvGrpSpPr/>
          <p:nvPr/>
        </p:nvGrpSpPr>
        <p:grpSpPr>
          <a:xfrm>
            <a:off x="10401006" y="297852"/>
            <a:ext cx="1484923" cy="1252821"/>
            <a:chOff x="10525561" y="239477"/>
            <a:chExt cx="1484923" cy="1252821"/>
          </a:xfrm>
        </p:grpSpPr>
        <p:sp>
          <p:nvSpPr>
            <p:cNvPr id="5" name="Suorakulmio 4">
              <a:extLst>
                <a:ext uri="{FF2B5EF4-FFF2-40B4-BE49-F238E27FC236}">
                  <a16:creationId xmlns:a16="http://schemas.microsoft.com/office/drawing/2014/main" id="{0A8633A0-8505-C2B1-042A-0837039FE53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kstiruutu 6">
              <a:extLst>
                <a:ext uri="{FF2B5EF4-FFF2-40B4-BE49-F238E27FC236}">
                  <a16:creationId xmlns:a16="http://schemas.microsoft.com/office/drawing/2014/main" id="{3E0FA1BE-9B10-CDDE-A00F-C54D5940442D}"/>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8" name="Kuva 7" descr="Kuva palapelin palasta. Kuva viittaa vuorovaikutusta tukevaan interventioaktiviteettiin.">
              <a:extLst>
                <a:ext uri="{FF2B5EF4-FFF2-40B4-BE49-F238E27FC236}">
                  <a16:creationId xmlns:a16="http://schemas.microsoft.com/office/drawing/2014/main" id="{889E430B-898D-50F2-BB43-829B179BA8E7}"/>
                </a:ext>
              </a:extLst>
            </p:cNvPr>
            <p:cNvPicPr>
              <a:picLocks noChangeAspect="1"/>
            </p:cNvPicPr>
            <p:nvPr/>
          </p:nvPicPr>
          <p:blipFill>
            <a:blip r:embed="rId4"/>
            <a:stretch>
              <a:fillRect/>
            </a:stretch>
          </p:blipFill>
          <p:spPr>
            <a:xfrm>
              <a:off x="10749396" y="321321"/>
              <a:ext cx="1037252" cy="899248"/>
            </a:xfrm>
            <a:prstGeom prst="rect">
              <a:avLst/>
            </a:prstGeom>
          </p:spPr>
        </p:pic>
      </p:grpSp>
    </p:spTree>
    <p:extLst>
      <p:ext uri="{BB962C8B-B14F-4D97-AF65-F5344CB8AC3E}">
        <p14:creationId xmlns:p14="http://schemas.microsoft.com/office/powerpoint/2010/main" val="725325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grpSp>
        <p:nvGrpSpPr>
          <p:cNvPr id="2" name="Group 1" descr="Kuva, joka kuvaa harjoitusta. Yläpuolella punainen ja alapuolella vihreä laatikko, jotka kuvaavat paperiarkkeja. ”Paperiarkkien” päällä on kuvitteellisten oppilaiden nimiä.">
            <a:extLst>
              <a:ext uri="{FF2B5EF4-FFF2-40B4-BE49-F238E27FC236}">
                <a16:creationId xmlns:a16="http://schemas.microsoft.com/office/drawing/2014/main" id="{A7839552-9A09-E00C-6A02-A8A7E87B1276}"/>
              </a:ext>
            </a:extLst>
          </p:cNvPr>
          <p:cNvGrpSpPr/>
          <p:nvPr/>
        </p:nvGrpSpPr>
        <p:grpSpPr>
          <a:xfrm>
            <a:off x="9665547" y="3891864"/>
            <a:ext cx="2309399" cy="2624578"/>
            <a:chOff x="9199937" y="1669440"/>
            <a:chExt cx="1734836" cy="2055781"/>
          </a:xfrm>
        </p:grpSpPr>
        <p:sp>
          <p:nvSpPr>
            <p:cNvPr id="5" name="TextBox 4">
              <a:extLst>
                <a:ext uri="{FF2B5EF4-FFF2-40B4-BE49-F238E27FC236}">
                  <a16:creationId xmlns:a16="http://schemas.microsoft.com/office/drawing/2014/main" id="{B0243105-BF03-BA90-F968-5B5ED4DE7FD9}"/>
                </a:ext>
              </a:extLst>
            </p:cNvPr>
            <p:cNvSpPr txBox="1"/>
            <p:nvPr/>
          </p:nvSpPr>
          <p:spPr>
            <a:xfrm>
              <a:off x="9236692" y="1669440"/>
              <a:ext cx="1582424" cy="1059418"/>
            </a:xfrm>
            <a:prstGeom prst="rect">
              <a:avLst/>
            </a:prstGeom>
            <a:solidFill>
              <a:srgbClr val="F93B27"/>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a:ln>
                  <a:noFill/>
                </a:ln>
                <a:solidFill>
                  <a:prstClr val="black"/>
                </a:solidFill>
                <a:effectLst/>
                <a:uLnTx/>
                <a:uFillTx/>
                <a:latin typeface="Source Sans Pro"/>
              </a:endParaRPr>
            </a:p>
          </p:txBody>
        </p:sp>
        <p:sp>
          <p:nvSpPr>
            <p:cNvPr id="8" name="TextBox 7">
              <a:extLst>
                <a:ext uri="{FF2B5EF4-FFF2-40B4-BE49-F238E27FC236}">
                  <a16:creationId xmlns:a16="http://schemas.microsoft.com/office/drawing/2014/main" id="{C0D47590-5F90-C591-6303-87152DB8DD38}"/>
                </a:ext>
              </a:extLst>
            </p:cNvPr>
            <p:cNvSpPr txBox="1"/>
            <p:nvPr/>
          </p:nvSpPr>
          <p:spPr>
            <a:xfrm>
              <a:off x="9236692" y="2729104"/>
              <a:ext cx="1582424" cy="996117"/>
            </a:xfrm>
            <a:prstGeom prst="rect">
              <a:avLst/>
            </a:prstGeom>
            <a:solidFill>
              <a:srgbClr val="519B2F">
                <a:lumMod val="60000"/>
                <a:lumOff val="4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a:ln>
                  <a:noFill/>
                </a:ln>
                <a:solidFill>
                  <a:prstClr val="black"/>
                </a:solidFill>
                <a:effectLst/>
                <a:uLnTx/>
                <a:uFillTx/>
                <a:latin typeface="Source Sans Pro"/>
              </a:endParaRPr>
            </a:p>
          </p:txBody>
        </p:sp>
        <p:sp>
          <p:nvSpPr>
            <p:cNvPr id="11" name="TextBox 10">
              <a:extLst>
                <a:ext uri="{FF2B5EF4-FFF2-40B4-BE49-F238E27FC236}">
                  <a16:creationId xmlns:a16="http://schemas.microsoft.com/office/drawing/2014/main" id="{1AE3D4B2-0E7B-A052-C4B3-AB0A1D469F65}"/>
                </a:ext>
              </a:extLst>
            </p:cNvPr>
            <p:cNvSpPr txBox="1"/>
            <p:nvPr/>
          </p:nvSpPr>
          <p:spPr>
            <a:xfrm>
              <a:off x="9627180" y="1730430"/>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Silja</a:t>
              </a:r>
            </a:p>
          </p:txBody>
        </p:sp>
        <p:sp>
          <p:nvSpPr>
            <p:cNvPr id="12" name="TextBox 11">
              <a:extLst>
                <a:ext uri="{FF2B5EF4-FFF2-40B4-BE49-F238E27FC236}">
                  <a16:creationId xmlns:a16="http://schemas.microsoft.com/office/drawing/2014/main" id="{99546A40-AFD2-22E3-3C1B-5E5CECF99B95}"/>
                </a:ext>
              </a:extLst>
            </p:cNvPr>
            <p:cNvSpPr txBox="1"/>
            <p:nvPr/>
          </p:nvSpPr>
          <p:spPr>
            <a:xfrm>
              <a:off x="9613683" y="2441761"/>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Emil</a:t>
              </a:r>
            </a:p>
          </p:txBody>
        </p:sp>
        <p:sp>
          <p:nvSpPr>
            <p:cNvPr id="14" name="TextBox 13">
              <a:extLst>
                <a:ext uri="{FF2B5EF4-FFF2-40B4-BE49-F238E27FC236}">
                  <a16:creationId xmlns:a16="http://schemas.microsoft.com/office/drawing/2014/main" id="{DC8CF8DD-0CEE-3337-CC8B-63C74E1CFEC1}"/>
                </a:ext>
              </a:extLst>
            </p:cNvPr>
            <p:cNvSpPr txBox="1"/>
            <p:nvPr/>
          </p:nvSpPr>
          <p:spPr>
            <a:xfrm>
              <a:off x="9211544" y="1923635"/>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Miska</a:t>
              </a:r>
            </a:p>
          </p:txBody>
        </p:sp>
        <p:sp>
          <p:nvSpPr>
            <p:cNvPr id="15" name="TextBox 14">
              <a:extLst>
                <a:ext uri="{FF2B5EF4-FFF2-40B4-BE49-F238E27FC236}">
                  <a16:creationId xmlns:a16="http://schemas.microsoft.com/office/drawing/2014/main" id="{A77C34BA-50B2-E938-9291-1ED732E2879D}"/>
                </a:ext>
              </a:extLst>
            </p:cNvPr>
            <p:cNvSpPr txBox="1"/>
            <p:nvPr/>
          </p:nvSpPr>
          <p:spPr>
            <a:xfrm>
              <a:off x="9833032" y="1856474"/>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Chris</a:t>
              </a:r>
            </a:p>
          </p:txBody>
        </p:sp>
        <p:sp>
          <p:nvSpPr>
            <p:cNvPr id="16" name="TextBox 15">
              <a:extLst>
                <a:ext uri="{FF2B5EF4-FFF2-40B4-BE49-F238E27FC236}">
                  <a16:creationId xmlns:a16="http://schemas.microsoft.com/office/drawing/2014/main" id="{174E7F30-0166-082B-9A0D-9FE82949EB4B}"/>
                </a:ext>
              </a:extLst>
            </p:cNvPr>
            <p:cNvSpPr txBox="1"/>
            <p:nvPr/>
          </p:nvSpPr>
          <p:spPr>
            <a:xfrm>
              <a:off x="10338433" y="3148789"/>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Mikko</a:t>
              </a:r>
            </a:p>
          </p:txBody>
        </p:sp>
        <p:sp>
          <p:nvSpPr>
            <p:cNvPr id="17" name="TextBox 16">
              <a:extLst>
                <a:ext uri="{FF2B5EF4-FFF2-40B4-BE49-F238E27FC236}">
                  <a16:creationId xmlns:a16="http://schemas.microsoft.com/office/drawing/2014/main" id="{054A9B23-21B4-B8D4-0D61-0BFD85978360}"/>
                </a:ext>
              </a:extLst>
            </p:cNvPr>
            <p:cNvSpPr txBox="1"/>
            <p:nvPr/>
          </p:nvSpPr>
          <p:spPr>
            <a:xfrm>
              <a:off x="9295813" y="2199320"/>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Tuukka</a:t>
              </a:r>
            </a:p>
          </p:txBody>
        </p:sp>
        <p:sp>
          <p:nvSpPr>
            <p:cNvPr id="18" name="TextBox 17">
              <a:extLst>
                <a:ext uri="{FF2B5EF4-FFF2-40B4-BE49-F238E27FC236}">
                  <a16:creationId xmlns:a16="http://schemas.microsoft.com/office/drawing/2014/main" id="{52B82955-FED7-07D1-C864-C8CBDCE52A95}"/>
                </a:ext>
              </a:extLst>
            </p:cNvPr>
            <p:cNvSpPr txBox="1"/>
            <p:nvPr/>
          </p:nvSpPr>
          <p:spPr>
            <a:xfrm>
              <a:off x="9391532" y="2675210"/>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Karri</a:t>
              </a:r>
            </a:p>
          </p:txBody>
        </p:sp>
        <p:sp>
          <p:nvSpPr>
            <p:cNvPr id="19" name="TextBox 18">
              <a:extLst>
                <a:ext uri="{FF2B5EF4-FFF2-40B4-BE49-F238E27FC236}">
                  <a16:creationId xmlns:a16="http://schemas.microsoft.com/office/drawing/2014/main" id="{BDD60335-ABFA-BC6A-11C0-F96297489D2D}"/>
                </a:ext>
              </a:extLst>
            </p:cNvPr>
            <p:cNvSpPr txBox="1"/>
            <p:nvPr/>
          </p:nvSpPr>
          <p:spPr>
            <a:xfrm>
              <a:off x="9657183" y="2789348"/>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Minea</a:t>
              </a:r>
            </a:p>
          </p:txBody>
        </p:sp>
        <p:sp>
          <p:nvSpPr>
            <p:cNvPr id="20" name="TextBox 19">
              <a:extLst>
                <a:ext uri="{FF2B5EF4-FFF2-40B4-BE49-F238E27FC236}">
                  <a16:creationId xmlns:a16="http://schemas.microsoft.com/office/drawing/2014/main" id="{CBE62C78-1D48-D9AB-4C34-5FC5EF4CCF83}"/>
                </a:ext>
              </a:extLst>
            </p:cNvPr>
            <p:cNvSpPr txBox="1"/>
            <p:nvPr/>
          </p:nvSpPr>
          <p:spPr>
            <a:xfrm>
              <a:off x="9199937" y="2977534"/>
              <a:ext cx="684131"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Minttu</a:t>
              </a:r>
            </a:p>
          </p:txBody>
        </p:sp>
        <p:sp>
          <p:nvSpPr>
            <p:cNvPr id="21" name="TextBox 20">
              <a:extLst>
                <a:ext uri="{FF2B5EF4-FFF2-40B4-BE49-F238E27FC236}">
                  <a16:creationId xmlns:a16="http://schemas.microsoft.com/office/drawing/2014/main" id="{CB971F1F-2E8F-C805-2F86-D5E91F9CC691}"/>
                </a:ext>
              </a:extLst>
            </p:cNvPr>
            <p:cNvSpPr txBox="1"/>
            <p:nvPr/>
          </p:nvSpPr>
          <p:spPr>
            <a:xfrm>
              <a:off x="9341131" y="3174396"/>
              <a:ext cx="684132"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Teemu</a:t>
              </a:r>
            </a:p>
          </p:txBody>
        </p:sp>
        <p:sp>
          <p:nvSpPr>
            <p:cNvPr id="22" name="TextBox 21">
              <a:extLst>
                <a:ext uri="{FF2B5EF4-FFF2-40B4-BE49-F238E27FC236}">
                  <a16:creationId xmlns:a16="http://schemas.microsoft.com/office/drawing/2014/main" id="{B0753BB0-A87A-3BD5-0844-F14F835EBD23}"/>
                </a:ext>
              </a:extLst>
            </p:cNvPr>
            <p:cNvSpPr txBox="1"/>
            <p:nvPr/>
          </p:nvSpPr>
          <p:spPr>
            <a:xfrm>
              <a:off x="10080905" y="2991748"/>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Lilja</a:t>
              </a:r>
            </a:p>
          </p:txBody>
        </p:sp>
        <p:sp>
          <p:nvSpPr>
            <p:cNvPr id="23" name="TextBox 22">
              <a:extLst>
                <a:ext uri="{FF2B5EF4-FFF2-40B4-BE49-F238E27FC236}">
                  <a16:creationId xmlns:a16="http://schemas.microsoft.com/office/drawing/2014/main" id="{17A8D1DB-997F-DDCE-7079-1AEDF2914DD7}"/>
                </a:ext>
              </a:extLst>
            </p:cNvPr>
            <p:cNvSpPr txBox="1"/>
            <p:nvPr/>
          </p:nvSpPr>
          <p:spPr>
            <a:xfrm>
              <a:off x="9694804" y="3012178"/>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Viivi</a:t>
              </a:r>
            </a:p>
          </p:txBody>
        </p:sp>
        <p:sp>
          <p:nvSpPr>
            <p:cNvPr id="24" name="TextBox 23">
              <a:extLst>
                <a:ext uri="{FF2B5EF4-FFF2-40B4-BE49-F238E27FC236}">
                  <a16:creationId xmlns:a16="http://schemas.microsoft.com/office/drawing/2014/main" id="{6CF30868-23EB-8F92-F2AC-4F218FE39A7F}"/>
                </a:ext>
              </a:extLst>
            </p:cNvPr>
            <p:cNvSpPr txBox="1"/>
            <p:nvPr/>
          </p:nvSpPr>
          <p:spPr>
            <a:xfrm>
              <a:off x="10122862" y="3441902"/>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Eero</a:t>
              </a:r>
            </a:p>
          </p:txBody>
        </p:sp>
        <p:sp>
          <p:nvSpPr>
            <p:cNvPr id="25" name="TextBox 24">
              <a:extLst>
                <a:ext uri="{FF2B5EF4-FFF2-40B4-BE49-F238E27FC236}">
                  <a16:creationId xmlns:a16="http://schemas.microsoft.com/office/drawing/2014/main" id="{81F6E000-ED6D-5D18-8836-9E615A272D44}"/>
                </a:ext>
              </a:extLst>
            </p:cNvPr>
            <p:cNvSpPr txBox="1"/>
            <p:nvPr/>
          </p:nvSpPr>
          <p:spPr>
            <a:xfrm>
              <a:off x="9440670" y="3367607"/>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Daniel</a:t>
              </a:r>
            </a:p>
          </p:txBody>
        </p:sp>
        <p:sp>
          <p:nvSpPr>
            <p:cNvPr id="26" name="TextBox 25">
              <a:extLst>
                <a:ext uri="{FF2B5EF4-FFF2-40B4-BE49-F238E27FC236}">
                  <a16:creationId xmlns:a16="http://schemas.microsoft.com/office/drawing/2014/main" id="{6670DE86-4393-8049-F0A8-853B3A313DAA}"/>
                </a:ext>
              </a:extLst>
            </p:cNvPr>
            <p:cNvSpPr txBox="1"/>
            <p:nvPr/>
          </p:nvSpPr>
          <p:spPr>
            <a:xfrm>
              <a:off x="9226084" y="1731875"/>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Tuure</a:t>
              </a:r>
            </a:p>
          </p:txBody>
        </p:sp>
        <p:sp>
          <p:nvSpPr>
            <p:cNvPr id="27" name="TextBox 26">
              <a:extLst>
                <a:ext uri="{FF2B5EF4-FFF2-40B4-BE49-F238E27FC236}">
                  <a16:creationId xmlns:a16="http://schemas.microsoft.com/office/drawing/2014/main" id="{C309D297-88EF-35C7-73ED-523526128BAB}"/>
                </a:ext>
              </a:extLst>
            </p:cNvPr>
            <p:cNvSpPr txBox="1"/>
            <p:nvPr/>
          </p:nvSpPr>
          <p:spPr>
            <a:xfrm>
              <a:off x="10188496" y="1742607"/>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Siiri</a:t>
              </a:r>
            </a:p>
          </p:txBody>
        </p:sp>
        <p:sp>
          <p:nvSpPr>
            <p:cNvPr id="28" name="TextBox 27">
              <a:extLst>
                <a:ext uri="{FF2B5EF4-FFF2-40B4-BE49-F238E27FC236}">
                  <a16:creationId xmlns:a16="http://schemas.microsoft.com/office/drawing/2014/main" id="{7CB51749-4BDD-4862-FC02-022527F7FFBC}"/>
                </a:ext>
              </a:extLst>
            </p:cNvPr>
            <p:cNvSpPr txBox="1"/>
            <p:nvPr/>
          </p:nvSpPr>
          <p:spPr>
            <a:xfrm>
              <a:off x="9996017" y="3268132"/>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Karl</a:t>
              </a:r>
            </a:p>
          </p:txBody>
        </p:sp>
        <p:sp>
          <p:nvSpPr>
            <p:cNvPr id="29" name="TextBox 28">
              <a:extLst>
                <a:ext uri="{FF2B5EF4-FFF2-40B4-BE49-F238E27FC236}">
                  <a16:creationId xmlns:a16="http://schemas.microsoft.com/office/drawing/2014/main" id="{596CE80E-2BD9-34FF-E663-94D83DD36B6B}"/>
                </a:ext>
              </a:extLst>
            </p:cNvPr>
            <p:cNvSpPr txBox="1"/>
            <p:nvPr/>
          </p:nvSpPr>
          <p:spPr>
            <a:xfrm>
              <a:off x="10151503" y="2801952"/>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Pauli</a:t>
              </a:r>
            </a:p>
          </p:txBody>
        </p:sp>
        <p:sp>
          <p:nvSpPr>
            <p:cNvPr id="30" name="TextBox 29">
              <a:extLst>
                <a:ext uri="{FF2B5EF4-FFF2-40B4-BE49-F238E27FC236}">
                  <a16:creationId xmlns:a16="http://schemas.microsoft.com/office/drawing/2014/main" id="{2B6FDB58-88D3-7437-3EA4-88BBCB3D683A}"/>
                </a:ext>
              </a:extLst>
            </p:cNvPr>
            <p:cNvSpPr txBox="1"/>
            <p:nvPr/>
          </p:nvSpPr>
          <p:spPr>
            <a:xfrm>
              <a:off x="9774671" y="2114081"/>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Saija</a:t>
              </a:r>
            </a:p>
          </p:txBody>
        </p:sp>
        <p:sp>
          <p:nvSpPr>
            <p:cNvPr id="31" name="TextBox 30">
              <a:extLst>
                <a:ext uri="{FF2B5EF4-FFF2-40B4-BE49-F238E27FC236}">
                  <a16:creationId xmlns:a16="http://schemas.microsoft.com/office/drawing/2014/main" id="{C7E0AA17-8D70-7DD3-9B3F-C08F399F640C}"/>
                </a:ext>
              </a:extLst>
            </p:cNvPr>
            <p:cNvSpPr txBox="1"/>
            <p:nvPr/>
          </p:nvSpPr>
          <p:spPr>
            <a:xfrm>
              <a:off x="9259343" y="2851668"/>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Seela</a:t>
              </a:r>
            </a:p>
          </p:txBody>
        </p:sp>
      </p:gr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28469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b="0" dirty="0">
              <a:solidFill>
                <a:prstClr val="black"/>
              </a:solidFill>
              <a:latin typeface="Source Sans Pro"/>
            </a:endParaRP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Ota punainen ja vihreä paperi. Paperit ovat vain opettajan muistin tukena, ei oppilaiden nähtävillä. </a:t>
            </a: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Kirjoita kaikkien oppilaiden nimet pienille post-it lapuille ja aseta nimet viikon alussa punaiselle paperille sinitarralla. </a:t>
            </a:r>
          </a:p>
          <a:p>
            <a:pPr marL="228600" indent="-228600">
              <a:spcBef>
                <a:spcPts val="600"/>
              </a:spcBef>
              <a:buFontTx/>
              <a:buAutoNum type="arabicPeriod"/>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Siirrä nimiä sitä mukaan, kun olet kysynyt oppilaalta hänen kuulumisiaan koulutyöstä ja myös koulutyön ulkopuolelta. Tarkoituksena on systemaattisesti vahvistaa oppilaantuntemusta ja opettajan ja oppilaan välistä vuorovaikutusta. </a:t>
            </a: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Pyri viikon aikana siirtämään kaikki</a:t>
            </a:r>
            <a:r>
              <a:rPr lang="fi-FI" sz="1200" dirty="0">
                <a:solidFill>
                  <a:prstClr val="black"/>
                </a:solidFill>
                <a:latin typeface="Source Sans Pro"/>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punaiselta alueelta vihreälle. </a:t>
            </a: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Aloita seuraavan kerran jälleen punaiselta.</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väripaperit, kiinnitettävät nimilaput</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03057"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Opettajan osoittama kiinnostus oppilasta kohtaan vahvistaa myönteistä opettajan ja oppilaan välistä suhdetta, mikä taas on keskeisessä asemassa oppilaan koulutyöhön kiinnittymisessä ja oppimisessa. Tarkoitus on luoda rutiinia ja struktuuria oppilaiden kohtaamiseen arjen kiireiden keskellä läpi lukuvuoden.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Perusopetus perustuu käsitykseen lapsuuden itseisarvoisesta merkityksestä. Jokainen oppilas on ainutlaatuinen ja arvokas juuri sellaisena kuin hän on. Jokaisella on oikeus kasvaa täyteen mittaansa ihmisenä ja yhteiskunnan jäsenenä. Tässä oppilas tarvitsee kannustusta ja yksilöllistä tukea sekä kokemusta siitä, että kouluyhteisössä häntä kuunnellaan ja arvostetaan ja että hänen oppimisestaan ja hyvinvoinnistaan välitetään (POPS 2014, 15).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Kaikkiin koulupäivän hetkiin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Kuukausittain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Pieniä hetkiä koulupäivän aikana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Opettaja toteuttaa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3" name="Ryhmä 2">
            <a:extLst>
              <a:ext uri="{FF2B5EF4-FFF2-40B4-BE49-F238E27FC236}">
                <a16:creationId xmlns:a16="http://schemas.microsoft.com/office/drawing/2014/main" id="{F4CF972C-0C4B-A31D-EDCD-895E52590AD0}"/>
              </a:ext>
            </a:extLst>
          </p:cNvPr>
          <p:cNvGrpSpPr/>
          <p:nvPr/>
        </p:nvGrpSpPr>
        <p:grpSpPr>
          <a:xfrm>
            <a:off x="10514000" y="271836"/>
            <a:ext cx="1484923" cy="1252821"/>
            <a:chOff x="10525561" y="239477"/>
            <a:chExt cx="1484923" cy="1252821"/>
          </a:xfrm>
        </p:grpSpPr>
        <p:sp>
          <p:nvSpPr>
            <p:cNvPr id="6" name="Suorakulmio 5">
              <a:extLst>
                <a:ext uri="{FF2B5EF4-FFF2-40B4-BE49-F238E27FC236}">
                  <a16:creationId xmlns:a16="http://schemas.microsoft.com/office/drawing/2014/main" id="{669C8BC0-0236-C1A6-386B-1E7529BD667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kstiruutu 33">
              <a:extLst>
                <a:ext uri="{FF2B5EF4-FFF2-40B4-BE49-F238E27FC236}">
                  <a16:creationId xmlns:a16="http://schemas.microsoft.com/office/drawing/2014/main" id="{63D0FFB1-3FB0-80AC-054A-E24858C8F983}"/>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32" name="Kuva 31" descr="Kuva palapelin palasta. Kuva viittaa vuorovaikutusta tukevaan interventioaktiviteettiin.">
              <a:extLst>
                <a:ext uri="{FF2B5EF4-FFF2-40B4-BE49-F238E27FC236}">
                  <a16:creationId xmlns:a16="http://schemas.microsoft.com/office/drawing/2014/main" id="{07046CF1-997F-63C9-5B30-45111C42B9CE}"/>
                </a:ext>
              </a:extLst>
            </p:cNvPr>
            <p:cNvPicPr>
              <a:picLocks noChangeAspect="1"/>
            </p:cNvPicPr>
            <p:nvPr/>
          </p:nvPicPr>
          <p:blipFill>
            <a:blip r:embed="rId3"/>
            <a:stretch>
              <a:fillRect/>
            </a:stretch>
          </p:blipFill>
          <p:spPr>
            <a:xfrm>
              <a:off x="10749396" y="321321"/>
              <a:ext cx="1037252" cy="899248"/>
            </a:xfrm>
            <a:prstGeom prst="rect">
              <a:avLst/>
            </a:prstGeom>
          </p:spPr>
        </p:pic>
      </p:gr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Opettajan keino tehdä oppilaantuntemuksen vahvistamisesta systemaattista.</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Oppilaantuntemuksen liikennevalot</a:t>
            </a:r>
          </a:p>
        </p:txBody>
      </p:sp>
      <p:pic>
        <p:nvPicPr>
          <p:cNvPr id="35" name="Picture 2" descr="SchoolWell-hankkeen logo.">
            <a:extLst>
              <a:ext uri="{FF2B5EF4-FFF2-40B4-BE49-F238E27FC236}">
                <a16:creationId xmlns:a16="http://schemas.microsoft.com/office/drawing/2014/main" id="{A6E08AC7-3115-8135-1FB9-4A426C16EB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021147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2" name="TextBox 1" descr="Kuva kuvitteellisesta kirjeestä, jonka oppilas on kirjoittanut opettajalle: ”Mitä minulle kuuluu?&#10;&#10;Minulla oli viime viikolla hurja koeviikko, jonka aikana en melkein saanut nukutuksi. Onneksi kokeet meni aika hyvin. En tajua tällä hetkellä matematiikan laskuja ja tarvitsisin niissä apua. Koulussa on mukavaa se, kun pelataan välkällä futista porukalla….&#10;&#10;Anna”">
            <a:extLst>
              <a:ext uri="{FF2B5EF4-FFF2-40B4-BE49-F238E27FC236}">
                <a16:creationId xmlns:a16="http://schemas.microsoft.com/office/drawing/2014/main" id="{B685F89D-42D1-2217-5971-19E3F1DE6257}"/>
              </a:ext>
            </a:extLst>
          </p:cNvPr>
          <p:cNvSpPr txBox="1"/>
          <p:nvPr/>
        </p:nvSpPr>
        <p:spPr>
          <a:xfrm>
            <a:off x="8939497" y="4892546"/>
            <a:ext cx="2941766" cy="1615827"/>
          </a:xfrm>
          <a:prstGeom prst="rect">
            <a:avLst/>
          </a:prstGeom>
          <a:noFill/>
          <a:ln w="12700">
            <a:solidFill>
              <a:schemeClr val="tx1"/>
            </a:solidFill>
          </a:ln>
        </p:spPr>
        <p:txBody>
          <a:bodyPr wrap="square" rtlCol="0">
            <a:spAutoFit/>
          </a:bodyPr>
          <a:lstStyle/>
          <a:p>
            <a:r>
              <a:rPr lang="fi-FI" sz="900" b="1" dirty="0">
                <a:latin typeface="Cavolini" panose="020B0502040204020203" pitchFamily="66" charset="0"/>
                <a:cs typeface="Cavolini" panose="020B0502040204020203" pitchFamily="66" charset="0"/>
              </a:rPr>
              <a:t>Mitä minulle kuuluu?</a:t>
            </a:r>
          </a:p>
          <a:p>
            <a:endParaRPr lang="fi-FI" sz="900" b="1" dirty="0">
              <a:latin typeface="Cavolini" panose="020B0502040204020203" pitchFamily="66" charset="0"/>
              <a:cs typeface="Cavolini" panose="020B0502040204020203" pitchFamily="66" charset="0"/>
            </a:endParaRPr>
          </a:p>
          <a:p>
            <a:r>
              <a:rPr lang="fi-FI" sz="900" dirty="0">
                <a:latin typeface="Cavolini" panose="020B0502040204020203" pitchFamily="66" charset="0"/>
                <a:cs typeface="Cavolini" panose="020B0502040204020203" pitchFamily="66" charset="0"/>
              </a:rPr>
              <a:t>Minulla oli viime viikolla hurja koeviikko, jonka aikana en melkein saanut nukutuksi. Onneksi kokeet meni aika hyvin. En tajua tällä hetkellä matematiikan laskuja ja tarvitsisin niissä apua. Koulussa on mukavaa se, kun pelataan välkällä futista porukalla….</a:t>
            </a:r>
          </a:p>
          <a:p>
            <a:endParaRPr lang="fi-FI" sz="900" dirty="0">
              <a:latin typeface="Cavolini" panose="020B0502040204020203" pitchFamily="66" charset="0"/>
              <a:cs typeface="Cavolini" panose="020B0502040204020203" pitchFamily="66" charset="0"/>
            </a:endParaRPr>
          </a:p>
          <a:p>
            <a:r>
              <a:rPr lang="fi-FI" sz="900" dirty="0">
                <a:latin typeface="Cavolini" panose="020B0502040204020203" pitchFamily="66" charset="0"/>
                <a:cs typeface="Cavolini" panose="020B0502040204020203" pitchFamily="66" charset="0"/>
              </a:rPr>
              <a:t>Anna </a:t>
            </a: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4185761"/>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b="0" dirty="0">
              <a:solidFill>
                <a:prstClr val="black"/>
              </a:solidFill>
              <a:latin typeface="Source Sans Pro"/>
            </a:endParaRP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Ohjaa oppilaat kirjoittamaan opettajalle kirje, jossa oppilas kertoo kuulumisiaan. Kerro, että kirjeen tarkoituksena on, että opettaja tuntee paremmin oppilaan ja tutustuu jokaiseen yksilöllisesti. </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Kerro oppilaille, että kirjeen aihe on: ”Mitä minulle kuuluu”. Oppilas voi kertoa kirjeessä esimerkiksi seuraavia asioita:</a:t>
            </a: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Minua kiinnostaa tällä hetkellä (oppimisessa)…</a:t>
            </a: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Minusta tuntuu hankalalta tällä hetkellä…</a:t>
            </a: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Koulussa on mukavaa, koska… </a:t>
            </a: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Olen huomannut, että osaan hyvin…</a:t>
            </a: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Haluaisin muuttaa tämän asian koulussa…</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Kiitä oppilasta kirjeestä ja kerro oppilaille, että säilytät kirjeet luottamuksellisesti eivätkä muut kuin opettaja lue niitä. Lue itsenäisesti oppilaiden kirjeet. Jos vain ehdit, vastaa oppilaille takaisin tai voit pitää lyhyet pariporinat kunkin oppilaan kanssa kirjeen sisällöstä. Vastaaminen vahvistaa oppilaassa kokemusta, että kirje on ollut merkityksellinen. </a:t>
            </a:r>
          </a:p>
          <a:p>
            <a:pPr marL="0" marR="0" lvl="0" indent="0" algn="l" defTabSz="914400" rtl="0" eaLnBrk="1" fontAlgn="auto" latinLnBrk="0" hangingPunct="1">
              <a:spcBef>
                <a:spcPts val="600"/>
              </a:spcBef>
              <a:spcAft>
                <a:spcPts val="0"/>
              </a:spcAft>
              <a:buClrTx/>
              <a:buSzTx/>
              <a:buFontTx/>
              <a:buNone/>
              <a:tabLst/>
              <a:defRPr/>
            </a:pPr>
            <a:endParaRPr lang="fi-FI" sz="1200" dirty="0">
              <a:solidFill>
                <a:prstClr val="black"/>
              </a:solidFill>
              <a:latin typeface="Source Sans Pro"/>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Kirje opettajalle – oppilaan ohje</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621830" cy="4862870"/>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Opettajan osoittama kiinnostus oppilasta kohtaan vahvistaa myönteistä opettajan ja oppilaan välistä suhdetta, mikä taas on keskeisessä asemassa oppilaan koulutyöhön kiinnittymisessä ja oppimisessa.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 </a:t>
            </a:r>
            <a:r>
              <a:rPr kumimoji="0" lang="fi-FI" sz="1200" i="0" u="none" strike="noStrike" kern="1200" cap="none" spc="0" normalizeH="0" baseline="0" dirty="0">
                <a:ln>
                  <a:noFill/>
                </a:ln>
                <a:solidFill>
                  <a:prstClr val="black"/>
                </a:solidFill>
                <a:effectLst/>
                <a:uLnTx/>
                <a:uFillTx/>
                <a:latin typeface="Source Sans Pro"/>
                <a:ea typeface="+mn-ea"/>
                <a:cs typeface="+mn-cs"/>
              </a:rPr>
              <a:t>Perusopetus perustuu käsitykseen lapsuuden itseisarvoisesta merkityksestä. Jokainen oppilas on ainutlaatuinen ja arvokas juuri sellaisena kuin hän on. Jokaisella on oikeus kasvaa täyteen mittaansa ihmisenä ja yhteiskunnan jäsenenä. Tässä oppilas tarvitsee kannustusta ja yksilöllistä tukea sekä kokemusta siitä, että kouluyhteisössä häntä kuunnellaan ja arvostetaan ja että hänen oppimisestaan ja hyvinvoinnistaan välitetään (POPS 2014, 15).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Oppitunnilla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Säännölli</a:t>
            </a:r>
            <a:r>
              <a:rPr lang="fi-FI" sz="1200" dirty="0">
                <a:solidFill>
                  <a:prstClr val="black"/>
                </a:solidFill>
                <a:latin typeface="Source Sans Pro"/>
              </a:rPr>
              <a:t>sin väliajoin, esimerkiksi lukukauden alussa ja myöhemmin joitakin kertoja lukukaudessa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45 minuuttia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Suorakulmio 10">
            <a:extLst>
              <a:ext uri="{FF2B5EF4-FFF2-40B4-BE49-F238E27FC236}">
                <a16:creationId xmlns:a16="http://schemas.microsoft.com/office/drawing/2014/main" id="{D3E25995-983D-F53F-D80B-51C3FE20E44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kstiruutu 5">
            <a:extLst>
              <a:ext uri="{FF2B5EF4-FFF2-40B4-BE49-F238E27FC236}">
                <a16:creationId xmlns:a16="http://schemas.microsoft.com/office/drawing/2014/main" id="{F5C5A328-C7D5-1463-C399-B066C8BBAA75}"/>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8" name="Kuva 7" descr="Kuva palapelin palasta. Kuva viittaa vuorovaikutusta tukevaan interventioaktiviteettiin.">
            <a:extLst>
              <a:ext uri="{FF2B5EF4-FFF2-40B4-BE49-F238E27FC236}">
                <a16:creationId xmlns:a16="http://schemas.microsoft.com/office/drawing/2014/main" id="{62DCC9A6-A798-AD11-A5C0-227B7361BDAD}"/>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Keino vahvistaa opettajan oppilaantuntemusta.</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Kirje opettajalle</a:t>
            </a:r>
          </a:p>
        </p:txBody>
      </p:sp>
      <p:pic>
        <p:nvPicPr>
          <p:cNvPr id="5" name="Picture 2" descr="SchoolWell-hankkeen logo.">
            <a:extLst>
              <a:ext uri="{FF2B5EF4-FFF2-40B4-BE49-F238E27FC236}">
                <a16:creationId xmlns:a16="http://schemas.microsoft.com/office/drawing/2014/main" id="{401C564B-C1D2-C9F5-5EFC-E983A95510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157732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6B0BEB9-7D71-37EC-D40D-3D312EF872E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9026655"/>
              </p:ext>
            </p:extLst>
          </p:nvPr>
        </p:nvGraphicFramePr>
        <p:xfrm>
          <a:off x="1080669" y="1275135"/>
          <a:ext cx="10030661" cy="48998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ADE437EA-7355-FB87-3660-B5DFAC914A5B}"/>
              </a:ext>
            </a:extLst>
          </p:cNvPr>
          <p:cNvSpPr txBox="1">
            <a:spLocks noGrp="1"/>
          </p:cNvSpPr>
          <p:nvPr>
            <p:ph type="title" idx="4294967295"/>
          </p:nvPr>
        </p:nvSpPr>
        <p:spPr>
          <a:xfrm>
            <a:off x="729763" y="612354"/>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Kirje opettajalle </a:t>
            </a:r>
            <a:r>
              <a:rPr kumimoji="0" lang="fi-FI" sz="3200" b="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 oppilaan ohje </a:t>
            </a: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Tree>
    <p:extLst>
      <p:ext uri="{BB962C8B-B14F-4D97-AF65-F5344CB8AC3E}">
        <p14:creationId xmlns:p14="http://schemas.microsoft.com/office/powerpoint/2010/main" val="2480113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grpSp>
        <p:nvGrpSpPr>
          <p:cNvPr id="32" name="Group 31" descr="Kuva, joka kuvaa harjoitusta. Yläpuolella punainen ja alapuolella vihreä laatikko, jotka kuvaavat paperiarkkeja. ”Paperiarkkien” päällä on kuvitteellisten oppilaiden nimiä.">
            <a:extLst>
              <a:ext uri="{FF2B5EF4-FFF2-40B4-BE49-F238E27FC236}">
                <a16:creationId xmlns:a16="http://schemas.microsoft.com/office/drawing/2014/main" id="{8C1AD099-4477-24B9-DB97-FD91FEDDB3CE}"/>
              </a:ext>
            </a:extLst>
          </p:cNvPr>
          <p:cNvGrpSpPr/>
          <p:nvPr/>
        </p:nvGrpSpPr>
        <p:grpSpPr>
          <a:xfrm>
            <a:off x="9665547" y="3891864"/>
            <a:ext cx="2309399" cy="2619954"/>
            <a:chOff x="9199937" y="1669440"/>
            <a:chExt cx="1734836" cy="2052159"/>
          </a:xfrm>
        </p:grpSpPr>
        <p:sp>
          <p:nvSpPr>
            <p:cNvPr id="33" name="TextBox 32">
              <a:extLst>
                <a:ext uri="{FF2B5EF4-FFF2-40B4-BE49-F238E27FC236}">
                  <a16:creationId xmlns:a16="http://schemas.microsoft.com/office/drawing/2014/main" id="{25B5747D-7134-B9E4-C710-4D11852CBAA0}"/>
                </a:ext>
              </a:extLst>
            </p:cNvPr>
            <p:cNvSpPr txBox="1"/>
            <p:nvPr/>
          </p:nvSpPr>
          <p:spPr>
            <a:xfrm>
              <a:off x="9236692" y="1669440"/>
              <a:ext cx="1582424" cy="1059418"/>
            </a:xfrm>
            <a:prstGeom prst="rect">
              <a:avLst/>
            </a:prstGeom>
            <a:solidFill>
              <a:srgbClr val="F93B27"/>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a:ln>
                  <a:noFill/>
                </a:ln>
                <a:solidFill>
                  <a:prstClr val="black"/>
                </a:solidFill>
                <a:effectLst/>
                <a:uLnTx/>
                <a:uFillTx/>
                <a:latin typeface="Source Sans Pro"/>
              </a:endParaRPr>
            </a:p>
          </p:txBody>
        </p:sp>
        <p:sp>
          <p:nvSpPr>
            <p:cNvPr id="34" name="TextBox 33">
              <a:extLst>
                <a:ext uri="{FF2B5EF4-FFF2-40B4-BE49-F238E27FC236}">
                  <a16:creationId xmlns:a16="http://schemas.microsoft.com/office/drawing/2014/main" id="{7EFAEB7F-3138-0B3A-8670-45E8DCED76E7}"/>
                </a:ext>
              </a:extLst>
            </p:cNvPr>
            <p:cNvSpPr txBox="1"/>
            <p:nvPr/>
          </p:nvSpPr>
          <p:spPr>
            <a:xfrm>
              <a:off x="9236692" y="2725482"/>
              <a:ext cx="1582424" cy="996117"/>
            </a:xfrm>
            <a:prstGeom prst="rect">
              <a:avLst/>
            </a:prstGeom>
            <a:solidFill>
              <a:srgbClr val="519B2F">
                <a:lumMod val="60000"/>
                <a:lumOff val="4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a:ln>
                  <a:noFill/>
                </a:ln>
                <a:solidFill>
                  <a:prstClr val="black"/>
                </a:solidFill>
                <a:effectLst/>
                <a:uLnTx/>
                <a:uFillTx/>
                <a:latin typeface="Source Sans Pro"/>
              </a:endParaRPr>
            </a:p>
          </p:txBody>
        </p:sp>
        <p:sp>
          <p:nvSpPr>
            <p:cNvPr id="35" name="TextBox 34">
              <a:extLst>
                <a:ext uri="{FF2B5EF4-FFF2-40B4-BE49-F238E27FC236}">
                  <a16:creationId xmlns:a16="http://schemas.microsoft.com/office/drawing/2014/main" id="{99BDCE20-C577-10C3-71EC-22BCA47EE28A}"/>
                </a:ext>
              </a:extLst>
            </p:cNvPr>
            <p:cNvSpPr txBox="1"/>
            <p:nvPr/>
          </p:nvSpPr>
          <p:spPr>
            <a:xfrm>
              <a:off x="9627180" y="1730430"/>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Silja</a:t>
              </a:r>
            </a:p>
          </p:txBody>
        </p:sp>
        <p:sp>
          <p:nvSpPr>
            <p:cNvPr id="36" name="TextBox 35">
              <a:extLst>
                <a:ext uri="{FF2B5EF4-FFF2-40B4-BE49-F238E27FC236}">
                  <a16:creationId xmlns:a16="http://schemas.microsoft.com/office/drawing/2014/main" id="{665A3AA7-73CF-A3A1-E15B-B6B20A00D21A}"/>
                </a:ext>
              </a:extLst>
            </p:cNvPr>
            <p:cNvSpPr txBox="1"/>
            <p:nvPr/>
          </p:nvSpPr>
          <p:spPr>
            <a:xfrm>
              <a:off x="9613683" y="2441761"/>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Emil</a:t>
              </a:r>
            </a:p>
          </p:txBody>
        </p:sp>
        <p:sp>
          <p:nvSpPr>
            <p:cNvPr id="37" name="TextBox 36">
              <a:extLst>
                <a:ext uri="{FF2B5EF4-FFF2-40B4-BE49-F238E27FC236}">
                  <a16:creationId xmlns:a16="http://schemas.microsoft.com/office/drawing/2014/main" id="{43DC48B0-6198-F25F-300A-5490A3A53AFE}"/>
                </a:ext>
              </a:extLst>
            </p:cNvPr>
            <p:cNvSpPr txBox="1"/>
            <p:nvPr/>
          </p:nvSpPr>
          <p:spPr>
            <a:xfrm>
              <a:off x="9211544" y="1923635"/>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Miska</a:t>
              </a:r>
            </a:p>
          </p:txBody>
        </p:sp>
        <p:sp>
          <p:nvSpPr>
            <p:cNvPr id="38" name="TextBox 37">
              <a:extLst>
                <a:ext uri="{FF2B5EF4-FFF2-40B4-BE49-F238E27FC236}">
                  <a16:creationId xmlns:a16="http://schemas.microsoft.com/office/drawing/2014/main" id="{ABD9F5EF-B397-620E-F559-C5E5EE30D28D}"/>
                </a:ext>
              </a:extLst>
            </p:cNvPr>
            <p:cNvSpPr txBox="1"/>
            <p:nvPr/>
          </p:nvSpPr>
          <p:spPr>
            <a:xfrm>
              <a:off x="9833032" y="1856474"/>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Chris</a:t>
              </a:r>
            </a:p>
          </p:txBody>
        </p:sp>
        <p:sp>
          <p:nvSpPr>
            <p:cNvPr id="39" name="TextBox 38">
              <a:extLst>
                <a:ext uri="{FF2B5EF4-FFF2-40B4-BE49-F238E27FC236}">
                  <a16:creationId xmlns:a16="http://schemas.microsoft.com/office/drawing/2014/main" id="{7D71B5D3-095E-0A96-7871-DFAA5737D896}"/>
                </a:ext>
              </a:extLst>
            </p:cNvPr>
            <p:cNvSpPr txBox="1"/>
            <p:nvPr/>
          </p:nvSpPr>
          <p:spPr>
            <a:xfrm>
              <a:off x="10338433" y="3148789"/>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Mikko</a:t>
              </a:r>
            </a:p>
          </p:txBody>
        </p:sp>
        <p:sp>
          <p:nvSpPr>
            <p:cNvPr id="40" name="TextBox 39">
              <a:extLst>
                <a:ext uri="{FF2B5EF4-FFF2-40B4-BE49-F238E27FC236}">
                  <a16:creationId xmlns:a16="http://schemas.microsoft.com/office/drawing/2014/main" id="{8D46AEFC-1C07-5C72-E658-4E0B713E293F}"/>
                </a:ext>
              </a:extLst>
            </p:cNvPr>
            <p:cNvSpPr txBox="1"/>
            <p:nvPr/>
          </p:nvSpPr>
          <p:spPr>
            <a:xfrm>
              <a:off x="9295813" y="2199320"/>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Tuukka</a:t>
              </a:r>
            </a:p>
          </p:txBody>
        </p:sp>
        <p:sp>
          <p:nvSpPr>
            <p:cNvPr id="41" name="TextBox 40">
              <a:extLst>
                <a:ext uri="{FF2B5EF4-FFF2-40B4-BE49-F238E27FC236}">
                  <a16:creationId xmlns:a16="http://schemas.microsoft.com/office/drawing/2014/main" id="{C7E82B2D-A292-62B8-B747-70BDAD3B5F3A}"/>
                </a:ext>
              </a:extLst>
            </p:cNvPr>
            <p:cNvSpPr txBox="1"/>
            <p:nvPr/>
          </p:nvSpPr>
          <p:spPr>
            <a:xfrm>
              <a:off x="9391532" y="2675210"/>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Karri</a:t>
              </a:r>
            </a:p>
          </p:txBody>
        </p:sp>
        <p:sp>
          <p:nvSpPr>
            <p:cNvPr id="42" name="TextBox 41">
              <a:extLst>
                <a:ext uri="{FF2B5EF4-FFF2-40B4-BE49-F238E27FC236}">
                  <a16:creationId xmlns:a16="http://schemas.microsoft.com/office/drawing/2014/main" id="{715EA761-B9D7-972E-744C-024168B2587B}"/>
                </a:ext>
              </a:extLst>
            </p:cNvPr>
            <p:cNvSpPr txBox="1"/>
            <p:nvPr/>
          </p:nvSpPr>
          <p:spPr>
            <a:xfrm>
              <a:off x="9657183" y="2789348"/>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Minea</a:t>
              </a:r>
            </a:p>
          </p:txBody>
        </p:sp>
        <p:sp>
          <p:nvSpPr>
            <p:cNvPr id="43" name="TextBox 42">
              <a:extLst>
                <a:ext uri="{FF2B5EF4-FFF2-40B4-BE49-F238E27FC236}">
                  <a16:creationId xmlns:a16="http://schemas.microsoft.com/office/drawing/2014/main" id="{C8FC31B0-0C51-BDEF-5BE5-7B51784C0312}"/>
                </a:ext>
              </a:extLst>
            </p:cNvPr>
            <p:cNvSpPr txBox="1"/>
            <p:nvPr/>
          </p:nvSpPr>
          <p:spPr>
            <a:xfrm>
              <a:off x="9199937" y="2977534"/>
              <a:ext cx="684131"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Minttu</a:t>
              </a:r>
            </a:p>
          </p:txBody>
        </p:sp>
        <p:sp>
          <p:nvSpPr>
            <p:cNvPr id="44" name="TextBox 43">
              <a:extLst>
                <a:ext uri="{FF2B5EF4-FFF2-40B4-BE49-F238E27FC236}">
                  <a16:creationId xmlns:a16="http://schemas.microsoft.com/office/drawing/2014/main" id="{BA885FC3-C24C-F821-3B74-B193689BAC38}"/>
                </a:ext>
              </a:extLst>
            </p:cNvPr>
            <p:cNvSpPr txBox="1"/>
            <p:nvPr/>
          </p:nvSpPr>
          <p:spPr>
            <a:xfrm>
              <a:off x="9341131" y="3174396"/>
              <a:ext cx="684132"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Teemu</a:t>
              </a:r>
            </a:p>
          </p:txBody>
        </p:sp>
        <p:sp>
          <p:nvSpPr>
            <p:cNvPr id="45" name="TextBox 44">
              <a:extLst>
                <a:ext uri="{FF2B5EF4-FFF2-40B4-BE49-F238E27FC236}">
                  <a16:creationId xmlns:a16="http://schemas.microsoft.com/office/drawing/2014/main" id="{C853A518-8831-DEE4-B4DF-1E6370EDFC9E}"/>
                </a:ext>
              </a:extLst>
            </p:cNvPr>
            <p:cNvSpPr txBox="1"/>
            <p:nvPr/>
          </p:nvSpPr>
          <p:spPr>
            <a:xfrm>
              <a:off x="10080905" y="2991748"/>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Lilja</a:t>
              </a:r>
            </a:p>
          </p:txBody>
        </p:sp>
        <p:sp>
          <p:nvSpPr>
            <p:cNvPr id="46" name="TextBox 45">
              <a:extLst>
                <a:ext uri="{FF2B5EF4-FFF2-40B4-BE49-F238E27FC236}">
                  <a16:creationId xmlns:a16="http://schemas.microsoft.com/office/drawing/2014/main" id="{A4A1C3E2-79DE-3040-111D-E690823111CB}"/>
                </a:ext>
              </a:extLst>
            </p:cNvPr>
            <p:cNvSpPr txBox="1"/>
            <p:nvPr/>
          </p:nvSpPr>
          <p:spPr>
            <a:xfrm>
              <a:off x="9694804" y="3012178"/>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Viivi</a:t>
              </a:r>
            </a:p>
          </p:txBody>
        </p:sp>
        <p:sp>
          <p:nvSpPr>
            <p:cNvPr id="47" name="TextBox 46">
              <a:extLst>
                <a:ext uri="{FF2B5EF4-FFF2-40B4-BE49-F238E27FC236}">
                  <a16:creationId xmlns:a16="http://schemas.microsoft.com/office/drawing/2014/main" id="{0D529110-34FA-7279-B2E6-4FD1D638A4B2}"/>
                </a:ext>
              </a:extLst>
            </p:cNvPr>
            <p:cNvSpPr txBox="1"/>
            <p:nvPr/>
          </p:nvSpPr>
          <p:spPr>
            <a:xfrm>
              <a:off x="10122862" y="3441902"/>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Eero</a:t>
              </a:r>
            </a:p>
          </p:txBody>
        </p:sp>
        <p:sp>
          <p:nvSpPr>
            <p:cNvPr id="48" name="TextBox 47">
              <a:extLst>
                <a:ext uri="{FF2B5EF4-FFF2-40B4-BE49-F238E27FC236}">
                  <a16:creationId xmlns:a16="http://schemas.microsoft.com/office/drawing/2014/main" id="{36BFEA16-2412-FD86-E602-4D81BC890B40}"/>
                </a:ext>
              </a:extLst>
            </p:cNvPr>
            <p:cNvSpPr txBox="1"/>
            <p:nvPr/>
          </p:nvSpPr>
          <p:spPr>
            <a:xfrm>
              <a:off x="9440670" y="3367607"/>
              <a:ext cx="73442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Daniel</a:t>
              </a:r>
            </a:p>
          </p:txBody>
        </p:sp>
        <p:sp>
          <p:nvSpPr>
            <p:cNvPr id="49" name="TextBox 48">
              <a:extLst>
                <a:ext uri="{FF2B5EF4-FFF2-40B4-BE49-F238E27FC236}">
                  <a16:creationId xmlns:a16="http://schemas.microsoft.com/office/drawing/2014/main" id="{3CAC41F9-C62D-CDCA-C246-86FD62A362AD}"/>
                </a:ext>
              </a:extLst>
            </p:cNvPr>
            <p:cNvSpPr txBox="1"/>
            <p:nvPr/>
          </p:nvSpPr>
          <p:spPr>
            <a:xfrm>
              <a:off x="9226084" y="1731875"/>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Tuure</a:t>
              </a:r>
            </a:p>
          </p:txBody>
        </p:sp>
        <p:sp>
          <p:nvSpPr>
            <p:cNvPr id="50" name="TextBox 49">
              <a:extLst>
                <a:ext uri="{FF2B5EF4-FFF2-40B4-BE49-F238E27FC236}">
                  <a16:creationId xmlns:a16="http://schemas.microsoft.com/office/drawing/2014/main" id="{E459240B-66D3-EFAE-DDA3-F64AABC2B13F}"/>
                </a:ext>
              </a:extLst>
            </p:cNvPr>
            <p:cNvSpPr txBox="1"/>
            <p:nvPr/>
          </p:nvSpPr>
          <p:spPr>
            <a:xfrm>
              <a:off x="10188496" y="1742607"/>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Siiri</a:t>
              </a:r>
            </a:p>
          </p:txBody>
        </p:sp>
        <p:sp>
          <p:nvSpPr>
            <p:cNvPr id="51" name="TextBox 50">
              <a:extLst>
                <a:ext uri="{FF2B5EF4-FFF2-40B4-BE49-F238E27FC236}">
                  <a16:creationId xmlns:a16="http://schemas.microsoft.com/office/drawing/2014/main" id="{D9A1B8D8-58B5-1668-95FD-2F9CD1726BC4}"/>
                </a:ext>
              </a:extLst>
            </p:cNvPr>
            <p:cNvSpPr txBox="1"/>
            <p:nvPr/>
          </p:nvSpPr>
          <p:spPr>
            <a:xfrm>
              <a:off x="9996017" y="3268132"/>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Karl</a:t>
              </a:r>
            </a:p>
          </p:txBody>
        </p:sp>
        <p:sp>
          <p:nvSpPr>
            <p:cNvPr id="52" name="TextBox 51">
              <a:extLst>
                <a:ext uri="{FF2B5EF4-FFF2-40B4-BE49-F238E27FC236}">
                  <a16:creationId xmlns:a16="http://schemas.microsoft.com/office/drawing/2014/main" id="{5106B280-37DA-5E4C-A8E2-5E3AF3D3515C}"/>
                </a:ext>
              </a:extLst>
            </p:cNvPr>
            <p:cNvSpPr txBox="1"/>
            <p:nvPr/>
          </p:nvSpPr>
          <p:spPr>
            <a:xfrm>
              <a:off x="10151503" y="2801952"/>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Pauli</a:t>
              </a:r>
            </a:p>
          </p:txBody>
        </p:sp>
        <p:sp>
          <p:nvSpPr>
            <p:cNvPr id="53" name="TextBox 52">
              <a:extLst>
                <a:ext uri="{FF2B5EF4-FFF2-40B4-BE49-F238E27FC236}">
                  <a16:creationId xmlns:a16="http://schemas.microsoft.com/office/drawing/2014/main" id="{DBBD7E87-E007-26D1-B403-D4565F05CB95}"/>
                </a:ext>
              </a:extLst>
            </p:cNvPr>
            <p:cNvSpPr txBox="1"/>
            <p:nvPr/>
          </p:nvSpPr>
          <p:spPr>
            <a:xfrm>
              <a:off x="9774671" y="2114081"/>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Saija</a:t>
              </a:r>
            </a:p>
          </p:txBody>
        </p:sp>
        <p:sp>
          <p:nvSpPr>
            <p:cNvPr id="54" name="TextBox 53">
              <a:extLst>
                <a:ext uri="{FF2B5EF4-FFF2-40B4-BE49-F238E27FC236}">
                  <a16:creationId xmlns:a16="http://schemas.microsoft.com/office/drawing/2014/main" id="{710715BB-63F8-7B13-65B3-01377DB13D75}"/>
                </a:ext>
              </a:extLst>
            </p:cNvPr>
            <p:cNvSpPr txBox="1"/>
            <p:nvPr/>
          </p:nvSpPr>
          <p:spPr>
            <a:xfrm>
              <a:off x="9259343" y="2851668"/>
              <a:ext cx="59634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Source Sans Pro"/>
                </a:rPr>
                <a:t>Seela</a:t>
              </a:r>
            </a:p>
          </p:txBody>
        </p:sp>
      </p:gr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26622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b="0" dirty="0">
              <a:solidFill>
                <a:prstClr val="black"/>
              </a:solidFill>
              <a:latin typeface="Source Sans Pro"/>
            </a:endParaRPr>
          </a:p>
          <a:p>
            <a:pPr marL="228600" marR="0" lvl="0" indent="-228600" algn="l" defTabSz="914400" rtl="0" eaLnBrk="1" fontAlgn="auto" latinLnBrk="0" hangingPunct="1">
              <a:lnSpc>
                <a:spcPct val="100000"/>
              </a:lnSpc>
              <a:spcBef>
                <a:spcPts val="600"/>
              </a:spcBef>
              <a:spcAft>
                <a:spcPts val="0"/>
              </a:spcAft>
              <a:buClrTx/>
              <a:buSzTx/>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Ota punainen ja vihreä A4-paperi. Paperit ovat vain opettajan muistin tukena, ei oppilaiden nähtävillä.</a:t>
            </a:r>
          </a:p>
          <a:p>
            <a:pPr marL="228600" marR="0" lvl="0" indent="-228600" algn="l" defTabSz="914400" rtl="0" eaLnBrk="1" fontAlgn="auto" latinLnBrk="0" hangingPunct="1">
              <a:lnSpc>
                <a:spcPct val="100000"/>
              </a:lnSpc>
              <a:spcBef>
                <a:spcPts val="600"/>
              </a:spcBef>
              <a:spcAft>
                <a:spcPts val="0"/>
              </a:spcAft>
              <a:buClrTx/>
              <a:buSzTx/>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Kirjoita kaikkien oppilaiden nimet pienille post- it lapuille ja aseta nimet viikon alussa punaiselle paperille sinitarralla. </a:t>
            </a:r>
          </a:p>
          <a:p>
            <a:pPr marL="228600" marR="0" lvl="0" indent="-228600" algn="l" defTabSz="914400" rtl="0" eaLnBrk="1" fontAlgn="auto" latinLnBrk="0" hangingPunct="1">
              <a:lnSpc>
                <a:spcPct val="100000"/>
              </a:lnSpc>
              <a:spcBef>
                <a:spcPts val="600"/>
              </a:spcBef>
              <a:spcAft>
                <a:spcPts val="0"/>
              </a:spcAft>
              <a:buClrTx/>
              <a:buSzTx/>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Siirrä nimiä sitä mukaan, kun annat myönteistä palautetta oppilaalle.</a:t>
            </a:r>
          </a:p>
          <a:p>
            <a:pPr marL="228600" marR="0" lvl="0" indent="-228600" algn="l" defTabSz="914400" rtl="0" eaLnBrk="1" fontAlgn="auto" latinLnBrk="0" hangingPunct="1">
              <a:lnSpc>
                <a:spcPct val="100000"/>
              </a:lnSpc>
              <a:spcBef>
                <a:spcPts val="600"/>
              </a:spcBef>
              <a:spcAft>
                <a:spcPts val="0"/>
              </a:spcAft>
              <a:buClrTx/>
              <a:buSzTx/>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Pyri viikon aikana löytämään jokaisen oppilaan toiminnasta jotain myönteistä ja siirtämään kaikki punaiselta alueelta vihreälle. </a:t>
            </a:r>
          </a:p>
          <a:p>
            <a:pPr marL="228600" marR="0" lvl="0" indent="-228600" algn="l" defTabSz="914400" rtl="0" eaLnBrk="1" fontAlgn="auto" latinLnBrk="0" hangingPunct="1">
              <a:lnSpc>
                <a:spcPct val="100000"/>
              </a:lnSpc>
              <a:spcBef>
                <a:spcPts val="600"/>
              </a:spcBef>
              <a:spcAft>
                <a:spcPts val="0"/>
              </a:spcAft>
              <a:buClrTx/>
              <a:buSzTx/>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Aloita punaiselta seuraava viikko. </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väripaperit, kiinnitettävät nimilaput</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672572" cy="5232202"/>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Opettajalta saatu myönteinen palaute vaikuttaa merkittävästi oppilaan oppimisintoon ja kouluun kiinnittymiseen. Opettajalta saatu palaute vaikuttaa myös siihen, miten muut oppilaat suhtautuvat oppilaaseen.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Perusopetuksen opetussuunnitelman perusteiden mukaan oppilaille annettava palaute vaikuttaa etenkin asenteisiin, motivaatioon ja tahtoon toimia (POPS 2014, 20). Opetussuunnitelmassa palautteen antaminen nähdään yhtenä keskeisenä keinona vaikuttaa myös työrauhaan (POPS 2014, 36). OPS:n mukaan opettajan tehtävänä on huolehtia siitä, että oppilaat saavat alusta lähtien oppimista ohjaavaa ja kannustavaa palautetta sekä tietoa edistymisestään ja osaamisestaan (POPS 2014, 47). Palautetta annettaessa kiinnitetään huomiota oppilaiden onnistumisiin ja oppimisen edistymiseen suhteessa aiempaan osaamiseen (POPS 2014, 48).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Kaikkiin koulupäivän hetkiin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effectLst/>
                <a:uLnTx/>
                <a:uFillTx/>
                <a:latin typeface="Source Sans Pro"/>
                <a:ea typeface="+mn-ea"/>
                <a:cs typeface="+mn-cs"/>
              </a:rPr>
              <a:t>Yksin vai yhdessä</a:t>
            </a:r>
            <a:r>
              <a:rPr lang="fi-FI" sz="1200" b="1" dirty="0">
                <a:latin typeface="Source Sans Pro"/>
              </a:rPr>
              <a:t>:</a:t>
            </a:r>
            <a:r>
              <a:rPr lang="fi-FI" sz="1200" dirty="0">
                <a:latin typeface="Source Sans Pro"/>
              </a:rPr>
              <a:t> Opettaja toteuttaa</a:t>
            </a:r>
            <a:endParaRPr kumimoji="0" lang="fi-FI" sz="1200" i="0" u="none" strike="noStrike" kern="1200" cap="none" spc="0" normalizeH="0" baseline="0" dirty="0">
              <a:ln>
                <a:noFill/>
              </a:ln>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uorakulmio 4">
            <a:extLst>
              <a:ext uri="{FF2B5EF4-FFF2-40B4-BE49-F238E27FC236}">
                <a16:creationId xmlns:a16="http://schemas.microsoft.com/office/drawing/2014/main" id="{974CDDA8-0B82-8DAD-0869-3A2F9B42F5AC}"/>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6F5DF0CE-F658-AE86-D3D4-42FFB9787936}"/>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6" name="Kuva 5" descr="Kuva palapelin palasta. Kuva viittaa vuorovaikutusta tukevaan interventioaktiviteettiin.">
            <a:extLst>
              <a:ext uri="{FF2B5EF4-FFF2-40B4-BE49-F238E27FC236}">
                <a16:creationId xmlns:a16="http://schemas.microsoft.com/office/drawing/2014/main" id="{D688E1D9-EAAC-1959-5535-733BC2653B3F}"/>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Opettajan keino </a:t>
            </a:r>
            <a:r>
              <a:rPr lang="fi-FI" sz="1400" dirty="0">
                <a:solidFill>
                  <a:prstClr val="black"/>
                </a:solidFill>
                <a:latin typeface="Source Sans Pro"/>
              </a:rPr>
              <a:t>tehdä</a:t>
            </a:r>
            <a:r>
              <a:rPr kumimoji="0" lang="fi-FI" sz="1400" i="0" u="none" strike="noStrike" kern="1200" cap="none" spc="0" normalizeH="0" baseline="0" noProof="0" dirty="0">
                <a:ln>
                  <a:noFill/>
                </a:ln>
                <a:solidFill>
                  <a:prstClr val="black"/>
                </a:solidFill>
                <a:effectLst/>
                <a:uLnTx/>
                <a:uFillTx/>
                <a:latin typeface="Source Sans Pro"/>
                <a:ea typeface="+mn-ea"/>
                <a:cs typeface="+mn-cs"/>
              </a:rPr>
              <a:t> palautteen antamisesta oppilaille systemaattisempaa.</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Myönteisen palautteen liikennevalot</a:t>
            </a:r>
          </a:p>
        </p:txBody>
      </p:sp>
      <p:pic>
        <p:nvPicPr>
          <p:cNvPr id="2" name="Picture 2" descr="SchoolWell-hankkeen logo.">
            <a:extLst>
              <a:ext uri="{FF2B5EF4-FFF2-40B4-BE49-F238E27FC236}">
                <a16:creationId xmlns:a16="http://schemas.microsoft.com/office/drawing/2014/main" id="{8757892C-1BD5-C990-816A-260E69915B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468347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52475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lang="fi-FI" sz="1200" b="0" dirty="0">
              <a:solidFill>
                <a:prstClr val="black"/>
              </a:solidFill>
              <a:latin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Pyydä oppilaat keskustelemaan rauhalliseen tilaan ja ohjaa keskustelu seuraavasti:</a:t>
            </a: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Tilanteen rauhoittaminen: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Jos tilanne on aiheuttanut suuria tunteita, auta oppilaita ensin rauhoittumaan esim. hengittämällä hetki rauhallisesti. (Voit hyödyntää fysiologisen virittyneisyyden tasaamiseen myös tietoisuustaitoharjoituksia esim. STOP, hengitysharjoitus tai Ympäristön äänet)</a:t>
            </a:r>
            <a:endParaRPr lang="fi-FI" sz="1200" dirty="0">
              <a:solidFill>
                <a:prstClr val="black"/>
              </a:solidFill>
              <a:latin typeface="Source Sans Pro"/>
            </a:endParaRP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Kerro oppilaille, miksi keskustelette: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Kerro oppilaille, että keskustelun tarkoituksena on miettiä parempia ratkaisuja tulevaisuuteen sekä pyytää anteeksi, jos sille on tarvetta. </a:t>
            </a:r>
            <a:endParaRPr lang="fi-FI" sz="1200" dirty="0">
              <a:solidFill>
                <a:prstClr val="black"/>
              </a:solidFill>
              <a:latin typeface="Source Sans Pro"/>
            </a:endParaRP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Tilanteen kartoitus: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Pyydä oppilaita kertomaan lyhyesti vuorollaan, mitä on tapahtunut. Kerro myös oma näkemyksesi, jos olet ollut paikalla. Pyydä oppilaita kertomaan vuorollaan myös se, miltä tilanne heistä tuntui. Jos on tarvetta anteeksi pyytämiselle, tässä kohtaa on sopiva hetki siihen. </a:t>
            </a: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Ongelman nimeäminen: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Ohjaa jokainen oppilas miettimään, mikä hänen mielestään on ongelma. Muistuta, että nyt etsitään konkreettisia tilanteita, ei henkilöitä. Esimerkiksi ongelma voisi olla, että </a:t>
            </a:r>
            <a:r>
              <a:rPr kumimoji="0" lang="fi-FI" sz="1200" b="0" i="0" u="none" strike="noStrike" kern="1200" cap="none" spc="0" normalizeH="0" baseline="0" noProof="1">
                <a:ln>
                  <a:noFill/>
                </a:ln>
                <a:solidFill>
                  <a:prstClr val="black"/>
                </a:solidFill>
                <a:effectLst/>
                <a:uLnTx/>
                <a:uFillTx/>
                <a:latin typeface="Source Sans Pro"/>
                <a:ea typeface="+mn-ea"/>
                <a:cs typeface="+mn-cs"/>
              </a:rPr>
              <a:t>Jasu</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haluaisi mukaan pelaamaan jalkapalloa välitunnilla, mutta muut eivät ota mukaan, koska </a:t>
            </a:r>
            <a:r>
              <a:rPr kumimoji="0" lang="fi-FI" sz="1200" b="0" i="0" u="none" strike="noStrike" kern="1200" cap="none" spc="0" normalizeH="0" baseline="0" noProof="1">
                <a:ln>
                  <a:noFill/>
                </a:ln>
                <a:solidFill>
                  <a:prstClr val="black"/>
                </a:solidFill>
                <a:effectLst/>
                <a:uLnTx/>
                <a:uFillTx/>
                <a:latin typeface="Source Sans Pro"/>
                <a:ea typeface="+mn-ea"/>
                <a:cs typeface="+mn-cs"/>
              </a:rPr>
              <a:t>Jasu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ei ole ennen pelannut</a:t>
            </a:r>
            <a:r>
              <a:rPr lang="fi-FI" sz="1200" dirty="0">
                <a:solidFill>
                  <a:prstClr val="black"/>
                </a:solidFill>
                <a:latin typeface="Source Sans Pro"/>
              </a:rPr>
              <a:t>. </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Erilaisten ratkaisuvaihtoehtojen keksiminen: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Ohjaa jokainen oppilas miettimään erilaisia vaihtoehtoja, miten tilanteessa voisi toimia. Esimerkkitilanteessamme oppilaat saattaisivat ehdottaa esimerkiksi: ”Muut voisivat ehdottaa</a:t>
            </a:r>
            <a:r>
              <a:rPr kumimoji="0" lang="fi-FI" sz="1200" b="0" i="0" u="none" strike="noStrike" kern="1200" cap="none" spc="0" normalizeH="0" baseline="0" noProof="1">
                <a:ln>
                  <a:noFill/>
                </a:ln>
                <a:solidFill>
                  <a:prstClr val="black"/>
                </a:solidFill>
                <a:effectLst/>
                <a:uLnTx/>
                <a:uFillTx/>
                <a:latin typeface="Source Sans Pro"/>
                <a:ea typeface="+mn-ea"/>
                <a:cs typeface="+mn-cs"/>
              </a:rPr>
              <a:t> Jasulle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paikkaa kentällä ja kertoa, mitä pitää tehdä”, ”Voitaisiin pitää yhteisiä harjoituksia välitunnilla, jolloin kaikki oppivat taitoja, joita pelissä tarvitaan</a:t>
            </a:r>
            <a:r>
              <a:rPr kumimoji="0" lang="fi-FI" sz="1200" b="0" i="0" u="none" strike="noStrike" kern="1200" cap="none" spc="0" normalizeH="0" baseline="0" noProof="1">
                <a:ln>
                  <a:noFill/>
                </a:ln>
                <a:solidFill>
                  <a:prstClr val="black"/>
                </a:solidFill>
                <a:effectLst/>
                <a:uLnTx/>
                <a:uFillTx/>
                <a:latin typeface="Source Sans Pro"/>
                <a:ea typeface="+mn-ea"/>
                <a:cs typeface="+mn-cs"/>
              </a:rPr>
              <a:t>.” ta</a:t>
            </a:r>
            <a:r>
              <a:rPr lang="fi-FI" sz="1200" noProof="1">
                <a:solidFill>
                  <a:prstClr val="black"/>
                </a:solidFill>
                <a:latin typeface="Source Sans Pro"/>
              </a:rPr>
              <a:t>i ”Jasu </a:t>
            </a:r>
            <a:r>
              <a:rPr lang="fi-FI" sz="1200" dirty="0">
                <a:solidFill>
                  <a:prstClr val="black"/>
                </a:solidFill>
                <a:latin typeface="Source Sans Pro"/>
              </a:rPr>
              <a:t>voi pallotella yksin.”</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jne. Tässä kohtaa ei vielä arvoteta oppilaiden ehdotuksia eli mukana voi olla negatiivisia ratkaisuehdotuksia. </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26509" cy="4862870"/>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Mahdollistaa rakentavan</a:t>
            </a:r>
            <a:r>
              <a:rPr kumimoji="0" lang="fi-FI" sz="1200" i="0" u="none" strike="noStrike" kern="1200" cap="none" spc="0" normalizeH="0" baseline="0" dirty="0">
                <a:ln>
                  <a:noFill/>
                </a:ln>
                <a:solidFill>
                  <a:prstClr val="black"/>
                </a:solidFill>
                <a:effectLst/>
                <a:uLnTx/>
                <a:uFillTx/>
                <a:latin typeface="Source Sans Pro"/>
                <a:ea typeface="+mn-ea"/>
                <a:cs typeface="+mn-cs"/>
              </a:rPr>
              <a:t> tavan ratkaista oppilaiden välisiä sosiaalisia ongelmia. Oppilaat alkavat vähitellen sisäistää mallin, jolloin he pystyvät jatkossa harkitsemaan erilaisia vaihtoehtoja jo ennen konfliktin syntymistä. Voidaan soveltaa myös kasvatuskeskusteluihin.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Koulun keskeisenä tavoitteena on tukea oppilaiden kasvua ihmisyyteen ja eettisesti vastuulliseen yhteiskunnan jäsenyyteen (POPS 2014, 19). Oppilaiden vastuu kouluyhteisön jäseninä ilmenee mm. reiluna suhtautumisena koulutovereihin ja koulun aikuisiin sekä yhteisten sääntöjen noudattamisena. Toisten ihmisten loukkaamattomuuden sekä työn ja työrauhan kunnioittaminen ja sovituista tehtävistä huolehtiminen on koulutyössä välttämätöntä (POPS 2014, 34).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Kouluarjen sosiaalisten ongelmien ratkaisussa. Ongelma voi liittyä esimerkiksi välituntileikkeihin, oppilaiden väliseen sanailuun tai kiusaamistilanteisiin.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Tarvittaessa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uorakulmio 4">
            <a:extLst>
              <a:ext uri="{FF2B5EF4-FFF2-40B4-BE49-F238E27FC236}">
                <a16:creationId xmlns:a16="http://schemas.microsoft.com/office/drawing/2014/main" id="{242BE73D-5AD5-3867-CF51-C06DB26245CF}"/>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27EB3F93-4F29-0A8D-042C-EF3CD97CBC71}"/>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6" name="Kuva 5" descr="Kuva palapelin palasta. Kuva viittaa vuorovaikutusta tukevaan interventioaktiviteettiin.">
            <a:extLst>
              <a:ext uri="{FF2B5EF4-FFF2-40B4-BE49-F238E27FC236}">
                <a16:creationId xmlns:a16="http://schemas.microsoft.com/office/drawing/2014/main" id="{5ADA77E4-D593-E2C6-03FE-8464D9B93D37}"/>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Keino ratkaista oppilaiden välisiä sosiaalisia ongelmia rakentavasti.</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Sosiaalisten ongelmien ratkaisu (1/2)</a:t>
            </a:r>
          </a:p>
        </p:txBody>
      </p:sp>
      <p:pic>
        <p:nvPicPr>
          <p:cNvPr id="2" name="Picture 2" descr="SchoolWell-hankkeen logo.">
            <a:extLst>
              <a:ext uri="{FF2B5EF4-FFF2-40B4-BE49-F238E27FC236}">
                <a16:creationId xmlns:a16="http://schemas.microsoft.com/office/drawing/2014/main" id="{DAE07160-E4A3-D5C4-5D15-4215551E9B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591313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127FC70-9255-523A-F261-65017C036761}"/>
              </a:ext>
            </a:extLst>
          </p:cNvPr>
          <p:cNvSpPr txBox="1"/>
          <p:nvPr/>
        </p:nvSpPr>
        <p:spPr>
          <a:xfrm>
            <a:off x="5670733" y="5862042"/>
            <a:ext cx="620831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Source Sans Pro"/>
                <a:ea typeface="+mn-ea"/>
                <a:cs typeface="+mn-cs"/>
              </a:rPr>
              <a:t>Lähde</a:t>
            </a:r>
            <a:r>
              <a:rPr kumimoji="0" lang="en-US" sz="1200" b="0" i="0" u="none" strike="noStrike" kern="1200" cap="none" spc="0" normalizeH="0" baseline="0" noProof="0" dirty="0">
                <a:ln>
                  <a:noFill/>
                </a:ln>
                <a:solidFill>
                  <a:prstClr val="black"/>
                </a:solidFill>
                <a:effectLst/>
                <a:uLnTx/>
                <a:uFillTx/>
                <a:latin typeface="Source Sans Pro"/>
                <a:ea typeface="+mn-ea"/>
                <a:cs typeface="+mn-cs"/>
              </a:rPr>
              <a:t>: </a:t>
            </a:r>
            <a:r>
              <a:rPr kumimoji="0" lang="en-US" sz="1200" b="0" i="0" u="none" strike="noStrike" kern="1200" cap="none" spc="0" normalizeH="0" baseline="0" noProof="0" dirty="0" err="1">
                <a:ln>
                  <a:noFill/>
                </a:ln>
                <a:solidFill>
                  <a:prstClr val="black"/>
                </a:solidFill>
                <a:effectLst/>
                <a:uLnTx/>
                <a:uFillTx/>
                <a:latin typeface="Source Sans Pro"/>
                <a:ea typeface="+mn-ea"/>
                <a:cs typeface="+mn-cs"/>
              </a:rPr>
              <a:t>ks</a:t>
            </a:r>
            <a:r>
              <a:rPr kumimoji="0" lang="en-US" sz="1200" b="0" i="0" u="none" strike="noStrike" kern="1200" cap="none" spc="0" normalizeH="0" baseline="0" noProof="0" dirty="0">
                <a:ln>
                  <a:noFill/>
                </a:ln>
                <a:solidFill>
                  <a:prstClr val="black"/>
                </a:solidFill>
                <a:effectLst/>
                <a:uLnTx/>
                <a:uFillTx/>
                <a:latin typeface="Source Sans Pro"/>
                <a:ea typeface="+mn-ea"/>
                <a:cs typeface="+mn-cs"/>
              </a:rPr>
              <a:t>. </a:t>
            </a:r>
            <a:r>
              <a:rPr lang="en-US" sz="1200" dirty="0">
                <a:solidFill>
                  <a:prstClr val="black"/>
                </a:solidFill>
                <a:latin typeface="Source Sans Pro"/>
              </a:rPr>
              <a:t>e</a:t>
            </a:r>
            <a:r>
              <a:rPr kumimoji="0" lang="en-US" sz="1200" b="0" i="0" u="none" strike="noStrike" kern="1200" cap="none" spc="0" normalizeH="0" baseline="0" noProof="0" dirty="0">
                <a:ln>
                  <a:noFill/>
                </a:ln>
                <a:solidFill>
                  <a:prstClr val="black"/>
                </a:solidFill>
                <a:effectLst/>
                <a:uLnTx/>
                <a:uFillTx/>
                <a:latin typeface="Source Sans Pro"/>
                <a:ea typeface="+mn-ea"/>
                <a:cs typeface="+mn-cs"/>
              </a:rPr>
              <a:t>sim. Merrill, K. L., Smith, S. W., Cumming, M. M., &amp; </a:t>
            </a:r>
            <a:r>
              <a:rPr kumimoji="0" lang="en-US" sz="1200" b="0" i="0" u="none" strike="noStrike" kern="1200" cap="none" spc="0" normalizeH="0" baseline="0" noProof="0" dirty="0" err="1">
                <a:ln>
                  <a:noFill/>
                </a:ln>
                <a:solidFill>
                  <a:prstClr val="black"/>
                </a:solidFill>
                <a:effectLst/>
                <a:uLnTx/>
                <a:uFillTx/>
                <a:latin typeface="Source Sans Pro"/>
                <a:ea typeface="+mn-ea"/>
                <a:cs typeface="+mn-cs"/>
              </a:rPr>
              <a:t>Daunic</a:t>
            </a:r>
            <a:r>
              <a:rPr kumimoji="0" lang="en-US" sz="1200" b="0" i="0" u="none" strike="noStrike" kern="1200" cap="none" spc="0" normalizeH="0" baseline="0" noProof="0" dirty="0">
                <a:ln>
                  <a:noFill/>
                </a:ln>
                <a:solidFill>
                  <a:prstClr val="black"/>
                </a:solidFill>
                <a:effectLst/>
                <a:uLnTx/>
                <a:uFillTx/>
                <a:latin typeface="Source Sans Pro"/>
                <a:ea typeface="+mn-ea"/>
                <a:cs typeface="+mn-cs"/>
              </a:rPr>
              <a:t>, A. P. (2017). A review of social problem-solving interventions: Past findings, current status, and future directions. Review of Educational Research, 87(1), 71-102.</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TextBox 4">
            <a:extLst>
              <a:ext uri="{FF2B5EF4-FFF2-40B4-BE49-F238E27FC236}">
                <a16:creationId xmlns:a16="http://schemas.microsoft.com/office/drawing/2014/main" id="{3C5260AC-9F44-C9F9-954A-DF33162D6DBD}"/>
              </a:ext>
            </a:extLst>
          </p:cNvPr>
          <p:cNvSpPr txBox="1"/>
          <p:nvPr/>
        </p:nvSpPr>
        <p:spPr>
          <a:xfrm>
            <a:off x="5670733" y="1369623"/>
            <a:ext cx="5940056" cy="42934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b="0" dirty="0">
              <a:solidFill>
                <a:prstClr val="black"/>
              </a:solidFill>
              <a:latin typeface="Source Sans Pro"/>
            </a:endParaRP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startAt="6"/>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Vaihtoehtojen puntarointi: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Ohjaa oppilaat pohtimaan, millaisia </a:t>
            </a:r>
            <a:r>
              <a:rPr lang="fi-FI" sz="1200" dirty="0">
                <a:solidFill>
                  <a:prstClr val="black"/>
                </a:solidFill>
                <a:latin typeface="Source Sans Pro"/>
              </a:rPr>
              <a:t>seurauksia ehdotetuilla vaihtoehdoilla on erityisesti</a:t>
            </a:r>
            <a:r>
              <a:rPr lang="fi-FI" sz="1200" noProof="1">
                <a:solidFill>
                  <a:prstClr val="black"/>
                </a:solidFill>
                <a:latin typeface="Source Sans Pro"/>
              </a:rPr>
              <a:t> Jasulle. </a:t>
            </a:r>
            <a:endParaRPr kumimoji="0" lang="fi-FI" sz="1200" b="0" i="0" u="none" strike="noStrike" kern="1200" cap="none" spc="0" normalizeH="0" baseline="0" noProof="1">
              <a:ln>
                <a:noFill/>
              </a:ln>
              <a:solidFill>
                <a:prstClr val="black"/>
              </a:solidFill>
              <a:effectLst/>
              <a:uLnTx/>
              <a:uFillTx/>
              <a:latin typeface="Source Sans Pro"/>
              <a:ea typeface="+mn-ea"/>
              <a:cs typeface="+mn-cs"/>
            </a:endParaRP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startAt="6"/>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Valitaan parhaalta tuntuva ratkaisu: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Ohjaa oppilaat valitsemaan ratkaisu, joka tuottaa eniten hyvää kaikille ja on reilu.</a:t>
            </a:r>
            <a:endParaRPr lang="fi-FI" sz="1200" dirty="0">
              <a:solidFill>
                <a:prstClr val="black"/>
              </a:solidFill>
              <a:latin typeface="Source Sans Pro"/>
            </a:endParaRP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startAt="6"/>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Ilmoitus huoltajille: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Jos tilanteeseen on liittynyt häirintää, syrjimistä, kiusaamista</a:t>
            </a:r>
            <a:r>
              <a:rPr lang="fi-FI" sz="1200" dirty="0">
                <a:solidFill>
                  <a:prstClr val="black"/>
                </a:solidFill>
                <a:latin typeface="Source Sans Pro"/>
              </a:rPr>
              <a:t> tai väkivaltaa</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tulee siitä Perusopetuslain mukaan ilmoittaa kaikkien osallisten huoltajille (Perusopetuslaki 29§).</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startAt="6"/>
              <a:tabLst/>
              <a:defRPr/>
            </a:pPr>
            <a:r>
              <a:rPr lang="fi-FI" sz="1200" b="1" dirty="0">
                <a:solidFill>
                  <a:prstClr val="black"/>
                </a:solidFill>
                <a:latin typeface="Source Sans Pro"/>
              </a:rPr>
              <a:t>Tarvittaessa ota yhteyttä myös opiskeluhuoltoon, jotta saat tarvittavan tuen oppilaille. </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startAt="6"/>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Seuranta: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Pyydä samat oppilaat sopivan ajan päästä luoksesi ja pyydä jokaista kertomaan, miten asia on edennyt, onko sovittu ratkaisu ollut toimiva vai pitääkö kokeilla jotain muuta vaihtoehtoa. Jos kyseessä on ollut kiusaamistilanne, asiaan on syytä palata nopeastikin, ehkä jopa saman viikon sisällä ja useamman kerran. </a:t>
            </a:r>
          </a:p>
          <a:p>
            <a:pPr>
              <a:spcBef>
                <a:spcPts val="600"/>
              </a:spcBef>
              <a:defRPr/>
            </a:pP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a:spcBef>
                <a:spcPts val="600"/>
              </a:spcBef>
              <a:defRPr/>
            </a:pPr>
            <a:r>
              <a:rPr kumimoji="0" lang="fi-FI" sz="1200" i="0" u="none" strike="noStrike" kern="1200" cap="none" spc="0" normalizeH="0" baseline="0" dirty="0">
                <a:ln>
                  <a:noFill/>
                </a:ln>
                <a:solidFill>
                  <a:prstClr val="black"/>
                </a:solidFill>
                <a:effectLst/>
                <a:uLnTx/>
                <a:uFillTx/>
                <a:latin typeface="Source Sans Pro"/>
                <a:ea typeface="+mn-ea"/>
                <a:cs typeface="+mn-cs"/>
              </a:rPr>
              <a:t>HUOM! Ongelmanratkaisun mallia ja erityisesti erilaisten vaihtoehtojen pohtimista voidaan harjoitella myös kuvitteellisten tilanteiden avulla.</a:t>
            </a:r>
            <a:endParaRPr lang="fi-FI" sz="1200" dirty="0">
              <a:solidFill>
                <a:prstClr val="black"/>
              </a:solidFill>
              <a:latin typeface="Source Sans Pro"/>
            </a:endParaRPr>
          </a:p>
          <a:p>
            <a:pPr>
              <a:spcBef>
                <a:spcPts val="600"/>
              </a:spcBef>
              <a:defRPr/>
            </a:pP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Sosiaalisten ongelmien ratkaisu – oppilaan ohje</a:t>
            </a: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62047" cy="4862870"/>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Mahdollistaa rakentavan</a:t>
            </a:r>
            <a:r>
              <a:rPr kumimoji="0" lang="fi-FI" sz="1200" i="0" u="none" strike="noStrike" kern="1200" cap="none" spc="0" normalizeH="0" baseline="0" dirty="0">
                <a:ln>
                  <a:noFill/>
                </a:ln>
                <a:solidFill>
                  <a:prstClr val="black"/>
                </a:solidFill>
                <a:effectLst/>
                <a:uLnTx/>
                <a:uFillTx/>
                <a:latin typeface="Source Sans Pro"/>
                <a:ea typeface="+mn-ea"/>
                <a:cs typeface="+mn-cs"/>
              </a:rPr>
              <a:t> tavan ratkaista oppilaiden välisiä sosiaalisia ongelmia. Oppilaat alkavat vähitellen sisäistää mallin, jolloin he pystyvät jatkossa harkitsemaan erilaisia vaihtoehtoja jo ennen konfliktin syntymistä. Voidaan soveltaa myös kasvatuskeskusteluihin.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Koulun keskeisenä tavoitteena on tukea oppilaiden kasvua ihmisyyteen ja eettisesti vastuulliseen yhteiskunnan jäsenyyteen (POPS 2014, 19). Oppilaiden vastuu kouluyhteisön jäseninä ilmenee mm. reiluna suhtautumisena koulutovereihin ja koulun aikuisiin sekä yhteisten sääntöjen noudattamisena. Toisten ihmisten loukkaamattomuuden sekä työn ja työrauhan kunnioittaminen ja sovituista tehtävistä huolehtiminen on koulutyössä välttämätöntä (POPS 2014, 34).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Kouluarjen sosiaalisten ongelmien ratkaisussa. Ongelma voi liittyä esimerkiksi välituntileikkeihin, oppilaiden väliseen sanailuun tai kiusaamistilanteisiin.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Tarvittaessa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Suorakulmio 10">
            <a:extLst>
              <a:ext uri="{FF2B5EF4-FFF2-40B4-BE49-F238E27FC236}">
                <a16:creationId xmlns:a16="http://schemas.microsoft.com/office/drawing/2014/main" id="{5046B659-DFDF-BEB4-9DF8-F6B15C353619}"/>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6380EC75-400D-D3B3-5A08-8683CA2E1B06}"/>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9" name="Kuva 8" descr="Kuva palapelin palasta. Kuva viittaa vuorovaikutusta tukevaan interventioaktiviteettiin.">
            <a:extLst>
              <a:ext uri="{FF2B5EF4-FFF2-40B4-BE49-F238E27FC236}">
                <a16:creationId xmlns:a16="http://schemas.microsoft.com/office/drawing/2014/main" id="{CFAD4BDB-83AB-777B-5FA9-6B944D9CA015}"/>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Keino ratkaista oppilaiden välisiä sosiaalisia ongelmia rakentavasti.</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Sosiaalisten ongelmien ratkaisu (2/2)</a:t>
            </a:r>
          </a:p>
        </p:txBody>
      </p:sp>
      <p:pic>
        <p:nvPicPr>
          <p:cNvPr id="6" name="Picture 2" descr="SchoolWell-hankkeen logo.">
            <a:extLst>
              <a:ext uri="{FF2B5EF4-FFF2-40B4-BE49-F238E27FC236}">
                <a16:creationId xmlns:a16="http://schemas.microsoft.com/office/drawing/2014/main" id="{5F7D6C92-EC54-CDB6-E61F-9FECBA41A7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46471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32B69FD6-4CFF-B65D-F9A9-9CF6DDB259F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266757"/>
              </p:ext>
            </p:extLst>
          </p:nvPr>
        </p:nvGraphicFramePr>
        <p:xfrm>
          <a:off x="1080669" y="1288473"/>
          <a:ext cx="10030661"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ADE437EA-7355-FB87-3660-B5DFAC914A5B}"/>
              </a:ext>
            </a:extLst>
          </p:cNvPr>
          <p:cNvSpPr txBox="1">
            <a:spLocks noGrp="1"/>
          </p:cNvSpPr>
          <p:nvPr>
            <p:ph type="title" idx="4294967295"/>
          </p:nvPr>
        </p:nvSpPr>
        <p:spPr>
          <a:xfrm>
            <a:off x="729763" y="612354"/>
            <a:ext cx="10515600" cy="6761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Sosiaalisten ongelmien ratkaisu </a:t>
            </a:r>
            <a:r>
              <a:rPr kumimoji="0" lang="fi-FI" sz="3200" b="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 oppilaan ohje </a:t>
            </a: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Tree>
    <p:extLst>
      <p:ext uri="{BB962C8B-B14F-4D97-AF65-F5344CB8AC3E}">
        <p14:creationId xmlns:p14="http://schemas.microsoft.com/office/powerpoint/2010/main" val="1732449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39D7F02396A848A79ABE04E21ECBB8" ma:contentTypeVersion="3" ma:contentTypeDescription="Create a new document." ma:contentTypeScope="" ma:versionID="e6e17e95f8cbdfb6b2b62bf3e798169f">
  <xsd:schema xmlns:xsd="http://www.w3.org/2001/XMLSchema" xmlns:xs="http://www.w3.org/2001/XMLSchema" xmlns:p="http://schemas.microsoft.com/office/2006/metadata/properties" xmlns:ns2="f73a1c2e-a564-4d03-80e7-61673e06a8b6" targetNamespace="http://schemas.microsoft.com/office/2006/metadata/properties" ma:root="true" ma:fieldsID="2e413f6ac9d7d43b907f1781381565ed" ns2:_="">
    <xsd:import namespace="f73a1c2e-a564-4d03-80e7-61673e06a8b6"/>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3a1c2e-a564-4d03-80e7-61673e06a8b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5E87CB-E844-4872-90EC-B147B24D74DA}">
  <ds:schemaRefs>
    <ds:schemaRef ds:uri="http://schemas.microsoft.com/office/infopath/2007/PartnerControls"/>
    <ds:schemaRef ds:uri="http://purl.org/dc/elements/1.1/"/>
    <ds:schemaRef ds:uri="f73a1c2e-a564-4d03-80e7-61673e06a8b6"/>
    <ds:schemaRef ds:uri="http://schemas.microsoft.com/office/2006/metadata/properties"/>
    <ds:schemaRef ds:uri="http://schemas.microsoft.com/office/2006/documentManagement/types"/>
    <ds:schemaRef ds:uri="http://www.w3.org/XML/1998/namespace"/>
    <ds:schemaRef ds:uri="http://purl.org/dc/term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54D7EEAC-1E6E-4320-8F84-C10EFEC122BE}">
  <ds:schemaRefs>
    <ds:schemaRef ds:uri="http://schemas.microsoft.com/sharepoint/v3/contenttype/forms"/>
  </ds:schemaRefs>
</ds:datastoreItem>
</file>

<file path=customXml/itemProps3.xml><?xml version="1.0" encoding="utf-8"?>
<ds:datastoreItem xmlns:ds="http://schemas.openxmlformats.org/officeDocument/2006/customXml" ds:itemID="{1521E705-3AB7-46BB-9E2A-E18F64B523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3a1c2e-a564-4d03-80e7-61673e06a8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328</TotalTime>
  <Words>1713</Words>
  <Application>Microsoft Office PowerPoint</Application>
  <PresentationFormat>Widescreen</PresentationFormat>
  <Paragraphs>196</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Aptos Display</vt:lpstr>
      <vt:lpstr>Arial</vt:lpstr>
      <vt:lpstr>Cambria</vt:lpstr>
      <vt:lpstr>Cavolini</vt:lpstr>
      <vt:lpstr>Source Sans Pro</vt:lpstr>
      <vt:lpstr>Office Theme</vt:lpstr>
      <vt:lpstr>Opettaja–oppilas-vuorovaikutus</vt:lpstr>
      <vt:lpstr>Oppilaantuntemuksen liikennevalot</vt:lpstr>
      <vt:lpstr>Kirje opettajalle</vt:lpstr>
      <vt:lpstr>Kirje opettajalle – oppilaan ohje </vt:lpstr>
      <vt:lpstr>Myönteisen palautteen liikennevalot</vt:lpstr>
      <vt:lpstr>Sosiaalisten ongelmien ratkaisu (1/2)</vt:lpstr>
      <vt:lpstr>Sosiaalisten ongelmien ratkaisu (2/2)</vt:lpstr>
      <vt:lpstr>Sosiaalisten ongelmien ratkaisu – oppilaan ohje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Roosa Yli-Pietilä (TAU)</dc:creator>
  <cp:lastModifiedBy>Niemistö, Donna</cp:lastModifiedBy>
  <cp:revision>43</cp:revision>
  <dcterms:created xsi:type="dcterms:W3CDTF">2024-05-24T13:20:31Z</dcterms:created>
  <dcterms:modified xsi:type="dcterms:W3CDTF">2025-01-29T13:48:51Z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0x0101005339D7F02396A848A79ABE04E21ECBB8</vt:lpwstr>
  </property>
</Properties>
</file>