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4"/>
  </p:notesMasterIdLst>
  <p:sldIdLst>
    <p:sldId id="381" r:id="rId2"/>
    <p:sldId id="382" r:id="rId3"/>
    <p:sldId id="360" r:id="rId4"/>
    <p:sldId id="369" r:id="rId5"/>
    <p:sldId id="370" r:id="rId6"/>
    <p:sldId id="371" r:id="rId7"/>
    <p:sldId id="380" r:id="rId8"/>
    <p:sldId id="362" r:id="rId9"/>
    <p:sldId id="363" r:id="rId10"/>
    <p:sldId id="364" r:id="rId11"/>
    <p:sldId id="365" r:id="rId12"/>
    <p:sldId id="366" r:id="rId13"/>
    <p:sldId id="367" r:id="rId14"/>
    <p:sldId id="368" r:id="rId15"/>
    <p:sldId id="373" r:id="rId16"/>
    <p:sldId id="383" r:id="rId17"/>
    <p:sldId id="393" r:id="rId18"/>
    <p:sldId id="394" r:id="rId19"/>
    <p:sldId id="395" r:id="rId20"/>
    <p:sldId id="396" r:id="rId21"/>
    <p:sldId id="397" r:id="rId22"/>
    <p:sldId id="398" r:id="rId23"/>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94668"/>
  </p:normalViewPr>
  <p:slideViewPr>
    <p:cSldViewPr snapToGrid="0">
      <p:cViewPr varScale="1">
        <p:scale>
          <a:sx n="52" d="100"/>
          <a:sy n="52" d="100"/>
        </p:scale>
        <p:origin x="84" y="1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C031C0-18D9-BE4E-B19E-CA7BDBFFDBF1}" type="datetimeFigureOut">
              <a:rPr lang="fi-FI" smtClean="0"/>
              <a:t>29.1.2025</a:t>
            </a:fld>
            <a:endParaRPr lang="fi-FI"/>
          </a:p>
        </p:txBody>
      </p:sp>
      <p:sp>
        <p:nvSpPr>
          <p:cNvPr id="4" name="Dian kuvan paikkamerkki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BE08FB-BD31-4F45-A779-EE475E0856EF}" type="slidenum">
              <a:rPr lang="fi-FI" smtClean="0"/>
              <a:t>‹#›</a:t>
            </a:fld>
            <a:endParaRPr lang="fi-FI"/>
          </a:p>
        </p:txBody>
      </p:sp>
    </p:spTree>
    <p:extLst>
      <p:ext uri="{BB962C8B-B14F-4D97-AF65-F5344CB8AC3E}">
        <p14:creationId xmlns:p14="http://schemas.microsoft.com/office/powerpoint/2010/main" val="14570463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fld id="{32E103F2-E250-1241-9129-6F69DB11FF06}" type="slidenum">
              <a:rPr lang="fi-FI" smtClean="0"/>
              <a:t>1</a:t>
            </a:fld>
            <a:endParaRPr lang="fi-FI"/>
          </a:p>
        </p:txBody>
      </p:sp>
    </p:spTree>
    <p:extLst>
      <p:ext uri="{BB962C8B-B14F-4D97-AF65-F5344CB8AC3E}">
        <p14:creationId xmlns:p14="http://schemas.microsoft.com/office/powerpoint/2010/main" val="14968251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32E103F2-E250-1241-9129-6F69DB11FF06}" type="slidenum">
              <a:rPr lang="fi-FI" smtClean="0"/>
              <a:t>10</a:t>
            </a:fld>
            <a:endParaRPr lang="fi-FI"/>
          </a:p>
        </p:txBody>
      </p:sp>
    </p:spTree>
    <p:extLst>
      <p:ext uri="{BB962C8B-B14F-4D97-AF65-F5344CB8AC3E}">
        <p14:creationId xmlns:p14="http://schemas.microsoft.com/office/powerpoint/2010/main" val="21266871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32E103F2-E250-1241-9129-6F69DB11FF06}" type="slidenum">
              <a:rPr lang="fi-FI" smtClean="0"/>
              <a:t>11</a:t>
            </a:fld>
            <a:endParaRPr lang="fi-FI"/>
          </a:p>
        </p:txBody>
      </p:sp>
    </p:spTree>
    <p:extLst>
      <p:ext uri="{BB962C8B-B14F-4D97-AF65-F5344CB8AC3E}">
        <p14:creationId xmlns:p14="http://schemas.microsoft.com/office/powerpoint/2010/main" val="34065730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32E103F2-E250-1241-9129-6F69DB11FF06}" type="slidenum">
              <a:rPr lang="fi-FI" smtClean="0"/>
              <a:t>12</a:t>
            </a:fld>
            <a:endParaRPr lang="fi-FI"/>
          </a:p>
        </p:txBody>
      </p:sp>
    </p:spTree>
    <p:extLst>
      <p:ext uri="{BB962C8B-B14F-4D97-AF65-F5344CB8AC3E}">
        <p14:creationId xmlns:p14="http://schemas.microsoft.com/office/powerpoint/2010/main" val="13558157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32E103F2-E250-1241-9129-6F69DB11FF06}" type="slidenum">
              <a:rPr lang="fi-FI" smtClean="0"/>
              <a:t>13</a:t>
            </a:fld>
            <a:endParaRPr lang="fi-FI"/>
          </a:p>
        </p:txBody>
      </p:sp>
    </p:spTree>
    <p:extLst>
      <p:ext uri="{BB962C8B-B14F-4D97-AF65-F5344CB8AC3E}">
        <p14:creationId xmlns:p14="http://schemas.microsoft.com/office/powerpoint/2010/main" val="41304806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32E103F2-E250-1241-9129-6F69DB11FF06}" type="slidenum">
              <a:rPr lang="fi-FI" smtClean="0"/>
              <a:t>14</a:t>
            </a:fld>
            <a:endParaRPr lang="fi-FI"/>
          </a:p>
        </p:txBody>
      </p:sp>
    </p:spTree>
    <p:extLst>
      <p:ext uri="{BB962C8B-B14F-4D97-AF65-F5344CB8AC3E}">
        <p14:creationId xmlns:p14="http://schemas.microsoft.com/office/powerpoint/2010/main" val="34531597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32E103F2-E250-1241-9129-6F69DB11FF06}" type="slidenum">
              <a:rPr lang="fi-FI" smtClean="0"/>
              <a:t>15</a:t>
            </a:fld>
            <a:endParaRPr lang="fi-FI"/>
          </a:p>
        </p:txBody>
      </p:sp>
    </p:spTree>
    <p:extLst>
      <p:ext uri="{BB962C8B-B14F-4D97-AF65-F5344CB8AC3E}">
        <p14:creationId xmlns:p14="http://schemas.microsoft.com/office/powerpoint/2010/main" val="25418995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fld id="{32E103F2-E250-1241-9129-6F69DB11FF06}" type="slidenum">
              <a:rPr lang="fi-FI" smtClean="0"/>
              <a:t>16</a:t>
            </a:fld>
            <a:endParaRPr lang="fi-FI"/>
          </a:p>
        </p:txBody>
      </p:sp>
    </p:spTree>
    <p:extLst>
      <p:ext uri="{BB962C8B-B14F-4D97-AF65-F5344CB8AC3E}">
        <p14:creationId xmlns:p14="http://schemas.microsoft.com/office/powerpoint/2010/main" val="14968251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62CD04-FE40-464D-88D9-DD2EF7EB2F92}"/>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887CF876-BC5E-15B0-6493-74BEFC2F9C10}"/>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77B1969F-E924-20EF-1FF4-A32EBF1ABF3F}"/>
              </a:ext>
            </a:extLst>
          </p:cNvPr>
          <p:cNvSpPr>
            <a:spLocks noGrp="1"/>
          </p:cNvSpPr>
          <p:nvPr>
            <p:ph type="body" idx="1"/>
          </p:nvPr>
        </p:nvSpPr>
        <p:spPr/>
        <p:txBody>
          <a:bodyPr/>
          <a:lstStyle/>
          <a:p>
            <a:endParaRPr lang="fi-FI"/>
          </a:p>
        </p:txBody>
      </p:sp>
      <p:sp>
        <p:nvSpPr>
          <p:cNvPr id="4" name="Dian numeron paikkamerkki 3">
            <a:extLst>
              <a:ext uri="{FF2B5EF4-FFF2-40B4-BE49-F238E27FC236}">
                <a16:creationId xmlns:a16="http://schemas.microsoft.com/office/drawing/2014/main" id="{2B0F4ACD-97EE-62EA-4FBC-D3DCE1A23D0D}"/>
              </a:ext>
            </a:extLst>
          </p:cNvPr>
          <p:cNvSpPr>
            <a:spLocks noGrp="1"/>
          </p:cNvSpPr>
          <p:nvPr>
            <p:ph type="sldNum" sz="quarter" idx="5"/>
          </p:nvPr>
        </p:nvSpPr>
        <p:spPr/>
        <p:txBody>
          <a:bodyPr/>
          <a:lstStyle/>
          <a:p>
            <a:fld id="{32E103F2-E250-1241-9129-6F69DB11FF06}" type="slidenum">
              <a:rPr lang="fi-FI" smtClean="0"/>
              <a:t>17</a:t>
            </a:fld>
            <a:endParaRPr lang="fi-FI"/>
          </a:p>
        </p:txBody>
      </p:sp>
    </p:spTree>
    <p:extLst>
      <p:ext uri="{BB962C8B-B14F-4D97-AF65-F5344CB8AC3E}">
        <p14:creationId xmlns:p14="http://schemas.microsoft.com/office/powerpoint/2010/main" val="4319620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667D7F-45B7-9E7F-7E25-C2A0C05C0DD6}"/>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1F22EC56-EC17-FE54-0B43-7886C1D7DA79}"/>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B63A604C-2373-42E3-8C87-9E27EED42AC7}"/>
              </a:ext>
            </a:extLst>
          </p:cNvPr>
          <p:cNvSpPr>
            <a:spLocks noGrp="1"/>
          </p:cNvSpPr>
          <p:nvPr>
            <p:ph type="body" idx="1"/>
          </p:nvPr>
        </p:nvSpPr>
        <p:spPr/>
        <p:txBody>
          <a:bodyPr/>
          <a:lstStyle/>
          <a:p>
            <a:endParaRPr lang="fi-FI"/>
          </a:p>
        </p:txBody>
      </p:sp>
      <p:sp>
        <p:nvSpPr>
          <p:cNvPr id="4" name="Dian numeron paikkamerkki 3">
            <a:extLst>
              <a:ext uri="{FF2B5EF4-FFF2-40B4-BE49-F238E27FC236}">
                <a16:creationId xmlns:a16="http://schemas.microsoft.com/office/drawing/2014/main" id="{AD2E8826-2EE2-4F60-4644-53655D2BD7F0}"/>
              </a:ext>
            </a:extLst>
          </p:cNvPr>
          <p:cNvSpPr>
            <a:spLocks noGrp="1"/>
          </p:cNvSpPr>
          <p:nvPr>
            <p:ph type="sldNum" sz="quarter" idx="5"/>
          </p:nvPr>
        </p:nvSpPr>
        <p:spPr/>
        <p:txBody>
          <a:bodyPr/>
          <a:lstStyle/>
          <a:p>
            <a:fld id="{32E103F2-E250-1241-9129-6F69DB11FF06}" type="slidenum">
              <a:rPr lang="fi-FI" smtClean="0"/>
              <a:t>18</a:t>
            </a:fld>
            <a:endParaRPr lang="fi-FI"/>
          </a:p>
        </p:txBody>
      </p:sp>
    </p:spTree>
    <p:extLst>
      <p:ext uri="{BB962C8B-B14F-4D97-AF65-F5344CB8AC3E}">
        <p14:creationId xmlns:p14="http://schemas.microsoft.com/office/powerpoint/2010/main" val="28895392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4C7860-4444-E373-C5CA-073A885CE918}"/>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E46AD56D-F764-6B66-7C61-84D417ED7433}"/>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E735C525-6C52-7182-50D0-6B45272FCCC6}"/>
              </a:ext>
            </a:extLst>
          </p:cNvPr>
          <p:cNvSpPr>
            <a:spLocks noGrp="1"/>
          </p:cNvSpPr>
          <p:nvPr>
            <p:ph type="body" idx="1"/>
          </p:nvPr>
        </p:nvSpPr>
        <p:spPr/>
        <p:txBody>
          <a:bodyPr/>
          <a:lstStyle/>
          <a:p>
            <a:endParaRPr lang="fi-FI"/>
          </a:p>
        </p:txBody>
      </p:sp>
      <p:sp>
        <p:nvSpPr>
          <p:cNvPr id="4" name="Dian numeron paikkamerkki 3">
            <a:extLst>
              <a:ext uri="{FF2B5EF4-FFF2-40B4-BE49-F238E27FC236}">
                <a16:creationId xmlns:a16="http://schemas.microsoft.com/office/drawing/2014/main" id="{96ADB5F1-94BB-D1E8-B441-5939859BC32A}"/>
              </a:ext>
            </a:extLst>
          </p:cNvPr>
          <p:cNvSpPr>
            <a:spLocks noGrp="1"/>
          </p:cNvSpPr>
          <p:nvPr>
            <p:ph type="sldNum" sz="quarter" idx="5"/>
          </p:nvPr>
        </p:nvSpPr>
        <p:spPr/>
        <p:txBody>
          <a:bodyPr/>
          <a:lstStyle/>
          <a:p>
            <a:fld id="{32E103F2-E250-1241-9129-6F69DB11FF06}" type="slidenum">
              <a:rPr lang="fi-FI" smtClean="0"/>
              <a:t>19</a:t>
            </a:fld>
            <a:endParaRPr lang="fi-FI"/>
          </a:p>
        </p:txBody>
      </p:sp>
    </p:spTree>
    <p:extLst>
      <p:ext uri="{BB962C8B-B14F-4D97-AF65-F5344CB8AC3E}">
        <p14:creationId xmlns:p14="http://schemas.microsoft.com/office/powerpoint/2010/main" val="30890405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32E103F2-E250-1241-9129-6F69DB11FF06}" type="slidenum">
              <a:rPr lang="fi-FI" smtClean="0"/>
              <a:t>2</a:t>
            </a:fld>
            <a:endParaRPr lang="fi-FI"/>
          </a:p>
        </p:txBody>
      </p:sp>
    </p:spTree>
    <p:extLst>
      <p:ext uri="{BB962C8B-B14F-4D97-AF65-F5344CB8AC3E}">
        <p14:creationId xmlns:p14="http://schemas.microsoft.com/office/powerpoint/2010/main" val="25286600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307BE4-774F-67F2-6B2F-B39F7AEB7CEB}"/>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D73E6C29-F48C-F1BD-2F1D-5FECB1E857BA}"/>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A88F08BD-1627-3AE8-808F-6BB4CBAD4AE8}"/>
              </a:ext>
            </a:extLst>
          </p:cNvPr>
          <p:cNvSpPr>
            <a:spLocks noGrp="1"/>
          </p:cNvSpPr>
          <p:nvPr>
            <p:ph type="body" idx="1"/>
          </p:nvPr>
        </p:nvSpPr>
        <p:spPr/>
        <p:txBody>
          <a:bodyPr/>
          <a:lstStyle/>
          <a:p>
            <a:endParaRPr lang="fi-FI"/>
          </a:p>
        </p:txBody>
      </p:sp>
      <p:sp>
        <p:nvSpPr>
          <p:cNvPr id="4" name="Dian numeron paikkamerkki 3">
            <a:extLst>
              <a:ext uri="{FF2B5EF4-FFF2-40B4-BE49-F238E27FC236}">
                <a16:creationId xmlns:a16="http://schemas.microsoft.com/office/drawing/2014/main" id="{0D655F93-C672-5D38-1415-D6360C2F37E1}"/>
              </a:ext>
            </a:extLst>
          </p:cNvPr>
          <p:cNvSpPr>
            <a:spLocks noGrp="1"/>
          </p:cNvSpPr>
          <p:nvPr>
            <p:ph type="sldNum" sz="quarter" idx="5"/>
          </p:nvPr>
        </p:nvSpPr>
        <p:spPr/>
        <p:txBody>
          <a:bodyPr/>
          <a:lstStyle/>
          <a:p>
            <a:fld id="{32E103F2-E250-1241-9129-6F69DB11FF06}" type="slidenum">
              <a:rPr lang="fi-FI" smtClean="0"/>
              <a:t>20</a:t>
            </a:fld>
            <a:endParaRPr lang="fi-FI"/>
          </a:p>
        </p:txBody>
      </p:sp>
    </p:spTree>
    <p:extLst>
      <p:ext uri="{BB962C8B-B14F-4D97-AF65-F5344CB8AC3E}">
        <p14:creationId xmlns:p14="http://schemas.microsoft.com/office/powerpoint/2010/main" val="8114800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412CAE-7E63-D0D2-FDC1-537D03099DBF}"/>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51A63002-694E-F82D-44EA-CD53B9D3BA44}"/>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4097CC94-69A8-5F52-36BC-EB564A8FCF16}"/>
              </a:ext>
            </a:extLst>
          </p:cNvPr>
          <p:cNvSpPr>
            <a:spLocks noGrp="1"/>
          </p:cNvSpPr>
          <p:nvPr>
            <p:ph type="body" idx="1"/>
          </p:nvPr>
        </p:nvSpPr>
        <p:spPr/>
        <p:txBody>
          <a:bodyPr/>
          <a:lstStyle/>
          <a:p>
            <a:endParaRPr lang="fi-FI"/>
          </a:p>
        </p:txBody>
      </p:sp>
      <p:sp>
        <p:nvSpPr>
          <p:cNvPr id="4" name="Dian numeron paikkamerkki 3">
            <a:extLst>
              <a:ext uri="{FF2B5EF4-FFF2-40B4-BE49-F238E27FC236}">
                <a16:creationId xmlns:a16="http://schemas.microsoft.com/office/drawing/2014/main" id="{DD29C9CA-F7C4-63F8-8D23-3C59A78ABAAB}"/>
              </a:ext>
            </a:extLst>
          </p:cNvPr>
          <p:cNvSpPr>
            <a:spLocks noGrp="1"/>
          </p:cNvSpPr>
          <p:nvPr>
            <p:ph type="sldNum" sz="quarter" idx="5"/>
          </p:nvPr>
        </p:nvSpPr>
        <p:spPr/>
        <p:txBody>
          <a:bodyPr/>
          <a:lstStyle/>
          <a:p>
            <a:fld id="{32E103F2-E250-1241-9129-6F69DB11FF06}" type="slidenum">
              <a:rPr lang="fi-FI" smtClean="0"/>
              <a:t>21</a:t>
            </a:fld>
            <a:endParaRPr lang="fi-FI"/>
          </a:p>
        </p:txBody>
      </p:sp>
    </p:spTree>
    <p:extLst>
      <p:ext uri="{BB962C8B-B14F-4D97-AF65-F5344CB8AC3E}">
        <p14:creationId xmlns:p14="http://schemas.microsoft.com/office/powerpoint/2010/main" val="18957307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05F053-7AD7-A4DB-A517-97B9306FF05E}"/>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EA1F9FBD-C4EF-4B8A-E30C-8690E8150600}"/>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CF20F7D4-6A80-AC22-F104-02D1D13D3525}"/>
              </a:ext>
            </a:extLst>
          </p:cNvPr>
          <p:cNvSpPr>
            <a:spLocks noGrp="1"/>
          </p:cNvSpPr>
          <p:nvPr>
            <p:ph type="body" idx="1"/>
          </p:nvPr>
        </p:nvSpPr>
        <p:spPr/>
        <p:txBody>
          <a:bodyPr/>
          <a:lstStyle/>
          <a:p>
            <a:endParaRPr lang="fi-FI"/>
          </a:p>
        </p:txBody>
      </p:sp>
      <p:sp>
        <p:nvSpPr>
          <p:cNvPr id="4" name="Dian numeron paikkamerkki 3">
            <a:extLst>
              <a:ext uri="{FF2B5EF4-FFF2-40B4-BE49-F238E27FC236}">
                <a16:creationId xmlns:a16="http://schemas.microsoft.com/office/drawing/2014/main" id="{932C0F7E-D114-DA89-18D0-93ECCE461249}"/>
              </a:ext>
            </a:extLst>
          </p:cNvPr>
          <p:cNvSpPr>
            <a:spLocks noGrp="1"/>
          </p:cNvSpPr>
          <p:nvPr>
            <p:ph type="sldNum" sz="quarter" idx="5"/>
          </p:nvPr>
        </p:nvSpPr>
        <p:spPr/>
        <p:txBody>
          <a:bodyPr/>
          <a:lstStyle/>
          <a:p>
            <a:fld id="{32E103F2-E250-1241-9129-6F69DB11FF06}" type="slidenum">
              <a:rPr lang="fi-FI" smtClean="0"/>
              <a:t>22</a:t>
            </a:fld>
            <a:endParaRPr lang="fi-FI"/>
          </a:p>
        </p:txBody>
      </p:sp>
    </p:spTree>
    <p:extLst>
      <p:ext uri="{BB962C8B-B14F-4D97-AF65-F5344CB8AC3E}">
        <p14:creationId xmlns:p14="http://schemas.microsoft.com/office/powerpoint/2010/main" val="33202550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32E103F2-E250-1241-9129-6F69DB11FF06}" type="slidenum">
              <a:rPr lang="fi-FI" smtClean="0"/>
              <a:t>3</a:t>
            </a:fld>
            <a:endParaRPr lang="fi-FI"/>
          </a:p>
        </p:txBody>
      </p:sp>
    </p:spTree>
    <p:extLst>
      <p:ext uri="{BB962C8B-B14F-4D97-AF65-F5344CB8AC3E}">
        <p14:creationId xmlns:p14="http://schemas.microsoft.com/office/powerpoint/2010/main" val="2513713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32E103F2-E250-1241-9129-6F69DB11FF06}" type="slidenum">
              <a:rPr lang="fi-FI" smtClean="0"/>
              <a:t>4</a:t>
            </a:fld>
            <a:endParaRPr lang="fi-FI"/>
          </a:p>
        </p:txBody>
      </p:sp>
    </p:spTree>
    <p:extLst>
      <p:ext uri="{BB962C8B-B14F-4D97-AF65-F5344CB8AC3E}">
        <p14:creationId xmlns:p14="http://schemas.microsoft.com/office/powerpoint/2010/main" val="31026540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32E103F2-E250-1241-9129-6F69DB11FF06}" type="slidenum">
              <a:rPr lang="fi-FI" smtClean="0"/>
              <a:t>5</a:t>
            </a:fld>
            <a:endParaRPr lang="fi-FI"/>
          </a:p>
        </p:txBody>
      </p:sp>
    </p:spTree>
    <p:extLst>
      <p:ext uri="{BB962C8B-B14F-4D97-AF65-F5344CB8AC3E}">
        <p14:creationId xmlns:p14="http://schemas.microsoft.com/office/powerpoint/2010/main" val="4688522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32E103F2-E250-1241-9129-6F69DB11FF06}" type="slidenum">
              <a:rPr lang="fi-FI" smtClean="0"/>
              <a:t>6</a:t>
            </a:fld>
            <a:endParaRPr lang="fi-FI"/>
          </a:p>
        </p:txBody>
      </p:sp>
    </p:spTree>
    <p:extLst>
      <p:ext uri="{BB962C8B-B14F-4D97-AF65-F5344CB8AC3E}">
        <p14:creationId xmlns:p14="http://schemas.microsoft.com/office/powerpoint/2010/main" val="17230445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fld id="{32E103F2-E250-1241-9129-6F69DB11FF06}" type="slidenum">
              <a:rPr lang="fi-FI" smtClean="0"/>
              <a:t>7</a:t>
            </a:fld>
            <a:endParaRPr lang="fi-FI"/>
          </a:p>
        </p:txBody>
      </p:sp>
    </p:spTree>
    <p:extLst>
      <p:ext uri="{BB962C8B-B14F-4D97-AF65-F5344CB8AC3E}">
        <p14:creationId xmlns:p14="http://schemas.microsoft.com/office/powerpoint/2010/main" val="14968251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32E103F2-E250-1241-9129-6F69DB11FF06}" type="slidenum">
              <a:rPr lang="fi-FI" smtClean="0"/>
              <a:t>8</a:t>
            </a:fld>
            <a:endParaRPr lang="fi-FI"/>
          </a:p>
        </p:txBody>
      </p:sp>
    </p:spTree>
    <p:extLst>
      <p:ext uri="{BB962C8B-B14F-4D97-AF65-F5344CB8AC3E}">
        <p14:creationId xmlns:p14="http://schemas.microsoft.com/office/powerpoint/2010/main" val="39847444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32E103F2-E250-1241-9129-6F69DB11FF06}" type="slidenum">
              <a:rPr lang="fi-FI" smtClean="0"/>
              <a:t>9</a:t>
            </a:fld>
            <a:endParaRPr lang="fi-FI"/>
          </a:p>
        </p:txBody>
      </p:sp>
    </p:spTree>
    <p:extLst>
      <p:ext uri="{BB962C8B-B14F-4D97-AF65-F5344CB8AC3E}">
        <p14:creationId xmlns:p14="http://schemas.microsoft.com/office/powerpoint/2010/main" val="29765807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404D03E-98FB-EBC8-EFB2-8C435FD4C1D9}"/>
              </a:ext>
            </a:extLst>
          </p:cNvPr>
          <p:cNvSpPr>
            <a:spLocks noGrp="1"/>
          </p:cNvSpPr>
          <p:nvPr>
            <p:ph type="ctrTitle"/>
          </p:nvPr>
        </p:nvSpPr>
        <p:spPr>
          <a:xfrm>
            <a:off x="1524000" y="1122363"/>
            <a:ext cx="9144000" cy="2387600"/>
          </a:xfrm>
        </p:spPr>
        <p:txBody>
          <a:bodyPr anchor="b"/>
          <a:lstStyle>
            <a:lvl1pPr algn="ctr">
              <a:defRPr sz="6000"/>
            </a:lvl1pPr>
          </a:lstStyle>
          <a:p>
            <a:r>
              <a:rPr lang="fi-FI"/>
              <a:t>Muokkaa ots. perustyyl. napsautt.</a:t>
            </a:r>
          </a:p>
        </p:txBody>
      </p:sp>
      <p:sp>
        <p:nvSpPr>
          <p:cNvPr id="3" name="Alaotsikko 2">
            <a:extLst>
              <a:ext uri="{FF2B5EF4-FFF2-40B4-BE49-F238E27FC236}">
                <a16:creationId xmlns:a16="http://schemas.microsoft.com/office/drawing/2014/main" id="{F2A27CB3-6C12-D858-FD09-BD3D50D0915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a:extLst>
              <a:ext uri="{FF2B5EF4-FFF2-40B4-BE49-F238E27FC236}">
                <a16:creationId xmlns:a16="http://schemas.microsoft.com/office/drawing/2014/main" id="{48EB6B27-F218-4F38-9F31-C72258B5D80E}"/>
              </a:ext>
            </a:extLst>
          </p:cNvPr>
          <p:cNvSpPr>
            <a:spLocks noGrp="1"/>
          </p:cNvSpPr>
          <p:nvPr>
            <p:ph type="dt" sz="half" idx="10"/>
          </p:nvPr>
        </p:nvSpPr>
        <p:spPr/>
        <p:txBody>
          <a:bodyPr/>
          <a:lstStyle/>
          <a:p>
            <a:fld id="{3337715B-E548-CC43-979B-5BE9A19106D8}" type="datetimeFigureOut">
              <a:rPr lang="fi-FI" smtClean="0"/>
              <a:t>29.1.2025</a:t>
            </a:fld>
            <a:endParaRPr lang="fi-FI"/>
          </a:p>
        </p:txBody>
      </p:sp>
      <p:sp>
        <p:nvSpPr>
          <p:cNvPr id="5" name="Alatunnisteen paikkamerkki 4">
            <a:extLst>
              <a:ext uri="{FF2B5EF4-FFF2-40B4-BE49-F238E27FC236}">
                <a16:creationId xmlns:a16="http://schemas.microsoft.com/office/drawing/2014/main" id="{427388EC-3B7B-78A6-4979-E6761836BDFA}"/>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B965AF92-7F40-AA84-C817-9212B9E81D9D}"/>
              </a:ext>
            </a:extLst>
          </p:cNvPr>
          <p:cNvSpPr>
            <a:spLocks noGrp="1"/>
          </p:cNvSpPr>
          <p:nvPr>
            <p:ph type="sldNum" sz="quarter" idx="12"/>
          </p:nvPr>
        </p:nvSpPr>
        <p:spPr/>
        <p:txBody>
          <a:bodyPr/>
          <a:lstStyle/>
          <a:p>
            <a:fld id="{E98B1BD5-2C52-D84C-85A0-8758B23087F2}" type="slidenum">
              <a:rPr lang="fi-FI" smtClean="0"/>
              <a:t>‹#›</a:t>
            </a:fld>
            <a:endParaRPr lang="fi-FI"/>
          </a:p>
        </p:txBody>
      </p:sp>
    </p:spTree>
    <p:extLst>
      <p:ext uri="{BB962C8B-B14F-4D97-AF65-F5344CB8AC3E}">
        <p14:creationId xmlns:p14="http://schemas.microsoft.com/office/powerpoint/2010/main" val="29215496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FEE4962-AC03-167C-C525-0D61FC817C91}"/>
              </a:ext>
            </a:extLst>
          </p:cNvPr>
          <p:cNvSpPr>
            <a:spLocks noGrp="1"/>
          </p:cNvSpPr>
          <p:nvPr>
            <p:ph type="title"/>
          </p:nvPr>
        </p:nvSpPr>
        <p:spPr/>
        <p:txBody>
          <a:bodyPr/>
          <a:lstStyle/>
          <a:p>
            <a:r>
              <a:rPr lang="fi-FI"/>
              <a:t>Muokkaa ots. perustyyl. napsautt.</a:t>
            </a:r>
          </a:p>
        </p:txBody>
      </p:sp>
      <p:sp>
        <p:nvSpPr>
          <p:cNvPr id="3" name="Pystysuoran tekstin paikkamerkki 2">
            <a:extLst>
              <a:ext uri="{FF2B5EF4-FFF2-40B4-BE49-F238E27FC236}">
                <a16:creationId xmlns:a16="http://schemas.microsoft.com/office/drawing/2014/main" id="{2087293E-1033-9416-0666-96DBBF38A627}"/>
              </a:ext>
            </a:extLst>
          </p:cNvPr>
          <p:cNvSpPr>
            <a:spLocks noGrp="1"/>
          </p:cNvSpPr>
          <p:nvPr>
            <p:ph type="body" orient="vert" idx="1"/>
          </p:nvPr>
        </p:nvSpPr>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17EB75CF-A05C-EE46-9C7F-B47FDAF6F803}"/>
              </a:ext>
            </a:extLst>
          </p:cNvPr>
          <p:cNvSpPr>
            <a:spLocks noGrp="1"/>
          </p:cNvSpPr>
          <p:nvPr>
            <p:ph type="dt" sz="half" idx="10"/>
          </p:nvPr>
        </p:nvSpPr>
        <p:spPr/>
        <p:txBody>
          <a:bodyPr/>
          <a:lstStyle/>
          <a:p>
            <a:fld id="{3337715B-E548-CC43-979B-5BE9A19106D8}" type="datetimeFigureOut">
              <a:rPr lang="fi-FI" smtClean="0"/>
              <a:t>29.1.2025</a:t>
            </a:fld>
            <a:endParaRPr lang="fi-FI"/>
          </a:p>
        </p:txBody>
      </p:sp>
      <p:sp>
        <p:nvSpPr>
          <p:cNvPr id="5" name="Alatunnisteen paikkamerkki 4">
            <a:extLst>
              <a:ext uri="{FF2B5EF4-FFF2-40B4-BE49-F238E27FC236}">
                <a16:creationId xmlns:a16="http://schemas.microsoft.com/office/drawing/2014/main" id="{32194079-6CC3-67F0-B0FE-19935581B96E}"/>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22BA43C0-3791-1F2B-C2BA-D72727BCDCDF}"/>
              </a:ext>
            </a:extLst>
          </p:cNvPr>
          <p:cNvSpPr>
            <a:spLocks noGrp="1"/>
          </p:cNvSpPr>
          <p:nvPr>
            <p:ph type="sldNum" sz="quarter" idx="12"/>
          </p:nvPr>
        </p:nvSpPr>
        <p:spPr/>
        <p:txBody>
          <a:bodyPr/>
          <a:lstStyle/>
          <a:p>
            <a:fld id="{E98B1BD5-2C52-D84C-85A0-8758B23087F2}" type="slidenum">
              <a:rPr lang="fi-FI" smtClean="0"/>
              <a:t>‹#›</a:t>
            </a:fld>
            <a:endParaRPr lang="fi-FI"/>
          </a:p>
        </p:txBody>
      </p:sp>
    </p:spTree>
    <p:extLst>
      <p:ext uri="{BB962C8B-B14F-4D97-AF65-F5344CB8AC3E}">
        <p14:creationId xmlns:p14="http://schemas.microsoft.com/office/powerpoint/2010/main" val="11290606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a:extLst>
              <a:ext uri="{FF2B5EF4-FFF2-40B4-BE49-F238E27FC236}">
                <a16:creationId xmlns:a16="http://schemas.microsoft.com/office/drawing/2014/main" id="{4EC6B721-A813-C278-DE63-5AAFD24415B3}"/>
              </a:ext>
            </a:extLst>
          </p:cNvPr>
          <p:cNvSpPr>
            <a:spLocks noGrp="1"/>
          </p:cNvSpPr>
          <p:nvPr>
            <p:ph type="title" orient="vert"/>
          </p:nvPr>
        </p:nvSpPr>
        <p:spPr>
          <a:xfrm>
            <a:off x="8724900" y="365125"/>
            <a:ext cx="2628900" cy="5811838"/>
          </a:xfrm>
        </p:spPr>
        <p:txBody>
          <a:bodyPr vert="eaVert"/>
          <a:lstStyle/>
          <a:p>
            <a:r>
              <a:rPr lang="fi-FI"/>
              <a:t>Muokkaa ots. perustyyl. napsautt.</a:t>
            </a:r>
          </a:p>
        </p:txBody>
      </p:sp>
      <p:sp>
        <p:nvSpPr>
          <p:cNvPr id="3" name="Pystysuoran tekstin paikkamerkki 2">
            <a:extLst>
              <a:ext uri="{FF2B5EF4-FFF2-40B4-BE49-F238E27FC236}">
                <a16:creationId xmlns:a16="http://schemas.microsoft.com/office/drawing/2014/main" id="{DE500AD9-25CE-E763-A8B0-57FD3196923F}"/>
              </a:ext>
            </a:extLst>
          </p:cNvPr>
          <p:cNvSpPr>
            <a:spLocks noGrp="1"/>
          </p:cNvSpPr>
          <p:nvPr>
            <p:ph type="body" orient="vert" idx="1"/>
          </p:nvPr>
        </p:nvSpPr>
        <p:spPr>
          <a:xfrm>
            <a:off x="838200" y="365125"/>
            <a:ext cx="7734300" cy="5811838"/>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C768DBF3-0A97-36EF-7EC3-B05D0D6FA4C9}"/>
              </a:ext>
            </a:extLst>
          </p:cNvPr>
          <p:cNvSpPr>
            <a:spLocks noGrp="1"/>
          </p:cNvSpPr>
          <p:nvPr>
            <p:ph type="dt" sz="half" idx="10"/>
          </p:nvPr>
        </p:nvSpPr>
        <p:spPr/>
        <p:txBody>
          <a:bodyPr/>
          <a:lstStyle/>
          <a:p>
            <a:fld id="{3337715B-E548-CC43-979B-5BE9A19106D8}" type="datetimeFigureOut">
              <a:rPr lang="fi-FI" smtClean="0"/>
              <a:t>29.1.2025</a:t>
            </a:fld>
            <a:endParaRPr lang="fi-FI"/>
          </a:p>
        </p:txBody>
      </p:sp>
      <p:sp>
        <p:nvSpPr>
          <p:cNvPr id="5" name="Alatunnisteen paikkamerkki 4">
            <a:extLst>
              <a:ext uri="{FF2B5EF4-FFF2-40B4-BE49-F238E27FC236}">
                <a16:creationId xmlns:a16="http://schemas.microsoft.com/office/drawing/2014/main" id="{1A5AD3A4-1756-EADF-A2F5-4185038F88D1}"/>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941C3ADA-FA6B-C8E6-F123-1F6C380FFBBA}"/>
              </a:ext>
            </a:extLst>
          </p:cNvPr>
          <p:cNvSpPr>
            <a:spLocks noGrp="1"/>
          </p:cNvSpPr>
          <p:nvPr>
            <p:ph type="sldNum" sz="quarter" idx="12"/>
          </p:nvPr>
        </p:nvSpPr>
        <p:spPr/>
        <p:txBody>
          <a:bodyPr/>
          <a:lstStyle/>
          <a:p>
            <a:fld id="{E98B1BD5-2C52-D84C-85A0-8758B23087F2}" type="slidenum">
              <a:rPr lang="fi-FI" smtClean="0"/>
              <a:t>‹#›</a:t>
            </a:fld>
            <a:endParaRPr lang="fi-FI"/>
          </a:p>
        </p:txBody>
      </p:sp>
    </p:spTree>
    <p:extLst>
      <p:ext uri="{BB962C8B-B14F-4D97-AF65-F5344CB8AC3E}">
        <p14:creationId xmlns:p14="http://schemas.microsoft.com/office/powerpoint/2010/main" val="15486406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4C82AA5-B771-EFA2-927A-808D8C4B5E21}"/>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D1383AA3-BBB2-B753-3D59-7127F96BAB4F}"/>
              </a:ext>
            </a:extLst>
          </p:cNvPr>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60E9DEAB-D5DA-6478-ECED-4AE9027EF91D}"/>
              </a:ext>
            </a:extLst>
          </p:cNvPr>
          <p:cNvSpPr>
            <a:spLocks noGrp="1"/>
          </p:cNvSpPr>
          <p:nvPr>
            <p:ph type="dt" sz="half" idx="10"/>
          </p:nvPr>
        </p:nvSpPr>
        <p:spPr/>
        <p:txBody>
          <a:bodyPr/>
          <a:lstStyle/>
          <a:p>
            <a:fld id="{3337715B-E548-CC43-979B-5BE9A19106D8}" type="datetimeFigureOut">
              <a:rPr lang="fi-FI" smtClean="0"/>
              <a:t>29.1.2025</a:t>
            </a:fld>
            <a:endParaRPr lang="fi-FI"/>
          </a:p>
        </p:txBody>
      </p:sp>
      <p:sp>
        <p:nvSpPr>
          <p:cNvPr id="5" name="Alatunnisteen paikkamerkki 4">
            <a:extLst>
              <a:ext uri="{FF2B5EF4-FFF2-40B4-BE49-F238E27FC236}">
                <a16:creationId xmlns:a16="http://schemas.microsoft.com/office/drawing/2014/main" id="{8DC9F780-6A0C-ACC4-B001-2F8B13BD0D90}"/>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16CC7CD4-7C97-8495-C86F-FA0C021705CB}"/>
              </a:ext>
            </a:extLst>
          </p:cNvPr>
          <p:cNvSpPr>
            <a:spLocks noGrp="1"/>
          </p:cNvSpPr>
          <p:nvPr>
            <p:ph type="sldNum" sz="quarter" idx="12"/>
          </p:nvPr>
        </p:nvSpPr>
        <p:spPr/>
        <p:txBody>
          <a:bodyPr/>
          <a:lstStyle/>
          <a:p>
            <a:fld id="{E98B1BD5-2C52-D84C-85A0-8758B23087F2}" type="slidenum">
              <a:rPr lang="fi-FI" smtClean="0"/>
              <a:t>‹#›</a:t>
            </a:fld>
            <a:endParaRPr lang="fi-FI"/>
          </a:p>
        </p:txBody>
      </p:sp>
    </p:spTree>
    <p:extLst>
      <p:ext uri="{BB962C8B-B14F-4D97-AF65-F5344CB8AC3E}">
        <p14:creationId xmlns:p14="http://schemas.microsoft.com/office/powerpoint/2010/main" val="28936212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95673CF-555D-01A9-32E7-0F6D41554650}"/>
              </a:ext>
            </a:extLst>
          </p:cNvPr>
          <p:cNvSpPr>
            <a:spLocks noGrp="1"/>
          </p:cNvSpPr>
          <p:nvPr>
            <p:ph type="title"/>
          </p:nvPr>
        </p:nvSpPr>
        <p:spPr>
          <a:xfrm>
            <a:off x="831850" y="1709738"/>
            <a:ext cx="10515600" cy="2852737"/>
          </a:xfrm>
        </p:spPr>
        <p:txBody>
          <a:bodyPr anchor="b"/>
          <a:lstStyle>
            <a:lvl1pPr>
              <a:defRPr sz="6000"/>
            </a:lvl1pPr>
          </a:lstStyle>
          <a:p>
            <a:r>
              <a:rPr lang="fi-FI"/>
              <a:t>Muokkaa ots. perustyyl. napsautt.</a:t>
            </a:r>
          </a:p>
        </p:txBody>
      </p:sp>
      <p:sp>
        <p:nvSpPr>
          <p:cNvPr id="3" name="Tekstin paikkamerkki 2">
            <a:extLst>
              <a:ext uri="{FF2B5EF4-FFF2-40B4-BE49-F238E27FC236}">
                <a16:creationId xmlns:a16="http://schemas.microsoft.com/office/drawing/2014/main" id="{81F91962-E8DD-7B89-A57C-57159A100D9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i-FI"/>
              <a:t>Muokkaa tekstin perustyylejä napsauttamalla</a:t>
            </a:r>
          </a:p>
        </p:txBody>
      </p:sp>
      <p:sp>
        <p:nvSpPr>
          <p:cNvPr id="4" name="Päivämäärän paikkamerkki 3">
            <a:extLst>
              <a:ext uri="{FF2B5EF4-FFF2-40B4-BE49-F238E27FC236}">
                <a16:creationId xmlns:a16="http://schemas.microsoft.com/office/drawing/2014/main" id="{14960F0B-6CB5-6658-3288-37CD9F8F4FF1}"/>
              </a:ext>
            </a:extLst>
          </p:cNvPr>
          <p:cNvSpPr>
            <a:spLocks noGrp="1"/>
          </p:cNvSpPr>
          <p:nvPr>
            <p:ph type="dt" sz="half" idx="10"/>
          </p:nvPr>
        </p:nvSpPr>
        <p:spPr/>
        <p:txBody>
          <a:bodyPr/>
          <a:lstStyle/>
          <a:p>
            <a:fld id="{3337715B-E548-CC43-979B-5BE9A19106D8}" type="datetimeFigureOut">
              <a:rPr lang="fi-FI" smtClean="0"/>
              <a:t>29.1.2025</a:t>
            </a:fld>
            <a:endParaRPr lang="fi-FI"/>
          </a:p>
        </p:txBody>
      </p:sp>
      <p:sp>
        <p:nvSpPr>
          <p:cNvPr id="5" name="Alatunnisteen paikkamerkki 4">
            <a:extLst>
              <a:ext uri="{FF2B5EF4-FFF2-40B4-BE49-F238E27FC236}">
                <a16:creationId xmlns:a16="http://schemas.microsoft.com/office/drawing/2014/main" id="{3A85AFDF-CFCC-D4BF-36CA-FBF9F353CBB0}"/>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DD02B617-1D18-1662-00D6-53CD7532CD98}"/>
              </a:ext>
            </a:extLst>
          </p:cNvPr>
          <p:cNvSpPr>
            <a:spLocks noGrp="1"/>
          </p:cNvSpPr>
          <p:nvPr>
            <p:ph type="sldNum" sz="quarter" idx="12"/>
          </p:nvPr>
        </p:nvSpPr>
        <p:spPr/>
        <p:txBody>
          <a:bodyPr/>
          <a:lstStyle/>
          <a:p>
            <a:fld id="{E98B1BD5-2C52-D84C-85A0-8758B23087F2}" type="slidenum">
              <a:rPr lang="fi-FI" smtClean="0"/>
              <a:t>‹#›</a:t>
            </a:fld>
            <a:endParaRPr lang="fi-FI"/>
          </a:p>
        </p:txBody>
      </p:sp>
    </p:spTree>
    <p:extLst>
      <p:ext uri="{BB962C8B-B14F-4D97-AF65-F5344CB8AC3E}">
        <p14:creationId xmlns:p14="http://schemas.microsoft.com/office/powerpoint/2010/main" val="15544803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337D676-F1A6-E3AC-D19F-08A220550191}"/>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FAAF5BE4-D69F-3964-9799-F0A756F12C66}"/>
              </a:ext>
            </a:extLst>
          </p:cNvPr>
          <p:cNvSpPr>
            <a:spLocks noGrp="1"/>
          </p:cNvSpPr>
          <p:nvPr>
            <p:ph sz="half" idx="1"/>
          </p:nvPr>
        </p:nvSpPr>
        <p:spPr>
          <a:xfrm>
            <a:off x="838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a:extLst>
              <a:ext uri="{FF2B5EF4-FFF2-40B4-BE49-F238E27FC236}">
                <a16:creationId xmlns:a16="http://schemas.microsoft.com/office/drawing/2014/main" id="{79D6F63B-E128-56A1-F17C-89E0DA0F690E}"/>
              </a:ext>
            </a:extLst>
          </p:cNvPr>
          <p:cNvSpPr>
            <a:spLocks noGrp="1"/>
          </p:cNvSpPr>
          <p:nvPr>
            <p:ph sz="half" idx="2"/>
          </p:nvPr>
        </p:nvSpPr>
        <p:spPr>
          <a:xfrm>
            <a:off x="6172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4">
            <a:extLst>
              <a:ext uri="{FF2B5EF4-FFF2-40B4-BE49-F238E27FC236}">
                <a16:creationId xmlns:a16="http://schemas.microsoft.com/office/drawing/2014/main" id="{3E9B70A3-B866-B6B7-383A-C4BE26CD5EE1}"/>
              </a:ext>
            </a:extLst>
          </p:cNvPr>
          <p:cNvSpPr>
            <a:spLocks noGrp="1"/>
          </p:cNvSpPr>
          <p:nvPr>
            <p:ph type="dt" sz="half" idx="10"/>
          </p:nvPr>
        </p:nvSpPr>
        <p:spPr/>
        <p:txBody>
          <a:bodyPr/>
          <a:lstStyle/>
          <a:p>
            <a:fld id="{3337715B-E548-CC43-979B-5BE9A19106D8}" type="datetimeFigureOut">
              <a:rPr lang="fi-FI" smtClean="0"/>
              <a:t>29.1.2025</a:t>
            </a:fld>
            <a:endParaRPr lang="fi-FI"/>
          </a:p>
        </p:txBody>
      </p:sp>
      <p:sp>
        <p:nvSpPr>
          <p:cNvPr id="6" name="Alatunnisteen paikkamerkki 5">
            <a:extLst>
              <a:ext uri="{FF2B5EF4-FFF2-40B4-BE49-F238E27FC236}">
                <a16:creationId xmlns:a16="http://schemas.microsoft.com/office/drawing/2014/main" id="{B566D640-A334-E47C-6702-8D1370F4BE55}"/>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26425012-66BA-1ED6-BADA-14B0D278EB5B}"/>
              </a:ext>
            </a:extLst>
          </p:cNvPr>
          <p:cNvSpPr>
            <a:spLocks noGrp="1"/>
          </p:cNvSpPr>
          <p:nvPr>
            <p:ph type="sldNum" sz="quarter" idx="12"/>
          </p:nvPr>
        </p:nvSpPr>
        <p:spPr/>
        <p:txBody>
          <a:bodyPr/>
          <a:lstStyle/>
          <a:p>
            <a:fld id="{E98B1BD5-2C52-D84C-85A0-8758B23087F2}" type="slidenum">
              <a:rPr lang="fi-FI" smtClean="0"/>
              <a:t>‹#›</a:t>
            </a:fld>
            <a:endParaRPr lang="fi-FI"/>
          </a:p>
        </p:txBody>
      </p:sp>
    </p:spTree>
    <p:extLst>
      <p:ext uri="{BB962C8B-B14F-4D97-AF65-F5344CB8AC3E}">
        <p14:creationId xmlns:p14="http://schemas.microsoft.com/office/powerpoint/2010/main" val="37087869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D887C6B-BC28-F2D7-0A26-039911898523}"/>
              </a:ext>
            </a:extLst>
          </p:cNvPr>
          <p:cNvSpPr>
            <a:spLocks noGrp="1"/>
          </p:cNvSpPr>
          <p:nvPr>
            <p:ph type="title"/>
          </p:nvPr>
        </p:nvSpPr>
        <p:spPr>
          <a:xfrm>
            <a:off x="839788" y="365125"/>
            <a:ext cx="10515600" cy="1325563"/>
          </a:xfrm>
        </p:spPr>
        <p:txBody>
          <a:bodyPr/>
          <a:lstStyle/>
          <a:p>
            <a:r>
              <a:rPr lang="fi-FI"/>
              <a:t>Muokkaa ots. perustyyl. napsautt.</a:t>
            </a:r>
          </a:p>
        </p:txBody>
      </p:sp>
      <p:sp>
        <p:nvSpPr>
          <p:cNvPr id="3" name="Tekstin paikkamerkki 2">
            <a:extLst>
              <a:ext uri="{FF2B5EF4-FFF2-40B4-BE49-F238E27FC236}">
                <a16:creationId xmlns:a16="http://schemas.microsoft.com/office/drawing/2014/main" id="{5B53D52A-5914-1496-9AFA-F0D025350B5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Sisällön paikkamerkki 3">
            <a:extLst>
              <a:ext uri="{FF2B5EF4-FFF2-40B4-BE49-F238E27FC236}">
                <a16:creationId xmlns:a16="http://schemas.microsoft.com/office/drawing/2014/main" id="{2C33BED5-88C4-EB9B-8847-14DCF91F774E}"/>
              </a:ext>
            </a:extLst>
          </p:cNvPr>
          <p:cNvSpPr>
            <a:spLocks noGrp="1"/>
          </p:cNvSpPr>
          <p:nvPr>
            <p:ph sz="half" idx="2"/>
          </p:nvPr>
        </p:nvSpPr>
        <p:spPr>
          <a:xfrm>
            <a:off x="839788" y="2505075"/>
            <a:ext cx="5157787"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Tekstin paikkamerkki 4">
            <a:extLst>
              <a:ext uri="{FF2B5EF4-FFF2-40B4-BE49-F238E27FC236}">
                <a16:creationId xmlns:a16="http://schemas.microsoft.com/office/drawing/2014/main" id="{C70B0E3D-EBD4-D286-B14C-030F14DE890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Sisällön paikkamerkki 5">
            <a:extLst>
              <a:ext uri="{FF2B5EF4-FFF2-40B4-BE49-F238E27FC236}">
                <a16:creationId xmlns:a16="http://schemas.microsoft.com/office/drawing/2014/main" id="{80CD2EAB-83E9-67D8-1363-1BFB899BABA3}"/>
              </a:ext>
            </a:extLst>
          </p:cNvPr>
          <p:cNvSpPr>
            <a:spLocks noGrp="1"/>
          </p:cNvSpPr>
          <p:nvPr>
            <p:ph sz="quarter" idx="4"/>
          </p:nvPr>
        </p:nvSpPr>
        <p:spPr>
          <a:xfrm>
            <a:off x="6172200" y="2505075"/>
            <a:ext cx="5183188"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Päivämäärän paikkamerkki 6">
            <a:extLst>
              <a:ext uri="{FF2B5EF4-FFF2-40B4-BE49-F238E27FC236}">
                <a16:creationId xmlns:a16="http://schemas.microsoft.com/office/drawing/2014/main" id="{A2A87871-3F50-9438-88BE-971384104295}"/>
              </a:ext>
            </a:extLst>
          </p:cNvPr>
          <p:cNvSpPr>
            <a:spLocks noGrp="1"/>
          </p:cNvSpPr>
          <p:nvPr>
            <p:ph type="dt" sz="half" idx="10"/>
          </p:nvPr>
        </p:nvSpPr>
        <p:spPr/>
        <p:txBody>
          <a:bodyPr/>
          <a:lstStyle/>
          <a:p>
            <a:fld id="{3337715B-E548-CC43-979B-5BE9A19106D8}" type="datetimeFigureOut">
              <a:rPr lang="fi-FI" smtClean="0"/>
              <a:t>29.1.2025</a:t>
            </a:fld>
            <a:endParaRPr lang="fi-FI"/>
          </a:p>
        </p:txBody>
      </p:sp>
      <p:sp>
        <p:nvSpPr>
          <p:cNvPr id="8" name="Alatunnisteen paikkamerkki 7">
            <a:extLst>
              <a:ext uri="{FF2B5EF4-FFF2-40B4-BE49-F238E27FC236}">
                <a16:creationId xmlns:a16="http://schemas.microsoft.com/office/drawing/2014/main" id="{C150183C-78F3-F928-4E30-1987A996586B}"/>
              </a:ext>
            </a:extLst>
          </p:cNvPr>
          <p:cNvSpPr>
            <a:spLocks noGrp="1"/>
          </p:cNvSpPr>
          <p:nvPr>
            <p:ph type="ftr" sz="quarter" idx="11"/>
          </p:nvPr>
        </p:nvSpPr>
        <p:spPr/>
        <p:txBody>
          <a:bodyPr/>
          <a:lstStyle/>
          <a:p>
            <a:endParaRPr lang="fi-FI"/>
          </a:p>
        </p:txBody>
      </p:sp>
      <p:sp>
        <p:nvSpPr>
          <p:cNvPr id="9" name="Dian numeron paikkamerkki 8">
            <a:extLst>
              <a:ext uri="{FF2B5EF4-FFF2-40B4-BE49-F238E27FC236}">
                <a16:creationId xmlns:a16="http://schemas.microsoft.com/office/drawing/2014/main" id="{B572BDB1-32F0-D022-16FD-6D5E863FFD82}"/>
              </a:ext>
            </a:extLst>
          </p:cNvPr>
          <p:cNvSpPr>
            <a:spLocks noGrp="1"/>
          </p:cNvSpPr>
          <p:nvPr>
            <p:ph type="sldNum" sz="quarter" idx="12"/>
          </p:nvPr>
        </p:nvSpPr>
        <p:spPr/>
        <p:txBody>
          <a:bodyPr/>
          <a:lstStyle/>
          <a:p>
            <a:fld id="{E98B1BD5-2C52-D84C-85A0-8758B23087F2}" type="slidenum">
              <a:rPr lang="fi-FI" smtClean="0"/>
              <a:t>‹#›</a:t>
            </a:fld>
            <a:endParaRPr lang="fi-FI"/>
          </a:p>
        </p:txBody>
      </p:sp>
    </p:spTree>
    <p:extLst>
      <p:ext uri="{BB962C8B-B14F-4D97-AF65-F5344CB8AC3E}">
        <p14:creationId xmlns:p14="http://schemas.microsoft.com/office/powerpoint/2010/main" val="1212530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FB1D6B4-02D8-3357-CD11-2E9442D74B7B}"/>
              </a:ext>
            </a:extLst>
          </p:cNvPr>
          <p:cNvSpPr>
            <a:spLocks noGrp="1"/>
          </p:cNvSpPr>
          <p:nvPr>
            <p:ph type="title"/>
          </p:nvPr>
        </p:nvSpPr>
        <p:spPr/>
        <p:txBody>
          <a:bodyPr/>
          <a:lstStyle/>
          <a:p>
            <a:r>
              <a:rPr lang="fi-FI"/>
              <a:t>Muokkaa ots. perustyyl. napsautt.</a:t>
            </a:r>
          </a:p>
        </p:txBody>
      </p:sp>
      <p:sp>
        <p:nvSpPr>
          <p:cNvPr id="3" name="Päivämäärän paikkamerkki 2">
            <a:extLst>
              <a:ext uri="{FF2B5EF4-FFF2-40B4-BE49-F238E27FC236}">
                <a16:creationId xmlns:a16="http://schemas.microsoft.com/office/drawing/2014/main" id="{AF76DF5F-D00F-A648-A810-EA59E8E39D43}"/>
              </a:ext>
            </a:extLst>
          </p:cNvPr>
          <p:cNvSpPr>
            <a:spLocks noGrp="1"/>
          </p:cNvSpPr>
          <p:nvPr>
            <p:ph type="dt" sz="half" idx="10"/>
          </p:nvPr>
        </p:nvSpPr>
        <p:spPr/>
        <p:txBody>
          <a:bodyPr/>
          <a:lstStyle/>
          <a:p>
            <a:fld id="{3337715B-E548-CC43-979B-5BE9A19106D8}" type="datetimeFigureOut">
              <a:rPr lang="fi-FI" smtClean="0"/>
              <a:t>29.1.2025</a:t>
            </a:fld>
            <a:endParaRPr lang="fi-FI"/>
          </a:p>
        </p:txBody>
      </p:sp>
      <p:sp>
        <p:nvSpPr>
          <p:cNvPr id="4" name="Alatunnisteen paikkamerkki 3">
            <a:extLst>
              <a:ext uri="{FF2B5EF4-FFF2-40B4-BE49-F238E27FC236}">
                <a16:creationId xmlns:a16="http://schemas.microsoft.com/office/drawing/2014/main" id="{F05DE464-E4B8-BF2A-B75E-1A21F64F2428}"/>
              </a:ext>
            </a:extLst>
          </p:cNvPr>
          <p:cNvSpPr>
            <a:spLocks noGrp="1"/>
          </p:cNvSpPr>
          <p:nvPr>
            <p:ph type="ftr" sz="quarter" idx="11"/>
          </p:nvPr>
        </p:nvSpPr>
        <p:spPr/>
        <p:txBody>
          <a:bodyPr/>
          <a:lstStyle/>
          <a:p>
            <a:endParaRPr lang="fi-FI"/>
          </a:p>
        </p:txBody>
      </p:sp>
      <p:sp>
        <p:nvSpPr>
          <p:cNvPr id="5" name="Dian numeron paikkamerkki 4">
            <a:extLst>
              <a:ext uri="{FF2B5EF4-FFF2-40B4-BE49-F238E27FC236}">
                <a16:creationId xmlns:a16="http://schemas.microsoft.com/office/drawing/2014/main" id="{3A0E8AFA-5774-7846-9782-3E9C5456A675}"/>
              </a:ext>
            </a:extLst>
          </p:cNvPr>
          <p:cNvSpPr>
            <a:spLocks noGrp="1"/>
          </p:cNvSpPr>
          <p:nvPr>
            <p:ph type="sldNum" sz="quarter" idx="12"/>
          </p:nvPr>
        </p:nvSpPr>
        <p:spPr/>
        <p:txBody>
          <a:bodyPr/>
          <a:lstStyle/>
          <a:p>
            <a:fld id="{E98B1BD5-2C52-D84C-85A0-8758B23087F2}" type="slidenum">
              <a:rPr lang="fi-FI" smtClean="0"/>
              <a:t>‹#›</a:t>
            </a:fld>
            <a:endParaRPr lang="fi-FI"/>
          </a:p>
        </p:txBody>
      </p:sp>
    </p:spTree>
    <p:extLst>
      <p:ext uri="{BB962C8B-B14F-4D97-AF65-F5344CB8AC3E}">
        <p14:creationId xmlns:p14="http://schemas.microsoft.com/office/powerpoint/2010/main" val="20028791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842A923D-1EA8-A388-D471-8C1A7A2C0E47}"/>
              </a:ext>
            </a:extLst>
          </p:cNvPr>
          <p:cNvSpPr>
            <a:spLocks noGrp="1"/>
          </p:cNvSpPr>
          <p:nvPr>
            <p:ph type="dt" sz="half" idx="10"/>
          </p:nvPr>
        </p:nvSpPr>
        <p:spPr/>
        <p:txBody>
          <a:bodyPr/>
          <a:lstStyle/>
          <a:p>
            <a:fld id="{3337715B-E548-CC43-979B-5BE9A19106D8}" type="datetimeFigureOut">
              <a:rPr lang="fi-FI" smtClean="0"/>
              <a:t>29.1.2025</a:t>
            </a:fld>
            <a:endParaRPr lang="fi-FI"/>
          </a:p>
        </p:txBody>
      </p:sp>
      <p:sp>
        <p:nvSpPr>
          <p:cNvPr id="3" name="Alatunnisteen paikkamerkki 2">
            <a:extLst>
              <a:ext uri="{FF2B5EF4-FFF2-40B4-BE49-F238E27FC236}">
                <a16:creationId xmlns:a16="http://schemas.microsoft.com/office/drawing/2014/main" id="{1B305EF4-C335-DEF0-98E0-54208ACEAD72}"/>
              </a:ext>
            </a:extLst>
          </p:cNvPr>
          <p:cNvSpPr>
            <a:spLocks noGrp="1"/>
          </p:cNvSpPr>
          <p:nvPr>
            <p:ph type="ftr" sz="quarter" idx="11"/>
          </p:nvPr>
        </p:nvSpPr>
        <p:spPr/>
        <p:txBody>
          <a:bodyPr/>
          <a:lstStyle/>
          <a:p>
            <a:endParaRPr lang="fi-FI"/>
          </a:p>
        </p:txBody>
      </p:sp>
      <p:sp>
        <p:nvSpPr>
          <p:cNvPr id="4" name="Dian numeron paikkamerkki 3">
            <a:extLst>
              <a:ext uri="{FF2B5EF4-FFF2-40B4-BE49-F238E27FC236}">
                <a16:creationId xmlns:a16="http://schemas.microsoft.com/office/drawing/2014/main" id="{8AF82A54-F598-72EA-20DE-91FFEEEE7F21}"/>
              </a:ext>
            </a:extLst>
          </p:cNvPr>
          <p:cNvSpPr>
            <a:spLocks noGrp="1"/>
          </p:cNvSpPr>
          <p:nvPr>
            <p:ph type="sldNum" sz="quarter" idx="12"/>
          </p:nvPr>
        </p:nvSpPr>
        <p:spPr/>
        <p:txBody>
          <a:bodyPr/>
          <a:lstStyle/>
          <a:p>
            <a:fld id="{E98B1BD5-2C52-D84C-85A0-8758B23087F2}" type="slidenum">
              <a:rPr lang="fi-FI" smtClean="0"/>
              <a:t>‹#›</a:t>
            </a:fld>
            <a:endParaRPr lang="fi-FI"/>
          </a:p>
        </p:txBody>
      </p:sp>
    </p:spTree>
    <p:extLst>
      <p:ext uri="{BB962C8B-B14F-4D97-AF65-F5344CB8AC3E}">
        <p14:creationId xmlns:p14="http://schemas.microsoft.com/office/powerpoint/2010/main" val="21467850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Kuvatekstillinen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E7857D0-BFC4-495D-8099-192B9F97F2CF}"/>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p>
        </p:txBody>
      </p:sp>
      <p:sp>
        <p:nvSpPr>
          <p:cNvPr id="3" name="Sisällön paikkamerkki 2">
            <a:extLst>
              <a:ext uri="{FF2B5EF4-FFF2-40B4-BE49-F238E27FC236}">
                <a16:creationId xmlns:a16="http://schemas.microsoft.com/office/drawing/2014/main" id="{8E91C441-AD03-4262-CB48-18B3A8184D0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Tekstin paikkamerkki 3">
            <a:extLst>
              <a:ext uri="{FF2B5EF4-FFF2-40B4-BE49-F238E27FC236}">
                <a16:creationId xmlns:a16="http://schemas.microsoft.com/office/drawing/2014/main" id="{D687A5C2-FFB2-179E-7305-252264B4984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3D175AC8-B7ED-5D73-A3AC-521FBB0E4CE8}"/>
              </a:ext>
            </a:extLst>
          </p:cNvPr>
          <p:cNvSpPr>
            <a:spLocks noGrp="1"/>
          </p:cNvSpPr>
          <p:nvPr>
            <p:ph type="dt" sz="half" idx="10"/>
          </p:nvPr>
        </p:nvSpPr>
        <p:spPr/>
        <p:txBody>
          <a:bodyPr/>
          <a:lstStyle/>
          <a:p>
            <a:fld id="{3337715B-E548-CC43-979B-5BE9A19106D8}" type="datetimeFigureOut">
              <a:rPr lang="fi-FI" smtClean="0"/>
              <a:t>29.1.2025</a:t>
            </a:fld>
            <a:endParaRPr lang="fi-FI"/>
          </a:p>
        </p:txBody>
      </p:sp>
      <p:sp>
        <p:nvSpPr>
          <p:cNvPr id="6" name="Alatunnisteen paikkamerkki 5">
            <a:extLst>
              <a:ext uri="{FF2B5EF4-FFF2-40B4-BE49-F238E27FC236}">
                <a16:creationId xmlns:a16="http://schemas.microsoft.com/office/drawing/2014/main" id="{D0895730-3BF4-54ED-FA59-592A52907E47}"/>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D19B5150-22A2-768D-C64D-7F30003D6A53}"/>
              </a:ext>
            </a:extLst>
          </p:cNvPr>
          <p:cNvSpPr>
            <a:spLocks noGrp="1"/>
          </p:cNvSpPr>
          <p:nvPr>
            <p:ph type="sldNum" sz="quarter" idx="12"/>
          </p:nvPr>
        </p:nvSpPr>
        <p:spPr/>
        <p:txBody>
          <a:bodyPr/>
          <a:lstStyle/>
          <a:p>
            <a:fld id="{E98B1BD5-2C52-D84C-85A0-8758B23087F2}" type="slidenum">
              <a:rPr lang="fi-FI" smtClean="0"/>
              <a:t>‹#›</a:t>
            </a:fld>
            <a:endParaRPr lang="fi-FI"/>
          </a:p>
        </p:txBody>
      </p:sp>
    </p:spTree>
    <p:extLst>
      <p:ext uri="{BB962C8B-B14F-4D97-AF65-F5344CB8AC3E}">
        <p14:creationId xmlns:p14="http://schemas.microsoft.com/office/powerpoint/2010/main" val="10319147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uvatekstillinen kuv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8FCEA33-15CA-F26D-F0FF-E19B9CD7A466}"/>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p>
        </p:txBody>
      </p:sp>
      <p:sp>
        <p:nvSpPr>
          <p:cNvPr id="3" name="Kuvan paikkamerkki 2">
            <a:extLst>
              <a:ext uri="{FF2B5EF4-FFF2-40B4-BE49-F238E27FC236}">
                <a16:creationId xmlns:a16="http://schemas.microsoft.com/office/drawing/2014/main" id="{A207C553-21A9-1EBD-2F13-65A8BE47873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4" name="Tekstin paikkamerkki 3">
            <a:extLst>
              <a:ext uri="{FF2B5EF4-FFF2-40B4-BE49-F238E27FC236}">
                <a16:creationId xmlns:a16="http://schemas.microsoft.com/office/drawing/2014/main" id="{FD7E3CBF-336B-D469-B522-5CD19157CB9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CD144F5C-0800-0F0D-A22F-4D9ED0B919F4}"/>
              </a:ext>
            </a:extLst>
          </p:cNvPr>
          <p:cNvSpPr>
            <a:spLocks noGrp="1"/>
          </p:cNvSpPr>
          <p:nvPr>
            <p:ph type="dt" sz="half" idx="10"/>
          </p:nvPr>
        </p:nvSpPr>
        <p:spPr/>
        <p:txBody>
          <a:bodyPr/>
          <a:lstStyle/>
          <a:p>
            <a:fld id="{3337715B-E548-CC43-979B-5BE9A19106D8}" type="datetimeFigureOut">
              <a:rPr lang="fi-FI" smtClean="0"/>
              <a:t>29.1.2025</a:t>
            </a:fld>
            <a:endParaRPr lang="fi-FI"/>
          </a:p>
        </p:txBody>
      </p:sp>
      <p:sp>
        <p:nvSpPr>
          <p:cNvPr id="6" name="Alatunnisteen paikkamerkki 5">
            <a:extLst>
              <a:ext uri="{FF2B5EF4-FFF2-40B4-BE49-F238E27FC236}">
                <a16:creationId xmlns:a16="http://schemas.microsoft.com/office/drawing/2014/main" id="{A486E38A-645B-F29F-F896-B0B15695194F}"/>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B3F5B6F5-90DE-AEFF-8CCF-8D56D7DE9ED8}"/>
              </a:ext>
            </a:extLst>
          </p:cNvPr>
          <p:cNvSpPr>
            <a:spLocks noGrp="1"/>
          </p:cNvSpPr>
          <p:nvPr>
            <p:ph type="sldNum" sz="quarter" idx="12"/>
          </p:nvPr>
        </p:nvSpPr>
        <p:spPr/>
        <p:txBody>
          <a:bodyPr/>
          <a:lstStyle/>
          <a:p>
            <a:fld id="{E98B1BD5-2C52-D84C-85A0-8758B23087F2}" type="slidenum">
              <a:rPr lang="fi-FI" smtClean="0"/>
              <a:t>‹#›</a:t>
            </a:fld>
            <a:endParaRPr lang="fi-FI"/>
          </a:p>
        </p:txBody>
      </p:sp>
    </p:spTree>
    <p:extLst>
      <p:ext uri="{BB962C8B-B14F-4D97-AF65-F5344CB8AC3E}">
        <p14:creationId xmlns:p14="http://schemas.microsoft.com/office/powerpoint/2010/main" val="40274892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37E1954B-A351-2578-5FDD-6603BE193E3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ots. perustyyl. napsautt.</a:t>
            </a:r>
          </a:p>
        </p:txBody>
      </p:sp>
      <p:sp>
        <p:nvSpPr>
          <p:cNvPr id="3" name="Tekstin paikkamerkki 2">
            <a:extLst>
              <a:ext uri="{FF2B5EF4-FFF2-40B4-BE49-F238E27FC236}">
                <a16:creationId xmlns:a16="http://schemas.microsoft.com/office/drawing/2014/main" id="{ADD9789C-2363-8032-4676-2D5A411B5CF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A77E0FFE-6EB7-A4F1-9C37-3F3516BE620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337715B-E548-CC43-979B-5BE9A19106D8}" type="datetimeFigureOut">
              <a:rPr lang="fi-FI" smtClean="0"/>
              <a:t>29.1.2025</a:t>
            </a:fld>
            <a:endParaRPr lang="fi-FI"/>
          </a:p>
        </p:txBody>
      </p:sp>
      <p:sp>
        <p:nvSpPr>
          <p:cNvPr id="5" name="Alatunnisteen paikkamerkki 4">
            <a:extLst>
              <a:ext uri="{FF2B5EF4-FFF2-40B4-BE49-F238E27FC236}">
                <a16:creationId xmlns:a16="http://schemas.microsoft.com/office/drawing/2014/main" id="{CBA072CA-65A9-6972-864A-704A680877E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i-FI"/>
          </a:p>
        </p:txBody>
      </p:sp>
      <p:sp>
        <p:nvSpPr>
          <p:cNvPr id="6" name="Dian numeron paikkamerkki 5">
            <a:extLst>
              <a:ext uri="{FF2B5EF4-FFF2-40B4-BE49-F238E27FC236}">
                <a16:creationId xmlns:a16="http://schemas.microsoft.com/office/drawing/2014/main" id="{CB4D1BDC-B35B-B6FB-846B-B6A1D0917F2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98B1BD5-2C52-D84C-85A0-8758B23087F2}" type="slidenum">
              <a:rPr lang="fi-FI" smtClean="0"/>
              <a:t>‹#›</a:t>
            </a:fld>
            <a:endParaRPr lang="fi-FI"/>
          </a:p>
        </p:txBody>
      </p:sp>
    </p:spTree>
    <p:extLst>
      <p:ext uri="{BB962C8B-B14F-4D97-AF65-F5344CB8AC3E}">
        <p14:creationId xmlns:p14="http://schemas.microsoft.com/office/powerpoint/2010/main" val="4173631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hyperlink" Target="https://liikkuvakoulu.fi/wp-content/uploads/sites/2/2022/11/verkkoon_liikuntabreikit_2021.pdf" TargetMode="Externa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hyperlink" Target="https://liikkuvakoulu.fi/wp-content/uploads/sites/2/2022/11/verkkoon_liikuntabreikit_2021.pdf" TargetMode="Externa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hyperlink" Target="https://liikkuvakoulu.fi/wp-content/uploads/sites/2/2022/11/verkkoon_liikuntabreikit_2021.pdf" TargetMode="Externa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hyperlink" Target="https://liikkuvakoulu.fi/wp-content/uploads/sites/2/2022/11/verkkoon_liikuntabreikit_2021.pdf" TargetMode="Externa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hyperlink" Target="https://liikkuvakoulu.fi/wp-content/uploads/sites/2/2022/11/verkkoon_liikuntabreikit_2021.pdf" TargetMode="Externa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hyperlink" Target="http://www.liikkuvaopiskelu.fi/" TargetMode="External"/><Relationship Id="rId5" Type="http://schemas.openxmlformats.org/officeDocument/2006/relationships/hyperlink" Target="https://liikkuvaopiskelu.fi/tukimateriaali/harjoitusvideoita-ja-koulutusmateriaali-vireystilan-saatelyyn/" TargetMode="Externa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hyperlink" Target="https://liikkuvakoulu.fi/wp-content/uploads/sites/2/2022/11/verkkoon_liikuntabreikit_2021.pdf" TargetMode="External"/><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1.jpg"/><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hyperlink" Target="https://liikkuvakoulu.fi/wp-content/uploads/sites/2/2022/11/verkkoon_liikuntabreikit_2021.pdf" TargetMode="External"/><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1.jp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hyperlink" Target="https://liikkuvakoulu.fi/wp-content/uploads/sites/2/2022/11/verkkoon_liikuntabreikit_2021.pdf" TargetMode="External"/><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1.jp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hyperlink" Target="https://liikkuvakoulu.fi/wp-content/uploads/sites/2/2022/11/verkkoon_liikuntabreikit_2021.pdf" TargetMode="External"/><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1.jpg"/><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hyperlink" Target="https://liikkuvakoulu.fi/wp-content/uploads/sites/2/2022/11/verkkoon_liikuntabreikit_2021.pdf" TargetMode="External"/><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1.jpg"/><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hyperlink" Target="https://liikkuvakoulu.fi/wp-content/uploads/sites/2/2022/11/verkkoon_liikuntabreikit_2021.pdf" TargetMode="External"/><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openxmlformats.org/officeDocument/2006/relationships/image" Target="../media/image1.jp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hyperlink" Target="http://www.liikkuvaopiskelu.fi/"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hyperlink" Target="https://liikkuvakoulu.fi/wp-content/uploads/sites/2/2024/01/Salaliike-2024-Kehittelyideoita-paivien-teemoihin.pdf" TargetMode="External"/><Relationship Id="rId5" Type="http://schemas.openxmlformats.org/officeDocument/2006/relationships/hyperlink" Target="https://youtube.com/playlist?list=PLQD0GyzWN464R5HhCr3sWahSJ_UsDto_A&amp;si=lMvae5-mQ-qm4lV0" TargetMode="Externa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8" Type="http://schemas.openxmlformats.org/officeDocument/2006/relationships/hyperlink" Target="https://youtu.be/JOJD-PYG46o?si=AbHM506xkIWlt1jv" TargetMode="External"/><Relationship Id="rId13" Type="http://schemas.openxmlformats.org/officeDocument/2006/relationships/hyperlink" Target="http://www.smartmoves.fi/" TargetMode="External"/><Relationship Id="rId3" Type="http://schemas.openxmlformats.org/officeDocument/2006/relationships/image" Target="../media/image1.jpg"/><Relationship Id="rId7" Type="http://schemas.openxmlformats.org/officeDocument/2006/relationships/hyperlink" Target="https://youtu.be/E_cunaPtx1k?si=047gK-CbwTWoljLI" TargetMode="External"/><Relationship Id="rId12" Type="http://schemas.openxmlformats.org/officeDocument/2006/relationships/hyperlink" Target="https://youtu.be/tqyulRT5qAg?si=68A4FM--SGlD_dbP" TargetMode="Externa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hyperlink" Target="https://youtu.be/MDCmuRfco6M?si=nAx_rlLZhzDtyFL2" TargetMode="External"/><Relationship Id="rId11" Type="http://schemas.openxmlformats.org/officeDocument/2006/relationships/hyperlink" Target="https://youtu.be/zZ6Z_h-CgBQ?si=mdE2UbiUbM9Yys7l" TargetMode="External"/><Relationship Id="rId5" Type="http://schemas.openxmlformats.org/officeDocument/2006/relationships/hyperlink" Target="https://youtu.be/ZahZi9f-rXk?si=R9OL6mBzbl931x36" TargetMode="External"/><Relationship Id="rId10" Type="http://schemas.openxmlformats.org/officeDocument/2006/relationships/hyperlink" Target="https://youtu.be/Zt3L0UgOPfw?si=mOnjuZSBq6s384tP" TargetMode="External"/><Relationship Id="rId4" Type="http://schemas.openxmlformats.org/officeDocument/2006/relationships/image" Target="../media/image2.png"/><Relationship Id="rId9" Type="http://schemas.openxmlformats.org/officeDocument/2006/relationships/hyperlink" Target="https://youtu.be/dUccUYBAt2c?si=Ijuk3yLmgtWTjH8f" TargetMode="External"/></Relationships>
</file>

<file path=ppt/slides/_rels/slide5.xml.rels><?xml version="1.0" encoding="UTF-8" standalone="yes"?>
<Relationships xmlns="http://schemas.openxmlformats.org/package/2006/relationships"><Relationship Id="rId8" Type="http://schemas.openxmlformats.org/officeDocument/2006/relationships/hyperlink" Target="https://youtu.be/wAoSI5Szg50?si=mAliRCylaiZWBOeQ" TargetMode="External"/><Relationship Id="rId3" Type="http://schemas.openxmlformats.org/officeDocument/2006/relationships/image" Target="../media/image1.jpg"/><Relationship Id="rId7" Type="http://schemas.openxmlformats.org/officeDocument/2006/relationships/hyperlink" Target="https://youtu.be/gt28KtmEnOY?si=apsf3fluzImrqqAX" TargetMode="Externa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hyperlink" Target="https://youtu.be/FifYaCWj_rc?si=uDJ5Id9N0tbG0cO1" TargetMode="External"/><Relationship Id="rId5" Type="http://schemas.openxmlformats.org/officeDocument/2006/relationships/hyperlink" Target="https://youtu.be/jCQqTahifjc?si=rE3RwTunUYL3At-i" TargetMode="External"/><Relationship Id="rId10" Type="http://schemas.openxmlformats.org/officeDocument/2006/relationships/hyperlink" Target="http://www.smartmoves.fi/" TargetMode="External"/><Relationship Id="rId4" Type="http://schemas.openxmlformats.org/officeDocument/2006/relationships/image" Target="../media/image2.png"/><Relationship Id="rId9" Type="http://schemas.openxmlformats.org/officeDocument/2006/relationships/hyperlink" Target="https://youtu.be/YZhtsHCooSg?si=-o-p3ThyfsybIx-L"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hyperlink" Target="http://www.liikkuvakoulu.fi/" TargetMode="External"/><Relationship Id="rId5" Type="http://schemas.openxmlformats.org/officeDocument/2006/relationships/hyperlink" Target="https://youtube.com/playlist?list=PLQD0GyzWN464bCcRdv30HiquhiznX32_u&amp;si=mwDil6aAqBgBv2T9" TargetMode="Externa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hyperlink" Target="https://liikkuvakoulu.fi/wp-content/uploads/sites/2/2022/11/verkkoon_liikuntabreikit_2021.pdf" TargetMode="Externa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hyperlink" Target="https://liikkuvakoulu.fi/wp-content/uploads/sites/2/2022/11/verkkoon_liikuntabreikit_2021.pdf" TargetMode="Externa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hoolWell-hankkeen logo.">
            <a:extLst>
              <a:ext uri="{FF2B5EF4-FFF2-40B4-BE49-F238E27FC236}">
                <a16:creationId xmlns:a16="http://schemas.microsoft.com/office/drawing/2014/main" id="{10027E97-679A-02AE-A5E8-B73CC532E7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8000" y="168823"/>
            <a:ext cx="1306946" cy="1311303"/>
          </a:xfrm>
          <a:prstGeom prst="rect">
            <a:avLst/>
          </a:prstGeom>
        </p:spPr>
      </p:pic>
      <p:sp>
        <p:nvSpPr>
          <p:cNvPr id="2" name="Title 1">
            <a:extLst>
              <a:ext uri="{FF2B5EF4-FFF2-40B4-BE49-F238E27FC236}">
                <a16:creationId xmlns:a16="http://schemas.microsoft.com/office/drawing/2014/main" id="{C3C76A64-7704-7DA5-ADB3-1505E7989FEB}"/>
              </a:ext>
            </a:extLst>
          </p:cNvPr>
          <p:cNvSpPr>
            <a:spLocks noGrp="1"/>
          </p:cNvSpPr>
          <p:nvPr>
            <p:ph type="ctrTitle"/>
          </p:nvPr>
        </p:nvSpPr>
        <p:spPr/>
        <p:txBody>
          <a:bodyPr>
            <a:normAutofit/>
          </a:bodyPr>
          <a:lstStyle/>
          <a:p>
            <a:r>
              <a:rPr lang="fi-FI" sz="4800" b="1" noProof="0" dirty="0">
                <a:latin typeface="Source Sans Pro" panose="020B0503030403020204" pitchFamily="34" charset="0"/>
                <a:ea typeface="Source Sans Pro" panose="020B0503030403020204" pitchFamily="34" charset="0"/>
              </a:rPr>
              <a:t>Liikkumista </a:t>
            </a:r>
            <a:r>
              <a:rPr lang="fi-FI" sz="4800" b="1" noProof="1">
                <a:latin typeface="Source Sans Pro" panose="020B0503030403020204" pitchFamily="34" charset="0"/>
                <a:ea typeface="Source Sans Pro" panose="020B0503030403020204" pitchFamily="34" charset="0"/>
              </a:rPr>
              <a:t>sisältävät</a:t>
            </a:r>
            <a:r>
              <a:rPr lang="fi-FI" sz="4800" b="1" dirty="0">
                <a:latin typeface="Source Sans Pro" panose="020B0503030403020204" pitchFamily="34" charset="0"/>
                <a:ea typeface="Source Sans Pro" panose="020B0503030403020204" pitchFamily="34" charset="0"/>
              </a:rPr>
              <a:t> tauot, </a:t>
            </a:r>
            <a:br>
              <a:rPr lang="fi-FI" sz="4800" b="1">
                <a:latin typeface="Source Sans Pro" panose="020B0503030403020204" pitchFamily="34" charset="0"/>
                <a:ea typeface="Source Sans Pro" panose="020B0503030403020204" pitchFamily="34" charset="0"/>
              </a:rPr>
            </a:br>
            <a:r>
              <a:rPr lang="fi-FI" sz="4800" b="1">
                <a:latin typeface="Source Sans Pro" panose="020B0503030403020204" pitchFamily="34" charset="0"/>
                <a:ea typeface="Source Sans Pro" panose="020B0503030403020204" pitchFamily="34" charset="0"/>
              </a:rPr>
              <a:t>Taso 1</a:t>
            </a:r>
            <a:endParaRPr lang="fi-FI" sz="4800" b="1" noProof="0" dirty="0">
              <a:latin typeface="Source Sans Pro" panose="020B0503030403020204" pitchFamily="34" charset="0"/>
              <a:ea typeface="Source Sans Pro" panose="020B0503030403020204" pitchFamily="34" charset="0"/>
            </a:endParaRPr>
          </a:p>
        </p:txBody>
      </p:sp>
    </p:spTree>
    <p:extLst>
      <p:ext uri="{BB962C8B-B14F-4D97-AF65-F5344CB8AC3E}">
        <p14:creationId xmlns:p14="http://schemas.microsoft.com/office/powerpoint/2010/main" val="20802726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6C0C47-35AC-C52B-E440-9ECEF34FF317}"/>
            </a:ext>
          </a:extLst>
        </p:cNvPr>
        <p:cNvGrpSpPr/>
        <p:nvPr/>
      </p:nvGrpSpPr>
      <p:grpSpPr>
        <a:xfrm>
          <a:off x="0" y="0"/>
          <a:ext cx="0" cy="0"/>
          <a:chOff x="0" y="0"/>
          <a:chExt cx="0" cy="0"/>
        </a:xfrm>
      </p:grpSpPr>
      <p:pic>
        <p:nvPicPr>
          <p:cNvPr id="5" name="Picture 2" descr="SchoolWell-hankkeen logo.">
            <a:extLst>
              <a:ext uri="{FF2B5EF4-FFF2-40B4-BE49-F238E27FC236}">
                <a16:creationId xmlns:a16="http://schemas.microsoft.com/office/drawing/2014/main" id="{688E7B0C-C395-7423-FBAE-452EB26D15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7480" y="107273"/>
            <a:ext cx="1151599" cy="1155438"/>
          </a:xfrm>
          <a:prstGeom prst="rect">
            <a:avLst/>
          </a:prstGeom>
        </p:spPr>
      </p:pic>
      <p:sp>
        <p:nvSpPr>
          <p:cNvPr id="4" name="Otsikko 1">
            <a:extLst>
              <a:ext uri="{FF2B5EF4-FFF2-40B4-BE49-F238E27FC236}">
                <a16:creationId xmlns:a16="http://schemas.microsoft.com/office/drawing/2014/main" id="{316C51E2-FCB9-9E3F-464C-B1E25E77734D}"/>
              </a:ext>
            </a:extLst>
          </p:cNvPr>
          <p:cNvSpPr txBox="1">
            <a:spLocks noGrp="1"/>
          </p:cNvSpPr>
          <p:nvPr>
            <p:ph type="title" idx="4294967295"/>
          </p:nvPr>
        </p:nvSpPr>
        <p:spPr>
          <a:xfrm>
            <a:off x="2075283" y="286910"/>
            <a:ext cx="8038530" cy="5031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i-FI" sz="3200" b="1" noProof="1">
                <a:latin typeface="Source Sans Pro" panose="020B0503030403020204" pitchFamily="34" charset="0"/>
                <a:ea typeface="Source Sans Pro" panose="020B0503030403020204" pitchFamily="34" charset="0"/>
              </a:rPr>
              <a:t>Liikkumis</a:t>
            </a:r>
            <a:r>
              <a:rPr kumimoji="0" lang="fi-FI" sz="3200" b="1" i="0" u="none" strike="noStrike" kern="1200" cap="none" spc="0" normalizeH="0" baseline="0" noProof="1">
                <a:ln>
                  <a:noFill/>
                </a:ln>
                <a:solidFill>
                  <a:schemeClr val="tx1"/>
                </a:solidFill>
                <a:effectLst/>
                <a:uLnTx/>
                <a:uFillTx/>
                <a:latin typeface="Source Sans Pro" panose="020B0503030403020204" pitchFamily="34" charset="0"/>
                <a:ea typeface="Source Sans Pro" panose="020B0503030403020204" pitchFamily="34" charset="0"/>
                <a:cs typeface="+mj-cs"/>
              </a:rPr>
              <a:t>taidot (2/2)</a:t>
            </a:r>
          </a:p>
        </p:txBody>
      </p:sp>
      <p:sp>
        <p:nvSpPr>
          <p:cNvPr id="13" name="TextBox 12">
            <a:extLst>
              <a:ext uri="{FF2B5EF4-FFF2-40B4-BE49-F238E27FC236}">
                <a16:creationId xmlns:a16="http://schemas.microsoft.com/office/drawing/2014/main" id="{308363D1-D9C5-515D-B9FA-7CE92736B616}"/>
              </a:ext>
            </a:extLst>
          </p:cNvPr>
          <p:cNvSpPr txBox="1"/>
          <p:nvPr/>
        </p:nvSpPr>
        <p:spPr>
          <a:xfrm>
            <a:off x="1704861" y="739491"/>
            <a:ext cx="8779374"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i-FI" sz="1400" dirty="0">
                <a:solidFill>
                  <a:prstClr val="black"/>
                </a:solidFill>
                <a:latin typeface="Source Sans Pro"/>
              </a:rPr>
              <a:t>Liikkumistaitoja</a:t>
            </a:r>
            <a:r>
              <a:rPr kumimoji="0" lang="fi-FI" sz="1400" i="0" u="none" strike="noStrike" kern="1200" cap="none" spc="0" normalizeH="0" baseline="0" noProof="0" dirty="0">
                <a:ln>
                  <a:noFill/>
                </a:ln>
                <a:solidFill>
                  <a:prstClr val="black"/>
                </a:solidFill>
                <a:effectLst/>
                <a:uLnTx/>
                <a:uFillTx/>
                <a:latin typeface="Source Sans Pro"/>
                <a:ea typeface="+mn-ea"/>
                <a:cs typeface="+mn-cs"/>
              </a:rPr>
              <a:t> kehittävät liikuntatauot.</a:t>
            </a:r>
          </a:p>
        </p:txBody>
      </p:sp>
      <p:pic>
        <p:nvPicPr>
          <p:cNvPr id="2" name="Symboli" descr="Kuva juoksuaskeleen ottavasta lenkkitossuisesta jalasta. Kuva viittaa liikkumista sisältävään interventioaktiviteettiin.">
            <a:extLst>
              <a:ext uri="{FF2B5EF4-FFF2-40B4-BE49-F238E27FC236}">
                <a16:creationId xmlns:a16="http://schemas.microsoft.com/office/drawing/2014/main" id="{92C4E97A-B614-0D7B-54A7-1A20297CFE40}"/>
              </a:ext>
            </a:extLst>
          </p:cNvPr>
          <p:cNvPicPr>
            <a:picLocks noChangeAspect="1"/>
          </p:cNvPicPr>
          <p:nvPr/>
        </p:nvPicPr>
        <p:blipFill>
          <a:blip r:embed="rId4">
            <a:extLst>
              <a:ext uri="{28A0092B-C50C-407E-A947-70E740481C1C}">
                <a14:useLocalDpi xmlns:a14="http://schemas.microsoft.com/office/drawing/2010/main" val="0"/>
              </a:ext>
            </a:extLst>
          </a:blip>
          <a:srcRect l="17169" t="6478" r="8938" b="7532"/>
          <a:stretch/>
        </p:blipFill>
        <p:spPr>
          <a:xfrm>
            <a:off x="10731298" y="285017"/>
            <a:ext cx="1113222" cy="960426"/>
          </a:xfrm>
          <a:prstGeom prst="rect">
            <a:avLst/>
          </a:prstGeom>
        </p:spPr>
      </p:pic>
      <p:sp>
        <p:nvSpPr>
          <p:cNvPr id="12" name="Osa-alue">
            <a:extLst>
              <a:ext uri="{FF2B5EF4-FFF2-40B4-BE49-F238E27FC236}">
                <a16:creationId xmlns:a16="http://schemas.microsoft.com/office/drawing/2014/main" id="{EE6AEAF5-DA36-6F36-284B-FBC7A19DB8A3}"/>
              </a:ext>
              <a:ext uri="{C183D7F6-B498-43B3-948B-1728B52AA6E4}">
                <adec:decorative xmlns:adec="http://schemas.microsoft.com/office/drawing/2017/decorative" val="0"/>
              </a:ext>
            </a:extLst>
          </p:cNvPr>
          <p:cNvSpPr txBox="1"/>
          <p:nvPr/>
        </p:nvSpPr>
        <p:spPr>
          <a:xfrm>
            <a:off x="10525561" y="1215299"/>
            <a:ext cx="1484923" cy="276999"/>
          </a:xfrm>
          <a:prstGeom prst="rect">
            <a:avLst/>
          </a:prstGeom>
          <a:noFill/>
        </p:spPr>
        <p:txBody>
          <a:bodyPr wrap="square" rtlCol="0">
            <a:spAutoFit/>
          </a:bodyPr>
          <a:lstStyle/>
          <a:p>
            <a:pPr algn="ctr"/>
            <a:r>
              <a:rPr lang="fi-FI" sz="1200" dirty="0">
                <a:latin typeface="Cambria" panose="02040503050406030204" pitchFamily="18" charset="0"/>
                <a:ea typeface="Source Sans Pro" panose="020B0503030403020204" pitchFamily="34" charset="0"/>
              </a:rPr>
              <a:t>Liikkuminen</a:t>
            </a:r>
          </a:p>
        </p:txBody>
      </p:sp>
      <p:sp>
        <p:nvSpPr>
          <p:cNvPr id="14" name="Symbolin reunukset (koriste)" descr="Symbolin reunukset">
            <a:extLst>
              <a:ext uri="{FF2B5EF4-FFF2-40B4-BE49-F238E27FC236}">
                <a16:creationId xmlns:a16="http://schemas.microsoft.com/office/drawing/2014/main" id="{F0FBC130-F6B9-F336-5E84-0FB3731F2827}"/>
              </a:ext>
              <a:ext uri="{C183D7F6-B498-43B3-948B-1728B52AA6E4}">
                <adec:decorative xmlns:adec="http://schemas.microsoft.com/office/drawing/2017/decorative" val="0"/>
              </a:ext>
            </a:extLst>
          </p:cNvPr>
          <p:cNvSpPr/>
          <p:nvPr/>
        </p:nvSpPr>
        <p:spPr>
          <a:xfrm>
            <a:off x="10638556" y="239477"/>
            <a:ext cx="1258934" cy="1246373"/>
          </a:xfrm>
          <a:custGeom>
            <a:avLst/>
            <a:gdLst>
              <a:gd name="connsiteX0" fmla="*/ 0 w 1258934"/>
              <a:gd name="connsiteY0" fmla="*/ 0 h 1246373"/>
              <a:gd name="connsiteX1" fmla="*/ 407055 w 1258934"/>
              <a:gd name="connsiteY1" fmla="*/ 0 h 1246373"/>
              <a:gd name="connsiteX2" fmla="*/ 788932 w 1258934"/>
              <a:gd name="connsiteY2" fmla="*/ 0 h 1246373"/>
              <a:gd name="connsiteX3" fmla="*/ 1258934 w 1258934"/>
              <a:gd name="connsiteY3" fmla="*/ 0 h 1246373"/>
              <a:gd name="connsiteX4" fmla="*/ 1258934 w 1258934"/>
              <a:gd name="connsiteY4" fmla="*/ 402994 h 1246373"/>
              <a:gd name="connsiteX5" fmla="*/ 1258934 w 1258934"/>
              <a:gd name="connsiteY5" fmla="*/ 793524 h 1246373"/>
              <a:gd name="connsiteX6" fmla="*/ 1258934 w 1258934"/>
              <a:gd name="connsiteY6" fmla="*/ 1246373 h 1246373"/>
              <a:gd name="connsiteX7" fmla="*/ 839289 w 1258934"/>
              <a:gd name="connsiteY7" fmla="*/ 1246373 h 1246373"/>
              <a:gd name="connsiteX8" fmla="*/ 394466 w 1258934"/>
              <a:gd name="connsiteY8" fmla="*/ 1246373 h 1246373"/>
              <a:gd name="connsiteX9" fmla="*/ 0 w 1258934"/>
              <a:gd name="connsiteY9" fmla="*/ 1246373 h 1246373"/>
              <a:gd name="connsiteX10" fmla="*/ 0 w 1258934"/>
              <a:gd name="connsiteY10" fmla="*/ 830915 h 1246373"/>
              <a:gd name="connsiteX11" fmla="*/ 0 w 1258934"/>
              <a:gd name="connsiteY11" fmla="*/ 427921 h 1246373"/>
              <a:gd name="connsiteX12" fmla="*/ 0 w 1258934"/>
              <a:gd name="connsiteY12" fmla="*/ 0 h 124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8934" h="1246373" extrusionOk="0">
                <a:moveTo>
                  <a:pt x="0" y="0"/>
                </a:moveTo>
                <a:cubicBezTo>
                  <a:pt x="155559" y="-10475"/>
                  <a:pt x="248430" y="44533"/>
                  <a:pt x="407055" y="0"/>
                </a:cubicBezTo>
                <a:cubicBezTo>
                  <a:pt x="565681" y="-44533"/>
                  <a:pt x="655147" y="11629"/>
                  <a:pt x="788932" y="0"/>
                </a:cubicBezTo>
                <a:cubicBezTo>
                  <a:pt x="922717" y="-11629"/>
                  <a:pt x="1025963" y="4374"/>
                  <a:pt x="1258934" y="0"/>
                </a:cubicBezTo>
                <a:cubicBezTo>
                  <a:pt x="1304881" y="85600"/>
                  <a:pt x="1229408" y="306812"/>
                  <a:pt x="1258934" y="402994"/>
                </a:cubicBezTo>
                <a:cubicBezTo>
                  <a:pt x="1288460" y="499176"/>
                  <a:pt x="1238459" y="601126"/>
                  <a:pt x="1258934" y="793524"/>
                </a:cubicBezTo>
                <a:cubicBezTo>
                  <a:pt x="1279409" y="985922"/>
                  <a:pt x="1244854" y="1148916"/>
                  <a:pt x="1258934" y="1246373"/>
                </a:cubicBezTo>
                <a:cubicBezTo>
                  <a:pt x="1089085" y="1287420"/>
                  <a:pt x="1035653" y="1243257"/>
                  <a:pt x="839289" y="1246373"/>
                </a:cubicBezTo>
                <a:cubicBezTo>
                  <a:pt x="642926" y="1249489"/>
                  <a:pt x="538760" y="1229300"/>
                  <a:pt x="394466" y="1246373"/>
                </a:cubicBezTo>
                <a:cubicBezTo>
                  <a:pt x="250172" y="1263446"/>
                  <a:pt x="173148" y="1227647"/>
                  <a:pt x="0" y="1246373"/>
                </a:cubicBezTo>
                <a:cubicBezTo>
                  <a:pt x="-23313" y="1054276"/>
                  <a:pt x="20776" y="929286"/>
                  <a:pt x="0" y="830915"/>
                </a:cubicBezTo>
                <a:cubicBezTo>
                  <a:pt x="-20776" y="732544"/>
                  <a:pt x="24648" y="523774"/>
                  <a:pt x="0" y="427921"/>
                </a:cubicBezTo>
                <a:cubicBezTo>
                  <a:pt x="-24648" y="332068"/>
                  <a:pt x="23822" y="115617"/>
                  <a:pt x="0" y="0"/>
                </a:cubicBezTo>
                <a:close/>
              </a:path>
            </a:pathLst>
          </a:custGeom>
          <a:noFill/>
          <a:ln>
            <a:solidFill>
              <a:schemeClr val="accent4">
                <a:lumMod val="75000"/>
              </a:schemeClr>
            </a:solidFill>
            <a:prstDash val="solid"/>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descr="Tekstin taustaväri on sininen. Sininen väri vastaa aktiviteetin tasoa 2.">
            <a:extLst>
              <a:ext uri="{FF2B5EF4-FFF2-40B4-BE49-F238E27FC236}">
                <a16:creationId xmlns:a16="http://schemas.microsoft.com/office/drawing/2014/main" id="{798438BD-E4E7-88D2-AC8D-7CDF71840182}"/>
              </a:ext>
            </a:extLst>
          </p:cNvPr>
          <p:cNvSpPr txBox="1"/>
          <p:nvPr/>
        </p:nvSpPr>
        <p:spPr>
          <a:xfrm>
            <a:off x="407874" y="1337031"/>
            <a:ext cx="4992385" cy="5171342"/>
          </a:xfrm>
          <a:prstGeom prst="rect">
            <a:avLst/>
          </a:prstGeom>
          <a:solidFill>
            <a:srgbClr val="62BFD9"/>
          </a:solidFill>
          <a:ln>
            <a:solidFill>
              <a:schemeClr val="accent1">
                <a:lumMod val="40000"/>
                <a:lumOff val="6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Source Sans Pro"/>
              <a:ea typeface="+mn-ea"/>
              <a:cs typeface="+mn-cs"/>
            </a:endParaRPr>
          </a:p>
        </p:txBody>
      </p:sp>
      <p:sp>
        <p:nvSpPr>
          <p:cNvPr id="10" name="Tekstiruutu 9">
            <a:extLst>
              <a:ext uri="{FF2B5EF4-FFF2-40B4-BE49-F238E27FC236}">
                <a16:creationId xmlns:a16="http://schemas.microsoft.com/office/drawing/2014/main" id="{C071AA59-C9B4-1924-5950-9F9FD172A136}"/>
              </a:ext>
            </a:extLst>
          </p:cNvPr>
          <p:cNvSpPr txBox="1"/>
          <p:nvPr/>
        </p:nvSpPr>
        <p:spPr>
          <a:xfrm>
            <a:off x="544530" y="1526468"/>
            <a:ext cx="4554248" cy="504753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Ala- vai yläkoulu</a:t>
            </a:r>
            <a:r>
              <a:rPr lang="fi-FI" sz="1200" b="1" dirty="0">
                <a:solidFill>
                  <a:prstClr val="black"/>
                </a:solidFill>
                <a:latin typeface="Source Sans Pro"/>
              </a:rPr>
              <a:t>:</a:t>
            </a:r>
            <a:r>
              <a:rPr lang="fi-FI" sz="1200" dirty="0">
                <a:solidFill>
                  <a:prstClr val="black"/>
                </a:solidFill>
                <a:latin typeface="Source Sans Pro"/>
              </a:rPr>
              <a:t> Alakoulu</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Miksi:</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dirty="0">
                <a:latin typeface="Source Sans Pro" panose="020B0503030403020204" pitchFamily="34" charset="0"/>
                <a:ea typeface="Source Sans Pro" panose="020B0503030403020204" pitchFamily="34" charset="0"/>
              </a:rPr>
              <a:t>Taukoliikunta vaikuttaa positiivisesti tehtäviin keskittymiseen ja oppimiseen kiinnittymiseen. Jo yksittäisellä liikkumiskerralla on havaittu olevan välittömiä positiivisia vaikutuksia oppiainekohtaisiin oppimistuloksiin sekä kognitiiviseen toimintaan. </a:t>
            </a:r>
            <a:r>
              <a:rPr lang="fi-FI" sz="1200" dirty="0">
                <a:solidFill>
                  <a:prstClr val="black"/>
                </a:solidFill>
                <a:latin typeface="Source Sans Pro"/>
              </a:rPr>
              <a:t>Leikeillä voidaan lisätä oppitunneille myös vuorovaikutusta ja yhteishenkeä. </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Yhteys OPS:iin:</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kumimoji="0" lang="fi-FI" sz="1200" i="0" u="none" strike="noStrike" kern="1200" cap="none" spc="0" normalizeH="0" baseline="0" dirty="0">
                <a:ln>
                  <a:noFill/>
                </a:ln>
                <a:solidFill>
                  <a:prstClr val="black"/>
                </a:solidFill>
                <a:effectLst/>
                <a:uLnTx/>
                <a:uFillTx/>
                <a:latin typeface="Source Sans Pro" panose="020B0503030403020204" pitchFamily="34" charset="0"/>
                <a:ea typeface="Source Sans Pro" panose="020B0503030403020204" pitchFamily="34" charset="0"/>
                <a:cs typeface="+mn-cs"/>
              </a:rPr>
              <a:t>T</a:t>
            </a:r>
            <a:r>
              <a:rPr lang="fi-FI" sz="1200" dirty="0">
                <a:latin typeface="Source Sans Pro" panose="020B0503030403020204" pitchFamily="34" charset="0"/>
                <a:ea typeface="Source Sans Pro" panose="020B0503030403020204" pitchFamily="34" charset="0"/>
              </a:rPr>
              <a:t>oimintakulttuurin kehittämistä ohjaavissa periaatteissa painotetaan hyvinvointia, vuorovaikutusta ja monipuolista työskentelyä. Liikkuminen on kirjattu edellä mainittuja periaatteita tukevana tekijänä. Lisäksi työtavoissa painotetaan kokemuksellisia ja toiminnallisia työtapoja, sekä eri aistien käyttöä ja liikkumista lisäämään elämyksellisyyttä ja vahvistamaan motivaatiota. (POPS 2014, Luku 4) </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Missä tilanteessa</a:t>
            </a:r>
            <a:r>
              <a:rPr lang="fi-FI" sz="1200" b="1" dirty="0">
                <a:solidFill>
                  <a:prstClr val="black"/>
                </a:solidFill>
                <a:latin typeface="Source Sans Pro"/>
              </a:rPr>
              <a:t>: </a:t>
            </a:r>
            <a:r>
              <a:rPr lang="fi-FI" sz="1200" dirty="0">
                <a:solidFill>
                  <a:prstClr val="black"/>
                </a:solidFill>
                <a:latin typeface="Source Sans Pro"/>
              </a:rPr>
              <a:t>Oppitunneilla katkaisemaan paikallaanoloa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Kuinka usein:</a:t>
            </a:r>
            <a:r>
              <a:rPr kumimoji="0" lang="fi-FI" sz="1200" i="0" u="none" strike="noStrike" kern="1200" cap="none" spc="0" normalizeH="0" baseline="0" dirty="0">
                <a:ln>
                  <a:noFill/>
                </a:ln>
                <a:solidFill>
                  <a:prstClr val="black"/>
                </a:solidFill>
                <a:effectLst/>
                <a:uLnTx/>
                <a:uFillTx/>
                <a:latin typeface="Source Sans Pro"/>
                <a:ea typeface="+mn-ea"/>
                <a:cs typeface="+mn-cs"/>
              </a:rPr>
              <a:t> Viikoittain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a:defRPr/>
            </a:pPr>
            <a:r>
              <a:rPr lang="fi-FI" sz="1200" b="1" dirty="0">
                <a:solidFill>
                  <a:prstClr val="black"/>
                </a:solidFill>
                <a:latin typeface="Source Sans Pro"/>
              </a:rPr>
              <a:t>Kesto: </a:t>
            </a:r>
            <a:r>
              <a:rPr lang="fi-FI" sz="1200" dirty="0">
                <a:solidFill>
                  <a:prstClr val="black"/>
                </a:solidFill>
                <a:latin typeface="Source Sans Pro"/>
              </a:rPr>
              <a:t>10</a:t>
            </a:r>
            <a:r>
              <a:rPr kumimoji="0" lang="fi-FI" sz="1200" i="0" u="none" strike="noStrike" kern="1200" cap="none" spc="0" normalizeH="0" baseline="0" dirty="0">
                <a:ln>
                  <a:noFill/>
                </a:ln>
                <a:solidFill>
                  <a:prstClr val="black"/>
                </a:solidFill>
                <a:effectLst/>
                <a:uLnTx/>
                <a:uFillTx/>
                <a:latin typeface="Source Sans Pro"/>
                <a:ea typeface="+mn-ea"/>
                <a:cs typeface="+mn-cs"/>
              </a:rPr>
              <a:t>–15 minuuttia</a:t>
            </a:r>
            <a:endParaRPr lang="fi-FI" sz="1200" dirty="0">
              <a:solidFill>
                <a:prstClr val="black"/>
              </a:solidFill>
              <a:latin typeface="Source Sans Pro"/>
            </a:endParaRPr>
          </a:p>
          <a:p>
            <a:pPr>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Yksin vai yhdessä</a:t>
            </a:r>
            <a:r>
              <a:rPr lang="fi-FI" sz="1200" b="1" dirty="0">
                <a:solidFill>
                  <a:prstClr val="black"/>
                </a:solidFill>
                <a:latin typeface="Source Sans Pro"/>
              </a:rPr>
              <a:t>:</a:t>
            </a:r>
            <a:r>
              <a:rPr lang="fi-FI" sz="1200" dirty="0">
                <a:solidFill>
                  <a:prstClr val="black"/>
                </a:solidFill>
                <a:latin typeface="Source Sans Pro"/>
              </a:rPr>
              <a:t> Yhdessä</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Aktiviteetin taso (1–3): </a:t>
            </a:r>
            <a:r>
              <a:rPr lang="fi-FI" sz="1200" dirty="0">
                <a:solidFill>
                  <a:prstClr val="black"/>
                </a:solidFill>
                <a:latin typeface="Source Sans Pro"/>
              </a:rPr>
              <a:t>2</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9" name="TextBox 8">
            <a:extLst>
              <a:ext uri="{FF2B5EF4-FFF2-40B4-BE49-F238E27FC236}">
                <a16:creationId xmlns:a16="http://schemas.microsoft.com/office/drawing/2014/main" id="{842D9562-7341-F941-FA2A-656DD5658F15}"/>
              </a:ext>
            </a:extLst>
          </p:cNvPr>
          <p:cNvSpPr txBox="1"/>
          <p:nvPr/>
        </p:nvSpPr>
        <p:spPr>
          <a:xfrm>
            <a:off x="5670733" y="1369623"/>
            <a:ext cx="5940056" cy="3447098"/>
          </a:xfrm>
          <a:prstGeom prst="rect">
            <a:avLst/>
          </a:prstGeom>
          <a:noFill/>
        </p:spPr>
        <p:txBody>
          <a:bodyPr wrap="square" rtlCol="0">
            <a:spAutoFit/>
          </a:bodyPr>
          <a:lstStyle/>
          <a:p>
            <a:pPr marL="0" marR="0" lvl="0" indent="0" algn="l" defTabSz="914400" rtl="0" eaLnBrk="1" fontAlgn="auto" latinLnBrk="0" hangingPunct="1">
              <a:spcBef>
                <a:spcPts val="600"/>
              </a:spcBef>
              <a:spcAft>
                <a:spcPts val="0"/>
              </a:spcAft>
              <a:buClrTx/>
              <a:buSzTx/>
              <a:buFontTx/>
              <a:buNone/>
              <a:tabLst/>
              <a:defRPr/>
            </a:pPr>
            <a:r>
              <a:rPr lang="fi-FI" sz="1200" b="1" dirty="0">
                <a:solidFill>
                  <a:prstClr val="black"/>
                </a:solidFill>
                <a:latin typeface="Source Sans Pro" panose="020B0503030403020204" pitchFamily="34" charset="0"/>
                <a:ea typeface="Source Sans Pro" panose="020B0503030403020204" pitchFamily="34" charset="0"/>
              </a:rPr>
              <a:t>OHJEET OPETTAJALLE</a:t>
            </a:r>
            <a:endParaRPr kumimoji="0" lang="fi-FI" sz="1200" b="1"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endParaRPr>
          </a:p>
          <a:p>
            <a:pPr marL="0" marR="0" lvl="0" indent="0" algn="l" defTabSz="914400" rtl="0" eaLnBrk="1" fontAlgn="auto" latinLnBrk="0" hangingPunct="1">
              <a:spcBef>
                <a:spcPts val="600"/>
              </a:spcBef>
              <a:spcAft>
                <a:spcPts val="0"/>
              </a:spcAft>
              <a:buClrTx/>
              <a:buSzTx/>
              <a:buFontTx/>
              <a:buNone/>
              <a:tabLst/>
              <a:defRPr/>
            </a:pPr>
            <a:r>
              <a:rPr kumimoji="0" lang="fi-FI" sz="1200" b="1"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Variaatiot</a:t>
            </a:r>
            <a:endParaRPr lang="fi-FI" sz="1200" dirty="0">
              <a:solidFill>
                <a:prstClr val="black"/>
              </a:solidFill>
            </a:endParaRPr>
          </a:p>
          <a:p>
            <a:pPr marL="228600" indent="-228600">
              <a:spcBef>
                <a:spcPts val="600"/>
              </a:spcBef>
              <a:buFont typeface="+mj-lt"/>
              <a:buAutoNum type="arabicPeriod" startAt="3"/>
              <a:defRPr/>
            </a:pPr>
            <a:r>
              <a:rPr kumimoji="0" lang="fi-FI" sz="1200" b="1" i="0" u="none" strike="noStrike" kern="1200" cap="none" spc="0" normalizeH="0" baseline="0" noProof="0" dirty="0">
                <a:ln>
                  <a:noFill/>
                </a:ln>
                <a:solidFill>
                  <a:prstClr val="black"/>
                </a:solidFill>
                <a:effectLst/>
                <a:uLnTx/>
                <a:uFillTx/>
                <a:ea typeface="+mn-ea"/>
                <a:cs typeface="+mn-cs"/>
              </a:rPr>
              <a:t>Juoksuretki: </a:t>
            </a:r>
            <a:r>
              <a:rPr kumimoji="0" lang="fi-FI" sz="1200" i="0" u="none" strike="noStrike" kern="1200" cap="none" spc="0" normalizeH="0" baseline="0" noProof="0" dirty="0">
                <a:ln>
                  <a:noFill/>
                </a:ln>
                <a:solidFill>
                  <a:prstClr val="black"/>
                </a:solidFill>
                <a:effectLst/>
                <a:uLnTx/>
                <a:uFillTx/>
                <a:ea typeface="+mn-ea"/>
                <a:cs typeface="+mn-cs"/>
              </a:rPr>
              <a:t>Retkiopas johdattaa muita juoksemalla</a:t>
            </a:r>
            <a:r>
              <a:rPr lang="fi-FI" sz="1200" dirty="0">
                <a:solidFill>
                  <a:prstClr val="black"/>
                </a:solidFill>
              </a:rPr>
              <a:t> (paikallaan luokkatilassa tai ulkona).</a:t>
            </a:r>
            <a:r>
              <a:rPr kumimoji="0" lang="fi-FI" sz="1200" i="0" u="none" strike="noStrike" kern="1200" cap="none" spc="0" normalizeH="0" baseline="0" noProof="0" dirty="0">
                <a:ln>
                  <a:noFill/>
                </a:ln>
                <a:solidFill>
                  <a:prstClr val="black"/>
                </a:solidFill>
                <a:effectLst/>
                <a:uLnTx/>
                <a:uFillTx/>
                <a:ea typeface="+mn-ea"/>
                <a:cs typeface="+mn-cs"/>
              </a:rPr>
              <a:t> </a:t>
            </a:r>
            <a:r>
              <a:rPr lang="fi-FI" sz="1200" dirty="0">
                <a:solidFill>
                  <a:prstClr val="black"/>
                </a:solidFill>
              </a:rPr>
              <a:t>Antaessasi merkin</a:t>
            </a:r>
            <a:r>
              <a:rPr kumimoji="0" lang="fi-FI" sz="1200" i="0" u="none" strike="noStrike" kern="1200" cap="none" spc="0" normalizeH="0" baseline="0" noProof="0" dirty="0">
                <a:ln>
                  <a:noFill/>
                </a:ln>
                <a:solidFill>
                  <a:prstClr val="black"/>
                </a:solidFill>
                <a:effectLst/>
                <a:uLnTx/>
                <a:uFillTx/>
                <a:ea typeface="+mn-ea"/>
                <a:cs typeface="+mn-cs"/>
              </a:rPr>
              <a:t>, opas siirtyy jonon perälle ja opas vaihtuu.</a:t>
            </a:r>
            <a:r>
              <a:rPr lang="fi-FI" sz="1200" noProof="0" dirty="0">
                <a:solidFill>
                  <a:prstClr val="black"/>
                </a:solidFill>
              </a:rPr>
              <a:t> </a:t>
            </a:r>
            <a:r>
              <a:rPr kumimoji="0" lang="fi-FI" sz="1200" i="0" u="none" strike="noStrike" kern="1200" cap="none" spc="0" normalizeH="0" baseline="0" noProof="0" dirty="0">
                <a:ln>
                  <a:noFill/>
                </a:ln>
                <a:solidFill>
                  <a:prstClr val="black"/>
                </a:solidFill>
                <a:effectLst/>
                <a:uLnTx/>
                <a:uFillTx/>
                <a:ea typeface="+mn-ea"/>
                <a:cs typeface="+mn-cs"/>
              </a:rPr>
              <a:t>Retkimaastoja on erilaisia:</a:t>
            </a:r>
          </a:p>
          <a:p>
            <a:pPr marL="685800" lvl="1" indent="-228600">
              <a:spcBef>
                <a:spcPts val="600"/>
              </a:spcBef>
              <a:buAutoNum type="alphaLcParenR"/>
              <a:defRPr/>
            </a:pPr>
            <a:r>
              <a:rPr kumimoji="0" lang="fi-FI" sz="1200" i="0" u="none" strike="noStrike" kern="1200" cap="none" spc="0" normalizeH="0" baseline="0" noProof="0" dirty="0">
                <a:ln>
                  <a:noFill/>
                </a:ln>
                <a:solidFill>
                  <a:prstClr val="black"/>
                </a:solidFill>
                <a:effectLst/>
                <a:uLnTx/>
                <a:uFillTx/>
                <a:ea typeface="+mn-ea"/>
                <a:cs typeface="+mn-cs"/>
              </a:rPr>
              <a:t>kaupunkialue = tasaisella, hitaalla vauhdilla</a:t>
            </a:r>
            <a:endParaRPr lang="fi-FI" sz="1200" dirty="0">
              <a:solidFill>
                <a:prstClr val="black"/>
              </a:solidFill>
            </a:endParaRPr>
          </a:p>
          <a:p>
            <a:pPr marL="685800" lvl="1" indent="-228600">
              <a:spcBef>
                <a:spcPts val="600"/>
              </a:spcBef>
              <a:buAutoNum type="alphaLcParenR"/>
              <a:defRPr/>
            </a:pPr>
            <a:r>
              <a:rPr kumimoji="0" lang="fi-FI" sz="1200" i="0" u="none" strike="noStrike" kern="1200" cap="none" spc="0" normalizeH="0" baseline="0" noProof="0" dirty="0">
                <a:ln>
                  <a:noFill/>
                </a:ln>
                <a:solidFill>
                  <a:prstClr val="black"/>
                </a:solidFill>
                <a:effectLst/>
                <a:uLnTx/>
                <a:uFillTx/>
                <a:ea typeface="+mn-ea"/>
                <a:cs typeface="+mn-cs"/>
              </a:rPr>
              <a:t>moottoritie = tasaisella, hieman nopeammalla vauhdilla</a:t>
            </a:r>
            <a:endParaRPr lang="fi-FI" sz="1200" dirty="0">
              <a:solidFill>
                <a:prstClr val="black"/>
              </a:solidFill>
            </a:endParaRPr>
          </a:p>
          <a:p>
            <a:pPr marL="685800" lvl="1" indent="-228600">
              <a:spcBef>
                <a:spcPts val="600"/>
              </a:spcBef>
              <a:buAutoNum type="alphaLcParenR"/>
              <a:defRPr/>
            </a:pPr>
            <a:r>
              <a:rPr kumimoji="0" lang="fi-FI" sz="1200" i="0" u="none" strike="noStrike" kern="1200" cap="none" spc="0" normalizeH="0" baseline="0" noProof="0" dirty="0">
                <a:ln>
                  <a:noFill/>
                </a:ln>
                <a:solidFill>
                  <a:prstClr val="black"/>
                </a:solidFill>
                <a:effectLst/>
                <a:uLnTx/>
                <a:uFillTx/>
                <a:ea typeface="+mn-ea"/>
                <a:cs typeface="+mn-cs"/>
              </a:rPr>
              <a:t>kilparata = välillä kiihdyttäen</a:t>
            </a:r>
            <a:endParaRPr lang="fi-FI" sz="1200" dirty="0">
              <a:solidFill>
                <a:prstClr val="black"/>
              </a:solidFill>
            </a:endParaRPr>
          </a:p>
          <a:p>
            <a:pPr marL="685800" lvl="1" indent="-228600">
              <a:spcBef>
                <a:spcPts val="600"/>
              </a:spcBef>
              <a:buAutoNum type="alphaLcParenR"/>
              <a:defRPr/>
            </a:pPr>
            <a:r>
              <a:rPr kumimoji="0" lang="fi-FI" sz="1200" i="0" u="none" strike="noStrike" kern="1200" cap="none" spc="0" normalizeH="0" baseline="0" noProof="0" dirty="0">
                <a:ln>
                  <a:noFill/>
                </a:ln>
                <a:solidFill>
                  <a:prstClr val="black"/>
                </a:solidFill>
                <a:effectLst/>
                <a:uLnTx/>
                <a:uFillTx/>
                <a:ea typeface="+mn-ea"/>
                <a:cs typeface="+mn-cs"/>
              </a:rPr>
              <a:t>Stop! = pysähdellen</a:t>
            </a:r>
            <a:endParaRPr lang="fi-FI" sz="1200" dirty="0">
              <a:solidFill>
                <a:prstClr val="black"/>
              </a:solidFill>
            </a:endParaRPr>
          </a:p>
          <a:p>
            <a:pPr marL="685800" lvl="1" indent="-228600">
              <a:spcBef>
                <a:spcPts val="600"/>
              </a:spcBef>
              <a:buAutoNum type="alphaLcParenR"/>
              <a:defRPr/>
            </a:pPr>
            <a:r>
              <a:rPr kumimoji="0" lang="fi-FI" sz="1200" i="0" u="none" strike="noStrike" kern="1200" cap="none" spc="0" normalizeH="0" baseline="0" noProof="0" dirty="0">
                <a:ln>
                  <a:noFill/>
                </a:ln>
                <a:solidFill>
                  <a:prstClr val="black"/>
                </a:solidFill>
                <a:effectLst/>
                <a:uLnTx/>
                <a:uFillTx/>
                <a:ea typeface="+mn-ea"/>
                <a:cs typeface="+mn-cs"/>
              </a:rPr>
              <a:t>metsätaival = hypähdellen</a:t>
            </a:r>
          </a:p>
          <a:p>
            <a:pPr marL="685800" lvl="1" indent="-228600">
              <a:spcBef>
                <a:spcPts val="600"/>
              </a:spcBef>
              <a:buAutoNum type="alphaLcParenR"/>
              <a:defRPr/>
            </a:pPr>
            <a:r>
              <a:rPr kumimoji="0" lang="fi-FI" sz="1200" i="0" u="none" strike="noStrike" kern="1200" cap="none" spc="0" normalizeH="0" baseline="0" noProof="0" dirty="0">
                <a:ln>
                  <a:noFill/>
                </a:ln>
                <a:solidFill>
                  <a:prstClr val="black"/>
                </a:solidFill>
                <a:effectLst/>
                <a:uLnTx/>
                <a:uFillTx/>
                <a:ea typeface="+mn-ea"/>
                <a:cs typeface="+mn-cs"/>
              </a:rPr>
              <a:t>alikulkutunneli = polvet koukussa, matalana</a:t>
            </a:r>
            <a:endParaRPr lang="fi-FI" sz="1200" dirty="0">
              <a:solidFill>
                <a:prstClr val="black"/>
              </a:solidFill>
            </a:endParaRPr>
          </a:p>
          <a:p>
            <a:pPr marL="0" marR="0" lvl="0" indent="0" algn="l" defTabSz="914400" rtl="0" eaLnBrk="1" fontAlgn="auto" latinLnBrk="0" hangingPunct="1">
              <a:spcBef>
                <a:spcPts val="600"/>
              </a:spcBef>
              <a:spcAft>
                <a:spcPts val="0"/>
              </a:spcAft>
              <a:buClrTx/>
              <a:buSzTx/>
              <a:buFontTx/>
              <a:buNone/>
              <a:tabLst/>
              <a:defRPr/>
            </a:pPr>
            <a:endParaRPr lang="fi-FI" sz="1200" i="0" u="none" strike="noStrike" kern="1200" cap="none" spc="0" baseline="0" noProof="0" dirty="0">
              <a:solidFill>
                <a:prstClr val="black"/>
              </a:solidFill>
            </a:endParaRPr>
          </a:p>
          <a:p>
            <a:pPr marL="0" marR="0" lvl="0" indent="0" algn="l" defTabSz="914400" rtl="0" eaLnBrk="1" fontAlgn="auto" latinLnBrk="0" hangingPunct="1">
              <a:spcBef>
                <a:spcPts val="600"/>
              </a:spcBef>
              <a:spcAft>
                <a:spcPts val="0"/>
              </a:spcAft>
              <a:buClrTx/>
              <a:buSzTx/>
              <a:buFontTx/>
              <a:buNone/>
              <a:tabLst/>
              <a:defRPr/>
            </a:pPr>
            <a:r>
              <a:rPr lang="fi-FI" sz="1200" i="0" u="none" strike="noStrike" kern="1200" cap="none" spc="0" baseline="0" noProof="0" dirty="0">
                <a:solidFill>
                  <a:prstClr val="black"/>
                </a:solidFill>
              </a:rPr>
              <a:t>Reflektoikaa kehon tuntemuksia jokaisen harjoituksen jälkeen. Esim.</a:t>
            </a:r>
            <a:r>
              <a:rPr lang="fi-FI" sz="1200" dirty="0">
                <a:solidFill>
                  <a:prstClr val="black"/>
                </a:solidFill>
              </a:rPr>
              <a:t> Millaista oli juosta erilaisissa maastoissa? Millainen olo liikuntatauosta jäi?</a:t>
            </a:r>
          </a:p>
        </p:txBody>
      </p:sp>
      <p:sp>
        <p:nvSpPr>
          <p:cNvPr id="3" name="TextBox 5">
            <a:extLst>
              <a:ext uri="{FF2B5EF4-FFF2-40B4-BE49-F238E27FC236}">
                <a16:creationId xmlns:a16="http://schemas.microsoft.com/office/drawing/2014/main" id="{2B1ACB47-84C6-FCF0-C2F5-3DEFD3F2D81A}"/>
              </a:ext>
            </a:extLst>
          </p:cNvPr>
          <p:cNvSpPr txBox="1"/>
          <p:nvPr/>
        </p:nvSpPr>
        <p:spPr>
          <a:xfrm>
            <a:off x="5938989" y="6294091"/>
            <a:ext cx="5940056"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Lähde: </a:t>
            </a:r>
            <a:r>
              <a:rPr lang="fi-FI" sz="1200" dirty="0">
                <a:solidFill>
                  <a:prstClr val="black"/>
                </a:solidFill>
                <a:latin typeface="Source Sans Pro" panose="020B0503030403020204" pitchFamily="34" charset="0"/>
                <a:ea typeface="Source Sans Pro" panose="020B0503030403020204" pitchFamily="34" charset="0"/>
                <a:hlinkClick r:id="rId5"/>
              </a:rPr>
              <a:t>Liikuntabreikit. Opettajan opas oppituntien tauottamiseen liikkuen. </a:t>
            </a:r>
            <a:endParaRPr kumimoji="0" lang="fi-FI" sz="1200" b="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endParaRPr>
          </a:p>
        </p:txBody>
      </p:sp>
    </p:spTree>
    <p:extLst>
      <p:ext uri="{BB962C8B-B14F-4D97-AF65-F5344CB8AC3E}">
        <p14:creationId xmlns:p14="http://schemas.microsoft.com/office/powerpoint/2010/main" val="21416086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6C0C47-35AC-C52B-E440-9ECEF34FF317}"/>
            </a:ext>
          </a:extLst>
        </p:cNvPr>
        <p:cNvGrpSpPr/>
        <p:nvPr/>
      </p:nvGrpSpPr>
      <p:grpSpPr>
        <a:xfrm>
          <a:off x="0" y="0"/>
          <a:ext cx="0" cy="0"/>
          <a:chOff x="0" y="0"/>
          <a:chExt cx="0" cy="0"/>
        </a:xfrm>
      </p:grpSpPr>
      <p:pic>
        <p:nvPicPr>
          <p:cNvPr id="5" name="Picture 2" descr="SchoolWell-hankkeen logo.">
            <a:extLst>
              <a:ext uri="{FF2B5EF4-FFF2-40B4-BE49-F238E27FC236}">
                <a16:creationId xmlns:a16="http://schemas.microsoft.com/office/drawing/2014/main" id="{A9F67486-FBEC-1382-7BF5-5E5E5FD0C5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7480" y="107273"/>
            <a:ext cx="1151599" cy="1155438"/>
          </a:xfrm>
          <a:prstGeom prst="rect">
            <a:avLst/>
          </a:prstGeom>
        </p:spPr>
      </p:pic>
      <p:sp>
        <p:nvSpPr>
          <p:cNvPr id="4" name="Otsikko 1">
            <a:extLst>
              <a:ext uri="{FF2B5EF4-FFF2-40B4-BE49-F238E27FC236}">
                <a16:creationId xmlns:a16="http://schemas.microsoft.com/office/drawing/2014/main" id="{316C51E2-FCB9-9E3F-464C-B1E25E77734D}"/>
              </a:ext>
            </a:extLst>
          </p:cNvPr>
          <p:cNvSpPr txBox="1">
            <a:spLocks noGrp="1"/>
          </p:cNvSpPr>
          <p:nvPr>
            <p:ph type="title" idx="4294967295"/>
          </p:nvPr>
        </p:nvSpPr>
        <p:spPr>
          <a:xfrm>
            <a:off x="2075283" y="286910"/>
            <a:ext cx="8038530" cy="5031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i-FI" sz="3200" b="1" i="0" u="none" strike="noStrike" kern="1200" cap="none" spc="0" normalizeH="0" baseline="0" noProof="1">
                <a:ln>
                  <a:noFill/>
                </a:ln>
                <a:solidFill>
                  <a:schemeClr val="tx1"/>
                </a:solidFill>
                <a:effectLst/>
                <a:uLnTx/>
                <a:uFillTx/>
                <a:latin typeface="Source Sans Pro" panose="020B0503030403020204" pitchFamily="34" charset="0"/>
                <a:ea typeface="Source Sans Pro" panose="020B0503030403020204" pitchFamily="34" charset="0"/>
                <a:cs typeface="+mj-cs"/>
              </a:rPr>
              <a:t>Välineenkäsittelytaidot (1/2)</a:t>
            </a:r>
          </a:p>
        </p:txBody>
      </p:sp>
      <p:sp>
        <p:nvSpPr>
          <p:cNvPr id="13" name="TextBox 12">
            <a:extLst>
              <a:ext uri="{FF2B5EF4-FFF2-40B4-BE49-F238E27FC236}">
                <a16:creationId xmlns:a16="http://schemas.microsoft.com/office/drawing/2014/main" id="{308363D1-D9C5-515D-B9FA-7CE92736B616}"/>
              </a:ext>
            </a:extLst>
          </p:cNvPr>
          <p:cNvSpPr txBox="1"/>
          <p:nvPr/>
        </p:nvSpPr>
        <p:spPr>
          <a:xfrm>
            <a:off x="1704861" y="739491"/>
            <a:ext cx="8779374"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400" i="0" u="none" strike="noStrike" kern="1200" cap="none" spc="0" normalizeH="0" baseline="0" noProof="1">
                <a:ln>
                  <a:noFill/>
                </a:ln>
                <a:solidFill>
                  <a:prstClr val="black"/>
                </a:solidFill>
                <a:effectLst/>
                <a:uLnTx/>
                <a:uFillTx/>
                <a:latin typeface="Source Sans Pro"/>
                <a:ea typeface="+mn-ea"/>
                <a:cs typeface="+mn-cs"/>
              </a:rPr>
              <a:t>Välineenkäsittel</a:t>
            </a:r>
            <a:r>
              <a:rPr lang="fi-FI" sz="1400" noProof="1">
                <a:solidFill>
                  <a:prstClr val="black"/>
                </a:solidFill>
                <a:latin typeface="Source Sans Pro"/>
              </a:rPr>
              <a:t>ytaitoja</a:t>
            </a:r>
            <a:r>
              <a:rPr kumimoji="0" lang="fi-FI" sz="1400" i="0" u="none" strike="noStrike" kern="1200" cap="none" spc="0" normalizeH="0" baseline="0" noProof="0" dirty="0">
                <a:ln>
                  <a:noFill/>
                </a:ln>
                <a:solidFill>
                  <a:prstClr val="black"/>
                </a:solidFill>
                <a:effectLst/>
                <a:uLnTx/>
                <a:uFillTx/>
                <a:latin typeface="Source Sans Pro"/>
                <a:ea typeface="+mn-ea"/>
                <a:cs typeface="+mn-cs"/>
              </a:rPr>
              <a:t> kehittävät liikuntatauot.</a:t>
            </a:r>
          </a:p>
        </p:txBody>
      </p:sp>
      <p:pic>
        <p:nvPicPr>
          <p:cNvPr id="2" name="Symboli" descr="Kuva juoksuaskeleen ottavasta lenkkitossuisesta jalasta. Kuva viittaa liikkumista sisältävään interventioaktiviteettiin.">
            <a:extLst>
              <a:ext uri="{FF2B5EF4-FFF2-40B4-BE49-F238E27FC236}">
                <a16:creationId xmlns:a16="http://schemas.microsoft.com/office/drawing/2014/main" id="{B77518F5-AA54-6080-775B-4BA49018F23C}"/>
              </a:ext>
            </a:extLst>
          </p:cNvPr>
          <p:cNvPicPr>
            <a:picLocks noChangeAspect="1"/>
          </p:cNvPicPr>
          <p:nvPr/>
        </p:nvPicPr>
        <p:blipFill>
          <a:blip r:embed="rId4">
            <a:extLst>
              <a:ext uri="{28A0092B-C50C-407E-A947-70E740481C1C}">
                <a14:useLocalDpi xmlns:a14="http://schemas.microsoft.com/office/drawing/2010/main" val="0"/>
              </a:ext>
            </a:extLst>
          </a:blip>
          <a:srcRect l="17169" t="6478" r="8938" b="7532"/>
          <a:stretch/>
        </p:blipFill>
        <p:spPr>
          <a:xfrm>
            <a:off x="10731298" y="285017"/>
            <a:ext cx="1113222" cy="960426"/>
          </a:xfrm>
          <a:prstGeom prst="rect">
            <a:avLst/>
          </a:prstGeom>
        </p:spPr>
      </p:pic>
      <p:sp>
        <p:nvSpPr>
          <p:cNvPr id="12" name="Osa-alue">
            <a:extLst>
              <a:ext uri="{FF2B5EF4-FFF2-40B4-BE49-F238E27FC236}">
                <a16:creationId xmlns:a16="http://schemas.microsoft.com/office/drawing/2014/main" id="{8C7BF1D1-37BD-76E8-4EA8-06EAA6C705CA}"/>
              </a:ext>
              <a:ext uri="{C183D7F6-B498-43B3-948B-1728B52AA6E4}">
                <adec:decorative xmlns:adec="http://schemas.microsoft.com/office/drawing/2017/decorative" val="0"/>
              </a:ext>
            </a:extLst>
          </p:cNvPr>
          <p:cNvSpPr txBox="1"/>
          <p:nvPr/>
        </p:nvSpPr>
        <p:spPr>
          <a:xfrm>
            <a:off x="10525561" y="1215299"/>
            <a:ext cx="1484923" cy="276999"/>
          </a:xfrm>
          <a:prstGeom prst="rect">
            <a:avLst/>
          </a:prstGeom>
          <a:noFill/>
        </p:spPr>
        <p:txBody>
          <a:bodyPr wrap="square" rtlCol="0">
            <a:spAutoFit/>
          </a:bodyPr>
          <a:lstStyle/>
          <a:p>
            <a:pPr algn="ctr"/>
            <a:r>
              <a:rPr lang="fi-FI" sz="1200" dirty="0">
                <a:latin typeface="Cambria" panose="02040503050406030204" pitchFamily="18" charset="0"/>
                <a:ea typeface="Source Sans Pro" panose="020B0503030403020204" pitchFamily="34" charset="0"/>
              </a:rPr>
              <a:t>Liikkuminen</a:t>
            </a:r>
          </a:p>
        </p:txBody>
      </p:sp>
      <p:sp>
        <p:nvSpPr>
          <p:cNvPr id="14" name="Symbolin reunukset (koriste)" descr="Symbolin reunukset">
            <a:extLst>
              <a:ext uri="{FF2B5EF4-FFF2-40B4-BE49-F238E27FC236}">
                <a16:creationId xmlns:a16="http://schemas.microsoft.com/office/drawing/2014/main" id="{9229466C-2650-CAD9-77AC-FA3A5E108134}"/>
              </a:ext>
              <a:ext uri="{C183D7F6-B498-43B3-948B-1728B52AA6E4}">
                <adec:decorative xmlns:adec="http://schemas.microsoft.com/office/drawing/2017/decorative" val="0"/>
              </a:ext>
            </a:extLst>
          </p:cNvPr>
          <p:cNvSpPr/>
          <p:nvPr/>
        </p:nvSpPr>
        <p:spPr>
          <a:xfrm>
            <a:off x="10638556" y="239477"/>
            <a:ext cx="1258934" cy="1246373"/>
          </a:xfrm>
          <a:custGeom>
            <a:avLst/>
            <a:gdLst>
              <a:gd name="connsiteX0" fmla="*/ 0 w 1258934"/>
              <a:gd name="connsiteY0" fmla="*/ 0 h 1246373"/>
              <a:gd name="connsiteX1" fmla="*/ 407055 w 1258934"/>
              <a:gd name="connsiteY1" fmla="*/ 0 h 1246373"/>
              <a:gd name="connsiteX2" fmla="*/ 788932 w 1258934"/>
              <a:gd name="connsiteY2" fmla="*/ 0 h 1246373"/>
              <a:gd name="connsiteX3" fmla="*/ 1258934 w 1258934"/>
              <a:gd name="connsiteY3" fmla="*/ 0 h 1246373"/>
              <a:gd name="connsiteX4" fmla="*/ 1258934 w 1258934"/>
              <a:gd name="connsiteY4" fmla="*/ 402994 h 1246373"/>
              <a:gd name="connsiteX5" fmla="*/ 1258934 w 1258934"/>
              <a:gd name="connsiteY5" fmla="*/ 793524 h 1246373"/>
              <a:gd name="connsiteX6" fmla="*/ 1258934 w 1258934"/>
              <a:gd name="connsiteY6" fmla="*/ 1246373 h 1246373"/>
              <a:gd name="connsiteX7" fmla="*/ 839289 w 1258934"/>
              <a:gd name="connsiteY7" fmla="*/ 1246373 h 1246373"/>
              <a:gd name="connsiteX8" fmla="*/ 394466 w 1258934"/>
              <a:gd name="connsiteY8" fmla="*/ 1246373 h 1246373"/>
              <a:gd name="connsiteX9" fmla="*/ 0 w 1258934"/>
              <a:gd name="connsiteY9" fmla="*/ 1246373 h 1246373"/>
              <a:gd name="connsiteX10" fmla="*/ 0 w 1258934"/>
              <a:gd name="connsiteY10" fmla="*/ 830915 h 1246373"/>
              <a:gd name="connsiteX11" fmla="*/ 0 w 1258934"/>
              <a:gd name="connsiteY11" fmla="*/ 427921 h 1246373"/>
              <a:gd name="connsiteX12" fmla="*/ 0 w 1258934"/>
              <a:gd name="connsiteY12" fmla="*/ 0 h 124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8934" h="1246373" extrusionOk="0">
                <a:moveTo>
                  <a:pt x="0" y="0"/>
                </a:moveTo>
                <a:cubicBezTo>
                  <a:pt x="155559" y="-10475"/>
                  <a:pt x="248430" y="44533"/>
                  <a:pt x="407055" y="0"/>
                </a:cubicBezTo>
                <a:cubicBezTo>
                  <a:pt x="565681" y="-44533"/>
                  <a:pt x="655147" y="11629"/>
                  <a:pt x="788932" y="0"/>
                </a:cubicBezTo>
                <a:cubicBezTo>
                  <a:pt x="922717" y="-11629"/>
                  <a:pt x="1025963" y="4374"/>
                  <a:pt x="1258934" y="0"/>
                </a:cubicBezTo>
                <a:cubicBezTo>
                  <a:pt x="1304881" y="85600"/>
                  <a:pt x="1229408" y="306812"/>
                  <a:pt x="1258934" y="402994"/>
                </a:cubicBezTo>
                <a:cubicBezTo>
                  <a:pt x="1288460" y="499176"/>
                  <a:pt x="1238459" y="601126"/>
                  <a:pt x="1258934" y="793524"/>
                </a:cubicBezTo>
                <a:cubicBezTo>
                  <a:pt x="1279409" y="985922"/>
                  <a:pt x="1244854" y="1148916"/>
                  <a:pt x="1258934" y="1246373"/>
                </a:cubicBezTo>
                <a:cubicBezTo>
                  <a:pt x="1089085" y="1287420"/>
                  <a:pt x="1035653" y="1243257"/>
                  <a:pt x="839289" y="1246373"/>
                </a:cubicBezTo>
                <a:cubicBezTo>
                  <a:pt x="642926" y="1249489"/>
                  <a:pt x="538760" y="1229300"/>
                  <a:pt x="394466" y="1246373"/>
                </a:cubicBezTo>
                <a:cubicBezTo>
                  <a:pt x="250172" y="1263446"/>
                  <a:pt x="173148" y="1227647"/>
                  <a:pt x="0" y="1246373"/>
                </a:cubicBezTo>
                <a:cubicBezTo>
                  <a:pt x="-23313" y="1054276"/>
                  <a:pt x="20776" y="929286"/>
                  <a:pt x="0" y="830915"/>
                </a:cubicBezTo>
                <a:cubicBezTo>
                  <a:pt x="-20776" y="732544"/>
                  <a:pt x="24648" y="523774"/>
                  <a:pt x="0" y="427921"/>
                </a:cubicBezTo>
                <a:cubicBezTo>
                  <a:pt x="-24648" y="332068"/>
                  <a:pt x="23822" y="115617"/>
                  <a:pt x="0" y="0"/>
                </a:cubicBezTo>
                <a:close/>
              </a:path>
            </a:pathLst>
          </a:custGeom>
          <a:noFill/>
          <a:ln>
            <a:solidFill>
              <a:schemeClr val="accent4">
                <a:lumMod val="75000"/>
              </a:schemeClr>
            </a:solidFill>
            <a:prstDash val="solid"/>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descr="Tekstin taustaväri on sininen. Sininen väri vastaa aktiviteetin tasoa 2.">
            <a:extLst>
              <a:ext uri="{FF2B5EF4-FFF2-40B4-BE49-F238E27FC236}">
                <a16:creationId xmlns:a16="http://schemas.microsoft.com/office/drawing/2014/main" id="{798438BD-E4E7-88D2-AC8D-7CDF71840182}"/>
              </a:ext>
            </a:extLst>
          </p:cNvPr>
          <p:cNvSpPr txBox="1"/>
          <p:nvPr/>
        </p:nvSpPr>
        <p:spPr>
          <a:xfrm>
            <a:off x="407874" y="1337031"/>
            <a:ext cx="4992385" cy="5171342"/>
          </a:xfrm>
          <a:prstGeom prst="rect">
            <a:avLst/>
          </a:prstGeom>
          <a:solidFill>
            <a:srgbClr val="62BFD9"/>
          </a:solidFill>
          <a:ln>
            <a:solidFill>
              <a:schemeClr val="accent1">
                <a:lumMod val="40000"/>
                <a:lumOff val="6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Source Sans Pro"/>
              <a:ea typeface="+mn-ea"/>
              <a:cs typeface="+mn-cs"/>
            </a:endParaRPr>
          </a:p>
        </p:txBody>
      </p:sp>
      <p:sp>
        <p:nvSpPr>
          <p:cNvPr id="10" name="Tekstiruutu 9">
            <a:extLst>
              <a:ext uri="{FF2B5EF4-FFF2-40B4-BE49-F238E27FC236}">
                <a16:creationId xmlns:a16="http://schemas.microsoft.com/office/drawing/2014/main" id="{C071AA59-C9B4-1924-5950-9F9FD172A136}"/>
              </a:ext>
            </a:extLst>
          </p:cNvPr>
          <p:cNvSpPr txBox="1"/>
          <p:nvPr/>
        </p:nvSpPr>
        <p:spPr>
          <a:xfrm>
            <a:off x="544530" y="1526468"/>
            <a:ext cx="4554248" cy="504753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Ala- vai yläkoulu</a:t>
            </a:r>
            <a:r>
              <a:rPr lang="fi-FI" sz="1200" b="1" dirty="0">
                <a:solidFill>
                  <a:prstClr val="black"/>
                </a:solidFill>
                <a:latin typeface="Source Sans Pro"/>
              </a:rPr>
              <a:t>:</a:t>
            </a:r>
            <a:r>
              <a:rPr lang="fi-FI" sz="1200" dirty="0">
                <a:solidFill>
                  <a:prstClr val="black"/>
                </a:solidFill>
                <a:latin typeface="Source Sans Pro"/>
              </a:rPr>
              <a:t> Alakoulu</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Miksi:</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dirty="0">
                <a:latin typeface="Source Sans Pro" panose="020B0503030403020204" pitchFamily="34" charset="0"/>
                <a:ea typeface="Source Sans Pro" panose="020B0503030403020204" pitchFamily="34" charset="0"/>
              </a:rPr>
              <a:t>Taukoliikunta vaikuttaa positiivisesti tehtäviin keskittymiseen ja oppimiseen kiinnittymiseen. Jo yksittäisellä liikkumiskerralla on havaittu olevan välittömiä positiivisia vaikutuksia oppiainekohtaisiin oppimistuloksiin sekä kognitiiviseen toimintaan. </a:t>
            </a:r>
            <a:r>
              <a:rPr lang="fi-FI" sz="1200" dirty="0">
                <a:solidFill>
                  <a:prstClr val="black"/>
                </a:solidFill>
                <a:latin typeface="Source Sans Pro"/>
              </a:rPr>
              <a:t>Leikeillä voidaan lisätä oppitunneille myös vuorovaikutusta ja yhteishenkeä. </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Yhteys OPS:iin:</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kumimoji="0" lang="fi-FI" sz="1200" i="0" u="none" strike="noStrike" kern="1200" cap="none" spc="0" normalizeH="0" baseline="0" dirty="0">
                <a:ln>
                  <a:noFill/>
                </a:ln>
                <a:solidFill>
                  <a:prstClr val="black"/>
                </a:solidFill>
                <a:effectLst/>
                <a:uLnTx/>
                <a:uFillTx/>
                <a:latin typeface="Source Sans Pro" panose="020B0503030403020204" pitchFamily="34" charset="0"/>
                <a:ea typeface="Source Sans Pro" panose="020B0503030403020204" pitchFamily="34" charset="0"/>
                <a:cs typeface="+mn-cs"/>
              </a:rPr>
              <a:t>T</a:t>
            </a:r>
            <a:r>
              <a:rPr lang="fi-FI" sz="1200" dirty="0">
                <a:latin typeface="Source Sans Pro" panose="020B0503030403020204" pitchFamily="34" charset="0"/>
                <a:ea typeface="Source Sans Pro" panose="020B0503030403020204" pitchFamily="34" charset="0"/>
              </a:rPr>
              <a:t>oimintakulttuurin kehittämistä ohjaavissa periaatteissa painotetaan hyvinvointia, vuorovaikutusta ja monipuolista työskentelyä. Liikkuminen on kirjattu edellä mainittuja periaatteita tukevana tekijänä. Lisäksi työtavoissa painotetaan kokemuksellisia ja toiminnallisia työtapoja, sekä eri aistien käyttöä ja liikkumista lisäämään elämyksellisyyttä ja vahvistamaan motivaatiota. (POPS 2014, Luku 4) </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Missä tilanteessa</a:t>
            </a:r>
            <a:r>
              <a:rPr lang="fi-FI" sz="1200" b="1" dirty="0">
                <a:solidFill>
                  <a:prstClr val="black"/>
                </a:solidFill>
                <a:latin typeface="Source Sans Pro"/>
              </a:rPr>
              <a:t>: </a:t>
            </a:r>
            <a:r>
              <a:rPr lang="fi-FI" sz="1200" dirty="0">
                <a:solidFill>
                  <a:prstClr val="black"/>
                </a:solidFill>
                <a:latin typeface="Source Sans Pro"/>
              </a:rPr>
              <a:t>Oppitunneilla katkaisemaan paikallaanoloa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Kuinka usein:</a:t>
            </a:r>
            <a:r>
              <a:rPr kumimoji="0" lang="fi-FI" sz="1200" i="0" u="none" strike="noStrike" kern="1200" cap="none" spc="0" normalizeH="0" baseline="0" dirty="0">
                <a:ln>
                  <a:noFill/>
                </a:ln>
                <a:solidFill>
                  <a:prstClr val="black"/>
                </a:solidFill>
                <a:effectLst/>
                <a:uLnTx/>
                <a:uFillTx/>
                <a:latin typeface="Source Sans Pro"/>
                <a:ea typeface="+mn-ea"/>
                <a:cs typeface="+mn-cs"/>
              </a:rPr>
              <a:t> Viikoittain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a:defRPr/>
            </a:pPr>
            <a:r>
              <a:rPr lang="fi-FI" sz="1200" b="1" dirty="0">
                <a:solidFill>
                  <a:prstClr val="black"/>
                </a:solidFill>
                <a:latin typeface="Source Sans Pro"/>
              </a:rPr>
              <a:t>Kesto: </a:t>
            </a:r>
            <a:r>
              <a:rPr lang="fi-FI" sz="1200" dirty="0">
                <a:solidFill>
                  <a:prstClr val="black"/>
                </a:solidFill>
                <a:latin typeface="Source Sans Pro"/>
              </a:rPr>
              <a:t>10</a:t>
            </a:r>
            <a:r>
              <a:rPr kumimoji="0" lang="fi-FI" sz="1200" i="0" u="none" strike="noStrike" kern="1200" cap="none" spc="0" normalizeH="0" baseline="0" dirty="0">
                <a:ln>
                  <a:noFill/>
                </a:ln>
                <a:solidFill>
                  <a:prstClr val="black"/>
                </a:solidFill>
                <a:effectLst/>
                <a:uLnTx/>
                <a:uFillTx/>
                <a:latin typeface="Source Sans Pro"/>
                <a:ea typeface="+mn-ea"/>
                <a:cs typeface="+mn-cs"/>
              </a:rPr>
              <a:t>–15 minuuttia</a:t>
            </a:r>
            <a:endParaRPr lang="fi-FI" sz="1200" dirty="0">
              <a:solidFill>
                <a:prstClr val="black"/>
              </a:solidFill>
              <a:latin typeface="Source Sans Pro"/>
            </a:endParaRPr>
          </a:p>
          <a:p>
            <a:pPr>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Yksin vai yhdessä</a:t>
            </a:r>
            <a:r>
              <a:rPr lang="fi-FI" sz="1200" b="1" dirty="0">
                <a:solidFill>
                  <a:prstClr val="black"/>
                </a:solidFill>
                <a:latin typeface="Source Sans Pro"/>
              </a:rPr>
              <a:t>:</a:t>
            </a:r>
            <a:r>
              <a:rPr lang="fi-FI" sz="1200" dirty="0">
                <a:solidFill>
                  <a:prstClr val="black"/>
                </a:solidFill>
                <a:latin typeface="Source Sans Pro"/>
              </a:rPr>
              <a:t> Pareittain, pienryhmissä tai koko luokan kanssa</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Aktiviteetin taso (1–3): </a:t>
            </a:r>
            <a:r>
              <a:rPr lang="fi-FI" sz="1200" dirty="0">
                <a:solidFill>
                  <a:prstClr val="black"/>
                </a:solidFill>
                <a:latin typeface="Source Sans Pro"/>
              </a:rPr>
              <a:t>2</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9" name="TextBox 8">
            <a:extLst>
              <a:ext uri="{FF2B5EF4-FFF2-40B4-BE49-F238E27FC236}">
                <a16:creationId xmlns:a16="http://schemas.microsoft.com/office/drawing/2014/main" id="{842D9562-7341-F941-FA2A-656DD5658F15}"/>
              </a:ext>
            </a:extLst>
          </p:cNvPr>
          <p:cNvSpPr txBox="1"/>
          <p:nvPr/>
        </p:nvSpPr>
        <p:spPr>
          <a:xfrm>
            <a:off x="5670733" y="1369623"/>
            <a:ext cx="5940056" cy="3924151"/>
          </a:xfrm>
          <a:prstGeom prst="rect">
            <a:avLst/>
          </a:prstGeom>
          <a:noFill/>
        </p:spPr>
        <p:txBody>
          <a:bodyPr wrap="square" rtlCol="0">
            <a:spAutoFit/>
          </a:bodyPr>
          <a:lstStyle/>
          <a:p>
            <a:pPr>
              <a:spcBef>
                <a:spcPts val="600"/>
              </a:spcBef>
              <a:defRPr/>
            </a:pPr>
            <a:r>
              <a:rPr lang="fi-FI" sz="1200" b="1" dirty="0">
                <a:solidFill>
                  <a:prstClr val="black"/>
                </a:solidFill>
                <a:latin typeface="Source Sans Pro" panose="020B0503030403020204" pitchFamily="34" charset="0"/>
                <a:ea typeface="Source Sans Pro" panose="020B0503030403020204" pitchFamily="34" charset="0"/>
              </a:rPr>
              <a:t>OHJEET OPETTAJALLE (jatkuu seuraavalla dialla)</a:t>
            </a:r>
            <a:endParaRPr kumimoji="0" lang="fi-FI" sz="1200" b="1"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endParaRPr>
          </a:p>
          <a:p>
            <a:pPr marL="0" marR="0" lvl="0" indent="0" algn="l" defTabSz="914400" rtl="0" eaLnBrk="1" fontAlgn="auto" latinLnBrk="0" hangingPunct="1">
              <a:spcBef>
                <a:spcPts val="600"/>
              </a:spcBef>
              <a:spcAft>
                <a:spcPts val="0"/>
              </a:spcAft>
              <a:buClrTx/>
              <a:buSzTx/>
              <a:buFontTx/>
              <a:buNone/>
              <a:tabLst/>
              <a:defRPr/>
            </a:pPr>
            <a:r>
              <a:rPr kumimoji="0" lang="fi-FI" sz="1200" b="1"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Variaatiot</a:t>
            </a:r>
            <a:endParaRPr lang="fi-FI" sz="1200" dirty="0">
              <a:solidFill>
                <a:prstClr val="black"/>
              </a:solidFill>
            </a:endParaRPr>
          </a:p>
          <a:p>
            <a:pPr marL="228600" marR="0" lvl="0" indent="-228600" algn="l" defTabSz="914400" rtl="0" eaLnBrk="1" fontAlgn="auto" latinLnBrk="0" hangingPunct="1">
              <a:spcBef>
                <a:spcPts val="600"/>
              </a:spcBef>
              <a:spcAft>
                <a:spcPts val="0"/>
              </a:spcAft>
              <a:buClrTx/>
              <a:buSzTx/>
              <a:buFont typeface="+mj-lt"/>
              <a:buAutoNum type="arabicPeriod"/>
              <a:tabLst/>
              <a:defRPr/>
            </a:pPr>
            <a:r>
              <a:rPr lang="fi-FI" sz="1200" b="1" dirty="0">
                <a:solidFill>
                  <a:prstClr val="black"/>
                </a:solidFill>
                <a:latin typeface="Source Sans Pro" panose="020B0503030403020204" pitchFamily="34" charset="0"/>
                <a:ea typeface="Source Sans Pro" panose="020B0503030403020204" pitchFamily="34" charset="0"/>
              </a:rPr>
              <a:t>Hyppää ja nappaa: </a:t>
            </a:r>
            <a:r>
              <a:rPr lang="fi-FI" sz="1200" dirty="0">
                <a:solidFill>
                  <a:prstClr val="black"/>
                </a:solidFill>
                <a:latin typeface="Source Sans Pro" panose="020B0503030403020204" pitchFamily="34" charset="0"/>
                <a:ea typeface="Source Sans Pro" panose="020B0503030403020204" pitchFamily="34" charset="0"/>
              </a:rPr>
              <a:t>Jaa oppilaat pareihin. Toinen parista heittää esinettä toiselle erilaisilla tyyleillä tai korkeuksilla ja toinen nappaa esineen kiinni hyppäämällä. Jos pari heittää ohi tai toinen ei saa esinettä kiinni, pari saa tehdä hauskan ekstratehtävän – minkä? Keksikää yhdessä!</a:t>
            </a:r>
          </a:p>
          <a:p>
            <a:pPr marL="628650" lvl="1" indent="-171450">
              <a:spcBef>
                <a:spcPts val="600"/>
              </a:spcBef>
              <a:buFont typeface="Arial" panose="020B0604020202020204" pitchFamily="34" charset="0"/>
              <a:buChar char="•"/>
              <a:defRPr/>
            </a:pPr>
            <a:r>
              <a:rPr lang="fi-FI" sz="1200" b="1" dirty="0">
                <a:solidFill>
                  <a:prstClr val="black"/>
                </a:solidFill>
                <a:latin typeface="Source Sans Pro" panose="020B0503030403020204" pitchFamily="34" charset="0"/>
                <a:ea typeface="Source Sans Pro" panose="020B0503030403020204" pitchFamily="34" charset="0"/>
              </a:rPr>
              <a:t>Helpota: </a:t>
            </a:r>
            <a:r>
              <a:rPr lang="fi-FI" sz="1200" dirty="0">
                <a:solidFill>
                  <a:prstClr val="black"/>
                </a:solidFill>
                <a:latin typeface="Source Sans Pro" panose="020B0503030403020204" pitchFamily="34" charset="0"/>
                <a:ea typeface="Source Sans Pro" panose="020B0503030403020204" pitchFamily="34" charset="0"/>
              </a:rPr>
              <a:t>Heitellään esinettä itselleen ilmaan eri tyyleillä tai korkeuksilla. Kun kiinniotto onnistuu, voidaan yrittää saada esine kiinni ilmasta hyppäämällä.</a:t>
            </a:r>
          </a:p>
          <a:p>
            <a:pPr marL="628650" lvl="1" indent="-171450">
              <a:spcBef>
                <a:spcPts val="600"/>
              </a:spcBef>
              <a:buFont typeface="Arial" panose="020B0604020202020204" pitchFamily="34" charset="0"/>
              <a:buChar char="•"/>
              <a:defRPr/>
            </a:pPr>
            <a:r>
              <a:rPr lang="fi-FI" sz="1200" b="1" dirty="0">
                <a:solidFill>
                  <a:prstClr val="black"/>
                </a:solidFill>
                <a:latin typeface="Source Sans Pro" panose="020B0503030403020204" pitchFamily="34" charset="0"/>
                <a:ea typeface="Source Sans Pro" panose="020B0503030403020204" pitchFamily="34" charset="0"/>
              </a:rPr>
              <a:t>Vaikeuta: </a:t>
            </a:r>
            <a:r>
              <a:rPr lang="fi-FI" sz="1200" dirty="0">
                <a:solidFill>
                  <a:prstClr val="black"/>
                </a:solidFill>
                <a:latin typeface="Source Sans Pro" panose="020B0503030403020204" pitchFamily="34" charset="0"/>
                <a:ea typeface="Source Sans Pro" panose="020B0503030403020204" pitchFamily="34" charset="0"/>
              </a:rPr>
              <a:t>Saatteko esineen kiinni, jos saa hypätä vain yhdellä jalalla?</a:t>
            </a:r>
            <a:endParaRPr lang="fi-FI" sz="1200" b="1" dirty="0">
              <a:solidFill>
                <a:prstClr val="black"/>
              </a:solidFill>
              <a:latin typeface="Source Sans Pro" panose="020B0503030403020204" pitchFamily="34" charset="0"/>
              <a:ea typeface="Source Sans Pro" panose="020B0503030403020204" pitchFamily="34" charset="0"/>
            </a:endParaRPr>
          </a:p>
          <a:p>
            <a:pPr marL="228600" marR="0" lvl="0" indent="-228600" algn="l" defTabSz="914400" rtl="0" eaLnBrk="1" fontAlgn="auto" latinLnBrk="0" hangingPunct="1">
              <a:spcBef>
                <a:spcPts val="600"/>
              </a:spcBef>
              <a:spcAft>
                <a:spcPts val="0"/>
              </a:spcAft>
              <a:buClrTx/>
              <a:buSzTx/>
              <a:buFont typeface="+mj-lt"/>
              <a:buAutoNum type="arabicPeriod"/>
              <a:tabLst/>
              <a:defRPr/>
            </a:pPr>
            <a:r>
              <a:rPr kumimoji="0" lang="fi-FI" sz="1200" b="1"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Kuuma peruna: </a:t>
            </a:r>
            <a:r>
              <a:rPr kumimoji="0" lang="fi-FI" sz="120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Jaa oppilaat pienryhmiin. Oppilaat heittelevät palloa piirissä musiikin soidessa. Pallo on kuuma peruna, joka tulee saada nopeasti pois omista käsistä. Kenen käsiin pallo jää, kun musiikki loppuu?</a:t>
            </a:r>
          </a:p>
          <a:p>
            <a:pPr marL="628650" lvl="1" indent="-171450">
              <a:spcBef>
                <a:spcPts val="600"/>
              </a:spcBef>
              <a:buFont typeface="Arial" panose="020B0604020202020204" pitchFamily="34" charset="0"/>
              <a:buChar char="•"/>
              <a:defRPr/>
            </a:pPr>
            <a:r>
              <a:rPr lang="fi-FI" sz="1200" b="1" dirty="0">
                <a:solidFill>
                  <a:prstClr val="black"/>
                </a:solidFill>
                <a:latin typeface="Source Sans Pro" panose="020B0503030403020204" pitchFamily="34" charset="0"/>
                <a:ea typeface="Source Sans Pro" panose="020B0503030403020204" pitchFamily="34" charset="0"/>
              </a:rPr>
              <a:t>Helpota: </a:t>
            </a:r>
            <a:r>
              <a:rPr lang="fi-FI" sz="1200" dirty="0">
                <a:solidFill>
                  <a:prstClr val="black"/>
                </a:solidFill>
                <a:latin typeface="Source Sans Pro" panose="020B0503030403020204" pitchFamily="34" charset="0"/>
                <a:ea typeface="Source Sans Pro" panose="020B0503030403020204" pitchFamily="34" charset="0"/>
              </a:rPr>
              <a:t>Suoritetaan tehtävä pienemmässä piirissä, jotta esine voidaan heittämisen sijaan antaa seuraavalle.</a:t>
            </a:r>
          </a:p>
          <a:p>
            <a:pPr marL="628650" lvl="1" indent="-171450">
              <a:spcBef>
                <a:spcPts val="600"/>
              </a:spcBef>
              <a:buFont typeface="Arial" panose="020B0604020202020204" pitchFamily="34" charset="0"/>
              <a:buChar char="•"/>
              <a:defRPr/>
            </a:pPr>
            <a:r>
              <a:rPr kumimoji="0" lang="fi-FI" sz="1200" b="1"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Vaikeuta: </a:t>
            </a:r>
            <a:r>
              <a:rPr lang="fi-FI" sz="1200" dirty="0">
                <a:solidFill>
                  <a:prstClr val="black"/>
                </a:solidFill>
                <a:latin typeface="Source Sans Pro" panose="020B0503030403020204" pitchFamily="34" charset="0"/>
                <a:ea typeface="Source Sans Pro" panose="020B0503030403020204" pitchFamily="34" charset="0"/>
              </a:rPr>
              <a:t>Lisätään mukaan kaksi tai useampi pallo tai sovitaan tietty heittotyyli.</a:t>
            </a:r>
            <a:endParaRPr kumimoji="0" lang="fi-FI" sz="1200" b="1"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endParaRPr>
          </a:p>
          <a:p>
            <a:pPr>
              <a:spcBef>
                <a:spcPts val="600"/>
              </a:spcBef>
              <a:defRPr/>
            </a:pPr>
            <a:endParaRPr kumimoji="0" lang="fi-FI" sz="1200" b="1"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endParaRPr>
          </a:p>
          <a:p>
            <a:pPr>
              <a:spcBef>
                <a:spcPts val="600"/>
              </a:spcBef>
              <a:defRPr/>
            </a:pPr>
            <a:r>
              <a:rPr kumimoji="0" lang="fi-FI" sz="1200" b="1"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Materiaali: </a:t>
            </a:r>
            <a:r>
              <a:rPr kumimoji="0" lang="fi-FI" sz="120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Harjoituksissa 1 ja 2 tarvitaan palloa tai muuta heittelyyn sopivaa esinettä.</a:t>
            </a:r>
          </a:p>
        </p:txBody>
      </p:sp>
      <p:sp>
        <p:nvSpPr>
          <p:cNvPr id="3" name="TextBox 5">
            <a:extLst>
              <a:ext uri="{FF2B5EF4-FFF2-40B4-BE49-F238E27FC236}">
                <a16:creationId xmlns:a16="http://schemas.microsoft.com/office/drawing/2014/main" id="{7AC10D4B-ED5C-0ACE-CD03-621C44ED5B77}"/>
              </a:ext>
            </a:extLst>
          </p:cNvPr>
          <p:cNvSpPr txBox="1"/>
          <p:nvPr/>
        </p:nvSpPr>
        <p:spPr>
          <a:xfrm>
            <a:off x="5938989" y="6294091"/>
            <a:ext cx="5940056"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Lähde: </a:t>
            </a:r>
            <a:r>
              <a:rPr lang="fi-FI" sz="1200" dirty="0">
                <a:solidFill>
                  <a:prstClr val="black"/>
                </a:solidFill>
                <a:latin typeface="Source Sans Pro" panose="020B0503030403020204" pitchFamily="34" charset="0"/>
                <a:ea typeface="Source Sans Pro" panose="020B0503030403020204" pitchFamily="34" charset="0"/>
                <a:hlinkClick r:id="rId5"/>
              </a:rPr>
              <a:t>Liikuntabreikit. Opettajan opas oppituntien tauottamiseen liikkuen. </a:t>
            </a:r>
            <a:endParaRPr kumimoji="0" lang="fi-FI" sz="1200" b="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endParaRPr>
          </a:p>
        </p:txBody>
      </p:sp>
    </p:spTree>
    <p:extLst>
      <p:ext uri="{BB962C8B-B14F-4D97-AF65-F5344CB8AC3E}">
        <p14:creationId xmlns:p14="http://schemas.microsoft.com/office/powerpoint/2010/main" val="21024093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6C0C47-35AC-C52B-E440-9ECEF34FF317}"/>
            </a:ext>
          </a:extLst>
        </p:cNvPr>
        <p:cNvGrpSpPr/>
        <p:nvPr/>
      </p:nvGrpSpPr>
      <p:grpSpPr>
        <a:xfrm>
          <a:off x="0" y="0"/>
          <a:ext cx="0" cy="0"/>
          <a:chOff x="0" y="0"/>
          <a:chExt cx="0" cy="0"/>
        </a:xfrm>
      </p:grpSpPr>
      <p:pic>
        <p:nvPicPr>
          <p:cNvPr id="5" name="Picture 2" descr="SchoolWell-hankkeen logo.">
            <a:extLst>
              <a:ext uri="{FF2B5EF4-FFF2-40B4-BE49-F238E27FC236}">
                <a16:creationId xmlns:a16="http://schemas.microsoft.com/office/drawing/2014/main" id="{BCD14C0F-68BA-1DC4-1FE0-9C7A94A8BE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7480" y="107273"/>
            <a:ext cx="1151599" cy="1155438"/>
          </a:xfrm>
          <a:prstGeom prst="rect">
            <a:avLst/>
          </a:prstGeom>
        </p:spPr>
      </p:pic>
      <p:sp>
        <p:nvSpPr>
          <p:cNvPr id="4" name="Otsikko 1">
            <a:extLst>
              <a:ext uri="{FF2B5EF4-FFF2-40B4-BE49-F238E27FC236}">
                <a16:creationId xmlns:a16="http://schemas.microsoft.com/office/drawing/2014/main" id="{316C51E2-FCB9-9E3F-464C-B1E25E77734D}"/>
              </a:ext>
            </a:extLst>
          </p:cNvPr>
          <p:cNvSpPr txBox="1">
            <a:spLocks noGrp="1"/>
          </p:cNvSpPr>
          <p:nvPr>
            <p:ph type="title" idx="4294967295"/>
          </p:nvPr>
        </p:nvSpPr>
        <p:spPr>
          <a:xfrm>
            <a:off x="2075283" y="286910"/>
            <a:ext cx="8038530" cy="5031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i-FI" sz="3200" b="1" i="0" u="none" strike="noStrike" kern="1200" cap="none" spc="0" normalizeH="0" baseline="0" noProof="1">
                <a:ln>
                  <a:noFill/>
                </a:ln>
                <a:solidFill>
                  <a:schemeClr val="tx1"/>
                </a:solidFill>
                <a:effectLst/>
                <a:uLnTx/>
                <a:uFillTx/>
                <a:latin typeface="Source Sans Pro" panose="020B0503030403020204" pitchFamily="34" charset="0"/>
                <a:ea typeface="Source Sans Pro" panose="020B0503030403020204" pitchFamily="34" charset="0"/>
                <a:cs typeface="+mj-cs"/>
              </a:rPr>
              <a:t>Välineenkäsittelytaidot (2/2)</a:t>
            </a:r>
          </a:p>
        </p:txBody>
      </p:sp>
      <p:sp>
        <p:nvSpPr>
          <p:cNvPr id="13" name="TextBox 12">
            <a:extLst>
              <a:ext uri="{FF2B5EF4-FFF2-40B4-BE49-F238E27FC236}">
                <a16:creationId xmlns:a16="http://schemas.microsoft.com/office/drawing/2014/main" id="{308363D1-D9C5-515D-B9FA-7CE92736B616}"/>
              </a:ext>
            </a:extLst>
          </p:cNvPr>
          <p:cNvSpPr txBox="1"/>
          <p:nvPr/>
        </p:nvSpPr>
        <p:spPr>
          <a:xfrm>
            <a:off x="1704861" y="739491"/>
            <a:ext cx="8779374"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400" i="0" u="none" strike="noStrike" kern="1200" cap="none" spc="0" normalizeH="0" baseline="0" noProof="1">
                <a:ln>
                  <a:noFill/>
                </a:ln>
                <a:solidFill>
                  <a:prstClr val="black"/>
                </a:solidFill>
                <a:effectLst/>
                <a:uLnTx/>
                <a:uFillTx/>
                <a:latin typeface="Source Sans Pro"/>
                <a:ea typeface="+mn-ea"/>
                <a:cs typeface="+mn-cs"/>
              </a:rPr>
              <a:t>Välineenkäsittel</a:t>
            </a:r>
            <a:r>
              <a:rPr lang="fi-FI" sz="1400" noProof="1">
                <a:solidFill>
                  <a:prstClr val="black"/>
                </a:solidFill>
                <a:latin typeface="Source Sans Pro"/>
              </a:rPr>
              <a:t>ytaitoja</a:t>
            </a:r>
            <a:r>
              <a:rPr kumimoji="0" lang="fi-FI" sz="1400" i="0" u="none" strike="noStrike" kern="1200" cap="none" spc="0" normalizeH="0" baseline="0" noProof="0" dirty="0">
                <a:ln>
                  <a:noFill/>
                </a:ln>
                <a:solidFill>
                  <a:prstClr val="black"/>
                </a:solidFill>
                <a:effectLst/>
                <a:uLnTx/>
                <a:uFillTx/>
                <a:latin typeface="Source Sans Pro"/>
                <a:ea typeface="+mn-ea"/>
                <a:cs typeface="+mn-cs"/>
              </a:rPr>
              <a:t> kehittävät liikuntatauot.</a:t>
            </a:r>
          </a:p>
        </p:txBody>
      </p:sp>
      <p:pic>
        <p:nvPicPr>
          <p:cNvPr id="15" name="Symboli" descr="Kuva juoksuaskeleen ottavasta lenkkitossuisesta jalasta. Kuva viittaa liikkumista sisältävään interventioaktiviteettiin.">
            <a:extLst>
              <a:ext uri="{FF2B5EF4-FFF2-40B4-BE49-F238E27FC236}">
                <a16:creationId xmlns:a16="http://schemas.microsoft.com/office/drawing/2014/main" id="{9EF5ABEF-446F-73A1-43EE-468D0CE984E0}"/>
              </a:ext>
            </a:extLst>
          </p:cNvPr>
          <p:cNvPicPr>
            <a:picLocks noChangeAspect="1"/>
          </p:cNvPicPr>
          <p:nvPr/>
        </p:nvPicPr>
        <p:blipFill>
          <a:blip r:embed="rId4">
            <a:extLst>
              <a:ext uri="{28A0092B-C50C-407E-A947-70E740481C1C}">
                <a14:useLocalDpi xmlns:a14="http://schemas.microsoft.com/office/drawing/2010/main" val="0"/>
              </a:ext>
            </a:extLst>
          </a:blip>
          <a:srcRect l="17169" t="6478" r="8938" b="7532"/>
          <a:stretch/>
        </p:blipFill>
        <p:spPr>
          <a:xfrm>
            <a:off x="10731298" y="285017"/>
            <a:ext cx="1113222" cy="960426"/>
          </a:xfrm>
          <a:prstGeom prst="rect">
            <a:avLst/>
          </a:prstGeom>
        </p:spPr>
      </p:pic>
      <p:sp>
        <p:nvSpPr>
          <p:cNvPr id="16" name="Osa-alue">
            <a:extLst>
              <a:ext uri="{FF2B5EF4-FFF2-40B4-BE49-F238E27FC236}">
                <a16:creationId xmlns:a16="http://schemas.microsoft.com/office/drawing/2014/main" id="{1D027A52-BD7C-FD18-6420-9E4C4E729441}"/>
              </a:ext>
              <a:ext uri="{C183D7F6-B498-43B3-948B-1728B52AA6E4}">
                <adec:decorative xmlns:adec="http://schemas.microsoft.com/office/drawing/2017/decorative" val="0"/>
              </a:ext>
            </a:extLst>
          </p:cNvPr>
          <p:cNvSpPr txBox="1"/>
          <p:nvPr/>
        </p:nvSpPr>
        <p:spPr>
          <a:xfrm>
            <a:off x="10525561" y="1215299"/>
            <a:ext cx="1484923" cy="276999"/>
          </a:xfrm>
          <a:prstGeom prst="rect">
            <a:avLst/>
          </a:prstGeom>
          <a:noFill/>
        </p:spPr>
        <p:txBody>
          <a:bodyPr wrap="square" rtlCol="0">
            <a:spAutoFit/>
          </a:bodyPr>
          <a:lstStyle/>
          <a:p>
            <a:pPr algn="ctr"/>
            <a:r>
              <a:rPr lang="fi-FI" sz="1200" dirty="0">
                <a:latin typeface="Cambria" panose="02040503050406030204" pitchFamily="18" charset="0"/>
                <a:ea typeface="Source Sans Pro" panose="020B0503030403020204" pitchFamily="34" charset="0"/>
              </a:rPr>
              <a:t>Liikkuminen</a:t>
            </a:r>
          </a:p>
        </p:txBody>
      </p:sp>
      <p:sp>
        <p:nvSpPr>
          <p:cNvPr id="17" name="Symbolin reunukset (koriste)" descr="Symbolin reunukset">
            <a:extLst>
              <a:ext uri="{FF2B5EF4-FFF2-40B4-BE49-F238E27FC236}">
                <a16:creationId xmlns:a16="http://schemas.microsoft.com/office/drawing/2014/main" id="{AF2D69BB-3728-C798-5EBD-38F62EEB9170}"/>
              </a:ext>
              <a:ext uri="{C183D7F6-B498-43B3-948B-1728B52AA6E4}">
                <adec:decorative xmlns:adec="http://schemas.microsoft.com/office/drawing/2017/decorative" val="0"/>
              </a:ext>
            </a:extLst>
          </p:cNvPr>
          <p:cNvSpPr/>
          <p:nvPr/>
        </p:nvSpPr>
        <p:spPr>
          <a:xfrm>
            <a:off x="10638556" y="239477"/>
            <a:ext cx="1258934" cy="1246373"/>
          </a:xfrm>
          <a:custGeom>
            <a:avLst/>
            <a:gdLst>
              <a:gd name="connsiteX0" fmla="*/ 0 w 1258934"/>
              <a:gd name="connsiteY0" fmla="*/ 0 h 1246373"/>
              <a:gd name="connsiteX1" fmla="*/ 407055 w 1258934"/>
              <a:gd name="connsiteY1" fmla="*/ 0 h 1246373"/>
              <a:gd name="connsiteX2" fmla="*/ 788932 w 1258934"/>
              <a:gd name="connsiteY2" fmla="*/ 0 h 1246373"/>
              <a:gd name="connsiteX3" fmla="*/ 1258934 w 1258934"/>
              <a:gd name="connsiteY3" fmla="*/ 0 h 1246373"/>
              <a:gd name="connsiteX4" fmla="*/ 1258934 w 1258934"/>
              <a:gd name="connsiteY4" fmla="*/ 402994 h 1246373"/>
              <a:gd name="connsiteX5" fmla="*/ 1258934 w 1258934"/>
              <a:gd name="connsiteY5" fmla="*/ 793524 h 1246373"/>
              <a:gd name="connsiteX6" fmla="*/ 1258934 w 1258934"/>
              <a:gd name="connsiteY6" fmla="*/ 1246373 h 1246373"/>
              <a:gd name="connsiteX7" fmla="*/ 839289 w 1258934"/>
              <a:gd name="connsiteY7" fmla="*/ 1246373 h 1246373"/>
              <a:gd name="connsiteX8" fmla="*/ 394466 w 1258934"/>
              <a:gd name="connsiteY8" fmla="*/ 1246373 h 1246373"/>
              <a:gd name="connsiteX9" fmla="*/ 0 w 1258934"/>
              <a:gd name="connsiteY9" fmla="*/ 1246373 h 1246373"/>
              <a:gd name="connsiteX10" fmla="*/ 0 w 1258934"/>
              <a:gd name="connsiteY10" fmla="*/ 830915 h 1246373"/>
              <a:gd name="connsiteX11" fmla="*/ 0 w 1258934"/>
              <a:gd name="connsiteY11" fmla="*/ 427921 h 1246373"/>
              <a:gd name="connsiteX12" fmla="*/ 0 w 1258934"/>
              <a:gd name="connsiteY12" fmla="*/ 0 h 124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8934" h="1246373" extrusionOk="0">
                <a:moveTo>
                  <a:pt x="0" y="0"/>
                </a:moveTo>
                <a:cubicBezTo>
                  <a:pt x="155559" y="-10475"/>
                  <a:pt x="248430" y="44533"/>
                  <a:pt x="407055" y="0"/>
                </a:cubicBezTo>
                <a:cubicBezTo>
                  <a:pt x="565681" y="-44533"/>
                  <a:pt x="655147" y="11629"/>
                  <a:pt x="788932" y="0"/>
                </a:cubicBezTo>
                <a:cubicBezTo>
                  <a:pt x="922717" y="-11629"/>
                  <a:pt x="1025963" y="4374"/>
                  <a:pt x="1258934" y="0"/>
                </a:cubicBezTo>
                <a:cubicBezTo>
                  <a:pt x="1304881" y="85600"/>
                  <a:pt x="1229408" y="306812"/>
                  <a:pt x="1258934" y="402994"/>
                </a:cubicBezTo>
                <a:cubicBezTo>
                  <a:pt x="1288460" y="499176"/>
                  <a:pt x="1238459" y="601126"/>
                  <a:pt x="1258934" y="793524"/>
                </a:cubicBezTo>
                <a:cubicBezTo>
                  <a:pt x="1279409" y="985922"/>
                  <a:pt x="1244854" y="1148916"/>
                  <a:pt x="1258934" y="1246373"/>
                </a:cubicBezTo>
                <a:cubicBezTo>
                  <a:pt x="1089085" y="1287420"/>
                  <a:pt x="1035653" y="1243257"/>
                  <a:pt x="839289" y="1246373"/>
                </a:cubicBezTo>
                <a:cubicBezTo>
                  <a:pt x="642926" y="1249489"/>
                  <a:pt x="538760" y="1229300"/>
                  <a:pt x="394466" y="1246373"/>
                </a:cubicBezTo>
                <a:cubicBezTo>
                  <a:pt x="250172" y="1263446"/>
                  <a:pt x="173148" y="1227647"/>
                  <a:pt x="0" y="1246373"/>
                </a:cubicBezTo>
                <a:cubicBezTo>
                  <a:pt x="-23313" y="1054276"/>
                  <a:pt x="20776" y="929286"/>
                  <a:pt x="0" y="830915"/>
                </a:cubicBezTo>
                <a:cubicBezTo>
                  <a:pt x="-20776" y="732544"/>
                  <a:pt x="24648" y="523774"/>
                  <a:pt x="0" y="427921"/>
                </a:cubicBezTo>
                <a:cubicBezTo>
                  <a:pt x="-24648" y="332068"/>
                  <a:pt x="23822" y="115617"/>
                  <a:pt x="0" y="0"/>
                </a:cubicBezTo>
                <a:close/>
              </a:path>
            </a:pathLst>
          </a:custGeom>
          <a:noFill/>
          <a:ln>
            <a:solidFill>
              <a:schemeClr val="accent4">
                <a:lumMod val="75000"/>
              </a:schemeClr>
            </a:solidFill>
            <a:prstDash val="solid"/>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descr="Tekstin taustaväri on sininen. Sininen väri vastaa aktiviteetin tasoa 2.">
            <a:extLst>
              <a:ext uri="{FF2B5EF4-FFF2-40B4-BE49-F238E27FC236}">
                <a16:creationId xmlns:a16="http://schemas.microsoft.com/office/drawing/2014/main" id="{798438BD-E4E7-88D2-AC8D-7CDF71840182}"/>
              </a:ext>
            </a:extLst>
          </p:cNvPr>
          <p:cNvSpPr txBox="1"/>
          <p:nvPr/>
        </p:nvSpPr>
        <p:spPr>
          <a:xfrm>
            <a:off x="407874" y="1337031"/>
            <a:ext cx="4992385" cy="5171342"/>
          </a:xfrm>
          <a:prstGeom prst="rect">
            <a:avLst/>
          </a:prstGeom>
          <a:solidFill>
            <a:srgbClr val="62BFD9"/>
          </a:solidFill>
          <a:ln>
            <a:solidFill>
              <a:schemeClr val="accent1">
                <a:lumMod val="40000"/>
                <a:lumOff val="6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Source Sans Pro"/>
              <a:ea typeface="+mn-ea"/>
              <a:cs typeface="+mn-cs"/>
            </a:endParaRPr>
          </a:p>
        </p:txBody>
      </p:sp>
      <p:sp>
        <p:nvSpPr>
          <p:cNvPr id="10" name="Tekstiruutu 9">
            <a:extLst>
              <a:ext uri="{FF2B5EF4-FFF2-40B4-BE49-F238E27FC236}">
                <a16:creationId xmlns:a16="http://schemas.microsoft.com/office/drawing/2014/main" id="{C071AA59-C9B4-1924-5950-9F9FD172A136}"/>
              </a:ext>
            </a:extLst>
          </p:cNvPr>
          <p:cNvSpPr txBox="1"/>
          <p:nvPr/>
        </p:nvSpPr>
        <p:spPr>
          <a:xfrm>
            <a:off x="544530" y="1526468"/>
            <a:ext cx="4554248" cy="486287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Ala- vai yläkoulu</a:t>
            </a:r>
            <a:r>
              <a:rPr lang="fi-FI" sz="1200" b="1" dirty="0">
                <a:solidFill>
                  <a:prstClr val="black"/>
                </a:solidFill>
                <a:latin typeface="Source Sans Pro"/>
              </a:rPr>
              <a:t>:</a:t>
            </a:r>
            <a:r>
              <a:rPr lang="fi-FI" sz="1200" dirty="0">
                <a:solidFill>
                  <a:prstClr val="black"/>
                </a:solidFill>
                <a:latin typeface="Source Sans Pro"/>
              </a:rPr>
              <a:t> Alakoulu</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Miksi:</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dirty="0">
                <a:latin typeface="Source Sans Pro" panose="020B0503030403020204" pitchFamily="34" charset="0"/>
                <a:ea typeface="Source Sans Pro" panose="020B0503030403020204" pitchFamily="34" charset="0"/>
              </a:rPr>
              <a:t>Taukoliikunta vaikuttaa positiivisesti tehtäviin keskittymiseen ja oppimiseen kiinnittymiseen. Jo yksittäisellä liikkumiskerralla on havaittu olevan välittömiä positiivisia vaikutuksia oppiainekohtaisiin oppimistuloksiin sekä kognitiiviseen toimintaan. </a:t>
            </a:r>
            <a:r>
              <a:rPr lang="fi-FI" sz="1200" dirty="0">
                <a:solidFill>
                  <a:prstClr val="black"/>
                </a:solidFill>
                <a:latin typeface="Source Sans Pro"/>
              </a:rPr>
              <a:t>Leikeillä voidaan lisätä oppitunneille myös vuorovaikutusta ja yhteishenkeä. </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Yhteys OPS:iin:</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kumimoji="0" lang="fi-FI" sz="1200" i="0" u="none" strike="noStrike" kern="1200" cap="none" spc="0" normalizeH="0" baseline="0" dirty="0">
                <a:ln>
                  <a:noFill/>
                </a:ln>
                <a:solidFill>
                  <a:prstClr val="black"/>
                </a:solidFill>
                <a:effectLst/>
                <a:uLnTx/>
                <a:uFillTx/>
                <a:latin typeface="Source Sans Pro" panose="020B0503030403020204" pitchFamily="34" charset="0"/>
                <a:ea typeface="Source Sans Pro" panose="020B0503030403020204" pitchFamily="34" charset="0"/>
                <a:cs typeface="+mn-cs"/>
              </a:rPr>
              <a:t>T</a:t>
            </a:r>
            <a:r>
              <a:rPr lang="fi-FI" sz="1200" dirty="0">
                <a:latin typeface="Source Sans Pro" panose="020B0503030403020204" pitchFamily="34" charset="0"/>
                <a:ea typeface="Source Sans Pro" panose="020B0503030403020204" pitchFamily="34" charset="0"/>
              </a:rPr>
              <a:t>oimintakulttuurin kehittämistä ohjaavissa periaatteissa painotetaan hyvinvointia, vuorovaikutusta ja monipuolista työskentelyä. Liikkuminen on kirjattu edellä mainittuja periaatteita tukevana tekijänä. Lisäksi työtavoissa painotetaan kokemuksellisia ja toiminnallisia työtapoja, sekä eri aistien käyttöä ja liikkumista lisäämään elämyksellisyyttä ja vahvistamaan motivaatiota. (POPS 2014, Luku 4) </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Missä tilanteessa</a:t>
            </a:r>
            <a:r>
              <a:rPr lang="fi-FI" sz="1200" b="1" dirty="0">
                <a:solidFill>
                  <a:prstClr val="black"/>
                </a:solidFill>
                <a:latin typeface="Source Sans Pro"/>
              </a:rPr>
              <a:t>: </a:t>
            </a:r>
            <a:r>
              <a:rPr lang="fi-FI" sz="1200" dirty="0">
                <a:solidFill>
                  <a:prstClr val="black"/>
                </a:solidFill>
                <a:latin typeface="Source Sans Pro"/>
              </a:rPr>
              <a:t>Oppitunneilla katkaisemaan paikallaanoloa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Kuinka usein:</a:t>
            </a:r>
            <a:r>
              <a:rPr kumimoji="0" lang="fi-FI" sz="1200" i="0" u="none" strike="noStrike" kern="1200" cap="none" spc="0" normalizeH="0" baseline="0" dirty="0">
                <a:ln>
                  <a:noFill/>
                </a:ln>
                <a:solidFill>
                  <a:prstClr val="black"/>
                </a:solidFill>
                <a:effectLst/>
                <a:uLnTx/>
                <a:uFillTx/>
                <a:latin typeface="Source Sans Pro"/>
                <a:ea typeface="+mn-ea"/>
                <a:cs typeface="+mn-cs"/>
              </a:rPr>
              <a:t> Viikoittain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a:defRPr/>
            </a:pPr>
            <a:r>
              <a:rPr lang="fi-FI" sz="1200" b="1" dirty="0">
                <a:solidFill>
                  <a:prstClr val="black"/>
                </a:solidFill>
                <a:latin typeface="Source Sans Pro"/>
              </a:rPr>
              <a:t>Kesto: </a:t>
            </a:r>
            <a:r>
              <a:rPr lang="fi-FI" sz="1200" dirty="0">
                <a:solidFill>
                  <a:prstClr val="black"/>
                </a:solidFill>
                <a:latin typeface="Source Sans Pro"/>
              </a:rPr>
              <a:t>10</a:t>
            </a:r>
            <a:r>
              <a:rPr kumimoji="0" lang="fi-FI" sz="1200" i="0" u="none" strike="noStrike" kern="1200" cap="none" spc="0" normalizeH="0" baseline="0" dirty="0">
                <a:ln>
                  <a:noFill/>
                </a:ln>
                <a:solidFill>
                  <a:prstClr val="black"/>
                </a:solidFill>
                <a:effectLst/>
                <a:uLnTx/>
                <a:uFillTx/>
                <a:latin typeface="Source Sans Pro"/>
                <a:ea typeface="+mn-ea"/>
                <a:cs typeface="+mn-cs"/>
              </a:rPr>
              <a:t>–15 minuuttia</a:t>
            </a:r>
            <a:endParaRPr lang="fi-FI" sz="1200" dirty="0">
              <a:solidFill>
                <a:prstClr val="black"/>
              </a:solidFill>
              <a:latin typeface="Source Sans Pro"/>
            </a:endParaRPr>
          </a:p>
          <a:p>
            <a:pPr>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Yksin vai yhdessä</a:t>
            </a:r>
            <a:r>
              <a:rPr lang="fi-FI" sz="1200" b="1" dirty="0">
                <a:solidFill>
                  <a:prstClr val="black"/>
                </a:solidFill>
                <a:latin typeface="Source Sans Pro"/>
              </a:rPr>
              <a:t>:</a:t>
            </a:r>
            <a:r>
              <a:rPr lang="fi-FI" sz="1200" dirty="0">
                <a:solidFill>
                  <a:prstClr val="black"/>
                </a:solidFill>
                <a:latin typeface="Source Sans Pro"/>
              </a:rPr>
              <a:t> Pareittain, pienryhmissä tai koko luokan kanssa</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Aktiviteetin taso (1–3): </a:t>
            </a:r>
            <a:r>
              <a:rPr lang="fi-FI" sz="1200" dirty="0">
                <a:solidFill>
                  <a:prstClr val="black"/>
                </a:solidFill>
                <a:latin typeface="Source Sans Pro"/>
              </a:rPr>
              <a:t>2</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9" name="TextBox 8">
            <a:extLst>
              <a:ext uri="{FF2B5EF4-FFF2-40B4-BE49-F238E27FC236}">
                <a16:creationId xmlns:a16="http://schemas.microsoft.com/office/drawing/2014/main" id="{842D9562-7341-F941-FA2A-656DD5658F15}"/>
              </a:ext>
            </a:extLst>
          </p:cNvPr>
          <p:cNvSpPr txBox="1"/>
          <p:nvPr/>
        </p:nvSpPr>
        <p:spPr>
          <a:xfrm>
            <a:off x="5670733" y="1369623"/>
            <a:ext cx="5940056" cy="2846933"/>
          </a:xfrm>
          <a:prstGeom prst="rect">
            <a:avLst/>
          </a:prstGeom>
          <a:noFill/>
        </p:spPr>
        <p:txBody>
          <a:bodyPr wrap="square" rtlCol="0">
            <a:spAutoFit/>
          </a:bodyPr>
          <a:lstStyle/>
          <a:p>
            <a:pPr marL="0" marR="0" lvl="0" indent="0" algn="l" defTabSz="914400" rtl="0" eaLnBrk="1" fontAlgn="auto" latinLnBrk="0" hangingPunct="1">
              <a:spcBef>
                <a:spcPts val="600"/>
              </a:spcBef>
              <a:spcAft>
                <a:spcPts val="0"/>
              </a:spcAft>
              <a:buClrTx/>
              <a:buSzTx/>
              <a:buFontTx/>
              <a:buNone/>
              <a:tabLst/>
              <a:defRPr/>
            </a:pPr>
            <a:r>
              <a:rPr lang="fi-FI" sz="1200" b="1" dirty="0">
                <a:solidFill>
                  <a:prstClr val="black"/>
                </a:solidFill>
                <a:latin typeface="Source Sans Pro" panose="020B0503030403020204" pitchFamily="34" charset="0"/>
                <a:ea typeface="Source Sans Pro" panose="020B0503030403020204" pitchFamily="34" charset="0"/>
              </a:rPr>
              <a:t>OHJEET OPETTAJALLE</a:t>
            </a:r>
            <a:endParaRPr kumimoji="0" lang="fi-FI" sz="1200" b="1"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endParaRPr>
          </a:p>
          <a:p>
            <a:pPr marL="0" marR="0" lvl="0" indent="0" algn="l" defTabSz="914400" rtl="0" eaLnBrk="1" fontAlgn="auto" latinLnBrk="0" hangingPunct="1">
              <a:spcBef>
                <a:spcPts val="600"/>
              </a:spcBef>
              <a:spcAft>
                <a:spcPts val="0"/>
              </a:spcAft>
              <a:buClrTx/>
              <a:buSzTx/>
              <a:buFontTx/>
              <a:buNone/>
              <a:tabLst/>
              <a:defRPr/>
            </a:pPr>
            <a:r>
              <a:rPr kumimoji="0" lang="fi-FI" sz="1200" b="1"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Variaatiot</a:t>
            </a:r>
            <a:endParaRPr lang="fi-FI" sz="1200" dirty="0">
              <a:solidFill>
                <a:prstClr val="black"/>
              </a:solidFill>
            </a:endParaRPr>
          </a:p>
          <a:p>
            <a:pPr marL="228600" marR="0" lvl="0" indent="-228600" algn="l" defTabSz="914400" rtl="0" eaLnBrk="1" fontAlgn="auto" latinLnBrk="0" hangingPunct="1">
              <a:spcBef>
                <a:spcPts val="600"/>
              </a:spcBef>
              <a:spcAft>
                <a:spcPts val="0"/>
              </a:spcAft>
              <a:buClrTx/>
              <a:buSzTx/>
              <a:buFont typeface="+mj-lt"/>
              <a:buAutoNum type="arabicPeriod" startAt="3"/>
              <a:tabLst/>
              <a:defRPr/>
            </a:pPr>
            <a:r>
              <a:rPr lang="fi-FI" sz="1200" b="1" noProof="1">
                <a:solidFill>
                  <a:prstClr val="black"/>
                </a:solidFill>
                <a:latin typeface="Source Sans Pro" panose="020B0503030403020204" pitchFamily="34" charset="0"/>
                <a:ea typeface="Source Sans Pro" panose="020B0503030403020204" pitchFamily="34" charset="0"/>
              </a:rPr>
              <a:t>Lehtisäbä</a:t>
            </a:r>
            <a:r>
              <a:rPr lang="fi-FI" sz="1200" b="1" dirty="0">
                <a:solidFill>
                  <a:prstClr val="black"/>
                </a:solidFill>
                <a:latin typeface="Source Sans Pro" panose="020B0503030403020204" pitchFamily="34" charset="0"/>
                <a:ea typeface="Source Sans Pro" panose="020B0503030403020204" pitchFamily="34" charset="0"/>
              </a:rPr>
              <a:t>: </a:t>
            </a:r>
            <a:r>
              <a:rPr lang="fi-FI" sz="1200" dirty="0">
                <a:solidFill>
                  <a:prstClr val="black"/>
                </a:solidFill>
                <a:latin typeface="Source Sans Pro" panose="020B0503030403020204" pitchFamily="34" charset="0"/>
                <a:ea typeface="Source Sans Pro" panose="020B0503030403020204" pitchFamily="34" charset="0"/>
              </a:rPr>
              <a:t>Tätä sählyä pelataan pehmeällä, pienellä pallolla (esim. sukkapallolla). Mailat rullataan sanomalehdestä. Jaa oppilaat pareihin tai pienryhmiin syöttelemään palloa.</a:t>
            </a:r>
          </a:p>
          <a:p>
            <a:pPr marL="628650" lvl="1" indent="-171450">
              <a:spcBef>
                <a:spcPts val="600"/>
              </a:spcBef>
              <a:buFont typeface="Arial" panose="020B0604020202020204" pitchFamily="34" charset="0"/>
              <a:buChar char="•"/>
              <a:defRPr/>
            </a:pPr>
            <a:r>
              <a:rPr lang="fi-FI" sz="1200" b="1" dirty="0">
                <a:solidFill>
                  <a:prstClr val="black"/>
                </a:solidFill>
                <a:latin typeface="Source Sans Pro" panose="020B0503030403020204" pitchFamily="34" charset="0"/>
                <a:ea typeface="Source Sans Pro" panose="020B0503030403020204" pitchFamily="34" charset="0"/>
              </a:rPr>
              <a:t>Vaikeuta: </a:t>
            </a:r>
            <a:r>
              <a:rPr lang="fi-FI" sz="1200" dirty="0">
                <a:solidFill>
                  <a:prstClr val="black"/>
                </a:solidFill>
                <a:latin typeface="Source Sans Pro" panose="020B0503030403020204" pitchFamily="34" charset="0"/>
                <a:ea typeface="Source Sans Pro" panose="020B0503030403020204" pitchFamily="34" charset="0"/>
              </a:rPr>
              <a:t>Laukomisskaba. Ryhmän jäsenet ”laukovat” vuorotellen sovittuun maaliin ja eniten maaleja laukonut ryhmä voittaa.</a:t>
            </a:r>
          </a:p>
          <a:p>
            <a:pPr>
              <a:spcBef>
                <a:spcPts val="600"/>
              </a:spcBef>
              <a:defRPr/>
            </a:pPr>
            <a:endParaRPr lang="fi-FI" sz="1200" b="1" dirty="0">
              <a:solidFill>
                <a:prstClr val="black"/>
              </a:solidFill>
              <a:latin typeface="Source Sans Pro" panose="020B0503030403020204" pitchFamily="34" charset="0"/>
              <a:ea typeface="Source Sans Pro" panose="020B0503030403020204" pitchFamily="34" charset="0"/>
            </a:endParaRPr>
          </a:p>
          <a:p>
            <a:pPr>
              <a:spcBef>
                <a:spcPts val="600"/>
              </a:spcBef>
              <a:defRPr/>
            </a:pPr>
            <a:r>
              <a:rPr lang="fi-FI" sz="1200" b="1" dirty="0">
                <a:solidFill>
                  <a:prstClr val="black"/>
                </a:solidFill>
                <a:latin typeface="Source Sans Pro" panose="020B0503030403020204" pitchFamily="34" charset="0"/>
                <a:ea typeface="Source Sans Pro" panose="020B0503030403020204" pitchFamily="34" charset="0"/>
              </a:rPr>
              <a:t>Materiaali: </a:t>
            </a:r>
            <a:r>
              <a:rPr lang="fi-FI" sz="1200" dirty="0">
                <a:solidFill>
                  <a:prstClr val="black"/>
                </a:solidFill>
                <a:latin typeface="Source Sans Pro" panose="020B0503030403020204" pitchFamily="34" charset="0"/>
                <a:ea typeface="Source Sans Pro" panose="020B0503030403020204" pitchFamily="34" charset="0"/>
              </a:rPr>
              <a:t>Harjoitukseen 3 tarvitaan sanomalehtiä ja sukkamyttyjä/pehmopalloja. </a:t>
            </a:r>
          </a:p>
          <a:p>
            <a:pPr>
              <a:spcBef>
                <a:spcPts val="600"/>
              </a:spcBef>
              <a:defRPr/>
            </a:pPr>
            <a:endParaRPr lang="fi-FI" sz="1200" dirty="0">
              <a:solidFill>
                <a:prstClr val="black"/>
              </a:solidFill>
              <a:latin typeface="Source Sans Pro" panose="020B0503030403020204" pitchFamily="34" charset="0"/>
              <a:ea typeface="Source Sans Pro" panose="020B0503030403020204" pitchFamily="34" charset="0"/>
            </a:endParaRPr>
          </a:p>
          <a:p>
            <a:pPr>
              <a:spcBef>
                <a:spcPts val="600"/>
              </a:spcBef>
              <a:defRPr/>
            </a:pPr>
            <a:r>
              <a:rPr lang="fi-FI" sz="1200" dirty="0">
                <a:solidFill>
                  <a:prstClr val="black"/>
                </a:solidFill>
                <a:latin typeface="Source Sans Pro" panose="020B0503030403020204" pitchFamily="34" charset="0"/>
                <a:ea typeface="Source Sans Pro" panose="020B0503030403020204" pitchFamily="34" charset="0"/>
              </a:rPr>
              <a:t>Reflektoikaa oppilaiden kanssa liikuntataukojen vaikutusta omaan oloon ja kehon tuntemuksiin. </a:t>
            </a:r>
          </a:p>
        </p:txBody>
      </p:sp>
      <p:sp>
        <p:nvSpPr>
          <p:cNvPr id="3" name="TextBox 5">
            <a:extLst>
              <a:ext uri="{FF2B5EF4-FFF2-40B4-BE49-F238E27FC236}">
                <a16:creationId xmlns:a16="http://schemas.microsoft.com/office/drawing/2014/main" id="{84209279-3B74-56F3-1647-E0F1AEC38A76}"/>
              </a:ext>
            </a:extLst>
          </p:cNvPr>
          <p:cNvSpPr txBox="1"/>
          <p:nvPr/>
        </p:nvSpPr>
        <p:spPr>
          <a:xfrm>
            <a:off x="5938989" y="6294091"/>
            <a:ext cx="5940056"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Lähde: </a:t>
            </a:r>
            <a:r>
              <a:rPr lang="fi-FI" sz="1200" dirty="0">
                <a:solidFill>
                  <a:prstClr val="black"/>
                </a:solidFill>
                <a:latin typeface="Source Sans Pro" panose="020B0503030403020204" pitchFamily="34" charset="0"/>
                <a:ea typeface="Source Sans Pro" panose="020B0503030403020204" pitchFamily="34" charset="0"/>
                <a:hlinkClick r:id="rId5"/>
              </a:rPr>
              <a:t>Liikuntabreikit. Opettajan opas oppituntien tauottamiseen liikkuen. </a:t>
            </a:r>
            <a:endParaRPr kumimoji="0" lang="fi-FI" sz="1200" b="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endParaRPr>
          </a:p>
        </p:txBody>
      </p:sp>
    </p:spTree>
    <p:extLst>
      <p:ext uri="{BB962C8B-B14F-4D97-AF65-F5344CB8AC3E}">
        <p14:creationId xmlns:p14="http://schemas.microsoft.com/office/powerpoint/2010/main" val="40141246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6C0C47-35AC-C52B-E440-9ECEF34FF317}"/>
            </a:ext>
          </a:extLst>
        </p:cNvPr>
        <p:cNvGrpSpPr/>
        <p:nvPr/>
      </p:nvGrpSpPr>
      <p:grpSpPr>
        <a:xfrm>
          <a:off x="0" y="0"/>
          <a:ext cx="0" cy="0"/>
          <a:chOff x="0" y="0"/>
          <a:chExt cx="0" cy="0"/>
        </a:xfrm>
      </p:grpSpPr>
      <p:pic>
        <p:nvPicPr>
          <p:cNvPr id="5" name="Picture 2" descr="SchoolWell-hankkeen logo.">
            <a:extLst>
              <a:ext uri="{FF2B5EF4-FFF2-40B4-BE49-F238E27FC236}">
                <a16:creationId xmlns:a16="http://schemas.microsoft.com/office/drawing/2014/main" id="{7BCE24D8-6CFA-3D8E-D72F-0C8B3A9D6B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7480" y="107273"/>
            <a:ext cx="1151599" cy="1155438"/>
          </a:xfrm>
          <a:prstGeom prst="rect">
            <a:avLst/>
          </a:prstGeom>
        </p:spPr>
      </p:pic>
      <p:sp>
        <p:nvSpPr>
          <p:cNvPr id="4" name="Otsikko 1">
            <a:extLst>
              <a:ext uri="{FF2B5EF4-FFF2-40B4-BE49-F238E27FC236}">
                <a16:creationId xmlns:a16="http://schemas.microsoft.com/office/drawing/2014/main" id="{316C51E2-FCB9-9E3F-464C-B1E25E77734D}"/>
              </a:ext>
            </a:extLst>
          </p:cNvPr>
          <p:cNvSpPr txBox="1">
            <a:spLocks noGrp="1"/>
          </p:cNvSpPr>
          <p:nvPr>
            <p:ph type="title" idx="4294967295"/>
          </p:nvPr>
        </p:nvSpPr>
        <p:spPr>
          <a:xfrm>
            <a:off x="2075283" y="286910"/>
            <a:ext cx="8038530" cy="5031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i-FI" sz="3200" b="1" i="0" u="none" strike="noStrike" kern="1200" cap="none" spc="0" normalizeH="0" baseline="0" noProof="1">
                <a:ln>
                  <a:noFill/>
                </a:ln>
                <a:solidFill>
                  <a:schemeClr val="tx1"/>
                </a:solidFill>
                <a:effectLst/>
                <a:uLnTx/>
                <a:uFillTx/>
                <a:latin typeface="Source Sans Pro" panose="020B0503030403020204" pitchFamily="34" charset="0"/>
                <a:ea typeface="Source Sans Pro" panose="020B0503030403020204" pitchFamily="34" charset="0"/>
                <a:cs typeface="+mj-cs"/>
              </a:rPr>
              <a:t>Voima (1/2)</a:t>
            </a:r>
          </a:p>
        </p:txBody>
      </p:sp>
      <p:sp>
        <p:nvSpPr>
          <p:cNvPr id="13" name="TextBox 12">
            <a:extLst>
              <a:ext uri="{FF2B5EF4-FFF2-40B4-BE49-F238E27FC236}">
                <a16:creationId xmlns:a16="http://schemas.microsoft.com/office/drawing/2014/main" id="{308363D1-D9C5-515D-B9FA-7CE92736B616}"/>
              </a:ext>
            </a:extLst>
          </p:cNvPr>
          <p:cNvSpPr txBox="1"/>
          <p:nvPr/>
        </p:nvSpPr>
        <p:spPr>
          <a:xfrm>
            <a:off x="1704861" y="739491"/>
            <a:ext cx="8779374"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400" i="0" u="none" strike="noStrike" kern="1200" cap="none" spc="0" normalizeH="0" baseline="0" noProof="1">
                <a:ln>
                  <a:noFill/>
                </a:ln>
                <a:solidFill>
                  <a:prstClr val="black"/>
                </a:solidFill>
                <a:effectLst/>
                <a:uLnTx/>
                <a:uFillTx/>
                <a:latin typeface="Source Sans Pro"/>
                <a:ea typeface="+mn-ea"/>
                <a:cs typeface="+mn-cs"/>
              </a:rPr>
              <a:t>Voimaa</a:t>
            </a:r>
            <a:r>
              <a:rPr kumimoji="0" lang="fi-FI" sz="1400" i="0" u="none" strike="noStrike" kern="1200" cap="none" spc="0" normalizeH="0" baseline="0" noProof="0" dirty="0">
                <a:ln>
                  <a:noFill/>
                </a:ln>
                <a:solidFill>
                  <a:prstClr val="black"/>
                </a:solidFill>
                <a:effectLst/>
                <a:uLnTx/>
                <a:uFillTx/>
                <a:latin typeface="Source Sans Pro"/>
                <a:ea typeface="+mn-ea"/>
                <a:cs typeface="+mn-cs"/>
              </a:rPr>
              <a:t> kehittävät liikuntatauot.</a:t>
            </a:r>
          </a:p>
        </p:txBody>
      </p:sp>
      <p:pic>
        <p:nvPicPr>
          <p:cNvPr id="3" name="Symboli" descr="Kuva juoksuaskeleen ottavasta lenkkitossuisesta jalasta. Kuva viittaa liikkumista sisältävään interventioaktiviteettiin.">
            <a:extLst>
              <a:ext uri="{FF2B5EF4-FFF2-40B4-BE49-F238E27FC236}">
                <a16:creationId xmlns:a16="http://schemas.microsoft.com/office/drawing/2014/main" id="{BD870628-88F5-2573-14EB-E659BB87ACAE}"/>
              </a:ext>
            </a:extLst>
          </p:cNvPr>
          <p:cNvPicPr>
            <a:picLocks noChangeAspect="1"/>
          </p:cNvPicPr>
          <p:nvPr/>
        </p:nvPicPr>
        <p:blipFill>
          <a:blip r:embed="rId4">
            <a:extLst>
              <a:ext uri="{28A0092B-C50C-407E-A947-70E740481C1C}">
                <a14:useLocalDpi xmlns:a14="http://schemas.microsoft.com/office/drawing/2010/main" val="0"/>
              </a:ext>
            </a:extLst>
          </a:blip>
          <a:srcRect l="17169" t="6478" r="8938" b="7532"/>
          <a:stretch/>
        </p:blipFill>
        <p:spPr>
          <a:xfrm>
            <a:off x="10731298" y="285017"/>
            <a:ext cx="1113222" cy="960426"/>
          </a:xfrm>
          <a:prstGeom prst="rect">
            <a:avLst/>
          </a:prstGeom>
        </p:spPr>
      </p:pic>
      <p:sp>
        <p:nvSpPr>
          <p:cNvPr id="12" name="Osa-alue">
            <a:extLst>
              <a:ext uri="{FF2B5EF4-FFF2-40B4-BE49-F238E27FC236}">
                <a16:creationId xmlns:a16="http://schemas.microsoft.com/office/drawing/2014/main" id="{397E6EAD-3F7C-1650-1278-162AD4D03DE8}"/>
              </a:ext>
              <a:ext uri="{C183D7F6-B498-43B3-948B-1728B52AA6E4}">
                <adec:decorative xmlns:adec="http://schemas.microsoft.com/office/drawing/2017/decorative" val="0"/>
              </a:ext>
            </a:extLst>
          </p:cNvPr>
          <p:cNvSpPr txBox="1"/>
          <p:nvPr/>
        </p:nvSpPr>
        <p:spPr>
          <a:xfrm>
            <a:off x="10525561" y="1215299"/>
            <a:ext cx="1484923" cy="276999"/>
          </a:xfrm>
          <a:prstGeom prst="rect">
            <a:avLst/>
          </a:prstGeom>
          <a:noFill/>
        </p:spPr>
        <p:txBody>
          <a:bodyPr wrap="square" rtlCol="0">
            <a:spAutoFit/>
          </a:bodyPr>
          <a:lstStyle/>
          <a:p>
            <a:pPr algn="ctr"/>
            <a:r>
              <a:rPr lang="fi-FI" sz="1200" dirty="0">
                <a:latin typeface="Cambria" panose="02040503050406030204" pitchFamily="18" charset="0"/>
                <a:ea typeface="Source Sans Pro" panose="020B0503030403020204" pitchFamily="34" charset="0"/>
              </a:rPr>
              <a:t>Liikkuminen</a:t>
            </a:r>
          </a:p>
        </p:txBody>
      </p:sp>
      <p:sp>
        <p:nvSpPr>
          <p:cNvPr id="14" name="Symbolin reunukset (koriste)" descr="Symbolin reunukset">
            <a:extLst>
              <a:ext uri="{FF2B5EF4-FFF2-40B4-BE49-F238E27FC236}">
                <a16:creationId xmlns:a16="http://schemas.microsoft.com/office/drawing/2014/main" id="{86F0BD9F-1B3C-9E4E-A3E6-2B426D0599EE}"/>
              </a:ext>
              <a:ext uri="{C183D7F6-B498-43B3-948B-1728B52AA6E4}">
                <adec:decorative xmlns:adec="http://schemas.microsoft.com/office/drawing/2017/decorative" val="0"/>
              </a:ext>
            </a:extLst>
          </p:cNvPr>
          <p:cNvSpPr/>
          <p:nvPr/>
        </p:nvSpPr>
        <p:spPr>
          <a:xfrm>
            <a:off x="10638556" y="239477"/>
            <a:ext cx="1258934" cy="1246373"/>
          </a:xfrm>
          <a:custGeom>
            <a:avLst/>
            <a:gdLst>
              <a:gd name="connsiteX0" fmla="*/ 0 w 1258934"/>
              <a:gd name="connsiteY0" fmla="*/ 0 h 1246373"/>
              <a:gd name="connsiteX1" fmla="*/ 407055 w 1258934"/>
              <a:gd name="connsiteY1" fmla="*/ 0 h 1246373"/>
              <a:gd name="connsiteX2" fmla="*/ 788932 w 1258934"/>
              <a:gd name="connsiteY2" fmla="*/ 0 h 1246373"/>
              <a:gd name="connsiteX3" fmla="*/ 1258934 w 1258934"/>
              <a:gd name="connsiteY3" fmla="*/ 0 h 1246373"/>
              <a:gd name="connsiteX4" fmla="*/ 1258934 w 1258934"/>
              <a:gd name="connsiteY4" fmla="*/ 402994 h 1246373"/>
              <a:gd name="connsiteX5" fmla="*/ 1258934 w 1258934"/>
              <a:gd name="connsiteY5" fmla="*/ 793524 h 1246373"/>
              <a:gd name="connsiteX6" fmla="*/ 1258934 w 1258934"/>
              <a:gd name="connsiteY6" fmla="*/ 1246373 h 1246373"/>
              <a:gd name="connsiteX7" fmla="*/ 839289 w 1258934"/>
              <a:gd name="connsiteY7" fmla="*/ 1246373 h 1246373"/>
              <a:gd name="connsiteX8" fmla="*/ 394466 w 1258934"/>
              <a:gd name="connsiteY8" fmla="*/ 1246373 h 1246373"/>
              <a:gd name="connsiteX9" fmla="*/ 0 w 1258934"/>
              <a:gd name="connsiteY9" fmla="*/ 1246373 h 1246373"/>
              <a:gd name="connsiteX10" fmla="*/ 0 w 1258934"/>
              <a:gd name="connsiteY10" fmla="*/ 830915 h 1246373"/>
              <a:gd name="connsiteX11" fmla="*/ 0 w 1258934"/>
              <a:gd name="connsiteY11" fmla="*/ 427921 h 1246373"/>
              <a:gd name="connsiteX12" fmla="*/ 0 w 1258934"/>
              <a:gd name="connsiteY12" fmla="*/ 0 h 124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8934" h="1246373" extrusionOk="0">
                <a:moveTo>
                  <a:pt x="0" y="0"/>
                </a:moveTo>
                <a:cubicBezTo>
                  <a:pt x="155559" y="-10475"/>
                  <a:pt x="248430" y="44533"/>
                  <a:pt x="407055" y="0"/>
                </a:cubicBezTo>
                <a:cubicBezTo>
                  <a:pt x="565681" y="-44533"/>
                  <a:pt x="655147" y="11629"/>
                  <a:pt x="788932" y="0"/>
                </a:cubicBezTo>
                <a:cubicBezTo>
                  <a:pt x="922717" y="-11629"/>
                  <a:pt x="1025963" y="4374"/>
                  <a:pt x="1258934" y="0"/>
                </a:cubicBezTo>
                <a:cubicBezTo>
                  <a:pt x="1304881" y="85600"/>
                  <a:pt x="1229408" y="306812"/>
                  <a:pt x="1258934" y="402994"/>
                </a:cubicBezTo>
                <a:cubicBezTo>
                  <a:pt x="1288460" y="499176"/>
                  <a:pt x="1238459" y="601126"/>
                  <a:pt x="1258934" y="793524"/>
                </a:cubicBezTo>
                <a:cubicBezTo>
                  <a:pt x="1279409" y="985922"/>
                  <a:pt x="1244854" y="1148916"/>
                  <a:pt x="1258934" y="1246373"/>
                </a:cubicBezTo>
                <a:cubicBezTo>
                  <a:pt x="1089085" y="1287420"/>
                  <a:pt x="1035653" y="1243257"/>
                  <a:pt x="839289" y="1246373"/>
                </a:cubicBezTo>
                <a:cubicBezTo>
                  <a:pt x="642926" y="1249489"/>
                  <a:pt x="538760" y="1229300"/>
                  <a:pt x="394466" y="1246373"/>
                </a:cubicBezTo>
                <a:cubicBezTo>
                  <a:pt x="250172" y="1263446"/>
                  <a:pt x="173148" y="1227647"/>
                  <a:pt x="0" y="1246373"/>
                </a:cubicBezTo>
                <a:cubicBezTo>
                  <a:pt x="-23313" y="1054276"/>
                  <a:pt x="20776" y="929286"/>
                  <a:pt x="0" y="830915"/>
                </a:cubicBezTo>
                <a:cubicBezTo>
                  <a:pt x="-20776" y="732544"/>
                  <a:pt x="24648" y="523774"/>
                  <a:pt x="0" y="427921"/>
                </a:cubicBezTo>
                <a:cubicBezTo>
                  <a:pt x="-24648" y="332068"/>
                  <a:pt x="23822" y="115617"/>
                  <a:pt x="0" y="0"/>
                </a:cubicBezTo>
                <a:close/>
              </a:path>
            </a:pathLst>
          </a:custGeom>
          <a:noFill/>
          <a:ln>
            <a:solidFill>
              <a:schemeClr val="accent4">
                <a:lumMod val="75000"/>
              </a:schemeClr>
            </a:solidFill>
            <a:prstDash val="solid"/>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descr="Tekstin taustaväri on sininen. Sininen väri vastaa aktiviteetin tasoa 2.">
            <a:extLst>
              <a:ext uri="{FF2B5EF4-FFF2-40B4-BE49-F238E27FC236}">
                <a16:creationId xmlns:a16="http://schemas.microsoft.com/office/drawing/2014/main" id="{798438BD-E4E7-88D2-AC8D-7CDF71840182}"/>
              </a:ext>
            </a:extLst>
          </p:cNvPr>
          <p:cNvSpPr txBox="1"/>
          <p:nvPr/>
        </p:nvSpPr>
        <p:spPr>
          <a:xfrm>
            <a:off x="407874" y="1337031"/>
            <a:ext cx="4992385" cy="5171342"/>
          </a:xfrm>
          <a:prstGeom prst="rect">
            <a:avLst/>
          </a:prstGeom>
          <a:solidFill>
            <a:srgbClr val="62BFD9"/>
          </a:solidFill>
          <a:ln>
            <a:solidFill>
              <a:schemeClr val="accent1">
                <a:lumMod val="40000"/>
                <a:lumOff val="6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Source Sans Pro"/>
              <a:ea typeface="+mn-ea"/>
              <a:cs typeface="+mn-cs"/>
            </a:endParaRPr>
          </a:p>
        </p:txBody>
      </p:sp>
      <p:sp>
        <p:nvSpPr>
          <p:cNvPr id="10" name="Tekstiruutu 9">
            <a:extLst>
              <a:ext uri="{FF2B5EF4-FFF2-40B4-BE49-F238E27FC236}">
                <a16:creationId xmlns:a16="http://schemas.microsoft.com/office/drawing/2014/main" id="{C071AA59-C9B4-1924-5950-9F9FD172A136}"/>
              </a:ext>
            </a:extLst>
          </p:cNvPr>
          <p:cNvSpPr txBox="1"/>
          <p:nvPr/>
        </p:nvSpPr>
        <p:spPr>
          <a:xfrm>
            <a:off x="544530" y="1526468"/>
            <a:ext cx="4554248" cy="486287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Ala- vai yläkoulu</a:t>
            </a:r>
            <a:r>
              <a:rPr lang="fi-FI" sz="1200" b="1" dirty="0">
                <a:solidFill>
                  <a:prstClr val="black"/>
                </a:solidFill>
                <a:latin typeface="Source Sans Pro"/>
              </a:rPr>
              <a:t>:</a:t>
            </a:r>
            <a:r>
              <a:rPr lang="fi-FI" sz="1200" dirty="0">
                <a:solidFill>
                  <a:prstClr val="black"/>
                </a:solidFill>
                <a:latin typeface="Source Sans Pro"/>
              </a:rPr>
              <a:t> Alakoulu</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Miksi:</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dirty="0">
                <a:latin typeface="Source Sans Pro" panose="020B0503030403020204" pitchFamily="34" charset="0"/>
                <a:ea typeface="Source Sans Pro" panose="020B0503030403020204" pitchFamily="34" charset="0"/>
              </a:rPr>
              <a:t>Taukoliikunta vaikuttaa positiivisesti tehtäviin keskittymiseen ja oppimiseen kiinnittymiseen. Jo yksittäisellä liikkumiskerralla on havaittu olevan välittömiä positiivisia vaikutuksia oppiainekohtaisiin oppimistuloksiin sekä kognitiiviseen toimintaan. </a:t>
            </a:r>
            <a:r>
              <a:rPr lang="fi-FI" sz="1200" dirty="0">
                <a:solidFill>
                  <a:prstClr val="black"/>
                </a:solidFill>
                <a:latin typeface="Source Sans Pro"/>
              </a:rPr>
              <a:t>Leikeillä voidaan lisätä oppitunneille myös vuorovaikutusta ja yhteishenkeä. </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Yhteys OPS:iin:</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kumimoji="0" lang="fi-FI" sz="1200" i="0" u="none" strike="noStrike" kern="1200" cap="none" spc="0" normalizeH="0" baseline="0" dirty="0">
                <a:ln>
                  <a:noFill/>
                </a:ln>
                <a:solidFill>
                  <a:prstClr val="black"/>
                </a:solidFill>
                <a:effectLst/>
                <a:uLnTx/>
                <a:uFillTx/>
                <a:latin typeface="Source Sans Pro" panose="020B0503030403020204" pitchFamily="34" charset="0"/>
                <a:ea typeface="Source Sans Pro" panose="020B0503030403020204" pitchFamily="34" charset="0"/>
                <a:cs typeface="+mn-cs"/>
              </a:rPr>
              <a:t>T</a:t>
            </a:r>
            <a:r>
              <a:rPr lang="fi-FI" sz="1200" dirty="0">
                <a:latin typeface="Source Sans Pro" panose="020B0503030403020204" pitchFamily="34" charset="0"/>
                <a:ea typeface="Source Sans Pro" panose="020B0503030403020204" pitchFamily="34" charset="0"/>
              </a:rPr>
              <a:t>oimintakulttuurin kehittämistä ohjaavissa periaatteissa painotetaan hyvinvointia, vuorovaikutusta ja monipuolista työskentelyä. Liikkuminen on kirjattu edellä mainittuja periaatteita tukevana tekijänä. Lisäksi työtavoissa painotetaan kokemuksellisia ja toiminnallisia työtapoja, sekä eri aistien käyttöä ja liikkumista lisäämään elämyksellisyyttä ja vahvistamaan motivaatiota. (POPS 2014, Luku 4) </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Missä tilanteessa</a:t>
            </a:r>
            <a:r>
              <a:rPr lang="fi-FI" sz="1200" b="1" dirty="0">
                <a:solidFill>
                  <a:prstClr val="black"/>
                </a:solidFill>
                <a:latin typeface="Source Sans Pro"/>
              </a:rPr>
              <a:t>: </a:t>
            </a:r>
            <a:r>
              <a:rPr lang="fi-FI" sz="1200" dirty="0">
                <a:solidFill>
                  <a:prstClr val="black"/>
                </a:solidFill>
                <a:latin typeface="Source Sans Pro"/>
              </a:rPr>
              <a:t>Oppitunneilla katkaisemaan paikallaanoloa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Kuinka usein:</a:t>
            </a:r>
            <a:r>
              <a:rPr kumimoji="0" lang="fi-FI" sz="1200" i="0" u="none" strike="noStrike" kern="1200" cap="none" spc="0" normalizeH="0" baseline="0" dirty="0">
                <a:ln>
                  <a:noFill/>
                </a:ln>
                <a:solidFill>
                  <a:prstClr val="black"/>
                </a:solidFill>
                <a:effectLst/>
                <a:uLnTx/>
                <a:uFillTx/>
                <a:latin typeface="Source Sans Pro"/>
                <a:ea typeface="+mn-ea"/>
                <a:cs typeface="+mn-cs"/>
              </a:rPr>
              <a:t> Viikoittain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a:defRPr/>
            </a:pPr>
            <a:r>
              <a:rPr lang="fi-FI" sz="1200" b="1" dirty="0">
                <a:solidFill>
                  <a:prstClr val="black"/>
                </a:solidFill>
                <a:latin typeface="Source Sans Pro"/>
              </a:rPr>
              <a:t>Kesto: </a:t>
            </a:r>
            <a:r>
              <a:rPr lang="fi-FI" sz="1200" dirty="0">
                <a:solidFill>
                  <a:prstClr val="black"/>
                </a:solidFill>
                <a:latin typeface="Source Sans Pro"/>
              </a:rPr>
              <a:t>10</a:t>
            </a:r>
            <a:r>
              <a:rPr kumimoji="0" lang="fi-FI" sz="1200" i="0" u="none" strike="noStrike" kern="1200" cap="none" spc="0" normalizeH="0" baseline="0" dirty="0">
                <a:ln>
                  <a:noFill/>
                </a:ln>
                <a:solidFill>
                  <a:prstClr val="black"/>
                </a:solidFill>
                <a:effectLst/>
                <a:uLnTx/>
                <a:uFillTx/>
                <a:latin typeface="Source Sans Pro"/>
                <a:ea typeface="+mn-ea"/>
                <a:cs typeface="+mn-cs"/>
              </a:rPr>
              <a:t>–15 minuuttia</a:t>
            </a:r>
            <a:endParaRPr lang="fi-FI" sz="1200" dirty="0">
              <a:solidFill>
                <a:prstClr val="black"/>
              </a:solidFill>
              <a:latin typeface="Source Sans Pro"/>
            </a:endParaRPr>
          </a:p>
          <a:p>
            <a:pPr>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Yksin vai yhdessä</a:t>
            </a:r>
            <a:r>
              <a:rPr lang="fi-FI" sz="1200" b="1" dirty="0">
                <a:solidFill>
                  <a:prstClr val="black"/>
                </a:solidFill>
                <a:latin typeface="Source Sans Pro"/>
              </a:rPr>
              <a:t>:</a:t>
            </a:r>
            <a:r>
              <a:rPr lang="fi-FI" sz="1200" dirty="0">
                <a:solidFill>
                  <a:prstClr val="black"/>
                </a:solidFill>
                <a:latin typeface="Source Sans Pro"/>
              </a:rPr>
              <a:t> Pareittain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Aktiviteetin taso (1–3): </a:t>
            </a:r>
            <a:r>
              <a:rPr lang="fi-FI" sz="1200" dirty="0">
                <a:solidFill>
                  <a:prstClr val="black"/>
                </a:solidFill>
                <a:latin typeface="Source Sans Pro"/>
              </a:rPr>
              <a:t>2</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9" name="TextBox 8">
            <a:extLst>
              <a:ext uri="{FF2B5EF4-FFF2-40B4-BE49-F238E27FC236}">
                <a16:creationId xmlns:a16="http://schemas.microsoft.com/office/drawing/2014/main" id="{842D9562-7341-F941-FA2A-656DD5658F15}"/>
              </a:ext>
            </a:extLst>
          </p:cNvPr>
          <p:cNvSpPr txBox="1"/>
          <p:nvPr/>
        </p:nvSpPr>
        <p:spPr>
          <a:xfrm>
            <a:off x="5670733" y="1369623"/>
            <a:ext cx="5940056" cy="3431709"/>
          </a:xfrm>
          <a:prstGeom prst="rect">
            <a:avLst/>
          </a:prstGeom>
          <a:noFill/>
        </p:spPr>
        <p:txBody>
          <a:bodyPr wrap="square" rtlCol="0">
            <a:spAutoFit/>
          </a:bodyPr>
          <a:lstStyle/>
          <a:p>
            <a:pPr>
              <a:spcBef>
                <a:spcPts val="600"/>
              </a:spcBef>
              <a:defRPr/>
            </a:pPr>
            <a:r>
              <a:rPr lang="fi-FI" sz="1200" b="1" dirty="0">
                <a:solidFill>
                  <a:prstClr val="black"/>
                </a:solidFill>
                <a:latin typeface="Source Sans Pro" panose="020B0503030403020204" pitchFamily="34" charset="0"/>
                <a:ea typeface="Source Sans Pro" panose="020B0503030403020204" pitchFamily="34" charset="0"/>
              </a:rPr>
              <a:t>OHJEET OPETTAJALLE (jatkuu seuraavalla dialla)</a:t>
            </a:r>
            <a:endParaRPr kumimoji="0" lang="fi-FI" sz="1200" b="1"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endParaRPr>
          </a:p>
          <a:p>
            <a:pPr marL="0" marR="0" lvl="0" indent="0" algn="l" defTabSz="914400" rtl="0" eaLnBrk="1" fontAlgn="auto" latinLnBrk="0" hangingPunct="1">
              <a:spcBef>
                <a:spcPts val="600"/>
              </a:spcBef>
              <a:spcAft>
                <a:spcPts val="0"/>
              </a:spcAft>
              <a:buClrTx/>
              <a:buSzTx/>
              <a:buFontTx/>
              <a:buNone/>
              <a:tabLst/>
              <a:defRPr/>
            </a:pPr>
            <a:r>
              <a:rPr kumimoji="0" lang="fi-FI" sz="1200" b="1"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Variaatiot</a:t>
            </a:r>
            <a:endParaRPr lang="fi-FI" sz="1200" dirty="0">
              <a:solidFill>
                <a:prstClr val="black"/>
              </a:solidFill>
            </a:endParaRPr>
          </a:p>
          <a:p>
            <a:pPr marL="228600" marR="0" lvl="0" indent="-228600" algn="l" defTabSz="914400" rtl="0" eaLnBrk="1" fontAlgn="auto" latinLnBrk="0" hangingPunct="1">
              <a:spcBef>
                <a:spcPts val="600"/>
              </a:spcBef>
              <a:spcAft>
                <a:spcPts val="0"/>
              </a:spcAft>
              <a:buClrTx/>
              <a:buSzTx/>
              <a:buFont typeface="+mj-lt"/>
              <a:buAutoNum type="arabicPeriod"/>
              <a:tabLst/>
              <a:defRPr/>
            </a:pPr>
            <a:r>
              <a:rPr lang="fi-FI" sz="1200" b="1" noProof="1">
                <a:solidFill>
                  <a:prstClr val="black"/>
                </a:solidFill>
                <a:latin typeface="Source Sans Pro" panose="020B0503030403020204" pitchFamily="34" charset="0"/>
                <a:ea typeface="Source Sans Pro" panose="020B0503030403020204" pitchFamily="34" charset="0"/>
              </a:rPr>
              <a:t>Jalkaläpyt: </a:t>
            </a:r>
            <a:r>
              <a:rPr lang="fi-FI" sz="1200" dirty="0">
                <a:solidFill>
                  <a:prstClr val="black"/>
                </a:solidFill>
                <a:latin typeface="Source Sans Pro" panose="020B0503030403020204" pitchFamily="34" charset="0"/>
                <a:ea typeface="Source Sans Pro" panose="020B0503030403020204" pitchFamily="34" charset="0"/>
              </a:rPr>
              <a:t>Ohjaa oppilaat pareittain istumaan vastakkain tuoleille. Parit laittavat jalkapohjat vastakkain ja pitävät tuolin reunoista kiinni. Ohjeista seuraavasti: ”Tunnetteko toinen toistenne jalkapohjat? Laskekaa sitten jalat lattiaa vasten, tuntuuko lattia erilaiselta? Ehkäpä viileältä? Alkakaa sitten läpsäytellä jalkapohjia vastakkain ja vuoroin lattiaan. Kokeilkaa eri nopeuksia (hitaasti–nopeasti). Millaisella vauhdilla pysytte yhteisessä rytmissä?”</a:t>
            </a:r>
          </a:p>
          <a:p>
            <a:pPr marL="685800" lvl="1" indent="-228600">
              <a:spcBef>
                <a:spcPts val="600"/>
              </a:spcBef>
              <a:buFont typeface="Arial" panose="020B0604020202020204" pitchFamily="34" charset="0"/>
              <a:buChar char="•"/>
              <a:defRPr/>
            </a:pPr>
            <a:r>
              <a:rPr lang="fi-FI" sz="1200" b="1" dirty="0">
                <a:solidFill>
                  <a:prstClr val="black"/>
                </a:solidFill>
                <a:latin typeface="Source Sans Pro" panose="020B0503030403020204" pitchFamily="34" charset="0"/>
                <a:ea typeface="Source Sans Pro" panose="020B0503030403020204" pitchFamily="34" charset="0"/>
              </a:rPr>
              <a:t>Helpota: </a:t>
            </a:r>
            <a:r>
              <a:rPr lang="fi-FI" sz="1200" dirty="0">
                <a:solidFill>
                  <a:prstClr val="black"/>
                </a:solidFill>
                <a:latin typeface="Source Sans Pro" panose="020B0503030403020204" pitchFamily="34" charset="0"/>
                <a:ea typeface="Source Sans Pro" panose="020B0503030403020204" pitchFamily="34" charset="0"/>
              </a:rPr>
              <a:t>Tehdään liike parin kanssa lattiatasossa.</a:t>
            </a:r>
          </a:p>
          <a:p>
            <a:pPr marL="685800" lvl="1" indent="-228600">
              <a:spcBef>
                <a:spcPts val="600"/>
              </a:spcBef>
              <a:buFont typeface="Arial" panose="020B0604020202020204" pitchFamily="34" charset="0"/>
              <a:buChar char="•"/>
              <a:defRPr/>
            </a:pPr>
            <a:r>
              <a:rPr lang="fi-FI" sz="1200" b="1" dirty="0">
                <a:solidFill>
                  <a:prstClr val="black"/>
                </a:solidFill>
                <a:latin typeface="Source Sans Pro" panose="020B0503030403020204" pitchFamily="34" charset="0"/>
                <a:ea typeface="Source Sans Pro" panose="020B0503030403020204" pitchFamily="34" charset="0"/>
              </a:rPr>
              <a:t>Vaikeuta: </a:t>
            </a:r>
            <a:r>
              <a:rPr lang="fi-FI" sz="1200" dirty="0">
                <a:solidFill>
                  <a:prstClr val="black"/>
                </a:solidFill>
                <a:latin typeface="Source Sans Pro" panose="020B0503030403020204" pitchFamily="34" charset="0"/>
                <a:ea typeface="Source Sans Pro" panose="020B0503030403020204" pitchFamily="34" charset="0"/>
              </a:rPr>
              <a:t>Kokeillaan irrottaa toinen käsi tuolista </a:t>
            </a:r>
            <a:r>
              <a:rPr lang="fi-FI" sz="1200" dirty="0" err="1">
                <a:solidFill>
                  <a:prstClr val="black"/>
                </a:solidFill>
                <a:latin typeface="Source Sans Pro" panose="020B0503030403020204" pitchFamily="34" charset="0"/>
                <a:ea typeface="Source Sans Pro" panose="020B0503030403020204" pitchFamily="34" charset="0"/>
              </a:rPr>
              <a:t>läpyjen</a:t>
            </a:r>
            <a:r>
              <a:rPr lang="fi-FI" sz="1200" dirty="0">
                <a:solidFill>
                  <a:prstClr val="black"/>
                </a:solidFill>
                <a:latin typeface="Source Sans Pro" panose="020B0503030403020204" pitchFamily="34" charset="0"/>
                <a:ea typeface="Source Sans Pro" panose="020B0503030403020204" pitchFamily="34" charset="0"/>
              </a:rPr>
              <a:t> aikana. </a:t>
            </a:r>
          </a:p>
          <a:p>
            <a:pPr marL="228600" indent="-228600">
              <a:spcBef>
                <a:spcPts val="600"/>
              </a:spcBef>
              <a:buFont typeface="+mj-lt"/>
              <a:buAutoNum type="arabicPeriod"/>
              <a:defRPr/>
            </a:pPr>
            <a:r>
              <a:rPr lang="fi-FI" sz="1200" b="1" dirty="0">
                <a:solidFill>
                  <a:prstClr val="black"/>
                </a:solidFill>
                <a:latin typeface="Source Sans Pro" panose="020B0503030403020204" pitchFamily="34" charset="0"/>
                <a:ea typeface="Source Sans Pro" panose="020B0503030403020204" pitchFamily="34" charset="0"/>
              </a:rPr>
              <a:t>Meripaini: </a:t>
            </a:r>
            <a:r>
              <a:rPr lang="fi-FI" sz="1200" dirty="0">
                <a:solidFill>
                  <a:prstClr val="black"/>
                </a:solidFill>
                <a:latin typeface="Source Sans Pro" panose="020B0503030403020204" pitchFamily="34" charset="0"/>
                <a:ea typeface="Source Sans Pro" panose="020B0503030403020204" pitchFamily="34" charset="0"/>
              </a:rPr>
              <a:t>Jaa oppilaat pareihin, jotka seisovat samalla linjalla oikeat kyljet vastakkain ja jalkaterien ulkosyrjät kiinni toisissaan. Parit tarttuvat toisiinsa oikealla kädellä. Merkistäsi ottelijat yrittävät horjuttaa vastustajaansa pois tasapainosta. Vastustajaa saa horjuttaa vain sillä kädellä, joka on kiinni vastustajan kädessä. Uusi erä alkaa heti, jos jalkapohjat irtautuvat maasta. Toistetaan sama vasemmalla puolella ja tehdään useita eriä.</a:t>
            </a:r>
          </a:p>
        </p:txBody>
      </p:sp>
      <p:sp>
        <p:nvSpPr>
          <p:cNvPr id="2" name="TextBox 5">
            <a:extLst>
              <a:ext uri="{FF2B5EF4-FFF2-40B4-BE49-F238E27FC236}">
                <a16:creationId xmlns:a16="http://schemas.microsoft.com/office/drawing/2014/main" id="{BBFA865E-49B4-29D9-5614-80AEC12DB580}"/>
              </a:ext>
            </a:extLst>
          </p:cNvPr>
          <p:cNvSpPr txBox="1"/>
          <p:nvPr/>
        </p:nvSpPr>
        <p:spPr>
          <a:xfrm>
            <a:off x="5938989" y="6294091"/>
            <a:ext cx="5940056"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Lähde: </a:t>
            </a:r>
            <a:r>
              <a:rPr lang="fi-FI" sz="1200" dirty="0">
                <a:solidFill>
                  <a:prstClr val="black"/>
                </a:solidFill>
                <a:latin typeface="Source Sans Pro" panose="020B0503030403020204" pitchFamily="34" charset="0"/>
                <a:ea typeface="Source Sans Pro" panose="020B0503030403020204" pitchFamily="34" charset="0"/>
                <a:hlinkClick r:id="rId5"/>
              </a:rPr>
              <a:t>Liikuntabreikit. Opettajan opas oppituntien tauottamiseen liikkuen. </a:t>
            </a:r>
            <a:endParaRPr kumimoji="0" lang="fi-FI" sz="1200" b="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endParaRPr>
          </a:p>
        </p:txBody>
      </p:sp>
    </p:spTree>
    <p:extLst>
      <p:ext uri="{BB962C8B-B14F-4D97-AF65-F5344CB8AC3E}">
        <p14:creationId xmlns:p14="http://schemas.microsoft.com/office/powerpoint/2010/main" val="2702355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6C0C47-35AC-C52B-E440-9ECEF34FF317}"/>
            </a:ext>
          </a:extLst>
        </p:cNvPr>
        <p:cNvGrpSpPr/>
        <p:nvPr/>
      </p:nvGrpSpPr>
      <p:grpSpPr>
        <a:xfrm>
          <a:off x="0" y="0"/>
          <a:ext cx="0" cy="0"/>
          <a:chOff x="0" y="0"/>
          <a:chExt cx="0" cy="0"/>
        </a:xfrm>
      </p:grpSpPr>
      <p:pic>
        <p:nvPicPr>
          <p:cNvPr id="5" name="Picture 2" descr="SchoolWell-hankkeen logo.">
            <a:extLst>
              <a:ext uri="{FF2B5EF4-FFF2-40B4-BE49-F238E27FC236}">
                <a16:creationId xmlns:a16="http://schemas.microsoft.com/office/drawing/2014/main" id="{D9CB89C8-1855-7014-C538-296C0D5030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7480" y="107273"/>
            <a:ext cx="1151599" cy="1155438"/>
          </a:xfrm>
          <a:prstGeom prst="rect">
            <a:avLst/>
          </a:prstGeom>
        </p:spPr>
      </p:pic>
      <p:sp>
        <p:nvSpPr>
          <p:cNvPr id="4" name="Otsikko 1">
            <a:extLst>
              <a:ext uri="{FF2B5EF4-FFF2-40B4-BE49-F238E27FC236}">
                <a16:creationId xmlns:a16="http://schemas.microsoft.com/office/drawing/2014/main" id="{316C51E2-FCB9-9E3F-464C-B1E25E77734D}"/>
              </a:ext>
            </a:extLst>
          </p:cNvPr>
          <p:cNvSpPr txBox="1">
            <a:spLocks noGrp="1"/>
          </p:cNvSpPr>
          <p:nvPr>
            <p:ph type="title" idx="4294967295"/>
          </p:nvPr>
        </p:nvSpPr>
        <p:spPr>
          <a:xfrm>
            <a:off x="2075283" y="286910"/>
            <a:ext cx="8038530" cy="5031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i-FI" sz="3200" b="1" i="0" u="none" strike="noStrike" kern="1200" cap="none" spc="0" normalizeH="0" baseline="0" noProof="1">
                <a:ln>
                  <a:noFill/>
                </a:ln>
                <a:solidFill>
                  <a:schemeClr val="tx1"/>
                </a:solidFill>
                <a:effectLst/>
                <a:uLnTx/>
                <a:uFillTx/>
                <a:latin typeface="Source Sans Pro" panose="020B0503030403020204" pitchFamily="34" charset="0"/>
                <a:ea typeface="Source Sans Pro" panose="020B0503030403020204" pitchFamily="34" charset="0"/>
                <a:cs typeface="+mj-cs"/>
              </a:rPr>
              <a:t>Voima (2/2)</a:t>
            </a:r>
          </a:p>
        </p:txBody>
      </p:sp>
      <p:sp>
        <p:nvSpPr>
          <p:cNvPr id="13" name="TextBox 12">
            <a:extLst>
              <a:ext uri="{FF2B5EF4-FFF2-40B4-BE49-F238E27FC236}">
                <a16:creationId xmlns:a16="http://schemas.microsoft.com/office/drawing/2014/main" id="{308363D1-D9C5-515D-B9FA-7CE92736B616}"/>
              </a:ext>
            </a:extLst>
          </p:cNvPr>
          <p:cNvSpPr txBox="1"/>
          <p:nvPr/>
        </p:nvSpPr>
        <p:spPr>
          <a:xfrm>
            <a:off x="1704861" y="739491"/>
            <a:ext cx="8779374"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400" i="0" u="none" strike="noStrike" kern="1200" cap="none" spc="0" normalizeH="0" baseline="0" noProof="1">
                <a:ln>
                  <a:noFill/>
                </a:ln>
                <a:solidFill>
                  <a:prstClr val="black"/>
                </a:solidFill>
                <a:effectLst/>
                <a:uLnTx/>
                <a:uFillTx/>
                <a:latin typeface="Source Sans Pro"/>
                <a:ea typeface="+mn-ea"/>
                <a:cs typeface="+mn-cs"/>
              </a:rPr>
              <a:t>Voimaa</a:t>
            </a:r>
            <a:r>
              <a:rPr kumimoji="0" lang="fi-FI" sz="1400" i="0" u="none" strike="noStrike" kern="1200" cap="none" spc="0" normalizeH="0" baseline="0" noProof="0" dirty="0">
                <a:ln>
                  <a:noFill/>
                </a:ln>
                <a:solidFill>
                  <a:prstClr val="black"/>
                </a:solidFill>
                <a:effectLst/>
                <a:uLnTx/>
                <a:uFillTx/>
                <a:latin typeface="Source Sans Pro"/>
                <a:ea typeface="+mn-ea"/>
                <a:cs typeface="+mn-cs"/>
              </a:rPr>
              <a:t> kehittävät liikuntatauot.</a:t>
            </a:r>
          </a:p>
        </p:txBody>
      </p:sp>
      <p:pic>
        <p:nvPicPr>
          <p:cNvPr id="2" name="Symboli" descr="Kuva juoksuaskeleen ottavasta lenkkitossuisesta jalasta. Kuva viittaa liikkumista sisältävään interventioaktiviteettiin.">
            <a:extLst>
              <a:ext uri="{FF2B5EF4-FFF2-40B4-BE49-F238E27FC236}">
                <a16:creationId xmlns:a16="http://schemas.microsoft.com/office/drawing/2014/main" id="{9B6798A8-B2E4-270D-C928-F87DFB3AEE17}"/>
              </a:ext>
            </a:extLst>
          </p:cNvPr>
          <p:cNvPicPr>
            <a:picLocks noChangeAspect="1"/>
          </p:cNvPicPr>
          <p:nvPr/>
        </p:nvPicPr>
        <p:blipFill>
          <a:blip r:embed="rId4">
            <a:extLst>
              <a:ext uri="{28A0092B-C50C-407E-A947-70E740481C1C}">
                <a14:useLocalDpi xmlns:a14="http://schemas.microsoft.com/office/drawing/2010/main" val="0"/>
              </a:ext>
            </a:extLst>
          </a:blip>
          <a:srcRect l="17169" t="6478" r="8938" b="7532"/>
          <a:stretch/>
        </p:blipFill>
        <p:spPr>
          <a:xfrm>
            <a:off x="10731298" y="285017"/>
            <a:ext cx="1113222" cy="960426"/>
          </a:xfrm>
          <a:prstGeom prst="rect">
            <a:avLst/>
          </a:prstGeom>
        </p:spPr>
      </p:pic>
      <p:sp>
        <p:nvSpPr>
          <p:cNvPr id="12" name="Osa-alue">
            <a:extLst>
              <a:ext uri="{FF2B5EF4-FFF2-40B4-BE49-F238E27FC236}">
                <a16:creationId xmlns:a16="http://schemas.microsoft.com/office/drawing/2014/main" id="{EA35DBE8-ABE1-A3B9-5D1C-AE099C81349E}"/>
              </a:ext>
              <a:ext uri="{C183D7F6-B498-43B3-948B-1728B52AA6E4}">
                <adec:decorative xmlns:adec="http://schemas.microsoft.com/office/drawing/2017/decorative" val="0"/>
              </a:ext>
            </a:extLst>
          </p:cNvPr>
          <p:cNvSpPr txBox="1"/>
          <p:nvPr/>
        </p:nvSpPr>
        <p:spPr>
          <a:xfrm>
            <a:off x="10525561" y="1215299"/>
            <a:ext cx="1484923" cy="276999"/>
          </a:xfrm>
          <a:prstGeom prst="rect">
            <a:avLst/>
          </a:prstGeom>
          <a:noFill/>
        </p:spPr>
        <p:txBody>
          <a:bodyPr wrap="square" rtlCol="0">
            <a:spAutoFit/>
          </a:bodyPr>
          <a:lstStyle/>
          <a:p>
            <a:pPr algn="ctr"/>
            <a:r>
              <a:rPr lang="fi-FI" sz="1200" dirty="0">
                <a:latin typeface="Cambria" panose="02040503050406030204" pitchFamily="18" charset="0"/>
                <a:ea typeface="Source Sans Pro" panose="020B0503030403020204" pitchFamily="34" charset="0"/>
              </a:rPr>
              <a:t>Liikkuminen</a:t>
            </a:r>
          </a:p>
        </p:txBody>
      </p:sp>
      <p:sp>
        <p:nvSpPr>
          <p:cNvPr id="14" name="Symbolin reunukset (koriste)" descr="Symbolin reunukset">
            <a:extLst>
              <a:ext uri="{FF2B5EF4-FFF2-40B4-BE49-F238E27FC236}">
                <a16:creationId xmlns:a16="http://schemas.microsoft.com/office/drawing/2014/main" id="{178969AE-2E3A-8E81-84B3-95909638D46A}"/>
              </a:ext>
              <a:ext uri="{C183D7F6-B498-43B3-948B-1728B52AA6E4}">
                <adec:decorative xmlns:adec="http://schemas.microsoft.com/office/drawing/2017/decorative" val="0"/>
              </a:ext>
            </a:extLst>
          </p:cNvPr>
          <p:cNvSpPr/>
          <p:nvPr/>
        </p:nvSpPr>
        <p:spPr>
          <a:xfrm>
            <a:off x="10638556" y="239477"/>
            <a:ext cx="1258934" cy="1246373"/>
          </a:xfrm>
          <a:custGeom>
            <a:avLst/>
            <a:gdLst>
              <a:gd name="connsiteX0" fmla="*/ 0 w 1258934"/>
              <a:gd name="connsiteY0" fmla="*/ 0 h 1246373"/>
              <a:gd name="connsiteX1" fmla="*/ 407055 w 1258934"/>
              <a:gd name="connsiteY1" fmla="*/ 0 h 1246373"/>
              <a:gd name="connsiteX2" fmla="*/ 788932 w 1258934"/>
              <a:gd name="connsiteY2" fmla="*/ 0 h 1246373"/>
              <a:gd name="connsiteX3" fmla="*/ 1258934 w 1258934"/>
              <a:gd name="connsiteY3" fmla="*/ 0 h 1246373"/>
              <a:gd name="connsiteX4" fmla="*/ 1258934 w 1258934"/>
              <a:gd name="connsiteY4" fmla="*/ 402994 h 1246373"/>
              <a:gd name="connsiteX5" fmla="*/ 1258934 w 1258934"/>
              <a:gd name="connsiteY5" fmla="*/ 793524 h 1246373"/>
              <a:gd name="connsiteX6" fmla="*/ 1258934 w 1258934"/>
              <a:gd name="connsiteY6" fmla="*/ 1246373 h 1246373"/>
              <a:gd name="connsiteX7" fmla="*/ 839289 w 1258934"/>
              <a:gd name="connsiteY7" fmla="*/ 1246373 h 1246373"/>
              <a:gd name="connsiteX8" fmla="*/ 394466 w 1258934"/>
              <a:gd name="connsiteY8" fmla="*/ 1246373 h 1246373"/>
              <a:gd name="connsiteX9" fmla="*/ 0 w 1258934"/>
              <a:gd name="connsiteY9" fmla="*/ 1246373 h 1246373"/>
              <a:gd name="connsiteX10" fmla="*/ 0 w 1258934"/>
              <a:gd name="connsiteY10" fmla="*/ 830915 h 1246373"/>
              <a:gd name="connsiteX11" fmla="*/ 0 w 1258934"/>
              <a:gd name="connsiteY11" fmla="*/ 427921 h 1246373"/>
              <a:gd name="connsiteX12" fmla="*/ 0 w 1258934"/>
              <a:gd name="connsiteY12" fmla="*/ 0 h 124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8934" h="1246373" extrusionOk="0">
                <a:moveTo>
                  <a:pt x="0" y="0"/>
                </a:moveTo>
                <a:cubicBezTo>
                  <a:pt x="155559" y="-10475"/>
                  <a:pt x="248430" y="44533"/>
                  <a:pt x="407055" y="0"/>
                </a:cubicBezTo>
                <a:cubicBezTo>
                  <a:pt x="565681" y="-44533"/>
                  <a:pt x="655147" y="11629"/>
                  <a:pt x="788932" y="0"/>
                </a:cubicBezTo>
                <a:cubicBezTo>
                  <a:pt x="922717" y="-11629"/>
                  <a:pt x="1025963" y="4374"/>
                  <a:pt x="1258934" y="0"/>
                </a:cubicBezTo>
                <a:cubicBezTo>
                  <a:pt x="1304881" y="85600"/>
                  <a:pt x="1229408" y="306812"/>
                  <a:pt x="1258934" y="402994"/>
                </a:cubicBezTo>
                <a:cubicBezTo>
                  <a:pt x="1288460" y="499176"/>
                  <a:pt x="1238459" y="601126"/>
                  <a:pt x="1258934" y="793524"/>
                </a:cubicBezTo>
                <a:cubicBezTo>
                  <a:pt x="1279409" y="985922"/>
                  <a:pt x="1244854" y="1148916"/>
                  <a:pt x="1258934" y="1246373"/>
                </a:cubicBezTo>
                <a:cubicBezTo>
                  <a:pt x="1089085" y="1287420"/>
                  <a:pt x="1035653" y="1243257"/>
                  <a:pt x="839289" y="1246373"/>
                </a:cubicBezTo>
                <a:cubicBezTo>
                  <a:pt x="642926" y="1249489"/>
                  <a:pt x="538760" y="1229300"/>
                  <a:pt x="394466" y="1246373"/>
                </a:cubicBezTo>
                <a:cubicBezTo>
                  <a:pt x="250172" y="1263446"/>
                  <a:pt x="173148" y="1227647"/>
                  <a:pt x="0" y="1246373"/>
                </a:cubicBezTo>
                <a:cubicBezTo>
                  <a:pt x="-23313" y="1054276"/>
                  <a:pt x="20776" y="929286"/>
                  <a:pt x="0" y="830915"/>
                </a:cubicBezTo>
                <a:cubicBezTo>
                  <a:pt x="-20776" y="732544"/>
                  <a:pt x="24648" y="523774"/>
                  <a:pt x="0" y="427921"/>
                </a:cubicBezTo>
                <a:cubicBezTo>
                  <a:pt x="-24648" y="332068"/>
                  <a:pt x="23822" y="115617"/>
                  <a:pt x="0" y="0"/>
                </a:cubicBezTo>
                <a:close/>
              </a:path>
            </a:pathLst>
          </a:custGeom>
          <a:noFill/>
          <a:ln>
            <a:solidFill>
              <a:schemeClr val="accent4">
                <a:lumMod val="75000"/>
              </a:schemeClr>
            </a:solidFill>
            <a:prstDash val="solid"/>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descr="Tekstin taustaväri on sininen. Sininen väri vastaa aktiviteetin tasoa 2.">
            <a:extLst>
              <a:ext uri="{FF2B5EF4-FFF2-40B4-BE49-F238E27FC236}">
                <a16:creationId xmlns:a16="http://schemas.microsoft.com/office/drawing/2014/main" id="{798438BD-E4E7-88D2-AC8D-7CDF71840182}"/>
              </a:ext>
            </a:extLst>
          </p:cNvPr>
          <p:cNvSpPr txBox="1"/>
          <p:nvPr/>
        </p:nvSpPr>
        <p:spPr>
          <a:xfrm>
            <a:off x="407874" y="1337031"/>
            <a:ext cx="4992385" cy="5171342"/>
          </a:xfrm>
          <a:prstGeom prst="rect">
            <a:avLst/>
          </a:prstGeom>
          <a:solidFill>
            <a:srgbClr val="62BFD9"/>
          </a:solidFill>
          <a:ln>
            <a:solidFill>
              <a:schemeClr val="accent1">
                <a:lumMod val="40000"/>
                <a:lumOff val="6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Source Sans Pro"/>
              <a:ea typeface="+mn-ea"/>
              <a:cs typeface="+mn-cs"/>
            </a:endParaRPr>
          </a:p>
        </p:txBody>
      </p:sp>
      <p:sp>
        <p:nvSpPr>
          <p:cNvPr id="10" name="Tekstiruutu 9">
            <a:extLst>
              <a:ext uri="{FF2B5EF4-FFF2-40B4-BE49-F238E27FC236}">
                <a16:creationId xmlns:a16="http://schemas.microsoft.com/office/drawing/2014/main" id="{C071AA59-C9B4-1924-5950-9F9FD172A136}"/>
              </a:ext>
            </a:extLst>
          </p:cNvPr>
          <p:cNvSpPr txBox="1"/>
          <p:nvPr/>
        </p:nvSpPr>
        <p:spPr>
          <a:xfrm>
            <a:off x="544530" y="1526468"/>
            <a:ext cx="4554248" cy="486287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Ala- vai yläkoulu</a:t>
            </a:r>
            <a:r>
              <a:rPr lang="fi-FI" sz="1200" b="1" dirty="0">
                <a:solidFill>
                  <a:prstClr val="black"/>
                </a:solidFill>
                <a:latin typeface="Source Sans Pro"/>
              </a:rPr>
              <a:t>:</a:t>
            </a:r>
            <a:r>
              <a:rPr lang="fi-FI" sz="1200" dirty="0">
                <a:solidFill>
                  <a:prstClr val="black"/>
                </a:solidFill>
                <a:latin typeface="Source Sans Pro"/>
              </a:rPr>
              <a:t> Alakoulu</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Miksi:</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dirty="0">
                <a:latin typeface="Source Sans Pro" panose="020B0503030403020204" pitchFamily="34" charset="0"/>
                <a:ea typeface="Source Sans Pro" panose="020B0503030403020204" pitchFamily="34" charset="0"/>
              </a:rPr>
              <a:t>Taukoliikunta vaikuttaa positiivisesti tehtäviin keskittymiseen ja oppimiseen kiinnittymiseen. Jo yksittäisellä liikkumiskerralla on havaittu olevan välittömiä positiivisia vaikutuksia oppiainekohtaisiin oppimistuloksiin sekä kognitiiviseen toimintaan. </a:t>
            </a:r>
            <a:r>
              <a:rPr lang="fi-FI" sz="1200" dirty="0">
                <a:solidFill>
                  <a:prstClr val="black"/>
                </a:solidFill>
                <a:latin typeface="Source Sans Pro"/>
              </a:rPr>
              <a:t>Leikeillä voidaan lisätä oppitunneille myös vuorovaikutusta ja yhteishenkeä. </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Yhteys OPS:iin:</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kumimoji="0" lang="fi-FI" sz="1200" i="0" u="none" strike="noStrike" kern="1200" cap="none" spc="0" normalizeH="0" baseline="0" dirty="0">
                <a:ln>
                  <a:noFill/>
                </a:ln>
                <a:solidFill>
                  <a:prstClr val="black"/>
                </a:solidFill>
                <a:effectLst/>
                <a:uLnTx/>
                <a:uFillTx/>
                <a:latin typeface="Source Sans Pro" panose="020B0503030403020204" pitchFamily="34" charset="0"/>
                <a:ea typeface="Source Sans Pro" panose="020B0503030403020204" pitchFamily="34" charset="0"/>
                <a:cs typeface="+mn-cs"/>
              </a:rPr>
              <a:t>T</a:t>
            </a:r>
            <a:r>
              <a:rPr lang="fi-FI" sz="1200" dirty="0">
                <a:latin typeface="Source Sans Pro" panose="020B0503030403020204" pitchFamily="34" charset="0"/>
                <a:ea typeface="Source Sans Pro" panose="020B0503030403020204" pitchFamily="34" charset="0"/>
              </a:rPr>
              <a:t>oimintakulttuurin kehittämistä ohjaavissa periaatteissa painotetaan hyvinvointia, vuorovaikutusta ja monipuolista työskentelyä. Liikkuminen on kirjattu edellä mainittuja periaatteita tukevana tekijänä. Lisäksi työtavoissa painotetaan kokemuksellisia ja toiminnallisia työtapoja, sekä eri aistien käyttöä ja liikkumista lisäämään elämyksellisyyttä ja vahvistamaan motivaatiota. (POPS 2014, Luku 4) </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Missä tilanteessa</a:t>
            </a:r>
            <a:r>
              <a:rPr lang="fi-FI" sz="1200" b="1" dirty="0">
                <a:solidFill>
                  <a:prstClr val="black"/>
                </a:solidFill>
                <a:latin typeface="Source Sans Pro"/>
              </a:rPr>
              <a:t>: </a:t>
            </a:r>
            <a:r>
              <a:rPr lang="fi-FI" sz="1200" dirty="0">
                <a:solidFill>
                  <a:prstClr val="black"/>
                </a:solidFill>
                <a:latin typeface="Source Sans Pro"/>
              </a:rPr>
              <a:t>Oppitunneilla katkaisemaan paikallaanoloa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Kuinka usein:</a:t>
            </a:r>
            <a:r>
              <a:rPr kumimoji="0" lang="fi-FI" sz="1200" i="0" u="none" strike="noStrike" kern="1200" cap="none" spc="0" normalizeH="0" baseline="0" dirty="0">
                <a:ln>
                  <a:noFill/>
                </a:ln>
                <a:solidFill>
                  <a:prstClr val="black"/>
                </a:solidFill>
                <a:effectLst/>
                <a:uLnTx/>
                <a:uFillTx/>
                <a:latin typeface="Source Sans Pro"/>
                <a:ea typeface="+mn-ea"/>
                <a:cs typeface="+mn-cs"/>
              </a:rPr>
              <a:t> Viikoittain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a:defRPr/>
            </a:pPr>
            <a:r>
              <a:rPr lang="fi-FI" sz="1200" b="1" dirty="0">
                <a:solidFill>
                  <a:prstClr val="black"/>
                </a:solidFill>
                <a:latin typeface="Source Sans Pro"/>
              </a:rPr>
              <a:t>Kesto: </a:t>
            </a:r>
            <a:r>
              <a:rPr lang="fi-FI" sz="1200" dirty="0">
                <a:solidFill>
                  <a:prstClr val="black"/>
                </a:solidFill>
                <a:latin typeface="Source Sans Pro"/>
              </a:rPr>
              <a:t>10</a:t>
            </a:r>
            <a:r>
              <a:rPr kumimoji="0" lang="fi-FI" sz="1200" i="0" u="none" strike="noStrike" kern="1200" cap="none" spc="0" normalizeH="0" baseline="0" dirty="0">
                <a:ln>
                  <a:noFill/>
                </a:ln>
                <a:solidFill>
                  <a:prstClr val="black"/>
                </a:solidFill>
                <a:effectLst/>
                <a:uLnTx/>
                <a:uFillTx/>
                <a:latin typeface="Source Sans Pro"/>
                <a:ea typeface="+mn-ea"/>
                <a:cs typeface="+mn-cs"/>
              </a:rPr>
              <a:t>–15 minuuttia</a:t>
            </a:r>
            <a:endParaRPr lang="fi-FI" sz="1200" dirty="0">
              <a:solidFill>
                <a:prstClr val="black"/>
              </a:solidFill>
              <a:latin typeface="Source Sans Pro"/>
            </a:endParaRPr>
          </a:p>
          <a:p>
            <a:pPr>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Yksin vai yhdessä</a:t>
            </a:r>
            <a:r>
              <a:rPr lang="fi-FI" sz="1200" b="1" dirty="0">
                <a:solidFill>
                  <a:prstClr val="black"/>
                </a:solidFill>
                <a:latin typeface="Source Sans Pro"/>
              </a:rPr>
              <a:t>:</a:t>
            </a:r>
            <a:r>
              <a:rPr lang="fi-FI" sz="1200" dirty="0">
                <a:solidFill>
                  <a:prstClr val="black"/>
                </a:solidFill>
                <a:latin typeface="Source Sans Pro"/>
              </a:rPr>
              <a:t> Pareittain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Aktiviteetin taso (1–3): </a:t>
            </a:r>
            <a:r>
              <a:rPr lang="fi-FI" sz="1200" dirty="0">
                <a:solidFill>
                  <a:prstClr val="black"/>
                </a:solidFill>
                <a:latin typeface="Source Sans Pro"/>
              </a:rPr>
              <a:t>2</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9" name="TextBox 8">
            <a:extLst>
              <a:ext uri="{FF2B5EF4-FFF2-40B4-BE49-F238E27FC236}">
                <a16:creationId xmlns:a16="http://schemas.microsoft.com/office/drawing/2014/main" id="{842D9562-7341-F941-FA2A-656DD5658F15}"/>
              </a:ext>
            </a:extLst>
          </p:cNvPr>
          <p:cNvSpPr txBox="1"/>
          <p:nvPr/>
        </p:nvSpPr>
        <p:spPr>
          <a:xfrm>
            <a:off x="5670733" y="1369623"/>
            <a:ext cx="5940056" cy="3031599"/>
          </a:xfrm>
          <a:prstGeom prst="rect">
            <a:avLst/>
          </a:prstGeom>
          <a:noFill/>
        </p:spPr>
        <p:txBody>
          <a:bodyPr wrap="square" rtlCol="0">
            <a:spAutoFit/>
          </a:bodyPr>
          <a:lstStyle/>
          <a:p>
            <a:pPr marL="0" marR="0" lvl="0" indent="0" algn="l" defTabSz="914400" rtl="0" eaLnBrk="1" fontAlgn="auto" latinLnBrk="0" hangingPunct="1">
              <a:spcBef>
                <a:spcPts val="600"/>
              </a:spcBef>
              <a:spcAft>
                <a:spcPts val="0"/>
              </a:spcAft>
              <a:buClrTx/>
              <a:buSzTx/>
              <a:buFontTx/>
              <a:buNone/>
              <a:tabLst/>
              <a:defRPr/>
            </a:pPr>
            <a:r>
              <a:rPr lang="fi-FI" sz="1200" b="1" dirty="0">
                <a:solidFill>
                  <a:prstClr val="black"/>
                </a:solidFill>
                <a:latin typeface="Source Sans Pro" panose="020B0503030403020204" pitchFamily="34" charset="0"/>
                <a:ea typeface="Source Sans Pro" panose="020B0503030403020204" pitchFamily="34" charset="0"/>
              </a:rPr>
              <a:t>OHJEET OPETTAJALLE</a:t>
            </a:r>
            <a:endParaRPr kumimoji="0" lang="fi-FI" sz="1200" b="1"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endParaRPr>
          </a:p>
          <a:p>
            <a:pPr marL="0" marR="0" lvl="0" indent="0" algn="l" defTabSz="914400" rtl="0" eaLnBrk="1" fontAlgn="auto" latinLnBrk="0" hangingPunct="1">
              <a:spcBef>
                <a:spcPts val="600"/>
              </a:spcBef>
              <a:spcAft>
                <a:spcPts val="0"/>
              </a:spcAft>
              <a:buClrTx/>
              <a:buSzTx/>
              <a:buFontTx/>
              <a:buNone/>
              <a:tabLst/>
              <a:defRPr/>
            </a:pPr>
            <a:r>
              <a:rPr kumimoji="0" lang="fi-FI" sz="1200" b="1"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Variaatiot</a:t>
            </a:r>
            <a:endParaRPr lang="fi-FI" sz="1200" dirty="0">
              <a:solidFill>
                <a:prstClr val="black"/>
              </a:solidFill>
            </a:endParaRPr>
          </a:p>
          <a:p>
            <a:pPr marL="228600" indent="-228600">
              <a:spcBef>
                <a:spcPts val="600"/>
              </a:spcBef>
              <a:buFont typeface="+mj-lt"/>
              <a:buAutoNum type="arabicPeriod" startAt="3"/>
              <a:defRPr/>
            </a:pPr>
            <a:r>
              <a:rPr lang="fi-FI" sz="1200" b="1" dirty="0">
                <a:solidFill>
                  <a:prstClr val="black"/>
                </a:solidFill>
                <a:latin typeface="Source Sans Pro" panose="020B0503030403020204" pitchFamily="34" charset="0"/>
                <a:ea typeface="Source Sans Pro" panose="020B0503030403020204" pitchFamily="34" charset="0"/>
              </a:rPr>
              <a:t>Parikyykky ja –pyöräily: </a:t>
            </a:r>
            <a:r>
              <a:rPr lang="fi-FI" sz="1200" dirty="0">
                <a:solidFill>
                  <a:prstClr val="black"/>
                </a:solidFill>
                <a:latin typeface="Source Sans Pro" panose="020B0503030403020204" pitchFamily="34" charset="0"/>
                <a:ea typeface="Source Sans Pro" panose="020B0503030403020204" pitchFamily="34" charset="0"/>
              </a:rPr>
              <a:t>Jaa oppilaat pareihin. Tehdään kahta liikettä vuorotellen, vaihdetaan esimerkiksi 1 minuutin välein. </a:t>
            </a:r>
          </a:p>
          <a:p>
            <a:pPr marL="685800" lvl="1" indent="-228600">
              <a:spcBef>
                <a:spcPts val="600"/>
              </a:spcBef>
              <a:buFont typeface="+mj-lt"/>
              <a:buAutoNum type="arabicPeriod"/>
              <a:defRPr/>
            </a:pPr>
            <a:r>
              <a:rPr lang="fi-FI" sz="1200" dirty="0">
                <a:solidFill>
                  <a:prstClr val="black"/>
                </a:solidFill>
                <a:latin typeface="Source Sans Pro" panose="020B0503030403020204" pitchFamily="34" charset="0"/>
                <a:ea typeface="Source Sans Pro" panose="020B0503030403020204" pitchFamily="34" charset="0"/>
              </a:rPr>
              <a:t>Kyykky: Parit tekevät kyykkyjä yhdessä selät vastakkain. Kädet kierretään parin kanssa kyynärlukkoon.</a:t>
            </a:r>
          </a:p>
          <a:p>
            <a:pPr marL="685800" lvl="1" indent="-228600">
              <a:spcBef>
                <a:spcPts val="600"/>
              </a:spcBef>
              <a:buFont typeface="+mj-lt"/>
              <a:buAutoNum type="arabicPeriod"/>
              <a:defRPr/>
            </a:pPr>
            <a:r>
              <a:rPr lang="fi-FI" sz="1200" dirty="0">
                <a:solidFill>
                  <a:prstClr val="black"/>
                </a:solidFill>
                <a:latin typeface="Source Sans Pro" panose="020B0503030403020204" pitchFamily="34" charset="0"/>
                <a:ea typeface="Source Sans Pro" panose="020B0503030403020204" pitchFamily="34" charset="0"/>
              </a:rPr>
              <a:t>Pyöräily: Siirrytään tuoleille pyöräilemään, jalkapohjat vastakkain. Yritetään löytää yhteinen rytmi. Vaihdellaan välillä rytmiä (hitaasti–nopeasti). Kokeillaan myös pyöräillä siten, että jalkaparit pyörivät yhtä aikaa. </a:t>
            </a:r>
          </a:p>
          <a:p>
            <a:pPr marL="685800" lvl="1" indent="-228600">
              <a:spcBef>
                <a:spcPts val="600"/>
              </a:spcBef>
              <a:buFont typeface="Arial" panose="020B0604020202020204" pitchFamily="34" charset="0"/>
              <a:buChar char="•"/>
              <a:defRPr/>
            </a:pPr>
            <a:r>
              <a:rPr lang="fi-FI" sz="1200" b="1" dirty="0">
                <a:solidFill>
                  <a:prstClr val="black"/>
                </a:solidFill>
                <a:latin typeface="Source Sans Pro" panose="020B0503030403020204" pitchFamily="34" charset="0"/>
                <a:ea typeface="Source Sans Pro" panose="020B0503030403020204" pitchFamily="34" charset="0"/>
              </a:rPr>
              <a:t>Helpota: </a:t>
            </a:r>
            <a:r>
              <a:rPr lang="fi-FI" sz="1200" dirty="0">
                <a:solidFill>
                  <a:prstClr val="black"/>
                </a:solidFill>
                <a:latin typeface="Source Sans Pro" panose="020B0503030403020204" pitchFamily="34" charset="0"/>
                <a:ea typeface="Source Sans Pro" panose="020B0503030403020204" pitchFamily="34" charset="0"/>
              </a:rPr>
              <a:t>Tehdään pyöräily lattiatasossa.</a:t>
            </a:r>
          </a:p>
          <a:p>
            <a:pPr>
              <a:spcBef>
                <a:spcPts val="600"/>
              </a:spcBef>
              <a:defRPr/>
            </a:pPr>
            <a:endParaRPr lang="fi-FI" sz="1200" dirty="0">
              <a:solidFill>
                <a:prstClr val="black"/>
              </a:solidFill>
              <a:latin typeface="Source Sans Pro" panose="020B0503030403020204" pitchFamily="34" charset="0"/>
              <a:ea typeface="Source Sans Pro" panose="020B0503030403020204" pitchFamily="34" charset="0"/>
            </a:endParaRPr>
          </a:p>
          <a:p>
            <a:pPr>
              <a:spcBef>
                <a:spcPts val="600"/>
              </a:spcBef>
              <a:defRPr/>
            </a:pPr>
            <a:r>
              <a:rPr lang="fi-FI" sz="1200" dirty="0">
                <a:solidFill>
                  <a:prstClr val="black"/>
                </a:solidFill>
                <a:latin typeface="Source Sans Pro" panose="020B0503030403020204" pitchFamily="34" charset="0"/>
                <a:ea typeface="Source Sans Pro" panose="020B0503030403020204" pitchFamily="34" charset="0"/>
              </a:rPr>
              <a:t>Reflektoikaa oppilaiden kanssa liikuntataukojen vaikutusta omaan oloon ja kehon tuntemuksiin.</a:t>
            </a:r>
          </a:p>
        </p:txBody>
      </p:sp>
      <p:sp>
        <p:nvSpPr>
          <p:cNvPr id="3" name="TextBox 5">
            <a:extLst>
              <a:ext uri="{FF2B5EF4-FFF2-40B4-BE49-F238E27FC236}">
                <a16:creationId xmlns:a16="http://schemas.microsoft.com/office/drawing/2014/main" id="{26F26B91-82A3-08FF-4A82-2B3D651B7D77}"/>
              </a:ext>
            </a:extLst>
          </p:cNvPr>
          <p:cNvSpPr txBox="1"/>
          <p:nvPr/>
        </p:nvSpPr>
        <p:spPr>
          <a:xfrm>
            <a:off x="5938989" y="6294091"/>
            <a:ext cx="5940056"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Lähde: </a:t>
            </a:r>
            <a:r>
              <a:rPr lang="fi-FI" sz="1200" dirty="0">
                <a:solidFill>
                  <a:prstClr val="black"/>
                </a:solidFill>
                <a:latin typeface="Source Sans Pro" panose="020B0503030403020204" pitchFamily="34" charset="0"/>
                <a:ea typeface="Source Sans Pro" panose="020B0503030403020204" pitchFamily="34" charset="0"/>
                <a:hlinkClick r:id="rId5"/>
              </a:rPr>
              <a:t>Liikuntabreikit. Opettajan opas oppituntien tauottamiseen liikkuen. </a:t>
            </a:r>
            <a:endParaRPr kumimoji="0" lang="fi-FI" sz="1200" b="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endParaRPr>
          </a:p>
        </p:txBody>
      </p:sp>
    </p:spTree>
    <p:extLst>
      <p:ext uri="{BB962C8B-B14F-4D97-AF65-F5344CB8AC3E}">
        <p14:creationId xmlns:p14="http://schemas.microsoft.com/office/powerpoint/2010/main" val="29984095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6C0C47-35AC-C52B-E440-9ECEF34FF317}"/>
            </a:ext>
          </a:extLst>
        </p:cNvPr>
        <p:cNvGrpSpPr/>
        <p:nvPr/>
      </p:nvGrpSpPr>
      <p:grpSpPr>
        <a:xfrm>
          <a:off x="0" y="0"/>
          <a:ext cx="0" cy="0"/>
          <a:chOff x="0" y="0"/>
          <a:chExt cx="0" cy="0"/>
        </a:xfrm>
      </p:grpSpPr>
      <p:pic>
        <p:nvPicPr>
          <p:cNvPr id="5" name="Picture 2" descr="SchoolWell-hankkeen logo.">
            <a:extLst>
              <a:ext uri="{FF2B5EF4-FFF2-40B4-BE49-F238E27FC236}">
                <a16:creationId xmlns:a16="http://schemas.microsoft.com/office/drawing/2014/main" id="{D36DDE24-E11A-4526-530B-B45D8D0225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7480" y="107273"/>
            <a:ext cx="1151599" cy="1155438"/>
          </a:xfrm>
          <a:prstGeom prst="rect">
            <a:avLst/>
          </a:prstGeom>
        </p:spPr>
      </p:pic>
      <p:sp>
        <p:nvSpPr>
          <p:cNvPr id="4" name="Otsikko 1">
            <a:extLst>
              <a:ext uri="{FF2B5EF4-FFF2-40B4-BE49-F238E27FC236}">
                <a16:creationId xmlns:a16="http://schemas.microsoft.com/office/drawing/2014/main" id="{316C51E2-FCB9-9E3F-464C-B1E25E77734D}"/>
              </a:ext>
            </a:extLst>
          </p:cNvPr>
          <p:cNvSpPr txBox="1">
            <a:spLocks noGrp="1"/>
          </p:cNvSpPr>
          <p:nvPr>
            <p:ph type="title" idx="4294967295"/>
          </p:nvPr>
        </p:nvSpPr>
        <p:spPr>
          <a:xfrm>
            <a:off x="2075283" y="286910"/>
            <a:ext cx="8038530" cy="5031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i-FI" sz="3200" b="1" noProof="1">
                <a:latin typeface="Source Sans Pro" panose="020B0503030403020204" pitchFamily="34" charset="0"/>
                <a:ea typeface="Source Sans Pro" panose="020B0503030403020204" pitchFamily="34" charset="0"/>
              </a:rPr>
              <a:t>Kaasua vai jarrua?</a:t>
            </a:r>
            <a:endParaRPr kumimoji="0" lang="fi-FI" sz="3200" b="1" i="0" u="none" strike="noStrike" kern="1200" cap="none" spc="0" normalizeH="0" baseline="0" noProof="1">
              <a:ln>
                <a:noFill/>
              </a:ln>
              <a:solidFill>
                <a:schemeClr val="tx1"/>
              </a:solidFill>
              <a:effectLst/>
              <a:uLnTx/>
              <a:uFillTx/>
              <a:latin typeface="Source Sans Pro" panose="020B0503030403020204" pitchFamily="34" charset="0"/>
              <a:ea typeface="Source Sans Pro" panose="020B0503030403020204" pitchFamily="34" charset="0"/>
              <a:cs typeface="+mj-cs"/>
            </a:endParaRPr>
          </a:p>
        </p:txBody>
      </p:sp>
      <p:sp>
        <p:nvSpPr>
          <p:cNvPr id="13" name="TextBox 12">
            <a:extLst>
              <a:ext uri="{FF2B5EF4-FFF2-40B4-BE49-F238E27FC236}">
                <a16:creationId xmlns:a16="http://schemas.microsoft.com/office/drawing/2014/main" id="{308363D1-D9C5-515D-B9FA-7CE92736B616}"/>
              </a:ext>
            </a:extLst>
          </p:cNvPr>
          <p:cNvSpPr txBox="1"/>
          <p:nvPr/>
        </p:nvSpPr>
        <p:spPr>
          <a:xfrm>
            <a:off x="1704861" y="739491"/>
            <a:ext cx="8779374"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400" i="0" u="none" strike="noStrike" kern="1200" cap="none" spc="0" normalizeH="0" baseline="0" noProof="1">
                <a:ln>
                  <a:noFill/>
                </a:ln>
                <a:solidFill>
                  <a:prstClr val="black"/>
                </a:solidFill>
                <a:effectLst/>
                <a:uLnTx/>
                <a:uFillTx/>
                <a:latin typeface="Source Sans Pro"/>
                <a:ea typeface="+mn-ea"/>
                <a:cs typeface="+mn-cs"/>
              </a:rPr>
              <a:t>Harjoitusvideoita ja koulutusmateriaalia vireystilan säätelyyn.</a:t>
            </a:r>
            <a:endParaRPr kumimoji="0" lang="fi-FI" sz="1400" i="0" u="none" strike="noStrike" kern="1200" cap="none" spc="0" normalizeH="0" baseline="0" noProof="0" dirty="0">
              <a:ln>
                <a:noFill/>
              </a:ln>
              <a:solidFill>
                <a:prstClr val="black"/>
              </a:solidFill>
              <a:effectLst/>
              <a:uLnTx/>
              <a:uFillTx/>
              <a:latin typeface="Source Sans Pro"/>
              <a:ea typeface="+mn-ea"/>
              <a:cs typeface="+mn-cs"/>
            </a:endParaRPr>
          </a:p>
        </p:txBody>
      </p:sp>
      <p:pic>
        <p:nvPicPr>
          <p:cNvPr id="3" name="Symboli" descr="Kuva juoksuaskeleen ottavasta lenkkitossuisesta jalasta. Kuva viittaa liikkumista sisältävään interventioaktiviteettiin.">
            <a:extLst>
              <a:ext uri="{FF2B5EF4-FFF2-40B4-BE49-F238E27FC236}">
                <a16:creationId xmlns:a16="http://schemas.microsoft.com/office/drawing/2014/main" id="{7DDD29D8-4697-984B-9A06-D1C0D4D545CD}"/>
              </a:ext>
            </a:extLst>
          </p:cNvPr>
          <p:cNvPicPr>
            <a:picLocks noChangeAspect="1"/>
          </p:cNvPicPr>
          <p:nvPr/>
        </p:nvPicPr>
        <p:blipFill>
          <a:blip r:embed="rId4">
            <a:extLst>
              <a:ext uri="{28A0092B-C50C-407E-A947-70E740481C1C}">
                <a14:useLocalDpi xmlns:a14="http://schemas.microsoft.com/office/drawing/2010/main" val="0"/>
              </a:ext>
            </a:extLst>
          </a:blip>
          <a:srcRect l="17169" t="6478" r="8938" b="7532"/>
          <a:stretch/>
        </p:blipFill>
        <p:spPr>
          <a:xfrm>
            <a:off x="10731298" y="285017"/>
            <a:ext cx="1113222" cy="960426"/>
          </a:xfrm>
          <a:prstGeom prst="rect">
            <a:avLst/>
          </a:prstGeom>
        </p:spPr>
      </p:pic>
      <p:sp>
        <p:nvSpPr>
          <p:cNvPr id="12" name="Osa-alue">
            <a:extLst>
              <a:ext uri="{FF2B5EF4-FFF2-40B4-BE49-F238E27FC236}">
                <a16:creationId xmlns:a16="http://schemas.microsoft.com/office/drawing/2014/main" id="{B6FD0C0F-31C2-5C0B-B50E-46CF8D00D338}"/>
              </a:ext>
              <a:ext uri="{C183D7F6-B498-43B3-948B-1728B52AA6E4}">
                <adec:decorative xmlns:adec="http://schemas.microsoft.com/office/drawing/2017/decorative" val="0"/>
              </a:ext>
            </a:extLst>
          </p:cNvPr>
          <p:cNvSpPr txBox="1"/>
          <p:nvPr/>
        </p:nvSpPr>
        <p:spPr>
          <a:xfrm>
            <a:off x="10525561" y="1215299"/>
            <a:ext cx="1484923" cy="276999"/>
          </a:xfrm>
          <a:prstGeom prst="rect">
            <a:avLst/>
          </a:prstGeom>
          <a:noFill/>
        </p:spPr>
        <p:txBody>
          <a:bodyPr wrap="square" rtlCol="0">
            <a:spAutoFit/>
          </a:bodyPr>
          <a:lstStyle/>
          <a:p>
            <a:pPr algn="ctr"/>
            <a:r>
              <a:rPr lang="fi-FI" sz="1200" dirty="0">
                <a:latin typeface="Cambria" panose="02040503050406030204" pitchFamily="18" charset="0"/>
                <a:ea typeface="Source Sans Pro" panose="020B0503030403020204" pitchFamily="34" charset="0"/>
              </a:rPr>
              <a:t>Liikkuminen</a:t>
            </a:r>
          </a:p>
        </p:txBody>
      </p:sp>
      <p:sp>
        <p:nvSpPr>
          <p:cNvPr id="14" name="Symbolin reunukset (koriste)" descr="Symbolin reunukset">
            <a:extLst>
              <a:ext uri="{FF2B5EF4-FFF2-40B4-BE49-F238E27FC236}">
                <a16:creationId xmlns:a16="http://schemas.microsoft.com/office/drawing/2014/main" id="{1ECE548A-7534-4E1D-842B-C0ABDC97441B}"/>
              </a:ext>
              <a:ext uri="{C183D7F6-B498-43B3-948B-1728B52AA6E4}">
                <adec:decorative xmlns:adec="http://schemas.microsoft.com/office/drawing/2017/decorative" val="0"/>
              </a:ext>
            </a:extLst>
          </p:cNvPr>
          <p:cNvSpPr/>
          <p:nvPr/>
        </p:nvSpPr>
        <p:spPr>
          <a:xfrm>
            <a:off x="10638556" y="239477"/>
            <a:ext cx="1258934" cy="1246373"/>
          </a:xfrm>
          <a:custGeom>
            <a:avLst/>
            <a:gdLst>
              <a:gd name="connsiteX0" fmla="*/ 0 w 1258934"/>
              <a:gd name="connsiteY0" fmla="*/ 0 h 1246373"/>
              <a:gd name="connsiteX1" fmla="*/ 407055 w 1258934"/>
              <a:gd name="connsiteY1" fmla="*/ 0 h 1246373"/>
              <a:gd name="connsiteX2" fmla="*/ 788932 w 1258934"/>
              <a:gd name="connsiteY2" fmla="*/ 0 h 1246373"/>
              <a:gd name="connsiteX3" fmla="*/ 1258934 w 1258934"/>
              <a:gd name="connsiteY3" fmla="*/ 0 h 1246373"/>
              <a:gd name="connsiteX4" fmla="*/ 1258934 w 1258934"/>
              <a:gd name="connsiteY4" fmla="*/ 402994 h 1246373"/>
              <a:gd name="connsiteX5" fmla="*/ 1258934 w 1258934"/>
              <a:gd name="connsiteY5" fmla="*/ 793524 h 1246373"/>
              <a:gd name="connsiteX6" fmla="*/ 1258934 w 1258934"/>
              <a:gd name="connsiteY6" fmla="*/ 1246373 h 1246373"/>
              <a:gd name="connsiteX7" fmla="*/ 839289 w 1258934"/>
              <a:gd name="connsiteY7" fmla="*/ 1246373 h 1246373"/>
              <a:gd name="connsiteX8" fmla="*/ 394466 w 1258934"/>
              <a:gd name="connsiteY8" fmla="*/ 1246373 h 1246373"/>
              <a:gd name="connsiteX9" fmla="*/ 0 w 1258934"/>
              <a:gd name="connsiteY9" fmla="*/ 1246373 h 1246373"/>
              <a:gd name="connsiteX10" fmla="*/ 0 w 1258934"/>
              <a:gd name="connsiteY10" fmla="*/ 830915 h 1246373"/>
              <a:gd name="connsiteX11" fmla="*/ 0 w 1258934"/>
              <a:gd name="connsiteY11" fmla="*/ 427921 h 1246373"/>
              <a:gd name="connsiteX12" fmla="*/ 0 w 1258934"/>
              <a:gd name="connsiteY12" fmla="*/ 0 h 124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8934" h="1246373" extrusionOk="0">
                <a:moveTo>
                  <a:pt x="0" y="0"/>
                </a:moveTo>
                <a:cubicBezTo>
                  <a:pt x="155559" y="-10475"/>
                  <a:pt x="248430" y="44533"/>
                  <a:pt x="407055" y="0"/>
                </a:cubicBezTo>
                <a:cubicBezTo>
                  <a:pt x="565681" y="-44533"/>
                  <a:pt x="655147" y="11629"/>
                  <a:pt x="788932" y="0"/>
                </a:cubicBezTo>
                <a:cubicBezTo>
                  <a:pt x="922717" y="-11629"/>
                  <a:pt x="1025963" y="4374"/>
                  <a:pt x="1258934" y="0"/>
                </a:cubicBezTo>
                <a:cubicBezTo>
                  <a:pt x="1304881" y="85600"/>
                  <a:pt x="1229408" y="306812"/>
                  <a:pt x="1258934" y="402994"/>
                </a:cubicBezTo>
                <a:cubicBezTo>
                  <a:pt x="1288460" y="499176"/>
                  <a:pt x="1238459" y="601126"/>
                  <a:pt x="1258934" y="793524"/>
                </a:cubicBezTo>
                <a:cubicBezTo>
                  <a:pt x="1279409" y="985922"/>
                  <a:pt x="1244854" y="1148916"/>
                  <a:pt x="1258934" y="1246373"/>
                </a:cubicBezTo>
                <a:cubicBezTo>
                  <a:pt x="1089085" y="1287420"/>
                  <a:pt x="1035653" y="1243257"/>
                  <a:pt x="839289" y="1246373"/>
                </a:cubicBezTo>
                <a:cubicBezTo>
                  <a:pt x="642926" y="1249489"/>
                  <a:pt x="538760" y="1229300"/>
                  <a:pt x="394466" y="1246373"/>
                </a:cubicBezTo>
                <a:cubicBezTo>
                  <a:pt x="250172" y="1263446"/>
                  <a:pt x="173148" y="1227647"/>
                  <a:pt x="0" y="1246373"/>
                </a:cubicBezTo>
                <a:cubicBezTo>
                  <a:pt x="-23313" y="1054276"/>
                  <a:pt x="20776" y="929286"/>
                  <a:pt x="0" y="830915"/>
                </a:cubicBezTo>
                <a:cubicBezTo>
                  <a:pt x="-20776" y="732544"/>
                  <a:pt x="24648" y="523774"/>
                  <a:pt x="0" y="427921"/>
                </a:cubicBezTo>
                <a:cubicBezTo>
                  <a:pt x="-24648" y="332068"/>
                  <a:pt x="23822" y="115617"/>
                  <a:pt x="0" y="0"/>
                </a:cubicBezTo>
                <a:close/>
              </a:path>
            </a:pathLst>
          </a:custGeom>
          <a:noFill/>
          <a:ln>
            <a:solidFill>
              <a:schemeClr val="accent4">
                <a:lumMod val="75000"/>
              </a:schemeClr>
            </a:solidFill>
            <a:prstDash val="solid"/>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descr="Tekstin taustaväri on sininen. Sininen väri vastaa aktiviteetin tasoa 2.">
            <a:extLst>
              <a:ext uri="{FF2B5EF4-FFF2-40B4-BE49-F238E27FC236}">
                <a16:creationId xmlns:a16="http://schemas.microsoft.com/office/drawing/2014/main" id="{798438BD-E4E7-88D2-AC8D-7CDF71840182}"/>
              </a:ext>
            </a:extLst>
          </p:cNvPr>
          <p:cNvSpPr txBox="1"/>
          <p:nvPr/>
        </p:nvSpPr>
        <p:spPr>
          <a:xfrm>
            <a:off x="407874" y="1337031"/>
            <a:ext cx="4992385" cy="5171342"/>
          </a:xfrm>
          <a:prstGeom prst="rect">
            <a:avLst/>
          </a:prstGeom>
          <a:solidFill>
            <a:srgbClr val="62BFD9"/>
          </a:solidFill>
          <a:ln>
            <a:solidFill>
              <a:schemeClr val="accent1">
                <a:lumMod val="40000"/>
                <a:lumOff val="6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Source Sans Pro"/>
              <a:ea typeface="+mn-ea"/>
              <a:cs typeface="+mn-cs"/>
            </a:endParaRPr>
          </a:p>
        </p:txBody>
      </p:sp>
      <p:sp>
        <p:nvSpPr>
          <p:cNvPr id="10" name="Tekstiruutu 9">
            <a:extLst>
              <a:ext uri="{FF2B5EF4-FFF2-40B4-BE49-F238E27FC236}">
                <a16:creationId xmlns:a16="http://schemas.microsoft.com/office/drawing/2014/main" id="{C071AA59-C9B4-1924-5950-9F9FD172A136}"/>
              </a:ext>
            </a:extLst>
          </p:cNvPr>
          <p:cNvSpPr txBox="1"/>
          <p:nvPr/>
        </p:nvSpPr>
        <p:spPr>
          <a:xfrm>
            <a:off x="544529" y="1526468"/>
            <a:ext cx="4696393" cy="486287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Ala- vai yläkoulu</a:t>
            </a:r>
            <a:r>
              <a:rPr lang="fi-FI" sz="1200" b="1" dirty="0">
                <a:solidFill>
                  <a:prstClr val="black"/>
                </a:solidFill>
                <a:latin typeface="Source Sans Pro"/>
              </a:rPr>
              <a:t>:</a:t>
            </a:r>
            <a:r>
              <a:rPr lang="fi-FI" sz="1200" dirty="0">
                <a:solidFill>
                  <a:prstClr val="black"/>
                </a:solidFill>
                <a:latin typeface="Source Sans Pro"/>
              </a:rPr>
              <a:t> Yläkoulu</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Miksi:</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dirty="0">
                <a:latin typeface="Source Sans Pro" panose="020B0503030403020204" pitchFamily="34" charset="0"/>
                <a:ea typeface="Source Sans Pro" panose="020B0503030403020204" pitchFamily="34" charset="0"/>
              </a:rPr>
              <a:t>Taukoliikunta vaikuttaa positiivisesti tehtäviin keskittymiseen ja oppimiseen kiinnittymiseen. Jo yksittäisellä liikkumiskerralla on havaittu olevan välittömiä positiivisia vaikutuksia oppiainekohtaisiin oppimistuloksiin sekä kognitiiviseen toimintaan.</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Yhteys OPS:iin:</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kumimoji="0" lang="fi-FI" sz="1200" i="0" u="none" strike="noStrike" kern="1200" cap="none" spc="0" normalizeH="0" baseline="0" dirty="0">
                <a:ln>
                  <a:noFill/>
                </a:ln>
                <a:solidFill>
                  <a:prstClr val="black"/>
                </a:solidFill>
                <a:effectLst/>
                <a:uLnTx/>
                <a:uFillTx/>
                <a:latin typeface="Source Sans Pro" panose="020B0503030403020204" pitchFamily="34" charset="0"/>
                <a:ea typeface="Source Sans Pro" panose="020B0503030403020204" pitchFamily="34" charset="0"/>
                <a:cs typeface="+mn-cs"/>
              </a:rPr>
              <a:t>T</a:t>
            </a:r>
            <a:r>
              <a:rPr lang="fi-FI" sz="1200" dirty="0">
                <a:latin typeface="Source Sans Pro" panose="020B0503030403020204" pitchFamily="34" charset="0"/>
                <a:ea typeface="Source Sans Pro" panose="020B0503030403020204" pitchFamily="34" charset="0"/>
              </a:rPr>
              <a:t>oimintakulttuurin kehittämistä ohjaavissa periaatteissa painotetaan hyvinvointia, vuorovaikutusta ja monipuolista työskentelyä. Liikkuminen on kirjattu edellä mainittuja periaatteita tukevana tekijänä. Lisäksi työtavoissa painotetaan kokemuksellisia ja toiminnallisia työtapoja, sekä eri aistien käyttöä ja liikkumista lisäämään elämyksellisyyttä ja vahvistamaan motivaatiota. (POPS 2014, Luku 4) </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Missä tilanteessa</a:t>
            </a:r>
            <a:r>
              <a:rPr lang="fi-FI" sz="1200" b="1" dirty="0">
                <a:solidFill>
                  <a:prstClr val="black"/>
                </a:solidFill>
                <a:latin typeface="Source Sans Pro"/>
              </a:rPr>
              <a:t>: </a:t>
            </a:r>
            <a:r>
              <a:rPr lang="fi-FI" sz="1200" dirty="0">
                <a:solidFill>
                  <a:prstClr val="black"/>
                </a:solidFill>
                <a:latin typeface="Source Sans Pro"/>
              </a:rPr>
              <a:t>Luokkahuoneessa oppitunnin aluksi tai tauottamaan opiskelua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Kuinka usein:</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dirty="0">
                <a:solidFill>
                  <a:prstClr val="black"/>
                </a:solidFill>
                <a:latin typeface="Source Sans Pro"/>
              </a:rPr>
              <a:t>Viikoittain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a:defRPr/>
            </a:pPr>
            <a:r>
              <a:rPr lang="fi-FI" sz="1200" b="1" dirty="0">
                <a:solidFill>
                  <a:prstClr val="black"/>
                </a:solidFill>
                <a:latin typeface="Source Sans Pro"/>
              </a:rPr>
              <a:t>Kesto: </a:t>
            </a:r>
            <a:r>
              <a:rPr lang="fi-FI" sz="1200" dirty="0">
                <a:solidFill>
                  <a:prstClr val="black"/>
                </a:solidFill>
                <a:latin typeface="Source Sans Pro"/>
              </a:rPr>
              <a:t>Noin 10 </a:t>
            </a:r>
            <a:r>
              <a:rPr kumimoji="0" lang="fi-FI" sz="1200" i="0" u="none" strike="noStrike" kern="1200" cap="none" spc="0" normalizeH="0" baseline="0" dirty="0">
                <a:ln>
                  <a:noFill/>
                </a:ln>
                <a:solidFill>
                  <a:prstClr val="black"/>
                </a:solidFill>
                <a:effectLst/>
                <a:uLnTx/>
                <a:uFillTx/>
                <a:latin typeface="Source Sans Pro"/>
                <a:ea typeface="+mn-ea"/>
                <a:cs typeface="+mn-cs"/>
              </a:rPr>
              <a:t>minuuttia</a:t>
            </a:r>
            <a:endParaRPr lang="fi-FI" sz="1200" dirty="0">
              <a:solidFill>
                <a:prstClr val="black"/>
              </a:solidFill>
              <a:latin typeface="Source Sans Pro"/>
            </a:endParaRPr>
          </a:p>
          <a:p>
            <a:pPr>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Yksin vai yhdessä</a:t>
            </a:r>
            <a:r>
              <a:rPr lang="fi-FI" sz="1200" b="1" dirty="0">
                <a:solidFill>
                  <a:prstClr val="black"/>
                </a:solidFill>
                <a:latin typeface="Source Sans Pro"/>
              </a:rPr>
              <a:t>:</a:t>
            </a:r>
            <a:r>
              <a:rPr lang="fi-FI" sz="1200" dirty="0">
                <a:solidFill>
                  <a:prstClr val="black"/>
                </a:solidFill>
                <a:latin typeface="Source Sans Pro"/>
              </a:rPr>
              <a:t> Yksin tai pareittain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Aktiviteetin taso (1–3): </a:t>
            </a:r>
            <a:r>
              <a:rPr lang="fi-FI" sz="1200" dirty="0">
                <a:solidFill>
                  <a:prstClr val="black"/>
                </a:solidFill>
                <a:latin typeface="Source Sans Pro"/>
              </a:rPr>
              <a:t>2</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9" name="TextBox 8">
            <a:extLst>
              <a:ext uri="{FF2B5EF4-FFF2-40B4-BE49-F238E27FC236}">
                <a16:creationId xmlns:a16="http://schemas.microsoft.com/office/drawing/2014/main" id="{842D9562-7341-F941-FA2A-656DD5658F15}"/>
              </a:ext>
            </a:extLst>
          </p:cNvPr>
          <p:cNvSpPr txBox="1"/>
          <p:nvPr/>
        </p:nvSpPr>
        <p:spPr>
          <a:xfrm>
            <a:off x="5670733" y="1369623"/>
            <a:ext cx="5940056" cy="5001369"/>
          </a:xfrm>
          <a:prstGeom prst="rect">
            <a:avLst/>
          </a:prstGeom>
          <a:noFill/>
        </p:spPr>
        <p:txBody>
          <a:bodyPr wrap="square" rtlCol="0">
            <a:spAutoFit/>
          </a:bodyPr>
          <a:lstStyle/>
          <a:p>
            <a:pPr marL="0" marR="0" lvl="0" indent="0" algn="l" defTabSz="914400" rtl="0" eaLnBrk="1" fontAlgn="auto" latinLnBrk="0" hangingPunct="1">
              <a:spcBef>
                <a:spcPts val="600"/>
              </a:spcBef>
              <a:spcAft>
                <a:spcPts val="0"/>
              </a:spcAft>
              <a:buClrTx/>
              <a:buSzTx/>
              <a:buFontTx/>
              <a:buNone/>
              <a:tabLst/>
              <a:defRPr/>
            </a:pPr>
            <a:r>
              <a:rPr lang="fi-FI" sz="1200" b="1" dirty="0">
                <a:solidFill>
                  <a:prstClr val="black"/>
                </a:solidFill>
                <a:latin typeface="Source Sans Pro" panose="020B0503030403020204" pitchFamily="34" charset="0"/>
                <a:ea typeface="Source Sans Pro" panose="020B0503030403020204" pitchFamily="34" charset="0"/>
              </a:rPr>
              <a:t>OHJEET OPETTAJALLE</a:t>
            </a:r>
            <a:endParaRPr kumimoji="0" lang="fi-FI" sz="1200" b="1"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endParaRPr>
          </a:p>
          <a:p>
            <a:pPr>
              <a:spcBef>
                <a:spcPts val="600"/>
              </a:spcBef>
            </a:pPr>
            <a:r>
              <a:rPr lang="fi-FI" sz="1200" dirty="0">
                <a:latin typeface="Source Sans Pro" panose="020B0503030403020204" pitchFamily="34" charset="0"/>
                <a:ea typeface="Source Sans Pro" panose="020B0503030403020204" pitchFamily="34" charset="0"/>
              </a:rPr>
              <a:t>Liikkuvan opiskelun materiaali sisältää tietoa vireydestä, vireystilan tunnistamistehtävän ja harjoitusvideoita yli- ja alivireyden säätelyyn.</a:t>
            </a:r>
          </a:p>
          <a:p>
            <a:pPr marL="285750" indent="-285750">
              <a:spcBef>
                <a:spcPts val="600"/>
              </a:spcBef>
              <a:buFont typeface="Arial" panose="020B0604020202020204" pitchFamily="34" charset="0"/>
              <a:buChar char="•"/>
            </a:pPr>
            <a:r>
              <a:rPr lang="fi-FI" sz="1200" dirty="0">
                <a:latin typeface="Source Sans Pro" panose="020B0503030403020204" pitchFamily="34" charset="0"/>
                <a:ea typeface="Source Sans Pro" panose="020B0503030403020204" pitchFamily="34" charset="0"/>
              </a:rPr>
              <a:t>Oppilaiden kanssa voi harjoitella tunnistamaan kehon ja mielen viestejä sekä keskustella harjoittelun hyödyistä hyvinvoinnille ja oppimiselle.</a:t>
            </a:r>
          </a:p>
          <a:p>
            <a:pPr marL="285750" indent="-285750">
              <a:spcBef>
                <a:spcPts val="600"/>
              </a:spcBef>
              <a:buFont typeface="Arial" panose="020B0604020202020204" pitchFamily="34" charset="0"/>
              <a:buChar char="•"/>
            </a:pPr>
            <a:r>
              <a:rPr lang="fi-FI" sz="1200" dirty="0">
                <a:latin typeface="Source Sans Pro" panose="020B0503030403020204" pitchFamily="34" charset="0"/>
                <a:ea typeface="Source Sans Pro" panose="020B0503030403020204" pitchFamily="34" charset="0"/>
              </a:rPr>
              <a:t>Vireystilaa voi arvioida esimerkiksi yhteisellä taululle piirretyllä janalla asteikolla 1–10, johon oppilaat käyvät merkkaamassa oman viivan (1=hyvin alivireinen: surullisuus, apeus, väsymys, hitaus, rauhallisuus, rentoutuneisuus, 10=hyvin ylivireinen: kiireen tuntu, ylivalppaus, ärtyneisyys, innostuminen, iloisuus). </a:t>
            </a:r>
          </a:p>
          <a:p>
            <a:pPr marL="285750" indent="-285750">
              <a:spcBef>
                <a:spcPts val="600"/>
              </a:spcBef>
              <a:buFont typeface="Arial" panose="020B0604020202020204" pitchFamily="34" charset="0"/>
              <a:buChar char="•"/>
            </a:pPr>
            <a:r>
              <a:rPr lang="fi-FI" sz="1200" dirty="0">
                <a:latin typeface="Source Sans Pro" panose="020B0503030403020204" pitchFamily="34" charset="0"/>
                <a:ea typeface="Source Sans Pro" panose="020B0503030403020204" pitchFamily="34" charset="0"/>
              </a:rPr>
              <a:t>Muistisääntö vireystilan säätelyn suunnalle on se, että ylivireisenä ollessamme tarvitsemme hieman jarrua ja alivireisenä kaasua.</a:t>
            </a:r>
          </a:p>
          <a:p>
            <a:pPr marL="285750" indent="-285750">
              <a:spcBef>
                <a:spcPts val="600"/>
              </a:spcBef>
              <a:buFont typeface="Arial" panose="020B0604020202020204" pitchFamily="34" charset="0"/>
              <a:buChar char="•"/>
            </a:pPr>
            <a:endParaRPr lang="fi-FI" sz="1200" dirty="0">
              <a:latin typeface="Source Sans Pro" panose="020B0503030403020204" pitchFamily="34" charset="0"/>
              <a:ea typeface="Source Sans Pro" panose="020B0503030403020204" pitchFamily="34" charset="0"/>
            </a:endParaRPr>
          </a:p>
          <a:p>
            <a:pPr>
              <a:spcBef>
                <a:spcPts val="600"/>
              </a:spcBef>
            </a:pPr>
            <a:r>
              <a:rPr lang="fi-FI" sz="1200" b="1" dirty="0">
                <a:solidFill>
                  <a:srgbClr val="131313"/>
                </a:solidFill>
                <a:latin typeface="Source Sans Pro" panose="020B0503030403020204" pitchFamily="34" charset="0"/>
                <a:ea typeface="Source Sans Pro" panose="020B0503030403020204" pitchFamily="34" charset="0"/>
              </a:rPr>
              <a:t>Linkki materiaaliin: </a:t>
            </a:r>
            <a:r>
              <a:rPr lang="fi-FI" sz="1200" dirty="0">
                <a:latin typeface="Source Sans Pro" panose="020B0503030403020204" pitchFamily="34" charset="0"/>
                <a:ea typeface="Source Sans Pro" panose="020B0503030403020204" pitchFamily="34" charset="0"/>
                <a:hlinkClick r:id="rId5"/>
              </a:rPr>
              <a:t>Harjoitusvideoita ja koulutusmateriaali vireystilan säätelyyn - Liikkuva opiskelu</a:t>
            </a:r>
            <a:endParaRPr lang="fi-FI" sz="1200" dirty="0">
              <a:latin typeface="Source Sans Pro" panose="020B0503030403020204" pitchFamily="34" charset="0"/>
              <a:ea typeface="Source Sans Pro" panose="020B0503030403020204" pitchFamily="34" charset="0"/>
            </a:endParaRPr>
          </a:p>
          <a:p>
            <a:pPr>
              <a:spcBef>
                <a:spcPts val="600"/>
              </a:spcBef>
            </a:pPr>
            <a:endParaRPr lang="fi-FI" sz="1200" dirty="0">
              <a:latin typeface="Source Sans Pro" panose="020B0503030403020204" pitchFamily="34" charset="0"/>
              <a:ea typeface="Source Sans Pro" panose="020B0503030403020204" pitchFamily="34" charset="0"/>
            </a:endParaRPr>
          </a:p>
          <a:p>
            <a:pPr>
              <a:spcBef>
                <a:spcPts val="600"/>
              </a:spcBef>
            </a:pPr>
            <a:r>
              <a:rPr lang="fi-FI" sz="1200" dirty="0">
                <a:latin typeface="Source Sans Pro" panose="020B0503030403020204" pitchFamily="34" charset="0"/>
                <a:ea typeface="Source Sans Pro" panose="020B0503030403020204" pitchFamily="34" charset="0"/>
              </a:rPr>
              <a:t>Reflektio: Arvioikaa harjoituksen jälkeen vireystilaa uudestaan. Keskustelkaa vieruskaverin kanssa tai yhteisesti siitä, miltä harjoitus tuntui ja millainen olo siitä tuli? Voitte tehdä myös yhteisen jana-arvioinnin uudestaan ja tarkastella muutosta ryhmätasolla.</a:t>
            </a:r>
          </a:p>
          <a:p>
            <a:pPr>
              <a:spcBef>
                <a:spcPts val="600"/>
              </a:spcBef>
            </a:pPr>
            <a:endParaRPr lang="fi-FI" sz="1200" dirty="0">
              <a:latin typeface="Source Sans Pro" panose="020B0503030403020204" pitchFamily="34" charset="0"/>
              <a:ea typeface="Source Sans Pro" panose="020B0503030403020204" pitchFamily="34" charset="0"/>
            </a:endParaRPr>
          </a:p>
          <a:p>
            <a:pPr>
              <a:spcBef>
                <a:spcPts val="600"/>
              </a:spcBef>
            </a:pPr>
            <a:r>
              <a:rPr lang="fi-FI" sz="1200" dirty="0">
                <a:latin typeface="Source Sans Pro" panose="020B0503030403020204" pitchFamily="34" charset="0"/>
                <a:ea typeface="Source Sans Pro" panose="020B0503030403020204" pitchFamily="34" charset="0"/>
              </a:rPr>
              <a:t>Kun harjoitukset tulevat tutuiksi ja oppilaat ymmärtävät niiden merkityksen, niitä voi olla helpompi tehdä myös omatoimisesti. </a:t>
            </a:r>
          </a:p>
          <a:p>
            <a:pPr>
              <a:spcBef>
                <a:spcPts val="600"/>
              </a:spcBef>
            </a:pPr>
            <a:endParaRPr lang="fi-FI" sz="1200" dirty="0">
              <a:solidFill>
                <a:srgbClr val="131313"/>
              </a:solidFill>
              <a:latin typeface="Source Sans Pro" panose="020B0503030403020204" pitchFamily="34" charset="0"/>
              <a:ea typeface="Source Sans Pro" panose="020B0503030403020204" pitchFamily="34" charset="0"/>
            </a:endParaRPr>
          </a:p>
        </p:txBody>
      </p:sp>
      <p:sp>
        <p:nvSpPr>
          <p:cNvPr id="2" name="TextBox 5">
            <a:extLst>
              <a:ext uri="{FF2B5EF4-FFF2-40B4-BE49-F238E27FC236}">
                <a16:creationId xmlns:a16="http://schemas.microsoft.com/office/drawing/2014/main" id="{9A152C5C-BE5E-C19D-705D-36D646A23FE9}"/>
              </a:ext>
            </a:extLst>
          </p:cNvPr>
          <p:cNvSpPr txBox="1"/>
          <p:nvPr/>
        </p:nvSpPr>
        <p:spPr>
          <a:xfrm>
            <a:off x="5670733" y="6256967"/>
            <a:ext cx="6208312"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Lähde: </a:t>
            </a:r>
            <a:r>
              <a:rPr lang="fi-FI" sz="1200" dirty="0">
                <a:solidFill>
                  <a:prstClr val="black"/>
                </a:solidFill>
                <a:latin typeface="Source Sans Pro"/>
                <a:hlinkClick r:id="rId6"/>
              </a:rPr>
              <a:t>www.liikkuvaopiskelu.fi</a:t>
            </a:r>
            <a:r>
              <a:rPr lang="fi-FI" sz="1200" dirty="0">
                <a:solidFill>
                  <a:prstClr val="black"/>
                </a:solidFill>
                <a:latin typeface="Source Sans Pro"/>
              </a:rPr>
              <a:t> </a:t>
            </a:r>
            <a:endParaRPr kumimoji="0" lang="fi-FI" sz="1200" b="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endParaRPr>
          </a:p>
        </p:txBody>
      </p:sp>
    </p:spTree>
    <p:extLst>
      <p:ext uri="{BB962C8B-B14F-4D97-AF65-F5344CB8AC3E}">
        <p14:creationId xmlns:p14="http://schemas.microsoft.com/office/powerpoint/2010/main" val="27303238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hoolWell-hankkeen logo.">
            <a:extLst>
              <a:ext uri="{FF2B5EF4-FFF2-40B4-BE49-F238E27FC236}">
                <a16:creationId xmlns:a16="http://schemas.microsoft.com/office/drawing/2014/main" id="{10027E97-679A-02AE-A5E8-B73CC532E7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8000" y="168823"/>
            <a:ext cx="1306946" cy="1311303"/>
          </a:xfrm>
          <a:prstGeom prst="rect">
            <a:avLst/>
          </a:prstGeom>
        </p:spPr>
      </p:pic>
      <p:sp>
        <p:nvSpPr>
          <p:cNvPr id="2" name="Title 1">
            <a:extLst>
              <a:ext uri="{FF2B5EF4-FFF2-40B4-BE49-F238E27FC236}">
                <a16:creationId xmlns:a16="http://schemas.microsoft.com/office/drawing/2014/main" id="{C3C76A64-7704-7DA5-ADB3-1505E7989FEB}"/>
              </a:ext>
            </a:extLst>
          </p:cNvPr>
          <p:cNvSpPr>
            <a:spLocks noGrp="1"/>
          </p:cNvSpPr>
          <p:nvPr>
            <p:ph type="ctrTitle"/>
          </p:nvPr>
        </p:nvSpPr>
        <p:spPr/>
        <p:txBody>
          <a:bodyPr>
            <a:normAutofit/>
          </a:bodyPr>
          <a:lstStyle/>
          <a:p>
            <a:r>
              <a:rPr lang="fi-FI" sz="4800" b="1" noProof="0" dirty="0">
                <a:latin typeface="Source Sans Pro" panose="020B0503030403020204" pitchFamily="34" charset="0"/>
                <a:ea typeface="Source Sans Pro" panose="020B0503030403020204" pitchFamily="34" charset="0"/>
              </a:rPr>
              <a:t>Liikkumista </a:t>
            </a:r>
            <a:r>
              <a:rPr lang="fi-FI" sz="4800" b="1" noProof="1">
                <a:latin typeface="Source Sans Pro" panose="020B0503030403020204" pitchFamily="34" charset="0"/>
                <a:ea typeface="Source Sans Pro" panose="020B0503030403020204" pitchFamily="34" charset="0"/>
              </a:rPr>
              <a:t>sisältävät</a:t>
            </a:r>
            <a:r>
              <a:rPr lang="fi-FI" sz="4800" b="1" dirty="0">
                <a:latin typeface="Source Sans Pro" panose="020B0503030403020204" pitchFamily="34" charset="0"/>
                <a:ea typeface="Source Sans Pro" panose="020B0503030403020204" pitchFamily="34" charset="0"/>
              </a:rPr>
              <a:t> tauot, </a:t>
            </a:r>
            <a:br>
              <a:rPr lang="fi-FI" sz="4800" b="1" dirty="0">
                <a:latin typeface="Source Sans Pro" panose="020B0503030403020204" pitchFamily="34" charset="0"/>
                <a:ea typeface="Source Sans Pro" panose="020B0503030403020204" pitchFamily="34" charset="0"/>
              </a:rPr>
            </a:br>
            <a:r>
              <a:rPr lang="fi-FI" sz="4800" b="1" dirty="0">
                <a:latin typeface="Source Sans Pro" panose="020B0503030403020204" pitchFamily="34" charset="0"/>
                <a:ea typeface="Source Sans Pro" panose="020B0503030403020204" pitchFamily="34" charset="0"/>
              </a:rPr>
              <a:t>Taso 3</a:t>
            </a:r>
            <a:endParaRPr lang="fi-FI" sz="4800" b="1" noProof="0" dirty="0">
              <a:latin typeface="Source Sans Pro" panose="020B0503030403020204" pitchFamily="34" charset="0"/>
              <a:ea typeface="Source Sans Pro" panose="020B0503030403020204" pitchFamily="34" charset="0"/>
            </a:endParaRPr>
          </a:p>
        </p:txBody>
      </p:sp>
    </p:spTree>
    <p:extLst>
      <p:ext uri="{BB962C8B-B14F-4D97-AF65-F5344CB8AC3E}">
        <p14:creationId xmlns:p14="http://schemas.microsoft.com/office/powerpoint/2010/main" val="31571394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7DF193-EA92-9590-8F8D-36578847FBA7}"/>
            </a:ext>
          </a:extLst>
        </p:cNvPr>
        <p:cNvGrpSpPr/>
        <p:nvPr/>
      </p:nvGrpSpPr>
      <p:grpSpPr>
        <a:xfrm>
          <a:off x="0" y="0"/>
          <a:ext cx="0" cy="0"/>
          <a:chOff x="0" y="0"/>
          <a:chExt cx="0" cy="0"/>
        </a:xfrm>
      </p:grpSpPr>
      <p:sp>
        <p:nvSpPr>
          <p:cNvPr id="8" name="Lähde">
            <a:extLst>
              <a:ext uri="{FF2B5EF4-FFF2-40B4-BE49-F238E27FC236}">
                <a16:creationId xmlns:a16="http://schemas.microsoft.com/office/drawing/2014/main" id="{8B6140AA-B5B0-E0D6-1D19-353DFE9578EE}"/>
              </a:ext>
            </a:extLst>
          </p:cNvPr>
          <p:cNvSpPr txBox="1"/>
          <p:nvPr/>
        </p:nvSpPr>
        <p:spPr>
          <a:xfrm>
            <a:off x="5670732" y="6294091"/>
            <a:ext cx="6208312" cy="276999"/>
          </a:xfrm>
          <a:prstGeom prst="rect">
            <a:avLst/>
          </a:prstGeom>
          <a:noFill/>
        </p:spPr>
        <p:txBody>
          <a:bodyPr wrap="square" lIns="91440" tIns="45720" rIns="91440" bIns="45720" rtlCol="0" anchor="t">
            <a:spAutoFit/>
          </a:bodyPr>
          <a:lstStyle/>
          <a:p>
            <a:pPr>
              <a:defRPr/>
            </a:pPr>
            <a:r>
              <a:rPr kumimoji="0" lang="fi-FI" sz="1200" b="0" i="0" u="none" strike="noStrike" kern="1200" cap="none" spc="0" normalizeH="0" baseline="0" noProof="0" dirty="0">
                <a:ln>
                  <a:noFill/>
                </a:ln>
                <a:solidFill>
                  <a:prstClr val="black"/>
                </a:solidFill>
                <a:effectLst/>
                <a:uLnTx/>
                <a:uFillTx/>
                <a:latin typeface="Source Sans Pro"/>
                <a:ea typeface="+mn-ea"/>
                <a:cs typeface="+mn-cs"/>
              </a:rPr>
              <a:t>Lähde</a:t>
            </a:r>
            <a:r>
              <a:rPr lang="fi-FI" sz="1200" dirty="0">
                <a:solidFill>
                  <a:prstClr val="black"/>
                </a:solidFill>
                <a:latin typeface="Source Sans Pro"/>
              </a:rPr>
              <a:t>:</a:t>
            </a:r>
            <a:r>
              <a:rPr lang="en-US" sz="1200" dirty="0">
                <a:solidFill>
                  <a:prstClr val="black"/>
                </a:solidFill>
                <a:latin typeface="Source Sans Pro"/>
              </a:rPr>
              <a:t> </a:t>
            </a:r>
            <a:r>
              <a:rPr lang="en-US" sz="1100" dirty="0">
                <a:solidFill>
                  <a:prstClr val="black"/>
                </a:solidFill>
                <a:latin typeface="Aptos"/>
                <a:hlinkClick r:id="rId3">
                  <a:extLst>
                    <a:ext uri="{A12FA001-AC4F-418D-AE19-62706E023703}">
                      <ahyp:hlinkClr xmlns:ahyp="http://schemas.microsoft.com/office/drawing/2018/hyperlinkcolor" val="tx"/>
                    </a:ext>
                  </a:extLst>
                </a:hlinkClick>
              </a:rPr>
              <a:t>verkkoon_liikuntabreikit_2021.pdf (liikkuvakoulu.fi)</a:t>
            </a:r>
            <a:endParaRPr kumimoji="0" lang="en-US" sz="1200" b="0" i="0" u="none" strike="noStrike" kern="1200" cap="none" spc="0" normalizeH="0" baseline="0" noProof="1">
              <a:ln>
                <a:noFill/>
              </a:ln>
              <a:solidFill>
                <a:prstClr val="black"/>
              </a:solidFill>
              <a:effectLst/>
              <a:uLnTx/>
              <a:uFillTx/>
              <a:latin typeface="Source Sans Pro"/>
              <a:ea typeface="+mn-ea"/>
              <a:cs typeface="+mn-cs"/>
            </a:endParaRPr>
          </a:p>
        </p:txBody>
      </p:sp>
      <p:sp>
        <p:nvSpPr>
          <p:cNvPr id="2" name="Teksti oikealla (ohjeet opettajalle)">
            <a:extLst>
              <a:ext uri="{FF2B5EF4-FFF2-40B4-BE49-F238E27FC236}">
                <a16:creationId xmlns:a16="http://schemas.microsoft.com/office/drawing/2014/main" id="{9FAF48F6-5390-1E93-E950-5D658BFBDB36}"/>
              </a:ext>
            </a:extLst>
          </p:cNvPr>
          <p:cNvSpPr txBox="1"/>
          <p:nvPr/>
        </p:nvSpPr>
        <p:spPr>
          <a:xfrm>
            <a:off x="5670732" y="1369623"/>
            <a:ext cx="6208311" cy="442332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OHJEET OPETTAJALLE (jatkuu seuraavalla dialla)</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Lue tarinaa oppilaille ja liikkukaa tarinan mukaan. </a:t>
            </a:r>
            <a:r>
              <a:rPr kumimoji="0" lang="fi-FI" sz="1200" b="0" i="0" u="none" strike="noStrike" kern="1200" cap="none" spc="0" normalizeH="0" baseline="0" noProof="0" dirty="0">
                <a:ln>
                  <a:noFill/>
                </a:ln>
                <a:solidFill>
                  <a:prstClr val="black"/>
                </a:solidFill>
                <a:effectLst/>
                <a:uLnTx/>
                <a:uFillTx/>
                <a:latin typeface="Source Sans Pro"/>
                <a:ea typeface="+mn-ea"/>
                <a:cs typeface="+mn-cs"/>
              </a:rPr>
              <a:t>Pidä tarinan lomassa taukoja lukemisesta, jotta oppilaat ehtivät tehdä liikkeitä muutamia kertoja. </a:t>
            </a:r>
            <a:endParaRPr lang="fi-FI" sz="1200" dirty="0">
              <a:solidFill>
                <a:prstClr val="black"/>
              </a:solidFill>
              <a:latin typeface="Source Sans Pro"/>
            </a:endParaRPr>
          </a:p>
          <a:p>
            <a:pPr marL="0" marR="0" lvl="0" indent="0" algn="l" defTabSz="914400" rtl="0" eaLnBrk="1" fontAlgn="auto" latinLnBrk="0" hangingPunct="1">
              <a:lnSpc>
                <a:spcPct val="150000"/>
              </a:lnSpc>
              <a:spcBef>
                <a:spcPts val="1000"/>
              </a:spcBef>
              <a:spcAft>
                <a:spcPts val="0"/>
              </a:spcAft>
              <a:buClrTx/>
              <a:buSzTx/>
              <a:buFontTx/>
              <a:buNone/>
              <a:tabLst/>
              <a:defRPr/>
            </a:pPr>
            <a:r>
              <a:rPr kumimoji="0" lang="fi-FI" sz="1200" b="0" i="0" u="none" strike="noStrike" kern="1200" cap="none" spc="0" normalizeH="0" baseline="0" noProof="0" dirty="0">
                <a:ln>
                  <a:noFill/>
                </a:ln>
                <a:solidFill>
                  <a:prstClr val="black"/>
                </a:solidFill>
                <a:effectLst/>
                <a:uLnTx/>
                <a:uFillTx/>
                <a:latin typeface="Source Sans Pro"/>
                <a:ea typeface="Source Sans Pro"/>
                <a:cs typeface="+mn-cs"/>
              </a:rPr>
              <a:t>”Eetu ja Emma ovat iltakävelyllä </a:t>
            </a:r>
            <a:r>
              <a:rPr kumimoji="0" lang="fi-FI" sz="1200" b="1" i="1" u="none" strike="noStrike" kern="1200" cap="none" spc="0" normalizeH="0" baseline="0" noProof="0" dirty="0">
                <a:ln>
                  <a:noFill/>
                </a:ln>
                <a:solidFill>
                  <a:prstClr val="black"/>
                </a:solidFill>
                <a:effectLst/>
                <a:uLnTx/>
                <a:uFillTx/>
                <a:latin typeface="Source Sans Pro"/>
                <a:ea typeface="Source Sans Pro"/>
                <a:cs typeface="+mn-cs"/>
              </a:rPr>
              <a:t>(Kävellään paikallaan).</a:t>
            </a:r>
            <a:r>
              <a:rPr kumimoji="0" lang="fi-FI" sz="1200" b="0" i="0" u="none" strike="noStrike" kern="1200" cap="none" spc="0" normalizeH="0" baseline="0" noProof="0" dirty="0">
                <a:ln>
                  <a:noFill/>
                </a:ln>
                <a:solidFill>
                  <a:prstClr val="black"/>
                </a:solidFill>
                <a:effectLst/>
                <a:uLnTx/>
                <a:uFillTx/>
                <a:latin typeface="Source Sans Pro"/>
                <a:ea typeface="Source Sans Pro"/>
                <a:cs typeface="+mn-cs"/>
              </a:rPr>
              <a:t> Syysilta alkaa hämärtyä ja ilma kylmenee niin, että uloshengitys höyryää </a:t>
            </a:r>
            <a:r>
              <a:rPr kumimoji="0" lang="fi-FI" sz="1200" b="1" i="1" u="none" strike="noStrike" kern="1200" cap="none" spc="0" normalizeH="0" baseline="0" noProof="0" dirty="0">
                <a:ln>
                  <a:noFill/>
                </a:ln>
                <a:solidFill>
                  <a:prstClr val="black"/>
                </a:solidFill>
                <a:effectLst/>
                <a:uLnTx/>
                <a:uFillTx/>
                <a:latin typeface="Source Sans Pro"/>
                <a:ea typeface="Source Sans Pro"/>
                <a:cs typeface="+mn-cs"/>
              </a:rPr>
              <a:t>(Hengitellään samalla syvään ja rauhallisesti sisään ja ulos)</a:t>
            </a:r>
            <a:r>
              <a:rPr kumimoji="0" lang="fi-FI" sz="1200" b="0" i="0" u="none" strike="noStrike" kern="1200" cap="none" spc="0" normalizeH="0" baseline="0" noProof="0" dirty="0">
                <a:ln>
                  <a:noFill/>
                </a:ln>
                <a:solidFill>
                  <a:prstClr val="black"/>
                </a:solidFill>
                <a:effectLst/>
                <a:uLnTx/>
                <a:uFillTx/>
                <a:latin typeface="Source Sans Pro"/>
                <a:ea typeface="Source Sans Pro"/>
                <a:cs typeface="+mn-cs"/>
              </a:rPr>
              <a:t>. Jotta autoilijat ja muut liikenteessä olevat näkisivät heidät, he heiluttelevat käsiään ympäri, mikä saa heijastimet vilkkumaan valoissa (</a:t>
            </a:r>
            <a:r>
              <a:rPr kumimoji="0" lang="fi-FI" sz="1200" b="1" i="1" u="none" strike="noStrike" kern="1200" cap="none" spc="0" normalizeH="0" baseline="0" noProof="0" dirty="0">
                <a:ln>
                  <a:noFill/>
                </a:ln>
                <a:solidFill>
                  <a:prstClr val="black"/>
                </a:solidFill>
                <a:effectLst/>
                <a:uLnTx/>
                <a:uFillTx/>
                <a:latin typeface="Source Sans Pro"/>
                <a:ea typeface="Source Sans Pro"/>
                <a:cs typeface="+mn-cs"/>
              </a:rPr>
              <a:t>Pyöritellään käsiä samalla kun kävellään, kokeilkaa eri suuntiin).</a:t>
            </a:r>
            <a:r>
              <a:rPr kumimoji="0" lang="fi-FI" sz="1200" b="0" i="0" u="none" strike="noStrike" kern="1200" cap="none" spc="0" normalizeH="0" baseline="0" noProof="0" dirty="0">
                <a:ln>
                  <a:noFill/>
                </a:ln>
                <a:solidFill>
                  <a:prstClr val="black"/>
                </a:solidFill>
                <a:effectLst/>
                <a:uLnTx/>
                <a:uFillTx/>
                <a:latin typeface="Source Sans Pro"/>
                <a:ea typeface="Source Sans Pro"/>
                <a:cs typeface="+mn-cs"/>
              </a:rPr>
              <a:t> Eilen on satanut vettä, ja lapsista on kiva hyppiä kuralätäköstä toiseen </a:t>
            </a:r>
            <a:r>
              <a:rPr kumimoji="0" lang="fi-FI" sz="1200" b="1" i="1" u="none" strike="noStrike" kern="1200" cap="none" spc="0" normalizeH="0" baseline="0" noProof="0" dirty="0">
                <a:ln>
                  <a:noFill/>
                </a:ln>
                <a:solidFill>
                  <a:prstClr val="black"/>
                </a:solidFill>
                <a:effectLst/>
                <a:uLnTx/>
                <a:uFillTx/>
                <a:latin typeface="Source Sans Pro"/>
                <a:ea typeface="Source Sans Pro"/>
                <a:cs typeface="+mn-cs"/>
              </a:rPr>
              <a:t>(Hypitään sivulta sivulle). </a:t>
            </a:r>
            <a:r>
              <a:rPr kumimoji="0" lang="fi-FI" sz="1200" b="0" i="0" u="none" strike="noStrike" kern="1200" cap="none" spc="0" normalizeH="0" baseline="0" noProof="0" dirty="0">
                <a:ln>
                  <a:noFill/>
                </a:ln>
                <a:solidFill>
                  <a:prstClr val="black"/>
                </a:solidFill>
                <a:effectLst/>
                <a:uLnTx/>
                <a:uFillTx/>
                <a:latin typeface="Source Sans Pro"/>
                <a:ea typeface="Source Sans Pro"/>
                <a:cs typeface="+mn-cs"/>
              </a:rPr>
              <a:t>Onneksi on kumisaappaat jalassa! Jotkut lätäköistä ovat hieman jäätyneet ja rasahtavat mukavasti jalan alla. Välillä joutuu hyppimään saman lätäkön päällä useamman kerran, jotta koko jää rikkoutuu </a:t>
            </a:r>
            <a:r>
              <a:rPr kumimoji="0" lang="fi-FI" sz="1200" b="1" i="1" u="none" strike="noStrike" kern="1200" cap="none" spc="0" normalizeH="0" baseline="0" noProof="0" dirty="0">
                <a:ln>
                  <a:noFill/>
                </a:ln>
                <a:solidFill>
                  <a:prstClr val="black"/>
                </a:solidFill>
                <a:effectLst/>
                <a:uLnTx/>
                <a:uFillTx/>
                <a:latin typeface="Source Sans Pro"/>
                <a:ea typeface="Source Sans Pro"/>
                <a:cs typeface="+mn-cs"/>
              </a:rPr>
              <a:t>(Jatketaan hyppyjä)</a:t>
            </a:r>
            <a:r>
              <a:rPr kumimoji="0" lang="fi-FI" sz="1200" b="0" i="0" u="none" strike="noStrike" kern="1200" cap="none" spc="0" normalizeH="0" baseline="0" noProof="0" dirty="0">
                <a:ln>
                  <a:noFill/>
                </a:ln>
                <a:solidFill>
                  <a:prstClr val="black"/>
                </a:solidFill>
                <a:effectLst/>
                <a:uLnTx/>
                <a:uFillTx/>
                <a:latin typeface="Source Sans Pro"/>
                <a:ea typeface="Source Sans Pro"/>
                <a:cs typeface="+mn-cs"/>
              </a:rPr>
              <a:t>. Hämärtyvä kotimetsä kutsuu oikaisemaan metsän läpi, ja lapset ryntäävät metsään. </a:t>
            </a:r>
            <a:r>
              <a:rPr kumimoji="0" lang="fi-FI" sz="1200" b="1" i="1" u="none" strike="noStrike" kern="1200" cap="none" spc="0" normalizeH="0" baseline="0" noProof="0" dirty="0">
                <a:ln>
                  <a:noFill/>
                </a:ln>
                <a:solidFill>
                  <a:prstClr val="black"/>
                </a:solidFill>
                <a:effectLst/>
                <a:uLnTx/>
                <a:uFillTx/>
                <a:latin typeface="Source Sans Pro"/>
                <a:ea typeface="Source Sans Pro"/>
                <a:cs typeface="+mn-cs"/>
              </a:rPr>
              <a:t>(Lähdetään juoksemaan paikallaan).</a:t>
            </a:r>
            <a:r>
              <a:rPr kumimoji="0" lang="fi-FI" sz="1200" b="0" i="0" u="none" strike="noStrike" kern="1200" cap="none" spc="0" normalizeH="0" baseline="0" noProof="0" dirty="0">
                <a:ln>
                  <a:noFill/>
                </a:ln>
                <a:solidFill>
                  <a:prstClr val="black"/>
                </a:solidFill>
                <a:effectLst/>
                <a:uLnTx/>
                <a:uFillTx/>
                <a:latin typeface="Source Sans Pro"/>
                <a:ea typeface="Source Sans Pro"/>
                <a:cs typeface="+mn-cs"/>
              </a:rPr>
              <a:t> Heidän täytyy kulkea kyyryssä, etteivät puiden oksat raavi </a:t>
            </a:r>
            <a:r>
              <a:rPr kumimoji="0" lang="fi-FI" sz="1200" b="1" i="1" u="none" strike="noStrike" kern="1200" cap="none" spc="0" normalizeH="0" baseline="0" noProof="0" dirty="0">
                <a:ln>
                  <a:noFill/>
                </a:ln>
                <a:solidFill>
                  <a:prstClr val="black"/>
                </a:solidFill>
                <a:effectLst/>
                <a:uLnTx/>
                <a:uFillTx/>
                <a:latin typeface="Source Sans Pro"/>
                <a:ea typeface="Source Sans Pro"/>
                <a:cs typeface="+mn-cs"/>
              </a:rPr>
              <a:t>(Kävellään paikallaan polvet koukussa).</a:t>
            </a:r>
            <a:r>
              <a:rPr kumimoji="0" lang="fi-FI" sz="1200" b="0" i="0" u="none" strike="noStrike" kern="1200" cap="none" spc="0" normalizeH="0" baseline="0" noProof="0" dirty="0">
                <a:ln>
                  <a:noFill/>
                </a:ln>
                <a:solidFill>
                  <a:prstClr val="black"/>
                </a:solidFill>
                <a:effectLst/>
                <a:uLnTx/>
                <a:uFillTx/>
                <a:latin typeface="Source Sans Pro"/>
                <a:ea typeface="Source Sans Pro"/>
                <a:cs typeface="+mn-cs"/>
              </a:rPr>
              <a:t> Maastossa on myös kuoppia, kiviä, risuja, ja sitten taas puiden oksia, joten lapset hyppivät ja kyykkäävät vuorotellen varoakseen esteitä </a:t>
            </a:r>
            <a:r>
              <a:rPr kumimoji="0" lang="fi-FI" sz="1200" b="1" i="1" u="none" strike="noStrike" kern="1200" cap="none" spc="0" normalizeH="0" baseline="0" noProof="0" dirty="0">
                <a:ln>
                  <a:noFill/>
                </a:ln>
                <a:solidFill>
                  <a:prstClr val="black"/>
                </a:solidFill>
                <a:effectLst/>
                <a:uLnTx/>
                <a:uFillTx/>
                <a:latin typeface="Source Sans Pro"/>
                <a:ea typeface="Source Sans Pro"/>
                <a:cs typeface="+mn-cs"/>
              </a:rPr>
              <a:t>(Käydään kyykyssä ja hypätään ylös, toistetaan muutaman kerran). </a:t>
            </a:r>
            <a:endParaRPr kumimoji="0" lang="fi-FI" sz="12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7" name="Taustaväri" descr="Tekstin taustaväri on keltainen. Keltainen väri vastaa aktiviteetin tasoa 3.">
            <a:extLst>
              <a:ext uri="{FF2B5EF4-FFF2-40B4-BE49-F238E27FC236}">
                <a16:creationId xmlns:a16="http://schemas.microsoft.com/office/drawing/2014/main" id="{4802DB8D-3209-7F10-114E-2178256BB688}"/>
              </a:ext>
            </a:extLst>
          </p:cNvPr>
          <p:cNvSpPr txBox="1"/>
          <p:nvPr/>
        </p:nvSpPr>
        <p:spPr>
          <a:xfrm>
            <a:off x="407874" y="1337031"/>
            <a:ext cx="4992385" cy="5171342"/>
          </a:xfrm>
          <a:prstGeom prst="rect">
            <a:avLst/>
          </a:prstGeom>
          <a:solidFill>
            <a:srgbClr val="FCF169"/>
          </a:solidFill>
          <a:ln>
            <a:solidFill>
              <a:srgbClr val="FCF169"/>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Source Sans Pro"/>
              <a:ea typeface="+mn-ea"/>
              <a:cs typeface="+mn-cs"/>
            </a:endParaRPr>
          </a:p>
        </p:txBody>
      </p:sp>
      <p:sp>
        <p:nvSpPr>
          <p:cNvPr id="10" name="Teksti vasemmalla">
            <a:extLst>
              <a:ext uri="{FF2B5EF4-FFF2-40B4-BE49-F238E27FC236}">
                <a16:creationId xmlns:a16="http://schemas.microsoft.com/office/drawing/2014/main" id="{A4B2B0D6-DFF5-66C0-FB03-BD9440BDC302}"/>
              </a:ext>
            </a:extLst>
          </p:cNvPr>
          <p:cNvSpPr txBox="1"/>
          <p:nvPr/>
        </p:nvSpPr>
        <p:spPr>
          <a:xfrm>
            <a:off x="544530" y="1526468"/>
            <a:ext cx="4726508" cy="5047536"/>
          </a:xfrm>
          <a:prstGeom prst="rect">
            <a:avLst/>
          </a:prstGeom>
          <a:noFill/>
        </p:spPr>
        <p:txBody>
          <a:bodyPr wrap="square" rtlCol="0">
            <a:spAutoFit/>
          </a:bodyPr>
          <a:lstStyle/>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Ala- vai yläkoulu</a:t>
            </a:r>
            <a:r>
              <a:rPr lang="fi-FI" sz="1200" b="1" dirty="0">
                <a:solidFill>
                  <a:prstClr val="black"/>
                </a:solidFill>
                <a:latin typeface="Source Sans Pro"/>
              </a:rPr>
              <a:t>:</a:t>
            </a:r>
            <a:r>
              <a:rPr lang="fi-FI" sz="1200" dirty="0">
                <a:solidFill>
                  <a:prstClr val="black"/>
                </a:solidFill>
                <a:latin typeface="Source Sans Pro"/>
              </a:rPr>
              <a:t> Molemmat</a:t>
            </a:r>
            <a:endParaRPr lang="fi-FI" sz="1200" dirty="0">
              <a:solidFill>
                <a:prstClr val="black"/>
              </a:solidFill>
              <a:latin typeface="Source Sans Pro"/>
              <a:ea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Miksi:</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dirty="0">
                <a:solidFill>
                  <a:prstClr val="black"/>
                </a:solidFill>
                <a:latin typeface="Source Sans Pro"/>
              </a:rPr>
              <a:t>Taukoliikunta vaikuttaa positiivisesti tehtäviin keskittymiseen ja oppimiseen kiinnittymiseen. Jo yksittäisellä liikkumiskerralla on havaittu olevan välittömiä positiivisia vaikutuksia oppiainekohtaisiin oppimistuloksiin sekä kognitiiviseen toimintaan. Tarinoissa</a:t>
            </a:r>
            <a:r>
              <a:rPr lang="fi-FI" sz="1200" dirty="0">
                <a:solidFill>
                  <a:prstClr val="black"/>
                </a:solidFill>
                <a:latin typeface="Source Sans Pro"/>
                <a:ea typeface="Source Sans Pro"/>
                <a:cs typeface="+mn-lt"/>
              </a:rPr>
              <a:t> oppilaat harjoittelevat samalla tietoista läsnäoloa ja huomion säätelyä. Tarinat</a:t>
            </a:r>
            <a:r>
              <a:rPr lang="fi-FI" sz="1200" dirty="0">
                <a:solidFill>
                  <a:prstClr val="black"/>
                </a:solidFill>
                <a:ea typeface="+mn-lt"/>
                <a:cs typeface="+mn-lt"/>
              </a:rPr>
              <a:t> auttavat huomion suuntaamisessa tilaan ja hetkeen.</a:t>
            </a:r>
            <a:endParaRPr lang="fi-FI" sz="1200" dirty="0">
              <a:solidFill>
                <a:prstClr val="black"/>
              </a:solidFill>
              <a:latin typeface="Source Sans Pro" panose="020B0503030403020204" pitchFamily="34" charset="0"/>
              <a:ea typeface="Source Sans Pro" panose="020B0503030403020204" pitchFamily="34" charset="0"/>
            </a:endParaRPr>
          </a:p>
          <a:p>
            <a:pPr>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Yhteys OPS:iin:</a:t>
            </a:r>
            <a:r>
              <a:rPr kumimoji="0" lang="fi-FI" sz="1200" i="0" u="none" strike="noStrike" kern="1200" cap="none" spc="0" normalizeH="0" baseline="0" dirty="0">
                <a:ln>
                  <a:noFill/>
                </a:ln>
                <a:solidFill>
                  <a:prstClr val="black"/>
                </a:solidFill>
                <a:effectLst/>
                <a:uLnTx/>
                <a:uFillTx/>
                <a:latin typeface="Source Sans Pro"/>
                <a:ea typeface="+mn-ea"/>
                <a:cs typeface="+mn-cs"/>
              </a:rPr>
              <a:t> Toimintakulttuurin kehittämistä ohjaavissa periaatteissa painotetaan hyvinvointia, vuorovaikutusta ja monipuolista työskentelyä. Liikkuminen on kirjattu edellä mainittuja periaatteita tukevana tekijänä. Lisäksi työtavoissa painotetaan kokemuksellisia ja toiminnallisia työtapoja, sekä eri aistien käyttöä ja liikkumista lisäämään elämyksellisyyttä ja vahvistamaan motivaatiota. (POPS 2014, Luku 4) ​</a:t>
            </a:r>
            <a:endParaRPr lang="fi-FI" sz="1200" i="0" u="none" strike="noStrike" kern="1200" cap="none" spc="0" normalizeH="0" baseline="0" dirty="0">
              <a:ln>
                <a:noFill/>
              </a:ln>
              <a:solidFill>
                <a:prstClr val="black"/>
              </a:solidFill>
              <a:effectLst/>
              <a:uLnTx/>
              <a:uFillTx/>
              <a:latin typeface="Source Sans Pro"/>
              <a:ea typeface="Source Sans Pro"/>
            </a:endParaRPr>
          </a:p>
          <a:p>
            <a:pPr>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Missä tilanteessa</a:t>
            </a:r>
            <a:r>
              <a:rPr lang="fi-FI" sz="1200" b="1" dirty="0">
                <a:solidFill>
                  <a:prstClr val="black"/>
                </a:solidFill>
                <a:latin typeface="Source Sans Pro"/>
              </a:rPr>
              <a:t>: </a:t>
            </a:r>
            <a:r>
              <a:rPr lang="fi-FI" sz="1200" dirty="0">
                <a:solidFill>
                  <a:prstClr val="black"/>
                </a:solidFill>
                <a:latin typeface="Source Sans Pro"/>
              </a:rPr>
              <a:t>Eri oppitunneilla katkaisemaan </a:t>
            </a:r>
            <a:r>
              <a:rPr lang="fi-FI" sz="1200" noProof="1">
                <a:solidFill>
                  <a:prstClr val="black"/>
                </a:solidFill>
                <a:latin typeface="Source Sans Pro"/>
              </a:rPr>
              <a:t>paikaallaanoloa</a:t>
            </a:r>
            <a:r>
              <a:rPr lang="fi-FI" sz="1200" dirty="0">
                <a:solidFill>
                  <a:prstClr val="black"/>
                </a:solidFill>
                <a:latin typeface="Source Sans Pro"/>
              </a:rPr>
              <a:t> </a:t>
            </a:r>
          </a:p>
          <a:p>
            <a:pPr>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Kuinka usein:</a:t>
            </a:r>
            <a:r>
              <a:rPr kumimoji="0" lang="fi-FI" sz="1200" i="0" u="none" strike="noStrike" kern="1200" cap="none" spc="0" normalizeH="0" baseline="0" dirty="0">
                <a:ln>
                  <a:noFill/>
                </a:ln>
                <a:solidFill>
                  <a:prstClr val="black"/>
                </a:solidFill>
                <a:effectLst/>
                <a:uLnTx/>
                <a:uFillTx/>
                <a:latin typeface="Source Sans Pro"/>
                <a:ea typeface="+mn-ea"/>
                <a:cs typeface="+mn-cs"/>
              </a:rPr>
              <a:t> V</a:t>
            </a:r>
            <a:r>
              <a:rPr lang="fi-FI" sz="1200" dirty="0">
                <a:solidFill>
                  <a:prstClr val="black"/>
                </a:solidFill>
                <a:latin typeface="Source Sans Pro"/>
              </a:rPr>
              <a:t>iikoittain</a:t>
            </a:r>
            <a:endParaRPr lang="fi-FI" sz="1200" i="0" u="none" strike="noStrike" kern="1200" cap="none" spc="0" normalizeH="0" baseline="0" dirty="0">
              <a:ln>
                <a:noFill/>
              </a:ln>
              <a:solidFill>
                <a:prstClr val="black"/>
              </a:solidFill>
              <a:effectLst/>
              <a:uLnTx/>
              <a:uFillTx/>
              <a:latin typeface="Source Sans Pro"/>
              <a:ea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Kesto:</a:t>
            </a:r>
            <a:r>
              <a:rPr lang="fi-FI" sz="1200" dirty="0">
                <a:solidFill>
                  <a:prstClr val="black"/>
                </a:solidFill>
                <a:latin typeface="Source Sans Pro"/>
              </a:rPr>
              <a:t> 5 minuuttia</a:t>
            </a:r>
            <a:endParaRPr lang="fi-FI" sz="1200" dirty="0">
              <a:solidFill>
                <a:prstClr val="black"/>
              </a:solidFill>
              <a:latin typeface="Source Sans Pro"/>
              <a:ea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Yksin vai yhdessä</a:t>
            </a:r>
            <a:r>
              <a:rPr lang="fi-FI" sz="1200" b="1" dirty="0">
                <a:solidFill>
                  <a:prstClr val="black"/>
                </a:solidFill>
                <a:latin typeface="Source Sans Pro"/>
              </a:rPr>
              <a:t>:</a:t>
            </a:r>
            <a:r>
              <a:rPr lang="fi-FI" sz="1200" dirty="0">
                <a:solidFill>
                  <a:prstClr val="black"/>
                </a:solidFill>
                <a:latin typeface="Source Sans Pro"/>
              </a:rPr>
              <a:t> Yhdessä</a:t>
            </a:r>
            <a:endParaRPr lang="fi-FI" sz="1200" i="0" u="none" strike="noStrike" kern="1200" cap="none" spc="0" normalizeH="0" baseline="0" dirty="0">
              <a:ln>
                <a:noFill/>
              </a:ln>
              <a:solidFill>
                <a:prstClr val="black"/>
              </a:solidFill>
              <a:effectLst/>
              <a:uLnTx/>
              <a:uFillTx/>
              <a:latin typeface="Source Sans Pro"/>
              <a:ea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Aktiviteetin taso (1–3): </a:t>
            </a:r>
            <a:r>
              <a:rPr lang="fi-FI" sz="1200" dirty="0">
                <a:solidFill>
                  <a:prstClr val="black"/>
                </a:solidFill>
                <a:latin typeface="Source Sans Pro"/>
              </a:rPr>
              <a:t>3</a:t>
            </a:r>
            <a:endParaRPr lang="fi-FI" sz="1200" dirty="0">
              <a:solidFill>
                <a:prstClr val="black"/>
              </a:solidFill>
              <a:latin typeface="Source Sans Pro"/>
              <a:ea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5" name="Symbolin reunukset (koriste)">
            <a:extLst>
              <a:ext uri="{FF2B5EF4-FFF2-40B4-BE49-F238E27FC236}">
                <a16:creationId xmlns:a16="http://schemas.microsoft.com/office/drawing/2014/main" id="{48E61E19-0B4B-405B-8869-097B31D87B68}"/>
              </a:ext>
              <a:ext uri="{C183D7F6-B498-43B3-948B-1728B52AA6E4}">
                <adec:decorative xmlns:adec="http://schemas.microsoft.com/office/drawing/2017/decorative" val="1"/>
              </a:ext>
            </a:extLst>
          </p:cNvPr>
          <p:cNvSpPr/>
          <p:nvPr/>
        </p:nvSpPr>
        <p:spPr>
          <a:xfrm>
            <a:off x="10638556" y="239477"/>
            <a:ext cx="1258934" cy="1246373"/>
          </a:xfrm>
          <a:custGeom>
            <a:avLst/>
            <a:gdLst>
              <a:gd name="connsiteX0" fmla="*/ 0 w 1258934"/>
              <a:gd name="connsiteY0" fmla="*/ 0 h 1246373"/>
              <a:gd name="connsiteX1" fmla="*/ 407055 w 1258934"/>
              <a:gd name="connsiteY1" fmla="*/ 0 h 1246373"/>
              <a:gd name="connsiteX2" fmla="*/ 788932 w 1258934"/>
              <a:gd name="connsiteY2" fmla="*/ 0 h 1246373"/>
              <a:gd name="connsiteX3" fmla="*/ 1258934 w 1258934"/>
              <a:gd name="connsiteY3" fmla="*/ 0 h 1246373"/>
              <a:gd name="connsiteX4" fmla="*/ 1258934 w 1258934"/>
              <a:gd name="connsiteY4" fmla="*/ 402994 h 1246373"/>
              <a:gd name="connsiteX5" fmla="*/ 1258934 w 1258934"/>
              <a:gd name="connsiteY5" fmla="*/ 793524 h 1246373"/>
              <a:gd name="connsiteX6" fmla="*/ 1258934 w 1258934"/>
              <a:gd name="connsiteY6" fmla="*/ 1246373 h 1246373"/>
              <a:gd name="connsiteX7" fmla="*/ 839289 w 1258934"/>
              <a:gd name="connsiteY7" fmla="*/ 1246373 h 1246373"/>
              <a:gd name="connsiteX8" fmla="*/ 394466 w 1258934"/>
              <a:gd name="connsiteY8" fmla="*/ 1246373 h 1246373"/>
              <a:gd name="connsiteX9" fmla="*/ 0 w 1258934"/>
              <a:gd name="connsiteY9" fmla="*/ 1246373 h 1246373"/>
              <a:gd name="connsiteX10" fmla="*/ 0 w 1258934"/>
              <a:gd name="connsiteY10" fmla="*/ 830915 h 1246373"/>
              <a:gd name="connsiteX11" fmla="*/ 0 w 1258934"/>
              <a:gd name="connsiteY11" fmla="*/ 427921 h 1246373"/>
              <a:gd name="connsiteX12" fmla="*/ 0 w 1258934"/>
              <a:gd name="connsiteY12" fmla="*/ 0 h 124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8934" h="1246373" extrusionOk="0">
                <a:moveTo>
                  <a:pt x="0" y="0"/>
                </a:moveTo>
                <a:cubicBezTo>
                  <a:pt x="155559" y="-10475"/>
                  <a:pt x="248430" y="44533"/>
                  <a:pt x="407055" y="0"/>
                </a:cubicBezTo>
                <a:cubicBezTo>
                  <a:pt x="565681" y="-44533"/>
                  <a:pt x="655147" y="11629"/>
                  <a:pt x="788932" y="0"/>
                </a:cubicBezTo>
                <a:cubicBezTo>
                  <a:pt x="922717" y="-11629"/>
                  <a:pt x="1025963" y="4374"/>
                  <a:pt x="1258934" y="0"/>
                </a:cubicBezTo>
                <a:cubicBezTo>
                  <a:pt x="1304881" y="85600"/>
                  <a:pt x="1229408" y="306812"/>
                  <a:pt x="1258934" y="402994"/>
                </a:cubicBezTo>
                <a:cubicBezTo>
                  <a:pt x="1288460" y="499176"/>
                  <a:pt x="1238459" y="601126"/>
                  <a:pt x="1258934" y="793524"/>
                </a:cubicBezTo>
                <a:cubicBezTo>
                  <a:pt x="1279409" y="985922"/>
                  <a:pt x="1244854" y="1148916"/>
                  <a:pt x="1258934" y="1246373"/>
                </a:cubicBezTo>
                <a:cubicBezTo>
                  <a:pt x="1089085" y="1287420"/>
                  <a:pt x="1035653" y="1243257"/>
                  <a:pt x="839289" y="1246373"/>
                </a:cubicBezTo>
                <a:cubicBezTo>
                  <a:pt x="642926" y="1249489"/>
                  <a:pt x="538760" y="1229300"/>
                  <a:pt x="394466" y="1246373"/>
                </a:cubicBezTo>
                <a:cubicBezTo>
                  <a:pt x="250172" y="1263446"/>
                  <a:pt x="173148" y="1227647"/>
                  <a:pt x="0" y="1246373"/>
                </a:cubicBezTo>
                <a:cubicBezTo>
                  <a:pt x="-23313" y="1054276"/>
                  <a:pt x="20776" y="929286"/>
                  <a:pt x="0" y="830915"/>
                </a:cubicBezTo>
                <a:cubicBezTo>
                  <a:pt x="-20776" y="732544"/>
                  <a:pt x="24648" y="523774"/>
                  <a:pt x="0" y="427921"/>
                </a:cubicBezTo>
                <a:cubicBezTo>
                  <a:pt x="-24648" y="332068"/>
                  <a:pt x="23822" y="115617"/>
                  <a:pt x="0" y="0"/>
                </a:cubicBezTo>
                <a:close/>
              </a:path>
            </a:pathLst>
          </a:custGeom>
          <a:noFill/>
          <a:ln>
            <a:solidFill>
              <a:schemeClr val="accent4">
                <a:lumMod val="75000"/>
              </a:schemeClr>
            </a:solidFill>
            <a:prstDash val="solid"/>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sa-alue">
            <a:extLst>
              <a:ext uri="{FF2B5EF4-FFF2-40B4-BE49-F238E27FC236}">
                <a16:creationId xmlns:a16="http://schemas.microsoft.com/office/drawing/2014/main" id="{68F012F2-07C6-1E91-76BF-DEAA925954F5}"/>
              </a:ext>
              <a:ext uri="{C183D7F6-B498-43B3-948B-1728B52AA6E4}">
                <adec:decorative xmlns:adec="http://schemas.microsoft.com/office/drawing/2017/decorative" val="1"/>
              </a:ext>
            </a:extLst>
          </p:cNvPr>
          <p:cNvSpPr txBox="1"/>
          <p:nvPr/>
        </p:nvSpPr>
        <p:spPr>
          <a:xfrm>
            <a:off x="10525561" y="1215299"/>
            <a:ext cx="1484923" cy="276999"/>
          </a:xfrm>
          <a:prstGeom prst="rect">
            <a:avLst/>
          </a:prstGeom>
          <a:noFill/>
        </p:spPr>
        <p:txBody>
          <a:bodyPr wrap="square" rtlCol="0">
            <a:spAutoFit/>
          </a:bodyPr>
          <a:lstStyle/>
          <a:p>
            <a:pPr algn="ctr"/>
            <a:r>
              <a:rPr lang="fi-FI" sz="1200" dirty="0">
                <a:latin typeface="Cambria" panose="02040503050406030204" pitchFamily="18" charset="0"/>
                <a:ea typeface="Source Sans Pro" panose="020B0503030403020204" pitchFamily="34" charset="0"/>
              </a:rPr>
              <a:t>Liikkuminen</a:t>
            </a:r>
          </a:p>
        </p:txBody>
      </p:sp>
      <p:pic>
        <p:nvPicPr>
          <p:cNvPr id="14" name="Symboli" descr="Kuva juoksuaskeleen ottavasta lenkkitossuisesta jalasta. Kuva viittaa liikkumista sisältävään interventioaktiviteettiin.">
            <a:extLst>
              <a:ext uri="{FF2B5EF4-FFF2-40B4-BE49-F238E27FC236}">
                <a16:creationId xmlns:a16="http://schemas.microsoft.com/office/drawing/2014/main" id="{9EC08485-E0C7-48A5-9C4E-394F7C23F414}"/>
              </a:ext>
            </a:extLst>
          </p:cNvPr>
          <p:cNvPicPr>
            <a:picLocks noChangeAspect="1"/>
          </p:cNvPicPr>
          <p:nvPr/>
        </p:nvPicPr>
        <p:blipFill>
          <a:blip r:embed="rId4">
            <a:extLst>
              <a:ext uri="{28A0092B-C50C-407E-A947-70E740481C1C}">
                <a14:useLocalDpi xmlns:a14="http://schemas.microsoft.com/office/drawing/2010/main" val="0"/>
              </a:ext>
            </a:extLst>
          </a:blip>
          <a:srcRect l="17169" t="6478" r="8938" b="7532"/>
          <a:stretch/>
        </p:blipFill>
        <p:spPr>
          <a:xfrm>
            <a:off x="10731298" y="285017"/>
            <a:ext cx="1113222" cy="960426"/>
          </a:xfrm>
          <a:prstGeom prst="rect">
            <a:avLst/>
          </a:prstGeom>
        </p:spPr>
      </p:pic>
      <p:sp>
        <p:nvSpPr>
          <p:cNvPr id="13" name="Alaotsikko, kuvaus">
            <a:extLst>
              <a:ext uri="{FF2B5EF4-FFF2-40B4-BE49-F238E27FC236}">
                <a16:creationId xmlns:a16="http://schemas.microsoft.com/office/drawing/2014/main" id="{3AA2DEF9-04CF-0A88-3267-D55AF2ADD1CA}"/>
              </a:ext>
            </a:extLst>
          </p:cNvPr>
          <p:cNvSpPr txBox="1"/>
          <p:nvPr/>
        </p:nvSpPr>
        <p:spPr>
          <a:xfrm>
            <a:off x="1704861" y="739491"/>
            <a:ext cx="8779374" cy="307777"/>
          </a:xfrm>
          <a:prstGeom prst="rect">
            <a:avLst/>
          </a:prstGeom>
          <a:noFill/>
        </p:spPr>
        <p:txBody>
          <a:bodyPr wrap="square" rtlCol="0">
            <a:spAutoFit/>
          </a:bodyPr>
          <a:lstStyle/>
          <a:p>
            <a:pPr algn="ctr">
              <a:defRPr/>
            </a:pPr>
            <a:r>
              <a:rPr lang="fi-FI" sz="1400" dirty="0">
                <a:solidFill>
                  <a:prstClr val="black"/>
                </a:solidFill>
                <a:latin typeface="Source Sans Pro"/>
                <a:ea typeface="Source Sans Pro"/>
              </a:rPr>
              <a:t>Opettaja kertoo tarinaa Emman ja Eetun syysretkestä. Oppilaat (ja opettaja) liikkuvat tarinan mukaan.</a:t>
            </a:r>
            <a:endParaRPr lang="fi-FI" sz="1400" dirty="0">
              <a:solidFill>
                <a:prstClr val="black"/>
              </a:solidFill>
            </a:endParaRPr>
          </a:p>
        </p:txBody>
      </p:sp>
      <p:sp>
        <p:nvSpPr>
          <p:cNvPr id="4" name="Otsikko">
            <a:extLst>
              <a:ext uri="{FF2B5EF4-FFF2-40B4-BE49-F238E27FC236}">
                <a16:creationId xmlns:a16="http://schemas.microsoft.com/office/drawing/2014/main" id="{84777E92-E55B-659D-BD4B-35CF3D75119A}"/>
              </a:ext>
            </a:extLst>
          </p:cNvPr>
          <p:cNvSpPr txBox="1">
            <a:spLocks noGrp="1"/>
          </p:cNvSpPr>
          <p:nvPr>
            <p:ph type="title" idx="4294967295"/>
          </p:nvPr>
        </p:nvSpPr>
        <p:spPr>
          <a:xfrm>
            <a:off x="2075283" y="286910"/>
            <a:ext cx="8038530" cy="5031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i-FI" sz="3200" b="1" dirty="0">
                <a:latin typeface="Source Sans Pro"/>
                <a:ea typeface="Source Sans Pro"/>
              </a:rPr>
              <a:t>Tarina – Syysretki 1/2</a:t>
            </a:r>
            <a:endParaRPr kumimoji="0" lang="fi-FI" sz="3200" b="1" i="0" u="none" strike="noStrike" kern="1200" cap="none" spc="0" normalizeH="0" baseline="0" noProof="0" dirty="0">
              <a:ln>
                <a:noFill/>
              </a:ln>
              <a:solidFill>
                <a:schemeClr val="tx1"/>
              </a:solidFill>
              <a:effectLst/>
              <a:uLnTx/>
              <a:uFillTx/>
              <a:latin typeface="Source Sans Pro" panose="020B0503030403020204" pitchFamily="34" charset="0"/>
              <a:ea typeface="Source Sans Pro" panose="020B0503030403020204" pitchFamily="34" charset="0"/>
              <a:cs typeface="+mj-cs"/>
            </a:endParaRPr>
          </a:p>
        </p:txBody>
      </p:sp>
      <p:pic>
        <p:nvPicPr>
          <p:cNvPr id="3" name="SW-logo" descr="SchoolWell-hankkeen logo.">
            <a:extLst>
              <a:ext uri="{FF2B5EF4-FFF2-40B4-BE49-F238E27FC236}">
                <a16:creationId xmlns:a16="http://schemas.microsoft.com/office/drawing/2014/main" id="{8C35F81E-4FEE-F313-1561-3E7577686FA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7480" y="107273"/>
            <a:ext cx="1151599" cy="1155438"/>
          </a:xfrm>
          <a:prstGeom prst="rect">
            <a:avLst/>
          </a:prstGeom>
        </p:spPr>
      </p:pic>
    </p:spTree>
    <p:extLst>
      <p:ext uri="{BB962C8B-B14F-4D97-AF65-F5344CB8AC3E}">
        <p14:creationId xmlns:p14="http://schemas.microsoft.com/office/powerpoint/2010/main" val="15830715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3CBB39-670E-6EFA-F665-F383D21BE67A}"/>
            </a:ext>
          </a:extLst>
        </p:cNvPr>
        <p:cNvGrpSpPr/>
        <p:nvPr/>
      </p:nvGrpSpPr>
      <p:grpSpPr>
        <a:xfrm>
          <a:off x="0" y="0"/>
          <a:ext cx="0" cy="0"/>
          <a:chOff x="0" y="0"/>
          <a:chExt cx="0" cy="0"/>
        </a:xfrm>
      </p:grpSpPr>
      <p:sp>
        <p:nvSpPr>
          <p:cNvPr id="8" name="Lähde">
            <a:extLst>
              <a:ext uri="{FF2B5EF4-FFF2-40B4-BE49-F238E27FC236}">
                <a16:creationId xmlns:a16="http://schemas.microsoft.com/office/drawing/2014/main" id="{4C4EC22D-E291-8244-9299-13CB18198281}"/>
              </a:ext>
            </a:extLst>
          </p:cNvPr>
          <p:cNvSpPr txBox="1"/>
          <p:nvPr/>
        </p:nvSpPr>
        <p:spPr>
          <a:xfrm>
            <a:off x="5670732" y="6294091"/>
            <a:ext cx="6208312" cy="276999"/>
          </a:xfrm>
          <a:prstGeom prst="rect">
            <a:avLst/>
          </a:prstGeom>
          <a:noFill/>
        </p:spPr>
        <p:txBody>
          <a:bodyPr wrap="square" lIns="91440" tIns="45720" rIns="91440" bIns="45720" rtlCol="0" anchor="t">
            <a:spAutoFit/>
          </a:bodyPr>
          <a:lstStyle/>
          <a:p>
            <a:pPr>
              <a:defRPr/>
            </a:pPr>
            <a:r>
              <a:rPr kumimoji="0" lang="fi-FI" sz="1200" b="0" i="0" u="none" strike="noStrike" kern="1200" cap="none" spc="0" normalizeH="0" baseline="0" noProof="0" dirty="0">
                <a:ln>
                  <a:noFill/>
                </a:ln>
                <a:solidFill>
                  <a:prstClr val="black"/>
                </a:solidFill>
                <a:effectLst/>
                <a:uLnTx/>
                <a:uFillTx/>
                <a:latin typeface="Source Sans Pro"/>
                <a:ea typeface="+mn-ea"/>
                <a:cs typeface="+mn-cs"/>
              </a:rPr>
              <a:t>Lähde</a:t>
            </a:r>
            <a:r>
              <a:rPr lang="fi-FI" sz="1200" dirty="0">
                <a:solidFill>
                  <a:prstClr val="black"/>
                </a:solidFill>
                <a:latin typeface="Source Sans Pro"/>
              </a:rPr>
              <a:t>:</a:t>
            </a:r>
            <a:r>
              <a:rPr lang="en-US" sz="1200" dirty="0">
                <a:solidFill>
                  <a:prstClr val="black"/>
                </a:solidFill>
                <a:latin typeface="Source Sans Pro"/>
              </a:rPr>
              <a:t> </a:t>
            </a:r>
            <a:r>
              <a:rPr lang="en-US" sz="1100" dirty="0">
                <a:solidFill>
                  <a:prstClr val="black"/>
                </a:solidFill>
                <a:latin typeface="Aptos"/>
                <a:hlinkClick r:id="rId3">
                  <a:extLst>
                    <a:ext uri="{A12FA001-AC4F-418D-AE19-62706E023703}">
                      <ahyp:hlinkClr xmlns:ahyp="http://schemas.microsoft.com/office/drawing/2018/hyperlinkcolor" val="tx"/>
                    </a:ext>
                  </a:extLst>
                </a:hlinkClick>
              </a:rPr>
              <a:t>verkkoon_liikuntabreikit_2021.pdf (liikkuvakoulu.fi)</a:t>
            </a:r>
            <a:endParaRPr kumimoji="0" lang="en-US" sz="1200" b="0" i="0" u="none" strike="noStrike" kern="1200" cap="none" spc="0" normalizeH="0" baseline="0" noProof="1">
              <a:ln>
                <a:noFill/>
              </a:ln>
              <a:solidFill>
                <a:prstClr val="black"/>
              </a:solidFill>
              <a:effectLst/>
              <a:uLnTx/>
              <a:uFillTx/>
              <a:latin typeface="Source Sans Pro"/>
              <a:ea typeface="+mn-ea"/>
              <a:cs typeface="+mn-cs"/>
            </a:endParaRPr>
          </a:p>
        </p:txBody>
      </p:sp>
      <p:sp>
        <p:nvSpPr>
          <p:cNvPr id="9" name="Teksti oikealla (ohjeet opettajalle)">
            <a:extLst>
              <a:ext uri="{FF2B5EF4-FFF2-40B4-BE49-F238E27FC236}">
                <a16:creationId xmlns:a16="http://schemas.microsoft.com/office/drawing/2014/main" id="{FB8CBDC7-AD7B-F6E9-A073-87D2D1AFF235}"/>
              </a:ext>
            </a:extLst>
          </p:cNvPr>
          <p:cNvSpPr txBox="1"/>
          <p:nvPr/>
        </p:nvSpPr>
        <p:spPr>
          <a:xfrm>
            <a:off x="5670732" y="1369623"/>
            <a:ext cx="6208311" cy="449353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OHJEET OPETTAJALLE</a:t>
            </a:r>
          </a:p>
          <a:p>
            <a:pPr marL="0" marR="0" lvl="0" indent="0" algn="l" defTabSz="914400" rtl="0" eaLnBrk="1" fontAlgn="auto" latinLnBrk="0" hangingPunct="1">
              <a:lnSpc>
                <a:spcPct val="150000"/>
              </a:lnSpc>
              <a:spcBef>
                <a:spcPts val="600"/>
              </a:spcBef>
              <a:spcAft>
                <a:spcPts val="0"/>
              </a:spcAft>
              <a:buClrTx/>
              <a:buSzTx/>
              <a:buFontTx/>
              <a:buNone/>
              <a:tabLst/>
              <a:defRPr/>
            </a:pPr>
            <a:r>
              <a:rPr kumimoji="0" lang="fi-FI" sz="1200" b="0" i="0" u="none" strike="noStrike" kern="1200" cap="none" spc="0" normalizeH="0" baseline="0" noProof="0" dirty="0">
                <a:ln>
                  <a:noFill/>
                </a:ln>
                <a:solidFill>
                  <a:prstClr val="black"/>
                </a:solidFill>
                <a:effectLst/>
                <a:uLnTx/>
                <a:uFillTx/>
                <a:latin typeface="Source Sans Pro"/>
                <a:ea typeface="Source Sans Pro"/>
                <a:cs typeface="+mn-cs"/>
              </a:rPr>
              <a:t>Jossakin räsähtää ja lapset säikähtävät, he jäävät seisomaan paikalleen </a:t>
            </a:r>
            <a:r>
              <a:rPr kumimoji="0" lang="fi-FI" sz="1200" b="0" i="0" u="none" strike="noStrike" kern="1200" cap="none" spc="0" normalizeH="0" baseline="0" noProof="1">
                <a:ln>
                  <a:noFill/>
                </a:ln>
                <a:solidFill>
                  <a:prstClr val="black"/>
                </a:solidFill>
                <a:effectLst/>
                <a:uLnTx/>
                <a:uFillTx/>
                <a:latin typeface="Source Sans Pro"/>
                <a:ea typeface="Source Sans Pro"/>
                <a:cs typeface="+mn-cs"/>
              </a:rPr>
              <a:t>hipihiljaa </a:t>
            </a:r>
            <a:r>
              <a:rPr kumimoji="0" lang="fi-FI" sz="1200" b="1" i="1" u="none" strike="noStrike" kern="1200" cap="none" spc="0" normalizeH="0" baseline="0" noProof="0" dirty="0">
                <a:ln>
                  <a:noFill/>
                </a:ln>
                <a:solidFill>
                  <a:prstClr val="black"/>
                </a:solidFill>
                <a:effectLst/>
                <a:uLnTx/>
                <a:uFillTx/>
                <a:latin typeface="Source Sans Pro"/>
                <a:ea typeface="Source Sans Pro"/>
                <a:cs typeface="+mn-cs"/>
              </a:rPr>
              <a:t>(Seistään yhdellä jalalla, hengitellään rauhallisesti).</a:t>
            </a:r>
            <a:r>
              <a:rPr kumimoji="0" lang="fi-FI" sz="1200" b="0" i="0" u="none" strike="noStrike" kern="1200" cap="none" spc="0" normalizeH="0" baseline="0" noProof="0" dirty="0">
                <a:ln>
                  <a:noFill/>
                </a:ln>
                <a:solidFill>
                  <a:prstClr val="black"/>
                </a:solidFill>
                <a:effectLst/>
                <a:uLnTx/>
                <a:uFillTx/>
                <a:latin typeface="Source Sans Pro"/>
                <a:ea typeface="Source Sans Pro"/>
                <a:cs typeface="+mn-cs"/>
              </a:rPr>
              <a:t> Lapset hiipivät varpaillaan eteenpäin </a:t>
            </a:r>
            <a:r>
              <a:rPr kumimoji="0" lang="fi-FI" sz="1200" b="1" i="1" u="none" strike="noStrike" kern="1200" cap="none" spc="0" normalizeH="0" baseline="0" noProof="0" dirty="0">
                <a:ln>
                  <a:noFill/>
                </a:ln>
                <a:solidFill>
                  <a:prstClr val="black"/>
                </a:solidFill>
                <a:effectLst/>
                <a:uLnTx/>
                <a:uFillTx/>
                <a:latin typeface="Source Sans Pro"/>
                <a:ea typeface="Source Sans Pro"/>
                <a:cs typeface="+mn-cs"/>
              </a:rPr>
              <a:t>(Askelletaan pieniä askelia, astutaan jalkaterä jalkaterän perään). </a:t>
            </a:r>
            <a:r>
              <a:rPr lang="fi-FI" sz="1200" dirty="0">
                <a:solidFill>
                  <a:prstClr val="black"/>
                </a:solidFill>
                <a:latin typeface="Source Sans Pro"/>
                <a:ea typeface="Source Sans Pro"/>
              </a:rPr>
              <a:t>Puskan takaa hyppää jänis, mikä</a:t>
            </a:r>
            <a:r>
              <a:rPr kumimoji="0" lang="fi-FI" sz="1200" b="0" i="0" u="none" strike="noStrike" kern="1200" cap="none" spc="0" normalizeH="0" baseline="0" noProof="0" dirty="0">
                <a:ln>
                  <a:noFill/>
                </a:ln>
                <a:solidFill>
                  <a:prstClr val="black"/>
                </a:solidFill>
                <a:effectLst/>
                <a:uLnTx/>
                <a:uFillTx/>
                <a:latin typeface="Source Sans Pro"/>
                <a:ea typeface="Source Sans Pro"/>
                <a:cs typeface="+mn-cs"/>
              </a:rPr>
              <a:t> aiheuttikin räsähdyksen. Lapset huokaisevat helpotuksesta! </a:t>
            </a:r>
            <a:r>
              <a:rPr lang="fi-FI" sz="1200" b="1" i="1" dirty="0">
                <a:solidFill>
                  <a:prstClr val="black"/>
                </a:solidFill>
                <a:latin typeface="Source Sans Pro"/>
                <a:ea typeface="Source Sans Pro"/>
              </a:rPr>
              <a:t>(Hengitetään sisään ja</a:t>
            </a:r>
            <a:r>
              <a:rPr kumimoji="0" lang="fi-FI" sz="1200" b="1" i="1" u="none" strike="noStrike" kern="1200" cap="none" spc="0" normalizeH="0" baseline="0" noProof="0" dirty="0">
                <a:ln>
                  <a:noFill/>
                </a:ln>
                <a:solidFill>
                  <a:prstClr val="black"/>
                </a:solidFill>
                <a:effectLst/>
                <a:uLnTx/>
                <a:uFillTx/>
                <a:latin typeface="Source Sans Pro"/>
                <a:ea typeface="Source Sans Pro"/>
                <a:cs typeface="+mn-cs"/>
              </a:rPr>
              <a:t> puhallellaan pitkästi ulos.)</a:t>
            </a:r>
            <a:r>
              <a:rPr kumimoji="0" lang="fi-FI" sz="1200" b="0" i="0" u="none" strike="noStrike" kern="1200" cap="none" spc="0" normalizeH="0" baseline="0" noProof="0" dirty="0">
                <a:ln>
                  <a:noFill/>
                </a:ln>
                <a:solidFill>
                  <a:prstClr val="black"/>
                </a:solidFill>
                <a:effectLst/>
                <a:uLnTx/>
                <a:uFillTx/>
                <a:latin typeface="Source Sans Pro"/>
                <a:ea typeface="Source Sans Pro"/>
                <a:cs typeface="+mn-cs"/>
              </a:rPr>
              <a:t> Kotipihan pihavalot loistavat jo edessä, ja lapset juoksevat loppumatkan kotiin! </a:t>
            </a:r>
            <a:r>
              <a:rPr kumimoji="0" lang="fi-FI" sz="1200" b="1" i="1" u="none" strike="noStrike" kern="1200" cap="none" spc="0" normalizeH="0" baseline="0" noProof="0" dirty="0">
                <a:ln>
                  <a:noFill/>
                </a:ln>
                <a:solidFill>
                  <a:prstClr val="black"/>
                </a:solidFill>
                <a:effectLst/>
                <a:uLnTx/>
                <a:uFillTx/>
                <a:latin typeface="Source Sans Pro"/>
                <a:ea typeface="Source Sans Pro"/>
                <a:cs typeface="+mn-cs"/>
              </a:rPr>
              <a:t>(Juostaan hetki paikallaan ja annetaan lopuksi hengityksen tasaantua.)</a:t>
            </a:r>
            <a:r>
              <a:rPr kumimoji="0" lang="fi-FI" sz="1200" u="none" strike="noStrike" kern="1200" cap="none" spc="0" normalizeH="0" baseline="0" noProof="0" dirty="0">
                <a:ln>
                  <a:noFill/>
                </a:ln>
                <a:solidFill>
                  <a:prstClr val="black"/>
                </a:solidFill>
                <a:effectLst/>
                <a:uLnTx/>
                <a:uFillTx/>
                <a:latin typeface="Source Sans Pro"/>
                <a:ea typeface="Source Sans Pro"/>
                <a:cs typeface="+mn-cs"/>
              </a:rPr>
              <a:t>”</a:t>
            </a: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fi-FI" sz="1200" b="0" i="0" u="none" strike="noStrike" kern="1200" cap="none" spc="0" normalizeH="0" baseline="0" noProof="0" dirty="0">
              <a:ln>
                <a:noFill/>
              </a:ln>
              <a:solidFill>
                <a:prstClr val="black"/>
              </a:solidFill>
              <a:effectLst/>
              <a:uLnTx/>
              <a:uFillTx/>
              <a:latin typeface="Source Sans Pro"/>
              <a:ea typeface="Source Sans Pro"/>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Jatkakaa tarinaa omin sanoin ja liikkein.</a:t>
            </a:r>
            <a:endParaRPr kumimoji="0" lang="fi-FI" sz="1200" b="0" i="0" u="none" strike="noStrike" kern="1200" cap="none" spc="0" normalizeH="0" baseline="0" noProof="0" dirty="0">
              <a:ln>
                <a:noFill/>
              </a:ln>
              <a:solidFill>
                <a:prstClr val="black"/>
              </a:solidFill>
              <a:effectLst/>
              <a:uLnTx/>
              <a:uFillTx/>
              <a:latin typeface="Source Sans Pro"/>
              <a:ea typeface="Source Sans Pro"/>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fi-FI" sz="1200" b="0" i="0" u="none" strike="noStrike" kern="1200" cap="none" spc="0" normalizeH="0" baseline="0" noProof="0" dirty="0">
                <a:ln>
                  <a:noFill/>
                </a:ln>
                <a:solidFill>
                  <a:prstClr val="black"/>
                </a:solidFill>
                <a:effectLst/>
                <a:uLnTx/>
                <a:uFillTx/>
                <a:latin typeface="Source Sans Pro"/>
                <a:ea typeface="Source Sans Pro"/>
                <a:cs typeface="+mn-cs"/>
              </a:rPr>
              <a:t>Lopuksi voitte pohtia miltä liikkuminen tuntui kehossa ja minkälainen olo on nyt.</a:t>
            </a:r>
          </a:p>
          <a:p>
            <a:pPr marL="0" marR="0" lvl="0" indent="0" algn="l" defTabSz="914400" rtl="0" eaLnBrk="1" fontAlgn="auto" latinLnBrk="0" hangingPunct="1">
              <a:lnSpc>
                <a:spcPct val="100000"/>
              </a:lnSpc>
              <a:spcBef>
                <a:spcPts val="600"/>
              </a:spcBef>
              <a:spcAft>
                <a:spcPts val="0"/>
              </a:spcAft>
              <a:buClrTx/>
              <a:buSzTx/>
              <a:buFontTx/>
              <a:buNone/>
              <a:tabLst/>
              <a:defRPr/>
            </a:pPr>
            <a:endParaRPr lang="fi-FI" sz="1200" dirty="0">
              <a:solidFill>
                <a:prstClr val="black"/>
              </a:solidFill>
              <a:latin typeface="Source Sans Pro"/>
              <a:ea typeface="Source Sans Pro"/>
            </a:endParaRPr>
          </a:p>
          <a:p>
            <a:pPr marL="0" marR="0" lvl="0" indent="0" algn="l" defTabSz="914400" rtl="0" eaLnBrk="1" fontAlgn="auto" latinLnBrk="0" hangingPunct="1">
              <a:lnSpc>
                <a:spcPct val="100000"/>
              </a:lnSpc>
              <a:spcBef>
                <a:spcPts val="600"/>
              </a:spcBef>
              <a:spcAft>
                <a:spcPts val="0"/>
              </a:spcAft>
              <a:buClrTx/>
              <a:buSzTx/>
              <a:buFontTx/>
              <a:buNone/>
              <a:tabLst/>
              <a:defRPr/>
            </a:pPr>
            <a:r>
              <a:rPr lang="fi-FI" sz="1200" b="1" dirty="0">
                <a:solidFill>
                  <a:prstClr val="black"/>
                </a:solidFill>
                <a:latin typeface="Source Sans Pro"/>
                <a:ea typeface="Source Sans Pro"/>
              </a:rPr>
              <a:t>HUOM! </a:t>
            </a:r>
            <a:r>
              <a:rPr lang="fi-FI" sz="1200" dirty="0">
                <a:solidFill>
                  <a:prstClr val="black"/>
                </a:solidFill>
                <a:latin typeface="Source Sans Pro"/>
                <a:ea typeface="Source Sans Pro"/>
              </a:rPr>
              <a:t>Tarinoita voidaan hyödyntää myös äidinkielen oppitunnilla toiminnallisena tarinankerronnan harjoitteena, jolloin oppilaat itse keksivät oman liikkumista sisältävän tarinan.</a:t>
            </a:r>
          </a:p>
          <a:p>
            <a:pPr marL="0" marR="0" lvl="0" indent="0" algn="l" defTabSz="914400" rtl="0" eaLnBrk="1" fontAlgn="auto" latinLnBrk="0" hangingPunct="1">
              <a:lnSpc>
                <a:spcPct val="100000"/>
              </a:lnSpc>
              <a:spcBef>
                <a:spcPts val="600"/>
              </a:spcBef>
              <a:spcAft>
                <a:spcPts val="0"/>
              </a:spcAft>
              <a:buClrTx/>
              <a:buSzTx/>
              <a:buFontTx/>
              <a:buNone/>
              <a:tabLst/>
              <a:defRPr/>
            </a:pPr>
            <a:endParaRPr lang="fi-FI" sz="1200" dirty="0">
              <a:solidFill>
                <a:prstClr val="black"/>
              </a:solidFill>
              <a:latin typeface="Source Sans Pro"/>
              <a:ea typeface="Source Sans Pro"/>
            </a:endParaRP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fi-FI" sz="1200" b="0" i="0" u="none" strike="noStrike" kern="1200" cap="none" spc="0" normalizeH="0" baseline="0" noProof="0" dirty="0">
              <a:ln>
                <a:noFill/>
              </a:ln>
              <a:solidFill>
                <a:prstClr val="black"/>
              </a:solidFill>
              <a:effectLst/>
              <a:uLnTx/>
              <a:uFillTx/>
              <a:latin typeface="Source Sans Pro"/>
              <a:ea typeface="Source Sans Pro"/>
              <a:cs typeface="+mn-cs"/>
            </a:endParaRPr>
          </a:p>
        </p:txBody>
      </p:sp>
      <p:sp>
        <p:nvSpPr>
          <p:cNvPr id="7" name="Taustaväri" descr="Tekstin taustaväri on keltainen. Keltainen väri vastaa aktiviteetin tasoa 3.">
            <a:extLst>
              <a:ext uri="{FF2B5EF4-FFF2-40B4-BE49-F238E27FC236}">
                <a16:creationId xmlns:a16="http://schemas.microsoft.com/office/drawing/2014/main" id="{69AF9915-DD47-7353-107F-8F245DA03613}"/>
              </a:ext>
            </a:extLst>
          </p:cNvPr>
          <p:cNvSpPr txBox="1"/>
          <p:nvPr/>
        </p:nvSpPr>
        <p:spPr>
          <a:xfrm>
            <a:off x="407874" y="1337031"/>
            <a:ext cx="4992385" cy="5171342"/>
          </a:xfrm>
          <a:prstGeom prst="rect">
            <a:avLst/>
          </a:prstGeom>
          <a:solidFill>
            <a:srgbClr val="FCF169"/>
          </a:solidFill>
          <a:ln>
            <a:solidFill>
              <a:srgbClr val="FCF169"/>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Source Sans Pro"/>
              <a:ea typeface="+mn-ea"/>
              <a:cs typeface="+mn-cs"/>
            </a:endParaRPr>
          </a:p>
        </p:txBody>
      </p:sp>
      <p:sp>
        <p:nvSpPr>
          <p:cNvPr id="10" name="Teksti vasemmalla">
            <a:extLst>
              <a:ext uri="{FF2B5EF4-FFF2-40B4-BE49-F238E27FC236}">
                <a16:creationId xmlns:a16="http://schemas.microsoft.com/office/drawing/2014/main" id="{98317A80-2098-923D-BD17-ED4A0A860C10}"/>
              </a:ext>
            </a:extLst>
          </p:cNvPr>
          <p:cNvSpPr txBox="1"/>
          <p:nvPr/>
        </p:nvSpPr>
        <p:spPr>
          <a:xfrm>
            <a:off x="544530" y="1526468"/>
            <a:ext cx="4726508" cy="5047536"/>
          </a:xfrm>
          <a:prstGeom prst="rect">
            <a:avLst/>
          </a:prstGeom>
          <a:noFill/>
        </p:spPr>
        <p:txBody>
          <a:bodyPr wrap="square" rtlCol="0">
            <a:spAutoFit/>
          </a:bodyPr>
          <a:lstStyle/>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Ala- vai yläkoulu</a:t>
            </a:r>
            <a:r>
              <a:rPr lang="fi-FI" sz="1200" b="1" dirty="0">
                <a:solidFill>
                  <a:prstClr val="black"/>
                </a:solidFill>
                <a:latin typeface="Source Sans Pro"/>
              </a:rPr>
              <a:t>:</a:t>
            </a:r>
            <a:r>
              <a:rPr lang="fi-FI" sz="1200" dirty="0">
                <a:solidFill>
                  <a:prstClr val="black"/>
                </a:solidFill>
                <a:latin typeface="Source Sans Pro"/>
              </a:rPr>
              <a:t> Molemmat</a:t>
            </a:r>
            <a:endParaRPr lang="fi-FI" sz="1200" dirty="0">
              <a:solidFill>
                <a:prstClr val="black"/>
              </a:solidFill>
              <a:latin typeface="Source Sans Pro"/>
              <a:ea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Miksi:</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dirty="0">
                <a:solidFill>
                  <a:prstClr val="black"/>
                </a:solidFill>
                <a:latin typeface="Source Sans Pro"/>
              </a:rPr>
              <a:t>Taukoliikunta vaikuttaa positiivisesti tehtäviin keskittymiseen ja oppimiseen kiinnittymiseen. Jo yksittäisellä liikkumiskerralla on havaittu olevan välittömiä positiivisia vaikutuksia oppiainekohtaisiin oppimistuloksiin sekä kognitiiviseen toimintaan. Tarinoissa</a:t>
            </a:r>
            <a:r>
              <a:rPr lang="fi-FI" sz="1200" dirty="0">
                <a:solidFill>
                  <a:prstClr val="black"/>
                </a:solidFill>
                <a:latin typeface="Source Sans Pro"/>
                <a:ea typeface="Source Sans Pro"/>
                <a:cs typeface="+mn-lt"/>
              </a:rPr>
              <a:t> oppilaat harjoittelevat samalla tietoista läsnäoloa ja huomion säätelyä. Tarinat</a:t>
            </a:r>
            <a:r>
              <a:rPr lang="fi-FI" sz="1200" dirty="0">
                <a:solidFill>
                  <a:prstClr val="black"/>
                </a:solidFill>
                <a:ea typeface="+mn-lt"/>
                <a:cs typeface="+mn-lt"/>
              </a:rPr>
              <a:t> auttavat huomion suuntaamisessa tilaan ja hetkeen.</a:t>
            </a:r>
            <a:endParaRPr lang="fi-FI" sz="1200" dirty="0">
              <a:solidFill>
                <a:prstClr val="black"/>
              </a:solidFill>
              <a:latin typeface="Source Sans Pro" panose="020B0503030403020204" pitchFamily="34" charset="0"/>
              <a:ea typeface="Source Sans Pro" panose="020B0503030403020204" pitchFamily="34" charset="0"/>
            </a:endParaRPr>
          </a:p>
          <a:p>
            <a:pPr>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Yhteys OPS:iin:</a:t>
            </a:r>
            <a:r>
              <a:rPr kumimoji="0" lang="fi-FI" sz="1200" i="0" u="none" strike="noStrike" kern="1200" cap="none" spc="0" normalizeH="0" baseline="0" dirty="0">
                <a:ln>
                  <a:noFill/>
                </a:ln>
                <a:solidFill>
                  <a:prstClr val="black"/>
                </a:solidFill>
                <a:effectLst/>
                <a:uLnTx/>
                <a:uFillTx/>
                <a:latin typeface="Source Sans Pro"/>
                <a:ea typeface="+mn-ea"/>
                <a:cs typeface="+mn-cs"/>
              </a:rPr>
              <a:t> Toimintakulttuurin kehittämistä ohjaavissa periaatteissa painotetaan hyvinvointia, vuorovaikutusta ja monipuolista työskentelyä. Liikkuminen on kirjattu edellä mainittuja periaatteita tukevana tekijänä. Lisäksi työtavoissa painotetaan kokemuksellisia ja toiminnallisia työtapoja, sekä eri aistien käyttöä ja liikkumista lisäämään elämyksellisyyttä ja vahvistamaan motivaatiota. (POPS 2014, Luku 4) ​</a:t>
            </a:r>
            <a:endParaRPr lang="fi-FI" sz="1200" i="0" u="none" strike="noStrike" kern="1200" cap="none" spc="0" normalizeH="0" baseline="0" dirty="0">
              <a:ln>
                <a:noFill/>
              </a:ln>
              <a:solidFill>
                <a:prstClr val="black"/>
              </a:solidFill>
              <a:effectLst/>
              <a:uLnTx/>
              <a:uFillTx/>
              <a:latin typeface="Source Sans Pro"/>
              <a:ea typeface="Source Sans Pro"/>
            </a:endParaRPr>
          </a:p>
          <a:p>
            <a:pPr>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Missä tilanteessa</a:t>
            </a:r>
            <a:r>
              <a:rPr lang="fi-FI" sz="1200" b="1" dirty="0">
                <a:solidFill>
                  <a:prstClr val="black"/>
                </a:solidFill>
                <a:latin typeface="Source Sans Pro"/>
              </a:rPr>
              <a:t>: </a:t>
            </a:r>
            <a:r>
              <a:rPr lang="fi-FI" sz="1200" dirty="0">
                <a:solidFill>
                  <a:prstClr val="black"/>
                </a:solidFill>
                <a:latin typeface="Source Sans Pro"/>
              </a:rPr>
              <a:t>Eri oppitunneilla katkaisemaan </a:t>
            </a:r>
            <a:r>
              <a:rPr lang="fi-FI" sz="1200" noProof="1">
                <a:solidFill>
                  <a:prstClr val="black"/>
                </a:solidFill>
                <a:latin typeface="Source Sans Pro"/>
              </a:rPr>
              <a:t>paikaallaanoloa</a:t>
            </a:r>
            <a:r>
              <a:rPr lang="fi-FI" sz="1200" dirty="0">
                <a:solidFill>
                  <a:prstClr val="black"/>
                </a:solidFill>
                <a:latin typeface="Source Sans Pro"/>
              </a:rPr>
              <a:t> </a:t>
            </a:r>
          </a:p>
          <a:p>
            <a:pPr>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Kuinka usein:</a:t>
            </a:r>
            <a:r>
              <a:rPr kumimoji="0" lang="fi-FI" sz="1200" i="0" u="none" strike="noStrike" kern="1200" cap="none" spc="0" normalizeH="0" baseline="0" dirty="0">
                <a:ln>
                  <a:noFill/>
                </a:ln>
                <a:solidFill>
                  <a:prstClr val="black"/>
                </a:solidFill>
                <a:effectLst/>
                <a:uLnTx/>
                <a:uFillTx/>
                <a:latin typeface="Source Sans Pro"/>
                <a:ea typeface="+mn-ea"/>
                <a:cs typeface="+mn-cs"/>
              </a:rPr>
              <a:t> V</a:t>
            </a:r>
            <a:r>
              <a:rPr lang="fi-FI" sz="1200" dirty="0">
                <a:solidFill>
                  <a:prstClr val="black"/>
                </a:solidFill>
                <a:latin typeface="Source Sans Pro"/>
              </a:rPr>
              <a:t>iikoittain</a:t>
            </a:r>
            <a:endParaRPr lang="fi-FI" sz="1200" i="0" u="none" strike="noStrike" kern="1200" cap="none" spc="0" normalizeH="0" baseline="0" dirty="0">
              <a:ln>
                <a:noFill/>
              </a:ln>
              <a:solidFill>
                <a:prstClr val="black"/>
              </a:solidFill>
              <a:effectLst/>
              <a:uLnTx/>
              <a:uFillTx/>
              <a:latin typeface="Source Sans Pro"/>
              <a:ea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Kesto:</a:t>
            </a:r>
            <a:r>
              <a:rPr lang="fi-FI" sz="1200" dirty="0">
                <a:solidFill>
                  <a:prstClr val="black"/>
                </a:solidFill>
                <a:latin typeface="Source Sans Pro"/>
              </a:rPr>
              <a:t> 5 minuuttia</a:t>
            </a:r>
            <a:endParaRPr lang="fi-FI" sz="1200" dirty="0">
              <a:solidFill>
                <a:prstClr val="black"/>
              </a:solidFill>
              <a:latin typeface="Source Sans Pro"/>
              <a:ea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Yksin vai yhdessä</a:t>
            </a:r>
            <a:r>
              <a:rPr lang="fi-FI" sz="1200" b="1" dirty="0">
                <a:solidFill>
                  <a:prstClr val="black"/>
                </a:solidFill>
                <a:latin typeface="Source Sans Pro"/>
              </a:rPr>
              <a:t>:</a:t>
            </a:r>
            <a:r>
              <a:rPr lang="fi-FI" sz="1200" dirty="0">
                <a:solidFill>
                  <a:prstClr val="black"/>
                </a:solidFill>
                <a:latin typeface="Source Sans Pro"/>
              </a:rPr>
              <a:t> Yhdessä</a:t>
            </a:r>
            <a:endParaRPr lang="fi-FI" sz="1200" i="0" u="none" strike="noStrike" kern="1200" cap="none" spc="0" normalizeH="0" baseline="0" dirty="0">
              <a:ln>
                <a:noFill/>
              </a:ln>
              <a:solidFill>
                <a:prstClr val="black"/>
              </a:solidFill>
              <a:effectLst/>
              <a:uLnTx/>
              <a:uFillTx/>
              <a:latin typeface="Source Sans Pro"/>
              <a:ea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Aktiviteetin taso (1–3): </a:t>
            </a:r>
            <a:r>
              <a:rPr lang="fi-FI" sz="1200" dirty="0">
                <a:solidFill>
                  <a:prstClr val="black"/>
                </a:solidFill>
                <a:latin typeface="Source Sans Pro"/>
              </a:rPr>
              <a:t>3</a:t>
            </a:r>
            <a:endParaRPr lang="fi-FI" sz="1200" dirty="0">
              <a:solidFill>
                <a:prstClr val="black"/>
              </a:solidFill>
              <a:latin typeface="Source Sans Pro"/>
              <a:ea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5" name="Symbolin reunukset (koriste)">
            <a:extLst>
              <a:ext uri="{FF2B5EF4-FFF2-40B4-BE49-F238E27FC236}">
                <a16:creationId xmlns:a16="http://schemas.microsoft.com/office/drawing/2014/main" id="{BFAB838F-6BB1-7803-829E-33E1AF2748BC}"/>
              </a:ext>
              <a:ext uri="{C183D7F6-B498-43B3-948B-1728B52AA6E4}">
                <adec:decorative xmlns:adec="http://schemas.microsoft.com/office/drawing/2017/decorative" val="1"/>
              </a:ext>
            </a:extLst>
          </p:cNvPr>
          <p:cNvSpPr/>
          <p:nvPr/>
        </p:nvSpPr>
        <p:spPr>
          <a:xfrm>
            <a:off x="10638556" y="239477"/>
            <a:ext cx="1258934" cy="1246373"/>
          </a:xfrm>
          <a:custGeom>
            <a:avLst/>
            <a:gdLst>
              <a:gd name="connsiteX0" fmla="*/ 0 w 1258934"/>
              <a:gd name="connsiteY0" fmla="*/ 0 h 1246373"/>
              <a:gd name="connsiteX1" fmla="*/ 407055 w 1258934"/>
              <a:gd name="connsiteY1" fmla="*/ 0 h 1246373"/>
              <a:gd name="connsiteX2" fmla="*/ 788932 w 1258934"/>
              <a:gd name="connsiteY2" fmla="*/ 0 h 1246373"/>
              <a:gd name="connsiteX3" fmla="*/ 1258934 w 1258934"/>
              <a:gd name="connsiteY3" fmla="*/ 0 h 1246373"/>
              <a:gd name="connsiteX4" fmla="*/ 1258934 w 1258934"/>
              <a:gd name="connsiteY4" fmla="*/ 402994 h 1246373"/>
              <a:gd name="connsiteX5" fmla="*/ 1258934 w 1258934"/>
              <a:gd name="connsiteY5" fmla="*/ 793524 h 1246373"/>
              <a:gd name="connsiteX6" fmla="*/ 1258934 w 1258934"/>
              <a:gd name="connsiteY6" fmla="*/ 1246373 h 1246373"/>
              <a:gd name="connsiteX7" fmla="*/ 839289 w 1258934"/>
              <a:gd name="connsiteY7" fmla="*/ 1246373 h 1246373"/>
              <a:gd name="connsiteX8" fmla="*/ 394466 w 1258934"/>
              <a:gd name="connsiteY8" fmla="*/ 1246373 h 1246373"/>
              <a:gd name="connsiteX9" fmla="*/ 0 w 1258934"/>
              <a:gd name="connsiteY9" fmla="*/ 1246373 h 1246373"/>
              <a:gd name="connsiteX10" fmla="*/ 0 w 1258934"/>
              <a:gd name="connsiteY10" fmla="*/ 830915 h 1246373"/>
              <a:gd name="connsiteX11" fmla="*/ 0 w 1258934"/>
              <a:gd name="connsiteY11" fmla="*/ 427921 h 1246373"/>
              <a:gd name="connsiteX12" fmla="*/ 0 w 1258934"/>
              <a:gd name="connsiteY12" fmla="*/ 0 h 124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8934" h="1246373" extrusionOk="0">
                <a:moveTo>
                  <a:pt x="0" y="0"/>
                </a:moveTo>
                <a:cubicBezTo>
                  <a:pt x="155559" y="-10475"/>
                  <a:pt x="248430" y="44533"/>
                  <a:pt x="407055" y="0"/>
                </a:cubicBezTo>
                <a:cubicBezTo>
                  <a:pt x="565681" y="-44533"/>
                  <a:pt x="655147" y="11629"/>
                  <a:pt x="788932" y="0"/>
                </a:cubicBezTo>
                <a:cubicBezTo>
                  <a:pt x="922717" y="-11629"/>
                  <a:pt x="1025963" y="4374"/>
                  <a:pt x="1258934" y="0"/>
                </a:cubicBezTo>
                <a:cubicBezTo>
                  <a:pt x="1304881" y="85600"/>
                  <a:pt x="1229408" y="306812"/>
                  <a:pt x="1258934" y="402994"/>
                </a:cubicBezTo>
                <a:cubicBezTo>
                  <a:pt x="1288460" y="499176"/>
                  <a:pt x="1238459" y="601126"/>
                  <a:pt x="1258934" y="793524"/>
                </a:cubicBezTo>
                <a:cubicBezTo>
                  <a:pt x="1279409" y="985922"/>
                  <a:pt x="1244854" y="1148916"/>
                  <a:pt x="1258934" y="1246373"/>
                </a:cubicBezTo>
                <a:cubicBezTo>
                  <a:pt x="1089085" y="1287420"/>
                  <a:pt x="1035653" y="1243257"/>
                  <a:pt x="839289" y="1246373"/>
                </a:cubicBezTo>
                <a:cubicBezTo>
                  <a:pt x="642926" y="1249489"/>
                  <a:pt x="538760" y="1229300"/>
                  <a:pt x="394466" y="1246373"/>
                </a:cubicBezTo>
                <a:cubicBezTo>
                  <a:pt x="250172" y="1263446"/>
                  <a:pt x="173148" y="1227647"/>
                  <a:pt x="0" y="1246373"/>
                </a:cubicBezTo>
                <a:cubicBezTo>
                  <a:pt x="-23313" y="1054276"/>
                  <a:pt x="20776" y="929286"/>
                  <a:pt x="0" y="830915"/>
                </a:cubicBezTo>
                <a:cubicBezTo>
                  <a:pt x="-20776" y="732544"/>
                  <a:pt x="24648" y="523774"/>
                  <a:pt x="0" y="427921"/>
                </a:cubicBezTo>
                <a:cubicBezTo>
                  <a:pt x="-24648" y="332068"/>
                  <a:pt x="23822" y="115617"/>
                  <a:pt x="0" y="0"/>
                </a:cubicBezTo>
                <a:close/>
              </a:path>
            </a:pathLst>
          </a:custGeom>
          <a:noFill/>
          <a:ln>
            <a:solidFill>
              <a:schemeClr val="accent4">
                <a:lumMod val="75000"/>
              </a:schemeClr>
            </a:solidFill>
            <a:prstDash val="solid"/>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sa-alue">
            <a:extLst>
              <a:ext uri="{FF2B5EF4-FFF2-40B4-BE49-F238E27FC236}">
                <a16:creationId xmlns:a16="http://schemas.microsoft.com/office/drawing/2014/main" id="{3120D1EE-0880-65A1-035E-31B91059C838}"/>
              </a:ext>
              <a:ext uri="{C183D7F6-B498-43B3-948B-1728B52AA6E4}">
                <adec:decorative xmlns:adec="http://schemas.microsoft.com/office/drawing/2017/decorative" val="1"/>
              </a:ext>
            </a:extLst>
          </p:cNvPr>
          <p:cNvSpPr txBox="1"/>
          <p:nvPr/>
        </p:nvSpPr>
        <p:spPr>
          <a:xfrm>
            <a:off x="10525561" y="1215299"/>
            <a:ext cx="1484923" cy="276999"/>
          </a:xfrm>
          <a:prstGeom prst="rect">
            <a:avLst/>
          </a:prstGeom>
          <a:noFill/>
        </p:spPr>
        <p:txBody>
          <a:bodyPr wrap="square" rtlCol="0">
            <a:spAutoFit/>
          </a:bodyPr>
          <a:lstStyle/>
          <a:p>
            <a:pPr algn="ctr"/>
            <a:r>
              <a:rPr lang="fi-FI" sz="1200" dirty="0">
                <a:latin typeface="Cambria" panose="02040503050406030204" pitchFamily="18" charset="0"/>
                <a:ea typeface="Source Sans Pro" panose="020B0503030403020204" pitchFamily="34" charset="0"/>
              </a:rPr>
              <a:t>Liikkuminen</a:t>
            </a:r>
          </a:p>
        </p:txBody>
      </p:sp>
      <p:pic>
        <p:nvPicPr>
          <p:cNvPr id="14" name="Symboli" descr="Kuva juoksuaskeleen ottavasta lenkkitossuisesta jalasta. Kuva viittaa liikkumista sisältävään interventioaktiviteettiin.">
            <a:extLst>
              <a:ext uri="{FF2B5EF4-FFF2-40B4-BE49-F238E27FC236}">
                <a16:creationId xmlns:a16="http://schemas.microsoft.com/office/drawing/2014/main" id="{A71A8115-4188-D5C0-8EA5-EE0B6CD9B329}"/>
              </a:ext>
            </a:extLst>
          </p:cNvPr>
          <p:cNvPicPr>
            <a:picLocks noChangeAspect="1"/>
          </p:cNvPicPr>
          <p:nvPr/>
        </p:nvPicPr>
        <p:blipFill>
          <a:blip r:embed="rId4">
            <a:extLst>
              <a:ext uri="{28A0092B-C50C-407E-A947-70E740481C1C}">
                <a14:useLocalDpi xmlns:a14="http://schemas.microsoft.com/office/drawing/2010/main" val="0"/>
              </a:ext>
            </a:extLst>
          </a:blip>
          <a:srcRect l="17169" t="6478" r="8938" b="7532"/>
          <a:stretch/>
        </p:blipFill>
        <p:spPr>
          <a:xfrm>
            <a:off x="10731298" y="285017"/>
            <a:ext cx="1113222" cy="960426"/>
          </a:xfrm>
          <a:prstGeom prst="rect">
            <a:avLst/>
          </a:prstGeom>
        </p:spPr>
      </p:pic>
      <p:sp>
        <p:nvSpPr>
          <p:cNvPr id="13" name="Alaotsikko, kuvaus">
            <a:extLst>
              <a:ext uri="{FF2B5EF4-FFF2-40B4-BE49-F238E27FC236}">
                <a16:creationId xmlns:a16="http://schemas.microsoft.com/office/drawing/2014/main" id="{12C3D945-3990-65E0-6CF8-B2087F76E4FD}"/>
              </a:ext>
            </a:extLst>
          </p:cNvPr>
          <p:cNvSpPr txBox="1"/>
          <p:nvPr/>
        </p:nvSpPr>
        <p:spPr>
          <a:xfrm>
            <a:off x="1704861" y="739491"/>
            <a:ext cx="8779374" cy="307777"/>
          </a:xfrm>
          <a:prstGeom prst="rect">
            <a:avLst/>
          </a:prstGeom>
          <a:noFill/>
        </p:spPr>
        <p:txBody>
          <a:bodyPr wrap="square" rtlCol="0">
            <a:spAutoFit/>
          </a:bodyPr>
          <a:lstStyle/>
          <a:p>
            <a:pPr algn="ctr">
              <a:defRPr/>
            </a:pPr>
            <a:r>
              <a:rPr lang="fi-FI" sz="1400" dirty="0">
                <a:solidFill>
                  <a:prstClr val="black"/>
                </a:solidFill>
                <a:latin typeface="Source Sans Pro"/>
                <a:ea typeface="Source Sans Pro"/>
              </a:rPr>
              <a:t>Opettaja kertoo tarinaa Emman ja Eetun syysretkestä. Oppilaat (ja opettaja) liikkuvat tarinan mukaan.</a:t>
            </a:r>
            <a:endParaRPr lang="fi-FI" sz="1400" dirty="0">
              <a:solidFill>
                <a:prstClr val="black"/>
              </a:solidFill>
            </a:endParaRPr>
          </a:p>
        </p:txBody>
      </p:sp>
      <p:sp>
        <p:nvSpPr>
          <p:cNvPr id="4" name="Otsikko">
            <a:extLst>
              <a:ext uri="{FF2B5EF4-FFF2-40B4-BE49-F238E27FC236}">
                <a16:creationId xmlns:a16="http://schemas.microsoft.com/office/drawing/2014/main" id="{CEC4E9BB-024C-8EC7-B037-6EACA54D1298}"/>
              </a:ext>
            </a:extLst>
          </p:cNvPr>
          <p:cNvSpPr txBox="1">
            <a:spLocks noGrp="1"/>
          </p:cNvSpPr>
          <p:nvPr>
            <p:ph type="title" idx="4294967295"/>
          </p:nvPr>
        </p:nvSpPr>
        <p:spPr>
          <a:xfrm>
            <a:off x="2075283" y="286910"/>
            <a:ext cx="8038530" cy="5031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i-FI" sz="3200" b="1" dirty="0">
                <a:latin typeface="Source Sans Pro"/>
                <a:ea typeface="Source Sans Pro"/>
              </a:rPr>
              <a:t>Tarina – Syysretki 2/2</a:t>
            </a:r>
            <a:endParaRPr kumimoji="0" lang="fi-FI" sz="3200" b="1" i="0" u="none" strike="noStrike" kern="1200" cap="none" spc="0" normalizeH="0" baseline="0" noProof="0" dirty="0">
              <a:ln>
                <a:noFill/>
              </a:ln>
              <a:solidFill>
                <a:schemeClr val="tx1"/>
              </a:solidFill>
              <a:effectLst/>
              <a:uLnTx/>
              <a:uFillTx/>
              <a:latin typeface="Source Sans Pro" panose="020B0503030403020204" pitchFamily="34" charset="0"/>
              <a:ea typeface="Source Sans Pro" panose="020B0503030403020204" pitchFamily="34" charset="0"/>
              <a:cs typeface="+mj-cs"/>
            </a:endParaRPr>
          </a:p>
        </p:txBody>
      </p:sp>
      <p:pic>
        <p:nvPicPr>
          <p:cNvPr id="3" name="SW-logo" descr="SchoolWell-hankkeen logo.">
            <a:extLst>
              <a:ext uri="{FF2B5EF4-FFF2-40B4-BE49-F238E27FC236}">
                <a16:creationId xmlns:a16="http://schemas.microsoft.com/office/drawing/2014/main" id="{A8DFE785-7E43-B78A-7CDF-054DF0EBFBF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7480" y="107273"/>
            <a:ext cx="1151599" cy="1155438"/>
          </a:xfrm>
          <a:prstGeom prst="rect">
            <a:avLst/>
          </a:prstGeom>
        </p:spPr>
      </p:pic>
    </p:spTree>
    <p:extLst>
      <p:ext uri="{BB962C8B-B14F-4D97-AF65-F5344CB8AC3E}">
        <p14:creationId xmlns:p14="http://schemas.microsoft.com/office/powerpoint/2010/main" val="9758759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E11351-4B1D-B403-FC0F-D4985607F86A}"/>
            </a:ext>
          </a:extLst>
        </p:cNvPr>
        <p:cNvGrpSpPr/>
        <p:nvPr/>
      </p:nvGrpSpPr>
      <p:grpSpPr>
        <a:xfrm>
          <a:off x="0" y="0"/>
          <a:ext cx="0" cy="0"/>
          <a:chOff x="0" y="0"/>
          <a:chExt cx="0" cy="0"/>
        </a:xfrm>
      </p:grpSpPr>
      <p:sp>
        <p:nvSpPr>
          <p:cNvPr id="8" name="Lähde">
            <a:extLst>
              <a:ext uri="{FF2B5EF4-FFF2-40B4-BE49-F238E27FC236}">
                <a16:creationId xmlns:a16="http://schemas.microsoft.com/office/drawing/2014/main" id="{FA7224D0-2C78-2B87-41B2-87E68726F158}"/>
              </a:ext>
            </a:extLst>
          </p:cNvPr>
          <p:cNvSpPr txBox="1"/>
          <p:nvPr/>
        </p:nvSpPr>
        <p:spPr>
          <a:xfrm>
            <a:off x="5670732" y="6294091"/>
            <a:ext cx="6208312" cy="276999"/>
          </a:xfrm>
          <a:prstGeom prst="rect">
            <a:avLst/>
          </a:prstGeom>
          <a:noFill/>
        </p:spPr>
        <p:txBody>
          <a:bodyPr wrap="square" lIns="91440" tIns="45720" rIns="91440" bIns="45720" rtlCol="0" anchor="t">
            <a:spAutoFit/>
          </a:bodyPr>
          <a:lstStyle/>
          <a:p>
            <a:pPr>
              <a:defRPr/>
            </a:pPr>
            <a:r>
              <a:rPr kumimoji="0" lang="fi-FI" sz="1200" b="0" i="0" u="none" strike="noStrike" kern="1200" cap="none" spc="0" normalizeH="0" baseline="0" noProof="0" dirty="0">
                <a:ln>
                  <a:noFill/>
                </a:ln>
                <a:solidFill>
                  <a:prstClr val="black"/>
                </a:solidFill>
                <a:effectLst/>
                <a:uLnTx/>
                <a:uFillTx/>
                <a:latin typeface="Source Sans Pro"/>
                <a:ea typeface="+mn-ea"/>
                <a:cs typeface="+mn-cs"/>
              </a:rPr>
              <a:t>Lähde</a:t>
            </a:r>
            <a:r>
              <a:rPr lang="fi-FI" sz="1200" dirty="0">
                <a:solidFill>
                  <a:prstClr val="black"/>
                </a:solidFill>
                <a:latin typeface="Source Sans Pro"/>
              </a:rPr>
              <a:t>:</a:t>
            </a:r>
            <a:r>
              <a:rPr lang="en-US" sz="1200" dirty="0">
                <a:solidFill>
                  <a:prstClr val="black"/>
                </a:solidFill>
                <a:latin typeface="Source Sans Pro"/>
              </a:rPr>
              <a:t> </a:t>
            </a:r>
            <a:r>
              <a:rPr lang="en-US" sz="1100" dirty="0">
                <a:solidFill>
                  <a:prstClr val="black"/>
                </a:solidFill>
                <a:latin typeface="Aptos"/>
                <a:hlinkClick r:id="rId3">
                  <a:extLst>
                    <a:ext uri="{A12FA001-AC4F-418D-AE19-62706E023703}">
                      <ahyp:hlinkClr xmlns:ahyp="http://schemas.microsoft.com/office/drawing/2018/hyperlinkcolor" val="tx"/>
                    </a:ext>
                  </a:extLst>
                </a:hlinkClick>
              </a:rPr>
              <a:t>verkkoon_liikuntabreikit_2021.pdf (liikkuvakoulu.fi)</a:t>
            </a:r>
            <a:endParaRPr kumimoji="0" lang="en-US" sz="1200" b="0" i="0" u="none" strike="noStrike" kern="1200" cap="none" spc="0" normalizeH="0" baseline="0" noProof="1">
              <a:ln>
                <a:noFill/>
              </a:ln>
              <a:solidFill>
                <a:prstClr val="black"/>
              </a:solidFill>
              <a:effectLst/>
              <a:uLnTx/>
              <a:uFillTx/>
              <a:latin typeface="Source Sans Pro"/>
              <a:ea typeface="+mn-ea"/>
              <a:cs typeface="+mn-cs"/>
            </a:endParaRPr>
          </a:p>
        </p:txBody>
      </p:sp>
      <p:sp>
        <p:nvSpPr>
          <p:cNvPr id="2" name="Teksti oikealla (ohjeet opettajalle)">
            <a:extLst>
              <a:ext uri="{FF2B5EF4-FFF2-40B4-BE49-F238E27FC236}">
                <a16:creationId xmlns:a16="http://schemas.microsoft.com/office/drawing/2014/main" id="{8463F73D-E30E-C8E7-0092-A869624A8989}"/>
              </a:ext>
            </a:extLst>
          </p:cNvPr>
          <p:cNvSpPr txBox="1"/>
          <p:nvPr/>
        </p:nvSpPr>
        <p:spPr>
          <a:xfrm>
            <a:off x="5670732" y="1369623"/>
            <a:ext cx="6208311" cy="47003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OHJEET OPETTAJALLE (jatkuu seuraavalla dialla)</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Lue tarinaa oppilaille ja liikkukaa tarinan mukaan. </a:t>
            </a:r>
            <a:r>
              <a:rPr kumimoji="0" lang="fi-FI" sz="1200" b="0" i="0" u="none" strike="noStrike" kern="1200" cap="none" spc="0" normalizeH="0" baseline="0" noProof="0" dirty="0">
                <a:ln>
                  <a:noFill/>
                </a:ln>
                <a:solidFill>
                  <a:prstClr val="black"/>
                </a:solidFill>
                <a:effectLst/>
                <a:uLnTx/>
                <a:uFillTx/>
                <a:latin typeface="Source Sans Pro"/>
                <a:ea typeface="+mn-ea"/>
                <a:cs typeface="+mn-cs"/>
              </a:rPr>
              <a:t>Pidä tarinan lomassa taukoja lukemisesta, jotta oppilaat ehtivät tehdä liikkeitä muutamia kertoja. </a:t>
            </a:r>
            <a:endParaRPr kumimoji="0" lang="fi-FI" sz="1200" b="0" i="0" u="none" strike="noStrike" kern="1200" cap="none" spc="0" normalizeH="0" baseline="0" noProof="0" dirty="0">
              <a:ln>
                <a:noFill/>
              </a:ln>
              <a:solidFill>
                <a:prstClr val="black"/>
              </a:solidFill>
              <a:effectLst/>
              <a:uLnTx/>
              <a:uFillTx/>
              <a:latin typeface="Source Sans Pro"/>
              <a:ea typeface="Source Sans Pro"/>
              <a:cs typeface="+mn-cs"/>
            </a:endParaRPr>
          </a:p>
          <a:p>
            <a:pPr marL="0" marR="0" lvl="0" indent="0" algn="l" defTabSz="914400" rtl="0" eaLnBrk="1" fontAlgn="auto" latinLnBrk="0" hangingPunct="1">
              <a:lnSpc>
                <a:spcPct val="150000"/>
              </a:lnSpc>
              <a:spcBef>
                <a:spcPts val="1000"/>
              </a:spcBef>
              <a:spcAft>
                <a:spcPts val="0"/>
              </a:spcAft>
              <a:buClrTx/>
              <a:buSzTx/>
              <a:buFontTx/>
              <a:buNone/>
              <a:tabLst/>
              <a:defRPr/>
            </a:pPr>
            <a:r>
              <a:rPr lang="fi-FI" sz="1200" dirty="0">
                <a:solidFill>
                  <a:prstClr val="black"/>
                </a:solidFill>
                <a:latin typeface="Source Sans Pro"/>
                <a:ea typeface="Source Sans Pro"/>
              </a:rPr>
              <a:t>”</a:t>
            </a:r>
            <a:r>
              <a:rPr kumimoji="0" lang="fi-FI" sz="1200" b="0" i="0" u="none" strike="noStrike" kern="1200" cap="none" spc="0" normalizeH="0" baseline="0" noProof="0" dirty="0">
                <a:ln>
                  <a:noFill/>
                </a:ln>
                <a:solidFill>
                  <a:prstClr val="black"/>
                </a:solidFill>
                <a:effectLst/>
                <a:uLnTx/>
                <a:uFillTx/>
                <a:latin typeface="Source Sans Pro"/>
                <a:ea typeface="Source Sans Pro"/>
                <a:cs typeface="+mn-cs"/>
              </a:rPr>
              <a:t>On kaunis talvipäivä </a:t>
            </a:r>
            <a:r>
              <a:rPr kumimoji="0" lang="fi-FI" sz="1200" b="1" i="1" u="none" strike="noStrike" kern="1200" cap="none" spc="0" normalizeH="0" baseline="0" noProof="0" dirty="0">
                <a:ln>
                  <a:noFill/>
                </a:ln>
                <a:solidFill>
                  <a:prstClr val="black"/>
                </a:solidFill>
                <a:effectLst/>
                <a:uLnTx/>
                <a:uFillTx/>
                <a:latin typeface="Source Sans Pro"/>
                <a:ea typeface="Source Sans Pro"/>
                <a:cs typeface="+mn-cs"/>
              </a:rPr>
              <a:t>(Tehdään muutama rentouttava hengitys sisään ja ulos).</a:t>
            </a:r>
            <a:r>
              <a:rPr kumimoji="0" lang="fi-FI" sz="1200" b="0" i="0" u="none" strike="noStrike" kern="1200" cap="none" spc="0" normalizeH="0" baseline="0" noProof="0" dirty="0">
                <a:ln>
                  <a:noFill/>
                </a:ln>
                <a:solidFill>
                  <a:prstClr val="black"/>
                </a:solidFill>
                <a:effectLst/>
                <a:uLnTx/>
                <a:uFillTx/>
                <a:latin typeface="Source Sans Pro"/>
                <a:ea typeface="Source Sans Pro"/>
                <a:cs typeface="+mn-cs"/>
              </a:rPr>
              <a:t> Eetu ja Emma päättävät lähteä hiihtämään. Lapset ottavat sukset kantoon ja lähtevät kävelemään kohti hiihtolatua</a:t>
            </a:r>
            <a:r>
              <a:rPr kumimoji="0" lang="fi-FI" sz="1200" b="1" i="1" u="none" strike="noStrike" kern="1200" cap="none" spc="0" normalizeH="0" baseline="0" noProof="0" dirty="0">
                <a:ln>
                  <a:noFill/>
                </a:ln>
                <a:solidFill>
                  <a:prstClr val="black"/>
                </a:solidFill>
                <a:effectLst/>
                <a:uLnTx/>
                <a:uFillTx/>
                <a:latin typeface="Source Sans Pro"/>
                <a:ea typeface="Source Sans Pro"/>
                <a:cs typeface="+mn-cs"/>
              </a:rPr>
              <a:t> (Kävellään paikallaan). </a:t>
            </a:r>
            <a:r>
              <a:rPr kumimoji="0" lang="fi-FI" sz="1200" b="0" i="0" u="none" strike="noStrike" kern="1200" cap="none" spc="0" normalizeH="0" baseline="0" noProof="0" dirty="0">
                <a:ln>
                  <a:noFill/>
                </a:ln>
                <a:solidFill>
                  <a:prstClr val="black"/>
                </a:solidFill>
                <a:effectLst/>
                <a:uLnTx/>
                <a:uFillTx/>
                <a:latin typeface="Source Sans Pro"/>
                <a:ea typeface="Source Sans Pro"/>
                <a:cs typeface="+mn-cs"/>
              </a:rPr>
              <a:t>Yöllä on satanut lunta, ja </a:t>
            </a:r>
            <a:r>
              <a:rPr lang="fi-FI" sz="1200" dirty="0">
                <a:solidFill>
                  <a:prstClr val="black"/>
                </a:solidFill>
                <a:latin typeface="Source Sans Pro"/>
                <a:ea typeface="Source Sans Pro"/>
              </a:rPr>
              <a:t>heidän</a:t>
            </a:r>
            <a:r>
              <a:rPr kumimoji="0" lang="fi-FI" sz="1200" b="0" i="0" u="none" strike="noStrike" kern="1200" cap="none" spc="0" normalizeH="0" baseline="0" noProof="0" dirty="0">
                <a:ln>
                  <a:noFill/>
                </a:ln>
                <a:solidFill>
                  <a:prstClr val="black"/>
                </a:solidFill>
                <a:effectLst/>
                <a:uLnTx/>
                <a:uFillTx/>
                <a:latin typeface="Source Sans Pro"/>
                <a:ea typeface="Source Sans Pro"/>
                <a:cs typeface="+mn-cs"/>
              </a:rPr>
              <a:t> pitää nostella jalkoja, jotta pääsevät eteenpäin (</a:t>
            </a:r>
            <a:r>
              <a:rPr kumimoji="0" lang="fi-FI" sz="1200" b="1" i="1" u="none" strike="noStrike" kern="1200" cap="none" spc="0" normalizeH="0" baseline="0" noProof="0" dirty="0">
                <a:ln>
                  <a:noFill/>
                </a:ln>
                <a:solidFill>
                  <a:prstClr val="black"/>
                </a:solidFill>
                <a:effectLst/>
                <a:uLnTx/>
                <a:uFillTx/>
                <a:latin typeface="Source Sans Pro"/>
                <a:ea typeface="Source Sans Pro"/>
                <a:cs typeface="+mn-cs"/>
              </a:rPr>
              <a:t>Tehdään polvennostokävelyä).</a:t>
            </a:r>
            <a:r>
              <a:rPr kumimoji="0" lang="fi-FI" sz="1200" b="0" i="0" u="none" strike="noStrike" kern="1200" cap="none" spc="0" normalizeH="0" baseline="0" noProof="0" dirty="0">
                <a:ln>
                  <a:noFill/>
                </a:ln>
                <a:solidFill>
                  <a:prstClr val="black"/>
                </a:solidFill>
                <a:effectLst/>
                <a:uLnTx/>
                <a:uFillTx/>
                <a:latin typeface="Source Sans Pro"/>
                <a:ea typeface="Source Sans Pro"/>
                <a:cs typeface="+mn-cs"/>
              </a:rPr>
              <a:t> Lapsista on myös kiva hyppiä lumikinoksiin </a:t>
            </a:r>
            <a:r>
              <a:rPr kumimoji="0" lang="fi-FI" sz="1200" b="1" i="1" u="none" strike="noStrike" kern="1200" cap="none" spc="0" normalizeH="0" baseline="0" noProof="0" dirty="0">
                <a:ln>
                  <a:noFill/>
                </a:ln>
                <a:solidFill>
                  <a:prstClr val="black"/>
                </a:solidFill>
                <a:effectLst/>
                <a:uLnTx/>
                <a:uFillTx/>
                <a:latin typeface="Source Sans Pro"/>
                <a:ea typeface="Source Sans Pro"/>
                <a:cs typeface="+mn-cs"/>
              </a:rPr>
              <a:t>(Hypitään)</a:t>
            </a:r>
            <a:r>
              <a:rPr kumimoji="0" lang="fi-FI" sz="1200" b="0" i="0" u="none" strike="noStrike" kern="1200" cap="none" spc="0" normalizeH="0" baseline="0" noProof="0" dirty="0">
                <a:ln>
                  <a:noFill/>
                </a:ln>
                <a:solidFill>
                  <a:prstClr val="black"/>
                </a:solidFill>
                <a:effectLst/>
                <a:uLnTx/>
                <a:uFillTx/>
                <a:latin typeface="Source Sans Pro"/>
                <a:ea typeface="Source Sans Pro"/>
                <a:cs typeface="+mn-cs"/>
              </a:rPr>
              <a:t>. Pakkanen pistelee nenänpäätä, ja lapset päättävät juosta loppumatkan ladulle </a:t>
            </a:r>
            <a:r>
              <a:rPr kumimoji="0" lang="fi-FI" sz="1200" b="1" i="1" u="none" strike="noStrike" kern="1200" cap="none" spc="0" normalizeH="0" baseline="0" noProof="0" dirty="0">
                <a:ln>
                  <a:noFill/>
                </a:ln>
                <a:solidFill>
                  <a:prstClr val="black"/>
                </a:solidFill>
                <a:effectLst/>
                <a:uLnTx/>
                <a:uFillTx/>
                <a:latin typeface="Source Sans Pro"/>
                <a:ea typeface="Source Sans Pro"/>
                <a:cs typeface="+mn-cs"/>
              </a:rPr>
              <a:t>(Juostaan paikallaan)</a:t>
            </a:r>
            <a:r>
              <a:rPr kumimoji="0" lang="fi-FI" sz="1200" b="0" i="0" u="none" strike="noStrike" kern="1200" cap="none" spc="0" normalizeH="0" baseline="0" noProof="0" dirty="0">
                <a:ln>
                  <a:noFill/>
                </a:ln>
                <a:solidFill>
                  <a:prstClr val="black"/>
                </a:solidFill>
                <a:effectLst/>
                <a:uLnTx/>
                <a:uFillTx/>
                <a:latin typeface="Source Sans Pro"/>
                <a:ea typeface="Source Sans Pro"/>
                <a:cs typeface="+mn-cs"/>
              </a:rPr>
              <a:t>. Tuleepa samalla hyvä alkulämmittely. Lapset pääsevät ladun varteen </a:t>
            </a:r>
            <a:r>
              <a:rPr kumimoji="0" lang="fi-FI" sz="1200" b="1" i="1" u="none" strike="noStrike" kern="1200" cap="none" spc="0" normalizeH="0" baseline="0" noProof="0" dirty="0">
                <a:ln>
                  <a:noFill/>
                </a:ln>
                <a:solidFill>
                  <a:prstClr val="black"/>
                </a:solidFill>
                <a:effectLst/>
                <a:uLnTx/>
                <a:uFillTx/>
                <a:latin typeface="Source Sans Pro"/>
                <a:ea typeface="Source Sans Pro"/>
                <a:cs typeface="+mn-cs"/>
              </a:rPr>
              <a:t>(Hengitellään rauhallisesti sisään ja ulos, annetaan hengityksen tasaantua)</a:t>
            </a:r>
            <a:r>
              <a:rPr kumimoji="0" lang="fi-FI" sz="1200" b="0" i="0" u="none" strike="noStrike" kern="1200" cap="none" spc="0" normalizeH="0" baseline="0" noProof="0" dirty="0">
                <a:ln>
                  <a:noFill/>
                </a:ln>
                <a:solidFill>
                  <a:prstClr val="black"/>
                </a:solidFill>
                <a:effectLst/>
                <a:uLnTx/>
                <a:uFillTx/>
                <a:latin typeface="Source Sans Pro"/>
                <a:ea typeface="Source Sans Pro"/>
                <a:cs typeface="+mn-cs"/>
              </a:rPr>
              <a:t>. Eetu on kuullut, että hiihtotekniikkaa voi harjoitella ensin pelkällä yhdellä suksella luistattaen. Niinpä lapset laittavat vain yhden suksen jalkaan </a:t>
            </a:r>
            <a:r>
              <a:rPr kumimoji="0" lang="fi-FI" sz="1200" b="1" i="1" u="none" strike="noStrike" kern="1200" cap="none" spc="0" normalizeH="0" baseline="0" noProof="0" dirty="0">
                <a:ln>
                  <a:noFill/>
                </a:ln>
                <a:solidFill>
                  <a:prstClr val="black"/>
                </a:solidFill>
                <a:effectLst/>
                <a:uLnTx/>
                <a:uFillTx/>
                <a:latin typeface="Source Sans Pro"/>
                <a:ea typeface="Source Sans Pro"/>
                <a:cs typeface="+mn-cs"/>
              </a:rPr>
              <a:t>(Käydään kyykyssä)</a:t>
            </a:r>
            <a:r>
              <a:rPr kumimoji="0" lang="fi-FI" sz="1200" b="0" i="0" u="none" strike="noStrike" kern="1200" cap="none" spc="0" normalizeH="0" baseline="0" noProof="0" dirty="0">
                <a:ln>
                  <a:noFill/>
                </a:ln>
                <a:solidFill>
                  <a:prstClr val="black"/>
                </a:solidFill>
                <a:effectLst/>
                <a:uLnTx/>
                <a:uFillTx/>
                <a:latin typeface="Source Sans Pro"/>
                <a:ea typeface="Source Sans Pro"/>
                <a:cs typeface="+mn-cs"/>
              </a:rPr>
              <a:t>. Pitää vielä varmistaa, että suksi on varmasti kiinni </a:t>
            </a:r>
            <a:r>
              <a:rPr kumimoji="0" lang="fi-FI" sz="1200" b="1" i="1" u="none" strike="noStrike" kern="1200" cap="none" spc="0" normalizeH="0" baseline="0" noProof="0" dirty="0">
                <a:ln>
                  <a:noFill/>
                </a:ln>
                <a:solidFill>
                  <a:prstClr val="black"/>
                </a:solidFill>
                <a:effectLst/>
                <a:uLnTx/>
                <a:uFillTx/>
                <a:latin typeface="Source Sans Pro"/>
                <a:ea typeface="Source Sans Pro"/>
                <a:cs typeface="+mn-cs"/>
              </a:rPr>
              <a:t>(Käydään kyykyssä).</a:t>
            </a:r>
            <a:r>
              <a:rPr kumimoji="0" lang="fi-FI" sz="1200" b="0" i="0" u="none" strike="noStrike" kern="1200" cap="none" spc="0" normalizeH="0" baseline="0" noProof="0" dirty="0">
                <a:ln>
                  <a:noFill/>
                </a:ln>
                <a:solidFill>
                  <a:prstClr val="black"/>
                </a:solidFill>
                <a:effectLst/>
                <a:uLnTx/>
                <a:uFillTx/>
                <a:latin typeface="Source Sans Pro"/>
                <a:ea typeface="Source Sans Pro"/>
                <a:cs typeface="+mn-cs"/>
              </a:rPr>
              <a:t> Lapset harjoittelevat yhdellä suksella hiihtämistä </a:t>
            </a:r>
            <a:r>
              <a:rPr kumimoji="0" lang="fi-FI" sz="1200" b="1" i="1" u="none" strike="noStrike" kern="1200" cap="none" spc="0" normalizeH="0" baseline="0" noProof="0" dirty="0">
                <a:ln>
                  <a:noFill/>
                </a:ln>
                <a:solidFill>
                  <a:prstClr val="black"/>
                </a:solidFill>
                <a:effectLst/>
                <a:uLnTx/>
                <a:uFillTx/>
                <a:latin typeface="Source Sans Pro"/>
                <a:ea typeface="Source Sans Pro"/>
                <a:cs typeface="+mn-cs"/>
              </a:rPr>
              <a:t>(Tasapainotellaan toisen jalan varassa, toinen jalka potkii ilmasta vauhtia toisen polven joustaessa samalla)</a:t>
            </a:r>
            <a:r>
              <a:rPr kumimoji="0" lang="fi-FI" sz="1200" b="0" i="0" u="none" strike="noStrike" kern="1200" cap="none" spc="0" normalizeH="0" baseline="0" noProof="0" dirty="0">
                <a:ln>
                  <a:noFill/>
                </a:ln>
                <a:solidFill>
                  <a:prstClr val="black"/>
                </a:solidFill>
                <a:effectLst/>
                <a:uLnTx/>
                <a:uFillTx/>
                <a:latin typeface="Source Sans Pro"/>
                <a:ea typeface="Source Sans Pro"/>
                <a:cs typeface="+mn-cs"/>
              </a:rPr>
              <a:t>. Sitten täytyy vaihtaa jalkaa. Vaihdetaan suksea</a:t>
            </a:r>
            <a:r>
              <a:rPr kumimoji="0" lang="fi-FI" sz="1200" b="1" i="1" u="none" strike="noStrike" kern="1200" cap="none" spc="0" normalizeH="0" baseline="0" noProof="0" dirty="0">
                <a:ln>
                  <a:noFill/>
                </a:ln>
                <a:solidFill>
                  <a:prstClr val="black"/>
                </a:solidFill>
                <a:effectLst/>
                <a:uLnTx/>
                <a:uFillTx/>
                <a:latin typeface="Source Sans Pro"/>
                <a:ea typeface="Source Sans Pro"/>
                <a:cs typeface="+mn-cs"/>
              </a:rPr>
              <a:t> (käydään kyykyssä)</a:t>
            </a:r>
            <a:r>
              <a:rPr kumimoji="0" lang="fi-FI" sz="1200" b="0" i="0" u="none" strike="noStrike" kern="1200" cap="none" spc="0" normalizeH="0" baseline="0" noProof="0" dirty="0">
                <a:ln>
                  <a:noFill/>
                </a:ln>
                <a:solidFill>
                  <a:prstClr val="black"/>
                </a:solidFill>
                <a:effectLst/>
                <a:uLnTx/>
                <a:uFillTx/>
                <a:latin typeface="Source Sans Pro"/>
                <a:ea typeface="Source Sans Pro"/>
                <a:cs typeface="+mn-cs"/>
              </a:rPr>
              <a:t> ja varmistetaan, että sekin on kiinni kunnolla </a:t>
            </a:r>
            <a:r>
              <a:rPr kumimoji="0" lang="fi-FI" sz="1200" b="1" i="1" u="none" strike="noStrike" kern="1200" cap="none" spc="0" normalizeH="0" baseline="0" noProof="0" dirty="0">
                <a:ln>
                  <a:noFill/>
                </a:ln>
                <a:solidFill>
                  <a:prstClr val="black"/>
                </a:solidFill>
                <a:effectLst/>
                <a:uLnTx/>
                <a:uFillTx/>
                <a:latin typeface="Source Sans Pro"/>
                <a:ea typeface="Source Sans Pro"/>
                <a:cs typeface="+mn-cs"/>
              </a:rPr>
              <a:t>(käydään kyykyssä).</a:t>
            </a:r>
            <a:r>
              <a:rPr kumimoji="0" lang="fi-FI" sz="1200" b="0" i="0" u="none" strike="noStrike" kern="1200" cap="none" spc="0" normalizeH="0" baseline="0" noProof="0" dirty="0">
                <a:ln>
                  <a:noFill/>
                </a:ln>
                <a:solidFill>
                  <a:prstClr val="black"/>
                </a:solidFill>
                <a:effectLst/>
                <a:uLnTx/>
                <a:uFillTx/>
                <a:latin typeface="Source Sans Pro"/>
                <a:ea typeface="Source Sans Pro"/>
                <a:cs typeface="+mn-cs"/>
              </a:rPr>
              <a:t> Harjoitellaan liukua toisella jalalla </a:t>
            </a:r>
            <a:r>
              <a:rPr kumimoji="0" lang="fi-FI" sz="1200" b="1" i="1" u="none" strike="noStrike" kern="1200" cap="none" spc="0" normalizeH="0" baseline="0" noProof="0" dirty="0">
                <a:ln>
                  <a:noFill/>
                </a:ln>
                <a:solidFill>
                  <a:prstClr val="black"/>
                </a:solidFill>
                <a:effectLst/>
                <a:uLnTx/>
                <a:uFillTx/>
                <a:latin typeface="Source Sans Pro"/>
                <a:ea typeface="Source Sans Pro"/>
                <a:cs typeface="+mn-cs"/>
              </a:rPr>
              <a:t>(Tasapainotellaan toisella jalalla, potkitaan toisella)</a:t>
            </a:r>
            <a:r>
              <a:rPr kumimoji="0" lang="fi-FI" sz="1200" b="0" i="0" u="none" strike="noStrike" kern="1200" cap="none" spc="0" normalizeH="0" baseline="0" noProof="0" dirty="0">
                <a:ln>
                  <a:noFill/>
                </a:ln>
                <a:solidFill>
                  <a:prstClr val="black"/>
                </a:solidFill>
                <a:effectLst/>
                <a:uLnTx/>
                <a:uFillTx/>
                <a:latin typeface="Source Sans Pro"/>
                <a:ea typeface="Source Sans Pro"/>
                <a:cs typeface="+mn-cs"/>
              </a:rPr>
              <a:t>.</a:t>
            </a:r>
            <a:endParaRPr kumimoji="0" lang="fi-FI" sz="12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7" name="Taustaväri" descr="Tekstin taustaväri on keltainen. Keltainen väri vastaa aktiviteetin tasoa 3.">
            <a:extLst>
              <a:ext uri="{FF2B5EF4-FFF2-40B4-BE49-F238E27FC236}">
                <a16:creationId xmlns:a16="http://schemas.microsoft.com/office/drawing/2014/main" id="{E9696E24-B3AE-7FA1-FFCA-7F9CDEC9AA55}"/>
              </a:ext>
            </a:extLst>
          </p:cNvPr>
          <p:cNvSpPr txBox="1"/>
          <p:nvPr/>
        </p:nvSpPr>
        <p:spPr>
          <a:xfrm>
            <a:off x="407874" y="1337031"/>
            <a:ext cx="4992385" cy="5171342"/>
          </a:xfrm>
          <a:prstGeom prst="rect">
            <a:avLst/>
          </a:prstGeom>
          <a:solidFill>
            <a:srgbClr val="FCF169"/>
          </a:solidFill>
          <a:ln>
            <a:solidFill>
              <a:srgbClr val="FCF169"/>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Source Sans Pro"/>
              <a:ea typeface="+mn-ea"/>
              <a:cs typeface="+mn-cs"/>
            </a:endParaRPr>
          </a:p>
        </p:txBody>
      </p:sp>
      <p:sp>
        <p:nvSpPr>
          <p:cNvPr id="10" name="Teksti vasemmalla">
            <a:extLst>
              <a:ext uri="{FF2B5EF4-FFF2-40B4-BE49-F238E27FC236}">
                <a16:creationId xmlns:a16="http://schemas.microsoft.com/office/drawing/2014/main" id="{C868315D-C590-11FB-2A3A-3CB6199B433A}"/>
              </a:ext>
            </a:extLst>
          </p:cNvPr>
          <p:cNvSpPr txBox="1"/>
          <p:nvPr/>
        </p:nvSpPr>
        <p:spPr>
          <a:xfrm>
            <a:off x="544530" y="1526468"/>
            <a:ext cx="4726508" cy="5047536"/>
          </a:xfrm>
          <a:prstGeom prst="rect">
            <a:avLst/>
          </a:prstGeom>
          <a:noFill/>
        </p:spPr>
        <p:txBody>
          <a:bodyPr wrap="square" rtlCol="0">
            <a:spAutoFit/>
          </a:bodyPr>
          <a:lstStyle/>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Ala- vai yläkoulu</a:t>
            </a:r>
            <a:r>
              <a:rPr lang="fi-FI" sz="1200" b="1" dirty="0">
                <a:solidFill>
                  <a:prstClr val="black"/>
                </a:solidFill>
                <a:latin typeface="Source Sans Pro"/>
              </a:rPr>
              <a:t>:</a:t>
            </a:r>
            <a:r>
              <a:rPr lang="fi-FI" sz="1200" dirty="0">
                <a:solidFill>
                  <a:prstClr val="black"/>
                </a:solidFill>
                <a:latin typeface="Source Sans Pro"/>
              </a:rPr>
              <a:t> Molemmat</a:t>
            </a:r>
            <a:endParaRPr lang="fi-FI" sz="1200" dirty="0">
              <a:solidFill>
                <a:prstClr val="black"/>
              </a:solidFill>
              <a:latin typeface="Source Sans Pro"/>
              <a:ea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Miksi:</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dirty="0">
                <a:solidFill>
                  <a:prstClr val="black"/>
                </a:solidFill>
                <a:latin typeface="Source Sans Pro"/>
              </a:rPr>
              <a:t>Taukoliikunta vaikuttaa positiivisesti tehtäviin keskittymiseen ja oppimiseen kiinnittymiseen. Jo yksittäisellä liikkumiskerralla on havaittu olevan välittömiä positiivisia vaikutuksia oppiainekohtaisiin oppimistuloksiin sekä kognitiiviseen toimintaan. Tarinoissa</a:t>
            </a:r>
            <a:r>
              <a:rPr lang="fi-FI" sz="1200" dirty="0">
                <a:solidFill>
                  <a:prstClr val="black"/>
                </a:solidFill>
                <a:latin typeface="Source Sans Pro"/>
                <a:ea typeface="Source Sans Pro"/>
                <a:cs typeface="+mn-lt"/>
              </a:rPr>
              <a:t> oppilaat harjoittelevat samalla tietoista läsnäoloa ja huomion säätelyä. Tarinat</a:t>
            </a:r>
            <a:r>
              <a:rPr lang="fi-FI" sz="1200" dirty="0">
                <a:solidFill>
                  <a:prstClr val="black"/>
                </a:solidFill>
                <a:ea typeface="+mn-lt"/>
                <a:cs typeface="+mn-lt"/>
              </a:rPr>
              <a:t> auttavat huomion suuntaamisessa tilaan ja hetkeen.</a:t>
            </a:r>
            <a:endParaRPr lang="fi-FI" sz="1200" dirty="0">
              <a:solidFill>
                <a:prstClr val="black"/>
              </a:solidFill>
              <a:latin typeface="Source Sans Pro" panose="020B0503030403020204" pitchFamily="34" charset="0"/>
              <a:ea typeface="Source Sans Pro" panose="020B0503030403020204" pitchFamily="34" charset="0"/>
            </a:endParaRPr>
          </a:p>
          <a:p>
            <a:pPr>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Yhteys OPS:iin:</a:t>
            </a:r>
            <a:r>
              <a:rPr kumimoji="0" lang="fi-FI" sz="1200" i="0" u="none" strike="noStrike" kern="1200" cap="none" spc="0" normalizeH="0" baseline="0" dirty="0">
                <a:ln>
                  <a:noFill/>
                </a:ln>
                <a:solidFill>
                  <a:prstClr val="black"/>
                </a:solidFill>
                <a:effectLst/>
                <a:uLnTx/>
                <a:uFillTx/>
                <a:latin typeface="Source Sans Pro"/>
                <a:ea typeface="+mn-ea"/>
                <a:cs typeface="+mn-cs"/>
              </a:rPr>
              <a:t> Toimintakulttuurin kehittämistä ohjaavissa periaatteissa painotetaan hyvinvointia, vuorovaikutusta ja monipuolista työskentelyä. Liikkuminen on kirjattu edellä mainittuja periaatteita tukevana tekijänä. Lisäksi työtavoissa painotetaan kokemuksellisia ja toiminnallisia työtapoja, sekä eri aistien käyttöä ja liikkumista lisäämään elämyksellisyyttä ja vahvistamaan motivaatiota. (POPS 2014, Luku 4) ​</a:t>
            </a:r>
            <a:endParaRPr lang="fi-FI" sz="1200" i="0" u="none" strike="noStrike" kern="1200" cap="none" spc="0" normalizeH="0" baseline="0" dirty="0">
              <a:ln>
                <a:noFill/>
              </a:ln>
              <a:solidFill>
                <a:prstClr val="black"/>
              </a:solidFill>
              <a:effectLst/>
              <a:uLnTx/>
              <a:uFillTx/>
              <a:latin typeface="Source Sans Pro"/>
              <a:ea typeface="Source Sans Pro"/>
            </a:endParaRPr>
          </a:p>
          <a:p>
            <a:pPr>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Missä tilanteessa</a:t>
            </a:r>
            <a:r>
              <a:rPr lang="fi-FI" sz="1200" b="1" dirty="0">
                <a:solidFill>
                  <a:prstClr val="black"/>
                </a:solidFill>
                <a:latin typeface="Source Sans Pro"/>
              </a:rPr>
              <a:t>: </a:t>
            </a:r>
            <a:r>
              <a:rPr lang="fi-FI" sz="1200" dirty="0">
                <a:solidFill>
                  <a:prstClr val="black"/>
                </a:solidFill>
                <a:latin typeface="Source Sans Pro"/>
              </a:rPr>
              <a:t>Eri oppitunneilla katkaisemaan </a:t>
            </a:r>
            <a:r>
              <a:rPr lang="fi-FI" sz="1200" noProof="1">
                <a:solidFill>
                  <a:prstClr val="black"/>
                </a:solidFill>
                <a:latin typeface="Source Sans Pro"/>
              </a:rPr>
              <a:t>paikaallaanoloa</a:t>
            </a:r>
            <a:r>
              <a:rPr lang="fi-FI" sz="1200" dirty="0">
                <a:solidFill>
                  <a:prstClr val="black"/>
                </a:solidFill>
                <a:latin typeface="Source Sans Pro"/>
              </a:rPr>
              <a:t> </a:t>
            </a:r>
          </a:p>
          <a:p>
            <a:pPr>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Kuinka usein:</a:t>
            </a:r>
            <a:r>
              <a:rPr kumimoji="0" lang="fi-FI" sz="1200" i="0" u="none" strike="noStrike" kern="1200" cap="none" spc="0" normalizeH="0" baseline="0" dirty="0">
                <a:ln>
                  <a:noFill/>
                </a:ln>
                <a:solidFill>
                  <a:prstClr val="black"/>
                </a:solidFill>
                <a:effectLst/>
                <a:uLnTx/>
                <a:uFillTx/>
                <a:latin typeface="Source Sans Pro"/>
                <a:ea typeface="+mn-ea"/>
                <a:cs typeface="+mn-cs"/>
              </a:rPr>
              <a:t> V</a:t>
            </a:r>
            <a:r>
              <a:rPr lang="fi-FI" sz="1200" dirty="0">
                <a:solidFill>
                  <a:prstClr val="black"/>
                </a:solidFill>
                <a:latin typeface="Source Sans Pro"/>
              </a:rPr>
              <a:t>iikoittain</a:t>
            </a:r>
            <a:endParaRPr lang="fi-FI" sz="1200" i="0" u="none" strike="noStrike" kern="1200" cap="none" spc="0" normalizeH="0" baseline="0" dirty="0">
              <a:ln>
                <a:noFill/>
              </a:ln>
              <a:solidFill>
                <a:prstClr val="black"/>
              </a:solidFill>
              <a:effectLst/>
              <a:uLnTx/>
              <a:uFillTx/>
              <a:latin typeface="Source Sans Pro"/>
              <a:ea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Kesto:</a:t>
            </a:r>
            <a:r>
              <a:rPr lang="fi-FI" sz="1200" dirty="0">
                <a:solidFill>
                  <a:prstClr val="black"/>
                </a:solidFill>
                <a:latin typeface="Source Sans Pro"/>
              </a:rPr>
              <a:t> 5 minuuttia</a:t>
            </a:r>
            <a:endParaRPr lang="fi-FI" sz="1200" dirty="0">
              <a:solidFill>
                <a:prstClr val="black"/>
              </a:solidFill>
              <a:latin typeface="Source Sans Pro"/>
              <a:ea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Yksin vai yhdessä</a:t>
            </a:r>
            <a:r>
              <a:rPr lang="fi-FI" sz="1200" b="1" dirty="0">
                <a:solidFill>
                  <a:prstClr val="black"/>
                </a:solidFill>
                <a:latin typeface="Source Sans Pro"/>
              </a:rPr>
              <a:t>:</a:t>
            </a:r>
            <a:r>
              <a:rPr lang="fi-FI" sz="1200" dirty="0">
                <a:solidFill>
                  <a:prstClr val="black"/>
                </a:solidFill>
                <a:latin typeface="Source Sans Pro"/>
              </a:rPr>
              <a:t> Yhdessä</a:t>
            </a:r>
            <a:endParaRPr lang="fi-FI" sz="1200" i="0" u="none" strike="noStrike" kern="1200" cap="none" spc="0" normalizeH="0" baseline="0" dirty="0">
              <a:ln>
                <a:noFill/>
              </a:ln>
              <a:solidFill>
                <a:prstClr val="black"/>
              </a:solidFill>
              <a:effectLst/>
              <a:uLnTx/>
              <a:uFillTx/>
              <a:latin typeface="Source Sans Pro"/>
              <a:ea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Aktiviteetin taso (1–3): </a:t>
            </a:r>
            <a:r>
              <a:rPr lang="fi-FI" sz="1200" dirty="0">
                <a:solidFill>
                  <a:prstClr val="black"/>
                </a:solidFill>
                <a:latin typeface="Source Sans Pro"/>
              </a:rPr>
              <a:t>3</a:t>
            </a:r>
            <a:endParaRPr lang="fi-FI" sz="1200" dirty="0">
              <a:solidFill>
                <a:prstClr val="black"/>
              </a:solidFill>
              <a:latin typeface="Source Sans Pro"/>
              <a:ea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5" name="Symbolin reunukset (koriste)">
            <a:extLst>
              <a:ext uri="{FF2B5EF4-FFF2-40B4-BE49-F238E27FC236}">
                <a16:creationId xmlns:a16="http://schemas.microsoft.com/office/drawing/2014/main" id="{3B82A728-D2ED-A901-50F8-641FC1D9B0D5}"/>
              </a:ext>
              <a:ext uri="{C183D7F6-B498-43B3-948B-1728B52AA6E4}">
                <adec:decorative xmlns:adec="http://schemas.microsoft.com/office/drawing/2017/decorative" val="1"/>
              </a:ext>
            </a:extLst>
          </p:cNvPr>
          <p:cNvSpPr/>
          <p:nvPr/>
        </p:nvSpPr>
        <p:spPr>
          <a:xfrm>
            <a:off x="10638556" y="239477"/>
            <a:ext cx="1258934" cy="1246373"/>
          </a:xfrm>
          <a:custGeom>
            <a:avLst/>
            <a:gdLst>
              <a:gd name="connsiteX0" fmla="*/ 0 w 1258934"/>
              <a:gd name="connsiteY0" fmla="*/ 0 h 1246373"/>
              <a:gd name="connsiteX1" fmla="*/ 407055 w 1258934"/>
              <a:gd name="connsiteY1" fmla="*/ 0 h 1246373"/>
              <a:gd name="connsiteX2" fmla="*/ 788932 w 1258934"/>
              <a:gd name="connsiteY2" fmla="*/ 0 h 1246373"/>
              <a:gd name="connsiteX3" fmla="*/ 1258934 w 1258934"/>
              <a:gd name="connsiteY3" fmla="*/ 0 h 1246373"/>
              <a:gd name="connsiteX4" fmla="*/ 1258934 w 1258934"/>
              <a:gd name="connsiteY4" fmla="*/ 402994 h 1246373"/>
              <a:gd name="connsiteX5" fmla="*/ 1258934 w 1258934"/>
              <a:gd name="connsiteY5" fmla="*/ 793524 h 1246373"/>
              <a:gd name="connsiteX6" fmla="*/ 1258934 w 1258934"/>
              <a:gd name="connsiteY6" fmla="*/ 1246373 h 1246373"/>
              <a:gd name="connsiteX7" fmla="*/ 839289 w 1258934"/>
              <a:gd name="connsiteY7" fmla="*/ 1246373 h 1246373"/>
              <a:gd name="connsiteX8" fmla="*/ 394466 w 1258934"/>
              <a:gd name="connsiteY8" fmla="*/ 1246373 h 1246373"/>
              <a:gd name="connsiteX9" fmla="*/ 0 w 1258934"/>
              <a:gd name="connsiteY9" fmla="*/ 1246373 h 1246373"/>
              <a:gd name="connsiteX10" fmla="*/ 0 w 1258934"/>
              <a:gd name="connsiteY10" fmla="*/ 830915 h 1246373"/>
              <a:gd name="connsiteX11" fmla="*/ 0 w 1258934"/>
              <a:gd name="connsiteY11" fmla="*/ 427921 h 1246373"/>
              <a:gd name="connsiteX12" fmla="*/ 0 w 1258934"/>
              <a:gd name="connsiteY12" fmla="*/ 0 h 124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8934" h="1246373" extrusionOk="0">
                <a:moveTo>
                  <a:pt x="0" y="0"/>
                </a:moveTo>
                <a:cubicBezTo>
                  <a:pt x="155559" y="-10475"/>
                  <a:pt x="248430" y="44533"/>
                  <a:pt x="407055" y="0"/>
                </a:cubicBezTo>
                <a:cubicBezTo>
                  <a:pt x="565681" y="-44533"/>
                  <a:pt x="655147" y="11629"/>
                  <a:pt x="788932" y="0"/>
                </a:cubicBezTo>
                <a:cubicBezTo>
                  <a:pt x="922717" y="-11629"/>
                  <a:pt x="1025963" y="4374"/>
                  <a:pt x="1258934" y="0"/>
                </a:cubicBezTo>
                <a:cubicBezTo>
                  <a:pt x="1304881" y="85600"/>
                  <a:pt x="1229408" y="306812"/>
                  <a:pt x="1258934" y="402994"/>
                </a:cubicBezTo>
                <a:cubicBezTo>
                  <a:pt x="1288460" y="499176"/>
                  <a:pt x="1238459" y="601126"/>
                  <a:pt x="1258934" y="793524"/>
                </a:cubicBezTo>
                <a:cubicBezTo>
                  <a:pt x="1279409" y="985922"/>
                  <a:pt x="1244854" y="1148916"/>
                  <a:pt x="1258934" y="1246373"/>
                </a:cubicBezTo>
                <a:cubicBezTo>
                  <a:pt x="1089085" y="1287420"/>
                  <a:pt x="1035653" y="1243257"/>
                  <a:pt x="839289" y="1246373"/>
                </a:cubicBezTo>
                <a:cubicBezTo>
                  <a:pt x="642926" y="1249489"/>
                  <a:pt x="538760" y="1229300"/>
                  <a:pt x="394466" y="1246373"/>
                </a:cubicBezTo>
                <a:cubicBezTo>
                  <a:pt x="250172" y="1263446"/>
                  <a:pt x="173148" y="1227647"/>
                  <a:pt x="0" y="1246373"/>
                </a:cubicBezTo>
                <a:cubicBezTo>
                  <a:pt x="-23313" y="1054276"/>
                  <a:pt x="20776" y="929286"/>
                  <a:pt x="0" y="830915"/>
                </a:cubicBezTo>
                <a:cubicBezTo>
                  <a:pt x="-20776" y="732544"/>
                  <a:pt x="24648" y="523774"/>
                  <a:pt x="0" y="427921"/>
                </a:cubicBezTo>
                <a:cubicBezTo>
                  <a:pt x="-24648" y="332068"/>
                  <a:pt x="23822" y="115617"/>
                  <a:pt x="0" y="0"/>
                </a:cubicBezTo>
                <a:close/>
              </a:path>
            </a:pathLst>
          </a:custGeom>
          <a:noFill/>
          <a:ln>
            <a:solidFill>
              <a:schemeClr val="accent4">
                <a:lumMod val="75000"/>
              </a:schemeClr>
            </a:solidFill>
            <a:prstDash val="solid"/>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sa-alue">
            <a:extLst>
              <a:ext uri="{FF2B5EF4-FFF2-40B4-BE49-F238E27FC236}">
                <a16:creationId xmlns:a16="http://schemas.microsoft.com/office/drawing/2014/main" id="{2D20E0FB-4B36-9AA4-A084-A057751C4943}"/>
              </a:ext>
              <a:ext uri="{C183D7F6-B498-43B3-948B-1728B52AA6E4}">
                <adec:decorative xmlns:adec="http://schemas.microsoft.com/office/drawing/2017/decorative" val="1"/>
              </a:ext>
            </a:extLst>
          </p:cNvPr>
          <p:cNvSpPr txBox="1"/>
          <p:nvPr/>
        </p:nvSpPr>
        <p:spPr>
          <a:xfrm>
            <a:off x="10525561" y="1215299"/>
            <a:ext cx="1484923" cy="276999"/>
          </a:xfrm>
          <a:prstGeom prst="rect">
            <a:avLst/>
          </a:prstGeom>
          <a:noFill/>
        </p:spPr>
        <p:txBody>
          <a:bodyPr wrap="square" rtlCol="0">
            <a:spAutoFit/>
          </a:bodyPr>
          <a:lstStyle/>
          <a:p>
            <a:pPr algn="ctr"/>
            <a:r>
              <a:rPr lang="fi-FI" sz="1200" dirty="0">
                <a:latin typeface="Cambria" panose="02040503050406030204" pitchFamily="18" charset="0"/>
                <a:ea typeface="Source Sans Pro" panose="020B0503030403020204" pitchFamily="34" charset="0"/>
              </a:rPr>
              <a:t>Liikkuminen</a:t>
            </a:r>
          </a:p>
        </p:txBody>
      </p:sp>
      <p:pic>
        <p:nvPicPr>
          <p:cNvPr id="14" name="Symboli" descr="Kuva juoksuaskeleen ottavasta lenkkitossuisesta jalasta. Kuva viittaa liikkumista sisältävään interventioaktiviteettiin.">
            <a:extLst>
              <a:ext uri="{FF2B5EF4-FFF2-40B4-BE49-F238E27FC236}">
                <a16:creationId xmlns:a16="http://schemas.microsoft.com/office/drawing/2014/main" id="{85982D01-A92E-DE2C-E872-8B5A85E241FA}"/>
              </a:ext>
            </a:extLst>
          </p:cNvPr>
          <p:cNvPicPr>
            <a:picLocks noChangeAspect="1"/>
          </p:cNvPicPr>
          <p:nvPr/>
        </p:nvPicPr>
        <p:blipFill>
          <a:blip r:embed="rId4">
            <a:extLst>
              <a:ext uri="{28A0092B-C50C-407E-A947-70E740481C1C}">
                <a14:useLocalDpi xmlns:a14="http://schemas.microsoft.com/office/drawing/2010/main" val="0"/>
              </a:ext>
            </a:extLst>
          </a:blip>
          <a:srcRect l="17169" t="6478" r="8938" b="7532"/>
          <a:stretch/>
        </p:blipFill>
        <p:spPr>
          <a:xfrm>
            <a:off x="10731298" y="285017"/>
            <a:ext cx="1113222" cy="960426"/>
          </a:xfrm>
          <a:prstGeom prst="rect">
            <a:avLst/>
          </a:prstGeom>
        </p:spPr>
      </p:pic>
      <p:sp>
        <p:nvSpPr>
          <p:cNvPr id="13" name="Alaotsikko, kuvaus">
            <a:extLst>
              <a:ext uri="{FF2B5EF4-FFF2-40B4-BE49-F238E27FC236}">
                <a16:creationId xmlns:a16="http://schemas.microsoft.com/office/drawing/2014/main" id="{36F485DE-C4A6-0F2C-22CC-0C6296E5B5DA}"/>
              </a:ext>
            </a:extLst>
          </p:cNvPr>
          <p:cNvSpPr txBox="1"/>
          <p:nvPr/>
        </p:nvSpPr>
        <p:spPr>
          <a:xfrm>
            <a:off x="1704861" y="739491"/>
            <a:ext cx="8779374" cy="307777"/>
          </a:xfrm>
          <a:prstGeom prst="rect">
            <a:avLst/>
          </a:prstGeom>
          <a:noFill/>
        </p:spPr>
        <p:txBody>
          <a:bodyPr wrap="square" rtlCol="0">
            <a:spAutoFit/>
          </a:bodyPr>
          <a:lstStyle/>
          <a:p>
            <a:pPr algn="ctr">
              <a:defRPr/>
            </a:pPr>
            <a:r>
              <a:rPr lang="fi-FI" sz="1400" dirty="0">
                <a:solidFill>
                  <a:prstClr val="black"/>
                </a:solidFill>
                <a:latin typeface="Source Sans Pro"/>
                <a:ea typeface="Source Sans Pro"/>
              </a:rPr>
              <a:t>Opettaja kertoo tarinaa Emman ja Eetun hiihtoretkestä. Oppilaat (ja opettaja) liikkuvat tarinan mukaan.</a:t>
            </a:r>
            <a:endParaRPr lang="fi-FI" sz="1400" dirty="0">
              <a:solidFill>
                <a:prstClr val="black"/>
              </a:solidFill>
            </a:endParaRPr>
          </a:p>
        </p:txBody>
      </p:sp>
      <p:sp>
        <p:nvSpPr>
          <p:cNvPr id="4" name="Otsikko">
            <a:extLst>
              <a:ext uri="{FF2B5EF4-FFF2-40B4-BE49-F238E27FC236}">
                <a16:creationId xmlns:a16="http://schemas.microsoft.com/office/drawing/2014/main" id="{437DEF6E-94A4-ED9D-2CF0-E75B56B4EA58}"/>
              </a:ext>
            </a:extLst>
          </p:cNvPr>
          <p:cNvSpPr txBox="1">
            <a:spLocks noGrp="1"/>
          </p:cNvSpPr>
          <p:nvPr>
            <p:ph type="title" idx="4294967295"/>
          </p:nvPr>
        </p:nvSpPr>
        <p:spPr>
          <a:xfrm>
            <a:off x="2075283" y="286910"/>
            <a:ext cx="8038530" cy="5031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i-FI" sz="3200" b="1" dirty="0">
                <a:latin typeface="Source Sans Pro"/>
                <a:ea typeface="Source Sans Pro"/>
              </a:rPr>
              <a:t>Tarina – Hiihtoretki 1/2</a:t>
            </a:r>
            <a:endParaRPr kumimoji="0" lang="fi-FI" sz="3200" b="1" i="0" u="none" strike="noStrike" kern="1200" cap="none" spc="0" normalizeH="0" baseline="0" noProof="0" dirty="0">
              <a:ln>
                <a:noFill/>
              </a:ln>
              <a:solidFill>
                <a:schemeClr val="tx1"/>
              </a:solidFill>
              <a:effectLst/>
              <a:uLnTx/>
              <a:uFillTx/>
              <a:latin typeface="Source Sans Pro" panose="020B0503030403020204" pitchFamily="34" charset="0"/>
              <a:ea typeface="Source Sans Pro" panose="020B0503030403020204" pitchFamily="34" charset="0"/>
              <a:cs typeface="+mj-cs"/>
            </a:endParaRPr>
          </a:p>
        </p:txBody>
      </p:sp>
      <p:pic>
        <p:nvPicPr>
          <p:cNvPr id="3" name="SW-logo" descr="SchoolWell-hankkeen logo.">
            <a:extLst>
              <a:ext uri="{FF2B5EF4-FFF2-40B4-BE49-F238E27FC236}">
                <a16:creationId xmlns:a16="http://schemas.microsoft.com/office/drawing/2014/main" id="{ECD55C69-AA94-5652-4FC9-D9F8A39963F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7480" y="107273"/>
            <a:ext cx="1151599" cy="1155438"/>
          </a:xfrm>
          <a:prstGeom prst="rect">
            <a:avLst/>
          </a:prstGeom>
        </p:spPr>
      </p:pic>
    </p:spTree>
    <p:extLst>
      <p:ext uri="{BB962C8B-B14F-4D97-AF65-F5344CB8AC3E}">
        <p14:creationId xmlns:p14="http://schemas.microsoft.com/office/powerpoint/2010/main" val="34847580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hoolWell-hankkeen logo.">
            <a:extLst>
              <a:ext uri="{FF2B5EF4-FFF2-40B4-BE49-F238E27FC236}">
                <a16:creationId xmlns:a16="http://schemas.microsoft.com/office/drawing/2014/main" id="{28341194-7360-93C4-E8E6-48B39C6D36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8000" y="168823"/>
            <a:ext cx="1306946" cy="1311303"/>
          </a:xfrm>
          <a:prstGeom prst="rect">
            <a:avLst/>
          </a:prstGeom>
        </p:spPr>
      </p:pic>
      <p:sp>
        <p:nvSpPr>
          <p:cNvPr id="2" name="Title 1">
            <a:extLst>
              <a:ext uri="{FF2B5EF4-FFF2-40B4-BE49-F238E27FC236}">
                <a16:creationId xmlns:a16="http://schemas.microsoft.com/office/drawing/2014/main" id="{EE868BBC-39BE-1DCD-8DDC-AD36D61C594D}"/>
              </a:ext>
            </a:extLst>
          </p:cNvPr>
          <p:cNvSpPr>
            <a:spLocks noGrp="1"/>
          </p:cNvSpPr>
          <p:nvPr>
            <p:ph type="title"/>
          </p:nvPr>
        </p:nvSpPr>
        <p:spPr>
          <a:xfrm>
            <a:off x="920748" y="404313"/>
            <a:ext cx="10515600" cy="1325563"/>
          </a:xfrm>
        </p:spPr>
        <p:txBody>
          <a:bodyPr>
            <a:normAutofit/>
          </a:bodyPr>
          <a:lstStyle/>
          <a:p>
            <a:r>
              <a:rPr lang="fi-FI" sz="4000" b="1" dirty="0">
                <a:latin typeface="Source Sans Pro" panose="020B0503030403020204" pitchFamily="34" charset="0"/>
                <a:ea typeface="Source Sans Pro" panose="020B0503030403020204" pitchFamily="34" charset="0"/>
              </a:rPr>
              <a:t>Liikkumista sisältävät tauot</a:t>
            </a:r>
          </a:p>
        </p:txBody>
      </p:sp>
      <p:sp>
        <p:nvSpPr>
          <p:cNvPr id="7" name="Text Placeholder 6">
            <a:extLst>
              <a:ext uri="{FF2B5EF4-FFF2-40B4-BE49-F238E27FC236}">
                <a16:creationId xmlns:a16="http://schemas.microsoft.com/office/drawing/2014/main" id="{CDDE9037-7353-051E-2EC3-541853FBBA10}"/>
              </a:ext>
            </a:extLst>
          </p:cNvPr>
          <p:cNvSpPr>
            <a:spLocks noGrp="1"/>
          </p:cNvSpPr>
          <p:nvPr>
            <p:ph type="body" idx="1"/>
          </p:nvPr>
        </p:nvSpPr>
        <p:spPr>
          <a:xfrm>
            <a:off x="920748" y="1184330"/>
            <a:ext cx="5157787" cy="823912"/>
          </a:xfrm>
        </p:spPr>
        <p:txBody>
          <a:bodyPr/>
          <a:lstStyle/>
          <a:p>
            <a:r>
              <a:rPr lang="fi-FI" dirty="0">
                <a:latin typeface="Source Sans Pro" panose="020B0503030403020204" pitchFamily="34" charset="0"/>
                <a:ea typeface="Source Sans Pro" panose="020B0503030403020204" pitchFamily="34" charset="0"/>
              </a:rPr>
              <a:t>Mitä?</a:t>
            </a:r>
          </a:p>
        </p:txBody>
      </p:sp>
      <p:sp>
        <p:nvSpPr>
          <p:cNvPr id="3" name="Content Placeholder 2">
            <a:extLst>
              <a:ext uri="{FF2B5EF4-FFF2-40B4-BE49-F238E27FC236}">
                <a16:creationId xmlns:a16="http://schemas.microsoft.com/office/drawing/2014/main" id="{1995FBB5-A505-8210-D01D-D8E7A9CA2470}"/>
              </a:ext>
            </a:extLst>
          </p:cNvPr>
          <p:cNvSpPr>
            <a:spLocks noGrp="1"/>
          </p:cNvSpPr>
          <p:nvPr>
            <p:ph sz="half" idx="2"/>
          </p:nvPr>
        </p:nvSpPr>
        <p:spPr>
          <a:xfrm>
            <a:off x="923924" y="2034646"/>
            <a:ext cx="5157787" cy="3684588"/>
          </a:xfrm>
        </p:spPr>
        <p:txBody>
          <a:bodyPr>
            <a:noAutofit/>
          </a:bodyPr>
          <a:lstStyle/>
          <a:p>
            <a:pPr marL="0" indent="0">
              <a:buNone/>
            </a:pPr>
            <a:r>
              <a:rPr lang="fi-FI" sz="1400" dirty="0">
                <a:latin typeface="Source Sans Pro" panose="020B0503030403020204" pitchFamily="34" charset="0"/>
                <a:ea typeface="Source Sans Pro" panose="020B0503030403020204" pitchFamily="34" charset="0"/>
              </a:rPr>
              <a:t>Oppituntien aikaista liikkumista voidaan lisätä taukoliikunnan muodossa, jolloin liikkuminen on erotettu oppitunnin muusta sisällöstä. Taukoliikunta sopii erityisen hyvin aktiviteetiksi silloin, kun oppiminen tapahtuu muuten staattisesti. Asentoa tulisi vaihdella noin 30 minuutin välein.</a:t>
            </a:r>
          </a:p>
          <a:p>
            <a:pPr marL="0" indent="0">
              <a:buNone/>
            </a:pPr>
            <a:r>
              <a:rPr lang="fi-FI" sz="1400" dirty="0">
                <a:latin typeface="Source Sans Pro" panose="020B0503030403020204" pitchFamily="34" charset="0"/>
                <a:ea typeface="Source Sans Pro" panose="020B0503030403020204" pitchFamily="34" charset="0"/>
              </a:rPr>
              <a:t>Alakoulu: Painotus motorisia taitoja ja fyysisiä ominaisuuksia kehittävässä harjoittelussa, yhdessä tekemisessä ja leikkisyydessä.</a:t>
            </a:r>
          </a:p>
          <a:p>
            <a:pPr marL="0" indent="0">
              <a:buNone/>
            </a:pPr>
            <a:r>
              <a:rPr lang="fi-FI" sz="1400" dirty="0">
                <a:latin typeface="Source Sans Pro" panose="020B0503030403020204" pitchFamily="34" charset="0"/>
                <a:ea typeface="Source Sans Pro" panose="020B0503030403020204" pitchFamily="34" charset="0"/>
              </a:rPr>
              <a:t>Yläkoulu: Painotus yhdessä tekemisessä, kisailussa ja vireystilan säätelyssä. </a:t>
            </a:r>
          </a:p>
          <a:p>
            <a:pPr marL="0" indent="0">
              <a:buNone/>
            </a:pPr>
            <a:endParaRPr lang="fi-FI" sz="1400" dirty="0"/>
          </a:p>
        </p:txBody>
      </p:sp>
      <p:sp>
        <p:nvSpPr>
          <p:cNvPr id="8" name="Text Placeholder 7">
            <a:extLst>
              <a:ext uri="{FF2B5EF4-FFF2-40B4-BE49-F238E27FC236}">
                <a16:creationId xmlns:a16="http://schemas.microsoft.com/office/drawing/2014/main" id="{0A5037C9-0AA9-569B-76F0-69DA6F37434E}"/>
              </a:ext>
            </a:extLst>
          </p:cNvPr>
          <p:cNvSpPr>
            <a:spLocks noGrp="1"/>
          </p:cNvSpPr>
          <p:nvPr>
            <p:ph type="body" sz="quarter" idx="3"/>
          </p:nvPr>
        </p:nvSpPr>
        <p:spPr>
          <a:xfrm>
            <a:off x="6169024" y="1184330"/>
            <a:ext cx="5183188" cy="823912"/>
          </a:xfrm>
        </p:spPr>
        <p:txBody>
          <a:bodyPr/>
          <a:lstStyle/>
          <a:p>
            <a:r>
              <a:rPr lang="fi-FI" dirty="0">
                <a:latin typeface="Source Sans Pro" panose="020B0503030403020204" pitchFamily="34" charset="0"/>
                <a:ea typeface="Source Sans Pro" panose="020B0503030403020204" pitchFamily="34" charset="0"/>
              </a:rPr>
              <a:t>Miksi?</a:t>
            </a:r>
          </a:p>
        </p:txBody>
      </p:sp>
      <p:sp>
        <p:nvSpPr>
          <p:cNvPr id="9" name="Content Placeholder 8">
            <a:extLst>
              <a:ext uri="{FF2B5EF4-FFF2-40B4-BE49-F238E27FC236}">
                <a16:creationId xmlns:a16="http://schemas.microsoft.com/office/drawing/2014/main" id="{B71DD820-C3BB-9A87-EE32-96BB76F4CEC3}"/>
              </a:ext>
            </a:extLst>
          </p:cNvPr>
          <p:cNvSpPr>
            <a:spLocks noGrp="1"/>
          </p:cNvSpPr>
          <p:nvPr>
            <p:ph sz="quarter" idx="4"/>
          </p:nvPr>
        </p:nvSpPr>
        <p:spPr>
          <a:xfrm>
            <a:off x="6172200" y="2040482"/>
            <a:ext cx="5264148" cy="3684588"/>
          </a:xfrm>
        </p:spPr>
        <p:txBody>
          <a:bodyPr vert="horz" lIns="91440" tIns="45720" rIns="91440" bIns="45720" rtlCol="0" anchor="t">
            <a:normAutofit/>
          </a:bodyPr>
          <a:lstStyle/>
          <a:p>
            <a:pPr marL="0" indent="0">
              <a:buNone/>
            </a:pPr>
            <a:r>
              <a:rPr lang="fi-FI" sz="1400" dirty="0">
                <a:latin typeface="Source Sans Pro" panose="020B0503030403020204" pitchFamily="34" charset="0"/>
                <a:ea typeface="Source Sans Pro" panose="020B0503030403020204" pitchFamily="34" charset="0"/>
              </a:rPr>
              <a:t>Liikkuminen ja paikallaanolon tauottaminen ovat keinoja tukea oppilaiden sekä koko kouluyhteisön kokonaisvaltaista hyvinvointia. </a:t>
            </a:r>
          </a:p>
          <a:p>
            <a:pPr marL="0" indent="0">
              <a:buNone/>
            </a:pPr>
            <a:r>
              <a:rPr lang="fi-FI" sz="1400" dirty="0">
                <a:latin typeface="Source Sans Pro" panose="020B0503030403020204" pitchFamily="34" charset="0"/>
                <a:ea typeface="Source Sans Pro" panose="020B0503030403020204" pitchFamily="34" charset="0"/>
              </a:rPr>
              <a:t>Liikkuminen vaikuttaa myönteisesti fyysiseen terveyteen, vahvistaa mielenterveyttä sekä kehittää vuorovaikutustaitoja ja sosiaalisia suhteita. Lisäksi säännöllinen liikkuminen edistää oppimista ja oppimisen edellytyksiä.</a:t>
            </a:r>
          </a:p>
          <a:p>
            <a:pPr marL="0" indent="0">
              <a:buNone/>
            </a:pPr>
            <a:r>
              <a:rPr lang="fi-FI" sz="1400" dirty="0">
                <a:latin typeface="Source Sans Pro" panose="020B0503030403020204" pitchFamily="34" charset="0"/>
                <a:ea typeface="Source Sans Pro" panose="020B0503030403020204" pitchFamily="34" charset="0"/>
              </a:rPr>
              <a:t>Jo yksittäisellä liikkumiskerralla on havaittu olevan välittömiä positiivisia vaikutuksia oppiainekohtaisiin oppimistuloksiin sekä kognitiiviseen toimintaan, kuten prosessointinopeuteen, tarkkaavaisuuteen ja toiminnanohjaukseen. Taukoliikunta vaikuttaa positiivisesti myös tehtäviin keskittymiseen ja oppimiseen kiinnittymiseen.</a:t>
            </a:r>
          </a:p>
        </p:txBody>
      </p:sp>
      <p:sp>
        <p:nvSpPr>
          <p:cNvPr id="10" name="Text Placeholder 6">
            <a:extLst>
              <a:ext uri="{FF2B5EF4-FFF2-40B4-BE49-F238E27FC236}">
                <a16:creationId xmlns:a16="http://schemas.microsoft.com/office/drawing/2014/main" id="{6E91C4FE-0038-03A3-CD5A-708B491E41A8}"/>
              </a:ext>
            </a:extLst>
          </p:cNvPr>
          <p:cNvSpPr txBox="1">
            <a:spLocks/>
          </p:cNvSpPr>
          <p:nvPr/>
        </p:nvSpPr>
        <p:spPr>
          <a:xfrm>
            <a:off x="920748" y="4653820"/>
            <a:ext cx="5157787" cy="436659"/>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fi-FI" dirty="0">
                <a:latin typeface="Source Sans Pro" panose="020B0503030403020204" pitchFamily="34" charset="0"/>
                <a:ea typeface="Source Sans Pro" panose="020B0503030403020204" pitchFamily="34" charset="0"/>
              </a:rPr>
              <a:t>Yhteys OPS:iin</a:t>
            </a:r>
          </a:p>
        </p:txBody>
      </p:sp>
      <p:sp>
        <p:nvSpPr>
          <p:cNvPr id="14" name="TextBox 13">
            <a:extLst>
              <a:ext uri="{FF2B5EF4-FFF2-40B4-BE49-F238E27FC236}">
                <a16:creationId xmlns:a16="http://schemas.microsoft.com/office/drawing/2014/main" id="{951D1654-53DE-7D87-B094-6814017B058E}"/>
              </a:ext>
            </a:extLst>
          </p:cNvPr>
          <p:cNvSpPr txBox="1"/>
          <p:nvPr/>
        </p:nvSpPr>
        <p:spPr>
          <a:xfrm>
            <a:off x="920748" y="5128124"/>
            <a:ext cx="10515600" cy="1231106"/>
          </a:xfrm>
          <a:prstGeom prst="rect">
            <a:avLst/>
          </a:prstGeom>
          <a:noFill/>
        </p:spPr>
        <p:txBody>
          <a:bodyPr wrap="square" rtlCol="0">
            <a:spAutoFit/>
          </a:bodyPr>
          <a:lstStyle/>
          <a:p>
            <a:r>
              <a:rPr lang="fi-FI" sz="1400" dirty="0">
                <a:latin typeface="Source Sans Pro" panose="020B0503030403020204" pitchFamily="34" charset="0"/>
                <a:ea typeface="Source Sans Pro" panose="020B0503030403020204" pitchFamily="34" charset="0"/>
              </a:rPr>
              <a:t>Perusopetuksen opetussuunnitelman perusteissa toimintakulttuurin kehittämistä ohjaavissa periaatteissa painotetaan hyvinvointia, turvallista arkea sekä vuorovaikutusta ja monipuolista työskentelyä. Näissä kaikissa liikkuminen on kirjattu edellä mainittuja periaatteita tukevana tekijänä. Lisäksi työtavoissa painotetaan kokemuksellisia ja toiminnallisia työtapoja, sekä eri aistien käyttöä ja liikkumista lisäämään elämyksellisyyttä ja vahvistamaan motivaatiota (Luku 4 Yhtenäisen perusopetuksen toimintakulttuuri).</a:t>
            </a:r>
          </a:p>
          <a:p>
            <a:endParaRPr lang="fi-FI" dirty="0"/>
          </a:p>
        </p:txBody>
      </p:sp>
    </p:spTree>
    <p:extLst>
      <p:ext uri="{BB962C8B-B14F-4D97-AF65-F5344CB8AC3E}">
        <p14:creationId xmlns:p14="http://schemas.microsoft.com/office/powerpoint/2010/main" val="7684140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6D4690-F8E9-3755-6089-A400E3A5A729}"/>
            </a:ext>
          </a:extLst>
        </p:cNvPr>
        <p:cNvGrpSpPr/>
        <p:nvPr/>
      </p:nvGrpSpPr>
      <p:grpSpPr>
        <a:xfrm>
          <a:off x="0" y="0"/>
          <a:ext cx="0" cy="0"/>
          <a:chOff x="0" y="0"/>
          <a:chExt cx="0" cy="0"/>
        </a:xfrm>
      </p:grpSpPr>
      <p:sp>
        <p:nvSpPr>
          <p:cNvPr id="8" name="Lähde">
            <a:extLst>
              <a:ext uri="{FF2B5EF4-FFF2-40B4-BE49-F238E27FC236}">
                <a16:creationId xmlns:a16="http://schemas.microsoft.com/office/drawing/2014/main" id="{350534A0-6401-93B8-FF46-DC034F3B05A1}"/>
              </a:ext>
            </a:extLst>
          </p:cNvPr>
          <p:cNvSpPr txBox="1"/>
          <p:nvPr/>
        </p:nvSpPr>
        <p:spPr>
          <a:xfrm>
            <a:off x="5670732" y="6294091"/>
            <a:ext cx="6208312" cy="276999"/>
          </a:xfrm>
          <a:prstGeom prst="rect">
            <a:avLst/>
          </a:prstGeom>
          <a:noFill/>
        </p:spPr>
        <p:txBody>
          <a:bodyPr wrap="square" lIns="91440" tIns="45720" rIns="91440" bIns="45720" rtlCol="0" anchor="t">
            <a:spAutoFit/>
          </a:bodyPr>
          <a:lstStyle/>
          <a:p>
            <a:pPr>
              <a:defRPr/>
            </a:pPr>
            <a:r>
              <a:rPr kumimoji="0" lang="fi-FI" sz="1200" b="0" i="0" u="none" strike="noStrike" kern="1200" cap="none" spc="0" normalizeH="0" baseline="0" noProof="0" dirty="0">
                <a:ln>
                  <a:noFill/>
                </a:ln>
                <a:solidFill>
                  <a:prstClr val="black"/>
                </a:solidFill>
                <a:effectLst/>
                <a:uLnTx/>
                <a:uFillTx/>
                <a:latin typeface="Source Sans Pro"/>
                <a:ea typeface="+mn-ea"/>
                <a:cs typeface="+mn-cs"/>
              </a:rPr>
              <a:t>Lähde</a:t>
            </a:r>
            <a:r>
              <a:rPr lang="fi-FI" sz="1200" dirty="0">
                <a:solidFill>
                  <a:prstClr val="black"/>
                </a:solidFill>
                <a:latin typeface="Source Sans Pro"/>
              </a:rPr>
              <a:t>:</a:t>
            </a:r>
            <a:r>
              <a:rPr lang="en-US" sz="1200" dirty="0">
                <a:solidFill>
                  <a:prstClr val="black"/>
                </a:solidFill>
                <a:latin typeface="Source Sans Pro"/>
              </a:rPr>
              <a:t> </a:t>
            </a:r>
            <a:r>
              <a:rPr lang="en-US" sz="1100" dirty="0">
                <a:solidFill>
                  <a:prstClr val="black"/>
                </a:solidFill>
                <a:latin typeface="Aptos"/>
                <a:hlinkClick r:id="rId3">
                  <a:extLst>
                    <a:ext uri="{A12FA001-AC4F-418D-AE19-62706E023703}">
                      <ahyp:hlinkClr xmlns:ahyp="http://schemas.microsoft.com/office/drawing/2018/hyperlinkcolor" val="tx"/>
                    </a:ext>
                  </a:extLst>
                </a:hlinkClick>
              </a:rPr>
              <a:t>verkkoon_liikuntabreikit_2021.pdf (liikkuvakoulu.fi)</a:t>
            </a:r>
            <a:endParaRPr kumimoji="0" lang="en-US" sz="1200" b="0" i="0" u="none" strike="noStrike" kern="1200" cap="none" spc="0" normalizeH="0" baseline="0" noProof="1">
              <a:ln>
                <a:noFill/>
              </a:ln>
              <a:solidFill>
                <a:prstClr val="black"/>
              </a:solidFill>
              <a:effectLst/>
              <a:uLnTx/>
              <a:uFillTx/>
              <a:latin typeface="Source Sans Pro"/>
              <a:ea typeface="+mn-ea"/>
              <a:cs typeface="+mn-cs"/>
            </a:endParaRPr>
          </a:p>
        </p:txBody>
      </p:sp>
      <p:sp>
        <p:nvSpPr>
          <p:cNvPr id="9" name="Teksti oikealla (ohjeet opettajalle)">
            <a:extLst>
              <a:ext uri="{FF2B5EF4-FFF2-40B4-BE49-F238E27FC236}">
                <a16:creationId xmlns:a16="http://schemas.microsoft.com/office/drawing/2014/main" id="{72EF726C-1768-7AD0-ACB6-B637E8E9FB09}"/>
              </a:ext>
            </a:extLst>
          </p:cNvPr>
          <p:cNvSpPr txBox="1"/>
          <p:nvPr/>
        </p:nvSpPr>
        <p:spPr>
          <a:xfrm>
            <a:off x="5670732" y="1369623"/>
            <a:ext cx="6208311" cy="461664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OHJEET OPETTAJALLE</a:t>
            </a:r>
          </a:p>
          <a:p>
            <a:pPr marL="0" marR="0" lvl="0" indent="0" algn="l" defTabSz="914400" rtl="0" eaLnBrk="1" fontAlgn="auto" latinLnBrk="0" hangingPunct="1">
              <a:lnSpc>
                <a:spcPct val="150000"/>
              </a:lnSpc>
              <a:spcBef>
                <a:spcPts val="600"/>
              </a:spcBef>
              <a:spcAft>
                <a:spcPts val="0"/>
              </a:spcAft>
              <a:buClrTx/>
              <a:buSzTx/>
              <a:buFontTx/>
              <a:buNone/>
              <a:tabLst/>
              <a:defRPr/>
            </a:pPr>
            <a:r>
              <a:rPr kumimoji="0" lang="fi-FI" sz="1200" b="0" i="0" u="none" strike="noStrike" kern="1200" cap="none" spc="0" normalizeH="0" baseline="0" noProof="0" dirty="0">
                <a:ln>
                  <a:noFill/>
                </a:ln>
                <a:solidFill>
                  <a:prstClr val="black"/>
                </a:solidFill>
                <a:effectLst/>
                <a:uLnTx/>
                <a:uFillTx/>
                <a:latin typeface="Source Sans Pro"/>
                <a:ea typeface="Source Sans Pro"/>
                <a:cs typeface="+mn-cs"/>
              </a:rPr>
              <a:t>Sitten on aika lähteä ladulle. Lapset hiihtävät vuorohiihtoa </a:t>
            </a:r>
            <a:r>
              <a:rPr kumimoji="0" lang="fi-FI" sz="1200" b="1" i="1" u="none" strike="noStrike" kern="1200" cap="none" spc="0" normalizeH="0" baseline="0" noProof="0" dirty="0">
                <a:ln>
                  <a:noFill/>
                </a:ln>
                <a:solidFill>
                  <a:prstClr val="black"/>
                </a:solidFill>
                <a:effectLst/>
                <a:uLnTx/>
                <a:uFillTx/>
                <a:latin typeface="Source Sans Pro"/>
                <a:ea typeface="Source Sans Pro"/>
                <a:cs typeface="+mn-cs"/>
              </a:rPr>
              <a:t>(hypitään hiihtohyppyjä) </a:t>
            </a:r>
            <a:r>
              <a:rPr kumimoji="0" lang="fi-FI" sz="1200" b="0" i="0" u="none" strike="noStrike" kern="1200" cap="none" spc="0" normalizeH="0" baseline="0" noProof="0" dirty="0">
                <a:ln>
                  <a:noFill/>
                </a:ln>
                <a:solidFill>
                  <a:prstClr val="black"/>
                </a:solidFill>
                <a:effectLst/>
                <a:uLnTx/>
                <a:uFillTx/>
                <a:latin typeface="Source Sans Pro"/>
                <a:ea typeface="Source Sans Pro"/>
                <a:cs typeface="+mn-cs"/>
              </a:rPr>
              <a:t>ja välillä tasatyöntöä </a:t>
            </a:r>
            <a:r>
              <a:rPr kumimoji="0" lang="fi-FI" sz="1200" b="1" i="1" u="none" strike="noStrike" kern="1200" cap="none" spc="0" normalizeH="0" baseline="0" noProof="0" dirty="0">
                <a:ln>
                  <a:noFill/>
                </a:ln>
                <a:solidFill>
                  <a:prstClr val="black"/>
                </a:solidFill>
                <a:effectLst/>
                <a:uLnTx/>
                <a:uFillTx/>
                <a:latin typeface="Source Sans Pro"/>
                <a:ea typeface="Source Sans Pro"/>
                <a:cs typeface="+mn-cs"/>
              </a:rPr>
              <a:t>(Matkitaan tasatyönnön liikettä polvet joustaen, käsillä liikettä rytmittäen ja vatsa tiukkana).</a:t>
            </a:r>
            <a:r>
              <a:rPr kumimoji="0" lang="fi-FI" sz="1200" b="0" i="0" u="none" strike="noStrike" kern="1200" cap="none" spc="0" normalizeH="0" baseline="0" noProof="0" dirty="0">
                <a:ln>
                  <a:noFill/>
                </a:ln>
                <a:solidFill>
                  <a:prstClr val="black"/>
                </a:solidFill>
                <a:effectLst/>
                <a:uLnTx/>
                <a:uFillTx/>
                <a:latin typeface="Source Sans Pro"/>
                <a:ea typeface="Source Sans Pro"/>
                <a:cs typeface="+mn-cs"/>
              </a:rPr>
              <a:t> Välillä tulee iso alamäki ja täytyy ottaa hyvä laskuasento </a:t>
            </a:r>
            <a:r>
              <a:rPr kumimoji="0" lang="fi-FI" sz="1200" b="1" i="1" u="none" strike="noStrike" kern="1200" cap="none" spc="0" normalizeH="0" baseline="0" noProof="0" dirty="0">
                <a:ln>
                  <a:noFill/>
                </a:ln>
                <a:solidFill>
                  <a:prstClr val="black"/>
                </a:solidFill>
                <a:effectLst/>
                <a:uLnTx/>
                <a:uFillTx/>
                <a:latin typeface="Source Sans Pro"/>
                <a:ea typeface="Source Sans Pro"/>
                <a:cs typeface="+mn-cs"/>
              </a:rPr>
              <a:t>(Laitetaan polvet koukkuun, otetaan kyyryasento ja joustetaan polvia reagoiden mäen liikkeisiin).</a:t>
            </a:r>
            <a:r>
              <a:rPr kumimoji="0" lang="fi-FI" sz="1200" b="0" i="0" u="none" strike="noStrike" kern="1200" cap="none" spc="0" normalizeH="0" baseline="0" noProof="0" dirty="0">
                <a:ln>
                  <a:noFill/>
                </a:ln>
                <a:solidFill>
                  <a:prstClr val="black"/>
                </a:solidFill>
                <a:effectLst/>
                <a:uLnTx/>
                <a:uFillTx/>
                <a:latin typeface="Source Sans Pro"/>
                <a:ea typeface="Source Sans Pro"/>
                <a:cs typeface="+mn-cs"/>
              </a:rPr>
              <a:t> Välillä täytyy kiivetä haarakäynnillä ylämäkeä ylös </a:t>
            </a:r>
            <a:r>
              <a:rPr kumimoji="0" lang="fi-FI" sz="1200" b="1" i="1" u="none" strike="noStrike" kern="1200" cap="none" spc="0" normalizeH="0" baseline="0" noProof="0" dirty="0">
                <a:ln>
                  <a:noFill/>
                </a:ln>
                <a:solidFill>
                  <a:prstClr val="black"/>
                </a:solidFill>
                <a:effectLst/>
                <a:uLnTx/>
                <a:uFillTx/>
                <a:latin typeface="Source Sans Pro"/>
                <a:ea typeface="Source Sans Pro"/>
                <a:cs typeface="+mn-cs"/>
              </a:rPr>
              <a:t>(Kävellään paikallaan jalkaterät v-asennossa ja kädet vuorotahtiin)</a:t>
            </a:r>
            <a:r>
              <a:rPr kumimoji="0" lang="fi-FI" sz="1200" b="0" i="0" u="none" strike="noStrike" kern="1200" cap="none" spc="0" normalizeH="0" baseline="0" noProof="0" dirty="0">
                <a:ln>
                  <a:noFill/>
                </a:ln>
                <a:solidFill>
                  <a:prstClr val="black"/>
                </a:solidFill>
                <a:effectLst/>
                <a:uLnTx/>
                <a:uFillTx/>
                <a:latin typeface="Source Sans Pro"/>
                <a:ea typeface="Source Sans Pro"/>
                <a:cs typeface="+mn-cs"/>
              </a:rPr>
              <a:t>. Lopuksi Emma ja Eetu ottavat loppukirin. Kokeilkaa, millä tekniikalla he pääsevät nopeimmin perille </a:t>
            </a:r>
            <a:r>
              <a:rPr kumimoji="0" lang="fi-FI" sz="1200" b="1" i="1" u="none" strike="noStrike" kern="1200" cap="none" spc="0" normalizeH="0" baseline="0" noProof="0" dirty="0">
                <a:ln>
                  <a:noFill/>
                </a:ln>
                <a:solidFill>
                  <a:prstClr val="black"/>
                </a:solidFill>
                <a:effectLst/>
                <a:uLnTx/>
                <a:uFillTx/>
                <a:latin typeface="Source Sans Pro"/>
                <a:ea typeface="Source Sans Pro"/>
                <a:cs typeface="+mn-cs"/>
              </a:rPr>
              <a:t>(tasatyöntö, vuorohiihto)</a:t>
            </a:r>
            <a:r>
              <a:rPr kumimoji="0" lang="fi-FI" sz="1200" b="0" i="0" u="none" strike="noStrike" kern="1200" cap="none" spc="0" normalizeH="0" baseline="0" noProof="0" dirty="0">
                <a:ln>
                  <a:noFill/>
                </a:ln>
                <a:solidFill>
                  <a:prstClr val="black"/>
                </a:solidFill>
                <a:effectLst/>
                <a:uLnTx/>
                <a:uFillTx/>
                <a:latin typeface="Source Sans Pro"/>
                <a:ea typeface="Source Sans Pro"/>
                <a:cs typeface="+mn-cs"/>
              </a:rPr>
              <a:t>. Hiihtolenkin päätteeksi Eetu ja Emmi jäävät ihastelemaan maisemia ja hengittelevät syvään (</a:t>
            </a:r>
            <a:r>
              <a:rPr kumimoji="0" lang="fi-FI" sz="1200" b="1" i="1" u="none" strike="noStrike" kern="1200" cap="none" spc="0" normalizeH="0" baseline="0" noProof="0" dirty="0">
                <a:ln>
                  <a:noFill/>
                </a:ln>
                <a:solidFill>
                  <a:prstClr val="black"/>
                </a:solidFill>
                <a:effectLst/>
                <a:uLnTx/>
                <a:uFillTx/>
                <a:latin typeface="Source Sans Pro"/>
                <a:ea typeface="Source Sans Pro"/>
                <a:cs typeface="+mn-cs"/>
              </a:rPr>
              <a:t>Annetaan lopuksi hengityksen tasaantua</a:t>
            </a:r>
            <a:r>
              <a:rPr kumimoji="0" lang="fi-FI" sz="1200" b="0" i="0" u="none" strike="noStrike" kern="1200" cap="none" spc="0" normalizeH="0" baseline="0" noProof="0" dirty="0">
                <a:ln>
                  <a:noFill/>
                </a:ln>
                <a:solidFill>
                  <a:prstClr val="black"/>
                </a:solidFill>
                <a:effectLst/>
                <a:uLnTx/>
                <a:uFillTx/>
                <a:latin typeface="Source Sans Pro"/>
                <a:ea typeface="Source Sans Pro"/>
                <a:cs typeface="+mn-cs"/>
              </a:rPr>
              <a:t>).”</a:t>
            </a:r>
            <a:endParaRPr lang="fi-FI" sz="1200" dirty="0">
              <a:solidFill>
                <a:prstClr val="black"/>
              </a:solidFill>
              <a:latin typeface="Source Sans Pro"/>
              <a:ea typeface="Source Sans Pro"/>
            </a:endParaRPr>
          </a:p>
          <a:p>
            <a:pPr marL="0" marR="0" lvl="0" indent="0" algn="l" defTabSz="914400" rtl="0" eaLnBrk="1" fontAlgn="auto" latinLnBrk="0" hangingPunct="1">
              <a:lnSpc>
                <a:spcPct val="150000"/>
              </a:lnSpc>
              <a:spcBef>
                <a:spcPts val="600"/>
              </a:spcBef>
              <a:spcAft>
                <a:spcPts val="0"/>
              </a:spcAft>
              <a:buClrTx/>
              <a:buSzTx/>
              <a:buFontTx/>
              <a:buNone/>
              <a:tabLst/>
              <a:defRPr/>
            </a:pPr>
            <a:endParaRPr kumimoji="0" lang="fi-FI" sz="1200" b="0" i="0" u="none" strike="noStrike" kern="1200" cap="none" spc="0" normalizeH="0" baseline="0" noProof="0" dirty="0">
              <a:ln>
                <a:noFill/>
              </a:ln>
              <a:solidFill>
                <a:prstClr val="black"/>
              </a:solidFill>
              <a:effectLst/>
              <a:uLnTx/>
              <a:uFillTx/>
              <a:latin typeface="Source Sans Pro"/>
              <a:ea typeface="Source Sans Pro"/>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Jatkakaa tarinaa omin sanoin ja liikkein.</a:t>
            </a:r>
            <a:endParaRPr kumimoji="0" lang="fi-FI" sz="1200" b="0" i="0" u="none" strike="noStrike" kern="1200" cap="none" spc="0" normalizeH="0" baseline="0" noProof="0" dirty="0">
              <a:ln>
                <a:noFill/>
              </a:ln>
              <a:solidFill>
                <a:prstClr val="black"/>
              </a:solidFill>
              <a:effectLst/>
              <a:uLnTx/>
              <a:uFillTx/>
              <a:latin typeface="Source Sans Pro"/>
              <a:ea typeface="Source Sans Pro"/>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fi-FI" sz="1200" b="0" i="0" u="none" strike="noStrike" kern="1200" cap="none" spc="0" normalizeH="0" baseline="0" noProof="0" dirty="0">
                <a:ln>
                  <a:noFill/>
                </a:ln>
                <a:solidFill>
                  <a:prstClr val="black"/>
                </a:solidFill>
                <a:effectLst/>
                <a:uLnTx/>
                <a:uFillTx/>
                <a:latin typeface="Source Sans Pro"/>
                <a:ea typeface="Source Sans Pro"/>
                <a:cs typeface="+mn-cs"/>
              </a:rPr>
              <a:t>Lopuksi voitte pohtia miltä liikkuminen tuntui kehossa ja minkälainen olo on nyt.</a:t>
            </a: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fi-FI" sz="1200" b="0" i="0" u="none" strike="noStrike" kern="1200" cap="none" spc="0" normalizeH="0" baseline="0" noProof="0" dirty="0">
              <a:ln>
                <a:noFill/>
              </a:ln>
              <a:solidFill>
                <a:prstClr val="black"/>
              </a:solidFill>
              <a:effectLst/>
              <a:uLnTx/>
              <a:uFillTx/>
              <a:latin typeface="Source Sans Pro"/>
              <a:ea typeface="Source Sans Pro"/>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fi-FI" sz="1200" b="1" i="0" u="none" strike="noStrike" kern="1200" cap="none" spc="0" normalizeH="0" baseline="0" noProof="0" dirty="0">
                <a:ln>
                  <a:noFill/>
                </a:ln>
                <a:solidFill>
                  <a:prstClr val="black"/>
                </a:solidFill>
                <a:effectLst/>
                <a:uLnTx/>
                <a:uFillTx/>
                <a:latin typeface="Source Sans Pro"/>
                <a:ea typeface="Source Sans Pro"/>
                <a:cs typeface="+mn-cs"/>
              </a:rPr>
              <a:t>HUOM! </a:t>
            </a:r>
            <a:r>
              <a:rPr kumimoji="0" lang="fi-FI" sz="1200" b="0" i="0" u="none" strike="noStrike" kern="1200" cap="none" spc="0" normalizeH="0" baseline="0" noProof="0" dirty="0">
                <a:ln>
                  <a:noFill/>
                </a:ln>
                <a:solidFill>
                  <a:prstClr val="black"/>
                </a:solidFill>
                <a:effectLst/>
                <a:uLnTx/>
                <a:uFillTx/>
                <a:latin typeface="Source Sans Pro"/>
                <a:ea typeface="Source Sans Pro"/>
                <a:cs typeface="+mn-cs"/>
              </a:rPr>
              <a:t>Tarinoita voidaan hyödyntää myös äidinkielen oppitunnilla toiminnallisena tarinankerronnan harjoitteena, jolloin oppilaat itse keksivät oman liikkumista sisältävän tarinan.</a:t>
            </a:r>
          </a:p>
        </p:txBody>
      </p:sp>
      <p:sp>
        <p:nvSpPr>
          <p:cNvPr id="7" name="Taustaväri" descr="Tekstin taustaväri on keltainen. Keltainen väri vastaa aktiviteetin tasoa 3.">
            <a:extLst>
              <a:ext uri="{FF2B5EF4-FFF2-40B4-BE49-F238E27FC236}">
                <a16:creationId xmlns:a16="http://schemas.microsoft.com/office/drawing/2014/main" id="{F299E340-7379-448A-0EEE-25E3F2949C38}"/>
              </a:ext>
            </a:extLst>
          </p:cNvPr>
          <p:cNvSpPr txBox="1"/>
          <p:nvPr/>
        </p:nvSpPr>
        <p:spPr>
          <a:xfrm>
            <a:off x="407874" y="1337031"/>
            <a:ext cx="4992385" cy="5171342"/>
          </a:xfrm>
          <a:prstGeom prst="rect">
            <a:avLst/>
          </a:prstGeom>
          <a:solidFill>
            <a:srgbClr val="FCF169"/>
          </a:solidFill>
          <a:ln>
            <a:solidFill>
              <a:srgbClr val="FCF169"/>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Source Sans Pro"/>
              <a:ea typeface="+mn-ea"/>
              <a:cs typeface="+mn-cs"/>
            </a:endParaRPr>
          </a:p>
        </p:txBody>
      </p:sp>
      <p:sp>
        <p:nvSpPr>
          <p:cNvPr id="10" name="Teksti vasemmalla">
            <a:extLst>
              <a:ext uri="{FF2B5EF4-FFF2-40B4-BE49-F238E27FC236}">
                <a16:creationId xmlns:a16="http://schemas.microsoft.com/office/drawing/2014/main" id="{46E23A96-9E41-AF3F-8113-4A3C37B10746}"/>
              </a:ext>
            </a:extLst>
          </p:cNvPr>
          <p:cNvSpPr txBox="1"/>
          <p:nvPr/>
        </p:nvSpPr>
        <p:spPr>
          <a:xfrm>
            <a:off x="544530" y="1526468"/>
            <a:ext cx="4726508" cy="5047536"/>
          </a:xfrm>
          <a:prstGeom prst="rect">
            <a:avLst/>
          </a:prstGeom>
          <a:noFill/>
        </p:spPr>
        <p:txBody>
          <a:bodyPr wrap="square" rtlCol="0">
            <a:spAutoFit/>
          </a:bodyPr>
          <a:lstStyle/>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Ala- vai yläkoulu</a:t>
            </a:r>
            <a:r>
              <a:rPr lang="fi-FI" sz="1200" b="1" dirty="0">
                <a:solidFill>
                  <a:prstClr val="black"/>
                </a:solidFill>
                <a:latin typeface="Source Sans Pro"/>
              </a:rPr>
              <a:t>:</a:t>
            </a:r>
            <a:r>
              <a:rPr lang="fi-FI" sz="1200" dirty="0">
                <a:solidFill>
                  <a:prstClr val="black"/>
                </a:solidFill>
                <a:latin typeface="Source Sans Pro"/>
              </a:rPr>
              <a:t> Molemmat</a:t>
            </a:r>
            <a:endParaRPr lang="fi-FI" sz="1200" dirty="0">
              <a:solidFill>
                <a:prstClr val="black"/>
              </a:solidFill>
              <a:latin typeface="Source Sans Pro"/>
              <a:ea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Miksi:</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dirty="0">
                <a:solidFill>
                  <a:prstClr val="black"/>
                </a:solidFill>
                <a:latin typeface="Source Sans Pro"/>
              </a:rPr>
              <a:t>Taukoliikunta vaikuttaa positiivisesti tehtäviin keskittymiseen ja oppimiseen kiinnittymiseen. Jo yksittäisellä liikkumiskerralla on havaittu olevan välittömiä positiivisia vaikutuksia oppiainekohtaisiin oppimistuloksiin sekä kognitiiviseen toimintaan. Tarinoissa</a:t>
            </a:r>
            <a:r>
              <a:rPr lang="fi-FI" sz="1200" dirty="0">
                <a:solidFill>
                  <a:prstClr val="black"/>
                </a:solidFill>
                <a:latin typeface="Source Sans Pro"/>
                <a:ea typeface="Source Sans Pro"/>
                <a:cs typeface="+mn-lt"/>
              </a:rPr>
              <a:t> oppilaat harjoittelevat samalla tietoista läsnäoloa ja huomion säätelyä. Tarinat</a:t>
            </a:r>
            <a:r>
              <a:rPr lang="fi-FI" sz="1200" dirty="0">
                <a:solidFill>
                  <a:prstClr val="black"/>
                </a:solidFill>
                <a:ea typeface="+mn-lt"/>
                <a:cs typeface="+mn-lt"/>
              </a:rPr>
              <a:t> auttavat huomion suuntaamisessa tilaan ja hetkeen.</a:t>
            </a:r>
            <a:endParaRPr lang="fi-FI" sz="1200" dirty="0">
              <a:solidFill>
                <a:prstClr val="black"/>
              </a:solidFill>
              <a:latin typeface="Source Sans Pro" panose="020B0503030403020204" pitchFamily="34" charset="0"/>
              <a:ea typeface="Source Sans Pro" panose="020B0503030403020204" pitchFamily="34" charset="0"/>
            </a:endParaRPr>
          </a:p>
          <a:p>
            <a:pPr>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Yhteys OPS:iin:</a:t>
            </a:r>
            <a:r>
              <a:rPr kumimoji="0" lang="fi-FI" sz="1200" i="0" u="none" strike="noStrike" kern="1200" cap="none" spc="0" normalizeH="0" baseline="0" dirty="0">
                <a:ln>
                  <a:noFill/>
                </a:ln>
                <a:solidFill>
                  <a:prstClr val="black"/>
                </a:solidFill>
                <a:effectLst/>
                <a:uLnTx/>
                <a:uFillTx/>
                <a:latin typeface="Source Sans Pro"/>
                <a:ea typeface="+mn-ea"/>
                <a:cs typeface="+mn-cs"/>
              </a:rPr>
              <a:t> Toimintakulttuurin kehittämistä ohjaavissa periaatteissa painotetaan hyvinvointia, vuorovaikutusta ja monipuolista työskentelyä. Liikkuminen on kirjattu edellä mainittuja periaatteita tukevana tekijänä. Lisäksi työtavoissa painotetaan kokemuksellisia ja toiminnallisia työtapoja, sekä eri aistien käyttöä ja liikkumista lisäämään elämyksellisyyttä ja vahvistamaan motivaatiota. (POPS 2014, Luku 4) ​</a:t>
            </a:r>
            <a:endParaRPr lang="fi-FI" sz="1200" i="0" u="none" strike="noStrike" kern="1200" cap="none" spc="0" normalizeH="0" baseline="0" dirty="0">
              <a:ln>
                <a:noFill/>
              </a:ln>
              <a:solidFill>
                <a:prstClr val="black"/>
              </a:solidFill>
              <a:effectLst/>
              <a:uLnTx/>
              <a:uFillTx/>
              <a:latin typeface="Source Sans Pro"/>
              <a:ea typeface="Source Sans Pro"/>
            </a:endParaRPr>
          </a:p>
          <a:p>
            <a:pPr>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Missä tilanteessa</a:t>
            </a:r>
            <a:r>
              <a:rPr lang="fi-FI" sz="1200" b="1" dirty="0">
                <a:solidFill>
                  <a:prstClr val="black"/>
                </a:solidFill>
                <a:latin typeface="Source Sans Pro"/>
              </a:rPr>
              <a:t>: </a:t>
            </a:r>
            <a:r>
              <a:rPr lang="fi-FI" sz="1200" dirty="0">
                <a:solidFill>
                  <a:prstClr val="black"/>
                </a:solidFill>
                <a:latin typeface="Source Sans Pro"/>
              </a:rPr>
              <a:t>Eri oppitunneilla katkaisemaan </a:t>
            </a:r>
            <a:r>
              <a:rPr lang="fi-FI" sz="1200" noProof="1">
                <a:solidFill>
                  <a:prstClr val="black"/>
                </a:solidFill>
                <a:latin typeface="Source Sans Pro"/>
              </a:rPr>
              <a:t>paikaallaanoloa</a:t>
            </a:r>
            <a:r>
              <a:rPr lang="fi-FI" sz="1200" dirty="0">
                <a:solidFill>
                  <a:prstClr val="black"/>
                </a:solidFill>
                <a:latin typeface="Source Sans Pro"/>
              </a:rPr>
              <a:t> </a:t>
            </a:r>
          </a:p>
          <a:p>
            <a:pPr>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Kuinka usein:</a:t>
            </a:r>
            <a:r>
              <a:rPr kumimoji="0" lang="fi-FI" sz="1200" i="0" u="none" strike="noStrike" kern="1200" cap="none" spc="0" normalizeH="0" baseline="0" dirty="0">
                <a:ln>
                  <a:noFill/>
                </a:ln>
                <a:solidFill>
                  <a:prstClr val="black"/>
                </a:solidFill>
                <a:effectLst/>
                <a:uLnTx/>
                <a:uFillTx/>
                <a:latin typeface="Source Sans Pro"/>
                <a:ea typeface="+mn-ea"/>
                <a:cs typeface="+mn-cs"/>
              </a:rPr>
              <a:t> V</a:t>
            </a:r>
            <a:r>
              <a:rPr lang="fi-FI" sz="1200" dirty="0">
                <a:solidFill>
                  <a:prstClr val="black"/>
                </a:solidFill>
                <a:latin typeface="Source Sans Pro"/>
              </a:rPr>
              <a:t>iikoittain</a:t>
            </a:r>
            <a:endParaRPr lang="fi-FI" sz="1200" i="0" u="none" strike="noStrike" kern="1200" cap="none" spc="0" normalizeH="0" baseline="0" dirty="0">
              <a:ln>
                <a:noFill/>
              </a:ln>
              <a:solidFill>
                <a:prstClr val="black"/>
              </a:solidFill>
              <a:effectLst/>
              <a:uLnTx/>
              <a:uFillTx/>
              <a:latin typeface="Source Sans Pro"/>
              <a:ea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Kesto:</a:t>
            </a:r>
            <a:r>
              <a:rPr lang="fi-FI" sz="1200" dirty="0">
                <a:solidFill>
                  <a:prstClr val="black"/>
                </a:solidFill>
                <a:latin typeface="Source Sans Pro"/>
              </a:rPr>
              <a:t> 5 minuuttia</a:t>
            </a:r>
            <a:endParaRPr lang="fi-FI" sz="1200" dirty="0">
              <a:solidFill>
                <a:prstClr val="black"/>
              </a:solidFill>
              <a:latin typeface="Source Sans Pro"/>
              <a:ea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Yksin vai yhdessä</a:t>
            </a:r>
            <a:r>
              <a:rPr lang="fi-FI" sz="1200" b="1" dirty="0">
                <a:solidFill>
                  <a:prstClr val="black"/>
                </a:solidFill>
                <a:latin typeface="Source Sans Pro"/>
              </a:rPr>
              <a:t>:</a:t>
            </a:r>
            <a:r>
              <a:rPr lang="fi-FI" sz="1200" dirty="0">
                <a:solidFill>
                  <a:prstClr val="black"/>
                </a:solidFill>
                <a:latin typeface="Source Sans Pro"/>
              </a:rPr>
              <a:t> Yhdessä</a:t>
            </a:r>
            <a:endParaRPr lang="fi-FI" sz="1200" i="0" u="none" strike="noStrike" kern="1200" cap="none" spc="0" normalizeH="0" baseline="0" dirty="0">
              <a:ln>
                <a:noFill/>
              </a:ln>
              <a:solidFill>
                <a:prstClr val="black"/>
              </a:solidFill>
              <a:effectLst/>
              <a:uLnTx/>
              <a:uFillTx/>
              <a:latin typeface="Source Sans Pro"/>
              <a:ea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Aktiviteetin taso (1–3): </a:t>
            </a:r>
            <a:r>
              <a:rPr lang="fi-FI" sz="1200" dirty="0">
                <a:solidFill>
                  <a:prstClr val="black"/>
                </a:solidFill>
                <a:latin typeface="Source Sans Pro"/>
              </a:rPr>
              <a:t>3</a:t>
            </a:r>
            <a:endParaRPr lang="fi-FI" sz="1200" dirty="0">
              <a:solidFill>
                <a:prstClr val="black"/>
              </a:solidFill>
              <a:latin typeface="Source Sans Pro"/>
              <a:ea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5" name="Symbolin reunukset (koriste)">
            <a:extLst>
              <a:ext uri="{FF2B5EF4-FFF2-40B4-BE49-F238E27FC236}">
                <a16:creationId xmlns:a16="http://schemas.microsoft.com/office/drawing/2014/main" id="{20AE8857-BEF3-78F0-C9A3-991D0F96CA70}"/>
              </a:ext>
              <a:ext uri="{C183D7F6-B498-43B3-948B-1728B52AA6E4}">
                <adec:decorative xmlns:adec="http://schemas.microsoft.com/office/drawing/2017/decorative" val="1"/>
              </a:ext>
            </a:extLst>
          </p:cNvPr>
          <p:cNvSpPr/>
          <p:nvPr/>
        </p:nvSpPr>
        <p:spPr>
          <a:xfrm>
            <a:off x="10638556" y="239477"/>
            <a:ext cx="1258934" cy="1246373"/>
          </a:xfrm>
          <a:custGeom>
            <a:avLst/>
            <a:gdLst>
              <a:gd name="connsiteX0" fmla="*/ 0 w 1258934"/>
              <a:gd name="connsiteY0" fmla="*/ 0 h 1246373"/>
              <a:gd name="connsiteX1" fmla="*/ 407055 w 1258934"/>
              <a:gd name="connsiteY1" fmla="*/ 0 h 1246373"/>
              <a:gd name="connsiteX2" fmla="*/ 788932 w 1258934"/>
              <a:gd name="connsiteY2" fmla="*/ 0 h 1246373"/>
              <a:gd name="connsiteX3" fmla="*/ 1258934 w 1258934"/>
              <a:gd name="connsiteY3" fmla="*/ 0 h 1246373"/>
              <a:gd name="connsiteX4" fmla="*/ 1258934 w 1258934"/>
              <a:gd name="connsiteY4" fmla="*/ 402994 h 1246373"/>
              <a:gd name="connsiteX5" fmla="*/ 1258934 w 1258934"/>
              <a:gd name="connsiteY5" fmla="*/ 793524 h 1246373"/>
              <a:gd name="connsiteX6" fmla="*/ 1258934 w 1258934"/>
              <a:gd name="connsiteY6" fmla="*/ 1246373 h 1246373"/>
              <a:gd name="connsiteX7" fmla="*/ 839289 w 1258934"/>
              <a:gd name="connsiteY7" fmla="*/ 1246373 h 1246373"/>
              <a:gd name="connsiteX8" fmla="*/ 394466 w 1258934"/>
              <a:gd name="connsiteY8" fmla="*/ 1246373 h 1246373"/>
              <a:gd name="connsiteX9" fmla="*/ 0 w 1258934"/>
              <a:gd name="connsiteY9" fmla="*/ 1246373 h 1246373"/>
              <a:gd name="connsiteX10" fmla="*/ 0 w 1258934"/>
              <a:gd name="connsiteY10" fmla="*/ 830915 h 1246373"/>
              <a:gd name="connsiteX11" fmla="*/ 0 w 1258934"/>
              <a:gd name="connsiteY11" fmla="*/ 427921 h 1246373"/>
              <a:gd name="connsiteX12" fmla="*/ 0 w 1258934"/>
              <a:gd name="connsiteY12" fmla="*/ 0 h 124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8934" h="1246373" extrusionOk="0">
                <a:moveTo>
                  <a:pt x="0" y="0"/>
                </a:moveTo>
                <a:cubicBezTo>
                  <a:pt x="155559" y="-10475"/>
                  <a:pt x="248430" y="44533"/>
                  <a:pt x="407055" y="0"/>
                </a:cubicBezTo>
                <a:cubicBezTo>
                  <a:pt x="565681" y="-44533"/>
                  <a:pt x="655147" y="11629"/>
                  <a:pt x="788932" y="0"/>
                </a:cubicBezTo>
                <a:cubicBezTo>
                  <a:pt x="922717" y="-11629"/>
                  <a:pt x="1025963" y="4374"/>
                  <a:pt x="1258934" y="0"/>
                </a:cubicBezTo>
                <a:cubicBezTo>
                  <a:pt x="1304881" y="85600"/>
                  <a:pt x="1229408" y="306812"/>
                  <a:pt x="1258934" y="402994"/>
                </a:cubicBezTo>
                <a:cubicBezTo>
                  <a:pt x="1288460" y="499176"/>
                  <a:pt x="1238459" y="601126"/>
                  <a:pt x="1258934" y="793524"/>
                </a:cubicBezTo>
                <a:cubicBezTo>
                  <a:pt x="1279409" y="985922"/>
                  <a:pt x="1244854" y="1148916"/>
                  <a:pt x="1258934" y="1246373"/>
                </a:cubicBezTo>
                <a:cubicBezTo>
                  <a:pt x="1089085" y="1287420"/>
                  <a:pt x="1035653" y="1243257"/>
                  <a:pt x="839289" y="1246373"/>
                </a:cubicBezTo>
                <a:cubicBezTo>
                  <a:pt x="642926" y="1249489"/>
                  <a:pt x="538760" y="1229300"/>
                  <a:pt x="394466" y="1246373"/>
                </a:cubicBezTo>
                <a:cubicBezTo>
                  <a:pt x="250172" y="1263446"/>
                  <a:pt x="173148" y="1227647"/>
                  <a:pt x="0" y="1246373"/>
                </a:cubicBezTo>
                <a:cubicBezTo>
                  <a:pt x="-23313" y="1054276"/>
                  <a:pt x="20776" y="929286"/>
                  <a:pt x="0" y="830915"/>
                </a:cubicBezTo>
                <a:cubicBezTo>
                  <a:pt x="-20776" y="732544"/>
                  <a:pt x="24648" y="523774"/>
                  <a:pt x="0" y="427921"/>
                </a:cubicBezTo>
                <a:cubicBezTo>
                  <a:pt x="-24648" y="332068"/>
                  <a:pt x="23822" y="115617"/>
                  <a:pt x="0" y="0"/>
                </a:cubicBezTo>
                <a:close/>
              </a:path>
            </a:pathLst>
          </a:custGeom>
          <a:noFill/>
          <a:ln>
            <a:solidFill>
              <a:schemeClr val="accent4">
                <a:lumMod val="75000"/>
              </a:schemeClr>
            </a:solidFill>
            <a:prstDash val="solid"/>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sa-alue">
            <a:extLst>
              <a:ext uri="{FF2B5EF4-FFF2-40B4-BE49-F238E27FC236}">
                <a16:creationId xmlns:a16="http://schemas.microsoft.com/office/drawing/2014/main" id="{455D7E47-7288-6711-2280-29BBACC785FE}"/>
              </a:ext>
              <a:ext uri="{C183D7F6-B498-43B3-948B-1728B52AA6E4}">
                <adec:decorative xmlns:adec="http://schemas.microsoft.com/office/drawing/2017/decorative" val="1"/>
              </a:ext>
            </a:extLst>
          </p:cNvPr>
          <p:cNvSpPr txBox="1"/>
          <p:nvPr/>
        </p:nvSpPr>
        <p:spPr>
          <a:xfrm>
            <a:off x="10525561" y="1215299"/>
            <a:ext cx="1484923" cy="276999"/>
          </a:xfrm>
          <a:prstGeom prst="rect">
            <a:avLst/>
          </a:prstGeom>
          <a:noFill/>
        </p:spPr>
        <p:txBody>
          <a:bodyPr wrap="square" rtlCol="0">
            <a:spAutoFit/>
          </a:bodyPr>
          <a:lstStyle/>
          <a:p>
            <a:pPr algn="ctr"/>
            <a:r>
              <a:rPr lang="fi-FI" sz="1200" dirty="0">
                <a:latin typeface="Cambria" panose="02040503050406030204" pitchFamily="18" charset="0"/>
                <a:ea typeface="Source Sans Pro" panose="020B0503030403020204" pitchFamily="34" charset="0"/>
              </a:rPr>
              <a:t>Liikkuminen</a:t>
            </a:r>
          </a:p>
        </p:txBody>
      </p:sp>
      <p:pic>
        <p:nvPicPr>
          <p:cNvPr id="14" name="Symboli" descr="Kuva juoksuaskeleen ottavasta lenkkitossuisesta jalasta. Kuva viittaa liikkumista sisältävään interventioaktiviteettiin.">
            <a:extLst>
              <a:ext uri="{FF2B5EF4-FFF2-40B4-BE49-F238E27FC236}">
                <a16:creationId xmlns:a16="http://schemas.microsoft.com/office/drawing/2014/main" id="{FCD087C4-D1F5-3D1E-8466-464D69D71E38}"/>
              </a:ext>
            </a:extLst>
          </p:cNvPr>
          <p:cNvPicPr>
            <a:picLocks noChangeAspect="1"/>
          </p:cNvPicPr>
          <p:nvPr/>
        </p:nvPicPr>
        <p:blipFill>
          <a:blip r:embed="rId4">
            <a:extLst>
              <a:ext uri="{28A0092B-C50C-407E-A947-70E740481C1C}">
                <a14:useLocalDpi xmlns:a14="http://schemas.microsoft.com/office/drawing/2010/main" val="0"/>
              </a:ext>
            </a:extLst>
          </a:blip>
          <a:srcRect l="17169" t="6478" r="8938" b="7532"/>
          <a:stretch/>
        </p:blipFill>
        <p:spPr>
          <a:xfrm>
            <a:off x="10731298" y="285017"/>
            <a:ext cx="1113222" cy="960426"/>
          </a:xfrm>
          <a:prstGeom prst="rect">
            <a:avLst/>
          </a:prstGeom>
        </p:spPr>
      </p:pic>
      <p:sp>
        <p:nvSpPr>
          <p:cNvPr id="13" name="Alaotsikko, kuvaus">
            <a:extLst>
              <a:ext uri="{FF2B5EF4-FFF2-40B4-BE49-F238E27FC236}">
                <a16:creationId xmlns:a16="http://schemas.microsoft.com/office/drawing/2014/main" id="{D1DEB93F-C836-9B3E-8674-4E1D064BB4AC}"/>
              </a:ext>
            </a:extLst>
          </p:cNvPr>
          <p:cNvSpPr txBox="1"/>
          <p:nvPr/>
        </p:nvSpPr>
        <p:spPr>
          <a:xfrm>
            <a:off x="1704861" y="739491"/>
            <a:ext cx="8779374" cy="307777"/>
          </a:xfrm>
          <a:prstGeom prst="rect">
            <a:avLst/>
          </a:prstGeom>
          <a:noFill/>
        </p:spPr>
        <p:txBody>
          <a:bodyPr wrap="square" rtlCol="0">
            <a:spAutoFit/>
          </a:bodyPr>
          <a:lstStyle/>
          <a:p>
            <a:pPr algn="ctr">
              <a:defRPr/>
            </a:pPr>
            <a:r>
              <a:rPr lang="fi-FI" sz="1400" dirty="0">
                <a:solidFill>
                  <a:prstClr val="black"/>
                </a:solidFill>
                <a:latin typeface="Source Sans Pro"/>
                <a:ea typeface="Source Sans Pro"/>
              </a:rPr>
              <a:t>Opettaja kertoo tarinaa Emman ja Eetun hiihtoretkestä. Oppilaat (ja opettaja) liikkuvat tarinan mukaan.</a:t>
            </a:r>
            <a:endParaRPr lang="fi-FI" sz="1400" dirty="0">
              <a:solidFill>
                <a:prstClr val="black"/>
              </a:solidFill>
            </a:endParaRPr>
          </a:p>
        </p:txBody>
      </p:sp>
      <p:sp>
        <p:nvSpPr>
          <p:cNvPr id="4" name="Otsikko">
            <a:extLst>
              <a:ext uri="{FF2B5EF4-FFF2-40B4-BE49-F238E27FC236}">
                <a16:creationId xmlns:a16="http://schemas.microsoft.com/office/drawing/2014/main" id="{B3652474-5F21-8B6C-22F2-F1A3A3144FCF}"/>
              </a:ext>
            </a:extLst>
          </p:cNvPr>
          <p:cNvSpPr txBox="1">
            <a:spLocks noGrp="1"/>
          </p:cNvSpPr>
          <p:nvPr>
            <p:ph type="title" idx="4294967295"/>
          </p:nvPr>
        </p:nvSpPr>
        <p:spPr>
          <a:xfrm>
            <a:off x="2075283" y="286910"/>
            <a:ext cx="8038530" cy="5031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i-FI" sz="3200" b="1" dirty="0">
                <a:latin typeface="Source Sans Pro"/>
                <a:ea typeface="Source Sans Pro"/>
              </a:rPr>
              <a:t>Tarina – Hiihtoretki 2/2</a:t>
            </a:r>
            <a:endParaRPr kumimoji="0" lang="fi-FI" sz="3200" b="1" i="0" u="none" strike="noStrike" kern="1200" cap="none" spc="0" normalizeH="0" baseline="0" noProof="0" dirty="0">
              <a:ln>
                <a:noFill/>
              </a:ln>
              <a:solidFill>
                <a:schemeClr val="tx1"/>
              </a:solidFill>
              <a:effectLst/>
              <a:uLnTx/>
              <a:uFillTx/>
              <a:latin typeface="Source Sans Pro" panose="020B0503030403020204" pitchFamily="34" charset="0"/>
              <a:ea typeface="Source Sans Pro" panose="020B0503030403020204" pitchFamily="34" charset="0"/>
              <a:cs typeface="+mj-cs"/>
            </a:endParaRPr>
          </a:p>
        </p:txBody>
      </p:sp>
      <p:pic>
        <p:nvPicPr>
          <p:cNvPr id="3" name="SW-logo" descr="SchoolWell-hankkeen logo.">
            <a:extLst>
              <a:ext uri="{FF2B5EF4-FFF2-40B4-BE49-F238E27FC236}">
                <a16:creationId xmlns:a16="http://schemas.microsoft.com/office/drawing/2014/main" id="{B8C618AA-B695-12BA-5357-1B2B01BDBC7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7480" y="107273"/>
            <a:ext cx="1151599" cy="1155438"/>
          </a:xfrm>
          <a:prstGeom prst="rect">
            <a:avLst/>
          </a:prstGeom>
        </p:spPr>
      </p:pic>
    </p:spTree>
    <p:extLst>
      <p:ext uri="{BB962C8B-B14F-4D97-AF65-F5344CB8AC3E}">
        <p14:creationId xmlns:p14="http://schemas.microsoft.com/office/powerpoint/2010/main" val="39022311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933B3A-B5BE-D139-4C59-FE67F9242B0C}"/>
            </a:ext>
          </a:extLst>
        </p:cNvPr>
        <p:cNvGrpSpPr/>
        <p:nvPr/>
      </p:nvGrpSpPr>
      <p:grpSpPr>
        <a:xfrm>
          <a:off x="0" y="0"/>
          <a:ext cx="0" cy="0"/>
          <a:chOff x="0" y="0"/>
          <a:chExt cx="0" cy="0"/>
        </a:xfrm>
      </p:grpSpPr>
      <p:sp>
        <p:nvSpPr>
          <p:cNvPr id="8" name="Lähde">
            <a:extLst>
              <a:ext uri="{FF2B5EF4-FFF2-40B4-BE49-F238E27FC236}">
                <a16:creationId xmlns:a16="http://schemas.microsoft.com/office/drawing/2014/main" id="{1E0D5DFD-33EB-BB67-ECB3-8FF15F87BE5B}"/>
              </a:ext>
            </a:extLst>
          </p:cNvPr>
          <p:cNvSpPr txBox="1"/>
          <p:nvPr/>
        </p:nvSpPr>
        <p:spPr>
          <a:xfrm>
            <a:off x="5670732" y="6294091"/>
            <a:ext cx="6208312" cy="276999"/>
          </a:xfrm>
          <a:prstGeom prst="rect">
            <a:avLst/>
          </a:prstGeom>
          <a:noFill/>
        </p:spPr>
        <p:txBody>
          <a:bodyPr wrap="square" lIns="91440" tIns="45720" rIns="91440" bIns="45720" rtlCol="0" anchor="t">
            <a:spAutoFit/>
          </a:bodyPr>
          <a:lstStyle/>
          <a:p>
            <a:pPr>
              <a:defRPr/>
            </a:pPr>
            <a:r>
              <a:rPr kumimoji="0" lang="fi-FI" sz="1200" b="0" i="0" u="none" strike="noStrike" kern="1200" cap="none" spc="0" normalizeH="0" baseline="0" noProof="0" dirty="0">
                <a:ln>
                  <a:noFill/>
                </a:ln>
                <a:solidFill>
                  <a:prstClr val="black"/>
                </a:solidFill>
                <a:effectLst/>
                <a:uLnTx/>
                <a:uFillTx/>
                <a:latin typeface="Source Sans Pro"/>
                <a:ea typeface="+mn-ea"/>
                <a:cs typeface="+mn-cs"/>
              </a:rPr>
              <a:t>Lähde</a:t>
            </a:r>
            <a:r>
              <a:rPr lang="fi-FI" sz="1200" dirty="0">
                <a:solidFill>
                  <a:prstClr val="black"/>
                </a:solidFill>
                <a:latin typeface="Source Sans Pro"/>
              </a:rPr>
              <a:t>:</a:t>
            </a:r>
            <a:r>
              <a:rPr lang="en-US" sz="1200" dirty="0">
                <a:solidFill>
                  <a:prstClr val="black"/>
                </a:solidFill>
                <a:latin typeface="Source Sans Pro"/>
              </a:rPr>
              <a:t> </a:t>
            </a:r>
            <a:r>
              <a:rPr lang="en-US" sz="1100" dirty="0">
                <a:solidFill>
                  <a:prstClr val="black"/>
                </a:solidFill>
                <a:latin typeface="Aptos"/>
                <a:hlinkClick r:id="rId3">
                  <a:extLst>
                    <a:ext uri="{A12FA001-AC4F-418D-AE19-62706E023703}">
                      <ahyp:hlinkClr xmlns:ahyp="http://schemas.microsoft.com/office/drawing/2018/hyperlinkcolor" val="tx"/>
                    </a:ext>
                  </a:extLst>
                </a:hlinkClick>
              </a:rPr>
              <a:t>verkkoon_liikuntabreikit_2021.pdf (liikkuvakoulu.fi)</a:t>
            </a:r>
            <a:endParaRPr kumimoji="0" lang="en-US" sz="1200" b="0" i="0" u="none" strike="noStrike" kern="1200" cap="none" spc="0" normalizeH="0" baseline="0" noProof="1">
              <a:ln>
                <a:noFill/>
              </a:ln>
              <a:solidFill>
                <a:prstClr val="black"/>
              </a:solidFill>
              <a:effectLst/>
              <a:uLnTx/>
              <a:uFillTx/>
              <a:latin typeface="Source Sans Pro"/>
              <a:ea typeface="+mn-ea"/>
              <a:cs typeface="+mn-cs"/>
            </a:endParaRPr>
          </a:p>
        </p:txBody>
      </p:sp>
      <p:sp>
        <p:nvSpPr>
          <p:cNvPr id="2" name="Teksti oikealla (ohjeet opettajalle)">
            <a:extLst>
              <a:ext uri="{FF2B5EF4-FFF2-40B4-BE49-F238E27FC236}">
                <a16:creationId xmlns:a16="http://schemas.microsoft.com/office/drawing/2014/main" id="{9039A8C4-C30B-C552-6387-3CC137E77F92}"/>
              </a:ext>
            </a:extLst>
          </p:cNvPr>
          <p:cNvSpPr txBox="1"/>
          <p:nvPr/>
        </p:nvSpPr>
        <p:spPr>
          <a:xfrm>
            <a:off x="5670732" y="1369623"/>
            <a:ext cx="6208311" cy="4146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OHJEET OPETTAJALLE (jatkuu seuraavalla dialla)</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Lue tarinaa oppilaille ja liikkukaa tarinan mukaan. </a:t>
            </a:r>
            <a:r>
              <a:rPr kumimoji="0" lang="fi-FI" sz="1200" b="0" i="0" u="none" strike="noStrike" kern="1200" cap="none" spc="0" normalizeH="0" baseline="0" noProof="0" dirty="0">
                <a:ln>
                  <a:noFill/>
                </a:ln>
                <a:solidFill>
                  <a:prstClr val="black"/>
                </a:solidFill>
                <a:effectLst/>
                <a:uLnTx/>
                <a:uFillTx/>
                <a:latin typeface="Source Sans Pro"/>
                <a:ea typeface="+mn-ea"/>
                <a:cs typeface="+mn-cs"/>
              </a:rPr>
              <a:t>Pidä tarinan lomassa taukoja lukemisesta, jotta oppilaat ehtivät tehdä liikkeitä muutamia kertoja. </a:t>
            </a:r>
          </a:p>
          <a:p>
            <a:pPr marL="0" marR="0" lvl="0" indent="0" algn="l" defTabSz="914400" rtl="0" eaLnBrk="1" fontAlgn="auto" latinLnBrk="0" hangingPunct="1">
              <a:lnSpc>
                <a:spcPct val="150000"/>
              </a:lnSpc>
              <a:spcBef>
                <a:spcPts val="1000"/>
              </a:spcBef>
              <a:spcAft>
                <a:spcPts val="0"/>
              </a:spcAft>
              <a:buClrTx/>
              <a:buSzTx/>
              <a:buFontTx/>
              <a:buNone/>
              <a:tabLst/>
              <a:defRPr/>
            </a:pPr>
            <a:r>
              <a:rPr kumimoji="0" lang="fi-FI" sz="1200" b="0" i="0" u="none" strike="noStrike" kern="1200" cap="none" spc="0" normalizeH="0" baseline="0" noProof="0" dirty="0">
                <a:ln>
                  <a:noFill/>
                </a:ln>
                <a:solidFill>
                  <a:prstClr val="black"/>
                </a:solidFill>
                <a:effectLst/>
                <a:uLnTx/>
                <a:uFillTx/>
                <a:latin typeface="Source Sans Pro"/>
                <a:ea typeface="Source Sans Pro"/>
                <a:cs typeface="+mn-cs"/>
              </a:rPr>
              <a:t>”Eetu ja Emma lähtevät kävellen kauppaan </a:t>
            </a:r>
            <a:r>
              <a:rPr kumimoji="0" lang="fi-FI" sz="1200" b="1" i="1" u="none" strike="noStrike" kern="1200" cap="none" spc="0" normalizeH="0" baseline="0" noProof="0" dirty="0">
                <a:ln>
                  <a:noFill/>
                </a:ln>
                <a:solidFill>
                  <a:prstClr val="black"/>
                </a:solidFill>
                <a:effectLst/>
                <a:uLnTx/>
                <a:uFillTx/>
                <a:latin typeface="Source Sans Pro"/>
                <a:ea typeface="Source Sans Pro"/>
                <a:cs typeface="+mn-cs"/>
              </a:rPr>
              <a:t>(Kävellään paikallaan)</a:t>
            </a:r>
            <a:r>
              <a:rPr kumimoji="0" lang="fi-FI" sz="1200" b="0" i="0" u="none" strike="noStrike" kern="1200" cap="none" spc="0" normalizeH="0" baseline="0" noProof="0" dirty="0">
                <a:ln>
                  <a:noFill/>
                </a:ln>
                <a:solidFill>
                  <a:prstClr val="black"/>
                </a:solidFill>
                <a:effectLst/>
                <a:uLnTx/>
                <a:uFillTx/>
                <a:latin typeface="Source Sans Pro"/>
                <a:ea typeface="Source Sans Pro"/>
                <a:cs typeface="+mn-cs"/>
              </a:rPr>
              <a:t>. Yöllä on satanut vettä ja lapsista on mukava hyppiä lätäköiden yli</a:t>
            </a:r>
            <a:r>
              <a:rPr kumimoji="0" lang="fi-FI" sz="1200" b="1" i="1" u="none" strike="noStrike" kern="1200" cap="none" spc="0" normalizeH="0" baseline="0" noProof="0" dirty="0">
                <a:ln>
                  <a:noFill/>
                </a:ln>
                <a:solidFill>
                  <a:prstClr val="black"/>
                </a:solidFill>
                <a:effectLst/>
                <a:uLnTx/>
                <a:uFillTx/>
                <a:latin typeface="Source Sans Pro"/>
                <a:ea typeface="Source Sans Pro"/>
                <a:cs typeface="+mn-cs"/>
              </a:rPr>
              <a:t> (Hypitään sivulta sivulle)</a:t>
            </a:r>
            <a:r>
              <a:rPr kumimoji="0" lang="fi-FI" sz="1200" b="0" i="0" u="none" strike="noStrike" kern="1200" cap="none" spc="0" normalizeH="0" baseline="0" noProof="0" dirty="0">
                <a:ln>
                  <a:noFill/>
                </a:ln>
                <a:solidFill>
                  <a:prstClr val="black"/>
                </a:solidFill>
                <a:effectLst/>
                <a:uLnTx/>
                <a:uFillTx/>
                <a:latin typeface="Source Sans Pro"/>
                <a:ea typeface="Source Sans Pro"/>
                <a:cs typeface="+mn-cs"/>
              </a:rPr>
              <a:t>. Vastaan tulee naapurin rouva koiran kanssa, lapset tervehtivät koiraa rapsuttamalla tätä </a:t>
            </a:r>
            <a:r>
              <a:rPr kumimoji="0" lang="fi-FI" sz="1200" b="1" i="1" u="none" strike="noStrike" kern="1200" cap="none" spc="0" normalizeH="0" baseline="0" noProof="0" dirty="0">
                <a:ln>
                  <a:noFill/>
                </a:ln>
                <a:solidFill>
                  <a:prstClr val="black"/>
                </a:solidFill>
                <a:effectLst/>
                <a:uLnTx/>
                <a:uFillTx/>
                <a:latin typeface="Source Sans Pro"/>
                <a:ea typeface="Source Sans Pro"/>
                <a:cs typeface="+mn-cs"/>
              </a:rPr>
              <a:t>(Mennään kyykkyyn)</a:t>
            </a:r>
            <a:r>
              <a:rPr kumimoji="0" lang="fi-FI" sz="1200" b="0" i="0" u="none" strike="noStrike" kern="1200" cap="none" spc="0" normalizeH="0" baseline="0" noProof="0" dirty="0">
                <a:ln>
                  <a:noFill/>
                </a:ln>
                <a:solidFill>
                  <a:prstClr val="black"/>
                </a:solidFill>
                <a:effectLst/>
                <a:uLnTx/>
                <a:uFillTx/>
                <a:latin typeface="Source Sans Pro"/>
                <a:ea typeface="Source Sans Pro"/>
                <a:cs typeface="+mn-cs"/>
              </a:rPr>
              <a:t>. Lapset olivat jo jatkamassa matkaa, mutta koira kaipaa edelleen rapsutusta  </a:t>
            </a:r>
            <a:r>
              <a:rPr kumimoji="0" lang="fi-FI" sz="1200" b="1" i="1" u="none" strike="noStrike" kern="1200" cap="none" spc="0" normalizeH="0" baseline="0" noProof="0" dirty="0">
                <a:ln>
                  <a:noFill/>
                </a:ln>
                <a:solidFill>
                  <a:prstClr val="black"/>
                </a:solidFill>
                <a:effectLst/>
                <a:uLnTx/>
                <a:uFillTx/>
                <a:latin typeface="Source Sans Pro"/>
                <a:ea typeface="Source Sans Pro"/>
                <a:cs typeface="+mn-cs"/>
              </a:rPr>
              <a:t>(Mennään kyykkyyn)</a:t>
            </a:r>
            <a:r>
              <a:rPr kumimoji="0" lang="fi-FI" sz="1200" b="0" i="0" u="none" strike="noStrike" kern="1200" cap="none" spc="0" normalizeH="0" baseline="0" noProof="0" dirty="0">
                <a:ln>
                  <a:noFill/>
                </a:ln>
                <a:solidFill>
                  <a:prstClr val="black"/>
                </a:solidFill>
                <a:effectLst/>
                <a:uLnTx/>
                <a:uFillTx/>
                <a:latin typeface="Source Sans Pro"/>
                <a:ea typeface="Source Sans Pro"/>
                <a:cs typeface="+mn-cs"/>
              </a:rPr>
              <a:t>. Matka jatkuu iloisesti hypähdellen </a:t>
            </a:r>
            <a:r>
              <a:rPr kumimoji="0" lang="fi-FI" sz="1200" b="1" i="1" u="none" strike="noStrike" kern="1200" cap="none" spc="0" normalizeH="0" baseline="0" noProof="0" dirty="0">
                <a:ln>
                  <a:noFill/>
                </a:ln>
                <a:solidFill>
                  <a:prstClr val="black"/>
                </a:solidFill>
                <a:effectLst/>
                <a:uLnTx/>
                <a:uFillTx/>
                <a:latin typeface="Source Sans Pro"/>
                <a:ea typeface="Source Sans Pro"/>
                <a:cs typeface="+mn-cs"/>
              </a:rPr>
              <a:t>(Hypitään sivulta sivulle)</a:t>
            </a:r>
            <a:r>
              <a:rPr kumimoji="0" lang="fi-FI" sz="1200" b="0" i="0" u="none" strike="noStrike" kern="1200" cap="none" spc="0" normalizeH="0" baseline="0" noProof="0" dirty="0">
                <a:ln>
                  <a:noFill/>
                </a:ln>
                <a:solidFill>
                  <a:prstClr val="black"/>
                </a:solidFill>
                <a:effectLst/>
                <a:uLnTx/>
                <a:uFillTx/>
                <a:latin typeface="Source Sans Pro"/>
                <a:ea typeface="Source Sans Pro"/>
                <a:cs typeface="+mn-cs"/>
              </a:rPr>
              <a:t>. Tuleekin kiire ja lapset päättävät hypätä bussiin loppumatkaksi </a:t>
            </a:r>
            <a:r>
              <a:rPr kumimoji="0" lang="fi-FI" sz="1200" b="1" i="1" u="none" strike="noStrike" kern="1200" cap="none" spc="0" normalizeH="0" baseline="0" noProof="0" dirty="0">
                <a:ln>
                  <a:noFill/>
                </a:ln>
                <a:solidFill>
                  <a:prstClr val="black"/>
                </a:solidFill>
                <a:effectLst/>
                <a:uLnTx/>
                <a:uFillTx/>
                <a:latin typeface="Source Sans Pro"/>
                <a:ea typeface="Source Sans Pro"/>
                <a:cs typeface="+mn-cs"/>
              </a:rPr>
              <a:t>(Laitetaan polvet koukkuun ja otetaan istuma-asento)</a:t>
            </a:r>
            <a:r>
              <a:rPr kumimoji="0" lang="fi-FI" sz="1200" b="0" i="0" u="none" strike="noStrike" kern="1200" cap="none" spc="0" normalizeH="0" baseline="0" noProof="0" dirty="0">
                <a:ln>
                  <a:noFill/>
                </a:ln>
                <a:solidFill>
                  <a:prstClr val="black"/>
                </a:solidFill>
                <a:effectLst/>
                <a:uLnTx/>
                <a:uFillTx/>
                <a:latin typeface="Source Sans Pro"/>
                <a:ea typeface="Source Sans Pro"/>
                <a:cs typeface="+mn-cs"/>
              </a:rPr>
              <a:t>. Bussi köröttelee hiljalleen eteenpäin </a:t>
            </a:r>
            <a:r>
              <a:rPr kumimoji="0" lang="fi-FI" sz="1200" b="1" i="1" u="none" strike="noStrike" kern="1200" cap="none" spc="0" normalizeH="0" baseline="0" noProof="0" dirty="0">
                <a:ln>
                  <a:noFill/>
                </a:ln>
                <a:solidFill>
                  <a:prstClr val="black"/>
                </a:solidFill>
                <a:effectLst/>
                <a:uLnTx/>
                <a:uFillTx/>
                <a:latin typeface="Source Sans Pro"/>
                <a:ea typeface="Source Sans Pro"/>
                <a:cs typeface="+mn-cs"/>
              </a:rPr>
              <a:t>(Körötellään istuma-asennossa)</a:t>
            </a:r>
            <a:r>
              <a:rPr kumimoji="0" lang="fi-FI" sz="1200" b="0" i="0" u="none" strike="noStrike" kern="1200" cap="none" spc="0" normalizeH="0" baseline="0" noProof="0" dirty="0">
                <a:ln>
                  <a:noFill/>
                </a:ln>
                <a:solidFill>
                  <a:prstClr val="black"/>
                </a:solidFill>
                <a:effectLst/>
                <a:uLnTx/>
                <a:uFillTx/>
                <a:latin typeface="Source Sans Pro"/>
                <a:ea typeface="Source Sans Pro"/>
                <a:cs typeface="+mn-cs"/>
              </a:rPr>
              <a:t>. Vihdoin ollaan kaupalla ja lapset hyppäävät bussista pois ja jatkavat kävellen kauppaan </a:t>
            </a:r>
            <a:r>
              <a:rPr kumimoji="0" lang="fi-FI" sz="1200" b="1" i="1" u="none" strike="noStrike" kern="1200" cap="none" spc="0" normalizeH="0" baseline="0" noProof="0" dirty="0">
                <a:ln>
                  <a:noFill/>
                </a:ln>
                <a:solidFill>
                  <a:prstClr val="black"/>
                </a:solidFill>
                <a:effectLst/>
                <a:uLnTx/>
                <a:uFillTx/>
                <a:latin typeface="Source Sans Pro"/>
                <a:ea typeface="Source Sans Pro"/>
                <a:cs typeface="+mn-cs"/>
              </a:rPr>
              <a:t>(Kävellään paikallaan)</a:t>
            </a:r>
            <a:r>
              <a:rPr kumimoji="0" lang="fi-FI" sz="1200" b="0" i="0" u="none" strike="noStrike" kern="1200" cap="none" spc="0" normalizeH="0" baseline="0" noProof="0" dirty="0">
                <a:ln>
                  <a:noFill/>
                </a:ln>
                <a:solidFill>
                  <a:prstClr val="black"/>
                </a:solidFill>
                <a:effectLst/>
                <a:uLnTx/>
                <a:uFillTx/>
                <a:latin typeface="Source Sans Pro"/>
                <a:ea typeface="Source Sans Pro"/>
                <a:cs typeface="+mn-cs"/>
              </a:rPr>
              <a:t>. Ensin he hakevat maidon, ja ai niin, ylähyllyltä piti muistaa ottaa kananmunia lettutaikinaan </a:t>
            </a:r>
            <a:r>
              <a:rPr kumimoji="0" lang="fi-FI" sz="1200" b="1" i="1" u="none" strike="noStrike" kern="1200" cap="none" spc="0" normalizeH="0" baseline="0" noProof="0" dirty="0">
                <a:ln>
                  <a:noFill/>
                </a:ln>
                <a:solidFill>
                  <a:prstClr val="black"/>
                </a:solidFill>
                <a:effectLst/>
                <a:uLnTx/>
                <a:uFillTx/>
                <a:latin typeface="Source Sans Pro"/>
                <a:ea typeface="Source Sans Pro"/>
                <a:cs typeface="+mn-cs"/>
              </a:rPr>
              <a:t>(Kävellään varpaillaan)</a:t>
            </a:r>
            <a:r>
              <a:rPr kumimoji="0" lang="fi-FI" sz="1200" b="0" i="0" u="none" strike="noStrike" kern="1200" cap="none" spc="0" normalizeH="0" baseline="0" noProof="0" dirty="0">
                <a:ln>
                  <a:noFill/>
                </a:ln>
                <a:solidFill>
                  <a:prstClr val="black"/>
                </a:solidFill>
                <a:effectLst/>
                <a:uLnTx/>
                <a:uFillTx/>
                <a:latin typeface="Source Sans Pro"/>
                <a:ea typeface="Source Sans Pro"/>
                <a:cs typeface="+mn-cs"/>
              </a:rPr>
              <a:t>. Sitten lapset menevät hedelmäosastolle, josta poimivat alahyllyltä omenoita mukaan </a:t>
            </a:r>
            <a:r>
              <a:rPr kumimoji="0" lang="fi-FI" sz="1200" b="1" i="1" u="none" strike="noStrike" kern="1200" cap="none" spc="0" normalizeH="0" baseline="0" noProof="0" dirty="0">
                <a:ln>
                  <a:noFill/>
                </a:ln>
                <a:solidFill>
                  <a:prstClr val="black"/>
                </a:solidFill>
                <a:effectLst/>
                <a:uLnTx/>
                <a:uFillTx/>
                <a:latin typeface="Source Sans Pro"/>
                <a:ea typeface="Source Sans Pro"/>
                <a:cs typeface="+mn-cs"/>
              </a:rPr>
              <a:t>(Kävellään kyykyssä)</a:t>
            </a:r>
            <a:r>
              <a:rPr kumimoji="0" lang="fi-FI" sz="1200" b="0" i="0" u="none" strike="noStrike" kern="1200" cap="none" spc="0" normalizeH="0" baseline="0" noProof="0" dirty="0">
                <a:ln>
                  <a:noFill/>
                </a:ln>
                <a:solidFill>
                  <a:prstClr val="black"/>
                </a:solidFill>
                <a:effectLst/>
                <a:uLnTx/>
                <a:uFillTx/>
                <a:latin typeface="Source Sans Pro"/>
                <a:ea typeface="Source Sans Pro"/>
                <a:cs typeface="+mn-cs"/>
              </a:rPr>
              <a:t>. Lopuksi lapset hakevat vielä jauhoja, jotka löytyy ylähyllyltä (</a:t>
            </a:r>
            <a:r>
              <a:rPr kumimoji="0" lang="fi-FI" sz="1200" b="1" i="1" u="none" strike="noStrike" kern="1200" cap="none" spc="0" normalizeH="0" baseline="0" noProof="0" dirty="0">
                <a:ln>
                  <a:noFill/>
                </a:ln>
                <a:solidFill>
                  <a:prstClr val="black"/>
                </a:solidFill>
                <a:effectLst/>
                <a:uLnTx/>
                <a:uFillTx/>
                <a:latin typeface="Source Sans Pro"/>
                <a:ea typeface="Source Sans Pro"/>
                <a:cs typeface="+mn-cs"/>
              </a:rPr>
              <a:t>Kävellään varpaillaan).</a:t>
            </a:r>
            <a:endParaRPr kumimoji="0" lang="fi-FI" sz="12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7" name="Taustaväri" descr="Tekstin taustaväri on keltainen. Keltainen väri vastaa aktiviteetin tasoa 3.">
            <a:extLst>
              <a:ext uri="{FF2B5EF4-FFF2-40B4-BE49-F238E27FC236}">
                <a16:creationId xmlns:a16="http://schemas.microsoft.com/office/drawing/2014/main" id="{FFC5CC41-B923-175F-8227-DD97079DBE68}"/>
              </a:ext>
            </a:extLst>
          </p:cNvPr>
          <p:cNvSpPr txBox="1"/>
          <p:nvPr/>
        </p:nvSpPr>
        <p:spPr>
          <a:xfrm>
            <a:off x="407874" y="1337031"/>
            <a:ext cx="4992385" cy="5171342"/>
          </a:xfrm>
          <a:prstGeom prst="rect">
            <a:avLst/>
          </a:prstGeom>
          <a:solidFill>
            <a:srgbClr val="FCF169"/>
          </a:solidFill>
          <a:ln>
            <a:solidFill>
              <a:srgbClr val="FCF169"/>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Source Sans Pro"/>
              <a:ea typeface="+mn-ea"/>
              <a:cs typeface="+mn-cs"/>
            </a:endParaRPr>
          </a:p>
        </p:txBody>
      </p:sp>
      <p:sp>
        <p:nvSpPr>
          <p:cNvPr id="10" name="Teksti vasemmalla">
            <a:extLst>
              <a:ext uri="{FF2B5EF4-FFF2-40B4-BE49-F238E27FC236}">
                <a16:creationId xmlns:a16="http://schemas.microsoft.com/office/drawing/2014/main" id="{1903C688-7DAB-CE3D-0AD6-48C98C308809}"/>
              </a:ext>
            </a:extLst>
          </p:cNvPr>
          <p:cNvSpPr txBox="1"/>
          <p:nvPr/>
        </p:nvSpPr>
        <p:spPr>
          <a:xfrm>
            <a:off x="544530" y="1526468"/>
            <a:ext cx="4726508" cy="5047536"/>
          </a:xfrm>
          <a:prstGeom prst="rect">
            <a:avLst/>
          </a:prstGeom>
          <a:noFill/>
        </p:spPr>
        <p:txBody>
          <a:bodyPr wrap="square" rtlCol="0">
            <a:spAutoFit/>
          </a:bodyPr>
          <a:lstStyle/>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Ala- vai yläkoulu</a:t>
            </a:r>
            <a:r>
              <a:rPr lang="fi-FI" sz="1200" b="1" dirty="0">
                <a:solidFill>
                  <a:prstClr val="black"/>
                </a:solidFill>
                <a:latin typeface="Source Sans Pro"/>
              </a:rPr>
              <a:t>:</a:t>
            </a:r>
            <a:r>
              <a:rPr lang="fi-FI" sz="1200" dirty="0">
                <a:solidFill>
                  <a:prstClr val="black"/>
                </a:solidFill>
                <a:latin typeface="Source Sans Pro"/>
              </a:rPr>
              <a:t> Molemmat</a:t>
            </a:r>
            <a:endParaRPr lang="fi-FI" sz="1200" dirty="0">
              <a:solidFill>
                <a:prstClr val="black"/>
              </a:solidFill>
              <a:latin typeface="Source Sans Pro"/>
              <a:ea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Miksi:</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dirty="0">
                <a:solidFill>
                  <a:prstClr val="black"/>
                </a:solidFill>
                <a:latin typeface="Source Sans Pro"/>
              </a:rPr>
              <a:t>Taukoliikunta vaikuttaa positiivisesti tehtäviin keskittymiseen ja oppimiseen kiinnittymiseen. Jo yksittäisellä liikkumiskerralla on havaittu olevan välittömiä positiivisia vaikutuksia oppiainekohtaisiin oppimistuloksiin sekä kognitiiviseen toimintaan. Tarinoissa</a:t>
            </a:r>
            <a:r>
              <a:rPr lang="fi-FI" sz="1200" dirty="0">
                <a:solidFill>
                  <a:prstClr val="black"/>
                </a:solidFill>
                <a:latin typeface="Source Sans Pro"/>
                <a:ea typeface="Source Sans Pro"/>
                <a:cs typeface="+mn-lt"/>
              </a:rPr>
              <a:t> oppilaat harjoittelevat samalla tietoista läsnäoloa ja huomion säätelyä. Tarinat</a:t>
            </a:r>
            <a:r>
              <a:rPr lang="fi-FI" sz="1200" dirty="0">
                <a:solidFill>
                  <a:prstClr val="black"/>
                </a:solidFill>
                <a:ea typeface="+mn-lt"/>
                <a:cs typeface="+mn-lt"/>
              </a:rPr>
              <a:t> auttavat huomion suuntaamisessa tilaan ja hetkeen.</a:t>
            </a:r>
            <a:endParaRPr lang="fi-FI" sz="1200" dirty="0">
              <a:solidFill>
                <a:prstClr val="black"/>
              </a:solidFill>
              <a:latin typeface="Source Sans Pro" panose="020B0503030403020204" pitchFamily="34" charset="0"/>
              <a:ea typeface="Source Sans Pro" panose="020B0503030403020204" pitchFamily="34" charset="0"/>
            </a:endParaRPr>
          </a:p>
          <a:p>
            <a:pPr>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Yhteys OPS:iin:</a:t>
            </a:r>
            <a:r>
              <a:rPr kumimoji="0" lang="fi-FI" sz="1200" i="0" u="none" strike="noStrike" kern="1200" cap="none" spc="0" normalizeH="0" baseline="0" dirty="0">
                <a:ln>
                  <a:noFill/>
                </a:ln>
                <a:solidFill>
                  <a:prstClr val="black"/>
                </a:solidFill>
                <a:effectLst/>
                <a:uLnTx/>
                <a:uFillTx/>
                <a:latin typeface="Source Sans Pro"/>
                <a:ea typeface="+mn-ea"/>
                <a:cs typeface="+mn-cs"/>
              </a:rPr>
              <a:t> Toimintakulttuurin kehittämistä ohjaavissa periaatteissa painotetaan hyvinvointia, vuorovaikutusta ja monipuolista työskentelyä. Liikkuminen on kirjattu edellä mainittuja periaatteita tukevana tekijänä. Lisäksi työtavoissa painotetaan kokemuksellisia ja toiminnallisia työtapoja, sekä eri aistien käyttöä ja liikkumista lisäämään elämyksellisyyttä ja vahvistamaan motivaatiota. (POPS 2014, Luku 4) ​</a:t>
            </a:r>
            <a:endParaRPr lang="fi-FI" sz="1200" i="0" u="none" strike="noStrike" kern="1200" cap="none" spc="0" normalizeH="0" baseline="0" dirty="0">
              <a:ln>
                <a:noFill/>
              </a:ln>
              <a:solidFill>
                <a:prstClr val="black"/>
              </a:solidFill>
              <a:effectLst/>
              <a:uLnTx/>
              <a:uFillTx/>
              <a:latin typeface="Source Sans Pro"/>
              <a:ea typeface="Source Sans Pro"/>
            </a:endParaRPr>
          </a:p>
          <a:p>
            <a:pPr>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Missä tilanteessa</a:t>
            </a:r>
            <a:r>
              <a:rPr lang="fi-FI" sz="1200" b="1" dirty="0">
                <a:solidFill>
                  <a:prstClr val="black"/>
                </a:solidFill>
                <a:latin typeface="Source Sans Pro"/>
              </a:rPr>
              <a:t>: </a:t>
            </a:r>
            <a:r>
              <a:rPr lang="fi-FI" sz="1200" dirty="0">
                <a:solidFill>
                  <a:prstClr val="black"/>
                </a:solidFill>
                <a:latin typeface="Source Sans Pro"/>
              </a:rPr>
              <a:t>Eri oppitunneilla katkaisemaan </a:t>
            </a:r>
            <a:r>
              <a:rPr lang="fi-FI" sz="1200" noProof="1">
                <a:solidFill>
                  <a:prstClr val="black"/>
                </a:solidFill>
                <a:latin typeface="Source Sans Pro"/>
              </a:rPr>
              <a:t>paikaallaanoloa</a:t>
            </a:r>
            <a:r>
              <a:rPr lang="fi-FI" sz="1200" dirty="0">
                <a:solidFill>
                  <a:prstClr val="black"/>
                </a:solidFill>
                <a:latin typeface="Source Sans Pro"/>
              </a:rPr>
              <a:t> </a:t>
            </a:r>
          </a:p>
          <a:p>
            <a:pPr>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Kuinka usein:</a:t>
            </a:r>
            <a:r>
              <a:rPr kumimoji="0" lang="fi-FI" sz="1200" i="0" u="none" strike="noStrike" kern="1200" cap="none" spc="0" normalizeH="0" baseline="0" dirty="0">
                <a:ln>
                  <a:noFill/>
                </a:ln>
                <a:solidFill>
                  <a:prstClr val="black"/>
                </a:solidFill>
                <a:effectLst/>
                <a:uLnTx/>
                <a:uFillTx/>
                <a:latin typeface="Source Sans Pro"/>
                <a:ea typeface="+mn-ea"/>
                <a:cs typeface="+mn-cs"/>
              </a:rPr>
              <a:t> V</a:t>
            </a:r>
            <a:r>
              <a:rPr lang="fi-FI" sz="1200" dirty="0">
                <a:solidFill>
                  <a:prstClr val="black"/>
                </a:solidFill>
                <a:latin typeface="Source Sans Pro"/>
              </a:rPr>
              <a:t>iikoittain</a:t>
            </a:r>
            <a:endParaRPr lang="fi-FI" sz="1200" i="0" u="none" strike="noStrike" kern="1200" cap="none" spc="0" normalizeH="0" baseline="0" dirty="0">
              <a:ln>
                <a:noFill/>
              </a:ln>
              <a:solidFill>
                <a:prstClr val="black"/>
              </a:solidFill>
              <a:effectLst/>
              <a:uLnTx/>
              <a:uFillTx/>
              <a:latin typeface="Source Sans Pro"/>
              <a:ea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Kesto:</a:t>
            </a:r>
            <a:r>
              <a:rPr lang="fi-FI" sz="1200" dirty="0">
                <a:solidFill>
                  <a:prstClr val="black"/>
                </a:solidFill>
                <a:latin typeface="Source Sans Pro"/>
              </a:rPr>
              <a:t> 5 minuuttia</a:t>
            </a:r>
            <a:endParaRPr lang="fi-FI" sz="1200" dirty="0">
              <a:solidFill>
                <a:prstClr val="black"/>
              </a:solidFill>
              <a:latin typeface="Source Sans Pro"/>
              <a:ea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Yksin vai yhdessä</a:t>
            </a:r>
            <a:r>
              <a:rPr lang="fi-FI" sz="1200" b="1" dirty="0">
                <a:solidFill>
                  <a:prstClr val="black"/>
                </a:solidFill>
                <a:latin typeface="Source Sans Pro"/>
              </a:rPr>
              <a:t>:</a:t>
            </a:r>
            <a:r>
              <a:rPr lang="fi-FI" sz="1200" dirty="0">
                <a:solidFill>
                  <a:prstClr val="black"/>
                </a:solidFill>
                <a:latin typeface="Source Sans Pro"/>
              </a:rPr>
              <a:t> Yhdessä</a:t>
            </a:r>
            <a:endParaRPr lang="fi-FI" sz="1200" i="0" u="none" strike="noStrike" kern="1200" cap="none" spc="0" normalizeH="0" baseline="0" dirty="0">
              <a:ln>
                <a:noFill/>
              </a:ln>
              <a:solidFill>
                <a:prstClr val="black"/>
              </a:solidFill>
              <a:effectLst/>
              <a:uLnTx/>
              <a:uFillTx/>
              <a:latin typeface="Source Sans Pro"/>
              <a:ea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Aktiviteetin taso (1–3): </a:t>
            </a:r>
            <a:r>
              <a:rPr lang="fi-FI" sz="1200" dirty="0">
                <a:solidFill>
                  <a:prstClr val="black"/>
                </a:solidFill>
                <a:latin typeface="Source Sans Pro"/>
              </a:rPr>
              <a:t>3</a:t>
            </a:r>
            <a:endParaRPr lang="fi-FI" sz="1200" dirty="0">
              <a:solidFill>
                <a:prstClr val="black"/>
              </a:solidFill>
              <a:latin typeface="Source Sans Pro"/>
              <a:ea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5" name="Symbolin reunukset (koriste)">
            <a:extLst>
              <a:ext uri="{FF2B5EF4-FFF2-40B4-BE49-F238E27FC236}">
                <a16:creationId xmlns:a16="http://schemas.microsoft.com/office/drawing/2014/main" id="{1E815F3A-E938-1F12-0C3A-2C3C593E5FB5}"/>
              </a:ext>
              <a:ext uri="{C183D7F6-B498-43B3-948B-1728B52AA6E4}">
                <adec:decorative xmlns:adec="http://schemas.microsoft.com/office/drawing/2017/decorative" val="1"/>
              </a:ext>
            </a:extLst>
          </p:cNvPr>
          <p:cNvSpPr/>
          <p:nvPr/>
        </p:nvSpPr>
        <p:spPr>
          <a:xfrm>
            <a:off x="10638556" y="239477"/>
            <a:ext cx="1258934" cy="1246373"/>
          </a:xfrm>
          <a:custGeom>
            <a:avLst/>
            <a:gdLst>
              <a:gd name="connsiteX0" fmla="*/ 0 w 1258934"/>
              <a:gd name="connsiteY0" fmla="*/ 0 h 1246373"/>
              <a:gd name="connsiteX1" fmla="*/ 407055 w 1258934"/>
              <a:gd name="connsiteY1" fmla="*/ 0 h 1246373"/>
              <a:gd name="connsiteX2" fmla="*/ 788932 w 1258934"/>
              <a:gd name="connsiteY2" fmla="*/ 0 h 1246373"/>
              <a:gd name="connsiteX3" fmla="*/ 1258934 w 1258934"/>
              <a:gd name="connsiteY3" fmla="*/ 0 h 1246373"/>
              <a:gd name="connsiteX4" fmla="*/ 1258934 w 1258934"/>
              <a:gd name="connsiteY4" fmla="*/ 402994 h 1246373"/>
              <a:gd name="connsiteX5" fmla="*/ 1258934 w 1258934"/>
              <a:gd name="connsiteY5" fmla="*/ 793524 h 1246373"/>
              <a:gd name="connsiteX6" fmla="*/ 1258934 w 1258934"/>
              <a:gd name="connsiteY6" fmla="*/ 1246373 h 1246373"/>
              <a:gd name="connsiteX7" fmla="*/ 839289 w 1258934"/>
              <a:gd name="connsiteY7" fmla="*/ 1246373 h 1246373"/>
              <a:gd name="connsiteX8" fmla="*/ 394466 w 1258934"/>
              <a:gd name="connsiteY8" fmla="*/ 1246373 h 1246373"/>
              <a:gd name="connsiteX9" fmla="*/ 0 w 1258934"/>
              <a:gd name="connsiteY9" fmla="*/ 1246373 h 1246373"/>
              <a:gd name="connsiteX10" fmla="*/ 0 w 1258934"/>
              <a:gd name="connsiteY10" fmla="*/ 830915 h 1246373"/>
              <a:gd name="connsiteX11" fmla="*/ 0 w 1258934"/>
              <a:gd name="connsiteY11" fmla="*/ 427921 h 1246373"/>
              <a:gd name="connsiteX12" fmla="*/ 0 w 1258934"/>
              <a:gd name="connsiteY12" fmla="*/ 0 h 124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8934" h="1246373" extrusionOk="0">
                <a:moveTo>
                  <a:pt x="0" y="0"/>
                </a:moveTo>
                <a:cubicBezTo>
                  <a:pt x="155559" y="-10475"/>
                  <a:pt x="248430" y="44533"/>
                  <a:pt x="407055" y="0"/>
                </a:cubicBezTo>
                <a:cubicBezTo>
                  <a:pt x="565681" y="-44533"/>
                  <a:pt x="655147" y="11629"/>
                  <a:pt x="788932" y="0"/>
                </a:cubicBezTo>
                <a:cubicBezTo>
                  <a:pt x="922717" y="-11629"/>
                  <a:pt x="1025963" y="4374"/>
                  <a:pt x="1258934" y="0"/>
                </a:cubicBezTo>
                <a:cubicBezTo>
                  <a:pt x="1304881" y="85600"/>
                  <a:pt x="1229408" y="306812"/>
                  <a:pt x="1258934" y="402994"/>
                </a:cubicBezTo>
                <a:cubicBezTo>
                  <a:pt x="1288460" y="499176"/>
                  <a:pt x="1238459" y="601126"/>
                  <a:pt x="1258934" y="793524"/>
                </a:cubicBezTo>
                <a:cubicBezTo>
                  <a:pt x="1279409" y="985922"/>
                  <a:pt x="1244854" y="1148916"/>
                  <a:pt x="1258934" y="1246373"/>
                </a:cubicBezTo>
                <a:cubicBezTo>
                  <a:pt x="1089085" y="1287420"/>
                  <a:pt x="1035653" y="1243257"/>
                  <a:pt x="839289" y="1246373"/>
                </a:cubicBezTo>
                <a:cubicBezTo>
                  <a:pt x="642926" y="1249489"/>
                  <a:pt x="538760" y="1229300"/>
                  <a:pt x="394466" y="1246373"/>
                </a:cubicBezTo>
                <a:cubicBezTo>
                  <a:pt x="250172" y="1263446"/>
                  <a:pt x="173148" y="1227647"/>
                  <a:pt x="0" y="1246373"/>
                </a:cubicBezTo>
                <a:cubicBezTo>
                  <a:pt x="-23313" y="1054276"/>
                  <a:pt x="20776" y="929286"/>
                  <a:pt x="0" y="830915"/>
                </a:cubicBezTo>
                <a:cubicBezTo>
                  <a:pt x="-20776" y="732544"/>
                  <a:pt x="24648" y="523774"/>
                  <a:pt x="0" y="427921"/>
                </a:cubicBezTo>
                <a:cubicBezTo>
                  <a:pt x="-24648" y="332068"/>
                  <a:pt x="23822" y="115617"/>
                  <a:pt x="0" y="0"/>
                </a:cubicBezTo>
                <a:close/>
              </a:path>
            </a:pathLst>
          </a:custGeom>
          <a:noFill/>
          <a:ln>
            <a:solidFill>
              <a:schemeClr val="accent4">
                <a:lumMod val="75000"/>
              </a:schemeClr>
            </a:solidFill>
            <a:prstDash val="solid"/>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sa-alue">
            <a:extLst>
              <a:ext uri="{FF2B5EF4-FFF2-40B4-BE49-F238E27FC236}">
                <a16:creationId xmlns:a16="http://schemas.microsoft.com/office/drawing/2014/main" id="{A7E807D1-414D-01DC-6081-552F8453AA98}"/>
              </a:ext>
              <a:ext uri="{C183D7F6-B498-43B3-948B-1728B52AA6E4}">
                <adec:decorative xmlns:adec="http://schemas.microsoft.com/office/drawing/2017/decorative" val="1"/>
              </a:ext>
            </a:extLst>
          </p:cNvPr>
          <p:cNvSpPr txBox="1"/>
          <p:nvPr/>
        </p:nvSpPr>
        <p:spPr>
          <a:xfrm>
            <a:off x="10525561" y="1215299"/>
            <a:ext cx="1484923" cy="276999"/>
          </a:xfrm>
          <a:prstGeom prst="rect">
            <a:avLst/>
          </a:prstGeom>
          <a:noFill/>
        </p:spPr>
        <p:txBody>
          <a:bodyPr wrap="square" rtlCol="0">
            <a:spAutoFit/>
          </a:bodyPr>
          <a:lstStyle/>
          <a:p>
            <a:pPr algn="ctr"/>
            <a:r>
              <a:rPr lang="fi-FI" sz="1200" dirty="0">
                <a:latin typeface="Cambria" panose="02040503050406030204" pitchFamily="18" charset="0"/>
                <a:ea typeface="Source Sans Pro" panose="020B0503030403020204" pitchFamily="34" charset="0"/>
              </a:rPr>
              <a:t>Liikkuminen</a:t>
            </a:r>
          </a:p>
        </p:txBody>
      </p:sp>
      <p:pic>
        <p:nvPicPr>
          <p:cNvPr id="14" name="Symboli" descr="Kuva juoksuaskeleen ottavasta lenkkitossuisesta jalasta. Kuva viittaa liikkumista sisältävään interventioaktiviteettiin.">
            <a:extLst>
              <a:ext uri="{FF2B5EF4-FFF2-40B4-BE49-F238E27FC236}">
                <a16:creationId xmlns:a16="http://schemas.microsoft.com/office/drawing/2014/main" id="{9FFB71DB-672D-B562-E233-3F510FB88218}"/>
              </a:ext>
            </a:extLst>
          </p:cNvPr>
          <p:cNvPicPr>
            <a:picLocks noChangeAspect="1"/>
          </p:cNvPicPr>
          <p:nvPr/>
        </p:nvPicPr>
        <p:blipFill>
          <a:blip r:embed="rId4">
            <a:extLst>
              <a:ext uri="{28A0092B-C50C-407E-A947-70E740481C1C}">
                <a14:useLocalDpi xmlns:a14="http://schemas.microsoft.com/office/drawing/2010/main" val="0"/>
              </a:ext>
            </a:extLst>
          </a:blip>
          <a:srcRect l="17169" t="6478" r="8938" b="7532"/>
          <a:stretch/>
        </p:blipFill>
        <p:spPr>
          <a:xfrm>
            <a:off x="10731298" y="285017"/>
            <a:ext cx="1113222" cy="960426"/>
          </a:xfrm>
          <a:prstGeom prst="rect">
            <a:avLst/>
          </a:prstGeom>
        </p:spPr>
      </p:pic>
      <p:sp>
        <p:nvSpPr>
          <p:cNvPr id="13" name="Alaotsikko, kuvaus">
            <a:extLst>
              <a:ext uri="{FF2B5EF4-FFF2-40B4-BE49-F238E27FC236}">
                <a16:creationId xmlns:a16="http://schemas.microsoft.com/office/drawing/2014/main" id="{D36F7EF3-DB2A-4691-4442-4372242BD2AF}"/>
              </a:ext>
            </a:extLst>
          </p:cNvPr>
          <p:cNvSpPr txBox="1"/>
          <p:nvPr/>
        </p:nvSpPr>
        <p:spPr>
          <a:xfrm>
            <a:off x="1704861" y="739491"/>
            <a:ext cx="8779374" cy="307777"/>
          </a:xfrm>
          <a:prstGeom prst="rect">
            <a:avLst/>
          </a:prstGeom>
          <a:noFill/>
        </p:spPr>
        <p:txBody>
          <a:bodyPr wrap="square" rtlCol="0">
            <a:spAutoFit/>
          </a:bodyPr>
          <a:lstStyle/>
          <a:p>
            <a:pPr algn="ctr">
              <a:defRPr/>
            </a:pPr>
            <a:r>
              <a:rPr lang="fi-FI" sz="1400" dirty="0">
                <a:solidFill>
                  <a:prstClr val="black"/>
                </a:solidFill>
                <a:latin typeface="Source Sans Pro"/>
                <a:ea typeface="Source Sans Pro"/>
              </a:rPr>
              <a:t>Opettaja kertoo tarinaa Emman ja Eetun kauppareissusta. Oppilaat (ja opettaja) liikkuvat tarinan mukaan. </a:t>
            </a:r>
          </a:p>
        </p:txBody>
      </p:sp>
      <p:sp>
        <p:nvSpPr>
          <p:cNvPr id="4" name="Otsikko">
            <a:extLst>
              <a:ext uri="{FF2B5EF4-FFF2-40B4-BE49-F238E27FC236}">
                <a16:creationId xmlns:a16="http://schemas.microsoft.com/office/drawing/2014/main" id="{6CB47E33-3719-69FF-F574-9B22087F4800}"/>
              </a:ext>
            </a:extLst>
          </p:cNvPr>
          <p:cNvSpPr txBox="1">
            <a:spLocks noGrp="1"/>
          </p:cNvSpPr>
          <p:nvPr>
            <p:ph type="title" idx="4294967295"/>
          </p:nvPr>
        </p:nvSpPr>
        <p:spPr>
          <a:xfrm>
            <a:off x="2075283" y="286910"/>
            <a:ext cx="8038530" cy="5031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i-FI" sz="3200" b="1" dirty="0">
                <a:latin typeface="Source Sans Pro"/>
                <a:ea typeface="Source Sans Pro"/>
              </a:rPr>
              <a:t>Tarina – Kauppareissu 1/2</a:t>
            </a:r>
            <a:endParaRPr kumimoji="0" lang="fi-FI" sz="3200" b="1" i="0" u="none" strike="noStrike" kern="1200" cap="none" spc="0" normalizeH="0" baseline="0" noProof="0" dirty="0">
              <a:ln>
                <a:noFill/>
              </a:ln>
              <a:solidFill>
                <a:schemeClr val="tx1"/>
              </a:solidFill>
              <a:effectLst/>
              <a:uLnTx/>
              <a:uFillTx/>
              <a:latin typeface="Source Sans Pro" panose="020B0503030403020204" pitchFamily="34" charset="0"/>
              <a:ea typeface="Source Sans Pro" panose="020B0503030403020204" pitchFamily="34" charset="0"/>
              <a:cs typeface="+mj-cs"/>
            </a:endParaRPr>
          </a:p>
        </p:txBody>
      </p:sp>
      <p:pic>
        <p:nvPicPr>
          <p:cNvPr id="3" name="SW-logo" descr="SchoolWell-hankkeen logo.">
            <a:extLst>
              <a:ext uri="{FF2B5EF4-FFF2-40B4-BE49-F238E27FC236}">
                <a16:creationId xmlns:a16="http://schemas.microsoft.com/office/drawing/2014/main" id="{4A47A463-1557-D83C-4E05-41E62E39336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7480" y="107273"/>
            <a:ext cx="1151599" cy="1155438"/>
          </a:xfrm>
          <a:prstGeom prst="rect">
            <a:avLst/>
          </a:prstGeom>
        </p:spPr>
      </p:pic>
    </p:spTree>
    <p:extLst>
      <p:ext uri="{BB962C8B-B14F-4D97-AF65-F5344CB8AC3E}">
        <p14:creationId xmlns:p14="http://schemas.microsoft.com/office/powerpoint/2010/main" val="21786903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EDDF83-202B-9A6E-5A6E-582D31E81E6D}"/>
            </a:ext>
          </a:extLst>
        </p:cNvPr>
        <p:cNvGrpSpPr/>
        <p:nvPr/>
      </p:nvGrpSpPr>
      <p:grpSpPr>
        <a:xfrm>
          <a:off x="0" y="0"/>
          <a:ext cx="0" cy="0"/>
          <a:chOff x="0" y="0"/>
          <a:chExt cx="0" cy="0"/>
        </a:xfrm>
      </p:grpSpPr>
      <p:sp>
        <p:nvSpPr>
          <p:cNvPr id="8" name="Lähde">
            <a:extLst>
              <a:ext uri="{FF2B5EF4-FFF2-40B4-BE49-F238E27FC236}">
                <a16:creationId xmlns:a16="http://schemas.microsoft.com/office/drawing/2014/main" id="{6603D785-4D68-1196-D870-BF2A86243B06}"/>
              </a:ext>
            </a:extLst>
          </p:cNvPr>
          <p:cNvSpPr txBox="1"/>
          <p:nvPr/>
        </p:nvSpPr>
        <p:spPr>
          <a:xfrm>
            <a:off x="5670732" y="6294091"/>
            <a:ext cx="6208312" cy="276999"/>
          </a:xfrm>
          <a:prstGeom prst="rect">
            <a:avLst/>
          </a:prstGeom>
          <a:noFill/>
        </p:spPr>
        <p:txBody>
          <a:bodyPr wrap="square" lIns="91440" tIns="45720" rIns="91440" bIns="45720" rtlCol="0" anchor="t">
            <a:spAutoFit/>
          </a:bodyPr>
          <a:lstStyle/>
          <a:p>
            <a:pPr>
              <a:defRPr/>
            </a:pPr>
            <a:r>
              <a:rPr kumimoji="0" lang="fi-FI" sz="1200" b="0" i="0" u="none" strike="noStrike" kern="1200" cap="none" spc="0" normalizeH="0" baseline="0" noProof="0" dirty="0">
                <a:ln>
                  <a:noFill/>
                </a:ln>
                <a:solidFill>
                  <a:prstClr val="black"/>
                </a:solidFill>
                <a:effectLst/>
                <a:uLnTx/>
                <a:uFillTx/>
                <a:latin typeface="Source Sans Pro"/>
                <a:ea typeface="+mn-ea"/>
                <a:cs typeface="+mn-cs"/>
              </a:rPr>
              <a:t>Lähde</a:t>
            </a:r>
            <a:r>
              <a:rPr lang="fi-FI" sz="1200" dirty="0">
                <a:solidFill>
                  <a:prstClr val="black"/>
                </a:solidFill>
                <a:latin typeface="Source Sans Pro"/>
              </a:rPr>
              <a:t>:</a:t>
            </a:r>
            <a:r>
              <a:rPr lang="en-US" sz="1200" dirty="0">
                <a:solidFill>
                  <a:prstClr val="black"/>
                </a:solidFill>
                <a:latin typeface="Source Sans Pro"/>
              </a:rPr>
              <a:t> </a:t>
            </a:r>
            <a:r>
              <a:rPr lang="en-US" sz="1100" dirty="0">
                <a:solidFill>
                  <a:prstClr val="black"/>
                </a:solidFill>
                <a:latin typeface="Aptos"/>
                <a:hlinkClick r:id="rId3">
                  <a:extLst>
                    <a:ext uri="{A12FA001-AC4F-418D-AE19-62706E023703}">
                      <ahyp:hlinkClr xmlns:ahyp="http://schemas.microsoft.com/office/drawing/2018/hyperlinkcolor" val="tx"/>
                    </a:ext>
                  </a:extLst>
                </a:hlinkClick>
              </a:rPr>
              <a:t>verkkoon_liikuntabreikit_2021.pdf (liikkuvakoulu.fi)</a:t>
            </a:r>
            <a:endParaRPr kumimoji="0" lang="en-US" sz="1200" b="0" i="0" u="none" strike="noStrike" kern="1200" cap="none" spc="0" normalizeH="0" baseline="0" noProof="1">
              <a:ln>
                <a:noFill/>
              </a:ln>
              <a:solidFill>
                <a:prstClr val="black"/>
              </a:solidFill>
              <a:effectLst/>
              <a:uLnTx/>
              <a:uFillTx/>
              <a:latin typeface="Source Sans Pro"/>
              <a:ea typeface="+mn-ea"/>
              <a:cs typeface="+mn-cs"/>
            </a:endParaRPr>
          </a:p>
        </p:txBody>
      </p:sp>
      <p:sp>
        <p:nvSpPr>
          <p:cNvPr id="9" name="Teksti oikealla (ohjeet opettajalle)">
            <a:extLst>
              <a:ext uri="{FF2B5EF4-FFF2-40B4-BE49-F238E27FC236}">
                <a16:creationId xmlns:a16="http://schemas.microsoft.com/office/drawing/2014/main" id="{C58D753D-A026-E2DA-BD12-202344085FBF}"/>
              </a:ext>
            </a:extLst>
          </p:cNvPr>
          <p:cNvSpPr txBox="1"/>
          <p:nvPr/>
        </p:nvSpPr>
        <p:spPr>
          <a:xfrm>
            <a:off x="5670732" y="1369623"/>
            <a:ext cx="6208311" cy="46012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OHJEET OPETTAJALLE</a:t>
            </a:r>
          </a:p>
          <a:p>
            <a:pPr marL="0" marR="0" lvl="0" indent="0" defTabSz="914400" rtl="0" eaLnBrk="1" fontAlgn="auto" latinLnBrk="0" hangingPunct="1">
              <a:lnSpc>
                <a:spcPct val="150000"/>
              </a:lnSpc>
              <a:spcBef>
                <a:spcPts val="600"/>
              </a:spcBef>
              <a:spcAft>
                <a:spcPts val="0"/>
              </a:spcAft>
              <a:buClrTx/>
              <a:buSzTx/>
              <a:buFontTx/>
              <a:buNone/>
              <a:tabLst/>
              <a:defRPr/>
            </a:pPr>
            <a:r>
              <a:rPr kumimoji="0" lang="fi-FI" sz="1200" b="0" i="0" u="none" strike="noStrike" kern="1200" cap="none" spc="0" normalizeH="0" baseline="0" noProof="0" dirty="0">
                <a:ln>
                  <a:noFill/>
                </a:ln>
                <a:solidFill>
                  <a:prstClr val="black"/>
                </a:solidFill>
                <a:effectLst/>
                <a:uLnTx/>
                <a:uFillTx/>
                <a:latin typeface="Source Sans Pro"/>
                <a:ea typeface="Source Sans Pro"/>
                <a:cs typeface="+mn-cs"/>
              </a:rPr>
              <a:t>Hillo meinasi unohtua! Lapset nappaavat sen mukaan vielä alahyllyltä (</a:t>
            </a:r>
            <a:r>
              <a:rPr kumimoji="0" lang="fi-FI" sz="1200" b="1" i="1" u="none" strike="noStrike" kern="1200" cap="none" spc="0" normalizeH="0" baseline="0" noProof="0" dirty="0">
                <a:ln>
                  <a:noFill/>
                </a:ln>
                <a:solidFill>
                  <a:prstClr val="black"/>
                </a:solidFill>
                <a:effectLst/>
                <a:uLnTx/>
                <a:uFillTx/>
                <a:latin typeface="Source Sans Pro"/>
                <a:ea typeface="Source Sans Pro"/>
                <a:cs typeface="+mn-cs"/>
              </a:rPr>
              <a:t>Kävellään kyykyssä</a:t>
            </a:r>
            <a:r>
              <a:rPr kumimoji="0" lang="fi-FI" sz="1200" b="0" i="0" u="none" strike="noStrike" kern="1200" cap="none" spc="0" normalizeH="0" baseline="0" noProof="0" dirty="0">
                <a:ln>
                  <a:noFill/>
                </a:ln>
                <a:solidFill>
                  <a:prstClr val="black"/>
                </a:solidFill>
                <a:effectLst/>
                <a:uLnTx/>
                <a:uFillTx/>
                <a:latin typeface="Source Sans Pro"/>
                <a:ea typeface="Source Sans Pro"/>
                <a:cs typeface="+mn-cs"/>
              </a:rPr>
              <a:t>). Eiköhän nyt ole kaikki tarpeellinen lettutaikinaa varten, joten nopeasti kassalle ja kotiin</a:t>
            </a:r>
            <a:r>
              <a:rPr kumimoji="0" lang="fi-FI" sz="1200" b="1" i="1" u="none" strike="noStrike" kern="1200" cap="none" spc="0" normalizeH="0" baseline="0" noProof="0" dirty="0">
                <a:ln>
                  <a:noFill/>
                </a:ln>
                <a:solidFill>
                  <a:prstClr val="black"/>
                </a:solidFill>
                <a:effectLst/>
                <a:uLnTx/>
                <a:uFillTx/>
                <a:latin typeface="Source Sans Pro"/>
                <a:ea typeface="Source Sans Pro"/>
                <a:cs typeface="+mn-cs"/>
              </a:rPr>
              <a:t> (Kävellään ripeämmin).</a:t>
            </a:r>
            <a:r>
              <a:rPr kumimoji="0" lang="fi-FI" sz="1200" b="0" i="0" u="none" strike="noStrike" kern="1200" cap="none" spc="0" normalizeH="0" baseline="0" noProof="0" dirty="0">
                <a:ln>
                  <a:noFill/>
                </a:ln>
                <a:solidFill>
                  <a:prstClr val="black"/>
                </a:solidFill>
                <a:effectLst/>
                <a:uLnTx/>
                <a:uFillTx/>
                <a:latin typeface="Source Sans Pro"/>
                <a:ea typeface="Source Sans Pro"/>
                <a:cs typeface="+mn-cs"/>
              </a:rPr>
              <a:t> Paluumatkalla lapset laittavat juoksuksi (</a:t>
            </a:r>
            <a:r>
              <a:rPr kumimoji="0" lang="fi-FI" sz="1200" b="1" i="1" u="none" strike="noStrike" kern="1200" cap="none" spc="0" normalizeH="0" baseline="0" noProof="0" dirty="0">
                <a:ln>
                  <a:noFill/>
                </a:ln>
                <a:solidFill>
                  <a:prstClr val="black"/>
                </a:solidFill>
                <a:effectLst/>
                <a:uLnTx/>
                <a:uFillTx/>
                <a:latin typeface="Source Sans Pro"/>
                <a:ea typeface="Source Sans Pro"/>
                <a:cs typeface="+mn-cs"/>
              </a:rPr>
              <a:t>Juostaan paikallaan</a:t>
            </a:r>
            <a:r>
              <a:rPr kumimoji="0" lang="fi-FI" sz="1200" b="0" i="0" u="none" strike="noStrike" kern="1200" cap="none" spc="0" normalizeH="0" baseline="0" noProof="0" dirty="0">
                <a:ln>
                  <a:noFill/>
                </a:ln>
                <a:solidFill>
                  <a:prstClr val="black"/>
                </a:solidFill>
                <a:effectLst/>
                <a:uLnTx/>
                <a:uFillTx/>
                <a:latin typeface="Source Sans Pro"/>
                <a:ea typeface="Source Sans Pro"/>
                <a:cs typeface="+mn-cs"/>
              </a:rPr>
              <a:t>)! Välillä täytyy väistellä vastaantulijoita (</a:t>
            </a:r>
            <a:r>
              <a:rPr kumimoji="0" lang="fi-FI" sz="1200" b="1" i="1" u="none" strike="noStrike" kern="1200" cap="none" spc="0" normalizeH="0" baseline="0" noProof="0" dirty="0">
                <a:ln>
                  <a:noFill/>
                </a:ln>
                <a:solidFill>
                  <a:prstClr val="black"/>
                </a:solidFill>
                <a:effectLst/>
                <a:uLnTx/>
                <a:uFillTx/>
                <a:latin typeface="Source Sans Pro"/>
                <a:ea typeface="Source Sans Pro"/>
                <a:cs typeface="+mn-cs"/>
              </a:rPr>
              <a:t>Tehdään juostessa väistöliikkeitä</a:t>
            </a:r>
            <a:r>
              <a:rPr kumimoji="0" lang="fi-FI" sz="1200" b="0" i="0" u="none" strike="noStrike" kern="1200" cap="none" spc="0" normalizeH="0" baseline="0" noProof="0" dirty="0">
                <a:ln>
                  <a:noFill/>
                </a:ln>
                <a:solidFill>
                  <a:prstClr val="black"/>
                </a:solidFill>
                <a:effectLst/>
                <a:uLnTx/>
                <a:uFillTx/>
                <a:latin typeface="Source Sans Pro"/>
                <a:ea typeface="Source Sans Pro"/>
                <a:cs typeface="+mn-cs"/>
              </a:rPr>
              <a:t>). Ja olipa onni, että lapsilta oli jäänyt edellisenä päivänä potkulaudat ojan sivuun. Loppumatka meneekin nopeasti </a:t>
            </a:r>
            <a:r>
              <a:rPr kumimoji="0" lang="fi-FI" sz="1200" b="0" i="0" u="none" strike="noStrike" kern="1200" cap="none" spc="0" normalizeH="0" baseline="0" noProof="1">
                <a:ln>
                  <a:noFill/>
                </a:ln>
                <a:solidFill>
                  <a:prstClr val="black"/>
                </a:solidFill>
                <a:effectLst/>
                <a:uLnTx/>
                <a:uFillTx/>
                <a:latin typeface="Source Sans Pro"/>
                <a:ea typeface="Source Sans Pro"/>
                <a:cs typeface="+mn-cs"/>
              </a:rPr>
              <a:t>potkutellen. </a:t>
            </a:r>
            <a:r>
              <a:rPr kumimoji="0" lang="fi-FI" sz="1200" b="1" i="1" u="none" strike="noStrike" kern="1200" cap="none" spc="0" normalizeH="0" baseline="0" noProof="0" dirty="0">
                <a:ln>
                  <a:noFill/>
                </a:ln>
                <a:solidFill>
                  <a:prstClr val="black"/>
                </a:solidFill>
                <a:effectLst/>
                <a:uLnTx/>
                <a:uFillTx/>
                <a:latin typeface="Source Sans Pro"/>
                <a:ea typeface="Source Sans Pro"/>
                <a:cs typeface="+mn-cs"/>
              </a:rPr>
              <a:t>(Seisotaan paikallaan yhdellä jalalla ja potkitaan ilmasta vauhtia toisella).</a:t>
            </a:r>
            <a:r>
              <a:rPr kumimoji="0" lang="fi-FI" sz="1200" b="0" i="0" u="none" strike="noStrike" kern="1200" cap="none" spc="0" normalizeH="0" baseline="0" noProof="0" dirty="0">
                <a:ln>
                  <a:noFill/>
                </a:ln>
                <a:solidFill>
                  <a:prstClr val="black"/>
                </a:solidFill>
                <a:effectLst/>
                <a:uLnTx/>
                <a:uFillTx/>
                <a:latin typeface="Source Sans Pro"/>
                <a:ea typeface="Source Sans Pro"/>
                <a:cs typeface="+mn-cs"/>
              </a:rPr>
              <a:t> Ja niin päästiin kotiin lettuja paistamaan. Herkullisten lettujen äärellä on helppo nauttia tunnelmasta ja rentoutua (</a:t>
            </a:r>
            <a:r>
              <a:rPr kumimoji="0" lang="fi-FI" sz="1200" b="1" i="1" u="none" strike="noStrike" kern="1200" cap="none" spc="0" normalizeH="0" baseline="0" noProof="0" dirty="0">
                <a:ln>
                  <a:noFill/>
                </a:ln>
                <a:solidFill>
                  <a:prstClr val="black"/>
                </a:solidFill>
                <a:effectLst/>
                <a:uLnTx/>
                <a:uFillTx/>
                <a:latin typeface="Source Sans Pro"/>
                <a:ea typeface="Source Sans Pro"/>
                <a:cs typeface="+mn-cs"/>
              </a:rPr>
              <a:t>Hengitellään syvään, annetaan hengityksen tasaantua</a:t>
            </a:r>
            <a:r>
              <a:rPr kumimoji="0" lang="fi-FI" sz="1200" b="0" i="0" u="none" strike="noStrike" kern="1200" cap="none" spc="0" normalizeH="0" baseline="0" noProof="0" dirty="0">
                <a:ln>
                  <a:noFill/>
                </a:ln>
                <a:solidFill>
                  <a:prstClr val="black"/>
                </a:solidFill>
                <a:effectLst/>
                <a:uLnTx/>
                <a:uFillTx/>
                <a:latin typeface="Source Sans Pro"/>
                <a:ea typeface="Source Sans Pro"/>
                <a:cs typeface="+mn-cs"/>
              </a:rPr>
              <a:t>).”</a:t>
            </a:r>
          </a:p>
          <a:p>
            <a:pPr marL="0" marR="0" lvl="0" indent="0" algn="l" defTabSz="914400" rtl="0" eaLnBrk="1" fontAlgn="auto" latinLnBrk="0" hangingPunct="1">
              <a:lnSpc>
                <a:spcPct val="100000"/>
              </a:lnSpc>
              <a:spcBef>
                <a:spcPts val="600"/>
              </a:spcBef>
              <a:spcAft>
                <a:spcPts val="0"/>
              </a:spcAft>
              <a:buClrTx/>
              <a:buSzTx/>
              <a:buFontTx/>
              <a:buNone/>
              <a:tabLst/>
              <a:defRPr/>
            </a:pPr>
            <a:endParaRPr lang="fi-FI" sz="1200" dirty="0">
              <a:solidFill>
                <a:prstClr val="black"/>
              </a:solidFill>
              <a:latin typeface="Source Sans Pro"/>
              <a:ea typeface="Source Sans Pro"/>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Jatkakaa tarinaa omin sanoin ja liikkein.</a:t>
            </a:r>
            <a:endParaRPr kumimoji="0" lang="fi-FI" sz="1200" b="0" i="0" u="none" strike="noStrike" kern="1200" cap="none" spc="0" normalizeH="0" baseline="0" noProof="0" dirty="0">
              <a:ln>
                <a:noFill/>
              </a:ln>
              <a:solidFill>
                <a:prstClr val="black"/>
              </a:solidFill>
              <a:effectLst/>
              <a:uLnTx/>
              <a:uFillTx/>
              <a:latin typeface="Source Sans Pro"/>
              <a:ea typeface="Source Sans Pro"/>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fi-FI" sz="1200" b="0" i="0" u="none" strike="noStrike" kern="1200" cap="none" spc="0" normalizeH="0" baseline="0" noProof="0" dirty="0">
                <a:ln>
                  <a:noFill/>
                </a:ln>
                <a:solidFill>
                  <a:prstClr val="black"/>
                </a:solidFill>
                <a:effectLst/>
                <a:uLnTx/>
                <a:uFillTx/>
                <a:latin typeface="Source Sans Pro"/>
                <a:ea typeface="Source Sans Pro"/>
                <a:cs typeface="+mn-cs"/>
              </a:rPr>
              <a:t>Lopuksi voitte pohtia miltä liikkuminen tuntui kehossa ja minkälainen olo on nyt.</a:t>
            </a:r>
          </a:p>
          <a:p>
            <a:pPr marL="0" marR="0" lvl="0" indent="0" algn="l" defTabSz="914400" rtl="0" eaLnBrk="1" fontAlgn="auto" latinLnBrk="0" hangingPunct="1">
              <a:lnSpc>
                <a:spcPct val="100000"/>
              </a:lnSpc>
              <a:spcBef>
                <a:spcPts val="600"/>
              </a:spcBef>
              <a:spcAft>
                <a:spcPts val="0"/>
              </a:spcAft>
              <a:buClrTx/>
              <a:buSzTx/>
              <a:buFontTx/>
              <a:buNone/>
              <a:tabLst/>
              <a:defRPr/>
            </a:pPr>
            <a:endParaRPr lang="fi-FI" sz="1200" dirty="0">
              <a:solidFill>
                <a:prstClr val="black"/>
              </a:solidFill>
              <a:latin typeface="Source Sans Pro"/>
              <a:ea typeface="Source Sans Pro"/>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fi-FI" sz="1200" b="1" i="0" u="none" strike="noStrike" kern="1200" cap="none" spc="0" normalizeH="0" baseline="0" noProof="0" dirty="0">
                <a:ln>
                  <a:noFill/>
                </a:ln>
                <a:solidFill>
                  <a:prstClr val="black"/>
                </a:solidFill>
                <a:effectLst/>
                <a:uLnTx/>
                <a:uFillTx/>
                <a:latin typeface="Source Sans Pro"/>
                <a:ea typeface="Source Sans Pro"/>
                <a:cs typeface="+mn-cs"/>
              </a:rPr>
              <a:t>HUOM! </a:t>
            </a:r>
            <a:r>
              <a:rPr kumimoji="0" lang="fi-FI" sz="1200" b="0" i="0" u="none" strike="noStrike" kern="1200" cap="none" spc="0" normalizeH="0" baseline="0" noProof="0" dirty="0">
                <a:ln>
                  <a:noFill/>
                </a:ln>
                <a:solidFill>
                  <a:prstClr val="black"/>
                </a:solidFill>
                <a:effectLst/>
                <a:uLnTx/>
                <a:uFillTx/>
                <a:latin typeface="Source Sans Pro"/>
                <a:ea typeface="Source Sans Pro"/>
                <a:cs typeface="+mn-cs"/>
              </a:rPr>
              <a:t>Tarinoita voidaan hyödyntää myös äidinkielen oppitunnilla toiminnallisena tarinankerronnan harjoitteena, jolloin oppilaat itse keksivät oman liikkumista sisältävän tarinan.</a:t>
            </a: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fi-FI"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7" name="Taustaväri" descr="Tekstin taustaväri on keltainen. Keltainen väri vastaa aktiviteetin tasoa 3.">
            <a:extLst>
              <a:ext uri="{FF2B5EF4-FFF2-40B4-BE49-F238E27FC236}">
                <a16:creationId xmlns:a16="http://schemas.microsoft.com/office/drawing/2014/main" id="{432C737A-B3EF-25C6-6577-9C22E39A3156}"/>
              </a:ext>
            </a:extLst>
          </p:cNvPr>
          <p:cNvSpPr txBox="1"/>
          <p:nvPr/>
        </p:nvSpPr>
        <p:spPr>
          <a:xfrm>
            <a:off x="407874" y="1337031"/>
            <a:ext cx="4992385" cy="5171342"/>
          </a:xfrm>
          <a:prstGeom prst="rect">
            <a:avLst/>
          </a:prstGeom>
          <a:solidFill>
            <a:srgbClr val="FCF169"/>
          </a:solidFill>
          <a:ln>
            <a:solidFill>
              <a:srgbClr val="FCF169"/>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Source Sans Pro"/>
              <a:ea typeface="+mn-ea"/>
              <a:cs typeface="+mn-cs"/>
            </a:endParaRPr>
          </a:p>
        </p:txBody>
      </p:sp>
      <p:sp>
        <p:nvSpPr>
          <p:cNvPr id="10" name="Teksti vasemmalla">
            <a:extLst>
              <a:ext uri="{FF2B5EF4-FFF2-40B4-BE49-F238E27FC236}">
                <a16:creationId xmlns:a16="http://schemas.microsoft.com/office/drawing/2014/main" id="{CDB4DA52-7BB1-2A68-2C8D-F9C7027D4902}"/>
              </a:ext>
            </a:extLst>
          </p:cNvPr>
          <p:cNvSpPr txBox="1"/>
          <p:nvPr/>
        </p:nvSpPr>
        <p:spPr>
          <a:xfrm>
            <a:off x="544530" y="1526468"/>
            <a:ext cx="4726508" cy="5047536"/>
          </a:xfrm>
          <a:prstGeom prst="rect">
            <a:avLst/>
          </a:prstGeom>
          <a:noFill/>
        </p:spPr>
        <p:txBody>
          <a:bodyPr wrap="square" rtlCol="0">
            <a:spAutoFit/>
          </a:bodyPr>
          <a:lstStyle/>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Ala- vai yläkoulu</a:t>
            </a:r>
            <a:r>
              <a:rPr lang="fi-FI" sz="1200" b="1" dirty="0">
                <a:solidFill>
                  <a:prstClr val="black"/>
                </a:solidFill>
                <a:latin typeface="Source Sans Pro"/>
              </a:rPr>
              <a:t>:</a:t>
            </a:r>
            <a:r>
              <a:rPr lang="fi-FI" sz="1200" dirty="0">
                <a:solidFill>
                  <a:prstClr val="black"/>
                </a:solidFill>
                <a:latin typeface="Source Sans Pro"/>
              </a:rPr>
              <a:t> Molemmat</a:t>
            </a:r>
            <a:endParaRPr lang="fi-FI" sz="1200" dirty="0">
              <a:solidFill>
                <a:prstClr val="black"/>
              </a:solidFill>
              <a:latin typeface="Source Sans Pro"/>
              <a:ea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Miksi:</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dirty="0">
                <a:solidFill>
                  <a:prstClr val="black"/>
                </a:solidFill>
                <a:latin typeface="Source Sans Pro"/>
              </a:rPr>
              <a:t>Taukoliikunta vaikuttaa positiivisesti tehtäviin keskittymiseen ja oppimiseen kiinnittymiseen. Jo yksittäisellä liikkumiskerralla on havaittu olevan välittömiä positiivisia vaikutuksia oppiainekohtaisiin oppimistuloksiin sekä kognitiiviseen toimintaan. Tarinoissa</a:t>
            </a:r>
            <a:r>
              <a:rPr lang="fi-FI" sz="1200" dirty="0">
                <a:solidFill>
                  <a:prstClr val="black"/>
                </a:solidFill>
                <a:latin typeface="Source Sans Pro"/>
                <a:ea typeface="Source Sans Pro"/>
                <a:cs typeface="+mn-lt"/>
              </a:rPr>
              <a:t> oppilaat harjoittelevat samalla tietoista läsnäoloa ja huomion säätelyä. Tarinat</a:t>
            </a:r>
            <a:r>
              <a:rPr lang="fi-FI" sz="1200" dirty="0">
                <a:solidFill>
                  <a:prstClr val="black"/>
                </a:solidFill>
                <a:ea typeface="+mn-lt"/>
                <a:cs typeface="+mn-lt"/>
              </a:rPr>
              <a:t> auttavat huomion suuntaamisessa tilaan ja hetkeen.</a:t>
            </a:r>
            <a:endParaRPr lang="fi-FI" sz="1200" dirty="0">
              <a:solidFill>
                <a:prstClr val="black"/>
              </a:solidFill>
              <a:latin typeface="Source Sans Pro" panose="020B0503030403020204" pitchFamily="34" charset="0"/>
              <a:ea typeface="Source Sans Pro" panose="020B0503030403020204" pitchFamily="34" charset="0"/>
            </a:endParaRPr>
          </a:p>
          <a:p>
            <a:pPr>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Yhteys OPS:iin:</a:t>
            </a:r>
            <a:r>
              <a:rPr kumimoji="0" lang="fi-FI" sz="1200" i="0" u="none" strike="noStrike" kern="1200" cap="none" spc="0" normalizeH="0" baseline="0" dirty="0">
                <a:ln>
                  <a:noFill/>
                </a:ln>
                <a:solidFill>
                  <a:prstClr val="black"/>
                </a:solidFill>
                <a:effectLst/>
                <a:uLnTx/>
                <a:uFillTx/>
                <a:latin typeface="Source Sans Pro"/>
                <a:ea typeface="+mn-ea"/>
                <a:cs typeface="+mn-cs"/>
              </a:rPr>
              <a:t> Toimintakulttuurin kehittämistä ohjaavissa periaatteissa painotetaan hyvinvointia, vuorovaikutusta ja monipuolista työskentelyä. Liikkuminen on kirjattu edellä mainittuja periaatteita tukevana tekijänä. Lisäksi työtavoissa painotetaan kokemuksellisia ja toiminnallisia työtapoja, sekä eri aistien käyttöä ja liikkumista lisäämään elämyksellisyyttä ja vahvistamaan motivaatiota. (POPS 2014, Luku 4) ​</a:t>
            </a:r>
            <a:endParaRPr lang="fi-FI" sz="1200" i="0" u="none" strike="noStrike" kern="1200" cap="none" spc="0" normalizeH="0" baseline="0" dirty="0">
              <a:ln>
                <a:noFill/>
              </a:ln>
              <a:solidFill>
                <a:prstClr val="black"/>
              </a:solidFill>
              <a:effectLst/>
              <a:uLnTx/>
              <a:uFillTx/>
              <a:latin typeface="Source Sans Pro"/>
              <a:ea typeface="Source Sans Pro"/>
            </a:endParaRPr>
          </a:p>
          <a:p>
            <a:pPr>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Missä tilanteessa</a:t>
            </a:r>
            <a:r>
              <a:rPr lang="fi-FI" sz="1200" b="1" dirty="0">
                <a:solidFill>
                  <a:prstClr val="black"/>
                </a:solidFill>
                <a:latin typeface="Source Sans Pro"/>
              </a:rPr>
              <a:t>: </a:t>
            </a:r>
            <a:r>
              <a:rPr lang="fi-FI" sz="1200" dirty="0">
                <a:solidFill>
                  <a:prstClr val="black"/>
                </a:solidFill>
                <a:latin typeface="Source Sans Pro"/>
              </a:rPr>
              <a:t>Eri oppitunneilla katkaisemaan </a:t>
            </a:r>
            <a:r>
              <a:rPr lang="fi-FI" sz="1200" noProof="1">
                <a:solidFill>
                  <a:prstClr val="black"/>
                </a:solidFill>
                <a:latin typeface="Source Sans Pro"/>
              </a:rPr>
              <a:t>paikaallaanoloa</a:t>
            </a:r>
            <a:r>
              <a:rPr lang="fi-FI" sz="1200" dirty="0">
                <a:solidFill>
                  <a:prstClr val="black"/>
                </a:solidFill>
                <a:latin typeface="Source Sans Pro"/>
              </a:rPr>
              <a:t> </a:t>
            </a:r>
          </a:p>
          <a:p>
            <a:pPr>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Kuinka usein:</a:t>
            </a:r>
            <a:r>
              <a:rPr kumimoji="0" lang="fi-FI" sz="1200" i="0" u="none" strike="noStrike" kern="1200" cap="none" spc="0" normalizeH="0" baseline="0" dirty="0">
                <a:ln>
                  <a:noFill/>
                </a:ln>
                <a:solidFill>
                  <a:prstClr val="black"/>
                </a:solidFill>
                <a:effectLst/>
                <a:uLnTx/>
                <a:uFillTx/>
                <a:latin typeface="Source Sans Pro"/>
                <a:ea typeface="+mn-ea"/>
                <a:cs typeface="+mn-cs"/>
              </a:rPr>
              <a:t> V</a:t>
            </a:r>
            <a:r>
              <a:rPr lang="fi-FI" sz="1200" dirty="0">
                <a:solidFill>
                  <a:prstClr val="black"/>
                </a:solidFill>
                <a:latin typeface="Source Sans Pro"/>
              </a:rPr>
              <a:t>iikoittain</a:t>
            </a:r>
            <a:endParaRPr lang="fi-FI" sz="1200" i="0" u="none" strike="noStrike" kern="1200" cap="none" spc="0" normalizeH="0" baseline="0" dirty="0">
              <a:ln>
                <a:noFill/>
              </a:ln>
              <a:solidFill>
                <a:prstClr val="black"/>
              </a:solidFill>
              <a:effectLst/>
              <a:uLnTx/>
              <a:uFillTx/>
              <a:latin typeface="Source Sans Pro"/>
              <a:ea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Kesto:</a:t>
            </a:r>
            <a:r>
              <a:rPr lang="fi-FI" sz="1200" dirty="0">
                <a:solidFill>
                  <a:prstClr val="black"/>
                </a:solidFill>
                <a:latin typeface="Source Sans Pro"/>
              </a:rPr>
              <a:t> 5 minuuttia</a:t>
            </a:r>
            <a:endParaRPr lang="fi-FI" sz="1200" dirty="0">
              <a:solidFill>
                <a:prstClr val="black"/>
              </a:solidFill>
              <a:latin typeface="Source Sans Pro"/>
              <a:ea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Yksin vai yhdessä</a:t>
            </a:r>
            <a:r>
              <a:rPr lang="fi-FI" sz="1200" b="1" dirty="0">
                <a:solidFill>
                  <a:prstClr val="black"/>
                </a:solidFill>
                <a:latin typeface="Source Sans Pro"/>
              </a:rPr>
              <a:t>:</a:t>
            </a:r>
            <a:r>
              <a:rPr lang="fi-FI" sz="1200" dirty="0">
                <a:solidFill>
                  <a:prstClr val="black"/>
                </a:solidFill>
                <a:latin typeface="Source Sans Pro"/>
              </a:rPr>
              <a:t> Yhdessä</a:t>
            </a:r>
            <a:endParaRPr lang="fi-FI" sz="1200" i="0" u="none" strike="noStrike" kern="1200" cap="none" spc="0" normalizeH="0" baseline="0" dirty="0">
              <a:ln>
                <a:noFill/>
              </a:ln>
              <a:solidFill>
                <a:prstClr val="black"/>
              </a:solidFill>
              <a:effectLst/>
              <a:uLnTx/>
              <a:uFillTx/>
              <a:latin typeface="Source Sans Pro"/>
              <a:ea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Aktiviteetin taso (1–3): </a:t>
            </a:r>
            <a:r>
              <a:rPr lang="fi-FI" sz="1200" dirty="0">
                <a:solidFill>
                  <a:prstClr val="black"/>
                </a:solidFill>
                <a:latin typeface="Source Sans Pro"/>
              </a:rPr>
              <a:t>3</a:t>
            </a:r>
            <a:endParaRPr lang="fi-FI" sz="1200" dirty="0">
              <a:solidFill>
                <a:prstClr val="black"/>
              </a:solidFill>
              <a:latin typeface="Source Sans Pro"/>
              <a:ea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5" name="Symbolin reunukset (koriste)">
            <a:extLst>
              <a:ext uri="{FF2B5EF4-FFF2-40B4-BE49-F238E27FC236}">
                <a16:creationId xmlns:a16="http://schemas.microsoft.com/office/drawing/2014/main" id="{952525FD-DA99-AFF8-1857-044DBF476DEE}"/>
              </a:ext>
              <a:ext uri="{C183D7F6-B498-43B3-948B-1728B52AA6E4}">
                <adec:decorative xmlns:adec="http://schemas.microsoft.com/office/drawing/2017/decorative" val="1"/>
              </a:ext>
            </a:extLst>
          </p:cNvPr>
          <p:cNvSpPr/>
          <p:nvPr/>
        </p:nvSpPr>
        <p:spPr>
          <a:xfrm>
            <a:off x="10638556" y="239477"/>
            <a:ext cx="1258934" cy="1246373"/>
          </a:xfrm>
          <a:custGeom>
            <a:avLst/>
            <a:gdLst>
              <a:gd name="connsiteX0" fmla="*/ 0 w 1258934"/>
              <a:gd name="connsiteY0" fmla="*/ 0 h 1246373"/>
              <a:gd name="connsiteX1" fmla="*/ 407055 w 1258934"/>
              <a:gd name="connsiteY1" fmla="*/ 0 h 1246373"/>
              <a:gd name="connsiteX2" fmla="*/ 788932 w 1258934"/>
              <a:gd name="connsiteY2" fmla="*/ 0 h 1246373"/>
              <a:gd name="connsiteX3" fmla="*/ 1258934 w 1258934"/>
              <a:gd name="connsiteY3" fmla="*/ 0 h 1246373"/>
              <a:gd name="connsiteX4" fmla="*/ 1258934 w 1258934"/>
              <a:gd name="connsiteY4" fmla="*/ 402994 h 1246373"/>
              <a:gd name="connsiteX5" fmla="*/ 1258934 w 1258934"/>
              <a:gd name="connsiteY5" fmla="*/ 793524 h 1246373"/>
              <a:gd name="connsiteX6" fmla="*/ 1258934 w 1258934"/>
              <a:gd name="connsiteY6" fmla="*/ 1246373 h 1246373"/>
              <a:gd name="connsiteX7" fmla="*/ 839289 w 1258934"/>
              <a:gd name="connsiteY7" fmla="*/ 1246373 h 1246373"/>
              <a:gd name="connsiteX8" fmla="*/ 394466 w 1258934"/>
              <a:gd name="connsiteY8" fmla="*/ 1246373 h 1246373"/>
              <a:gd name="connsiteX9" fmla="*/ 0 w 1258934"/>
              <a:gd name="connsiteY9" fmla="*/ 1246373 h 1246373"/>
              <a:gd name="connsiteX10" fmla="*/ 0 w 1258934"/>
              <a:gd name="connsiteY10" fmla="*/ 830915 h 1246373"/>
              <a:gd name="connsiteX11" fmla="*/ 0 w 1258934"/>
              <a:gd name="connsiteY11" fmla="*/ 427921 h 1246373"/>
              <a:gd name="connsiteX12" fmla="*/ 0 w 1258934"/>
              <a:gd name="connsiteY12" fmla="*/ 0 h 124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8934" h="1246373" extrusionOk="0">
                <a:moveTo>
                  <a:pt x="0" y="0"/>
                </a:moveTo>
                <a:cubicBezTo>
                  <a:pt x="155559" y="-10475"/>
                  <a:pt x="248430" y="44533"/>
                  <a:pt x="407055" y="0"/>
                </a:cubicBezTo>
                <a:cubicBezTo>
                  <a:pt x="565681" y="-44533"/>
                  <a:pt x="655147" y="11629"/>
                  <a:pt x="788932" y="0"/>
                </a:cubicBezTo>
                <a:cubicBezTo>
                  <a:pt x="922717" y="-11629"/>
                  <a:pt x="1025963" y="4374"/>
                  <a:pt x="1258934" y="0"/>
                </a:cubicBezTo>
                <a:cubicBezTo>
                  <a:pt x="1304881" y="85600"/>
                  <a:pt x="1229408" y="306812"/>
                  <a:pt x="1258934" y="402994"/>
                </a:cubicBezTo>
                <a:cubicBezTo>
                  <a:pt x="1288460" y="499176"/>
                  <a:pt x="1238459" y="601126"/>
                  <a:pt x="1258934" y="793524"/>
                </a:cubicBezTo>
                <a:cubicBezTo>
                  <a:pt x="1279409" y="985922"/>
                  <a:pt x="1244854" y="1148916"/>
                  <a:pt x="1258934" y="1246373"/>
                </a:cubicBezTo>
                <a:cubicBezTo>
                  <a:pt x="1089085" y="1287420"/>
                  <a:pt x="1035653" y="1243257"/>
                  <a:pt x="839289" y="1246373"/>
                </a:cubicBezTo>
                <a:cubicBezTo>
                  <a:pt x="642926" y="1249489"/>
                  <a:pt x="538760" y="1229300"/>
                  <a:pt x="394466" y="1246373"/>
                </a:cubicBezTo>
                <a:cubicBezTo>
                  <a:pt x="250172" y="1263446"/>
                  <a:pt x="173148" y="1227647"/>
                  <a:pt x="0" y="1246373"/>
                </a:cubicBezTo>
                <a:cubicBezTo>
                  <a:pt x="-23313" y="1054276"/>
                  <a:pt x="20776" y="929286"/>
                  <a:pt x="0" y="830915"/>
                </a:cubicBezTo>
                <a:cubicBezTo>
                  <a:pt x="-20776" y="732544"/>
                  <a:pt x="24648" y="523774"/>
                  <a:pt x="0" y="427921"/>
                </a:cubicBezTo>
                <a:cubicBezTo>
                  <a:pt x="-24648" y="332068"/>
                  <a:pt x="23822" y="115617"/>
                  <a:pt x="0" y="0"/>
                </a:cubicBezTo>
                <a:close/>
              </a:path>
            </a:pathLst>
          </a:custGeom>
          <a:noFill/>
          <a:ln>
            <a:solidFill>
              <a:schemeClr val="accent4">
                <a:lumMod val="75000"/>
              </a:schemeClr>
            </a:solidFill>
            <a:prstDash val="solid"/>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sa-alue">
            <a:extLst>
              <a:ext uri="{FF2B5EF4-FFF2-40B4-BE49-F238E27FC236}">
                <a16:creationId xmlns:a16="http://schemas.microsoft.com/office/drawing/2014/main" id="{6ABF524D-DB3E-6D3B-FEEC-ABC6C4369607}"/>
              </a:ext>
              <a:ext uri="{C183D7F6-B498-43B3-948B-1728B52AA6E4}">
                <adec:decorative xmlns:adec="http://schemas.microsoft.com/office/drawing/2017/decorative" val="1"/>
              </a:ext>
            </a:extLst>
          </p:cNvPr>
          <p:cNvSpPr txBox="1"/>
          <p:nvPr/>
        </p:nvSpPr>
        <p:spPr>
          <a:xfrm>
            <a:off x="10525561" y="1215299"/>
            <a:ext cx="1484923" cy="276999"/>
          </a:xfrm>
          <a:prstGeom prst="rect">
            <a:avLst/>
          </a:prstGeom>
          <a:noFill/>
        </p:spPr>
        <p:txBody>
          <a:bodyPr wrap="square" rtlCol="0">
            <a:spAutoFit/>
          </a:bodyPr>
          <a:lstStyle/>
          <a:p>
            <a:pPr algn="ctr"/>
            <a:r>
              <a:rPr lang="fi-FI" sz="1200" dirty="0">
                <a:latin typeface="Cambria" panose="02040503050406030204" pitchFamily="18" charset="0"/>
                <a:ea typeface="Source Sans Pro" panose="020B0503030403020204" pitchFamily="34" charset="0"/>
              </a:rPr>
              <a:t>Liikkuminen</a:t>
            </a:r>
          </a:p>
        </p:txBody>
      </p:sp>
      <p:pic>
        <p:nvPicPr>
          <p:cNvPr id="14" name="Symboli" descr="Kuva juoksuaskeleen ottavasta lenkkitossuisesta jalasta. Kuva viittaa liikkumista sisältävään interventioaktiviteettiin.">
            <a:extLst>
              <a:ext uri="{FF2B5EF4-FFF2-40B4-BE49-F238E27FC236}">
                <a16:creationId xmlns:a16="http://schemas.microsoft.com/office/drawing/2014/main" id="{238145FB-4D3A-1217-E3CF-4EFEFC811B02}"/>
              </a:ext>
            </a:extLst>
          </p:cNvPr>
          <p:cNvPicPr>
            <a:picLocks noChangeAspect="1"/>
          </p:cNvPicPr>
          <p:nvPr/>
        </p:nvPicPr>
        <p:blipFill>
          <a:blip r:embed="rId4">
            <a:extLst>
              <a:ext uri="{28A0092B-C50C-407E-A947-70E740481C1C}">
                <a14:useLocalDpi xmlns:a14="http://schemas.microsoft.com/office/drawing/2010/main" val="0"/>
              </a:ext>
            </a:extLst>
          </a:blip>
          <a:srcRect l="17169" t="6478" r="8938" b="7532"/>
          <a:stretch/>
        </p:blipFill>
        <p:spPr>
          <a:xfrm>
            <a:off x="10731298" y="285017"/>
            <a:ext cx="1113222" cy="960426"/>
          </a:xfrm>
          <a:prstGeom prst="rect">
            <a:avLst/>
          </a:prstGeom>
        </p:spPr>
      </p:pic>
      <p:sp>
        <p:nvSpPr>
          <p:cNvPr id="13" name="Alaotsikko, kuvaus">
            <a:extLst>
              <a:ext uri="{FF2B5EF4-FFF2-40B4-BE49-F238E27FC236}">
                <a16:creationId xmlns:a16="http://schemas.microsoft.com/office/drawing/2014/main" id="{C3DE5373-DDCC-34A8-97C1-101EC0B6A5B0}"/>
              </a:ext>
            </a:extLst>
          </p:cNvPr>
          <p:cNvSpPr txBox="1"/>
          <p:nvPr/>
        </p:nvSpPr>
        <p:spPr>
          <a:xfrm>
            <a:off x="1704861" y="739491"/>
            <a:ext cx="8779374" cy="307777"/>
          </a:xfrm>
          <a:prstGeom prst="rect">
            <a:avLst/>
          </a:prstGeom>
          <a:noFill/>
        </p:spPr>
        <p:txBody>
          <a:bodyPr wrap="square" rtlCol="0">
            <a:spAutoFit/>
          </a:bodyPr>
          <a:lstStyle/>
          <a:p>
            <a:pPr algn="ctr">
              <a:defRPr/>
            </a:pPr>
            <a:r>
              <a:rPr lang="fi-FI" sz="1400" dirty="0">
                <a:solidFill>
                  <a:prstClr val="black"/>
                </a:solidFill>
                <a:latin typeface="Source Sans Pro"/>
                <a:ea typeface="Source Sans Pro"/>
              </a:rPr>
              <a:t>Opettaja kertoo tarinaa Emman ja Eetun kauppareissusta. Oppilaat (ja opettaja) liikkuvat tarinan mukaan. </a:t>
            </a:r>
          </a:p>
        </p:txBody>
      </p:sp>
      <p:sp>
        <p:nvSpPr>
          <p:cNvPr id="4" name="Otsikko">
            <a:extLst>
              <a:ext uri="{FF2B5EF4-FFF2-40B4-BE49-F238E27FC236}">
                <a16:creationId xmlns:a16="http://schemas.microsoft.com/office/drawing/2014/main" id="{ED3D4D84-F45A-429B-46A8-1C158A3997C2}"/>
              </a:ext>
            </a:extLst>
          </p:cNvPr>
          <p:cNvSpPr txBox="1">
            <a:spLocks noGrp="1"/>
          </p:cNvSpPr>
          <p:nvPr>
            <p:ph type="title" idx="4294967295"/>
          </p:nvPr>
        </p:nvSpPr>
        <p:spPr>
          <a:xfrm>
            <a:off x="2075283" y="286910"/>
            <a:ext cx="8038530" cy="5031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i-FI" sz="3200" b="1" dirty="0">
                <a:latin typeface="Source Sans Pro"/>
                <a:ea typeface="Source Sans Pro"/>
              </a:rPr>
              <a:t>Tarina – Kauppareissu 2/2</a:t>
            </a:r>
            <a:endParaRPr kumimoji="0" lang="fi-FI" sz="3200" b="1" i="0" u="none" strike="noStrike" kern="1200" cap="none" spc="0" normalizeH="0" baseline="0" noProof="0" dirty="0">
              <a:ln>
                <a:noFill/>
              </a:ln>
              <a:solidFill>
                <a:schemeClr val="tx1"/>
              </a:solidFill>
              <a:effectLst/>
              <a:uLnTx/>
              <a:uFillTx/>
              <a:latin typeface="Source Sans Pro" panose="020B0503030403020204" pitchFamily="34" charset="0"/>
              <a:ea typeface="Source Sans Pro" panose="020B0503030403020204" pitchFamily="34" charset="0"/>
              <a:cs typeface="+mj-cs"/>
            </a:endParaRPr>
          </a:p>
        </p:txBody>
      </p:sp>
      <p:pic>
        <p:nvPicPr>
          <p:cNvPr id="3" name="SW-logo" descr="SchoolWell-hankkeen logo.">
            <a:extLst>
              <a:ext uri="{FF2B5EF4-FFF2-40B4-BE49-F238E27FC236}">
                <a16:creationId xmlns:a16="http://schemas.microsoft.com/office/drawing/2014/main" id="{821AC0E5-CFA1-FC93-9927-073499B84DE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7480" y="107273"/>
            <a:ext cx="1151599" cy="1155438"/>
          </a:xfrm>
          <a:prstGeom prst="rect">
            <a:avLst/>
          </a:prstGeom>
        </p:spPr>
      </p:pic>
    </p:spTree>
    <p:extLst>
      <p:ext uri="{BB962C8B-B14F-4D97-AF65-F5344CB8AC3E}">
        <p14:creationId xmlns:p14="http://schemas.microsoft.com/office/powerpoint/2010/main" val="26449138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6C0C47-35AC-C52B-E440-9ECEF34FF317}"/>
            </a:ext>
          </a:extLst>
        </p:cNvPr>
        <p:cNvGrpSpPr/>
        <p:nvPr/>
      </p:nvGrpSpPr>
      <p:grpSpPr>
        <a:xfrm>
          <a:off x="0" y="0"/>
          <a:ext cx="0" cy="0"/>
          <a:chOff x="0" y="0"/>
          <a:chExt cx="0" cy="0"/>
        </a:xfrm>
      </p:grpSpPr>
      <p:pic>
        <p:nvPicPr>
          <p:cNvPr id="2" name="Picture 2" descr="SchoolWell-hankkeen logo.">
            <a:extLst>
              <a:ext uri="{FF2B5EF4-FFF2-40B4-BE49-F238E27FC236}">
                <a16:creationId xmlns:a16="http://schemas.microsoft.com/office/drawing/2014/main" id="{A9C68F3E-106E-8929-BAA4-A556D0DEFB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7480" y="107273"/>
            <a:ext cx="1151599" cy="1155438"/>
          </a:xfrm>
          <a:prstGeom prst="rect">
            <a:avLst/>
          </a:prstGeom>
        </p:spPr>
      </p:pic>
      <p:sp>
        <p:nvSpPr>
          <p:cNvPr id="4" name="Otsikko 1">
            <a:extLst>
              <a:ext uri="{FF2B5EF4-FFF2-40B4-BE49-F238E27FC236}">
                <a16:creationId xmlns:a16="http://schemas.microsoft.com/office/drawing/2014/main" id="{316C51E2-FCB9-9E3F-464C-B1E25E77734D}"/>
              </a:ext>
            </a:extLst>
          </p:cNvPr>
          <p:cNvSpPr txBox="1">
            <a:spLocks noGrp="1"/>
          </p:cNvSpPr>
          <p:nvPr>
            <p:ph type="title" idx="4294967295"/>
          </p:nvPr>
        </p:nvSpPr>
        <p:spPr>
          <a:xfrm>
            <a:off x="2075283" y="286910"/>
            <a:ext cx="8038530" cy="5031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i-FI" sz="3200" b="1" dirty="0">
                <a:latin typeface="Source Sans Pro" panose="020B0503030403020204" pitchFamily="34" charset="0"/>
                <a:ea typeface="Source Sans Pro" panose="020B0503030403020204" pitchFamily="34" charset="0"/>
              </a:rPr>
              <a:t>Salaliiketeoria</a:t>
            </a:r>
            <a:endParaRPr kumimoji="0" lang="fi-FI" sz="3200" b="1" i="0" u="none" strike="noStrike" kern="1200" cap="none" spc="0" normalizeH="0" baseline="0" noProof="0" dirty="0">
              <a:ln>
                <a:noFill/>
              </a:ln>
              <a:solidFill>
                <a:schemeClr val="tx1"/>
              </a:solidFill>
              <a:effectLst/>
              <a:uLnTx/>
              <a:uFillTx/>
              <a:latin typeface="Source Sans Pro" panose="020B0503030403020204" pitchFamily="34" charset="0"/>
              <a:ea typeface="Source Sans Pro" panose="020B0503030403020204" pitchFamily="34" charset="0"/>
              <a:cs typeface="+mj-cs"/>
            </a:endParaRPr>
          </a:p>
        </p:txBody>
      </p:sp>
      <p:sp>
        <p:nvSpPr>
          <p:cNvPr id="13" name="TextBox 12">
            <a:extLst>
              <a:ext uri="{FF2B5EF4-FFF2-40B4-BE49-F238E27FC236}">
                <a16:creationId xmlns:a16="http://schemas.microsoft.com/office/drawing/2014/main" id="{308363D1-D9C5-515D-B9FA-7CE92736B616}"/>
              </a:ext>
            </a:extLst>
          </p:cNvPr>
          <p:cNvSpPr txBox="1"/>
          <p:nvPr/>
        </p:nvSpPr>
        <p:spPr>
          <a:xfrm>
            <a:off x="1704861" y="739491"/>
            <a:ext cx="8779374" cy="307777"/>
          </a:xfrm>
          <a:prstGeom prst="rect">
            <a:avLst/>
          </a:prstGeom>
          <a:noFill/>
        </p:spPr>
        <p:txBody>
          <a:bodyPr wrap="square" rtlCol="0">
            <a:spAutoFit/>
          </a:bodyPr>
          <a:lstStyle/>
          <a:p>
            <a:pPr algn="ctr">
              <a:defRPr/>
            </a:pPr>
            <a:r>
              <a:rPr kumimoji="0" lang="fi-FI" sz="1400" b="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Salaliiketeoria innostaa liikkumaan huomaamatta, jopa vahingossa, ja itseltä tai toisilta salaa.</a:t>
            </a:r>
            <a:r>
              <a:rPr lang="fi-FI" sz="1400" dirty="0">
                <a:solidFill>
                  <a:prstClr val="black"/>
                </a:solidFill>
                <a:latin typeface="Source Sans Pro" panose="020B0503030403020204" pitchFamily="34" charset="0"/>
                <a:ea typeface="Source Sans Pro" panose="020B0503030403020204" pitchFamily="34" charset="0"/>
              </a:rPr>
              <a:t> </a:t>
            </a:r>
            <a:endParaRPr kumimoji="0" lang="fi-FI" sz="1400" i="0" u="none" strike="noStrike" kern="1200" cap="none" spc="0" normalizeH="0" baseline="0" noProof="0" dirty="0">
              <a:ln>
                <a:noFill/>
              </a:ln>
              <a:solidFill>
                <a:prstClr val="black"/>
              </a:solidFill>
              <a:effectLst/>
              <a:uLnTx/>
              <a:uFillTx/>
              <a:latin typeface="Source Sans Pro"/>
              <a:ea typeface="+mn-ea"/>
              <a:cs typeface="+mn-cs"/>
            </a:endParaRPr>
          </a:p>
        </p:txBody>
      </p:sp>
      <p:pic>
        <p:nvPicPr>
          <p:cNvPr id="3" name="Symboli" descr="Kuva juoksuaskeleen ottavasta lenkkitossuisesta jalasta. Kuva viittaa liikkumista sisältävään interventioaktiviteettiin.">
            <a:extLst>
              <a:ext uri="{FF2B5EF4-FFF2-40B4-BE49-F238E27FC236}">
                <a16:creationId xmlns:a16="http://schemas.microsoft.com/office/drawing/2014/main" id="{C3EB603D-C6EF-F81D-BD52-A59A31DC4278}"/>
              </a:ext>
            </a:extLst>
          </p:cNvPr>
          <p:cNvPicPr>
            <a:picLocks noChangeAspect="1"/>
          </p:cNvPicPr>
          <p:nvPr/>
        </p:nvPicPr>
        <p:blipFill>
          <a:blip r:embed="rId4">
            <a:extLst>
              <a:ext uri="{28A0092B-C50C-407E-A947-70E740481C1C}">
                <a14:useLocalDpi xmlns:a14="http://schemas.microsoft.com/office/drawing/2010/main" val="0"/>
              </a:ext>
            </a:extLst>
          </a:blip>
          <a:srcRect l="17169" t="6478" r="8938" b="7532"/>
          <a:stretch/>
        </p:blipFill>
        <p:spPr>
          <a:xfrm>
            <a:off x="10731298" y="285017"/>
            <a:ext cx="1113222" cy="960426"/>
          </a:xfrm>
          <a:prstGeom prst="rect">
            <a:avLst/>
          </a:prstGeom>
        </p:spPr>
      </p:pic>
      <p:sp>
        <p:nvSpPr>
          <p:cNvPr id="12" name="Osa-alue">
            <a:extLst>
              <a:ext uri="{FF2B5EF4-FFF2-40B4-BE49-F238E27FC236}">
                <a16:creationId xmlns:a16="http://schemas.microsoft.com/office/drawing/2014/main" id="{2CBA7381-5F1D-C205-8BBC-4784707F738C}"/>
              </a:ext>
              <a:ext uri="{C183D7F6-B498-43B3-948B-1728B52AA6E4}">
                <adec:decorative xmlns:adec="http://schemas.microsoft.com/office/drawing/2017/decorative" val="0"/>
              </a:ext>
            </a:extLst>
          </p:cNvPr>
          <p:cNvSpPr txBox="1"/>
          <p:nvPr/>
        </p:nvSpPr>
        <p:spPr>
          <a:xfrm>
            <a:off x="10525561" y="1215299"/>
            <a:ext cx="1484923" cy="276999"/>
          </a:xfrm>
          <a:prstGeom prst="rect">
            <a:avLst/>
          </a:prstGeom>
          <a:noFill/>
        </p:spPr>
        <p:txBody>
          <a:bodyPr wrap="square" rtlCol="0">
            <a:spAutoFit/>
          </a:bodyPr>
          <a:lstStyle/>
          <a:p>
            <a:pPr algn="ctr"/>
            <a:r>
              <a:rPr lang="fi-FI" sz="1200" dirty="0">
                <a:latin typeface="Cambria" panose="02040503050406030204" pitchFamily="18" charset="0"/>
                <a:ea typeface="Source Sans Pro" panose="020B0503030403020204" pitchFamily="34" charset="0"/>
              </a:rPr>
              <a:t>Liikkuminen</a:t>
            </a:r>
          </a:p>
        </p:txBody>
      </p:sp>
      <p:sp>
        <p:nvSpPr>
          <p:cNvPr id="14" name="Symbolin reunukset (koriste)" descr="Symbolin reunukset">
            <a:extLst>
              <a:ext uri="{FF2B5EF4-FFF2-40B4-BE49-F238E27FC236}">
                <a16:creationId xmlns:a16="http://schemas.microsoft.com/office/drawing/2014/main" id="{C7D64750-2BE7-906D-D86D-A082DD4E5E69}"/>
              </a:ext>
              <a:ext uri="{C183D7F6-B498-43B3-948B-1728B52AA6E4}">
                <adec:decorative xmlns:adec="http://schemas.microsoft.com/office/drawing/2017/decorative" val="0"/>
              </a:ext>
            </a:extLst>
          </p:cNvPr>
          <p:cNvSpPr/>
          <p:nvPr/>
        </p:nvSpPr>
        <p:spPr>
          <a:xfrm>
            <a:off x="10638556" y="239477"/>
            <a:ext cx="1258934" cy="1246373"/>
          </a:xfrm>
          <a:custGeom>
            <a:avLst/>
            <a:gdLst>
              <a:gd name="connsiteX0" fmla="*/ 0 w 1258934"/>
              <a:gd name="connsiteY0" fmla="*/ 0 h 1246373"/>
              <a:gd name="connsiteX1" fmla="*/ 407055 w 1258934"/>
              <a:gd name="connsiteY1" fmla="*/ 0 h 1246373"/>
              <a:gd name="connsiteX2" fmla="*/ 788932 w 1258934"/>
              <a:gd name="connsiteY2" fmla="*/ 0 h 1246373"/>
              <a:gd name="connsiteX3" fmla="*/ 1258934 w 1258934"/>
              <a:gd name="connsiteY3" fmla="*/ 0 h 1246373"/>
              <a:gd name="connsiteX4" fmla="*/ 1258934 w 1258934"/>
              <a:gd name="connsiteY4" fmla="*/ 402994 h 1246373"/>
              <a:gd name="connsiteX5" fmla="*/ 1258934 w 1258934"/>
              <a:gd name="connsiteY5" fmla="*/ 793524 h 1246373"/>
              <a:gd name="connsiteX6" fmla="*/ 1258934 w 1258934"/>
              <a:gd name="connsiteY6" fmla="*/ 1246373 h 1246373"/>
              <a:gd name="connsiteX7" fmla="*/ 839289 w 1258934"/>
              <a:gd name="connsiteY7" fmla="*/ 1246373 h 1246373"/>
              <a:gd name="connsiteX8" fmla="*/ 394466 w 1258934"/>
              <a:gd name="connsiteY8" fmla="*/ 1246373 h 1246373"/>
              <a:gd name="connsiteX9" fmla="*/ 0 w 1258934"/>
              <a:gd name="connsiteY9" fmla="*/ 1246373 h 1246373"/>
              <a:gd name="connsiteX10" fmla="*/ 0 w 1258934"/>
              <a:gd name="connsiteY10" fmla="*/ 830915 h 1246373"/>
              <a:gd name="connsiteX11" fmla="*/ 0 w 1258934"/>
              <a:gd name="connsiteY11" fmla="*/ 427921 h 1246373"/>
              <a:gd name="connsiteX12" fmla="*/ 0 w 1258934"/>
              <a:gd name="connsiteY12" fmla="*/ 0 h 124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8934" h="1246373" extrusionOk="0">
                <a:moveTo>
                  <a:pt x="0" y="0"/>
                </a:moveTo>
                <a:cubicBezTo>
                  <a:pt x="155559" y="-10475"/>
                  <a:pt x="248430" y="44533"/>
                  <a:pt x="407055" y="0"/>
                </a:cubicBezTo>
                <a:cubicBezTo>
                  <a:pt x="565681" y="-44533"/>
                  <a:pt x="655147" y="11629"/>
                  <a:pt x="788932" y="0"/>
                </a:cubicBezTo>
                <a:cubicBezTo>
                  <a:pt x="922717" y="-11629"/>
                  <a:pt x="1025963" y="4374"/>
                  <a:pt x="1258934" y="0"/>
                </a:cubicBezTo>
                <a:cubicBezTo>
                  <a:pt x="1304881" y="85600"/>
                  <a:pt x="1229408" y="306812"/>
                  <a:pt x="1258934" y="402994"/>
                </a:cubicBezTo>
                <a:cubicBezTo>
                  <a:pt x="1288460" y="499176"/>
                  <a:pt x="1238459" y="601126"/>
                  <a:pt x="1258934" y="793524"/>
                </a:cubicBezTo>
                <a:cubicBezTo>
                  <a:pt x="1279409" y="985922"/>
                  <a:pt x="1244854" y="1148916"/>
                  <a:pt x="1258934" y="1246373"/>
                </a:cubicBezTo>
                <a:cubicBezTo>
                  <a:pt x="1089085" y="1287420"/>
                  <a:pt x="1035653" y="1243257"/>
                  <a:pt x="839289" y="1246373"/>
                </a:cubicBezTo>
                <a:cubicBezTo>
                  <a:pt x="642926" y="1249489"/>
                  <a:pt x="538760" y="1229300"/>
                  <a:pt x="394466" y="1246373"/>
                </a:cubicBezTo>
                <a:cubicBezTo>
                  <a:pt x="250172" y="1263446"/>
                  <a:pt x="173148" y="1227647"/>
                  <a:pt x="0" y="1246373"/>
                </a:cubicBezTo>
                <a:cubicBezTo>
                  <a:pt x="-23313" y="1054276"/>
                  <a:pt x="20776" y="929286"/>
                  <a:pt x="0" y="830915"/>
                </a:cubicBezTo>
                <a:cubicBezTo>
                  <a:pt x="-20776" y="732544"/>
                  <a:pt x="24648" y="523774"/>
                  <a:pt x="0" y="427921"/>
                </a:cubicBezTo>
                <a:cubicBezTo>
                  <a:pt x="-24648" y="332068"/>
                  <a:pt x="23822" y="115617"/>
                  <a:pt x="0" y="0"/>
                </a:cubicBezTo>
                <a:close/>
              </a:path>
            </a:pathLst>
          </a:custGeom>
          <a:noFill/>
          <a:ln>
            <a:solidFill>
              <a:schemeClr val="accent4">
                <a:lumMod val="75000"/>
              </a:schemeClr>
            </a:solidFill>
            <a:prstDash val="solid"/>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descr="Tekstin taustaväri on vihreä. Vihreä väri vastaa aktiviteetin tasoa 1.">
            <a:extLst>
              <a:ext uri="{FF2B5EF4-FFF2-40B4-BE49-F238E27FC236}">
                <a16:creationId xmlns:a16="http://schemas.microsoft.com/office/drawing/2014/main" id="{798438BD-E4E7-88D2-AC8D-7CDF71840182}"/>
              </a:ext>
            </a:extLst>
          </p:cNvPr>
          <p:cNvSpPr txBox="1"/>
          <p:nvPr/>
        </p:nvSpPr>
        <p:spPr>
          <a:xfrm>
            <a:off x="407874" y="1337031"/>
            <a:ext cx="4992385" cy="5171342"/>
          </a:xfrm>
          <a:prstGeom prst="rect">
            <a:avLst/>
          </a:prstGeom>
          <a:solidFill>
            <a:srgbClr val="A4D17D"/>
          </a:solidFill>
          <a:ln>
            <a:solidFill>
              <a:schemeClr val="accent6">
                <a:lumMod val="60000"/>
                <a:lumOff val="4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Source Sans Pro"/>
              <a:ea typeface="+mn-ea"/>
              <a:cs typeface="+mn-cs"/>
            </a:endParaRPr>
          </a:p>
        </p:txBody>
      </p:sp>
      <p:sp>
        <p:nvSpPr>
          <p:cNvPr id="10" name="Tekstiruutu 9">
            <a:extLst>
              <a:ext uri="{FF2B5EF4-FFF2-40B4-BE49-F238E27FC236}">
                <a16:creationId xmlns:a16="http://schemas.microsoft.com/office/drawing/2014/main" id="{C071AA59-C9B4-1924-5950-9F9FD172A136}"/>
              </a:ext>
            </a:extLst>
          </p:cNvPr>
          <p:cNvSpPr txBox="1"/>
          <p:nvPr/>
        </p:nvSpPr>
        <p:spPr>
          <a:xfrm>
            <a:off x="544530" y="1526468"/>
            <a:ext cx="4554248" cy="4862870"/>
          </a:xfrm>
          <a:prstGeom prst="rect">
            <a:avLst/>
          </a:prstGeom>
          <a:noFill/>
        </p:spPr>
        <p:txBody>
          <a:bodyPr wrap="square" rtlCol="0">
            <a:spAutoFit/>
          </a:bodyPr>
          <a:lstStyle/>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Ala- vai yläkoulu</a:t>
            </a:r>
            <a:r>
              <a:rPr lang="fi-FI" sz="1200" b="1" dirty="0">
                <a:solidFill>
                  <a:prstClr val="black"/>
                </a:solidFill>
                <a:latin typeface="Source Sans Pro"/>
              </a:rPr>
              <a:t>:</a:t>
            </a:r>
            <a:r>
              <a:rPr lang="fi-FI" sz="1200" dirty="0">
                <a:solidFill>
                  <a:prstClr val="black"/>
                </a:solidFill>
                <a:latin typeface="Source Sans Pro"/>
              </a:rPr>
              <a:t> Alakoulu</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Miksi:</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dirty="0">
                <a:latin typeface="Source Sans Pro" panose="020B0503030403020204" pitchFamily="34" charset="0"/>
                <a:ea typeface="Source Sans Pro" panose="020B0503030403020204" pitchFamily="34" charset="0"/>
              </a:rPr>
              <a:t>Taukoliikunta vaikuttaa positiivisesti tehtäviin keskittymiseen ja oppimiseen kiinnittymiseen. Jo yksittäisellä liikkumiskerralla on havaittu olevan välittömiä positiivisia vaikutuksia oppiainekohtaisiin oppimistuloksiin sekä kognitiiviseen toimintaan.</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Yhteys OPS:iin:</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kumimoji="0" lang="fi-FI" sz="1200" i="0" u="none" strike="noStrike" kern="1200" cap="none" spc="0" normalizeH="0" baseline="0" dirty="0">
                <a:ln>
                  <a:noFill/>
                </a:ln>
                <a:solidFill>
                  <a:prstClr val="black"/>
                </a:solidFill>
                <a:effectLst/>
                <a:uLnTx/>
                <a:uFillTx/>
                <a:latin typeface="Source Sans Pro" panose="020B0503030403020204" pitchFamily="34" charset="0"/>
                <a:ea typeface="Source Sans Pro" panose="020B0503030403020204" pitchFamily="34" charset="0"/>
                <a:cs typeface="+mn-cs"/>
              </a:rPr>
              <a:t>T</a:t>
            </a:r>
            <a:r>
              <a:rPr lang="fi-FI" sz="1200" dirty="0">
                <a:latin typeface="Source Sans Pro" panose="020B0503030403020204" pitchFamily="34" charset="0"/>
                <a:ea typeface="Source Sans Pro" panose="020B0503030403020204" pitchFamily="34" charset="0"/>
              </a:rPr>
              <a:t>oimintakulttuurin kehittämistä ohjaavissa periaatteissa painotetaan hyvinvointia, vuorovaikutusta ja monipuolista työskentelyä. Liikkuminen on kirjattu edellä mainittuja periaatteita tukevana tekijänä. Lisäksi työtavoissa painotetaan kokemuksellisia ja toiminnallisia työtapoja, sekä eri aistien käyttöä ja liikkumista lisäämään elämyksellisyyttä ja vahvistamaan motivaatiota. (POPS 2014, Luku 4) </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Missä tilanteessa</a:t>
            </a:r>
            <a:r>
              <a:rPr lang="fi-FI" sz="1200" b="1" dirty="0">
                <a:solidFill>
                  <a:prstClr val="black"/>
                </a:solidFill>
                <a:latin typeface="Source Sans Pro"/>
              </a:rPr>
              <a:t>: </a:t>
            </a:r>
            <a:r>
              <a:rPr lang="fi-FI" sz="1200" dirty="0">
                <a:solidFill>
                  <a:prstClr val="black"/>
                </a:solidFill>
                <a:latin typeface="Source Sans Pro"/>
              </a:rPr>
              <a:t>Oppitunneilla opiskelun tauottamiseksi ja liikkeen lisäämiseksi päivään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Kuinka usein:</a:t>
            </a:r>
            <a:r>
              <a:rPr kumimoji="0" lang="fi-FI" sz="1200" i="0" u="none" strike="noStrike" kern="1200" cap="none" spc="0" normalizeH="0" baseline="0" dirty="0">
                <a:ln>
                  <a:noFill/>
                </a:ln>
                <a:solidFill>
                  <a:prstClr val="black"/>
                </a:solidFill>
                <a:effectLst/>
                <a:uLnTx/>
                <a:uFillTx/>
                <a:latin typeface="Source Sans Pro"/>
                <a:ea typeface="+mn-ea"/>
                <a:cs typeface="+mn-cs"/>
              </a:rPr>
              <a:t> Viikoittain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Kesto:</a:t>
            </a:r>
            <a:r>
              <a:rPr lang="fi-FI" sz="1200" dirty="0">
                <a:solidFill>
                  <a:prstClr val="black"/>
                </a:solidFill>
                <a:latin typeface="Source Sans Pro"/>
              </a:rPr>
              <a:t> 5–15 minuuttia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Yksin vai yhdessä</a:t>
            </a:r>
            <a:r>
              <a:rPr lang="fi-FI" sz="1200" b="1" dirty="0">
                <a:solidFill>
                  <a:prstClr val="black"/>
                </a:solidFill>
                <a:latin typeface="Source Sans Pro"/>
              </a:rPr>
              <a:t>:</a:t>
            </a:r>
            <a:r>
              <a:rPr lang="fi-FI" sz="1200" dirty="0">
                <a:solidFill>
                  <a:prstClr val="black"/>
                </a:solidFill>
                <a:latin typeface="Source Sans Pro"/>
              </a:rPr>
              <a:t> Yksin tai yhdessä</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Aktiviteetin taso (1–3): </a:t>
            </a:r>
            <a:r>
              <a:rPr lang="fi-FI" sz="1200" dirty="0">
                <a:solidFill>
                  <a:prstClr val="black"/>
                </a:solidFill>
                <a:latin typeface="Source Sans Pro"/>
              </a:rPr>
              <a:t>1</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9" name="TextBox 8">
            <a:extLst>
              <a:ext uri="{FF2B5EF4-FFF2-40B4-BE49-F238E27FC236}">
                <a16:creationId xmlns:a16="http://schemas.microsoft.com/office/drawing/2014/main" id="{842D9562-7341-F941-FA2A-656DD5658F15}"/>
              </a:ext>
            </a:extLst>
          </p:cNvPr>
          <p:cNvSpPr txBox="1"/>
          <p:nvPr/>
        </p:nvSpPr>
        <p:spPr>
          <a:xfrm>
            <a:off x="5670733" y="1369623"/>
            <a:ext cx="5940056" cy="2769989"/>
          </a:xfrm>
          <a:prstGeom prst="rect">
            <a:avLst/>
          </a:prstGeom>
          <a:noFill/>
        </p:spPr>
        <p:txBody>
          <a:bodyPr wrap="square" rtlCol="0">
            <a:spAutoFit/>
          </a:bodyPr>
          <a:lstStyle/>
          <a:p>
            <a:pPr marL="0" marR="0" lvl="0" indent="0" algn="l" defTabSz="914400" rtl="0" eaLnBrk="1" fontAlgn="auto" latinLnBrk="0" hangingPunct="1">
              <a:spcBef>
                <a:spcPts val="600"/>
              </a:spcBef>
              <a:spcAft>
                <a:spcPts val="0"/>
              </a:spcAft>
              <a:buClrTx/>
              <a:buSzTx/>
              <a:buFontTx/>
              <a:buNone/>
              <a:tabLst/>
              <a:defRPr/>
            </a:pPr>
            <a:r>
              <a:rPr lang="fi-FI" sz="1200" b="1" dirty="0">
                <a:solidFill>
                  <a:prstClr val="black"/>
                </a:solidFill>
                <a:latin typeface="Source Sans Pro"/>
              </a:rPr>
              <a:t>OHJEET OPETTAJALLE</a:t>
            </a:r>
          </a:p>
          <a:p>
            <a:pPr>
              <a:spcBef>
                <a:spcPts val="600"/>
              </a:spcBef>
              <a:defRPr/>
            </a:pPr>
            <a:r>
              <a:rPr kumimoji="0" lang="fi-FI" sz="1200" b="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Tervetuloa seikkailemaan viidakkoon! Salaliiketeorian v</a:t>
            </a:r>
            <a:r>
              <a:rPr lang="fi-FI" sz="1200" dirty="0">
                <a:solidFill>
                  <a:prstClr val="black"/>
                </a:solidFill>
                <a:latin typeface="Source Sans Pro" panose="020B0503030403020204" pitchFamily="34" charset="0"/>
                <a:ea typeface="Source Sans Pro" panose="020B0503030403020204" pitchFamily="34" charset="0"/>
              </a:rPr>
              <a:t>ideoilla </a:t>
            </a:r>
            <a:r>
              <a:rPr kumimoji="0" lang="fi-FI" sz="1200" b="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MotoriikkaMiikka esittele päivän tehtävän, joka tehdään Miikan opastuksella videota katsellessa. Videon voi näyttää oppilaille siinä välissä oppituntia, kun tuntuu, että pieni liikunnallinen tauko olisi paikallaan. Jokainen oppilas toteuttaa liikkeitä omalla paikallaan.</a:t>
            </a:r>
            <a:endParaRPr lang="fi-FI" sz="1200" dirty="0">
              <a:solidFill>
                <a:prstClr val="black"/>
              </a:solidFill>
              <a:latin typeface="Source Sans Pro" panose="020B0503030403020204" pitchFamily="34" charset="0"/>
              <a:ea typeface="Source Sans Pro" panose="020B0503030403020204" pitchFamily="34" charset="0"/>
            </a:endParaRPr>
          </a:p>
          <a:p>
            <a:pPr>
              <a:spcBef>
                <a:spcPts val="600"/>
              </a:spcBef>
              <a:defRPr/>
            </a:pPr>
            <a:endParaRPr kumimoji="0" lang="fi-FI" sz="1200" b="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endParaRPr>
          </a:p>
          <a:p>
            <a:pPr>
              <a:spcBef>
                <a:spcPts val="600"/>
              </a:spcBef>
              <a:defRPr/>
            </a:pPr>
            <a:r>
              <a:rPr lang="fi-FI" sz="1200" dirty="0">
                <a:solidFill>
                  <a:prstClr val="black"/>
                </a:solidFill>
                <a:latin typeface="Source Sans Pro" panose="020B0503030403020204" pitchFamily="34" charset="0"/>
                <a:ea typeface="Source Sans Pro" panose="020B0503030403020204" pitchFamily="34" charset="0"/>
              </a:rPr>
              <a:t>Salaliiketeorian tehtävät löydät Liikkuvan koulun YouTube-kanavalta: </a:t>
            </a:r>
            <a:r>
              <a:rPr lang="fi-FI" sz="1200" dirty="0">
                <a:solidFill>
                  <a:prstClr val="black"/>
                </a:solidFill>
                <a:latin typeface="Source Sans Pro" panose="020B0503030403020204" pitchFamily="34" charset="0"/>
                <a:ea typeface="Source Sans Pro" panose="020B0503030403020204" pitchFamily="34" charset="0"/>
                <a:hlinkClick r:id="rId5"/>
              </a:rPr>
              <a:t>Salaliiketeoria 2024</a:t>
            </a:r>
            <a:r>
              <a:rPr lang="fi-FI" sz="1200" dirty="0">
                <a:solidFill>
                  <a:prstClr val="black"/>
                </a:solidFill>
                <a:latin typeface="Source Sans Pro"/>
              </a:rPr>
              <a:t>. </a:t>
            </a:r>
            <a:endParaRPr lang="fi-FI" sz="1200" dirty="0">
              <a:solidFill>
                <a:prstClr val="black"/>
              </a:solidFill>
              <a:latin typeface="Source Sans Pro" panose="020B0503030403020204" pitchFamily="34" charset="0"/>
              <a:ea typeface="Source Sans Pro" panose="020B0503030403020204" pitchFamily="34" charset="0"/>
            </a:endParaRPr>
          </a:p>
          <a:p>
            <a:pPr>
              <a:spcBef>
                <a:spcPts val="600"/>
              </a:spcBef>
              <a:defRPr/>
            </a:pPr>
            <a:r>
              <a:rPr kumimoji="0" lang="fi-FI" sz="1200" b="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Voitte kehitellä luokan kanssa myös omia liikkeitä päivän teeman mukaisesti. Kts. </a:t>
            </a:r>
            <a:r>
              <a:rPr lang="fi-FI" sz="1200" dirty="0">
                <a:solidFill>
                  <a:prstClr val="black"/>
                </a:solidFill>
                <a:latin typeface="Source Sans Pro" panose="020B0503030403020204" pitchFamily="34" charset="0"/>
                <a:ea typeface="Source Sans Pro" panose="020B0503030403020204" pitchFamily="34" charset="0"/>
                <a:hlinkClick r:id="rId6"/>
              </a:rPr>
              <a:t>o</a:t>
            </a:r>
            <a:r>
              <a:rPr kumimoji="0" lang="fi-FI" sz="1200" b="0" i="0" u="none" strike="noStrike" kern="1200" cap="none" spc="0" normalizeH="0" baseline="0" noProof="0" dirty="0" err="1">
                <a:ln>
                  <a:noFill/>
                </a:ln>
                <a:solidFill>
                  <a:prstClr val="black"/>
                </a:solidFill>
                <a:effectLst/>
                <a:uLnTx/>
                <a:uFillTx/>
                <a:latin typeface="Source Sans Pro" panose="020B0503030403020204" pitchFamily="34" charset="0"/>
                <a:ea typeface="Source Sans Pro" panose="020B0503030403020204" pitchFamily="34" charset="0"/>
                <a:hlinkClick r:id="rId6"/>
              </a:rPr>
              <a:t>pettajan</a:t>
            </a:r>
            <a:r>
              <a:rPr kumimoji="0" lang="fi-FI" sz="1200" b="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hlinkClick r:id="rId6"/>
              </a:rPr>
              <a:t> ohjeet</a:t>
            </a:r>
            <a:r>
              <a:rPr kumimoji="0" lang="fi-FI" sz="1200" b="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a:t>
            </a:r>
            <a:endParaRPr lang="fi-FI" sz="1200" dirty="0">
              <a:solidFill>
                <a:prstClr val="black"/>
              </a:solidFill>
              <a:latin typeface="Source Sans Pro" panose="020B0503030403020204" pitchFamily="34" charset="0"/>
              <a:ea typeface="Source Sans Pro" panose="020B0503030403020204" pitchFamily="34" charset="0"/>
            </a:endParaRPr>
          </a:p>
          <a:p>
            <a:pPr marL="0" marR="0" lvl="0" indent="0" algn="l" defTabSz="914400" rtl="0" eaLnBrk="1" fontAlgn="auto" latinLnBrk="0" hangingPunct="1">
              <a:spcBef>
                <a:spcPts val="600"/>
              </a:spcBef>
              <a:spcAft>
                <a:spcPts val="0"/>
              </a:spcAft>
              <a:buClrTx/>
              <a:buSzTx/>
              <a:buFontTx/>
              <a:buNone/>
              <a:tabLst/>
              <a:defRPr/>
            </a:pPr>
            <a:endParaRPr lang="fi-FI" sz="1200" dirty="0">
              <a:solidFill>
                <a:prstClr val="black"/>
              </a:solidFill>
              <a:latin typeface="Source Sans Pro" panose="020B0503030403020204" pitchFamily="34" charset="0"/>
              <a:ea typeface="Source Sans Pro" panose="020B0503030403020204" pitchFamily="34" charset="0"/>
            </a:endParaRPr>
          </a:p>
          <a:p>
            <a:pPr>
              <a:spcBef>
                <a:spcPts val="600"/>
              </a:spcBef>
              <a:defRPr/>
            </a:pPr>
            <a:r>
              <a:rPr kumimoji="0" lang="fi-FI" sz="1200" i="0" u="none" strike="noStrike" kern="1200" cap="none" spc="0" normalizeH="0" baseline="0" noProof="1">
                <a:ln>
                  <a:noFill/>
                </a:ln>
                <a:solidFill>
                  <a:prstClr val="black"/>
                </a:solidFill>
                <a:effectLst/>
                <a:uLnTx/>
                <a:uFillTx/>
                <a:latin typeface="Source Sans Pro"/>
                <a:ea typeface="+mn-ea"/>
                <a:cs typeface="+mn-cs"/>
              </a:rPr>
              <a:t>Salaliiketeoria on Liikkuvan koulun liikettä lis</a:t>
            </a:r>
            <a:r>
              <a:rPr lang="fi-FI" sz="1200" noProof="1">
                <a:solidFill>
                  <a:prstClr val="black"/>
                </a:solidFill>
                <a:latin typeface="Source Sans Pro"/>
              </a:rPr>
              <a:t>äävä kampanja, joka toteutetaan keväisin.</a:t>
            </a:r>
            <a:r>
              <a:rPr lang="fi-FI" sz="1200" dirty="0">
                <a:solidFill>
                  <a:prstClr val="black"/>
                </a:solidFill>
                <a:latin typeface="Source Sans Pro"/>
              </a:rPr>
              <a:t> </a:t>
            </a:r>
            <a:r>
              <a:rPr kumimoji="0" lang="fi-FI" sz="1200" b="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Salaliiketeorian videoita voi hyödyntää ajankohdasta riippumatta. </a:t>
            </a:r>
            <a:endParaRPr lang="fi-FI" sz="1200" dirty="0">
              <a:solidFill>
                <a:prstClr val="black"/>
              </a:solidFill>
              <a:latin typeface="Source Sans Pro"/>
            </a:endParaRPr>
          </a:p>
        </p:txBody>
      </p:sp>
      <p:sp>
        <p:nvSpPr>
          <p:cNvPr id="5" name="TextBox 3">
            <a:extLst>
              <a:ext uri="{FF2B5EF4-FFF2-40B4-BE49-F238E27FC236}">
                <a16:creationId xmlns:a16="http://schemas.microsoft.com/office/drawing/2014/main" id="{27ED31FE-D2E9-8F1C-4651-A1E836892018}"/>
              </a:ext>
            </a:extLst>
          </p:cNvPr>
          <p:cNvSpPr txBox="1"/>
          <p:nvPr/>
        </p:nvSpPr>
        <p:spPr>
          <a:xfrm>
            <a:off x="5670733" y="6231374"/>
            <a:ext cx="6208312"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0" i="0" u="none" strike="noStrike" kern="1200" cap="none" spc="0" normalizeH="0" baseline="0" dirty="0">
                <a:ln>
                  <a:noFill/>
                </a:ln>
                <a:solidFill>
                  <a:prstClr val="black"/>
                </a:solidFill>
                <a:effectLst/>
                <a:uLnTx/>
                <a:uFillTx/>
                <a:latin typeface="Source Sans Pro"/>
                <a:ea typeface="+mn-ea"/>
                <a:cs typeface="+mn-cs"/>
              </a:rPr>
              <a:t>Lähde: </a:t>
            </a:r>
            <a:r>
              <a:rPr lang="fi-FI" sz="1200" dirty="0">
                <a:solidFill>
                  <a:prstClr val="black"/>
                </a:solidFill>
                <a:latin typeface="Source Sans Pro"/>
                <a:hlinkClick r:id="rId7"/>
              </a:rPr>
              <a:t>www.liikkuvakoulu.fi</a:t>
            </a:r>
            <a:r>
              <a:rPr lang="fi-FI" sz="1200" dirty="0">
                <a:solidFill>
                  <a:prstClr val="black"/>
                </a:solidFill>
                <a:latin typeface="Source Sans Pro"/>
              </a:rPr>
              <a:t>  </a:t>
            </a:r>
          </a:p>
        </p:txBody>
      </p:sp>
    </p:spTree>
    <p:extLst>
      <p:ext uri="{BB962C8B-B14F-4D97-AF65-F5344CB8AC3E}">
        <p14:creationId xmlns:p14="http://schemas.microsoft.com/office/powerpoint/2010/main" val="31747334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6C0C47-35AC-C52B-E440-9ECEF34FF317}"/>
            </a:ext>
          </a:extLst>
        </p:cNvPr>
        <p:cNvGrpSpPr/>
        <p:nvPr/>
      </p:nvGrpSpPr>
      <p:grpSpPr>
        <a:xfrm>
          <a:off x="0" y="0"/>
          <a:ext cx="0" cy="0"/>
          <a:chOff x="0" y="0"/>
          <a:chExt cx="0" cy="0"/>
        </a:xfrm>
      </p:grpSpPr>
      <p:pic>
        <p:nvPicPr>
          <p:cNvPr id="2" name="Picture 2" descr="SchoolWell-hankkeen logo.">
            <a:extLst>
              <a:ext uri="{FF2B5EF4-FFF2-40B4-BE49-F238E27FC236}">
                <a16:creationId xmlns:a16="http://schemas.microsoft.com/office/drawing/2014/main" id="{8F5BCF5A-3371-4E4F-47B9-76C3A4091E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7480" y="107273"/>
            <a:ext cx="1151599" cy="1155438"/>
          </a:xfrm>
          <a:prstGeom prst="rect">
            <a:avLst/>
          </a:prstGeom>
        </p:spPr>
      </p:pic>
      <p:sp>
        <p:nvSpPr>
          <p:cNvPr id="4" name="Otsikko 1">
            <a:extLst>
              <a:ext uri="{FF2B5EF4-FFF2-40B4-BE49-F238E27FC236}">
                <a16:creationId xmlns:a16="http://schemas.microsoft.com/office/drawing/2014/main" id="{316C51E2-FCB9-9E3F-464C-B1E25E77734D}"/>
              </a:ext>
            </a:extLst>
          </p:cNvPr>
          <p:cNvSpPr txBox="1">
            <a:spLocks noGrp="1"/>
          </p:cNvSpPr>
          <p:nvPr>
            <p:ph type="title" idx="4294967295"/>
          </p:nvPr>
        </p:nvSpPr>
        <p:spPr>
          <a:xfrm>
            <a:off x="2075283" y="286910"/>
            <a:ext cx="8038530" cy="5031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i-FI" sz="3200" b="1" i="0" u="none" strike="noStrike" kern="1200" cap="none" spc="0" normalizeH="0" baseline="0" noProof="0" dirty="0">
                <a:ln>
                  <a:noFill/>
                </a:ln>
                <a:solidFill>
                  <a:schemeClr val="tx1"/>
                </a:solidFill>
                <a:effectLst/>
                <a:uLnTx/>
                <a:uFillTx/>
                <a:latin typeface="Source Sans Pro" panose="020B0503030403020204" pitchFamily="34" charset="0"/>
                <a:ea typeface="Source Sans Pro" panose="020B0503030403020204" pitchFamily="34" charset="0"/>
                <a:cs typeface="+mj-cs"/>
              </a:rPr>
              <a:t>Aivobreikit</a:t>
            </a:r>
          </a:p>
        </p:txBody>
      </p:sp>
      <p:sp>
        <p:nvSpPr>
          <p:cNvPr id="13" name="TextBox 12">
            <a:extLst>
              <a:ext uri="{FF2B5EF4-FFF2-40B4-BE49-F238E27FC236}">
                <a16:creationId xmlns:a16="http://schemas.microsoft.com/office/drawing/2014/main" id="{308363D1-D9C5-515D-B9FA-7CE92736B616}"/>
              </a:ext>
            </a:extLst>
          </p:cNvPr>
          <p:cNvSpPr txBox="1"/>
          <p:nvPr/>
        </p:nvSpPr>
        <p:spPr>
          <a:xfrm>
            <a:off x="1704861" y="739491"/>
            <a:ext cx="8779374" cy="307777"/>
          </a:xfrm>
          <a:prstGeom prst="rect">
            <a:avLst/>
          </a:prstGeom>
          <a:noFill/>
        </p:spPr>
        <p:txBody>
          <a:bodyPr wrap="square" rtlCol="0">
            <a:spAutoFit/>
          </a:bodyPr>
          <a:lstStyle/>
          <a:p>
            <a:pPr algn="ctr">
              <a:defRPr/>
            </a:pPr>
            <a:r>
              <a:rPr lang="fi-FI" sz="1400" noProof="1">
                <a:solidFill>
                  <a:prstClr val="black"/>
                </a:solidFill>
                <a:latin typeface="Source Sans Pro"/>
              </a:rPr>
              <a:t>Aivobreikit ovat hauskoja, videoituja tehtäviä oppituntien tauottamiseen.</a:t>
            </a:r>
            <a:endParaRPr kumimoji="0" lang="fi-FI" sz="1400" i="0" u="none" strike="noStrike" kern="1200" cap="none" spc="0" normalizeH="0" baseline="0" noProof="0" dirty="0">
              <a:ln>
                <a:noFill/>
              </a:ln>
              <a:solidFill>
                <a:prstClr val="black"/>
              </a:solidFill>
              <a:effectLst/>
              <a:uLnTx/>
              <a:uFillTx/>
              <a:latin typeface="Source Sans Pro"/>
              <a:ea typeface="+mn-ea"/>
              <a:cs typeface="+mn-cs"/>
            </a:endParaRPr>
          </a:p>
        </p:txBody>
      </p:sp>
      <p:pic>
        <p:nvPicPr>
          <p:cNvPr id="3" name="Symboli" descr="Kuva juoksuaskeleen ottavasta lenkkitossuisesta jalasta. Kuva viittaa liikkumista sisältävään interventioaktiviteettiin.">
            <a:extLst>
              <a:ext uri="{FF2B5EF4-FFF2-40B4-BE49-F238E27FC236}">
                <a16:creationId xmlns:a16="http://schemas.microsoft.com/office/drawing/2014/main" id="{A4234CB8-A6F5-EF4D-81B7-C63BDAD90B9A}"/>
              </a:ext>
            </a:extLst>
          </p:cNvPr>
          <p:cNvPicPr>
            <a:picLocks noChangeAspect="1"/>
          </p:cNvPicPr>
          <p:nvPr/>
        </p:nvPicPr>
        <p:blipFill>
          <a:blip r:embed="rId4">
            <a:extLst>
              <a:ext uri="{28A0092B-C50C-407E-A947-70E740481C1C}">
                <a14:useLocalDpi xmlns:a14="http://schemas.microsoft.com/office/drawing/2010/main" val="0"/>
              </a:ext>
            </a:extLst>
          </a:blip>
          <a:srcRect l="17169" t="6478" r="8938" b="7532"/>
          <a:stretch/>
        </p:blipFill>
        <p:spPr>
          <a:xfrm>
            <a:off x="10731298" y="285017"/>
            <a:ext cx="1113222" cy="960426"/>
          </a:xfrm>
          <a:prstGeom prst="rect">
            <a:avLst/>
          </a:prstGeom>
        </p:spPr>
      </p:pic>
      <p:sp>
        <p:nvSpPr>
          <p:cNvPr id="12" name="Osa-alue">
            <a:extLst>
              <a:ext uri="{FF2B5EF4-FFF2-40B4-BE49-F238E27FC236}">
                <a16:creationId xmlns:a16="http://schemas.microsoft.com/office/drawing/2014/main" id="{71159E96-793C-6D70-1C64-8836480BEA11}"/>
              </a:ext>
              <a:ext uri="{C183D7F6-B498-43B3-948B-1728B52AA6E4}">
                <adec:decorative xmlns:adec="http://schemas.microsoft.com/office/drawing/2017/decorative" val="0"/>
              </a:ext>
            </a:extLst>
          </p:cNvPr>
          <p:cNvSpPr txBox="1"/>
          <p:nvPr/>
        </p:nvSpPr>
        <p:spPr>
          <a:xfrm>
            <a:off x="10525561" y="1215299"/>
            <a:ext cx="1484923" cy="276999"/>
          </a:xfrm>
          <a:prstGeom prst="rect">
            <a:avLst/>
          </a:prstGeom>
          <a:noFill/>
        </p:spPr>
        <p:txBody>
          <a:bodyPr wrap="square" rtlCol="0">
            <a:spAutoFit/>
          </a:bodyPr>
          <a:lstStyle/>
          <a:p>
            <a:pPr algn="ctr"/>
            <a:r>
              <a:rPr lang="fi-FI" sz="1200" dirty="0">
                <a:latin typeface="Cambria" panose="02040503050406030204" pitchFamily="18" charset="0"/>
                <a:ea typeface="Source Sans Pro" panose="020B0503030403020204" pitchFamily="34" charset="0"/>
              </a:rPr>
              <a:t>Liikkuminen</a:t>
            </a:r>
          </a:p>
        </p:txBody>
      </p:sp>
      <p:sp>
        <p:nvSpPr>
          <p:cNvPr id="14" name="Symbolin reunukset (koriste)" descr="Symbolin reunukset">
            <a:extLst>
              <a:ext uri="{FF2B5EF4-FFF2-40B4-BE49-F238E27FC236}">
                <a16:creationId xmlns:a16="http://schemas.microsoft.com/office/drawing/2014/main" id="{802513A8-4DB2-CCA5-399D-25CA570EA06A}"/>
              </a:ext>
              <a:ext uri="{C183D7F6-B498-43B3-948B-1728B52AA6E4}">
                <adec:decorative xmlns:adec="http://schemas.microsoft.com/office/drawing/2017/decorative" val="0"/>
              </a:ext>
            </a:extLst>
          </p:cNvPr>
          <p:cNvSpPr/>
          <p:nvPr/>
        </p:nvSpPr>
        <p:spPr>
          <a:xfrm>
            <a:off x="10638556" y="239477"/>
            <a:ext cx="1258934" cy="1246373"/>
          </a:xfrm>
          <a:custGeom>
            <a:avLst/>
            <a:gdLst>
              <a:gd name="connsiteX0" fmla="*/ 0 w 1258934"/>
              <a:gd name="connsiteY0" fmla="*/ 0 h 1246373"/>
              <a:gd name="connsiteX1" fmla="*/ 407055 w 1258934"/>
              <a:gd name="connsiteY1" fmla="*/ 0 h 1246373"/>
              <a:gd name="connsiteX2" fmla="*/ 788932 w 1258934"/>
              <a:gd name="connsiteY2" fmla="*/ 0 h 1246373"/>
              <a:gd name="connsiteX3" fmla="*/ 1258934 w 1258934"/>
              <a:gd name="connsiteY3" fmla="*/ 0 h 1246373"/>
              <a:gd name="connsiteX4" fmla="*/ 1258934 w 1258934"/>
              <a:gd name="connsiteY4" fmla="*/ 402994 h 1246373"/>
              <a:gd name="connsiteX5" fmla="*/ 1258934 w 1258934"/>
              <a:gd name="connsiteY5" fmla="*/ 793524 h 1246373"/>
              <a:gd name="connsiteX6" fmla="*/ 1258934 w 1258934"/>
              <a:gd name="connsiteY6" fmla="*/ 1246373 h 1246373"/>
              <a:gd name="connsiteX7" fmla="*/ 839289 w 1258934"/>
              <a:gd name="connsiteY7" fmla="*/ 1246373 h 1246373"/>
              <a:gd name="connsiteX8" fmla="*/ 394466 w 1258934"/>
              <a:gd name="connsiteY8" fmla="*/ 1246373 h 1246373"/>
              <a:gd name="connsiteX9" fmla="*/ 0 w 1258934"/>
              <a:gd name="connsiteY9" fmla="*/ 1246373 h 1246373"/>
              <a:gd name="connsiteX10" fmla="*/ 0 w 1258934"/>
              <a:gd name="connsiteY10" fmla="*/ 830915 h 1246373"/>
              <a:gd name="connsiteX11" fmla="*/ 0 w 1258934"/>
              <a:gd name="connsiteY11" fmla="*/ 427921 h 1246373"/>
              <a:gd name="connsiteX12" fmla="*/ 0 w 1258934"/>
              <a:gd name="connsiteY12" fmla="*/ 0 h 124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8934" h="1246373" extrusionOk="0">
                <a:moveTo>
                  <a:pt x="0" y="0"/>
                </a:moveTo>
                <a:cubicBezTo>
                  <a:pt x="155559" y="-10475"/>
                  <a:pt x="248430" y="44533"/>
                  <a:pt x="407055" y="0"/>
                </a:cubicBezTo>
                <a:cubicBezTo>
                  <a:pt x="565681" y="-44533"/>
                  <a:pt x="655147" y="11629"/>
                  <a:pt x="788932" y="0"/>
                </a:cubicBezTo>
                <a:cubicBezTo>
                  <a:pt x="922717" y="-11629"/>
                  <a:pt x="1025963" y="4374"/>
                  <a:pt x="1258934" y="0"/>
                </a:cubicBezTo>
                <a:cubicBezTo>
                  <a:pt x="1304881" y="85600"/>
                  <a:pt x="1229408" y="306812"/>
                  <a:pt x="1258934" y="402994"/>
                </a:cubicBezTo>
                <a:cubicBezTo>
                  <a:pt x="1288460" y="499176"/>
                  <a:pt x="1238459" y="601126"/>
                  <a:pt x="1258934" y="793524"/>
                </a:cubicBezTo>
                <a:cubicBezTo>
                  <a:pt x="1279409" y="985922"/>
                  <a:pt x="1244854" y="1148916"/>
                  <a:pt x="1258934" y="1246373"/>
                </a:cubicBezTo>
                <a:cubicBezTo>
                  <a:pt x="1089085" y="1287420"/>
                  <a:pt x="1035653" y="1243257"/>
                  <a:pt x="839289" y="1246373"/>
                </a:cubicBezTo>
                <a:cubicBezTo>
                  <a:pt x="642926" y="1249489"/>
                  <a:pt x="538760" y="1229300"/>
                  <a:pt x="394466" y="1246373"/>
                </a:cubicBezTo>
                <a:cubicBezTo>
                  <a:pt x="250172" y="1263446"/>
                  <a:pt x="173148" y="1227647"/>
                  <a:pt x="0" y="1246373"/>
                </a:cubicBezTo>
                <a:cubicBezTo>
                  <a:pt x="-23313" y="1054276"/>
                  <a:pt x="20776" y="929286"/>
                  <a:pt x="0" y="830915"/>
                </a:cubicBezTo>
                <a:cubicBezTo>
                  <a:pt x="-20776" y="732544"/>
                  <a:pt x="24648" y="523774"/>
                  <a:pt x="0" y="427921"/>
                </a:cubicBezTo>
                <a:cubicBezTo>
                  <a:pt x="-24648" y="332068"/>
                  <a:pt x="23822" y="115617"/>
                  <a:pt x="0" y="0"/>
                </a:cubicBezTo>
                <a:close/>
              </a:path>
            </a:pathLst>
          </a:custGeom>
          <a:noFill/>
          <a:ln>
            <a:solidFill>
              <a:schemeClr val="accent4">
                <a:lumMod val="75000"/>
              </a:schemeClr>
            </a:solidFill>
            <a:prstDash val="solid"/>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descr="Tekstin taustaväri on vihreä. Vihreä väri vastaa aktiviteetin tasoa 1.">
            <a:extLst>
              <a:ext uri="{FF2B5EF4-FFF2-40B4-BE49-F238E27FC236}">
                <a16:creationId xmlns:a16="http://schemas.microsoft.com/office/drawing/2014/main" id="{798438BD-E4E7-88D2-AC8D-7CDF71840182}"/>
              </a:ext>
            </a:extLst>
          </p:cNvPr>
          <p:cNvSpPr txBox="1"/>
          <p:nvPr/>
        </p:nvSpPr>
        <p:spPr>
          <a:xfrm>
            <a:off x="407874" y="1337031"/>
            <a:ext cx="4992385" cy="5171342"/>
          </a:xfrm>
          <a:prstGeom prst="rect">
            <a:avLst/>
          </a:prstGeom>
          <a:solidFill>
            <a:srgbClr val="A4D17D"/>
          </a:solidFill>
          <a:ln>
            <a:solidFill>
              <a:schemeClr val="accent6">
                <a:lumMod val="60000"/>
                <a:lumOff val="4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Source Sans Pro"/>
              <a:ea typeface="+mn-ea"/>
              <a:cs typeface="+mn-cs"/>
            </a:endParaRPr>
          </a:p>
        </p:txBody>
      </p:sp>
      <p:sp>
        <p:nvSpPr>
          <p:cNvPr id="10" name="Tekstiruutu 9">
            <a:extLst>
              <a:ext uri="{FF2B5EF4-FFF2-40B4-BE49-F238E27FC236}">
                <a16:creationId xmlns:a16="http://schemas.microsoft.com/office/drawing/2014/main" id="{C071AA59-C9B4-1924-5950-9F9FD172A136}"/>
              </a:ext>
            </a:extLst>
          </p:cNvPr>
          <p:cNvSpPr txBox="1"/>
          <p:nvPr/>
        </p:nvSpPr>
        <p:spPr>
          <a:xfrm>
            <a:off x="544530" y="1526468"/>
            <a:ext cx="4554248" cy="4678204"/>
          </a:xfrm>
          <a:prstGeom prst="rect">
            <a:avLst/>
          </a:prstGeom>
          <a:noFill/>
        </p:spPr>
        <p:txBody>
          <a:bodyPr wrap="square" rtlCol="0">
            <a:spAutoFit/>
          </a:bodyPr>
          <a:lstStyle/>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Ala- vai yläkoulu</a:t>
            </a:r>
            <a:r>
              <a:rPr lang="fi-FI" sz="1200" b="1" dirty="0">
                <a:solidFill>
                  <a:prstClr val="black"/>
                </a:solidFill>
                <a:latin typeface="Source Sans Pro"/>
              </a:rPr>
              <a:t>:</a:t>
            </a:r>
            <a:r>
              <a:rPr lang="fi-FI" sz="1200" dirty="0">
                <a:solidFill>
                  <a:prstClr val="black"/>
                </a:solidFill>
                <a:latin typeface="Source Sans Pro"/>
              </a:rPr>
              <a:t> Yläkoulu</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Miksi:</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dirty="0">
                <a:latin typeface="Source Sans Pro" panose="020B0503030403020204" pitchFamily="34" charset="0"/>
                <a:ea typeface="Source Sans Pro" panose="020B0503030403020204" pitchFamily="34" charset="0"/>
              </a:rPr>
              <a:t>Taukoliikunta vaikuttaa positiivisesti tehtäviin keskittymiseen ja oppimiseen kiinnittymiseen. Jo yksittäisellä liikkumiskerralla on havaittu olevan välittömiä positiivisia vaikutuksia oppiainekohtaisiin oppimistuloksiin sekä kognitiiviseen toimintaan. </a:t>
            </a:r>
          </a:p>
          <a:p>
            <a:pPr>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Yhteys OPS:iin:</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kumimoji="0" lang="fi-FI" sz="1200" i="0" u="none" strike="noStrike" kern="1200" cap="none" spc="0" normalizeH="0" baseline="0" dirty="0">
                <a:ln>
                  <a:noFill/>
                </a:ln>
                <a:solidFill>
                  <a:prstClr val="black"/>
                </a:solidFill>
                <a:effectLst/>
                <a:uLnTx/>
                <a:uFillTx/>
                <a:latin typeface="Source Sans Pro" panose="020B0503030403020204" pitchFamily="34" charset="0"/>
                <a:ea typeface="Source Sans Pro" panose="020B0503030403020204" pitchFamily="34" charset="0"/>
                <a:cs typeface="+mn-cs"/>
              </a:rPr>
              <a:t>T</a:t>
            </a:r>
            <a:r>
              <a:rPr lang="fi-FI" sz="1200" dirty="0">
                <a:latin typeface="Source Sans Pro" panose="020B0503030403020204" pitchFamily="34" charset="0"/>
                <a:ea typeface="Source Sans Pro" panose="020B0503030403020204" pitchFamily="34" charset="0"/>
              </a:rPr>
              <a:t>oimintakulttuurin kehittämistä ohjaavissa periaatteissa painotetaan hyvinvointia, vuorovaikutusta ja monipuolista työskentelyä. Liikkuminen on kirjattu edellä mainittuja periaatteita tukevana tekijänä. Lisäksi työtavoissa painotetaan kokemuksellisia ja toiminnallisia työtapoja, sekä eri aistien käyttöä ja liikkumista lisäämään elämyksellisyyttä ja vahvistamaan motivaatiota. (POPS 2014, Luku 4) </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Missä tilanteessa</a:t>
            </a:r>
            <a:r>
              <a:rPr lang="fi-FI" sz="1200" b="1" dirty="0">
                <a:solidFill>
                  <a:prstClr val="black"/>
                </a:solidFill>
                <a:latin typeface="Source Sans Pro"/>
              </a:rPr>
              <a:t>: </a:t>
            </a:r>
            <a:r>
              <a:rPr lang="fi-FI" sz="1200" dirty="0">
                <a:solidFill>
                  <a:prstClr val="black"/>
                </a:solidFill>
                <a:latin typeface="Source Sans Pro"/>
              </a:rPr>
              <a:t>Oppitunneilla katkaisemaan paikallaanoloa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Kuinka usein:</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dirty="0">
                <a:solidFill>
                  <a:prstClr val="black"/>
                </a:solidFill>
                <a:latin typeface="Source Sans Pro"/>
              </a:rPr>
              <a:t>Viikoittain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Kesto:</a:t>
            </a:r>
            <a:r>
              <a:rPr lang="fi-FI" sz="1200" dirty="0">
                <a:solidFill>
                  <a:prstClr val="black"/>
                </a:solidFill>
                <a:latin typeface="Source Sans Pro"/>
              </a:rPr>
              <a:t> Noin 5 minuuttia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Yksin vai yhdessä</a:t>
            </a:r>
            <a:r>
              <a:rPr lang="fi-FI" sz="1200" b="1" dirty="0">
                <a:solidFill>
                  <a:prstClr val="black"/>
                </a:solidFill>
                <a:latin typeface="Source Sans Pro"/>
              </a:rPr>
              <a:t>:</a:t>
            </a:r>
            <a:r>
              <a:rPr lang="fi-FI" sz="1200" dirty="0">
                <a:solidFill>
                  <a:prstClr val="black"/>
                </a:solidFill>
                <a:latin typeface="Source Sans Pro"/>
              </a:rPr>
              <a:t> Yksin tai pareittain</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Aktiviteetin taso (1–3): </a:t>
            </a:r>
            <a:r>
              <a:rPr lang="fi-FI" sz="1200" dirty="0">
                <a:solidFill>
                  <a:prstClr val="black"/>
                </a:solidFill>
                <a:latin typeface="Source Sans Pro"/>
              </a:rPr>
              <a:t>1</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9" name="TextBox 8">
            <a:extLst>
              <a:ext uri="{FF2B5EF4-FFF2-40B4-BE49-F238E27FC236}">
                <a16:creationId xmlns:a16="http://schemas.microsoft.com/office/drawing/2014/main" id="{842D9562-7341-F941-FA2A-656DD5658F15}"/>
              </a:ext>
            </a:extLst>
          </p:cNvPr>
          <p:cNvSpPr txBox="1"/>
          <p:nvPr/>
        </p:nvSpPr>
        <p:spPr>
          <a:xfrm>
            <a:off x="5670733" y="1369623"/>
            <a:ext cx="5940056" cy="4231928"/>
          </a:xfrm>
          <a:prstGeom prst="rect">
            <a:avLst/>
          </a:prstGeom>
          <a:noFill/>
        </p:spPr>
        <p:txBody>
          <a:bodyPr wrap="square" rtlCol="0">
            <a:spAutoFit/>
          </a:bodyPr>
          <a:lstStyle/>
          <a:p>
            <a:pPr marL="0" marR="0" lvl="0" indent="0" algn="l" defTabSz="914400" rtl="0" eaLnBrk="1" fontAlgn="auto" latinLnBrk="0" hangingPunct="1">
              <a:spcBef>
                <a:spcPts val="600"/>
              </a:spcBef>
              <a:spcAft>
                <a:spcPts val="0"/>
              </a:spcAft>
              <a:buClrTx/>
              <a:buSzTx/>
              <a:buFontTx/>
              <a:buNone/>
              <a:tabLst/>
              <a:defRPr/>
            </a:pPr>
            <a:r>
              <a:rPr lang="fi-FI" sz="1200" b="1" dirty="0">
                <a:solidFill>
                  <a:prstClr val="black"/>
                </a:solidFill>
                <a:latin typeface="Source Sans Pro"/>
              </a:rPr>
              <a:t>OHJEET OPETTAJALLE</a:t>
            </a:r>
          </a:p>
          <a:p>
            <a:pPr marL="0" marR="0" lvl="0" indent="0" algn="l" defTabSz="914400" rtl="0" eaLnBrk="1" fontAlgn="auto" latinLnBrk="0" hangingPunct="1">
              <a:spcBef>
                <a:spcPts val="600"/>
              </a:spcBef>
              <a:spcAft>
                <a:spcPts val="0"/>
              </a:spcAft>
              <a:buClrTx/>
              <a:buSzTx/>
              <a:buFontTx/>
              <a:buNone/>
              <a:tabLst/>
              <a:defRPr/>
            </a:pPr>
            <a:r>
              <a:rPr kumimoji="0" lang="fi-FI" sz="1200" b="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Pidä aivobreikki! Smart </a:t>
            </a:r>
            <a:r>
              <a:rPr kumimoji="0" lang="fi-FI" sz="1200" b="0" i="0" u="none" strike="noStrike" kern="1200" cap="none" spc="0" normalizeH="0" baseline="0" noProof="1">
                <a:ln>
                  <a:noFill/>
                </a:ln>
                <a:solidFill>
                  <a:prstClr val="black"/>
                </a:solidFill>
                <a:effectLst/>
                <a:uLnTx/>
                <a:uFillTx/>
                <a:latin typeface="Source Sans Pro" panose="020B0503030403020204" pitchFamily="34" charset="0"/>
                <a:ea typeface="Source Sans Pro" panose="020B0503030403020204" pitchFamily="34" charset="0"/>
              </a:rPr>
              <a:t>Moves </a:t>
            </a:r>
            <a:r>
              <a:rPr kumimoji="0" lang="fi-FI" sz="1200" b="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a:t>
            </a:r>
            <a:r>
              <a:rPr lang="fi-FI" sz="1200" dirty="0">
                <a:solidFill>
                  <a:prstClr val="black"/>
                </a:solidFill>
                <a:latin typeface="Source Sans Pro" panose="020B0503030403020204" pitchFamily="34" charset="0"/>
                <a:ea typeface="Source Sans Pro" panose="020B0503030403020204" pitchFamily="34" charset="0"/>
              </a:rPr>
              <a:t>verkkosivuilta löydät kahdeksan hauskaa videoitua tehtävää oppituntien tauottamiseen. </a:t>
            </a:r>
          </a:p>
          <a:p>
            <a:pPr>
              <a:spcBef>
                <a:spcPts val="600"/>
              </a:spcBef>
              <a:defRPr/>
            </a:pPr>
            <a:r>
              <a:rPr kumimoji="0" lang="fi-FI" sz="1200" b="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Smart Movesin v</a:t>
            </a:r>
            <a:r>
              <a:rPr lang="fi-FI" sz="1200" dirty="0" err="1">
                <a:solidFill>
                  <a:prstClr val="black"/>
                </a:solidFill>
                <a:latin typeface="Source Sans Pro" panose="020B0503030403020204" pitchFamily="34" charset="0"/>
                <a:ea typeface="Source Sans Pro" panose="020B0503030403020204" pitchFamily="34" charset="0"/>
              </a:rPr>
              <a:t>almiit</a:t>
            </a:r>
            <a:r>
              <a:rPr lang="fi-FI" sz="1200" dirty="0">
                <a:solidFill>
                  <a:prstClr val="black"/>
                </a:solidFill>
                <a:latin typeface="Source Sans Pro" panose="020B0503030403020204" pitchFamily="34" charset="0"/>
                <a:ea typeface="Source Sans Pro" panose="020B0503030403020204" pitchFamily="34" charset="0"/>
              </a:rPr>
              <a:t> aivobreikkivideot ovat helppo tapa tauottaa oppitunteja. </a:t>
            </a:r>
            <a:r>
              <a:rPr kumimoji="0" lang="fi-FI" sz="1200" b="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Videon voi näyttää oppilaille siinä välissä oppituntia, kun tuntuu, että pieni aktiivinen tauko olisi paikallaan. Liikkeitä toteutetaan luokkatilassa omalla paikalla tai sen läheisyydessä.</a:t>
            </a:r>
            <a:endParaRPr lang="fi-FI" sz="1200" dirty="0">
              <a:solidFill>
                <a:prstClr val="black"/>
              </a:solidFill>
              <a:latin typeface="Source Sans Pro" panose="020B0503030403020204" pitchFamily="34" charset="0"/>
              <a:ea typeface="Source Sans Pro" panose="020B0503030403020204" pitchFamily="34" charset="0"/>
            </a:endParaRPr>
          </a:p>
          <a:p>
            <a:pPr marL="0" marR="0" lvl="0" indent="0" algn="l" defTabSz="914400" rtl="0" eaLnBrk="1" fontAlgn="auto" latinLnBrk="0" hangingPunct="1">
              <a:spcBef>
                <a:spcPts val="600"/>
              </a:spcBef>
              <a:spcAft>
                <a:spcPts val="0"/>
              </a:spcAft>
              <a:buClrTx/>
              <a:buSzTx/>
              <a:buFontTx/>
              <a:buNone/>
              <a:tabLst/>
              <a:defRPr/>
            </a:pPr>
            <a:endParaRPr kumimoji="0" lang="fi-FI" sz="1200" b="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endParaRPr>
          </a:p>
          <a:p>
            <a:pPr marL="0" marR="0" lvl="0" indent="0" algn="l" defTabSz="914400" rtl="0" eaLnBrk="1" fontAlgn="auto" latinLnBrk="0" hangingPunct="1">
              <a:spcBef>
                <a:spcPts val="600"/>
              </a:spcBef>
              <a:spcAft>
                <a:spcPts val="0"/>
              </a:spcAft>
              <a:buClrTx/>
              <a:buSzTx/>
              <a:buFontTx/>
              <a:buNone/>
              <a:tabLst/>
              <a:defRPr/>
            </a:pPr>
            <a:r>
              <a:rPr kumimoji="0" lang="fi-FI" sz="1200" b="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Valitse harjoitus:</a:t>
            </a:r>
          </a:p>
          <a:p>
            <a:pPr algn="l">
              <a:spcBef>
                <a:spcPts val="600"/>
              </a:spcBef>
            </a:pPr>
            <a:r>
              <a:rPr lang="fi-FI" sz="1200" dirty="0">
                <a:solidFill>
                  <a:srgbClr val="333333"/>
                </a:solidFill>
                <a:highlight>
                  <a:srgbClr val="FFFFFF"/>
                </a:highlight>
                <a:latin typeface="Source Sans Pro" panose="020B0503030403020204" pitchFamily="34" charset="0"/>
                <a:ea typeface="Source Sans Pro" panose="020B0503030403020204" pitchFamily="34" charset="0"/>
                <a:hlinkClick r:id="rId5"/>
              </a:rPr>
              <a:t>K</a:t>
            </a:r>
            <a:r>
              <a:rPr lang="fi-FI" sz="1200" b="0" i="0" u="none" strike="noStrike" dirty="0">
                <a:solidFill>
                  <a:srgbClr val="333333"/>
                </a:solidFill>
                <a:effectLst/>
                <a:highlight>
                  <a:srgbClr val="FFFFFF"/>
                </a:highlight>
                <a:latin typeface="Source Sans Pro" panose="020B0503030403020204" pitchFamily="34" charset="0"/>
                <a:ea typeface="Source Sans Pro" panose="020B0503030403020204" pitchFamily="34" charset="0"/>
                <a:hlinkClick r:id="rId5"/>
              </a:rPr>
              <a:t>äsillä</a:t>
            </a:r>
            <a:endParaRPr lang="fi-FI" sz="1200" b="0" i="0" dirty="0">
              <a:solidFill>
                <a:srgbClr val="333333"/>
              </a:solidFill>
              <a:effectLst/>
              <a:highlight>
                <a:srgbClr val="FFFFFF"/>
              </a:highlight>
              <a:latin typeface="Source Sans Pro" panose="020B0503030403020204" pitchFamily="34" charset="0"/>
              <a:ea typeface="Source Sans Pro" panose="020B0503030403020204" pitchFamily="34" charset="0"/>
            </a:endParaRPr>
          </a:p>
          <a:p>
            <a:pPr algn="l">
              <a:spcBef>
                <a:spcPts val="600"/>
              </a:spcBef>
            </a:pPr>
            <a:r>
              <a:rPr lang="fi-FI" sz="1200" dirty="0">
                <a:solidFill>
                  <a:srgbClr val="333333"/>
                </a:solidFill>
                <a:highlight>
                  <a:srgbClr val="FFFFFF"/>
                </a:highlight>
                <a:latin typeface="Source Sans Pro" panose="020B0503030403020204" pitchFamily="34" charset="0"/>
                <a:ea typeface="Source Sans Pro" panose="020B0503030403020204" pitchFamily="34" charset="0"/>
                <a:hlinkClick r:id="rId6"/>
              </a:rPr>
              <a:t>T</a:t>
            </a:r>
            <a:r>
              <a:rPr lang="fi-FI" sz="1200" b="0" i="0" u="none" strike="noStrike" dirty="0">
                <a:solidFill>
                  <a:srgbClr val="333333"/>
                </a:solidFill>
                <a:effectLst/>
                <a:highlight>
                  <a:srgbClr val="FFFFFF"/>
                </a:highlight>
                <a:latin typeface="Source Sans Pro" panose="020B0503030403020204" pitchFamily="34" charset="0"/>
                <a:ea typeface="Source Sans Pro" panose="020B0503030403020204" pitchFamily="34" charset="0"/>
                <a:hlinkClick r:id="rId6"/>
              </a:rPr>
              <a:t>aputukset</a:t>
            </a:r>
            <a:endParaRPr lang="fi-FI" sz="1200" b="0" i="0" dirty="0">
              <a:solidFill>
                <a:srgbClr val="333333"/>
              </a:solidFill>
              <a:effectLst/>
              <a:highlight>
                <a:srgbClr val="FFFFFF"/>
              </a:highlight>
              <a:latin typeface="Source Sans Pro" panose="020B0503030403020204" pitchFamily="34" charset="0"/>
              <a:ea typeface="Source Sans Pro" panose="020B0503030403020204" pitchFamily="34" charset="0"/>
            </a:endParaRPr>
          </a:p>
          <a:p>
            <a:pPr algn="l">
              <a:spcBef>
                <a:spcPts val="600"/>
              </a:spcBef>
            </a:pPr>
            <a:r>
              <a:rPr lang="fi-FI" sz="1200" dirty="0">
                <a:solidFill>
                  <a:srgbClr val="333333"/>
                </a:solidFill>
                <a:highlight>
                  <a:srgbClr val="FFFFFF"/>
                </a:highlight>
                <a:latin typeface="Source Sans Pro" panose="020B0503030403020204" pitchFamily="34" charset="0"/>
                <a:ea typeface="Source Sans Pro" panose="020B0503030403020204" pitchFamily="34" charset="0"/>
                <a:hlinkClick r:id="rId7"/>
              </a:rPr>
              <a:t>K</a:t>
            </a:r>
            <a:r>
              <a:rPr lang="fi-FI" sz="1200" b="0" i="0" u="none" strike="noStrike" dirty="0">
                <a:solidFill>
                  <a:srgbClr val="333333"/>
                </a:solidFill>
                <a:effectLst/>
                <a:highlight>
                  <a:srgbClr val="FFFFFF"/>
                </a:highlight>
                <a:latin typeface="Source Sans Pro" panose="020B0503030403020204" pitchFamily="34" charset="0"/>
                <a:ea typeface="Source Sans Pro" panose="020B0503030403020204" pitchFamily="34" charset="0"/>
                <a:hlinkClick r:id="rId7"/>
              </a:rPr>
              <a:t>ivi-paperi-sakset</a:t>
            </a:r>
            <a:endParaRPr lang="fi-FI" sz="1200" b="0" i="0" dirty="0">
              <a:solidFill>
                <a:srgbClr val="333333"/>
              </a:solidFill>
              <a:effectLst/>
              <a:highlight>
                <a:srgbClr val="FFFFFF"/>
              </a:highlight>
              <a:latin typeface="Source Sans Pro" panose="020B0503030403020204" pitchFamily="34" charset="0"/>
              <a:ea typeface="Source Sans Pro" panose="020B0503030403020204" pitchFamily="34" charset="0"/>
            </a:endParaRPr>
          </a:p>
          <a:p>
            <a:pPr algn="l">
              <a:spcBef>
                <a:spcPts val="600"/>
              </a:spcBef>
            </a:pPr>
            <a:r>
              <a:rPr lang="fi-FI" sz="1200" dirty="0">
                <a:solidFill>
                  <a:srgbClr val="333333"/>
                </a:solidFill>
                <a:highlight>
                  <a:srgbClr val="FFFFFF"/>
                </a:highlight>
                <a:latin typeface="Source Sans Pro" panose="020B0503030403020204" pitchFamily="34" charset="0"/>
                <a:ea typeface="Source Sans Pro" panose="020B0503030403020204" pitchFamily="34" charset="0"/>
                <a:hlinkClick r:id="rId8"/>
              </a:rPr>
              <a:t>S</a:t>
            </a:r>
            <a:r>
              <a:rPr lang="fi-FI" sz="1200" b="0" i="0" u="none" strike="noStrike" dirty="0">
                <a:solidFill>
                  <a:srgbClr val="333333"/>
                </a:solidFill>
                <a:effectLst/>
                <a:highlight>
                  <a:srgbClr val="FFFFFF"/>
                </a:highlight>
                <a:latin typeface="Source Sans Pro" panose="020B0503030403020204" pitchFamily="34" charset="0"/>
                <a:ea typeface="Source Sans Pro" panose="020B0503030403020204" pitchFamily="34" charset="0"/>
                <a:hlinkClick r:id="rId8"/>
              </a:rPr>
              <a:t>ormiluvut</a:t>
            </a:r>
            <a:endParaRPr lang="fi-FI" sz="1200" b="0" i="0" dirty="0">
              <a:solidFill>
                <a:srgbClr val="333333"/>
              </a:solidFill>
              <a:effectLst/>
              <a:highlight>
                <a:srgbClr val="FFFFFF"/>
              </a:highlight>
              <a:latin typeface="Source Sans Pro" panose="020B0503030403020204" pitchFamily="34" charset="0"/>
              <a:ea typeface="Source Sans Pro" panose="020B0503030403020204" pitchFamily="34" charset="0"/>
            </a:endParaRPr>
          </a:p>
          <a:p>
            <a:pPr algn="l">
              <a:spcBef>
                <a:spcPts val="600"/>
              </a:spcBef>
            </a:pPr>
            <a:r>
              <a:rPr lang="fi-FI" sz="1200" dirty="0">
                <a:solidFill>
                  <a:srgbClr val="333333"/>
                </a:solidFill>
                <a:highlight>
                  <a:srgbClr val="FFFFFF"/>
                </a:highlight>
                <a:latin typeface="Source Sans Pro" panose="020B0503030403020204" pitchFamily="34" charset="0"/>
                <a:ea typeface="Source Sans Pro" panose="020B0503030403020204" pitchFamily="34" charset="0"/>
                <a:hlinkClick r:id="rId9"/>
              </a:rPr>
              <a:t>K</a:t>
            </a:r>
            <a:r>
              <a:rPr lang="fi-FI" sz="1200" b="0" i="0" u="none" strike="noStrike" dirty="0">
                <a:solidFill>
                  <a:srgbClr val="333333"/>
                </a:solidFill>
                <a:effectLst/>
                <a:highlight>
                  <a:srgbClr val="FFFFFF"/>
                </a:highlight>
                <a:latin typeface="Source Sans Pro" panose="020B0503030403020204" pitchFamily="34" charset="0"/>
                <a:ea typeface="Source Sans Pro" panose="020B0503030403020204" pitchFamily="34" charset="0"/>
                <a:hlinkClick r:id="rId9"/>
              </a:rPr>
              <a:t>ämmen/kämmenselkä tanssit</a:t>
            </a:r>
            <a:endParaRPr lang="fi-FI" sz="1200" b="0" i="0" dirty="0">
              <a:solidFill>
                <a:srgbClr val="333333"/>
              </a:solidFill>
              <a:effectLst/>
              <a:highlight>
                <a:srgbClr val="FFFFFF"/>
              </a:highlight>
              <a:latin typeface="Source Sans Pro" panose="020B0503030403020204" pitchFamily="34" charset="0"/>
              <a:ea typeface="Source Sans Pro" panose="020B0503030403020204" pitchFamily="34" charset="0"/>
            </a:endParaRPr>
          </a:p>
          <a:p>
            <a:pPr algn="l">
              <a:spcBef>
                <a:spcPts val="600"/>
              </a:spcBef>
            </a:pPr>
            <a:r>
              <a:rPr lang="fi-FI" sz="1200" dirty="0">
                <a:solidFill>
                  <a:srgbClr val="333333"/>
                </a:solidFill>
                <a:highlight>
                  <a:srgbClr val="FFFFFF"/>
                </a:highlight>
                <a:latin typeface="Source Sans Pro" panose="020B0503030403020204" pitchFamily="34" charset="0"/>
                <a:ea typeface="Source Sans Pro" panose="020B0503030403020204" pitchFamily="34" charset="0"/>
                <a:hlinkClick r:id="rId10"/>
              </a:rPr>
              <a:t>Y</a:t>
            </a:r>
            <a:r>
              <a:rPr lang="fi-FI" sz="1200" b="0" i="0" u="none" strike="noStrike" dirty="0">
                <a:solidFill>
                  <a:srgbClr val="333333"/>
                </a:solidFill>
                <a:effectLst/>
                <a:highlight>
                  <a:srgbClr val="FFFFFF"/>
                </a:highlight>
                <a:latin typeface="Source Sans Pro" panose="020B0503030403020204" pitchFamily="34" charset="0"/>
                <a:ea typeface="Source Sans Pro" panose="020B0503030403020204" pitchFamily="34" charset="0"/>
                <a:hlinkClick r:id="rId10"/>
              </a:rPr>
              <a:t>y-kaa-koo</a:t>
            </a:r>
            <a:endParaRPr lang="fi-FI" sz="1200" b="0" i="0" dirty="0">
              <a:solidFill>
                <a:srgbClr val="333333"/>
              </a:solidFill>
              <a:effectLst/>
              <a:highlight>
                <a:srgbClr val="FFFFFF"/>
              </a:highlight>
              <a:latin typeface="Source Sans Pro" panose="020B0503030403020204" pitchFamily="34" charset="0"/>
              <a:ea typeface="Source Sans Pro" panose="020B0503030403020204" pitchFamily="34" charset="0"/>
            </a:endParaRPr>
          </a:p>
          <a:p>
            <a:pPr algn="l">
              <a:spcBef>
                <a:spcPts val="600"/>
              </a:spcBef>
            </a:pPr>
            <a:r>
              <a:rPr lang="fi-FI" sz="1200" dirty="0">
                <a:solidFill>
                  <a:srgbClr val="333333"/>
                </a:solidFill>
                <a:highlight>
                  <a:srgbClr val="FFFFFF"/>
                </a:highlight>
                <a:latin typeface="Source Sans Pro" panose="020B0503030403020204" pitchFamily="34" charset="0"/>
                <a:ea typeface="Source Sans Pro" panose="020B0503030403020204" pitchFamily="34" charset="0"/>
                <a:hlinkClick r:id="rId11"/>
              </a:rPr>
              <a:t>K</a:t>
            </a:r>
            <a:r>
              <a:rPr lang="fi-FI" sz="1200" b="0" i="0" u="none" strike="noStrike" dirty="0">
                <a:solidFill>
                  <a:srgbClr val="333333"/>
                </a:solidFill>
                <a:effectLst/>
                <a:highlight>
                  <a:srgbClr val="FFFFFF"/>
                </a:highlight>
                <a:latin typeface="Source Sans Pro" panose="020B0503030403020204" pitchFamily="34" charset="0"/>
                <a:ea typeface="Source Sans Pro" panose="020B0503030403020204" pitchFamily="34" charset="0"/>
                <a:hlinkClick r:id="rId11"/>
              </a:rPr>
              <a:t>osketa nenää ja korvaa</a:t>
            </a:r>
            <a:endParaRPr lang="fi-FI" sz="1200" b="0" i="0" dirty="0">
              <a:solidFill>
                <a:srgbClr val="333333"/>
              </a:solidFill>
              <a:effectLst/>
              <a:highlight>
                <a:srgbClr val="FFFFFF"/>
              </a:highlight>
              <a:latin typeface="Source Sans Pro" panose="020B0503030403020204" pitchFamily="34" charset="0"/>
              <a:ea typeface="Source Sans Pro" panose="020B0503030403020204" pitchFamily="34" charset="0"/>
            </a:endParaRPr>
          </a:p>
          <a:p>
            <a:pPr algn="l">
              <a:spcBef>
                <a:spcPts val="600"/>
              </a:spcBef>
            </a:pPr>
            <a:r>
              <a:rPr lang="fi-FI" sz="1200" b="0" i="0" u="none" strike="noStrike" dirty="0">
                <a:solidFill>
                  <a:srgbClr val="333333"/>
                </a:solidFill>
                <a:effectLst/>
                <a:highlight>
                  <a:srgbClr val="FFFFFF"/>
                </a:highlight>
                <a:latin typeface="Source Sans Pro" panose="020B0503030403020204" pitchFamily="34" charset="0"/>
                <a:ea typeface="Source Sans Pro" panose="020B0503030403020204" pitchFamily="34" charset="0"/>
                <a:hlinkClick r:id="rId12"/>
              </a:rPr>
              <a:t>Pysyykö paperi kämmenen päällä?</a:t>
            </a:r>
            <a:endParaRPr lang="fi-FI" sz="1200" b="0" i="0" dirty="0">
              <a:solidFill>
                <a:srgbClr val="333333"/>
              </a:solidFill>
              <a:effectLst/>
              <a:highlight>
                <a:srgbClr val="FFFFFF"/>
              </a:highlight>
              <a:latin typeface="Source Sans Pro" panose="020B0503030403020204" pitchFamily="34" charset="0"/>
              <a:ea typeface="Source Sans Pro" panose="020B0503030403020204" pitchFamily="34" charset="0"/>
            </a:endParaRPr>
          </a:p>
          <a:p>
            <a:pPr marL="0" marR="0" lvl="0" indent="0" algn="l" defTabSz="914400" rtl="0" eaLnBrk="1" fontAlgn="auto" latinLnBrk="0" hangingPunct="1">
              <a:spcBef>
                <a:spcPts val="600"/>
              </a:spcBef>
              <a:spcAft>
                <a:spcPts val="0"/>
              </a:spcAft>
              <a:buClrTx/>
              <a:buSzTx/>
              <a:buFontTx/>
              <a:buNone/>
              <a:tabLst/>
              <a:defRPr/>
            </a:pPr>
            <a:endParaRPr lang="fi-FI" sz="1200" dirty="0">
              <a:solidFill>
                <a:prstClr val="black"/>
              </a:solidFill>
              <a:latin typeface="Source Sans Pro"/>
            </a:endParaRPr>
          </a:p>
        </p:txBody>
      </p:sp>
      <p:sp>
        <p:nvSpPr>
          <p:cNvPr id="5" name="TextBox 3">
            <a:extLst>
              <a:ext uri="{FF2B5EF4-FFF2-40B4-BE49-F238E27FC236}">
                <a16:creationId xmlns:a16="http://schemas.microsoft.com/office/drawing/2014/main" id="{27ED31FE-D2E9-8F1C-4651-A1E836892018}"/>
              </a:ext>
            </a:extLst>
          </p:cNvPr>
          <p:cNvSpPr txBox="1"/>
          <p:nvPr/>
        </p:nvSpPr>
        <p:spPr>
          <a:xfrm>
            <a:off x="5670733" y="6231374"/>
            <a:ext cx="6208312"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0" i="0" u="none" strike="noStrike" kern="1200" cap="none" spc="0" normalizeH="0" baseline="0" dirty="0">
                <a:ln>
                  <a:noFill/>
                </a:ln>
                <a:solidFill>
                  <a:prstClr val="black"/>
                </a:solidFill>
                <a:effectLst/>
                <a:uLnTx/>
                <a:uFillTx/>
                <a:latin typeface="Source Sans Pro" panose="020B0503030403020204" pitchFamily="34" charset="0"/>
                <a:ea typeface="Source Sans Pro" panose="020B0503030403020204" pitchFamily="34" charset="0"/>
              </a:rPr>
              <a:t>Lähde: </a:t>
            </a:r>
            <a:r>
              <a:rPr kumimoji="0" lang="fi-FI" sz="1200" b="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hlinkClick r:id="rId13"/>
              </a:rPr>
              <a:t>www.smartm</a:t>
            </a:r>
            <a:r>
              <a:rPr lang="fi-FI" sz="1200" dirty="0">
                <a:solidFill>
                  <a:prstClr val="black"/>
                </a:solidFill>
                <a:latin typeface="Source Sans Pro" panose="020B0503030403020204" pitchFamily="34" charset="0"/>
                <a:ea typeface="Source Sans Pro" panose="020B0503030403020204" pitchFamily="34" charset="0"/>
                <a:hlinkClick r:id="rId13"/>
              </a:rPr>
              <a:t>oves.fi</a:t>
            </a:r>
            <a:r>
              <a:rPr lang="fi-FI" sz="1200" dirty="0">
                <a:solidFill>
                  <a:prstClr val="black"/>
                </a:solidFill>
                <a:latin typeface="Source Sans Pro" panose="020B0503030403020204" pitchFamily="34" charset="0"/>
                <a:ea typeface="Source Sans Pro" panose="020B0503030403020204" pitchFamily="34" charset="0"/>
              </a:rPr>
              <a:t> </a:t>
            </a:r>
          </a:p>
        </p:txBody>
      </p:sp>
    </p:spTree>
    <p:extLst>
      <p:ext uri="{BB962C8B-B14F-4D97-AF65-F5344CB8AC3E}">
        <p14:creationId xmlns:p14="http://schemas.microsoft.com/office/powerpoint/2010/main" val="3165438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6C0C47-35AC-C52B-E440-9ECEF34FF317}"/>
            </a:ext>
          </a:extLst>
        </p:cNvPr>
        <p:cNvGrpSpPr/>
        <p:nvPr/>
      </p:nvGrpSpPr>
      <p:grpSpPr>
        <a:xfrm>
          <a:off x="0" y="0"/>
          <a:ext cx="0" cy="0"/>
          <a:chOff x="0" y="0"/>
          <a:chExt cx="0" cy="0"/>
        </a:xfrm>
      </p:grpSpPr>
      <p:pic>
        <p:nvPicPr>
          <p:cNvPr id="2" name="Picture 2" descr="SchoolWell-hankkeen logo.">
            <a:extLst>
              <a:ext uri="{FF2B5EF4-FFF2-40B4-BE49-F238E27FC236}">
                <a16:creationId xmlns:a16="http://schemas.microsoft.com/office/drawing/2014/main" id="{DAEFB2DB-287E-7F13-4132-B9AA7B5A11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7480" y="107273"/>
            <a:ext cx="1151599" cy="1155438"/>
          </a:xfrm>
          <a:prstGeom prst="rect">
            <a:avLst/>
          </a:prstGeom>
        </p:spPr>
      </p:pic>
      <p:sp>
        <p:nvSpPr>
          <p:cNvPr id="4" name="Otsikko 1">
            <a:extLst>
              <a:ext uri="{FF2B5EF4-FFF2-40B4-BE49-F238E27FC236}">
                <a16:creationId xmlns:a16="http://schemas.microsoft.com/office/drawing/2014/main" id="{316C51E2-FCB9-9E3F-464C-B1E25E77734D}"/>
              </a:ext>
            </a:extLst>
          </p:cNvPr>
          <p:cNvSpPr txBox="1">
            <a:spLocks noGrp="1"/>
          </p:cNvSpPr>
          <p:nvPr>
            <p:ph type="title" idx="4294967295"/>
          </p:nvPr>
        </p:nvSpPr>
        <p:spPr>
          <a:xfrm>
            <a:off x="2075283" y="286910"/>
            <a:ext cx="8038530" cy="5031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i-FI" sz="3200" b="1" dirty="0">
                <a:latin typeface="Source Sans Pro" panose="020B0503030403020204" pitchFamily="34" charset="0"/>
                <a:ea typeface="Source Sans Pro" panose="020B0503030403020204" pitchFamily="34" charset="0"/>
              </a:rPr>
              <a:t>Taukojumppa</a:t>
            </a:r>
            <a:endParaRPr kumimoji="0" lang="fi-FI" sz="3200" b="1" i="0" u="none" strike="noStrike" kern="1200" cap="none" spc="0" normalizeH="0" baseline="0" noProof="0" dirty="0">
              <a:ln>
                <a:noFill/>
              </a:ln>
              <a:solidFill>
                <a:schemeClr val="tx1"/>
              </a:solidFill>
              <a:effectLst/>
              <a:uLnTx/>
              <a:uFillTx/>
              <a:latin typeface="Source Sans Pro" panose="020B0503030403020204" pitchFamily="34" charset="0"/>
              <a:ea typeface="Source Sans Pro" panose="020B0503030403020204" pitchFamily="34" charset="0"/>
              <a:cs typeface="+mj-cs"/>
            </a:endParaRPr>
          </a:p>
        </p:txBody>
      </p:sp>
      <p:sp>
        <p:nvSpPr>
          <p:cNvPr id="13" name="TextBox 12">
            <a:extLst>
              <a:ext uri="{FF2B5EF4-FFF2-40B4-BE49-F238E27FC236}">
                <a16:creationId xmlns:a16="http://schemas.microsoft.com/office/drawing/2014/main" id="{308363D1-D9C5-515D-B9FA-7CE92736B616}"/>
              </a:ext>
            </a:extLst>
          </p:cNvPr>
          <p:cNvSpPr txBox="1"/>
          <p:nvPr/>
        </p:nvSpPr>
        <p:spPr>
          <a:xfrm>
            <a:off x="1704861" y="739491"/>
            <a:ext cx="8779374" cy="307777"/>
          </a:xfrm>
          <a:prstGeom prst="rect">
            <a:avLst/>
          </a:prstGeom>
          <a:noFill/>
        </p:spPr>
        <p:txBody>
          <a:bodyPr wrap="square" rtlCol="0">
            <a:spAutoFit/>
          </a:bodyPr>
          <a:lstStyle/>
          <a:p>
            <a:pPr algn="ctr">
              <a:defRPr/>
            </a:pPr>
            <a:r>
              <a:rPr lang="fi-FI" sz="1400" noProof="1">
                <a:solidFill>
                  <a:prstClr val="black"/>
                </a:solidFill>
                <a:latin typeface="Source Sans Pro"/>
              </a:rPr>
              <a:t>Taukojumppavideoista löytyy valmiit ohjeet liikkeen lisäämiseen.</a:t>
            </a:r>
            <a:endParaRPr kumimoji="0" lang="fi-FI" sz="1400" i="0" u="none" strike="noStrike" kern="1200" cap="none" spc="0" normalizeH="0" baseline="0" noProof="0" dirty="0">
              <a:ln>
                <a:noFill/>
              </a:ln>
              <a:solidFill>
                <a:prstClr val="black"/>
              </a:solidFill>
              <a:effectLst/>
              <a:uLnTx/>
              <a:uFillTx/>
              <a:latin typeface="Source Sans Pro"/>
              <a:ea typeface="+mn-ea"/>
              <a:cs typeface="+mn-cs"/>
            </a:endParaRPr>
          </a:p>
        </p:txBody>
      </p:sp>
      <p:pic>
        <p:nvPicPr>
          <p:cNvPr id="3" name="Symboli" descr="Kuva juoksuaskeleen ottavasta lenkkitossuisesta jalasta. Kuva viittaa liikkumista sisältävään interventioaktiviteettiin.">
            <a:extLst>
              <a:ext uri="{FF2B5EF4-FFF2-40B4-BE49-F238E27FC236}">
                <a16:creationId xmlns:a16="http://schemas.microsoft.com/office/drawing/2014/main" id="{39203BF4-43E6-9E78-3AB2-B54FE31D0FA6}"/>
              </a:ext>
            </a:extLst>
          </p:cNvPr>
          <p:cNvPicPr>
            <a:picLocks noChangeAspect="1"/>
          </p:cNvPicPr>
          <p:nvPr/>
        </p:nvPicPr>
        <p:blipFill>
          <a:blip r:embed="rId4">
            <a:extLst>
              <a:ext uri="{28A0092B-C50C-407E-A947-70E740481C1C}">
                <a14:useLocalDpi xmlns:a14="http://schemas.microsoft.com/office/drawing/2010/main" val="0"/>
              </a:ext>
            </a:extLst>
          </a:blip>
          <a:srcRect l="17169" t="6478" r="8938" b="7532"/>
          <a:stretch/>
        </p:blipFill>
        <p:spPr>
          <a:xfrm>
            <a:off x="10731298" y="285017"/>
            <a:ext cx="1113222" cy="960426"/>
          </a:xfrm>
          <a:prstGeom prst="rect">
            <a:avLst/>
          </a:prstGeom>
        </p:spPr>
      </p:pic>
      <p:sp>
        <p:nvSpPr>
          <p:cNvPr id="12" name="Osa-alue">
            <a:extLst>
              <a:ext uri="{FF2B5EF4-FFF2-40B4-BE49-F238E27FC236}">
                <a16:creationId xmlns:a16="http://schemas.microsoft.com/office/drawing/2014/main" id="{E545CCB5-62C4-319A-28AA-1029B143EB35}"/>
              </a:ext>
              <a:ext uri="{C183D7F6-B498-43B3-948B-1728B52AA6E4}">
                <adec:decorative xmlns:adec="http://schemas.microsoft.com/office/drawing/2017/decorative" val="0"/>
              </a:ext>
            </a:extLst>
          </p:cNvPr>
          <p:cNvSpPr txBox="1"/>
          <p:nvPr/>
        </p:nvSpPr>
        <p:spPr>
          <a:xfrm>
            <a:off x="10525561" y="1215299"/>
            <a:ext cx="1484923" cy="276999"/>
          </a:xfrm>
          <a:prstGeom prst="rect">
            <a:avLst/>
          </a:prstGeom>
          <a:noFill/>
        </p:spPr>
        <p:txBody>
          <a:bodyPr wrap="square" rtlCol="0">
            <a:spAutoFit/>
          </a:bodyPr>
          <a:lstStyle/>
          <a:p>
            <a:pPr algn="ctr"/>
            <a:r>
              <a:rPr lang="fi-FI" sz="1200" dirty="0">
                <a:latin typeface="Cambria" panose="02040503050406030204" pitchFamily="18" charset="0"/>
                <a:ea typeface="Source Sans Pro" panose="020B0503030403020204" pitchFamily="34" charset="0"/>
              </a:rPr>
              <a:t>Liikkuminen</a:t>
            </a:r>
          </a:p>
        </p:txBody>
      </p:sp>
      <p:sp>
        <p:nvSpPr>
          <p:cNvPr id="14" name="Symbolin reunukset (koriste)" descr="Symbolin reunukset">
            <a:extLst>
              <a:ext uri="{FF2B5EF4-FFF2-40B4-BE49-F238E27FC236}">
                <a16:creationId xmlns:a16="http://schemas.microsoft.com/office/drawing/2014/main" id="{ED2C47D1-1C55-4EAA-14EC-F085C464D79F}"/>
              </a:ext>
              <a:ext uri="{C183D7F6-B498-43B3-948B-1728B52AA6E4}">
                <adec:decorative xmlns:adec="http://schemas.microsoft.com/office/drawing/2017/decorative" val="0"/>
              </a:ext>
            </a:extLst>
          </p:cNvPr>
          <p:cNvSpPr/>
          <p:nvPr/>
        </p:nvSpPr>
        <p:spPr>
          <a:xfrm>
            <a:off x="10638556" y="239477"/>
            <a:ext cx="1258934" cy="1246373"/>
          </a:xfrm>
          <a:custGeom>
            <a:avLst/>
            <a:gdLst>
              <a:gd name="connsiteX0" fmla="*/ 0 w 1258934"/>
              <a:gd name="connsiteY0" fmla="*/ 0 h 1246373"/>
              <a:gd name="connsiteX1" fmla="*/ 407055 w 1258934"/>
              <a:gd name="connsiteY1" fmla="*/ 0 h 1246373"/>
              <a:gd name="connsiteX2" fmla="*/ 788932 w 1258934"/>
              <a:gd name="connsiteY2" fmla="*/ 0 h 1246373"/>
              <a:gd name="connsiteX3" fmla="*/ 1258934 w 1258934"/>
              <a:gd name="connsiteY3" fmla="*/ 0 h 1246373"/>
              <a:gd name="connsiteX4" fmla="*/ 1258934 w 1258934"/>
              <a:gd name="connsiteY4" fmla="*/ 402994 h 1246373"/>
              <a:gd name="connsiteX5" fmla="*/ 1258934 w 1258934"/>
              <a:gd name="connsiteY5" fmla="*/ 793524 h 1246373"/>
              <a:gd name="connsiteX6" fmla="*/ 1258934 w 1258934"/>
              <a:gd name="connsiteY6" fmla="*/ 1246373 h 1246373"/>
              <a:gd name="connsiteX7" fmla="*/ 839289 w 1258934"/>
              <a:gd name="connsiteY7" fmla="*/ 1246373 h 1246373"/>
              <a:gd name="connsiteX8" fmla="*/ 394466 w 1258934"/>
              <a:gd name="connsiteY8" fmla="*/ 1246373 h 1246373"/>
              <a:gd name="connsiteX9" fmla="*/ 0 w 1258934"/>
              <a:gd name="connsiteY9" fmla="*/ 1246373 h 1246373"/>
              <a:gd name="connsiteX10" fmla="*/ 0 w 1258934"/>
              <a:gd name="connsiteY10" fmla="*/ 830915 h 1246373"/>
              <a:gd name="connsiteX11" fmla="*/ 0 w 1258934"/>
              <a:gd name="connsiteY11" fmla="*/ 427921 h 1246373"/>
              <a:gd name="connsiteX12" fmla="*/ 0 w 1258934"/>
              <a:gd name="connsiteY12" fmla="*/ 0 h 124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8934" h="1246373" extrusionOk="0">
                <a:moveTo>
                  <a:pt x="0" y="0"/>
                </a:moveTo>
                <a:cubicBezTo>
                  <a:pt x="155559" y="-10475"/>
                  <a:pt x="248430" y="44533"/>
                  <a:pt x="407055" y="0"/>
                </a:cubicBezTo>
                <a:cubicBezTo>
                  <a:pt x="565681" y="-44533"/>
                  <a:pt x="655147" y="11629"/>
                  <a:pt x="788932" y="0"/>
                </a:cubicBezTo>
                <a:cubicBezTo>
                  <a:pt x="922717" y="-11629"/>
                  <a:pt x="1025963" y="4374"/>
                  <a:pt x="1258934" y="0"/>
                </a:cubicBezTo>
                <a:cubicBezTo>
                  <a:pt x="1304881" y="85600"/>
                  <a:pt x="1229408" y="306812"/>
                  <a:pt x="1258934" y="402994"/>
                </a:cubicBezTo>
                <a:cubicBezTo>
                  <a:pt x="1288460" y="499176"/>
                  <a:pt x="1238459" y="601126"/>
                  <a:pt x="1258934" y="793524"/>
                </a:cubicBezTo>
                <a:cubicBezTo>
                  <a:pt x="1279409" y="985922"/>
                  <a:pt x="1244854" y="1148916"/>
                  <a:pt x="1258934" y="1246373"/>
                </a:cubicBezTo>
                <a:cubicBezTo>
                  <a:pt x="1089085" y="1287420"/>
                  <a:pt x="1035653" y="1243257"/>
                  <a:pt x="839289" y="1246373"/>
                </a:cubicBezTo>
                <a:cubicBezTo>
                  <a:pt x="642926" y="1249489"/>
                  <a:pt x="538760" y="1229300"/>
                  <a:pt x="394466" y="1246373"/>
                </a:cubicBezTo>
                <a:cubicBezTo>
                  <a:pt x="250172" y="1263446"/>
                  <a:pt x="173148" y="1227647"/>
                  <a:pt x="0" y="1246373"/>
                </a:cubicBezTo>
                <a:cubicBezTo>
                  <a:pt x="-23313" y="1054276"/>
                  <a:pt x="20776" y="929286"/>
                  <a:pt x="0" y="830915"/>
                </a:cubicBezTo>
                <a:cubicBezTo>
                  <a:pt x="-20776" y="732544"/>
                  <a:pt x="24648" y="523774"/>
                  <a:pt x="0" y="427921"/>
                </a:cubicBezTo>
                <a:cubicBezTo>
                  <a:pt x="-24648" y="332068"/>
                  <a:pt x="23822" y="115617"/>
                  <a:pt x="0" y="0"/>
                </a:cubicBezTo>
                <a:close/>
              </a:path>
            </a:pathLst>
          </a:custGeom>
          <a:noFill/>
          <a:ln>
            <a:solidFill>
              <a:schemeClr val="accent4">
                <a:lumMod val="75000"/>
              </a:schemeClr>
            </a:solidFill>
            <a:prstDash val="solid"/>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descr="Tekstin taustaväri on vihreä. Vihreä väri vastaa aktiviteetin tasoa 1.">
            <a:extLst>
              <a:ext uri="{FF2B5EF4-FFF2-40B4-BE49-F238E27FC236}">
                <a16:creationId xmlns:a16="http://schemas.microsoft.com/office/drawing/2014/main" id="{798438BD-E4E7-88D2-AC8D-7CDF71840182}"/>
              </a:ext>
            </a:extLst>
          </p:cNvPr>
          <p:cNvSpPr txBox="1"/>
          <p:nvPr/>
        </p:nvSpPr>
        <p:spPr>
          <a:xfrm>
            <a:off x="407874" y="1337031"/>
            <a:ext cx="4992385" cy="5171342"/>
          </a:xfrm>
          <a:prstGeom prst="rect">
            <a:avLst/>
          </a:prstGeom>
          <a:solidFill>
            <a:srgbClr val="A4D17D"/>
          </a:solidFill>
          <a:ln>
            <a:solidFill>
              <a:schemeClr val="accent6">
                <a:lumMod val="60000"/>
                <a:lumOff val="4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Source Sans Pro"/>
              <a:ea typeface="+mn-ea"/>
              <a:cs typeface="+mn-cs"/>
            </a:endParaRPr>
          </a:p>
        </p:txBody>
      </p:sp>
      <p:sp>
        <p:nvSpPr>
          <p:cNvPr id="10" name="Tekstiruutu 9">
            <a:extLst>
              <a:ext uri="{FF2B5EF4-FFF2-40B4-BE49-F238E27FC236}">
                <a16:creationId xmlns:a16="http://schemas.microsoft.com/office/drawing/2014/main" id="{C071AA59-C9B4-1924-5950-9F9FD172A136}"/>
              </a:ext>
            </a:extLst>
          </p:cNvPr>
          <p:cNvSpPr txBox="1"/>
          <p:nvPr/>
        </p:nvSpPr>
        <p:spPr>
          <a:xfrm>
            <a:off x="544530" y="1526468"/>
            <a:ext cx="4554248" cy="4678204"/>
          </a:xfrm>
          <a:prstGeom prst="rect">
            <a:avLst/>
          </a:prstGeom>
          <a:noFill/>
        </p:spPr>
        <p:txBody>
          <a:bodyPr wrap="square" rtlCol="0">
            <a:spAutoFit/>
          </a:bodyPr>
          <a:lstStyle/>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Ala- vai yläkoulu</a:t>
            </a:r>
            <a:r>
              <a:rPr lang="fi-FI" sz="1200" b="1" dirty="0">
                <a:solidFill>
                  <a:prstClr val="black"/>
                </a:solidFill>
                <a:latin typeface="Source Sans Pro"/>
              </a:rPr>
              <a:t>:</a:t>
            </a:r>
            <a:r>
              <a:rPr lang="fi-FI" sz="1200" dirty="0">
                <a:solidFill>
                  <a:prstClr val="black"/>
                </a:solidFill>
                <a:latin typeface="Source Sans Pro"/>
              </a:rPr>
              <a:t> Yläkoulu</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Miksi:</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dirty="0">
                <a:latin typeface="Source Sans Pro" panose="020B0503030403020204" pitchFamily="34" charset="0"/>
                <a:ea typeface="Source Sans Pro" panose="020B0503030403020204" pitchFamily="34" charset="0"/>
              </a:rPr>
              <a:t>Taukoliikunta vaikuttaa positiivisesti tehtäviin keskittymiseen ja oppimiseen kiinnittymiseen. Jo yksittäisellä liikkumiskerralla on havaittu olevan välittömiä positiivisia vaikutuksia oppiainekohtaisiin oppimistuloksiin sekä kognitiiviseen toimintaan.</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Yhteys OPS:iin:</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kumimoji="0" lang="fi-FI" sz="1200" i="0" u="none" strike="noStrike" kern="1200" cap="none" spc="0" normalizeH="0" baseline="0" dirty="0">
                <a:ln>
                  <a:noFill/>
                </a:ln>
                <a:solidFill>
                  <a:prstClr val="black"/>
                </a:solidFill>
                <a:effectLst/>
                <a:uLnTx/>
                <a:uFillTx/>
                <a:latin typeface="Source Sans Pro" panose="020B0503030403020204" pitchFamily="34" charset="0"/>
                <a:ea typeface="Source Sans Pro" panose="020B0503030403020204" pitchFamily="34" charset="0"/>
                <a:cs typeface="+mn-cs"/>
              </a:rPr>
              <a:t>T</a:t>
            </a:r>
            <a:r>
              <a:rPr lang="fi-FI" sz="1200" dirty="0">
                <a:latin typeface="Source Sans Pro" panose="020B0503030403020204" pitchFamily="34" charset="0"/>
                <a:ea typeface="Source Sans Pro" panose="020B0503030403020204" pitchFamily="34" charset="0"/>
              </a:rPr>
              <a:t>oimintakulttuurin kehittämistä ohjaavissa periaatteissa painotetaan hyvinvointia, vuorovaikutusta ja monipuolista työskentelyä. Liikkuminen on kirjattu edellä mainittuja periaatteita tukevana tekijänä. Lisäksi työtavoissa painotetaan kokemuksellisia ja toiminnallisia työtapoja, sekä eri aistien käyttöä ja liikkumista lisäämään elämyksellisyyttä ja vahvistamaan motivaatiota. (POPS 2014, Luku 4) </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Missä tilanteessa</a:t>
            </a:r>
            <a:r>
              <a:rPr lang="fi-FI" sz="1200" b="1" dirty="0">
                <a:solidFill>
                  <a:prstClr val="black"/>
                </a:solidFill>
                <a:latin typeface="Source Sans Pro"/>
              </a:rPr>
              <a:t>: </a:t>
            </a:r>
            <a:r>
              <a:rPr lang="fi-FI" sz="1200" dirty="0">
                <a:solidFill>
                  <a:prstClr val="black"/>
                </a:solidFill>
                <a:latin typeface="Source Sans Pro"/>
              </a:rPr>
              <a:t>Oppitunneilla katkaisemaan paikallaanoloa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Kuinka usein:</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dirty="0">
                <a:solidFill>
                  <a:prstClr val="black"/>
                </a:solidFill>
                <a:latin typeface="Source Sans Pro"/>
              </a:rPr>
              <a:t>Viikoittain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Kesto:</a:t>
            </a:r>
            <a:r>
              <a:rPr lang="fi-FI" sz="1200" dirty="0">
                <a:solidFill>
                  <a:prstClr val="black"/>
                </a:solidFill>
                <a:latin typeface="Source Sans Pro"/>
              </a:rPr>
              <a:t> Noin 5 minuuttia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Yksin vai yhdessä</a:t>
            </a:r>
            <a:r>
              <a:rPr lang="fi-FI" sz="1200" b="1" dirty="0">
                <a:solidFill>
                  <a:prstClr val="black"/>
                </a:solidFill>
                <a:latin typeface="Source Sans Pro"/>
              </a:rPr>
              <a:t>:</a:t>
            </a:r>
            <a:r>
              <a:rPr lang="fi-FI" sz="1200" dirty="0">
                <a:solidFill>
                  <a:prstClr val="black"/>
                </a:solidFill>
                <a:latin typeface="Source Sans Pro"/>
              </a:rPr>
              <a:t> Yksin tai pareittain</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Aktiviteetin taso (1–3): </a:t>
            </a:r>
            <a:r>
              <a:rPr lang="fi-FI" sz="1200" dirty="0">
                <a:solidFill>
                  <a:prstClr val="black"/>
                </a:solidFill>
                <a:latin typeface="Source Sans Pro"/>
              </a:rPr>
              <a:t>1</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9" name="TextBox 8">
            <a:extLst>
              <a:ext uri="{FF2B5EF4-FFF2-40B4-BE49-F238E27FC236}">
                <a16:creationId xmlns:a16="http://schemas.microsoft.com/office/drawing/2014/main" id="{842D9562-7341-F941-FA2A-656DD5658F15}"/>
              </a:ext>
            </a:extLst>
          </p:cNvPr>
          <p:cNvSpPr txBox="1"/>
          <p:nvPr/>
        </p:nvSpPr>
        <p:spPr>
          <a:xfrm>
            <a:off x="5670733" y="1369623"/>
            <a:ext cx="5940056" cy="3185487"/>
          </a:xfrm>
          <a:prstGeom prst="rect">
            <a:avLst/>
          </a:prstGeom>
          <a:noFill/>
        </p:spPr>
        <p:txBody>
          <a:bodyPr wrap="square" rtlCol="0">
            <a:spAutoFit/>
          </a:bodyPr>
          <a:lstStyle/>
          <a:p>
            <a:pPr marL="0" marR="0" lvl="0" indent="0" algn="l" defTabSz="914400" rtl="0" eaLnBrk="1" fontAlgn="auto" latinLnBrk="0" hangingPunct="1">
              <a:spcBef>
                <a:spcPts val="600"/>
              </a:spcBef>
              <a:spcAft>
                <a:spcPts val="0"/>
              </a:spcAft>
              <a:buClrTx/>
              <a:buSzTx/>
              <a:buFontTx/>
              <a:buNone/>
              <a:tabLst/>
              <a:defRPr/>
            </a:pPr>
            <a:r>
              <a:rPr lang="fi-FI" sz="1200" b="1" dirty="0">
                <a:solidFill>
                  <a:prstClr val="black"/>
                </a:solidFill>
                <a:latin typeface="Source Sans Pro"/>
              </a:rPr>
              <a:t>OHJEET OPETTAJALLE</a:t>
            </a:r>
          </a:p>
          <a:p>
            <a:pPr>
              <a:spcBef>
                <a:spcPts val="600"/>
              </a:spcBef>
              <a:defRPr/>
            </a:pPr>
            <a:r>
              <a:rPr kumimoji="0" lang="fi-FI" sz="1200" b="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Pidä </a:t>
            </a:r>
            <a:r>
              <a:rPr lang="fi-FI" sz="1200" dirty="0">
                <a:solidFill>
                  <a:prstClr val="black"/>
                </a:solidFill>
                <a:latin typeface="Source Sans Pro" panose="020B0503030403020204" pitchFamily="34" charset="0"/>
                <a:ea typeface="Source Sans Pro" panose="020B0503030403020204" pitchFamily="34" charset="0"/>
              </a:rPr>
              <a:t>tauko</a:t>
            </a:r>
            <a:r>
              <a:rPr kumimoji="0" lang="fi-FI" sz="1200" b="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 Smart Movesin v</a:t>
            </a:r>
            <a:r>
              <a:rPr lang="fi-FI" sz="1200" dirty="0" err="1">
                <a:solidFill>
                  <a:prstClr val="black"/>
                </a:solidFill>
                <a:latin typeface="Source Sans Pro" panose="020B0503030403020204" pitchFamily="34" charset="0"/>
                <a:ea typeface="Source Sans Pro" panose="020B0503030403020204" pitchFamily="34" charset="0"/>
              </a:rPr>
              <a:t>almiit</a:t>
            </a:r>
            <a:r>
              <a:rPr lang="fi-FI" sz="1200" dirty="0">
                <a:solidFill>
                  <a:prstClr val="black"/>
                </a:solidFill>
                <a:latin typeface="Source Sans Pro" panose="020B0503030403020204" pitchFamily="34" charset="0"/>
                <a:ea typeface="Source Sans Pro" panose="020B0503030403020204" pitchFamily="34" charset="0"/>
              </a:rPr>
              <a:t> taukojumppavideot ovat helppo tapa tauottaa oppitunteja. </a:t>
            </a:r>
            <a:r>
              <a:rPr kumimoji="0" lang="fi-FI" sz="1200" b="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Videon voi näyttää oppilaille siinä välissä oppituntia, kun tuntuu, että pieni liikunnallinen tauko olisi paikallaan. Liikkeitä toteutetaan luokkatilassa omalla paikalla tai sen läheisyydessä.</a:t>
            </a:r>
            <a:endParaRPr lang="fi-FI" sz="1200" dirty="0">
              <a:solidFill>
                <a:prstClr val="black"/>
              </a:solidFill>
              <a:latin typeface="Source Sans Pro" panose="020B0503030403020204" pitchFamily="34" charset="0"/>
              <a:ea typeface="Source Sans Pro" panose="020B0503030403020204" pitchFamily="34" charset="0"/>
            </a:endParaRPr>
          </a:p>
          <a:p>
            <a:pPr marL="0" marR="0" lvl="0" indent="0" algn="l" defTabSz="914400" rtl="0" eaLnBrk="1" fontAlgn="auto" latinLnBrk="0" hangingPunct="1">
              <a:spcBef>
                <a:spcPts val="600"/>
              </a:spcBef>
              <a:spcAft>
                <a:spcPts val="0"/>
              </a:spcAft>
              <a:buClrTx/>
              <a:buSzTx/>
              <a:buFontTx/>
              <a:buNone/>
              <a:tabLst/>
              <a:defRPr/>
            </a:pPr>
            <a:endParaRPr kumimoji="0" lang="fi-FI" sz="1200" b="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endParaRPr>
          </a:p>
          <a:p>
            <a:pPr>
              <a:spcBef>
                <a:spcPts val="600"/>
              </a:spcBef>
              <a:defRPr/>
            </a:pPr>
            <a:r>
              <a:rPr lang="fi-FI" sz="1200" b="0" i="0" dirty="0">
                <a:solidFill>
                  <a:srgbClr val="131313"/>
                </a:solidFill>
                <a:effectLst/>
                <a:latin typeface="Source Sans Pro" panose="020B0503030403020204" pitchFamily="34" charset="0"/>
                <a:ea typeface="Source Sans Pro" panose="020B0503030403020204" pitchFamily="34" charset="0"/>
              </a:rPr>
              <a:t>Valitse</a:t>
            </a:r>
            <a:r>
              <a:rPr lang="fi-FI" sz="1200" dirty="0">
                <a:solidFill>
                  <a:srgbClr val="131313"/>
                </a:solidFill>
                <a:latin typeface="Source Sans Pro" panose="020B0503030403020204" pitchFamily="34" charset="0"/>
                <a:ea typeface="Source Sans Pro" panose="020B0503030403020204" pitchFamily="34" charset="0"/>
              </a:rPr>
              <a:t> aihe</a:t>
            </a:r>
            <a:r>
              <a:rPr lang="fi-FI" sz="1200" b="0" i="0" dirty="0">
                <a:solidFill>
                  <a:srgbClr val="131313"/>
                </a:solidFill>
                <a:effectLst/>
                <a:latin typeface="Source Sans Pro" panose="020B0503030403020204" pitchFamily="34" charset="0"/>
                <a:ea typeface="Source Sans Pro" panose="020B0503030403020204" pitchFamily="34" charset="0"/>
              </a:rPr>
              <a:t>:</a:t>
            </a:r>
          </a:p>
          <a:p>
            <a:pPr marL="228600" indent="-228600">
              <a:spcBef>
                <a:spcPts val="600"/>
              </a:spcBef>
              <a:buFont typeface="+mj-lt"/>
              <a:buAutoNum type="arabicPeriod"/>
            </a:pPr>
            <a:r>
              <a:rPr lang="fi-FI" sz="1200" dirty="0">
                <a:solidFill>
                  <a:srgbClr val="333333"/>
                </a:solidFill>
                <a:latin typeface="Source Sans Pro" panose="020B0503030403020204" pitchFamily="34" charset="0"/>
                <a:ea typeface="Source Sans Pro" panose="020B0503030403020204" pitchFamily="34" charset="0"/>
                <a:hlinkClick r:id="rId5"/>
              </a:rPr>
              <a:t>Kevyttä liikettä kropalle</a:t>
            </a:r>
            <a:endParaRPr lang="fi-FI" sz="1200" dirty="0">
              <a:effectLst/>
              <a:latin typeface="Source Sans Pro" panose="020B0503030403020204" pitchFamily="34" charset="0"/>
              <a:ea typeface="Source Sans Pro" panose="020B0503030403020204" pitchFamily="34" charset="0"/>
            </a:endParaRPr>
          </a:p>
          <a:p>
            <a:pPr marL="228600" indent="-228600">
              <a:spcBef>
                <a:spcPts val="600"/>
              </a:spcBef>
              <a:buFont typeface="+mj-lt"/>
              <a:buAutoNum type="arabicPeriod"/>
            </a:pPr>
            <a:r>
              <a:rPr lang="fi-FI" sz="1200" dirty="0">
                <a:solidFill>
                  <a:srgbClr val="333333"/>
                </a:solidFill>
                <a:latin typeface="Source Sans Pro" panose="020B0503030403020204" pitchFamily="34" charset="0"/>
                <a:ea typeface="Source Sans Pro" panose="020B0503030403020204" pitchFamily="34" charset="0"/>
                <a:hlinkClick r:id="rId6"/>
              </a:rPr>
              <a:t>Liikkuvuutta rankaan</a:t>
            </a:r>
            <a:endParaRPr lang="fi-FI" sz="1200" dirty="0">
              <a:effectLst/>
              <a:latin typeface="Source Sans Pro" panose="020B0503030403020204" pitchFamily="34" charset="0"/>
              <a:ea typeface="Source Sans Pro" panose="020B0503030403020204" pitchFamily="34" charset="0"/>
            </a:endParaRPr>
          </a:p>
          <a:p>
            <a:pPr marL="228600" indent="-228600">
              <a:spcBef>
                <a:spcPts val="600"/>
              </a:spcBef>
              <a:buFont typeface="+mj-lt"/>
              <a:buAutoNum type="arabicPeriod"/>
            </a:pPr>
            <a:r>
              <a:rPr lang="fi-FI" sz="1200" b="0" u="none" strike="noStrike" dirty="0">
                <a:solidFill>
                  <a:srgbClr val="333333"/>
                </a:solidFill>
                <a:effectLst/>
                <a:latin typeface="Source Sans Pro" panose="020B0503030403020204" pitchFamily="34" charset="0"/>
                <a:ea typeface="Source Sans Pro" panose="020B0503030403020204" pitchFamily="34" charset="0"/>
                <a:hlinkClick r:id="rId7"/>
              </a:rPr>
              <a:t>Parihaasteita</a:t>
            </a:r>
            <a:endParaRPr lang="fi-FI" sz="1200" dirty="0">
              <a:effectLst/>
              <a:latin typeface="Source Sans Pro" panose="020B0503030403020204" pitchFamily="34" charset="0"/>
              <a:ea typeface="Source Sans Pro" panose="020B0503030403020204" pitchFamily="34" charset="0"/>
            </a:endParaRPr>
          </a:p>
          <a:p>
            <a:pPr marL="228600" indent="-228600">
              <a:spcBef>
                <a:spcPts val="600"/>
              </a:spcBef>
              <a:buFont typeface="+mj-lt"/>
              <a:buAutoNum type="arabicPeriod"/>
            </a:pPr>
            <a:r>
              <a:rPr lang="fi-FI" sz="1200" b="0" u="none" strike="noStrike" dirty="0">
                <a:solidFill>
                  <a:srgbClr val="333333"/>
                </a:solidFill>
                <a:effectLst/>
                <a:latin typeface="Source Sans Pro" panose="020B0503030403020204" pitchFamily="34" charset="0"/>
                <a:ea typeface="Source Sans Pro" panose="020B0503030403020204" pitchFamily="34" charset="0"/>
                <a:hlinkClick r:id="rId8"/>
              </a:rPr>
              <a:t>Parivenyttely</a:t>
            </a:r>
            <a:endParaRPr lang="fi-FI" sz="1200" dirty="0">
              <a:effectLst/>
              <a:latin typeface="Source Sans Pro" panose="020B0503030403020204" pitchFamily="34" charset="0"/>
              <a:ea typeface="Source Sans Pro" panose="020B0503030403020204" pitchFamily="34" charset="0"/>
            </a:endParaRPr>
          </a:p>
          <a:p>
            <a:pPr marL="228600" indent="-228600">
              <a:spcBef>
                <a:spcPts val="600"/>
              </a:spcBef>
              <a:buFont typeface="+mj-lt"/>
              <a:buAutoNum type="arabicPeriod"/>
            </a:pPr>
            <a:r>
              <a:rPr lang="fi-FI" sz="1200" dirty="0">
                <a:solidFill>
                  <a:srgbClr val="333333"/>
                </a:solidFill>
                <a:latin typeface="Source Sans Pro" panose="020B0503030403020204" pitchFamily="34" charset="0"/>
                <a:ea typeface="Source Sans Pro" panose="020B0503030403020204" pitchFamily="34" charset="0"/>
                <a:hlinkClick r:id="rId9"/>
              </a:rPr>
              <a:t>Lihaskuntoa parin kanssa</a:t>
            </a:r>
            <a:endParaRPr lang="fi-FI" sz="1200" dirty="0">
              <a:effectLst/>
              <a:latin typeface="Source Sans Pro" panose="020B0503030403020204" pitchFamily="34" charset="0"/>
              <a:ea typeface="Source Sans Pro" panose="020B0503030403020204" pitchFamily="34" charset="0"/>
            </a:endParaRPr>
          </a:p>
          <a:p>
            <a:pPr marL="0" marR="0" lvl="0" indent="0" algn="l" defTabSz="914400" rtl="0" eaLnBrk="1" fontAlgn="auto" latinLnBrk="0" hangingPunct="1">
              <a:spcBef>
                <a:spcPts val="600"/>
              </a:spcBef>
              <a:spcAft>
                <a:spcPts val="0"/>
              </a:spcAft>
              <a:buClrTx/>
              <a:buSzTx/>
              <a:buFontTx/>
              <a:buNone/>
              <a:tabLst/>
              <a:defRPr/>
            </a:pPr>
            <a:endParaRPr lang="fi-FI" sz="1200" dirty="0">
              <a:solidFill>
                <a:prstClr val="black"/>
              </a:solidFill>
              <a:latin typeface="Source Sans Pro"/>
            </a:endParaRPr>
          </a:p>
        </p:txBody>
      </p:sp>
      <p:sp>
        <p:nvSpPr>
          <p:cNvPr id="5" name="TextBox 3">
            <a:extLst>
              <a:ext uri="{FF2B5EF4-FFF2-40B4-BE49-F238E27FC236}">
                <a16:creationId xmlns:a16="http://schemas.microsoft.com/office/drawing/2014/main" id="{27ED31FE-D2E9-8F1C-4651-A1E836892018}"/>
              </a:ext>
            </a:extLst>
          </p:cNvPr>
          <p:cNvSpPr txBox="1"/>
          <p:nvPr/>
        </p:nvSpPr>
        <p:spPr>
          <a:xfrm>
            <a:off x="5670733" y="6231374"/>
            <a:ext cx="6208312"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0" i="0" u="none" strike="noStrike" kern="1200" cap="none" spc="0" normalizeH="0" baseline="0" dirty="0">
                <a:ln>
                  <a:noFill/>
                </a:ln>
                <a:solidFill>
                  <a:prstClr val="black"/>
                </a:solidFill>
                <a:effectLst/>
                <a:uLnTx/>
                <a:uFillTx/>
                <a:latin typeface="Source Sans Pro" panose="020B0503030403020204" pitchFamily="34" charset="0"/>
                <a:ea typeface="Source Sans Pro" panose="020B0503030403020204" pitchFamily="34" charset="0"/>
              </a:rPr>
              <a:t>Lähde: </a:t>
            </a:r>
            <a:r>
              <a:rPr kumimoji="0" lang="fi-FI" sz="1200" b="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hlinkClick r:id="rId10"/>
              </a:rPr>
              <a:t>www.smartm</a:t>
            </a:r>
            <a:r>
              <a:rPr lang="fi-FI" sz="1200" dirty="0">
                <a:solidFill>
                  <a:prstClr val="black"/>
                </a:solidFill>
                <a:latin typeface="Source Sans Pro" panose="020B0503030403020204" pitchFamily="34" charset="0"/>
                <a:ea typeface="Source Sans Pro" panose="020B0503030403020204" pitchFamily="34" charset="0"/>
                <a:hlinkClick r:id="rId10"/>
              </a:rPr>
              <a:t>oves.fi</a:t>
            </a:r>
            <a:r>
              <a:rPr lang="fi-FI" sz="1200" dirty="0">
                <a:solidFill>
                  <a:prstClr val="black"/>
                </a:solidFill>
                <a:latin typeface="Source Sans Pro" panose="020B0503030403020204" pitchFamily="34" charset="0"/>
                <a:ea typeface="Source Sans Pro" panose="020B0503030403020204" pitchFamily="34" charset="0"/>
              </a:rPr>
              <a:t> </a:t>
            </a:r>
          </a:p>
        </p:txBody>
      </p:sp>
    </p:spTree>
    <p:extLst>
      <p:ext uri="{BB962C8B-B14F-4D97-AF65-F5344CB8AC3E}">
        <p14:creationId xmlns:p14="http://schemas.microsoft.com/office/powerpoint/2010/main" val="15395267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6C0C47-35AC-C52B-E440-9ECEF34FF317}"/>
            </a:ext>
          </a:extLst>
        </p:cNvPr>
        <p:cNvGrpSpPr/>
        <p:nvPr/>
      </p:nvGrpSpPr>
      <p:grpSpPr>
        <a:xfrm>
          <a:off x="0" y="0"/>
          <a:ext cx="0" cy="0"/>
          <a:chOff x="0" y="0"/>
          <a:chExt cx="0" cy="0"/>
        </a:xfrm>
      </p:grpSpPr>
      <p:pic>
        <p:nvPicPr>
          <p:cNvPr id="2" name="Picture 2" descr="SchoolWell-hankkeen logo.">
            <a:extLst>
              <a:ext uri="{FF2B5EF4-FFF2-40B4-BE49-F238E27FC236}">
                <a16:creationId xmlns:a16="http://schemas.microsoft.com/office/drawing/2014/main" id="{B972F48D-56D5-4D17-D934-38DAFC8C2D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7480" y="107273"/>
            <a:ext cx="1151599" cy="1155438"/>
          </a:xfrm>
          <a:prstGeom prst="rect">
            <a:avLst/>
          </a:prstGeom>
        </p:spPr>
      </p:pic>
      <p:sp>
        <p:nvSpPr>
          <p:cNvPr id="4" name="Otsikko 1">
            <a:extLst>
              <a:ext uri="{FF2B5EF4-FFF2-40B4-BE49-F238E27FC236}">
                <a16:creationId xmlns:a16="http://schemas.microsoft.com/office/drawing/2014/main" id="{316C51E2-FCB9-9E3F-464C-B1E25E77734D}"/>
              </a:ext>
            </a:extLst>
          </p:cNvPr>
          <p:cNvSpPr txBox="1">
            <a:spLocks noGrp="1"/>
          </p:cNvSpPr>
          <p:nvPr>
            <p:ph type="title" idx="4294967295"/>
          </p:nvPr>
        </p:nvSpPr>
        <p:spPr>
          <a:xfrm>
            <a:off x="2075283" y="286910"/>
            <a:ext cx="8038530" cy="5031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i-FI" sz="3200" b="1" i="0" u="none" strike="noStrike" kern="1200" cap="none" spc="0" normalizeH="0" baseline="0" noProof="0" dirty="0">
                <a:ln>
                  <a:noFill/>
                </a:ln>
                <a:solidFill>
                  <a:schemeClr val="tx1"/>
                </a:solidFill>
                <a:effectLst/>
                <a:uLnTx/>
                <a:uFillTx/>
                <a:latin typeface="Source Sans Pro" panose="020B0503030403020204" pitchFamily="34" charset="0"/>
                <a:ea typeface="Source Sans Pro" panose="020B0503030403020204" pitchFamily="34" charset="0"/>
                <a:cs typeface="+mj-cs"/>
              </a:rPr>
              <a:t>Sisu-treenit</a:t>
            </a:r>
          </a:p>
        </p:txBody>
      </p:sp>
      <p:sp>
        <p:nvSpPr>
          <p:cNvPr id="13" name="TextBox 12">
            <a:extLst>
              <a:ext uri="{FF2B5EF4-FFF2-40B4-BE49-F238E27FC236}">
                <a16:creationId xmlns:a16="http://schemas.microsoft.com/office/drawing/2014/main" id="{308363D1-D9C5-515D-B9FA-7CE92736B616}"/>
              </a:ext>
            </a:extLst>
          </p:cNvPr>
          <p:cNvSpPr txBox="1"/>
          <p:nvPr/>
        </p:nvSpPr>
        <p:spPr>
          <a:xfrm>
            <a:off x="1704861" y="739491"/>
            <a:ext cx="8779374" cy="307777"/>
          </a:xfrm>
          <a:prstGeom prst="rect">
            <a:avLst/>
          </a:prstGeom>
          <a:noFill/>
        </p:spPr>
        <p:txBody>
          <a:bodyPr wrap="square" rtlCol="0">
            <a:spAutoFit/>
          </a:bodyPr>
          <a:lstStyle/>
          <a:p>
            <a:pPr algn="ctr">
              <a:defRPr/>
            </a:pPr>
            <a:r>
              <a:rPr kumimoji="0" lang="fi-FI" sz="1400" b="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Liikkuvan koulun Sisu-treeneissä  treenataan monipuolisesti koko kehoa: voimaa, liikkuvuutta ja taitoa.</a:t>
            </a:r>
            <a:endParaRPr kumimoji="0" lang="fi-FI" sz="1400" i="0" u="none" strike="noStrike" kern="1200" cap="none" spc="0" normalizeH="0" baseline="0" noProof="0" dirty="0">
              <a:ln>
                <a:noFill/>
              </a:ln>
              <a:solidFill>
                <a:prstClr val="black"/>
              </a:solidFill>
              <a:effectLst/>
              <a:uLnTx/>
              <a:uFillTx/>
              <a:latin typeface="Source Sans Pro"/>
              <a:ea typeface="+mn-ea"/>
              <a:cs typeface="+mn-cs"/>
            </a:endParaRPr>
          </a:p>
        </p:txBody>
      </p:sp>
      <p:pic>
        <p:nvPicPr>
          <p:cNvPr id="3" name="Symboli" descr="Kuva juoksuaskeleen ottavasta lenkkitossuisesta jalasta. Kuva viittaa liikkumista sisältävään interventioaktiviteettiin.">
            <a:extLst>
              <a:ext uri="{FF2B5EF4-FFF2-40B4-BE49-F238E27FC236}">
                <a16:creationId xmlns:a16="http://schemas.microsoft.com/office/drawing/2014/main" id="{4A6F7D1F-7C3C-EA66-D0C4-2EE20E62D2BE}"/>
              </a:ext>
            </a:extLst>
          </p:cNvPr>
          <p:cNvPicPr>
            <a:picLocks noChangeAspect="1"/>
          </p:cNvPicPr>
          <p:nvPr/>
        </p:nvPicPr>
        <p:blipFill>
          <a:blip r:embed="rId4">
            <a:extLst>
              <a:ext uri="{28A0092B-C50C-407E-A947-70E740481C1C}">
                <a14:useLocalDpi xmlns:a14="http://schemas.microsoft.com/office/drawing/2010/main" val="0"/>
              </a:ext>
            </a:extLst>
          </a:blip>
          <a:srcRect l="17169" t="6478" r="8938" b="7532"/>
          <a:stretch/>
        </p:blipFill>
        <p:spPr>
          <a:xfrm>
            <a:off x="10731298" y="285017"/>
            <a:ext cx="1113222" cy="960426"/>
          </a:xfrm>
          <a:prstGeom prst="rect">
            <a:avLst/>
          </a:prstGeom>
        </p:spPr>
      </p:pic>
      <p:sp>
        <p:nvSpPr>
          <p:cNvPr id="12" name="Osa-alue">
            <a:extLst>
              <a:ext uri="{FF2B5EF4-FFF2-40B4-BE49-F238E27FC236}">
                <a16:creationId xmlns:a16="http://schemas.microsoft.com/office/drawing/2014/main" id="{315EEE78-CD7C-0CE1-A17B-A573669E39F6}"/>
              </a:ext>
              <a:ext uri="{C183D7F6-B498-43B3-948B-1728B52AA6E4}">
                <adec:decorative xmlns:adec="http://schemas.microsoft.com/office/drawing/2017/decorative" val="0"/>
              </a:ext>
            </a:extLst>
          </p:cNvPr>
          <p:cNvSpPr txBox="1"/>
          <p:nvPr/>
        </p:nvSpPr>
        <p:spPr>
          <a:xfrm>
            <a:off x="10525561" y="1215299"/>
            <a:ext cx="1484923" cy="276999"/>
          </a:xfrm>
          <a:prstGeom prst="rect">
            <a:avLst/>
          </a:prstGeom>
          <a:noFill/>
        </p:spPr>
        <p:txBody>
          <a:bodyPr wrap="square" rtlCol="0">
            <a:spAutoFit/>
          </a:bodyPr>
          <a:lstStyle/>
          <a:p>
            <a:pPr algn="ctr"/>
            <a:r>
              <a:rPr lang="fi-FI" sz="1200" dirty="0">
                <a:latin typeface="Cambria" panose="02040503050406030204" pitchFamily="18" charset="0"/>
                <a:ea typeface="Source Sans Pro" panose="020B0503030403020204" pitchFamily="34" charset="0"/>
              </a:rPr>
              <a:t>Liikkuminen</a:t>
            </a:r>
          </a:p>
        </p:txBody>
      </p:sp>
      <p:sp>
        <p:nvSpPr>
          <p:cNvPr id="14" name="Symbolin reunukset (koriste)" descr="Symbolin reunukset">
            <a:extLst>
              <a:ext uri="{FF2B5EF4-FFF2-40B4-BE49-F238E27FC236}">
                <a16:creationId xmlns:a16="http://schemas.microsoft.com/office/drawing/2014/main" id="{0E7FDDF3-C7F6-10FD-A49D-AA7068A155A2}"/>
              </a:ext>
              <a:ext uri="{C183D7F6-B498-43B3-948B-1728B52AA6E4}">
                <adec:decorative xmlns:adec="http://schemas.microsoft.com/office/drawing/2017/decorative" val="0"/>
              </a:ext>
            </a:extLst>
          </p:cNvPr>
          <p:cNvSpPr/>
          <p:nvPr/>
        </p:nvSpPr>
        <p:spPr>
          <a:xfrm>
            <a:off x="10638556" y="239477"/>
            <a:ext cx="1258934" cy="1246373"/>
          </a:xfrm>
          <a:custGeom>
            <a:avLst/>
            <a:gdLst>
              <a:gd name="connsiteX0" fmla="*/ 0 w 1258934"/>
              <a:gd name="connsiteY0" fmla="*/ 0 h 1246373"/>
              <a:gd name="connsiteX1" fmla="*/ 407055 w 1258934"/>
              <a:gd name="connsiteY1" fmla="*/ 0 h 1246373"/>
              <a:gd name="connsiteX2" fmla="*/ 788932 w 1258934"/>
              <a:gd name="connsiteY2" fmla="*/ 0 h 1246373"/>
              <a:gd name="connsiteX3" fmla="*/ 1258934 w 1258934"/>
              <a:gd name="connsiteY3" fmla="*/ 0 h 1246373"/>
              <a:gd name="connsiteX4" fmla="*/ 1258934 w 1258934"/>
              <a:gd name="connsiteY4" fmla="*/ 402994 h 1246373"/>
              <a:gd name="connsiteX5" fmla="*/ 1258934 w 1258934"/>
              <a:gd name="connsiteY5" fmla="*/ 793524 h 1246373"/>
              <a:gd name="connsiteX6" fmla="*/ 1258934 w 1258934"/>
              <a:gd name="connsiteY6" fmla="*/ 1246373 h 1246373"/>
              <a:gd name="connsiteX7" fmla="*/ 839289 w 1258934"/>
              <a:gd name="connsiteY7" fmla="*/ 1246373 h 1246373"/>
              <a:gd name="connsiteX8" fmla="*/ 394466 w 1258934"/>
              <a:gd name="connsiteY8" fmla="*/ 1246373 h 1246373"/>
              <a:gd name="connsiteX9" fmla="*/ 0 w 1258934"/>
              <a:gd name="connsiteY9" fmla="*/ 1246373 h 1246373"/>
              <a:gd name="connsiteX10" fmla="*/ 0 w 1258934"/>
              <a:gd name="connsiteY10" fmla="*/ 830915 h 1246373"/>
              <a:gd name="connsiteX11" fmla="*/ 0 w 1258934"/>
              <a:gd name="connsiteY11" fmla="*/ 427921 h 1246373"/>
              <a:gd name="connsiteX12" fmla="*/ 0 w 1258934"/>
              <a:gd name="connsiteY12" fmla="*/ 0 h 124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8934" h="1246373" extrusionOk="0">
                <a:moveTo>
                  <a:pt x="0" y="0"/>
                </a:moveTo>
                <a:cubicBezTo>
                  <a:pt x="155559" y="-10475"/>
                  <a:pt x="248430" y="44533"/>
                  <a:pt x="407055" y="0"/>
                </a:cubicBezTo>
                <a:cubicBezTo>
                  <a:pt x="565681" y="-44533"/>
                  <a:pt x="655147" y="11629"/>
                  <a:pt x="788932" y="0"/>
                </a:cubicBezTo>
                <a:cubicBezTo>
                  <a:pt x="922717" y="-11629"/>
                  <a:pt x="1025963" y="4374"/>
                  <a:pt x="1258934" y="0"/>
                </a:cubicBezTo>
                <a:cubicBezTo>
                  <a:pt x="1304881" y="85600"/>
                  <a:pt x="1229408" y="306812"/>
                  <a:pt x="1258934" y="402994"/>
                </a:cubicBezTo>
                <a:cubicBezTo>
                  <a:pt x="1288460" y="499176"/>
                  <a:pt x="1238459" y="601126"/>
                  <a:pt x="1258934" y="793524"/>
                </a:cubicBezTo>
                <a:cubicBezTo>
                  <a:pt x="1279409" y="985922"/>
                  <a:pt x="1244854" y="1148916"/>
                  <a:pt x="1258934" y="1246373"/>
                </a:cubicBezTo>
                <a:cubicBezTo>
                  <a:pt x="1089085" y="1287420"/>
                  <a:pt x="1035653" y="1243257"/>
                  <a:pt x="839289" y="1246373"/>
                </a:cubicBezTo>
                <a:cubicBezTo>
                  <a:pt x="642926" y="1249489"/>
                  <a:pt x="538760" y="1229300"/>
                  <a:pt x="394466" y="1246373"/>
                </a:cubicBezTo>
                <a:cubicBezTo>
                  <a:pt x="250172" y="1263446"/>
                  <a:pt x="173148" y="1227647"/>
                  <a:pt x="0" y="1246373"/>
                </a:cubicBezTo>
                <a:cubicBezTo>
                  <a:pt x="-23313" y="1054276"/>
                  <a:pt x="20776" y="929286"/>
                  <a:pt x="0" y="830915"/>
                </a:cubicBezTo>
                <a:cubicBezTo>
                  <a:pt x="-20776" y="732544"/>
                  <a:pt x="24648" y="523774"/>
                  <a:pt x="0" y="427921"/>
                </a:cubicBezTo>
                <a:cubicBezTo>
                  <a:pt x="-24648" y="332068"/>
                  <a:pt x="23822" y="115617"/>
                  <a:pt x="0" y="0"/>
                </a:cubicBezTo>
                <a:close/>
              </a:path>
            </a:pathLst>
          </a:custGeom>
          <a:noFill/>
          <a:ln>
            <a:solidFill>
              <a:schemeClr val="accent4">
                <a:lumMod val="75000"/>
              </a:schemeClr>
            </a:solidFill>
            <a:prstDash val="solid"/>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descr="Tekstin taustaväri on vihreä. Vihreä väri vastaa aktiviteetin tasoa 1.">
            <a:extLst>
              <a:ext uri="{FF2B5EF4-FFF2-40B4-BE49-F238E27FC236}">
                <a16:creationId xmlns:a16="http://schemas.microsoft.com/office/drawing/2014/main" id="{798438BD-E4E7-88D2-AC8D-7CDF71840182}"/>
              </a:ext>
            </a:extLst>
          </p:cNvPr>
          <p:cNvSpPr txBox="1"/>
          <p:nvPr/>
        </p:nvSpPr>
        <p:spPr>
          <a:xfrm>
            <a:off x="407874" y="1337031"/>
            <a:ext cx="4992385" cy="5171342"/>
          </a:xfrm>
          <a:prstGeom prst="rect">
            <a:avLst/>
          </a:prstGeom>
          <a:solidFill>
            <a:srgbClr val="A4D17D"/>
          </a:solidFill>
          <a:ln>
            <a:solidFill>
              <a:schemeClr val="accent6">
                <a:lumMod val="60000"/>
                <a:lumOff val="4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Source Sans Pro"/>
              <a:ea typeface="+mn-ea"/>
              <a:cs typeface="+mn-cs"/>
            </a:endParaRPr>
          </a:p>
        </p:txBody>
      </p:sp>
      <p:sp>
        <p:nvSpPr>
          <p:cNvPr id="10" name="Tekstiruutu 9">
            <a:extLst>
              <a:ext uri="{FF2B5EF4-FFF2-40B4-BE49-F238E27FC236}">
                <a16:creationId xmlns:a16="http://schemas.microsoft.com/office/drawing/2014/main" id="{C071AA59-C9B4-1924-5950-9F9FD172A136}"/>
              </a:ext>
            </a:extLst>
          </p:cNvPr>
          <p:cNvSpPr txBox="1"/>
          <p:nvPr/>
        </p:nvSpPr>
        <p:spPr>
          <a:xfrm>
            <a:off x="544530" y="1526468"/>
            <a:ext cx="4554248" cy="4678204"/>
          </a:xfrm>
          <a:prstGeom prst="rect">
            <a:avLst/>
          </a:prstGeom>
          <a:noFill/>
        </p:spPr>
        <p:txBody>
          <a:bodyPr wrap="square" rtlCol="0">
            <a:spAutoFit/>
          </a:bodyPr>
          <a:lstStyle/>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Ala- vai yläkoulu</a:t>
            </a:r>
            <a:r>
              <a:rPr lang="fi-FI" sz="1200" b="1" dirty="0">
                <a:solidFill>
                  <a:prstClr val="black"/>
                </a:solidFill>
                <a:latin typeface="Source Sans Pro"/>
              </a:rPr>
              <a:t>:</a:t>
            </a:r>
            <a:r>
              <a:rPr lang="fi-FI" sz="1200" dirty="0">
                <a:solidFill>
                  <a:prstClr val="black"/>
                </a:solidFill>
                <a:latin typeface="Source Sans Pro"/>
              </a:rPr>
              <a:t> Yläkoulu</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Miksi:</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dirty="0">
                <a:latin typeface="Source Sans Pro" panose="020B0503030403020204" pitchFamily="34" charset="0"/>
                <a:ea typeface="Source Sans Pro" panose="020B0503030403020204" pitchFamily="34" charset="0"/>
              </a:rPr>
              <a:t>Taukoliikunta vaikuttaa positiivisesti tehtäviin keskittymiseen ja oppimiseen kiinnittymiseen. Jo yksittäisellä liikkumiskerralla on havaittu olevan välittömiä positiivisia vaikutuksia oppiainekohtaisiin oppimistuloksiin sekä kognitiiviseen toimintaan.</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Yhteys OPS:iin:</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kumimoji="0" lang="fi-FI" sz="1200" i="0" u="none" strike="noStrike" kern="1200" cap="none" spc="0" normalizeH="0" baseline="0" dirty="0">
                <a:ln>
                  <a:noFill/>
                </a:ln>
                <a:solidFill>
                  <a:prstClr val="black"/>
                </a:solidFill>
                <a:effectLst/>
                <a:uLnTx/>
                <a:uFillTx/>
                <a:latin typeface="Source Sans Pro" panose="020B0503030403020204" pitchFamily="34" charset="0"/>
                <a:ea typeface="Source Sans Pro" panose="020B0503030403020204" pitchFamily="34" charset="0"/>
                <a:cs typeface="+mn-cs"/>
              </a:rPr>
              <a:t>T</a:t>
            </a:r>
            <a:r>
              <a:rPr lang="fi-FI" sz="1200" dirty="0">
                <a:latin typeface="Source Sans Pro" panose="020B0503030403020204" pitchFamily="34" charset="0"/>
                <a:ea typeface="Source Sans Pro" panose="020B0503030403020204" pitchFamily="34" charset="0"/>
              </a:rPr>
              <a:t>oimintakulttuurin kehittämistä ohjaavissa periaatteissa painotetaan hyvinvointia, vuorovaikutusta ja monipuolista työskentelyä. Liikkuminen on kirjattu edellä mainittuja periaatteita tukevana tekijänä. Lisäksi työtavoissa painotetaan kokemuksellisia ja toiminnallisia työtapoja, sekä eri aistien käyttöä ja liikkumista lisäämään elämyksellisyyttä ja vahvistamaan motivaatiota. (POPS 2014, Luku 4) </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Missä tilanteessa</a:t>
            </a:r>
            <a:r>
              <a:rPr lang="fi-FI" sz="1200" b="1" dirty="0">
                <a:solidFill>
                  <a:prstClr val="black"/>
                </a:solidFill>
                <a:latin typeface="Source Sans Pro"/>
              </a:rPr>
              <a:t>: </a:t>
            </a:r>
            <a:r>
              <a:rPr lang="fi-FI" sz="1200" dirty="0">
                <a:solidFill>
                  <a:prstClr val="black"/>
                </a:solidFill>
                <a:latin typeface="Source Sans Pro"/>
              </a:rPr>
              <a:t>Oppitunneilla katkaisemaan paikallaanoloa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Kuinka usein:</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dirty="0">
                <a:solidFill>
                  <a:prstClr val="black"/>
                </a:solidFill>
                <a:latin typeface="Source Sans Pro"/>
              </a:rPr>
              <a:t>Viikoittain. Vuoden 2024 kampanja syyskuussa.</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Kesto:</a:t>
            </a:r>
            <a:r>
              <a:rPr lang="fi-FI" sz="1200" dirty="0">
                <a:solidFill>
                  <a:prstClr val="black"/>
                </a:solidFill>
                <a:latin typeface="Source Sans Pro"/>
              </a:rPr>
              <a:t> 5–15  minuuttia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Yksin vai yhdessä</a:t>
            </a:r>
            <a:r>
              <a:rPr lang="fi-FI" sz="1200" b="1" dirty="0">
                <a:solidFill>
                  <a:prstClr val="black"/>
                </a:solidFill>
                <a:latin typeface="Source Sans Pro"/>
              </a:rPr>
              <a:t>:</a:t>
            </a:r>
            <a:r>
              <a:rPr lang="fi-FI" sz="1200" dirty="0">
                <a:solidFill>
                  <a:prstClr val="black"/>
                </a:solidFill>
                <a:latin typeface="Source Sans Pro"/>
              </a:rPr>
              <a:t> Yksin tai yhdessä</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Aktiviteetin taso (1–3): </a:t>
            </a:r>
            <a:r>
              <a:rPr lang="fi-FI" sz="1200" dirty="0">
                <a:solidFill>
                  <a:prstClr val="black"/>
                </a:solidFill>
                <a:latin typeface="Source Sans Pro"/>
              </a:rPr>
              <a:t>1</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9" name="TextBox 8">
            <a:extLst>
              <a:ext uri="{FF2B5EF4-FFF2-40B4-BE49-F238E27FC236}">
                <a16:creationId xmlns:a16="http://schemas.microsoft.com/office/drawing/2014/main" id="{842D9562-7341-F941-FA2A-656DD5658F15}"/>
              </a:ext>
            </a:extLst>
          </p:cNvPr>
          <p:cNvSpPr txBox="1"/>
          <p:nvPr/>
        </p:nvSpPr>
        <p:spPr>
          <a:xfrm>
            <a:off x="5670733" y="1369623"/>
            <a:ext cx="5940056" cy="2954655"/>
          </a:xfrm>
          <a:prstGeom prst="rect">
            <a:avLst/>
          </a:prstGeom>
          <a:noFill/>
        </p:spPr>
        <p:txBody>
          <a:bodyPr wrap="square" rtlCol="0">
            <a:spAutoFit/>
          </a:bodyPr>
          <a:lstStyle/>
          <a:p>
            <a:pPr marL="0" marR="0" lvl="0" indent="0" algn="l" defTabSz="914400" rtl="0" eaLnBrk="1" fontAlgn="auto" latinLnBrk="0" hangingPunct="1">
              <a:spcBef>
                <a:spcPts val="600"/>
              </a:spcBef>
              <a:spcAft>
                <a:spcPts val="0"/>
              </a:spcAft>
              <a:buClrTx/>
              <a:buSzTx/>
              <a:buFontTx/>
              <a:buNone/>
              <a:tabLst/>
              <a:defRPr/>
            </a:pPr>
            <a:r>
              <a:rPr lang="fi-FI" sz="1200" b="1" dirty="0">
                <a:solidFill>
                  <a:prstClr val="black"/>
                </a:solidFill>
                <a:latin typeface="Source Sans Pro" panose="020B0503030403020204" pitchFamily="34" charset="0"/>
                <a:ea typeface="Source Sans Pro" panose="020B0503030403020204" pitchFamily="34" charset="0"/>
              </a:rPr>
              <a:t>OHJEET OPETTAJALLE</a:t>
            </a:r>
          </a:p>
          <a:p>
            <a:pPr marL="0" marR="0" lvl="0" indent="0" algn="l" defTabSz="914400" rtl="0" eaLnBrk="1" fontAlgn="auto" latinLnBrk="0" hangingPunct="1">
              <a:spcBef>
                <a:spcPts val="600"/>
              </a:spcBef>
              <a:spcAft>
                <a:spcPts val="0"/>
              </a:spcAft>
              <a:buClrTx/>
              <a:buSzTx/>
              <a:buFontTx/>
              <a:buNone/>
              <a:tabLst/>
              <a:defRPr/>
            </a:pPr>
            <a:r>
              <a:rPr lang="fi-FI" sz="1200" dirty="0">
                <a:solidFill>
                  <a:prstClr val="black"/>
                </a:solidFill>
                <a:latin typeface="Source Sans Pro" panose="020B0503030403020204" pitchFamily="34" charset="0"/>
                <a:ea typeface="Source Sans Pro" panose="020B0503030403020204" pitchFamily="34" charset="0"/>
              </a:rPr>
              <a:t>Yläkoululaisten Sisu-treenejä </a:t>
            </a:r>
            <a:r>
              <a:rPr kumimoji="0" lang="fi-FI" sz="1200" b="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voi toteuttaa melkein missä vain: koulun pihalla, liikuntasalissa </a:t>
            </a:r>
            <a:r>
              <a:rPr lang="fi-FI" sz="1200" dirty="0">
                <a:solidFill>
                  <a:prstClr val="black"/>
                </a:solidFill>
                <a:latin typeface="Source Sans Pro" panose="020B0503030403020204" pitchFamily="34" charset="0"/>
                <a:ea typeface="Source Sans Pro" panose="020B0503030403020204" pitchFamily="34" charset="0"/>
              </a:rPr>
              <a:t>ja </a:t>
            </a:r>
            <a:r>
              <a:rPr kumimoji="0" lang="fi-FI" sz="1200" b="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luokassa. Jokainen voi toteuttaa treenin oman tasonsa mukaan. Sisu-treenejä, -haasteita ja -taukoja voi hyödyntää esimerkiksi  </a:t>
            </a:r>
            <a:r>
              <a:rPr lang="fi-FI" sz="1200" dirty="0">
                <a:solidFill>
                  <a:prstClr val="black"/>
                </a:solidFill>
                <a:latin typeface="Source Sans Pro" panose="020B0503030403020204" pitchFamily="34" charset="0"/>
                <a:ea typeface="Source Sans Pro" panose="020B0503030403020204" pitchFamily="34" charset="0"/>
              </a:rPr>
              <a:t>t</a:t>
            </a:r>
            <a:r>
              <a:rPr kumimoji="0" lang="fi-FI" sz="1200" b="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auottamassa opetusta, tauoilla ja liikuntatunneilla.</a:t>
            </a:r>
          </a:p>
          <a:p>
            <a:pPr marL="0" marR="0" lvl="0" indent="0" algn="l" defTabSz="914400" rtl="0" eaLnBrk="1" fontAlgn="auto" latinLnBrk="0" hangingPunct="1">
              <a:spcBef>
                <a:spcPts val="600"/>
              </a:spcBef>
              <a:spcAft>
                <a:spcPts val="0"/>
              </a:spcAft>
              <a:buClrTx/>
              <a:buSzTx/>
              <a:buFontTx/>
              <a:buNone/>
              <a:tabLst/>
              <a:defRPr/>
            </a:pPr>
            <a:r>
              <a:rPr kumimoji="0" lang="fi-FI" sz="1200" b="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Sisu-treeneissä edetään helposta variaatiosta vaikeampaan. Videoilla StreetWorkoutin ohjaajat esittelevät päivän tehtävän, jota voi suorittaa samalla videota katsellessa. Aiheina ovat punnerrus, liikkuvuus, kyykky, keskivartalo, käsilläseisonta ja leuanveto. </a:t>
            </a:r>
            <a:endParaRPr lang="fi-FI" sz="1200" dirty="0">
              <a:solidFill>
                <a:prstClr val="black"/>
              </a:solidFill>
              <a:latin typeface="Source Sans Pro" panose="020B0503030403020204" pitchFamily="34" charset="0"/>
              <a:ea typeface="Source Sans Pro" panose="020B0503030403020204" pitchFamily="34" charset="0"/>
            </a:endParaRPr>
          </a:p>
          <a:p>
            <a:pPr marL="0" marR="0" lvl="0" indent="0" algn="l" defTabSz="914400" rtl="0" eaLnBrk="1" fontAlgn="auto" latinLnBrk="0" hangingPunct="1">
              <a:spcBef>
                <a:spcPts val="600"/>
              </a:spcBef>
              <a:spcAft>
                <a:spcPts val="0"/>
              </a:spcAft>
              <a:buClrTx/>
              <a:buSzTx/>
              <a:buFontTx/>
              <a:buNone/>
              <a:tabLst/>
              <a:defRPr/>
            </a:pPr>
            <a:r>
              <a:rPr lang="fi-FI" sz="1200" dirty="0">
                <a:solidFill>
                  <a:prstClr val="black"/>
                </a:solidFill>
                <a:latin typeface="Source Sans Pro" panose="020B0503030403020204" pitchFamily="34" charset="0"/>
                <a:ea typeface="Source Sans Pro" panose="020B0503030403020204" pitchFamily="34" charset="0"/>
              </a:rPr>
              <a:t>Treenit löydät Liikkuvan koulun YouTube-kanavalta: </a:t>
            </a:r>
            <a:r>
              <a:rPr lang="fi-FI" sz="1200" dirty="0">
                <a:solidFill>
                  <a:prstClr val="black"/>
                </a:solidFill>
                <a:latin typeface="Source Sans Pro" panose="020B0503030403020204" pitchFamily="34" charset="0"/>
                <a:ea typeface="Source Sans Pro" panose="020B0503030403020204" pitchFamily="34" charset="0"/>
                <a:hlinkClick r:id="rId5"/>
              </a:rPr>
              <a:t>Sisu-treenit 2023</a:t>
            </a:r>
            <a:endParaRPr lang="fi-FI" sz="1200" dirty="0">
              <a:solidFill>
                <a:prstClr val="black"/>
              </a:solidFill>
              <a:latin typeface="Source Sans Pro" panose="020B0503030403020204" pitchFamily="34" charset="0"/>
              <a:ea typeface="Source Sans Pro" panose="020B0503030403020204" pitchFamily="34" charset="0"/>
            </a:endParaRPr>
          </a:p>
          <a:p>
            <a:pPr marL="0" marR="0" lvl="0" indent="0" algn="l" defTabSz="914400" rtl="0" eaLnBrk="1" fontAlgn="auto" latinLnBrk="0" hangingPunct="1">
              <a:spcBef>
                <a:spcPts val="600"/>
              </a:spcBef>
              <a:spcAft>
                <a:spcPts val="0"/>
              </a:spcAft>
              <a:buClrTx/>
              <a:buSzTx/>
              <a:buFontTx/>
              <a:buNone/>
              <a:tabLst/>
              <a:defRPr/>
            </a:pPr>
            <a:endParaRPr kumimoji="0" lang="fi-FI" sz="1200" b="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endParaRPr>
          </a:p>
          <a:p>
            <a:pPr>
              <a:spcBef>
                <a:spcPts val="600"/>
              </a:spcBef>
              <a:defRPr/>
            </a:pPr>
            <a:r>
              <a:rPr lang="fi-FI" sz="1200" noProof="1">
                <a:solidFill>
                  <a:prstClr val="black"/>
                </a:solidFill>
                <a:latin typeface="Source Sans Pro"/>
              </a:rPr>
              <a:t>Sisu-treenit</a:t>
            </a:r>
            <a:r>
              <a:rPr kumimoji="0" lang="fi-FI" sz="1200" i="0" u="none" strike="noStrike" kern="1200" cap="none" spc="0" normalizeH="0" baseline="0" noProof="1">
                <a:ln>
                  <a:noFill/>
                </a:ln>
                <a:solidFill>
                  <a:prstClr val="black"/>
                </a:solidFill>
                <a:effectLst/>
                <a:uLnTx/>
                <a:uFillTx/>
                <a:latin typeface="Source Sans Pro"/>
                <a:ea typeface="+mn-ea"/>
                <a:cs typeface="+mn-cs"/>
              </a:rPr>
              <a:t> on Liikkuvan koulun liikettä lis</a:t>
            </a:r>
            <a:r>
              <a:rPr lang="fi-FI" sz="1200" noProof="1">
                <a:solidFill>
                  <a:prstClr val="black"/>
                </a:solidFill>
                <a:latin typeface="Source Sans Pro"/>
              </a:rPr>
              <a:t>äävä kampanja, joka toteutetaan syksyisin.</a:t>
            </a:r>
            <a:r>
              <a:rPr lang="fi-FI" sz="1200" dirty="0">
                <a:solidFill>
                  <a:prstClr val="black"/>
                </a:solidFill>
                <a:latin typeface="Source Sans Pro"/>
              </a:rPr>
              <a:t> </a:t>
            </a:r>
            <a:r>
              <a:rPr lang="fi-FI" sz="1200" dirty="0">
                <a:solidFill>
                  <a:prstClr val="black"/>
                </a:solidFill>
                <a:latin typeface="Source Sans Pro" panose="020B0503030403020204" pitchFamily="34" charset="0"/>
                <a:ea typeface="Source Sans Pro" panose="020B0503030403020204" pitchFamily="34" charset="0"/>
              </a:rPr>
              <a:t>Sisu-treenin</a:t>
            </a:r>
            <a:r>
              <a:rPr kumimoji="0" lang="fi-FI" sz="1200" b="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 videoita voi hyödyntää ajankohdasta riippumatta. </a:t>
            </a:r>
            <a:endParaRPr lang="fi-FI" sz="1200" dirty="0">
              <a:solidFill>
                <a:prstClr val="black"/>
              </a:solidFill>
              <a:latin typeface="Source Sans Pro"/>
            </a:endParaRPr>
          </a:p>
          <a:p>
            <a:pPr marL="0" marR="0" lvl="0" indent="0" algn="l" defTabSz="914400" rtl="0" eaLnBrk="1" fontAlgn="auto" latinLnBrk="0" hangingPunct="1">
              <a:spcBef>
                <a:spcPts val="600"/>
              </a:spcBef>
              <a:spcAft>
                <a:spcPts val="0"/>
              </a:spcAft>
              <a:buClrTx/>
              <a:buSzTx/>
              <a:buFontTx/>
              <a:buNone/>
              <a:tabLst/>
              <a:defRPr/>
            </a:pPr>
            <a:endParaRPr lang="fi-FI" sz="1200" dirty="0">
              <a:solidFill>
                <a:prstClr val="black"/>
              </a:solidFill>
              <a:latin typeface="Source Sans Pro"/>
            </a:endParaRPr>
          </a:p>
        </p:txBody>
      </p:sp>
      <p:sp>
        <p:nvSpPr>
          <p:cNvPr id="5" name="TextBox 3">
            <a:extLst>
              <a:ext uri="{FF2B5EF4-FFF2-40B4-BE49-F238E27FC236}">
                <a16:creationId xmlns:a16="http://schemas.microsoft.com/office/drawing/2014/main" id="{27ED31FE-D2E9-8F1C-4651-A1E836892018}"/>
              </a:ext>
            </a:extLst>
          </p:cNvPr>
          <p:cNvSpPr txBox="1"/>
          <p:nvPr/>
        </p:nvSpPr>
        <p:spPr>
          <a:xfrm>
            <a:off x="5670733" y="6231374"/>
            <a:ext cx="6208312"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0" i="0" u="none" strike="noStrike" kern="1200" cap="none" spc="0" normalizeH="0" baseline="0" dirty="0">
                <a:ln>
                  <a:noFill/>
                </a:ln>
                <a:solidFill>
                  <a:prstClr val="black"/>
                </a:solidFill>
                <a:effectLst/>
                <a:uLnTx/>
                <a:uFillTx/>
                <a:latin typeface="Source Sans Pro" panose="020B0503030403020204" pitchFamily="34" charset="0"/>
                <a:ea typeface="Source Sans Pro" panose="020B0503030403020204" pitchFamily="34" charset="0"/>
              </a:rPr>
              <a:t>Lähde: </a:t>
            </a:r>
            <a:r>
              <a:rPr lang="fi-FI" sz="1200" dirty="0">
                <a:solidFill>
                  <a:prstClr val="black"/>
                </a:solidFill>
                <a:latin typeface="Source Sans Pro"/>
                <a:hlinkClick r:id="rId6"/>
              </a:rPr>
              <a:t>www.liikkuvakoulu.fi</a:t>
            </a:r>
            <a:r>
              <a:rPr lang="fi-FI" sz="1200" dirty="0">
                <a:solidFill>
                  <a:prstClr val="black"/>
                </a:solidFill>
                <a:latin typeface="Source Sans Pro" panose="020B0503030403020204" pitchFamily="34" charset="0"/>
                <a:ea typeface="Source Sans Pro" panose="020B0503030403020204" pitchFamily="34" charset="0"/>
              </a:rPr>
              <a:t> </a:t>
            </a:r>
          </a:p>
        </p:txBody>
      </p:sp>
    </p:spTree>
    <p:extLst>
      <p:ext uri="{BB962C8B-B14F-4D97-AF65-F5344CB8AC3E}">
        <p14:creationId xmlns:p14="http://schemas.microsoft.com/office/powerpoint/2010/main" val="42480829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hoolWell-hankkeen logo.">
            <a:extLst>
              <a:ext uri="{FF2B5EF4-FFF2-40B4-BE49-F238E27FC236}">
                <a16:creationId xmlns:a16="http://schemas.microsoft.com/office/drawing/2014/main" id="{10027E97-679A-02AE-A5E8-B73CC532E7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8000" y="168823"/>
            <a:ext cx="1306946" cy="1311303"/>
          </a:xfrm>
          <a:prstGeom prst="rect">
            <a:avLst/>
          </a:prstGeom>
        </p:spPr>
      </p:pic>
      <p:sp>
        <p:nvSpPr>
          <p:cNvPr id="2" name="Title 1">
            <a:extLst>
              <a:ext uri="{FF2B5EF4-FFF2-40B4-BE49-F238E27FC236}">
                <a16:creationId xmlns:a16="http://schemas.microsoft.com/office/drawing/2014/main" id="{C3C76A64-7704-7DA5-ADB3-1505E7989FEB}"/>
              </a:ext>
            </a:extLst>
          </p:cNvPr>
          <p:cNvSpPr>
            <a:spLocks noGrp="1"/>
          </p:cNvSpPr>
          <p:nvPr>
            <p:ph type="ctrTitle"/>
          </p:nvPr>
        </p:nvSpPr>
        <p:spPr/>
        <p:txBody>
          <a:bodyPr>
            <a:normAutofit/>
          </a:bodyPr>
          <a:lstStyle/>
          <a:p>
            <a:r>
              <a:rPr lang="fi-FI" sz="4800" b="1" noProof="0" dirty="0">
                <a:latin typeface="Source Sans Pro" panose="020B0503030403020204" pitchFamily="34" charset="0"/>
                <a:ea typeface="Source Sans Pro" panose="020B0503030403020204" pitchFamily="34" charset="0"/>
              </a:rPr>
              <a:t>Liikkumista </a:t>
            </a:r>
            <a:r>
              <a:rPr lang="fi-FI" sz="4800" b="1" noProof="1">
                <a:latin typeface="Source Sans Pro" panose="020B0503030403020204" pitchFamily="34" charset="0"/>
                <a:ea typeface="Source Sans Pro" panose="020B0503030403020204" pitchFamily="34" charset="0"/>
              </a:rPr>
              <a:t>sisältävät</a:t>
            </a:r>
            <a:r>
              <a:rPr lang="fi-FI" sz="4800" b="1" dirty="0">
                <a:latin typeface="Source Sans Pro" panose="020B0503030403020204" pitchFamily="34" charset="0"/>
                <a:ea typeface="Source Sans Pro" panose="020B0503030403020204" pitchFamily="34" charset="0"/>
              </a:rPr>
              <a:t> tauot, </a:t>
            </a:r>
            <a:br>
              <a:rPr lang="fi-FI" sz="4800" b="1" dirty="0">
                <a:latin typeface="Source Sans Pro" panose="020B0503030403020204" pitchFamily="34" charset="0"/>
                <a:ea typeface="Source Sans Pro" panose="020B0503030403020204" pitchFamily="34" charset="0"/>
              </a:rPr>
            </a:br>
            <a:r>
              <a:rPr lang="fi-FI" sz="4800" b="1" dirty="0">
                <a:latin typeface="Source Sans Pro" panose="020B0503030403020204" pitchFamily="34" charset="0"/>
                <a:ea typeface="Source Sans Pro" panose="020B0503030403020204" pitchFamily="34" charset="0"/>
              </a:rPr>
              <a:t>Taso 2</a:t>
            </a:r>
            <a:endParaRPr lang="fi-FI" sz="4800" b="1" noProof="0" dirty="0">
              <a:latin typeface="Source Sans Pro" panose="020B0503030403020204" pitchFamily="34" charset="0"/>
              <a:ea typeface="Source Sans Pro" panose="020B0503030403020204" pitchFamily="34" charset="0"/>
            </a:endParaRPr>
          </a:p>
        </p:txBody>
      </p:sp>
    </p:spTree>
    <p:extLst>
      <p:ext uri="{BB962C8B-B14F-4D97-AF65-F5344CB8AC3E}">
        <p14:creationId xmlns:p14="http://schemas.microsoft.com/office/powerpoint/2010/main" val="4701351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6C0C47-35AC-C52B-E440-9ECEF34FF317}"/>
            </a:ext>
          </a:extLst>
        </p:cNvPr>
        <p:cNvGrpSpPr/>
        <p:nvPr/>
      </p:nvGrpSpPr>
      <p:grpSpPr>
        <a:xfrm>
          <a:off x="0" y="0"/>
          <a:ext cx="0" cy="0"/>
          <a:chOff x="0" y="0"/>
          <a:chExt cx="0" cy="0"/>
        </a:xfrm>
      </p:grpSpPr>
      <p:pic>
        <p:nvPicPr>
          <p:cNvPr id="2" name="Picture 2" descr="SchoolWell-hankkeen logo.">
            <a:extLst>
              <a:ext uri="{FF2B5EF4-FFF2-40B4-BE49-F238E27FC236}">
                <a16:creationId xmlns:a16="http://schemas.microsoft.com/office/drawing/2014/main" id="{57BA86EC-59E2-82D0-151E-CB49F1BA66B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7480" y="107273"/>
            <a:ext cx="1151599" cy="1155438"/>
          </a:xfrm>
          <a:prstGeom prst="rect">
            <a:avLst/>
          </a:prstGeom>
        </p:spPr>
      </p:pic>
      <p:sp>
        <p:nvSpPr>
          <p:cNvPr id="4" name="Otsikko 1">
            <a:extLst>
              <a:ext uri="{FF2B5EF4-FFF2-40B4-BE49-F238E27FC236}">
                <a16:creationId xmlns:a16="http://schemas.microsoft.com/office/drawing/2014/main" id="{316C51E2-FCB9-9E3F-464C-B1E25E77734D}"/>
              </a:ext>
            </a:extLst>
          </p:cNvPr>
          <p:cNvSpPr txBox="1">
            <a:spLocks noGrp="1"/>
          </p:cNvSpPr>
          <p:nvPr>
            <p:ph type="title" idx="4294967295"/>
          </p:nvPr>
        </p:nvSpPr>
        <p:spPr>
          <a:xfrm>
            <a:off x="2075283" y="286910"/>
            <a:ext cx="8038530" cy="5031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i-FI" sz="3200" b="1" i="0" u="none" strike="noStrike" kern="1200" cap="none" spc="0" normalizeH="0" baseline="0" noProof="0" dirty="0">
                <a:ln>
                  <a:noFill/>
                </a:ln>
                <a:solidFill>
                  <a:schemeClr val="tx1"/>
                </a:solidFill>
                <a:effectLst/>
                <a:uLnTx/>
                <a:uFillTx/>
                <a:latin typeface="Source Sans Pro" panose="020B0503030403020204" pitchFamily="34" charset="0"/>
                <a:ea typeface="Source Sans Pro" panose="020B0503030403020204" pitchFamily="34" charset="0"/>
                <a:cs typeface="+mj-cs"/>
              </a:rPr>
              <a:t>Tasapainotaidot</a:t>
            </a:r>
          </a:p>
        </p:txBody>
      </p:sp>
      <p:sp>
        <p:nvSpPr>
          <p:cNvPr id="13" name="TextBox 12">
            <a:extLst>
              <a:ext uri="{FF2B5EF4-FFF2-40B4-BE49-F238E27FC236}">
                <a16:creationId xmlns:a16="http://schemas.microsoft.com/office/drawing/2014/main" id="{308363D1-D9C5-515D-B9FA-7CE92736B616}"/>
              </a:ext>
            </a:extLst>
          </p:cNvPr>
          <p:cNvSpPr txBox="1"/>
          <p:nvPr/>
        </p:nvSpPr>
        <p:spPr>
          <a:xfrm>
            <a:off x="1704861" y="739491"/>
            <a:ext cx="8779374"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400" i="0" u="none" strike="noStrike" kern="1200" cap="none" spc="0" normalizeH="0" baseline="0" noProof="0" dirty="0">
                <a:ln>
                  <a:noFill/>
                </a:ln>
                <a:solidFill>
                  <a:prstClr val="black"/>
                </a:solidFill>
                <a:effectLst/>
                <a:uLnTx/>
                <a:uFillTx/>
                <a:latin typeface="Source Sans Pro"/>
                <a:ea typeface="+mn-ea"/>
                <a:cs typeface="+mn-cs"/>
              </a:rPr>
              <a:t>Tasapainoa kehittävät liikuntatauot.</a:t>
            </a:r>
          </a:p>
        </p:txBody>
      </p:sp>
      <p:pic>
        <p:nvPicPr>
          <p:cNvPr id="3" name="Symboli" descr="Kuva juoksuaskeleen ottavasta lenkkitossuisesta jalasta. Kuva viittaa liikkumista sisältävään interventioaktiviteettiin.">
            <a:extLst>
              <a:ext uri="{FF2B5EF4-FFF2-40B4-BE49-F238E27FC236}">
                <a16:creationId xmlns:a16="http://schemas.microsoft.com/office/drawing/2014/main" id="{163B9C88-CB9B-141A-CD9D-45C196927278}"/>
              </a:ext>
            </a:extLst>
          </p:cNvPr>
          <p:cNvPicPr>
            <a:picLocks noChangeAspect="1"/>
          </p:cNvPicPr>
          <p:nvPr/>
        </p:nvPicPr>
        <p:blipFill>
          <a:blip r:embed="rId4">
            <a:extLst>
              <a:ext uri="{28A0092B-C50C-407E-A947-70E740481C1C}">
                <a14:useLocalDpi xmlns:a14="http://schemas.microsoft.com/office/drawing/2010/main" val="0"/>
              </a:ext>
            </a:extLst>
          </a:blip>
          <a:srcRect l="17169" t="6478" r="8938" b="7532"/>
          <a:stretch/>
        </p:blipFill>
        <p:spPr>
          <a:xfrm>
            <a:off x="10731298" y="285017"/>
            <a:ext cx="1113222" cy="960426"/>
          </a:xfrm>
          <a:prstGeom prst="rect">
            <a:avLst/>
          </a:prstGeom>
        </p:spPr>
      </p:pic>
      <p:sp>
        <p:nvSpPr>
          <p:cNvPr id="12" name="Osa-alue">
            <a:extLst>
              <a:ext uri="{FF2B5EF4-FFF2-40B4-BE49-F238E27FC236}">
                <a16:creationId xmlns:a16="http://schemas.microsoft.com/office/drawing/2014/main" id="{70C31019-9BC1-4C0C-1CB4-248FB2EDEE01}"/>
              </a:ext>
              <a:ext uri="{C183D7F6-B498-43B3-948B-1728B52AA6E4}">
                <adec:decorative xmlns:adec="http://schemas.microsoft.com/office/drawing/2017/decorative" val="0"/>
              </a:ext>
            </a:extLst>
          </p:cNvPr>
          <p:cNvSpPr txBox="1"/>
          <p:nvPr/>
        </p:nvSpPr>
        <p:spPr>
          <a:xfrm>
            <a:off x="10525561" y="1215299"/>
            <a:ext cx="1484923" cy="276999"/>
          </a:xfrm>
          <a:prstGeom prst="rect">
            <a:avLst/>
          </a:prstGeom>
          <a:noFill/>
        </p:spPr>
        <p:txBody>
          <a:bodyPr wrap="square" rtlCol="0">
            <a:spAutoFit/>
          </a:bodyPr>
          <a:lstStyle/>
          <a:p>
            <a:pPr algn="ctr"/>
            <a:r>
              <a:rPr lang="fi-FI" sz="1200" dirty="0">
                <a:latin typeface="Cambria" panose="02040503050406030204" pitchFamily="18" charset="0"/>
                <a:ea typeface="Source Sans Pro" panose="020B0503030403020204" pitchFamily="34" charset="0"/>
              </a:rPr>
              <a:t>Liikkuminen</a:t>
            </a:r>
          </a:p>
        </p:txBody>
      </p:sp>
      <p:sp>
        <p:nvSpPr>
          <p:cNvPr id="14" name="Symbolin reunukset (koriste)" descr="Symbolin reunukset">
            <a:extLst>
              <a:ext uri="{FF2B5EF4-FFF2-40B4-BE49-F238E27FC236}">
                <a16:creationId xmlns:a16="http://schemas.microsoft.com/office/drawing/2014/main" id="{9831F675-6752-6557-5796-4C04498146C2}"/>
              </a:ext>
              <a:ext uri="{C183D7F6-B498-43B3-948B-1728B52AA6E4}">
                <adec:decorative xmlns:adec="http://schemas.microsoft.com/office/drawing/2017/decorative" val="0"/>
              </a:ext>
            </a:extLst>
          </p:cNvPr>
          <p:cNvSpPr/>
          <p:nvPr/>
        </p:nvSpPr>
        <p:spPr>
          <a:xfrm>
            <a:off x="10638556" y="239477"/>
            <a:ext cx="1258934" cy="1246373"/>
          </a:xfrm>
          <a:custGeom>
            <a:avLst/>
            <a:gdLst>
              <a:gd name="connsiteX0" fmla="*/ 0 w 1258934"/>
              <a:gd name="connsiteY0" fmla="*/ 0 h 1246373"/>
              <a:gd name="connsiteX1" fmla="*/ 407055 w 1258934"/>
              <a:gd name="connsiteY1" fmla="*/ 0 h 1246373"/>
              <a:gd name="connsiteX2" fmla="*/ 788932 w 1258934"/>
              <a:gd name="connsiteY2" fmla="*/ 0 h 1246373"/>
              <a:gd name="connsiteX3" fmla="*/ 1258934 w 1258934"/>
              <a:gd name="connsiteY3" fmla="*/ 0 h 1246373"/>
              <a:gd name="connsiteX4" fmla="*/ 1258934 w 1258934"/>
              <a:gd name="connsiteY4" fmla="*/ 402994 h 1246373"/>
              <a:gd name="connsiteX5" fmla="*/ 1258934 w 1258934"/>
              <a:gd name="connsiteY5" fmla="*/ 793524 h 1246373"/>
              <a:gd name="connsiteX6" fmla="*/ 1258934 w 1258934"/>
              <a:gd name="connsiteY6" fmla="*/ 1246373 h 1246373"/>
              <a:gd name="connsiteX7" fmla="*/ 839289 w 1258934"/>
              <a:gd name="connsiteY7" fmla="*/ 1246373 h 1246373"/>
              <a:gd name="connsiteX8" fmla="*/ 394466 w 1258934"/>
              <a:gd name="connsiteY8" fmla="*/ 1246373 h 1246373"/>
              <a:gd name="connsiteX9" fmla="*/ 0 w 1258934"/>
              <a:gd name="connsiteY9" fmla="*/ 1246373 h 1246373"/>
              <a:gd name="connsiteX10" fmla="*/ 0 w 1258934"/>
              <a:gd name="connsiteY10" fmla="*/ 830915 h 1246373"/>
              <a:gd name="connsiteX11" fmla="*/ 0 w 1258934"/>
              <a:gd name="connsiteY11" fmla="*/ 427921 h 1246373"/>
              <a:gd name="connsiteX12" fmla="*/ 0 w 1258934"/>
              <a:gd name="connsiteY12" fmla="*/ 0 h 124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8934" h="1246373" extrusionOk="0">
                <a:moveTo>
                  <a:pt x="0" y="0"/>
                </a:moveTo>
                <a:cubicBezTo>
                  <a:pt x="155559" y="-10475"/>
                  <a:pt x="248430" y="44533"/>
                  <a:pt x="407055" y="0"/>
                </a:cubicBezTo>
                <a:cubicBezTo>
                  <a:pt x="565681" y="-44533"/>
                  <a:pt x="655147" y="11629"/>
                  <a:pt x="788932" y="0"/>
                </a:cubicBezTo>
                <a:cubicBezTo>
                  <a:pt x="922717" y="-11629"/>
                  <a:pt x="1025963" y="4374"/>
                  <a:pt x="1258934" y="0"/>
                </a:cubicBezTo>
                <a:cubicBezTo>
                  <a:pt x="1304881" y="85600"/>
                  <a:pt x="1229408" y="306812"/>
                  <a:pt x="1258934" y="402994"/>
                </a:cubicBezTo>
                <a:cubicBezTo>
                  <a:pt x="1288460" y="499176"/>
                  <a:pt x="1238459" y="601126"/>
                  <a:pt x="1258934" y="793524"/>
                </a:cubicBezTo>
                <a:cubicBezTo>
                  <a:pt x="1279409" y="985922"/>
                  <a:pt x="1244854" y="1148916"/>
                  <a:pt x="1258934" y="1246373"/>
                </a:cubicBezTo>
                <a:cubicBezTo>
                  <a:pt x="1089085" y="1287420"/>
                  <a:pt x="1035653" y="1243257"/>
                  <a:pt x="839289" y="1246373"/>
                </a:cubicBezTo>
                <a:cubicBezTo>
                  <a:pt x="642926" y="1249489"/>
                  <a:pt x="538760" y="1229300"/>
                  <a:pt x="394466" y="1246373"/>
                </a:cubicBezTo>
                <a:cubicBezTo>
                  <a:pt x="250172" y="1263446"/>
                  <a:pt x="173148" y="1227647"/>
                  <a:pt x="0" y="1246373"/>
                </a:cubicBezTo>
                <a:cubicBezTo>
                  <a:pt x="-23313" y="1054276"/>
                  <a:pt x="20776" y="929286"/>
                  <a:pt x="0" y="830915"/>
                </a:cubicBezTo>
                <a:cubicBezTo>
                  <a:pt x="-20776" y="732544"/>
                  <a:pt x="24648" y="523774"/>
                  <a:pt x="0" y="427921"/>
                </a:cubicBezTo>
                <a:cubicBezTo>
                  <a:pt x="-24648" y="332068"/>
                  <a:pt x="23822" y="115617"/>
                  <a:pt x="0" y="0"/>
                </a:cubicBezTo>
                <a:close/>
              </a:path>
            </a:pathLst>
          </a:custGeom>
          <a:noFill/>
          <a:ln>
            <a:solidFill>
              <a:schemeClr val="accent4">
                <a:lumMod val="75000"/>
              </a:schemeClr>
            </a:solidFill>
            <a:prstDash val="solid"/>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descr="Tekstin taustaväri on sininen. Sininen väri vastaa aktiviteetin tasoa 2.">
            <a:extLst>
              <a:ext uri="{FF2B5EF4-FFF2-40B4-BE49-F238E27FC236}">
                <a16:creationId xmlns:a16="http://schemas.microsoft.com/office/drawing/2014/main" id="{798438BD-E4E7-88D2-AC8D-7CDF71840182}"/>
              </a:ext>
            </a:extLst>
          </p:cNvPr>
          <p:cNvSpPr txBox="1"/>
          <p:nvPr/>
        </p:nvSpPr>
        <p:spPr>
          <a:xfrm>
            <a:off x="407874" y="1337031"/>
            <a:ext cx="4992385" cy="5171342"/>
          </a:xfrm>
          <a:prstGeom prst="rect">
            <a:avLst/>
          </a:prstGeom>
          <a:solidFill>
            <a:srgbClr val="62BFD9"/>
          </a:solidFill>
          <a:ln>
            <a:solidFill>
              <a:schemeClr val="accent1">
                <a:lumMod val="40000"/>
                <a:lumOff val="6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Source Sans Pro"/>
              <a:ea typeface="+mn-ea"/>
              <a:cs typeface="+mn-cs"/>
            </a:endParaRPr>
          </a:p>
        </p:txBody>
      </p:sp>
      <p:sp>
        <p:nvSpPr>
          <p:cNvPr id="10" name="Tekstiruutu 9">
            <a:extLst>
              <a:ext uri="{FF2B5EF4-FFF2-40B4-BE49-F238E27FC236}">
                <a16:creationId xmlns:a16="http://schemas.microsoft.com/office/drawing/2014/main" id="{C071AA59-C9B4-1924-5950-9F9FD172A136}"/>
              </a:ext>
            </a:extLst>
          </p:cNvPr>
          <p:cNvSpPr txBox="1"/>
          <p:nvPr/>
        </p:nvSpPr>
        <p:spPr>
          <a:xfrm>
            <a:off x="544530" y="1526468"/>
            <a:ext cx="4554248" cy="486287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Ala- vai yläkoulu</a:t>
            </a:r>
            <a:r>
              <a:rPr lang="fi-FI" sz="1200" b="1" dirty="0">
                <a:solidFill>
                  <a:prstClr val="black"/>
                </a:solidFill>
                <a:latin typeface="Source Sans Pro"/>
              </a:rPr>
              <a:t>:</a:t>
            </a:r>
            <a:r>
              <a:rPr lang="fi-FI" sz="1200" dirty="0">
                <a:solidFill>
                  <a:prstClr val="black"/>
                </a:solidFill>
                <a:latin typeface="Source Sans Pro"/>
              </a:rPr>
              <a:t> Alakoulu</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Miksi:</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dirty="0">
                <a:latin typeface="Source Sans Pro" panose="020B0503030403020204" pitchFamily="34" charset="0"/>
                <a:ea typeface="Source Sans Pro" panose="020B0503030403020204" pitchFamily="34" charset="0"/>
              </a:rPr>
              <a:t>Taukoliikunta vaikuttaa positiivisesti tehtäviin keskittymiseen ja oppimiseen kiinnittymiseen. Jo yksittäisellä liikkumiskerralla on havaittu olevan välittömiä positiivisia vaikutuksia oppiainekohtaisiin oppimistuloksiin sekä kognitiiviseen toimintaan. </a:t>
            </a:r>
            <a:r>
              <a:rPr lang="fi-FI" sz="1200" dirty="0">
                <a:solidFill>
                  <a:prstClr val="black"/>
                </a:solidFill>
                <a:latin typeface="Source Sans Pro"/>
              </a:rPr>
              <a:t>Leikeillä voidaan lisätä oppitunneille myös vuorovaikutusta ja yhteishenkeä. </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Yhteys OPS:iin:</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kumimoji="0" lang="fi-FI" sz="1200" i="0" u="none" strike="noStrike" kern="1200" cap="none" spc="0" normalizeH="0" baseline="0" dirty="0">
                <a:ln>
                  <a:noFill/>
                </a:ln>
                <a:solidFill>
                  <a:prstClr val="black"/>
                </a:solidFill>
                <a:effectLst/>
                <a:uLnTx/>
                <a:uFillTx/>
                <a:latin typeface="Source Sans Pro" panose="020B0503030403020204" pitchFamily="34" charset="0"/>
                <a:ea typeface="Source Sans Pro" panose="020B0503030403020204" pitchFamily="34" charset="0"/>
                <a:cs typeface="+mn-cs"/>
              </a:rPr>
              <a:t>T</a:t>
            </a:r>
            <a:r>
              <a:rPr lang="fi-FI" sz="1200" dirty="0">
                <a:latin typeface="Source Sans Pro" panose="020B0503030403020204" pitchFamily="34" charset="0"/>
                <a:ea typeface="Source Sans Pro" panose="020B0503030403020204" pitchFamily="34" charset="0"/>
              </a:rPr>
              <a:t>oimintakulttuurin kehittämistä ohjaavissa periaatteissa painotetaan hyvinvointia, vuorovaikutusta ja monipuolista työskentelyä. Liikkuminen on kirjattu edellä mainittuja periaatteita tukevana tekijänä. Lisäksi työtavoissa painotetaan kokemuksellisia ja toiminnallisia työtapoja, sekä eri aistien käyttöä ja liikkumista lisäämään elämyksellisyyttä ja vahvistamaan motivaatiota. (POPS 2014, Luku 4) </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Missä tilanteessa</a:t>
            </a:r>
            <a:r>
              <a:rPr lang="fi-FI" sz="1200" b="1" dirty="0">
                <a:solidFill>
                  <a:prstClr val="black"/>
                </a:solidFill>
                <a:latin typeface="Source Sans Pro"/>
              </a:rPr>
              <a:t>:</a:t>
            </a:r>
            <a:r>
              <a:rPr lang="fi-FI" sz="1200" dirty="0">
                <a:solidFill>
                  <a:prstClr val="black"/>
                </a:solidFill>
                <a:latin typeface="Source Sans Pro"/>
              </a:rPr>
              <a:t> Oppitunneilla katkaisemaan paikallaanoloa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Kuinka usein:</a:t>
            </a:r>
            <a:r>
              <a:rPr kumimoji="0" lang="fi-FI" sz="1200" i="0" u="none" strike="noStrike" kern="1200" cap="none" spc="0" normalizeH="0" baseline="0" dirty="0">
                <a:ln>
                  <a:noFill/>
                </a:ln>
                <a:solidFill>
                  <a:prstClr val="black"/>
                </a:solidFill>
                <a:effectLst/>
                <a:uLnTx/>
                <a:uFillTx/>
                <a:latin typeface="Source Sans Pro"/>
                <a:ea typeface="+mn-ea"/>
                <a:cs typeface="+mn-cs"/>
              </a:rPr>
              <a:t> Viikoittain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a:defRPr/>
            </a:pPr>
            <a:r>
              <a:rPr lang="fi-FI" sz="1200" b="1" dirty="0">
                <a:solidFill>
                  <a:prstClr val="black"/>
                </a:solidFill>
                <a:latin typeface="Source Sans Pro"/>
              </a:rPr>
              <a:t>Kesto: </a:t>
            </a:r>
            <a:r>
              <a:rPr lang="fi-FI" sz="1200" dirty="0">
                <a:solidFill>
                  <a:prstClr val="black"/>
                </a:solidFill>
                <a:latin typeface="Source Sans Pro"/>
              </a:rPr>
              <a:t>10</a:t>
            </a:r>
            <a:r>
              <a:rPr kumimoji="0" lang="fi-FI" sz="1200" i="0" u="none" strike="noStrike" kern="1200" cap="none" spc="0" normalizeH="0" baseline="0" dirty="0">
                <a:ln>
                  <a:noFill/>
                </a:ln>
                <a:solidFill>
                  <a:prstClr val="black"/>
                </a:solidFill>
                <a:effectLst/>
                <a:uLnTx/>
                <a:uFillTx/>
                <a:latin typeface="Source Sans Pro"/>
                <a:ea typeface="+mn-ea"/>
                <a:cs typeface="+mn-cs"/>
              </a:rPr>
              <a:t>–15 minuuttia</a:t>
            </a:r>
            <a:endParaRPr lang="fi-FI" sz="1200" dirty="0">
              <a:solidFill>
                <a:prstClr val="black"/>
              </a:solidFill>
              <a:latin typeface="Source Sans Pro"/>
            </a:endParaRPr>
          </a:p>
          <a:p>
            <a:pPr>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Yksin vai yhdessä</a:t>
            </a:r>
            <a:r>
              <a:rPr lang="fi-FI" sz="1200" b="1" dirty="0">
                <a:solidFill>
                  <a:prstClr val="black"/>
                </a:solidFill>
                <a:latin typeface="Source Sans Pro"/>
              </a:rPr>
              <a:t>:</a:t>
            </a:r>
            <a:r>
              <a:rPr lang="fi-FI" sz="1200" dirty="0">
                <a:solidFill>
                  <a:prstClr val="black"/>
                </a:solidFill>
                <a:latin typeface="Source Sans Pro"/>
              </a:rPr>
              <a:t> Pareittain ja pienryhmissä</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Aktiviteetin taso (1–3): </a:t>
            </a:r>
            <a:r>
              <a:rPr lang="fi-FI" sz="1200" dirty="0">
                <a:solidFill>
                  <a:prstClr val="black"/>
                </a:solidFill>
                <a:latin typeface="Source Sans Pro"/>
              </a:rPr>
              <a:t>2</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9" name="TextBox 8">
            <a:extLst>
              <a:ext uri="{FF2B5EF4-FFF2-40B4-BE49-F238E27FC236}">
                <a16:creationId xmlns:a16="http://schemas.microsoft.com/office/drawing/2014/main" id="{842D9562-7341-F941-FA2A-656DD5658F15}"/>
              </a:ext>
            </a:extLst>
          </p:cNvPr>
          <p:cNvSpPr txBox="1"/>
          <p:nvPr/>
        </p:nvSpPr>
        <p:spPr>
          <a:xfrm>
            <a:off x="5670733" y="1369623"/>
            <a:ext cx="5940056" cy="4985980"/>
          </a:xfrm>
          <a:prstGeom prst="rect">
            <a:avLst/>
          </a:prstGeom>
          <a:noFill/>
        </p:spPr>
        <p:txBody>
          <a:bodyPr wrap="square" rtlCol="0">
            <a:spAutoFit/>
          </a:bodyPr>
          <a:lstStyle/>
          <a:p>
            <a:pPr marL="0" marR="0" lvl="0" indent="0" algn="l" defTabSz="914400" rtl="0" eaLnBrk="1" fontAlgn="auto" latinLnBrk="0" hangingPunct="1">
              <a:spcBef>
                <a:spcPts val="600"/>
              </a:spcBef>
              <a:spcAft>
                <a:spcPts val="0"/>
              </a:spcAft>
              <a:buClrTx/>
              <a:buSzTx/>
              <a:buFontTx/>
              <a:buNone/>
              <a:tabLst/>
              <a:defRPr/>
            </a:pPr>
            <a:r>
              <a:rPr lang="fi-FI" sz="1200" b="1" dirty="0">
                <a:solidFill>
                  <a:prstClr val="black"/>
                </a:solidFill>
                <a:latin typeface="Source Sans Pro" panose="020B0503030403020204" pitchFamily="34" charset="0"/>
                <a:ea typeface="Source Sans Pro" panose="020B0503030403020204" pitchFamily="34" charset="0"/>
              </a:rPr>
              <a:t>OHJEET OPETTAJALLE</a:t>
            </a:r>
            <a:endParaRPr kumimoji="0" lang="fi-FI" sz="1200" b="1"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endParaRPr>
          </a:p>
          <a:p>
            <a:pPr marL="0" marR="0" lvl="0" indent="0" algn="l" defTabSz="914400" rtl="0" eaLnBrk="1" fontAlgn="auto" latinLnBrk="0" hangingPunct="1">
              <a:spcBef>
                <a:spcPts val="600"/>
              </a:spcBef>
              <a:spcAft>
                <a:spcPts val="0"/>
              </a:spcAft>
              <a:buClrTx/>
              <a:buSzTx/>
              <a:buFontTx/>
              <a:buNone/>
              <a:tabLst/>
              <a:defRPr/>
            </a:pPr>
            <a:r>
              <a:rPr kumimoji="0" lang="fi-FI" sz="1200" b="1"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Variaatiot</a:t>
            </a:r>
          </a:p>
          <a:p>
            <a:pPr marL="228600" marR="0" lvl="0" indent="-228600" algn="l" defTabSz="914400" rtl="0" eaLnBrk="1" fontAlgn="auto" latinLnBrk="0" hangingPunct="1">
              <a:spcBef>
                <a:spcPts val="600"/>
              </a:spcBef>
              <a:spcAft>
                <a:spcPts val="0"/>
              </a:spcAft>
              <a:buClrTx/>
              <a:buSzTx/>
              <a:buFont typeface="+mj-lt"/>
              <a:buAutoNum type="arabicPeriod"/>
              <a:tabLst/>
              <a:defRPr/>
            </a:pPr>
            <a:r>
              <a:rPr kumimoji="0" lang="fi-FI" sz="1200" b="1"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Karhutaistelu: </a:t>
            </a:r>
            <a:r>
              <a:rPr kumimoji="0" lang="fi-FI" sz="1200" b="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Kumman karhun käsi irtoaa ensimmäisenä nilkasta? </a:t>
            </a:r>
            <a:r>
              <a:rPr lang="fi-FI" sz="1200" dirty="0">
                <a:solidFill>
                  <a:prstClr val="black"/>
                </a:solidFill>
                <a:latin typeface="Source Sans Pro" panose="020B0503030403020204" pitchFamily="34" charset="0"/>
                <a:ea typeface="Source Sans Pro" panose="020B0503030403020204" pitchFamily="34" charset="0"/>
              </a:rPr>
              <a:t>Jaa oppilaat pareihin ja ohjaa heidät seisomaan</a:t>
            </a:r>
            <a:r>
              <a:rPr kumimoji="0" lang="fi-FI" sz="1200" b="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 noin metrin päähän toisistaan. Oppilaat seisovat yhdellä jalalla ja </a:t>
            </a:r>
            <a:r>
              <a:rPr lang="fi-FI" sz="1200" dirty="0">
                <a:solidFill>
                  <a:prstClr val="black"/>
                </a:solidFill>
                <a:latin typeface="Source Sans Pro" panose="020B0503030403020204" pitchFamily="34" charset="0"/>
                <a:ea typeface="Source Sans Pro" panose="020B0503030403020204" pitchFamily="34" charset="0"/>
              </a:rPr>
              <a:t>tarttuvat nilkasta</a:t>
            </a:r>
            <a:r>
              <a:rPr kumimoji="0" lang="fi-FI" sz="1200" b="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 kiinni. </a:t>
            </a:r>
            <a:r>
              <a:rPr lang="fi-FI" sz="1200" dirty="0">
                <a:solidFill>
                  <a:prstClr val="black"/>
                </a:solidFill>
                <a:latin typeface="Source Sans Pro" panose="020B0503030403020204" pitchFamily="34" charset="0"/>
                <a:ea typeface="Source Sans Pro" panose="020B0503030403020204" pitchFamily="34" charset="0"/>
              </a:rPr>
              <a:t>Antamastasi merkistä oppilaat liikkuvat</a:t>
            </a:r>
            <a:r>
              <a:rPr kumimoji="0" lang="fi-FI" sz="1200" b="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 ja yrittävät saada vastustajaa irrottamaan toisen käden nilkasta. Sovi oppilaiden kanssa</a:t>
            </a:r>
            <a:r>
              <a:rPr lang="fi-FI" sz="1200" dirty="0">
                <a:solidFill>
                  <a:prstClr val="black"/>
                </a:solidFill>
                <a:latin typeface="Source Sans Pro" panose="020B0503030403020204" pitchFamily="34" charset="0"/>
                <a:ea typeface="Source Sans Pro" panose="020B0503030403020204" pitchFamily="34" charset="0"/>
              </a:rPr>
              <a:t> </a:t>
            </a:r>
            <a:r>
              <a:rPr kumimoji="0" lang="fi-FI" sz="1200" b="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etukäteen säännöt (esim. toisen horjuttamiseen) ja sopiva aika, esim. </a:t>
            </a:r>
            <a:r>
              <a:rPr lang="fi-FI" sz="1200" dirty="0">
                <a:solidFill>
                  <a:prstClr val="black"/>
                </a:solidFill>
                <a:latin typeface="Source Sans Pro" panose="020B0503030403020204" pitchFamily="34" charset="0"/>
                <a:ea typeface="Source Sans Pro" panose="020B0503030403020204" pitchFamily="34" charset="0"/>
              </a:rPr>
              <a:t>yhden</a:t>
            </a:r>
            <a:r>
              <a:rPr kumimoji="0" lang="fi-FI" sz="1200" b="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 minuutin erät.</a:t>
            </a:r>
            <a:endParaRPr lang="fi-FI" sz="1200" noProof="0" dirty="0">
              <a:solidFill>
                <a:prstClr val="black"/>
              </a:solidFill>
              <a:latin typeface="Source Sans Pro" panose="020B0503030403020204" pitchFamily="34" charset="0"/>
              <a:ea typeface="Source Sans Pro" panose="020B0503030403020204" pitchFamily="34" charset="0"/>
            </a:endParaRPr>
          </a:p>
          <a:p>
            <a:pPr marL="228600" marR="0" lvl="0" indent="-228600" algn="l" defTabSz="914400" rtl="0" eaLnBrk="1" fontAlgn="auto" latinLnBrk="0" hangingPunct="1">
              <a:spcBef>
                <a:spcPts val="600"/>
              </a:spcBef>
              <a:spcAft>
                <a:spcPts val="0"/>
              </a:spcAft>
              <a:buClrTx/>
              <a:buSzTx/>
              <a:buFont typeface="+mj-lt"/>
              <a:buAutoNum type="arabicPeriod"/>
              <a:tabLst/>
              <a:defRPr/>
            </a:pPr>
            <a:r>
              <a:rPr kumimoji="0" lang="fi-FI" sz="1200" b="1"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Yhdessä eteenpäin: </a:t>
            </a:r>
            <a:r>
              <a:rPr kumimoji="0" lang="fi-FI" sz="1200" b="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Siirtäkää pöytiä ja tuoleja sivummalle ja sopikaa alue, jossa liikutaan</a:t>
            </a:r>
            <a:r>
              <a:rPr kumimoji="0" lang="fi-FI" sz="1200" b="0" i="0" u="none" strike="noStrike" kern="1200" cap="none" spc="0" normalizeH="0" baseline="0" noProof="1">
                <a:ln>
                  <a:noFill/>
                </a:ln>
                <a:solidFill>
                  <a:prstClr val="black"/>
                </a:solidFill>
                <a:effectLst/>
                <a:uLnTx/>
                <a:uFillTx/>
                <a:latin typeface="Source Sans Pro" panose="020B0503030403020204" pitchFamily="34" charset="0"/>
                <a:ea typeface="Source Sans Pro" panose="020B0503030403020204" pitchFamily="34" charset="0"/>
              </a:rPr>
              <a:t>. Muodos</a:t>
            </a:r>
            <a:r>
              <a:rPr lang="fi-FI" sz="1200" noProof="1">
                <a:solidFill>
                  <a:prstClr val="black"/>
                </a:solidFill>
                <a:latin typeface="Source Sans Pro" panose="020B0503030403020204" pitchFamily="34" charset="0"/>
                <a:ea typeface="Source Sans Pro" panose="020B0503030403020204" pitchFamily="34" charset="0"/>
              </a:rPr>
              <a:t>ta</a:t>
            </a:r>
            <a:r>
              <a:rPr kumimoji="0" lang="fi-FI" sz="1200" b="0" i="0" u="none" strike="noStrike" kern="1200" cap="none" spc="0" normalizeH="0" baseline="0" noProof="1">
                <a:ln>
                  <a:noFill/>
                </a:ln>
                <a:solidFill>
                  <a:prstClr val="black"/>
                </a:solidFill>
                <a:effectLst/>
                <a:uLnTx/>
                <a:uFillTx/>
                <a:latin typeface="Source Sans Pro" panose="020B0503030403020204" pitchFamily="34" charset="0"/>
                <a:ea typeface="Source Sans Pro" panose="020B0503030403020204" pitchFamily="34" charset="0"/>
              </a:rPr>
              <a:t> </a:t>
            </a:r>
            <a:r>
              <a:rPr kumimoji="0" lang="fi-FI" sz="1200" b="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4–5 hengen ryhmiä.</a:t>
            </a:r>
            <a:r>
              <a:rPr lang="fi-FI" sz="1200" dirty="0">
                <a:solidFill>
                  <a:prstClr val="black"/>
                </a:solidFill>
                <a:latin typeface="Source Sans Pro" panose="020B0503030403020204" pitchFamily="34" charset="0"/>
                <a:ea typeface="Source Sans Pro" panose="020B0503030403020204" pitchFamily="34" charset="0"/>
              </a:rPr>
              <a:t> </a:t>
            </a:r>
            <a:r>
              <a:rPr kumimoji="0" lang="fi-FI" sz="1200" b="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Jokaisella ryhmällä on kaksi sanomalehtiarkkia. Ryhmä seisoo toisen sanomalehtiarkin päällä rajatun alueen toisella laidalla. Tarkoituksena on liikkua arkkeja hyödyntäen alueen toiselle puolelle </a:t>
            </a:r>
            <a:r>
              <a:rPr lang="fi-FI" sz="1200" dirty="0">
                <a:solidFill>
                  <a:prstClr val="black"/>
                </a:solidFill>
                <a:latin typeface="Source Sans Pro" panose="020B0503030403020204" pitchFamily="34" charset="0"/>
                <a:ea typeface="Source Sans Pro" panose="020B0503030403020204" pitchFamily="34" charset="0"/>
              </a:rPr>
              <a:t>koskematta</a:t>
            </a:r>
            <a:r>
              <a:rPr kumimoji="0" lang="fi-FI" sz="1200" b="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 lattiaan. </a:t>
            </a:r>
          </a:p>
          <a:p>
            <a:pPr marL="685800" lvl="1" indent="-228600">
              <a:spcBef>
                <a:spcPts val="600"/>
              </a:spcBef>
              <a:buFont typeface="Arial" panose="020B0604020202020204" pitchFamily="34" charset="0"/>
              <a:buChar char="•"/>
              <a:defRPr/>
            </a:pPr>
            <a:r>
              <a:rPr lang="fi-FI" sz="1200" b="1" dirty="0">
                <a:solidFill>
                  <a:prstClr val="black"/>
                </a:solidFill>
                <a:latin typeface="Source Sans Pro" panose="020B0503030403020204" pitchFamily="34" charset="0"/>
                <a:ea typeface="Source Sans Pro" panose="020B0503030403020204" pitchFamily="34" charset="0"/>
              </a:rPr>
              <a:t>Materiaali: </a:t>
            </a:r>
            <a:r>
              <a:rPr lang="fi-FI" sz="1200" dirty="0">
                <a:solidFill>
                  <a:prstClr val="black"/>
                </a:solidFill>
                <a:latin typeface="Source Sans Pro" panose="020B0503030403020204" pitchFamily="34" charset="0"/>
                <a:ea typeface="Source Sans Pro" panose="020B0503030403020204" pitchFamily="34" charset="0"/>
              </a:rPr>
              <a:t>Sanomalehtiarkkeja</a:t>
            </a:r>
            <a:endParaRPr lang="fi-FI" sz="1200" noProof="0" dirty="0">
              <a:solidFill>
                <a:prstClr val="black"/>
              </a:solidFill>
              <a:latin typeface="Source Sans Pro" panose="020B0503030403020204" pitchFamily="34" charset="0"/>
              <a:ea typeface="Source Sans Pro" panose="020B0503030403020204" pitchFamily="34" charset="0"/>
            </a:endParaRPr>
          </a:p>
          <a:p>
            <a:pPr marL="228600" marR="0" lvl="0" indent="-228600" algn="l" defTabSz="914400" rtl="0" eaLnBrk="1" fontAlgn="auto" latinLnBrk="0" hangingPunct="1">
              <a:spcBef>
                <a:spcPts val="600"/>
              </a:spcBef>
              <a:spcAft>
                <a:spcPts val="0"/>
              </a:spcAft>
              <a:buClrTx/>
              <a:buSzTx/>
              <a:buFont typeface="+mj-lt"/>
              <a:buAutoNum type="arabicPeriod"/>
              <a:tabLst/>
              <a:defRPr/>
            </a:pPr>
            <a:r>
              <a:rPr kumimoji="0" lang="fi-FI" sz="1200" b="1"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Flamingot ja </a:t>
            </a:r>
            <a:r>
              <a:rPr kumimoji="0" lang="fi-FI" sz="1200" b="1" i="0" u="none" strike="noStrike" kern="1200" cap="none" spc="0" normalizeH="0" baseline="0" noProof="0" dirty="0" err="1">
                <a:ln>
                  <a:noFill/>
                </a:ln>
                <a:solidFill>
                  <a:prstClr val="black"/>
                </a:solidFill>
                <a:effectLst/>
                <a:uLnTx/>
                <a:uFillTx/>
                <a:latin typeface="Source Sans Pro" panose="020B0503030403020204" pitchFamily="34" charset="0"/>
                <a:ea typeface="Source Sans Pro" panose="020B0503030403020204" pitchFamily="34" charset="0"/>
              </a:rPr>
              <a:t>kilpparit</a:t>
            </a:r>
            <a:r>
              <a:rPr kumimoji="0" lang="fi-FI" sz="1200" b="1"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 </a:t>
            </a:r>
            <a:r>
              <a:rPr kumimoji="0" lang="fi-FI" sz="120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Muodosta parit. Parista toinen on flamingo ja toinen </a:t>
            </a:r>
            <a:r>
              <a:rPr kumimoji="0" lang="fi-FI" sz="1200" i="0" u="none" strike="noStrike" kern="1200" cap="none" spc="0" normalizeH="0" baseline="0" noProof="0" dirty="0" err="1">
                <a:ln>
                  <a:noFill/>
                </a:ln>
                <a:solidFill>
                  <a:prstClr val="black"/>
                </a:solidFill>
                <a:effectLst/>
                <a:uLnTx/>
                <a:uFillTx/>
                <a:latin typeface="Source Sans Pro" panose="020B0503030403020204" pitchFamily="34" charset="0"/>
                <a:ea typeface="Source Sans Pro" panose="020B0503030403020204" pitchFamily="34" charset="0"/>
              </a:rPr>
              <a:t>kilppari</a:t>
            </a:r>
            <a:r>
              <a:rPr kumimoji="0" lang="fi-FI" sz="120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 Flamingot kulkevat yhdellä jalalla, kädet edessä vaakatasossa. </a:t>
            </a:r>
            <a:r>
              <a:rPr kumimoji="0" lang="fi-FI" sz="1200" i="0" u="none" strike="noStrike" kern="1200" cap="none" spc="0" normalizeH="0" baseline="0" noProof="0" dirty="0" err="1">
                <a:ln>
                  <a:noFill/>
                </a:ln>
                <a:solidFill>
                  <a:prstClr val="black"/>
                </a:solidFill>
                <a:effectLst/>
                <a:uLnTx/>
                <a:uFillTx/>
                <a:latin typeface="Source Sans Pro" panose="020B0503030403020204" pitchFamily="34" charset="0"/>
                <a:ea typeface="Source Sans Pro" panose="020B0503030403020204" pitchFamily="34" charset="0"/>
              </a:rPr>
              <a:t>Kilpparit</a:t>
            </a:r>
            <a:r>
              <a:rPr kumimoji="0" lang="fi-FI" sz="120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 kulkevat kyykyssä kädet kiinni polvien edessä tai takana. </a:t>
            </a:r>
            <a:r>
              <a:rPr lang="fi-FI" sz="1200" dirty="0">
                <a:solidFill>
                  <a:prstClr val="black"/>
                </a:solidFill>
                <a:latin typeface="Source Sans Pro" panose="020B0503030403020204" pitchFamily="34" charset="0"/>
                <a:ea typeface="Source Sans Pro" panose="020B0503030403020204" pitchFamily="34" charset="0"/>
              </a:rPr>
              <a:t>Antamastasi merkistä </a:t>
            </a:r>
            <a:r>
              <a:rPr kumimoji="0" lang="fi-FI" sz="120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flamingot ja </a:t>
            </a:r>
            <a:r>
              <a:rPr kumimoji="0" lang="fi-FI" sz="1200" i="0" u="none" strike="noStrike" kern="1200" cap="none" spc="0" normalizeH="0" baseline="0" noProof="0" dirty="0" err="1">
                <a:ln>
                  <a:noFill/>
                </a:ln>
                <a:solidFill>
                  <a:prstClr val="black"/>
                </a:solidFill>
                <a:effectLst/>
                <a:uLnTx/>
                <a:uFillTx/>
                <a:latin typeface="Source Sans Pro" panose="020B0503030403020204" pitchFamily="34" charset="0"/>
                <a:ea typeface="Source Sans Pro" panose="020B0503030403020204" pitchFamily="34" charset="0"/>
              </a:rPr>
              <a:t>kilpparit</a:t>
            </a:r>
            <a:r>
              <a:rPr kumimoji="0" lang="fi-FI" sz="120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 lähtevät liikkeelle yrittäen horjuttaa</a:t>
            </a:r>
            <a:r>
              <a:rPr lang="fi-FI" sz="1200" dirty="0">
                <a:solidFill>
                  <a:prstClr val="black"/>
                </a:solidFill>
                <a:latin typeface="Source Sans Pro" panose="020B0503030403020204" pitchFamily="34" charset="0"/>
                <a:ea typeface="Source Sans Pro" panose="020B0503030403020204" pitchFamily="34" charset="0"/>
              </a:rPr>
              <a:t> </a:t>
            </a:r>
            <a:r>
              <a:rPr kumimoji="0" lang="fi-FI" sz="120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parin tasapainoa. Jos muu kehon osa kuin jalkapohjat koskettavat maata, vastustaja saa pisteen</a:t>
            </a:r>
            <a:r>
              <a:rPr kumimoji="0" lang="fi-FI" sz="1200" b="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 Sovi oppilaiden kanssa</a:t>
            </a:r>
            <a:r>
              <a:rPr lang="fi-FI" sz="1200" dirty="0">
                <a:solidFill>
                  <a:prstClr val="black"/>
                </a:solidFill>
                <a:latin typeface="Source Sans Pro" panose="020B0503030403020204" pitchFamily="34" charset="0"/>
                <a:ea typeface="Source Sans Pro" panose="020B0503030403020204" pitchFamily="34" charset="0"/>
              </a:rPr>
              <a:t> </a:t>
            </a:r>
            <a:r>
              <a:rPr kumimoji="0" lang="fi-FI" sz="1200" b="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etukäteen säännöt (esim. toisen horjuttamiseen) ja sopiva aika. </a:t>
            </a:r>
            <a:r>
              <a:rPr lang="fi-FI" sz="1200" b="0" dirty="0">
                <a:solidFill>
                  <a:prstClr val="black"/>
                </a:solidFill>
                <a:latin typeface="Source Sans Pro" panose="020B0503030403020204" pitchFamily="34" charset="0"/>
                <a:ea typeface="Source Sans Pro" panose="020B0503030403020204" pitchFamily="34" charset="0"/>
              </a:rPr>
              <a:t>L</a:t>
            </a:r>
            <a:r>
              <a:rPr kumimoji="0" lang="fi-FI" sz="1200" i="0" u="none" strike="noStrike" kern="1200" cap="none" spc="0" normalizeH="0" baseline="0" noProof="0" dirty="0" err="1">
                <a:ln>
                  <a:noFill/>
                </a:ln>
                <a:solidFill>
                  <a:prstClr val="black"/>
                </a:solidFill>
                <a:effectLst/>
                <a:uLnTx/>
                <a:uFillTx/>
                <a:latin typeface="Source Sans Pro" panose="020B0503030403020204" pitchFamily="34" charset="0"/>
                <a:ea typeface="Source Sans Pro" panose="020B0503030403020204" pitchFamily="34" charset="0"/>
              </a:rPr>
              <a:t>askekaa</a:t>
            </a:r>
            <a:r>
              <a:rPr kumimoji="0" lang="fi-FI" sz="120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 lopuksi kummat saivat enemmän pisteitä, flamingot vai </a:t>
            </a:r>
            <a:r>
              <a:rPr kumimoji="0" lang="fi-FI" sz="1200" i="0" u="none" strike="noStrike" kern="1200" cap="none" spc="0" normalizeH="0" baseline="0" noProof="0" dirty="0" err="1">
                <a:ln>
                  <a:noFill/>
                </a:ln>
                <a:solidFill>
                  <a:prstClr val="black"/>
                </a:solidFill>
                <a:effectLst/>
                <a:uLnTx/>
                <a:uFillTx/>
                <a:latin typeface="Source Sans Pro" panose="020B0503030403020204" pitchFamily="34" charset="0"/>
                <a:ea typeface="Source Sans Pro" panose="020B0503030403020204" pitchFamily="34" charset="0"/>
              </a:rPr>
              <a:t>kilpparit</a:t>
            </a:r>
            <a:r>
              <a:rPr kumimoji="0" lang="fi-FI" sz="120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a:t>
            </a:r>
            <a:r>
              <a:rPr lang="fi-FI" sz="1200" dirty="0">
                <a:solidFill>
                  <a:prstClr val="black"/>
                </a:solidFill>
                <a:latin typeface="Source Sans Pro" panose="020B0503030403020204" pitchFamily="34" charset="0"/>
                <a:ea typeface="Source Sans Pro" panose="020B0503030403020204" pitchFamily="34" charset="0"/>
              </a:rPr>
              <a:t> Vaihtakaa rooleja p</a:t>
            </a:r>
            <a:r>
              <a:rPr kumimoji="0" lang="fi-FI" sz="120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arin erän jälkeen ja aloittakaa pistelasku </a:t>
            </a:r>
            <a:r>
              <a:rPr lang="fi-FI" sz="1200" dirty="0">
                <a:solidFill>
                  <a:prstClr val="black"/>
                </a:solidFill>
                <a:latin typeface="Source Sans Pro" panose="020B0503030403020204" pitchFamily="34" charset="0"/>
                <a:ea typeface="Source Sans Pro" panose="020B0503030403020204" pitchFamily="34" charset="0"/>
              </a:rPr>
              <a:t>uudelleen. </a:t>
            </a:r>
          </a:p>
          <a:p>
            <a:pPr marL="685800" lvl="1" indent="-228600">
              <a:spcBef>
                <a:spcPts val="600"/>
              </a:spcBef>
              <a:buFont typeface="Arial" panose="020B0604020202020204" pitchFamily="34" charset="0"/>
              <a:buChar char="•"/>
              <a:defRPr/>
            </a:pPr>
            <a:r>
              <a:rPr lang="fi-FI" sz="1200" dirty="0">
                <a:solidFill>
                  <a:prstClr val="black"/>
                </a:solidFill>
                <a:latin typeface="Source Sans Pro" panose="020B0503030403020204" pitchFamily="34" charset="0"/>
                <a:ea typeface="Source Sans Pro" panose="020B0503030403020204" pitchFamily="34" charset="0"/>
              </a:rPr>
              <a:t>Ohjaa oppilaiden huomio kehon </a:t>
            </a:r>
            <a:r>
              <a:rPr lang="fi-FI" sz="1200" noProof="1">
                <a:solidFill>
                  <a:prstClr val="black"/>
                </a:solidFill>
                <a:latin typeface="Source Sans Pro" panose="020B0503030403020204" pitchFamily="34" charset="0"/>
                <a:ea typeface="Source Sans Pro" panose="020B0503030403020204" pitchFamily="34" charset="0"/>
              </a:rPr>
              <a:t>t</a:t>
            </a:r>
            <a:r>
              <a:rPr lang="fi-FI" sz="1200" i="0" u="none" strike="noStrike" kern="1200" cap="none" spc="0" baseline="0" noProof="1">
                <a:solidFill>
                  <a:prstClr val="black"/>
                </a:solidFill>
                <a:latin typeface="Source Sans Pro" panose="020B0503030403020204" pitchFamily="34" charset="0"/>
                <a:ea typeface="Source Sans Pro" panose="020B0503030403020204" pitchFamily="34" charset="0"/>
              </a:rPr>
              <a:t>untemuksiin</a:t>
            </a:r>
            <a:r>
              <a:rPr lang="fi-FI" sz="1200" i="0" u="none" strike="noStrike" kern="1200" cap="none" spc="0" baseline="0" noProof="0" dirty="0">
                <a:solidFill>
                  <a:prstClr val="black"/>
                </a:solidFill>
                <a:latin typeface="Source Sans Pro" panose="020B0503030403020204" pitchFamily="34" charset="0"/>
                <a:ea typeface="Source Sans Pro" panose="020B0503030403020204" pitchFamily="34" charset="0"/>
              </a:rPr>
              <a:t> ennen peliä ja sen jälkeen: Miltä asento tuntuu/tuntui kyttyrässä vs. raajat ojennettuina? Huomasitteko eroja?</a:t>
            </a:r>
            <a:endParaRPr kumimoji="0" lang="fi-FI" sz="1200" b="1"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endParaRPr>
          </a:p>
        </p:txBody>
      </p:sp>
      <p:sp>
        <p:nvSpPr>
          <p:cNvPr id="5" name="TextBox 5">
            <a:extLst>
              <a:ext uri="{FF2B5EF4-FFF2-40B4-BE49-F238E27FC236}">
                <a16:creationId xmlns:a16="http://schemas.microsoft.com/office/drawing/2014/main" id="{F76D47F6-E4E3-6E89-18B8-56E10E3700D3}"/>
              </a:ext>
            </a:extLst>
          </p:cNvPr>
          <p:cNvSpPr txBox="1"/>
          <p:nvPr/>
        </p:nvSpPr>
        <p:spPr>
          <a:xfrm>
            <a:off x="5938989" y="6294091"/>
            <a:ext cx="5940056"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Lähde: </a:t>
            </a:r>
            <a:r>
              <a:rPr lang="fi-FI" sz="1200" dirty="0">
                <a:solidFill>
                  <a:prstClr val="black"/>
                </a:solidFill>
                <a:latin typeface="Source Sans Pro" panose="020B0503030403020204" pitchFamily="34" charset="0"/>
                <a:ea typeface="Source Sans Pro" panose="020B0503030403020204" pitchFamily="34" charset="0"/>
                <a:hlinkClick r:id="rId5"/>
              </a:rPr>
              <a:t>Liikuntabreikit. Opettajan opas oppituntien tauottamiseen liikkuen. </a:t>
            </a:r>
            <a:endParaRPr kumimoji="0" lang="fi-FI" sz="1200" b="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endParaRPr>
          </a:p>
        </p:txBody>
      </p:sp>
    </p:spTree>
    <p:extLst>
      <p:ext uri="{BB962C8B-B14F-4D97-AF65-F5344CB8AC3E}">
        <p14:creationId xmlns:p14="http://schemas.microsoft.com/office/powerpoint/2010/main" val="7119986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6C0C47-35AC-C52B-E440-9ECEF34FF317}"/>
            </a:ext>
          </a:extLst>
        </p:cNvPr>
        <p:cNvGrpSpPr/>
        <p:nvPr/>
      </p:nvGrpSpPr>
      <p:grpSpPr>
        <a:xfrm>
          <a:off x="0" y="0"/>
          <a:ext cx="0" cy="0"/>
          <a:chOff x="0" y="0"/>
          <a:chExt cx="0" cy="0"/>
        </a:xfrm>
      </p:grpSpPr>
      <p:pic>
        <p:nvPicPr>
          <p:cNvPr id="5" name="Picture 2" descr="SchoolWell-hankkeen logo.">
            <a:extLst>
              <a:ext uri="{FF2B5EF4-FFF2-40B4-BE49-F238E27FC236}">
                <a16:creationId xmlns:a16="http://schemas.microsoft.com/office/drawing/2014/main" id="{C7D7A81E-B1B3-3056-8ACA-6D6F2E575C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7480" y="107273"/>
            <a:ext cx="1151599" cy="1155438"/>
          </a:xfrm>
          <a:prstGeom prst="rect">
            <a:avLst/>
          </a:prstGeom>
        </p:spPr>
      </p:pic>
      <p:sp>
        <p:nvSpPr>
          <p:cNvPr id="4" name="Otsikko 1">
            <a:extLst>
              <a:ext uri="{FF2B5EF4-FFF2-40B4-BE49-F238E27FC236}">
                <a16:creationId xmlns:a16="http://schemas.microsoft.com/office/drawing/2014/main" id="{316C51E2-FCB9-9E3F-464C-B1E25E77734D}"/>
              </a:ext>
            </a:extLst>
          </p:cNvPr>
          <p:cNvSpPr txBox="1">
            <a:spLocks noGrp="1"/>
          </p:cNvSpPr>
          <p:nvPr>
            <p:ph type="title" idx="4294967295"/>
          </p:nvPr>
        </p:nvSpPr>
        <p:spPr>
          <a:xfrm>
            <a:off x="2075283" y="286910"/>
            <a:ext cx="8038530" cy="5031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i-FI" sz="3200" b="1" noProof="1">
                <a:latin typeface="Source Sans Pro" panose="020B0503030403020204" pitchFamily="34" charset="0"/>
                <a:ea typeface="Source Sans Pro" panose="020B0503030403020204" pitchFamily="34" charset="0"/>
              </a:rPr>
              <a:t>Liikkumis</a:t>
            </a:r>
            <a:r>
              <a:rPr kumimoji="0" lang="fi-FI" sz="3200" b="1" i="0" u="none" strike="noStrike" kern="1200" cap="none" spc="0" normalizeH="0" baseline="0" noProof="1">
                <a:ln>
                  <a:noFill/>
                </a:ln>
                <a:solidFill>
                  <a:schemeClr val="tx1"/>
                </a:solidFill>
                <a:effectLst/>
                <a:uLnTx/>
                <a:uFillTx/>
                <a:latin typeface="Source Sans Pro" panose="020B0503030403020204" pitchFamily="34" charset="0"/>
                <a:ea typeface="Source Sans Pro" panose="020B0503030403020204" pitchFamily="34" charset="0"/>
                <a:cs typeface="+mj-cs"/>
              </a:rPr>
              <a:t>taidot (1/2)</a:t>
            </a:r>
          </a:p>
        </p:txBody>
      </p:sp>
      <p:sp>
        <p:nvSpPr>
          <p:cNvPr id="13" name="TextBox 12">
            <a:extLst>
              <a:ext uri="{FF2B5EF4-FFF2-40B4-BE49-F238E27FC236}">
                <a16:creationId xmlns:a16="http://schemas.microsoft.com/office/drawing/2014/main" id="{308363D1-D9C5-515D-B9FA-7CE92736B616}"/>
              </a:ext>
            </a:extLst>
          </p:cNvPr>
          <p:cNvSpPr txBox="1"/>
          <p:nvPr/>
        </p:nvSpPr>
        <p:spPr>
          <a:xfrm>
            <a:off x="1704861" y="739491"/>
            <a:ext cx="8779374"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i-FI" sz="1400" dirty="0">
                <a:solidFill>
                  <a:prstClr val="black"/>
                </a:solidFill>
                <a:latin typeface="Source Sans Pro"/>
              </a:rPr>
              <a:t>Liikkumistaitoja</a:t>
            </a:r>
            <a:r>
              <a:rPr kumimoji="0" lang="fi-FI" sz="1400" i="0" u="none" strike="noStrike" kern="1200" cap="none" spc="0" normalizeH="0" baseline="0" noProof="0" dirty="0">
                <a:ln>
                  <a:noFill/>
                </a:ln>
                <a:solidFill>
                  <a:prstClr val="black"/>
                </a:solidFill>
                <a:effectLst/>
                <a:uLnTx/>
                <a:uFillTx/>
                <a:latin typeface="Source Sans Pro"/>
                <a:ea typeface="+mn-ea"/>
                <a:cs typeface="+mn-cs"/>
              </a:rPr>
              <a:t> kehittävät liikuntatauot.</a:t>
            </a:r>
          </a:p>
        </p:txBody>
      </p:sp>
      <p:pic>
        <p:nvPicPr>
          <p:cNvPr id="2" name="Symboli" descr="Kuva juoksuaskeleen ottavasta lenkkitossuisesta jalasta. Kuva viittaa liikkumista sisältävään interventioaktiviteettiin.">
            <a:extLst>
              <a:ext uri="{FF2B5EF4-FFF2-40B4-BE49-F238E27FC236}">
                <a16:creationId xmlns:a16="http://schemas.microsoft.com/office/drawing/2014/main" id="{223D68EF-2005-C3BD-5741-81D071F7627C}"/>
              </a:ext>
            </a:extLst>
          </p:cNvPr>
          <p:cNvPicPr>
            <a:picLocks noChangeAspect="1"/>
          </p:cNvPicPr>
          <p:nvPr/>
        </p:nvPicPr>
        <p:blipFill>
          <a:blip r:embed="rId4">
            <a:extLst>
              <a:ext uri="{28A0092B-C50C-407E-A947-70E740481C1C}">
                <a14:useLocalDpi xmlns:a14="http://schemas.microsoft.com/office/drawing/2010/main" val="0"/>
              </a:ext>
            </a:extLst>
          </a:blip>
          <a:srcRect l="17169" t="6478" r="8938" b="7532"/>
          <a:stretch/>
        </p:blipFill>
        <p:spPr>
          <a:xfrm>
            <a:off x="10731298" y="285017"/>
            <a:ext cx="1113222" cy="960426"/>
          </a:xfrm>
          <a:prstGeom prst="rect">
            <a:avLst/>
          </a:prstGeom>
        </p:spPr>
      </p:pic>
      <p:sp>
        <p:nvSpPr>
          <p:cNvPr id="3" name="Osa-alue">
            <a:extLst>
              <a:ext uri="{FF2B5EF4-FFF2-40B4-BE49-F238E27FC236}">
                <a16:creationId xmlns:a16="http://schemas.microsoft.com/office/drawing/2014/main" id="{90CCC53A-CC2C-81EA-E642-EC3FA6438A66}"/>
              </a:ext>
              <a:ext uri="{C183D7F6-B498-43B3-948B-1728B52AA6E4}">
                <adec:decorative xmlns:adec="http://schemas.microsoft.com/office/drawing/2017/decorative" val="0"/>
              </a:ext>
            </a:extLst>
          </p:cNvPr>
          <p:cNvSpPr txBox="1"/>
          <p:nvPr/>
        </p:nvSpPr>
        <p:spPr>
          <a:xfrm>
            <a:off x="10525561" y="1215299"/>
            <a:ext cx="1484923" cy="276999"/>
          </a:xfrm>
          <a:prstGeom prst="rect">
            <a:avLst/>
          </a:prstGeom>
          <a:noFill/>
        </p:spPr>
        <p:txBody>
          <a:bodyPr wrap="square" rtlCol="0">
            <a:spAutoFit/>
          </a:bodyPr>
          <a:lstStyle/>
          <a:p>
            <a:pPr algn="ctr"/>
            <a:r>
              <a:rPr lang="fi-FI" sz="1200" dirty="0">
                <a:latin typeface="Cambria" panose="02040503050406030204" pitchFamily="18" charset="0"/>
                <a:ea typeface="Source Sans Pro" panose="020B0503030403020204" pitchFamily="34" charset="0"/>
              </a:rPr>
              <a:t>Liikkuminen</a:t>
            </a:r>
          </a:p>
        </p:txBody>
      </p:sp>
      <p:sp>
        <p:nvSpPr>
          <p:cNvPr id="14" name="Symbolin reunukset (koriste)" descr="Symbolin reunukset">
            <a:extLst>
              <a:ext uri="{FF2B5EF4-FFF2-40B4-BE49-F238E27FC236}">
                <a16:creationId xmlns:a16="http://schemas.microsoft.com/office/drawing/2014/main" id="{9919391B-C534-070C-20D0-EB294BBBE9D5}"/>
              </a:ext>
              <a:ext uri="{C183D7F6-B498-43B3-948B-1728B52AA6E4}">
                <adec:decorative xmlns:adec="http://schemas.microsoft.com/office/drawing/2017/decorative" val="0"/>
              </a:ext>
            </a:extLst>
          </p:cNvPr>
          <p:cNvSpPr/>
          <p:nvPr/>
        </p:nvSpPr>
        <p:spPr>
          <a:xfrm>
            <a:off x="10638556" y="239477"/>
            <a:ext cx="1258934" cy="1246373"/>
          </a:xfrm>
          <a:custGeom>
            <a:avLst/>
            <a:gdLst>
              <a:gd name="connsiteX0" fmla="*/ 0 w 1258934"/>
              <a:gd name="connsiteY0" fmla="*/ 0 h 1246373"/>
              <a:gd name="connsiteX1" fmla="*/ 407055 w 1258934"/>
              <a:gd name="connsiteY1" fmla="*/ 0 h 1246373"/>
              <a:gd name="connsiteX2" fmla="*/ 788932 w 1258934"/>
              <a:gd name="connsiteY2" fmla="*/ 0 h 1246373"/>
              <a:gd name="connsiteX3" fmla="*/ 1258934 w 1258934"/>
              <a:gd name="connsiteY3" fmla="*/ 0 h 1246373"/>
              <a:gd name="connsiteX4" fmla="*/ 1258934 w 1258934"/>
              <a:gd name="connsiteY4" fmla="*/ 402994 h 1246373"/>
              <a:gd name="connsiteX5" fmla="*/ 1258934 w 1258934"/>
              <a:gd name="connsiteY5" fmla="*/ 793524 h 1246373"/>
              <a:gd name="connsiteX6" fmla="*/ 1258934 w 1258934"/>
              <a:gd name="connsiteY6" fmla="*/ 1246373 h 1246373"/>
              <a:gd name="connsiteX7" fmla="*/ 839289 w 1258934"/>
              <a:gd name="connsiteY7" fmla="*/ 1246373 h 1246373"/>
              <a:gd name="connsiteX8" fmla="*/ 394466 w 1258934"/>
              <a:gd name="connsiteY8" fmla="*/ 1246373 h 1246373"/>
              <a:gd name="connsiteX9" fmla="*/ 0 w 1258934"/>
              <a:gd name="connsiteY9" fmla="*/ 1246373 h 1246373"/>
              <a:gd name="connsiteX10" fmla="*/ 0 w 1258934"/>
              <a:gd name="connsiteY10" fmla="*/ 830915 h 1246373"/>
              <a:gd name="connsiteX11" fmla="*/ 0 w 1258934"/>
              <a:gd name="connsiteY11" fmla="*/ 427921 h 1246373"/>
              <a:gd name="connsiteX12" fmla="*/ 0 w 1258934"/>
              <a:gd name="connsiteY12" fmla="*/ 0 h 124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8934" h="1246373" extrusionOk="0">
                <a:moveTo>
                  <a:pt x="0" y="0"/>
                </a:moveTo>
                <a:cubicBezTo>
                  <a:pt x="155559" y="-10475"/>
                  <a:pt x="248430" y="44533"/>
                  <a:pt x="407055" y="0"/>
                </a:cubicBezTo>
                <a:cubicBezTo>
                  <a:pt x="565681" y="-44533"/>
                  <a:pt x="655147" y="11629"/>
                  <a:pt x="788932" y="0"/>
                </a:cubicBezTo>
                <a:cubicBezTo>
                  <a:pt x="922717" y="-11629"/>
                  <a:pt x="1025963" y="4374"/>
                  <a:pt x="1258934" y="0"/>
                </a:cubicBezTo>
                <a:cubicBezTo>
                  <a:pt x="1304881" y="85600"/>
                  <a:pt x="1229408" y="306812"/>
                  <a:pt x="1258934" y="402994"/>
                </a:cubicBezTo>
                <a:cubicBezTo>
                  <a:pt x="1288460" y="499176"/>
                  <a:pt x="1238459" y="601126"/>
                  <a:pt x="1258934" y="793524"/>
                </a:cubicBezTo>
                <a:cubicBezTo>
                  <a:pt x="1279409" y="985922"/>
                  <a:pt x="1244854" y="1148916"/>
                  <a:pt x="1258934" y="1246373"/>
                </a:cubicBezTo>
                <a:cubicBezTo>
                  <a:pt x="1089085" y="1287420"/>
                  <a:pt x="1035653" y="1243257"/>
                  <a:pt x="839289" y="1246373"/>
                </a:cubicBezTo>
                <a:cubicBezTo>
                  <a:pt x="642926" y="1249489"/>
                  <a:pt x="538760" y="1229300"/>
                  <a:pt x="394466" y="1246373"/>
                </a:cubicBezTo>
                <a:cubicBezTo>
                  <a:pt x="250172" y="1263446"/>
                  <a:pt x="173148" y="1227647"/>
                  <a:pt x="0" y="1246373"/>
                </a:cubicBezTo>
                <a:cubicBezTo>
                  <a:pt x="-23313" y="1054276"/>
                  <a:pt x="20776" y="929286"/>
                  <a:pt x="0" y="830915"/>
                </a:cubicBezTo>
                <a:cubicBezTo>
                  <a:pt x="-20776" y="732544"/>
                  <a:pt x="24648" y="523774"/>
                  <a:pt x="0" y="427921"/>
                </a:cubicBezTo>
                <a:cubicBezTo>
                  <a:pt x="-24648" y="332068"/>
                  <a:pt x="23822" y="115617"/>
                  <a:pt x="0" y="0"/>
                </a:cubicBezTo>
                <a:close/>
              </a:path>
            </a:pathLst>
          </a:custGeom>
          <a:noFill/>
          <a:ln>
            <a:solidFill>
              <a:schemeClr val="accent4">
                <a:lumMod val="75000"/>
              </a:schemeClr>
            </a:solidFill>
            <a:prstDash val="solid"/>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descr="Tekstin taustaväri on sininen. Sininen väri vastaa aktiviteetin tasoa 2.">
            <a:extLst>
              <a:ext uri="{FF2B5EF4-FFF2-40B4-BE49-F238E27FC236}">
                <a16:creationId xmlns:a16="http://schemas.microsoft.com/office/drawing/2014/main" id="{798438BD-E4E7-88D2-AC8D-7CDF71840182}"/>
              </a:ext>
            </a:extLst>
          </p:cNvPr>
          <p:cNvSpPr txBox="1"/>
          <p:nvPr/>
        </p:nvSpPr>
        <p:spPr>
          <a:xfrm>
            <a:off x="407874" y="1337031"/>
            <a:ext cx="4992385" cy="5171342"/>
          </a:xfrm>
          <a:prstGeom prst="rect">
            <a:avLst/>
          </a:prstGeom>
          <a:solidFill>
            <a:srgbClr val="62BFD9"/>
          </a:solidFill>
          <a:ln>
            <a:solidFill>
              <a:schemeClr val="accent1">
                <a:lumMod val="40000"/>
                <a:lumOff val="6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Source Sans Pro"/>
              <a:ea typeface="+mn-ea"/>
              <a:cs typeface="+mn-cs"/>
            </a:endParaRPr>
          </a:p>
        </p:txBody>
      </p:sp>
      <p:sp>
        <p:nvSpPr>
          <p:cNvPr id="10" name="Tekstiruutu 9">
            <a:extLst>
              <a:ext uri="{FF2B5EF4-FFF2-40B4-BE49-F238E27FC236}">
                <a16:creationId xmlns:a16="http://schemas.microsoft.com/office/drawing/2014/main" id="{C071AA59-C9B4-1924-5950-9F9FD172A136}"/>
              </a:ext>
            </a:extLst>
          </p:cNvPr>
          <p:cNvSpPr txBox="1"/>
          <p:nvPr/>
        </p:nvSpPr>
        <p:spPr>
          <a:xfrm>
            <a:off x="544530" y="1526468"/>
            <a:ext cx="4554248" cy="504753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Ala- vai yläkoulu</a:t>
            </a:r>
            <a:r>
              <a:rPr lang="fi-FI" sz="1200" b="1" dirty="0">
                <a:solidFill>
                  <a:prstClr val="black"/>
                </a:solidFill>
                <a:latin typeface="Source Sans Pro"/>
              </a:rPr>
              <a:t>:</a:t>
            </a:r>
            <a:r>
              <a:rPr lang="fi-FI" sz="1200" dirty="0">
                <a:solidFill>
                  <a:prstClr val="black"/>
                </a:solidFill>
                <a:latin typeface="Source Sans Pro"/>
              </a:rPr>
              <a:t> Alakoulu</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Miksi:</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dirty="0">
                <a:latin typeface="Source Sans Pro" panose="020B0503030403020204" pitchFamily="34" charset="0"/>
                <a:ea typeface="Source Sans Pro" panose="020B0503030403020204" pitchFamily="34" charset="0"/>
              </a:rPr>
              <a:t>Taukoliikunta vaikuttaa positiivisesti tehtäviin keskittymiseen ja oppimiseen kiinnittymiseen. Jo yksittäisellä liikkumiskerralla on havaittu olevan välittömiä positiivisia vaikutuksia oppiainekohtaisiin oppimistuloksiin sekä kognitiiviseen toimintaan. </a:t>
            </a:r>
            <a:r>
              <a:rPr lang="fi-FI" sz="1200" dirty="0">
                <a:solidFill>
                  <a:prstClr val="black"/>
                </a:solidFill>
                <a:latin typeface="Source Sans Pro"/>
              </a:rPr>
              <a:t>Leikeillä voidaan lisätä oppitunneille myös vuorovaikutusta ja yhteishenkeä. </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Yhteys OPS:iin:</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kumimoji="0" lang="fi-FI" sz="1200" i="0" u="none" strike="noStrike" kern="1200" cap="none" spc="0" normalizeH="0" baseline="0" dirty="0">
                <a:ln>
                  <a:noFill/>
                </a:ln>
                <a:solidFill>
                  <a:prstClr val="black"/>
                </a:solidFill>
                <a:effectLst/>
                <a:uLnTx/>
                <a:uFillTx/>
                <a:latin typeface="Source Sans Pro" panose="020B0503030403020204" pitchFamily="34" charset="0"/>
                <a:ea typeface="Source Sans Pro" panose="020B0503030403020204" pitchFamily="34" charset="0"/>
                <a:cs typeface="+mn-cs"/>
              </a:rPr>
              <a:t>T</a:t>
            </a:r>
            <a:r>
              <a:rPr lang="fi-FI" sz="1200" dirty="0">
                <a:latin typeface="Source Sans Pro" panose="020B0503030403020204" pitchFamily="34" charset="0"/>
                <a:ea typeface="Source Sans Pro" panose="020B0503030403020204" pitchFamily="34" charset="0"/>
              </a:rPr>
              <a:t>oimintakulttuurin kehittämistä ohjaavissa periaatteissa painotetaan hyvinvointia, vuorovaikutusta ja monipuolista työskentelyä. Liikkuminen on kirjattu edellä mainittuja periaatteita tukevana tekijänä. Lisäksi työtavoissa painotetaan kokemuksellisia ja toiminnallisia työtapoja, sekä eri aistien käyttöä ja liikkumista lisäämään elämyksellisyyttä ja vahvistamaan motivaatiota. (POPS 2014, Luku 4) </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Missä tilanteessa</a:t>
            </a:r>
            <a:r>
              <a:rPr lang="fi-FI" sz="1200" b="1" dirty="0">
                <a:solidFill>
                  <a:prstClr val="black"/>
                </a:solidFill>
                <a:latin typeface="Source Sans Pro"/>
              </a:rPr>
              <a:t>: </a:t>
            </a:r>
            <a:r>
              <a:rPr lang="fi-FI" sz="1200" dirty="0">
                <a:solidFill>
                  <a:prstClr val="black"/>
                </a:solidFill>
                <a:latin typeface="Source Sans Pro"/>
              </a:rPr>
              <a:t>Oppitunneilla katkaisemaan paikallaanoloa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Kuinka usein:</a:t>
            </a:r>
            <a:r>
              <a:rPr kumimoji="0" lang="fi-FI" sz="1200" i="0" u="none" strike="noStrike" kern="1200" cap="none" spc="0" normalizeH="0" baseline="0" dirty="0">
                <a:ln>
                  <a:noFill/>
                </a:ln>
                <a:solidFill>
                  <a:prstClr val="black"/>
                </a:solidFill>
                <a:effectLst/>
                <a:uLnTx/>
                <a:uFillTx/>
                <a:latin typeface="Source Sans Pro"/>
                <a:ea typeface="+mn-ea"/>
                <a:cs typeface="+mn-cs"/>
              </a:rPr>
              <a:t> Viikoittain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a:defRPr/>
            </a:pPr>
            <a:r>
              <a:rPr lang="fi-FI" sz="1200" b="1" dirty="0">
                <a:solidFill>
                  <a:prstClr val="black"/>
                </a:solidFill>
                <a:latin typeface="Source Sans Pro"/>
              </a:rPr>
              <a:t>Kesto: </a:t>
            </a:r>
            <a:r>
              <a:rPr lang="fi-FI" sz="1200" dirty="0">
                <a:solidFill>
                  <a:prstClr val="black"/>
                </a:solidFill>
                <a:latin typeface="Source Sans Pro"/>
              </a:rPr>
              <a:t>10</a:t>
            </a:r>
            <a:r>
              <a:rPr kumimoji="0" lang="fi-FI" sz="1200" i="0" u="none" strike="noStrike" kern="1200" cap="none" spc="0" normalizeH="0" baseline="0" dirty="0">
                <a:ln>
                  <a:noFill/>
                </a:ln>
                <a:solidFill>
                  <a:prstClr val="black"/>
                </a:solidFill>
                <a:effectLst/>
                <a:uLnTx/>
                <a:uFillTx/>
                <a:latin typeface="Source Sans Pro"/>
                <a:ea typeface="+mn-ea"/>
                <a:cs typeface="+mn-cs"/>
              </a:rPr>
              <a:t>–15 minuuttia</a:t>
            </a:r>
            <a:endParaRPr lang="fi-FI" sz="1200" dirty="0">
              <a:solidFill>
                <a:prstClr val="black"/>
              </a:solidFill>
              <a:latin typeface="Source Sans Pro"/>
            </a:endParaRPr>
          </a:p>
          <a:p>
            <a:pPr>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Yksin vai yhdessä</a:t>
            </a:r>
            <a:r>
              <a:rPr lang="fi-FI" sz="1200" b="1" dirty="0">
                <a:solidFill>
                  <a:prstClr val="black"/>
                </a:solidFill>
                <a:latin typeface="Source Sans Pro"/>
              </a:rPr>
              <a:t>:</a:t>
            </a:r>
            <a:r>
              <a:rPr lang="fi-FI" sz="1200" dirty="0">
                <a:solidFill>
                  <a:prstClr val="black"/>
                </a:solidFill>
                <a:latin typeface="Source Sans Pro"/>
              </a:rPr>
              <a:t> Yhdessä</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Aktiviteetin taso (1–3): </a:t>
            </a:r>
            <a:r>
              <a:rPr lang="fi-FI" sz="1200" dirty="0">
                <a:solidFill>
                  <a:prstClr val="black"/>
                </a:solidFill>
                <a:latin typeface="Source Sans Pro"/>
              </a:rPr>
              <a:t>2</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9" name="TextBox 8">
            <a:extLst>
              <a:ext uri="{FF2B5EF4-FFF2-40B4-BE49-F238E27FC236}">
                <a16:creationId xmlns:a16="http://schemas.microsoft.com/office/drawing/2014/main" id="{842D9562-7341-F941-FA2A-656DD5658F15}"/>
              </a:ext>
            </a:extLst>
          </p:cNvPr>
          <p:cNvSpPr txBox="1"/>
          <p:nvPr/>
        </p:nvSpPr>
        <p:spPr>
          <a:xfrm>
            <a:off x="5670733" y="1369623"/>
            <a:ext cx="5940056" cy="4785926"/>
          </a:xfrm>
          <a:prstGeom prst="rect">
            <a:avLst/>
          </a:prstGeom>
          <a:noFill/>
        </p:spPr>
        <p:txBody>
          <a:bodyPr wrap="square" rtlCol="0">
            <a:spAutoFit/>
          </a:bodyPr>
          <a:lstStyle/>
          <a:p>
            <a:pPr marL="0" marR="0" lvl="0" indent="0" algn="l" defTabSz="914400" rtl="0" eaLnBrk="1" fontAlgn="auto" latinLnBrk="0" hangingPunct="1">
              <a:spcBef>
                <a:spcPts val="600"/>
              </a:spcBef>
              <a:spcAft>
                <a:spcPts val="0"/>
              </a:spcAft>
              <a:buClrTx/>
              <a:buSzTx/>
              <a:buFontTx/>
              <a:buNone/>
              <a:tabLst/>
              <a:defRPr/>
            </a:pPr>
            <a:r>
              <a:rPr lang="fi-FI" sz="1200" b="1" dirty="0">
                <a:solidFill>
                  <a:prstClr val="black"/>
                </a:solidFill>
                <a:latin typeface="Source Sans Pro" panose="020B0503030403020204" pitchFamily="34" charset="0"/>
                <a:ea typeface="Source Sans Pro" panose="020B0503030403020204" pitchFamily="34" charset="0"/>
              </a:rPr>
              <a:t>OHJEET OPETTAJALLE (jatkuu seuraavalla dialla)</a:t>
            </a:r>
            <a:endParaRPr kumimoji="0" lang="fi-FI" sz="1200" b="1"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endParaRPr>
          </a:p>
          <a:p>
            <a:pPr marL="0" marR="0" lvl="0" indent="0" algn="l" defTabSz="914400" rtl="0" eaLnBrk="1" fontAlgn="auto" latinLnBrk="0" hangingPunct="1">
              <a:spcBef>
                <a:spcPts val="600"/>
              </a:spcBef>
              <a:spcAft>
                <a:spcPts val="0"/>
              </a:spcAft>
              <a:buClrTx/>
              <a:buSzTx/>
              <a:buFontTx/>
              <a:buNone/>
              <a:tabLst/>
              <a:defRPr/>
            </a:pPr>
            <a:r>
              <a:rPr kumimoji="0" lang="fi-FI" sz="1200" b="1"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Variaatiot</a:t>
            </a:r>
          </a:p>
          <a:p>
            <a:pPr>
              <a:spcBef>
                <a:spcPts val="600"/>
              </a:spcBef>
              <a:defRPr/>
            </a:pPr>
            <a:r>
              <a:rPr lang="fi-FI" sz="1200" dirty="0">
                <a:solidFill>
                  <a:prstClr val="black"/>
                </a:solidFill>
              </a:rPr>
              <a:t>HUOM! Harjoitukset vaativat tilaa ja soveltuvat parhaiten ulkotauoksi.</a:t>
            </a:r>
            <a:endParaRPr kumimoji="0" lang="fi-FI" sz="1200" b="0" i="0" u="none" strike="noStrike" kern="1200" cap="none" spc="0" normalizeH="0" baseline="0" noProof="0" dirty="0">
              <a:ln>
                <a:noFill/>
              </a:ln>
              <a:solidFill>
                <a:prstClr val="black"/>
              </a:solidFill>
              <a:effectLst/>
              <a:uLnTx/>
              <a:uFillTx/>
              <a:ea typeface="+mn-ea"/>
              <a:cs typeface="+mn-cs"/>
            </a:endParaRPr>
          </a:p>
          <a:p>
            <a:pPr marL="228600" marR="0" lvl="0" indent="-228600" algn="l" defTabSz="914400" rtl="0" eaLnBrk="1" fontAlgn="auto" latinLnBrk="0" hangingPunct="1">
              <a:spcBef>
                <a:spcPts val="600"/>
              </a:spcBef>
              <a:spcAft>
                <a:spcPts val="0"/>
              </a:spcAft>
              <a:buClrTx/>
              <a:buSzTx/>
              <a:buFont typeface="+mj-lt"/>
              <a:buAutoNum type="arabicPeriod"/>
              <a:tabLst/>
              <a:defRPr/>
            </a:pPr>
            <a:r>
              <a:rPr kumimoji="0" lang="fi-FI" sz="1200" b="1" i="0" u="none" strike="noStrike" kern="1200" cap="none" spc="0" normalizeH="0" baseline="0" noProof="0" dirty="0">
                <a:ln>
                  <a:noFill/>
                </a:ln>
                <a:solidFill>
                  <a:prstClr val="black"/>
                </a:solidFill>
                <a:effectLst/>
                <a:uLnTx/>
                <a:uFillTx/>
                <a:ea typeface="+mn-ea"/>
                <a:cs typeface="+mn-cs"/>
              </a:rPr>
              <a:t>Kinkkaus: </a:t>
            </a:r>
            <a:r>
              <a:rPr kumimoji="0" lang="fi-FI" sz="1200" i="0" u="none" strike="noStrike" kern="1200" cap="none" spc="0" normalizeH="0" baseline="0" noProof="0" dirty="0">
                <a:ln>
                  <a:noFill/>
                </a:ln>
                <a:solidFill>
                  <a:prstClr val="black"/>
                </a:solidFill>
                <a:effectLst/>
                <a:uLnTx/>
                <a:uFillTx/>
                <a:ea typeface="+mn-ea"/>
                <a:cs typeface="+mn-cs"/>
              </a:rPr>
              <a:t>Kokeile ja keksi oppilaiden kanssa monia erilaisia kinkkaustyylejä. Kuinka hitaasti tai nopeasti yhden jalan hypyt onnistuvat? Kuinka kevyesti voi hypätä yhdellä jalalla? Kuinka pitkälle hypyillä pääsee? Onnistuuko esteiden yli hyppääminen?</a:t>
            </a:r>
          </a:p>
          <a:p>
            <a:pPr marL="628650" lvl="1" indent="-171450">
              <a:spcBef>
                <a:spcPts val="600"/>
              </a:spcBef>
              <a:buFont typeface="Arial" panose="020B0604020202020204" pitchFamily="34" charset="0"/>
              <a:buChar char="•"/>
              <a:defRPr/>
            </a:pPr>
            <a:r>
              <a:rPr kumimoji="0" lang="fi-FI" sz="1200" b="1" i="0" u="none" strike="noStrike" kern="1200" cap="none" spc="0" normalizeH="0" baseline="0" noProof="0" dirty="0">
                <a:ln>
                  <a:noFill/>
                </a:ln>
                <a:solidFill>
                  <a:prstClr val="black"/>
                </a:solidFill>
                <a:effectLst/>
                <a:uLnTx/>
                <a:uFillTx/>
                <a:ea typeface="+mn-ea"/>
                <a:cs typeface="+mn-cs"/>
              </a:rPr>
              <a:t>Vaikeuta: </a:t>
            </a:r>
          </a:p>
          <a:p>
            <a:pPr marL="685800" lvl="1" indent="-228600">
              <a:spcBef>
                <a:spcPts val="600"/>
              </a:spcBef>
              <a:buFont typeface="+mj-lt"/>
              <a:buAutoNum type="alphaLcParenR"/>
              <a:defRPr/>
            </a:pPr>
            <a:r>
              <a:rPr kumimoji="0" lang="fi-FI" sz="1200" i="0" u="none" strike="noStrike" kern="1200" cap="none" spc="0" normalizeH="0" baseline="0" noProof="0" dirty="0">
                <a:ln>
                  <a:noFill/>
                </a:ln>
                <a:solidFill>
                  <a:prstClr val="black"/>
                </a:solidFill>
                <a:effectLst/>
                <a:uLnTx/>
                <a:uFillTx/>
                <a:ea typeface="+mn-ea"/>
                <a:cs typeface="+mn-cs"/>
              </a:rPr>
              <a:t>Hypätään ilman käsien apua, kädet kylkiin liimattuina.</a:t>
            </a:r>
          </a:p>
          <a:p>
            <a:pPr marL="685800" lvl="1" indent="-228600">
              <a:spcBef>
                <a:spcPts val="600"/>
              </a:spcBef>
              <a:buFont typeface="+mj-lt"/>
              <a:buAutoNum type="alphaLcParenR"/>
              <a:defRPr/>
            </a:pPr>
            <a:r>
              <a:rPr kumimoji="0" lang="fi-FI" sz="1200" i="0" u="none" strike="noStrike" kern="1200" cap="none" spc="0" normalizeH="0" baseline="0" noProof="0" dirty="0">
                <a:ln>
                  <a:noFill/>
                </a:ln>
                <a:solidFill>
                  <a:prstClr val="black"/>
                </a:solidFill>
                <a:effectLst/>
                <a:uLnTx/>
                <a:uFillTx/>
                <a:ea typeface="+mn-ea"/>
                <a:cs typeface="+mn-cs"/>
              </a:rPr>
              <a:t>Hypätään ilmaan ja pyörähdetään ympäri samalla.</a:t>
            </a:r>
          </a:p>
          <a:p>
            <a:pPr marL="685800" lvl="1" indent="-228600">
              <a:spcBef>
                <a:spcPts val="600"/>
              </a:spcBef>
              <a:buFont typeface="+mj-lt"/>
              <a:buAutoNum type="alphaLcParenR"/>
              <a:defRPr/>
            </a:pPr>
            <a:r>
              <a:rPr kumimoji="0" lang="fi-FI" sz="1200" i="0" u="none" strike="noStrike" kern="1200" cap="none" spc="0" normalizeH="0" baseline="0" noProof="0" dirty="0">
                <a:ln>
                  <a:noFill/>
                </a:ln>
                <a:solidFill>
                  <a:prstClr val="black"/>
                </a:solidFill>
                <a:effectLst/>
                <a:uLnTx/>
                <a:uFillTx/>
                <a:ea typeface="+mn-ea"/>
                <a:cs typeface="+mn-cs"/>
              </a:rPr>
              <a:t>Kinkataan pareittain, toista peilikuvana matkien.</a:t>
            </a:r>
          </a:p>
          <a:p>
            <a:pPr marL="228600" marR="0" lvl="0" indent="-228600" algn="l" defTabSz="914400" rtl="0" eaLnBrk="1" fontAlgn="auto" latinLnBrk="0" hangingPunct="1">
              <a:spcBef>
                <a:spcPts val="600"/>
              </a:spcBef>
              <a:spcAft>
                <a:spcPts val="0"/>
              </a:spcAft>
              <a:buClrTx/>
              <a:buSzTx/>
              <a:buFont typeface="+mj-lt"/>
              <a:buAutoNum type="arabicPeriod"/>
              <a:tabLst/>
              <a:defRPr/>
            </a:pPr>
            <a:endParaRPr kumimoji="0" lang="fi-FI" sz="1200" i="0" u="none" strike="noStrike" kern="1200" cap="none" spc="0" normalizeH="0" baseline="0" noProof="0" dirty="0">
              <a:ln>
                <a:noFill/>
              </a:ln>
              <a:solidFill>
                <a:prstClr val="black"/>
              </a:solidFill>
              <a:effectLst/>
              <a:uLnTx/>
              <a:uFillTx/>
              <a:ea typeface="+mn-ea"/>
              <a:cs typeface="+mn-cs"/>
            </a:endParaRPr>
          </a:p>
          <a:p>
            <a:pPr marL="228600" indent="-228600">
              <a:spcBef>
                <a:spcPts val="600"/>
              </a:spcBef>
              <a:buFont typeface="+mj-lt"/>
              <a:buAutoNum type="arabicPeriod"/>
              <a:defRPr/>
            </a:pPr>
            <a:r>
              <a:rPr kumimoji="0" lang="fi-FI" sz="1200" b="1" i="0" u="none" strike="noStrike" kern="1200" cap="none" spc="0" normalizeH="0" baseline="0" noProof="0" dirty="0">
                <a:ln>
                  <a:noFill/>
                </a:ln>
                <a:solidFill>
                  <a:prstClr val="black"/>
                </a:solidFill>
                <a:effectLst/>
                <a:uLnTx/>
                <a:uFillTx/>
                <a:ea typeface="+mn-ea"/>
                <a:cs typeface="+mn-cs"/>
              </a:rPr>
              <a:t>Ylämäki-alamäki: </a:t>
            </a:r>
            <a:r>
              <a:rPr kumimoji="0" lang="fi-FI" sz="1200" i="0" u="none" strike="noStrike" kern="1200" cap="none" spc="0" normalizeH="0" baseline="0" noProof="0" dirty="0">
                <a:ln>
                  <a:noFill/>
                </a:ln>
                <a:solidFill>
                  <a:prstClr val="black"/>
                </a:solidFill>
                <a:effectLst/>
                <a:uLnTx/>
                <a:uFillTx/>
                <a:ea typeface="+mn-ea"/>
                <a:cs typeface="+mn-cs"/>
              </a:rPr>
              <a:t>Luokkahuone muuttuu mäkiseksi maastoksi</a:t>
            </a:r>
            <a:r>
              <a:rPr lang="fi-FI" sz="1200" dirty="0">
                <a:solidFill>
                  <a:prstClr val="black"/>
                </a:solidFill>
              </a:rPr>
              <a:t> (juostaan</a:t>
            </a:r>
            <a:r>
              <a:rPr kumimoji="0" lang="fi-FI" sz="1200" i="0" u="none" strike="noStrike" kern="1200" cap="none" spc="0" normalizeH="0" baseline="0" noProof="0" dirty="0">
                <a:ln>
                  <a:noFill/>
                </a:ln>
                <a:solidFill>
                  <a:prstClr val="black"/>
                </a:solidFill>
                <a:effectLst/>
                <a:uLnTx/>
                <a:uFillTx/>
                <a:ea typeface="+mn-ea"/>
                <a:cs typeface="+mn-cs"/>
              </a:rPr>
              <a:t> luokkatilassa tai paikallaan). </a:t>
            </a:r>
            <a:r>
              <a:rPr lang="fi-FI" sz="1200" noProof="1">
                <a:solidFill>
                  <a:prstClr val="black"/>
                </a:solidFill>
              </a:rPr>
              <a:t>O</a:t>
            </a:r>
            <a:r>
              <a:rPr kumimoji="0" lang="fi-FI" sz="1200" i="0" u="none" strike="noStrike" kern="1200" cap="none" spc="0" normalizeH="0" baseline="0" noProof="1">
                <a:ln>
                  <a:noFill/>
                </a:ln>
                <a:solidFill>
                  <a:prstClr val="black"/>
                </a:solidFill>
                <a:effectLst/>
                <a:uLnTx/>
                <a:uFillTx/>
                <a:ea typeface="+mn-ea"/>
                <a:cs typeface="+mn-cs"/>
              </a:rPr>
              <a:t>pettajan</a:t>
            </a:r>
            <a:r>
              <a:rPr kumimoji="0" lang="fi-FI" sz="1200" i="0" u="none" strike="noStrike" kern="1200" cap="none" spc="0" normalizeH="0" baseline="0" noProof="0" dirty="0">
                <a:ln>
                  <a:noFill/>
                </a:ln>
                <a:solidFill>
                  <a:prstClr val="black"/>
                </a:solidFill>
                <a:effectLst/>
                <a:uLnTx/>
                <a:uFillTx/>
                <a:ea typeface="+mn-ea"/>
                <a:cs typeface="+mn-cs"/>
              </a:rPr>
              <a:t> tai oppilaan kehotuksesta vaihdellaan juoksumaastoa: a) tasainen maasto = juostaan tasaista maastoa hölkäten, b) </a:t>
            </a:r>
            <a:r>
              <a:rPr lang="fi-FI" sz="1200" noProof="1">
                <a:solidFill>
                  <a:prstClr val="black"/>
                </a:solidFill>
              </a:rPr>
              <a:t>y</a:t>
            </a:r>
            <a:r>
              <a:rPr kumimoji="0" lang="fi-FI" sz="1200" i="0" u="none" strike="noStrike" kern="1200" cap="none" spc="0" normalizeH="0" baseline="0" noProof="1">
                <a:ln>
                  <a:noFill/>
                </a:ln>
                <a:solidFill>
                  <a:prstClr val="black"/>
                </a:solidFill>
                <a:effectLst/>
                <a:uLnTx/>
                <a:uFillTx/>
                <a:ea typeface="+mn-ea"/>
                <a:cs typeface="+mn-cs"/>
              </a:rPr>
              <a:t>lämäki </a:t>
            </a:r>
            <a:r>
              <a:rPr kumimoji="0" lang="fi-FI" sz="1200" i="0" u="none" strike="noStrike" kern="1200" cap="none" spc="0" normalizeH="0" baseline="0" noProof="0" dirty="0">
                <a:ln>
                  <a:noFill/>
                </a:ln>
                <a:solidFill>
                  <a:prstClr val="black"/>
                </a:solidFill>
                <a:effectLst/>
                <a:uLnTx/>
                <a:uFillTx/>
                <a:ea typeface="+mn-ea"/>
                <a:cs typeface="+mn-cs"/>
              </a:rPr>
              <a:t>= juostaan polvennostojuoksua, c) alamäki = juostaan pakarajuoksua.</a:t>
            </a:r>
          </a:p>
          <a:p>
            <a:pPr marL="628650" lvl="1" indent="-171450">
              <a:spcBef>
                <a:spcPts val="600"/>
              </a:spcBef>
              <a:buFont typeface="Arial" panose="020B0604020202020204" pitchFamily="34" charset="0"/>
              <a:buChar char="•"/>
              <a:defRPr/>
            </a:pPr>
            <a:r>
              <a:rPr kumimoji="0" lang="fi-FI" sz="1200" b="1" i="0" u="none" strike="noStrike" kern="1200" cap="none" spc="0" normalizeH="0" baseline="0" noProof="0" dirty="0">
                <a:ln>
                  <a:noFill/>
                </a:ln>
                <a:solidFill>
                  <a:prstClr val="black"/>
                </a:solidFill>
                <a:effectLst/>
                <a:uLnTx/>
                <a:uFillTx/>
                <a:ea typeface="+mn-ea"/>
                <a:cs typeface="+mn-cs"/>
              </a:rPr>
              <a:t>Vaikeuta:</a:t>
            </a:r>
          </a:p>
          <a:p>
            <a:pPr marL="685800" lvl="1" indent="-228600">
              <a:spcBef>
                <a:spcPts val="600"/>
              </a:spcBef>
              <a:buFont typeface="+mj-lt"/>
              <a:buAutoNum type="alphaLcParenR"/>
              <a:defRPr/>
            </a:pPr>
            <a:r>
              <a:rPr kumimoji="0" lang="fi-FI" sz="1200" i="0" u="none" strike="noStrike" kern="1200" cap="none" spc="0" normalizeH="0" baseline="0" noProof="0" dirty="0">
                <a:ln>
                  <a:noFill/>
                </a:ln>
                <a:solidFill>
                  <a:prstClr val="black"/>
                </a:solidFill>
                <a:effectLst/>
                <a:uLnTx/>
                <a:uFillTx/>
                <a:ea typeface="+mn-ea"/>
                <a:cs typeface="+mn-cs"/>
              </a:rPr>
              <a:t>Juostaan jäisellä mielikuvitusrinteellä takaperin.</a:t>
            </a:r>
          </a:p>
          <a:p>
            <a:pPr marL="685800" lvl="1" indent="-228600">
              <a:spcBef>
                <a:spcPts val="600"/>
              </a:spcBef>
              <a:buFont typeface="+mj-lt"/>
              <a:buAutoNum type="alphaLcParenR"/>
              <a:defRPr/>
            </a:pPr>
            <a:r>
              <a:rPr kumimoji="0" lang="fi-FI" sz="1200" i="0" u="none" strike="noStrike" kern="1200" cap="none" spc="0" normalizeH="0" baseline="0" noProof="0" dirty="0">
                <a:ln>
                  <a:noFill/>
                </a:ln>
                <a:solidFill>
                  <a:prstClr val="black"/>
                </a:solidFill>
                <a:effectLst/>
                <a:uLnTx/>
                <a:uFillTx/>
                <a:ea typeface="+mn-ea"/>
                <a:cs typeface="+mn-cs"/>
              </a:rPr>
              <a:t>Välillä maastossa täytyy varoa puunoksia ja juosta alhaalla, välillä hypätä ojan yli.</a:t>
            </a:r>
            <a:endParaRPr lang="fi-FI" sz="1200" dirty="0">
              <a:solidFill>
                <a:prstClr val="black"/>
              </a:solidFill>
            </a:endParaRPr>
          </a:p>
          <a:p>
            <a:pPr marL="685800" lvl="1" indent="-228600">
              <a:spcBef>
                <a:spcPts val="600"/>
              </a:spcBef>
              <a:buFont typeface="+mj-lt"/>
              <a:buAutoNum type="alphaLcParenR"/>
              <a:defRPr/>
            </a:pPr>
            <a:r>
              <a:rPr kumimoji="0" lang="fi-FI" sz="1200" i="0" u="none" strike="noStrike" kern="1200" cap="none" spc="0" normalizeH="0" baseline="0" noProof="0" dirty="0">
                <a:ln>
                  <a:noFill/>
                </a:ln>
                <a:solidFill>
                  <a:prstClr val="black"/>
                </a:solidFill>
                <a:effectLst/>
                <a:uLnTx/>
                <a:uFillTx/>
                <a:ea typeface="+mn-ea"/>
                <a:cs typeface="+mn-cs"/>
              </a:rPr>
              <a:t>Mitä muuta voi tulla maastossa vastaan? Keksikää yhdessä lisää.</a:t>
            </a:r>
            <a:endParaRPr lang="fi-FI" sz="1200" dirty="0"/>
          </a:p>
        </p:txBody>
      </p:sp>
      <p:sp>
        <p:nvSpPr>
          <p:cNvPr id="12" name="TextBox 5">
            <a:extLst>
              <a:ext uri="{FF2B5EF4-FFF2-40B4-BE49-F238E27FC236}">
                <a16:creationId xmlns:a16="http://schemas.microsoft.com/office/drawing/2014/main" id="{57AB5F83-57F5-2B94-2FF3-46A42496A80B}"/>
              </a:ext>
            </a:extLst>
          </p:cNvPr>
          <p:cNvSpPr txBox="1"/>
          <p:nvPr/>
        </p:nvSpPr>
        <p:spPr>
          <a:xfrm>
            <a:off x="5938989" y="6294091"/>
            <a:ext cx="5940056"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Lähde: </a:t>
            </a:r>
            <a:r>
              <a:rPr lang="fi-FI" sz="1200" dirty="0">
                <a:solidFill>
                  <a:prstClr val="black"/>
                </a:solidFill>
                <a:latin typeface="Source Sans Pro" panose="020B0503030403020204" pitchFamily="34" charset="0"/>
                <a:ea typeface="Source Sans Pro" panose="020B0503030403020204" pitchFamily="34" charset="0"/>
                <a:hlinkClick r:id="rId5"/>
              </a:rPr>
              <a:t>Liikuntabreikit. Opettajan opas oppituntien tauottamiseen liikkuen. </a:t>
            </a:r>
            <a:endParaRPr kumimoji="0" lang="fi-FI" sz="1200" b="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endParaRPr>
          </a:p>
        </p:txBody>
      </p:sp>
    </p:spTree>
    <p:extLst>
      <p:ext uri="{BB962C8B-B14F-4D97-AF65-F5344CB8AC3E}">
        <p14:creationId xmlns:p14="http://schemas.microsoft.com/office/powerpoint/2010/main" val="2890755238"/>
      </p:ext>
    </p:extLst>
  </p:cSld>
  <p:clrMapOvr>
    <a:masterClrMapping/>
  </p:clrMapOvr>
</p:sld>
</file>

<file path=ppt/theme/theme1.xml><?xml version="1.0" encoding="utf-8"?>
<a:theme xmlns:a="http://schemas.openxmlformats.org/drawingml/2006/main" name="Office-te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te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27</TotalTime>
  <Words>5332</Words>
  <Application>Microsoft Office PowerPoint</Application>
  <PresentationFormat>Widescreen</PresentationFormat>
  <Paragraphs>518</Paragraphs>
  <Slides>22</Slides>
  <Notes>22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Aptos</vt:lpstr>
      <vt:lpstr>Aptos Display</vt:lpstr>
      <vt:lpstr>Arial</vt:lpstr>
      <vt:lpstr>Cambria</vt:lpstr>
      <vt:lpstr>Source Sans Pro</vt:lpstr>
      <vt:lpstr>Office-teema</vt:lpstr>
      <vt:lpstr>Liikkumista sisältävät tauot,  Taso 1</vt:lpstr>
      <vt:lpstr>Liikkumista sisältävät tauot</vt:lpstr>
      <vt:lpstr>Salaliiketeoria</vt:lpstr>
      <vt:lpstr>Aivobreikit</vt:lpstr>
      <vt:lpstr>Taukojumppa</vt:lpstr>
      <vt:lpstr>Sisu-treenit</vt:lpstr>
      <vt:lpstr>Liikkumista sisältävät tauot,  Taso 2</vt:lpstr>
      <vt:lpstr>Tasapainotaidot</vt:lpstr>
      <vt:lpstr>Liikkumistaidot (1/2)</vt:lpstr>
      <vt:lpstr>Liikkumistaidot (2/2)</vt:lpstr>
      <vt:lpstr>Välineenkäsittelytaidot (1/2)</vt:lpstr>
      <vt:lpstr>Välineenkäsittelytaidot (2/2)</vt:lpstr>
      <vt:lpstr>Voima (1/2)</vt:lpstr>
      <vt:lpstr>Voima (2/2)</vt:lpstr>
      <vt:lpstr>Kaasua vai jarrua?</vt:lpstr>
      <vt:lpstr>Liikkumista sisältävät tauot,  Taso 3</vt:lpstr>
      <vt:lpstr>Tarina – Syysretki 1/2</vt:lpstr>
      <vt:lpstr>Tarina – Syysretki 2/2</vt:lpstr>
      <vt:lpstr>Tarina – Hiihtoretki 1/2</vt:lpstr>
      <vt:lpstr>Tarina – Hiihtoretki 2/2</vt:lpstr>
      <vt:lpstr>Tarina – Kauppareissu 1/2</vt:lpstr>
      <vt:lpstr>Tarina – Kauppareissu 2/2</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Microsoft Office -käyttäjä</dc:creator>
  <cp:lastModifiedBy>Niemistö, Donna</cp:lastModifiedBy>
  <cp:revision>4</cp:revision>
  <dcterms:created xsi:type="dcterms:W3CDTF">2024-11-21T09:28:04Z</dcterms:created>
  <dcterms:modified xsi:type="dcterms:W3CDTF">2025-01-29T12:51:58Z</dcterms:modified>
</cp:coreProperties>
</file>