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59" r:id="rId4"/>
    <p:sldId id="307" r:id="rId5"/>
    <p:sldId id="260" r:id="rId6"/>
    <p:sldId id="262" r:id="rId7"/>
    <p:sldId id="261" r:id="rId8"/>
    <p:sldId id="302" r:id="rId9"/>
    <p:sldId id="308" r:id="rId10"/>
    <p:sldId id="303" r:id="rId11"/>
    <p:sldId id="304" r:id="rId12"/>
    <p:sldId id="305" r:id="rId13"/>
    <p:sldId id="306" r:id="rId14"/>
    <p:sldId id="309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160" userDrawn="1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orient="horz" pos="300">
          <p15:clr>
            <a:srgbClr val="A4A3A4"/>
          </p15:clr>
        </p15:guide>
        <p15:guide id="6" orient="horz" pos="1117">
          <p15:clr>
            <a:srgbClr val="A4A3A4"/>
          </p15:clr>
        </p15:guide>
        <p15:guide id="7" pos="302">
          <p15:clr>
            <a:srgbClr val="A4A3A4"/>
          </p15:clr>
        </p15:guide>
        <p15:guide id="9" pos="7378" userDrawn="1">
          <p15:clr>
            <a:srgbClr val="A4A3A4"/>
          </p15:clr>
        </p15:guide>
        <p15:guide id="10" pos="665">
          <p15:clr>
            <a:srgbClr val="A4A3A4"/>
          </p15:clr>
        </p15:guide>
        <p15:guide id="11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9A5B"/>
    <a:srgbClr val="00295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07" autoAdjust="0"/>
  </p:normalViewPr>
  <p:slideViewPr>
    <p:cSldViewPr showGuides="1">
      <p:cViewPr varScale="1">
        <p:scale>
          <a:sx n="52" d="100"/>
          <a:sy n="52" d="100"/>
        </p:scale>
        <p:origin x="460" y="56"/>
      </p:cViewPr>
      <p:guideLst>
        <p:guide orient="horz" pos="2160"/>
        <p:guide orient="horz" pos="3884"/>
        <p:guide orient="horz" pos="300"/>
        <p:guide orient="horz" pos="1117"/>
        <p:guide pos="302"/>
        <p:guide pos="7378"/>
        <p:guide pos="66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73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5808B-E55E-495E-AD4D-B469E5CD22EF}" type="datetimeFigureOut">
              <a:rPr lang="fi-FI" sz="800" smtClean="0"/>
              <a:t>17.9.2024</a:t>
            </a:fld>
            <a:endParaRPr lang="fi-FI" sz="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AF4E2-CB80-489C-B09B-4F5EEF4552BF}" type="slidenum">
              <a:rPr lang="fi-FI" sz="800" smtClean="0"/>
              <a:t>‹#›</a:t>
            </a:fld>
            <a:endParaRPr lang="fi-FI" sz="800"/>
          </a:p>
        </p:txBody>
      </p:sp>
    </p:spTree>
    <p:extLst>
      <p:ext uri="{BB962C8B-B14F-4D97-AF65-F5344CB8AC3E}">
        <p14:creationId xmlns:p14="http://schemas.microsoft.com/office/powerpoint/2010/main" val="1579175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4BDF7DAC-3845-4961-8DB5-52D3C261C68E}" type="datetimeFigureOut">
              <a:rPr lang="fi-FI" smtClean="0"/>
              <a:pPr/>
              <a:t>17.9.2024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/>
            </a:lvl1pPr>
          </a:lstStyle>
          <a:p>
            <a:fld id="{DA2CDBA3-8E53-4B38-8A28-94E4F9D9260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82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7FC8AB4-BAF4-4D42-8872-AFDC24CCDD75}" type="datetime1">
              <a:rPr lang="fi-FI" smtClean="0"/>
              <a:t>17.9.2024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1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2" name="Rectangle 21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84307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CE15D4-FA64-420B-9AFA-D27A5DC99D4A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5716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3444F-85E1-4DC9-8EA2-A919F80CF21D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460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4174A7B-F398-422A-9274-A7A0A77AE029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542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48962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6F59-3B3E-4434-8A80-1A363BC70A00}" type="datetime1">
              <a:rPr lang="fi-FI" smtClean="0"/>
              <a:t>17.9.2024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237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4" y="1773238"/>
            <a:ext cx="460895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489629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8048" y="1773238"/>
            <a:ext cx="460826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4896297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82CA-7D08-4C64-A2BA-A286A40F9810}" type="datetime1">
              <a:rPr lang="fi-FI" smtClean="0"/>
              <a:t>17.9.2024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8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5" y="1773238"/>
            <a:ext cx="1036954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1065688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341A2-48E2-4BFE-BD0D-9B7D2B6441E4}" type="datetime1">
              <a:rPr lang="fi-FI" smtClean="0"/>
              <a:t>17.9.2024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022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972CC-29C7-4312-AA7D-FC0D130E2651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3024287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672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345362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5881-BBB2-4666-A10D-F4C42740CE29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79427" y="1773238"/>
            <a:ext cx="3024286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366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4608513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03482" y="0"/>
            <a:ext cx="6188518" cy="6669360"/>
          </a:xfrm>
          <a:custGeom>
            <a:avLst/>
            <a:gdLst/>
            <a:ahLst/>
            <a:cxnLst/>
            <a:rect l="l" t="t" r="r" b="b"/>
            <a:pathLst>
              <a:path w="6188518" h="6669360">
                <a:moveTo>
                  <a:pt x="1820710" y="0"/>
                </a:moveTo>
                <a:lnTo>
                  <a:pt x="6188518" y="0"/>
                </a:lnTo>
                <a:lnTo>
                  <a:pt x="6188518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B3183C9-4B92-47A3-9B0C-4F7FFD5778B3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299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6481317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31674" y="0"/>
            <a:ext cx="4460326" cy="6669360"/>
          </a:xfrm>
          <a:custGeom>
            <a:avLst/>
            <a:gdLst/>
            <a:ahLst/>
            <a:cxnLst/>
            <a:rect l="l" t="t" r="r" b="b"/>
            <a:pathLst>
              <a:path w="4460326" h="6669360">
                <a:moveTo>
                  <a:pt x="1820710" y="0"/>
                </a:moveTo>
                <a:lnTo>
                  <a:pt x="4460326" y="0"/>
                </a:lnTo>
                <a:lnTo>
                  <a:pt x="4460326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424" y="6381328"/>
            <a:ext cx="798984" cy="216471"/>
          </a:xfrm>
        </p:spPr>
        <p:txBody>
          <a:bodyPr/>
          <a:lstStyle>
            <a:lvl1pPr algn="l">
              <a:defRPr/>
            </a:lvl1pPr>
          </a:lstStyle>
          <a:p>
            <a:fld id="{D172078D-D4CF-4F8B-89D4-683D8E317D99}" type="datetime1">
              <a:rPr lang="fi-FI" smtClean="0"/>
              <a:t>17.9.2024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81328"/>
            <a:ext cx="4392488" cy="216471"/>
          </a:xfr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9425" y="6381551"/>
            <a:ext cx="431999" cy="215801"/>
          </a:xfrm>
        </p:spPr>
        <p:txBody>
          <a:bodyPr/>
          <a:lstStyle>
            <a:lvl1pPr algn="l">
              <a:defRPr/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289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9AA285B-F5FB-48E8-9E8F-9D20CFE3E443}" type="datetime1">
              <a:rPr lang="fi-FI" smtClean="0"/>
              <a:t>17.9.2024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2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4" name="Group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7390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6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426" y="2420888"/>
            <a:ext cx="345633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6703-07DF-4528-8F0F-740BB826187F}" type="datetime1">
              <a:rPr lang="fi-FI" smtClean="0"/>
              <a:t>17.9.2024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56240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56240" y="2420888"/>
            <a:ext cx="3456335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728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67691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B4B8D-95FF-4589-9B9A-3A6306CC07E9}" type="datetime1">
              <a:rPr lang="fi-FI" smtClean="0"/>
              <a:t>17.9.2024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56588" y="1773237"/>
            <a:ext cx="3455987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66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Basic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344767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0EBD-CCAD-42A7-BEF7-F6A4385AEC96}" type="datetime1">
              <a:rPr lang="fi-FI" smtClean="0"/>
              <a:t>17.9.2024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33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sic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70593-6CFC-4FA8-9168-1F36779AADF9}" type="datetime1">
              <a:rPr lang="fi-FI" smtClean="0"/>
              <a:t>17.9.2024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9425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56240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256240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4088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F5A953-C7A8-4DC0-B83F-3DF5D37EDE88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655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2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6809-94E2-48DA-B120-4BBAD84AC78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304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D9941DD-DFFB-4F5E-804F-172516824F1B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accent2"/>
              </a:buClr>
              <a:defRPr>
                <a:solidFill>
                  <a:schemeClr val="bg1"/>
                </a:solidFill>
              </a:defRPr>
            </a:lvl6pPr>
            <a:lvl7pPr>
              <a:buClr>
                <a:schemeClr val="accent2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accent2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accent2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77609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Half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309320"/>
                </a:lnTo>
                <a:lnTo>
                  <a:pt x="12192000" y="6669088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00" y="0"/>
            <a:ext cx="6096000" cy="6858000"/>
          </a:xfrm>
          <a:solidFill>
            <a:schemeClr val="accent2">
              <a:alpha val="70000"/>
            </a:schemeClr>
          </a:solidFill>
        </p:spPr>
        <p:txBody>
          <a:bodyPr lIns="576000" tIns="2422800" rIns="1080000" bIns="10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4" y="1051892"/>
            <a:ext cx="4464496" cy="10809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5368543-CE59-49F8-867C-8A3FBAAD7A9F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357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14E90D-FE23-4FB2-9E95-A78C890E1071}" type="datetime1">
              <a:rPr lang="fi-FI" smtClean="0"/>
              <a:t>17.9.2024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984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FBE958-3B47-436D-8DD1-2D5CAB1F4512}" type="datetime1">
              <a:rPr lang="fi-FI" smtClean="0"/>
              <a:t>17.9.2024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998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0CBC3C4-7E9F-4D5C-9AE6-9858016C1106}" type="datetime1">
              <a:rPr lang="fi-FI" smtClean="0"/>
              <a:t>17.9.2024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3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4" name="Rectangle 23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736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Ne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003B9F0-AC92-4F95-88F1-368CC87E5C5E}" type="datetime1">
              <a:rPr lang="fi-FI" smtClean="0"/>
              <a:t>17.9.2024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2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04583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35665-A412-4858-82BF-B092FC41CFF7}" type="datetime1">
              <a:rPr lang="fi-FI" smtClean="0"/>
              <a:t>17.9.2024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631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5990C-8331-4DA1-97FF-1E3F516B1243}" type="datetime1">
              <a:rPr lang="fi-FI" smtClean="0"/>
              <a:t>17.9.2024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107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31D3040-EC68-41B6-B426-75D972819FB0}" type="datetime1">
              <a:rPr lang="fi-FI" smtClean="0"/>
              <a:t>17.9.2024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94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ra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562767B-731B-4464-9ABA-9ADF7EB493B6}" type="datetime1">
              <a:rPr lang="fi-FI" smtClean="0"/>
              <a:t>17.9.2024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759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B8B2A89-1602-4E9D-8AE2-C3B623ABF8B4}" type="datetime1">
              <a:rPr lang="fi-FI" smtClean="0"/>
              <a:t>17.9.2024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218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ol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2BBFBBC-9947-494E-8801-827AD1579B09}" type="datetime1">
              <a:rPr lang="fi-FI" smtClean="0"/>
              <a:t>17.9.2024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tx2"/>
          </a:solidFill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878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2435E05-882E-487F-8F92-FA8A4A13627E}" type="datetime1">
              <a:rPr lang="fi-FI" smtClean="0"/>
              <a:t>17.9.2024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tx2"/>
          </a:solidFill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955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773239"/>
            <a:ext cx="11229363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347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5F2A8-0E19-4A6C-8620-E482DF92A49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1773238"/>
            <a:ext cx="1065713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37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5DB4A7-9188-4095-84E1-E1DCB0ECE150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92847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FC9E98-C3B4-4609-BD80-85D9B3F8898B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3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401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ictur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C303AC-00DE-4A76-B195-7695749E5363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 userDrawn="1"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 userDrawn="1"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 userDrawn="1"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081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4E26E-2C1B-47B8-96CF-EBFB238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10369103" cy="1080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D799-2C68-4BBD-80F0-4448AC6E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638" y="1773239"/>
            <a:ext cx="11233150" cy="4392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AB8C-3488-4A3F-940D-B8E97D014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4472" y="6381328"/>
            <a:ext cx="936104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09E99790-A5AA-4C9F-86E4-F2AE5C5929B8}" type="datetime1">
              <a:rPr lang="fi-FI" smtClean="0"/>
              <a:t>17.9.2024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8E9E1-C972-497D-AF9A-7A5F005A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81328"/>
            <a:ext cx="4248472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i-FI"/>
              <a:t>JYU Since 1863.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12E0-B73B-476D-AC37-50C99E25F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0576" y="6381551"/>
            <a:ext cx="431998" cy="2158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9E548902-A2E1-4711-A467-290FB9FE5D63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5" name="Rectangle 14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(c)" hidden="1"/>
          <p:cNvSpPr txBox="1"/>
          <p:nvPr userDrawn="1"/>
        </p:nvSpPr>
        <p:spPr>
          <a:xfrm>
            <a:off x="12031551" y="6877509"/>
            <a:ext cx="157094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jyo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(logo)" descr="Z:\GRW (grow)\logot\copyright_grow.png" hidden="1"/>
          <p:cNvPicPr>
            <a:picLocks noChangeAspect="1" noChangeArrowheads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" y="-50286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637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74" r:id="rId6"/>
    <p:sldLayoutId id="2147483663" r:id="rId7"/>
    <p:sldLayoutId id="2147483651" r:id="rId8"/>
    <p:sldLayoutId id="2147483664" r:id="rId9"/>
    <p:sldLayoutId id="2147483667" r:id="rId10"/>
    <p:sldLayoutId id="2147483665" r:id="rId11"/>
    <p:sldLayoutId id="2147483666" r:id="rId12"/>
    <p:sldLayoutId id="2147483652" r:id="rId13"/>
    <p:sldLayoutId id="2147483653" r:id="rId14"/>
    <p:sldLayoutId id="2147483668" r:id="rId15"/>
    <p:sldLayoutId id="2147483670" r:id="rId16"/>
    <p:sldLayoutId id="2147483671" r:id="rId17"/>
    <p:sldLayoutId id="2147483672" r:id="rId18"/>
    <p:sldLayoutId id="2147483673" r:id="rId19"/>
    <p:sldLayoutId id="2147483669" r:id="rId20"/>
    <p:sldLayoutId id="2147483690" r:id="rId21"/>
    <p:sldLayoutId id="2147483691" r:id="rId22"/>
    <p:sldLayoutId id="2147483692" r:id="rId23"/>
    <p:sldLayoutId id="2147483683" r:id="rId24"/>
    <p:sldLayoutId id="2147483682" r:id="rId25"/>
    <p:sldLayoutId id="2147483684" r:id="rId26"/>
    <p:sldLayoutId id="2147483685" r:id="rId27"/>
    <p:sldLayoutId id="2147483679" r:id="rId28"/>
    <p:sldLayoutId id="2147483680" r:id="rId29"/>
    <p:sldLayoutId id="2147483681" r:id="rId30"/>
    <p:sldLayoutId id="2147483654" r:id="rId31"/>
    <p:sldLayoutId id="2147483655" r:id="rId32"/>
    <p:sldLayoutId id="2147483687" r:id="rId33"/>
    <p:sldLayoutId id="2147483689" r:id="rId34"/>
    <p:sldLayoutId id="2147483686" r:id="rId35"/>
    <p:sldLayoutId id="2147483688" r:id="rId36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2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Lato" panose="020F0502020204030203" pitchFamily="34" charset="0"/>
        <a:buChar char="–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1938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161448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6pPr>
      <a:lvl7pPr marL="1884363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7pPr>
      <a:lvl8pPr marL="2154238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8pPr>
      <a:lvl9pPr marL="2417763" indent="-26352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yu.fi/fi/opiskelijalle/kandi-ja-maisteriopiskelijan-ohjeet/opintoja-ohjaavat-saadokset-ja-maaraykset/tutkintosaanto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jyu.fi/fi/opiskelijalle/kandi-ja-maisteriopiskelijan-ohjeet/opintoja-ohjaavat-saadokset-ja-maaraykset/vilppitapausten-kasittely" TargetMode="Externa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8DF0E-79CC-4AD4-9282-BDA7486609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Tutkintosääntö</a:t>
            </a:r>
            <a:br>
              <a:rPr lang="fi-FI" dirty="0"/>
            </a:br>
            <a:r>
              <a:rPr lang="fi-FI" sz="2800" b="0" dirty="0">
                <a:hlinkClick r:id="rId2"/>
              </a:rPr>
              <a:t>https://www.jyu.fi/fi/opiskelijalle/kandi-ja-maisteriopiskelijan-ohjeet/opintoja-ohjaavat-saadokset-ja-maaraykset/tutkintosaanto</a:t>
            </a:r>
            <a:r>
              <a:rPr lang="fi-FI" sz="2800" b="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6DCE36-DFEA-49B5-9C94-1C08F4DFCF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2800" dirty="0"/>
              <a:t>Nostoja perustutkinto-opiskelijoille</a:t>
            </a:r>
          </a:p>
          <a:p>
            <a:r>
              <a:rPr lang="fi-FI" u="sng" dirty="0"/>
              <a:t>Ohje. Ennen toimenpiteitä tarkista tutkintosäännön alkuperäinen sanamuoto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3BD7A-A09F-4D82-B119-CE3709359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8AB4-BAF4-4D42-8872-AFDC24CCDD75}" type="datetime1">
              <a:rPr lang="fi-FI" smtClean="0"/>
              <a:t>17.9.2024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F42CC-ED38-43FF-9EA2-1EE00D9D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9D064-1A71-4202-B860-A7740089B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74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2548C6EC-C28F-2DA6-93A5-D7AE3B58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Opintojen suoritusmahdollisuudet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2D82DFA-6D2F-EFED-CCEE-0D6355315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17562" lvl="3" indent="-285750"/>
            <a:r>
              <a:rPr lang="fi-FI" sz="2400" dirty="0"/>
              <a:t>Opiskelijalla on oikeus uusia hylätty opintosuoritus vähintään kerran</a:t>
            </a:r>
          </a:p>
          <a:p>
            <a:pPr marL="795337" lvl="3" indent="-263525">
              <a:buFont typeface="Arial" panose="020B0604020202020204" pitchFamily="34" charset="0"/>
              <a:buChar char="•"/>
            </a:pPr>
            <a:r>
              <a:rPr lang="fi-FI" sz="2400" dirty="0"/>
              <a:t>Uusintamahdollisuus järjestettävä siten, että opiskelijalle jää riittävä valmistautumisaika</a:t>
            </a:r>
          </a:p>
          <a:p>
            <a:pPr marL="795337" lvl="3" indent="-263525">
              <a:buFont typeface="Arial" panose="020B0604020202020204" pitchFamily="34" charset="0"/>
              <a:buChar char="•"/>
            </a:pPr>
            <a:r>
              <a:rPr lang="fi-FI" sz="2400" dirty="0"/>
              <a:t>Hyväksytyn suorituksen korotusta voi yrittää kahdesti vuoden sisällä alkuperäisestä suorituksesta.</a:t>
            </a:r>
          </a:p>
          <a:p>
            <a:pPr marL="795337" lvl="3" indent="-263525">
              <a:buFont typeface="Arial" panose="020B0604020202020204" pitchFamily="34" charset="0"/>
              <a:buChar char="•"/>
            </a:pPr>
            <a:r>
              <a:rPr lang="fi-FI" sz="2400" b="1" dirty="0"/>
              <a:t>Arvosteltua ja hyväksyttyä opinnäytettä ei voi uusia tai korottaa</a:t>
            </a:r>
          </a:p>
          <a:p>
            <a:pPr marL="795337" lvl="3" indent="-263525">
              <a:buFont typeface="Arial" panose="020B0604020202020204" pitchFamily="34" charset="0"/>
              <a:buChar char="•"/>
            </a:pPr>
            <a:r>
              <a:rPr lang="fi-FI" sz="2400" dirty="0"/>
              <a:t>Suoritusmuodot noudattavat opetussuunnitelmaa (jos muutoksia, opiskelijalta edellytettävän työmäärän ei tule olennaisesti muuttua)</a:t>
            </a:r>
          </a:p>
          <a:p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7357D-50AE-71CE-A154-0B3A0CE9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6F59-3B3E-4434-8A80-1A363BC70A00}" type="datetime1">
              <a:rPr lang="fi-FI" smtClean="0"/>
              <a:t>17.9.2024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C827B-B89E-4113-649C-B949895BB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9F8836-F48D-2028-EA2B-E8D37E47A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5651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F5810-DCDD-A996-ADCB-F4CD93CF8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Arviointiasteikot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82A0C-DC28-0C8B-B839-160A22F4D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773239"/>
            <a:ext cx="10941380" cy="4392612"/>
          </a:xfrm>
        </p:spPr>
        <p:txBody>
          <a:bodyPr/>
          <a:lstStyle/>
          <a:p>
            <a:r>
              <a:rPr lang="fi-FI" sz="2000" dirty="0"/>
              <a:t>0-5</a:t>
            </a:r>
          </a:p>
          <a:p>
            <a:pPr lvl="1"/>
            <a:r>
              <a:rPr lang="fi-FI" sz="2000" dirty="0"/>
              <a:t>5=erinomainen, 4=kiitettävä, 3=hyvä, 2=tyydyttävä, 1=välttävä, 0=hylätty</a:t>
            </a:r>
          </a:p>
          <a:p>
            <a:r>
              <a:rPr lang="fi-FI" sz="2000" dirty="0"/>
              <a:t>Hyväksytty-hylätty</a:t>
            </a:r>
          </a:p>
          <a:p>
            <a:pPr lvl="1"/>
            <a:r>
              <a:rPr lang="fi-FI" sz="2000" dirty="0"/>
              <a:t>Vain harjoittelu ja taitokurssit tai vastaavat voidaan arvioida </a:t>
            </a:r>
            <a:r>
              <a:rPr lang="fi-FI" sz="2000" dirty="0" err="1"/>
              <a:t>hyv-hyl</a:t>
            </a:r>
            <a:endParaRPr lang="fi-FI" sz="2000" dirty="0"/>
          </a:p>
          <a:p>
            <a:r>
              <a:rPr lang="fi-FI" sz="2000" dirty="0"/>
              <a:t>Hyvät tiedot – tyydyttävät tiedot – hylätty</a:t>
            </a:r>
          </a:p>
          <a:p>
            <a:pPr lvl="1"/>
            <a:r>
              <a:rPr lang="fi-FI" sz="2000" dirty="0"/>
              <a:t>Vain toinen kotimainen kieli</a:t>
            </a:r>
          </a:p>
          <a:p>
            <a:pPr lvl="1"/>
            <a:endParaRPr lang="fi-FI" sz="2000" dirty="0"/>
          </a:p>
          <a:p>
            <a:r>
              <a:rPr lang="fi-FI" sz="2000" dirty="0"/>
              <a:t>Myös opintokokonaisuuksille annetaan arvosana, mikä lasketaan opintopistemäärillä painotetusti</a:t>
            </a:r>
          </a:p>
          <a:p>
            <a:pPr lvl="1"/>
            <a:r>
              <a:rPr lang="fi-FI" sz="2000" dirty="0"/>
              <a:t>Kandi- ja gradututkielmien arvosana vaikuttaa ko. opintokokonaisuuden arvosanaan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445EF-9565-7012-65A6-3B186C8A9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6E9AF-0E56-39DA-EBAB-2F2846684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2804B-A796-4C8B-D8D2-48424950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057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085E9-3664-9FB7-8080-F93B78568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Opintosuoritusten tulosten ilmoittaminen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D8573-1F11-80EE-6D18-EA164FA27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1773239"/>
            <a:ext cx="11085396" cy="4392612"/>
          </a:xfrm>
        </p:spPr>
        <p:txBody>
          <a:bodyPr/>
          <a:lstStyle/>
          <a:p>
            <a:r>
              <a:rPr lang="fi-FI" dirty="0"/>
              <a:t>Arvosana on annettava kahden viikon kuluessa suorituksesta tai deadlinesta</a:t>
            </a:r>
          </a:p>
          <a:p>
            <a:r>
              <a:rPr lang="fi-FI" dirty="0"/>
              <a:t>Tutkielmissa pidempi aika, samoin loma-aikoina tiedekunnan johto voi määritellä pidemmän arviointiajan</a:t>
            </a:r>
          </a:p>
          <a:p>
            <a:r>
              <a:rPr lang="fi-FI" dirty="0"/>
              <a:t>Jos opiskelija on uusinut suorituksen, tulee lopulliseksi arvosanaksi paras suoritus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sz="3200" dirty="0">
                <a:solidFill>
                  <a:schemeClr val="accent2"/>
                </a:solidFill>
                <a:latin typeface="+mj-lt"/>
              </a:rPr>
              <a:t>Opintosuorituksista saatava palaute</a:t>
            </a:r>
          </a:p>
          <a:p>
            <a:r>
              <a:rPr lang="fi-FI" dirty="0"/>
              <a:t>Opiskelijalla oikeus</a:t>
            </a:r>
          </a:p>
          <a:p>
            <a:pPr lvl="1"/>
            <a:r>
              <a:rPr lang="fi-FI" dirty="0"/>
              <a:t>saada tieto arviointiperusteista ja niiden soveltamisesta suoritukseensa</a:t>
            </a:r>
          </a:p>
          <a:p>
            <a:pPr lvl="1"/>
            <a:r>
              <a:rPr lang="fi-FI" dirty="0"/>
              <a:t>saada laadullinen palaute opintosuorituksestaan</a:t>
            </a:r>
          </a:p>
          <a:p>
            <a:pPr lvl="1"/>
            <a:r>
              <a:rPr lang="fi-FI" dirty="0"/>
              <a:t>tutustua arvioituun työhönsä</a:t>
            </a:r>
          </a:p>
          <a:p>
            <a:pPr lvl="1"/>
            <a:r>
              <a:rPr lang="fi-FI" dirty="0"/>
              <a:t>halutessaan saada jäljennös arvioidusta opintosuorituksestaan</a:t>
            </a:r>
          </a:p>
          <a:p>
            <a:pPr lvl="1"/>
            <a:endParaRPr lang="fi-FI" sz="1600" dirty="0">
              <a:solidFill>
                <a:schemeClr val="accent2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32BD9-F22D-BF4D-5EE4-E2D150D93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9B7C1-2847-DA3D-CAC5-E99E3B4E4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0859A-0427-C1ED-F125-F0E4BDA26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164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D6798-AD87-7BBD-817D-4F006B4C2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Oikaisumenettelyt/opintosuoritusten arviointi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14CFA-C2BA-109A-71B3-A08280665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Voit pyytää oikaisua saamaasi arviointiin opettajalta suullisesti tai kirjallisesti 14 päivän kuluessa arvosanan saamisesta</a:t>
            </a:r>
          </a:p>
          <a:p>
            <a:r>
              <a:rPr lang="fi-FI" sz="2400" dirty="0"/>
              <a:t>Opettaja kirjaa päätöksen päivättynä suorituspapereihin tai tekee erillisen päätöksen</a:t>
            </a:r>
          </a:p>
          <a:p>
            <a:r>
              <a:rPr lang="fi-FI" sz="2400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Päätökseen tyytymätön voi hakea oikaisua yliopiston muutoksenhakulautakunnalta 14 päivän kuluessa päätöksen tiedoksisaannista</a:t>
            </a:r>
          </a:p>
          <a:p>
            <a:r>
              <a:rPr lang="fi-FI" sz="2400" dirty="0">
                <a:solidFill>
                  <a:srgbClr val="212529"/>
                </a:solidFill>
                <a:latin typeface="Lato" panose="020F0502020204030203" pitchFamily="34" charset="0"/>
              </a:rPr>
              <a:t>Tutkielmien arvosanan oikaisua haetaan suoraan yliopiston muutoksenhakulautakunnalta 14 päivän kuluessa arvosanan saamisesta</a:t>
            </a:r>
            <a:endParaRPr lang="fi-FI" sz="2400" dirty="0"/>
          </a:p>
          <a:p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CA16F-D72F-6440-36C6-566CC29D1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7A4-58E9-09AD-DFF3-C897D6BD5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85C0-DBEB-D095-7549-F8D86E694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897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63BDA-C526-1083-F89C-135AD99C3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Syventävien opintojen tutkielma (pro gradu)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43820-99AC-D38B-13F4-F4C9DF344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1412776"/>
            <a:ext cx="11013389" cy="4392612"/>
          </a:xfrm>
        </p:spPr>
        <p:txBody>
          <a:bodyPr/>
          <a:lstStyle/>
          <a:p>
            <a:r>
              <a:rPr lang="fi-FI" dirty="0"/>
              <a:t>Itsenäinen tai parityö</a:t>
            </a:r>
          </a:p>
          <a:p>
            <a:r>
              <a:rPr lang="fi-FI" sz="1800" dirty="0"/>
              <a:t>Syventävien opintojen opinnäytteet ovat julkisia ja ne tallennetaan JYX-julkaisuarkistoon</a:t>
            </a:r>
          </a:p>
          <a:p>
            <a:r>
              <a:rPr lang="fi-FI" sz="1800" dirty="0"/>
              <a:t>Kaksi tarkastajaa, jotka antavat yhteisen tai erilliset lausunnot sekä ehdotukset arvosanaksi</a:t>
            </a:r>
          </a:p>
          <a:p>
            <a:r>
              <a:rPr lang="fi-FI" dirty="0"/>
              <a:t>Tarkista graduvaiheessa opiskelijan oikeudet vaikuttaa arviointiprosessiin. Esim. mahd</a:t>
            </a:r>
            <a:r>
              <a:rPr lang="fi-FI" sz="1800" dirty="0"/>
              <a:t>ollisuus keskeyttää kerran tutkielman tarkastus.</a:t>
            </a:r>
          </a:p>
          <a:p>
            <a:r>
              <a:rPr lang="fi-FI" sz="1800" dirty="0"/>
              <a:t>Opiskelija vastaa tutkielmansa alkuperäisyydestä</a:t>
            </a:r>
          </a:p>
          <a:p>
            <a:pPr marL="0" indent="0">
              <a:buNone/>
            </a:pPr>
            <a:r>
              <a:rPr lang="fi-FI" dirty="0"/>
              <a:t>KYPSYYSNÄYTE (maturiteetti) </a:t>
            </a:r>
          </a:p>
          <a:p>
            <a:r>
              <a:rPr lang="fi-FI" dirty="0"/>
              <a:t>Suoritetaan kandi- ja gradututkielman yhteydessä</a:t>
            </a:r>
          </a:p>
          <a:p>
            <a:r>
              <a:rPr lang="fi-FI" dirty="0"/>
              <a:t>Osoitetaan sisällön osaaminen ja kielitaito (koulusivistyskielellä, </a:t>
            </a:r>
            <a:r>
              <a:rPr lang="fi-FI" dirty="0" err="1"/>
              <a:t>kv</a:t>
            </a:r>
            <a:r>
              <a:rPr lang="fi-FI" dirty="0"/>
              <a:t>-ohjelmissa tarkista maturiteetin kieli erikseen). Kielitaito tarvitsee osoittaa vain kerran.</a:t>
            </a:r>
          </a:p>
          <a:p>
            <a:r>
              <a:rPr lang="fi-FI" dirty="0"/>
              <a:t>Arviointi: Hyväksytty/hylätty </a:t>
            </a:r>
          </a:p>
          <a:p>
            <a:r>
              <a:rPr lang="fi-FI" dirty="0"/>
              <a:t>Laajuus: 0 op, eli työmäärä on laskettu mukaan tutkielman opintopistemäärään</a:t>
            </a:r>
          </a:p>
          <a:p>
            <a:pPr marL="0" indent="0">
              <a:buNone/>
            </a:pPr>
            <a:endParaRPr lang="fi-FI" sz="1800" dirty="0"/>
          </a:p>
          <a:p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1ADF3-9664-C9C9-C4A5-E766A18CB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71E14-81C1-201D-4352-6F498784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10047-1C2D-50C5-CA2A-EB11C54F3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5026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09043-D0D2-7B7A-9ED4-D2EEC245D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Tutkintosääntö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C44D0-F621-DE9A-7CD6-52EB07BCA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Jyväskylän yliopiston opiskeluun liittyviä sääntöjä ja toimintatapoja</a:t>
            </a:r>
          </a:p>
          <a:p>
            <a:r>
              <a:rPr lang="fi-FI" sz="2400" dirty="0"/>
              <a:t>Määritellään käsitteitä (koulutus, tutkinto-ohjelma, opintosuunta, opiskeluoikeus, opetussuunnitelma, opetusohjelma, opintosuunnitelma, opintosuoritus jne.)</a:t>
            </a:r>
          </a:p>
          <a:p>
            <a:r>
              <a:rPr lang="fi-FI" sz="2400" dirty="0"/>
              <a:t>Eri toimijoiden oikeuksia ja velvollisuuksia -&gt; opiskelijan oikeudet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F9159-FD48-7797-0131-05EDCFA58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61971-07DE-968E-826D-F58477F18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FBD15-8F87-8CC7-BAD0-35F1B9ABF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582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05E9D-BAA0-0C37-96D6-9BBE65898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Opiskelijan oikeuksia ja velvollisuuksia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D359B-FFC6-8802-C174-FC48638E2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sz="2400" dirty="0"/>
              <a:t>Opiskelija </a:t>
            </a:r>
            <a:r>
              <a:rPr lang="fi-FI" sz="2400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vastaa osaltaan opintojensa etenemisestä ja asiantuntijuuden ja osaamisen kehittymisestä tutkinnon ja siihen kuuluvien opintokokonaisuuksien sekä opintojaksojen osaamistavoitteiden mukaisesti hyvää tieteellistä käytäntöä noudattaen</a:t>
            </a:r>
          </a:p>
          <a:p>
            <a:pPr lvl="1"/>
            <a:r>
              <a:rPr lang="fi-FI" sz="2400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Opiskelijalla on oikeus ja velvollisuus antaa palautetta</a:t>
            </a:r>
          </a:p>
          <a:p>
            <a:pPr lvl="1"/>
            <a:r>
              <a:rPr lang="fi-FI" sz="2400" dirty="0">
                <a:solidFill>
                  <a:srgbClr val="212529"/>
                </a:solidFill>
                <a:latin typeface="Lato" panose="020F0502020204030203" pitchFamily="34" charset="0"/>
              </a:rPr>
              <a:t>O</a:t>
            </a:r>
            <a:r>
              <a:rPr lang="fi-FI" sz="2400" b="0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piskelija tekee henkilökohtaisen opintosuunnitelman ja pitää sen ajan tasalla opintojensa ajan</a:t>
            </a:r>
          </a:p>
          <a:p>
            <a:pPr lvl="1"/>
            <a:r>
              <a:rPr lang="fi-FI" sz="2400" dirty="0">
                <a:solidFill>
                  <a:srgbClr val="212529"/>
                </a:solidFill>
                <a:latin typeface="Lato" panose="020F0502020204030203" pitchFamily="34" charset="0"/>
              </a:rPr>
              <a:t>Opiskelija huolehtii opiskeluoikeuden säilymisestä ilmoittautumalla lukuvuodelle ja hakemalla tarvittaessa lisäaikaa.</a:t>
            </a:r>
            <a:endParaRPr lang="fi-FI" sz="2400" dirty="0"/>
          </a:p>
          <a:p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1803E-F10A-BDC9-4AB8-FBD560445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29981-44F2-68D8-6873-BD17EEB2D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12B27-ECC6-64FC-A8CA-9E4127E26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139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28CA3-511B-7522-4F38-0BE443249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Opettajan ja opetusta järjestävän yksikön velvollisuudet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99F97-14F4-5FB1-16FF-160E93C54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b="1" dirty="0"/>
              <a:t>Opettaja</a:t>
            </a:r>
            <a:r>
              <a:rPr lang="fi-FI" dirty="0"/>
              <a:t> vastaa opetustilanteen laadusta ja oppimisen arvioinnista</a:t>
            </a:r>
          </a:p>
          <a:p>
            <a:pPr lvl="1"/>
            <a:r>
              <a:rPr lang="fi-FI" b="1" dirty="0"/>
              <a:t>Opetusta järjestävä yksikkö</a:t>
            </a:r>
            <a:r>
              <a:rPr lang="fi-FI" dirty="0"/>
              <a:t> (esim. tiedekunta)</a:t>
            </a:r>
          </a:p>
          <a:p>
            <a:pPr lvl="2"/>
            <a:r>
              <a:rPr lang="fi-FI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järjestää opetuksen ja opintojen ohjauksen siten, että tutkinnot on mahdollista suorittaa päätoimisesti opiskellen tavoiteajassa</a:t>
            </a:r>
          </a:p>
          <a:p>
            <a:pPr lvl="2"/>
            <a:r>
              <a:rPr lang="fi-FI" dirty="0"/>
              <a:t>seuraa järjestämänsä koulutuksen tuloksellisuutta</a:t>
            </a:r>
          </a:p>
          <a:p>
            <a:pPr lvl="2"/>
            <a:r>
              <a:rPr lang="fi-FI" dirty="0"/>
              <a:t>huomioi opetuksen esteettömyyden</a:t>
            </a:r>
          </a:p>
          <a:p>
            <a:pPr lvl="2"/>
            <a:r>
              <a:rPr lang="fi-FI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tarjoaa opiskelijoille opintojen ohjausta ja neuvontaa opintojen kaikissa vaiheissa</a:t>
            </a:r>
            <a:endParaRPr lang="fi-FI" dirty="0"/>
          </a:p>
          <a:p>
            <a:pPr lvl="2"/>
            <a:r>
              <a:rPr lang="fi-FI" dirty="0"/>
              <a:t>kehittää opetuksen ja opiskelun laatua sekä laadunvarmistusta</a:t>
            </a:r>
          </a:p>
          <a:p>
            <a:pPr lvl="2"/>
            <a:r>
              <a:rPr lang="fi-FI" dirty="0"/>
              <a:t>vastaa yksikön jatkuvasta kehittämisestä (esim. tiedekunnan koulutuksen kehittämisryhmä KKR, jossa on opiskelijaedustus)</a:t>
            </a:r>
          </a:p>
          <a:p>
            <a:pPr lvl="2"/>
            <a:r>
              <a:rPr lang="fi-FI" dirty="0"/>
              <a:t>ottaa mukaan opiskelijaedustuksen kaikilla koulutuksen kehittämisen tasoilla.</a:t>
            </a:r>
          </a:p>
          <a:p>
            <a:pPr marL="541337" lvl="2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EED56-1BD1-5BFA-C744-5502BA1FF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55DA0-49C8-5757-FC70-F6E469004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86932-9C44-164C-36FC-743A8B40B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760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15D95-D370-3E45-8B24-0AF831F40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Palaute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5A7A0-559D-E137-FDE5-40C94A099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Opiskelijoilta, opettajilta ja muilta tahoilta (esim. työnantajat, alumnit) kerätään palautetta koulutuksesta, opetuksesta, opinnoista, ohjauksesta ja tutkinnoista</a:t>
            </a:r>
          </a:p>
          <a:p>
            <a:r>
              <a:rPr lang="fi-FI" sz="2400" dirty="0"/>
              <a:t>Palautetta hyödynnetään opetuksen, ohjauksen ja koulutuksen suunnittelussa ja kehittämisessä</a:t>
            </a:r>
          </a:p>
          <a:p>
            <a:r>
              <a:rPr lang="fi-FI" sz="2400" dirty="0"/>
              <a:t>Opiskelijalla on oikeus ja velvollisuus antaa palautetta.</a:t>
            </a:r>
          </a:p>
          <a:p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149CE-2E3D-B1DC-13AF-8DAC28312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9E59F-8585-A405-484C-4A60F732B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639DF-40DC-49E6-1FCF-A02F2DB3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04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76250"/>
            <a:ext cx="7056774" cy="1080542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i-FI" dirty="0"/>
              <a:t>HYVÄ TIETEELLINEN KÄYTÄNTÖ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425" y="1773239"/>
            <a:ext cx="7056775" cy="4392612"/>
          </a:xfrm>
        </p:spPr>
        <p:txBody>
          <a:bodyPr anchor="t">
            <a:normAutofit fontScale="92500" lnSpcReduction="10000"/>
          </a:bodyPr>
          <a:lstStyle/>
          <a:p>
            <a:r>
              <a:rPr lang="fi-FI" sz="2200" dirty="0"/>
              <a:t>Opiskelussa ja opetuksessa noudatetaan hyvää tieteellistä käytäntöä ja hyviä opiskelukäytäntöjä, Tutkimuseettisen neuvottelukunnan ja yliopiston opiskelun ja tutkimuksen etiikkaa sekä tutkimuksen vastuullisuutta koskevia ohjeita.</a:t>
            </a:r>
          </a:p>
          <a:p>
            <a:pPr marL="0" indent="0">
              <a:buNone/>
            </a:pPr>
            <a:endParaRPr lang="fi-FI" sz="2200" dirty="0"/>
          </a:p>
          <a:p>
            <a:r>
              <a:rPr lang="fi-FI" sz="2200" dirty="0"/>
              <a:t>Kaikki Jyväskylän yliopistossa valmistuvat opinnäytetyöt tarkastetaan käyttäen yliopiston valitsemaa sähköistä plagiaatintunnistusjärjestelmää.</a:t>
            </a:r>
          </a:p>
          <a:p>
            <a:endParaRPr lang="fi-FI" sz="2200" dirty="0"/>
          </a:p>
          <a:p>
            <a:r>
              <a:rPr lang="fi-FI" sz="2200" dirty="0">
                <a:hlinkClick r:id="rId2"/>
              </a:rPr>
              <a:t>https://www.jyu.fi/fi/opiskelijalle/kandi-ja-maisteriopiskelijan-ohjeet/opintoja-ohjaavat-saadokset-ja-maaraykset/vilppitapausten-kasittely</a:t>
            </a:r>
            <a:r>
              <a:rPr lang="fi-FI" sz="22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9D0A4E-E24F-A39A-7BB5-1B77C3240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8208" y="1787716"/>
            <a:ext cx="4223792" cy="30939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8914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83536-F08A-1292-398F-6452B9279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Opiskeluoikeus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AC014-8C66-E88D-786E-1F4C752BD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Tutkinto-ohjelmaan myönnetty opiskeluoikeus 3+2+2 vuotta (</a:t>
            </a:r>
            <a:r>
              <a:rPr lang="fi-FI" dirty="0" err="1"/>
              <a:t>kandi+maisteri</a:t>
            </a:r>
            <a:r>
              <a:rPr lang="fi-FI" dirty="0"/>
              <a:t>) tai 2+2 vuotta (maisteri)</a:t>
            </a:r>
          </a:p>
          <a:p>
            <a:r>
              <a:rPr lang="fi-FI" dirty="0"/>
              <a:t>Opiskeluoikeuden menettäminen, jos</a:t>
            </a:r>
          </a:p>
          <a:p>
            <a:pPr lvl="1"/>
            <a:r>
              <a:rPr lang="fi-FI" dirty="0"/>
              <a:t>et ilmoittaudu lukuvuodelle läsnäolevaksi tai poissaolevaksi</a:t>
            </a:r>
          </a:p>
          <a:p>
            <a:pPr lvl="1"/>
            <a:r>
              <a:rPr lang="fi-FI" dirty="0"/>
              <a:t>maksimiaika 7 tai 4 vuotta menee umpeen</a:t>
            </a:r>
          </a:p>
          <a:p>
            <a:pPr lvl="1"/>
            <a:r>
              <a:rPr lang="fi-FI" dirty="0"/>
              <a:t>saatu lisäaika menee umpeen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 Nämä kuitenkin yleensä korjattavissa</a:t>
            </a:r>
          </a:p>
          <a:p>
            <a:pPr lvl="2"/>
            <a:r>
              <a:rPr lang="fi-FI" dirty="0">
                <a:sym typeface="Wingdings" panose="05000000000000000000" pitchFamily="2" charset="2"/>
              </a:rPr>
              <a:t>Ilmoittautuminen uudelleenkirjausmaksun avulla</a:t>
            </a:r>
          </a:p>
          <a:p>
            <a:pPr lvl="2"/>
            <a:r>
              <a:rPr lang="fi-FI" dirty="0">
                <a:sym typeface="Wingdings" panose="05000000000000000000" pitchFamily="2" charset="2"/>
              </a:rPr>
              <a:t>Lisäajan hakeminen maksimiaikojen umpeutuessa (lisäaikaa ei myönnetä loputtomiin, jos opinnot eivät etene)</a:t>
            </a:r>
          </a:p>
          <a:p>
            <a:pPr lvl="1"/>
            <a:r>
              <a:rPr lang="fi-FI" dirty="0">
                <a:sym typeface="Wingdings" panose="05000000000000000000" pitchFamily="2" charset="2"/>
              </a:rPr>
              <a:t>Jos luovut opiskeluoikeudesta itse, sitä ei voi palauttaa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B208E-6A27-9833-6A46-78FDA1DF1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D2D5A-F0F8-622A-67BD-F4C44AC86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4ACC1-77A8-9AA7-4DA8-AFA51D6FE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809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472" y="163875"/>
            <a:ext cx="10094386" cy="1080542"/>
          </a:xfrm>
        </p:spPr>
        <p:txBody>
          <a:bodyPr/>
          <a:lstStyle/>
          <a:p>
            <a:r>
              <a:rPr lang="fi-FI" dirty="0"/>
              <a:t>Opintojen suorittaminen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3472" y="1369338"/>
            <a:ext cx="10382467" cy="2059662"/>
          </a:xfrm>
        </p:spPr>
        <p:txBody>
          <a:bodyPr/>
          <a:lstStyle/>
          <a:p>
            <a:r>
              <a:rPr lang="fi-FI" sz="2400" dirty="0"/>
              <a:t>Opiskelijalla vastuu opintojen etenemisestä ja asiantuntijuuden ja osaamisen kehittymisestä opintojen osaamistavoitteiden mukaisesti, hyvää tieteellistä käytäntöä noudattaen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6088BDF-3778-CFC3-5BE9-5773DC34A4BE}"/>
              </a:ext>
            </a:extLst>
          </p:cNvPr>
          <p:cNvSpPr txBox="1">
            <a:spLocks/>
          </p:cNvSpPr>
          <p:nvPr/>
        </p:nvSpPr>
        <p:spPr>
          <a:xfrm>
            <a:off x="1343472" y="3616511"/>
            <a:ext cx="10094386" cy="7089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kern="1200" spc="-20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3200" dirty="0"/>
              <a:t>Opintojen vanhentuminen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67FB59-4233-BFA3-0C4E-E9D8A451CAA1}"/>
              </a:ext>
            </a:extLst>
          </p:cNvPr>
          <p:cNvSpPr txBox="1">
            <a:spLocks/>
          </p:cNvSpPr>
          <p:nvPr/>
        </p:nvSpPr>
        <p:spPr>
          <a:xfrm>
            <a:off x="1343472" y="4454543"/>
            <a:ext cx="10382467" cy="11521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69875" indent="-26987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"/>
              <a:defRPr sz="24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1338" indent="-2714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Lato" panose="020F0502020204030203" pitchFamily="34" charset="0"/>
              <a:buChar char="–"/>
              <a:defRPr sz="20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3275" indent="-26193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18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3150" indent="-26987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18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3025" indent="-269875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18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14488" indent="-271463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18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84363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18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54238" indent="-26987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18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17763" indent="-263525" algn="l" defTabSz="914400" rtl="0" eaLnBrk="1" latinLnBrk="0" hangingPunct="1">
              <a:lnSpc>
                <a:spcPct val="120000"/>
              </a:lnSpc>
              <a:spcBef>
                <a:spcPts val="4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1800" kern="1200" spc="-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Tiedekuntaneuvosto päättää</a:t>
            </a:r>
          </a:p>
          <a:p>
            <a:r>
              <a:rPr lang="fi-FI" dirty="0"/>
              <a:t>Viestintä- ja kieliopinnot 10 vuotta </a:t>
            </a:r>
            <a:br>
              <a:rPr lang="fi-FI" dirty="0"/>
            </a:br>
            <a:r>
              <a:rPr lang="fi-FI" dirty="0"/>
              <a:t>(</a:t>
            </a:r>
            <a:r>
              <a:rPr lang="fi-FI" dirty="0" err="1"/>
              <a:t>MOVI:n</a:t>
            </a:r>
            <a:r>
              <a:rPr lang="fi-FI" dirty="0"/>
              <a:t> päätös)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A705F8-AEB1-724A-4FB6-82796FC542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4076" y="3565645"/>
            <a:ext cx="3294458" cy="219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3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1000A-9CCE-54B1-F06C-F973974F6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Opetus- ja tutkintokieli ja opintosuorituksen kieli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1AF6-C834-0B8B-346F-87530FB4F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916831"/>
            <a:ext cx="10941380" cy="4249019"/>
          </a:xfrm>
        </p:spPr>
        <p:txBody>
          <a:bodyPr/>
          <a:lstStyle/>
          <a:p>
            <a:r>
              <a:rPr lang="fi-FI" sz="2000" dirty="0"/>
              <a:t>Jyväskylän yliopiston opetus- ja tutkintokieli on suomi </a:t>
            </a:r>
          </a:p>
          <a:p>
            <a:pPr lvl="1"/>
            <a:r>
              <a:rPr lang="fi-FI" sz="2000" dirty="0"/>
              <a:t>Muun kuin suomen käyttämisestä opetuskielenä määrätään opetussuunnitelmassa</a:t>
            </a:r>
          </a:p>
          <a:p>
            <a:r>
              <a:rPr lang="fi-FI" sz="2000" dirty="0"/>
              <a:t>Opiskelijalla on oikeus käyttää sekä kirjallisissa että suullisissa opintosuorituksissa opsissa määrättyä kieltä tai suomen kieltä</a:t>
            </a:r>
          </a:p>
          <a:p>
            <a:pPr lvl="1"/>
            <a:r>
              <a:rPr lang="fi-FI" sz="2000" dirty="0"/>
              <a:t>Oikeudesta käyttää muuta kieltä päättää dekaani.</a:t>
            </a:r>
          </a:p>
          <a:p>
            <a:endParaRPr lang="fi-FI" sz="2000" dirty="0"/>
          </a:p>
          <a:p>
            <a:r>
              <a:rPr lang="fi-FI" sz="2000" dirty="0"/>
              <a:t>Ohjelmissa, joissa opetus- ja tutkintokieli on englanti, myös tutkintoon sisältyvä tutkielma on kirjoitettava englannin kielellä.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5ACC5-39EB-4302-F314-780CB7980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17.9.2024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7C1E0-EDB5-62A9-F0DB-64720353D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39F7D-BEA3-E62A-DEC7-1D380B88D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906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JYO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u.potx" id="{0DFE65F5-F1E1-403F-8A93-29D28E6C8532}" vid="{5D28690B-7111-41DF-9F1C-51C9F5A3512A}"/>
    </a:ext>
  </a:extLst>
</a:theme>
</file>

<file path=ppt/theme/theme2.xml><?xml version="1.0" encoding="utf-8"?>
<a:theme xmlns:a="http://schemas.openxmlformats.org/drawingml/2006/main" name="Office Theme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 JYU Template</Template>
  <TotalTime>2925</TotalTime>
  <Words>865</Words>
  <Application>Microsoft Office PowerPoint</Application>
  <PresentationFormat>Widescreen</PresentationFormat>
  <Paragraphs>133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Aleo</vt:lpstr>
      <vt:lpstr>Arial</vt:lpstr>
      <vt:lpstr>Lato</vt:lpstr>
      <vt:lpstr>Lato Black</vt:lpstr>
      <vt:lpstr>Wingdings</vt:lpstr>
      <vt:lpstr>JYO</vt:lpstr>
      <vt:lpstr>Tutkintosääntö https://www.jyu.fi/fi/opiskelijalle/kandi-ja-maisteriopiskelijan-ohjeet/opintoja-ohjaavat-saadokset-ja-maaraykset/tutkintosaanto </vt:lpstr>
      <vt:lpstr>Tutkintosääntö</vt:lpstr>
      <vt:lpstr>Opiskelijan oikeuksia ja velvollisuuksia</vt:lpstr>
      <vt:lpstr>Opettajan ja opetusta järjestävän yksikön velvollisuudet</vt:lpstr>
      <vt:lpstr>Palaute</vt:lpstr>
      <vt:lpstr>HYVÄ TIETEELLINEN KÄYTÄNTÖ</vt:lpstr>
      <vt:lpstr>Opiskeluoikeus</vt:lpstr>
      <vt:lpstr>Opintojen suorittaminen</vt:lpstr>
      <vt:lpstr>Opetus- ja tutkintokieli ja opintosuorituksen kieli</vt:lpstr>
      <vt:lpstr>Opintojen suoritusmahdollisuudet</vt:lpstr>
      <vt:lpstr>Arviointiasteikot</vt:lpstr>
      <vt:lpstr>Opintosuoritusten tulosten ilmoittaminen</vt:lpstr>
      <vt:lpstr>Oikaisumenettelyt/opintosuoritusten arviointi</vt:lpstr>
      <vt:lpstr>Syventävien opintojen tutkielma (pro gradu)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Tutkintosääntö https://www.jyu.fi/fi/opiskelijalle/opintoja-ohjaavat-saadokset/tutkintosaanto </dc:title>
  <dc:creator>Kettunen, Minna</dc:creator>
  <cp:lastModifiedBy>Kettunen, Minna</cp:lastModifiedBy>
  <cp:revision>7</cp:revision>
  <dcterms:created xsi:type="dcterms:W3CDTF">2023-08-29T10:05:20Z</dcterms:created>
  <dcterms:modified xsi:type="dcterms:W3CDTF">2024-09-17T06:13:34Z</dcterms:modified>
</cp:coreProperties>
</file>