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0" r:id="rId2"/>
  </p:sldMasterIdLst>
  <p:notesMasterIdLst>
    <p:notesMasterId r:id="rId28"/>
  </p:notesMasterIdLst>
  <p:sldIdLst>
    <p:sldId id="273" r:id="rId3"/>
    <p:sldId id="314" r:id="rId4"/>
    <p:sldId id="288" r:id="rId5"/>
    <p:sldId id="291" r:id="rId6"/>
    <p:sldId id="277" r:id="rId7"/>
    <p:sldId id="292" r:id="rId8"/>
    <p:sldId id="294" r:id="rId9"/>
    <p:sldId id="295" r:id="rId10"/>
    <p:sldId id="293" r:id="rId11"/>
    <p:sldId id="315" r:id="rId12"/>
    <p:sldId id="279" r:id="rId13"/>
    <p:sldId id="280" r:id="rId14"/>
    <p:sldId id="281" r:id="rId15"/>
    <p:sldId id="301" r:id="rId16"/>
    <p:sldId id="282" r:id="rId17"/>
    <p:sldId id="316" r:id="rId18"/>
    <p:sldId id="317" r:id="rId19"/>
    <p:sldId id="306" r:id="rId20"/>
    <p:sldId id="321" r:id="rId21"/>
    <p:sldId id="318" r:id="rId22"/>
    <p:sldId id="272" r:id="rId23"/>
    <p:sldId id="319" r:id="rId24"/>
    <p:sldId id="309" r:id="rId25"/>
    <p:sldId id="322" r:id="rId26"/>
    <p:sldId id="31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8" autoAdjust="0"/>
    <p:restoredTop sz="65511" autoAdjust="0"/>
  </p:normalViewPr>
  <p:slideViewPr>
    <p:cSldViewPr snapToGrid="0">
      <p:cViewPr varScale="1">
        <p:scale>
          <a:sx n="48" d="100"/>
          <a:sy n="48" d="100"/>
        </p:scale>
        <p:origin x="116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png"/></Relationships>
</file>

<file path=ppt/diagrams/_rels/data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64CBB2-74BA-48FC-8D9A-4A8FBB30840C}" type="doc">
      <dgm:prSet loTypeId="urn:microsoft.com/office/officeart/2005/8/layout/hProcess9" loCatId="process" qsTypeId="urn:microsoft.com/office/officeart/2005/8/quickstyle/3d2" qsCatId="3D" csTypeId="urn:microsoft.com/office/officeart/2005/8/colors/accent2_1" csCatId="accent2" phldr="1"/>
      <dgm:spPr/>
    </dgm:pt>
    <dgm:pt modelId="{A173458D-4B0D-4C66-ABC5-95ADA1CE151E}">
      <dgm:prSet phldrT="[Teksti]" custT="1"/>
      <dgm:spPr>
        <a:effectLst>
          <a:outerShdw blurRad="50800" dist="38100" dir="8100000" algn="tr" rotWithShape="0">
            <a:prstClr val="black">
              <a:alpha val="40000"/>
            </a:prstClr>
          </a:outerShdw>
        </a:effectLst>
      </dgm:spPr>
      <dgm:t>
        <a:bodyPr/>
        <a:lstStyle/>
        <a:p>
          <a:r>
            <a:rPr lang="fi-FI" sz="1800" dirty="0" smtClean="0">
              <a:latin typeface="Arial" panose="020B0604020202020204" pitchFamily="34" charset="0"/>
              <a:cs typeface="Arial" panose="020B0604020202020204" pitchFamily="34" charset="0"/>
            </a:rPr>
            <a:t>Sähköinen haku</a:t>
          </a:r>
        </a:p>
        <a:p>
          <a:r>
            <a:rPr lang="fi-FI" sz="1800" dirty="0" smtClean="0">
              <a:latin typeface="Arial" panose="020B0604020202020204" pitchFamily="34" charset="0"/>
              <a:cs typeface="Arial" panose="020B0604020202020204" pitchFamily="34" charset="0"/>
            </a:rPr>
            <a:t>Opintopolku</a:t>
          </a:r>
          <a:endParaRPr lang="fi-FI" sz="1800" dirty="0">
            <a:latin typeface="Arial" panose="020B0604020202020204" pitchFamily="34" charset="0"/>
            <a:cs typeface="Arial" panose="020B0604020202020204" pitchFamily="34" charset="0"/>
          </a:endParaRPr>
        </a:p>
      </dgm:t>
    </dgm:pt>
    <dgm:pt modelId="{AE9D2E6A-CF3C-4953-9903-A865CE204731}" type="parTrans" cxnId="{431EC4EA-608A-4DB6-AC61-88EE306B8702}">
      <dgm:prSet/>
      <dgm:spPr/>
      <dgm:t>
        <a:bodyPr/>
        <a:lstStyle/>
        <a:p>
          <a:endParaRPr lang="fi-FI"/>
        </a:p>
      </dgm:t>
    </dgm:pt>
    <dgm:pt modelId="{8F027F64-2114-432D-80DE-EB10C6113254}" type="sibTrans" cxnId="{431EC4EA-608A-4DB6-AC61-88EE306B8702}">
      <dgm:prSet/>
      <dgm:spPr/>
      <dgm:t>
        <a:bodyPr/>
        <a:lstStyle/>
        <a:p>
          <a:endParaRPr lang="fi-FI"/>
        </a:p>
      </dgm:t>
    </dgm:pt>
    <dgm:pt modelId="{B1F23467-FAB5-49BB-9530-4AACE736A40C}">
      <dgm:prSet phldrT="[Teksti]" custT="1"/>
      <dgm:spPr>
        <a:effectLst>
          <a:outerShdw blurRad="50800" dist="38100" dir="8100000" algn="tr" rotWithShape="0">
            <a:prstClr val="black">
              <a:alpha val="40000"/>
            </a:prstClr>
          </a:outerShdw>
        </a:effectLst>
      </dgm:spPr>
      <dgm:t>
        <a:bodyPr/>
        <a:lstStyle/>
        <a:p>
          <a:r>
            <a:rPr lang="fi-FI" sz="1800" b="1" dirty="0" smtClean="0">
              <a:latin typeface="Arial" panose="020B0604020202020204" pitchFamily="34" charset="0"/>
              <a:cs typeface="Arial" panose="020B0604020202020204" pitchFamily="34" charset="0"/>
            </a:rPr>
            <a:t>I VAKAVA-koe</a:t>
          </a:r>
          <a:endParaRPr lang="fi-FI" sz="1800" b="1" dirty="0">
            <a:latin typeface="Arial" panose="020B0604020202020204" pitchFamily="34" charset="0"/>
            <a:cs typeface="Arial" panose="020B0604020202020204" pitchFamily="34" charset="0"/>
          </a:endParaRPr>
        </a:p>
      </dgm:t>
    </dgm:pt>
    <dgm:pt modelId="{DFEB664E-EECD-4C41-99E4-6DC8A036A8E3}" type="parTrans" cxnId="{6CCD4EC5-355C-433C-AEBE-1CB410678ACA}">
      <dgm:prSet/>
      <dgm:spPr/>
      <dgm:t>
        <a:bodyPr/>
        <a:lstStyle/>
        <a:p>
          <a:endParaRPr lang="fi-FI"/>
        </a:p>
      </dgm:t>
    </dgm:pt>
    <dgm:pt modelId="{8AFFF887-467B-4C1B-88B7-97BDE639DD04}" type="sibTrans" cxnId="{6CCD4EC5-355C-433C-AEBE-1CB410678ACA}">
      <dgm:prSet/>
      <dgm:spPr/>
      <dgm:t>
        <a:bodyPr/>
        <a:lstStyle/>
        <a:p>
          <a:endParaRPr lang="fi-FI"/>
        </a:p>
      </dgm:t>
    </dgm:pt>
    <dgm:pt modelId="{DE62DB38-2D88-4136-83C8-959C080E232A}">
      <dgm:prSet phldrT="[Teksti]" custT="1"/>
      <dgm:spPr>
        <a:effectLst>
          <a:outerShdw blurRad="50800" dist="38100" dir="8100000" algn="tr" rotWithShape="0">
            <a:prstClr val="black">
              <a:alpha val="40000"/>
            </a:prstClr>
          </a:outerShdw>
        </a:effectLst>
      </dgm:spPr>
      <dgm:t>
        <a:bodyPr/>
        <a:lstStyle/>
        <a:p>
          <a:r>
            <a:rPr lang="fi-FI" sz="1800" b="1" dirty="0" smtClean="0">
              <a:latin typeface="Arial" panose="020B0604020202020204" pitchFamily="34" charset="0"/>
              <a:cs typeface="Arial" panose="020B0604020202020204" pitchFamily="34" charset="0"/>
            </a:rPr>
            <a:t>II Soveltuvuuskoe</a:t>
          </a:r>
          <a:endParaRPr lang="fi-FI" sz="1800" b="1" dirty="0">
            <a:latin typeface="Arial" panose="020B0604020202020204" pitchFamily="34" charset="0"/>
            <a:cs typeface="Arial" panose="020B0604020202020204" pitchFamily="34" charset="0"/>
          </a:endParaRPr>
        </a:p>
      </dgm:t>
    </dgm:pt>
    <dgm:pt modelId="{E991737D-F8EF-43A3-AD6F-B75BEF194C22}" type="parTrans" cxnId="{434AC41E-A677-4862-9093-E12CBF4B3990}">
      <dgm:prSet/>
      <dgm:spPr/>
      <dgm:t>
        <a:bodyPr/>
        <a:lstStyle/>
        <a:p>
          <a:endParaRPr lang="fi-FI"/>
        </a:p>
      </dgm:t>
    </dgm:pt>
    <dgm:pt modelId="{EF37D9B2-4C88-4C9E-BE90-08BD90CCE8D5}" type="sibTrans" cxnId="{434AC41E-A677-4862-9093-E12CBF4B3990}">
      <dgm:prSet/>
      <dgm:spPr/>
      <dgm:t>
        <a:bodyPr/>
        <a:lstStyle/>
        <a:p>
          <a:endParaRPr lang="fi-FI"/>
        </a:p>
      </dgm:t>
    </dgm:pt>
    <dgm:pt modelId="{B3B89E8E-45F4-4C3B-A0CD-C0CFEA2E42DD}" type="pres">
      <dgm:prSet presAssocID="{6464CBB2-74BA-48FC-8D9A-4A8FBB30840C}" presName="CompostProcess" presStyleCnt="0">
        <dgm:presLayoutVars>
          <dgm:dir/>
          <dgm:resizeHandles val="exact"/>
        </dgm:presLayoutVars>
      </dgm:prSet>
      <dgm:spPr/>
    </dgm:pt>
    <dgm:pt modelId="{705E14B2-01D3-42EE-9086-9CF90476BD35}" type="pres">
      <dgm:prSet presAssocID="{6464CBB2-74BA-48FC-8D9A-4A8FBB30840C}" presName="arrow" presStyleLbl="bgShp" presStyleIdx="0" presStyleCnt="1" custLinFactNeighborX="-2042"/>
      <dgm:spPr/>
    </dgm:pt>
    <dgm:pt modelId="{60792C29-E666-4A6E-ADB2-CCBE2E989DC8}" type="pres">
      <dgm:prSet presAssocID="{6464CBB2-74BA-48FC-8D9A-4A8FBB30840C}" presName="linearProcess" presStyleCnt="0"/>
      <dgm:spPr/>
    </dgm:pt>
    <dgm:pt modelId="{0572FAD8-0BF0-432B-B175-FC6635A2FAE5}" type="pres">
      <dgm:prSet presAssocID="{A173458D-4B0D-4C66-ABC5-95ADA1CE151E}" presName="textNode" presStyleLbl="node1" presStyleIdx="0" presStyleCnt="3" custScaleX="126881" custLinFactNeighborX="-40792">
        <dgm:presLayoutVars>
          <dgm:bulletEnabled val="1"/>
        </dgm:presLayoutVars>
      </dgm:prSet>
      <dgm:spPr/>
      <dgm:t>
        <a:bodyPr/>
        <a:lstStyle/>
        <a:p>
          <a:endParaRPr lang="fi-FI"/>
        </a:p>
      </dgm:t>
    </dgm:pt>
    <dgm:pt modelId="{A5E4EC3F-89B5-4191-8EE1-0EF7B3EE8D17}" type="pres">
      <dgm:prSet presAssocID="{8F027F64-2114-432D-80DE-EB10C6113254}" presName="sibTrans" presStyleCnt="0"/>
      <dgm:spPr/>
    </dgm:pt>
    <dgm:pt modelId="{3662CD8B-DE46-41A9-B7BD-F325B250AFE6}" type="pres">
      <dgm:prSet presAssocID="{B1F23467-FAB5-49BB-9530-4AACE736A40C}" presName="textNode" presStyleLbl="node1" presStyleIdx="1" presStyleCnt="3" custScaleX="110927">
        <dgm:presLayoutVars>
          <dgm:bulletEnabled val="1"/>
        </dgm:presLayoutVars>
      </dgm:prSet>
      <dgm:spPr/>
      <dgm:t>
        <a:bodyPr/>
        <a:lstStyle/>
        <a:p>
          <a:endParaRPr lang="fi-FI"/>
        </a:p>
      </dgm:t>
    </dgm:pt>
    <dgm:pt modelId="{00E7115C-9533-4F66-9B0E-8A286101855D}" type="pres">
      <dgm:prSet presAssocID="{8AFFF887-467B-4C1B-88B7-97BDE639DD04}" presName="sibTrans" presStyleCnt="0"/>
      <dgm:spPr/>
    </dgm:pt>
    <dgm:pt modelId="{4D05A865-AAEC-4032-92E0-929DE7F41583}" type="pres">
      <dgm:prSet presAssocID="{DE62DB38-2D88-4136-83C8-959C080E232A}" presName="textNode" presStyleLbl="node1" presStyleIdx="2" presStyleCnt="3" custScaleX="173832">
        <dgm:presLayoutVars>
          <dgm:bulletEnabled val="1"/>
        </dgm:presLayoutVars>
      </dgm:prSet>
      <dgm:spPr/>
      <dgm:t>
        <a:bodyPr/>
        <a:lstStyle/>
        <a:p>
          <a:endParaRPr lang="fi-FI"/>
        </a:p>
      </dgm:t>
    </dgm:pt>
  </dgm:ptLst>
  <dgm:cxnLst>
    <dgm:cxn modelId="{8D52C023-C6B5-44B4-BBF3-BC007ABEF13F}" type="presOf" srcId="{B1F23467-FAB5-49BB-9530-4AACE736A40C}" destId="{3662CD8B-DE46-41A9-B7BD-F325B250AFE6}" srcOrd="0" destOrd="0" presId="urn:microsoft.com/office/officeart/2005/8/layout/hProcess9"/>
    <dgm:cxn modelId="{434AC41E-A677-4862-9093-E12CBF4B3990}" srcId="{6464CBB2-74BA-48FC-8D9A-4A8FBB30840C}" destId="{DE62DB38-2D88-4136-83C8-959C080E232A}" srcOrd="2" destOrd="0" parTransId="{E991737D-F8EF-43A3-AD6F-B75BEF194C22}" sibTransId="{EF37D9B2-4C88-4C9E-BE90-08BD90CCE8D5}"/>
    <dgm:cxn modelId="{FC31FF22-E552-4EB7-A959-D4AF49EFEC5A}" type="presOf" srcId="{DE62DB38-2D88-4136-83C8-959C080E232A}" destId="{4D05A865-AAEC-4032-92E0-929DE7F41583}" srcOrd="0" destOrd="0" presId="urn:microsoft.com/office/officeart/2005/8/layout/hProcess9"/>
    <dgm:cxn modelId="{431EC4EA-608A-4DB6-AC61-88EE306B8702}" srcId="{6464CBB2-74BA-48FC-8D9A-4A8FBB30840C}" destId="{A173458D-4B0D-4C66-ABC5-95ADA1CE151E}" srcOrd="0" destOrd="0" parTransId="{AE9D2E6A-CF3C-4953-9903-A865CE204731}" sibTransId="{8F027F64-2114-432D-80DE-EB10C6113254}"/>
    <dgm:cxn modelId="{CAB06177-FF3F-4680-8FEB-DBF5B41851E8}" type="presOf" srcId="{A173458D-4B0D-4C66-ABC5-95ADA1CE151E}" destId="{0572FAD8-0BF0-432B-B175-FC6635A2FAE5}" srcOrd="0" destOrd="0" presId="urn:microsoft.com/office/officeart/2005/8/layout/hProcess9"/>
    <dgm:cxn modelId="{6CCD4EC5-355C-433C-AEBE-1CB410678ACA}" srcId="{6464CBB2-74BA-48FC-8D9A-4A8FBB30840C}" destId="{B1F23467-FAB5-49BB-9530-4AACE736A40C}" srcOrd="1" destOrd="0" parTransId="{DFEB664E-EECD-4C41-99E4-6DC8A036A8E3}" sibTransId="{8AFFF887-467B-4C1B-88B7-97BDE639DD04}"/>
    <dgm:cxn modelId="{6A314A62-2ED3-447F-8943-61733805EB6A}" type="presOf" srcId="{6464CBB2-74BA-48FC-8D9A-4A8FBB30840C}" destId="{B3B89E8E-45F4-4C3B-A0CD-C0CFEA2E42DD}" srcOrd="0" destOrd="0" presId="urn:microsoft.com/office/officeart/2005/8/layout/hProcess9"/>
    <dgm:cxn modelId="{3D844064-8070-43F9-8C32-A0761EC446E5}" type="presParOf" srcId="{B3B89E8E-45F4-4C3B-A0CD-C0CFEA2E42DD}" destId="{705E14B2-01D3-42EE-9086-9CF90476BD35}" srcOrd="0" destOrd="0" presId="urn:microsoft.com/office/officeart/2005/8/layout/hProcess9"/>
    <dgm:cxn modelId="{931DA7FE-FEA6-401F-BF5F-6E6289302813}" type="presParOf" srcId="{B3B89E8E-45F4-4C3B-A0CD-C0CFEA2E42DD}" destId="{60792C29-E666-4A6E-ADB2-CCBE2E989DC8}" srcOrd="1" destOrd="0" presId="urn:microsoft.com/office/officeart/2005/8/layout/hProcess9"/>
    <dgm:cxn modelId="{7150C4C5-E47C-4166-AC25-4F9A0466C997}" type="presParOf" srcId="{60792C29-E666-4A6E-ADB2-CCBE2E989DC8}" destId="{0572FAD8-0BF0-432B-B175-FC6635A2FAE5}" srcOrd="0" destOrd="0" presId="urn:microsoft.com/office/officeart/2005/8/layout/hProcess9"/>
    <dgm:cxn modelId="{A7BC0C72-D5EB-4FA1-B00C-A70120830D25}" type="presParOf" srcId="{60792C29-E666-4A6E-ADB2-CCBE2E989DC8}" destId="{A5E4EC3F-89B5-4191-8EE1-0EF7B3EE8D17}" srcOrd="1" destOrd="0" presId="urn:microsoft.com/office/officeart/2005/8/layout/hProcess9"/>
    <dgm:cxn modelId="{D34EE0B4-F771-4719-AC21-467DE5BBF357}" type="presParOf" srcId="{60792C29-E666-4A6E-ADB2-CCBE2E989DC8}" destId="{3662CD8B-DE46-41A9-B7BD-F325B250AFE6}" srcOrd="2" destOrd="0" presId="urn:microsoft.com/office/officeart/2005/8/layout/hProcess9"/>
    <dgm:cxn modelId="{C2C934D5-626D-4CE8-9656-ACE8377826FC}" type="presParOf" srcId="{60792C29-E666-4A6E-ADB2-CCBE2E989DC8}" destId="{00E7115C-9533-4F66-9B0E-8A286101855D}" srcOrd="3" destOrd="0" presId="urn:microsoft.com/office/officeart/2005/8/layout/hProcess9"/>
    <dgm:cxn modelId="{AB8A39A5-F3AD-4DF3-B266-8014100CB79C}" type="presParOf" srcId="{60792C29-E666-4A6E-ADB2-CCBE2E989DC8}" destId="{4D05A865-AAEC-4032-92E0-929DE7F4158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5979F6-551F-41B5-BA0F-AD58AF2CB4B0}" type="doc">
      <dgm:prSet loTypeId="urn:microsoft.com/office/officeart/2005/8/layout/vList4" loCatId="list" qsTypeId="urn:microsoft.com/office/officeart/2005/8/quickstyle/simple1" qsCatId="simple" csTypeId="urn:microsoft.com/office/officeart/2005/8/colors/accent0_1" csCatId="mainScheme" phldr="1"/>
      <dgm:spPr/>
      <dgm:t>
        <a:bodyPr/>
        <a:lstStyle/>
        <a:p>
          <a:endParaRPr lang="fi-FI"/>
        </a:p>
      </dgm:t>
    </dgm:pt>
    <dgm:pt modelId="{3522AC5D-0253-47D6-8A7D-5B085B8D0DDB}">
      <dgm:prSet phldrT="[Teksti]" custT="1"/>
      <dgm:spPr/>
      <dgm:t>
        <a:bodyPr/>
        <a:lstStyle/>
        <a:p>
          <a:r>
            <a:rPr lang="fi-FI" sz="2800" b="1" dirty="0" smtClean="0">
              <a:solidFill>
                <a:srgbClr val="3333CC"/>
              </a:solidFill>
              <a:latin typeface="Helvetica"/>
            </a:rPr>
            <a:t>OH1:</a:t>
          </a:r>
          <a:r>
            <a:rPr lang="fi-FI" sz="2800" b="1" dirty="0" smtClean="0">
              <a:solidFill>
                <a:srgbClr val="0066FF"/>
              </a:solidFill>
              <a:latin typeface="Calibri" panose="020F0502020204030204" pitchFamily="34" charset="0"/>
              <a:ea typeface="Arial" charset="0"/>
              <a:cs typeface="Calibri" panose="020F0502020204030204" pitchFamily="34" charset="0"/>
            </a:rPr>
            <a:t> </a:t>
          </a:r>
          <a:r>
            <a:rPr lang="fi-FI" sz="2800" b="1" dirty="0" smtClean="0">
              <a:latin typeface="Calibri" panose="020F0502020204030204" pitchFamily="34" charset="0"/>
              <a:ea typeface="Arial" charset="0"/>
              <a:cs typeface="Calibri" panose="020F0502020204030204" pitchFamily="34" charset="0"/>
            </a:rPr>
            <a:t>Opettajan osaamisen mallin kehittäminen</a:t>
          </a:r>
          <a:endParaRPr lang="fi-FI" sz="2800" dirty="0">
            <a:latin typeface="Calibri" panose="020F0502020204030204" pitchFamily="34" charset="0"/>
            <a:cs typeface="Calibri" panose="020F0502020204030204" pitchFamily="34" charset="0"/>
          </a:endParaRPr>
        </a:p>
      </dgm:t>
    </dgm:pt>
    <dgm:pt modelId="{8B52DB9A-F69D-4BE5-AEE2-83934533D7C9}" type="parTrans" cxnId="{906E8DE0-DE63-4A8E-B92D-F5659833C472}">
      <dgm:prSet/>
      <dgm:spPr/>
      <dgm:t>
        <a:bodyPr/>
        <a:lstStyle/>
        <a:p>
          <a:endParaRPr lang="fi-FI" sz="1500">
            <a:latin typeface="Calibri" panose="020F0502020204030204" pitchFamily="34" charset="0"/>
            <a:cs typeface="Calibri" panose="020F0502020204030204" pitchFamily="34" charset="0"/>
          </a:endParaRPr>
        </a:p>
      </dgm:t>
    </dgm:pt>
    <dgm:pt modelId="{C731BBD5-F5A9-4C61-93AE-6C5EB213DB5A}" type="sibTrans" cxnId="{906E8DE0-DE63-4A8E-B92D-F5659833C472}">
      <dgm:prSet/>
      <dgm:spPr/>
      <dgm:t>
        <a:bodyPr/>
        <a:lstStyle/>
        <a:p>
          <a:endParaRPr lang="fi-FI" sz="1500">
            <a:latin typeface="Calibri" panose="020F0502020204030204" pitchFamily="34" charset="0"/>
            <a:cs typeface="Calibri" panose="020F0502020204030204" pitchFamily="34" charset="0"/>
          </a:endParaRPr>
        </a:p>
      </dgm:t>
    </dgm:pt>
    <dgm:pt modelId="{55A2399D-7FE7-4137-88F2-578EEA6537FA}">
      <dgm:prSet phldrT="[Teksti]" custT="1"/>
      <dgm:spPr/>
      <dgm:t>
        <a:bodyPr/>
        <a:lstStyle/>
        <a:p>
          <a:r>
            <a:rPr lang="fi-FI" sz="2800" b="1" dirty="0" smtClean="0">
              <a:solidFill>
                <a:srgbClr val="3333CC"/>
              </a:solidFill>
              <a:latin typeface="Helvetica"/>
            </a:rPr>
            <a:t>OH2:</a:t>
          </a:r>
          <a:r>
            <a:rPr lang="fi-FI" sz="2800" b="1" dirty="0" smtClean="0">
              <a:solidFill>
                <a:schemeClr val="accent6">
                  <a:lumMod val="60000"/>
                  <a:lumOff val="40000"/>
                </a:schemeClr>
              </a:solidFill>
              <a:latin typeface="Calibri" panose="020F0502020204030204" pitchFamily="34" charset="0"/>
              <a:ea typeface="Arial" charset="0"/>
              <a:cs typeface="Calibri" panose="020F0502020204030204" pitchFamily="34" charset="0"/>
            </a:rPr>
            <a:t> </a:t>
          </a:r>
          <a:r>
            <a:rPr lang="fi-FI" sz="2800" b="1" dirty="0" smtClean="0">
              <a:latin typeface="Calibri" panose="020F0502020204030204" pitchFamily="34" charset="0"/>
              <a:ea typeface="Arial" charset="0"/>
              <a:cs typeface="Calibri" panose="020F0502020204030204" pitchFamily="34" charset="0"/>
            </a:rPr>
            <a:t>Opiskelijavalintamallien kehittäminen ja kokeileminen </a:t>
          </a:r>
          <a:r>
            <a:rPr lang="fi-FI" sz="1800" b="1" dirty="0" smtClean="0">
              <a:latin typeface="Calibri" panose="020F0502020204030204" pitchFamily="34" charset="0"/>
              <a:ea typeface="Arial" charset="0"/>
              <a:cs typeface="Calibri" panose="020F0502020204030204" pitchFamily="34" charset="0"/>
            </a:rPr>
            <a:t>(tavoitteena opettajankoulutuksen yhtenäinen opiskelijavalinta 2020)</a:t>
          </a:r>
        </a:p>
      </dgm:t>
    </dgm:pt>
    <dgm:pt modelId="{A810F761-6572-4811-843A-20A7180BB1DB}" type="parTrans" cxnId="{B3AC0335-876F-47F4-BFBC-BFB46CE89129}">
      <dgm:prSet/>
      <dgm:spPr/>
      <dgm:t>
        <a:bodyPr/>
        <a:lstStyle/>
        <a:p>
          <a:endParaRPr lang="fi-FI" sz="1500">
            <a:latin typeface="Calibri" panose="020F0502020204030204" pitchFamily="34" charset="0"/>
            <a:cs typeface="Calibri" panose="020F0502020204030204" pitchFamily="34" charset="0"/>
          </a:endParaRPr>
        </a:p>
      </dgm:t>
    </dgm:pt>
    <dgm:pt modelId="{8B3C13B0-1933-4260-81A5-B2B1043EE827}" type="sibTrans" cxnId="{B3AC0335-876F-47F4-BFBC-BFB46CE89129}">
      <dgm:prSet/>
      <dgm:spPr/>
      <dgm:t>
        <a:bodyPr/>
        <a:lstStyle/>
        <a:p>
          <a:endParaRPr lang="fi-FI" sz="1500">
            <a:latin typeface="Calibri" panose="020F0502020204030204" pitchFamily="34" charset="0"/>
            <a:cs typeface="Calibri" panose="020F0502020204030204" pitchFamily="34" charset="0"/>
          </a:endParaRPr>
        </a:p>
      </dgm:t>
    </dgm:pt>
    <dgm:pt modelId="{99F53A37-F9C7-4253-9DA8-6CCB2B59DF8F}">
      <dgm:prSet phldrT="[Teksti]" custT="1"/>
      <dgm:spPr/>
      <dgm:t>
        <a:bodyPr/>
        <a:lstStyle/>
        <a:p>
          <a:r>
            <a:rPr lang="fi-FI" sz="2800" b="1" dirty="0" smtClean="0">
              <a:solidFill>
                <a:srgbClr val="3333CC"/>
              </a:solidFill>
              <a:latin typeface="Helvetica"/>
            </a:rPr>
            <a:t>OH3:</a:t>
          </a:r>
          <a:r>
            <a:rPr lang="fi-FI" sz="2800" b="1" dirty="0" smtClean="0">
              <a:solidFill>
                <a:srgbClr val="0066FF"/>
              </a:solidFill>
              <a:latin typeface="Calibri" panose="020F0502020204030204" pitchFamily="34" charset="0"/>
              <a:ea typeface="Arial" charset="0"/>
              <a:cs typeface="Calibri" panose="020F0502020204030204" pitchFamily="34" charset="0"/>
            </a:rPr>
            <a:t> </a:t>
          </a:r>
          <a:r>
            <a:rPr lang="fi-FI" sz="2800" b="1" dirty="0" smtClean="0">
              <a:latin typeface="Calibri" panose="020F0502020204030204" pitchFamily="34" charset="0"/>
              <a:ea typeface="Arial" charset="0"/>
              <a:cs typeface="Calibri" panose="020F0502020204030204" pitchFamily="34" charset="0"/>
            </a:rPr>
            <a:t>Seurantamallin luominen ja vakiinnuttaminen</a:t>
          </a:r>
          <a:endParaRPr lang="fi-FI" sz="2800" dirty="0">
            <a:latin typeface="Calibri" panose="020F0502020204030204" pitchFamily="34" charset="0"/>
            <a:cs typeface="Calibri" panose="020F0502020204030204" pitchFamily="34" charset="0"/>
          </a:endParaRPr>
        </a:p>
      </dgm:t>
    </dgm:pt>
    <dgm:pt modelId="{24B114B2-06F5-424E-BF22-B898F9510806}" type="parTrans" cxnId="{8D718814-5E09-4242-9C7E-EC49DF5EDE47}">
      <dgm:prSet/>
      <dgm:spPr/>
      <dgm:t>
        <a:bodyPr/>
        <a:lstStyle/>
        <a:p>
          <a:endParaRPr lang="fi-FI" sz="1500">
            <a:latin typeface="Calibri" panose="020F0502020204030204" pitchFamily="34" charset="0"/>
            <a:cs typeface="Calibri" panose="020F0502020204030204" pitchFamily="34" charset="0"/>
          </a:endParaRPr>
        </a:p>
      </dgm:t>
    </dgm:pt>
    <dgm:pt modelId="{408F2E5E-D624-4D89-B33D-A18C589C0067}" type="sibTrans" cxnId="{8D718814-5E09-4242-9C7E-EC49DF5EDE47}">
      <dgm:prSet/>
      <dgm:spPr/>
      <dgm:t>
        <a:bodyPr/>
        <a:lstStyle/>
        <a:p>
          <a:endParaRPr lang="fi-FI" sz="1500">
            <a:latin typeface="Calibri" panose="020F0502020204030204" pitchFamily="34" charset="0"/>
            <a:cs typeface="Calibri" panose="020F0502020204030204" pitchFamily="34" charset="0"/>
          </a:endParaRPr>
        </a:p>
      </dgm:t>
    </dgm:pt>
    <dgm:pt modelId="{347DB308-2A19-4472-9754-393EACFE969B}" type="pres">
      <dgm:prSet presAssocID="{DD5979F6-551F-41B5-BA0F-AD58AF2CB4B0}" presName="linear" presStyleCnt="0">
        <dgm:presLayoutVars>
          <dgm:dir/>
          <dgm:resizeHandles val="exact"/>
        </dgm:presLayoutVars>
      </dgm:prSet>
      <dgm:spPr/>
      <dgm:t>
        <a:bodyPr/>
        <a:lstStyle/>
        <a:p>
          <a:endParaRPr lang="fi-FI"/>
        </a:p>
      </dgm:t>
    </dgm:pt>
    <dgm:pt modelId="{4EEB837A-041D-4943-AD52-CEE9B983B290}" type="pres">
      <dgm:prSet presAssocID="{3522AC5D-0253-47D6-8A7D-5B085B8D0DDB}" presName="comp" presStyleCnt="0"/>
      <dgm:spPr/>
    </dgm:pt>
    <dgm:pt modelId="{45C79360-F129-4A2E-9EB6-822D7784E2AA}" type="pres">
      <dgm:prSet presAssocID="{3522AC5D-0253-47D6-8A7D-5B085B8D0DDB}" presName="box" presStyleLbl="node1" presStyleIdx="0" presStyleCnt="3"/>
      <dgm:spPr/>
      <dgm:t>
        <a:bodyPr/>
        <a:lstStyle/>
        <a:p>
          <a:endParaRPr lang="fi-FI"/>
        </a:p>
      </dgm:t>
    </dgm:pt>
    <dgm:pt modelId="{55BE43DC-32F8-4BD2-BE15-AF0336626EA5}" type="pres">
      <dgm:prSet presAssocID="{3522AC5D-0253-47D6-8A7D-5B085B8D0DDB}" presName="img" presStyleLbl="fgImgPlace1" presStyleIdx="0" presStyleCnt="3" custScaleX="9586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dgm:spPr>
      <dgm:t>
        <a:bodyPr/>
        <a:lstStyle/>
        <a:p>
          <a:endParaRPr lang="en-US"/>
        </a:p>
      </dgm:t>
    </dgm:pt>
    <dgm:pt modelId="{2B84693D-93C6-4873-8BD7-54BA93471BB0}" type="pres">
      <dgm:prSet presAssocID="{3522AC5D-0253-47D6-8A7D-5B085B8D0DDB}" presName="text" presStyleLbl="node1" presStyleIdx="0" presStyleCnt="3">
        <dgm:presLayoutVars>
          <dgm:bulletEnabled val="1"/>
        </dgm:presLayoutVars>
      </dgm:prSet>
      <dgm:spPr/>
      <dgm:t>
        <a:bodyPr/>
        <a:lstStyle/>
        <a:p>
          <a:endParaRPr lang="fi-FI"/>
        </a:p>
      </dgm:t>
    </dgm:pt>
    <dgm:pt modelId="{F70E4919-1391-4597-A33D-51377B0E1C2D}" type="pres">
      <dgm:prSet presAssocID="{C731BBD5-F5A9-4C61-93AE-6C5EB213DB5A}" presName="spacer" presStyleCnt="0"/>
      <dgm:spPr/>
    </dgm:pt>
    <dgm:pt modelId="{A8D30DAD-FB3F-46AD-9CAF-E5A776FF2343}" type="pres">
      <dgm:prSet presAssocID="{55A2399D-7FE7-4137-88F2-578EEA6537FA}" presName="comp" presStyleCnt="0"/>
      <dgm:spPr/>
    </dgm:pt>
    <dgm:pt modelId="{AF4A128C-45AC-486B-AF6E-4CA4A130466F}" type="pres">
      <dgm:prSet presAssocID="{55A2399D-7FE7-4137-88F2-578EEA6537FA}" presName="box" presStyleLbl="node1" presStyleIdx="1" presStyleCnt="3" custLinFactNeighborX="-31" custLinFactNeighborY="1110"/>
      <dgm:spPr/>
      <dgm:t>
        <a:bodyPr/>
        <a:lstStyle/>
        <a:p>
          <a:endParaRPr lang="fi-FI"/>
        </a:p>
      </dgm:t>
    </dgm:pt>
    <dgm:pt modelId="{CC0A0333-AD17-4935-B9C6-56629A071286}" type="pres">
      <dgm:prSet presAssocID="{55A2399D-7FE7-4137-88F2-578EEA6537FA}" presName="img" presStyleLbl="fgImgPlace1" presStyleIdx="1" presStyleCnt="3" custScaleX="9586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 r="-4000"/>
          </a:stretch>
        </a:blipFill>
      </dgm:spPr>
      <dgm:t>
        <a:bodyPr/>
        <a:lstStyle/>
        <a:p>
          <a:endParaRPr lang="en-US"/>
        </a:p>
      </dgm:t>
    </dgm:pt>
    <dgm:pt modelId="{2934B9EF-5E72-4DFF-B78F-EA33A13CB834}" type="pres">
      <dgm:prSet presAssocID="{55A2399D-7FE7-4137-88F2-578EEA6537FA}" presName="text" presStyleLbl="node1" presStyleIdx="1" presStyleCnt="3">
        <dgm:presLayoutVars>
          <dgm:bulletEnabled val="1"/>
        </dgm:presLayoutVars>
      </dgm:prSet>
      <dgm:spPr/>
      <dgm:t>
        <a:bodyPr/>
        <a:lstStyle/>
        <a:p>
          <a:endParaRPr lang="fi-FI"/>
        </a:p>
      </dgm:t>
    </dgm:pt>
    <dgm:pt modelId="{DF7FB74E-5F87-497C-B9E0-F0CB65C3A3D9}" type="pres">
      <dgm:prSet presAssocID="{8B3C13B0-1933-4260-81A5-B2B1043EE827}" presName="spacer" presStyleCnt="0"/>
      <dgm:spPr/>
    </dgm:pt>
    <dgm:pt modelId="{CD6A27A1-0F16-4653-B29B-D01B574470B0}" type="pres">
      <dgm:prSet presAssocID="{99F53A37-F9C7-4253-9DA8-6CCB2B59DF8F}" presName="comp" presStyleCnt="0"/>
      <dgm:spPr/>
    </dgm:pt>
    <dgm:pt modelId="{B61D8545-D6FB-4320-9971-4374717C6570}" type="pres">
      <dgm:prSet presAssocID="{99F53A37-F9C7-4253-9DA8-6CCB2B59DF8F}" presName="box" presStyleLbl="node1" presStyleIdx="2" presStyleCnt="3"/>
      <dgm:spPr/>
      <dgm:t>
        <a:bodyPr/>
        <a:lstStyle/>
        <a:p>
          <a:endParaRPr lang="fi-FI"/>
        </a:p>
      </dgm:t>
    </dgm:pt>
    <dgm:pt modelId="{AEC92895-BD47-4953-8B49-1BB636E3EDD8}" type="pres">
      <dgm:prSet presAssocID="{99F53A37-F9C7-4253-9DA8-6CCB2B59DF8F}" presName="img" presStyleLbl="fgImgPlace1" presStyleIdx="2" presStyleCnt="3" custScaleX="9586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dgm:spPr>
      <dgm:t>
        <a:bodyPr/>
        <a:lstStyle/>
        <a:p>
          <a:endParaRPr lang="en-US"/>
        </a:p>
      </dgm:t>
    </dgm:pt>
    <dgm:pt modelId="{63405020-A415-4EED-BD05-3A0ECD93FAAA}" type="pres">
      <dgm:prSet presAssocID="{99F53A37-F9C7-4253-9DA8-6CCB2B59DF8F}" presName="text" presStyleLbl="node1" presStyleIdx="2" presStyleCnt="3">
        <dgm:presLayoutVars>
          <dgm:bulletEnabled val="1"/>
        </dgm:presLayoutVars>
      </dgm:prSet>
      <dgm:spPr/>
      <dgm:t>
        <a:bodyPr/>
        <a:lstStyle/>
        <a:p>
          <a:endParaRPr lang="fi-FI"/>
        </a:p>
      </dgm:t>
    </dgm:pt>
  </dgm:ptLst>
  <dgm:cxnLst>
    <dgm:cxn modelId="{DE492C4D-8027-4DED-B89E-17CBE5BF8171}" type="presOf" srcId="{99F53A37-F9C7-4253-9DA8-6CCB2B59DF8F}" destId="{B61D8545-D6FB-4320-9971-4374717C6570}" srcOrd="0" destOrd="0" presId="urn:microsoft.com/office/officeart/2005/8/layout/vList4"/>
    <dgm:cxn modelId="{595F5B18-AF39-47A8-8B42-8A2E81F72743}" type="presOf" srcId="{55A2399D-7FE7-4137-88F2-578EEA6537FA}" destId="{AF4A128C-45AC-486B-AF6E-4CA4A130466F}" srcOrd="0" destOrd="0" presId="urn:microsoft.com/office/officeart/2005/8/layout/vList4"/>
    <dgm:cxn modelId="{EA446990-F168-4392-9344-73DC58DBC31C}" type="presOf" srcId="{55A2399D-7FE7-4137-88F2-578EEA6537FA}" destId="{2934B9EF-5E72-4DFF-B78F-EA33A13CB834}" srcOrd="1" destOrd="0" presId="urn:microsoft.com/office/officeart/2005/8/layout/vList4"/>
    <dgm:cxn modelId="{BE0F9DB2-333F-4FA2-B5E4-930D492E5A73}" type="presOf" srcId="{3522AC5D-0253-47D6-8A7D-5B085B8D0DDB}" destId="{45C79360-F129-4A2E-9EB6-822D7784E2AA}" srcOrd="0" destOrd="0" presId="urn:microsoft.com/office/officeart/2005/8/layout/vList4"/>
    <dgm:cxn modelId="{314B0F3E-0D02-4972-831D-87CC8BE620A4}" type="presOf" srcId="{3522AC5D-0253-47D6-8A7D-5B085B8D0DDB}" destId="{2B84693D-93C6-4873-8BD7-54BA93471BB0}" srcOrd="1" destOrd="0" presId="urn:microsoft.com/office/officeart/2005/8/layout/vList4"/>
    <dgm:cxn modelId="{B3AC0335-876F-47F4-BFBC-BFB46CE89129}" srcId="{DD5979F6-551F-41B5-BA0F-AD58AF2CB4B0}" destId="{55A2399D-7FE7-4137-88F2-578EEA6537FA}" srcOrd="1" destOrd="0" parTransId="{A810F761-6572-4811-843A-20A7180BB1DB}" sibTransId="{8B3C13B0-1933-4260-81A5-B2B1043EE827}"/>
    <dgm:cxn modelId="{8D718814-5E09-4242-9C7E-EC49DF5EDE47}" srcId="{DD5979F6-551F-41B5-BA0F-AD58AF2CB4B0}" destId="{99F53A37-F9C7-4253-9DA8-6CCB2B59DF8F}" srcOrd="2" destOrd="0" parTransId="{24B114B2-06F5-424E-BF22-B898F9510806}" sibTransId="{408F2E5E-D624-4D89-B33D-A18C589C0067}"/>
    <dgm:cxn modelId="{30D7223B-5078-4556-A50C-8C07536BB199}" type="presOf" srcId="{DD5979F6-551F-41B5-BA0F-AD58AF2CB4B0}" destId="{347DB308-2A19-4472-9754-393EACFE969B}" srcOrd="0" destOrd="0" presId="urn:microsoft.com/office/officeart/2005/8/layout/vList4"/>
    <dgm:cxn modelId="{906E8DE0-DE63-4A8E-B92D-F5659833C472}" srcId="{DD5979F6-551F-41B5-BA0F-AD58AF2CB4B0}" destId="{3522AC5D-0253-47D6-8A7D-5B085B8D0DDB}" srcOrd="0" destOrd="0" parTransId="{8B52DB9A-F69D-4BE5-AEE2-83934533D7C9}" sibTransId="{C731BBD5-F5A9-4C61-93AE-6C5EB213DB5A}"/>
    <dgm:cxn modelId="{66BF9153-3B55-4344-B754-0E361A865CA5}" type="presOf" srcId="{99F53A37-F9C7-4253-9DA8-6CCB2B59DF8F}" destId="{63405020-A415-4EED-BD05-3A0ECD93FAAA}" srcOrd="1" destOrd="0" presId="urn:microsoft.com/office/officeart/2005/8/layout/vList4"/>
    <dgm:cxn modelId="{C7FFAF23-C8A5-4E2A-92C6-AA157A414909}" type="presParOf" srcId="{347DB308-2A19-4472-9754-393EACFE969B}" destId="{4EEB837A-041D-4943-AD52-CEE9B983B290}" srcOrd="0" destOrd="0" presId="urn:microsoft.com/office/officeart/2005/8/layout/vList4"/>
    <dgm:cxn modelId="{C48E3120-53F1-4DC6-80AB-89443EA36882}" type="presParOf" srcId="{4EEB837A-041D-4943-AD52-CEE9B983B290}" destId="{45C79360-F129-4A2E-9EB6-822D7784E2AA}" srcOrd="0" destOrd="0" presId="urn:microsoft.com/office/officeart/2005/8/layout/vList4"/>
    <dgm:cxn modelId="{088E10F7-C240-4449-A3CC-AAAD6534934A}" type="presParOf" srcId="{4EEB837A-041D-4943-AD52-CEE9B983B290}" destId="{55BE43DC-32F8-4BD2-BE15-AF0336626EA5}" srcOrd="1" destOrd="0" presId="urn:microsoft.com/office/officeart/2005/8/layout/vList4"/>
    <dgm:cxn modelId="{ECD0AD0D-F162-42A1-9BF2-1AC5024B8E0C}" type="presParOf" srcId="{4EEB837A-041D-4943-AD52-CEE9B983B290}" destId="{2B84693D-93C6-4873-8BD7-54BA93471BB0}" srcOrd="2" destOrd="0" presId="urn:microsoft.com/office/officeart/2005/8/layout/vList4"/>
    <dgm:cxn modelId="{624A0C31-E719-4BDC-AE33-11510AA2A1EA}" type="presParOf" srcId="{347DB308-2A19-4472-9754-393EACFE969B}" destId="{F70E4919-1391-4597-A33D-51377B0E1C2D}" srcOrd="1" destOrd="0" presId="urn:microsoft.com/office/officeart/2005/8/layout/vList4"/>
    <dgm:cxn modelId="{7CD31D98-9CA9-4C93-A5AA-EBB37771697F}" type="presParOf" srcId="{347DB308-2A19-4472-9754-393EACFE969B}" destId="{A8D30DAD-FB3F-46AD-9CAF-E5A776FF2343}" srcOrd="2" destOrd="0" presId="urn:microsoft.com/office/officeart/2005/8/layout/vList4"/>
    <dgm:cxn modelId="{55FA26E6-F193-44B0-AA43-7E6686D777C1}" type="presParOf" srcId="{A8D30DAD-FB3F-46AD-9CAF-E5A776FF2343}" destId="{AF4A128C-45AC-486B-AF6E-4CA4A130466F}" srcOrd="0" destOrd="0" presId="urn:microsoft.com/office/officeart/2005/8/layout/vList4"/>
    <dgm:cxn modelId="{BAFDA228-C9DA-44CB-AC4E-F46D2BE0E2E1}" type="presParOf" srcId="{A8D30DAD-FB3F-46AD-9CAF-E5A776FF2343}" destId="{CC0A0333-AD17-4935-B9C6-56629A071286}" srcOrd="1" destOrd="0" presId="urn:microsoft.com/office/officeart/2005/8/layout/vList4"/>
    <dgm:cxn modelId="{CE2C6F24-D17F-47E2-AECD-E240A10A8802}" type="presParOf" srcId="{A8D30DAD-FB3F-46AD-9CAF-E5A776FF2343}" destId="{2934B9EF-5E72-4DFF-B78F-EA33A13CB834}" srcOrd="2" destOrd="0" presId="urn:microsoft.com/office/officeart/2005/8/layout/vList4"/>
    <dgm:cxn modelId="{383CBF63-BC55-46EF-AA82-9F599D6A7ADB}" type="presParOf" srcId="{347DB308-2A19-4472-9754-393EACFE969B}" destId="{DF7FB74E-5F87-497C-B9E0-F0CB65C3A3D9}" srcOrd="3" destOrd="0" presId="urn:microsoft.com/office/officeart/2005/8/layout/vList4"/>
    <dgm:cxn modelId="{A4D33EC2-3A9C-4F3B-9097-AE83ADC1F327}" type="presParOf" srcId="{347DB308-2A19-4472-9754-393EACFE969B}" destId="{CD6A27A1-0F16-4653-B29B-D01B574470B0}" srcOrd="4" destOrd="0" presId="urn:microsoft.com/office/officeart/2005/8/layout/vList4"/>
    <dgm:cxn modelId="{ACBB528B-7E5A-413C-9E80-D83DE3032E56}" type="presParOf" srcId="{CD6A27A1-0F16-4653-B29B-D01B574470B0}" destId="{B61D8545-D6FB-4320-9971-4374717C6570}" srcOrd="0" destOrd="0" presId="urn:microsoft.com/office/officeart/2005/8/layout/vList4"/>
    <dgm:cxn modelId="{9005EE12-60CB-4B8D-9C35-2D8675DE267B}" type="presParOf" srcId="{CD6A27A1-0F16-4653-B29B-D01B574470B0}" destId="{AEC92895-BD47-4953-8B49-1BB636E3EDD8}" srcOrd="1" destOrd="0" presId="urn:microsoft.com/office/officeart/2005/8/layout/vList4"/>
    <dgm:cxn modelId="{29E45C70-773D-4E71-B399-FD56332259EF}" type="presParOf" srcId="{CD6A27A1-0F16-4653-B29B-D01B574470B0}" destId="{63405020-A415-4EED-BD05-3A0ECD93FAA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CCBD0B-A83D-4446-97AA-337D6845E420}" type="doc">
      <dgm:prSet loTypeId="urn:microsoft.com/office/officeart/2005/8/layout/hProcess11" loCatId="process" qsTypeId="urn:microsoft.com/office/officeart/2005/8/quickstyle/simple1" qsCatId="simple" csTypeId="urn:microsoft.com/office/officeart/2005/8/colors/accent1_2" csCatId="accent1" phldr="1"/>
      <dgm:spPr/>
    </dgm:pt>
    <dgm:pt modelId="{C3B9C6A4-C5F3-49B6-BB1A-239269F5BA08}">
      <dgm:prSet phldrT="[Teksti]" custT="1"/>
      <dgm:spPr/>
      <dgm:t>
        <a:bodyPr/>
        <a:lstStyle/>
        <a:p>
          <a:r>
            <a:rPr lang="fi-FI" sz="1500" b="1" dirty="0" smtClean="0"/>
            <a:t>2017</a:t>
          </a:r>
          <a:r>
            <a:rPr lang="fi-FI" sz="1500" dirty="0" smtClean="0"/>
            <a:t> JY/</a:t>
          </a:r>
          <a:r>
            <a:rPr lang="fi-FI" sz="1500" dirty="0" err="1" smtClean="0"/>
            <a:t>Pysäkkihaastat-telu</a:t>
          </a:r>
          <a:r>
            <a:rPr lang="fi-FI" sz="1500" dirty="0" smtClean="0"/>
            <a:t> (Luoko)</a:t>
          </a:r>
          <a:endParaRPr lang="fi-FI" sz="1500" dirty="0"/>
        </a:p>
      </dgm:t>
    </dgm:pt>
    <dgm:pt modelId="{7F1FEDBC-99C3-4F52-A510-9087CA68AE8D}" type="parTrans" cxnId="{B76C44F4-C1F3-4F1B-956E-5A3B6B599736}">
      <dgm:prSet/>
      <dgm:spPr/>
      <dgm:t>
        <a:bodyPr/>
        <a:lstStyle/>
        <a:p>
          <a:endParaRPr lang="fi-FI"/>
        </a:p>
      </dgm:t>
    </dgm:pt>
    <dgm:pt modelId="{78C15EEB-9E7E-480E-8F2B-75F8022D284D}" type="sibTrans" cxnId="{B76C44F4-C1F3-4F1B-956E-5A3B6B599736}">
      <dgm:prSet/>
      <dgm:spPr/>
      <dgm:t>
        <a:bodyPr/>
        <a:lstStyle/>
        <a:p>
          <a:endParaRPr lang="fi-FI"/>
        </a:p>
      </dgm:t>
    </dgm:pt>
    <dgm:pt modelId="{4FFF88BA-86DF-4BB5-AABD-84910DA522AF}">
      <dgm:prSet phldrT="[Teksti]" custT="1"/>
      <dgm:spPr/>
      <dgm:t>
        <a:bodyPr/>
        <a:lstStyle/>
        <a:p>
          <a:r>
            <a:rPr lang="fi-FI" sz="1500" b="1" dirty="0" smtClean="0"/>
            <a:t>2018</a:t>
          </a:r>
        </a:p>
        <a:p>
          <a:r>
            <a:rPr lang="fi-FI" sz="1500" dirty="0" smtClean="0"/>
            <a:t>JY/</a:t>
          </a:r>
          <a:r>
            <a:rPr lang="fi-FI" sz="1500" dirty="0" err="1" smtClean="0"/>
            <a:t>Pysäkkihaastat-telun</a:t>
          </a:r>
          <a:r>
            <a:rPr lang="fi-FI" sz="1500" dirty="0" smtClean="0"/>
            <a:t> kehittäminen</a:t>
          </a:r>
        </a:p>
        <a:p>
          <a:r>
            <a:rPr lang="fi-FI" sz="1500" dirty="0" smtClean="0"/>
            <a:t>JY/Yhteinen soveltuvuuskoe (</a:t>
          </a:r>
          <a:r>
            <a:rPr lang="fi-FI" sz="1500" dirty="0" err="1" smtClean="0"/>
            <a:t>Luoko+Erkka</a:t>
          </a:r>
          <a:r>
            <a:rPr lang="fi-FI" sz="1500" dirty="0" smtClean="0"/>
            <a:t>)</a:t>
          </a:r>
        </a:p>
        <a:p>
          <a:r>
            <a:rPr lang="fi-FI" sz="1500" dirty="0" smtClean="0"/>
            <a:t>UEF: yhteinen soveltuvuuskoe</a:t>
          </a:r>
          <a:endParaRPr lang="fi-FI" sz="1500" dirty="0"/>
        </a:p>
      </dgm:t>
    </dgm:pt>
    <dgm:pt modelId="{D0617293-5E5F-49D8-9A51-F158C4564E56}" type="parTrans" cxnId="{53CA871B-4F4D-4E19-BB11-6D41251EFD38}">
      <dgm:prSet/>
      <dgm:spPr/>
      <dgm:t>
        <a:bodyPr/>
        <a:lstStyle/>
        <a:p>
          <a:endParaRPr lang="fi-FI"/>
        </a:p>
      </dgm:t>
    </dgm:pt>
    <dgm:pt modelId="{D330E6A8-E2A0-450D-9ADB-378231E1FCB0}" type="sibTrans" cxnId="{53CA871B-4F4D-4E19-BB11-6D41251EFD38}">
      <dgm:prSet/>
      <dgm:spPr/>
      <dgm:t>
        <a:bodyPr/>
        <a:lstStyle/>
        <a:p>
          <a:endParaRPr lang="fi-FI"/>
        </a:p>
      </dgm:t>
    </dgm:pt>
    <dgm:pt modelId="{0AA8EC92-E5F1-4BFE-8323-CBF0E8389EAF}">
      <dgm:prSet phldrT="[Teksti]" custT="1"/>
      <dgm:spPr/>
      <dgm:t>
        <a:bodyPr/>
        <a:lstStyle/>
        <a:p>
          <a:r>
            <a:rPr lang="fi-FI" sz="1500" b="1" dirty="0" smtClean="0"/>
            <a:t>2019</a:t>
          </a:r>
        </a:p>
        <a:p>
          <a:r>
            <a:rPr lang="fi-FI" sz="1500" dirty="0" smtClean="0"/>
            <a:t> UEF ja HKI: Yhteinen soveltuvuuskoe (pysäkkihaastattelu) Yhteisvalinta</a:t>
          </a:r>
        </a:p>
        <a:p>
          <a:r>
            <a:rPr lang="fi-FI" sz="1500" dirty="0" smtClean="0"/>
            <a:t>JY/Pysäkkihaastattelu (</a:t>
          </a:r>
          <a:r>
            <a:rPr lang="fi-FI" sz="1500" dirty="0" err="1" smtClean="0"/>
            <a:t>Aiko</a:t>
          </a:r>
          <a:r>
            <a:rPr lang="fi-FI" sz="1500" dirty="0" smtClean="0"/>
            <a:t>)</a:t>
          </a:r>
          <a:endParaRPr lang="fi-FI" sz="1500" dirty="0"/>
        </a:p>
      </dgm:t>
    </dgm:pt>
    <dgm:pt modelId="{7D98385E-D965-4E5D-B8D7-AE5A377F25DA}" type="parTrans" cxnId="{7D8285F1-CBE4-4AD1-B1E4-D126661D4ED2}">
      <dgm:prSet/>
      <dgm:spPr/>
      <dgm:t>
        <a:bodyPr/>
        <a:lstStyle/>
        <a:p>
          <a:endParaRPr lang="fi-FI"/>
        </a:p>
      </dgm:t>
    </dgm:pt>
    <dgm:pt modelId="{8142ECCD-0D11-48FB-86B3-72E9AF5A1999}" type="sibTrans" cxnId="{7D8285F1-CBE4-4AD1-B1E4-D126661D4ED2}">
      <dgm:prSet/>
      <dgm:spPr/>
      <dgm:t>
        <a:bodyPr/>
        <a:lstStyle/>
        <a:p>
          <a:endParaRPr lang="fi-FI"/>
        </a:p>
      </dgm:t>
    </dgm:pt>
    <dgm:pt modelId="{51B09191-3FD1-4B1B-979C-E7FB7349E0EF}">
      <dgm:prSet phldrT="[Teksti]" custT="1"/>
      <dgm:spPr/>
      <dgm:t>
        <a:bodyPr/>
        <a:lstStyle/>
        <a:p>
          <a:r>
            <a:rPr lang="fi-FI" sz="1500" b="1" dirty="0" smtClean="0">
              <a:solidFill>
                <a:srgbClr val="FF0000"/>
              </a:solidFill>
            </a:rPr>
            <a:t>2020: Opettajankoulu-</a:t>
          </a:r>
          <a:r>
            <a:rPr lang="fi-FI" sz="1500" b="1" dirty="0" err="1" smtClean="0">
              <a:solidFill>
                <a:srgbClr val="FF0000"/>
              </a:solidFill>
            </a:rPr>
            <a:t>tuksen</a:t>
          </a:r>
          <a:r>
            <a:rPr lang="fi-FI" sz="1500" b="1" dirty="0" smtClean="0">
              <a:solidFill>
                <a:srgbClr val="FF0000"/>
              </a:solidFill>
            </a:rPr>
            <a:t> yhteiset valinnat</a:t>
          </a:r>
          <a:endParaRPr lang="fi-FI" sz="1500" b="1" dirty="0">
            <a:solidFill>
              <a:srgbClr val="FF0000"/>
            </a:solidFill>
          </a:endParaRPr>
        </a:p>
      </dgm:t>
    </dgm:pt>
    <dgm:pt modelId="{F35E3525-5165-411A-B83A-AA48E3E2F871}" type="parTrans" cxnId="{B23EF76C-2217-4201-B7CA-2C385BF36AE7}">
      <dgm:prSet/>
      <dgm:spPr/>
      <dgm:t>
        <a:bodyPr/>
        <a:lstStyle/>
        <a:p>
          <a:endParaRPr lang="fi-FI"/>
        </a:p>
      </dgm:t>
    </dgm:pt>
    <dgm:pt modelId="{28B55461-46E7-419F-968E-313BAFB975E8}" type="sibTrans" cxnId="{B23EF76C-2217-4201-B7CA-2C385BF36AE7}">
      <dgm:prSet/>
      <dgm:spPr/>
      <dgm:t>
        <a:bodyPr/>
        <a:lstStyle/>
        <a:p>
          <a:endParaRPr lang="fi-FI"/>
        </a:p>
      </dgm:t>
    </dgm:pt>
    <dgm:pt modelId="{B1B1937E-CDDF-4E3D-8403-359A8B2EF0C4}" type="pres">
      <dgm:prSet presAssocID="{69CCBD0B-A83D-4446-97AA-337D6845E420}" presName="Name0" presStyleCnt="0">
        <dgm:presLayoutVars>
          <dgm:dir/>
          <dgm:resizeHandles val="exact"/>
        </dgm:presLayoutVars>
      </dgm:prSet>
      <dgm:spPr/>
    </dgm:pt>
    <dgm:pt modelId="{BFAF205D-C850-487E-AA58-E60EC0834C10}" type="pres">
      <dgm:prSet presAssocID="{69CCBD0B-A83D-4446-97AA-337D6845E420}" presName="arrow" presStyleLbl="bgShp" presStyleIdx="0" presStyleCnt="1"/>
      <dgm:spPr/>
    </dgm:pt>
    <dgm:pt modelId="{C623D368-4131-493A-94A9-64CF36E70BA5}" type="pres">
      <dgm:prSet presAssocID="{69CCBD0B-A83D-4446-97AA-337D6845E420}" presName="points" presStyleCnt="0"/>
      <dgm:spPr/>
    </dgm:pt>
    <dgm:pt modelId="{F3BE146E-0314-45E7-8E9B-72F1D99E0374}" type="pres">
      <dgm:prSet presAssocID="{C3B9C6A4-C5F3-49B6-BB1A-239269F5BA08}" presName="compositeA" presStyleCnt="0"/>
      <dgm:spPr/>
    </dgm:pt>
    <dgm:pt modelId="{536E9B60-AE3C-49F1-A3D8-1FE1B0196ADB}" type="pres">
      <dgm:prSet presAssocID="{C3B9C6A4-C5F3-49B6-BB1A-239269F5BA08}" presName="textA" presStyleLbl="revTx" presStyleIdx="0" presStyleCnt="4" custScaleX="198837">
        <dgm:presLayoutVars>
          <dgm:bulletEnabled val="1"/>
        </dgm:presLayoutVars>
      </dgm:prSet>
      <dgm:spPr/>
      <dgm:t>
        <a:bodyPr/>
        <a:lstStyle/>
        <a:p>
          <a:endParaRPr lang="fi-FI"/>
        </a:p>
      </dgm:t>
    </dgm:pt>
    <dgm:pt modelId="{9AB16BB7-6F53-4600-8279-EED00498057E}" type="pres">
      <dgm:prSet presAssocID="{C3B9C6A4-C5F3-49B6-BB1A-239269F5BA08}" presName="circleA" presStyleLbl="node1" presStyleIdx="0" presStyleCnt="4"/>
      <dgm:spPr/>
    </dgm:pt>
    <dgm:pt modelId="{09DD0B23-35DC-4B81-B53C-349EED3ACF4F}" type="pres">
      <dgm:prSet presAssocID="{C3B9C6A4-C5F3-49B6-BB1A-239269F5BA08}" presName="spaceA" presStyleCnt="0"/>
      <dgm:spPr/>
    </dgm:pt>
    <dgm:pt modelId="{D33FA267-6B95-441C-8DB8-CE6D0E64C74A}" type="pres">
      <dgm:prSet presAssocID="{78C15EEB-9E7E-480E-8F2B-75F8022D284D}" presName="space" presStyleCnt="0"/>
      <dgm:spPr/>
    </dgm:pt>
    <dgm:pt modelId="{A875ED9E-48DC-48FF-82C8-C5EFA3F18C10}" type="pres">
      <dgm:prSet presAssocID="{4FFF88BA-86DF-4BB5-AABD-84910DA522AF}" presName="compositeB" presStyleCnt="0"/>
      <dgm:spPr/>
    </dgm:pt>
    <dgm:pt modelId="{566018E1-CE42-4EDA-8EA6-AA114C44DB2A}" type="pres">
      <dgm:prSet presAssocID="{4FFF88BA-86DF-4BB5-AABD-84910DA522AF}" presName="textB" presStyleLbl="revTx" presStyleIdx="1" presStyleCnt="4" custScaleX="214592">
        <dgm:presLayoutVars>
          <dgm:bulletEnabled val="1"/>
        </dgm:presLayoutVars>
      </dgm:prSet>
      <dgm:spPr/>
      <dgm:t>
        <a:bodyPr/>
        <a:lstStyle/>
        <a:p>
          <a:endParaRPr lang="fi-FI"/>
        </a:p>
      </dgm:t>
    </dgm:pt>
    <dgm:pt modelId="{33F306AF-15BC-4628-A462-4253B4E83F3D}" type="pres">
      <dgm:prSet presAssocID="{4FFF88BA-86DF-4BB5-AABD-84910DA522AF}" presName="circleB" presStyleLbl="node1" presStyleIdx="1" presStyleCnt="4"/>
      <dgm:spPr/>
    </dgm:pt>
    <dgm:pt modelId="{34331D9A-658D-4F1B-A827-256EAC8D97EF}" type="pres">
      <dgm:prSet presAssocID="{4FFF88BA-86DF-4BB5-AABD-84910DA522AF}" presName="spaceB" presStyleCnt="0"/>
      <dgm:spPr/>
    </dgm:pt>
    <dgm:pt modelId="{2DAB1190-3E4D-487C-ADB2-C9DA7ACAD354}" type="pres">
      <dgm:prSet presAssocID="{D330E6A8-E2A0-450D-9ADB-378231E1FCB0}" presName="space" presStyleCnt="0"/>
      <dgm:spPr/>
    </dgm:pt>
    <dgm:pt modelId="{A776D42A-F195-4F2F-86E1-D5B32F219B8E}" type="pres">
      <dgm:prSet presAssocID="{0AA8EC92-E5F1-4BFE-8323-CBF0E8389EAF}" presName="compositeA" presStyleCnt="0"/>
      <dgm:spPr/>
    </dgm:pt>
    <dgm:pt modelId="{DA52DFC4-C699-48E4-85A8-09354627F072}" type="pres">
      <dgm:prSet presAssocID="{0AA8EC92-E5F1-4BFE-8323-CBF0E8389EAF}" presName="textA" presStyleLbl="revTx" presStyleIdx="2" presStyleCnt="4" custScaleX="236722" custLinFactNeighborY="10274">
        <dgm:presLayoutVars>
          <dgm:bulletEnabled val="1"/>
        </dgm:presLayoutVars>
      </dgm:prSet>
      <dgm:spPr/>
      <dgm:t>
        <a:bodyPr/>
        <a:lstStyle/>
        <a:p>
          <a:endParaRPr lang="fi-FI"/>
        </a:p>
      </dgm:t>
    </dgm:pt>
    <dgm:pt modelId="{D485806F-5CDE-4E51-A77D-37315B1D1043}" type="pres">
      <dgm:prSet presAssocID="{0AA8EC92-E5F1-4BFE-8323-CBF0E8389EAF}" presName="circleA" presStyleLbl="node1" presStyleIdx="2" presStyleCnt="4"/>
      <dgm:spPr/>
    </dgm:pt>
    <dgm:pt modelId="{52066FB1-2DBB-45CC-B3E3-265038704B17}" type="pres">
      <dgm:prSet presAssocID="{0AA8EC92-E5F1-4BFE-8323-CBF0E8389EAF}" presName="spaceA" presStyleCnt="0"/>
      <dgm:spPr/>
    </dgm:pt>
    <dgm:pt modelId="{06960563-3ECB-4060-A011-9E98527F140D}" type="pres">
      <dgm:prSet presAssocID="{8142ECCD-0D11-48FB-86B3-72E9AF5A1999}" presName="space" presStyleCnt="0"/>
      <dgm:spPr/>
    </dgm:pt>
    <dgm:pt modelId="{F24E83A6-D8BC-4696-A32C-E390ED59F198}" type="pres">
      <dgm:prSet presAssocID="{51B09191-3FD1-4B1B-979C-E7FB7349E0EF}" presName="compositeB" presStyleCnt="0"/>
      <dgm:spPr/>
    </dgm:pt>
    <dgm:pt modelId="{A692D3D9-B904-4DD7-B52F-2BACB8DB51C7}" type="pres">
      <dgm:prSet presAssocID="{51B09191-3FD1-4B1B-979C-E7FB7349E0EF}" presName="textB" presStyleLbl="revTx" presStyleIdx="3" presStyleCnt="4" custScaleX="191111" custLinFactNeighborX="4973" custLinFactNeighborY="934">
        <dgm:presLayoutVars>
          <dgm:bulletEnabled val="1"/>
        </dgm:presLayoutVars>
      </dgm:prSet>
      <dgm:spPr/>
      <dgm:t>
        <a:bodyPr/>
        <a:lstStyle/>
        <a:p>
          <a:endParaRPr lang="fi-FI"/>
        </a:p>
      </dgm:t>
    </dgm:pt>
    <dgm:pt modelId="{96565B12-469B-4093-A856-04A8D1B754CF}" type="pres">
      <dgm:prSet presAssocID="{51B09191-3FD1-4B1B-979C-E7FB7349E0EF}" presName="circleB" presStyleLbl="node1" presStyleIdx="3" presStyleCnt="4"/>
      <dgm:spPr/>
    </dgm:pt>
    <dgm:pt modelId="{F83D353D-BDC2-4ADB-AE06-BA225D791B27}" type="pres">
      <dgm:prSet presAssocID="{51B09191-3FD1-4B1B-979C-E7FB7349E0EF}" presName="spaceB" presStyleCnt="0"/>
      <dgm:spPr/>
    </dgm:pt>
  </dgm:ptLst>
  <dgm:cxnLst>
    <dgm:cxn modelId="{8C7055C7-82DF-40E4-84C3-B513DB8C4198}" type="presOf" srcId="{69CCBD0B-A83D-4446-97AA-337D6845E420}" destId="{B1B1937E-CDDF-4E3D-8403-359A8B2EF0C4}" srcOrd="0" destOrd="0" presId="urn:microsoft.com/office/officeart/2005/8/layout/hProcess11"/>
    <dgm:cxn modelId="{F57BFC00-D1D4-4FB5-8224-76505E24B88C}" type="presOf" srcId="{0AA8EC92-E5F1-4BFE-8323-CBF0E8389EAF}" destId="{DA52DFC4-C699-48E4-85A8-09354627F072}" srcOrd="0" destOrd="0" presId="urn:microsoft.com/office/officeart/2005/8/layout/hProcess11"/>
    <dgm:cxn modelId="{7D8285F1-CBE4-4AD1-B1E4-D126661D4ED2}" srcId="{69CCBD0B-A83D-4446-97AA-337D6845E420}" destId="{0AA8EC92-E5F1-4BFE-8323-CBF0E8389EAF}" srcOrd="2" destOrd="0" parTransId="{7D98385E-D965-4E5D-B8D7-AE5A377F25DA}" sibTransId="{8142ECCD-0D11-48FB-86B3-72E9AF5A1999}"/>
    <dgm:cxn modelId="{B76C44F4-C1F3-4F1B-956E-5A3B6B599736}" srcId="{69CCBD0B-A83D-4446-97AA-337D6845E420}" destId="{C3B9C6A4-C5F3-49B6-BB1A-239269F5BA08}" srcOrd="0" destOrd="0" parTransId="{7F1FEDBC-99C3-4F52-A510-9087CA68AE8D}" sibTransId="{78C15EEB-9E7E-480E-8F2B-75F8022D284D}"/>
    <dgm:cxn modelId="{88B74079-A176-4BC8-87C7-03CF41E2A68B}" type="presOf" srcId="{51B09191-3FD1-4B1B-979C-E7FB7349E0EF}" destId="{A692D3D9-B904-4DD7-B52F-2BACB8DB51C7}" srcOrd="0" destOrd="0" presId="urn:microsoft.com/office/officeart/2005/8/layout/hProcess11"/>
    <dgm:cxn modelId="{B23EF76C-2217-4201-B7CA-2C385BF36AE7}" srcId="{69CCBD0B-A83D-4446-97AA-337D6845E420}" destId="{51B09191-3FD1-4B1B-979C-E7FB7349E0EF}" srcOrd="3" destOrd="0" parTransId="{F35E3525-5165-411A-B83A-AA48E3E2F871}" sibTransId="{28B55461-46E7-419F-968E-313BAFB975E8}"/>
    <dgm:cxn modelId="{53CA871B-4F4D-4E19-BB11-6D41251EFD38}" srcId="{69CCBD0B-A83D-4446-97AA-337D6845E420}" destId="{4FFF88BA-86DF-4BB5-AABD-84910DA522AF}" srcOrd="1" destOrd="0" parTransId="{D0617293-5E5F-49D8-9A51-F158C4564E56}" sibTransId="{D330E6A8-E2A0-450D-9ADB-378231E1FCB0}"/>
    <dgm:cxn modelId="{57416ACE-4CF9-4C27-87B3-03241E8DB495}" type="presOf" srcId="{C3B9C6A4-C5F3-49B6-BB1A-239269F5BA08}" destId="{536E9B60-AE3C-49F1-A3D8-1FE1B0196ADB}" srcOrd="0" destOrd="0" presId="urn:microsoft.com/office/officeart/2005/8/layout/hProcess11"/>
    <dgm:cxn modelId="{F3B8A113-36D9-4EAD-86A1-51CA5DA18377}" type="presOf" srcId="{4FFF88BA-86DF-4BB5-AABD-84910DA522AF}" destId="{566018E1-CE42-4EDA-8EA6-AA114C44DB2A}" srcOrd="0" destOrd="0" presId="urn:microsoft.com/office/officeart/2005/8/layout/hProcess11"/>
    <dgm:cxn modelId="{9735A0C9-CE79-487B-9DAB-7BDB8CE0107C}" type="presParOf" srcId="{B1B1937E-CDDF-4E3D-8403-359A8B2EF0C4}" destId="{BFAF205D-C850-487E-AA58-E60EC0834C10}" srcOrd="0" destOrd="0" presId="urn:microsoft.com/office/officeart/2005/8/layout/hProcess11"/>
    <dgm:cxn modelId="{37D262A1-3699-42A6-89A4-EF7499122098}" type="presParOf" srcId="{B1B1937E-CDDF-4E3D-8403-359A8B2EF0C4}" destId="{C623D368-4131-493A-94A9-64CF36E70BA5}" srcOrd="1" destOrd="0" presId="urn:microsoft.com/office/officeart/2005/8/layout/hProcess11"/>
    <dgm:cxn modelId="{7CA3D828-EC4F-4A61-A27D-32D6E495A21C}" type="presParOf" srcId="{C623D368-4131-493A-94A9-64CF36E70BA5}" destId="{F3BE146E-0314-45E7-8E9B-72F1D99E0374}" srcOrd="0" destOrd="0" presId="urn:microsoft.com/office/officeart/2005/8/layout/hProcess11"/>
    <dgm:cxn modelId="{3FE9F9C0-E5CC-4853-8F3F-C100B8936E71}" type="presParOf" srcId="{F3BE146E-0314-45E7-8E9B-72F1D99E0374}" destId="{536E9B60-AE3C-49F1-A3D8-1FE1B0196ADB}" srcOrd="0" destOrd="0" presId="urn:microsoft.com/office/officeart/2005/8/layout/hProcess11"/>
    <dgm:cxn modelId="{8A3B2722-3B7F-405D-A5FE-9C0E1C4AA098}" type="presParOf" srcId="{F3BE146E-0314-45E7-8E9B-72F1D99E0374}" destId="{9AB16BB7-6F53-4600-8279-EED00498057E}" srcOrd="1" destOrd="0" presId="urn:microsoft.com/office/officeart/2005/8/layout/hProcess11"/>
    <dgm:cxn modelId="{E9D28FEF-000A-4F67-8B00-5F1AD37A714F}" type="presParOf" srcId="{F3BE146E-0314-45E7-8E9B-72F1D99E0374}" destId="{09DD0B23-35DC-4B81-B53C-349EED3ACF4F}" srcOrd="2" destOrd="0" presId="urn:microsoft.com/office/officeart/2005/8/layout/hProcess11"/>
    <dgm:cxn modelId="{0371C5FD-C2A6-4FD1-A58F-D7888F6388D3}" type="presParOf" srcId="{C623D368-4131-493A-94A9-64CF36E70BA5}" destId="{D33FA267-6B95-441C-8DB8-CE6D0E64C74A}" srcOrd="1" destOrd="0" presId="urn:microsoft.com/office/officeart/2005/8/layout/hProcess11"/>
    <dgm:cxn modelId="{0C9E41DB-FD1F-40EB-AC1D-5F5C874922AF}" type="presParOf" srcId="{C623D368-4131-493A-94A9-64CF36E70BA5}" destId="{A875ED9E-48DC-48FF-82C8-C5EFA3F18C10}" srcOrd="2" destOrd="0" presId="urn:microsoft.com/office/officeart/2005/8/layout/hProcess11"/>
    <dgm:cxn modelId="{E1F38EA8-7D3A-43E4-9DD7-79E7BD0B6F42}" type="presParOf" srcId="{A875ED9E-48DC-48FF-82C8-C5EFA3F18C10}" destId="{566018E1-CE42-4EDA-8EA6-AA114C44DB2A}" srcOrd="0" destOrd="0" presId="urn:microsoft.com/office/officeart/2005/8/layout/hProcess11"/>
    <dgm:cxn modelId="{9FB51068-F1FD-4272-B2B6-D32F73DF6E7F}" type="presParOf" srcId="{A875ED9E-48DC-48FF-82C8-C5EFA3F18C10}" destId="{33F306AF-15BC-4628-A462-4253B4E83F3D}" srcOrd="1" destOrd="0" presId="urn:microsoft.com/office/officeart/2005/8/layout/hProcess11"/>
    <dgm:cxn modelId="{0F32774E-AC9D-4781-A970-48DF442B7C4B}" type="presParOf" srcId="{A875ED9E-48DC-48FF-82C8-C5EFA3F18C10}" destId="{34331D9A-658D-4F1B-A827-256EAC8D97EF}" srcOrd="2" destOrd="0" presId="urn:microsoft.com/office/officeart/2005/8/layout/hProcess11"/>
    <dgm:cxn modelId="{3F66C27F-34C3-4636-91AB-BC0D22766653}" type="presParOf" srcId="{C623D368-4131-493A-94A9-64CF36E70BA5}" destId="{2DAB1190-3E4D-487C-ADB2-C9DA7ACAD354}" srcOrd="3" destOrd="0" presId="urn:microsoft.com/office/officeart/2005/8/layout/hProcess11"/>
    <dgm:cxn modelId="{708BBAE6-E457-41EA-83C2-BC94D99C0777}" type="presParOf" srcId="{C623D368-4131-493A-94A9-64CF36E70BA5}" destId="{A776D42A-F195-4F2F-86E1-D5B32F219B8E}" srcOrd="4" destOrd="0" presId="urn:microsoft.com/office/officeart/2005/8/layout/hProcess11"/>
    <dgm:cxn modelId="{81BDF3BC-E195-4E31-9227-0D766DB223D7}" type="presParOf" srcId="{A776D42A-F195-4F2F-86E1-D5B32F219B8E}" destId="{DA52DFC4-C699-48E4-85A8-09354627F072}" srcOrd="0" destOrd="0" presId="urn:microsoft.com/office/officeart/2005/8/layout/hProcess11"/>
    <dgm:cxn modelId="{AA63D2D7-A091-4131-851D-3D826DCC0C7B}" type="presParOf" srcId="{A776D42A-F195-4F2F-86E1-D5B32F219B8E}" destId="{D485806F-5CDE-4E51-A77D-37315B1D1043}" srcOrd="1" destOrd="0" presId="urn:microsoft.com/office/officeart/2005/8/layout/hProcess11"/>
    <dgm:cxn modelId="{4B8A56A6-B366-400D-8034-830CDE92E211}" type="presParOf" srcId="{A776D42A-F195-4F2F-86E1-D5B32F219B8E}" destId="{52066FB1-2DBB-45CC-B3E3-265038704B17}" srcOrd="2" destOrd="0" presId="urn:microsoft.com/office/officeart/2005/8/layout/hProcess11"/>
    <dgm:cxn modelId="{7200291E-01D3-4866-A5FF-A64D3B0CD8EA}" type="presParOf" srcId="{C623D368-4131-493A-94A9-64CF36E70BA5}" destId="{06960563-3ECB-4060-A011-9E98527F140D}" srcOrd="5" destOrd="0" presId="urn:microsoft.com/office/officeart/2005/8/layout/hProcess11"/>
    <dgm:cxn modelId="{E76B25C3-B647-4250-BE3A-F78767D89C8F}" type="presParOf" srcId="{C623D368-4131-493A-94A9-64CF36E70BA5}" destId="{F24E83A6-D8BC-4696-A32C-E390ED59F198}" srcOrd="6" destOrd="0" presId="urn:microsoft.com/office/officeart/2005/8/layout/hProcess11"/>
    <dgm:cxn modelId="{1C924533-A9BD-4FEB-A37B-F22EA84E19BE}" type="presParOf" srcId="{F24E83A6-D8BC-4696-A32C-E390ED59F198}" destId="{A692D3D9-B904-4DD7-B52F-2BACB8DB51C7}" srcOrd="0" destOrd="0" presId="urn:microsoft.com/office/officeart/2005/8/layout/hProcess11"/>
    <dgm:cxn modelId="{7D40D21D-7309-45AC-ABDC-735B42BF9AE3}" type="presParOf" srcId="{F24E83A6-D8BC-4696-A32C-E390ED59F198}" destId="{96565B12-469B-4093-A856-04A8D1B754CF}" srcOrd="1" destOrd="0" presId="urn:microsoft.com/office/officeart/2005/8/layout/hProcess11"/>
    <dgm:cxn modelId="{2EA7982E-9071-4D9E-ABED-A4459201FA59}" type="presParOf" srcId="{F24E83A6-D8BC-4696-A32C-E390ED59F198}" destId="{F83D353D-BDC2-4ADB-AE06-BA225D791B27}"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5979F6-551F-41B5-BA0F-AD58AF2CB4B0}" type="doc">
      <dgm:prSet loTypeId="urn:microsoft.com/office/officeart/2005/8/layout/vList4" loCatId="list" qsTypeId="urn:microsoft.com/office/officeart/2005/8/quickstyle/simple1" qsCatId="simple" csTypeId="urn:microsoft.com/office/officeart/2005/8/colors/accent0_1" csCatId="mainScheme" phldr="1"/>
      <dgm:spPr/>
      <dgm:t>
        <a:bodyPr/>
        <a:lstStyle/>
        <a:p>
          <a:endParaRPr lang="fi-FI"/>
        </a:p>
      </dgm:t>
    </dgm:pt>
    <dgm:pt modelId="{3522AC5D-0253-47D6-8A7D-5B085B8D0DDB}">
      <dgm:prSet phldrT="[Teksti]" custT="1"/>
      <dgm:spPr/>
      <dgm:t>
        <a:bodyPr/>
        <a:lstStyle/>
        <a:p>
          <a:r>
            <a:rPr lang="fi-FI" sz="2800" b="1" dirty="0" smtClean="0">
              <a:solidFill>
                <a:srgbClr val="3333CC"/>
              </a:solidFill>
              <a:latin typeface="Helvetica"/>
            </a:rPr>
            <a:t>OH1:</a:t>
          </a:r>
          <a:r>
            <a:rPr lang="fi-FI" sz="2800" b="1" dirty="0" smtClean="0">
              <a:solidFill>
                <a:srgbClr val="0066FF"/>
              </a:solidFill>
              <a:latin typeface="Calibri" panose="020F0502020204030204" pitchFamily="34" charset="0"/>
              <a:ea typeface="Arial" charset="0"/>
              <a:cs typeface="Calibri" panose="020F0502020204030204" pitchFamily="34" charset="0"/>
            </a:rPr>
            <a:t> </a:t>
          </a:r>
          <a:r>
            <a:rPr lang="fi-FI" sz="2800" b="1" dirty="0" smtClean="0">
              <a:latin typeface="Calibri" panose="020F0502020204030204" pitchFamily="34" charset="0"/>
              <a:ea typeface="Arial" charset="0"/>
              <a:cs typeface="Calibri" panose="020F0502020204030204" pitchFamily="34" charset="0"/>
            </a:rPr>
            <a:t>Opettajan osaamisen mallin kehittäminen</a:t>
          </a:r>
          <a:endParaRPr lang="fi-FI" sz="2800" dirty="0">
            <a:latin typeface="Calibri" panose="020F0502020204030204" pitchFamily="34" charset="0"/>
            <a:cs typeface="Calibri" panose="020F0502020204030204" pitchFamily="34" charset="0"/>
          </a:endParaRPr>
        </a:p>
      </dgm:t>
    </dgm:pt>
    <dgm:pt modelId="{8B52DB9A-F69D-4BE5-AEE2-83934533D7C9}" type="parTrans" cxnId="{906E8DE0-DE63-4A8E-B92D-F5659833C472}">
      <dgm:prSet/>
      <dgm:spPr/>
      <dgm:t>
        <a:bodyPr/>
        <a:lstStyle/>
        <a:p>
          <a:endParaRPr lang="fi-FI" sz="1500">
            <a:latin typeface="Calibri" panose="020F0502020204030204" pitchFamily="34" charset="0"/>
            <a:cs typeface="Calibri" panose="020F0502020204030204" pitchFamily="34" charset="0"/>
          </a:endParaRPr>
        </a:p>
      </dgm:t>
    </dgm:pt>
    <dgm:pt modelId="{C731BBD5-F5A9-4C61-93AE-6C5EB213DB5A}" type="sibTrans" cxnId="{906E8DE0-DE63-4A8E-B92D-F5659833C472}">
      <dgm:prSet/>
      <dgm:spPr/>
      <dgm:t>
        <a:bodyPr/>
        <a:lstStyle/>
        <a:p>
          <a:endParaRPr lang="fi-FI" sz="1500">
            <a:latin typeface="Calibri" panose="020F0502020204030204" pitchFamily="34" charset="0"/>
            <a:cs typeface="Calibri" panose="020F0502020204030204" pitchFamily="34" charset="0"/>
          </a:endParaRPr>
        </a:p>
      </dgm:t>
    </dgm:pt>
    <dgm:pt modelId="{55A2399D-7FE7-4137-88F2-578EEA6537FA}">
      <dgm:prSet phldrT="[Teksti]" custT="1"/>
      <dgm:spPr/>
      <dgm:t>
        <a:bodyPr/>
        <a:lstStyle/>
        <a:p>
          <a:r>
            <a:rPr lang="fi-FI" sz="2800" b="1" dirty="0" smtClean="0">
              <a:solidFill>
                <a:srgbClr val="3333CC"/>
              </a:solidFill>
              <a:latin typeface="Helvetica"/>
            </a:rPr>
            <a:t>OH2:</a:t>
          </a:r>
          <a:r>
            <a:rPr lang="fi-FI" sz="2800" b="1" dirty="0" smtClean="0">
              <a:solidFill>
                <a:schemeClr val="accent6">
                  <a:lumMod val="60000"/>
                  <a:lumOff val="40000"/>
                </a:schemeClr>
              </a:solidFill>
              <a:latin typeface="Calibri" panose="020F0502020204030204" pitchFamily="34" charset="0"/>
              <a:ea typeface="Arial" charset="0"/>
              <a:cs typeface="Calibri" panose="020F0502020204030204" pitchFamily="34" charset="0"/>
            </a:rPr>
            <a:t> </a:t>
          </a:r>
          <a:r>
            <a:rPr lang="fi-FI" sz="2800" b="1" dirty="0" smtClean="0">
              <a:latin typeface="Calibri" panose="020F0502020204030204" pitchFamily="34" charset="0"/>
              <a:ea typeface="Arial" charset="0"/>
              <a:cs typeface="Calibri" panose="020F0502020204030204" pitchFamily="34" charset="0"/>
            </a:rPr>
            <a:t>Opiskelijavalintamallien kehittäminen ja kokeileminen </a:t>
          </a:r>
          <a:r>
            <a:rPr lang="fi-FI" sz="1800" b="1" dirty="0" smtClean="0">
              <a:latin typeface="Calibri" panose="020F0502020204030204" pitchFamily="34" charset="0"/>
              <a:ea typeface="Arial" charset="0"/>
              <a:cs typeface="Calibri" panose="020F0502020204030204" pitchFamily="34" charset="0"/>
            </a:rPr>
            <a:t>(tavoitteena opettajankoulutuksen yhtenäinen opiskelijavalinta 2020)</a:t>
          </a:r>
        </a:p>
      </dgm:t>
    </dgm:pt>
    <dgm:pt modelId="{A810F761-6572-4811-843A-20A7180BB1DB}" type="parTrans" cxnId="{B3AC0335-876F-47F4-BFBC-BFB46CE89129}">
      <dgm:prSet/>
      <dgm:spPr/>
      <dgm:t>
        <a:bodyPr/>
        <a:lstStyle/>
        <a:p>
          <a:endParaRPr lang="fi-FI" sz="1500">
            <a:latin typeface="Calibri" panose="020F0502020204030204" pitchFamily="34" charset="0"/>
            <a:cs typeface="Calibri" panose="020F0502020204030204" pitchFamily="34" charset="0"/>
          </a:endParaRPr>
        </a:p>
      </dgm:t>
    </dgm:pt>
    <dgm:pt modelId="{8B3C13B0-1933-4260-81A5-B2B1043EE827}" type="sibTrans" cxnId="{B3AC0335-876F-47F4-BFBC-BFB46CE89129}">
      <dgm:prSet/>
      <dgm:spPr/>
      <dgm:t>
        <a:bodyPr/>
        <a:lstStyle/>
        <a:p>
          <a:endParaRPr lang="fi-FI" sz="1500">
            <a:latin typeface="Calibri" panose="020F0502020204030204" pitchFamily="34" charset="0"/>
            <a:cs typeface="Calibri" panose="020F0502020204030204" pitchFamily="34" charset="0"/>
          </a:endParaRPr>
        </a:p>
      </dgm:t>
    </dgm:pt>
    <dgm:pt modelId="{99F53A37-F9C7-4253-9DA8-6CCB2B59DF8F}">
      <dgm:prSet phldrT="[Teksti]" custT="1"/>
      <dgm:spPr/>
      <dgm:t>
        <a:bodyPr/>
        <a:lstStyle/>
        <a:p>
          <a:r>
            <a:rPr lang="fi-FI" sz="2800" b="1" dirty="0" smtClean="0">
              <a:solidFill>
                <a:srgbClr val="3333CC"/>
              </a:solidFill>
              <a:latin typeface="Helvetica"/>
            </a:rPr>
            <a:t>OH3:</a:t>
          </a:r>
          <a:r>
            <a:rPr lang="fi-FI" sz="2800" b="1" dirty="0" smtClean="0">
              <a:solidFill>
                <a:srgbClr val="0066FF"/>
              </a:solidFill>
              <a:latin typeface="Calibri" panose="020F0502020204030204" pitchFamily="34" charset="0"/>
              <a:ea typeface="Arial" charset="0"/>
              <a:cs typeface="Calibri" panose="020F0502020204030204" pitchFamily="34" charset="0"/>
            </a:rPr>
            <a:t> </a:t>
          </a:r>
          <a:r>
            <a:rPr lang="fi-FI" sz="2800" b="1" dirty="0" smtClean="0">
              <a:latin typeface="Calibri" panose="020F0502020204030204" pitchFamily="34" charset="0"/>
              <a:ea typeface="Arial" charset="0"/>
              <a:cs typeface="Calibri" panose="020F0502020204030204" pitchFamily="34" charset="0"/>
            </a:rPr>
            <a:t>Seurantamallin luominen ja vakiinnuttaminen</a:t>
          </a:r>
          <a:endParaRPr lang="fi-FI" sz="2800" dirty="0">
            <a:latin typeface="Calibri" panose="020F0502020204030204" pitchFamily="34" charset="0"/>
            <a:cs typeface="Calibri" panose="020F0502020204030204" pitchFamily="34" charset="0"/>
          </a:endParaRPr>
        </a:p>
      </dgm:t>
    </dgm:pt>
    <dgm:pt modelId="{24B114B2-06F5-424E-BF22-B898F9510806}" type="parTrans" cxnId="{8D718814-5E09-4242-9C7E-EC49DF5EDE47}">
      <dgm:prSet/>
      <dgm:spPr/>
      <dgm:t>
        <a:bodyPr/>
        <a:lstStyle/>
        <a:p>
          <a:endParaRPr lang="fi-FI" sz="1500">
            <a:latin typeface="Calibri" panose="020F0502020204030204" pitchFamily="34" charset="0"/>
            <a:cs typeface="Calibri" panose="020F0502020204030204" pitchFamily="34" charset="0"/>
          </a:endParaRPr>
        </a:p>
      </dgm:t>
    </dgm:pt>
    <dgm:pt modelId="{408F2E5E-D624-4D89-B33D-A18C589C0067}" type="sibTrans" cxnId="{8D718814-5E09-4242-9C7E-EC49DF5EDE47}">
      <dgm:prSet/>
      <dgm:spPr/>
      <dgm:t>
        <a:bodyPr/>
        <a:lstStyle/>
        <a:p>
          <a:endParaRPr lang="fi-FI" sz="1500">
            <a:latin typeface="Calibri" panose="020F0502020204030204" pitchFamily="34" charset="0"/>
            <a:cs typeface="Calibri" panose="020F0502020204030204" pitchFamily="34" charset="0"/>
          </a:endParaRPr>
        </a:p>
      </dgm:t>
    </dgm:pt>
    <dgm:pt modelId="{347DB308-2A19-4472-9754-393EACFE969B}" type="pres">
      <dgm:prSet presAssocID="{DD5979F6-551F-41B5-BA0F-AD58AF2CB4B0}" presName="linear" presStyleCnt="0">
        <dgm:presLayoutVars>
          <dgm:dir/>
          <dgm:resizeHandles val="exact"/>
        </dgm:presLayoutVars>
      </dgm:prSet>
      <dgm:spPr/>
      <dgm:t>
        <a:bodyPr/>
        <a:lstStyle/>
        <a:p>
          <a:endParaRPr lang="fi-FI"/>
        </a:p>
      </dgm:t>
    </dgm:pt>
    <dgm:pt modelId="{4EEB837A-041D-4943-AD52-CEE9B983B290}" type="pres">
      <dgm:prSet presAssocID="{3522AC5D-0253-47D6-8A7D-5B085B8D0DDB}" presName="comp" presStyleCnt="0"/>
      <dgm:spPr/>
    </dgm:pt>
    <dgm:pt modelId="{45C79360-F129-4A2E-9EB6-822D7784E2AA}" type="pres">
      <dgm:prSet presAssocID="{3522AC5D-0253-47D6-8A7D-5B085B8D0DDB}" presName="box" presStyleLbl="node1" presStyleIdx="0" presStyleCnt="3"/>
      <dgm:spPr/>
      <dgm:t>
        <a:bodyPr/>
        <a:lstStyle/>
        <a:p>
          <a:endParaRPr lang="fi-FI"/>
        </a:p>
      </dgm:t>
    </dgm:pt>
    <dgm:pt modelId="{55BE43DC-32F8-4BD2-BE15-AF0336626EA5}" type="pres">
      <dgm:prSet presAssocID="{3522AC5D-0253-47D6-8A7D-5B085B8D0DDB}" presName="img" presStyleLbl="fgImgPlace1" presStyleIdx="0" presStyleCnt="3" custScaleX="9586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dgm:spPr>
      <dgm:t>
        <a:bodyPr/>
        <a:lstStyle/>
        <a:p>
          <a:endParaRPr lang="en-US"/>
        </a:p>
      </dgm:t>
    </dgm:pt>
    <dgm:pt modelId="{2B84693D-93C6-4873-8BD7-54BA93471BB0}" type="pres">
      <dgm:prSet presAssocID="{3522AC5D-0253-47D6-8A7D-5B085B8D0DDB}" presName="text" presStyleLbl="node1" presStyleIdx="0" presStyleCnt="3">
        <dgm:presLayoutVars>
          <dgm:bulletEnabled val="1"/>
        </dgm:presLayoutVars>
      </dgm:prSet>
      <dgm:spPr/>
      <dgm:t>
        <a:bodyPr/>
        <a:lstStyle/>
        <a:p>
          <a:endParaRPr lang="fi-FI"/>
        </a:p>
      </dgm:t>
    </dgm:pt>
    <dgm:pt modelId="{F70E4919-1391-4597-A33D-51377B0E1C2D}" type="pres">
      <dgm:prSet presAssocID="{C731BBD5-F5A9-4C61-93AE-6C5EB213DB5A}" presName="spacer" presStyleCnt="0"/>
      <dgm:spPr/>
    </dgm:pt>
    <dgm:pt modelId="{A8D30DAD-FB3F-46AD-9CAF-E5A776FF2343}" type="pres">
      <dgm:prSet presAssocID="{55A2399D-7FE7-4137-88F2-578EEA6537FA}" presName="comp" presStyleCnt="0"/>
      <dgm:spPr/>
    </dgm:pt>
    <dgm:pt modelId="{AF4A128C-45AC-486B-AF6E-4CA4A130466F}" type="pres">
      <dgm:prSet presAssocID="{55A2399D-7FE7-4137-88F2-578EEA6537FA}" presName="box" presStyleLbl="node1" presStyleIdx="1" presStyleCnt="3" custLinFactNeighborX="-31" custLinFactNeighborY="1110"/>
      <dgm:spPr/>
      <dgm:t>
        <a:bodyPr/>
        <a:lstStyle/>
        <a:p>
          <a:endParaRPr lang="fi-FI"/>
        </a:p>
      </dgm:t>
    </dgm:pt>
    <dgm:pt modelId="{CC0A0333-AD17-4935-B9C6-56629A071286}" type="pres">
      <dgm:prSet presAssocID="{55A2399D-7FE7-4137-88F2-578EEA6537FA}" presName="img" presStyleLbl="fgImgPlace1" presStyleIdx="1" presStyleCnt="3" custScaleX="9586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 r="-4000"/>
          </a:stretch>
        </a:blipFill>
      </dgm:spPr>
      <dgm:t>
        <a:bodyPr/>
        <a:lstStyle/>
        <a:p>
          <a:endParaRPr lang="en-US"/>
        </a:p>
      </dgm:t>
    </dgm:pt>
    <dgm:pt modelId="{2934B9EF-5E72-4DFF-B78F-EA33A13CB834}" type="pres">
      <dgm:prSet presAssocID="{55A2399D-7FE7-4137-88F2-578EEA6537FA}" presName="text" presStyleLbl="node1" presStyleIdx="1" presStyleCnt="3">
        <dgm:presLayoutVars>
          <dgm:bulletEnabled val="1"/>
        </dgm:presLayoutVars>
      </dgm:prSet>
      <dgm:spPr/>
      <dgm:t>
        <a:bodyPr/>
        <a:lstStyle/>
        <a:p>
          <a:endParaRPr lang="fi-FI"/>
        </a:p>
      </dgm:t>
    </dgm:pt>
    <dgm:pt modelId="{DF7FB74E-5F87-497C-B9E0-F0CB65C3A3D9}" type="pres">
      <dgm:prSet presAssocID="{8B3C13B0-1933-4260-81A5-B2B1043EE827}" presName="spacer" presStyleCnt="0"/>
      <dgm:spPr/>
    </dgm:pt>
    <dgm:pt modelId="{CD6A27A1-0F16-4653-B29B-D01B574470B0}" type="pres">
      <dgm:prSet presAssocID="{99F53A37-F9C7-4253-9DA8-6CCB2B59DF8F}" presName="comp" presStyleCnt="0"/>
      <dgm:spPr/>
    </dgm:pt>
    <dgm:pt modelId="{B61D8545-D6FB-4320-9971-4374717C6570}" type="pres">
      <dgm:prSet presAssocID="{99F53A37-F9C7-4253-9DA8-6CCB2B59DF8F}" presName="box" presStyleLbl="node1" presStyleIdx="2" presStyleCnt="3"/>
      <dgm:spPr/>
      <dgm:t>
        <a:bodyPr/>
        <a:lstStyle/>
        <a:p>
          <a:endParaRPr lang="fi-FI"/>
        </a:p>
      </dgm:t>
    </dgm:pt>
    <dgm:pt modelId="{AEC92895-BD47-4953-8B49-1BB636E3EDD8}" type="pres">
      <dgm:prSet presAssocID="{99F53A37-F9C7-4253-9DA8-6CCB2B59DF8F}" presName="img" presStyleLbl="fgImgPlace1" presStyleIdx="2" presStyleCnt="3" custScaleX="9586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dgm:spPr>
      <dgm:t>
        <a:bodyPr/>
        <a:lstStyle/>
        <a:p>
          <a:endParaRPr lang="en-US"/>
        </a:p>
      </dgm:t>
    </dgm:pt>
    <dgm:pt modelId="{63405020-A415-4EED-BD05-3A0ECD93FAAA}" type="pres">
      <dgm:prSet presAssocID="{99F53A37-F9C7-4253-9DA8-6CCB2B59DF8F}" presName="text" presStyleLbl="node1" presStyleIdx="2" presStyleCnt="3">
        <dgm:presLayoutVars>
          <dgm:bulletEnabled val="1"/>
        </dgm:presLayoutVars>
      </dgm:prSet>
      <dgm:spPr/>
      <dgm:t>
        <a:bodyPr/>
        <a:lstStyle/>
        <a:p>
          <a:endParaRPr lang="fi-FI"/>
        </a:p>
      </dgm:t>
    </dgm:pt>
  </dgm:ptLst>
  <dgm:cxnLst>
    <dgm:cxn modelId="{DE492C4D-8027-4DED-B89E-17CBE5BF8171}" type="presOf" srcId="{99F53A37-F9C7-4253-9DA8-6CCB2B59DF8F}" destId="{B61D8545-D6FB-4320-9971-4374717C6570}" srcOrd="0" destOrd="0" presId="urn:microsoft.com/office/officeart/2005/8/layout/vList4"/>
    <dgm:cxn modelId="{595F5B18-AF39-47A8-8B42-8A2E81F72743}" type="presOf" srcId="{55A2399D-7FE7-4137-88F2-578EEA6537FA}" destId="{AF4A128C-45AC-486B-AF6E-4CA4A130466F}" srcOrd="0" destOrd="0" presId="urn:microsoft.com/office/officeart/2005/8/layout/vList4"/>
    <dgm:cxn modelId="{EA446990-F168-4392-9344-73DC58DBC31C}" type="presOf" srcId="{55A2399D-7FE7-4137-88F2-578EEA6537FA}" destId="{2934B9EF-5E72-4DFF-B78F-EA33A13CB834}" srcOrd="1" destOrd="0" presId="urn:microsoft.com/office/officeart/2005/8/layout/vList4"/>
    <dgm:cxn modelId="{BE0F9DB2-333F-4FA2-B5E4-930D492E5A73}" type="presOf" srcId="{3522AC5D-0253-47D6-8A7D-5B085B8D0DDB}" destId="{45C79360-F129-4A2E-9EB6-822D7784E2AA}" srcOrd="0" destOrd="0" presId="urn:microsoft.com/office/officeart/2005/8/layout/vList4"/>
    <dgm:cxn modelId="{314B0F3E-0D02-4972-831D-87CC8BE620A4}" type="presOf" srcId="{3522AC5D-0253-47D6-8A7D-5B085B8D0DDB}" destId="{2B84693D-93C6-4873-8BD7-54BA93471BB0}" srcOrd="1" destOrd="0" presId="urn:microsoft.com/office/officeart/2005/8/layout/vList4"/>
    <dgm:cxn modelId="{B3AC0335-876F-47F4-BFBC-BFB46CE89129}" srcId="{DD5979F6-551F-41B5-BA0F-AD58AF2CB4B0}" destId="{55A2399D-7FE7-4137-88F2-578EEA6537FA}" srcOrd="1" destOrd="0" parTransId="{A810F761-6572-4811-843A-20A7180BB1DB}" sibTransId="{8B3C13B0-1933-4260-81A5-B2B1043EE827}"/>
    <dgm:cxn modelId="{8D718814-5E09-4242-9C7E-EC49DF5EDE47}" srcId="{DD5979F6-551F-41B5-BA0F-AD58AF2CB4B0}" destId="{99F53A37-F9C7-4253-9DA8-6CCB2B59DF8F}" srcOrd="2" destOrd="0" parTransId="{24B114B2-06F5-424E-BF22-B898F9510806}" sibTransId="{408F2E5E-D624-4D89-B33D-A18C589C0067}"/>
    <dgm:cxn modelId="{30D7223B-5078-4556-A50C-8C07536BB199}" type="presOf" srcId="{DD5979F6-551F-41B5-BA0F-AD58AF2CB4B0}" destId="{347DB308-2A19-4472-9754-393EACFE969B}" srcOrd="0" destOrd="0" presId="urn:microsoft.com/office/officeart/2005/8/layout/vList4"/>
    <dgm:cxn modelId="{906E8DE0-DE63-4A8E-B92D-F5659833C472}" srcId="{DD5979F6-551F-41B5-BA0F-AD58AF2CB4B0}" destId="{3522AC5D-0253-47D6-8A7D-5B085B8D0DDB}" srcOrd="0" destOrd="0" parTransId="{8B52DB9A-F69D-4BE5-AEE2-83934533D7C9}" sibTransId="{C731BBD5-F5A9-4C61-93AE-6C5EB213DB5A}"/>
    <dgm:cxn modelId="{66BF9153-3B55-4344-B754-0E361A865CA5}" type="presOf" srcId="{99F53A37-F9C7-4253-9DA8-6CCB2B59DF8F}" destId="{63405020-A415-4EED-BD05-3A0ECD93FAAA}" srcOrd="1" destOrd="0" presId="urn:microsoft.com/office/officeart/2005/8/layout/vList4"/>
    <dgm:cxn modelId="{C7FFAF23-C8A5-4E2A-92C6-AA157A414909}" type="presParOf" srcId="{347DB308-2A19-4472-9754-393EACFE969B}" destId="{4EEB837A-041D-4943-AD52-CEE9B983B290}" srcOrd="0" destOrd="0" presId="urn:microsoft.com/office/officeart/2005/8/layout/vList4"/>
    <dgm:cxn modelId="{C48E3120-53F1-4DC6-80AB-89443EA36882}" type="presParOf" srcId="{4EEB837A-041D-4943-AD52-CEE9B983B290}" destId="{45C79360-F129-4A2E-9EB6-822D7784E2AA}" srcOrd="0" destOrd="0" presId="urn:microsoft.com/office/officeart/2005/8/layout/vList4"/>
    <dgm:cxn modelId="{088E10F7-C240-4449-A3CC-AAAD6534934A}" type="presParOf" srcId="{4EEB837A-041D-4943-AD52-CEE9B983B290}" destId="{55BE43DC-32F8-4BD2-BE15-AF0336626EA5}" srcOrd="1" destOrd="0" presId="urn:microsoft.com/office/officeart/2005/8/layout/vList4"/>
    <dgm:cxn modelId="{ECD0AD0D-F162-42A1-9BF2-1AC5024B8E0C}" type="presParOf" srcId="{4EEB837A-041D-4943-AD52-CEE9B983B290}" destId="{2B84693D-93C6-4873-8BD7-54BA93471BB0}" srcOrd="2" destOrd="0" presId="urn:microsoft.com/office/officeart/2005/8/layout/vList4"/>
    <dgm:cxn modelId="{624A0C31-E719-4BDC-AE33-11510AA2A1EA}" type="presParOf" srcId="{347DB308-2A19-4472-9754-393EACFE969B}" destId="{F70E4919-1391-4597-A33D-51377B0E1C2D}" srcOrd="1" destOrd="0" presId="urn:microsoft.com/office/officeart/2005/8/layout/vList4"/>
    <dgm:cxn modelId="{7CD31D98-9CA9-4C93-A5AA-EBB37771697F}" type="presParOf" srcId="{347DB308-2A19-4472-9754-393EACFE969B}" destId="{A8D30DAD-FB3F-46AD-9CAF-E5A776FF2343}" srcOrd="2" destOrd="0" presId="urn:microsoft.com/office/officeart/2005/8/layout/vList4"/>
    <dgm:cxn modelId="{55FA26E6-F193-44B0-AA43-7E6686D777C1}" type="presParOf" srcId="{A8D30DAD-FB3F-46AD-9CAF-E5A776FF2343}" destId="{AF4A128C-45AC-486B-AF6E-4CA4A130466F}" srcOrd="0" destOrd="0" presId="urn:microsoft.com/office/officeart/2005/8/layout/vList4"/>
    <dgm:cxn modelId="{BAFDA228-C9DA-44CB-AC4E-F46D2BE0E2E1}" type="presParOf" srcId="{A8D30DAD-FB3F-46AD-9CAF-E5A776FF2343}" destId="{CC0A0333-AD17-4935-B9C6-56629A071286}" srcOrd="1" destOrd="0" presId="urn:microsoft.com/office/officeart/2005/8/layout/vList4"/>
    <dgm:cxn modelId="{CE2C6F24-D17F-47E2-AECD-E240A10A8802}" type="presParOf" srcId="{A8D30DAD-FB3F-46AD-9CAF-E5A776FF2343}" destId="{2934B9EF-5E72-4DFF-B78F-EA33A13CB834}" srcOrd="2" destOrd="0" presId="urn:microsoft.com/office/officeart/2005/8/layout/vList4"/>
    <dgm:cxn modelId="{383CBF63-BC55-46EF-AA82-9F599D6A7ADB}" type="presParOf" srcId="{347DB308-2A19-4472-9754-393EACFE969B}" destId="{DF7FB74E-5F87-497C-B9E0-F0CB65C3A3D9}" srcOrd="3" destOrd="0" presId="urn:microsoft.com/office/officeart/2005/8/layout/vList4"/>
    <dgm:cxn modelId="{A4D33EC2-3A9C-4F3B-9097-AE83ADC1F327}" type="presParOf" srcId="{347DB308-2A19-4472-9754-393EACFE969B}" destId="{CD6A27A1-0F16-4653-B29B-D01B574470B0}" srcOrd="4" destOrd="0" presId="urn:microsoft.com/office/officeart/2005/8/layout/vList4"/>
    <dgm:cxn modelId="{ACBB528B-7E5A-413C-9E80-D83DE3032E56}" type="presParOf" srcId="{CD6A27A1-0F16-4653-B29B-D01B574470B0}" destId="{B61D8545-D6FB-4320-9971-4374717C6570}" srcOrd="0" destOrd="0" presId="urn:microsoft.com/office/officeart/2005/8/layout/vList4"/>
    <dgm:cxn modelId="{9005EE12-60CB-4B8D-9C35-2D8675DE267B}" type="presParOf" srcId="{CD6A27A1-0F16-4653-B29B-D01B574470B0}" destId="{AEC92895-BD47-4953-8B49-1BB636E3EDD8}" srcOrd="1" destOrd="0" presId="urn:microsoft.com/office/officeart/2005/8/layout/vList4"/>
    <dgm:cxn modelId="{29E45C70-773D-4E71-B399-FD56332259EF}" type="presParOf" srcId="{CD6A27A1-0F16-4653-B29B-D01B574470B0}" destId="{63405020-A415-4EED-BD05-3A0ECD93FAA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641D72-99C6-4F40-833D-7276887AD15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6CCF2D5-B359-4014-8268-BD4A4DEB8F16}">
      <dgm:prSet phldrT="[Text]" custT="1"/>
      <dgm:spPr/>
      <dgm:t>
        <a:bodyPr/>
        <a:lstStyle/>
        <a:p>
          <a:pPr>
            <a:spcAft>
              <a:spcPts val="600"/>
            </a:spcAft>
          </a:pPr>
          <a:r>
            <a:rPr lang="en-US" sz="1800" dirty="0" smtClean="0"/>
            <a:t>The Framework For Teaching</a:t>
          </a:r>
        </a:p>
        <a:p>
          <a:pPr>
            <a:spcAft>
              <a:spcPts val="600"/>
            </a:spcAft>
          </a:pPr>
          <a:r>
            <a:rPr lang="en-US" sz="1800" dirty="0" smtClean="0"/>
            <a:t>Danielson, 1996</a:t>
          </a:r>
          <a:endParaRPr lang="en-US" sz="1800" dirty="0"/>
        </a:p>
      </dgm:t>
    </dgm:pt>
    <dgm:pt modelId="{7D3F3698-6F5B-43F1-B847-9B778F29A647}" type="parTrans" cxnId="{819D1532-150C-4648-86D2-4A66F645526F}">
      <dgm:prSet/>
      <dgm:spPr/>
      <dgm:t>
        <a:bodyPr/>
        <a:lstStyle/>
        <a:p>
          <a:endParaRPr lang="en-US"/>
        </a:p>
      </dgm:t>
    </dgm:pt>
    <dgm:pt modelId="{019FE350-D012-4515-9A5A-7D3C4684690B}" type="sibTrans" cxnId="{819D1532-150C-4648-86D2-4A66F645526F}">
      <dgm:prSet/>
      <dgm:spPr/>
      <dgm:t>
        <a:bodyPr/>
        <a:lstStyle/>
        <a:p>
          <a:endParaRPr lang="en-US"/>
        </a:p>
      </dgm:t>
    </dgm:pt>
    <dgm:pt modelId="{DE19CF60-2BAE-44A3-86EF-C699AAD1AAA0}">
      <dgm:prSet phldrT="[Text]"/>
      <dgm:spPr/>
      <dgm:t>
        <a:bodyPr/>
        <a:lstStyle/>
        <a:p>
          <a:r>
            <a:rPr lang="en-US" dirty="0" smtClean="0"/>
            <a:t>Planning and Preparation</a:t>
          </a:r>
          <a:endParaRPr lang="en-US" dirty="0"/>
        </a:p>
      </dgm:t>
    </dgm:pt>
    <dgm:pt modelId="{39634E6A-CC52-43AB-804C-6AB61D281A01}" type="parTrans" cxnId="{F39E90BA-3F30-405D-8F48-86B1386E94CF}">
      <dgm:prSet/>
      <dgm:spPr/>
      <dgm:t>
        <a:bodyPr/>
        <a:lstStyle/>
        <a:p>
          <a:endParaRPr lang="en-US"/>
        </a:p>
      </dgm:t>
    </dgm:pt>
    <dgm:pt modelId="{99AF64B0-D307-4DDB-9353-E33F04C8623F}" type="sibTrans" cxnId="{F39E90BA-3F30-405D-8F48-86B1386E94CF}">
      <dgm:prSet/>
      <dgm:spPr/>
      <dgm:t>
        <a:bodyPr/>
        <a:lstStyle/>
        <a:p>
          <a:endParaRPr lang="en-US"/>
        </a:p>
      </dgm:t>
    </dgm:pt>
    <dgm:pt modelId="{4C753D83-93FD-4B79-A247-41941D173150}">
      <dgm:prSet phldrT="[Text]"/>
      <dgm:spPr/>
      <dgm:t>
        <a:bodyPr/>
        <a:lstStyle/>
        <a:p>
          <a:r>
            <a:rPr lang="en-US" dirty="0" smtClean="0"/>
            <a:t>Classroom Environment</a:t>
          </a:r>
          <a:endParaRPr lang="en-US" dirty="0"/>
        </a:p>
      </dgm:t>
    </dgm:pt>
    <dgm:pt modelId="{99799569-8085-4F78-92EC-302E03DA0CBA}" type="parTrans" cxnId="{ED676722-6D53-4148-A533-68304E8F3609}">
      <dgm:prSet/>
      <dgm:spPr/>
      <dgm:t>
        <a:bodyPr/>
        <a:lstStyle/>
        <a:p>
          <a:endParaRPr lang="en-US"/>
        </a:p>
      </dgm:t>
    </dgm:pt>
    <dgm:pt modelId="{91063996-376D-40B9-BA92-EF7488A7810F}" type="sibTrans" cxnId="{ED676722-6D53-4148-A533-68304E8F3609}">
      <dgm:prSet/>
      <dgm:spPr/>
      <dgm:t>
        <a:bodyPr/>
        <a:lstStyle/>
        <a:p>
          <a:endParaRPr lang="en-US"/>
        </a:p>
      </dgm:t>
    </dgm:pt>
    <dgm:pt modelId="{1FC1689F-E1DF-4FBF-A202-BD237B321E01}">
      <dgm:prSet phldrT="[Text]"/>
      <dgm:spPr/>
      <dgm:t>
        <a:bodyPr/>
        <a:lstStyle/>
        <a:p>
          <a:r>
            <a:rPr lang="en-US" dirty="0" smtClean="0"/>
            <a:t>Professional responsibilities</a:t>
          </a:r>
          <a:endParaRPr lang="en-US" dirty="0"/>
        </a:p>
      </dgm:t>
    </dgm:pt>
    <dgm:pt modelId="{FBCC5635-7072-47BE-8120-7F398CE07C74}" type="parTrans" cxnId="{1BA107C8-B4AB-4F56-8D32-31A111F8AEB5}">
      <dgm:prSet/>
      <dgm:spPr/>
      <dgm:t>
        <a:bodyPr/>
        <a:lstStyle/>
        <a:p>
          <a:endParaRPr lang="en-US"/>
        </a:p>
      </dgm:t>
    </dgm:pt>
    <dgm:pt modelId="{A4443597-2AA1-484E-9EC1-549DB0600C44}" type="sibTrans" cxnId="{1BA107C8-B4AB-4F56-8D32-31A111F8AEB5}">
      <dgm:prSet/>
      <dgm:spPr/>
      <dgm:t>
        <a:bodyPr/>
        <a:lstStyle/>
        <a:p>
          <a:endParaRPr lang="en-US"/>
        </a:p>
      </dgm:t>
    </dgm:pt>
    <dgm:pt modelId="{D8555082-7B44-4319-A25D-C2E507660BB9}">
      <dgm:prSet phldrT="[Text]"/>
      <dgm:spPr/>
      <dgm:t>
        <a:bodyPr/>
        <a:lstStyle/>
        <a:p>
          <a:r>
            <a:rPr lang="en-US" dirty="0" smtClean="0"/>
            <a:t>Instruction</a:t>
          </a:r>
          <a:endParaRPr lang="en-US" dirty="0"/>
        </a:p>
      </dgm:t>
    </dgm:pt>
    <dgm:pt modelId="{2E5F370D-602A-491F-9783-F635E191C67F}" type="parTrans" cxnId="{5576834B-7157-4FB0-B774-2CF2D6E5EE13}">
      <dgm:prSet/>
      <dgm:spPr/>
      <dgm:t>
        <a:bodyPr/>
        <a:lstStyle/>
        <a:p>
          <a:endParaRPr lang="en-US"/>
        </a:p>
      </dgm:t>
    </dgm:pt>
    <dgm:pt modelId="{A4AA9FDE-D223-41CB-A5AC-6BD74AC370A6}" type="sibTrans" cxnId="{5576834B-7157-4FB0-B774-2CF2D6E5EE13}">
      <dgm:prSet/>
      <dgm:spPr/>
      <dgm:t>
        <a:bodyPr/>
        <a:lstStyle/>
        <a:p>
          <a:endParaRPr lang="en-US"/>
        </a:p>
      </dgm:t>
    </dgm:pt>
    <dgm:pt modelId="{BD0C7650-64E1-43A5-B567-A8DFFC1E9B94}" type="pres">
      <dgm:prSet presAssocID="{D8641D72-99C6-4F40-833D-7276887AD155}" presName="diagram" presStyleCnt="0">
        <dgm:presLayoutVars>
          <dgm:chMax val="1"/>
          <dgm:dir/>
          <dgm:animLvl val="ctr"/>
          <dgm:resizeHandles val="exact"/>
        </dgm:presLayoutVars>
      </dgm:prSet>
      <dgm:spPr/>
      <dgm:t>
        <a:bodyPr/>
        <a:lstStyle/>
        <a:p>
          <a:endParaRPr lang="fi-FI"/>
        </a:p>
      </dgm:t>
    </dgm:pt>
    <dgm:pt modelId="{32DA3912-C3EE-4716-A7A2-293E6D40EC17}" type="pres">
      <dgm:prSet presAssocID="{D8641D72-99C6-4F40-833D-7276887AD155}" presName="matrix" presStyleCnt="0"/>
      <dgm:spPr/>
    </dgm:pt>
    <dgm:pt modelId="{858A0FAD-F07B-4FB1-9AE8-4497CD902995}" type="pres">
      <dgm:prSet presAssocID="{D8641D72-99C6-4F40-833D-7276887AD155}" presName="tile1" presStyleLbl="node1" presStyleIdx="0" presStyleCnt="4" custLinFactNeighborX="-1121" custLinFactNeighborY="-4206"/>
      <dgm:spPr/>
      <dgm:t>
        <a:bodyPr/>
        <a:lstStyle/>
        <a:p>
          <a:endParaRPr lang="en-US"/>
        </a:p>
      </dgm:t>
    </dgm:pt>
    <dgm:pt modelId="{A0B983A4-F14F-4587-8296-91E9C6076880}" type="pres">
      <dgm:prSet presAssocID="{D8641D72-99C6-4F40-833D-7276887AD155}" presName="tile1text" presStyleLbl="node1" presStyleIdx="0" presStyleCnt="4">
        <dgm:presLayoutVars>
          <dgm:chMax val="0"/>
          <dgm:chPref val="0"/>
          <dgm:bulletEnabled val="1"/>
        </dgm:presLayoutVars>
      </dgm:prSet>
      <dgm:spPr/>
      <dgm:t>
        <a:bodyPr/>
        <a:lstStyle/>
        <a:p>
          <a:endParaRPr lang="en-US"/>
        </a:p>
      </dgm:t>
    </dgm:pt>
    <dgm:pt modelId="{434EC5F2-66E1-4DC7-B374-1A2BBE1ABDEE}" type="pres">
      <dgm:prSet presAssocID="{D8641D72-99C6-4F40-833D-7276887AD155}" presName="tile2" presStyleLbl="node1" presStyleIdx="1" presStyleCnt="4"/>
      <dgm:spPr/>
      <dgm:t>
        <a:bodyPr/>
        <a:lstStyle/>
        <a:p>
          <a:endParaRPr lang="en-US"/>
        </a:p>
      </dgm:t>
    </dgm:pt>
    <dgm:pt modelId="{5333866B-C8BF-4BB3-BC39-16BFD8B35876}" type="pres">
      <dgm:prSet presAssocID="{D8641D72-99C6-4F40-833D-7276887AD155}" presName="tile2text" presStyleLbl="node1" presStyleIdx="1" presStyleCnt="4">
        <dgm:presLayoutVars>
          <dgm:chMax val="0"/>
          <dgm:chPref val="0"/>
          <dgm:bulletEnabled val="1"/>
        </dgm:presLayoutVars>
      </dgm:prSet>
      <dgm:spPr/>
      <dgm:t>
        <a:bodyPr/>
        <a:lstStyle/>
        <a:p>
          <a:endParaRPr lang="en-US"/>
        </a:p>
      </dgm:t>
    </dgm:pt>
    <dgm:pt modelId="{5C096E88-04EF-4DC0-85CB-75D371643BFA}" type="pres">
      <dgm:prSet presAssocID="{D8641D72-99C6-4F40-833D-7276887AD155}" presName="tile3" presStyleLbl="node1" presStyleIdx="2" presStyleCnt="4"/>
      <dgm:spPr/>
      <dgm:t>
        <a:bodyPr/>
        <a:lstStyle/>
        <a:p>
          <a:endParaRPr lang="en-US"/>
        </a:p>
      </dgm:t>
    </dgm:pt>
    <dgm:pt modelId="{D6A2452D-DEBE-4E53-B59C-2BD6D9C87EDB}" type="pres">
      <dgm:prSet presAssocID="{D8641D72-99C6-4F40-833D-7276887AD155}" presName="tile3text" presStyleLbl="node1" presStyleIdx="2" presStyleCnt="4">
        <dgm:presLayoutVars>
          <dgm:chMax val="0"/>
          <dgm:chPref val="0"/>
          <dgm:bulletEnabled val="1"/>
        </dgm:presLayoutVars>
      </dgm:prSet>
      <dgm:spPr/>
      <dgm:t>
        <a:bodyPr/>
        <a:lstStyle/>
        <a:p>
          <a:endParaRPr lang="en-US"/>
        </a:p>
      </dgm:t>
    </dgm:pt>
    <dgm:pt modelId="{87FB97C5-627B-44F2-A3CB-8296349E6877}" type="pres">
      <dgm:prSet presAssocID="{D8641D72-99C6-4F40-833D-7276887AD155}" presName="tile4" presStyleLbl="node1" presStyleIdx="3" presStyleCnt="4"/>
      <dgm:spPr/>
      <dgm:t>
        <a:bodyPr/>
        <a:lstStyle/>
        <a:p>
          <a:endParaRPr lang="fi-FI"/>
        </a:p>
      </dgm:t>
    </dgm:pt>
    <dgm:pt modelId="{6E041E73-B7EF-4AAC-A6E3-BD25C9170EA0}" type="pres">
      <dgm:prSet presAssocID="{D8641D72-99C6-4F40-833D-7276887AD155}" presName="tile4text" presStyleLbl="node1" presStyleIdx="3" presStyleCnt="4">
        <dgm:presLayoutVars>
          <dgm:chMax val="0"/>
          <dgm:chPref val="0"/>
          <dgm:bulletEnabled val="1"/>
        </dgm:presLayoutVars>
      </dgm:prSet>
      <dgm:spPr/>
      <dgm:t>
        <a:bodyPr/>
        <a:lstStyle/>
        <a:p>
          <a:endParaRPr lang="fi-FI"/>
        </a:p>
      </dgm:t>
    </dgm:pt>
    <dgm:pt modelId="{F611D728-3E01-4717-83DD-76375E4E77A2}" type="pres">
      <dgm:prSet presAssocID="{D8641D72-99C6-4F40-833D-7276887AD155}" presName="centerTile" presStyleLbl="fgShp" presStyleIdx="0" presStyleCnt="1" custScaleX="147664">
        <dgm:presLayoutVars>
          <dgm:chMax val="0"/>
          <dgm:chPref val="0"/>
        </dgm:presLayoutVars>
      </dgm:prSet>
      <dgm:spPr/>
      <dgm:t>
        <a:bodyPr/>
        <a:lstStyle/>
        <a:p>
          <a:endParaRPr lang="en-US"/>
        </a:p>
      </dgm:t>
    </dgm:pt>
  </dgm:ptLst>
  <dgm:cxnLst>
    <dgm:cxn modelId="{61F2B351-FFEC-4278-A357-8EF6DF80C568}" type="presOf" srcId="{DE19CF60-2BAE-44A3-86EF-C699AAD1AAA0}" destId="{858A0FAD-F07B-4FB1-9AE8-4497CD902995}" srcOrd="0" destOrd="0" presId="urn:microsoft.com/office/officeart/2005/8/layout/matrix1"/>
    <dgm:cxn modelId="{F39E90BA-3F30-405D-8F48-86B1386E94CF}" srcId="{46CCF2D5-B359-4014-8268-BD4A4DEB8F16}" destId="{DE19CF60-2BAE-44A3-86EF-C699AAD1AAA0}" srcOrd="0" destOrd="0" parTransId="{39634E6A-CC52-43AB-804C-6AB61D281A01}" sibTransId="{99AF64B0-D307-4DDB-9353-E33F04C8623F}"/>
    <dgm:cxn modelId="{AC539FA9-F1A7-4A3A-8EA9-9E0D9C98B9B9}" type="presOf" srcId="{1FC1689F-E1DF-4FBF-A202-BD237B321E01}" destId="{5C096E88-04EF-4DC0-85CB-75D371643BFA}" srcOrd="0" destOrd="0" presId="urn:microsoft.com/office/officeart/2005/8/layout/matrix1"/>
    <dgm:cxn modelId="{1BA107C8-B4AB-4F56-8D32-31A111F8AEB5}" srcId="{46CCF2D5-B359-4014-8268-BD4A4DEB8F16}" destId="{1FC1689F-E1DF-4FBF-A202-BD237B321E01}" srcOrd="2" destOrd="0" parTransId="{FBCC5635-7072-47BE-8120-7F398CE07C74}" sibTransId="{A4443597-2AA1-484E-9EC1-549DB0600C44}"/>
    <dgm:cxn modelId="{E3848FAE-D765-4669-972F-D7ADDFDD6845}" type="presOf" srcId="{D8555082-7B44-4319-A25D-C2E507660BB9}" destId="{6E041E73-B7EF-4AAC-A6E3-BD25C9170EA0}" srcOrd="1" destOrd="0" presId="urn:microsoft.com/office/officeart/2005/8/layout/matrix1"/>
    <dgm:cxn modelId="{ED676722-6D53-4148-A533-68304E8F3609}" srcId="{46CCF2D5-B359-4014-8268-BD4A4DEB8F16}" destId="{4C753D83-93FD-4B79-A247-41941D173150}" srcOrd="1" destOrd="0" parTransId="{99799569-8085-4F78-92EC-302E03DA0CBA}" sibTransId="{91063996-376D-40B9-BA92-EF7488A7810F}"/>
    <dgm:cxn modelId="{09D78A45-C368-4F32-B80F-4EF734D51DAE}" type="presOf" srcId="{DE19CF60-2BAE-44A3-86EF-C699AAD1AAA0}" destId="{A0B983A4-F14F-4587-8296-91E9C6076880}" srcOrd="1" destOrd="0" presId="urn:microsoft.com/office/officeart/2005/8/layout/matrix1"/>
    <dgm:cxn modelId="{061A9DC8-EB1D-4596-B8B8-94E32D501C80}" type="presOf" srcId="{46CCF2D5-B359-4014-8268-BD4A4DEB8F16}" destId="{F611D728-3E01-4717-83DD-76375E4E77A2}" srcOrd="0" destOrd="0" presId="urn:microsoft.com/office/officeart/2005/8/layout/matrix1"/>
    <dgm:cxn modelId="{819D1532-150C-4648-86D2-4A66F645526F}" srcId="{D8641D72-99C6-4F40-833D-7276887AD155}" destId="{46CCF2D5-B359-4014-8268-BD4A4DEB8F16}" srcOrd="0" destOrd="0" parTransId="{7D3F3698-6F5B-43F1-B847-9B778F29A647}" sibTransId="{019FE350-D012-4515-9A5A-7D3C4684690B}"/>
    <dgm:cxn modelId="{8D4CFA9A-C347-4DF9-B940-05DAF9647784}" type="presOf" srcId="{1FC1689F-E1DF-4FBF-A202-BD237B321E01}" destId="{D6A2452D-DEBE-4E53-B59C-2BD6D9C87EDB}" srcOrd="1" destOrd="0" presId="urn:microsoft.com/office/officeart/2005/8/layout/matrix1"/>
    <dgm:cxn modelId="{98A383AC-9D94-4B43-AEA6-22EB76DDA88C}" type="presOf" srcId="{4C753D83-93FD-4B79-A247-41941D173150}" destId="{434EC5F2-66E1-4DC7-B374-1A2BBE1ABDEE}" srcOrd="0" destOrd="0" presId="urn:microsoft.com/office/officeart/2005/8/layout/matrix1"/>
    <dgm:cxn modelId="{B22989EB-55B0-4DC4-8509-F9649BB3C856}" type="presOf" srcId="{D8555082-7B44-4319-A25D-C2E507660BB9}" destId="{87FB97C5-627B-44F2-A3CB-8296349E6877}" srcOrd="0" destOrd="0" presId="urn:microsoft.com/office/officeart/2005/8/layout/matrix1"/>
    <dgm:cxn modelId="{5576834B-7157-4FB0-B774-2CF2D6E5EE13}" srcId="{46CCF2D5-B359-4014-8268-BD4A4DEB8F16}" destId="{D8555082-7B44-4319-A25D-C2E507660BB9}" srcOrd="3" destOrd="0" parTransId="{2E5F370D-602A-491F-9783-F635E191C67F}" sibTransId="{A4AA9FDE-D223-41CB-A5AC-6BD74AC370A6}"/>
    <dgm:cxn modelId="{45AE4928-B48B-465F-B8DB-B609A051BE68}" type="presOf" srcId="{D8641D72-99C6-4F40-833D-7276887AD155}" destId="{BD0C7650-64E1-43A5-B567-A8DFFC1E9B94}" srcOrd="0" destOrd="0" presId="urn:microsoft.com/office/officeart/2005/8/layout/matrix1"/>
    <dgm:cxn modelId="{EFFB9EE7-7CF9-4F26-A5D5-033FEE515532}" type="presOf" srcId="{4C753D83-93FD-4B79-A247-41941D173150}" destId="{5333866B-C8BF-4BB3-BC39-16BFD8B35876}" srcOrd="1" destOrd="0" presId="urn:microsoft.com/office/officeart/2005/8/layout/matrix1"/>
    <dgm:cxn modelId="{0D7F656A-668F-41E5-B496-0261CC87552B}" type="presParOf" srcId="{BD0C7650-64E1-43A5-B567-A8DFFC1E9B94}" destId="{32DA3912-C3EE-4716-A7A2-293E6D40EC17}" srcOrd="0" destOrd="0" presId="urn:microsoft.com/office/officeart/2005/8/layout/matrix1"/>
    <dgm:cxn modelId="{AE520AD8-8CFA-4099-B9AA-1B7480600FB2}" type="presParOf" srcId="{32DA3912-C3EE-4716-A7A2-293E6D40EC17}" destId="{858A0FAD-F07B-4FB1-9AE8-4497CD902995}" srcOrd="0" destOrd="0" presId="urn:microsoft.com/office/officeart/2005/8/layout/matrix1"/>
    <dgm:cxn modelId="{C88D81D1-0ED2-4DF1-88C2-1BFACEA51FB7}" type="presParOf" srcId="{32DA3912-C3EE-4716-A7A2-293E6D40EC17}" destId="{A0B983A4-F14F-4587-8296-91E9C6076880}" srcOrd="1" destOrd="0" presId="urn:microsoft.com/office/officeart/2005/8/layout/matrix1"/>
    <dgm:cxn modelId="{B6E69A19-B529-4E66-A0AA-3AE734A1334B}" type="presParOf" srcId="{32DA3912-C3EE-4716-A7A2-293E6D40EC17}" destId="{434EC5F2-66E1-4DC7-B374-1A2BBE1ABDEE}" srcOrd="2" destOrd="0" presId="urn:microsoft.com/office/officeart/2005/8/layout/matrix1"/>
    <dgm:cxn modelId="{5FFF4088-5E8F-4F3E-9F98-B3F94124439C}" type="presParOf" srcId="{32DA3912-C3EE-4716-A7A2-293E6D40EC17}" destId="{5333866B-C8BF-4BB3-BC39-16BFD8B35876}" srcOrd="3" destOrd="0" presId="urn:microsoft.com/office/officeart/2005/8/layout/matrix1"/>
    <dgm:cxn modelId="{80EE182E-024C-48D4-836A-7100547A841E}" type="presParOf" srcId="{32DA3912-C3EE-4716-A7A2-293E6D40EC17}" destId="{5C096E88-04EF-4DC0-85CB-75D371643BFA}" srcOrd="4" destOrd="0" presId="urn:microsoft.com/office/officeart/2005/8/layout/matrix1"/>
    <dgm:cxn modelId="{70D4D9A2-4963-4994-B4CF-C633B626A9F5}" type="presParOf" srcId="{32DA3912-C3EE-4716-A7A2-293E6D40EC17}" destId="{D6A2452D-DEBE-4E53-B59C-2BD6D9C87EDB}" srcOrd="5" destOrd="0" presId="urn:microsoft.com/office/officeart/2005/8/layout/matrix1"/>
    <dgm:cxn modelId="{9A945904-4614-4E12-9CDD-AA064572B794}" type="presParOf" srcId="{32DA3912-C3EE-4716-A7A2-293E6D40EC17}" destId="{87FB97C5-627B-44F2-A3CB-8296349E6877}" srcOrd="6" destOrd="0" presId="urn:microsoft.com/office/officeart/2005/8/layout/matrix1"/>
    <dgm:cxn modelId="{EDD11ECF-692C-4EBC-A79D-28823523F0D5}" type="presParOf" srcId="{32DA3912-C3EE-4716-A7A2-293E6D40EC17}" destId="{6E041E73-B7EF-4AAC-A6E3-BD25C9170EA0}" srcOrd="7" destOrd="0" presId="urn:microsoft.com/office/officeart/2005/8/layout/matrix1"/>
    <dgm:cxn modelId="{201B189D-5476-4EDC-9394-626DE3A91668}" type="presParOf" srcId="{BD0C7650-64E1-43A5-B567-A8DFFC1E9B94}" destId="{F611D728-3E01-4717-83DD-76375E4E77A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E14B2-01D3-42EE-9086-9CF90476BD35}">
      <dsp:nvSpPr>
        <dsp:cNvPr id="0" name=""/>
        <dsp:cNvSpPr/>
      </dsp:nvSpPr>
      <dsp:spPr>
        <a:xfrm>
          <a:off x="398472" y="0"/>
          <a:ext cx="5875852" cy="3696411"/>
        </a:xfrm>
        <a:prstGeom prst="rightArrow">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572FAD8-0BF0-432B-B175-FC6635A2FAE5}">
      <dsp:nvSpPr>
        <dsp:cNvPr id="0" name=""/>
        <dsp:cNvSpPr/>
      </dsp:nvSpPr>
      <dsp:spPr>
        <a:xfrm>
          <a:off x="0" y="1108923"/>
          <a:ext cx="1970902" cy="1478564"/>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50800" dist="38100" dir="8100000" algn="t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i-FI" sz="1800" kern="1200" dirty="0" smtClean="0">
              <a:latin typeface="Arial" panose="020B0604020202020204" pitchFamily="34" charset="0"/>
              <a:cs typeface="Arial" panose="020B0604020202020204" pitchFamily="34" charset="0"/>
            </a:rPr>
            <a:t>Sähköinen haku</a:t>
          </a:r>
        </a:p>
        <a:p>
          <a:pPr lvl="0" algn="ctr" defTabSz="800100">
            <a:lnSpc>
              <a:spcPct val="90000"/>
            </a:lnSpc>
            <a:spcBef>
              <a:spcPct val="0"/>
            </a:spcBef>
            <a:spcAft>
              <a:spcPct val="35000"/>
            </a:spcAft>
          </a:pPr>
          <a:r>
            <a:rPr lang="fi-FI" sz="1800" kern="1200" dirty="0" smtClean="0">
              <a:latin typeface="Arial" panose="020B0604020202020204" pitchFamily="34" charset="0"/>
              <a:cs typeface="Arial" panose="020B0604020202020204" pitchFamily="34" charset="0"/>
            </a:rPr>
            <a:t>Opintopolku</a:t>
          </a:r>
          <a:endParaRPr lang="fi-FI" sz="1800" kern="1200" dirty="0">
            <a:latin typeface="Arial" panose="020B0604020202020204" pitchFamily="34" charset="0"/>
            <a:cs typeface="Arial" panose="020B0604020202020204" pitchFamily="34" charset="0"/>
          </a:endParaRPr>
        </a:p>
      </dsp:txBody>
      <dsp:txXfrm>
        <a:off x="72178" y="1181101"/>
        <a:ext cx="1826546" cy="1334208"/>
      </dsp:txXfrm>
    </dsp:sp>
    <dsp:sp modelId="{3662CD8B-DE46-41A9-B7BD-F325B250AFE6}">
      <dsp:nvSpPr>
        <dsp:cNvPr id="0" name=""/>
        <dsp:cNvSpPr/>
      </dsp:nvSpPr>
      <dsp:spPr>
        <a:xfrm>
          <a:off x="2230186" y="1108923"/>
          <a:ext cx="1723081" cy="1478564"/>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50800" dist="38100" dir="8100000" algn="t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i-FI" sz="1800" b="1" kern="1200" dirty="0" smtClean="0">
              <a:latin typeface="Arial" panose="020B0604020202020204" pitchFamily="34" charset="0"/>
              <a:cs typeface="Arial" panose="020B0604020202020204" pitchFamily="34" charset="0"/>
            </a:rPr>
            <a:t>I VAKAVA-koe</a:t>
          </a:r>
          <a:endParaRPr lang="fi-FI" sz="1800" b="1" kern="1200" dirty="0">
            <a:latin typeface="Arial" panose="020B0604020202020204" pitchFamily="34" charset="0"/>
            <a:cs typeface="Arial" panose="020B0604020202020204" pitchFamily="34" charset="0"/>
          </a:endParaRPr>
        </a:p>
      </dsp:txBody>
      <dsp:txXfrm>
        <a:off x="2302364" y="1181101"/>
        <a:ext cx="1578725" cy="1334208"/>
      </dsp:txXfrm>
    </dsp:sp>
    <dsp:sp modelId="{4D05A865-AAEC-4032-92E0-929DE7F41583}">
      <dsp:nvSpPr>
        <dsp:cNvPr id="0" name=""/>
        <dsp:cNvSpPr/>
      </dsp:nvSpPr>
      <dsp:spPr>
        <a:xfrm>
          <a:off x="4212160" y="1108923"/>
          <a:ext cx="2700215" cy="1478564"/>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50800" dist="38100" dir="8100000" algn="t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i-FI" sz="1800" b="1" kern="1200" dirty="0" smtClean="0">
              <a:latin typeface="Arial" panose="020B0604020202020204" pitchFamily="34" charset="0"/>
              <a:cs typeface="Arial" panose="020B0604020202020204" pitchFamily="34" charset="0"/>
            </a:rPr>
            <a:t>II Soveltuvuuskoe</a:t>
          </a:r>
          <a:endParaRPr lang="fi-FI" sz="1800" b="1" kern="1200" dirty="0">
            <a:latin typeface="Arial" panose="020B0604020202020204" pitchFamily="34" charset="0"/>
            <a:cs typeface="Arial" panose="020B0604020202020204" pitchFamily="34" charset="0"/>
          </a:endParaRPr>
        </a:p>
      </dsp:txBody>
      <dsp:txXfrm>
        <a:off x="4284338" y="1181101"/>
        <a:ext cx="2555859" cy="13342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79360-F129-4A2E-9EB6-822D7784E2AA}">
      <dsp:nvSpPr>
        <dsp:cNvPr id="0" name=""/>
        <dsp:cNvSpPr/>
      </dsp:nvSpPr>
      <dsp:spPr>
        <a:xfrm>
          <a:off x="0" y="0"/>
          <a:ext cx="7328485" cy="153910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i-FI" sz="2800" b="1" kern="1200" dirty="0" smtClean="0">
              <a:solidFill>
                <a:srgbClr val="3333CC"/>
              </a:solidFill>
              <a:latin typeface="Helvetica"/>
            </a:rPr>
            <a:t>OH1:</a:t>
          </a:r>
          <a:r>
            <a:rPr lang="fi-FI" sz="2800" b="1" kern="1200" dirty="0" smtClean="0">
              <a:solidFill>
                <a:srgbClr val="0066FF"/>
              </a:solidFill>
              <a:latin typeface="Calibri" panose="020F0502020204030204" pitchFamily="34" charset="0"/>
              <a:ea typeface="Arial" charset="0"/>
              <a:cs typeface="Calibri" panose="020F0502020204030204" pitchFamily="34" charset="0"/>
            </a:rPr>
            <a:t> </a:t>
          </a:r>
          <a:r>
            <a:rPr lang="fi-FI" sz="2800" b="1" kern="1200" dirty="0" smtClean="0">
              <a:latin typeface="Calibri" panose="020F0502020204030204" pitchFamily="34" charset="0"/>
              <a:ea typeface="Arial" charset="0"/>
              <a:cs typeface="Calibri" panose="020F0502020204030204" pitchFamily="34" charset="0"/>
            </a:rPr>
            <a:t>Opettajan osaamisen mallin kehittäminen</a:t>
          </a:r>
          <a:endParaRPr lang="fi-FI" sz="2800" kern="1200" dirty="0">
            <a:latin typeface="Calibri" panose="020F0502020204030204" pitchFamily="34" charset="0"/>
            <a:cs typeface="Calibri" panose="020F0502020204030204" pitchFamily="34" charset="0"/>
          </a:endParaRPr>
        </a:p>
      </dsp:txBody>
      <dsp:txXfrm>
        <a:off x="1619607" y="0"/>
        <a:ext cx="5708877" cy="1539107"/>
      </dsp:txXfrm>
    </dsp:sp>
    <dsp:sp modelId="{55BE43DC-32F8-4BD2-BE15-AF0336626EA5}">
      <dsp:nvSpPr>
        <dsp:cNvPr id="0" name=""/>
        <dsp:cNvSpPr/>
      </dsp:nvSpPr>
      <dsp:spPr>
        <a:xfrm>
          <a:off x="184221" y="153910"/>
          <a:ext cx="1405075" cy="123128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4A128C-45AC-486B-AF6E-4CA4A130466F}">
      <dsp:nvSpPr>
        <dsp:cNvPr id="0" name=""/>
        <dsp:cNvSpPr/>
      </dsp:nvSpPr>
      <dsp:spPr>
        <a:xfrm>
          <a:off x="0" y="1710102"/>
          <a:ext cx="7328485" cy="153910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i-FI" sz="2800" b="1" kern="1200" dirty="0" smtClean="0">
              <a:solidFill>
                <a:srgbClr val="3333CC"/>
              </a:solidFill>
              <a:latin typeface="Helvetica"/>
            </a:rPr>
            <a:t>OH2:</a:t>
          </a:r>
          <a:r>
            <a:rPr lang="fi-FI" sz="2800" b="1" kern="1200" dirty="0" smtClean="0">
              <a:solidFill>
                <a:schemeClr val="accent6">
                  <a:lumMod val="60000"/>
                  <a:lumOff val="40000"/>
                </a:schemeClr>
              </a:solidFill>
              <a:latin typeface="Calibri" panose="020F0502020204030204" pitchFamily="34" charset="0"/>
              <a:ea typeface="Arial" charset="0"/>
              <a:cs typeface="Calibri" panose="020F0502020204030204" pitchFamily="34" charset="0"/>
            </a:rPr>
            <a:t> </a:t>
          </a:r>
          <a:r>
            <a:rPr lang="fi-FI" sz="2800" b="1" kern="1200" dirty="0" smtClean="0">
              <a:latin typeface="Calibri" panose="020F0502020204030204" pitchFamily="34" charset="0"/>
              <a:ea typeface="Arial" charset="0"/>
              <a:cs typeface="Calibri" panose="020F0502020204030204" pitchFamily="34" charset="0"/>
            </a:rPr>
            <a:t>Opiskelijavalintamallien kehittäminen ja kokeileminen </a:t>
          </a:r>
          <a:r>
            <a:rPr lang="fi-FI" sz="1800" b="1" kern="1200" dirty="0" smtClean="0">
              <a:latin typeface="Calibri" panose="020F0502020204030204" pitchFamily="34" charset="0"/>
              <a:ea typeface="Arial" charset="0"/>
              <a:cs typeface="Calibri" panose="020F0502020204030204" pitchFamily="34" charset="0"/>
            </a:rPr>
            <a:t>(tavoitteena opettajankoulutuksen yhtenäinen opiskelijavalinta 2020)</a:t>
          </a:r>
        </a:p>
      </dsp:txBody>
      <dsp:txXfrm>
        <a:off x="1619607" y="1710102"/>
        <a:ext cx="5708877" cy="1539107"/>
      </dsp:txXfrm>
    </dsp:sp>
    <dsp:sp modelId="{CC0A0333-AD17-4935-B9C6-56629A071286}">
      <dsp:nvSpPr>
        <dsp:cNvPr id="0" name=""/>
        <dsp:cNvSpPr/>
      </dsp:nvSpPr>
      <dsp:spPr>
        <a:xfrm>
          <a:off x="184221" y="1846929"/>
          <a:ext cx="1405075" cy="123128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 r="-4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1D8545-D6FB-4320-9971-4374717C6570}">
      <dsp:nvSpPr>
        <dsp:cNvPr id="0" name=""/>
        <dsp:cNvSpPr/>
      </dsp:nvSpPr>
      <dsp:spPr>
        <a:xfrm>
          <a:off x="0" y="3386036"/>
          <a:ext cx="7328485" cy="153910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i-FI" sz="2800" b="1" kern="1200" dirty="0" smtClean="0">
              <a:solidFill>
                <a:srgbClr val="3333CC"/>
              </a:solidFill>
              <a:latin typeface="Helvetica"/>
            </a:rPr>
            <a:t>OH3:</a:t>
          </a:r>
          <a:r>
            <a:rPr lang="fi-FI" sz="2800" b="1" kern="1200" dirty="0" smtClean="0">
              <a:solidFill>
                <a:srgbClr val="0066FF"/>
              </a:solidFill>
              <a:latin typeface="Calibri" panose="020F0502020204030204" pitchFamily="34" charset="0"/>
              <a:ea typeface="Arial" charset="0"/>
              <a:cs typeface="Calibri" panose="020F0502020204030204" pitchFamily="34" charset="0"/>
            </a:rPr>
            <a:t> </a:t>
          </a:r>
          <a:r>
            <a:rPr lang="fi-FI" sz="2800" b="1" kern="1200" dirty="0" smtClean="0">
              <a:latin typeface="Calibri" panose="020F0502020204030204" pitchFamily="34" charset="0"/>
              <a:ea typeface="Arial" charset="0"/>
              <a:cs typeface="Calibri" panose="020F0502020204030204" pitchFamily="34" charset="0"/>
            </a:rPr>
            <a:t>Seurantamallin luominen ja vakiinnuttaminen</a:t>
          </a:r>
          <a:endParaRPr lang="fi-FI" sz="2800" kern="1200" dirty="0">
            <a:latin typeface="Calibri" panose="020F0502020204030204" pitchFamily="34" charset="0"/>
            <a:cs typeface="Calibri" panose="020F0502020204030204" pitchFamily="34" charset="0"/>
          </a:endParaRPr>
        </a:p>
      </dsp:txBody>
      <dsp:txXfrm>
        <a:off x="1619607" y="3386036"/>
        <a:ext cx="5708877" cy="1539107"/>
      </dsp:txXfrm>
    </dsp:sp>
    <dsp:sp modelId="{AEC92895-BD47-4953-8B49-1BB636E3EDD8}">
      <dsp:nvSpPr>
        <dsp:cNvPr id="0" name=""/>
        <dsp:cNvSpPr/>
      </dsp:nvSpPr>
      <dsp:spPr>
        <a:xfrm>
          <a:off x="184221" y="3539947"/>
          <a:ext cx="1405075" cy="123128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F205D-C850-487E-AA58-E60EC0834C10}">
      <dsp:nvSpPr>
        <dsp:cNvPr id="0" name=""/>
        <dsp:cNvSpPr/>
      </dsp:nvSpPr>
      <dsp:spPr>
        <a:xfrm>
          <a:off x="0" y="1439986"/>
          <a:ext cx="8594833" cy="191998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6E9B60-AE3C-49F1-A3D8-1FE1B0196ADB}">
      <dsp:nvSpPr>
        <dsp:cNvPr id="0" name=""/>
        <dsp:cNvSpPr/>
      </dsp:nvSpPr>
      <dsp:spPr>
        <a:xfrm>
          <a:off x="2896" y="0"/>
          <a:ext cx="1794920" cy="1919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fi-FI" sz="1500" b="1" kern="1200" dirty="0" smtClean="0"/>
            <a:t>2017</a:t>
          </a:r>
          <a:r>
            <a:rPr lang="fi-FI" sz="1500" kern="1200" dirty="0" smtClean="0"/>
            <a:t> JY/</a:t>
          </a:r>
          <a:r>
            <a:rPr lang="fi-FI" sz="1500" kern="1200" dirty="0" err="1" smtClean="0"/>
            <a:t>Pysäkkihaastat-telu</a:t>
          </a:r>
          <a:r>
            <a:rPr lang="fi-FI" sz="1500" kern="1200" dirty="0" smtClean="0"/>
            <a:t> (Luoko)</a:t>
          </a:r>
          <a:endParaRPr lang="fi-FI" sz="1500" kern="1200" dirty="0"/>
        </a:p>
      </dsp:txBody>
      <dsp:txXfrm>
        <a:off x="2896" y="0"/>
        <a:ext cx="1794920" cy="1919981"/>
      </dsp:txXfrm>
    </dsp:sp>
    <dsp:sp modelId="{9AB16BB7-6F53-4600-8279-EED00498057E}">
      <dsp:nvSpPr>
        <dsp:cNvPr id="0" name=""/>
        <dsp:cNvSpPr/>
      </dsp:nvSpPr>
      <dsp:spPr>
        <a:xfrm>
          <a:off x="660358" y="2159979"/>
          <a:ext cx="479995" cy="4799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018E1-CE42-4EDA-8EA6-AA114C44DB2A}">
      <dsp:nvSpPr>
        <dsp:cNvPr id="0" name=""/>
        <dsp:cNvSpPr/>
      </dsp:nvSpPr>
      <dsp:spPr>
        <a:xfrm>
          <a:off x="1842952" y="2879972"/>
          <a:ext cx="1937141" cy="1919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fi-FI" sz="1500" b="1" kern="1200" dirty="0" smtClean="0"/>
            <a:t>2018</a:t>
          </a:r>
        </a:p>
        <a:p>
          <a:pPr lvl="0" algn="ctr" defTabSz="666750">
            <a:lnSpc>
              <a:spcPct val="90000"/>
            </a:lnSpc>
            <a:spcBef>
              <a:spcPct val="0"/>
            </a:spcBef>
            <a:spcAft>
              <a:spcPct val="35000"/>
            </a:spcAft>
          </a:pPr>
          <a:r>
            <a:rPr lang="fi-FI" sz="1500" kern="1200" dirty="0" smtClean="0"/>
            <a:t>JY/</a:t>
          </a:r>
          <a:r>
            <a:rPr lang="fi-FI" sz="1500" kern="1200" dirty="0" err="1" smtClean="0"/>
            <a:t>Pysäkkihaastat-telun</a:t>
          </a:r>
          <a:r>
            <a:rPr lang="fi-FI" sz="1500" kern="1200" dirty="0" smtClean="0"/>
            <a:t> kehittäminen</a:t>
          </a:r>
        </a:p>
        <a:p>
          <a:pPr lvl="0" algn="ctr" defTabSz="666750">
            <a:lnSpc>
              <a:spcPct val="90000"/>
            </a:lnSpc>
            <a:spcBef>
              <a:spcPct val="0"/>
            </a:spcBef>
            <a:spcAft>
              <a:spcPct val="35000"/>
            </a:spcAft>
          </a:pPr>
          <a:r>
            <a:rPr lang="fi-FI" sz="1500" kern="1200" dirty="0" smtClean="0"/>
            <a:t>JY/Yhteinen soveltuvuuskoe (</a:t>
          </a:r>
          <a:r>
            <a:rPr lang="fi-FI" sz="1500" kern="1200" dirty="0" err="1" smtClean="0"/>
            <a:t>Luoko+Erkka</a:t>
          </a:r>
          <a:r>
            <a:rPr lang="fi-FI" sz="1500" kern="1200" dirty="0" smtClean="0"/>
            <a:t>)</a:t>
          </a:r>
        </a:p>
        <a:p>
          <a:pPr lvl="0" algn="ctr" defTabSz="666750">
            <a:lnSpc>
              <a:spcPct val="90000"/>
            </a:lnSpc>
            <a:spcBef>
              <a:spcPct val="0"/>
            </a:spcBef>
            <a:spcAft>
              <a:spcPct val="35000"/>
            </a:spcAft>
          </a:pPr>
          <a:r>
            <a:rPr lang="fi-FI" sz="1500" kern="1200" dirty="0" smtClean="0"/>
            <a:t>UEF: yhteinen soveltuvuuskoe</a:t>
          </a:r>
          <a:endParaRPr lang="fi-FI" sz="1500" kern="1200" dirty="0"/>
        </a:p>
      </dsp:txBody>
      <dsp:txXfrm>
        <a:off x="1842952" y="2879972"/>
        <a:ext cx="1937141" cy="1919981"/>
      </dsp:txXfrm>
    </dsp:sp>
    <dsp:sp modelId="{33F306AF-15BC-4628-A462-4253B4E83F3D}">
      <dsp:nvSpPr>
        <dsp:cNvPr id="0" name=""/>
        <dsp:cNvSpPr/>
      </dsp:nvSpPr>
      <dsp:spPr>
        <a:xfrm>
          <a:off x="2571525" y="2159979"/>
          <a:ext cx="479995" cy="4799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52DFC4-C699-48E4-85A8-09354627F072}">
      <dsp:nvSpPr>
        <dsp:cNvPr id="0" name=""/>
        <dsp:cNvSpPr/>
      </dsp:nvSpPr>
      <dsp:spPr>
        <a:xfrm>
          <a:off x="3825229" y="197258"/>
          <a:ext cx="2136911" cy="1919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fi-FI" sz="1500" b="1" kern="1200" dirty="0" smtClean="0"/>
            <a:t>2019</a:t>
          </a:r>
        </a:p>
        <a:p>
          <a:pPr lvl="0" algn="ctr" defTabSz="666750">
            <a:lnSpc>
              <a:spcPct val="90000"/>
            </a:lnSpc>
            <a:spcBef>
              <a:spcPct val="0"/>
            </a:spcBef>
            <a:spcAft>
              <a:spcPct val="35000"/>
            </a:spcAft>
          </a:pPr>
          <a:r>
            <a:rPr lang="fi-FI" sz="1500" kern="1200" dirty="0" smtClean="0"/>
            <a:t> UEF ja HKI: Yhteinen soveltuvuuskoe (pysäkkihaastattelu) Yhteisvalinta</a:t>
          </a:r>
        </a:p>
        <a:p>
          <a:pPr lvl="0" algn="ctr" defTabSz="666750">
            <a:lnSpc>
              <a:spcPct val="90000"/>
            </a:lnSpc>
            <a:spcBef>
              <a:spcPct val="0"/>
            </a:spcBef>
            <a:spcAft>
              <a:spcPct val="35000"/>
            </a:spcAft>
          </a:pPr>
          <a:r>
            <a:rPr lang="fi-FI" sz="1500" kern="1200" dirty="0" smtClean="0"/>
            <a:t>JY/Pysäkkihaastattelu (</a:t>
          </a:r>
          <a:r>
            <a:rPr lang="fi-FI" sz="1500" kern="1200" dirty="0" err="1" smtClean="0"/>
            <a:t>Aiko</a:t>
          </a:r>
          <a:r>
            <a:rPr lang="fi-FI" sz="1500" kern="1200" dirty="0" smtClean="0"/>
            <a:t>)</a:t>
          </a:r>
          <a:endParaRPr lang="fi-FI" sz="1500" kern="1200" dirty="0"/>
        </a:p>
      </dsp:txBody>
      <dsp:txXfrm>
        <a:off x="3825229" y="197258"/>
        <a:ext cx="2136911" cy="1919981"/>
      </dsp:txXfrm>
    </dsp:sp>
    <dsp:sp modelId="{D485806F-5CDE-4E51-A77D-37315B1D1043}">
      <dsp:nvSpPr>
        <dsp:cNvPr id="0" name=""/>
        <dsp:cNvSpPr/>
      </dsp:nvSpPr>
      <dsp:spPr>
        <a:xfrm>
          <a:off x="4653687" y="2159979"/>
          <a:ext cx="479995" cy="4799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92D3D9-B904-4DD7-B52F-2BACB8DB51C7}">
      <dsp:nvSpPr>
        <dsp:cNvPr id="0" name=""/>
        <dsp:cNvSpPr/>
      </dsp:nvSpPr>
      <dsp:spPr>
        <a:xfrm>
          <a:off x="6052168" y="2879972"/>
          <a:ext cx="1725176" cy="1919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fi-FI" sz="1500" b="1" kern="1200" dirty="0" smtClean="0">
              <a:solidFill>
                <a:srgbClr val="FF0000"/>
              </a:solidFill>
            </a:rPr>
            <a:t>2020: Opettajankoulu-</a:t>
          </a:r>
          <a:r>
            <a:rPr lang="fi-FI" sz="1500" b="1" kern="1200" dirty="0" err="1" smtClean="0">
              <a:solidFill>
                <a:srgbClr val="FF0000"/>
              </a:solidFill>
            </a:rPr>
            <a:t>tuksen</a:t>
          </a:r>
          <a:r>
            <a:rPr lang="fi-FI" sz="1500" b="1" kern="1200" dirty="0" smtClean="0">
              <a:solidFill>
                <a:srgbClr val="FF0000"/>
              </a:solidFill>
            </a:rPr>
            <a:t> yhteiset valinnat</a:t>
          </a:r>
          <a:endParaRPr lang="fi-FI" sz="1500" b="1" kern="1200" dirty="0">
            <a:solidFill>
              <a:srgbClr val="FF0000"/>
            </a:solidFill>
          </a:endParaRPr>
        </a:p>
      </dsp:txBody>
      <dsp:txXfrm>
        <a:off x="6052168" y="2879972"/>
        <a:ext cx="1725176" cy="1919981"/>
      </dsp:txXfrm>
    </dsp:sp>
    <dsp:sp modelId="{96565B12-469B-4093-A856-04A8D1B754CF}">
      <dsp:nvSpPr>
        <dsp:cNvPr id="0" name=""/>
        <dsp:cNvSpPr/>
      </dsp:nvSpPr>
      <dsp:spPr>
        <a:xfrm>
          <a:off x="6629867" y="2159979"/>
          <a:ext cx="479995" cy="4799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79360-F129-4A2E-9EB6-822D7784E2AA}">
      <dsp:nvSpPr>
        <dsp:cNvPr id="0" name=""/>
        <dsp:cNvSpPr/>
      </dsp:nvSpPr>
      <dsp:spPr>
        <a:xfrm>
          <a:off x="0" y="0"/>
          <a:ext cx="7328485" cy="153910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i-FI" sz="2800" b="1" kern="1200" dirty="0" smtClean="0">
              <a:solidFill>
                <a:srgbClr val="3333CC"/>
              </a:solidFill>
              <a:latin typeface="Helvetica"/>
            </a:rPr>
            <a:t>OH1:</a:t>
          </a:r>
          <a:r>
            <a:rPr lang="fi-FI" sz="2800" b="1" kern="1200" dirty="0" smtClean="0">
              <a:solidFill>
                <a:srgbClr val="0066FF"/>
              </a:solidFill>
              <a:latin typeface="Calibri" panose="020F0502020204030204" pitchFamily="34" charset="0"/>
              <a:ea typeface="Arial" charset="0"/>
              <a:cs typeface="Calibri" panose="020F0502020204030204" pitchFamily="34" charset="0"/>
            </a:rPr>
            <a:t> </a:t>
          </a:r>
          <a:r>
            <a:rPr lang="fi-FI" sz="2800" b="1" kern="1200" dirty="0" smtClean="0">
              <a:latin typeface="Calibri" panose="020F0502020204030204" pitchFamily="34" charset="0"/>
              <a:ea typeface="Arial" charset="0"/>
              <a:cs typeface="Calibri" panose="020F0502020204030204" pitchFamily="34" charset="0"/>
            </a:rPr>
            <a:t>Opettajan osaamisen mallin kehittäminen</a:t>
          </a:r>
          <a:endParaRPr lang="fi-FI" sz="2800" kern="1200" dirty="0">
            <a:latin typeface="Calibri" panose="020F0502020204030204" pitchFamily="34" charset="0"/>
            <a:cs typeface="Calibri" panose="020F0502020204030204" pitchFamily="34" charset="0"/>
          </a:endParaRPr>
        </a:p>
      </dsp:txBody>
      <dsp:txXfrm>
        <a:off x="1619607" y="0"/>
        <a:ext cx="5708877" cy="1539107"/>
      </dsp:txXfrm>
    </dsp:sp>
    <dsp:sp modelId="{55BE43DC-32F8-4BD2-BE15-AF0336626EA5}">
      <dsp:nvSpPr>
        <dsp:cNvPr id="0" name=""/>
        <dsp:cNvSpPr/>
      </dsp:nvSpPr>
      <dsp:spPr>
        <a:xfrm>
          <a:off x="184221" y="153910"/>
          <a:ext cx="1405075" cy="123128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4A128C-45AC-486B-AF6E-4CA4A130466F}">
      <dsp:nvSpPr>
        <dsp:cNvPr id="0" name=""/>
        <dsp:cNvSpPr/>
      </dsp:nvSpPr>
      <dsp:spPr>
        <a:xfrm>
          <a:off x="0" y="1710102"/>
          <a:ext cx="7328485" cy="153910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i-FI" sz="2800" b="1" kern="1200" dirty="0" smtClean="0">
              <a:solidFill>
                <a:srgbClr val="3333CC"/>
              </a:solidFill>
              <a:latin typeface="Helvetica"/>
            </a:rPr>
            <a:t>OH2:</a:t>
          </a:r>
          <a:r>
            <a:rPr lang="fi-FI" sz="2800" b="1" kern="1200" dirty="0" smtClean="0">
              <a:solidFill>
                <a:schemeClr val="accent6">
                  <a:lumMod val="60000"/>
                  <a:lumOff val="40000"/>
                </a:schemeClr>
              </a:solidFill>
              <a:latin typeface="Calibri" panose="020F0502020204030204" pitchFamily="34" charset="0"/>
              <a:ea typeface="Arial" charset="0"/>
              <a:cs typeface="Calibri" panose="020F0502020204030204" pitchFamily="34" charset="0"/>
            </a:rPr>
            <a:t> </a:t>
          </a:r>
          <a:r>
            <a:rPr lang="fi-FI" sz="2800" b="1" kern="1200" dirty="0" smtClean="0">
              <a:latin typeface="Calibri" panose="020F0502020204030204" pitchFamily="34" charset="0"/>
              <a:ea typeface="Arial" charset="0"/>
              <a:cs typeface="Calibri" panose="020F0502020204030204" pitchFamily="34" charset="0"/>
            </a:rPr>
            <a:t>Opiskelijavalintamallien kehittäminen ja kokeileminen </a:t>
          </a:r>
          <a:r>
            <a:rPr lang="fi-FI" sz="1800" b="1" kern="1200" dirty="0" smtClean="0">
              <a:latin typeface="Calibri" panose="020F0502020204030204" pitchFamily="34" charset="0"/>
              <a:ea typeface="Arial" charset="0"/>
              <a:cs typeface="Calibri" panose="020F0502020204030204" pitchFamily="34" charset="0"/>
            </a:rPr>
            <a:t>(tavoitteena opettajankoulutuksen yhtenäinen opiskelijavalinta 2020)</a:t>
          </a:r>
        </a:p>
      </dsp:txBody>
      <dsp:txXfrm>
        <a:off x="1619607" y="1710102"/>
        <a:ext cx="5708877" cy="1539107"/>
      </dsp:txXfrm>
    </dsp:sp>
    <dsp:sp modelId="{CC0A0333-AD17-4935-B9C6-56629A071286}">
      <dsp:nvSpPr>
        <dsp:cNvPr id="0" name=""/>
        <dsp:cNvSpPr/>
      </dsp:nvSpPr>
      <dsp:spPr>
        <a:xfrm>
          <a:off x="184221" y="1846929"/>
          <a:ext cx="1405075" cy="123128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 r="-4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1D8545-D6FB-4320-9971-4374717C6570}">
      <dsp:nvSpPr>
        <dsp:cNvPr id="0" name=""/>
        <dsp:cNvSpPr/>
      </dsp:nvSpPr>
      <dsp:spPr>
        <a:xfrm>
          <a:off x="0" y="3386036"/>
          <a:ext cx="7328485" cy="153910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i-FI" sz="2800" b="1" kern="1200" dirty="0" smtClean="0">
              <a:solidFill>
                <a:srgbClr val="3333CC"/>
              </a:solidFill>
              <a:latin typeface="Helvetica"/>
            </a:rPr>
            <a:t>OH3:</a:t>
          </a:r>
          <a:r>
            <a:rPr lang="fi-FI" sz="2800" b="1" kern="1200" dirty="0" smtClean="0">
              <a:solidFill>
                <a:srgbClr val="0066FF"/>
              </a:solidFill>
              <a:latin typeface="Calibri" panose="020F0502020204030204" pitchFamily="34" charset="0"/>
              <a:ea typeface="Arial" charset="0"/>
              <a:cs typeface="Calibri" panose="020F0502020204030204" pitchFamily="34" charset="0"/>
            </a:rPr>
            <a:t> </a:t>
          </a:r>
          <a:r>
            <a:rPr lang="fi-FI" sz="2800" b="1" kern="1200" dirty="0" smtClean="0">
              <a:latin typeface="Calibri" panose="020F0502020204030204" pitchFamily="34" charset="0"/>
              <a:ea typeface="Arial" charset="0"/>
              <a:cs typeface="Calibri" panose="020F0502020204030204" pitchFamily="34" charset="0"/>
            </a:rPr>
            <a:t>Seurantamallin luominen ja vakiinnuttaminen</a:t>
          </a:r>
          <a:endParaRPr lang="fi-FI" sz="2800" kern="1200" dirty="0">
            <a:latin typeface="Calibri" panose="020F0502020204030204" pitchFamily="34" charset="0"/>
            <a:cs typeface="Calibri" panose="020F0502020204030204" pitchFamily="34" charset="0"/>
          </a:endParaRPr>
        </a:p>
      </dsp:txBody>
      <dsp:txXfrm>
        <a:off x="1619607" y="3386036"/>
        <a:ext cx="5708877" cy="1539107"/>
      </dsp:txXfrm>
    </dsp:sp>
    <dsp:sp modelId="{AEC92895-BD47-4953-8B49-1BB636E3EDD8}">
      <dsp:nvSpPr>
        <dsp:cNvPr id="0" name=""/>
        <dsp:cNvSpPr/>
      </dsp:nvSpPr>
      <dsp:spPr>
        <a:xfrm>
          <a:off x="184221" y="3539947"/>
          <a:ext cx="1405075" cy="123128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A0FAD-F07B-4FB1-9AE8-4497CD902995}">
      <dsp:nvSpPr>
        <dsp:cNvPr id="0" name=""/>
        <dsp:cNvSpPr/>
      </dsp:nvSpPr>
      <dsp:spPr>
        <a:xfrm rot="16200000">
          <a:off x="508000" y="-508000"/>
          <a:ext cx="2032000" cy="3048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Planning and Preparation</a:t>
          </a:r>
          <a:endParaRPr lang="en-US" sz="3000" kern="1200" dirty="0"/>
        </a:p>
      </dsp:txBody>
      <dsp:txXfrm rot="5400000">
        <a:off x="0" y="0"/>
        <a:ext cx="3048000" cy="1524000"/>
      </dsp:txXfrm>
    </dsp:sp>
    <dsp:sp modelId="{434EC5F2-66E1-4DC7-B374-1A2BBE1ABDEE}">
      <dsp:nvSpPr>
        <dsp:cNvPr id="0" name=""/>
        <dsp:cNvSpPr/>
      </dsp:nvSpPr>
      <dsp:spPr>
        <a:xfrm>
          <a:off x="3048000" y="0"/>
          <a:ext cx="3048000" cy="2032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Classroom Environment</a:t>
          </a:r>
          <a:endParaRPr lang="en-US" sz="3000" kern="1200" dirty="0"/>
        </a:p>
      </dsp:txBody>
      <dsp:txXfrm>
        <a:off x="3048000" y="0"/>
        <a:ext cx="3048000" cy="1524000"/>
      </dsp:txXfrm>
    </dsp:sp>
    <dsp:sp modelId="{5C096E88-04EF-4DC0-85CB-75D371643BFA}">
      <dsp:nvSpPr>
        <dsp:cNvPr id="0" name=""/>
        <dsp:cNvSpPr/>
      </dsp:nvSpPr>
      <dsp:spPr>
        <a:xfrm rot="10800000">
          <a:off x="0" y="2032000"/>
          <a:ext cx="3048000" cy="2032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Professional responsibilities</a:t>
          </a:r>
          <a:endParaRPr lang="en-US" sz="3000" kern="1200" dirty="0"/>
        </a:p>
      </dsp:txBody>
      <dsp:txXfrm rot="10800000">
        <a:off x="0" y="2539999"/>
        <a:ext cx="3048000" cy="1524000"/>
      </dsp:txXfrm>
    </dsp:sp>
    <dsp:sp modelId="{87FB97C5-627B-44F2-A3CB-8296349E6877}">
      <dsp:nvSpPr>
        <dsp:cNvPr id="0" name=""/>
        <dsp:cNvSpPr/>
      </dsp:nvSpPr>
      <dsp:spPr>
        <a:xfrm rot="5400000">
          <a:off x="3556000" y="1523999"/>
          <a:ext cx="2032000" cy="3048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Instruction</a:t>
          </a:r>
          <a:endParaRPr lang="en-US" sz="3000" kern="1200" dirty="0"/>
        </a:p>
      </dsp:txBody>
      <dsp:txXfrm rot="-5400000">
        <a:off x="3048000" y="2539999"/>
        <a:ext cx="3048000" cy="1524000"/>
      </dsp:txXfrm>
    </dsp:sp>
    <dsp:sp modelId="{F611D728-3E01-4717-83DD-76375E4E77A2}">
      <dsp:nvSpPr>
        <dsp:cNvPr id="0" name=""/>
        <dsp:cNvSpPr/>
      </dsp:nvSpPr>
      <dsp:spPr>
        <a:xfrm>
          <a:off x="1697760" y="1523999"/>
          <a:ext cx="2700479" cy="10160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ts val="600"/>
            </a:spcAft>
          </a:pPr>
          <a:r>
            <a:rPr lang="en-US" sz="1800" kern="1200" dirty="0" smtClean="0"/>
            <a:t>The Framework For Teaching</a:t>
          </a:r>
        </a:p>
        <a:p>
          <a:pPr lvl="0" algn="ctr" defTabSz="800100">
            <a:lnSpc>
              <a:spcPct val="90000"/>
            </a:lnSpc>
            <a:spcBef>
              <a:spcPct val="0"/>
            </a:spcBef>
            <a:spcAft>
              <a:spcPts val="600"/>
            </a:spcAft>
          </a:pPr>
          <a:r>
            <a:rPr lang="en-US" sz="1800" kern="1200" dirty="0" smtClean="0"/>
            <a:t>Danielson, 1996</a:t>
          </a:r>
          <a:endParaRPr lang="en-US" sz="1800" kern="1200" dirty="0"/>
        </a:p>
      </dsp:txBody>
      <dsp:txXfrm>
        <a:off x="1747357" y="1573596"/>
        <a:ext cx="2601285" cy="91680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419FF4-F162-4DB2-9D56-1FC82A20F826}" type="datetimeFigureOut">
              <a:rPr lang="fi-FI" smtClean="0"/>
              <a:t>21.8.2018</a:t>
            </a:fld>
            <a:endParaRPr lang="fi-FI"/>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1B01B5-F0BA-4593-9B1A-B4056EC570AF}" type="slidenum">
              <a:rPr lang="fi-FI" smtClean="0"/>
              <a:t>‹#›</a:t>
            </a:fld>
            <a:endParaRPr lang="fi-FI"/>
          </a:p>
        </p:txBody>
      </p:sp>
    </p:spTree>
    <p:extLst>
      <p:ext uri="{BB962C8B-B14F-4D97-AF65-F5344CB8AC3E}">
        <p14:creationId xmlns:p14="http://schemas.microsoft.com/office/powerpoint/2010/main" val="2752737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871FD-B9DA-474B-A7F1-7AF27E140A6D}"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8605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BAA871FD-B9DA-474B-A7F1-7AF27E140A6D}" type="slidenum">
              <a:rPr lang="fi-FI" smtClean="0"/>
              <a:t>14</a:t>
            </a:fld>
            <a:endParaRPr lang="fi-FI"/>
          </a:p>
        </p:txBody>
      </p:sp>
    </p:spTree>
    <p:extLst>
      <p:ext uri="{BB962C8B-B14F-4D97-AF65-F5344CB8AC3E}">
        <p14:creationId xmlns:p14="http://schemas.microsoft.com/office/powerpoint/2010/main" val="3894423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A871FD-B9DA-474B-A7F1-7AF27E140A6D}"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840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A871FD-B9DA-474B-A7F1-7AF27E140A6D}"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6102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A871FD-B9DA-474B-A7F1-7AF27E140A6D}"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3192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A871FD-B9DA-474B-A7F1-7AF27E140A6D}"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2418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smtClean="0">
              <a:solidFill>
                <a:prstClr val="black"/>
              </a:solidFill>
              <a:latin typeface="+mn-lt"/>
            </a:endParaRPr>
          </a:p>
          <a:p>
            <a:endParaRPr lang="fi-FI"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A871FD-B9DA-474B-A7F1-7AF27E140A6D}"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0346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A871FD-B9DA-474B-A7F1-7AF27E140A6D}"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2427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11F71A-4787-45F6-BE7A-034800ABA7FC}"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95253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aseline="0" dirty="0" smtClean="0"/>
          </a:p>
        </p:txBody>
      </p:sp>
      <p:sp>
        <p:nvSpPr>
          <p:cNvPr id="4" name="Dian numeron paikkamerkki 3"/>
          <p:cNvSpPr>
            <a:spLocks noGrp="1"/>
          </p:cNvSpPr>
          <p:nvPr>
            <p:ph type="sldNum" sz="quarter" idx="10"/>
          </p:nvPr>
        </p:nvSpPr>
        <p:spPr/>
        <p:txBody>
          <a:bodyPr/>
          <a:lstStyle/>
          <a:p>
            <a:fld id="{CE1B01B5-F0BA-4593-9B1A-B4056EC570AF}" type="slidenum">
              <a:rPr lang="fi-FI" smtClean="0"/>
              <a:t>3</a:t>
            </a:fld>
            <a:endParaRPr lang="fi-FI"/>
          </a:p>
        </p:txBody>
      </p:sp>
    </p:spTree>
    <p:extLst>
      <p:ext uri="{BB962C8B-B14F-4D97-AF65-F5344CB8AC3E}">
        <p14:creationId xmlns:p14="http://schemas.microsoft.com/office/powerpoint/2010/main" val="2482815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CE1B01B5-F0BA-4593-9B1A-B4056EC570AF}" type="slidenum">
              <a:rPr lang="fi-FI" smtClean="0"/>
              <a:t>4</a:t>
            </a:fld>
            <a:endParaRPr lang="fi-FI"/>
          </a:p>
        </p:txBody>
      </p:sp>
    </p:spTree>
    <p:extLst>
      <p:ext uri="{BB962C8B-B14F-4D97-AF65-F5344CB8AC3E}">
        <p14:creationId xmlns:p14="http://schemas.microsoft.com/office/powerpoint/2010/main" val="509622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CE1B01B5-F0BA-4593-9B1A-B4056EC570AF}" type="slidenum">
              <a:rPr lang="fi-FI" smtClean="0"/>
              <a:t>6</a:t>
            </a:fld>
            <a:endParaRPr lang="fi-FI"/>
          </a:p>
        </p:txBody>
      </p:sp>
    </p:spTree>
    <p:extLst>
      <p:ext uri="{BB962C8B-B14F-4D97-AF65-F5344CB8AC3E}">
        <p14:creationId xmlns:p14="http://schemas.microsoft.com/office/powerpoint/2010/main" val="930255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CE1B01B5-F0BA-4593-9B1A-B4056EC570AF}" type="slidenum">
              <a:rPr lang="fi-FI" smtClean="0"/>
              <a:t>7</a:t>
            </a:fld>
            <a:endParaRPr lang="fi-FI"/>
          </a:p>
        </p:txBody>
      </p:sp>
    </p:spTree>
    <p:extLst>
      <p:ext uri="{BB962C8B-B14F-4D97-AF65-F5344CB8AC3E}">
        <p14:creationId xmlns:p14="http://schemas.microsoft.com/office/powerpoint/2010/main" val="3400594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CE1B01B5-F0BA-4593-9B1A-B4056EC570AF}" type="slidenum">
              <a:rPr lang="fi-FI" smtClean="0"/>
              <a:t>8</a:t>
            </a:fld>
            <a:endParaRPr lang="fi-FI"/>
          </a:p>
        </p:txBody>
      </p:sp>
    </p:spTree>
    <p:extLst>
      <p:ext uri="{BB962C8B-B14F-4D97-AF65-F5344CB8AC3E}">
        <p14:creationId xmlns:p14="http://schemas.microsoft.com/office/powerpoint/2010/main" val="1994012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CE1B01B5-F0BA-4593-9B1A-B4056EC570AF}" type="slidenum">
              <a:rPr lang="fi-FI" smtClean="0"/>
              <a:t>9</a:t>
            </a:fld>
            <a:endParaRPr lang="fi-FI"/>
          </a:p>
        </p:txBody>
      </p:sp>
    </p:spTree>
    <p:extLst>
      <p:ext uri="{BB962C8B-B14F-4D97-AF65-F5344CB8AC3E}">
        <p14:creationId xmlns:p14="http://schemas.microsoft.com/office/powerpoint/2010/main" val="3173995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11F71A-4787-45F6-BE7A-034800ABA7FC}"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45247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pic>
        <p:nvPicPr>
          <p:cNvPr id="18" name="Kuva 17" descr="_DSC692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28807" y="0"/>
            <a:ext cx="5315193" cy="6560858"/>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tsikko 1"/>
          <p:cNvSpPr>
            <a:spLocks noGrp="1"/>
          </p:cNvSpPr>
          <p:nvPr>
            <p:ph type="title"/>
          </p:nvPr>
        </p:nvSpPr>
        <p:spPr>
          <a:xfrm>
            <a:off x="457201" y="1516842"/>
            <a:ext cx="4741260" cy="1589105"/>
          </a:xfrm>
        </p:spPr>
        <p:txBody>
          <a:bodyPr>
            <a:normAutofit/>
          </a:bodyPr>
          <a:lstStyle>
            <a:lvl1pPr algn="l">
              <a:defRPr sz="3600" b="1">
                <a:solidFill>
                  <a:schemeClr val="tx2"/>
                </a:solidFill>
                <a:latin typeface="Helvetica" pitchFamily="34" charset="0"/>
                <a:cs typeface="Helvetica" pitchFamily="34" charset="0"/>
              </a:defRPr>
            </a:lvl1pPr>
          </a:lstStyle>
          <a:p>
            <a:r>
              <a:rPr lang="fi-FI" dirty="0" smtClean="0"/>
              <a:t>Muokkaa perustyylejä naps.</a:t>
            </a:r>
            <a:endParaRPr lang="fi-FI" dirty="0"/>
          </a:p>
        </p:txBody>
      </p:sp>
      <p:sp>
        <p:nvSpPr>
          <p:cNvPr id="1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smtClean="0"/>
              <a:t>Muokkaa tekstin perustyylejä napsauttamalla</a:t>
            </a:r>
          </a:p>
        </p:txBody>
      </p: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7597C8C4-6DA1-C742-9D46-E5003B0E5B74}" type="datetime1">
              <a:rPr lang="fi-FI" smtClean="0"/>
              <a:t>21.8.2018</a:t>
            </a:fld>
            <a:endParaRPr lang="fi-FI" dirty="0"/>
          </a:p>
        </p:txBody>
      </p:sp>
      <p:grpSp>
        <p:nvGrpSpPr>
          <p:cNvPr id="24" name="Group 23"/>
          <p:cNvGrpSpPr/>
          <p:nvPr userDrawn="1"/>
        </p:nvGrpSpPr>
        <p:grpSpPr>
          <a:xfrm>
            <a:off x="457201" y="0"/>
            <a:ext cx="763388" cy="1028096"/>
            <a:chOff x="457200" y="0"/>
            <a:chExt cx="763388" cy="1028096"/>
          </a:xfrm>
        </p:grpSpPr>
        <p:sp>
          <p:nvSpPr>
            <p:cNvPr id="25"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610070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Otsikko ja sisältö">
    <p:spTree>
      <p:nvGrpSpPr>
        <p:cNvPr id="1" name=""/>
        <p:cNvGrpSpPr/>
        <p:nvPr/>
      </p:nvGrpSpPr>
      <p:grpSpPr>
        <a:xfrm>
          <a:off x="0" y="0"/>
          <a:ext cx="0" cy="0"/>
          <a:chOff x="0" y="0"/>
          <a:chExt cx="0" cy="0"/>
        </a:xfrm>
      </p:grpSpPr>
      <p:sp>
        <p:nvSpPr>
          <p:cNvPr id="10"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Otsikon paikkamerkki 1"/>
          <p:cNvSpPr>
            <a:spLocks noGrp="1"/>
          </p:cNvSpPr>
          <p:nvPr>
            <p:ph type="title"/>
          </p:nvPr>
        </p:nvSpPr>
        <p:spPr>
          <a:xfrm>
            <a:off x="457200" y="637578"/>
            <a:ext cx="7368419" cy="1019912"/>
          </a:xfrm>
          <a:prstGeom prst="rect">
            <a:avLst/>
          </a:prstGeom>
        </p:spPr>
        <p:txBody>
          <a:bodyPr vert="horz" lIns="91440" tIns="45720" rIns="91440" bIns="45720" rtlCol="0" anchor="ctr">
            <a:normAutofit/>
          </a:bodyPr>
          <a:lstStyle>
            <a:lvl1pPr>
              <a:defRPr>
                <a:latin typeface="Helvetica" pitchFamily="34" charset="0"/>
              </a:defRPr>
            </a:lvl1pPr>
          </a:lstStyle>
          <a:p>
            <a:r>
              <a:rPr lang="fi-FI" dirty="0" smtClean="0"/>
              <a:t>Muokkaa perustyylejä naps.</a:t>
            </a:r>
            <a:endParaRPr lang="fi-FI" dirty="0"/>
          </a:p>
        </p:txBody>
      </p:sp>
      <p:sp>
        <p:nvSpPr>
          <p:cNvPr id="13" name="Tekstin paikkamerkki 2"/>
          <p:cNvSpPr>
            <a:spLocks noGrp="1"/>
          </p:cNvSpPr>
          <p:nvPr>
            <p:ph idx="1"/>
          </p:nvPr>
        </p:nvSpPr>
        <p:spPr>
          <a:xfrm>
            <a:off x="457200" y="1844699"/>
            <a:ext cx="8229600" cy="4557156"/>
          </a:xfrm>
          <a:prstGeom prst="rect">
            <a:avLst/>
          </a:prstGeom>
        </p:spPr>
        <p:txBody>
          <a:bodyPr vert="horz" lIns="91440" tIns="45720" rIns="91440" bIns="45720" rtlCol="0">
            <a:normAutofit/>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F9D46576-D913-A841-B054-014875DAA31A}" type="datetime1">
              <a:rPr lang="fi-FI" smtClean="0"/>
              <a:t>21.8.2018</a:t>
            </a:fld>
            <a:endParaRPr lang="fi-FI" dirty="0"/>
          </a:p>
        </p:txBody>
      </p:sp>
    </p:spTree>
    <p:extLst>
      <p:ext uri="{BB962C8B-B14F-4D97-AF65-F5344CB8AC3E}">
        <p14:creationId xmlns:p14="http://schemas.microsoft.com/office/powerpoint/2010/main" val="11083747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15"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6"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2" name="Otsikko 1"/>
          <p:cNvSpPr>
            <a:spLocks noGrp="1"/>
          </p:cNvSpPr>
          <p:nvPr>
            <p:ph type="title"/>
          </p:nvPr>
        </p:nvSpPr>
        <p:spPr/>
        <p:txBody>
          <a:bodyPr/>
          <a:lstStyle>
            <a:lvl1pPr>
              <a:defRPr>
                <a:latin typeface="Helvetica" pitchFamily="34" charset="0"/>
              </a:defRPr>
            </a:lvl1pPr>
          </a:lstStyle>
          <a:p>
            <a:r>
              <a:rPr lang="fi-FI" dirty="0" smtClean="0"/>
              <a:t>Muokkaa perustyylejä naps.</a:t>
            </a:r>
            <a:endParaRPr lang="fi-FI" dirty="0"/>
          </a:p>
        </p:txBody>
      </p:sp>
      <p:sp>
        <p:nvSpPr>
          <p:cNvPr id="3" name="Sisällön paikkamerkki 2"/>
          <p:cNvSpPr>
            <a:spLocks noGrp="1"/>
          </p:cNvSpPr>
          <p:nvPr>
            <p:ph sz="half" idx="1"/>
          </p:nvPr>
        </p:nvSpPr>
        <p:spPr>
          <a:xfrm>
            <a:off x="457200" y="1844698"/>
            <a:ext cx="4038600"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Sisällön paikkamerkki 3"/>
          <p:cNvSpPr>
            <a:spLocks noGrp="1"/>
          </p:cNvSpPr>
          <p:nvPr>
            <p:ph sz="half" idx="2"/>
          </p:nvPr>
        </p:nvSpPr>
        <p:spPr>
          <a:xfrm>
            <a:off x="4648200" y="1844698"/>
            <a:ext cx="4038600"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3368AA11-B73A-2C4F-B8FA-47C8C49BD118}" type="datetime1">
              <a:rPr lang="fi-FI" smtClean="0"/>
              <a:t>21.8.2018</a:t>
            </a:fld>
            <a:endParaRPr lang="fi-FI" dirty="0"/>
          </a:p>
        </p:txBody>
      </p:sp>
    </p:spTree>
    <p:extLst>
      <p:ext uri="{BB962C8B-B14F-4D97-AF65-F5344CB8AC3E}">
        <p14:creationId xmlns:p14="http://schemas.microsoft.com/office/powerpoint/2010/main" val="38740242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17"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8"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2" name="Otsikko 1"/>
          <p:cNvSpPr>
            <a:spLocks noGrp="1"/>
          </p:cNvSpPr>
          <p:nvPr>
            <p:ph type="title"/>
          </p:nvPr>
        </p:nvSpPr>
        <p:spPr/>
        <p:txBody>
          <a:bodyPr/>
          <a:lstStyle>
            <a:lvl1pPr>
              <a:defRPr>
                <a:latin typeface="Helvetica" pitchFamily="34" charset="0"/>
              </a:defRPr>
            </a:lvl1pPr>
          </a:lstStyle>
          <a:p>
            <a:r>
              <a:rPr lang="fi-FI" dirty="0" smtClean="0"/>
              <a:t>Muokkaa perustyylejä naps.</a:t>
            </a:r>
            <a:endParaRPr lang="fi-FI" dirty="0"/>
          </a:p>
        </p:txBody>
      </p:sp>
      <p:sp>
        <p:nvSpPr>
          <p:cNvPr id="3" name="Tekstin paikkamerkki 2"/>
          <p:cNvSpPr>
            <a:spLocks noGrp="1"/>
          </p:cNvSpPr>
          <p:nvPr>
            <p:ph type="body" idx="1"/>
          </p:nvPr>
        </p:nvSpPr>
        <p:spPr>
          <a:xfrm>
            <a:off x="457200" y="1844698"/>
            <a:ext cx="4040188" cy="852391"/>
          </a:xfrm>
        </p:spPr>
        <p:txBody>
          <a:bodyPr anchor="b">
            <a:normAutofit/>
          </a:bodyPr>
          <a:lstStyle>
            <a:lvl1pPr marL="0" indent="0">
              <a:buNone/>
              <a:defRPr sz="2000" b="1">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Muokkaa tekstin perustyylejä napsauttamalla</a:t>
            </a:r>
          </a:p>
        </p:txBody>
      </p:sp>
      <p:sp>
        <p:nvSpPr>
          <p:cNvPr id="4" name="Sisällön paikkamerkki 3"/>
          <p:cNvSpPr>
            <a:spLocks noGrp="1"/>
          </p:cNvSpPr>
          <p:nvPr>
            <p:ph sz="half" idx="2"/>
          </p:nvPr>
        </p:nvSpPr>
        <p:spPr>
          <a:xfrm>
            <a:off x="457200" y="2697089"/>
            <a:ext cx="4040188"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5" name="Tekstin paikkamerkki 4"/>
          <p:cNvSpPr>
            <a:spLocks noGrp="1"/>
          </p:cNvSpPr>
          <p:nvPr>
            <p:ph type="body" sz="quarter" idx="3"/>
          </p:nvPr>
        </p:nvSpPr>
        <p:spPr>
          <a:xfrm>
            <a:off x="4645025" y="1844698"/>
            <a:ext cx="4041775" cy="852391"/>
          </a:xfrm>
        </p:spPr>
        <p:txBody>
          <a:bodyPr anchor="b">
            <a:normAutofit/>
          </a:bodyPr>
          <a:lstStyle>
            <a:lvl1pPr marL="0" indent="0">
              <a:buNone/>
              <a:defRPr sz="2000" b="1">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Muokkaa tekstin perustyylejä napsauttamalla</a:t>
            </a:r>
          </a:p>
        </p:txBody>
      </p:sp>
      <p:sp>
        <p:nvSpPr>
          <p:cNvPr id="6" name="Sisällön paikkamerkki 5"/>
          <p:cNvSpPr>
            <a:spLocks noGrp="1"/>
          </p:cNvSpPr>
          <p:nvPr>
            <p:ph sz="quarter" idx="4"/>
          </p:nvPr>
        </p:nvSpPr>
        <p:spPr>
          <a:xfrm>
            <a:off x="4645025" y="2697089"/>
            <a:ext cx="4041775"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2"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D124041A-D7AC-0740-969A-8B5B84F7A4B9}" type="datetime1">
              <a:rPr lang="fi-FI" smtClean="0"/>
              <a:t>21.8.2018</a:t>
            </a:fld>
            <a:endParaRPr lang="fi-FI" dirty="0"/>
          </a:p>
        </p:txBody>
      </p:sp>
    </p:spTree>
    <p:extLst>
      <p:ext uri="{BB962C8B-B14F-4D97-AF65-F5344CB8AC3E}">
        <p14:creationId xmlns:p14="http://schemas.microsoft.com/office/powerpoint/2010/main" val="10707199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13"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4"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2" name="Otsikko 1"/>
          <p:cNvSpPr>
            <a:spLocks noGrp="1"/>
          </p:cNvSpPr>
          <p:nvPr>
            <p:ph type="title"/>
          </p:nvPr>
        </p:nvSpPr>
        <p:spPr/>
        <p:txBody>
          <a:bodyPr/>
          <a:lstStyle>
            <a:lvl1pPr>
              <a:defRPr>
                <a:latin typeface="Helvetica" pitchFamily="34" charset="0"/>
              </a:defRPr>
            </a:lvl1pPr>
          </a:lstStyle>
          <a:p>
            <a:r>
              <a:rPr lang="fi-FI" smtClean="0"/>
              <a:t>Muokkaa perustyylejä naps.</a:t>
            </a:r>
            <a:endParaRPr lang="fi-FI"/>
          </a:p>
        </p:txBody>
      </p:sp>
      <p:sp>
        <p:nvSpPr>
          <p:cNvPr id="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0" name="Suora yhdysviiva 9"/>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uora yhdysviiva 10"/>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E08EE7EB-9CF6-FA43-A603-2C39D04C89C9}" type="datetime1">
              <a:rPr lang="fi-FI" smtClean="0"/>
              <a:t>21.8.2018</a:t>
            </a:fld>
            <a:endParaRPr lang="fi-FI" dirty="0"/>
          </a:p>
        </p:txBody>
      </p:sp>
    </p:spTree>
    <p:extLst>
      <p:ext uri="{BB962C8B-B14F-4D97-AF65-F5344CB8AC3E}">
        <p14:creationId xmlns:p14="http://schemas.microsoft.com/office/powerpoint/2010/main" val="14546672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12"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3"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7"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9" name="Suora yhdysviiva 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36629496-E812-CC43-9126-819AE9AD3245}" type="datetime1">
              <a:rPr lang="fi-FI" smtClean="0"/>
              <a:t>21.8.2018</a:t>
            </a:fld>
            <a:endParaRPr lang="fi-FI" dirty="0"/>
          </a:p>
        </p:txBody>
      </p:sp>
    </p:spTree>
    <p:extLst>
      <p:ext uri="{BB962C8B-B14F-4D97-AF65-F5344CB8AC3E}">
        <p14:creationId xmlns:p14="http://schemas.microsoft.com/office/powerpoint/2010/main" val="16574863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15"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6"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2" name="Otsikko 1"/>
          <p:cNvSpPr>
            <a:spLocks noGrp="1"/>
          </p:cNvSpPr>
          <p:nvPr>
            <p:ph type="title"/>
          </p:nvPr>
        </p:nvSpPr>
        <p:spPr>
          <a:xfrm>
            <a:off x="457200" y="1341344"/>
            <a:ext cx="3008313" cy="1162050"/>
          </a:xfrm>
        </p:spPr>
        <p:txBody>
          <a:bodyPr anchor="b">
            <a:normAutofit/>
          </a:bodyPr>
          <a:lstStyle>
            <a:lvl1pPr algn="l">
              <a:defRPr sz="2400" b="1">
                <a:latin typeface="Helvetica" pitchFamily="34" charset="0"/>
              </a:defRPr>
            </a:lvl1pPr>
          </a:lstStyle>
          <a:p>
            <a:r>
              <a:rPr lang="fi-FI" dirty="0" smtClean="0"/>
              <a:t>Muokkaa perustyylejä naps.</a:t>
            </a:r>
            <a:endParaRPr lang="fi-FI" dirty="0"/>
          </a:p>
        </p:txBody>
      </p:sp>
      <p:sp>
        <p:nvSpPr>
          <p:cNvPr id="3" name="Sisällön paikkamerkki 2"/>
          <p:cNvSpPr>
            <a:spLocks noGrp="1"/>
          </p:cNvSpPr>
          <p:nvPr>
            <p:ph idx="1"/>
          </p:nvPr>
        </p:nvSpPr>
        <p:spPr>
          <a:xfrm>
            <a:off x="3575050" y="1341344"/>
            <a:ext cx="5111750" cy="5001185"/>
          </a:xfrm>
        </p:spPr>
        <p:txBody>
          <a:bodyPr>
            <a:normAutofit/>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2000"/>
            </a:lvl6pPr>
            <a:lvl7pPr>
              <a:defRPr sz="2000"/>
            </a:lvl7pPr>
            <a:lvl8pPr>
              <a:defRPr sz="2000"/>
            </a:lvl8pPr>
            <a:lvl9pPr>
              <a:defRPr sz="20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Tekstin paikkamerkki 3"/>
          <p:cNvSpPr>
            <a:spLocks noGrp="1"/>
          </p:cNvSpPr>
          <p:nvPr>
            <p:ph type="body" sz="half" idx="2"/>
          </p:nvPr>
        </p:nvSpPr>
        <p:spPr>
          <a:xfrm>
            <a:off x="457200" y="2503394"/>
            <a:ext cx="3008313" cy="3839135"/>
          </a:xfrm>
        </p:spPr>
        <p:txBody>
          <a:bodyPr/>
          <a:lstStyle>
            <a:lvl1pPr marL="0" indent="0">
              <a:buNone/>
              <a:defRPr sz="1400">
                <a:latin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smtClean="0"/>
              <a:t>Muokkaa tekstin perustyylejä napsauttamalla</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26E5785-7056-6940-8594-7ED6FA4BE640}" type="datetime1">
              <a:rPr lang="fi-FI" smtClean="0"/>
              <a:t>21.8.2018</a:t>
            </a:fld>
            <a:endParaRPr lang="fi-FI" dirty="0"/>
          </a:p>
        </p:txBody>
      </p:sp>
    </p:spTree>
    <p:extLst>
      <p:ext uri="{BB962C8B-B14F-4D97-AF65-F5344CB8AC3E}">
        <p14:creationId xmlns:p14="http://schemas.microsoft.com/office/powerpoint/2010/main" val="40010138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11"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5"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2" name="Otsikko 1"/>
          <p:cNvSpPr>
            <a:spLocks noGrp="1"/>
          </p:cNvSpPr>
          <p:nvPr>
            <p:ph type="title"/>
          </p:nvPr>
        </p:nvSpPr>
        <p:spPr>
          <a:xfrm>
            <a:off x="1792288" y="4800600"/>
            <a:ext cx="5486400" cy="566738"/>
          </a:xfrm>
        </p:spPr>
        <p:txBody>
          <a:bodyPr anchor="b">
            <a:normAutofit/>
          </a:bodyPr>
          <a:lstStyle>
            <a:lvl1pPr algn="l">
              <a:defRPr sz="2400" b="1">
                <a:latin typeface="Helvetica" pitchFamily="34" charset="0"/>
              </a:defRPr>
            </a:lvl1pPr>
          </a:lstStyle>
          <a:p>
            <a:r>
              <a:rPr lang="fi-FI" dirty="0" smtClean="0"/>
              <a:t>Muokkaa perustyylejä naps.</a:t>
            </a:r>
            <a:endParaRPr lang="fi-FI" dirty="0"/>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atin typeface="Helvetic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atin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cxnSp>
        <p:nvCxnSpPr>
          <p:cNvPr id="9" name="Suora yhdysviiva 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06BE65F0-2E78-7242-A984-C91FC36F2CCE}" type="datetime1">
              <a:rPr lang="fi-FI" smtClean="0"/>
              <a:t>21.8.2018</a:t>
            </a:fld>
            <a:endParaRPr lang="fi-FI" dirty="0"/>
          </a:p>
        </p:txBody>
      </p:sp>
    </p:spTree>
    <p:extLst>
      <p:ext uri="{BB962C8B-B14F-4D97-AF65-F5344CB8AC3E}">
        <p14:creationId xmlns:p14="http://schemas.microsoft.com/office/powerpoint/2010/main" val="36606643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16"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2" name="Otsikko 1"/>
          <p:cNvSpPr>
            <a:spLocks noGrp="1"/>
          </p:cNvSpPr>
          <p:nvPr>
            <p:ph type="title"/>
          </p:nvPr>
        </p:nvSpPr>
        <p:spPr/>
        <p:txBody>
          <a:bodyPr/>
          <a:lstStyle>
            <a:lvl1pPr>
              <a:defRPr>
                <a:latin typeface="Helvetica" pitchFamily="34" charset="0"/>
              </a:defRPr>
            </a:lvl1pPr>
          </a:lstStyle>
          <a:p>
            <a:r>
              <a:rPr lang="fi-FI" smtClean="0"/>
              <a:t>Muokkaa perustyylejä naps.</a:t>
            </a:r>
            <a:endParaRPr lang="fi-FI"/>
          </a:p>
        </p:txBody>
      </p:sp>
      <p:sp>
        <p:nvSpPr>
          <p:cNvPr id="3" name="Pystysuoran tekstin paikkamerkki 2"/>
          <p:cNvSpPr>
            <a:spLocks noGrp="1"/>
          </p:cNvSpPr>
          <p:nvPr>
            <p:ph type="body" orient="vert" idx="1"/>
          </p:nvPr>
        </p:nvSpPr>
        <p:spPr/>
        <p:txBody>
          <a:bodyPr vert="eaVert"/>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3" name="Suora yhdysviiva 12"/>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uora yhdysviiva 13"/>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E73A1169-973A-9B40-AE1D-2352ECA8036D}" type="datetime1">
              <a:rPr lang="fi-FI" smtClean="0"/>
              <a:t>21.8.2018</a:t>
            </a:fld>
            <a:endParaRPr lang="fi-FI" dirty="0"/>
          </a:p>
        </p:txBody>
      </p:sp>
    </p:spTree>
    <p:extLst>
      <p:ext uri="{BB962C8B-B14F-4D97-AF65-F5344CB8AC3E}">
        <p14:creationId xmlns:p14="http://schemas.microsoft.com/office/powerpoint/2010/main" val="40821954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Väliotsikkodia 6">
    <p:spTree>
      <p:nvGrpSpPr>
        <p:cNvPr id="1" name=""/>
        <p:cNvGrpSpPr/>
        <p:nvPr/>
      </p:nvGrpSpPr>
      <p:grpSpPr>
        <a:xfrm>
          <a:off x="0" y="0"/>
          <a:ext cx="0" cy="0"/>
          <a:chOff x="0" y="0"/>
          <a:chExt cx="0" cy="0"/>
        </a:xfrm>
      </p:grpSpPr>
      <p:pic>
        <p:nvPicPr>
          <p:cNvPr id="4" name="Kuva 3" descr="Kopio tiedostosta DSC_129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457200" y="2210237"/>
            <a:ext cx="4504685" cy="1906777"/>
          </a:xfrm>
          <a:effectLst>
            <a:outerShdw blurRad="76200" dist="38100" dir="2700000" algn="tl" rotWithShape="0">
              <a:schemeClr val="tx2">
                <a:alpha val="73000"/>
              </a:schemeClr>
            </a:outerShdw>
          </a:effectLst>
        </p:spPr>
        <p:txBody>
          <a:bodyPr anchor="b">
            <a:noAutofit/>
          </a:bodyPr>
          <a:lstStyle>
            <a:lvl1pPr algn="l">
              <a:defRPr sz="4000">
                <a:solidFill>
                  <a:schemeClr val="bg1"/>
                </a:solidFill>
                <a:latin typeface="Helvetica" pitchFamily="34" charset="0"/>
              </a:defRPr>
            </a:lvl1pPr>
          </a:lstStyle>
          <a:p>
            <a:r>
              <a:rPr lang="fi-FI" dirty="0" smtClean="0"/>
              <a:t>Muokkaa perustyylejä naps.</a:t>
            </a:r>
            <a:endParaRPr lang="fi-FI" dirty="0"/>
          </a:p>
        </p:txBody>
      </p:sp>
      <p:sp>
        <p:nvSpPr>
          <p:cNvPr id="3" name="Alaotsikko 2"/>
          <p:cNvSpPr>
            <a:spLocks noGrp="1"/>
          </p:cNvSpPr>
          <p:nvPr>
            <p:ph type="subTitle" idx="1"/>
          </p:nvPr>
        </p:nvSpPr>
        <p:spPr>
          <a:xfrm>
            <a:off x="457200" y="4227354"/>
            <a:ext cx="4504685" cy="1106530"/>
          </a:xfrm>
          <a:effectLst>
            <a:outerShdw blurRad="76200" dist="38100" dir="2700000" algn="tl" rotWithShape="0">
              <a:schemeClr val="tx2">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alaotsikon perustyyliä naps.</a:t>
            </a:r>
            <a:endParaRPr lang="fi-FI" dirty="0"/>
          </a:p>
        </p:txBody>
      </p:sp>
      <p:cxnSp>
        <p:nvCxnSpPr>
          <p:cNvPr id="12" name="Suora yhdysviiva 11"/>
          <p:cNvCxnSpPr/>
          <p:nvPr userDrawn="1"/>
        </p:nvCxnSpPr>
        <p:spPr>
          <a:xfrm>
            <a:off x="8503899"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Suorakulmio 16"/>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F92D80A2-EC1D-6247-A1E4-7284CE909420}" type="datetime1">
              <a:rPr lang="fi-FI" smtClean="0"/>
              <a:t>21.8.2018</a:t>
            </a:fld>
            <a:endParaRPr lang="fi-FI" dirty="0"/>
          </a:p>
        </p:txBody>
      </p:sp>
      <p:grpSp>
        <p:nvGrpSpPr>
          <p:cNvPr id="18" name="Group 17"/>
          <p:cNvGrpSpPr/>
          <p:nvPr userDrawn="1"/>
        </p:nvGrpSpPr>
        <p:grpSpPr>
          <a:xfrm>
            <a:off x="457200" y="0"/>
            <a:ext cx="763388" cy="1028096"/>
            <a:chOff x="457200" y="0"/>
            <a:chExt cx="763388" cy="1028096"/>
          </a:xfrm>
        </p:grpSpPr>
        <p:sp>
          <p:nvSpPr>
            <p:cNvPr id="25"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26223297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ääotsikko">
    <p:spTree>
      <p:nvGrpSpPr>
        <p:cNvPr id="1" name=""/>
        <p:cNvGrpSpPr/>
        <p:nvPr/>
      </p:nvGrpSpPr>
      <p:grpSpPr>
        <a:xfrm>
          <a:off x="0" y="0"/>
          <a:ext cx="0" cy="0"/>
          <a:chOff x="0" y="0"/>
          <a:chExt cx="0" cy="0"/>
        </a:xfrm>
      </p:grpSpPr>
      <p:sp>
        <p:nvSpPr>
          <p:cNvPr id="2" name="Title 1"/>
          <p:cNvSpPr>
            <a:spLocks noGrp="1"/>
          </p:cNvSpPr>
          <p:nvPr>
            <p:ph type="title"/>
          </p:nvPr>
        </p:nvSpPr>
        <p:spPr>
          <a:xfrm>
            <a:off x="457200" y="1220755"/>
            <a:ext cx="8229600" cy="1143000"/>
          </a:xfrm>
        </p:spPr>
        <p:txBody>
          <a:bodyPr/>
          <a:lstStyle>
            <a:lvl1pPr algn="ctr">
              <a:defRPr>
                <a:solidFill>
                  <a:schemeClr val="tx1">
                    <a:lumMod val="65000"/>
                    <a:lumOff val="35000"/>
                  </a:schemeClr>
                </a:solidFill>
                <a:latin typeface="Arial Narrow" pitchFamily="34" charset="0"/>
              </a:defRPr>
            </a:lvl1pPr>
          </a:lstStyle>
          <a:p>
            <a:r>
              <a:rPr lang="en-US" smtClean="0"/>
              <a:t>Click to edit Master title style</a:t>
            </a:r>
            <a:endParaRPr lang="fi-FI" dirty="0"/>
          </a:p>
        </p:txBody>
      </p:sp>
      <p:sp>
        <p:nvSpPr>
          <p:cNvPr id="9" name="Text Placeholder 8"/>
          <p:cNvSpPr>
            <a:spLocks noGrp="1"/>
          </p:cNvSpPr>
          <p:nvPr>
            <p:ph type="body" sz="quarter" idx="10"/>
          </p:nvPr>
        </p:nvSpPr>
        <p:spPr>
          <a:xfrm>
            <a:off x="468315" y="2468038"/>
            <a:ext cx="8207375" cy="1056217"/>
          </a:xfrm>
          <a:prstGeom prst="rect">
            <a:avLst/>
          </a:prstGeom>
        </p:spPr>
        <p:txBody>
          <a:bodyPr/>
          <a:lstStyle>
            <a:lvl1pPr marL="0" indent="0" algn="ctr">
              <a:buNone/>
              <a:defRPr sz="3200">
                <a:solidFill>
                  <a:schemeClr val="tx1">
                    <a:lumMod val="65000"/>
                    <a:lumOff val="35000"/>
                  </a:schemeClr>
                </a:solidFill>
                <a:latin typeface="Arial Narrow" pitchFamily="34" charset="0"/>
              </a:defRPr>
            </a:lvl1pPr>
          </a:lstStyle>
          <a:p>
            <a:pPr lvl="0"/>
            <a:r>
              <a:rPr lang="en-US" smtClean="0"/>
              <a:t>Click to edit Master text styles</a:t>
            </a:r>
          </a:p>
        </p:txBody>
      </p:sp>
      <p:sp>
        <p:nvSpPr>
          <p:cNvPr id="4" name="Date Placeholder 3"/>
          <p:cNvSpPr>
            <a:spLocks noGrp="1"/>
          </p:cNvSpPr>
          <p:nvPr>
            <p:ph type="dt" sz="half" idx="11"/>
          </p:nvPr>
        </p:nvSpPr>
        <p:spPr/>
        <p:txBody>
          <a:bodyPr/>
          <a:lstStyle/>
          <a:p>
            <a:fld id="{FE468B18-A3F0-C545-9708-C73A7FB1FD06}" type="datetime1">
              <a:rPr lang="fi-FI" smtClean="0"/>
              <a:t>21.8.2018</a:t>
            </a:fld>
            <a:endParaRPr lang="fi-FI" dirty="0"/>
          </a:p>
        </p:txBody>
      </p:sp>
      <p:sp>
        <p:nvSpPr>
          <p:cNvPr id="5" name="Footer Placeholder 4"/>
          <p:cNvSpPr>
            <a:spLocks noGrp="1"/>
          </p:cNvSpPr>
          <p:nvPr>
            <p:ph type="ftr" sz="quarter" idx="12"/>
          </p:nvPr>
        </p:nvSpPr>
        <p:spPr/>
        <p:txBody>
          <a:bodyPr/>
          <a:lstStyle/>
          <a:p>
            <a:r>
              <a:rPr lang="fi-FI" dirty="0" smtClean="0"/>
              <a:t>OVET </a:t>
            </a:r>
            <a:br>
              <a:rPr lang="fi-FI" dirty="0" smtClean="0"/>
            </a:br>
            <a:r>
              <a:rPr lang="fi-FI" dirty="0" smtClean="0"/>
              <a:t> Opettajankoulutuksen valinnat - ennakoivaa tulevaisuustyötä</a:t>
            </a:r>
            <a:endParaRPr lang="fi-FI" dirty="0"/>
          </a:p>
        </p:txBody>
      </p:sp>
      <p:sp>
        <p:nvSpPr>
          <p:cNvPr id="6" name="Slide Number Placeholder 5"/>
          <p:cNvSpPr>
            <a:spLocks noGrp="1"/>
          </p:cNvSpPr>
          <p:nvPr>
            <p:ph type="sldNum" sz="quarter" idx="13"/>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3651163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Otsikko ja sisältö">
    <p:spTree>
      <p:nvGrpSpPr>
        <p:cNvPr id="1" name=""/>
        <p:cNvGrpSpPr/>
        <p:nvPr/>
      </p:nvGrpSpPr>
      <p:grpSpPr>
        <a:xfrm>
          <a:off x="0" y="0"/>
          <a:ext cx="0" cy="0"/>
          <a:chOff x="0" y="0"/>
          <a:chExt cx="0" cy="0"/>
        </a:xfrm>
      </p:grpSpPr>
      <p:pic>
        <p:nvPicPr>
          <p:cNvPr id="9" name="Kuva 8" descr="_DSC769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78613" y="0"/>
            <a:ext cx="5265388" cy="6540486"/>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8" name="Suorakulmio 7"/>
          <p:cNvSpPr/>
          <p:nvPr userDrawn="1"/>
        </p:nvSpPr>
        <p:spPr>
          <a:xfrm>
            <a:off x="1"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Otsikko 1"/>
          <p:cNvSpPr>
            <a:spLocks noGrp="1"/>
          </p:cNvSpPr>
          <p:nvPr>
            <p:ph type="title"/>
          </p:nvPr>
        </p:nvSpPr>
        <p:spPr>
          <a:xfrm>
            <a:off x="457201" y="1516842"/>
            <a:ext cx="4741260" cy="1589105"/>
          </a:xfrm>
        </p:spPr>
        <p:txBody>
          <a:bodyPr>
            <a:normAutofit/>
          </a:bodyPr>
          <a:lstStyle>
            <a:lvl1pPr algn="l">
              <a:defRPr sz="3600" b="1">
                <a:solidFill>
                  <a:schemeClr val="tx2"/>
                </a:solidFill>
                <a:latin typeface="Helvetica" pitchFamily="34" charset="0"/>
                <a:cs typeface="Helvetica" pitchFamily="34" charset="0"/>
              </a:defRPr>
            </a:lvl1pPr>
          </a:lstStyle>
          <a:p>
            <a:r>
              <a:rPr lang="fi-FI" dirty="0" smtClean="0"/>
              <a:t>Muokkaa perustyylejä naps.</a:t>
            </a:r>
            <a:endParaRPr lang="fi-FI" dirty="0"/>
          </a:p>
        </p:txBody>
      </p:sp>
      <p:sp>
        <p:nvSpPr>
          <p:cNvPr id="16"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smtClean="0"/>
              <a:t>Muokkaa tekstin perustyylejä napsauttamalla</a:t>
            </a:r>
          </a:p>
        </p:txBody>
      </p:sp>
      <p:sp>
        <p:nvSpPr>
          <p:cNvPr id="17"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02F6C6FE-2BCB-574D-9E89-D023255ACA90}" type="datetime1">
              <a:rPr lang="fi-FI" smtClean="0"/>
              <a:t>21.8.2018</a:t>
            </a:fld>
            <a:endParaRPr lang="fi-FI" dirty="0"/>
          </a:p>
        </p:txBody>
      </p:sp>
      <p:grpSp>
        <p:nvGrpSpPr>
          <p:cNvPr id="18" name="Group 17"/>
          <p:cNvGrpSpPr/>
          <p:nvPr userDrawn="1"/>
        </p:nvGrpSpPr>
        <p:grpSpPr>
          <a:xfrm>
            <a:off x="457201"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3"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4814803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 ja 1 palst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787"/>
            <a:ext cx="6059016"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smtClean="0"/>
              <a:t>Lisää otsikko</a:t>
            </a:r>
            <a:endParaRPr lang="fi-FI" noProof="0" dirty="0"/>
          </a:p>
        </p:txBody>
      </p:sp>
      <p:sp>
        <p:nvSpPr>
          <p:cNvPr id="5" name="Text Placeholder 3"/>
          <p:cNvSpPr>
            <a:spLocks noGrp="1"/>
          </p:cNvSpPr>
          <p:nvPr>
            <p:ph type="body" sz="quarter" idx="10"/>
          </p:nvPr>
        </p:nvSpPr>
        <p:spPr>
          <a:xfrm>
            <a:off x="467545" y="1796820"/>
            <a:ext cx="8208144" cy="3648405"/>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fi-FI" noProof="0" dirty="0"/>
          </a:p>
        </p:txBody>
      </p:sp>
      <p:sp>
        <p:nvSpPr>
          <p:cNvPr id="8" name="Date Placeholder 7"/>
          <p:cNvSpPr>
            <a:spLocks noGrp="1"/>
          </p:cNvSpPr>
          <p:nvPr>
            <p:ph type="dt" sz="half" idx="11"/>
          </p:nvPr>
        </p:nvSpPr>
        <p:spPr/>
        <p:txBody>
          <a:bodyPr/>
          <a:lstStyle/>
          <a:p>
            <a:fld id="{448DDFCD-2C69-7C45-9112-07737F23CC30}" type="datetime1">
              <a:rPr lang="fi-FI" smtClean="0"/>
              <a:t>21.8.2018</a:t>
            </a:fld>
            <a:endParaRPr lang="fi-FI" dirty="0"/>
          </a:p>
        </p:txBody>
      </p:sp>
      <p:sp>
        <p:nvSpPr>
          <p:cNvPr id="9" name="Footer Placeholder 8"/>
          <p:cNvSpPr>
            <a:spLocks noGrp="1"/>
          </p:cNvSpPr>
          <p:nvPr>
            <p:ph type="ftr" sz="quarter" idx="12"/>
          </p:nvPr>
        </p:nvSpPr>
        <p:spPr>
          <a:xfrm>
            <a:off x="2911613" y="6405335"/>
            <a:ext cx="3320008" cy="366183"/>
          </a:xfrm>
        </p:spPr>
        <p:txBody>
          <a:bodyPr/>
          <a:lstStyle/>
          <a:p>
            <a:r>
              <a:rPr lang="fi-FI" smtClean="0"/>
              <a:t>OVET –  Opettajankoulutuksen valinnat - ennakoivaa tulevaisuustyötä</a:t>
            </a:r>
            <a:endParaRPr lang="fi-FI" dirty="0"/>
          </a:p>
        </p:txBody>
      </p:sp>
      <p:sp>
        <p:nvSpPr>
          <p:cNvPr id="10" name="Slide Number Placeholder 9"/>
          <p:cNvSpPr>
            <a:spLocks noGrp="1"/>
          </p:cNvSpPr>
          <p:nvPr>
            <p:ph type="sldNum" sz="quarter" idx="13"/>
          </p:nvPr>
        </p:nvSpPr>
        <p:spPr/>
        <p:txBody>
          <a:bodyPr/>
          <a:lstStyle/>
          <a:p>
            <a:fld id="{6F9C293C-F710-4AC8-8293-75FBB182E16E}" type="slidenum">
              <a:rPr lang="fi-FI" smtClean="0"/>
              <a:pPr/>
              <a:t>‹#›</a:t>
            </a:fld>
            <a:endParaRPr lang="fi-FI"/>
          </a:p>
        </p:txBody>
      </p:sp>
    </p:spTree>
    <p:extLst>
      <p:ext uri="{BB962C8B-B14F-4D97-AF65-F5344CB8AC3E}">
        <p14:creationId xmlns:p14="http://schemas.microsoft.com/office/powerpoint/2010/main" val="38481370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9872" y="5733256"/>
            <a:ext cx="9153872" cy="11247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cap="none" spc="0">
              <a:ln w="22225">
                <a:solidFill>
                  <a:schemeClr val="accent2"/>
                </a:solidFill>
                <a:prstDash val="solid"/>
              </a:ln>
              <a:solidFill>
                <a:schemeClr val="accent2">
                  <a:lumMod val="40000"/>
                  <a:lumOff val="60000"/>
                </a:schemeClr>
              </a:solidFill>
              <a:effectLst/>
            </a:endParaRPr>
          </a:p>
        </p:txBody>
      </p:sp>
      <p:sp>
        <p:nvSpPr>
          <p:cNvPr id="6" name="Title 1"/>
          <p:cNvSpPr>
            <a:spLocks noGrp="1"/>
          </p:cNvSpPr>
          <p:nvPr>
            <p:ph type="title" hasCustomPrompt="1"/>
          </p:nvPr>
        </p:nvSpPr>
        <p:spPr>
          <a:xfrm>
            <a:off x="457200" y="365787"/>
            <a:ext cx="8218488"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smtClean="0"/>
              <a:t>Lisää otsikko</a:t>
            </a:r>
            <a:endParaRPr lang="fi-FI" noProof="0" dirty="0"/>
          </a:p>
        </p:txBody>
      </p:sp>
      <p:sp>
        <p:nvSpPr>
          <p:cNvPr id="7" name="Text Placeholder 3"/>
          <p:cNvSpPr>
            <a:spLocks noGrp="1"/>
          </p:cNvSpPr>
          <p:nvPr>
            <p:ph type="body" sz="quarter" idx="13"/>
          </p:nvPr>
        </p:nvSpPr>
        <p:spPr>
          <a:xfrm>
            <a:off x="467545" y="1796819"/>
            <a:ext cx="8208144" cy="4522025"/>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2328" y="5836638"/>
            <a:ext cx="2088232" cy="917988"/>
          </a:xfrm>
          <a:prstGeom prst="rect">
            <a:avLst/>
          </a:prstGeom>
        </p:spPr>
      </p:pic>
    </p:spTree>
    <p:extLst>
      <p:ext uri="{BB962C8B-B14F-4D97-AF65-F5344CB8AC3E}">
        <p14:creationId xmlns:p14="http://schemas.microsoft.com/office/powerpoint/2010/main" val="207880007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787"/>
            <a:ext cx="5482952" cy="950979"/>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smtClean="0"/>
              <a:t>Lisää otsikko</a:t>
            </a:r>
            <a:endParaRPr lang="fi-FI" noProof="0" dirty="0"/>
          </a:p>
        </p:txBody>
      </p:sp>
      <p:sp>
        <p:nvSpPr>
          <p:cNvPr id="6" name="Date Placeholder 5"/>
          <p:cNvSpPr>
            <a:spLocks noGrp="1"/>
          </p:cNvSpPr>
          <p:nvPr>
            <p:ph type="dt" sz="half" idx="10"/>
          </p:nvPr>
        </p:nvSpPr>
        <p:spPr/>
        <p:txBody>
          <a:bodyPr/>
          <a:lstStyle/>
          <a:p>
            <a:fld id="{53F8DFCE-8BD7-A34D-BC7B-EC90CCB3B946}" type="datetime1">
              <a:rPr lang="fi-FI" smtClean="0"/>
              <a:t>21.8.2018</a:t>
            </a:fld>
            <a:endParaRPr lang="fi-FI" dirty="0"/>
          </a:p>
        </p:txBody>
      </p:sp>
      <p:sp>
        <p:nvSpPr>
          <p:cNvPr id="7" name="Footer Placeholder 6"/>
          <p:cNvSpPr>
            <a:spLocks noGrp="1"/>
          </p:cNvSpPr>
          <p:nvPr>
            <p:ph type="ftr" sz="quarter" idx="11"/>
          </p:nvPr>
        </p:nvSpPr>
        <p:spPr/>
        <p:txBody>
          <a:bodyPr/>
          <a:lstStyle/>
          <a:p>
            <a:r>
              <a:rPr lang="fi-FI" smtClean="0"/>
              <a:t>OVET –  Opettajankoulutuksen valinnat - ennakoivaa tulevaisuustyötä</a:t>
            </a:r>
            <a:endParaRPr lang="fi-FI"/>
          </a:p>
        </p:txBody>
      </p:sp>
      <p:sp>
        <p:nvSpPr>
          <p:cNvPr id="8" name="Slide Number Placeholder 7"/>
          <p:cNvSpPr>
            <a:spLocks noGrp="1"/>
          </p:cNvSpPr>
          <p:nvPr>
            <p:ph type="sldNum" sz="quarter" idx="12"/>
          </p:nvPr>
        </p:nvSpPr>
        <p:spPr/>
        <p:txBody>
          <a:bodyPr/>
          <a:lstStyle/>
          <a:p>
            <a:fld id="{6F9C293C-F710-4AC8-8293-75FBB182E16E}" type="slidenum">
              <a:rPr lang="fi-FI" smtClean="0"/>
              <a:pPr/>
              <a:t>‹#›</a:t>
            </a:fld>
            <a:endParaRPr lang="fi-FI"/>
          </a:p>
        </p:txBody>
      </p:sp>
    </p:spTree>
    <p:extLst>
      <p:ext uri="{BB962C8B-B14F-4D97-AF65-F5344CB8AC3E}">
        <p14:creationId xmlns:p14="http://schemas.microsoft.com/office/powerpoint/2010/main" val="35118985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tsikko ja 2 palsta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787"/>
            <a:ext cx="8218488"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smtClean="0"/>
              <a:t>Lisää otsikko</a:t>
            </a:r>
            <a:endParaRPr lang="fi-FI" noProof="0" dirty="0"/>
          </a:p>
        </p:txBody>
      </p:sp>
      <p:sp>
        <p:nvSpPr>
          <p:cNvPr id="4" name="Text Placeholder 3"/>
          <p:cNvSpPr>
            <a:spLocks noGrp="1"/>
          </p:cNvSpPr>
          <p:nvPr>
            <p:ph type="body" sz="quarter" idx="10"/>
          </p:nvPr>
        </p:nvSpPr>
        <p:spPr>
          <a:xfrm>
            <a:off x="467547" y="1797052"/>
            <a:ext cx="3960439" cy="3648173"/>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fi-FI" noProof="0" dirty="0"/>
          </a:p>
        </p:txBody>
      </p:sp>
      <p:sp>
        <p:nvSpPr>
          <p:cNvPr id="5" name="Text Placeholder 3"/>
          <p:cNvSpPr>
            <a:spLocks noGrp="1"/>
          </p:cNvSpPr>
          <p:nvPr>
            <p:ph type="body" sz="quarter" idx="11"/>
          </p:nvPr>
        </p:nvSpPr>
        <p:spPr>
          <a:xfrm>
            <a:off x="4711010" y="1797055"/>
            <a:ext cx="3960439" cy="3648175"/>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dirty="0"/>
          </a:p>
        </p:txBody>
      </p:sp>
      <p:sp>
        <p:nvSpPr>
          <p:cNvPr id="3" name="Date Placeholder 2"/>
          <p:cNvSpPr>
            <a:spLocks noGrp="1"/>
          </p:cNvSpPr>
          <p:nvPr>
            <p:ph type="dt" sz="half" idx="12"/>
          </p:nvPr>
        </p:nvSpPr>
        <p:spPr/>
        <p:txBody>
          <a:bodyPr/>
          <a:lstStyle/>
          <a:p>
            <a:fld id="{2C96D940-8508-6145-8008-7E93C9761269}" type="datetime1">
              <a:rPr lang="fi-FI" smtClean="0"/>
              <a:t>21.8.2018</a:t>
            </a:fld>
            <a:endParaRPr lang="fi-FI" dirty="0"/>
          </a:p>
        </p:txBody>
      </p:sp>
      <p:sp>
        <p:nvSpPr>
          <p:cNvPr id="6" name="Footer Placeholder 5"/>
          <p:cNvSpPr>
            <a:spLocks noGrp="1"/>
          </p:cNvSpPr>
          <p:nvPr>
            <p:ph type="ftr" sz="quarter" idx="13"/>
          </p:nvPr>
        </p:nvSpPr>
        <p:spPr/>
        <p:txBody>
          <a:bodyPr/>
          <a:lstStyle/>
          <a:p>
            <a:r>
              <a:rPr lang="fi-FI" dirty="0" smtClean="0"/>
              <a:t>OVET </a:t>
            </a:r>
            <a:br>
              <a:rPr lang="fi-FI" dirty="0" smtClean="0"/>
            </a:br>
            <a:r>
              <a:rPr lang="fi-FI" dirty="0" smtClean="0"/>
              <a:t>Opettajankoulutuksen valinnat - ennakoivaa tulevaisuustyötä</a:t>
            </a:r>
            <a:endParaRPr lang="fi-FI" dirty="0"/>
          </a:p>
        </p:txBody>
      </p:sp>
      <p:sp>
        <p:nvSpPr>
          <p:cNvPr id="7" name="Slide Number Placeholder 6"/>
          <p:cNvSpPr>
            <a:spLocks noGrp="1"/>
          </p:cNvSpPr>
          <p:nvPr>
            <p:ph type="sldNum" sz="quarter" idx="14"/>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3598694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tsikko ja 1 palsta sekä 2 kuva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787"/>
            <a:ext cx="8218488"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smtClean="0"/>
              <a:t>Lisää otsikko</a:t>
            </a:r>
            <a:endParaRPr lang="fi-FI" noProof="0" dirty="0"/>
          </a:p>
        </p:txBody>
      </p:sp>
      <p:sp>
        <p:nvSpPr>
          <p:cNvPr id="4" name="Text Placeholder 3"/>
          <p:cNvSpPr>
            <a:spLocks noGrp="1"/>
          </p:cNvSpPr>
          <p:nvPr>
            <p:ph type="body" sz="quarter" idx="10"/>
          </p:nvPr>
        </p:nvSpPr>
        <p:spPr>
          <a:xfrm>
            <a:off x="467547" y="1797052"/>
            <a:ext cx="5832647" cy="3552163"/>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dirty="0"/>
          </a:p>
        </p:txBody>
      </p:sp>
      <p:sp>
        <p:nvSpPr>
          <p:cNvPr id="5" name="Picture Placeholder 4"/>
          <p:cNvSpPr>
            <a:spLocks noGrp="1"/>
          </p:cNvSpPr>
          <p:nvPr>
            <p:ph type="pic" sz="quarter" idx="11" hasCustomPrompt="1"/>
          </p:nvPr>
        </p:nvSpPr>
        <p:spPr>
          <a:xfrm>
            <a:off x="6444211" y="1797049"/>
            <a:ext cx="2448271" cy="2208000"/>
          </a:xfrm>
          <a:prstGeom prst="rect">
            <a:avLst/>
          </a:prstGeom>
        </p:spPr>
        <p:txBody>
          <a:bodyPr/>
          <a:lstStyle>
            <a:lvl1pPr marL="0" indent="0">
              <a:buNone/>
              <a:defRPr sz="2000">
                <a:latin typeface="Arial Narrow" pitchFamily="34" charset="0"/>
              </a:defRPr>
            </a:lvl1pPr>
          </a:lstStyle>
          <a:p>
            <a:r>
              <a:rPr lang="fi-FI" dirty="0" smtClean="0"/>
              <a:t>Lisää kuva</a:t>
            </a:r>
            <a:endParaRPr lang="fi-FI" dirty="0"/>
          </a:p>
        </p:txBody>
      </p:sp>
      <p:sp>
        <p:nvSpPr>
          <p:cNvPr id="6" name="Picture Placeholder 4"/>
          <p:cNvSpPr>
            <a:spLocks noGrp="1"/>
          </p:cNvSpPr>
          <p:nvPr>
            <p:ph type="pic" sz="quarter" idx="12" hasCustomPrompt="1"/>
          </p:nvPr>
        </p:nvSpPr>
        <p:spPr>
          <a:xfrm>
            <a:off x="6444211" y="4293096"/>
            <a:ext cx="2448271" cy="2208000"/>
          </a:xfrm>
          <a:prstGeom prst="rect">
            <a:avLst/>
          </a:prstGeom>
        </p:spPr>
        <p:txBody>
          <a:bodyPr/>
          <a:lstStyle>
            <a:lvl1pPr marL="0" indent="0">
              <a:buNone/>
              <a:defRPr sz="2000">
                <a:latin typeface="Arial Narrow" pitchFamily="34" charset="0"/>
              </a:defRPr>
            </a:lvl1pPr>
          </a:lstStyle>
          <a:p>
            <a:r>
              <a:rPr lang="fi-FI" dirty="0" smtClean="0"/>
              <a:t>Lisää kuva</a:t>
            </a:r>
            <a:endParaRPr lang="fi-FI" dirty="0"/>
          </a:p>
        </p:txBody>
      </p:sp>
      <p:sp>
        <p:nvSpPr>
          <p:cNvPr id="3" name="Date Placeholder 2"/>
          <p:cNvSpPr>
            <a:spLocks noGrp="1"/>
          </p:cNvSpPr>
          <p:nvPr>
            <p:ph type="dt" sz="half" idx="13"/>
          </p:nvPr>
        </p:nvSpPr>
        <p:spPr/>
        <p:txBody>
          <a:bodyPr/>
          <a:lstStyle/>
          <a:p>
            <a:fld id="{E983A660-1862-F748-B977-81D74D0A3667}" type="datetime1">
              <a:rPr lang="fi-FI" smtClean="0"/>
              <a:t>21.8.2018</a:t>
            </a:fld>
            <a:endParaRPr lang="fi-FI" dirty="0"/>
          </a:p>
        </p:txBody>
      </p:sp>
      <p:sp>
        <p:nvSpPr>
          <p:cNvPr id="7" name="Footer Placeholder 6"/>
          <p:cNvSpPr>
            <a:spLocks noGrp="1"/>
          </p:cNvSpPr>
          <p:nvPr>
            <p:ph type="ftr" sz="quarter" idx="14"/>
          </p:nvPr>
        </p:nvSpPr>
        <p:spPr/>
        <p:txBody>
          <a:bodyPr/>
          <a:lstStyle/>
          <a:p>
            <a:r>
              <a:rPr lang="fi-FI" dirty="0" smtClean="0"/>
              <a:t>OVET </a:t>
            </a:r>
            <a:br>
              <a:rPr lang="fi-FI" dirty="0" smtClean="0"/>
            </a:br>
            <a:r>
              <a:rPr lang="fi-FI" dirty="0" smtClean="0"/>
              <a:t> Opettajankoulutuksen valinnat - ennakoivaa tulevaisuustyötä</a:t>
            </a:r>
            <a:endParaRPr lang="fi-FI" dirty="0"/>
          </a:p>
        </p:txBody>
      </p:sp>
      <p:sp>
        <p:nvSpPr>
          <p:cNvPr id="8" name="Slide Number Placeholder 7"/>
          <p:cNvSpPr>
            <a:spLocks noGrp="1"/>
          </p:cNvSpPr>
          <p:nvPr>
            <p:ph type="sldNum" sz="quarter" idx="15"/>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37752994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355AB-77A4-4647-B5C4-BB049BDFC92E}" type="datetime1">
              <a:rPr lang="fi-FI" smtClean="0"/>
              <a:t>21.8.2018</a:t>
            </a:fld>
            <a:endParaRPr lang="fi-FI" dirty="0"/>
          </a:p>
        </p:txBody>
      </p:sp>
      <p:sp>
        <p:nvSpPr>
          <p:cNvPr id="3" name="Footer Placeholder 2"/>
          <p:cNvSpPr>
            <a:spLocks noGrp="1"/>
          </p:cNvSpPr>
          <p:nvPr>
            <p:ph type="ftr" sz="quarter" idx="11"/>
          </p:nvPr>
        </p:nvSpPr>
        <p:spPr/>
        <p:txBody>
          <a:bodyPr/>
          <a:lstStyle/>
          <a:p>
            <a:r>
              <a:rPr lang="fi-FI" dirty="0" smtClean="0"/>
              <a:t>OVET</a:t>
            </a:r>
            <a:br>
              <a:rPr lang="fi-FI" dirty="0" smtClean="0"/>
            </a:br>
            <a:r>
              <a:rPr lang="fi-FI" dirty="0" smtClean="0"/>
              <a:t>Opettajankoulutuksen valinnat - ennakoivaa tulevaisuustyötä</a:t>
            </a:r>
            <a:endParaRPr lang="fi-FI" dirty="0"/>
          </a:p>
        </p:txBody>
      </p:sp>
      <p:sp>
        <p:nvSpPr>
          <p:cNvPr id="4" name="Slide Number Placeholder 3"/>
          <p:cNvSpPr>
            <a:spLocks noGrp="1"/>
          </p:cNvSpPr>
          <p:nvPr>
            <p:ph type="sldNum" sz="quarter" idx="12"/>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23200933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529" y="1703920"/>
            <a:ext cx="7442755" cy="3271837"/>
          </a:xfrm>
          <a:prstGeom prst="rect">
            <a:avLst/>
          </a:prstGeom>
          <a:effectLst>
            <a:outerShdw blurRad="25400" dist="25400" dir="2700000" algn="tl" rotWithShape="0">
              <a:prstClr val="black">
                <a:alpha val="75000"/>
              </a:prstClr>
            </a:outerShdw>
          </a:effectLst>
        </p:spPr>
      </p:pic>
    </p:spTree>
    <p:extLst>
      <p:ext uri="{BB962C8B-B14F-4D97-AF65-F5344CB8AC3E}">
        <p14:creationId xmlns:p14="http://schemas.microsoft.com/office/powerpoint/2010/main" val="269476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Otsikko ja sisältö">
    <p:spTree>
      <p:nvGrpSpPr>
        <p:cNvPr id="1" name=""/>
        <p:cNvGrpSpPr/>
        <p:nvPr/>
      </p:nvGrpSpPr>
      <p:grpSpPr>
        <a:xfrm>
          <a:off x="0" y="0"/>
          <a:ext cx="0" cy="0"/>
          <a:chOff x="0" y="0"/>
          <a:chExt cx="0" cy="0"/>
        </a:xfrm>
      </p:grpSpPr>
      <p:pic>
        <p:nvPicPr>
          <p:cNvPr id="10" name="Kuva 9" descr="DSC_0688_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16355" y="0"/>
            <a:ext cx="5327645" cy="6540486"/>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2" name="Otsikko 1"/>
          <p:cNvSpPr>
            <a:spLocks noGrp="1"/>
          </p:cNvSpPr>
          <p:nvPr>
            <p:ph type="title"/>
          </p:nvPr>
        </p:nvSpPr>
        <p:spPr>
          <a:xfrm>
            <a:off x="457201" y="1516842"/>
            <a:ext cx="4741260" cy="1589105"/>
          </a:xfrm>
        </p:spPr>
        <p:txBody>
          <a:bodyPr/>
          <a:lstStyle>
            <a:lvl1pPr algn="l">
              <a:defRPr b="1" i="0">
                <a:solidFill>
                  <a:schemeClr val="tx2"/>
                </a:solidFill>
                <a:latin typeface="Helvetica" pitchFamily="34" charset="0"/>
                <a:cs typeface="Helvetica" pitchFamily="34" charset="0"/>
              </a:defRPr>
            </a:lvl1pPr>
          </a:lstStyle>
          <a:p>
            <a:r>
              <a:rPr lang="fi-FI" dirty="0" smtClean="0"/>
              <a:t>Muokkaa perustyylejä naps.</a:t>
            </a:r>
            <a:endParaRPr lang="fi-FI" dirty="0"/>
          </a:p>
        </p:txBody>
      </p:sp>
      <p:sp>
        <p:nvSpPr>
          <p:cNvPr id="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smtClean="0"/>
              <a:t>Muokkaa tekstin perustyylejä napsauttamalla</a:t>
            </a: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4313B751-1C73-F140-8F4C-4EAC8C7B914C}" type="datetime1">
              <a:rPr lang="fi-FI" smtClean="0"/>
              <a:t>21.8.2018</a:t>
            </a:fld>
            <a:endParaRPr lang="fi-FI" dirty="0"/>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userDrawn="1"/>
        </p:nvGrpSpPr>
        <p:grpSpPr>
          <a:xfrm>
            <a:off x="457201" y="0"/>
            <a:ext cx="763388" cy="1028096"/>
            <a:chOff x="457200" y="0"/>
            <a:chExt cx="763388" cy="1028096"/>
          </a:xfrm>
        </p:grpSpPr>
        <p:sp>
          <p:nvSpPr>
            <p:cNvPr id="20"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1"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6778078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Otsikko ja sisältö">
    <p:spTree>
      <p:nvGrpSpPr>
        <p:cNvPr id="1" name=""/>
        <p:cNvGrpSpPr/>
        <p:nvPr/>
      </p:nvGrpSpPr>
      <p:grpSpPr>
        <a:xfrm>
          <a:off x="0" y="0"/>
          <a:ext cx="0" cy="0"/>
          <a:chOff x="0" y="0"/>
          <a:chExt cx="0" cy="0"/>
        </a:xfrm>
      </p:grpSpPr>
      <p:sp>
        <p:nvSpPr>
          <p:cNvPr id="11" name="Kuvan paikkamerkki 10"/>
          <p:cNvSpPr>
            <a:spLocks noGrp="1"/>
          </p:cNvSpPr>
          <p:nvPr>
            <p:ph type="pic" sz="quarter" idx="13"/>
          </p:nvPr>
        </p:nvSpPr>
        <p:spPr>
          <a:xfrm>
            <a:off x="3945499" y="0"/>
            <a:ext cx="5198502" cy="6540500"/>
          </a:xfrm>
          <a:custGeom>
            <a:avLst/>
            <a:gdLst>
              <a:gd name="connsiteX0" fmla="*/ 0 w 5198502"/>
              <a:gd name="connsiteY0" fmla="*/ 0 h 6540500"/>
              <a:gd name="connsiteX1" fmla="*/ 5198502 w 5198502"/>
              <a:gd name="connsiteY1" fmla="*/ 0 h 6540500"/>
              <a:gd name="connsiteX2" fmla="*/ 5198502 w 5198502"/>
              <a:gd name="connsiteY2" fmla="*/ 6540500 h 6540500"/>
              <a:gd name="connsiteX3" fmla="*/ 0 w 5198502"/>
              <a:gd name="connsiteY3" fmla="*/ 6540500 h 6540500"/>
              <a:gd name="connsiteX4" fmla="*/ 0 w 5198502"/>
              <a:gd name="connsiteY4" fmla="*/ 0 h 6540500"/>
              <a:gd name="connsiteX0" fmla="*/ 2422782 w 5198502"/>
              <a:gd name="connsiteY0" fmla="*/ 18496 h 6540500"/>
              <a:gd name="connsiteX1" fmla="*/ 5198502 w 5198502"/>
              <a:gd name="connsiteY1" fmla="*/ 0 h 6540500"/>
              <a:gd name="connsiteX2" fmla="*/ 5198502 w 5198502"/>
              <a:gd name="connsiteY2" fmla="*/ 6540500 h 6540500"/>
              <a:gd name="connsiteX3" fmla="*/ 0 w 5198502"/>
              <a:gd name="connsiteY3" fmla="*/ 6540500 h 6540500"/>
              <a:gd name="connsiteX4" fmla="*/ 2422782 w 5198502"/>
              <a:gd name="connsiteY4" fmla="*/ 18496 h 6540500"/>
              <a:gd name="connsiteX0" fmla="*/ 2694035 w 5198502"/>
              <a:gd name="connsiteY0" fmla="*/ 0 h 6583656"/>
              <a:gd name="connsiteX1" fmla="*/ 5198502 w 5198502"/>
              <a:gd name="connsiteY1" fmla="*/ 43156 h 6583656"/>
              <a:gd name="connsiteX2" fmla="*/ 5198502 w 5198502"/>
              <a:gd name="connsiteY2" fmla="*/ 6583656 h 6583656"/>
              <a:gd name="connsiteX3" fmla="*/ 0 w 5198502"/>
              <a:gd name="connsiteY3" fmla="*/ 6583656 h 6583656"/>
              <a:gd name="connsiteX4" fmla="*/ 2694035 w 5198502"/>
              <a:gd name="connsiteY4" fmla="*/ 0 h 6583656"/>
              <a:gd name="connsiteX0" fmla="*/ 2435112 w 5198502"/>
              <a:gd name="connsiteY0" fmla="*/ 36991 h 6540500"/>
              <a:gd name="connsiteX1" fmla="*/ 5198502 w 5198502"/>
              <a:gd name="connsiteY1" fmla="*/ 0 h 6540500"/>
              <a:gd name="connsiteX2" fmla="*/ 5198502 w 5198502"/>
              <a:gd name="connsiteY2" fmla="*/ 6540500 h 6540500"/>
              <a:gd name="connsiteX3" fmla="*/ 0 w 5198502"/>
              <a:gd name="connsiteY3" fmla="*/ 6540500 h 6540500"/>
              <a:gd name="connsiteX4" fmla="*/ 2435112 w 5198502"/>
              <a:gd name="connsiteY4" fmla="*/ 36991 h 6540500"/>
              <a:gd name="connsiteX0" fmla="*/ 2428947 w 5198502"/>
              <a:gd name="connsiteY0" fmla="*/ 6165 h 6540500"/>
              <a:gd name="connsiteX1" fmla="*/ 5198502 w 5198502"/>
              <a:gd name="connsiteY1" fmla="*/ 0 h 6540500"/>
              <a:gd name="connsiteX2" fmla="*/ 5198502 w 5198502"/>
              <a:gd name="connsiteY2" fmla="*/ 6540500 h 6540500"/>
              <a:gd name="connsiteX3" fmla="*/ 0 w 5198502"/>
              <a:gd name="connsiteY3" fmla="*/ 6540500 h 6540500"/>
              <a:gd name="connsiteX4" fmla="*/ 2428947 w 5198502"/>
              <a:gd name="connsiteY4" fmla="*/ 6165 h 654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502" h="6540500">
                <a:moveTo>
                  <a:pt x="2428947" y="6165"/>
                </a:moveTo>
                <a:lnTo>
                  <a:pt x="5198502" y="0"/>
                </a:lnTo>
                <a:lnTo>
                  <a:pt x="5198502" y="6540500"/>
                </a:lnTo>
                <a:lnTo>
                  <a:pt x="0" y="6540500"/>
                </a:lnTo>
                <a:lnTo>
                  <a:pt x="2428947" y="6165"/>
                </a:lnTo>
                <a:close/>
              </a:path>
            </a:pathLst>
          </a:custGeom>
          <a:solidFill>
            <a:schemeClr val="accent5"/>
          </a:solidFill>
        </p:spPr>
        <p:txBody>
          <a:bodyPr anchor="ctr"/>
          <a:lstStyle>
            <a:lvl1pPr marL="0" indent="0" algn="ctr">
              <a:buNone/>
              <a:defRPr>
                <a:solidFill>
                  <a:schemeClr val="tx2"/>
                </a:solidFill>
                <a:latin typeface="Helvetica" pitchFamily="34" charset="0"/>
              </a:defRPr>
            </a:lvl1pPr>
          </a:lstStyle>
          <a:p>
            <a:endParaRPr lang="fi-FI" dirty="0"/>
          </a:p>
        </p:txBody>
      </p:sp>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2" name="Otsikko 1"/>
          <p:cNvSpPr>
            <a:spLocks noGrp="1"/>
          </p:cNvSpPr>
          <p:nvPr>
            <p:ph type="title"/>
          </p:nvPr>
        </p:nvSpPr>
        <p:spPr>
          <a:xfrm>
            <a:off x="457201" y="1516842"/>
            <a:ext cx="4741260" cy="1589105"/>
          </a:xfrm>
        </p:spPr>
        <p:txBody>
          <a:bodyPr/>
          <a:lstStyle>
            <a:lvl1pPr algn="l">
              <a:defRPr b="1" i="0">
                <a:solidFill>
                  <a:schemeClr val="tx2"/>
                </a:solidFill>
                <a:latin typeface="Helvetica" pitchFamily="34" charset="0"/>
                <a:cs typeface="Helvetica" pitchFamily="34" charset="0"/>
              </a:defRPr>
            </a:lvl1pPr>
          </a:lstStyle>
          <a:p>
            <a:r>
              <a:rPr lang="fi-FI" dirty="0" smtClean="0"/>
              <a:t>Muokkaa perustyylejä naps.</a:t>
            </a:r>
            <a:endParaRPr lang="fi-FI" dirty="0"/>
          </a:p>
        </p:txBody>
      </p:sp>
      <p:sp>
        <p:nvSpPr>
          <p:cNvPr id="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smtClean="0"/>
              <a:t>Muokkaa tekstin perustyylejä napsauttamalla</a:t>
            </a: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9A905CFF-917D-A547-A88A-94A61F8F474F}" type="datetime1">
              <a:rPr lang="fi-FI" smtClean="0"/>
              <a:t>21.8.2018</a:t>
            </a:fld>
            <a:endParaRPr lang="fi-FI" dirty="0"/>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userDrawn="1"/>
        </p:nvGrpSpPr>
        <p:grpSpPr>
          <a:xfrm>
            <a:off x="457201" y="0"/>
            <a:ext cx="763388" cy="1028096"/>
            <a:chOff x="457200" y="0"/>
            <a:chExt cx="763388" cy="1028096"/>
          </a:xfrm>
        </p:grpSpPr>
        <p:sp>
          <p:nvSpPr>
            <p:cNvPr id="20"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1" name="Kuva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2385285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Osan ylätunniste">
    <p:spTree>
      <p:nvGrpSpPr>
        <p:cNvPr id="1" name=""/>
        <p:cNvGrpSpPr/>
        <p:nvPr/>
      </p:nvGrpSpPr>
      <p:grpSpPr>
        <a:xfrm>
          <a:off x="0" y="0"/>
          <a:ext cx="0" cy="0"/>
          <a:chOff x="0" y="0"/>
          <a:chExt cx="0" cy="0"/>
        </a:xfrm>
      </p:grpSpPr>
      <p:sp>
        <p:nvSpPr>
          <p:cNvPr id="13" name="Suorakulmio 12"/>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pic>
        <p:nvPicPr>
          <p:cNvPr id="4" name="Kuva 3" descr="DSC_059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473450"/>
          </a:xfrm>
          <a:prstGeom prst="rect">
            <a:avLst/>
          </a:prstGeom>
        </p:spPr>
      </p:pic>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dirty="0" smtClean="0"/>
              <a:t>Muokkaa perustyylejä naps.</a:t>
            </a:r>
            <a:endParaRPr lang="fi-FI" dirty="0"/>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smtClean="0"/>
              <a:t>Muokkaa tekstin perustyylejä napsauttamalla</a:t>
            </a:r>
          </a:p>
        </p:txBody>
      </p:sp>
      <p:sp>
        <p:nvSpPr>
          <p:cNvPr id="7" name="Päivämäärän paikkamerkki 3"/>
          <p:cNvSpPr>
            <a:spLocks noGrp="1"/>
          </p:cNvSpPr>
          <p:nvPr>
            <p:ph type="dt" sz="half" idx="2"/>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16E5C5AF-6D6F-D644-9C80-9D05F775ED69}" type="datetime1">
              <a:rPr lang="fi-FI" smtClean="0"/>
              <a:t>21.8.2018</a:t>
            </a:fld>
            <a:endParaRPr lang="fi-FI" dirty="0"/>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smtClean="0"/>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1" name="Group 20"/>
          <p:cNvGrpSpPr/>
          <p:nvPr userDrawn="1"/>
        </p:nvGrpSpPr>
        <p:grpSpPr>
          <a:xfrm>
            <a:off x="457201"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3"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7737157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Osan ylätunniste">
    <p:spTree>
      <p:nvGrpSpPr>
        <p:cNvPr id="1" name=""/>
        <p:cNvGrpSpPr/>
        <p:nvPr/>
      </p:nvGrpSpPr>
      <p:grpSpPr>
        <a:xfrm>
          <a:off x="0" y="0"/>
          <a:ext cx="0" cy="0"/>
          <a:chOff x="0" y="0"/>
          <a:chExt cx="0" cy="0"/>
        </a:xfrm>
      </p:grpSpPr>
      <p:sp>
        <p:nvSpPr>
          <p:cNvPr id="13" name="Suorakulmio 12"/>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pic>
        <p:nvPicPr>
          <p:cNvPr id="5" name="Kuva 4" descr="_DSC8463.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473824"/>
          </a:xfrm>
          <a:prstGeom prst="rect">
            <a:avLst/>
          </a:prstGeom>
        </p:spPr>
      </p:pic>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dirty="0" smtClean="0"/>
              <a:t>Muokkaa perustyylejä naps.</a:t>
            </a:r>
            <a:endParaRPr lang="fi-FI" dirty="0"/>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smtClean="0"/>
              <a:t>Muokkaa tekstin perustyylejä napsauttamalla</a:t>
            </a:r>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smtClean="0"/>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49C7791E-4FCD-2640-935C-D1D44CC31DD8}" type="datetime1">
              <a:rPr lang="fi-FI" smtClean="0"/>
              <a:t>21.8.2018</a:t>
            </a:fld>
            <a:endParaRPr lang="fi-FI" dirty="0"/>
          </a:p>
        </p:txBody>
      </p:sp>
      <p:grpSp>
        <p:nvGrpSpPr>
          <p:cNvPr id="22" name="Group 21"/>
          <p:cNvGrpSpPr/>
          <p:nvPr userDrawn="1"/>
        </p:nvGrpSpPr>
        <p:grpSpPr>
          <a:xfrm>
            <a:off x="457201" y="0"/>
            <a:ext cx="763388" cy="1028096"/>
            <a:chOff x="457200" y="0"/>
            <a:chExt cx="763388" cy="1028096"/>
          </a:xfrm>
        </p:grpSpPr>
        <p:sp>
          <p:nvSpPr>
            <p:cNvPr id="23"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916243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san ylätunniste">
    <p:spTree>
      <p:nvGrpSpPr>
        <p:cNvPr id="1" name=""/>
        <p:cNvGrpSpPr/>
        <p:nvPr/>
      </p:nvGrpSpPr>
      <p:grpSpPr>
        <a:xfrm>
          <a:off x="0" y="0"/>
          <a:ext cx="0" cy="0"/>
          <a:chOff x="0" y="0"/>
          <a:chExt cx="0" cy="0"/>
        </a:xfrm>
      </p:grpSpPr>
      <p:sp>
        <p:nvSpPr>
          <p:cNvPr id="6" name="Kuvan paikkamerkki 5"/>
          <p:cNvSpPr>
            <a:spLocks noGrp="1"/>
          </p:cNvSpPr>
          <p:nvPr>
            <p:ph type="pic" sz="quarter" idx="12"/>
          </p:nvPr>
        </p:nvSpPr>
        <p:spPr>
          <a:xfrm>
            <a:off x="0" y="0"/>
            <a:ext cx="9144000" cy="3473450"/>
          </a:xfrm>
          <a:custGeom>
            <a:avLst/>
            <a:gdLst>
              <a:gd name="connsiteX0" fmla="*/ 0 w 9144000"/>
              <a:gd name="connsiteY0" fmla="*/ 0 h 3473450"/>
              <a:gd name="connsiteX1" fmla="*/ 9144000 w 9144000"/>
              <a:gd name="connsiteY1" fmla="*/ 0 h 3473450"/>
              <a:gd name="connsiteX2" fmla="*/ 9144000 w 9144000"/>
              <a:gd name="connsiteY2" fmla="*/ 3473450 h 3473450"/>
              <a:gd name="connsiteX3" fmla="*/ 0 w 9144000"/>
              <a:gd name="connsiteY3" fmla="*/ 3473450 h 3473450"/>
              <a:gd name="connsiteX4" fmla="*/ 0 w 9144000"/>
              <a:gd name="connsiteY4" fmla="*/ 0 h 3473450"/>
              <a:gd name="connsiteX0" fmla="*/ 0 w 9144000"/>
              <a:gd name="connsiteY0" fmla="*/ 0 h 3473450"/>
              <a:gd name="connsiteX1" fmla="*/ 419209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394184 w 9144000"/>
              <a:gd name="connsiteY1" fmla="*/ 12421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444180 w 9144000"/>
              <a:gd name="connsiteY2" fmla="*/ 1144825 h 3473450"/>
              <a:gd name="connsiteX3" fmla="*/ 9144000 w 9144000"/>
              <a:gd name="connsiteY3" fmla="*/ 0 h 3473450"/>
              <a:gd name="connsiteX4" fmla="*/ 9144000 w 9144000"/>
              <a:gd name="connsiteY4" fmla="*/ 3473450 h 3473450"/>
              <a:gd name="connsiteX5" fmla="*/ 0 w 9144000"/>
              <a:gd name="connsiteY5" fmla="*/ 3473450 h 3473450"/>
              <a:gd name="connsiteX6" fmla="*/ 0 w 9144000"/>
              <a:gd name="connsiteY6" fmla="*/ 0 h 3473450"/>
              <a:gd name="connsiteX0" fmla="*/ 0 w 9144000"/>
              <a:gd name="connsiteY0" fmla="*/ 0 h 3473450"/>
              <a:gd name="connsiteX1" fmla="*/ 419208 w 9144000"/>
              <a:gd name="connsiteY1" fmla="*/ 6165 h 3473450"/>
              <a:gd name="connsiteX2" fmla="*/ 444180 w 9144000"/>
              <a:gd name="connsiteY2" fmla="*/ 1144825 h 3473450"/>
              <a:gd name="connsiteX3" fmla="*/ 1388843 w 9144000"/>
              <a:gd name="connsiteY3" fmla="*/ 6256 h 3473450"/>
              <a:gd name="connsiteX4" fmla="*/ 9144000 w 9144000"/>
              <a:gd name="connsiteY4" fmla="*/ 0 h 3473450"/>
              <a:gd name="connsiteX5" fmla="*/ 9144000 w 9144000"/>
              <a:gd name="connsiteY5" fmla="*/ 3473450 h 3473450"/>
              <a:gd name="connsiteX6" fmla="*/ 0 w 9144000"/>
              <a:gd name="connsiteY6" fmla="*/ 3473450 h 3473450"/>
              <a:gd name="connsiteX7" fmla="*/ 0 w 9144000"/>
              <a:gd name="connsiteY7"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37507 w 9144000"/>
              <a:gd name="connsiteY1" fmla="*/ 104986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0459 w 9144000"/>
              <a:gd name="connsiteY3" fmla="*/ 1263011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625856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625856 w 9144000"/>
              <a:gd name="connsiteY8" fmla="*/ 3473378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589614 w 9144000"/>
              <a:gd name="connsiteY8" fmla="*/ 3469718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48884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512187 w 9144000"/>
              <a:gd name="connsiteY3" fmla="*/ 114222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7689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90354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9296 h 3482746"/>
              <a:gd name="connsiteX1" fmla="*/ 460678 w 9144000"/>
              <a:gd name="connsiteY1" fmla="*/ 16985 h 3482746"/>
              <a:gd name="connsiteX2" fmla="*/ 463690 w 9144000"/>
              <a:gd name="connsiteY2" fmla="*/ 1093441 h 3482746"/>
              <a:gd name="connsiteX3" fmla="*/ 1284105 w 9144000"/>
              <a:gd name="connsiteY3" fmla="*/ 1094505 h 3482746"/>
              <a:gd name="connsiteX4" fmla="*/ 1414763 w 9144000"/>
              <a:gd name="connsiteY4" fmla="*/ 0 h 3482746"/>
              <a:gd name="connsiteX5" fmla="*/ 9144000 w 9144000"/>
              <a:gd name="connsiteY5" fmla="*/ 9296 h 3482746"/>
              <a:gd name="connsiteX6" fmla="*/ 9144000 w 9144000"/>
              <a:gd name="connsiteY6" fmla="*/ 3482746 h 3482746"/>
              <a:gd name="connsiteX7" fmla="*/ 4776273 w 9144000"/>
              <a:gd name="connsiteY7" fmla="*/ 3482674 h 3482746"/>
              <a:gd name="connsiteX8" fmla="*/ 4776273 w 9144000"/>
              <a:gd name="connsiteY8" fmla="*/ 2732366 h 3482746"/>
              <a:gd name="connsiteX9" fmla="*/ 424558 w 9144000"/>
              <a:gd name="connsiteY9" fmla="*/ 2728706 h 3482746"/>
              <a:gd name="connsiteX10" fmla="*/ 428218 w 9144000"/>
              <a:gd name="connsiteY10" fmla="*/ 3482674 h 3482746"/>
              <a:gd name="connsiteX11" fmla="*/ 0 w 9144000"/>
              <a:gd name="connsiteY11" fmla="*/ 3482746 h 3482746"/>
              <a:gd name="connsiteX12" fmla="*/ 0 w 9144000"/>
              <a:gd name="connsiteY12" fmla="*/ 9296 h 3482746"/>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5862 w 9144000"/>
              <a:gd name="connsiteY1" fmla="*/ 1434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25266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02144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753918 w 9144000"/>
              <a:gd name="connsiteY2" fmla="*/ 1432687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626918 w 9144000"/>
              <a:gd name="connsiteY2" fmla="*/ 151735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57584 w 9144000"/>
              <a:gd name="connsiteY2" fmla="*/ 1523402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79 w 9144000"/>
              <a:gd name="connsiteY2" fmla="*/ 103354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584583 w 9144000"/>
              <a:gd name="connsiteY2" fmla="*/ 117263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17523 w 9144000"/>
              <a:gd name="connsiteY3" fmla="*/ 102856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22255 h 3495705"/>
              <a:gd name="connsiteX1" fmla="*/ 460678 w 9144000"/>
              <a:gd name="connsiteY1" fmla="*/ 24760 h 3495705"/>
              <a:gd name="connsiteX2" fmla="*/ 463631 w 9144000"/>
              <a:gd name="connsiteY2" fmla="*/ 1045639 h 3495705"/>
              <a:gd name="connsiteX3" fmla="*/ 1217523 w 9144000"/>
              <a:gd name="connsiteY3" fmla="*/ 1046704 h 3495705"/>
              <a:gd name="connsiteX4" fmla="*/ 1207416 w 9144000"/>
              <a:gd name="connsiteY4" fmla="*/ 0 h 3495705"/>
              <a:gd name="connsiteX5" fmla="*/ 9144000 w 9144000"/>
              <a:gd name="connsiteY5" fmla="*/ 22255 h 3495705"/>
              <a:gd name="connsiteX6" fmla="*/ 9144000 w 9144000"/>
              <a:gd name="connsiteY6" fmla="*/ 3495705 h 3495705"/>
              <a:gd name="connsiteX7" fmla="*/ 4776273 w 9144000"/>
              <a:gd name="connsiteY7" fmla="*/ 3495633 h 3495705"/>
              <a:gd name="connsiteX8" fmla="*/ 4776273 w 9144000"/>
              <a:gd name="connsiteY8" fmla="*/ 2745325 h 3495705"/>
              <a:gd name="connsiteX9" fmla="*/ 424558 w 9144000"/>
              <a:gd name="connsiteY9" fmla="*/ 2741665 h 3495705"/>
              <a:gd name="connsiteX10" fmla="*/ 428218 w 9144000"/>
              <a:gd name="connsiteY10" fmla="*/ 3495633 h 3495705"/>
              <a:gd name="connsiteX11" fmla="*/ 0 w 9144000"/>
              <a:gd name="connsiteY11" fmla="*/ 3495705 h 3495705"/>
              <a:gd name="connsiteX12" fmla="*/ 0 w 9144000"/>
              <a:gd name="connsiteY12" fmla="*/ 22255 h 3495705"/>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7450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07416 w 9144000"/>
              <a:gd name="connsiteY4" fmla="*/ 7983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80554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473450">
                <a:moveTo>
                  <a:pt x="0" y="0"/>
                </a:moveTo>
                <a:lnTo>
                  <a:pt x="460678" y="2505"/>
                </a:lnTo>
                <a:cubicBezTo>
                  <a:pt x="467258" y="181367"/>
                  <a:pt x="460712" y="888442"/>
                  <a:pt x="463631" y="1023384"/>
                </a:cubicBezTo>
                <a:lnTo>
                  <a:pt x="1217523" y="1024449"/>
                </a:lnTo>
                <a:cubicBezTo>
                  <a:pt x="1217622" y="1021952"/>
                  <a:pt x="1212357" y="439565"/>
                  <a:pt x="1213464" y="1935"/>
                </a:cubicBezTo>
                <a:lnTo>
                  <a:pt x="9144000" y="0"/>
                </a:lnTo>
                <a:lnTo>
                  <a:pt x="9144000" y="3473450"/>
                </a:lnTo>
                <a:lnTo>
                  <a:pt x="4776273" y="3473378"/>
                </a:lnTo>
                <a:lnTo>
                  <a:pt x="4776273" y="2723070"/>
                </a:lnTo>
                <a:lnTo>
                  <a:pt x="424558" y="2719410"/>
                </a:lnTo>
                <a:lnTo>
                  <a:pt x="428218" y="3473378"/>
                </a:lnTo>
                <a:lnTo>
                  <a:pt x="0" y="3473450"/>
                </a:lnTo>
                <a:lnTo>
                  <a:pt x="0" y="0"/>
                </a:lnTo>
                <a:close/>
              </a:path>
            </a:pathLst>
          </a:custGeom>
          <a:solidFill>
            <a:srgbClr val="EEEFEE"/>
          </a:solidFill>
        </p:spPr>
        <p:txBody>
          <a:bodyPr anchor="ctr"/>
          <a:lstStyle>
            <a:lvl1pPr marL="0" indent="0" algn="ctr">
              <a:buNone/>
              <a:defRPr>
                <a:latin typeface="Helvetica" pitchFamily="34" charset="0"/>
              </a:defRPr>
            </a:lvl1pPr>
          </a:lstStyle>
          <a:p>
            <a:endParaRPr lang="fi-FI"/>
          </a:p>
        </p:txBody>
      </p:sp>
      <p:sp>
        <p:nvSpPr>
          <p:cNvPr id="13" name="Suorakulmio 12"/>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ysClr val="windowText" lastClr="000000"/>
              </a:solidFill>
              <a:latin typeface="Helvetica" pitchFamily="34" charset="0"/>
            </a:endParaRPr>
          </a:p>
        </p:txBody>
      </p:sp>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dirty="0" smtClean="0"/>
              <a:t>Muokkaa perustyylejä naps.</a:t>
            </a:r>
            <a:endParaRPr lang="fi-FI" dirty="0"/>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smtClean="0"/>
              <a:t>Muokkaa tekstin perustyylejä napsauttamalla</a:t>
            </a:r>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smtClean="0"/>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8BD1B608-F4D6-7042-9326-5751643730CF}" type="datetime1">
              <a:rPr lang="fi-FI" smtClean="0"/>
              <a:t>21.8.2018</a:t>
            </a:fld>
            <a:endParaRPr lang="fi-FI" dirty="0"/>
          </a:p>
        </p:txBody>
      </p:sp>
      <p:grpSp>
        <p:nvGrpSpPr>
          <p:cNvPr id="22" name="Group 21"/>
          <p:cNvGrpSpPr/>
          <p:nvPr userDrawn="1"/>
        </p:nvGrpSpPr>
        <p:grpSpPr>
          <a:xfrm>
            <a:off x="457201" y="0"/>
            <a:ext cx="763388" cy="1028096"/>
            <a:chOff x="457200" y="0"/>
            <a:chExt cx="763388" cy="1028096"/>
          </a:xfrm>
        </p:grpSpPr>
        <p:sp>
          <p:nvSpPr>
            <p:cNvPr id="23"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1251219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Osan ylätunniste">
    <p:spTree>
      <p:nvGrpSpPr>
        <p:cNvPr id="1" name=""/>
        <p:cNvGrpSpPr/>
        <p:nvPr/>
      </p:nvGrpSpPr>
      <p:grpSpPr>
        <a:xfrm>
          <a:off x="0" y="0"/>
          <a:ext cx="0" cy="0"/>
          <a:chOff x="0" y="0"/>
          <a:chExt cx="0" cy="0"/>
        </a:xfrm>
      </p:grpSpPr>
      <p:sp>
        <p:nvSpPr>
          <p:cNvPr id="7" name="Suorakulmio 6"/>
          <p:cNvSpPr/>
          <p:nvPr userDrawn="1"/>
        </p:nvSpPr>
        <p:spPr>
          <a:xfrm>
            <a:off x="0" y="3877234"/>
            <a:ext cx="9144000" cy="2980766"/>
          </a:xfrm>
          <a:prstGeom prst="rect">
            <a:avLst/>
          </a:prstGeom>
          <a:solidFill>
            <a:srgbClr val="F15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722313" y="4085663"/>
            <a:ext cx="7772400" cy="1043773"/>
          </a:xfrm>
        </p:spPr>
        <p:txBody>
          <a:bodyPr anchor="t">
            <a:normAutofit/>
          </a:bodyPr>
          <a:lstStyle>
            <a:lvl1pPr algn="l">
              <a:defRPr sz="3600" b="1" cap="none">
                <a:solidFill>
                  <a:schemeClr val="bg1"/>
                </a:solidFill>
                <a:latin typeface="Helvetica" pitchFamily="34" charset="0"/>
              </a:defRPr>
            </a:lvl1pPr>
          </a:lstStyle>
          <a:p>
            <a:r>
              <a:rPr lang="fi-FI" dirty="0" smtClean="0"/>
              <a:t>Muokkaa perustyylejä naps.</a:t>
            </a:r>
            <a:endParaRPr lang="fi-FI" dirty="0"/>
          </a:p>
        </p:txBody>
      </p:sp>
      <p:sp>
        <p:nvSpPr>
          <p:cNvPr id="8" name="Suorakulmio 7"/>
          <p:cNvSpPr/>
          <p:nvPr userDrawn="1"/>
        </p:nvSpPr>
        <p:spPr>
          <a:xfrm>
            <a:off x="0" y="3764582"/>
            <a:ext cx="9144000" cy="1126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10"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rgbClr val="002957"/>
                </a:solidFill>
              </a:rPr>
              <a:t>JYU. </a:t>
            </a:r>
            <a:r>
              <a:rPr lang="fi-FI" b="1" smtClean="0"/>
              <a:t>Since 1863.</a:t>
            </a:r>
            <a:endParaRPr lang="fi-FI" b="1" dirty="0" smtClean="0"/>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Kuva 15" descr="DSC_147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764582"/>
          </a:xfrm>
          <a:prstGeom prst="rect">
            <a:avLst/>
          </a:prstGeom>
        </p:spPr>
      </p:pic>
      <p:sp>
        <p:nvSpPr>
          <p:cNvPr id="18" name="Tekstin paikkamerkki 2"/>
          <p:cNvSpPr>
            <a:spLocks noGrp="1"/>
          </p:cNvSpPr>
          <p:nvPr>
            <p:ph idx="10" hasCustomPrompt="1"/>
          </p:nvPr>
        </p:nvSpPr>
        <p:spPr>
          <a:xfrm>
            <a:off x="722312" y="5314392"/>
            <a:ext cx="7842663" cy="1177718"/>
          </a:xfrm>
          <a:prstGeom prst="rect">
            <a:avLst/>
          </a:prstGeom>
        </p:spPr>
        <p:txBody>
          <a:bodyPr vert="horz" lIns="91440" tIns="45720" rIns="91440" bIns="45720" rtlCol="0">
            <a:noAutofit/>
          </a:bodyPr>
          <a:lstStyle>
            <a:lvl1pPr>
              <a:buClr>
                <a:schemeClr val="bg1"/>
              </a:buClr>
              <a:defRPr sz="2000" b="1">
                <a:solidFill>
                  <a:schemeClr val="bg1"/>
                </a:solidFill>
                <a:latin typeface="Helvetica" pitchFamily="34" charset="0"/>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fi-FI" dirty="0" smtClean="0"/>
              <a:t>Muokkaa tekstin perustyylejä napsauttamalla</a:t>
            </a:r>
          </a:p>
        </p:txBody>
      </p:sp>
      <p:grpSp>
        <p:nvGrpSpPr>
          <p:cNvPr id="3" name="Group 2"/>
          <p:cNvGrpSpPr/>
          <p:nvPr userDrawn="1"/>
        </p:nvGrpSpPr>
        <p:grpSpPr>
          <a:xfrm>
            <a:off x="457201" y="0"/>
            <a:ext cx="763388" cy="1028096"/>
            <a:chOff x="457201" y="0"/>
            <a:chExt cx="763388" cy="1028096"/>
          </a:xfrm>
        </p:grpSpPr>
        <p:sp>
          <p:nvSpPr>
            <p:cNvPr id="19" name="Suorakulmio 18"/>
            <p:cNvSpPr/>
            <p:nvPr userDrawn="1"/>
          </p:nvSpPr>
          <p:spPr>
            <a:xfrm>
              <a:off x="457201" y="0"/>
              <a:ext cx="763388" cy="10280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0" name="Kuva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8" y="165903"/>
              <a:ext cx="323551" cy="736410"/>
            </a:xfrm>
            <a:prstGeom prst="rect">
              <a:avLst/>
            </a:prstGeom>
          </p:spPr>
        </p:pic>
      </p:grpSp>
      <p:sp>
        <p:nvSpPr>
          <p:cNvPr id="15" name="Päivämäärän paikkamerkki 3"/>
          <p:cNvSpPr>
            <a:spLocks noGrp="1"/>
          </p:cNvSpPr>
          <p:nvPr userDrawn="1">
            <p:ph type="dt" sz="half" idx="11"/>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B7B90E4D-7DF4-1147-9924-C5F332530C45}" type="datetime1">
              <a:rPr lang="fi-FI" smtClean="0"/>
              <a:t>21.8.2018</a:t>
            </a:fld>
            <a:endParaRPr lang="fi-FI" dirty="0"/>
          </a:p>
        </p:txBody>
      </p:sp>
    </p:spTree>
    <p:extLst>
      <p:ext uri="{BB962C8B-B14F-4D97-AF65-F5344CB8AC3E}">
        <p14:creationId xmlns:p14="http://schemas.microsoft.com/office/powerpoint/2010/main" val="18225897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Osan ylätunniste">
    <p:spTree>
      <p:nvGrpSpPr>
        <p:cNvPr id="1" name=""/>
        <p:cNvGrpSpPr/>
        <p:nvPr/>
      </p:nvGrpSpPr>
      <p:grpSpPr>
        <a:xfrm>
          <a:off x="0" y="0"/>
          <a:ext cx="0" cy="0"/>
          <a:chOff x="0" y="0"/>
          <a:chExt cx="0" cy="0"/>
        </a:xfrm>
      </p:grpSpPr>
      <p:pic>
        <p:nvPicPr>
          <p:cNvPr id="4" name="Kuva 3" descr="DSC_018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3764582"/>
          </a:xfrm>
          <a:prstGeom prst="rect">
            <a:avLst/>
          </a:prstGeom>
        </p:spPr>
      </p:pic>
      <p:sp>
        <p:nvSpPr>
          <p:cNvPr id="7" name="Suorakulmio 6"/>
          <p:cNvSpPr/>
          <p:nvPr userDrawn="1"/>
        </p:nvSpPr>
        <p:spPr>
          <a:xfrm>
            <a:off x="0" y="3877234"/>
            <a:ext cx="9144000" cy="2980766"/>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8" name="Suorakulmio 7"/>
          <p:cNvSpPr/>
          <p:nvPr userDrawn="1"/>
        </p:nvSpPr>
        <p:spPr>
          <a:xfrm>
            <a:off x="0" y="3764582"/>
            <a:ext cx="9144000" cy="1126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10"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tsikko 1"/>
          <p:cNvSpPr>
            <a:spLocks noGrp="1"/>
          </p:cNvSpPr>
          <p:nvPr>
            <p:ph type="title"/>
          </p:nvPr>
        </p:nvSpPr>
        <p:spPr>
          <a:xfrm>
            <a:off x="722313" y="4085663"/>
            <a:ext cx="7772400" cy="1043773"/>
          </a:xfrm>
        </p:spPr>
        <p:txBody>
          <a:bodyPr anchor="t">
            <a:normAutofit/>
          </a:bodyPr>
          <a:lstStyle>
            <a:lvl1pPr algn="l">
              <a:defRPr sz="3600" b="1" cap="none">
                <a:solidFill>
                  <a:schemeClr val="bg1"/>
                </a:solidFill>
                <a:latin typeface="Helvetica" pitchFamily="34" charset="0"/>
              </a:defRPr>
            </a:lvl1pPr>
          </a:lstStyle>
          <a:p>
            <a:r>
              <a:rPr lang="fi-FI" dirty="0" smtClean="0"/>
              <a:t>Muokkaa perustyylejä naps.</a:t>
            </a:r>
            <a:endParaRPr lang="fi-FI" dirty="0"/>
          </a:p>
        </p:txBody>
      </p:sp>
      <p:sp>
        <p:nvSpPr>
          <p:cNvPr id="19" name="Tekstin paikkamerkki 2"/>
          <p:cNvSpPr>
            <a:spLocks noGrp="1"/>
          </p:cNvSpPr>
          <p:nvPr>
            <p:ph idx="10" hasCustomPrompt="1"/>
          </p:nvPr>
        </p:nvSpPr>
        <p:spPr>
          <a:xfrm>
            <a:off x="722312" y="5314392"/>
            <a:ext cx="7842663" cy="1177718"/>
          </a:xfrm>
          <a:prstGeom prst="rect">
            <a:avLst/>
          </a:prstGeom>
        </p:spPr>
        <p:txBody>
          <a:bodyPr vert="horz" lIns="91440" tIns="45720" rIns="91440" bIns="45720" rtlCol="0">
            <a:noAutofit/>
          </a:bodyPr>
          <a:lstStyle>
            <a:lvl1pPr marL="342900" indent="-342900" algn="l">
              <a:buClr>
                <a:schemeClr val="bg1"/>
              </a:buClr>
              <a:buFont typeface="Arial"/>
              <a:buChar char="•"/>
              <a:defRPr sz="2000" b="1">
                <a:solidFill>
                  <a:schemeClr val="bg1"/>
                </a:solidFill>
                <a:latin typeface="Helvetica" pitchFamily="34" charset="0"/>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fi-FI" dirty="0" smtClean="0"/>
              <a:t>Muokkaa tekstin perustyylejä napsauttamalla</a:t>
            </a:r>
          </a:p>
        </p:txBody>
      </p:sp>
      <p:sp>
        <p:nvSpPr>
          <p:cNvPr id="15" name="Päivämäärän paikkamerkki 3"/>
          <p:cNvSpPr>
            <a:spLocks noGrp="1"/>
          </p:cNvSpPr>
          <p:nvPr>
            <p:ph type="dt" sz="half" idx="11"/>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D7B9BBA6-F172-434C-89AD-53D81D5D74FD}" type="datetime1">
              <a:rPr lang="fi-FI" smtClean="0"/>
              <a:t>21.8.2018</a:t>
            </a:fld>
            <a:endParaRPr lang="fi-FI" dirty="0"/>
          </a:p>
        </p:txBody>
      </p:sp>
      <p:grpSp>
        <p:nvGrpSpPr>
          <p:cNvPr id="24" name="Group 23"/>
          <p:cNvGrpSpPr/>
          <p:nvPr userDrawn="1"/>
        </p:nvGrpSpPr>
        <p:grpSpPr>
          <a:xfrm>
            <a:off x="457201" y="0"/>
            <a:ext cx="763388" cy="1028096"/>
            <a:chOff x="457200" y="0"/>
            <a:chExt cx="763388" cy="1028096"/>
          </a:xfrm>
        </p:grpSpPr>
        <p:sp>
          <p:nvSpPr>
            <p:cNvPr id="25"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6633251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3.jpeg"/><Relationship Id="rId5" Type="http://schemas.openxmlformats.org/officeDocument/2006/relationships/slideLayout" Target="../slideLayouts/slideLayout23.xml"/><Relationship Id="rId10" Type="http://schemas.openxmlformats.org/officeDocument/2006/relationships/image" Target="../media/image12.png"/><Relationship Id="rId4" Type="http://schemas.openxmlformats.org/officeDocument/2006/relationships/slideLayout" Target="../slideLayouts/slideLayout2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637578"/>
            <a:ext cx="7356324" cy="1019912"/>
          </a:xfrm>
          <a:prstGeom prst="rect">
            <a:avLst/>
          </a:prstGeom>
        </p:spPr>
        <p:txBody>
          <a:bodyPr vert="horz" lIns="91440" tIns="45720" rIns="91440" bIns="45720" rtlCol="0" anchor="ctr">
            <a:normAutofit/>
          </a:bodyPr>
          <a:lstStyle/>
          <a:p>
            <a:r>
              <a:rPr lang="fi-FI" dirty="0" smtClean="0"/>
              <a:t>Muokkaa perustyylejä naps.</a:t>
            </a:r>
            <a:endParaRPr lang="fi-FI" dirty="0"/>
          </a:p>
        </p:txBody>
      </p:sp>
      <p:sp>
        <p:nvSpPr>
          <p:cNvPr id="3" name="Tekstin paikkamerkki 2"/>
          <p:cNvSpPr>
            <a:spLocks noGrp="1"/>
          </p:cNvSpPr>
          <p:nvPr>
            <p:ph type="body" idx="1"/>
          </p:nvPr>
        </p:nvSpPr>
        <p:spPr>
          <a:xfrm>
            <a:off x="457200" y="1844699"/>
            <a:ext cx="8229600" cy="4557156"/>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8" name="Päivämäärän paikkamerkki 3"/>
          <p:cNvSpPr>
            <a:spLocks noGrp="1"/>
          </p:cNvSpPr>
          <p:nvPr>
            <p:ph type="dt" sz="half" idx="2"/>
          </p:nvPr>
        </p:nvSpPr>
        <p:spPr>
          <a:xfrm>
            <a:off x="7617453" y="6592625"/>
            <a:ext cx="831227" cy="180989"/>
          </a:xfrm>
          <a:prstGeom prst="rect">
            <a:avLst/>
          </a:prstGeom>
        </p:spPr>
        <p:txBody>
          <a:bodyPr/>
          <a:lstStyle>
            <a:lvl1pPr algn="ctr">
              <a:defRPr sz="900">
                <a:solidFill>
                  <a:schemeClr val="bg1"/>
                </a:solidFill>
                <a:latin typeface="Helvetica"/>
                <a:cs typeface="Helvetica"/>
              </a:defRPr>
            </a:lvl1pPr>
          </a:lstStyle>
          <a:p>
            <a:fld id="{E8D5B848-FBEF-ED40-A8A7-53919FA1F055}" type="datetime1">
              <a:rPr lang="fi-FI" smtClean="0"/>
              <a:t>21.8.2018</a:t>
            </a:fld>
            <a:endParaRPr lang="fi-FI" dirty="0"/>
          </a:p>
        </p:txBody>
      </p:sp>
      <p:sp>
        <p:nvSpPr>
          <p:cNvPr id="9" name="Alatunnisteen paikkamerkki 4"/>
          <p:cNvSpPr>
            <a:spLocks noGrp="1"/>
          </p:cNvSpPr>
          <p:nvPr>
            <p:ph type="ftr" sz="quarter" idx="3"/>
          </p:nvPr>
        </p:nvSpPr>
        <p:spPr>
          <a:xfrm>
            <a:off x="5343907" y="6592625"/>
            <a:ext cx="2147658" cy="180989"/>
          </a:xfrm>
          <a:prstGeom prst="rect">
            <a:avLst/>
          </a:prstGeom>
        </p:spPr>
        <p:txBody>
          <a:bodyPr/>
          <a:lstStyle>
            <a:lvl1pPr algn="r">
              <a:defRPr sz="900" b="0">
                <a:solidFill>
                  <a:schemeClr val="bg1"/>
                </a:solidFill>
                <a:latin typeface="Helvetica"/>
                <a:cs typeface="Helvetica"/>
              </a:defRPr>
            </a:lvl1pPr>
          </a:lstStyle>
          <a:p>
            <a:r>
              <a:rPr lang="fi-FI" b="1" dirty="0" smtClean="0">
                <a:solidFill>
                  <a:schemeClr val="accent1"/>
                </a:solidFill>
              </a:rPr>
              <a:t>JYU.</a:t>
            </a:r>
            <a:r>
              <a:rPr lang="fi-FI" b="1" dirty="0" smtClean="0"/>
              <a:t> </a:t>
            </a:r>
            <a:r>
              <a:rPr lang="fi-FI" b="1" dirty="0" err="1" smtClean="0"/>
              <a:t>Since</a:t>
            </a:r>
            <a:r>
              <a:rPr lang="fi-FI" b="1" dirty="0" smtClean="0"/>
              <a:t> 1863.</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a:cs typeface="Helvetica"/>
              </a:defRPr>
            </a:lvl1pPr>
          </a:lstStyle>
          <a:p>
            <a:fld id="{0FE3988A-0109-0B40-965D-9E0ED41EFEE4}" type="slidenum">
              <a:rPr lang="fi-FI" smtClean="0"/>
              <a:pPr/>
              <a:t>‹#›</a:t>
            </a:fld>
            <a:endParaRPr lang="fi-FI" dirty="0"/>
          </a:p>
        </p:txBody>
      </p:sp>
      <p:cxnSp>
        <p:nvCxnSpPr>
          <p:cNvPr id="11" name="Suora yhdysviiva 1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uora yhdysviiva 1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6" name="Group 15"/>
          <p:cNvGrpSpPr/>
          <p:nvPr userDrawn="1"/>
        </p:nvGrpSpPr>
        <p:grpSpPr>
          <a:xfrm>
            <a:off x="7923412" y="0"/>
            <a:ext cx="763388" cy="1028096"/>
            <a:chOff x="457200" y="0"/>
            <a:chExt cx="763388" cy="1028096"/>
          </a:xfrm>
        </p:grpSpPr>
        <p:sp>
          <p:nvSpPr>
            <p:cNvPr id="17"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18" name="Kuva 2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35487968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700" r:id="rId18"/>
  </p:sldLayoutIdLst>
  <p:timing>
    <p:tnLst>
      <p:par>
        <p:cTn id="1" dur="indefinite" restart="never" nodeType="tmRoot"/>
      </p:par>
    </p:tnLst>
  </p:timing>
  <p:hf hdr="0"/>
  <p:txStyles>
    <p:titleStyle>
      <a:lvl1pPr algn="l" defTabSz="457200" rtl="0" eaLnBrk="1" latinLnBrk="0" hangingPunct="1">
        <a:lnSpc>
          <a:spcPct val="100000"/>
        </a:lnSpc>
        <a:spcBef>
          <a:spcPct val="0"/>
        </a:spcBef>
        <a:buNone/>
        <a:defRPr sz="3600" b="1" i="0" kern="1200">
          <a:solidFill>
            <a:schemeClr val="tx2"/>
          </a:solidFill>
          <a:latin typeface="Helvetica"/>
          <a:ea typeface="+mj-ea"/>
          <a:cs typeface="Helvetica"/>
        </a:defRPr>
      </a:lvl1pPr>
    </p:titleStyle>
    <p:bodyStyle>
      <a:lvl1pPr marL="342900" indent="-342900" algn="l" defTabSz="457200" rtl="0" eaLnBrk="1" latinLnBrk="0" hangingPunct="1">
        <a:lnSpc>
          <a:spcPct val="100000"/>
        </a:lnSpc>
        <a:spcBef>
          <a:spcPts val="768"/>
        </a:spcBef>
        <a:buClr>
          <a:schemeClr val="accent1"/>
        </a:buClr>
        <a:buFont typeface="Arial"/>
        <a:buChar char="•"/>
        <a:defRPr sz="3200" kern="1200">
          <a:solidFill>
            <a:schemeClr val="tx2"/>
          </a:solidFill>
          <a:latin typeface="Helvetica"/>
          <a:ea typeface="+mn-ea"/>
          <a:cs typeface="Helvetica"/>
        </a:defRPr>
      </a:lvl1pPr>
      <a:lvl2pPr marL="742950" indent="-285750" algn="l" defTabSz="457200" rtl="0" eaLnBrk="1" latinLnBrk="0" hangingPunct="1">
        <a:lnSpc>
          <a:spcPct val="100000"/>
        </a:lnSpc>
        <a:spcBef>
          <a:spcPts val="768"/>
        </a:spcBef>
        <a:buClr>
          <a:schemeClr val="accent1"/>
        </a:buClr>
        <a:buFontTx/>
        <a:buBlip>
          <a:blip r:embed="rId21"/>
        </a:buBlip>
        <a:defRPr sz="2800" kern="1200">
          <a:solidFill>
            <a:schemeClr val="tx2"/>
          </a:solidFill>
          <a:latin typeface="Helvetica"/>
          <a:ea typeface="+mn-ea"/>
          <a:cs typeface="Helvetica"/>
        </a:defRPr>
      </a:lvl2pPr>
      <a:lvl3pPr marL="1144800" indent="-228600" algn="l" defTabSz="457200" rtl="0" eaLnBrk="1" latinLnBrk="0" hangingPunct="1">
        <a:lnSpc>
          <a:spcPct val="100000"/>
        </a:lnSpc>
        <a:spcBef>
          <a:spcPts val="768"/>
        </a:spcBef>
        <a:buClr>
          <a:schemeClr val="accent1"/>
        </a:buClr>
        <a:buSzPct val="80000"/>
        <a:buFontTx/>
        <a:buBlip>
          <a:blip r:embed="rId22"/>
        </a:buBlip>
        <a:defRPr sz="2400" kern="1200">
          <a:solidFill>
            <a:schemeClr val="tx2"/>
          </a:solidFill>
          <a:latin typeface="Helvetica"/>
          <a:ea typeface="+mn-ea"/>
          <a:cs typeface="Helvetica"/>
        </a:defRPr>
      </a:lvl3pPr>
      <a:lvl4pPr marL="16002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a:ea typeface="+mn-ea"/>
          <a:cs typeface="Helvetica"/>
        </a:defRPr>
      </a:lvl4pPr>
      <a:lvl5pPr marL="20574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noProof="0" dirty="0" smtClean="0"/>
              <a:t>CLICK TO EDIT MASTER TITLE STYLE</a:t>
            </a:r>
            <a:endParaRPr lang="fi-FI" noProof="0"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5852" y="5734365"/>
            <a:ext cx="1505547" cy="579127"/>
          </a:xfrm>
          <a:prstGeom prst="rect">
            <a:avLst/>
          </a:prstGeom>
        </p:spPr>
      </p:pic>
      <p:sp>
        <p:nvSpPr>
          <p:cNvPr id="8" name="Text Placeholder 7"/>
          <p:cNvSpPr>
            <a:spLocks noGrp="1"/>
          </p:cNvSpPr>
          <p:nvPr>
            <p:ph type="body" idx="1"/>
          </p:nvPr>
        </p:nvSpPr>
        <p:spPr>
          <a:xfrm>
            <a:off x="457200" y="1600205"/>
            <a:ext cx="8229600" cy="45254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9" name="Rectangle 8"/>
          <p:cNvSpPr/>
          <p:nvPr userDrawn="1"/>
        </p:nvSpPr>
        <p:spPr>
          <a:xfrm>
            <a:off x="-9872" y="6405331"/>
            <a:ext cx="9153872" cy="452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cap="none" spc="0">
              <a:ln w="22225">
                <a:solidFill>
                  <a:schemeClr val="accent2"/>
                </a:solidFill>
                <a:prstDash val="solid"/>
              </a:ln>
              <a:solidFill>
                <a:schemeClr val="accent2">
                  <a:lumMod val="40000"/>
                  <a:lumOff val="60000"/>
                </a:schemeClr>
              </a:solidFill>
              <a:effectLst/>
            </a:endParaRPr>
          </a:p>
        </p:txBody>
      </p:sp>
      <p:sp>
        <p:nvSpPr>
          <p:cNvPr id="5" name="Date Placeholder 4"/>
          <p:cNvSpPr>
            <a:spLocks noGrp="1"/>
          </p:cNvSpPr>
          <p:nvPr>
            <p:ph type="dt" sz="half" idx="2"/>
          </p:nvPr>
        </p:nvSpPr>
        <p:spPr>
          <a:xfrm>
            <a:off x="-9872" y="6405335"/>
            <a:ext cx="2133600" cy="366183"/>
          </a:xfrm>
          <a:prstGeom prst="rect">
            <a:avLst/>
          </a:prstGeom>
        </p:spPr>
        <p:txBody>
          <a:bodyPr vert="horz" lIns="91440" tIns="45720" rIns="91440" bIns="45720" rtlCol="0" anchor="ctr"/>
          <a:lstStyle>
            <a:lvl1pPr algn="l">
              <a:defRPr sz="1000" b="1">
                <a:solidFill>
                  <a:schemeClr val="bg1"/>
                </a:solidFill>
              </a:defRPr>
            </a:lvl1pPr>
          </a:lstStyle>
          <a:p>
            <a:fld id="{01022E56-CBF0-7542-ABC3-0F948E943004}" type="datetime1">
              <a:rPr lang="fi-FI" smtClean="0"/>
              <a:t>21.8.2018</a:t>
            </a:fld>
            <a:endParaRPr lang="fi-FI" dirty="0"/>
          </a:p>
        </p:txBody>
      </p:sp>
      <p:sp>
        <p:nvSpPr>
          <p:cNvPr id="6" name="Footer Placeholder 5"/>
          <p:cNvSpPr>
            <a:spLocks noGrp="1"/>
          </p:cNvSpPr>
          <p:nvPr>
            <p:ph type="ftr" sz="quarter" idx="3"/>
          </p:nvPr>
        </p:nvSpPr>
        <p:spPr>
          <a:xfrm>
            <a:off x="3124200" y="6405335"/>
            <a:ext cx="3536032" cy="366183"/>
          </a:xfrm>
          <a:prstGeom prst="rect">
            <a:avLst/>
          </a:prstGeom>
        </p:spPr>
        <p:txBody>
          <a:bodyPr vert="horz" lIns="91440" tIns="45720" rIns="91440" bIns="45720" rtlCol="0" anchor="ctr"/>
          <a:lstStyle>
            <a:lvl1pPr algn="ctr">
              <a:defRPr sz="1000" b="1">
                <a:solidFill>
                  <a:schemeClr val="bg1"/>
                </a:solidFill>
              </a:defRPr>
            </a:lvl1pPr>
          </a:lstStyle>
          <a:p>
            <a:r>
              <a:rPr lang="fi-FI" smtClean="0"/>
              <a:t>OVET – </a:t>
            </a:r>
            <a:br>
              <a:rPr lang="fi-FI" smtClean="0"/>
            </a:br>
            <a:r>
              <a:rPr lang="fi-FI" smtClean="0"/>
              <a:t>Opettajankoulutuksen valinnat - ennakoivaa tulevaisuustyötä</a:t>
            </a:r>
            <a:endParaRPr lang="fi-FI" dirty="0"/>
          </a:p>
        </p:txBody>
      </p:sp>
      <p:sp>
        <p:nvSpPr>
          <p:cNvPr id="7" name="Slide Number Placeholder 6"/>
          <p:cNvSpPr>
            <a:spLocks noGrp="1"/>
          </p:cNvSpPr>
          <p:nvPr>
            <p:ph type="sldNum" sz="quarter" idx="4"/>
          </p:nvPr>
        </p:nvSpPr>
        <p:spPr>
          <a:xfrm>
            <a:off x="7006560" y="6405335"/>
            <a:ext cx="2133600" cy="366183"/>
          </a:xfrm>
          <a:prstGeom prst="rect">
            <a:avLst/>
          </a:prstGeom>
        </p:spPr>
        <p:txBody>
          <a:bodyPr vert="horz" lIns="91440" tIns="45720" rIns="91440" bIns="45720" rtlCol="0" anchor="ctr"/>
          <a:lstStyle>
            <a:lvl1pPr algn="r">
              <a:defRPr sz="1000" b="1">
                <a:solidFill>
                  <a:schemeClr val="bg1"/>
                </a:solidFill>
              </a:defRPr>
            </a:lvl1pPr>
          </a:lstStyle>
          <a:p>
            <a:fld id="{6F9C293C-F710-4AC8-8293-75FBB182E16E}" type="slidenum">
              <a:rPr lang="fi-FI" smtClean="0"/>
              <a:pPr/>
              <a:t>‹#›</a:t>
            </a:fld>
            <a:endParaRPr lang="fi-FI"/>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380312" y="5548223"/>
            <a:ext cx="1612280" cy="791228"/>
          </a:xfrm>
          <a:prstGeom prst="rect">
            <a:avLst/>
          </a:prstGeom>
        </p:spPr>
      </p:pic>
      <p:sp>
        <p:nvSpPr>
          <p:cNvPr id="11" name="Rectangle 10"/>
          <p:cNvSpPr/>
          <p:nvPr userDrawn="1"/>
        </p:nvSpPr>
        <p:spPr>
          <a:xfrm>
            <a:off x="-13712" y="5445227"/>
            <a:ext cx="9153872" cy="609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16670478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timing>
    <p:tnLst>
      <p:par>
        <p:cTn id="1" dur="indefinite" restart="never" nodeType="tmRoot"/>
      </p:par>
    </p:tnLst>
  </p:timing>
  <p:hf sldNum="0" hdr="0"/>
  <p:txStyles>
    <p:titleStyle>
      <a:lvl1pPr algn="l" defTabSz="914377" rtl="0" eaLnBrk="1" latinLnBrk="0" hangingPunct="1">
        <a:spcBef>
          <a:spcPct val="0"/>
        </a:spcBef>
        <a:buNone/>
        <a:defRPr sz="3600" b="1"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fi/url?sa=i&amp;rct=j&amp;q=&amp;esrc=s&amp;source=images&amp;cd=&amp;cad=rja&amp;uact=8&amp;ved=0ahUKEwiQ6fqftPvYAhVDVywKHeUvDsMQjRwIBw&amp;url=http://archive.jsonline.com/news/education/finnish-educational-safety-net-is-wide-strong-0t30ek4-134546553.html/&amp;psig=AOvVaw2Ba7kHmNr0hAvvppQiKm2Z&amp;ust=1517254640680157"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32.pn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5" y="980728"/>
            <a:ext cx="2004885" cy="109900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696" y="1198206"/>
            <a:ext cx="6738459" cy="2221671"/>
          </a:xfrm>
          <a:prstGeom prst="rect">
            <a:avLst/>
          </a:prstGeom>
        </p:spPr>
      </p:pic>
      <p:sp>
        <p:nvSpPr>
          <p:cNvPr id="2" name="TextBox 1"/>
          <p:cNvSpPr txBox="1"/>
          <p:nvPr/>
        </p:nvSpPr>
        <p:spPr>
          <a:xfrm>
            <a:off x="522695" y="3721608"/>
            <a:ext cx="4932707"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dirty="0" smtClean="0">
                <a:solidFill>
                  <a:prstClr val="black"/>
                </a:solidFill>
                <a:latin typeface="Arial Narrow"/>
              </a:rPr>
              <a:t>Opettajankoulutuslaitoksen kehittämispäivät 21.8.2018</a:t>
            </a:r>
            <a:endParaRPr kumimoji="0" lang="fi-FI" sz="1800" b="0" i="0" u="none" strike="noStrike" kern="1200" cap="none" spc="0" normalizeH="0" baseline="0" noProof="0" dirty="0" smtClean="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smtClean="0">
                <a:ln>
                  <a:noFill/>
                </a:ln>
                <a:solidFill>
                  <a:prstClr val="black"/>
                </a:solidFill>
                <a:effectLst/>
                <a:uLnTx/>
                <a:uFillTx/>
                <a:latin typeface="Arial Narrow"/>
                <a:ea typeface="+mn-ea"/>
                <a:cs typeface="+mn-cs"/>
              </a:rPr>
              <a:t>Riitta-Leena Metsäpelto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prstClr val="black"/>
                </a:solidFill>
                <a:effectLst/>
                <a:uLnTx/>
                <a:uFillTx/>
                <a:latin typeface="Arial Narrow"/>
                <a:ea typeface="+mn-ea"/>
                <a:cs typeface="+mn-cs"/>
              </a:rPr>
              <a:t>Center for </a:t>
            </a:r>
            <a:r>
              <a:rPr kumimoji="0" lang="fi-FI" sz="1800" b="0" i="0" u="none" strike="noStrike" kern="1200" cap="none" spc="0" normalizeH="0" baseline="0" noProof="0" dirty="0" err="1" smtClean="0">
                <a:ln>
                  <a:noFill/>
                </a:ln>
                <a:solidFill>
                  <a:prstClr val="black"/>
                </a:solidFill>
                <a:effectLst/>
                <a:uLnTx/>
                <a:uFillTx/>
                <a:latin typeface="Arial Narrow"/>
                <a:ea typeface="+mn-ea"/>
                <a:cs typeface="+mn-cs"/>
              </a:rPr>
              <a:t>Research</a:t>
            </a:r>
            <a:r>
              <a:rPr kumimoji="0" lang="fi-FI" sz="1800" b="0" i="0" u="none" strike="noStrike" kern="1200" cap="none" spc="0" normalizeH="0" baseline="0" noProof="0" dirty="0" smtClean="0">
                <a:ln>
                  <a:noFill/>
                </a:ln>
                <a:solidFill>
                  <a:prstClr val="black"/>
                </a:solidFill>
                <a:effectLst/>
                <a:uLnTx/>
                <a:uFillTx/>
                <a:latin typeface="Arial Narrow"/>
                <a:ea typeface="+mn-ea"/>
                <a:cs typeface="+mn-cs"/>
              </a:rPr>
              <a:t> on Learning and </a:t>
            </a:r>
            <a:r>
              <a:rPr kumimoji="0" lang="fi-FI" sz="1800" b="0" i="0" u="none" strike="noStrike" kern="1200" cap="none" spc="0" normalizeH="0" baseline="0" noProof="0" dirty="0" err="1" smtClean="0">
                <a:ln>
                  <a:noFill/>
                </a:ln>
                <a:solidFill>
                  <a:prstClr val="black"/>
                </a:solidFill>
                <a:effectLst/>
                <a:uLnTx/>
                <a:uFillTx/>
                <a:latin typeface="Arial Narrow"/>
                <a:ea typeface="+mn-ea"/>
                <a:cs typeface="+mn-cs"/>
              </a:rPr>
              <a:t>Teaching</a:t>
            </a:r>
            <a:endParaRPr kumimoji="0" lang="fi-FI" sz="1800" b="0" i="0" u="none" strike="noStrike" kern="1200" cap="none" spc="0" normalizeH="0" baseline="0" noProof="0" dirty="0" smtClean="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prstClr val="black"/>
                </a:solidFill>
                <a:effectLst/>
                <a:uLnTx/>
                <a:uFillTx/>
                <a:latin typeface="Arial Narrow"/>
                <a:ea typeface="+mn-ea"/>
                <a:cs typeface="+mn-cs"/>
              </a:rPr>
              <a:t>Jyväskylän yliopisto</a:t>
            </a:r>
            <a:endParaRPr kumimoji="0" lang="fi-FI" sz="1800" b="0" i="0" u="none" strike="noStrike" kern="1200" cap="none" spc="0" normalizeH="0" baseline="0" noProof="0" dirty="0">
              <a:ln>
                <a:noFill/>
              </a:ln>
              <a:solidFill>
                <a:prstClr val="black"/>
              </a:solidFill>
              <a:effectLst/>
              <a:uLnTx/>
              <a:uFillTx/>
              <a:latin typeface="Arial Narrow"/>
              <a:ea typeface="+mn-ea"/>
              <a:cs typeface="+mn-cs"/>
            </a:endParaRPr>
          </a:p>
        </p:txBody>
      </p:sp>
    </p:spTree>
    <p:extLst>
      <p:ext uri="{BB962C8B-B14F-4D97-AF65-F5344CB8AC3E}">
        <p14:creationId xmlns:p14="http://schemas.microsoft.com/office/powerpoint/2010/main" val="406656495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smtClean="0">
                <a:ln>
                  <a:noFill/>
                </a:ln>
                <a:solidFill>
                  <a:srgbClr val="F1563F"/>
                </a:solidFill>
                <a:effectLst/>
                <a:uLnTx/>
                <a:uFillTx/>
                <a:latin typeface="Helvetica" pitchFamily="34" charset="0"/>
                <a:ea typeface="+mn-ea"/>
                <a:cs typeface="Helvetica" pitchFamily="34" charset="0"/>
              </a:rPr>
              <a:t>JYU. </a:t>
            </a:r>
            <a:r>
              <a:rPr kumimoji="0" lang="fi-FI" sz="900" b="1" i="0" u="none" strike="noStrike" kern="1200" cap="none" spc="0" normalizeH="0" baseline="0" noProof="0" smtClean="0">
                <a:ln>
                  <a:noFill/>
                </a:ln>
                <a:solidFill>
                  <a:prstClr val="white"/>
                </a:solidFill>
                <a:effectLst/>
                <a:uLnTx/>
                <a:uFillTx/>
                <a:latin typeface="Helvetica" pitchFamily="34" charset="0"/>
                <a:ea typeface="+mn-ea"/>
                <a:cs typeface="Helvetica" pitchFamily="34" charset="0"/>
              </a:rPr>
              <a:t>Since 1863.</a:t>
            </a:r>
            <a:endParaRPr kumimoji="0" lang="fi-FI" sz="900" b="1" i="0" u="none" strike="noStrike" kern="1200" cap="none" spc="0" normalizeH="0" baseline="0" noProof="0" dirty="0" smtClean="0">
              <a:ln>
                <a:noFill/>
              </a:ln>
              <a:solidFill>
                <a:prstClr val="white"/>
              </a:solidFill>
              <a:effectLst/>
              <a:uLnTx/>
              <a:uFillTx/>
              <a:latin typeface="Helvetica" pitchFamily="34" charset="0"/>
              <a:ea typeface="+mn-ea"/>
              <a:cs typeface="Helvetica" pitchFamily="34" charset="0"/>
            </a:endParaRPr>
          </a:p>
        </p:txBody>
      </p:sp>
      <p:sp>
        <p:nvSpPr>
          <p:cNvPr id="9" name="Title 8"/>
          <p:cNvSpPr>
            <a:spLocks noGrp="1"/>
          </p:cNvSpPr>
          <p:nvPr>
            <p:ph type="title"/>
          </p:nvPr>
        </p:nvSpPr>
        <p:spPr>
          <a:xfrm>
            <a:off x="965802" y="365787"/>
            <a:ext cx="7356324" cy="1019912"/>
          </a:xfrm>
        </p:spPr>
        <p:txBody>
          <a:bodyPr/>
          <a:lstStyle/>
          <a:p>
            <a:pPr algn="ctr"/>
            <a:r>
              <a:rPr lang="fi-FI" dirty="0" smtClean="0"/>
              <a:t>OVET-osahankkeet</a:t>
            </a:r>
            <a:endParaRPr lang="fi-FI" dirty="0"/>
          </a:p>
        </p:txBody>
      </p:sp>
      <p:sp>
        <p:nvSpPr>
          <p:cNvPr id="3" name="Slide Number Placeholder 2"/>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4" name="Date Placeholder 3"/>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629496-E812-CC43-9126-819AE9AD3245}"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21.8.2018</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5" name="Title 1"/>
          <p:cNvSpPr txBox="1">
            <a:spLocks/>
          </p:cNvSpPr>
          <p:nvPr/>
        </p:nvSpPr>
        <p:spPr>
          <a:xfrm>
            <a:off x="457200" y="365787"/>
            <a:ext cx="8218488" cy="1143000"/>
          </a:xfrm>
          <a:prstGeom prst="rect">
            <a:avLst/>
          </a:prstGeom>
        </p:spPr>
        <p:txBody>
          <a:bodyPr/>
          <a:lstStyle>
            <a:lvl1pPr algn="l" defTabSz="457200" rtl="0" eaLnBrk="1" latinLnBrk="0" hangingPunct="1">
              <a:lnSpc>
                <a:spcPct val="100000"/>
              </a:lnSpc>
              <a:spcBef>
                <a:spcPct val="0"/>
              </a:spcBef>
              <a:buNone/>
              <a:defRPr sz="3600" b="1" i="0" kern="1200">
                <a:solidFill>
                  <a:schemeClr val="tx2"/>
                </a:solidFill>
                <a:latin typeface="Helvetica"/>
                <a:ea typeface="+mj-ea"/>
                <a:cs typeface="Helvetica"/>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fi-FI" sz="3600" b="1" i="0" u="none" strike="noStrike" kern="1200" cap="none" spc="0" normalizeH="0" baseline="0" noProof="0" dirty="0">
              <a:ln>
                <a:noFill/>
              </a:ln>
              <a:solidFill>
                <a:srgbClr val="002957"/>
              </a:solidFill>
              <a:effectLst/>
              <a:uLnTx/>
              <a:uFillTx/>
              <a:latin typeface="Helvetica"/>
              <a:ea typeface="+mj-ea"/>
              <a:cs typeface="Helvetica"/>
            </a:endParaRPr>
          </a:p>
        </p:txBody>
      </p:sp>
      <p:graphicFrame>
        <p:nvGraphicFramePr>
          <p:cNvPr id="8" name="Kaaviokuva 4"/>
          <p:cNvGraphicFramePr/>
          <p:nvPr>
            <p:extLst/>
          </p:nvPr>
        </p:nvGraphicFramePr>
        <p:xfrm>
          <a:off x="993641" y="1402504"/>
          <a:ext cx="7328485" cy="49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6254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isällön paikkamerkki 5"/>
          <p:cNvSpPr>
            <a:spLocks noGrp="1"/>
          </p:cNvSpPr>
          <p:nvPr>
            <p:ph idx="1"/>
          </p:nvPr>
        </p:nvSpPr>
        <p:spPr>
          <a:xfrm>
            <a:off x="406400" y="1532926"/>
            <a:ext cx="4328160" cy="2923411"/>
          </a:xfrm>
        </p:spPr>
        <p:txBody>
          <a:bodyPr>
            <a:noAutofit/>
          </a:bodyPr>
          <a:lstStyle/>
          <a:p>
            <a:r>
              <a:rPr lang="fi-FI" sz="3200" dirty="0" smtClean="0"/>
              <a:t>Luokanopettaja</a:t>
            </a:r>
          </a:p>
          <a:p>
            <a:r>
              <a:rPr lang="fi-FI" sz="3200" dirty="0" smtClean="0"/>
              <a:t>Lastentarhanopettaja</a:t>
            </a:r>
          </a:p>
          <a:p>
            <a:r>
              <a:rPr lang="fi-FI" sz="3200" dirty="0" smtClean="0"/>
              <a:t>Erityisopettaja</a:t>
            </a:r>
          </a:p>
          <a:p>
            <a:r>
              <a:rPr lang="fi-FI" sz="3200" dirty="0" smtClean="0"/>
              <a:t>Aineenopettaja</a:t>
            </a:r>
          </a:p>
          <a:p>
            <a:r>
              <a:rPr lang="fi-FI" sz="3200" dirty="0" smtClean="0"/>
              <a:t>Ohjausala</a:t>
            </a:r>
            <a:endParaRPr lang="fi-FI" sz="3200" dirty="0"/>
          </a:p>
        </p:txBody>
      </p:sp>
    </p:spTree>
    <p:extLst>
      <p:ext uri="{BB962C8B-B14F-4D97-AF65-F5344CB8AC3E}">
        <p14:creationId xmlns:p14="http://schemas.microsoft.com/office/powerpoint/2010/main" val="1779474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smtClean="0">
                <a:ln>
                  <a:noFill/>
                </a:ln>
                <a:solidFill>
                  <a:srgbClr val="F1563F"/>
                </a:solidFill>
                <a:effectLst/>
                <a:uLnTx/>
                <a:uFillTx/>
                <a:latin typeface="Helvetica" pitchFamily="34" charset="0"/>
                <a:ea typeface="+mn-ea"/>
                <a:cs typeface="Helvetica" pitchFamily="34" charset="0"/>
              </a:rPr>
              <a:t>JYU. </a:t>
            </a:r>
            <a:r>
              <a:rPr kumimoji="0" lang="fi-FI" sz="900" b="1" i="0" u="none" strike="noStrike" kern="1200" cap="none" spc="0" normalizeH="0" baseline="0" noProof="0" smtClean="0">
                <a:ln>
                  <a:noFill/>
                </a:ln>
                <a:solidFill>
                  <a:prstClr val="white"/>
                </a:solidFill>
                <a:effectLst/>
                <a:uLnTx/>
                <a:uFillTx/>
                <a:latin typeface="Helvetica" pitchFamily="34" charset="0"/>
                <a:ea typeface="+mn-ea"/>
                <a:cs typeface="Helvetica" pitchFamily="34" charset="0"/>
              </a:rPr>
              <a:t>Since 1863.</a:t>
            </a:r>
            <a:endParaRPr kumimoji="0" lang="fi-FI" sz="900" b="1" i="0" u="none" strike="noStrike" kern="1200" cap="none" spc="0" normalizeH="0" baseline="0" noProof="0" dirty="0" smtClean="0">
              <a:ln>
                <a:noFill/>
              </a:ln>
              <a:solidFill>
                <a:prstClr val="white"/>
              </a:solidFill>
              <a:effectLst/>
              <a:uLnTx/>
              <a:uFillTx/>
              <a:latin typeface="Helvetica" pitchFamily="34" charset="0"/>
              <a:ea typeface="+mn-ea"/>
              <a:cs typeface="Helvetica" pitchFamily="34" charset="0"/>
            </a:endParaRPr>
          </a:p>
        </p:txBody>
      </p:sp>
      <p:sp>
        <p:nvSpPr>
          <p:cNvPr id="3" name="Slide Number Placeholder 2"/>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4" name="Date Placeholder 3"/>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629496-E812-CC43-9126-819AE9AD3245}"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21.8.2018</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6" name="Rectangle 5"/>
          <p:cNvSpPr/>
          <p:nvPr/>
        </p:nvSpPr>
        <p:spPr>
          <a:xfrm>
            <a:off x="1215776" y="1749620"/>
            <a:ext cx="7232904" cy="307776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2800" b="1" i="1" u="none" strike="noStrike" kern="1200" cap="none" spc="0" normalizeH="0" baseline="0" noProof="0" dirty="0" err="1" smtClean="0">
                <a:ln>
                  <a:noFill/>
                </a:ln>
                <a:solidFill>
                  <a:prstClr val="black"/>
                </a:solidFill>
                <a:effectLst/>
                <a:uLnTx/>
                <a:uFillTx/>
                <a:latin typeface="Palatino Linotype"/>
                <a:ea typeface="+mn-ea"/>
                <a:cs typeface="+mn-cs"/>
              </a:rPr>
              <a:t>Any</a:t>
            </a:r>
            <a:r>
              <a:rPr kumimoji="0" lang="fi-FI" sz="2800" b="1" i="1" u="none" strike="noStrike" kern="1200" cap="none" spc="0" normalizeH="0" baseline="0" noProof="0" dirty="0" smtClean="0">
                <a:ln>
                  <a:noFill/>
                </a:ln>
                <a:solidFill>
                  <a:prstClr val="black"/>
                </a:solidFill>
                <a:effectLst/>
                <a:uLnTx/>
                <a:uFillTx/>
                <a:latin typeface="Palatino Linotype"/>
                <a:ea typeface="+mn-ea"/>
                <a:cs typeface="+mn-cs"/>
              </a:rPr>
              <a:t> </a:t>
            </a:r>
            <a:r>
              <a:rPr kumimoji="0" lang="fi-FI" sz="2800" b="1" i="1" u="none" strike="noStrike" kern="1200" cap="none" spc="0" normalizeH="0" baseline="0" noProof="0" dirty="0" err="1">
                <a:ln>
                  <a:noFill/>
                </a:ln>
                <a:solidFill>
                  <a:prstClr val="black"/>
                </a:solidFill>
                <a:effectLst/>
                <a:uLnTx/>
                <a:uFillTx/>
                <a:latin typeface="Palatino Linotype"/>
                <a:ea typeface="+mn-ea"/>
                <a:cs typeface="+mn-cs"/>
              </a:rPr>
              <a:t>attempt</a:t>
            </a:r>
            <a:r>
              <a:rPr kumimoji="0" lang="fi-FI" sz="2800" b="1" i="1" u="none" strike="noStrike" kern="1200" cap="none" spc="0" normalizeH="0" baseline="0" noProof="0" dirty="0">
                <a:ln>
                  <a:noFill/>
                </a:ln>
                <a:solidFill>
                  <a:prstClr val="black"/>
                </a:solidFill>
                <a:effectLst/>
                <a:uLnTx/>
                <a:uFillTx/>
                <a:latin typeface="Palatino Linotype"/>
                <a:ea typeface="+mn-ea"/>
                <a:cs typeface="+mn-cs"/>
              </a:rPr>
              <a:t> to </a:t>
            </a:r>
            <a:r>
              <a:rPr kumimoji="0" lang="fi-FI" sz="2800" b="1" i="1" u="none" strike="noStrike" kern="1200" cap="none" spc="0" normalizeH="0" baseline="0" noProof="0" dirty="0" err="1">
                <a:ln>
                  <a:noFill/>
                </a:ln>
                <a:solidFill>
                  <a:prstClr val="black"/>
                </a:solidFill>
                <a:effectLst/>
                <a:uLnTx/>
                <a:uFillTx/>
                <a:latin typeface="Palatino Linotype"/>
                <a:ea typeface="+mn-ea"/>
                <a:cs typeface="+mn-cs"/>
              </a:rPr>
              <a:t>describe</a:t>
            </a:r>
            <a:r>
              <a:rPr kumimoji="0" lang="fi-FI" sz="2800" b="1" i="1" u="none" strike="noStrike" kern="1200" cap="none" spc="0" normalizeH="0" baseline="0" noProof="0" dirty="0">
                <a:ln>
                  <a:noFill/>
                </a:ln>
                <a:solidFill>
                  <a:prstClr val="black"/>
                </a:solidFill>
                <a:effectLst/>
                <a:uLnTx/>
                <a:uFillTx/>
                <a:latin typeface="Palatino Linotype"/>
                <a:ea typeface="+mn-ea"/>
                <a:cs typeface="+mn-cs"/>
              </a:rPr>
              <a:t> </a:t>
            </a:r>
            <a:r>
              <a:rPr kumimoji="0" lang="fi-FI" sz="2800" b="1" i="1" u="none" strike="noStrike" kern="1200" cap="none" spc="0" normalizeH="0" baseline="0" noProof="0" dirty="0" err="1">
                <a:ln>
                  <a:noFill/>
                </a:ln>
                <a:solidFill>
                  <a:prstClr val="black"/>
                </a:solidFill>
                <a:effectLst/>
                <a:uLnTx/>
                <a:uFillTx/>
                <a:latin typeface="Palatino Linotype"/>
                <a:ea typeface="+mn-ea"/>
                <a:cs typeface="+mn-cs"/>
              </a:rPr>
              <a:t>the</a:t>
            </a:r>
            <a:r>
              <a:rPr kumimoji="0" lang="fi-FI" sz="2800" b="1" i="1" u="none" strike="noStrike" kern="1200" cap="none" spc="0" normalizeH="0" baseline="0" noProof="0" dirty="0">
                <a:ln>
                  <a:noFill/>
                </a:ln>
                <a:solidFill>
                  <a:prstClr val="black"/>
                </a:solidFill>
                <a:effectLst/>
                <a:uLnTx/>
                <a:uFillTx/>
                <a:latin typeface="Palatino Linotype"/>
                <a:ea typeface="+mn-ea"/>
                <a:cs typeface="+mn-cs"/>
              </a:rPr>
              <a:t> </a:t>
            </a:r>
            <a:r>
              <a:rPr kumimoji="0" lang="fi-FI" sz="2800" b="1" i="1" u="none" strike="noStrike" kern="1200" cap="none" spc="0" normalizeH="0" baseline="0" noProof="0" dirty="0" err="1" smtClean="0">
                <a:ln>
                  <a:noFill/>
                </a:ln>
                <a:solidFill>
                  <a:prstClr val="black"/>
                </a:solidFill>
                <a:effectLst/>
                <a:uLnTx/>
                <a:uFillTx/>
                <a:latin typeface="Palatino Linotype"/>
                <a:ea typeface="+mn-ea"/>
                <a:cs typeface="+mn-cs"/>
              </a:rPr>
              <a:t>essential</a:t>
            </a:r>
            <a:r>
              <a:rPr kumimoji="0" lang="fi-FI" sz="2800" b="1" i="1" u="none" strike="noStrike" kern="1200" cap="none" spc="0" normalizeH="0" baseline="0" noProof="0" dirty="0" smtClean="0">
                <a:ln>
                  <a:noFill/>
                </a:ln>
                <a:solidFill>
                  <a:prstClr val="black"/>
                </a:solidFill>
                <a:effectLst/>
                <a:uLnTx/>
                <a:uFillTx/>
                <a:latin typeface="Palatino Linotype"/>
                <a:ea typeface="+mn-ea"/>
                <a:cs typeface="+mn-cs"/>
              </a:rPr>
              <a:t> </a:t>
            </a:r>
            <a:r>
              <a:rPr kumimoji="0" lang="fi-FI" sz="2800" b="1" i="1" u="none" strike="noStrike" kern="1200" cap="none" spc="0" normalizeH="0" baseline="0" noProof="0" dirty="0" err="1" smtClean="0">
                <a:ln>
                  <a:noFill/>
                </a:ln>
                <a:solidFill>
                  <a:prstClr val="black"/>
                </a:solidFill>
                <a:effectLst/>
                <a:uLnTx/>
                <a:uFillTx/>
                <a:latin typeface="Palatino Linotype"/>
                <a:ea typeface="+mn-ea"/>
                <a:cs typeface="+mn-cs"/>
              </a:rPr>
              <a:t>qualities</a:t>
            </a:r>
            <a:r>
              <a:rPr kumimoji="0" lang="fi-FI" sz="2800" b="1" i="1" u="none" strike="noStrike" kern="1200" cap="none" spc="0" normalizeH="0" baseline="0" noProof="0" dirty="0" smtClean="0">
                <a:ln>
                  <a:noFill/>
                </a:ln>
                <a:solidFill>
                  <a:prstClr val="black"/>
                </a:solidFill>
                <a:effectLst/>
                <a:uLnTx/>
                <a:uFillTx/>
                <a:latin typeface="Palatino Linotype"/>
                <a:ea typeface="+mn-ea"/>
                <a:cs typeface="+mn-cs"/>
              </a:rPr>
              <a:t> </a:t>
            </a:r>
            <a:r>
              <a:rPr kumimoji="0" lang="fi-FI" sz="2800" b="1" i="1" u="none" strike="noStrike" kern="1200" cap="none" spc="0" normalizeH="0" baseline="0" noProof="0" dirty="0">
                <a:ln>
                  <a:noFill/>
                </a:ln>
                <a:solidFill>
                  <a:prstClr val="black"/>
                </a:solidFill>
                <a:effectLst/>
                <a:uLnTx/>
                <a:uFillTx/>
                <a:latin typeface="Palatino Linotype"/>
                <a:ea typeface="+mn-ea"/>
                <a:cs typeface="+mn-cs"/>
              </a:rPr>
              <a:t>of a </a:t>
            </a:r>
            <a:r>
              <a:rPr kumimoji="0" lang="fi-FI" sz="2800" b="1" i="1" u="none" strike="noStrike" kern="1200" cap="none" spc="0" normalizeH="0" baseline="0" noProof="0" dirty="0" err="1">
                <a:ln>
                  <a:noFill/>
                </a:ln>
                <a:solidFill>
                  <a:prstClr val="black"/>
                </a:solidFill>
                <a:effectLst/>
                <a:uLnTx/>
                <a:uFillTx/>
                <a:latin typeface="Palatino Linotype"/>
                <a:ea typeface="+mn-ea"/>
                <a:cs typeface="+mn-cs"/>
              </a:rPr>
              <a:t>good</a:t>
            </a:r>
            <a:r>
              <a:rPr kumimoji="0" lang="fi-FI" sz="2800" b="1" i="1" u="none" strike="noStrike" kern="1200" cap="none" spc="0" normalizeH="0" baseline="0" noProof="0" dirty="0">
                <a:ln>
                  <a:noFill/>
                </a:ln>
                <a:solidFill>
                  <a:prstClr val="black"/>
                </a:solidFill>
                <a:effectLst/>
                <a:uLnTx/>
                <a:uFillTx/>
                <a:latin typeface="Palatino Linotype"/>
                <a:ea typeface="+mn-ea"/>
                <a:cs typeface="+mn-cs"/>
              </a:rPr>
              <a:t> </a:t>
            </a:r>
            <a:r>
              <a:rPr kumimoji="0" lang="fi-FI" sz="2800" b="1" i="1" u="none" strike="noStrike" kern="1200" cap="none" spc="0" normalizeH="0" baseline="0" noProof="0" dirty="0" err="1">
                <a:ln>
                  <a:noFill/>
                </a:ln>
                <a:solidFill>
                  <a:prstClr val="black"/>
                </a:solidFill>
                <a:effectLst/>
                <a:uLnTx/>
                <a:uFillTx/>
                <a:latin typeface="Palatino Linotype"/>
                <a:ea typeface="+mn-ea"/>
                <a:cs typeface="+mn-cs"/>
              </a:rPr>
              <a:t>teacher</a:t>
            </a:r>
            <a:r>
              <a:rPr kumimoji="0" lang="fi-FI" sz="2800" b="1" i="1" u="none" strike="noStrike" kern="1200" cap="none" spc="0" normalizeH="0" baseline="0" noProof="0" dirty="0">
                <a:ln>
                  <a:noFill/>
                </a:ln>
                <a:solidFill>
                  <a:prstClr val="black"/>
                </a:solidFill>
                <a:effectLst/>
                <a:uLnTx/>
                <a:uFillTx/>
                <a:latin typeface="Palatino Linotype"/>
                <a:ea typeface="+mn-ea"/>
                <a:cs typeface="+mn-cs"/>
              </a:rPr>
              <a:t> </a:t>
            </a:r>
            <a:r>
              <a:rPr kumimoji="0" lang="fi-FI" sz="2800" b="1" i="1" u="none" strike="noStrike" kern="1200" cap="none" spc="0" normalizeH="0" baseline="0" noProof="0" dirty="0" err="1">
                <a:ln>
                  <a:noFill/>
                </a:ln>
                <a:solidFill>
                  <a:prstClr val="black"/>
                </a:solidFill>
                <a:effectLst/>
                <a:uLnTx/>
                <a:uFillTx/>
                <a:latin typeface="Palatino Linotype"/>
                <a:ea typeface="+mn-ea"/>
                <a:cs typeface="+mn-cs"/>
              </a:rPr>
              <a:t>should</a:t>
            </a:r>
            <a:r>
              <a:rPr kumimoji="0" lang="fi-FI" sz="2800" b="1" i="1" u="none" strike="noStrike" kern="1200" cap="none" spc="0" normalizeH="0" baseline="0" noProof="0" dirty="0">
                <a:ln>
                  <a:noFill/>
                </a:ln>
                <a:solidFill>
                  <a:prstClr val="black"/>
                </a:solidFill>
                <a:effectLst/>
                <a:uLnTx/>
                <a:uFillTx/>
                <a:latin typeface="Palatino Linotype"/>
                <a:ea typeface="+mn-ea"/>
                <a:cs typeface="+mn-cs"/>
              </a:rPr>
              <a:t> </a:t>
            </a:r>
            <a:r>
              <a:rPr kumimoji="0" lang="fi-FI" sz="2800" b="1" i="1" u="none" strike="noStrike" kern="1200" cap="none" spc="0" normalizeH="0" baseline="0" noProof="0" dirty="0" err="1">
                <a:ln>
                  <a:noFill/>
                </a:ln>
                <a:solidFill>
                  <a:prstClr val="black"/>
                </a:solidFill>
                <a:effectLst/>
                <a:uLnTx/>
                <a:uFillTx/>
                <a:latin typeface="Palatino Linotype"/>
                <a:ea typeface="+mn-ea"/>
                <a:cs typeface="+mn-cs"/>
              </a:rPr>
              <a:t>take</a:t>
            </a:r>
            <a:r>
              <a:rPr kumimoji="0" lang="fi-FI" sz="2800" b="1" i="1" u="none" strike="noStrike" kern="1200" cap="none" spc="0" normalizeH="0" baseline="0" noProof="0" dirty="0">
                <a:ln>
                  <a:noFill/>
                </a:ln>
                <a:solidFill>
                  <a:prstClr val="black"/>
                </a:solidFill>
                <a:effectLst/>
                <a:uLnTx/>
                <a:uFillTx/>
                <a:latin typeface="Palatino Linotype"/>
                <a:ea typeface="+mn-ea"/>
                <a:cs typeface="+mn-cs"/>
              </a:rPr>
              <a:t> </a:t>
            </a:r>
            <a:r>
              <a:rPr kumimoji="0" lang="fi-FI" sz="2800" b="1" i="1" u="none" strike="noStrike" kern="1200" cap="none" spc="0" normalizeH="0" baseline="0" noProof="0" dirty="0" smtClean="0">
                <a:ln>
                  <a:noFill/>
                </a:ln>
                <a:solidFill>
                  <a:prstClr val="black"/>
                </a:solidFill>
                <a:effectLst/>
                <a:uLnTx/>
                <a:uFillTx/>
                <a:latin typeface="Palatino Linotype"/>
                <a:ea typeface="+mn-ea"/>
                <a:cs typeface="+mn-cs"/>
              </a:rPr>
              <a:t>into </a:t>
            </a:r>
            <a:r>
              <a:rPr kumimoji="0" lang="fi-FI" sz="2800" b="1" i="1" u="none" strike="noStrike" kern="1200" cap="none" spc="0" normalizeH="0" baseline="0" noProof="0" dirty="0" err="1" smtClean="0">
                <a:ln>
                  <a:noFill/>
                </a:ln>
                <a:solidFill>
                  <a:prstClr val="black"/>
                </a:solidFill>
                <a:effectLst/>
                <a:uLnTx/>
                <a:uFillTx/>
                <a:latin typeface="Palatino Linotype"/>
                <a:ea typeface="+mn-ea"/>
                <a:cs typeface="+mn-cs"/>
              </a:rPr>
              <a:t>account</a:t>
            </a:r>
            <a:r>
              <a:rPr kumimoji="0" lang="fi-FI" sz="2800" b="1" i="1" u="none" strike="noStrike" kern="1200" cap="none" spc="0" normalizeH="0" baseline="0" noProof="0" dirty="0" smtClean="0">
                <a:ln>
                  <a:noFill/>
                </a:ln>
                <a:solidFill>
                  <a:prstClr val="black"/>
                </a:solidFill>
                <a:effectLst/>
                <a:uLnTx/>
                <a:uFillTx/>
                <a:latin typeface="Palatino Linotype"/>
                <a:ea typeface="+mn-ea"/>
                <a:cs typeface="+mn-cs"/>
              </a:rPr>
              <a:t> </a:t>
            </a:r>
            <a:r>
              <a:rPr kumimoji="0" lang="fi-FI" sz="2800" b="1" i="1" u="none" strike="noStrike" kern="1200" cap="none" spc="0" normalizeH="0" baseline="0" noProof="0" dirty="0" err="1">
                <a:ln>
                  <a:noFill/>
                </a:ln>
                <a:solidFill>
                  <a:prstClr val="black"/>
                </a:solidFill>
                <a:effectLst/>
                <a:uLnTx/>
                <a:uFillTx/>
                <a:latin typeface="Palatino Linotype"/>
                <a:ea typeface="+mn-ea"/>
                <a:cs typeface="+mn-cs"/>
              </a:rPr>
              <a:t>that</a:t>
            </a:r>
            <a:r>
              <a:rPr kumimoji="0" lang="fi-FI" sz="2800" b="1" i="1" u="none" strike="noStrike" kern="1200" cap="none" spc="0" normalizeH="0" baseline="0" noProof="0" dirty="0">
                <a:ln>
                  <a:noFill/>
                </a:ln>
                <a:solidFill>
                  <a:prstClr val="black"/>
                </a:solidFill>
                <a:effectLst/>
                <a:uLnTx/>
                <a:uFillTx/>
                <a:latin typeface="Palatino Linotype"/>
                <a:ea typeface="+mn-ea"/>
                <a:cs typeface="+mn-cs"/>
              </a:rPr>
              <a:t> </a:t>
            </a:r>
            <a:r>
              <a:rPr kumimoji="0" lang="fi-FI" sz="2800" b="1" i="1" u="none" strike="noStrike" kern="1200" cap="none" spc="0" normalizeH="0" baseline="0" noProof="0" dirty="0" err="1">
                <a:ln>
                  <a:noFill/>
                </a:ln>
                <a:solidFill>
                  <a:prstClr val="black"/>
                </a:solidFill>
                <a:effectLst/>
                <a:uLnTx/>
                <a:uFillTx/>
                <a:latin typeface="Palatino Linotype"/>
                <a:ea typeface="+mn-ea"/>
                <a:cs typeface="+mn-cs"/>
              </a:rPr>
              <a:t>various</a:t>
            </a:r>
            <a:r>
              <a:rPr kumimoji="0" lang="fi-FI" sz="2800" b="1" i="1" u="none" strike="noStrike" kern="1200" cap="none" spc="0" normalizeH="0" baseline="0" noProof="0" dirty="0">
                <a:ln>
                  <a:noFill/>
                </a:ln>
                <a:solidFill>
                  <a:prstClr val="black"/>
                </a:solidFill>
                <a:effectLst/>
                <a:uLnTx/>
                <a:uFillTx/>
                <a:latin typeface="Palatino Linotype"/>
                <a:ea typeface="+mn-ea"/>
                <a:cs typeface="+mn-cs"/>
              </a:rPr>
              <a:t> </a:t>
            </a:r>
            <a:r>
              <a:rPr kumimoji="0" lang="fi-FI" sz="2800" b="1" i="1" u="none" strike="noStrike" kern="1200" cap="none" spc="0" normalizeH="0" baseline="0" noProof="0" dirty="0" err="1">
                <a:ln>
                  <a:noFill/>
                </a:ln>
                <a:solidFill>
                  <a:prstClr val="black"/>
                </a:solidFill>
                <a:effectLst/>
                <a:uLnTx/>
                <a:uFillTx/>
                <a:latin typeface="Palatino Linotype"/>
                <a:ea typeface="+mn-ea"/>
                <a:cs typeface="+mn-cs"/>
              </a:rPr>
              <a:t>levels</a:t>
            </a:r>
            <a:r>
              <a:rPr kumimoji="0" lang="fi-FI" sz="2800" b="1" i="1" u="none" strike="noStrike" kern="1200" cap="none" spc="0" normalizeH="0" baseline="0" noProof="0" dirty="0">
                <a:ln>
                  <a:noFill/>
                </a:ln>
                <a:solidFill>
                  <a:prstClr val="black"/>
                </a:solidFill>
                <a:effectLst/>
                <a:uLnTx/>
                <a:uFillTx/>
                <a:latin typeface="Palatino Linotype"/>
                <a:ea typeface="+mn-ea"/>
                <a:cs typeface="+mn-cs"/>
              </a:rPr>
              <a:t> </a:t>
            </a:r>
            <a:r>
              <a:rPr kumimoji="0" lang="fi-FI" sz="2800" b="1" i="1" u="none" strike="noStrike" kern="1200" cap="none" spc="0" normalizeH="0" baseline="0" noProof="0" dirty="0" err="1">
                <a:ln>
                  <a:noFill/>
                </a:ln>
                <a:solidFill>
                  <a:prstClr val="black"/>
                </a:solidFill>
                <a:effectLst/>
                <a:uLnTx/>
                <a:uFillTx/>
                <a:latin typeface="Palatino Linotype"/>
                <a:ea typeface="+mn-ea"/>
                <a:cs typeface="+mn-cs"/>
              </a:rPr>
              <a:t>are</a:t>
            </a:r>
            <a:r>
              <a:rPr kumimoji="0" lang="fi-FI" sz="2800" b="1" i="1" u="none" strike="noStrike" kern="1200" cap="none" spc="0" normalizeH="0" baseline="0" noProof="0" dirty="0">
                <a:ln>
                  <a:noFill/>
                </a:ln>
                <a:solidFill>
                  <a:prstClr val="black"/>
                </a:solidFill>
                <a:effectLst/>
                <a:uLnTx/>
                <a:uFillTx/>
                <a:latin typeface="Palatino Linotype"/>
                <a:ea typeface="+mn-ea"/>
                <a:cs typeface="+mn-cs"/>
              </a:rPr>
              <a:t> </a:t>
            </a:r>
            <a:r>
              <a:rPr kumimoji="0" lang="fi-FI" sz="2800" b="1" i="1" u="none" strike="noStrike" kern="1200" cap="none" spc="0" normalizeH="0" baseline="0" noProof="0" dirty="0" err="1">
                <a:ln>
                  <a:noFill/>
                </a:ln>
                <a:solidFill>
                  <a:prstClr val="black"/>
                </a:solidFill>
                <a:effectLst/>
                <a:uLnTx/>
                <a:uFillTx/>
                <a:latin typeface="Palatino Linotype"/>
                <a:ea typeface="+mn-ea"/>
                <a:cs typeface="+mn-cs"/>
              </a:rPr>
              <a:t>involved</a:t>
            </a:r>
            <a:r>
              <a:rPr kumimoji="0" lang="fi-FI" sz="2800" b="1" i="1" u="none" strike="noStrike" kern="1200" cap="none" spc="0" normalizeH="0" baseline="0" noProof="0" dirty="0">
                <a:ln>
                  <a:noFill/>
                </a:ln>
                <a:solidFill>
                  <a:prstClr val="black"/>
                </a:solidFill>
                <a:effectLst/>
                <a:uLnTx/>
                <a:uFillTx/>
                <a:latin typeface="Palatino Linotype"/>
                <a:ea typeface="+mn-ea"/>
                <a:cs typeface="+mn-cs"/>
              </a:rPr>
              <a:t> </a:t>
            </a:r>
            <a:r>
              <a:rPr kumimoji="0" lang="fi-FI" sz="2800" b="1" i="1" u="none" strike="noStrike" kern="1200" cap="none" spc="0" normalizeH="0" baseline="0" noProof="0" dirty="0" err="1" smtClean="0">
                <a:ln>
                  <a:noFill/>
                </a:ln>
                <a:solidFill>
                  <a:prstClr val="black"/>
                </a:solidFill>
                <a:effectLst/>
                <a:uLnTx/>
                <a:uFillTx/>
                <a:latin typeface="Palatino Linotype"/>
                <a:ea typeface="+mn-ea"/>
                <a:cs typeface="+mn-cs"/>
              </a:rPr>
              <a:t>that</a:t>
            </a:r>
            <a:r>
              <a:rPr kumimoji="0" lang="fi-FI" sz="2800" b="1" i="1" u="none" strike="noStrike" kern="1200" cap="none" spc="0" normalizeH="0" baseline="0" noProof="0" dirty="0" smtClean="0">
                <a:ln>
                  <a:noFill/>
                </a:ln>
                <a:solidFill>
                  <a:prstClr val="black"/>
                </a:solidFill>
                <a:effectLst/>
                <a:uLnTx/>
                <a:uFillTx/>
                <a:latin typeface="Palatino Linotype"/>
                <a:ea typeface="+mn-ea"/>
                <a:cs typeface="+mn-cs"/>
              </a:rPr>
              <a:t> </a:t>
            </a:r>
            <a:r>
              <a:rPr kumimoji="0" lang="fi-FI" sz="2800" b="1" i="1" u="none" strike="noStrike" kern="1200" cap="none" spc="0" normalizeH="0" baseline="0" noProof="0" dirty="0" err="1" smtClean="0">
                <a:ln>
                  <a:noFill/>
                </a:ln>
                <a:solidFill>
                  <a:prstClr val="black"/>
                </a:solidFill>
                <a:effectLst/>
                <a:uLnTx/>
                <a:uFillTx/>
                <a:latin typeface="Palatino Linotype"/>
                <a:ea typeface="+mn-ea"/>
                <a:cs typeface="+mn-cs"/>
              </a:rPr>
              <a:t>fundamentally</a:t>
            </a:r>
            <a:r>
              <a:rPr kumimoji="0" lang="fi-FI" sz="2800" b="1" i="1" u="none" strike="noStrike" kern="1200" cap="none" spc="0" normalizeH="0" baseline="0" noProof="0" dirty="0" smtClean="0">
                <a:ln>
                  <a:noFill/>
                </a:ln>
                <a:solidFill>
                  <a:prstClr val="black"/>
                </a:solidFill>
                <a:effectLst/>
                <a:uLnTx/>
                <a:uFillTx/>
                <a:latin typeface="Palatino Linotype"/>
                <a:ea typeface="+mn-ea"/>
                <a:cs typeface="+mn-cs"/>
              </a:rPr>
              <a:t> </a:t>
            </a:r>
            <a:r>
              <a:rPr kumimoji="0" lang="fi-FI" sz="2800" b="1" i="1" u="none" strike="noStrike" kern="1200" cap="none" spc="0" normalizeH="0" baseline="0" noProof="0" dirty="0" err="1">
                <a:ln>
                  <a:noFill/>
                </a:ln>
                <a:solidFill>
                  <a:prstClr val="black"/>
                </a:solidFill>
                <a:effectLst/>
                <a:uLnTx/>
                <a:uFillTx/>
                <a:latin typeface="Palatino Linotype"/>
                <a:ea typeface="+mn-ea"/>
                <a:cs typeface="+mn-cs"/>
              </a:rPr>
              <a:t>differ</a:t>
            </a:r>
            <a:r>
              <a:rPr kumimoji="0" lang="fi-FI" sz="2800" b="1" i="1" u="none" strike="noStrike" kern="1200" cap="none" spc="0" normalizeH="0" baseline="0" noProof="0" dirty="0">
                <a:ln>
                  <a:noFill/>
                </a:ln>
                <a:solidFill>
                  <a:prstClr val="black"/>
                </a:solidFill>
                <a:effectLst/>
                <a:uLnTx/>
                <a:uFillTx/>
                <a:latin typeface="Palatino Linotype"/>
                <a:ea typeface="+mn-ea"/>
                <a:cs typeface="+mn-cs"/>
              </a:rPr>
              <a:t> </a:t>
            </a:r>
            <a:r>
              <a:rPr kumimoji="0" lang="fi-FI" sz="2800" b="1" i="1" u="none" strike="noStrike" kern="1200" cap="none" spc="0" normalizeH="0" baseline="0" noProof="0" dirty="0" err="1">
                <a:ln>
                  <a:noFill/>
                </a:ln>
                <a:solidFill>
                  <a:prstClr val="black"/>
                </a:solidFill>
                <a:effectLst/>
                <a:uLnTx/>
                <a:uFillTx/>
                <a:latin typeface="Palatino Linotype"/>
                <a:ea typeface="+mn-ea"/>
                <a:cs typeface="+mn-cs"/>
              </a:rPr>
              <a:t>from</a:t>
            </a:r>
            <a:r>
              <a:rPr kumimoji="0" lang="fi-FI" sz="2800" b="1" i="1" u="none" strike="noStrike" kern="1200" cap="none" spc="0" normalizeH="0" baseline="0" noProof="0" dirty="0">
                <a:ln>
                  <a:noFill/>
                </a:ln>
                <a:solidFill>
                  <a:prstClr val="black"/>
                </a:solidFill>
                <a:effectLst/>
                <a:uLnTx/>
                <a:uFillTx/>
                <a:latin typeface="Palatino Linotype"/>
                <a:ea typeface="+mn-ea"/>
                <a:cs typeface="+mn-cs"/>
              </a:rPr>
              <a:t> </a:t>
            </a:r>
            <a:r>
              <a:rPr kumimoji="0" lang="fi-FI" sz="2800" b="1" i="1" u="none" strike="noStrike" kern="1200" cap="none" spc="0" normalizeH="0" baseline="0" noProof="0" dirty="0" err="1">
                <a:ln>
                  <a:noFill/>
                </a:ln>
                <a:solidFill>
                  <a:prstClr val="black"/>
                </a:solidFill>
                <a:effectLst/>
                <a:uLnTx/>
                <a:uFillTx/>
                <a:latin typeface="Palatino Linotype"/>
                <a:ea typeface="+mn-ea"/>
                <a:cs typeface="+mn-cs"/>
              </a:rPr>
              <a:t>each</a:t>
            </a:r>
            <a:r>
              <a:rPr kumimoji="0" lang="fi-FI" sz="2800" b="1" i="1" u="none" strike="noStrike" kern="1200" cap="none" spc="0" normalizeH="0" baseline="0" noProof="0" dirty="0">
                <a:ln>
                  <a:noFill/>
                </a:ln>
                <a:solidFill>
                  <a:prstClr val="black"/>
                </a:solidFill>
                <a:effectLst/>
                <a:uLnTx/>
                <a:uFillTx/>
                <a:latin typeface="Palatino Linotype"/>
                <a:ea typeface="+mn-ea"/>
                <a:cs typeface="+mn-cs"/>
              </a:rPr>
              <a:t> </a:t>
            </a:r>
            <a:r>
              <a:rPr kumimoji="0" lang="fi-FI" sz="2800" b="1" i="1" u="none" strike="noStrike" kern="1200" cap="none" spc="0" normalizeH="0" baseline="0" noProof="0" dirty="0" err="1" smtClean="0">
                <a:ln>
                  <a:noFill/>
                </a:ln>
                <a:solidFill>
                  <a:prstClr val="black"/>
                </a:solidFill>
                <a:effectLst/>
                <a:uLnTx/>
                <a:uFillTx/>
                <a:latin typeface="Palatino Linotype"/>
                <a:ea typeface="+mn-ea"/>
                <a:cs typeface="+mn-cs"/>
              </a:rPr>
              <a:t>other</a:t>
            </a:r>
            <a:r>
              <a:rPr kumimoji="0" lang="fi-FI" sz="2800" b="1" i="1" u="none" strike="noStrike" kern="1200" cap="none" spc="0" normalizeH="0" baseline="0" noProof="0" dirty="0" smtClean="0">
                <a:ln>
                  <a:noFill/>
                </a:ln>
                <a:solidFill>
                  <a:prstClr val="black"/>
                </a:solidFill>
                <a:effectLst/>
                <a:uLnTx/>
                <a:uFillTx/>
                <a:latin typeface="Palatino Linotype"/>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2800" b="0" i="1" u="none" strike="noStrike" kern="1200" cap="none" spc="0" normalizeH="0" baseline="0" noProof="0" dirty="0">
              <a:ln>
                <a:noFill/>
              </a:ln>
              <a:solidFill>
                <a:prstClr val="black"/>
              </a:solidFill>
              <a:effectLst/>
              <a:uLnTx/>
              <a:uFillTx/>
              <a:latin typeface="Palatino Linotype"/>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Palatino Linotype"/>
                <a:ea typeface="+mn-ea"/>
                <a:cs typeface="+mn-cs"/>
              </a:rPr>
              <a:t>Korthagen, F. A. (2004). In search of the essence of a good teacher: Towards a more holistic approach in teacher education. </a:t>
            </a:r>
            <a:r>
              <a:rPr kumimoji="0" lang="en-US" sz="1800" b="0" i="1" u="none" strike="noStrike" kern="1200" cap="none" spc="0" normalizeH="0" baseline="0" noProof="0" dirty="0">
                <a:ln>
                  <a:noFill/>
                </a:ln>
                <a:solidFill>
                  <a:prstClr val="black"/>
                </a:solidFill>
                <a:effectLst/>
                <a:uLnTx/>
                <a:uFillTx/>
                <a:latin typeface="Palatino Linotype"/>
                <a:ea typeface="+mn-ea"/>
                <a:cs typeface="+mn-cs"/>
              </a:rPr>
              <a:t>Teaching and </a:t>
            </a:r>
            <a:r>
              <a:rPr kumimoji="0" lang="en-US" sz="1800" b="0" i="1" u="none" strike="noStrike" kern="1200" cap="none" spc="0" normalizeH="0" baseline="0" noProof="0" dirty="0" smtClean="0">
                <a:ln>
                  <a:noFill/>
                </a:ln>
                <a:solidFill>
                  <a:prstClr val="black"/>
                </a:solidFill>
                <a:effectLst/>
                <a:uLnTx/>
                <a:uFillTx/>
                <a:latin typeface="Palatino Linotype"/>
                <a:ea typeface="+mn-ea"/>
                <a:cs typeface="+mn-cs"/>
              </a:rPr>
              <a:t>Teacher </a:t>
            </a:r>
            <a:r>
              <a:rPr kumimoji="0" lang="en-US" sz="1800" b="0" i="1" u="none" strike="noStrike" kern="1200" cap="none" spc="0" normalizeH="0" baseline="0" noProof="0" dirty="0">
                <a:ln>
                  <a:noFill/>
                </a:ln>
                <a:solidFill>
                  <a:prstClr val="black"/>
                </a:solidFill>
                <a:effectLst/>
                <a:uLnTx/>
                <a:uFillTx/>
                <a:latin typeface="Palatino Linotype"/>
                <a:ea typeface="+mn-ea"/>
                <a:cs typeface="+mn-cs"/>
              </a:rPr>
              <a:t>E</a:t>
            </a:r>
            <a:r>
              <a:rPr kumimoji="0" lang="en-US" sz="1800" b="0" i="1" u="none" strike="noStrike" kern="1200" cap="none" spc="0" normalizeH="0" baseline="0" noProof="0" dirty="0" smtClean="0">
                <a:ln>
                  <a:noFill/>
                </a:ln>
                <a:solidFill>
                  <a:prstClr val="black"/>
                </a:solidFill>
                <a:effectLst/>
                <a:uLnTx/>
                <a:uFillTx/>
                <a:latin typeface="Palatino Linotype"/>
                <a:ea typeface="+mn-ea"/>
                <a:cs typeface="+mn-cs"/>
              </a:rPr>
              <a:t>ducation</a:t>
            </a:r>
            <a:r>
              <a:rPr kumimoji="0" lang="en-US" sz="1800" b="0" i="0" u="none" strike="noStrike" kern="1200" cap="none" spc="0" normalizeH="0" baseline="0" noProof="0" dirty="0">
                <a:ln>
                  <a:noFill/>
                </a:ln>
                <a:solidFill>
                  <a:prstClr val="black"/>
                </a:solidFill>
                <a:effectLst/>
                <a:uLnTx/>
                <a:uFillTx/>
                <a:latin typeface="Palatino Linotype"/>
                <a:ea typeface="+mn-ea"/>
                <a:cs typeface="+mn-cs"/>
              </a:rPr>
              <a:t>, </a:t>
            </a:r>
            <a:r>
              <a:rPr kumimoji="0" lang="en-US" sz="1800" b="0" i="1" u="none" strike="noStrike" kern="1200" cap="none" spc="0" normalizeH="0" baseline="0" noProof="0" dirty="0">
                <a:ln>
                  <a:noFill/>
                </a:ln>
                <a:solidFill>
                  <a:prstClr val="black"/>
                </a:solidFill>
                <a:effectLst/>
                <a:uLnTx/>
                <a:uFillTx/>
                <a:latin typeface="Palatino Linotype"/>
                <a:ea typeface="+mn-ea"/>
                <a:cs typeface="+mn-cs"/>
              </a:rPr>
              <a:t>20</a:t>
            </a:r>
            <a:r>
              <a:rPr kumimoji="0" lang="en-US" sz="1800" b="0" i="0" u="none" strike="noStrike" kern="1200" cap="none" spc="0" normalizeH="0" baseline="0" noProof="0" dirty="0">
                <a:ln>
                  <a:noFill/>
                </a:ln>
                <a:solidFill>
                  <a:prstClr val="black"/>
                </a:solidFill>
                <a:effectLst/>
                <a:uLnTx/>
                <a:uFillTx/>
                <a:latin typeface="Palatino Linotype"/>
                <a:ea typeface="+mn-ea"/>
                <a:cs typeface="+mn-cs"/>
              </a:rPr>
              <a:t>(1), 77-97</a:t>
            </a:r>
            <a:r>
              <a:rPr kumimoji="0" lang="en-US" sz="1800" b="0" i="0" u="none" strike="noStrike" kern="1200" cap="none" spc="0" normalizeH="0" baseline="0" noProof="0" dirty="0" smtClean="0">
                <a:ln>
                  <a:noFill/>
                </a:ln>
                <a:solidFill>
                  <a:prstClr val="black"/>
                </a:solidFill>
                <a:effectLst/>
                <a:uLnTx/>
                <a:uFillTx/>
                <a:latin typeface="Palatino Linotype"/>
                <a:ea typeface="+mn-ea"/>
                <a:cs typeface="+mn-cs"/>
              </a:rPr>
              <a:t>.</a:t>
            </a:r>
            <a:endParaRPr kumimoji="0" lang="en-US" sz="1800" b="0" i="0" u="none" strike="noStrike" kern="1200" cap="none" spc="0" normalizeH="0" baseline="0" noProof="0" dirty="0">
              <a:ln>
                <a:noFill/>
              </a:ln>
              <a:solidFill>
                <a:prstClr val="black"/>
              </a:solidFill>
              <a:effectLst/>
              <a:uLnTx/>
              <a:uFillTx/>
              <a:latin typeface="Palatino Linotype"/>
              <a:ea typeface="+mn-ea"/>
              <a:cs typeface="+mn-cs"/>
            </a:endParaRPr>
          </a:p>
        </p:txBody>
      </p:sp>
    </p:spTree>
    <p:extLst>
      <p:ext uri="{BB962C8B-B14F-4D97-AF65-F5344CB8AC3E}">
        <p14:creationId xmlns:p14="http://schemas.microsoft.com/office/powerpoint/2010/main" val="1242247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smtClean="0">
                <a:ln>
                  <a:noFill/>
                </a:ln>
                <a:solidFill>
                  <a:srgbClr val="F1563F"/>
                </a:solidFill>
                <a:effectLst/>
                <a:uLnTx/>
                <a:uFillTx/>
                <a:latin typeface="Helvetica" pitchFamily="34" charset="0"/>
                <a:ea typeface="+mn-ea"/>
                <a:cs typeface="Helvetica" pitchFamily="34" charset="0"/>
              </a:rPr>
              <a:t>JYU. </a:t>
            </a:r>
            <a:r>
              <a:rPr kumimoji="0" lang="fi-FI" sz="900" b="1" i="0" u="none" strike="noStrike" kern="1200" cap="none" spc="0" normalizeH="0" baseline="0" noProof="0" smtClean="0">
                <a:ln>
                  <a:noFill/>
                </a:ln>
                <a:solidFill>
                  <a:prstClr val="white"/>
                </a:solidFill>
                <a:effectLst/>
                <a:uLnTx/>
                <a:uFillTx/>
                <a:latin typeface="Helvetica" pitchFamily="34" charset="0"/>
                <a:ea typeface="+mn-ea"/>
                <a:cs typeface="Helvetica" pitchFamily="34" charset="0"/>
              </a:rPr>
              <a:t>Since 1863.</a:t>
            </a:r>
            <a:endParaRPr kumimoji="0" lang="fi-FI" sz="900" b="1" i="0" u="none" strike="noStrike" kern="1200" cap="none" spc="0" normalizeH="0" baseline="0" noProof="0" dirty="0" smtClean="0">
              <a:ln>
                <a:noFill/>
              </a:ln>
              <a:solidFill>
                <a:prstClr val="white"/>
              </a:solidFill>
              <a:effectLst/>
              <a:uLnTx/>
              <a:uFillTx/>
              <a:latin typeface="Helvetica" pitchFamily="34" charset="0"/>
              <a:ea typeface="+mn-ea"/>
              <a:cs typeface="Helvetica" pitchFamily="34" charset="0"/>
            </a:endParaRPr>
          </a:p>
        </p:txBody>
      </p:sp>
      <p:sp>
        <p:nvSpPr>
          <p:cNvPr id="6" name="Date Placeholder 5"/>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9D46576-D913-A841-B054-014875DAA31A}"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21.8.2018</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3" name="Slide Number Placeholder 2"/>
          <p:cNvSpPr>
            <a:spLocks noGrp="1"/>
          </p:cNvSpPr>
          <p:nvPr>
            <p:ph type="sldNum" sz="quarter" idx="4294967295"/>
          </p:nvPr>
        </p:nvSpPr>
        <p:spPr>
          <a:xfrm>
            <a:off x="8689975" y="6592888"/>
            <a:ext cx="454025" cy="18097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fi-FI" sz="900" b="0" i="0" u="none" strike="noStrike" kern="1200" cap="none" spc="0" normalizeH="0" baseline="0" noProof="0" dirty="0">
              <a:ln>
                <a:noFill/>
              </a:ln>
              <a:solidFill>
                <a:prstClr val="white"/>
              </a:solidFill>
              <a:effectLst/>
              <a:uLnTx/>
              <a:uFillTx/>
              <a:latin typeface="Helvetica"/>
              <a:ea typeface="+mn-ea"/>
              <a:cs typeface="Helvetica"/>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559" y="893040"/>
            <a:ext cx="6756774" cy="5068848"/>
          </a:xfrm>
          <a:prstGeom prst="rect">
            <a:avLst/>
          </a:prstGeom>
          <a:effectLst>
            <a:softEdge rad="635000"/>
          </a:effectLst>
        </p:spPr>
      </p:pic>
      <p:sp>
        <p:nvSpPr>
          <p:cNvPr id="11" name="TextBox 10"/>
          <p:cNvSpPr txBox="1"/>
          <p:nvPr/>
        </p:nvSpPr>
        <p:spPr>
          <a:xfrm>
            <a:off x="5799755" y="6217920"/>
            <a:ext cx="3331297" cy="3231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500" b="0" i="0" u="none" strike="noStrike" kern="1200" cap="none" spc="0" normalizeH="0" baseline="0" noProof="0" dirty="0" err="1" smtClean="0">
                <a:ln>
                  <a:noFill/>
                </a:ln>
                <a:solidFill>
                  <a:prstClr val="black"/>
                </a:solidFill>
                <a:effectLst/>
                <a:uLnTx/>
                <a:uFillTx/>
                <a:latin typeface="Helvetica" panose="020B0604020202020204" pitchFamily="34" charset="0"/>
                <a:ea typeface="+mn-ea"/>
                <a:cs typeface="Helvetica" panose="020B0604020202020204" pitchFamily="34" charset="0"/>
              </a:rPr>
              <a:t>Source</a:t>
            </a:r>
            <a:r>
              <a:rPr kumimoji="0" lang="fi-FI" sz="15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 https</a:t>
            </a:r>
            <a:r>
              <a:rPr kumimoji="0" lang="fi-FI" sz="15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://hermentorcenter.com/</a:t>
            </a:r>
          </a:p>
        </p:txBody>
      </p:sp>
    </p:spTree>
    <p:extLst>
      <p:ext uri="{BB962C8B-B14F-4D97-AF65-F5344CB8AC3E}">
        <p14:creationId xmlns:p14="http://schemas.microsoft.com/office/powerpoint/2010/main" val="2342300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29102"/>
          <a:stretch/>
        </p:blipFill>
        <p:spPr>
          <a:xfrm>
            <a:off x="19861" y="0"/>
            <a:ext cx="9124139" cy="4315276"/>
          </a:xfrm>
          <a:prstGeom prst="rect">
            <a:avLst/>
          </a:prstGeom>
        </p:spPr>
      </p:pic>
      <p:sp>
        <p:nvSpPr>
          <p:cNvPr id="4" name="Tekstiruutu 3"/>
          <p:cNvSpPr txBox="1"/>
          <p:nvPr/>
        </p:nvSpPr>
        <p:spPr>
          <a:xfrm>
            <a:off x="355184" y="4804806"/>
            <a:ext cx="6624736" cy="995209"/>
          </a:xfrm>
          <a:prstGeom prst="rect">
            <a:avLst/>
          </a:prstGeom>
          <a:noFill/>
        </p:spPr>
        <p:txBody>
          <a:bodyPr wrap="square" rtlCol="0">
            <a:spAutoFit/>
          </a:bodyPr>
          <a:lstStyle/>
          <a:p>
            <a:pPr defTabSz="914377"/>
            <a:r>
              <a:rPr lang="fi-FI" sz="2667" b="1" dirty="0" err="1">
                <a:latin typeface="Calibri" panose="020F0502020204030204"/>
              </a:rPr>
              <a:t>Teacher</a:t>
            </a:r>
            <a:r>
              <a:rPr lang="fi-FI" sz="2667" b="1" dirty="0">
                <a:latin typeface="Calibri" panose="020F0502020204030204"/>
              </a:rPr>
              <a:t> </a:t>
            </a:r>
            <a:r>
              <a:rPr lang="fi-FI" sz="2667" b="1" dirty="0" err="1">
                <a:latin typeface="Calibri" panose="020F0502020204030204"/>
              </a:rPr>
              <a:t>competence</a:t>
            </a:r>
            <a:r>
              <a:rPr lang="fi-FI" sz="2667" b="1" dirty="0">
                <a:latin typeface="Calibri" panose="020F0502020204030204"/>
              </a:rPr>
              <a:t> as a </a:t>
            </a:r>
            <a:r>
              <a:rPr lang="fi-FI" sz="2667" b="1" dirty="0" err="1">
                <a:latin typeface="Calibri" panose="020F0502020204030204"/>
              </a:rPr>
              <a:t>continuum</a:t>
            </a:r>
            <a:endParaRPr lang="fi-FI" sz="2667" b="1" dirty="0">
              <a:latin typeface="Calibri" panose="020F0502020204030204"/>
            </a:endParaRPr>
          </a:p>
          <a:p>
            <a:pPr defTabSz="914377"/>
            <a:r>
              <a:rPr lang="fi-FI" sz="1600" dirty="0" err="1">
                <a:solidFill>
                  <a:prstClr val="black"/>
                </a:solidFill>
                <a:latin typeface="Calibri" panose="020F0502020204030204"/>
              </a:rPr>
              <a:t>Blömeke</a:t>
            </a:r>
            <a:r>
              <a:rPr lang="fi-FI" sz="1600" dirty="0">
                <a:solidFill>
                  <a:prstClr val="black"/>
                </a:solidFill>
                <a:latin typeface="Calibri" panose="020F0502020204030204"/>
              </a:rPr>
              <a:t>, S., Gustafsson, J. E., &amp; </a:t>
            </a:r>
            <a:r>
              <a:rPr lang="fi-FI" sz="1600" dirty="0" err="1">
                <a:solidFill>
                  <a:prstClr val="black"/>
                </a:solidFill>
                <a:latin typeface="Calibri" panose="020F0502020204030204"/>
              </a:rPr>
              <a:t>Shavelson</a:t>
            </a:r>
            <a:r>
              <a:rPr lang="fi-FI" sz="1600" dirty="0">
                <a:solidFill>
                  <a:prstClr val="black"/>
                </a:solidFill>
                <a:latin typeface="Calibri" panose="020F0502020204030204"/>
              </a:rPr>
              <a:t>, R. J. (2015). Beyond </a:t>
            </a:r>
            <a:r>
              <a:rPr lang="fi-FI" sz="1600" dirty="0" err="1">
                <a:solidFill>
                  <a:prstClr val="black"/>
                </a:solidFill>
                <a:latin typeface="Calibri" panose="020F0502020204030204"/>
              </a:rPr>
              <a:t>dichotomies</a:t>
            </a:r>
            <a:r>
              <a:rPr lang="fi-FI" sz="1600" dirty="0">
                <a:solidFill>
                  <a:prstClr val="black"/>
                </a:solidFill>
                <a:latin typeface="Calibri" panose="020F0502020204030204"/>
              </a:rPr>
              <a:t>: </a:t>
            </a:r>
            <a:r>
              <a:rPr lang="fi-FI" sz="1600" dirty="0" err="1">
                <a:solidFill>
                  <a:prstClr val="black"/>
                </a:solidFill>
                <a:latin typeface="Calibri" panose="020F0502020204030204"/>
              </a:rPr>
              <a:t>Competence</a:t>
            </a:r>
            <a:r>
              <a:rPr lang="fi-FI" sz="1600" dirty="0">
                <a:solidFill>
                  <a:prstClr val="black"/>
                </a:solidFill>
                <a:latin typeface="Calibri" panose="020F0502020204030204"/>
              </a:rPr>
              <a:t> </a:t>
            </a:r>
            <a:r>
              <a:rPr lang="fi-FI" sz="1600" dirty="0" err="1">
                <a:solidFill>
                  <a:prstClr val="black"/>
                </a:solidFill>
                <a:latin typeface="Calibri" panose="020F0502020204030204"/>
              </a:rPr>
              <a:t>viewed</a:t>
            </a:r>
            <a:r>
              <a:rPr lang="fi-FI" sz="1600" dirty="0">
                <a:solidFill>
                  <a:prstClr val="black"/>
                </a:solidFill>
                <a:latin typeface="Calibri" panose="020F0502020204030204"/>
              </a:rPr>
              <a:t> as a </a:t>
            </a:r>
            <a:r>
              <a:rPr lang="fi-FI" sz="1600" dirty="0" err="1">
                <a:solidFill>
                  <a:prstClr val="black"/>
                </a:solidFill>
                <a:latin typeface="Calibri" panose="020F0502020204030204"/>
              </a:rPr>
              <a:t>continuum</a:t>
            </a:r>
            <a:r>
              <a:rPr lang="fi-FI" sz="1600" dirty="0">
                <a:solidFill>
                  <a:prstClr val="black"/>
                </a:solidFill>
                <a:latin typeface="Calibri" panose="020F0502020204030204"/>
              </a:rPr>
              <a:t>. </a:t>
            </a:r>
            <a:r>
              <a:rPr lang="fi-FI" sz="1600" i="1" dirty="0" err="1">
                <a:solidFill>
                  <a:prstClr val="black"/>
                </a:solidFill>
                <a:latin typeface="Calibri" panose="020F0502020204030204"/>
              </a:rPr>
              <a:t>Zeitschrift</a:t>
            </a:r>
            <a:r>
              <a:rPr lang="fi-FI" sz="1600" i="1" dirty="0">
                <a:solidFill>
                  <a:prstClr val="black"/>
                </a:solidFill>
                <a:latin typeface="Calibri" panose="020F0502020204030204"/>
              </a:rPr>
              <a:t> </a:t>
            </a:r>
            <a:r>
              <a:rPr lang="fi-FI" sz="1600" i="1" dirty="0" err="1">
                <a:solidFill>
                  <a:prstClr val="black"/>
                </a:solidFill>
                <a:latin typeface="Calibri" panose="020F0502020204030204"/>
              </a:rPr>
              <a:t>für</a:t>
            </a:r>
            <a:r>
              <a:rPr lang="fi-FI" sz="1600" i="1" dirty="0">
                <a:solidFill>
                  <a:prstClr val="black"/>
                </a:solidFill>
                <a:latin typeface="Calibri" panose="020F0502020204030204"/>
              </a:rPr>
              <a:t> </a:t>
            </a:r>
            <a:r>
              <a:rPr lang="fi-FI" sz="1600" i="1" dirty="0" err="1">
                <a:solidFill>
                  <a:prstClr val="black"/>
                </a:solidFill>
                <a:latin typeface="Calibri" panose="020F0502020204030204"/>
              </a:rPr>
              <a:t>Psychologie</a:t>
            </a:r>
            <a:r>
              <a:rPr lang="fi-FI" sz="1600" i="1" dirty="0">
                <a:solidFill>
                  <a:prstClr val="black"/>
                </a:solidFill>
                <a:latin typeface="Calibri" panose="020F0502020204030204"/>
              </a:rPr>
              <a:t>, 223</a:t>
            </a:r>
            <a:r>
              <a:rPr lang="fi-FI" sz="1600" dirty="0">
                <a:solidFill>
                  <a:prstClr val="black"/>
                </a:solidFill>
                <a:latin typeface="Calibri" panose="020F0502020204030204"/>
              </a:rPr>
              <a:t>(1), 3-13.</a:t>
            </a:r>
            <a:endParaRPr lang="fi-FI" sz="1600" b="1" dirty="0">
              <a:solidFill>
                <a:prstClr val="black"/>
              </a:solidFill>
              <a:latin typeface="Calibri" panose="020F0502020204030204"/>
            </a:endParaRPr>
          </a:p>
        </p:txBody>
      </p:sp>
      <p:pic>
        <p:nvPicPr>
          <p:cNvPr id="6" name="Kuva 5"/>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29000"/>
                    </a14:imgEffect>
                  </a14:imgLayer>
                </a14:imgProps>
              </a:ext>
            </a:extLst>
          </a:blip>
          <a:srcRect b="22968"/>
          <a:stretch/>
        </p:blipFill>
        <p:spPr>
          <a:xfrm>
            <a:off x="7608569" y="4609041"/>
            <a:ext cx="1428751" cy="1386741"/>
          </a:xfrm>
          <a:prstGeom prst="rect">
            <a:avLst/>
          </a:prstGeom>
        </p:spPr>
      </p:pic>
      <p:sp>
        <p:nvSpPr>
          <p:cNvPr id="8" name="Tekstiruutu 7"/>
          <p:cNvSpPr txBox="1"/>
          <p:nvPr/>
        </p:nvSpPr>
        <p:spPr>
          <a:xfrm>
            <a:off x="6912864" y="5935749"/>
            <a:ext cx="2231136" cy="615553"/>
          </a:xfrm>
          <a:prstGeom prst="rect">
            <a:avLst/>
          </a:prstGeom>
          <a:noFill/>
        </p:spPr>
        <p:txBody>
          <a:bodyPr wrap="square" rtlCol="0">
            <a:spAutoFit/>
          </a:bodyPr>
          <a:lstStyle/>
          <a:p>
            <a:pPr defTabSz="914377"/>
            <a:r>
              <a:rPr lang="fi-FI" b="1" i="1" dirty="0" smtClean="0">
                <a:solidFill>
                  <a:prstClr val="black"/>
                </a:solidFill>
                <a:latin typeface="Calibri" panose="020F0502020204030204"/>
              </a:rPr>
              <a:t>Prof. Sigfrid </a:t>
            </a:r>
            <a:r>
              <a:rPr lang="fi-FI" b="1" i="1" dirty="0" err="1" smtClean="0">
                <a:solidFill>
                  <a:prstClr val="black"/>
                </a:solidFill>
                <a:latin typeface="Calibri" panose="020F0502020204030204"/>
              </a:rPr>
              <a:t>Blömeke</a:t>
            </a:r>
            <a:endParaRPr lang="fi-FI" b="1" i="1" dirty="0">
              <a:solidFill>
                <a:prstClr val="black"/>
              </a:solidFill>
              <a:latin typeface="Calibri" panose="020F0502020204030204"/>
            </a:endParaRPr>
          </a:p>
          <a:p>
            <a:pPr algn="r" defTabSz="914377"/>
            <a:r>
              <a:rPr lang="fi-FI" sz="1600" dirty="0" err="1" smtClean="0">
                <a:solidFill>
                  <a:prstClr val="black"/>
                </a:solidFill>
                <a:latin typeface="Calibri" panose="020F0502020204030204"/>
              </a:rPr>
              <a:t>University</a:t>
            </a:r>
            <a:r>
              <a:rPr lang="fi-FI" sz="1600" dirty="0" smtClean="0">
                <a:solidFill>
                  <a:prstClr val="black"/>
                </a:solidFill>
                <a:latin typeface="Calibri" panose="020F0502020204030204"/>
              </a:rPr>
              <a:t> </a:t>
            </a:r>
            <a:r>
              <a:rPr lang="fi-FI" sz="1600" dirty="0">
                <a:solidFill>
                  <a:prstClr val="black"/>
                </a:solidFill>
                <a:latin typeface="Calibri" panose="020F0502020204030204"/>
              </a:rPr>
              <a:t>of Oslo, NO</a:t>
            </a:r>
          </a:p>
        </p:txBody>
      </p:sp>
    </p:spTree>
    <p:extLst>
      <p:ext uri="{BB962C8B-B14F-4D97-AF65-F5344CB8AC3E}">
        <p14:creationId xmlns:p14="http://schemas.microsoft.com/office/powerpoint/2010/main" val="2293645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2962305" y="6003415"/>
            <a:ext cx="6284787" cy="7232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err="1">
                <a:ln>
                  <a:noFill/>
                </a:ln>
                <a:solidFill>
                  <a:prstClr val="black"/>
                </a:solidFill>
                <a:effectLst/>
                <a:uLnTx/>
                <a:uFillTx/>
                <a:latin typeface="Calibri" panose="020F0502020204030204"/>
                <a:ea typeface="+mn-ea"/>
                <a:cs typeface="+mn-cs"/>
              </a:rPr>
              <a:t>Adapted</a:t>
            </a:r>
            <a:r>
              <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400" b="1" i="0" u="none" strike="noStrike" kern="1200" cap="none" spc="0" normalizeH="0" baseline="0" noProof="0" dirty="0" err="1">
                <a:ln>
                  <a:noFill/>
                </a:ln>
                <a:solidFill>
                  <a:prstClr val="black"/>
                </a:solidFill>
                <a:effectLst/>
                <a:uLnTx/>
                <a:uFillTx/>
                <a:latin typeface="Calibri" panose="020F0502020204030204"/>
                <a:ea typeface="+mn-ea"/>
                <a:cs typeface="+mn-cs"/>
              </a:rPr>
              <a:t>from</a:t>
            </a:r>
            <a:r>
              <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300" b="0" i="0" u="none" strike="noStrike" kern="1200" cap="none" spc="0" normalizeH="0" baseline="0" noProof="0" dirty="0" err="1">
                <a:ln>
                  <a:noFill/>
                </a:ln>
                <a:solidFill>
                  <a:prstClr val="black"/>
                </a:solidFill>
                <a:effectLst/>
                <a:uLnTx/>
                <a:uFillTx/>
                <a:latin typeface="Calibri" panose="020F0502020204030204"/>
                <a:ea typeface="+mn-ea"/>
                <a:cs typeface="+mn-cs"/>
              </a:rPr>
              <a:t>Blömeke</a:t>
            </a:r>
            <a:r>
              <a:rPr kumimoji="0" lang="fi-FI" sz="1300" b="0" i="0" u="none" strike="noStrike" kern="1200" cap="none" spc="0" normalizeH="0" baseline="0" noProof="0" dirty="0">
                <a:ln>
                  <a:noFill/>
                </a:ln>
                <a:solidFill>
                  <a:prstClr val="black"/>
                </a:solidFill>
                <a:effectLst/>
                <a:uLnTx/>
                <a:uFillTx/>
                <a:latin typeface="Calibri" panose="020F0502020204030204"/>
                <a:ea typeface="+mn-ea"/>
                <a:cs typeface="+mn-cs"/>
              </a:rPr>
              <a:t>, S., Gustafsson, J. E., &amp; </a:t>
            </a:r>
            <a:r>
              <a:rPr kumimoji="0" lang="fi-FI" sz="1300" b="0" i="0" u="none" strike="noStrike" kern="1200" cap="none" spc="0" normalizeH="0" baseline="0" noProof="0" dirty="0" err="1">
                <a:ln>
                  <a:noFill/>
                </a:ln>
                <a:solidFill>
                  <a:prstClr val="black"/>
                </a:solidFill>
                <a:effectLst/>
                <a:uLnTx/>
                <a:uFillTx/>
                <a:latin typeface="Calibri" panose="020F0502020204030204"/>
                <a:ea typeface="+mn-ea"/>
                <a:cs typeface="+mn-cs"/>
              </a:rPr>
              <a:t>Shavelson</a:t>
            </a:r>
            <a:r>
              <a:rPr kumimoji="0" lang="fi-FI" sz="1300" b="0" i="0" u="none" strike="noStrike" kern="1200" cap="none" spc="0" normalizeH="0" baseline="0" noProof="0" dirty="0">
                <a:ln>
                  <a:noFill/>
                </a:ln>
                <a:solidFill>
                  <a:prstClr val="black"/>
                </a:solidFill>
                <a:effectLst/>
                <a:uLnTx/>
                <a:uFillTx/>
                <a:latin typeface="Calibri" panose="020F0502020204030204"/>
                <a:ea typeface="+mn-ea"/>
                <a:cs typeface="+mn-cs"/>
              </a:rPr>
              <a:t>, R. J. (2015). Beyond </a:t>
            </a:r>
            <a:r>
              <a:rPr kumimoji="0" lang="fi-FI" sz="1300" b="0" i="0" u="none" strike="noStrike" kern="1200" cap="none" spc="0" normalizeH="0" baseline="0" noProof="0" dirty="0" err="1">
                <a:ln>
                  <a:noFill/>
                </a:ln>
                <a:solidFill>
                  <a:prstClr val="black"/>
                </a:solidFill>
                <a:effectLst/>
                <a:uLnTx/>
                <a:uFillTx/>
                <a:latin typeface="Calibri" panose="020F0502020204030204"/>
                <a:ea typeface="+mn-ea"/>
                <a:cs typeface="+mn-cs"/>
              </a:rPr>
              <a:t>dichotomies</a:t>
            </a:r>
            <a:r>
              <a:rPr kumimoji="0" lang="fi-FI"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300" b="0" i="0" u="none" strike="noStrike" kern="1200" cap="none" spc="0" normalizeH="0" baseline="0" noProof="0" dirty="0" err="1">
                <a:ln>
                  <a:noFill/>
                </a:ln>
                <a:solidFill>
                  <a:prstClr val="black"/>
                </a:solidFill>
                <a:effectLst/>
                <a:uLnTx/>
                <a:uFillTx/>
                <a:latin typeface="Calibri" panose="020F0502020204030204"/>
                <a:ea typeface="+mn-ea"/>
                <a:cs typeface="+mn-cs"/>
              </a:rPr>
              <a:t>Competence</a:t>
            </a:r>
            <a:r>
              <a:rPr kumimoji="0" lang="fi-FI"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300" b="0" i="0" u="none" strike="noStrike" kern="1200" cap="none" spc="0" normalizeH="0" baseline="0" noProof="0" dirty="0" err="1">
                <a:ln>
                  <a:noFill/>
                </a:ln>
                <a:solidFill>
                  <a:prstClr val="black"/>
                </a:solidFill>
                <a:effectLst/>
                <a:uLnTx/>
                <a:uFillTx/>
                <a:latin typeface="Calibri" panose="020F0502020204030204"/>
                <a:ea typeface="+mn-ea"/>
                <a:cs typeface="+mn-cs"/>
              </a:rPr>
              <a:t>viewed</a:t>
            </a:r>
            <a:r>
              <a:rPr kumimoji="0" lang="fi-FI" sz="1300" b="0" i="0" u="none" strike="noStrike" kern="1200" cap="none" spc="0" normalizeH="0" baseline="0" noProof="0" dirty="0">
                <a:ln>
                  <a:noFill/>
                </a:ln>
                <a:solidFill>
                  <a:prstClr val="black"/>
                </a:solidFill>
                <a:effectLst/>
                <a:uLnTx/>
                <a:uFillTx/>
                <a:latin typeface="Calibri" panose="020F0502020204030204"/>
                <a:ea typeface="+mn-ea"/>
                <a:cs typeface="+mn-cs"/>
              </a:rPr>
              <a:t> as a </a:t>
            </a:r>
            <a:r>
              <a:rPr kumimoji="0" lang="fi-FI" sz="1300" b="0" i="0" u="none" strike="noStrike" kern="1200" cap="none" spc="0" normalizeH="0" baseline="0" noProof="0" dirty="0" err="1">
                <a:ln>
                  <a:noFill/>
                </a:ln>
                <a:solidFill>
                  <a:prstClr val="black"/>
                </a:solidFill>
                <a:effectLst/>
                <a:uLnTx/>
                <a:uFillTx/>
                <a:latin typeface="Calibri" panose="020F0502020204030204"/>
                <a:ea typeface="+mn-ea"/>
                <a:cs typeface="+mn-cs"/>
              </a:rPr>
              <a:t>continuum</a:t>
            </a:r>
            <a:r>
              <a:rPr kumimoji="0" lang="fi-FI"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300" b="0" i="1" u="none" strike="noStrike" kern="1200" cap="none" spc="0" normalizeH="0" baseline="0" noProof="0" dirty="0" err="1">
                <a:ln>
                  <a:noFill/>
                </a:ln>
                <a:solidFill>
                  <a:prstClr val="black"/>
                </a:solidFill>
                <a:effectLst/>
                <a:uLnTx/>
                <a:uFillTx/>
                <a:latin typeface="Calibri" panose="020F0502020204030204"/>
                <a:ea typeface="+mn-ea"/>
                <a:cs typeface="+mn-cs"/>
              </a:rPr>
              <a:t>Zeitschrift</a:t>
            </a:r>
            <a:r>
              <a:rPr kumimoji="0" lang="fi-FI" sz="13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300" b="0" i="1" u="none" strike="noStrike" kern="1200" cap="none" spc="0" normalizeH="0" baseline="0" noProof="0" dirty="0" err="1">
                <a:ln>
                  <a:noFill/>
                </a:ln>
                <a:solidFill>
                  <a:prstClr val="black"/>
                </a:solidFill>
                <a:effectLst/>
                <a:uLnTx/>
                <a:uFillTx/>
                <a:latin typeface="Calibri" panose="020F0502020204030204"/>
                <a:ea typeface="+mn-ea"/>
                <a:cs typeface="+mn-cs"/>
              </a:rPr>
              <a:t>für</a:t>
            </a:r>
            <a:r>
              <a:rPr kumimoji="0" lang="fi-FI" sz="13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300" b="0" i="1" u="none" strike="noStrike" kern="1200" cap="none" spc="0" normalizeH="0" baseline="0" noProof="0" dirty="0" err="1">
                <a:ln>
                  <a:noFill/>
                </a:ln>
                <a:solidFill>
                  <a:prstClr val="black"/>
                </a:solidFill>
                <a:effectLst/>
                <a:uLnTx/>
                <a:uFillTx/>
                <a:latin typeface="Calibri" panose="020F0502020204030204"/>
                <a:ea typeface="+mn-ea"/>
                <a:cs typeface="+mn-cs"/>
              </a:rPr>
              <a:t>Psychologie</a:t>
            </a:r>
            <a:r>
              <a:rPr kumimoji="0" lang="fi-FI" sz="1300" b="0" i="1" u="none" strike="noStrike" kern="1200" cap="none" spc="0" normalizeH="0" baseline="0" noProof="0" dirty="0">
                <a:ln>
                  <a:noFill/>
                </a:ln>
                <a:solidFill>
                  <a:prstClr val="black"/>
                </a:solidFill>
                <a:effectLst/>
                <a:uLnTx/>
                <a:uFillTx/>
                <a:latin typeface="Calibri" panose="020F0502020204030204"/>
                <a:ea typeface="+mn-ea"/>
                <a:cs typeface="+mn-cs"/>
              </a:rPr>
              <a:t>, 223</a:t>
            </a:r>
            <a:r>
              <a:rPr kumimoji="0" lang="fi-FI" sz="1300" b="0" i="0" u="none" strike="noStrike" kern="1200" cap="none" spc="0" normalizeH="0" baseline="0" noProof="0" dirty="0">
                <a:ln>
                  <a:noFill/>
                </a:ln>
                <a:solidFill>
                  <a:prstClr val="black"/>
                </a:solidFill>
                <a:effectLst/>
                <a:uLnTx/>
                <a:uFillTx/>
                <a:latin typeface="Calibri" panose="020F0502020204030204"/>
                <a:ea typeface="+mn-ea"/>
                <a:cs typeface="+mn-cs"/>
              </a:rPr>
              <a:t>(1), 3-13.</a:t>
            </a:r>
            <a:endPar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p:cNvSpPr txBox="1"/>
          <p:nvPr/>
        </p:nvSpPr>
        <p:spPr>
          <a:xfrm>
            <a:off x="-9080" y="3872"/>
            <a:ext cx="7936928" cy="523220"/>
          </a:xfrm>
          <a:prstGeom prst="rect">
            <a:avLst/>
          </a:prstGeom>
          <a:solidFill>
            <a:schemeClr val="accent2">
              <a:lumMod val="10000"/>
              <a:lumOff val="90000"/>
            </a:schemeClr>
          </a:solid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dirty="0" err="1">
                <a:ln>
                  <a:noFill/>
                </a:ln>
                <a:solidFill>
                  <a:srgbClr val="002957">
                    <a:lumMod val="90000"/>
                    <a:lumOff val="10000"/>
                  </a:srgbClr>
                </a:solidFill>
                <a:effectLst/>
                <a:uLnTx/>
                <a:uFillTx/>
                <a:latin typeface="Calibri" panose="020F0502020204030204"/>
                <a:ea typeface="+mn-ea"/>
                <a:cs typeface="+mn-cs"/>
              </a:rPr>
              <a:t>Process</a:t>
            </a:r>
            <a:r>
              <a:rPr kumimoji="0" lang="fi-FI" sz="2800"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rPr>
              <a:t> </a:t>
            </a:r>
            <a:r>
              <a:rPr kumimoji="0" lang="fi-FI" sz="2800" b="1" i="0" u="none" strike="noStrike" kern="1200" cap="none" spc="0" normalizeH="0" baseline="0" noProof="0" dirty="0" err="1">
                <a:ln>
                  <a:noFill/>
                </a:ln>
                <a:solidFill>
                  <a:srgbClr val="002957">
                    <a:lumMod val="90000"/>
                    <a:lumOff val="10000"/>
                  </a:srgbClr>
                </a:solidFill>
                <a:effectLst/>
                <a:uLnTx/>
                <a:uFillTx/>
                <a:latin typeface="Calibri" panose="020F0502020204030204"/>
                <a:ea typeface="+mn-ea"/>
                <a:cs typeface="+mn-cs"/>
              </a:rPr>
              <a:t>model</a:t>
            </a:r>
            <a:r>
              <a:rPr kumimoji="0" lang="fi-FI" sz="2800"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rPr>
              <a:t> of </a:t>
            </a:r>
            <a:r>
              <a:rPr kumimoji="0" lang="fi-FI" sz="2800" b="1" i="0" u="none" strike="noStrike" kern="1200" cap="none" spc="0" normalizeH="0" baseline="0" noProof="0" dirty="0" err="1">
                <a:ln>
                  <a:noFill/>
                </a:ln>
                <a:solidFill>
                  <a:srgbClr val="002957">
                    <a:lumMod val="90000"/>
                    <a:lumOff val="10000"/>
                  </a:srgbClr>
                </a:solidFill>
                <a:effectLst/>
                <a:uLnTx/>
                <a:uFillTx/>
                <a:latin typeface="Calibri" panose="020F0502020204030204"/>
                <a:ea typeface="+mn-ea"/>
                <a:cs typeface="+mn-cs"/>
              </a:rPr>
              <a:t>teacher</a:t>
            </a:r>
            <a:r>
              <a:rPr kumimoji="0" lang="fi-FI" sz="2800"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rPr>
              <a:t> </a:t>
            </a:r>
            <a:r>
              <a:rPr kumimoji="0" lang="fi-FI" sz="2800" b="1" i="0" u="none" strike="noStrike" kern="1200" cap="none" spc="0" normalizeH="0" baseline="0" noProof="0" dirty="0" err="1">
                <a:ln>
                  <a:noFill/>
                </a:ln>
                <a:solidFill>
                  <a:srgbClr val="002957">
                    <a:lumMod val="90000"/>
                    <a:lumOff val="10000"/>
                  </a:srgbClr>
                </a:solidFill>
                <a:effectLst/>
                <a:uLnTx/>
                <a:uFillTx/>
                <a:latin typeface="Calibri" panose="020F0502020204030204"/>
                <a:ea typeface="+mn-ea"/>
                <a:cs typeface="+mn-cs"/>
              </a:rPr>
              <a:t>professional</a:t>
            </a:r>
            <a:r>
              <a:rPr kumimoji="0" lang="fi-FI" sz="2800"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rPr>
              <a:t> </a:t>
            </a:r>
            <a:r>
              <a:rPr kumimoji="0" lang="fi-FI" sz="2800" b="1" i="0" u="none" strike="noStrike" kern="1200" cap="none" spc="0" normalizeH="0" baseline="0" noProof="0" dirty="0" err="1">
                <a:ln>
                  <a:noFill/>
                </a:ln>
                <a:solidFill>
                  <a:srgbClr val="002957">
                    <a:lumMod val="90000"/>
                    <a:lumOff val="10000"/>
                  </a:srgbClr>
                </a:solidFill>
                <a:effectLst/>
                <a:uLnTx/>
                <a:uFillTx/>
                <a:latin typeface="Calibri" panose="020F0502020204030204"/>
                <a:ea typeface="+mn-ea"/>
                <a:cs typeface="+mn-cs"/>
              </a:rPr>
              <a:t>competences</a:t>
            </a:r>
            <a:r>
              <a:rPr kumimoji="0" lang="fi-FI" sz="2800"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rPr>
              <a:t> </a:t>
            </a:r>
          </a:p>
        </p:txBody>
      </p:sp>
      <p:sp>
        <p:nvSpPr>
          <p:cNvPr id="5" name="TextBox 4"/>
          <p:cNvSpPr txBox="1"/>
          <p:nvPr/>
        </p:nvSpPr>
        <p:spPr>
          <a:xfrm>
            <a:off x="0" y="6434477"/>
            <a:ext cx="2841523" cy="461665"/>
          </a:xfrm>
          <a:prstGeom prst="rect">
            <a:avLst/>
          </a:prstGeom>
          <a:solidFill>
            <a:srgbClr val="FFFF00"/>
          </a:solid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prstClr val="black"/>
                </a:solidFill>
                <a:effectLst/>
                <a:uLnTx/>
                <a:uFillTx/>
                <a:latin typeface="Calibri" panose="020F0502020204030204"/>
                <a:ea typeface="+mn-ea"/>
                <a:cs typeface="+mn-cs"/>
              </a:rPr>
              <a:t>Preliminary © OVET</a:t>
            </a:r>
          </a:p>
        </p:txBody>
      </p:sp>
      <p:sp>
        <p:nvSpPr>
          <p:cNvPr id="4" name="Rounded Rectangle 3"/>
          <p:cNvSpPr/>
          <p:nvPr/>
        </p:nvSpPr>
        <p:spPr>
          <a:xfrm>
            <a:off x="148894" y="2083908"/>
            <a:ext cx="7052727" cy="3876256"/>
          </a:xfrm>
          <a:prstGeom prst="round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3008044" y="1293319"/>
            <a:ext cx="2603512" cy="74879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133" b="1" i="0" u="none" strike="noStrike" kern="1200" cap="none" spc="0" normalizeH="0" baseline="0" noProof="0" dirty="0" err="1" smtClean="0">
                <a:ln>
                  <a:noFill/>
                </a:ln>
                <a:solidFill>
                  <a:srgbClr val="002957">
                    <a:lumMod val="90000"/>
                    <a:lumOff val="10000"/>
                  </a:srgbClr>
                </a:solidFill>
                <a:effectLst/>
                <a:uLnTx/>
                <a:uFillTx/>
                <a:latin typeface="Calibri" panose="020F0502020204030204"/>
                <a:ea typeface="+mn-ea"/>
                <a:cs typeface="+mn-cs"/>
              </a:rPr>
              <a:t>Situation-specific</a:t>
            </a:r>
            <a:r>
              <a:rPr kumimoji="0" lang="fi-FI" sz="2133" b="1" i="0" u="none" strike="noStrike" kern="1200" cap="none" spc="0" normalizeH="0" baseline="0" noProof="0" dirty="0" smtClean="0">
                <a:ln>
                  <a:noFill/>
                </a:ln>
                <a:solidFill>
                  <a:srgbClr val="002957">
                    <a:lumMod val="90000"/>
                    <a:lumOff val="10000"/>
                  </a:srgbClr>
                </a:solidFill>
                <a:effectLst/>
                <a:uLnTx/>
                <a:uFillTx/>
                <a:latin typeface="Calibri" panose="020F0502020204030204"/>
                <a:ea typeface="+mn-ea"/>
                <a:cs typeface="+mn-cs"/>
              </a:rPr>
              <a:t> </a:t>
            </a:r>
            <a:r>
              <a:rPr kumimoji="0" lang="fi-FI" sz="2133" b="1" i="0" u="none" strike="noStrike" kern="1200" cap="none" spc="0" normalizeH="0" baseline="0" noProof="0" dirty="0" err="1">
                <a:ln>
                  <a:noFill/>
                </a:ln>
                <a:solidFill>
                  <a:srgbClr val="002957">
                    <a:lumMod val="90000"/>
                    <a:lumOff val="10000"/>
                  </a:srgbClr>
                </a:solidFill>
                <a:effectLst/>
                <a:uLnTx/>
                <a:uFillTx/>
                <a:latin typeface="Calibri" panose="020F0502020204030204"/>
                <a:ea typeface="+mn-ea"/>
                <a:cs typeface="+mn-cs"/>
              </a:rPr>
              <a:t>processing</a:t>
            </a:r>
            <a:r>
              <a:rPr kumimoji="0" lang="fi-FI" sz="2133"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rPr>
              <a:t> </a:t>
            </a:r>
            <a:r>
              <a:rPr kumimoji="0" lang="fi-FI" sz="2133" b="1" i="0" u="none" strike="noStrike" kern="1200" cap="none" spc="0" normalizeH="0" baseline="0" noProof="0" dirty="0" err="1">
                <a:ln>
                  <a:noFill/>
                </a:ln>
                <a:solidFill>
                  <a:srgbClr val="002957">
                    <a:lumMod val="90000"/>
                    <a:lumOff val="10000"/>
                  </a:srgbClr>
                </a:solidFill>
                <a:effectLst/>
                <a:uLnTx/>
                <a:uFillTx/>
                <a:latin typeface="Calibri" panose="020F0502020204030204"/>
                <a:ea typeface="+mn-ea"/>
                <a:cs typeface="+mn-cs"/>
              </a:rPr>
              <a:t>skills</a:t>
            </a:r>
            <a:endParaRPr kumimoji="0" lang="fi-FI" sz="2133"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endParaRPr>
          </a:p>
        </p:txBody>
      </p:sp>
      <p:sp>
        <p:nvSpPr>
          <p:cNvPr id="13" name="Oval 12"/>
          <p:cNvSpPr/>
          <p:nvPr/>
        </p:nvSpPr>
        <p:spPr>
          <a:xfrm>
            <a:off x="3197876" y="3872620"/>
            <a:ext cx="963987" cy="6613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051"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3167186" y="4025165"/>
            <a:ext cx="1045351" cy="323165"/>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err="1">
                <a:ln>
                  <a:noFill/>
                </a:ln>
                <a:solidFill>
                  <a:prstClr val="black"/>
                </a:solidFill>
                <a:effectLst/>
                <a:uLnTx/>
                <a:uFillTx/>
                <a:latin typeface="Calibri" panose="020F0502020204030204"/>
                <a:ea typeface="+mn-ea"/>
                <a:cs typeface="+mn-cs"/>
              </a:rPr>
              <a:t>Perception</a:t>
            </a:r>
            <a:endParaRPr kumimoji="0" lang="fi-FI" sz="15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val 14"/>
          <p:cNvSpPr/>
          <p:nvPr/>
        </p:nvSpPr>
        <p:spPr>
          <a:xfrm>
            <a:off x="3458471" y="3263323"/>
            <a:ext cx="1265132" cy="6613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051"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3454450" y="3412988"/>
            <a:ext cx="1309846" cy="323165"/>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err="1">
                <a:ln>
                  <a:noFill/>
                </a:ln>
                <a:solidFill>
                  <a:prstClr val="black"/>
                </a:solidFill>
                <a:effectLst/>
                <a:uLnTx/>
                <a:uFillTx/>
                <a:latin typeface="Calibri" panose="020F0502020204030204"/>
                <a:ea typeface="+mn-ea"/>
                <a:cs typeface="+mn-cs"/>
              </a:rPr>
              <a:t>Interpretation</a:t>
            </a:r>
            <a:endParaRPr kumimoji="0" lang="fi-FI" sz="15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Oval 16"/>
          <p:cNvSpPr/>
          <p:nvPr/>
        </p:nvSpPr>
        <p:spPr>
          <a:xfrm>
            <a:off x="4109372" y="3813806"/>
            <a:ext cx="931491" cy="6721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051"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4119195" y="3876109"/>
            <a:ext cx="921667" cy="553998"/>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err="1">
                <a:ln>
                  <a:noFill/>
                </a:ln>
                <a:solidFill>
                  <a:prstClr val="black"/>
                </a:solidFill>
                <a:effectLst/>
                <a:uLnTx/>
                <a:uFillTx/>
                <a:latin typeface="Calibri" panose="020F0502020204030204"/>
                <a:ea typeface="+mn-ea"/>
                <a:cs typeface="+mn-cs"/>
              </a:rPr>
              <a:t>Decision-making</a:t>
            </a:r>
            <a:endParaRPr kumimoji="0" lang="fi-FI" sz="15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3" name="Group 22"/>
          <p:cNvGrpSpPr/>
          <p:nvPr/>
        </p:nvGrpSpPr>
        <p:grpSpPr>
          <a:xfrm>
            <a:off x="3796296" y="3692185"/>
            <a:ext cx="423664" cy="397100"/>
            <a:chOff x="6119462" y="3103159"/>
            <a:chExt cx="1104343" cy="982869"/>
          </a:xfrm>
        </p:grpSpPr>
        <p:sp>
          <p:nvSpPr>
            <p:cNvPr id="24" name="Curved Down Arrow 23"/>
            <p:cNvSpPr/>
            <p:nvPr/>
          </p:nvSpPr>
          <p:spPr>
            <a:xfrm>
              <a:off x="6179622" y="3103159"/>
              <a:ext cx="1044183" cy="470709"/>
            </a:xfrm>
            <a:prstGeom prst="curved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051" b="1"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25" name="Curved Down Arrow 24"/>
            <p:cNvSpPr/>
            <p:nvPr/>
          </p:nvSpPr>
          <p:spPr>
            <a:xfrm rot="10800000">
              <a:off x="6119462" y="3607690"/>
              <a:ext cx="1082926" cy="478338"/>
            </a:xfrm>
            <a:prstGeom prst="curved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051" b="1"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grpSp>
      <p:grpSp>
        <p:nvGrpSpPr>
          <p:cNvPr id="12" name="Group 11"/>
          <p:cNvGrpSpPr/>
          <p:nvPr/>
        </p:nvGrpSpPr>
        <p:grpSpPr>
          <a:xfrm>
            <a:off x="7340958" y="1312364"/>
            <a:ext cx="1906134" cy="3149496"/>
            <a:chOff x="7227966" y="916348"/>
            <a:chExt cx="1906133" cy="3149498"/>
          </a:xfrm>
        </p:grpSpPr>
        <p:sp>
          <p:nvSpPr>
            <p:cNvPr id="41" name="TextBox 40"/>
            <p:cNvSpPr txBox="1"/>
            <p:nvPr/>
          </p:nvSpPr>
          <p:spPr>
            <a:xfrm>
              <a:off x="7227966" y="916348"/>
              <a:ext cx="1841980" cy="74879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133" b="1" i="0" u="none" strike="noStrike" kern="1200" cap="none" spc="0" normalizeH="0" baseline="0" noProof="0" dirty="0" err="1" smtClean="0">
                  <a:ln>
                    <a:noFill/>
                  </a:ln>
                  <a:solidFill>
                    <a:srgbClr val="800000"/>
                  </a:solidFill>
                  <a:effectLst/>
                  <a:uLnTx/>
                  <a:uFillTx/>
                  <a:latin typeface="Calibri" panose="020F0502020204030204"/>
                  <a:ea typeface="+mn-ea"/>
                  <a:cs typeface="+mn-cs"/>
                </a:rPr>
                <a:t>Teacher</a:t>
              </a:r>
              <a:endParaRPr kumimoji="0" lang="fi-FI" sz="2133" b="1" i="0" u="none" strike="noStrike" kern="1200" cap="none" spc="0" normalizeH="0" baseline="0" noProof="0" dirty="0">
                <a:ln>
                  <a:noFill/>
                </a:ln>
                <a:solidFill>
                  <a:srgbClr val="800000"/>
                </a:solidFill>
                <a:effectLst/>
                <a:uLnTx/>
                <a:uFillTx/>
                <a:latin typeface="Calibri" panose="020F050202020403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133" b="1" i="0" u="none" strike="noStrike" kern="1200" cap="none" spc="0" normalizeH="0" baseline="0" noProof="0" dirty="0">
                  <a:ln>
                    <a:noFill/>
                  </a:ln>
                  <a:solidFill>
                    <a:srgbClr val="800000"/>
                  </a:solidFill>
                  <a:effectLst/>
                  <a:uLnTx/>
                  <a:uFillTx/>
                  <a:latin typeface="Calibri" panose="020F0502020204030204"/>
                  <a:ea typeface="+mn-ea"/>
                  <a:cs typeface="+mn-cs"/>
                </a:rPr>
                <a:t>e</a:t>
              </a:r>
              <a:r>
                <a:rPr kumimoji="0" lang="fi-FI" sz="2133" b="1" i="0" u="none" strike="noStrike" kern="1200" cap="none" spc="0" normalizeH="0" baseline="0" noProof="0" dirty="0" err="1">
                  <a:ln>
                    <a:noFill/>
                  </a:ln>
                  <a:solidFill>
                    <a:srgbClr val="800000"/>
                  </a:solidFill>
                  <a:effectLst/>
                  <a:uLnTx/>
                  <a:uFillTx/>
                  <a:latin typeface="Calibri" panose="020F0502020204030204"/>
                  <a:ea typeface="+mn-ea"/>
                  <a:cs typeface="+mn-cs"/>
                </a:rPr>
                <a:t>ffectiveness</a:t>
              </a:r>
              <a:endParaRPr kumimoji="0" lang="fi-FI" sz="2133" b="1" i="0" u="none" strike="noStrike" kern="1200" cap="none" spc="0" normalizeH="0" baseline="0" noProof="0" dirty="0">
                <a:ln>
                  <a:noFill/>
                </a:ln>
                <a:solidFill>
                  <a:srgbClr val="800000"/>
                </a:solidFill>
                <a:effectLst/>
                <a:uLnTx/>
                <a:uFillTx/>
                <a:latin typeface="Calibri" panose="020F0502020204030204"/>
                <a:ea typeface="+mn-ea"/>
                <a:cs typeface="+mn-cs"/>
              </a:endParaRPr>
            </a:p>
          </p:txBody>
        </p:sp>
        <p:sp>
          <p:nvSpPr>
            <p:cNvPr id="42" name="Rounded Rectangle 41"/>
            <p:cNvSpPr/>
            <p:nvPr/>
          </p:nvSpPr>
          <p:spPr>
            <a:xfrm>
              <a:off x="7458921" y="2533994"/>
              <a:ext cx="1382682" cy="149064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67"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TextBox 44"/>
            <p:cNvSpPr txBox="1"/>
            <p:nvPr/>
          </p:nvSpPr>
          <p:spPr>
            <a:xfrm>
              <a:off x="7498460" y="2536900"/>
              <a:ext cx="1635639" cy="152894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Student</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outcomes</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smtClean="0">
                  <a:ln>
                    <a:noFill/>
                  </a:ln>
                  <a:solidFill>
                    <a:prstClr val="black"/>
                  </a:solidFill>
                  <a:effectLst/>
                  <a:uLnTx/>
                  <a:uFillTx/>
                  <a:latin typeface="Calibri" panose="020F0502020204030204"/>
                  <a:ea typeface="+mn-ea"/>
                  <a:cs typeface="+mn-cs"/>
                </a:rPr>
                <a:t>individual</a:t>
              </a:r>
              <a:r>
                <a:rPr kumimoji="0" lang="fi-FI" sz="1867"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867" b="1" i="0" u="none" strike="noStrike" kern="1200" cap="none" spc="0" normalizeH="0" baseline="0" noProof="0" dirty="0" smtClean="0">
                  <a:ln>
                    <a:noFill/>
                  </a:ln>
                  <a:solidFill>
                    <a:prstClr val="black"/>
                  </a:solidFill>
                  <a:effectLst/>
                  <a:uLnTx/>
                  <a:uFillTx/>
                  <a:latin typeface="Calibri" panose="020F0502020204030204"/>
                  <a:ea typeface="+mn-ea"/>
                  <a:cs typeface="+mn-cs"/>
                </a:rPr>
                <a:t>and </a:t>
              </a:r>
              <a:r>
                <a:rPr kumimoji="0" lang="fi-FI" sz="1867" b="1" i="0" u="none" strike="noStrike" kern="1200" cap="none" spc="0" normalizeH="0" baseline="0" noProof="0" dirty="0" err="1" smtClean="0">
                  <a:ln>
                    <a:noFill/>
                  </a:ln>
                  <a:solidFill>
                    <a:prstClr val="black"/>
                  </a:solidFill>
                  <a:effectLst/>
                  <a:uLnTx/>
                  <a:uFillTx/>
                  <a:latin typeface="Calibri" panose="020F0502020204030204"/>
                  <a:ea typeface="+mn-ea"/>
                  <a:cs typeface="+mn-cs"/>
                </a:rPr>
                <a:t>group</a:t>
              </a:r>
              <a:r>
                <a:rPr kumimoji="0" lang="fi-FI" sz="1867"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smtClean="0">
                  <a:ln>
                    <a:noFill/>
                  </a:ln>
                  <a:solidFill>
                    <a:prstClr val="black"/>
                  </a:solidFill>
                  <a:effectLst/>
                  <a:uLnTx/>
                  <a:uFillTx/>
                  <a:latin typeface="Calibri" panose="020F0502020204030204"/>
                  <a:ea typeface="+mn-ea"/>
                  <a:cs typeface="+mn-cs"/>
                </a:rPr>
                <a:t>level</a:t>
              </a:r>
              <a:endPar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3" name="TextBox 32"/>
          <p:cNvSpPr txBox="1"/>
          <p:nvPr/>
        </p:nvSpPr>
        <p:spPr>
          <a:xfrm>
            <a:off x="389206" y="1001404"/>
            <a:ext cx="1865479" cy="107702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133" b="1" i="0" u="none" strike="noStrike" kern="1200" cap="none" spc="0" normalizeH="0" baseline="0" noProof="0" dirty="0" err="1" smtClean="0">
                <a:ln>
                  <a:noFill/>
                </a:ln>
                <a:solidFill>
                  <a:srgbClr val="002957">
                    <a:lumMod val="90000"/>
                    <a:lumOff val="10000"/>
                  </a:srgbClr>
                </a:solidFill>
                <a:effectLst/>
                <a:uLnTx/>
                <a:uFillTx/>
                <a:latin typeface="Calibri" panose="020F0502020204030204"/>
                <a:ea typeface="+mn-ea"/>
                <a:cs typeface="+mn-cs"/>
              </a:rPr>
              <a:t>Dimensions</a:t>
            </a:r>
            <a:r>
              <a:rPr kumimoji="0" lang="fi-FI" sz="2133" b="1" i="0" u="none" strike="noStrike" kern="1200" cap="none" spc="0" normalizeH="0" baseline="0" noProof="0" dirty="0" smtClean="0">
                <a:ln>
                  <a:noFill/>
                </a:ln>
                <a:solidFill>
                  <a:srgbClr val="002957">
                    <a:lumMod val="90000"/>
                    <a:lumOff val="10000"/>
                  </a:srgbClr>
                </a:solidFill>
                <a:effectLst/>
                <a:uLnTx/>
                <a:uFillTx/>
                <a:latin typeface="Calibri" panose="020F0502020204030204"/>
                <a:ea typeface="+mn-ea"/>
                <a:cs typeface="+mn-cs"/>
              </a:rPr>
              <a:t> </a:t>
            </a:r>
            <a:r>
              <a:rPr kumimoji="0" lang="fi-FI" sz="2133"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rPr>
              <a:t>of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133" b="1" i="0" u="none" strike="noStrike" kern="1200" cap="none" spc="0" normalizeH="0" baseline="0" noProof="0" dirty="0" err="1" smtClean="0">
                <a:ln>
                  <a:noFill/>
                </a:ln>
                <a:solidFill>
                  <a:srgbClr val="002957">
                    <a:lumMod val="90000"/>
                    <a:lumOff val="10000"/>
                  </a:srgbClr>
                </a:solidFill>
                <a:effectLst/>
                <a:uLnTx/>
                <a:uFillTx/>
                <a:latin typeface="Calibri" panose="020F0502020204030204"/>
                <a:ea typeface="+mn-ea"/>
                <a:cs typeface="+mn-cs"/>
              </a:rPr>
              <a:t>competences</a:t>
            </a:r>
            <a:r>
              <a:rPr kumimoji="0" lang="fi-FI" sz="2133" b="1" i="0" u="none" strike="noStrike" kern="1200" cap="none" spc="0" normalizeH="0" baseline="0" noProof="0" dirty="0" smtClean="0">
                <a:ln>
                  <a:noFill/>
                </a:ln>
                <a:solidFill>
                  <a:srgbClr val="002957">
                    <a:lumMod val="90000"/>
                    <a:lumOff val="10000"/>
                  </a:srgbClr>
                </a:solidFill>
                <a:effectLst/>
                <a:uLnTx/>
                <a:uFillTx/>
                <a:latin typeface="Calibri" panose="020F0502020204030204"/>
                <a:ea typeface="+mn-ea"/>
                <a:cs typeface="+mn-cs"/>
              </a:rPr>
              <a:t>/</a:t>
            </a:r>
            <a:r>
              <a:rPr kumimoji="0" lang="fi-FI" sz="2133" b="1" i="0" u="none" strike="noStrike" kern="1200" cap="none" spc="0" normalizeH="0" baseline="0" noProof="0" dirty="0" err="1" smtClean="0">
                <a:ln>
                  <a:noFill/>
                </a:ln>
                <a:solidFill>
                  <a:srgbClr val="002957">
                    <a:lumMod val="90000"/>
                    <a:lumOff val="10000"/>
                  </a:srgbClr>
                </a:solidFill>
                <a:effectLst/>
                <a:uLnTx/>
                <a:uFillTx/>
                <a:latin typeface="Calibri" panose="020F0502020204030204"/>
                <a:ea typeface="+mn-ea"/>
                <a:cs typeface="+mn-cs"/>
              </a:rPr>
              <a:t>dispositions</a:t>
            </a:r>
            <a:endParaRPr kumimoji="0" lang="fi-FI" sz="2133"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endParaRPr>
          </a:p>
        </p:txBody>
      </p:sp>
      <p:sp>
        <p:nvSpPr>
          <p:cNvPr id="44" name="TextBox 43"/>
          <p:cNvSpPr txBox="1"/>
          <p:nvPr/>
        </p:nvSpPr>
        <p:spPr>
          <a:xfrm>
            <a:off x="5291250" y="1006882"/>
            <a:ext cx="2213260" cy="107702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133" b="1" i="0" u="none" strike="noStrike" kern="1200" cap="none" spc="0" normalizeH="0" baseline="0" noProof="0" dirty="0" err="1" smtClean="0">
                <a:ln>
                  <a:noFill/>
                </a:ln>
                <a:solidFill>
                  <a:srgbClr val="002957">
                    <a:lumMod val="90000"/>
                    <a:lumOff val="10000"/>
                  </a:srgbClr>
                </a:solidFill>
                <a:effectLst/>
                <a:uLnTx/>
                <a:uFillTx/>
                <a:latin typeface="Calibri" panose="020F0502020204030204"/>
                <a:ea typeface="+mn-ea"/>
                <a:cs typeface="+mn-cs"/>
              </a:rPr>
              <a:t>Observable</a:t>
            </a:r>
            <a:r>
              <a:rPr kumimoji="0" lang="fi-FI" sz="2133" b="1" i="0" u="none" strike="noStrike" kern="1200" cap="none" spc="0" normalizeH="0" baseline="0" noProof="0" dirty="0" smtClean="0">
                <a:ln>
                  <a:noFill/>
                </a:ln>
                <a:solidFill>
                  <a:srgbClr val="002957">
                    <a:lumMod val="90000"/>
                    <a:lumOff val="10000"/>
                  </a:srgbClr>
                </a:solidFill>
                <a:effectLst/>
                <a:uLnTx/>
                <a:uFillTx/>
                <a:latin typeface="Calibri" panose="020F0502020204030204"/>
                <a:ea typeface="+mn-ea"/>
                <a:cs typeface="+mn-cs"/>
              </a:rPr>
              <a:t> </a:t>
            </a:r>
            <a:r>
              <a:rPr kumimoji="0" lang="fi-FI" sz="2133" b="1" i="0" u="none" strike="noStrike" kern="1200" cap="none" spc="0" normalizeH="0" baseline="0" noProof="0" dirty="0" err="1">
                <a:ln>
                  <a:noFill/>
                </a:ln>
                <a:solidFill>
                  <a:srgbClr val="002957">
                    <a:lumMod val="90000"/>
                    <a:lumOff val="10000"/>
                  </a:srgbClr>
                </a:solidFill>
                <a:effectLst/>
                <a:uLnTx/>
                <a:uFillTx/>
                <a:latin typeface="Calibri" panose="020F0502020204030204"/>
                <a:ea typeface="+mn-ea"/>
                <a:cs typeface="+mn-cs"/>
              </a:rPr>
              <a:t>professional</a:t>
            </a:r>
            <a:r>
              <a:rPr kumimoji="0" lang="fi-FI" sz="2133"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rPr>
              <a:t> </a:t>
            </a:r>
            <a:r>
              <a:rPr kumimoji="0" lang="fi-FI" sz="2133" b="1" i="0" u="none" strike="noStrike" kern="1200" cap="none" spc="0" normalizeH="0" baseline="0" noProof="0" dirty="0" err="1">
                <a:ln>
                  <a:noFill/>
                </a:ln>
                <a:solidFill>
                  <a:srgbClr val="002957">
                    <a:lumMod val="90000"/>
                    <a:lumOff val="10000"/>
                  </a:srgbClr>
                </a:solidFill>
                <a:effectLst/>
                <a:uLnTx/>
                <a:uFillTx/>
                <a:latin typeface="Calibri" panose="020F0502020204030204"/>
                <a:ea typeface="+mn-ea"/>
                <a:cs typeface="+mn-cs"/>
              </a:rPr>
              <a:t>practices</a:t>
            </a:r>
            <a:endParaRPr kumimoji="0" lang="fi-FI" sz="2133"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endParaRPr>
          </a:p>
        </p:txBody>
      </p:sp>
      <p:sp>
        <p:nvSpPr>
          <p:cNvPr id="30" name="Right Arrow 29"/>
          <p:cNvSpPr/>
          <p:nvPr/>
        </p:nvSpPr>
        <p:spPr>
          <a:xfrm>
            <a:off x="3019934" y="3676436"/>
            <a:ext cx="356405" cy="30312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ounded Rectangle 27"/>
          <p:cNvSpPr/>
          <p:nvPr/>
        </p:nvSpPr>
        <p:spPr>
          <a:xfrm>
            <a:off x="5384442" y="2366189"/>
            <a:ext cx="1567975" cy="10316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p:cNvSpPr txBox="1"/>
          <p:nvPr/>
        </p:nvSpPr>
        <p:spPr>
          <a:xfrm>
            <a:off x="5420700" y="2414831"/>
            <a:ext cx="1412216" cy="95430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Individual</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group</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level</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practices</a:t>
            </a:r>
            <a:endPar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Rounded Rectangle 35"/>
          <p:cNvSpPr/>
          <p:nvPr/>
        </p:nvSpPr>
        <p:spPr>
          <a:xfrm>
            <a:off x="5405187" y="3479544"/>
            <a:ext cx="1547230" cy="9436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Rounded Rectangle 50"/>
          <p:cNvSpPr/>
          <p:nvPr/>
        </p:nvSpPr>
        <p:spPr>
          <a:xfrm>
            <a:off x="5394267" y="4505116"/>
            <a:ext cx="1559218" cy="9898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TextBox 49"/>
          <p:cNvSpPr txBox="1"/>
          <p:nvPr/>
        </p:nvSpPr>
        <p:spPr>
          <a:xfrm>
            <a:off x="5427292" y="4517848"/>
            <a:ext cx="1526193" cy="95430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Community</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societal</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level</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practices</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7" name="TextBox 36"/>
          <p:cNvSpPr txBox="1"/>
          <p:nvPr/>
        </p:nvSpPr>
        <p:spPr>
          <a:xfrm>
            <a:off x="5384958" y="3628518"/>
            <a:ext cx="1720684" cy="66697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Organisation</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level</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practices</a:t>
            </a:r>
            <a:endPar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Left-Right Arrow 18"/>
          <p:cNvSpPr/>
          <p:nvPr/>
        </p:nvSpPr>
        <p:spPr>
          <a:xfrm>
            <a:off x="7125411" y="3473559"/>
            <a:ext cx="431095" cy="268827"/>
          </a:xfrm>
          <a:prstGeom prst="leftRightArrow">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ight Arrow 52"/>
          <p:cNvSpPr/>
          <p:nvPr/>
        </p:nvSpPr>
        <p:spPr>
          <a:xfrm>
            <a:off x="3016812" y="4741849"/>
            <a:ext cx="2357685" cy="265033"/>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p:cNvSpPr/>
          <p:nvPr/>
        </p:nvSpPr>
        <p:spPr>
          <a:xfrm>
            <a:off x="303285" y="2261819"/>
            <a:ext cx="2659020" cy="34824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43" name="Right Arrow 42"/>
          <p:cNvSpPr/>
          <p:nvPr/>
        </p:nvSpPr>
        <p:spPr>
          <a:xfrm>
            <a:off x="5040862" y="3695087"/>
            <a:ext cx="356405" cy="30312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379183" y="2376862"/>
            <a:ext cx="2693519" cy="707886"/>
          </a:xfrm>
          <a:prstGeom prst="rect">
            <a:avLst/>
          </a:prstGeom>
          <a:noFill/>
          <a:ln>
            <a:no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fi-FI" sz="2000" b="1" i="0" u="none" strike="noStrike" kern="1200" cap="none" spc="0" normalizeH="0" baseline="0" noProof="0" dirty="0" err="1">
                <a:ln>
                  <a:noFill/>
                </a:ln>
                <a:solidFill>
                  <a:prstClr val="black"/>
                </a:solidFill>
                <a:effectLst/>
                <a:uLnTx/>
                <a:uFillTx/>
                <a:latin typeface="Calibri" panose="020F0502020204030204"/>
                <a:ea typeface="+mn-ea"/>
                <a:cs typeface="+mn-cs"/>
              </a:rPr>
              <a:t>Cognitive</a:t>
            </a: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fi-FI" sz="2000" b="1" i="0" u="none" strike="noStrike" kern="1200" cap="none" spc="0" normalizeH="0" baseline="0" noProof="0" dirty="0" err="1">
                <a:ln>
                  <a:noFill/>
                </a:ln>
                <a:solidFill>
                  <a:prstClr val="black"/>
                </a:solidFill>
                <a:effectLst/>
                <a:uLnTx/>
                <a:uFillTx/>
                <a:latin typeface="Calibri" panose="020F0502020204030204"/>
                <a:ea typeface="+mn-ea"/>
                <a:cs typeface="+mn-cs"/>
              </a:rPr>
              <a:t>academic</a:t>
            </a: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2000" b="1" i="0" u="none" strike="noStrike" kern="1200" cap="none" spc="0" normalizeH="0" baseline="0" noProof="0" dirty="0" err="1">
                <a:ln>
                  <a:noFill/>
                </a:ln>
                <a:solidFill>
                  <a:prstClr val="black"/>
                </a:solidFill>
                <a:effectLst/>
                <a:uLnTx/>
                <a:uFillTx/>
                <a:latin typeface="Calibri" panose="020F0502020204030204"/>
                <a:ea typeface="+mn-ea"/>
                <a:cs typeface="+mn-cs"/>
              </a:rPr>
              <a:t>skills</a:t>
            </a:r>
            <a:endPar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358096" y="3115527"/>
            <a:ext cx="2699243" cy="707886"/>
          </a:xfrm>
          <a:prstGeom prst="rect">
            <a:avLst/>
          </a:prstGeom>
          <a:noFill/>
          <a:ln>
            <a:noFill/>
          </a:ln>
        </p:spPr>
        <p:txBody>
          <a:bodyPr wrap="square">
            <a:spAutoFit/>
          </a:bodyPr>
          <a:lstStyle/>
          <a:p>
            <a:pPr marL="107997" marR="0" lvl="0" indent="-107997" algn="l" defTabSz="914377"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2 Knowledge </a:t>
            </a:r>
            <a:r>
              <a:rPr kumimoji="0" lang="fi-FI" sz="2000" b="1" i="0" u="none" strike="noStrike" kern="1200" cap="none" spc="0" normalizeH="0" baseline="0" noProof="0" dirty="0" err="1" smtClean="0">
                <a:ln>
                  <a:noFill/>
                </a:ln>
                <a:solidFill>
                  <a:prstClr val="black"/>
                </a:solidFill>
                <a:effectLst/>
                <a:uLnTx/>
                <a:uFillTx/>
                <a:latin typeface="Calibri" panose="020F0502020204030204"/>
                <a:ea typeface="+mn-ea"/>
                <a:cs typeface="+mn-cs"/>
              </a:rPr>
              <a:t>base</a:t>
            </a:r>
            <a:r>
              <a:rPr kumimoji="0" lang="fi-FI" sz="2000" b="1" i="0" u="none" strike="noStrike" kern="1200" cap="none" spc="0" normalizeH="0" baseline="0" noProof="0" dirty="0" smtClean="0">
                <a:ln>
                  <a:noFill/>
                </a:ln>
                <a:solidFill>
                  <a:prstClr val="black"/>
                </a:solidFill>
                <a:effectLst/>
                <a:uLnTx/>
                <a:uFillTx/>
                <a:latin typeface="Calibri" panose="020F0502020204030204"/>
                <a:ea typeface="+mn-ea"/>
                <a:cs typeface="+mn-cs"/>
              </a:rPr>
              <a:t> of </a:t>
            </a:r>
            <a:r>
              <a:rPr kumimoji="0" lang="fi-FI" sz="20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teaching</a:t>
            </a:r>
            <a:endPar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368223" y="3899774"/>
            <a:ext cx="2704703" cy="400110"/>
          </a:xfrm>
          <a:prstGeom prst="rect">
            <a:avLst/>
          </a:prstGeom>
          <a:noFill/>
          <a:ln>
            <a:noFill/>
          </a:ln>
        </p:spPr>
        <p:txBody>
          <a:bodyPr wrap="square" rtlCol="0">
            <a:spAutoFit/>
          </a:bodyPr>
          <a:lstStyle/>
          <a:p>
            <a:pPr marL="107997" marR="0" lvl="0" indent="-107997" algn="l" defTabSz="914377"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fi-FI" sz="2000" b="1" i="0" u="none" strike="noStrike" kern="1200" cap="none" spc="0" normalizeH="0" baseline="0" noProof="0" dirty="0" err="1">
                <a:ln>
                  <a:noFill/>
                </a:ln>
                <a:solidFill>
                  <a:prstClr val="black"/>
                </a:solidFill>
                <a:effectLst/>
                <a:uLnTx/>
                <a:uFillTx/>
                <a:latin typeface="Calibri" panose="020F0502020204030204"/>
                <a:ea typeface="+mn-ea"/>
                <a:cs typeface="+mn-cs"/>
              </a:rPr>
              <a:t>Social</a:t>
            </a: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2000" b="1" i="0" u="none" strike="noStrike" kern="1200" cap="none" spc="0" normalizeH="0" baseline="0" noProof="0" dirty="0" err="1">
                <a:ln>
                  <a:noFill/>
                </a:ln>
                <a:solidFill>
                  <a:prstClr val="black"/>
                </a:solidFill>
                <a:effectLst/>
                <a:uLnTx/>
                <a:uFillTx/>
                <a:latin typeface="Calibri" panose="020F0502020204030204"/>
                <a:ea typeface="+mn-ea"/>
                <a:cs typeface="+mn-cs"/>
              </a:rPr>
              <a:t>skills</a:t>
            </a:r>
            <a:endPar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xtBox 37"/>
          <p:cNvSpPr txBox="1"/>
          <p:nvPr/>
        </p:nvSpPr>
        <p:spPr>
          <a:xfrm>
            <a:off x="384605" y="4420657"/>
            <a:ext cx="2709783" cy="400110"/>
          </a:xfrm>
          <a:prstGeom prst="rect">
            <a:avLst/>
          </a:prstGeom>
          <a:noFill/>
          <a:ln>
            <a:noFill/>
          </a:ln>
        </p:spPr>
        <p:txBody>
          <a:bodyPr wrap="square" rtlCol="0">
            <a:spAutoFit/>
          </a:bodyPr>
          <a:lstStyle/>
          <a:p>
            <a:pPr marL="107997" marR="0" lvl="0" indent="-107997" algn="l" defTabSz="914377"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4</a:t>
            </a: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Personal </a:t>
            </a:r>
            <a:r>
              <a:rPr kumimoji="0" lang="fi-FI" sz="2000" b="1" i="0" u="none" strike="noStrike" kern="1200" cap="none" spc="0" normalizeH="0" baseline="0" noProof="0" dirty="0" err="1">
                <a:ln>
                  <a:noFill/>
                </a:ln>
                <a:solidFill>
                  <a:prstClr val="black"/>
                </a:solidFill>
                <a:effectLst/>
                <a:uLnTx/>
                <a:uFillTx/>
                <a:latin typeface="Calibri" panose="020F0502020204030204"/>
                <a:ea typeface="+mn-ea"/>
                <a:cs typeface="+mn-cs"/>
              </a:rPr>
              <a:t>skills</a:t>
            </a:r>
            <a:endPar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TextBox 45"/>
          <p:cNvSpPr txBox="1"/>
          <p:nvPr/>
        </p:nvSpPr>
        <p:spPr>
          <a:xfrm>
            <a:off x="389206" y="4870345"/>
            <a:ext cx="2708087" cy="707886"/>
          </a:xfrm>
          <a:prstGeom prst="rect">
            <a:avLst/>
          </a:prstGeom>
          <a:noFill/>
          <a:ln>
            <a:noFill/>
          </a:ln>
        </p:spPr>
        <p:txBody>
          <a:bodyPr wrap="square" rtlCol="0">
            <a:spAutoFit/>
          </a:bodyPr>
          <a:lstStyle/>
          <a:p>
            <a:pPr marL="107997" marR="0" lvl="0" indent="-107997" algn="l" defTabSz="914377"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5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Professional ethics, values, and beliefs</a:t>
            </a: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Tekstiruutu 2"/>
          <p:cNvSpPr txBox="1"/>
          <p:nvPr/>
        </p:nvSpPr>
        <p:spPr>
          <a:xfrm>
            <a:off x="3201685" y="2378795"/>
            <a:ext cx="1755609" cy="646331"/>
          </a:xfrm>
          <a:prstGeom prst="rect">
            <a:avLst/>
          </a:prstGeom>
          <a:noFill/>
        </p:spPr>
        <p:txBody>
          <a:bodyPr wrap="none" rtlCol="0">
            <a:spAutoFit/>
          </a:bodyPr>
          <a:lstStyle/>
          <a:p>
            <a:r>
              <a:rPr lang="fi-FI" dirty="0" err="1" smtClean="0">
                <a:latin typeface="Calibri" panose="020F0502020204030204" pitchFamily="34" charset="0"/>
                <a:cs typeface="Calibri" panose="020F0502020204030204" pitchFamily="34" charset="0"/>
              </a:rPr>
              <a:t>Cognitive</a:t>
            </a:r>
            <a:endParaRPr lang="fi-FI" dirty="0" smtClean="0">
              <a:latin typeface="Calibri" panose="020F0502020204030204" pitchFamily="34" charset="0"/>
              <a:cs typeface="Calibri" panose="020F0502020204030204" pitchFamily="34" charset="0"/>
            </a:endParaRPr>
          </a:p>
          <a:p>
            <a:r>
              <a:rPr lang="fi-FI" dirty="0" err="1" smtClean="0">
                <a:latin typeface="Calibri" panose="020F0502020204030204" pitchFamily="34" charset="0"/>
                <a:cs typeface="Calibri" panose="020F0502020204030204" pitchFamily="34" charset="0"/>
              </a:rPr>
              <a:t>Social-emotional</a:t>
            </a:r>
            <a:endParaRPr lang="fi-FI"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2782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7" name="Title 4"/>
          <p:cNvSpPr txBox="1">
            <a:spLocks noGrp="1"/>
          </p:cNvSpPr>
          <p:nvPr>
            <p:ph type="title"/>
          </p:nvPr>
        </p:nvSpPr>
        <p:spPr>
          <a:xfrm>
            <a:off x="457200" y="226439"/>
            <a:ext cx="7356324" cy="1019912"/>
          </a:xfrm>
          <a:prstGeom prst="rect">
            <a:avLst/>
          </a:prstGeom>
        </p:spPr>
        <p:txBody>
          <a:bodyPr vert="horz" lIns="91440" tIns="45720" rIns="91440" bIns="45720" rtlCol="0" anchor="ctr">
            <a:normAutofit fontScale="90000"/>
          </a:bodyPr>
          <a:lstStyle>
            <a:lvl1pPr algn="l" defTabSz="457200" rtl="0" eaLnBrk="1" latinLnBrk="0" hangingPunct="1">
              <a:lnSpc>
                <a:spcPct val="100000"/>
              </a:lnSpc>
              <a:spcBef>
                <a:spcPct val="0"/>
              </a:spcBef>
              <a:buNone/>
              <a:defRPr sz="3600" b="1" i="0" kern="1200">
                <a:solidFill>
                  <a:schemeClr val="tx2"/>
                </a:solidFill>
                <a:latin typeface="Helvetica" pitchFamily="34" charset="0"/>
                <a:ea typeface="+mj-ea"/>
                <a:cs typeface="Helvetica"/>
              </a:defRPr>
            </a:lvl1pPr>
          </a:lstStyle>
          <a:p>
            <a:r>
              <a:rPr lang="fi-FI" dirty="0" err="1" smtClean="0">
                <a:solidFill>
                  <a:srgbClr val="002060"/>
                </a:solidFill>
                <a:latin typeface="Calibri" panose="020F0502020204030204" pitchFamily="34" charset="0"/>
                <a:cs typeface="Calibri" panose="020F0502020204030204" pitchFamily="34" charset="0"/>
              </a:rPr>
              <a:t>Observable</a:t>
            </a:r>
            <a:r>
              <a:rPr lang="fi-FI" dirty="0" smtClean="0">
                <a:solidFill>
                  <a:srgbClr val="002060"/>
                </a:solidFill>
                <a:latin typeface="Calibri" panose="020F0502020204030204" pitchFamily="34" charset="0"/>
                <a:cs typeface="Calibri" panose="020F0502020204030204" pitchFamily="34" charset="0"/>
              </a:rPr>
              <a:t> </a:t>
            </a:r>
            <a:r>
              <a:rPr lang="fi-FI" dirty="0" err="1" smtClean="0">
                <a:solidFill>
                  <a:srgbClr val="002060"/>
                </a:solidFill>
                <a:latin typeface="Calibri" panose="020F0502020204030204" pitchFamily="34" charset="0"/>
                <a:cs typeface="Calibri" panose="020F0502020204030204" pitchFamily="34" charset="0"/>
              </a:rPr>
              <a:t>professional</a:t>
            </a:r>
            <a:r>
              <a:rPr lang="fi-FI" dirty="0" smtClean="0">
                <a:solidFill>
                  <a:srgbClr val="002060"/>
                </a:solidFill>
                <a:latin typeface="Calibri" panose="020F0502020204030204" pitchFamily="34" charset="0"/>
                <a:cs typeface="Calibri" panose="020F0502020204030204" pitchFamily="34" charset="0"/>
              </a:rPr>
              <a:t> </a:t>
            </a:r>
            <a:r>
              <a:rPr lang="fi-FI" dirty="0" err="1" smtClean="0">
                <a:solidFill>
                  <a:srgbClr val="002060"/>
                </a:solidFill>
                <a:latin typeface="Calibri" panose="020F0502020204030204" pitchFamily="34" charset="0"/>
                <a:cs typeface="Calibri" panose="020F0502020204030204" pitchFamily="34" charset="0"/>
              </a:rPr>
              <a:t>practices</a:t>
            </a:r>
            <a:r>
              <a:rPr lang="fi-FI" dirty="0" smtClean="0">
                <a:solidFill>
                  <a:srgbClr val="002060"/>
                </a:solidFill>
                <a:latin typeface="Calibri" panose="020F0502020204030204" pitchFamily="34" charset="0"/>
                <a:cs typeface="Calibri" panose="020F0502020204030204" pitchFamily="34" charset="0"/>
              </a:rPr>
              <a:t>: </a:t>
            </a:r>
            <a:r>
              <a:rPr lang="fi-FI" dirty="0" err="1">
                <a:solidFill>
                  <a:srgbClr val="002060"/>
                </a:solidFill>
                <a:latin typeface="Calibri" panose="020F0502020204030204" pitchFamily="34" charset="0"/>
                <a:cs typeface="Calibri" panose="020F0502020204030204" pitchFamily="34" charset="0"/>
              </a:rPr>
              <a:t>Everyday</a:t>
            </a:r>
            <a:r>
              <a:rPr lang="fi-FI" dirty="0">
                <a:solidFill>
                  <a:srgbClr val="002060"/>
                </a:solidFill>
                <a:latin typeface="Calibri" panose="020F0502020204030204" pitchFamily="34" charset="0"/>
                <a:cs typeface="Calibri" panose="020F0502020204030204" pitchFamily="34" charset="0"/>
              </a:rPr>
              <a:t> </a:t>
            </a:r>
            <a:r>
              <a:rPr lang="fi-FI" dirty="0" err="1">
                <a:solidFill>
                  <a:srgbClr val="002060"/>
                </a:solidFill>
                <a:latin typeface="Calibri" panose="020F0502020204030204" pitchFamily="34" charset="0"/>
                <a:cs typeface="Calibri" panose="020F0502020204030204" pitchFamily="34" charset="0"/>
              </a:rPr>
              <a:t>praxis</a:t>
            </a:r>
            <a:r>
              <a:rPr lang="fi-FI" dirty="0">
                <a:solidFill>
                  <a:srgbClr val="002060"/>
                </a:solidFill>
                <a:latin typeface="Calibri" panose="020F0502020204030204" pitchFamily="34" charset="0"/>
                <a:cs typeface="Calibri" panose="020F0502020204030204" pitchFamily="34" charset="0"/>
              </a:rPr>
              <a:t> of </a:t>
            </a:r>
            <a:r>
              <a:rPr lang="fi-FI" dirty="0" err="1" smtClean="0">
                <a:solidFill>
                  <a:srgbClr val="002060"/>
                </a:solidFill>
                <a:latin typeface="Calibri" panose="020F0502020204030204" pitchFamily="34" charset="0"/>
                <a:cs typeface="Calibri" panose="020F0502020204030204" pitchFamily="34" charset="0"/>
              </a:rPr>
              <a:t>teaching</a:t>
            </a:r>
            <a:endParaRPr lang="fi-FI" dirty="0">
              <a:solidFill>
                <a:srgbClr val="002060"/>
              </a:solidFill>
              <a:latin typeface="Calibri" panose="020F0502020204030204" pitchFamily="34" charset="0"/>
              <a:cs typeface="Calibri" panose="020F0502020204030204" pitchFamily="34" charset="0"/>
            </a:endParaRPr>
          </a:p>
        </p:txBody>
      </p:sp>
      <p:sp>
        <p:nvSpPr>
          <p:cNvPr id="16" name="Text Placeholder 15"/>
          <p:cNvSpPr>
            <a:spLocks noGrp="1"/>
          </p:cNvSpPr>
          <p:nvPr>
            <p:ph type="body" idx="1"/>
          </p:nvPr>
        </p:nvSpPr>
        <p:spPr>
          <a:xfrm>
            <a:off x="4813588" y="1142136"/>
            <a:ext cx="4201605" cy="852391"/>
          </a:xfrm>
        </p:spPr>
        <p:txBody>
          <a:bodyPr/>
          <a:lstStyle/>
          <a:p>
            <a:r>
              <a:rPr lang="fi-FI" dirty="0" err="1" smtClean="0">
                <a:latin typeface="Calibri" panose="020F0502020204030204" pitchFamily="34" charset="0"/>
                <a:cs typeface="Calibri" panose="020F0502020204030204" pitchFamily="34" charset="0"/>
              </a:rPr>
              <a:t>Teaching</a:t>
            </a:r>
            <a:r>
              <a:rPr lang="fi-FI" dirty="0" smtClean="0">
                <a:latin typeface="Calibri" panose="020F0502020204030204" pitchFamily="34" charset="0"/>
                <a:cs typeface="Calibri" panose="020F0502020204030204" pitchFamily="34" charset="0"/>
              </a:rPr>
              <a:t> </a:t>
            </a:r>
            <a:r>
              <a:rPr lang="fi-FI" dirty="0" err="1" smtClean="0">
                <a:latin typeface="Calibri" panose="020F0502020204030204" pitchFamily="34" charset="0"/>
                <a:cs typeface="Calibri" panose="020F0502020204030204" pitchFamily="34" charset="0"/>
              </a:rPr>
              <a:t>through</a:t>
            </a:r>
            <a:r>
              <a:rPr lang="fi-FI" dirty="0" smtClean="0">
                <a:latin typeface="Calibri" panose="020F0502020204030204" pitchFamily="34" charset="0"/>
                <a:cs typeface="Calibri" panose="020F0502020204030204" pitchFamily="34" charset="0"/>
              </a:rPr>
              <a:t> </a:t>
            </a:r>
            <a:r>
              <a:rPr lang="fi-FI" dirty="0" err="1" smtClean="0">
                <a:latin typeface="Calibri" panose="020F0502020204030204" pitchFamily="34" charset="0"/>
                <a:cs typeface="Calibri" panose="020F0502020204030204" pitchFamily="34" charset="0"/>
              </a:rPr>
              <a:t>interactions</a:t>
            </a:r>
            <a:r>
              <a:rPr lang="fi-FI" dirty="0" smtClean="0">
                <a:latin typeface="Calibri" panose="020F0502020204030204" pitchFamily="34" charset="0"/>
                <a:cs typeface="Calibri" panose="020F0502020204030204" pitchFamily="34" charset="0"/>
              </a:rPr>
              <a:t> </a:t>
            </a:r>
            <a:r>
              <a:rPr lang="fi-FI" dirty="0" err="1" smtClean="0">
                <a:latin typeface="Calibri" panose="020F0502020204030204" pitchFamily="34" charset="0"/>
                <a:cs typeface="Calibri" panose="020F0502020204030204" pitchFamily="34" charset="0"/>
              </a:rPr>
              <a:t>framework</a:t>
            </a:r>
            <a:r>
              <a:rPr lang="fi-FI" dirty="0" smtClean="0">
                <a:latin typeface="Calibri" panose="020F0502020204030204" pitchFamily="34" charset="0"/>
                <a:cs typeface="Calibri" panose="020F0502020204030204" pitchFamily="34" charset="0"/>
              </a:rPr>
              <a:t> </a:t>
            </a:r>
            <a:endParaRPr lang="fi-FI" dirty="0">
              <a:latin typeface="Calibri" panose="020F0502020204030204" pitchFamily="34" charset="0"/>
              <a:cs typeface="Calibri" panose="020F0502020204030204" pitchFamily="34" charset="0"/>
            </a:endParaRPr>
          </a:p>
        </p:txBody>
      </p:sp>
      <p:sp>
        <p:nvSpPr>
          <p:cNvPr id="6" name="Date Placeholder 5"/>
          <p:cNvSpPr>
            <a:spLocks noGrp="1"/>
          </p:cNvSpPr>
          <p:nvPr>
            <p:ph type="dt" sz="half" idx="10"/>
          </p:nvPr>
        </p:nvSpPr>
        <p:spPr/>
        <p:txBody>
          <a:bodyPr/>
          <a:lstStyle/>
          <a:p>
            <a:fld id="{F9D46576-D913-A841-B054-014875DAA31A}" type="datetime1">
              <a:rPr lang="fi-FI" smtClean="0"/>
              <a:t>21.8.2018</a:t>
            </a:fld>
            <a:endParaRPr lang="fi-FI" dirty="0"/>
          </a:p>
        </p:txBody>
      </p:sp>
      <p:sp>
        <p:nvSpPr>
          <p:cNvPr id="3" name="Slide Number Placeholder 2"/>
          <p:cNvSpPr>
            <a:spLocks noGrp="1"/>
          </p:cNvSpPr>
          <p:nvPr>
            <p:ph type="sldNum" sz="quarter" idx="4294967295"/>
          </p:nvPr>
        </p:nvSpPr>
        <p:spPr>
          <a:xfrm>
            <a:off x="8689975" y="6592888"/>
            <a:ext cx="454025" cy="180975"/>
          </a:xfrm>
        </p:spPr>
        <p:txBody>
          <a:bodyPr/>
          <a:lstStyle/>
          <a:p>
            <a:fld id="{0FE3988A-0109-0B40-965D-9E0ED41EFEE4}" type="slidenum">
              <a:rPr lang="fi-FI" smtClean="0"/>
              <a:pPr/>
              <a:t>16</a:t>
            </a:fld>
            <a:endParaRPr lang="fi-FI" dirty="0"/>
          </a:p>
        </p:txBody>
      </p:sp>
      <p:sp>
        <p:nvSpPr>
          <p:cNvPr id="21" name="TextBox 20"/>
          <p:cNvSpPr txBox="1"/>
          <p:nvPr/>
        </p:nvSpPr>
        <p:spPr>
          <a:xfrm>
            <a:off x="457200" y="4295600"/>
            <a:ext cx="3657600" cy="1477328"/>
          </a:xfrm>
          <a:prstGeom prst="rect">
            <a:avLst/>
          </a:prstGeom>
          <a:noFill/>
        </p:spPr>
        <p:txBody>
          <a:bodyPr wrap="square" rtlCol="0">
            <a:spAutoFit/>
          </a:bodyPr>
          <a:lstStyle/>
          <a:p>
            <a:r>
              <a:rPr lang="en-US" sz="1200" dirty="0" err="1">
                <a:latin typeface="Calibri" panose="020F0502020204030204" pitchFamily="34" charset="0"/>
                <a:cs typeface="Calibri" panose="020F0502020204030204" pitchFamily="34" charset="0"/>
              </a:rPr>
              <a:t>Hamre</a:t>
            </a:r>
            <a:r>
              <a:rPr lang="en-US" sz="1200" dirty="0">
                <a:latin typeface="Calibri" panose="020F0502020204030204" pitchFamily="34" charset="0"/>
                <a:cs typeface="Calibri" panose="020F0502020204030204" pitchFamily="34" charset="0"/>
              </a:rPr>
              <a:t>, B. K., </a:t>
            </a:r>
            <a:r>
              <a:rPr lang="en-US" sz="1200" dirty="0" err="1">
                <a:latin typeface="Calibri" panose="020F0502020204030204" pitchFamily="34" charset="0"/>
                <a:cs typeface="Calibri" panose="020F0502020204030204" pitchFamily="34" charset="0"/>
              </a:rPr>
              <a:t>Pianta</a:t>
            </a:r>
            <a:r>
              <a:rPr lang="en-US" sz="1200" dirty="0">
                <a:latin typeface="Calibri" panose="020F0502020204030204" pitchFamily="34" charset="0"/>
                <a:cs typeface="Calibri" panose="020F0502020204030204" pitchFamily="34" charset="0"/>
              </a:rPr>
              <a:t>, R. C., Downer, J. T., </a:t>
            </a:r>
            <a:r>
              <a:rPr lang="en-US" sz="1200" dirty="0" err="1">
                <a:latin typeface="Calibri" panose="020F0502020204030204" pitchFamily="34" charset="0"/>
                <a:cs typeface="Calibri" panose="020F0502020204030204" pitchFamily="34" charset="0"/>
              </a:rPr>
              <a:t>DeCoster</a:t>
            </a:r>
            <a:r>
              <a:rPr lang="en-US" sz="1200" dirty="0">
                <a:latin typeface="Calibri" panose="020F0502020204030204" pitchFamily="34" charset="0"/>
                <a:cs typeface="Calibri" panose="020F0502020204030204" pitchFamily="34" charset="0"/>
              </a:rPr>
              <a:t>, J., </a:t>
            </a:r>
            <a:r>
              <a:rPr lang="en-US" sz="1200" dirty="0" err="1">
                <a:latin typeface="Calibri" panose="020F0502020204030204" pitchFamily="34" charset="0"/>
                <a:cs typeface="Calibri" panose="020F0502020204030204" pitchFamily="34" charset="0"/>
              </a:rPr>
              <a:t>Mashburn</a:t>
            </a:r>
            <a:r>
              <a:rPr lang="en-US" sz="1200" dirty="0">
                <a:latin typeface="Calibri" panose="020F0502020204030204" pitchFamily="34" charset="0"/>
                <a:cs typeface="Calibri" panose="020F0502020204030204" pitchFamily="34" charset="0"/>
              </a:rPr>
              <a:t>, A. J., Jones, S. M., ... &amp; Brackett, M. A. (2013). Teaching through interactions: Testing a developmental framework of teacher effectiveness in over 4,000 classrooms. </a:t>
            </a:r>
            <a:r>
              <a:rPr lang="en-US" sz="1200" i="1" dirty="0">
                <a:latin typeface="Calibri" panose="020F0502020204030204" pitchFamily="34" charset="0"/>
                <a:cs typeface="Calibri" panose="020F0502020204030204" pitchFamily="34" charset="0"/>
              </a:rPr>
              <a:t>The Elementary School Journal</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113</a:t>
            </a:r>
            <a:r>
              <a:rPr lang="en-US" sz="1200" dirty="0">
                <a:latin typeface="Calibri" panose="020F0502020204030204" pitchFamily="34" charset="0"/>
                <a:cs typeface="Calibri" panose="020F0502020204030204" pitchFamily="34" charset="0"/>
              </a:rPr>
              <a:t>(4), 461-487.</a:t>
            </a:r>
          </a:p>
          <a:p>
            <a:endParaRPr lang="fi-FI" dirty="0"/>
          </a:p>
        </p:txBody>
      </p:sp>
      <p:pic>
        <p:nvPicPr>
          <p:cNvPr id="30" name="Picture 29"/>
          <p:cNvPicPr>
            <a:picLocks noChangeAspect="1"/>
          </p:cNvPicPr>
          <p:nvPr/>
        </p:nvPicPr>
        <p:blipFill>
          <a:blip r:embed="rId2"/>
          <a:stretch>
            <a:fillRect/>
          </a:stretch>
        </p:blipFill>
        <p:spPr>
          <a:xfrm>
            <a:off x="557784" y="1481562"/>
            <a:ext cx="4033738" cy="2684269"/>
          </a:xfrm>
          <a:prstGeom prst="rect">
            <a:avLst/>
          </a:prstGeom>
        </p:spPr>
      </p:pic>
      <p:sp>
        <p:nvSpPr>
          <p:cNvPr id="5" name="Rounded Rectangle 4"/>
          <p:cNvSpPr/>
          <p:nvPr/>
        </p:nvSpPr>
        <p:spPr>
          <a:xfrm>
            <a:off x="4796497" y="2245279"/>
            <a:ext cx="4201604" cy="914400"/>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rgbClr val="C00000"/>
                </a:solidFill>
                <a:latin typeface="Calibri" panose="020F0502020204030204" pitchFamily="34" charset="0"/>
                <a:cs typeface="Calibri" panose="020F0502020204030204" pitchFamily="34" charset="0"/>
              </a:rPr>
              <a:t>Emotional </a:t>
            </a:r>
            <a:r>
              <a:rPr lang="en-US" b="1" dirty="0" smtClean="0">
                <a:solidFill>
                  <a:srgbClr val="C00000"/>
                </a:solidFill>
                <a:latin typeface="Calibri" panose="020F0502020204030204" pitchFamily="34" charset="0"/>
                <a:cs typeface="Calibri" panose="020F0502020204030204" pitchFamily="34" charset="0"/>
              </a:rPr>
              <a:t>support: </a:t>
            </a:r>
            <a:r>
              <a:rPr lang="en-US" sz="1500" dirty="0" smtClean="0">
                <a:solidFill>
                  <a:schemeClr val="tx1"/>
                </a:solidFill>
                <a:latin typeface="Calibri" panose="020F0502020204030204" pitchFamily="34" charset="0"/>
                <a:cs typeface="Calibri" panose="020F0502020204030204" pitchFamily="34" charset="0"/>
              </a:rPr>
              <a:t>teacher’s </a:t>
            </a:r>
            <a:r>
              <a:rPr lang="en-US" sz="1500" dirty="0">
                <a:solidFill>
                  <a:schemeClr val="tx1"/>
                </a:solidFill>
                <a:latin typeface="Calibri" panose="020F0502020204030204" pitchFamily="34" charset="0"/>
                <a:cs typeface="Calibri" panose="020F0502020204030204" pitchFamily="34" charset="0"/>
              </a:rPr>
              <a:t>skills to maintain positive emotional tone in the classroom and avert negativity, to respond sensitively to student needs, and to take into account students’ perspective in instruction by emphasizing their interests and viewpoints.</a:t>
            </a:r>
            <a:r>
              <a:rPr lang="en-US" sz="1500" dirty="0">
                <a:solidFill>
                  <a:schemeClr val="tx1"/>
                </a:solidFill>
              </a:rPr>
              <a:t> </a:t>
            </a:r>
            <a:endParaRPr lang="fi-FI" sz="1500" dirty="0">
              <a:solidFill>
                <a:schemeClr val="tx1"/>
              </a:solidFill>
            </a:endParaRPr>
          </a:p>
        </p:txBody>
      </p:sp>
      <p:sp>
        <p:nvSpPr>
          <p:cNvPr id="8" name="Rounded Rectangle 7"/>
          <p:cNvSpPr/>
          <p:nvPr/>
        </p:nvSpPr>
        <p:spPr>
          <a:xfrm>
            <a:off x="4813588" y="3593033"/>
            <a:ext cx="4201605" cy="914400"/>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rgbClr val="C00000"/>
                </a:solidFill>
                <a:latin typeface="Calibri" panose="020F0502020204030204" pitchFamily="34" charset="0"/>
                <a:cs typeface="Calibri" panose="020F0502020204030204" pitchFamily="34" charset="0"/>
              </a:rPr>
              <a:t>Classroom </a:t>
            </a:r>
            <a:r>
              <a:rPr lang="en-US" b="1" dirty="0" smtClean="0">
                <a:solidFill>
                  <a:srgbClr val="C00000"/>
                </a:solidFill>
                <a:latin typeface="Calibri" panose="020F0502020204030204" pitchFamily="34" charset="0"/>
                <a:cs typeface="Calibri" panose="020F0502020204030204" pitchFamily="34" charset="0"/>
              </a:rPr>
              <a:t>organization: </a:t>
            </a:r>
            <a:r>
              <a:rPr lang="en-US" sz="1500" dirty="0" smtClean="0">
                <a:solidFill>
                  <a:schemeClr val="tx1"/>
                </a:solidFill>
                <a:latin typeface="Calibri" panose="020F0502020204030204" pitchFamily="34" charset="0"/>
                <a:cs typeface="Calibri" panose="020F0502020204030204" pitchFamily="34" charset="0"/>
              </a:rPr>
              <a:t>teacher’s </a:t>
            </a:r>
            <a:r>
              <a:rPr lang="en-US" sz="1500" dirty="0">
                <a:solidFill>
                  <a:schemeClr val="tx1"/>
                </a:solidFill>
                <a:latin typeface="Calibri" panose="020F0502020204030204" pitchFamily="34" charset="0"/>
                <a:cs typeface="Calibri" panose="020F0502020204030204" pitchFamily="34" charset="0"/>
              </a:rPr>
              <a:t>abilities to maximize opportunities for learning by clearly expressing behavioral expectations and by using routines and effective methods to prevent and redirect misbehavior.</a:t>
            </a:r>
            <a:endParaRPr lang="fi-FI" sz="1500" dirty="0">
              <a:solidFill>
                <a:schemeClr val="tx1"/>
              </a:solidFill>
              <a:latin typeface="Calibri" panose="020F0502020204030204" pitchFamily="34" charset="0"/>
              <a:cs typeface="Calibri" panose="020F0502020204030204" pitchFamily="34" charset="0"/>
            </a:endParaRPr>
          </a:p>
        </p:txBody>
      </p:sp>
      <p:sp>
        <p:nvSpPr>
          <p:cNvPr id="9" name="Rounded Rectangle 8"/>
          <p:cNvSpPr/>
          <p:nvPr/>
        </p:nvSpPr>
        <p:spPr>
          <a:xfrm>
            <a:off x="4796496" y="5034264"/>
            <a:ext cx="4201605" cy="914400"/>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rgbClr val="C00000"/>
                </a:solidFill>
                <a:latin typeface="Calibri" panose="020F0502020204030204" pitchFamily="34" charset="0"/>
                <a:cs typeface="Calibri" panose="020F0502020204030204" pitchFamily="34" charset="0"/>
              </a:rPr>
              <a:t>Instructional </a:t>
            </a:r>
            <a:r>
              <a:rPr lang="en-US" b="1" dirty="0" smtClean="0">
                <a:solidFill>
                  <a:srgbClr val="C00000"/>
                </a:solidFill>
                <a:latin typeface="Calibri" panose="020F0502020204030204" pitchFamily="34" charset="0"/>
                <a:cs typeface="Calibri" panose="020F0502020204030204" pitchFamily="34" charset="0"/>
              </a:rPr>
              <a:t>support: </a:t>
            </a:r>
            <a:r>
              <a:rPr lang="en-US" sz="1500" dirty="0" smtClean="0">
                <a:solidFill>
                  <a:schemeClr val="tx1"/>
                </a:solidFill>
                <a:latin typeface="Calibri" panose="020F0502020204030204" pitchFamily="34" charset="0"/>
                <a:cs typeface="Calibri" panose="020F0502020204030204" pitchFamily="34" charset="0"/>
              </a:rPr>
              <a:t>teacher </a:t>
            </a:r>
            <a:r>
              <a:rPr lang="en-US" sz="1500" dirty="0">
                <a:solidFill>
                  <a:schemeClr val="tx1"/>
                </a:solidFill>
                <a:latin typeface="Calibri" panose="020F0502020204030204" pitchFamily="34" charset="0"/>
                <a:cs typeface="Calibri" panose="020F0502020204030204" pitchFamily="34" charset="0"/>
              </a:rPr>
              <a:t>knows </a:t>
            </a:r>
            <a:r>
              <a:rPr lang="en-US" sz="1500" dirty="0" smtClean="0">
                <a:solidFill>
                  <a:schemeClr val="tx1"/>
                </a:solidFill>
                <a:latin typeface="Calibri" panose="020F0502020204030204" pitchFamily="34" charset="0"/>
                <a:cs typeface="Calibri" panose="020F0502020204030204" pitchFamily="34" charset="0"/>
              </a:rPr>
              <a:t>how </a:t>
            </a:r>
            <a:r>
              <a:rPr lang="en-US" sz="1500" dirty="0">
                <a:solidFill>
                  <a:schemeClr val="tx1"/>
                </a:solidFill>
                <a:latin typeface="Calibri" panose="020F0502020204030204" pitchFamily="34" charset="0"/>
                <a:cs typeface="Calibri" panose="020F0502020204030204" pitchFamily="34" charset="0"/>
              </a:rPr>
              <a:t>to promote students’ higher-order thinking, provides students feedback that is focused on expanding learning and understanding, and uses a variety of strategies to promote students’ thinking and understanding of material at a deeper and more complex level.</a:t>
            </a:r>
            <a:endParaRPr lang="fi-FI" sz="15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1924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9" name="Date Placeholder 8"/>
          <p:cNvSpPr>
            <a:spLocks noGrp="1"/>
          </p:cNvSpPr>
          <p:nvPr>
            <p:ph type="dt" sz="half" idx="10"/>
          </p:nvPr>
        </p:nvSpPr>
        <p:spPr/>
        <p:txBody>
          <a:bodyPr/>
          <a:lstStyle/>
          <a:p>
            <a:fld id="{D124041A-D7AC-0740-969A-8B5B84F7A4B9}" type="datetime1">
              <a:rPr lang="fi-FI" smtClean="0"/>
              <a:t>21.8.2018</a:t>
            </a:fld>
            <a:endParaRPr lang="fi-FI" dirty="0"/>
          </a:p>
        </p:txBody>
      </p:sp>
      <p:sp>
        <p:nvSpPr>
          <p:cNvPr id="8" name="Slide Number Placeholder 7"/>
          <p:cNvSpPr>
            <a:spLocks noGrp="1"/>
          </p:cNvSpPr>
          <p:nvPr>
            <p:ph type="sldNum" sz="quarter" idx="4294967295"/>
          </p:nvPr>
        </p:nvSpPr>
        <p:spPr>
          <a:xfrm>
            <a:off x="8689975" y="6592888"/>
            <a:ext cx="454025" cy="180975"/>
          </a:xfrm>
        </p:spPr>
        <p:txBody>
          <a:bodyPr/>
          <a:lstStyle/>
          <a:p>
            <a:fld id="{0FE3988A-0109-0B40-965D-9E0ED41EFEE4}" type="slidenum">
              <a:rPr lang="fi-FI" smtClean="0"/>
              <a:pPr/>
              <a:t>17</a:t>
            </a:fld>
            <a:endParaRPr lang="fi-FI" dirty="0"/>
          </a:p>
        </p:txBody>
      </p:sp>
      <p:graphicFrame>
        <p:nvGraphicFramePr>
          <p:cNvPr id="11" name="Diagram 10"/>
          <p:cNvGraphicFramePr/>
          <p:nvPr>
            <p:extLst>
              <p:ext uri="{D42A27DB-BD31-4B8C-83A1-F6EECF244321}">
                <p14:modId xmlns:p14="http://schemas.microsoft.com/office/powerpoint/2010/main" val="2992465701"/>
              </p:ext>
            </p:extLst>
          </p:nvPr>
        </p:nvGraphicFramePr>
        <p:xfrm>
          <a:off x="2884532" y="150809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290558" y="1738833"/>
            <a:ext cx="2213360" cy="830997"/>
          </a:xfrm>
          <a:prstGeom prst="rect">
            <a:avLst/>
          </a:prstGeom>
          <a:noFill/>
        </p:spPr>
        <p:txBody>
          <a:bodyPr wrap="square" rtlCol="0">
            <a:spAutoFit/>
          </a:bodyPr>
          <a:lstStyle/>
          <a:p>
            <a:r>
              <a:rPr lang="fi-FI" sz="1600" dirty="0" err="1" smtClean="0"/>
              <a:t>e.g</a:t>
            </a:r>
            <a:r>
              <a:rPr lang="fi-FI" sz="1600" dirty="0" smtClean="0"/>
              <a:t>., </a:t>
            </a:r>
            <a:r>
              <a:rPr lang="fi-FI" sz="1600" dirty="0" err="1" smtClean="0"/>
              <a:t>planning</a:t>
            </a:r>
            <a:r>
              <a:rPr lang="fi-FI" sz="1600" dirty="0" smtClean="0"/>
              <a:t> </a:t>
            </a:r>
            <a:r>
              <a:rPr lang="fi-FI" sz="1600" dirty="0" err="1" smtClean="0"/>
              <a:t>instruction</a:t>
            </a:r>
            <a:r>
              <a:rPr lang="fi-FI" sz="1600" dirty="0" smtClean="0"/>
              <a:t>, </a:t>
            </a:r>
            <a:r>
              <a:rPr lang="fi-FI" sz="1600" dirty="0" err="1" smtClean="0"/>
              <a:t>designing</a:t>
            </a:r>
            <a:r>
              <a:rPr lang="fi-FI" sz="1600" dirty="0" smtClean="0"/>
              <a:t> </a:t>
            </a:r>
            <a:r>
              <a:rPr lang="fi-FI" sz="1600" dirty="0" err="1" smtClean="0"/>
              <a:t>student</a:t>
            </a:r>
            <a:r>
              <a:rPr lang="fi-FI" sz="1600" dirty="0" smtClean="0"/>
              <a:t> </a:t>
            </a:r>
            <a:r>
              <a:rPr lang="fi-FI" sz="1600" dirty="0" err="1" smtClean="0"/>
              <a:t>assessments</a:t>
            </a:r>
            <a:endParaRPr lang="fi-FI" sz="1600" dirty="0"/>
          </a:p>
        </p:txBody>
      </p:sp>
      <p:sp>
        <p:nvSpPr>
          <p:cNvPr id="13" name="TextBox 12"/>
          <p:cNvSpPr txBox="1"/>
          <p:nvPr/>
        </p:nvSpPr>
        <p:spPr>
          <a:xfrm>
            <a:off x="290558" y="3599917"/>
            <a:ext cx="2593974" cy="2308324"/>
          </a:xfrm>
          <a:prstGeom prst="rect">
            <a:avLst/>
          </a:prstGeom>
          <a:noFill/>
        </p:spPr>
        <p:txBody>
          <a:bodyPr wrap="square" rtlCol="0">
            <a:spAutoFit/>
          </a:bodyPr>
          <a:lstStyle/>
          <a:p>
            <a:r>
              <a:rPr lang="en-US" sz="1600" dirty="0" smtClean="0"/>
              <a:t>e.g., communicate </a:t>
            </a:r>
            <a:r>
              <a:rPr lang="en-US" sz="1600" dirty="0"/>
              <a:t>with </a:t>
            </a:r>
            <a:r>
              <a:rPr lang="en-US" sz="1600" dirty="0" smtClean="0"/>
              <a:t>parents, </a:t>
            </a:r>
            <a:r>
              <a:rPr lang="en-US" sz="1600" dirty="0"/>
              <a:t>maintain information (e.g., digital records) on student </a:t>
            </a:r>
            <a:r>
              <a:rPr lang="en-US" sz="1600" dirty="0" smtClean="0"/>
              <a:t>progress, participate in </a:t>
            </a:r>
            <a:r>
              <a:rPr lang="en-US" sz="1600" dirty="0"/>
              <a:t>the professional </a:t>
            </a:r>
            <a:r>
              <a:rPr lang="en-US" sz="1600" dirty="0" smtClean="0"/>
              <a:t>community, sustained </a:t>
            </a:r>
            <a:r>
              <a:rPr lang="en-US" sz="1600" dirty="0"/>
              <a:t>efforts for </a:t>
            </a:r>
            <a:r>
              <a:rPr lang="en-US" sz="1600" dirty="0" smtClean="0"/>
              <a:t>continuous professional </a:t>
            </a:r>
            <a:r>
              <a:rPr lang="en-US" sz="1600" dirty="0"/>
              <a:t>development</a:t>
            </a:r>
            <a:r>
              <a:rPr lang="fi-FI" sz="1600" dirty="0"/>
              <a:t> </a:t>
            </a:r>
          </a:p>
        </p:txBody>
      </p:sp>
      <p:sp>
        <p:nvSpPr>
          <p:cNvPr id="14" name="Rectangle 13"/>
          <p:cNvSpPr/>
          <p:nvPr/>
        </p:nvSpPr>
        <p:spPr>
          <a:xfrm>
            <a:off x="2315911" y="6242056"/>
            <a:ext cx="6956276" cy="276999"/>
          </a:xfrm>
          <a:prstGeom prst="rect">
            <a:avLst/>
          </a:prstGeom>
        </p:spPr>
        <p:txBody>
          <a:bodyPr wrap="square">
            <a:spAutoFit/>
          </a:bodyPr>
          <a:lstStyle/>
          <a:p>
            <a:r>
              <a:rPr lang="en-US" sz="1200" i="1" dirty="0">
                <a:latin typeface="Arial" panose="020B0604020202020204" pitchFamily="34" charset="0"/>
              </a:rPr>
              <a:t>Danielson, C. (2011). Enhancing professional practice: A framework for teaching. </a:t>
            </a:r>
            <a:r>
              <a:rPr lang="en-US" sz="1200" i="1" dirty="0" smtClean="0">
                <a:latin typeface="Arial" panose="020B0604020202020204" pitchFamily="34" charset="0"/>
              </a:rPr>
              <a:t>(2</a:t>
            </a:r>
            <a:r>
              <a:rPr lang="en-US" sz="1200" i="1" baseline="30000" dirty="0" smtClean="0">
                <a:latin typeface="Arial" panose="020B0604020202020204" pitchFamily="34" charset="0"/>
              </a:rPr>
              <a:t>nd</a:t>
            </a:r>
            <a:r>
              <a:rPr lang="en-US" sz="1200" i="1" dirty="0" smtClean="0">
                <a:latin typeface="Arial" panose="020B0604020202020204" pitchFamily="34" charset="0"/>
              </a:rPr>
              <a:t> </a:t>
            </a:r>
            <a:r>
              <a:rPr lang="en-US" sz="1200" i="1" dirty="0" err="1" smtClean="0">
                <a:latin typeface="Arial" panose="020B0604020202020204" pitchFamily="34" charset="0"/>
              </a:rPr>
              <a:t>ed</a:t>
            </a:r>
            <a:r>
              <a:rPr lang="en-US" sz="1200" i="1" dirty="0" smtClean="0">
                <a:latin typeface="Arial" panose="020B0604020202020204" pitchFamily="34" charset="0"/>
              </a:rPr>
              <a:t>). ASCD</a:t>
            </a:r>
            <a:r>
              <a:rPr lang="en-US" sz="1200" i="1" dirty="0">
                <a:latin typeface="Arial" panose="020B0604020202020204" pitchFamily="34" charset="0"/>
              </a:rPr>
              <a:t>.</a:t>
            </a:r>
            <a:endParaRPr lang="en-US" sz="1200" i="1" dirty="0">
              <a:effectLst/>
              <a:latin typeface="Arial" panose="020B0604020202020204" pitchFamily="34" charset="0"/>
            </a:endParaRPr>
          </a:p>
        </p:txBody>
      </p:sp>
    </p:spTree>
    <p:extLst>
      <p:ext uri="{BB962C8B-B14F-4D97-AF65-F5344CB8AC3E}">
        <p14:creationId xmlns:p14="http://schemas.microsoft.com/office/powerpoint/2010/main" val="2532262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2962305" y="6003415"/>
            <a:ext cx="6284787" cy="7232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err="1">
                <a:ln>
                  <a:noFill/>
                </a:ln>
                <a:solidFill>
                  <a:prstClr val="black"/>
                </a:solidFill>
                <a:effectLst/>
                <a:uLnTx/>
                <a:uFillTx/>
                <a:latin typeface="Calibri" panose="020F0502020204030204"/>
                <a:ea typeface="+mn-ea"/>
                <a:cs typeface="+mn-cs"/>
              </a:rPr>
              <a:t>Adapted</a:t>
            </a:r>
            <a:r>
              <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400" b="1" i="0" u="none" strike="noStrike" kern="1200" cap="none" spc="0" normalizeH="0" baseline="0" noProof="0" dirty="0" err="1">
                <a:ln>
                  <a:noFill/>
                </a:ln>
                <a:solidFill>
                  <a:prstClr val="black"/>
                </a:solidFill>
                <a:effectLst/>
                <a:uLnTx/>
                <a:uFillTx/>
                <a:latin typeface="Calibri" panose="020F0502020204030204"/>
                <a:ea typeface="+mn-ea"/>
                <a:cs typeface="+mn-cs"/>
              </a:rPr>
              <a:t>from</a:t>
            </a:r>
            <a:r>
              <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300" b="0" i="0" u="none" strike="noStrike" kern="1200" cap="none" spc="0" normalizeH="0" baseline="0" noProof="0" dirty="0" err="1">
                <a:ln>
                  <a:noFill/>
                </a:ln>
                <a:solidFill>
                  <a:prstClr val="black"/>
                </a:solidFill>
                <a:effectLst/>
                <a:uLnTx/>
                <a:uFillTx/>
                <a:latin typeface="Calibri" panose="020F0502020204030204"/>
                <a:ea typeface="+mn-ea"/>
                <a:cs typeface="+mn-cs"/>
              </a:rPr>
              <a:t>Blömeke</a:t>
            </a:r>
            <a:r>
              <a:rPr kumimoji="0" lang="fi-FI" sz="1300" b="0" i="0" u="none" strike="noStrike" kern="1200" cap="none" spc="0" normalizeH="0" baseline="0" noProof="0" dirty="0">
                <a:ln>
                  <a:noFill/>
                </a:ln>
                <a:solidFill>
                  <a:prstClr val="black"/>
                </a:solidFill>
                <a:effectLst/>
                <a:uLnTx/>
                <a:uFillTx/>
                <a:latin typeface="Calibri" panose="020F0502020204030204"/>
                <a:ea typeface="+mn-ea"/>
                <a:cs typeface="+mn-cs"/>
              </a:rPr>
              <a:t>, S., Gustafsson, J. E., &amp; </a:t>
            </a:r>
            <a:r>
              <a:rPr kumimoji="0" lang="fi-FI" sz="1300" b="0" i="0" u="none" strike="noStrike" kern="1200" cap="none" spc="0" normalizeH="0" baseline="0" noProof="0" dirty="0" err="1">
                <a:ln>
                  <a:noFill/>
                </a:ln>
                <a:solidFill>
                  <a:prstClr val="black"/>
                </a:solidFill>
                <a:effectLst/>
                <a:uLnTx/>
                <a:uFillTx/>
                <a:latin typeface="Calibri" panose="020F0502020204030204"/>
                <a:ea typeface="+mn-ea"/>
                <a:cs typeface="+mn-cs"/>
              </a:rPr>
              <a:t>Shavelson</a:t>
            </a:r>
            <a:r>
              <a:rPr kumimoji="0" lang="fi-FI" sz="1300" b="0" i="0" u="none" strike="noStrike" kern="1200" cap="none" spc="0" normalizeH="0" baseline="0" noProof="0" dirty="0">
                <a:ln>
                  <a:noFill/>
                </a:ln>
                <a:solidFill>
                  <a:prstClr val="black"/>
                </a:solidFill>
                <a:effectLst/>
                <a:uLnTx/>
                <a:uFillTx/>
                <a:latin typeface="Calibri" panose="020F0502020204030204"/>
                <a:ea typeface="+mn-ea"/>
                <a:cs typeface="+mn-cs"/>
              </a:rPr>
              <a:t>, R. J. (2015). Beyond </a:t>
            </a:r>
            <a:r>
              <a:rPr kumimoji="0" lang="fi-FI" sz="1300" b="0" i="0" u="none" strike="noStrike" kern="1200" cap="none" spc="0" normalizeH="0" baseline="0" noProof="0" dirty="0" err="1">
                <a:ln>
                  <a:noFill/>
                </a:ln>
                <a:solidFill>
                  <a:prstClr val="black"/>
                </a:solidFill>
                <a:effectLst/>
                <a:uLnTx/>
                <a:uFillTx/>
                <a:latin typeface="Calibri" panose="020F0502020204030204"/>
                <a:ea typeface="+mn-ea"/>
                <a:cs typeface="+mn-cs"/>
              </a:rPr>
              <a:t>dichotomies</a:t>
            </a:r>
            <a:r>
              <a:rPr kumimoji="0" lang="fi-FI"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300" b="0" i="0" u="none" strike="noStrike" kern="1200" cap="none" spc="0" normalizeH="0" baseline="0" noProof="0" dirty="0" err="1">
                <a:ln>
                  <a:noFill/>
                </a:ln>
                <a:solidFill>
                  <a:prstClr val="black"/>
                </a:solidFill>
                <a:effectLst/>
                <a:uLnTx/>
                <a:uFillTx/>
                <a:latin typeface="Calibri" panose="020F0502020204030204"/>
                <a:ea typeface="+mn-ea"/>
                <a:cs typeface="+mn-cs"/>
              </a:rPr>
              <a:t>Competence</a:t>
            </a:r>
            <a:r>
              <a:rPr kumimoji="0" lang="fi-FI"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300" b="0" i="0" u="none" strike="noStrike" kern="1200" cap="none" spc="0" normalizeH="0" baseline="0" noProof="0" dirty="0" err="1">
                <a:ln>
                  <a:noFill/>
                </a:ln>
                <a:solidFill>
                  <a:prstClr val="black"/>
                </a:solidFill>
                <a:effectLst/>
                <a:uLnTx/>
                <a:uFillTx/>
                <a:latin typeface="Calibri" panose="020F0502020204030204"/>
                <a:ea typeface="+mn-ea"/>
                <a:cs typeface="+mn-cs"/>
              </a:rPr>
              <a:t>viewed</a:t>
            </a:r>
            <a:r>
              <a:rPr kumimoji="0" lang="fi-FI" sz="1300" b="0" i="0" u="none" strike="noStrike" kern="1200" cap="none" spc="0" normalizeH="0" baseline="0" noProof="0" dirty="0">
                <a:ln>
                  <a:noFill/>
                </a:ln>
                <a:solidFill>
                  <a:prstClr val="black"/>
                </a:solidFill>
                <a:effectLst/>
                <a:uLnTx/>
                <a:uFillTx/>
                <a:latin typeface="Calibri" panose="020F0502020204030204"/>
                <a:ea typeface="+mn-ea"/>
                <a:cs typeface="+mn-cs"/>
              </a:rPr>
              <a:t> as a </a:t>
            </a:r>
            <a:r>
              <a:rPr kumimoji="0" lang="fi-FI" sz="1300" b="0" i="0" u="none" strike="noStrike" kern="1200" cap="none" spc="0" normalizeH="0" baseline="0" noProof="0" dirty="0" err="1">
                <a:ln>
                  <a:noFill/>
                </a:ln>
                <a:solidFill>
                  <a:prstClr val="black"/>
                </a:solidFill>
                <a:effectLst/>
                <a:uLnTx/>
                <a:uFillTx/>
                <a:latin typeface="Calibri" panose="020F0502020204030204"/>
                <a:ea typeface="+mn-ea"/>
                <a:cs typeface="+mn-cs"/>
              </a:rPr>
              <a:t>continuum</a:t>
            </a:r>
            <a:r>
              <a:rPr kumimoji="0" lang="fi-FI"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300" b="0" i="1" u="none" strike="noStrike" kern="1200" cap="none" spc="0" normalizeH="0" baseline="0" noProof="0" dirty="0" err="1">
                <a:ln>
                  <a:noFill/>
                </a:ln>
                <a:solidFill>
                  <a:prstClr val="black"/>
                </a:solidFill>
                <a:effectLst/>
                <a:uLnTx/>
                <a:uFillTx/>
                <a:latin typeface="Calibri" panose="020F0502020204030204"/>
                <a:ea typeface="+mn-ea"/>
                <a:cs typeface="+mn-cs"/>
              </a:rPr>
              <a:t>Zeitschrift</a:t>
            </a:r>
            <a:r>
              <a:rPr kumimoji="0" lang="fi-FI" sz="13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300" b="0" i="1" u="none" strike="noStrike" kern="1200" cap="none" spc="0" normalizeH="0" baseline="0" noProof="0" dirty="0" err="1">
                <a:ln>
                  <a:noFill/>
                </a:ln>
                <a:solidFill>
                  <a:prstClr val="black"/>
                </a:solidFill>
                <a:effectLst/>
                <a:uLnTx/>
                <a:uFillTx/>
                <a:latin typeface="Calibri" panose="020F0502020204030204"/>
                <a:ea typeface="+mn-ea"/>
                <a:cs typeface="+mn-cs"/>
              </a:rPr>
              <a:t>für</a:t>
            </a:r>
            <a:r>
              <a:rPr kumimoji="0" lang="fi-FI" sz="13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300" b="0" i="1" u="none" strike="noStrike" kern="1200" cap="none" spc="0" normalizeH="0" baseline="0" noProof="0" dirty="0" err="1">
                <a:ln>
                  <a:noFill/>
                </a:ln>
                <a:solidFill>
                  <a:prstClr val="black"/>
                </a:solidFill>
                <a:effectLst/>
                <a:uLnTx/>
                <a:uFillTx/>
                <a:latin typeface="Calibri" panose="020F0502020204030204"/>
                <a:ea typeface="+mn-ea"/>
                <a:cs typeface="+mn-cs"/>
              </a:rPr>
              <a:t>Psychologie</a:t>
            </a:r>
            <a:r>
              <a:rPr kumimoji="0" lang="fi-FI" sz="1300" b="0" i="1" u="none" strike="noStrike" kern="1200" cap="none" spc="0" normalizeH="0" baseline="0" noProof="0" dirty="0">
                <a:ln>
                  <a:noFill/>
                </a:ln>
                <a:solidFill>
                  <a:prstClr val="black"/>
                </a:solidFill>
                <a:effectLst/>
                <a:uLnTx/>
                <a:uFillTx/>
                <a:latin typeface="Calibri" panose="020F0502020204030204"/>
                <a:ea typeface="+mn-ea"/>
                <a:cs typeface="+mn-cs"/>
              </a:rPr>
              <a:t>, 223</a:t>
            </a:r>
            <a:r>
              <a:rPr kumimoji="0" lang="fi-FI" sz="1300" b="0" i="0" u="none" strike="noStrike" kern="1200" cap="none" spc="0" normalizeH="0" baseline="0" noProof="0" dirty="0">
                <a:ln>
                  <a:noFill/>
                </a:ln>
                <a:solidFill>
                  <a:prstClr val="black"/>
                </a:solidFill>
                <a:effectLst/>
                <a:uLnTx/>
                <a:uFillTx/>
                <a:latin typeface="Calibri" panose="020F0502020204030204"/>
                <a:ea typeface="+mn-ea"/>
                <a:cs typeface="+mn-cs"/>
              </a:rPr>
              <a:t>(1), 3-13.</a:t>
            </a:r>
            <a:endPar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p:cNvSpPr txBox="1"/>
          <p:nvPr/>
        </p:nvSpPr>
        <p:spPr>
          <a:xfrm>
            <a:off x="-9080" y="3872"/>
            <a:ext cx="7936928" cy="523220"/>
          </a:xfrm>
          <a:prstGeom prst="rect">
            <a:avLst/>
          </a:prstGeom>
          <a:solidFill>
            <a:schemeClr val="accent2">
              <a:lumMod val="10000"/>
              <a:lumOff val="90000"/>
            </a:schemeClr>
          </a:solid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dirty="0" err="1">
                <a:ln>
                  <a:noFill/>
                </a:ln>
                <a:solidFill>
                  <a:srgbClr val="002957">
                    <a:lumMod val="90000"/>
                    <a:lumOff val="10000"/>
                  </a:srgbClr>
                </a:solidFill>
                <a:effectLst/>
                <a:uLnTx/>
                <a:uFillTx/>
                <a:latin typeface="Calibri" panose="020F0502020204030204"/>
                <a:ea typeface="+mn-ea"/>
                <a:cs typeface="+mn-cs"/>
              </a:rPr>
              <a:t>Process</a:t>
            </a:r>
            <a:r>
              <a:rPr kumimoji="0" lang="fi-FI" sz="2800"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rPr>
              <a:t> </a:t>
            </a:r>
            <a:r>
              <a:rPr kumimoji="0" lang="fi-FI" sz="2800" b="1" i="0" u="none" strike="noStrike" kern="1200" cap="none" spc="0" normalizeH="0" baseline="0" noProof="0" dirty="0" err="1">
                <a:ln>
                  <a:noFill/>
                </a:ln>
                <a:solidFill>
                  <a:srgbClr val="002957">
                    <a:lumMod val="90000"/>
                    <a:lumOff val="10000"/>
                  </a:srgbClr>
                </a:solidFill>
                <a:effectLst/>
                <a:uLnTx/>
                <a:uFillTx/>
                <a:latin typeface="Calibri" panose="020F0502020204030204"/>
                <a:ea typeface="+mn-ea"/>
                <a:cs typeface="+mn-cs"/>
              </a:rPr>
              <a:t>model</a:t>
            </a:r>
            <a:r>
              <a:rPr kumimoji="0" lang="fi-FI" sz="2800"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rPr>
              <a:t> of </a:t>
            </a:r>
            <a:r>
              <a:rPr kumimoji="0" lang="fi-FI" sz="2800" b="1" i="0" u="none" strike="noStrike" kern="1200" cap="none" spc="0" normalizeH="0" baseline="0" noProof="0" dirty="0" err="1">
                <a:ln>
                  <a:noFill/>
                </a:ln>
                <a:solidFill>
                  <a:srgbClr val="002957">
                    <a:lumMod val="90000"/>
                    <a:lumOff val="10000"/>
                  </a:srgbClr>
                </a:solidFill>
                <a:effectLst/>
                <a:uLnTx/>
                <a:uFillTx/>
                <a:latin typeface="Calibri" panose="020F0502020204030204"/>
                <a:ea typeface="+mn-ea"/>
                <a:cs typeface="+mn-cs"/>
              </a:rPr>
              <a:t>teacher</a:t>
            </a:r>
            <a:r>
              <a:rPr kumimoji="0" lang="fi-FI" sz="2800"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rPr>
              <a:t> </a:t>
            </a:r>
            <a:r>
              <a:rPr kumimoji="0" lang="fi-FI" sz="2800" b="1" i="0" u="none" strike="noStrike" kern="1200" cap="none" spc="0" normalizeH="0" baseline="0" noProof="0" dirty="0" err="1">
                <a:ln>
                  <a:noFill/>
                </a:ln>
                <a:solidFill>
                  <a:srgbClr val="002957">
                    <a:lumMod val="90000"/>
                    <a:lumOff val="10000"/>
                  </a:srgbClr>
                </a:solidFill>
                <a:effectLst/>
                <a:uLnTx/>
                <a:uFillTx/>
                <a:latin typeface="Calibri" panose="020F0502020204030204"/>
                <a:ea typeface="+mn-ea"/>
                <a:cs typeface="+mn-cs"/>
              </a:rPr>
              <a:t>professional</a:t>
            </a:r>
            <a:r>
              <a:rPr kumimoji="0" lang="fi-FI" sz="2800"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rPr>
              <a:t> </a:t>
            </a:r>
            <a:r>
              <a:rPr kumimoji="0" lang="fi-FI" sz="2800" b="1" i="0" u="none" strike="noStrike" kern="1200" cap="none" spc="0" normalizeH="0" baseline="0" noProof="0" dirty="0" err="1">
                <a:ln>
                  <a:noFill/>
                </a:ln>
                <a:solidFill>
                  <a:srgbClr val="002957">
                    <a:lumMod val="90000"/>
                    <a:lumOff val="10000"/>
                  </a:srgbClr>
                </a:solidFill>
                <a:effectLst/>
                <a:uLnTx/>
                <a:uFillTx/>
                <a:latin typeface="Calibri" panose="020F0502020204030204"/>
                <a:ea typeface="+mn-ea"/>
                <a:cs typeface="+mn-cs"/>
              </a:rPr>
              <a:t>competences</a:t>
            </a:r>
            <a:r>
              <a:rPr kumimoji="0" lang="fi-FI" sz="2800"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rPr>
              <a:t> </a:t>
            </a:r>
          </a:p>
        </p:txBody>
      </p:sp>
      <p:sp>
        <p:nvSpPr>
          <p:cNvPr id="5" name="TextBox 4"/>
          <p:cNvSpPr txBox="1"/>
          <p:nvPr/>
        </p:nvSpPr>
        <p:spPr>
          <a:xfrm>
            <a:off x="0" y="6434477"/>
            <a:ext cx="2841523" cy="461665"/>
          </a:xfrm>
          <a:prstGeom prst="rect">
            <a:avLst/>
          </a:prstGeom>
          <a:solidFill>
            <a:srgbClr val="FFFF00"/>
          </a:solid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prstClr val="black"/>
                </a:solidFill>
                <a:effectLst/>
                <a:uLnTx/>
                <a:uFillTx/>
                <a:latin typeface="Calibri" panose="020F0502020204030204"/>
                <a:ea typeface="+mn-ea"/>
                <a:cs typeface="+mn-cs"/>
              </a:rPr>
              <a:t>Preliminary © OVET</a:t>
            </a:r>
          </a:p>
        </p:txBody>
      </p:sp>
      <p:sp>
        <p:nvSpPr>
          <p:cNvPr id="4" name="Rounded Rectangle 3"/>
          <p:cNvSpPr/>
          <p:nvPr/>
        </p:nvSpPr>
        <p:spPr>
          <a:xfrm>
            <a:off x="148894" y="2083908"/>
            <a:ext cx="7052727" cy="3876256"/>
          </a:xfrm>
          <a:prstGeom prst="round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3008044" y="1293319"/>
            <a:ext cx="2603512" cy="74879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133" b="1" i="0" u="none" strike="noStrike" kern="1200" cap="none" spc="0" normalizeH="0" baseline="0" noProof="0" dirty="0" err="1" smtClean="0">
                <a:ln>
                  <a:noFill/>
                </a:ln>
                <a:solidFill>
                  <a:srgbClr val="002957">
                    <a:lumMod val="90000"/>
                    <a:lumOff val="10000"/>
                  </a:srgbClr>
                </a:solidFill>
                <a:effectLst/>
                <a:uLnTx/>
                <a:uFillTx/>
                <a:latin typeface="Calibri" panose="020F0502020204030204"/>
                <a:ea typeface="+mn-ea"/>
                <a:cs typeface="+mn-cs"/>
              </a:rPr>
              <a:t>Situation-specific</a:t>
            </a:r>
            <a:r>
              <a:rPr kumimoji="0" lang="fi-FI" sz="2133" b="1" i="0" u="none" strike="noStrike" kern="1200" cap="none" spc="0" normalizeH="0" baseline="0" noProof="0" dirty="0" smtClean="0">
                <a:ln>
                  <a:noFill/>
                </a:ln>
                <a:solidFill>
                  <a:srgbClr val="002957">
                    <a:lumMod val="90000"/>
                    <a:lumOff val="10000"/>
                  </a:srgbClr>
                </a:solidFill>
                <a:effectLst/>
                <a:uLnTx/>
                <a:uFillTx/>
                <a:latin typeface="Calibri" panose="020F0502020204030204"/>
                <a:ea typeface="+mn-ea"/>
                <a:cs typeface="+mn-cs"/>
              </a:rPr>
              <a:t> </a:t>
            </a:r>
            <a:r>
              <a:rPr kumimoji="0" lang="fi-FI" sz="2133" b="1" i="0" u="none" strike="noStrike" kern="1200" cap="none" spc="0" normalizeH="0" baseline="0" noProof="0" dirty="0" err="1">
                <a:ln>
                  <a:noFill/>
                </a:ln>
                <a:solidFill>
                  <a:srgbClr val="002957">
                    <a:lumMod val="90000"/>
                    <a:lumOff val="10000"/>
                  </a:srgbClr>
                </a:solidFill>
                <a:effectLst/>
                <a:uLnTx/>
                <a:uFillTx/>
                <a:latin typeface="Calibri" panose="020F0502020204030204"/>
                <a:ea typeface="+mn-ea"/>
                <a:cs typeface="+mn-cs"/>
              </a:rPr>
              <a:t>processing</a:t>
            </a:r>
            <a:r>
              <a:rPr kumimoji="0" lang="fi-FI" sz="2133"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rPr>
              <a:t> </a:t>
            </a:r>
            <a:r>
              <a:rPr kumimoji="0" lang="fi-FI" sz="2133" b="1" i="0" u="none" strike="noStrike" kern="1200" cap="none" spc="0" normalizeH="0" baseline="0" noProof="0" dirty="0" err="1">
                <a:ln>
                  <a:noFill/>
                </a:ln>
                <a:solidFill>
                  <a:srgbClr val="002957">
                    <a:lumMod val="90000"/>
                    <a:lumOff val="10000"/>
                  </a:srgbClr>
                </a:solidFill>
                <a:effectLst/>
                <a:uLnTx/>
                <a:uFillTx/>
                <a:latin typeface="Calibri" panose="020F0502020204030204"/>
                <a:ea typeface="+mn-ea"/>
                <a:cs typeface="+mn-cs"/>
              </a:rPr>
              <a:t>skills</a:t>
            </a:r>
            <a:endParaRPr kumimoji="0" lang="fi-FI" sz="2133"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endParaRPr>
          </a:p>
        </p:txBody>
      </p:sp>
      <p:sp>
        <p:nvSpPr>
          <p:cNvPr id="13" name="Oval 12"/>
          <p:cNvSpPr/>
          <p:nvPr/>
        </p:nvSpPr>
        <p:spPr>
          <a:xfrm>
            <a:off x="3197876" y="3872620"/>
            <a:ext cx="963987" cy="6613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051"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3167186" y="4025165"/>
            <a:ext cx="1045351" cy="323165"/>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err="1">
                <a:ln>
                  <a:noFill/>
                </a:ln>
                <a:solidFill>
                  <a:prstClr val="black"/>
                </a:solidFill>
                <a:effectLst/>
                <a:uLnTx/>
                <a:uFillTx/>
                <a:latin typeface="Calibri" panose="020F0502020204030204"/>
                <a:ea typeface="+mn-ea"/>
                <a:cs typeface="+mn-cs"/>
              </a:rPr>
              <a:t>Perception</a:t>
            </a:r>
            <a:endParaRPr kumimoji="0" lang="fi-FI" sz="15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val 14"/>
          <p:cNvSpPr/>
          <p:nvPr/>
        </p:nvSpPr>
        <p:spPr>
          <a:xfrm>
            <a:off x="3458471" y="3263323"/>
            <a:ext cx="1265132" cy="6613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051"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3454450" y="3412988"/>
            <a:ext cx="1309846" cy="323165"/>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err="1">
                <a:ln>
                  <a:noFill/>
                </a:ln>
                <a:solidFill>
                  <a:prstClr val="black"/>
                </a:solidFill>
                <a:effectLst/>
                <a:uLnTx/>
                <a:uFillTx/>
                <a:latin typeface="Calibri" panose="020F0502020204030204"/>
                <a:ea typeface="+mn-ea"/>
                <a:cs typeface="+mn-cs"/>
              </a:rPr>
              <a:t>Interpretation</a:t>
            </a:r>
            <a:endParaRPr kumimoji="0" lang="fi-FI" sz="15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Oval 16"/>
          <p:cNvSpPr/>
          <p:nvPr/>
        </p:nvSpPr>
        <p:spPr>
          <a:xfrm>
            <a:off x="4109372" y="3813806"/>
            <a:ext cx="931491" cy="6721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051"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4119195" y="3876109"/>
            <a:ext cx="921667" cy="553998"/>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err="1">
                <a:ln>
                  <a:noFill/>
                </a:ln>
                <a:solidFill>
                  <a:prstClr val="black"/>
                </a:solidFill>
                <a:effectLst/>
                <a:uLnTx/>
                <a:uFillTx/>
                <a:latin typeface="Calibri" panose="020F0502020204030204"/>
                <a:ea typeface="+mn-ea"/>
                <a:cs typeface="+mn-cs"/>
              </a:rPr>
              <a:t>Decision-making</a:t>
            </a:r>
            <a:endParaRPr kumimoji="0" lang="fi-FI" sz="15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3" name="Group 22"/>
          <p:cNvGrpSpPr/>
          <p:nvPr/>
        </p:nvGrpSpPr>
        <p:grpSpPr>
          <a:xfrm>
            <a:off x="3796296" y="3692185"/>
            <a:ext cx="423664" cy="397100"/>
            <a:chOff x="6119462" y="3103159"/>
            <a:chExt cx="1104343" cy="982869"/>
          </a:xfrm>
        </p:grpSpPr>
        <p:sp>
          <p:nvSpPr>
            <p:cNvPr id="24" name="Curved Down Arrow 23"/>
            <p:cNvSpPr/>
            <p:nvPr/>
          </p:nvSpPr>
          <p:spPr>
            <a:xfrm>
              <a:off x="6179622" y="3103159"/>
              <a:ext cx="1044183" cy="470709"/>
            </a:xfrm>
            <a:prstGeom prst="curved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051" b="1"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25" name="Curved Down Arrow 24"/>
            <p:cNvSpPr/>
            <p:nvPr/>
          </p:nvSpPr>
          <p:spPr>
            <a:xfrm rot="10800000">
              <a:off x="6119462" y="3607690"/>
              <a:ext cx="1082926" cy="478338"/>
            </a:xfrm>
            <a:prstGeom prst="curved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051" b="1"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grpSp>
      <p:grpSp>
        <p:nvGrpSpPr>
          <p:cNvPr id="12" name="Group 11"/>
          <p:cNvGrpSpPr/>
          <p:nvPr/>
        </p:nvGrpSpPr>
        <p:grpSpPr>
          <a:xfrm>
            <a:off x="7340958" y="1312364"/>
            <a:ext cx="1906134" cy="3149496"/>
            <a:chOff x="7227966" y="916348"/>
            <a:chExt cx="1906133" cy="3149498"/>
          </a:xfrm>
        </p:grpSpPr>
        <p:sp>
          <p:nvSpPr>
            <p:cNvPr id="41" name="TextBox 40"/>
            <p:cNvSpPr txBox="1"/>
            <p:nvPr/>
          </p:nvSpPr>
          <p:spPr>
            <a:xfrm>
              <a:off x="7227966" y="916348"/>
              <a:ext cx="1841980" cy="74879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133" b="1" i="0" u="none" strike="noStrike" kern="1200" cap="none" spc="0" normalizeH="0" baseline="0" noProof="0" dirty="0" err="1" smtClean="0">
                  <a:ln>
                    <a:noFill/>
                  </a:ln>
                  <a:solidFill>
                    <a:srgbClr val="800000"/>
                  </a:solidFill>
                  <a:effectLst/>
                  <a:uLnTx/>
                  <a:uFillTx/>
                  <a:latin typeface="Calibri" panose="020F0502020204030204"/>
                  <a:ea typeface="+mn-ea"/>
                  <a:cs typeface="+mn-cs"/>
                </a:rPr>
                <a:t>Teacher</a:t>
              </a:r>
              <a:endParaRPr kumimoji="0" lang="fi-FI" sz="2133" b="1" i="0" u="none" strike="noStrike" kern="1200" cap="none" spc="0" normalizeH="0" baseline="0" noProof="0" dirty="0">
                <a:ln>
                  <a:noFill/>
                </a:ln>
                <a:solidFill>
                  <a:srgbClr val="800000"/>
                </a:solidFill>
                <a:effectLst/>
                <a:uLnTx/>
                <a:uFillTx/>
                <a:latin typeface="Calibri" panose="020F050202020403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133" b="1" i="0" u="none" strike="noStrike" kern="1200" cap="none" spc="0" normalizeH="0" baseline="0" noProof="0" dirty="0">
                  <a:ln>
                    <a:noFill/>
                  </a:ln>
                  <a:solidFill>
                    <a:srgbClr val="800000"/>
                  </a:solidFill>
                  <a:effectLst/>
                  <a:uLnTx/>
                  <a:uFillTx/>
                  <a:latin typeface="Calibri" panose="020F0502020204030204"/>
                  <a:ea typeface="+mn-ea"/>
                  <a:cs typeface="+mn-cs"/>
                </a:rPr>
                <a:t>e</a:t>
              </a:r>
              <a:r>
                <a:rPr kumimoji="0" lang="fi-FI" sz="2133" b="1" i="0" u="none" strike="noStrike" kern="1200" cap="none" spc="0" normalizeH="0" baseline="0" noProof="0" dirty="0" err="1">
                  <a:ln>
                    <a:noFill/>
                  </a:ln>
                  <a:solidFill>
                    <a:srgbClr val="800000"/>
                  </a:solidFill>
                  <a:effectLst/>
                  <a:uLnTx/>
                  <a:uFillTx/>
                  <a:latin typeface="Calibri" panose="020F0502020204030204"/>
                  <a:ea typeface="+mn-ea"/>
                  <a:cs typeface="+mn-cs"/>
                </a:rPr>
                <a:t>ffectiveness</a:t>
              </a:r>
              <a:endParaRPr kumimoji="0" lang="fi-FI" sz="2133" b="1" i="0" u="none" strike="noStrike" kern="1200" cap="none" spc="0" normalizeH="0" baseline="0" noProof="0" dirty="0">
                <a:ln>
                  <a:noFill/>
                </a:ln>
                <a:solidFill>
                  <a:srgbClr val="800000"/>
                </a:solidFill>
                <a:effectLst/>
                <a:uLnTx/>
                <a:uFillTx/>
                <a:latin typeface="Calibri" panose="020F0502020204030204"/>
                <a:ea typeface="+mn-ea"/>
                <a:cs typeface="+mn-cs"/>
              </a:endParaRPr>
            </a:p>
          </p:txBody>
        </p:sp>
        <p:sp>
          <p:nvSpPr>
            <p:cNvPr id="42" name="Rounded Rectangle 41"/>
            <p:cNvSpPr/>
            <p:nvPr/>
          </p:nvSpPr>
          <p:spPr>
            <a:xfrm>
              <a:off x="7458921" y="2533994"/>
              <a:ext cx="1382682" cy="149064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67"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TextBox 44"/>
            <p:cNvSpPr txBox="1"/>
            <p:nvPr/>
          </p:nvSpPr>
          <p:spPr>
            <a:xfrm>
              <a:off x="7498460" y="2536900"/>
              <a:ext cx="1635639" cy="152894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Student</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outcomes</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smtClean="0">
                  <a:ln>
                    <a:noFill/>
                  </a:ln>
                  <a:solidFill>
                    <a:prstClr val="black"/>
                  </a:solidFill>
                  <a:effectLst/>
                  <a:uLnTx/>
                  <a:uFillTx/>
                  <a:latin typeface="Calibri" panose="020F0502020204030204"/>
                  <a:ea typeface="+mn-ea"/>
                  <a:cs typeface="+mn-cs"/>
                </a:rPr>
                <a:t>individual</a:t>
              </a:r>
              <a:r>
                <a:rPr kumimoji="0" lang="fi-FI" sz="1867"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867" b="1" i="0" u="none" strike="noStrike" kern="1200" cap="none" spc="0" normalizeH="0" baseline="0" noProof="0" dirty="0" smtClean="0">
                  <a:ln>
                    <a:noFill/>
                  </a:ln>
                  <a:solidFill>
                    <a:prstClr val="black"/>
                  </a:solidFill>
                  <a:effectLst/>
                  <a:uLnTx/>
                  <a:uFillTx/>
                  <a:latin typeface="Calibri" panose="020F0502020204030204"/>
                  <a:ea typeface="+mn-ea"/>
                  <a:cs typeface="+mn-cs"/>
                </a:rPr>
                <a:t>and </a:t>
              </a:r>
              <a:r>
                <a:rPr kumimoji="0" lang="fi-FI" sz="1867" b="1" i="0" u="none" strike="noStrike" kern="1200" cap="none" spc="0" normalizeH="0" baseline="0" noProof="0" dirty="0" err="1" smtClean="0">
                  <a:ln>
                    <a:noFill/>
                  </a:ln>
                  <a:solidFill>
                    <a:prstClr val="black"/>
                  </a:solidFill>
                  <a:effectLst/>
                  <a:uLnTx/>
                  <a:uFillTx/>
                  <a:latin typeface="Calibri" panose="020F0502020204030204"/>
                  <a:ea typeface="+mn-ea"/>
                  <a:cs typeface="+mn-cs"/>
                </a:rPr>
                <a:t>group</a:t>
              </a:r>
              <a:r>
                <a:rPr kumimoji="0" lang="fi-FI" sz="1867"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smtClean="0">
                  <a:ln>
                    <a:noFill/>
                  </a:ln>
                  <a:solidFill>
                    <a:prstClr val="black"/>
                  </a:solidFill>
                  <a:effectLst/>
                  <a:uLnTx/>
                  <a:uFillTx/>
                  <a:latin typeface="Calibri" panose="020F0502020204030204"/>
                  <a:ea typeface="+mn-ea"/>
                  <a:cs typeface="+mn-cs"/>
                </a:rPr>
                <a:t>level</a:t>
              </a:r>
              <a:endPar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3" name="TextBox 32"/>
          <p:cNvSpPr txBox="1"/>
          <p:nvPr/>
        </p:nvSpPr>
        <p:spPr>
          <a:xfrm>
            <a:off x="389206" y="1001404"/>
            <a:ext cx="1865479" cy="107702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133" b="1" i="0" u="none" strike="noStrike" kern="1200" cap="none" spc="0" normalizeH="0" baseline="0" noProof="0" dirty="0" err="1" smtClean="0">
                <a:ln>
                  <a:noFill/>
                </a:ln>
                <a:solidFill>
                  <a:srgbClr val="002957">
                    <a:lumMod val="90000"/>
                    <a:lumOff val="10000"/>
                  </a:srgbClr>
                </a:solidFill>
                <a:effectLst/>
                <a:uLnTx/>
                <a:uFillTx/>
                <a:latin typeface="Calibri" panose="020F0502020204030204"/>
                <a:ea typeface="+mn-ea"/>
                <a:cs typeface="+mn-cs"/>
              </a:rPr>
              <a:t>Dimensions</a:t>
            </a:r>
            <a:r>
              <a:rPr kumimoji="0" lang="fi-FI" sz="2133" b="1" i="0" u="none" strike="noStrike" kern="1200" cap="none" spc="0" normalizeH="0" baseline="0" noProof="0" dirty="0" smtClean="0">
                <a:ln>
                  <a:noFill/>
                </a:ln>
                <a:solidFill>
                  <a:srgbClr val="002957">
                    <a:lumMod val="90000"/>
                    <a:lumOff val="10000"/>
                  </a:srgbClr>
                </a:solidFill>
                <a:effectLst/>
                <a:uLnTx/>
                <a:uFillTx/>
                <a:latin typeface="Calibri" panose="020F0502020204030204"/>
                <a:ea typeface="+mn-ea"/>
                <a:cs typeface="+mn-cs"/>
              </a:rPr>
              <a:t> </a:t>
            </a:r>
            <a:r>
              <a:rPr kumimoji="0" lang="fi-FI" sz="2133"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rPr>
              <a:t>of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133" b="1" i="0" u="none" strike="noStrike" kern="1200" cap="none" spc="0" normalizeH="0" baseline="0" noProof="0" dirty="0" err="1" smtClean="0">
                <a:ln>
                  <a:noFill/>
                </a:ln>
                <a:solidFill>
                  <a:srgbClr val="002957">
                    <a:lumMod val="90000"/>
                    <a:lumOff val="10000"/>
                  </a:srgbClr>
                </a:solidFill>
                <a:effectLst/>
                <a:uLnTx/>
                <a:uFillTx/>
                <a:latin typeface="Calibri" panose="020F0502020204030204"/>
                <a:ea typeface="+mn-ea"/>
                <a:cs typeface="+mn-cs"/>
              </a:rPr>
              <a:t>competences</a:t>
            </a:r>
            <a:r>
              <a:rPr kumimoji="0" lang="fi-FI" sz="2133" b="1" i="0" u="none" strike="noStrike" kern="1200" cap="none" spc="0" normalizeH="0" baseline="0" noProof="0" dirty="0" smtClean="0">
                <a:ln>
                  <a:noFill/>
                </a:ln>
                <a:solidFill>
                  <a:srgbClr val="002957">
                    <a:lumMod val="90000"/>
                    <a:lumOff val="10000"/>
                  </a:srgbClr>
                </a:solidFill>
                <a:effectLst/>
                <a:uLnTx/>
                <a:uFillTx/>
                <a:latin typeface="Calibri" panose="020F0502020204030204"/>
                <a:ea typeface="+mn-ea"/>
                <a:cs typeface="+mn-cs"/>
              </a:rPr>
              <a:t>/</a:t>
            </a:r>
            <a:r>
              <a:rPr kumimoji="0" lang="fi-FI" sz="2133" b="1" i="0" u="none" strike="noStrike" kern="1200" cap="none" spc="0" normalizeH="0" baseline="0" noProof="0" dirty="0" err="1" smtClean="0">
                <a:ln>
                  <a:noFill/>
                </a:ln>
                <a:solidFill>
                  <a:srgbClr val="002957">
                    <a:lumMod val="90000"/>
                    <a:lumOff val="10000"/>
                  </a:srgbClr>
                </a:solidFill>
                <a:effectLst/>
                <a:uLnTx/>
                <a:uFillTx/>
                <a:latin typeface="Calibri" panose="020F0502020204030204"/>
                <a:ea typeface="+mn-ea"/>
                <a:cs typeface="+mn-cs"/>
              </a:rPr>
              <a:t>dispositions</a:t>
            </a:r>
            <a:endParaRPr kumimoji="0" lang="fi-FI" sz="2133"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endParaRPr>
          </a:p>
        </p:txBody>
      </p:sp>
      <p:sp>
        <p:nvSpPr>
          <p:cNvPr id="44" name="TextBox 43"/>
          <p:cNvSpPr txBox="1"/>
          <p:nvPr/>
        </p:nvSpPr>
        <p:spPr>
          <a:xfrm>
            <a:off x="5291250" y="1006882"/>
            <a:ext cx="2213260" cy="107702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133" b="1" i="0" u="none" strike="noStrike" kern="1200" cap="none" spc="0" normalizeH="0" baseline="0" noProof="0" dirty="0" err="1" smtClean="0">
                <a:ln>
                  <a:noFill/>
                </a:ln>
                <a:solidFill>
                  <a:srgbClr val="002957">
                    <a:lumMod val="90000"/>
                    <a:lumOff val="10000"/>
                  </a:srgbClr>
                </a:solidFill>
                <a:effectLst/>
                <a:uLnTx/>
                <a:uFillTx/>
                <a:latin typeface="Calibri" panose="020F0502020204030204"/>
                <a:ea typeface="+mn-ea"/>
                <a:cs typeface="+mn-cs"/>
              </a:rPr>
              <a:t>Observable</a:t>
            </a:r>
            <a:r>
              <a:rPr kumimoji="0" lang="fi-FI" sz="2133" b="1" i="0" u="none" strike="noStrike" kern="1200" cap="none" spc="0" normalizeH="0" baseline="0" noProof="0" dirty="0" smtClean="0">
                <a:ln>
                  <a:noFill/>
                </a:ln>
                <a:solidFill>
                  <a:srgbClr val="002957">
                    <a:lumMod val="90000"/>
                    <a:lumOff val="10000"/>
                  </a:srgbClr>
                </a:solidFill>
                <a:effectLst/>
                <a:uLnTx/>
                <a:uFillTx/>
                <a:latin typeface="Calibri" panose="020F0502020204030204"/>
                <a:ea typeface="+mn-ea"/>
                <a:cs typeface="+mn-cs"/>
              </a:rPr>
              <a:t> </a:t>
            </a:r>
            <a:r>
              <a:rPr kumimoji="0" lang="fi-FI" sz="2133" b="1" i="0" u="none" strike="noStrike" kern="1200" cap="none" spc="0" normalizeH="0" baseline="0" noProof="0" dirty="0" err="1">
                <a:ln>
                  <a:noFill/>
                </a:ln>
                <a:solidFill>
                  <a:srgbClr val="002957">
                    <a:lumMod val="90000"/>
                    <a:lumOff val="10000"/>
                  </a:srgbClr>
                </a:solidFill>
                <a:effectLst/>
                <a:uLnTx/>
                <a:uFillTx/>
                <a:latin typeface="Calibri" panose="020F0502020204030204"/>
                <a:ea typeface="+mn-ea"/>
                <a:cs typeface="+mn-cs"/>
              </a:rPr>
              <a:t>professional</a:t>
            </a:r>
            <a:r>
              <a:rPr kumimoji="0" lang="fi-FI" sz="2133"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rPr>
              <a:t> </a:t>
            </a:r>
            <a:r>
              <a:rPr kumimoji="0" lang="fi-FI" sz="2133" b="1" i="0" u="none" strike="noStrike" kern="1200" cap="none" spc="0" normalizeH="0" baseline="0" noProof="0" dirty="0" err="1">
                <a:ln>
                  <a:noFill/>
                </a:ln>
                <a:solidFill>
                  <a:srgbClr val="002957">
                    <a:lumMod val="90000"/>
                    <a:lumOff val="10000"/>
                  </a:srgbClr>
                </a:solidFill>
                <a:effectLst/>
                <a:uLnTx/>
                <a:uFillTx/>
                <a:latin typeface="Calibri" panose="020F0502020204030204"/>
                <a:ea typeface="+mn-ea"/>
                <a:cs typeface="+mn-cs"/>
              </a:rPr>
              <a:t>practices</a:t>
            </a:r>
            <a:endParaRPr kumimoji="0" lang="fi-FI" sz="2133"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endParaRPr>
          </a:p>
        </p:txBody>
      </p:sp>
      <p:sp>
        <p:nvSpPr>
          <p:cNvPr id="30" name="Right Arrow 29"/>
          <p:cNvSpPr/>
          <p:nvPr/>
        </p:nvSpPr>
        <p:spPr>
          <a:xfrm>
            <a:off x="3019934" y="3676436"/>
            <a:ext cx="356405" cy="30312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ounded Rectangle 27"/>
          <p:cNvSpPr/>
          <p:nvPr/>
        </p:nvSpPr>
        <p:spPr>
          <a:xfrm>
            <a:off x="5384442" y="2366189"/>
            <a:ext cx="1567975" cy="10316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p:cNvSpPr txBox="1"/>
          <p:nvPr/>
        </p:nvSpPr>
        <p:spPr>
          <a:xfrm>
            <a:off x="5420700" y="2414831"/>
            <a:ext cx="1412216" cy="95430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Individual</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group</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level</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practices</a:t>
            </a:r>
            <a:endPar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Rounded Rectangle 35"/>
          <p:cNvSpPr/>
          <p:nvPr/>
        </p:nvSpPr>
        <p:spPr>
          <a:xfrm>
            <a:off x="5405187" y="3479544"/>
            <a:ext cx="1547230" cy="9436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Rounded Rectangle 50"/>
          <p:cNvSpPr/>
          <p:nvPr/>
        </p:nvSpPr>
        <p:spPr>
          <a:xfrm>
            <a:off x="5394267" y="4505116"/>
            <a:ext cx="1559218" cy="9898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TextBox 49"/>
          <p:cNvSpPr txBox="1"/>
          <p:nvPr/>
        </p:nvSpPr>
        <p:spPr>
          <a:xfrm>
            <a:off x="5427292" y="4517848"/>
            <a:ext cx="1526193" cy="95430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Community</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societal</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level</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practices</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7" name="TextBox 36"/>
          <p:cNvSpPr txBox="1"/>
          <p:nvPr/>
        </p:nvSpPr>
        <p:spPr>
          <a:xfrm>
            <a:off x="5384958" y="3628518"/>
            <a:ext cx="1720684" cy="66697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Organisation</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level</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practices</a:t>
            </a:r>
            <a:endPar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Left-Right Arrow 18"/>
          <p:cNvSpPr/>
          <p:nvPr/>
        </p:nvSpPr>
        <p:spPr>
          <a:xfrm>
            <a:off x="7125411" y="3473559"/>
            <a:ext cx="431095" cy="268827"/>
          </a:xfrm>
          <a:prstGeom prst="leftRightArrow">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ight Arrow 52"/>
          <p:cNvSpPr/>
          <p:nvPr/>
        </p:nvSpPr>
        <p:spPr>
          <a:xfrm>
            <a:off x="3016812" y="4741849"/>
            <a:ext cx="2357685" cy="265033"/>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p:cNvSpPr/>
          <p:nvPr/>
        </p:nvSpPr>
        <p:spPr>
          <a:xfrm>
            <a:off x="303285" y="2261819"/>
            <a:ext cx="2659020" cy="34824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43" name="Right Arrow 42"/>
          <p:cNvSpPr/>
          <p:nvPr/>
        </p:nvSpPr>
        <p:spPr>
          <a:xfrm>
            <a:off x="5040862" y="3695087"/>
            <a:ext cx="356405" cy="30312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379183" y="2376862"/>
            <a:ext cx="2693519" cy="707886"/>
          </a:xfrm>
          <a:prstGeom prst="rect">
            <a:avLst/>
          </a:prstGeom>
          <a:noFill/>
          <a:ln>
            <a:no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fi-FI" sz="2000" b="1" i="0" u="none" strike="noStrike" kern="1200" cap="none" spc="0" normalizeH="0" baseline="0" noProof="0" dirty="0" err="1">
                <a:ln>
                  <a:noFill/>
                </a:ln>
                <a:solidFill>
                  <a:prstClr val="black"/>
                </a:solidFill>
                <a:effectLst/>
                <a:uLnTx/>
                <a:uFillTx/>
                <a:latin typeface="Calibri" panose="020F0502020204030204"/>
                <a:ea typeface="+mn-ea"/>
                <a:cs typeface="+mn-cs"/>
              </a:rPr>
              <a:t>Cognitive</a:t>
            </a: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fi-FI" sz="2000" b="1" i="0" u="none" strike="noStrike" kern="1200" cap="none" spc="0" normalizeH="0" baseline="0" noProof="0" dirty="0" err="1">
                <a:ln>
                  <a:noFill/>
                </a:ln>
                <a:solidFill>
                  <a:prstClr val="black"/>
                </a:solidFill>
                <a:effectLst/>
                <a:uLnTx/>
                <a:uFillTx/>
                <a:latin typeface="Calibri" panose="020F0502020204030204"/>
                <a:ea typeface="+mn-ea"/>
                <a:cs typeface="+mn-cs"/>
              </a:rPr>
              <a:t>academic</a:t>
            </a: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2000" b="1" i="0" u="none" strike="noStrike" kern="1200" cap="none" spc="0" normalizeH="0" baseline="0" noProof="0" dirty="0" err="1">
                <a:ln>
                  <a:noFill/>
                </a:ln>
                <a:solidFill>
                  <a:prstClr val="black"/>
                </a:solidFill>
                <a:effectLst/>
                <a:uLnTx/>
                <a:uFillTx/>
                <a:latin typeface="Calibri" panose="020F0502020204030204"/>
                <a:ea typeface="+mn-ea"/>
                <a:cs typeface="+mn-cs"/>
              </a:rPr>
              <a:t>skills</a:t>
            </a:r>
            <a:endPar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358096" y="3115527"/>
            <a:ext cx="2699243" cy="707886"/>
          </a:xfrm>
          <a:prstGeom prst="rect">
            <a:avLst/>
          </a:prstGeom>
          <a:noFill/>
          <a:ln>
            <a:noFill/>
          </a:ln>
        </p:spPr>
        <p:txBody>
          <a:bodyPr wrap="square">
            <a:spAutoFit/>
          </a:bodyPr>
          <a:lstStyle/>
          <a:p>
            <a:pPr marL="107997" marR="0" lvl="0" indent="-107997" algn="l" defTabSz="914377"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2 Knowledge </a:t>
            </a:r>
            <a:r>
              <a:rPr kumimoji="0" lang="fi-FI" sz="2000" b="1" i="0" u="none" strike="noStrike" kern="1200" cap="none" spc="0" normalizeH="0" baseline="0" noProof="0" dirty="0" err="1" smtClean="0">
                <a:ln>
                  <a:noFill/>
                </a:ln>
                <a:solidFill>
                  <a:prstClr val="black"/>
                </a:solidFill>
                <a:effectLst/>
                <a:uLnTx/>
                <a:uFillTx/>
                <a:latin typeface="Calibri" panose="020F0502020204030204"/>
                <a:ea typeface="+mn-ea"/>
                <a:cs typeface="+mn-cs"/>
              </a:rPr>
              <a:t>base</a:t>
            </a:r>
            <a:r>
              <a:rPr kumimoji="0" lang="fi-FI" sz="2000" b="1" i="0" u="none" strike="noStrike" kern="1200" cap="none" spc="0" normalizeH="0" baseline="0" noProof="0" dirty="0" smtClean="0">
                <a:ln>
                  <a:noFill/>
                </a:ln>
                <a:solidFill>
                  <a:prstClr val="black"/>
                </a:solidFill>
                <a:effectLst/>
                <a:uLnTx/>
                <a:uFillTx/>
                <a:latin typeface="Calibri" panose="020F0502020204030204"/>
                <a:ea typeface="+mn-ea"/>
                <a:cs typeface="+mn-cs"/>
              </a:rPr>
              <a:t> of </a:t>
            </a:r>
            <a:r>
              <a:rPr kumimoji="0" lang="fi-FI" sz="20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teaching</a:t>
            </a:r>
            <a:endPar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368223" y="3899774"/>
            <a:ext cx="2704703" cy="400110"/>
          </a:xfrm>
          <a:prstGeom prst="rect">
            <a:avLst/>
          </a:prstGeom>
          <a:noFill/>
          <a:ln>
            <a:noFill/>
          </a:ln>
        </p:spPr>
        <p:txBody>
          <a:bodyPr wrap="square" rtlCol="0">
            <a:spAutoFit/>
          </a:bodyPr>
          <a:lstStyle/>
          <a:p>
            <a:pPr marL="107997" marR="0" lvl="0" indent="-107997" algn="l" defTabSz="914377"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fi-FI" sz="2000" b="1" i="0" u="none" strike="noStrike" kern="1200" cap="none" spc="0" normalizeH="0" baseline="0" noProof="0" dirty="0" err="1">
                <a:ln>
                  <a:noFill/>
                </a:ln>
                <a:solidFill>
                  <a:prstClr val="black"/>
                </a:solidFill>
                <a:effectLst/>
                <a:uLnTx/>
                <a:uFillTx/>
                <a:latin typeface="Calibri" panose="020F0502020204030204"/>
                <a:ea typeface="+mn-ea"/>
                <a:cs typeface="+mn-cs"/>
              </a:rPr>
              <a:t>Social</a:t>
            </a: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2000" b="1" i="0" u="none" strike="noStrike" kern="1200" cap="none" spc="0" normalizeH="0" baseline="0" noProof="0" dirty="0" err="1">
                <a:ln>
                  <a:noFill/>
                </a:ln>
                <a:solidFill>
                  <a:prstClr val="black"/>
                </a:solidFill>
                <a:effectLst/>
                <a:uLnTx/>
                <a:uFillTx/>
                <a:latin typeface="Calibri" panose="020F0502020204030204"/>
                <a:ea typeface="+mn-ea"/>
                <a:cs typeface="+mn-cs"/>
              </a:rPr>
              <a:t>skills</a:t>
            </a:r>
            <a:endPar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xtBox 37"/>
          <p:cNvSpPr txBox="1"/>
          <p:nvPr/>
        </p:nvSpPr>
        <p:spPr>
          <a:xfrm>
            <a:off x="384605" y="4420657"/>
            <a:ext cx="2709783" cy="400110"/>
          </a:xfrm>
          <a:prstGeom prst="rect">
            <a:avLst/>
          </a:prstGeom>
          <a:noFill/>
          <a:ln>
            <a:noFill/>
          </a:ln>
        </p:spPr>
        <p:txBody>
          <a:bodyPr wrap="square" rtlCol="0">
            <a:spAutoFit/>
          </a:bodyPr>
          <a:lstStyle/>
          <a:p>
            <a:pPr marL="107997" marR="0" lvl="0" indent="-107997" algn="l" defTabSz="914377"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4</a:t>
            </a: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Personal </a:t>
            </a:r>
            <a:r>
              <a:rPr kumimoji="0" lang="fi-FI" sz="2000" b="1" i="0" u="none" strike="noStrike" kern="1200" cap="none" spc="0" normalizeH="0" baseline="0" noProof="0" dirty="0" err="1">
                <a:ln>
                  <a:noFill/>
                </a:ln>
                <a:solidFill>
                  <a:prstClr val="black"/>
                </a:solidFill>
                <a:effectLst/>
                <a:uLnTx/>
                <a:uFillTx/>
                <a:latin typeface="Calibri" panose="020F0502020204030204"/>
                <a:ea typeface="+mn-ea"/>
                <a:cs typeface="+mn-cs"/>
              </a:rPr>
              <a:t>skills</a:t>
            </a:r>
            <a:endPar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TextBox 45"/>
          <p:cNvSpPr txBox="1"/>
          <p:nvPr/>
        </p:nvSpPr>
        <p:spPr>
          <a:xfrm>
            <a:off x="389206" y="4870345"/>
            <a:ext cx="2708087" cy="707886"/>
          </a:xfrm>
          <a:prstGeom prst="rect">
            <a:avLst/>
          </a:prstGeom>
          <a:noFill/>
          <a:ln>
            <a:noFill/>
          </a:ln>
        </p:spPr>
        <p:txBody>
          <a:bodyPr wrap="square" rtlCol="0">
            <a:spAutoFit/>
          </a:bodyPr>
          <a:lstStyle/>
          <a:p>
            <a:pPr marL="107997" marR="0" lvl="0" indent="-107997" algn="l" defTabSz="914377"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5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Professional ethics, values, and beliefs</a:t>
            </a: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Tekstiruutu 2"/>
          <p:cNvSpPr txBox="1"/>
          <p:nvPr/>
        </p:nvSpPr>
        <p:spPr>
          <a:xfrm>
            <a:off x="3201685" y="2378795"/>
            <a:ext cx="1755609" cy="646331"/>
          </a:xfrm>
          <a:prstGeom prst="rect">
            <a:avLst/>
          </a:prstGeom>
          <a:noFill/>
        </p:spPr>
        <p:txBody>
          <a:bodyPr wrap="none" rtlCol="0">
            <a:spAutoFit/>
          </a:bodyPr>
          <a:lstStyle/>
          <a:p>
            <a:r>
              <a:rPr lang="fi-FI" dirty="0" err="1" smtClean="0">
                <a:latin typeface="Calibri" panose="020F0502020204030204" pitchFamily="34" charset="0"/>
                <a:cs typeface="Calibri" panose="020F0502020204030204" pitchFamily="34" charset="0"/>
              </a:rPr>
              <a:t>Cognitive</a:t>
            </a:r>
            <a:endParaRPr lang="fi-FI" dirty="0" smtClean="0">
              <a:latin typeface="Calibri" panose="020F0502020204030204" pitchFamily="34" charset="0"/>
              <a:cs typeface="Calibri" panose="020F0502020204030204" pitchFamily="34" charset="0"/>
            </a:endParaRPr>
          </a:p>
          <a:p>
            <a:r>
              <a:rPr lang="fi-FI" dirty="0" err="1" smtClean="0">
                <a:latin typeface="Calibri" panose="020F0502020204030204" pitchFamily="34" charset="0"/>
                <a:cs typeface="Calibri" panose="020F0502020204030204" pitchFamily="34" charset="0"/>
              </a:rPr>
              <a:t>Social-emotional</a:t>
            </a:r>
            <a:endParaRPr lang="fi-FI" dirty="0">
              <a:latin typeface="Calibri" panose="020F0502020204030204" pitchFamily="34" charset="0"/>
              <a:cs typeface="Calibri" panose="020F0502020204030204" pitchFamily="34" charset="0"/>
            </a:endParaRPr>
          </a:p>
        </p:txBody>
      </p:sp>
      <p:sp>
        <p:nvSpPr>
          <p:cNvPr id="6" name="Suorakulmio 5"/>
          <p:cNvSpPr/>
          <p:nvPr/>
        </p:nvSpPr>
        <p:spPr>
          <a:xfrm>
            <a:off x="2962305" y="1010023"/>
            <a:ext cx="2361116" cy="4918894"/>
          </a:xfrm>
          <a:prstGeom prst="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186169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rgbClr val="F1563F"/>
                </a:solidFill>
              </a:rPr>
              <a:t>JYU. </a:t>
            </a:r>
            <a:r>
              <a:rPr lang="fi-FI" b="1" smtClean="0">
                <a:solidFill>
                  <a:prstClr val="white"/>
                </a:solidFill>
              </a:rPr>
              <a:t>Since 1863.</a:t>
            </a:r>
            <a:endParaRPr lang="fi-FI" b="1" dirty="0" smtClean="0">
              <a:solidFill>
                <a:prstClr val="white"/>
              </a:solidFill>
            </a:endParaRPr>
          </a:p>
        </p:txBody>
      </p:sp>
      <p:sp>
        <p:nvSpPr>
          <p:cNvPr id="6" name="Date Placeholder 5"/>
          <p:cNvSpPr>
            <a:spLocks noGrp="1"/>
          </p:cNvSpPr>
          <p:nvPr>
            <p:ph type="dt" sz="half" idx="10"/>
          </p:nvPr>
        </p:nvSpPr>
        <p:spPr/>
        <p:txBody>
          <a:bodyPr/>
          <a:lstStyle/>
          <a:p>
            <a:fld id="{F9D46576-D913-A841-B054-014875DAA31A}" type="datetime1">
              <a:rPr lang="fi-FI" smtClean="0">
                <a:solidFill>
                  <a:prstClr val="white"/>
                </a:solidFill>
              </a:rPr>
              <a:pPr/>
              <a:t>21.8.2018</a:t>
            </a:fld>
            <a:endParaRPr lang="fi-FI" dirty="0">
              <a:solidFill>
                <a:prstClr val="white"/>
              </a:solidFill>
            </a:endParaRPr>
          </a:p>
        </p:txBody>
      </p:sp>
      <p:sp>
        <p:nvSpPr>
          <p:cNvPr id="3" name="Slide Number Placeholder 2"/>
          <p:cNvSpPr>
            <a:spLocks noGrp="1"/>
          </p:cNvSpPr>
          <p:nvPr>
            <p:ph type="sldNum" sz="quarter" idx="4294967295"/>
          </p:nvPr>
        </p:nvSpPr>
        <p:spPr>
          <a:xfrm>
            <a:off x="8689975" y="6592888"/>
            <a:ext cx="454025" cy="180975"/>
          </a:xfrm>
        </p:spPr>
        <p:txBody>
          <a:bodyPr/>
          <a:lstStyle/>
          <a:p>
            <a:fld id="{0FE3988A-0109-0B40-965D-9E0ED41EFEE4}" type="slidenum">
              <a:rPr lang="fi-FI" smtClean="0">
                <a:solidFill>
                  <a:prstClr val="white"/>
                </a:solidFill>
              </a:rPr>
              <a:pPr/>
              <a:t>19</a:t>
            </a:fld>
            <a:endParaRPr lang="fi-FI" dirty="0">
              <a:solidFill>
                <a:prstClr val="white"/>
              </a:solidFill>
            </a:endParaRPr>
          </a:p>
        </p:txBody>
      </p:sp>
      <p:sp>
        <p:nvSpPr>
          <p:cNvPr id="4" name="Otsikko 3"/>
          <p:cNvSpPr>
            <a:spLocks noGrp="1"/>
          </p:cNvSpPr>
          <p:nvPr>
            <p:ph type="title"/>
          </p:nvPr>
        </p:nvSpPr>
        <p:spPr>
          <a:xfrm>
            <a:off x="457200" y="0"/>
            <a:ext cx="7356324" cy="1019912"/>
          </a:xfrm>
        </p:spPr>
        <p:txBody>
          <a:bodyPr>
            <a:normAutofit fontScale="90000"/>
          </a:bodyPr>
          <a:lstStyle/>
          <a:p>
            <a:r>
              <a:rPr lang="fi-FI" dirty="0" err="1"/>
              <a:t>Situation-specific</a:t>
            </a:r>
            <a:r>
              <a:rPr lang="fi-FI" dirty="0"/>
              <a:t> </a:t>
            </a:r>
            <a:r>
              <a:rPr lang="fi-FI" dirty="0" err="1"/>
              <a:t>processing</a:t>
            </a:r>
            <a:r>
              <a:rPr lang="fi-FI" dirty="0"/>
              <a:t> </a:t>
            </a:r>
            <a:r>
              <a:rPr lang="fi-FI" dirty="0" err="1"/>
              <a:t>skills</a:t>
            </a:r>
            <a:endParaRPr lang="fi-FI" dirty="0"/>
          </a:p>
        </p:txBody>
      </p:sp>
      <p:grpSp>
        <p:nvGrpSpPr>
          <p:cNvPr id="14" name="Ryhmä 23"/>
          <p:cNvGrpSpPr/>
          <p:nvPr/>
        </p:nvGrpSpPr>
        <p:grpSpPr>
          <a:xfrm>
            <a:off x="4634270" y="1310696"/>
            <a:ext cx="4334673" cy="5139085"/>
            <a:chOff x="3297768" y="-41585"/>
            <a:chExt cx="5779565" cy="6852114"/>
          </a:xfrm>
          <a:solidFill>
            <a:schemeClr val="accent3">
              <a:lumMod val="20000"/>
              <a:lumOff val="80000"/>
            </a:schemeClr>
          </a:solidFill>
        </p:grpSpPr>
        <p:sp>
          <p:nvSpPr>
            <p:cNvPr id="15" name="Suorakulmio 2"/>
            <p:cNvSpPr/>
            <p:nvPr/>
          </p:nvSpPr>
          <p:spPr>
            <a:xfrm>
              <a:off x="3297768" y="2009237"/>
              <a:ext cx="5779565" cy="216093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0"/>
            <p:cNvSpPr/>
            <p:nvPr/>
          </p:nvSpPr>
          <p:spPr>
            <a:xfrm>
              <a:off x="4243948" y="2174373"/>
              <a:ext cx="4139700" cy="697627"/>
            </a:xfrm>
            <a:prstGeom prst="rect">
              <a:avLst/>
            </a:prstGeom>
            <a:grp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Calibri" panose="020F0502020204030204"/>
                  <a:ea typeface="+mn-ea"/>
                  <a:cs typeface="+mn-cs"/>
                </a:rPr>
                <a:t>Elisabeth van Es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err="1">
                  <a:ln>
                    <a:noFill/>
                  </a:ln>
                  <a:solidFill>
                    <a:prstClr val="black"/>
                  </a:solidFill>
                  <a:effectLst/>
                  <a:uLnTx/>
                  <a:uFillTx/>
                  <a:latin typeface="Calibri" panose="020F0502020204030204"/>
                  <a:ea typeface="+mn-ea"/>
                  <a:cs typeface="+mn-cs"/>
                </a:rPr>
                <a:t>University</a:t>
              </a: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 of </a:t>
              </a:r>
              <a:r>
                <a:rPr kumimoji="0" lang="fi-FI" sz="1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California</a:t>
              </a:r>
              <a:r>
                <a:rPr kumimoji="0" lang="fi-FI" sz="1400" b="0" i="0" u="none" strike="noStrike" kern="1200" cap="none" spc="0" normalizeH="0" baseline="0" noProof="0" dirty="0" smtClean="0">
                  <a:ln>
                    <a:noFill/>
                  </a:ln>
                  <a:solidFill>
                    <a:prstClr val="black"/>
                  </a:solidFill>
                  <a:effectLst/>
                  <a:uLnTx/>
                  <a:uFillTx/>
                  <a:latin typeface="Calibri" panose="020F0502020204030204"/>
                  <a:ea typeface="+mn-ea"/>
                  <a:cs typeface="+mn-cs"/>
                </a:rPr>
                <a:t>, USA</a:t>
              </a:r>
              <a:endPar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kstiruutu 10"/>
            <p:cNvSpPr txBox="1"/>
            <p:nvPr/>
          </p:nvSpPr>
          <p:spPr>
            <a:xfrm>
              <a:off x="3346409" y="2886949"/>
              <a:ext cx="5617808" cy="1231107"/>
            </a:xfrm>
            <a:prstGeom prst="rect">
              <a:avLst/>
            </a:prstGeom>
            <a:grp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rPr>
                <a:t>Professional vision is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ability to notice and interpret relevant features of classroom situations</a:t>
              </a:r>
              <a:endPar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Suorakulmio 18"/>
            <p:cNvSpPr/>
            <p:nvPr/>
          </p:nvSpPr>
          <p:spPr>
            <a:xfrm>
              <a:off x="3297768" y="4260099"/>
              <a:ext cx="5779565" cy="255043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3"/>
            <p:cNvPicPr>
              <a:picLocks noChangeAspect="1"/>
            </p:cNvPicPr>
            <p:nvPr/>
          </p:nvPicPr>
          <p:blipFill>
            <a:blip r:embed="rId2"/>
            <a:stretch>
              <a:fillRect/>
            </a:stretch>
          </p:blipFill>
          <p:spPr>
            <a:xfrm>
              <a:off x="3407369" y="4362823"/>
              <a:ext cx="788615" cy="940353"/>
            </a:xfrm>
            <a:prstGeom prst="rect">
              <a:avLst/>
            </a:prstGeom>
            <a:grpFill/>
          </p:spPr>
        </p:pic>
        <p:sp>
          <p:nvSpPr>
            <p:cNvPr id="22" name="Rectangle 14"/>
            <p:cNvSpPr/>
            <p:nvPr/>
          </p:nvSpPr>
          <p:spPr>
            <a:xfrm>
              <a:off x="4203745" y="4430233"/>
              <a:ext cx="4760471" cy="697627"/>
            </a:xfrm>
            <a:prstGeom prst="rect">
              <a:avLst/>
            </a:prstGeom>
            <a:grp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Richard J. </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Shavelson</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4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Stanford University,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USA</a:t>
              </a:r>
              <a:endPar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kstiruutu 17"/>
            <p:cNvSpPr txBox="1"/>
            <p:nvPr/>
          </p:nvSpPr>
          <p:spPr>
            <a:xfrm>
              <a:off x="3353755" y="5206821"/>
              <a:ext cx="5659229" cy="1518364"/>
            </a:xfrm>
            <a:prstGeom prst="rect">
              <a:avLst/>
            </a:prstGeom>
            <a:grp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Calibri" panose="020F0502020204030204"/>
                  <a:ea typeface="+mn-ea"/>
                  <a:cs typeface="+mn-cs"/>
                </a:rPr>
                <a:t>Any teaching act is the result of a decision - sometimes conscious but more often not - that the teacher makes after the complex cognitive processing of available </a:t>
              </a:r>
              <a:r>
                <a:rPr kumimoji="0" lang="en-US" sz="1700" b="1" i="0" u="none" strike="noStrike" kern="1200" cap="none" spc="0" normalizeH="0" baseline="0" noProof="0" dirty="0" smtClean="0">
                  <a:ln>
                    <a:noFill/>
                  </a:ln>
                  <a:solidFill>
                    <a:prstClr val="black"/>
                  </a:solidFill>
                  <a:effectLst/>
                  <a:uLnTx/>
                  <a:uFillTx/>
                  <a:latin typeface="Calibri" panose="020F0502020204030204"/>
                  <a:ea typeface="+mn-ea"/>
                  <a:cs typeface="+mn-cs"/>
                </a:rPr>
                <a:t>information</a:t>
              </a:r>
              <a:endParaRPr kumimoji="0" lang="fi-FI"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4" name="Kuva 23"/>
            <p:cNvPicPr>
              <a:picLocks noChangeAspect="1"/>
            </p:cNvPicPr>
            <p:nvPr/>
          </p:nvPicPr>
          <p:blipFill rotWithShape="1">
            <a:blip r:embed="rId3"/>
            <a:srcRect b="15644"/>
            <a:stretch/>
          </p:blipFill>
          <p:spPr>
            <a:xfrm>
              <a:off x="3429352" y="2072762"/>
              <a:ext cx="814599" cy="860581"/>
            </a:xfrm>
            <a:prstGeom prst="rect">
              <a:avLst/>
            </a:prstGeom>
            <a:grpFill/>
          </p:spPr>
        </p:pic>
        <p:sp>
          <p:nvSpPr>
            <p:cNvPr id="25" name="Suorakulmio 19"/>
            <p:cNvSpPr/>
            <p:nvPr/>
          </p:nvSpPr>
          <p:spPr>
            <a:xfrm>
              <a:off x="3300085" y="-41585"/>
              <a:ext cx="5777248" cy="192963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kstiruutu 25"/>
            <p:cNvSpPr txBox="1"/>
            <p:nvPr/>
          </p:nvSpPr>
          <p:spPr>
            <a:xfrm>
              <a:off x="3346409" y="611594"/>
              <a:ext cx="5584851" cy="1231107"/>
            </a:xfrm>
            <a:prstGeom prst="rect">
              <a:avLst/>
            </a:prstGeom>
            <a:grp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Expert teachers process visual information faster and </a:t>
              </a:r>
              <a:r>
                <a:rPr kumimoji="0" lang="fi-FI" sz="1800" b="1" i="0" u="none" strike="noStrike" kern="1200" cap="none" spc="0" normalizeH="0" baseline="0" noProof="0" dirty="0" err="1">
                  <a:ln>
                    <a:noFill/>
                  </a:ln>
                  <a:solidFill>
                    <a:prstClr val="black"/>
                  </a:solidFill>
                  <a:effectLst/>
                  <a:uLnTx/>
                  <a:uFillTx/>
                  <a:latin typeface="Calibri" panose="020F0502020204030204"/>
                  <a:ea typeface="+mn-ea"/>
                  <a:cs typeface="+mn-cs"/>
                </a:rPr>
                <a:t>distribute</a:t>
              </a:r>
              <a:r>
                <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00" b="1" i="0" u="none" strike="noStrike" kern="1200" cap="none" spc="0" normalizeH="0" baseline="0" noProof="0" dirty="0" err="1">
                  <a:ln>
                    <a:noFill/>
                  </a:ln>
                  <a:solidFill>
                    <a:prstClr val="black"/>
                  </a:solidFill>
                  <a:effectLst/>
                  <a:uLnTx/>
                  <a:uFillTx/>
                  <a:latin typeface="Calibri" panose="020F0502020204030204"/>
                  <a:ea typeface="+mn-ea"/>
                  <a:cs typeface="+mn-cs"/>
                </a:rPr>
                <a:t>their</a:t>
              </a:r>
              <a:r>
                <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00" b="1" i="0" u="none" strike="noStrike" kern="1200" cap="none" spc="0" normalizeH="0" baseline="0" noProof="0" dirty="0" err="1">
                  <a:ln>
                    <a:noFill/>
                  </a:ln>
                  <a:solidFill>
                    <a:prstClr val="black"/>
                  </a:solidFill>
                  <a:effectLst/>
                  <a:uLnTx/>
                  <a:uFillTx/>
                  <a:latin typeface="Calibri" panose="020F0502020204030204"/>
                  <a:ea typeface="+mn-ea"/>
                  <a:cs typeface="+mn-cs"/>
                </a:rPr>
                <a:t>visual</a:t>
              </a:r>
              <a:r>
                <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00" b="1" i="0" u="none" strike="noStrike" kern="1200" cap="none" spc="0" normalizeH="0" baseline="0" noProof="0" dirty="0" err="1">
                  <a:ln>
                    <a:noFill/>
                  </a:ln>
                  <a:solidFill>
                    <a:prstClr val="black"/>
                  </a:solidFill>
                  <a:effectLst/>
                  <a:uLnTx/>
                  <a:uFillTx/>
                  <a:latin typeface="Calibri" panose="020F0502020204030204"/>
                  <a:ea typeface="+mn-ea"/>
                  <a:cs typeface="+mn-cs"/>
                </a:rPr>
                <a:t>attention</a:t>
              </a:r>
              <a:r>
                <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00" b="1" i="0" u="none" strike="noStrike" kern="1200" cap="none" spc="0" normalizeH="0" baseline="0" noProof="0" dirty="0" err="1">
                  <a:ln>
                    <a:noFill/>
                  </a:ln>
                  <a:solidFill>
                    <a:prstClr val="black"/>
                  </a:solidFill>
                  <a:effectLst/>
                  <a:uLnTx/>
                  <a:uFillTx/>
                  <a:latin typeface="Calibri" panose="020F0502020204030204"/>
                  <a:ea typeface="+mn-ea"/>
                  <a:cs typeface="+mn-cs"/>
                </a:rPr>
                <a:t>more</a:t>
              </a:r>
              <a:r>
                <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00" b="1" i="0" u="none" strike="noStrike" kern="1200" cap="none" spc="0" normalizeH="0" baseline="0" noProof="0" dirty="0" err="1">
                  <a:ln>
                    <a:noFill/>
                  </a:ln>
                  <a:solidFill>
                    <a:prstClr val="black"/>
                  </a:solidFill>
                  <a:effectLst/>
                  <a:uLnTx/>
                  <a:uFillTx/>
                  <a:latin typeface="Calibri" panose="020F0502020204030204"/>
                  <a:ea typeface="+mn-ea"/>
                  <a:cs typeface="+mn-cs"/>
                </a:rPr>
                <a:t>evenly</a:t>
              </a:r>
              <a:r>
                <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00" b="1" i="0" u="none" strike="noStrike" kern="1200" cap="none" spc="0" normalizeH="0" baseline="0" noProof="0" dirty="0" err="1">
                  <a:ln>
                    <a:noFill/>
                  </a:ln>
                  <a:solidFill>
                    <a:prstClr val="black"/>
                  </a:solidFill>
                  <a:effectLst/>
                  <a:uLnTx/>
                  <a:uFillTx/>
                  <a:latin typeface="Calibri" panose="020F0502020204030204"/>
                  <a:ea typeface="+mn-ea"/>
                  <a:cs typeface="+mn-cs"/>
                </a:rPr>
                <a:t>than</a:t>
              </a:r>
              <a:r>
                <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00" b="1" i="0" u="none" strike="noStrike" kern="1200" cap="none" spc="0" normalizeH="0" baseline="0" noProof="0" dirty="0" err="1">
                  <a:ln>
                    <a:noFill/>
                  </a:ln>
                  <a:solidFill>
                    <a:prstClr val="black"/>
                  </a:solidFill>
                  <a:effectLst/>
                  <a:uLnTx/>
                  <a:uFillTx/>
                  <a:latin typeface="Calibri" panose="020F0502020204030204"/>
                  <a:ea typeface="+mn-ea"/>
                  <a:cs typeface="+mn-cs"/>
                </a:rPr>
                <a:t>novices</a:t>
              </a:r>
              <a:endPar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Kuva 21"/>
            <p:cNvPicPr>
              <a:picLocks noChangeAspect="1"/>
            </p:cNvPicPr>
            <p:nvPr/>
          </p:nvPicPr>
          <p:blipFill>
            <a:blip r:embed="rId4"/>
            <a:stretch>
              <a:fillRect/>
            </a:stretch>
          </p:blipFill>
          <p:spPr>
            <a:xfrm>
              <a:off x="3407369" y="27708"/>
              <a:ext cx="669383" cy="669383"/>
            </a:xfrm>
            <a:prstGeom prst="rect">
              <a:avLst/>
            </a:prstGeom>
            <a:grpFill/>
          </p:spPr>
        </p:pic>
        <p:sp>
          <p:nvSpPr>
            <p:cNvPr id="28" name="Tekstiruutu 22"/>
            <p:cNvSpPr txBox="1"/>
            <p:nvPr/>
          </p:nvSpPr>
          <p:spPr>
            <a:xfrm>
              <a:off x="4076749" y="-9966"/>
              <a:ext cx="4734119" cy="697627"/>
            </a:xfrm>
            <a:prstGeom prst="rect">
              <a:avLst/>
            </a:prstGeom>
            <a:grp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rPr>
                <a:t>Niek van den Bogert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Fontys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University of Applied Science, NL</a:t>
              </a:r>
              <a:endPar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9" name="TextBox 22"/>
          <p:cNvSpPr txBox="1"/>
          <p:nvPr/>
        </p:nvSpPr>
        <p:spPr>
          <a:xfrm>
            <a:off x="1070424" y="1434144"/>
            <a:ext cx="3563846" cy="120032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b="1" i="1" u="none" strike="noStrike" kern="1200" cap="none" spc="0" normalizeH="0" baseline="0" noProof="0" dirty="0" err="1" smtClean="0">
                <a:ln>
                  <a:noFill/>
                </a:ln>
                <a:solidFill>
                  <a:srgbClr val="F1563F">
                    <a:lumMod val="75000"/>
                  </a:srgbClr>
                </a:solidFill>
                <a:effectLst/>
                <a:uLnTx/>
                <a:uFillTx/>
                <a:latin typeface="Calibri" panose="020F0502020204030204" pitchFamily="34" charset="0"/>
                <a:cs typeface="Calibri" panose="020F0502020204030204" pitchFamily="34" charset="0"/>
              </a:rPr>
              <a:t>Perception</a:t>
            </a:r>
            <a:r>
              <a:rPr kumimoji="0" lang="fi-FI" b="1" i="1" u="none" strike="noStrike" kern="1200" cap="none" spc="0" normalizeH="0" baseline="0" noProof="0" dirty="0" smtClean="0">
                <a:ln>
                  <a:noFill/>
                </a:ln>
                <a:solidFill>
                  <a:srgbClr val="F1563F">
                    <a:lumMod val="75000"/>
                  </a:srgbClr>
                </a:solidFill>
                <a:effectLst/>
                <a:uLnTx/>
                <a:uFillTx/>
                <a:latin typeface="Calibri" panose="020F0502020204030204" pitchFamily="34" charset="0"/>
                <a:cs typeface="Calibri" panose="020F0502020204030204" pitchFamily="34" charset="0"/>
              </a:rPr>
              <a:t>, </a:t>
            </a:r>
            <a:r>
              <a:rPr kumimoji="0" lang="fi-FI" b="1" i="1" u="none" strike="noStrike" kern="1200" cap="none" spc="0" normalizeH="0" baseline="0" noProof="0" dirty="0" err="1" smtClean="0">
                <a:ln>
                  <a:noFill/>
                </a:ln>
                <a:solidFill>
                  <a:srgbClr val="F1563F">
                    <a:lumMod val="75000"/>
                  </a:srgbClr>
                </a:solidFill>
                <a:effectLst/>
                <a:uLnTx/>
                <a:uFillTx/>
                <a:latin typeface="Calibri" panose="020F0502020204030204" pitchFamily="34" charset="0"/>
                <a:cs typeface="Calibri" panose="020F0502020204030204" pitchFamily="34" charset="0"/>
              </a:rPr>
              <a:t>noticing</a:t>
            </a:r>
            <a:endParaRPr kumimoji="0" lang="fi-FI" b="1" i="1" u="none" strike="noStrike" kern="1200" cap="none" spc="0" normalizeH="0" baseline="0" noProof="0" dirty="0" smtClean="0">
              <a:ln>
                <a:noFill/>
              </a:ln>
              <a:solidFill>
                <a:srgbClr val="F1563F">
                  <a:lumMod val="75000"/>
                </a:srgbClr>
              </a:solidFill>
              <a:effectLst/>
              <a:uLnTx/>
              <a:uFillTx/>
              <a:latin typeface="Calibri" panose="020F0502020204030204" pitchFamily="34" charset="0"/>
              <a:cs typeface="Calibri" panose="020F0502020204030204" pitchFamily="34" charset="0"/>
            </a:endParaRPr>
          </a:p>
          <a:p>
            <a:pPr lvl="0" algn="r">
              <a:defRPr/>
            </a:pPr>
            <a:r>
              <a:rPr lang="en-US" b="1" i="1" dirty="0">
                <a:solidFill>
                  <a:srgbClr val="F1563F">
                    <a:lumMod val="75000"/>
                  </a:srgbClr>
                </a:solidFill>
                <a:latin typeface="Calibri" panose="020F0502020204030204" pitchFamily="34" charset="0"/>
                <a:cs typeface="Calibri" panose="020F0502020204030204" pitchFamily="34" charset="0"/>
              </a:rPr>
              <a:t>Noticing</a:t>
            </a:r>
          </a:p>
          <a:p>
            <a:pPr lvl="0" algn="r">
              <a:defRPr/>
            </a:pPr>
            <a:r>
              <a:rPr lang="en-US" b="1" i="1" dirty="0">
                <a:solidFill>
                  <a:srgbClr val="F1563F">
                    <a:lumMod val="75000"/>
                  </a:srgbClr>
                </a:solidFill>
                <a:latin typeface="Calibri" panose="020F0502020204030204" pitchFamily="34" charset="0"/>
                <a:cs typeface="Calibri" panose="020F0502020204030204" pitchFamily="34" charset="0"/>
              </a:rPr>
              <a:t>Becoming aware</a:t>
            </a:r>
          </a:p>
          <a:p>
            <a:pPr lvl="0" algn="r">
              <a:defRPr/>
            </a:pPr>
            <a:r>
              <a:rPr lang="en-US" b="1" i="1" dirty="0">
                <a:solidFill>
                  <a:srgbClr val="F1563F">
                    <a:lumMod val="75000"/>
                  </a:srgbClr>
                </a:solidFill>
                <a:latin typeface="Calibri" panose="020F0502020204030204" pitchFamily="34" charset="0"/>
                <a:cs typeface="Calibri" panose="020F0502020204030204" pitchFamily="34" charset="0"/>
              </a:rPr>
              <a:t>Selectively </a:t>
            </a:r>
            <a:r>
              <a:rPr lang="en-US" b="1" i="1" dirty="0" smtClean="0">
                <a:solidFill>
                  <a:srgbClr val="F1563F">
                    <a:lumMod val="75000"/>
                  </a:srgbClr>
                </a:solidFill>
                <a:latin typeface="Calibri" panose="020F0502020204030204" pitchFamily="34" charset="0"/>
                <a:cs typeface="Calibri" panose="020F0502020204030204" pitchFamily="34" charset="0"/>
              </a:rPr>
              <a:t>attending</a:t>
            </a:r>
            <a:endParaRPr kumimoji="0" lang="fi-FI" sz="3200" b="1" i="1" u="none" strike="noStrike" kern="1200" cap="none" spc="0" normalizeH="0" baseline="0" noProof="0" dirty="0">
              <a:ln>
                <a:noFill/>
              </a:ln>
              <a:solidFill>
                <a:srgbClr val="F1563F">
                  <a:lumMod val="75000"/>
                </a:srgbClr>
              </a:solidFill>
              <a:effectLst/>
              <a:uLnTx/>
              <a:uFillTx/>
              <a:latin typeface="Calibri" panose="020F0502020204030204" pitchFamily="34" charset="0"/>
              <a:ea typeface="+mn-ea"/>
              <a:cs typeface="Calibri" panose="020F0502020204030204" pitchFamily="34" charset="0"/>
            </a:endParaRPr>
          </a:p>
        </p:txBody>
      </p:sp>
      <p:sp>
        <p:nvSpPr>
          <p:cNvPr id="31" name="TextBox 23"/>
          <p:cNvSpPr txBox="1"/>
          <p:nvPr/>
        </p:nvSpPr>
        <p:spPr>
          <a:xfrm>
            <a:off x="1995490" y="3297451"/>
            <a:ext cx="2589436" cy="64633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b="1" i="1" u="none" strike="noStrike" kern="1200" cap="none" spc="0" normalizeH="0" baseline="0" noProof="0" dirty="0" err="1" smtClean="0">
                <a:ln>
                  <a:noFill/>
                </a:ln>
                <a:solidFill>
                  <a:srgbClr val="F1563F">
                    <a:lumMod val="75000"/>
                  </a:srgbClr>
                </a:solidFill>
                <a:effectLst/>
                <a:uLnTx/>
                <a:uFillTx/>
                <a:latin typeface="Calibri" panose="020F0502020204030204" pitchFamily="34" charset="0"/>
                <a:cs typeface="Calibri" panose="020F0502020204030204" pitchFamily="34" charset="0"/>
              </a:rPr>
              <a:t>Interpretation</a:t>
            </a:r>
            <a:endParaRPr kumimoji="0" lang="fi-FI" b="1" i="1" u="none" strike="noStrike" kern="1200" cap="none" spc="0" normalizeH="0" baseline="0" noProof="0" dirty="0" smtClean="0">
              <a:ln>
                <a:noFill/>
              </a:ln>
              <a:solidFill>
                <a:srgbClr val="F1563F">
                  <a:lumMod val="75000"/>
                </a:srgbClr>
              </a:solidFill>
              <a:effectLst/>
              <a:uLnTx/>
              <a:uFillTx/>
              <a:latin typeface="Calibri" panose="020F0502020204030204" pitchFamily="34" charset="0"/>
              <a:cs typeface="Calibri" panose="020F050202020403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fi-FI" b="1" i="1" dirty="0" err="1" smtClean="0">
                <a:solidFill>
                  <a:srgbClr val="F1563F">
                    <a:lumMod val="75000"/>
                  </a:srgbClr>
                </a:solidFill>
                <a:latin typeface="Calibri" panose="020F0502020204030204" pitchFamily="34" charset="0"/>
                <a:cs typeface="Calibri" panose="020F0502020204030204" pitchFamily="34" charset="0"/>
              </a:rPr>
              <a:t>Making</a:t>
            </a:r>
            <a:r>
              <a:rPr lang="fi-FI" b="1" i="1" dirty="0" smtClean="0">
                <a:solidFill>
                  <a:srgbClr val="F1563F">
                    <a:lumMod val="75000"/>
                  </a:srgbClr>
                </a:solidFill>
                <a:latin typeface="Calibri" panose="020F0502020204030204" pitchFamily="34" charset="0"/>
                <a:cs typeface="Calibri" panose="020F0502020204030204" pitchFamily="34" charset="0"/>
              </a:rPr>
              <a:t> </a:t>
            </a:r>
            <a:r>
              <a:rPr lang="fi-FI" b="1" i="1" dirty="0" err="1" smtClean="0">
                <a:solidFill>
                  <a:srgbClr val="F1563F">
                    <a:lumMod val="75000"/>
                  </a:srgbClr>
                </a:solidFill>
                <a:latin typeface="Calibri" panose="020F0502020204030204" pitchFamily="34" charset="0"/>
                <a:cs typeface="Calibri" panose="020F0502020204030204" pitchFamily="34" charset="0"/>
              </a:rPr>
              <a:t>sense</a:t>
            </a:r>
            <a:endParaRPr kumimoji="0" lang="fi-FI" b="1" i="1" u="none" strike="noStrike" kern="1200" cap="none" spc="0" normalizeH="0" baseline="0" noProof="0" dirty="0">
              <a:ln>
                <a:noFill/>
              </a:ln>
              <a:solidFill>
                <a:srgbClr val="F1563F">
                  <a:lumMod val="75000"/>
                </a:srgbClr>
              </a:solidFill>
              <a:effectLst/>
              <a:uLnTx/>
              <a:uFillTx/>
              <a:latin typeface="Calibri" panose="020F0502020204030204" pitchFamily="34" charset="0"/>
              <a:cs typeface="Calibri" panose="020F0502020204030204" pitchFamily="34" charset="0"/>
            </a:endParaRPr>
          </a:p>
        </p:txBody>
      </p:sp>
      <p:sp>
        <p:nvSpPr>
          <p:cNvPr id="32" name="TextBox 24"/>
          <p:cNvSpPr txBox="1"/>
          <p:nvPr/>
        </p:nvSpPr>
        <p:spPr>
          <a:xfrm>
            <a:off x="1582824" y="4972819"/>
            <a:ext cx="3010346" cy="923330"/>
          </a:xfrm>
          <a:prstGeom prst="rect">
            <a:avLst/>
          </a:prstGeom>
          <a:noFill/>
        </p:spPr>
        <p:txBody>
          <a:bodyPr wrap="square" rtlCol="0">
            <a:spAutoFit/>
          </a:bodyPr>
          <a:lstStyle/>
          <a:p>
            <a:pPr lvl="0" algn="r">
              <a:defRPr/>
            </a:pPr>
            <a:r>
              <a:rPr lang="en-US" b="1" i="1" dirty="0" smtClean="0">
                <a:solidFill>
                  <a:srgbClr val="F1563F">
                    <a:lumMod val="75000"/>
                  </a:srgbClr>
                </a:solidFill>
                <a:latin typeface="Calibri" panose="020F0502020204030204" pitchFamily="34" charset="0"/>
                <a:cs typeface="Calibri" panose="020F0502020204030204" pitchFamily="34" charset="0"/>
              </a:rPr>
              <a:t>Decision </a:t>
            </a:r>
            <a:r>
              <a:rPr lang="en-US" b="1" i="1" dirty="0">
                <a:solidFill>
                  <a:srgbClr val="F1563F">
                    <a:lumMod val="75000"/>
                  </a:srgbClr>
                </a:solidFill>
                <a:latin typeface="Calibri" panose="020F0502020204030204" pitchFamily="34" charset="0"/>
                <a:cs typeface="Calibri" panose="020F0502020204030204" pitchFamily="34" charset="0"/>
              </a:rPr>
              <a:t>making</a:t>
            </a:r>
          </a:p>
          <a:p>
            <a:pPr lvl="0" algn="r">
              <a:defRPr/>
            </a:pPr>
            <a:r>
              <a:rPr lang="en-US" b="1" i="1" dirty="0">
                <a:solidFill>
                  <a:srgbClr val="F1563F">
                    <a:lumMod val="75000"/>
                  </a:srgbClr>
                </a:solidFill>
                <a:latin typeface="Calibri" panose="020F0502020204030204" pitchFamily="34" charset="0"/>
                <a:cs typeface="Calibri" panose="020F0502020204030204" pitchFamily="34" charset="0"/>
              </a:rPr>
              <a:t>Instructional responding</a:t>
            </a:r>
          </a:p>
          <a:p>
            <a:pPr lvl="0" algn="r">
              <a:defRPr/>
            </a:pPr>
            <a:r>
              <a:rPr lang="en-US" b="1" i="1" dirty="0" smtClean="0">
                <a:solidFill>
                  <a:srgbClr val="F1563F">
                    <a:lumMod val="75000"/>
                  </a:srgbClr>
                </a:solidFill>
                <a:latin typeface="Calibri" panose="020F0502020204030204" pitchFamily="34" charset="0"/>
                <a:cs typeface="Calibri" panose="020F0502020204030204" pitchFamily="34" charset="0"/>
              </a:rPr>
              <a:t>Reflection-in-action</a:t>
            </a:r>
            <a:endParaRPr kumimoji="0" lang="fi-FI" b="1" i="1" u="none" strike="noStrike" kern="1200" cap="none" spc="0" normalizeH="0" baseline="0" noProof="0" dirty="0">
              <a:ln>
                <a:noFill/>
              </a:ln>
              <a:solidFill>
                <a:srgbClr val="F1563F">
                  <a:lumMod val="75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1893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59984" y="391694"/>
            <a:ext cx="7281792" cy="662848"/>
          </a:xfrm>
        </p:spPr>
        <p:txBody>
          <a:bodyPr>
            <a:normAutofit fontScale="90000"/>
          </a:bodyPr>
          <a:lstStyle/>
          <a:p>
            <a:r>
              <a:rPr lang="fi-FI" sz="2667" dirty="0" smtClean="0">
                <a:solidFill>
                  <a:schemeClr val="tx1"/>
                </a:solidFill>
              </a:rPr>
              <a:t>Yhteishaku KK + KM, kaksivaiheinen opiskelijavalinta (</a:t>
            </a:r>
            <a:r>
              <a:rPr lang="fi-FI" sz="2667" dirty="0">
                <a:solidFill>
                  <a:schemeClr val="tx1"/>
                </a:solidFill>
              </a:rPr>
              <a:t>LO, EP, LTO)</a:t>
            </a:r>
          </a:p>
        </p:txBody>
      </p:sp>
      <p:grpSp>
        <p:nvGrpSpPr>
          <p:cNvPr id="11" name="Group 10"/>
          <p:cNvGrpSpPr/>
          <p:nvPr/>
        </p:nvGrpSpPr>
        <p:grpSpPr>
          <a:xfrm>
            <a:off x="105216" y="1408200"/>
            <a:ext cx="8855904" cy="3696411"/>
            <a:chOff x="181006" y="1059656"/>
            <a:chExt cx="6641928" cy="2772308"/>
          </a:xfrm>
        </p:grpSpPr>
        <p:graphicFrame>
          <p:nvGraphicFramePr>
            <p:cNvPr id="3" name="Kaaviokuva 2"/>
            <p:cNvGraphicFramePr/>
            <p:nvPr>
              <p:extLst>
                <p:ext uri="{D42A27DB-BD31-4B8C-83A1-F6EECF244321}">
                  <p14:modId xmlns:p14="http://schemas.microsoft.com/office/powerpoint/2010/main" val="3313929874"/>
                </p:ext>
              </p:extLst>
            </p:nvPr>
          </p:nvGraphicFramePr>
          <p:xfrm>
            <a:off x="181006" y="1059656"/>
            <a:ext cx="5184576" cy="2772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yöristetty suorakulmio 4"/>
            <p:cNvSpPr/>
            <p:nvPr/>
          </p:nvSpPr>
          <p:spPr>
            <a:xfrm>
              <a:off x="5500216" y="1930603"/>
              <a:ext cx="1322718" cy="1050329"/>
            </a:xfrm>
            <a:prstGeom prst="roundRect">
              <a:avLst/>
            </a:prstGeom>
            <a:ln>
              <a:noFill/>
            </a:ln>
            <a:effectLst>
              <a:outerShdw blurRad="149987" dist="250190" dir="8460000" algn="ctr">
                <a:srgbClr val="000000">
                  <a:alpha val="28000"/>
                </a:srgbClr>
              </a:outerShdw>
              <a:softEdge rad="63500"/>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rtlCol="0" anchor="ctr"/>
            <a:lstStyle/>
            <a:p>
              <a:pPr algn="ctr" defTabSz="914377" fontAlgn="base">
                <a:spcBef>
                  <a:spcPct val="0"/>
                </a:spcBef>
                <a:spcAft>
                  <a:spcPct val="0"/>
                </a:spcAft>
              </a:pPr>
              <a:r>
                <a:rPr lang="fi-FI" dirty="0">
                  <a:solidFill>
                    <a:srgbClr val="000000"/>
                  </a:solidFill>
                  <a:latin typeface="Arial" panose="020B0604020202020204" pitchFamily="34" charset="0"/>
                  <a:cs typeface="Arial" panose="020B0604020202020204" pitchFamily="34" charset="0"/>
                </a:rPr>
                <a:t>Lopullinen valinta</a:t>
              </a:r>
            </a:p>
          </p:txBody>
        </p:sp>
      </p:grpSp>
      <p:sp>
        <p:nvSpPr>
          <p:cNvPr id="9" name="Rectangle 8"/>
          <p:cNvSpPr/>
          <p:nvPr/>
        </p:nvSpPr>
        <p:spPr>
          <a:xfrm>
            <a:off x="151438" y="4581399"/>
            <a:ext cx="4572000" cy="646331"/>
          </a:xfrm>
          <a:prstGeom prst="rect">
            <a:avLst/>
          </a:prstGeom>
        </p:spPr>
        <p:txBody>
          <a:bodyPr>
            <a:spAutoFit/>
          </a:bodyPr>
          <a:lstStyle/>
          <a:p>
            <a:r>
              <a:rPr lang="fi-FI" b="1" dirty="0">
                <a:latin typeface="Arial" panose="020B0604020202020204" pitchFamily="34" charset="0"/>
                <a:cs typeface="Arial" panose="020B0604020202020204" pitchFamily="34" charset="0"/>
              </a:rPr>
              <a:t>OKM-hankkeet opiskelijavalintojen kehittämiseksi</a:t>
            </a:r>
          </a:p>
        </p:txBody>
      </p:sp>
      <p:sp>
        <p:nvSpPr>
          <p:cNvPr id="10" name="Rectangle 9"/>
          <p:cNvSpPr/>
          <p:nvPr/>
        </p:nvSpPr>
        <p:spPr>
          <a:xfrm>
            <a:off x="151438" y="5227730"/>
            <a:ext cx="4572000" cy="1277273"/>
          </a:xfrm>
          <a:prstGeom prst="rect">
            <a:avLst/>
          </a:prstGeom>
        </p:spPr>
        <p:txBody>
          <a:bodyPr>
            <a:spAutoFit/>
          </a:bodyPr>
          <a:lstStyle/>
          <a:p>
            <a:pPr>
              <a:spcBef>
                <a:spcPts val="0"/>
              </a:spcBef>
              <a:spcAft>
                <a:spcPts val="600"/>
              </a:spcAft>
            </a:pPr>
            <a:r>
              <a:rPr lang="fi-FI" dirty="0">
                <a:latin typeface="Arial" panose="020B0604020202020204" pitchFamily="34" charset="0"/>
                <a:cs typeface="Arial" panose="020B0604020202020204" pitchFamily="34" charset="0"/>
              </a:rPr>
              <a:t>Yliopistojen opiskelija-valintojen </a:t>
            </a:r>
            <a:r>
              <a:rPr lang="fi-FI" dirty="0" smtClean="0">
                <a:latin typeface="Arial" panose="020B0604020202020204" pitchFamily="34" charset="0"/>
                <a:cs typeface="Arial" panose="020B0604020202020204" pitchFamily="34" charset="0"/>
              </a:rPr>
              <a:t>uudistamishanke</a:t>
            </a:r>
          </a:p>
          <a:p>
            <a:pPr>
              <a:spcBef>
                <a:spcPts val="0"/>
              </a:spcBef>
              <a:spcAft>
                <a:spcPts val="600"/>
              </a:spcAft>
            </a:pPr>
            <a:r>
              <a:rPr lang="fi-FI" dirty="0" smtClean="0">
                <a:latin typeface="Arial" panose="020B0604020202020204" pitchFamily="34" charset="0"/>
                <a:cs typeface="Arial" panose="020B0604020202020204" pitchFamily="34" charset="0"/>
              </a:rPr>
              <a:t>OVET </a:t>
            </a:r>
            <a:r>
              <a:rPr lang="fi-FI" dirty="0">
                <a:latin typeface="Arial" panose="020B0604020202020204" pitchFamily="34" charset="0"/>
                <a:cs typeface="Arial" panose="020B0604020202020204" pitchFamily="34" charset="0"/>
              </a:rPr>
              <a:t>opettajankoulutuksen valinnat – ennakoivaa tulevaisuustyötä</a:t>
            </a:r>
          </a:p>
        </p:txBody>
      </p:sp>
    </p:spTree>
    <p:extLst>
      <p:ext uri="{BB962C8B-B14F-4D97-AF65-F5344CB8AC3E}">
        <p14:creationId xmlns:p14="http://schemas.microsoft.com/office/powerpoint/2010/main" val="321137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2962305" y="6003415"/>
            <a:ext cx="6284787" cy="7232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err="1">
                <a:ln>
                  <a:noFill/>
                </a:ln>
                <a:solidFill>
                  <a:prstClr val="black"/>
                </a:solidFill>
                <a:effectLst/>
                <a:uLnTx/>
                <a:uFillTx/>
                <a:latin typeface="Calibri" panose="020F0502020204030204"/>
                <a:ea typeface="+mn-ea"/>
                <a:cs typeface="+mn-cs"/>
              </a:rPr>
              <a:t>Adapted</a:t>
            </a:r>
            <a:r>
              <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400" b="1" i="0" u="none" strike="noStrike" kern="1200" cap="none" spc="0" normalizeH="0" baseline="0" noProof="0" dirty="0" err="1">
                <a:ln>
                  <a:noFill/>
                </a:ln>
                <a:solidFill>
                  <a:prstClr val="black"/>
                </a:solidFill>
                <a:effectLst/>
                <a:uLnTx/>
                <a:uFillTx/>
                <a:latin typeface="Calibri" panose="020F0502020204030204"/>
                <a:ea typeface="+mn-ea"/>
                <a:cs typeface="+mn-cs"/>
              </a:rPr>
              <a:t>from</a:t>
            </a:r>
            <a:r>
              <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300" b="0" i="0" u="none" strike="noStrike" kern="1200" cap="none" spc="0" normalizeH="0" baseline="0" noProof="0" dirty="0" err="1">
                <a:ln>
                  <a:noFill/>
                </a:ln>
                <a:solidFill>
                  <a:prstClr val="black"/>
                </a:solidFill>
                <a:effectLst/>
                <a:uLnTx/>
                <a:uFillTx/>
                <a:latin typeface="Calibri" panose="020F0502020204030204"/>
                <a:ea typeface="+mn-ea"/>
                <a:cs typeface="+mn-cs"/>
              </a:rPr>
              <a:t>Blömeke</a:t>
            </a:r>
            <a:r>
              <a:rPr kumimoji="0" lang="fi-FI" sz="1300" b="0" i="0" u="none" strike="noStrike" kern="1200" cap="none" spc="0" normalizeH="0" baseline="0" noProof="0" dirty="0">
                <a:ln>
                  <a:noFill/>
                </a:ln>
                <a:solidFill>
                  <a:prstClr val="black"/>
                </a:solidFill>
                <a:effectLst/>
                <a:uLnTx/>
                <a:uFillTx/>
                <a:latin typeface="Calibri" panose="020F0502020204030204"/>
                <a:ea typeface="+mn-ea"/>
                <a:cs typeface="+mn-cs"/>
              </a:rPr>
              <a:t>, S., Gustafsson, J. E., &amp; </a:t>
            </a:r>
            <a:r>
              <a:rPr kumimoji="0" lang="fi-FI" sz="1300" b="0" i="0" u="none" strike="noStrike" kern="1200" cap="none" spc="0" normalizeH="0" baseline="0" noProof="0" dirty="0" err="1">
                <a:ln>
                  <a:noFill/>
                </a:ln>
                <a:solidFill>
                  <a:prstClr val="black"/>
                </a:solidFill>
                <a:effectLst/>
                <a:uLnTx/>
                <a:uFillTx/>
                <a:latin typeface="Calibri" panose="020F0502020204030204"/>
                <a:ea typeface="+mn-ea"/>
                <a:cs typeface="+mn-cs"/>
              </a:rPr>
              <a:t>Shavelson</a:t>
            </a:r>
            <a:r>
              <a:rPr kumimoji="0" lang="fi-FI" sz="1300" b="0" i="0" u="none" strike="noStrike" kern="1200" cap="none" spc="0" normalizeH="0" baseline="0" noProof="0" dirty="0">
                <a:ln>
                  <a:noFill/>
                </a:ln>
                <a:solidFill>
                  <a:prstClr val="black"/>
                </a:solidFill>
                <a:effectLst/>
                <a:uLnTx/>
                <a:uFillTx/>
                <a:latin typeface="Calibri" panose="020F0502020204030204"/>
                <a:ea typeface="+mn-ea"/>
                <a:cs typeface="+mn-cs"/>
              </a:rPr>
              <a:t>, R. J. (2015). Beyond </a:t>
            </a:r>
            <a:r>
              <a:rPr kumimoji="0" lang="fi-FI" sz="1300" b="0" i="0" u="none" strike="noStrike" kern="1200" cap="none" spc="0" normalizeH="0" baseline="0" noProof="0" dirty="0" err="1">
                <a:ln>
                  <a:noFill/>
                </a:ln>
                <a:solidFill>
                  <a:prstClr val="black"/>
                </a:solidFill>
                <a:effectLst/>
                <a:uLnTx/>
                <a:uFillTx/>
                <a:latin typeface="Calibri" panose="020F0502020204030204"/>
                <a:ea typeface="+mn-ea"/>
                <a:cs typeface="+mn-cs"/>
              </a:rPr>
              <a:t>dichotomies</a:t>
            </a:r>
            <a:r>
              <a:rPr kumimoji="0" lang="fi-FI"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300" b="0" i="0" u="none" strike="noStrike" kern="1200" cap="none" spc="0" normalizeH="0" baseline="0" noProof="0" dirty="0" err="1">
                <a:ln>
                  <a:noFill/>
                </a:ln>
                <a:solidFill>
                  <a:prstClr val="black"/>
                </a:solidFill>
                <a:effectLst/>
                <a:uLnTx/>
                <a:uFillTx/>
                <a:latin typeface="Calibri" panose="020F0502020204030204"/>
                <a:ea typeface="+mn-ea"/>
                <a:cs typeface="+mn-cs"/>
              </a:rPr>
              <a:t>Competence</a:t>
            </a:r>
            <a:r>
              <a:rPr kumimoji="0" lang="fi-FI"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300" b="0" i="0" u="none" strike="noStrike" kern="1200" cap="none" spc="0" normalizeH="0" baseline="0" noProof="0" dirty="0" err="1">
                <a:ln>
                  <a:noFill/>
                </a:ln>
                <a:solidFill>
                  <a:prstClr val="black"/>
                </a:solidFill>
                <a:effectLst/>
                <a:uLnTx/>
                <a:uFillTx/>
                <a:latin typeface="Calibri" panose="020F0502020204030204"/>
                <a:ea typeface="+mn-ea"/>
                <a:cs typeface="+mn-cs"/>
              </a:rPr>
              <a:t>viewed</a:t>
            </a:r>
            <a:r>
              <a:rPr kumimoji="0" lang="fi-FI" sz="1300" b="0" i="0" u="none" strike="noStrike" kern="1200" cap="none" spc="0" normalizeH="0" baseline="0" noProof="0" dirty="0">
                <a:ln>
                  <a:noFill/>
                </a:ln>
                <a:solidFill>
                  <a:prstClr val="black"/>
                </a:solidFill>
                <a:effectLst/>
                <a:uLnTx/>
                <a:uFillTx/>
                <a:latin typeface="Calibri" panose="020F0502020204030204"/>
                <a:ea typeface="+mn-ea"/>
                <a:cs typeface="+mn-cs"/>
              </a:rPr>
              <a:t> as a </a:t>
            </a:r>
            <a:r>
              <a:rPr kumimoji="0" lang="fi-FI" sz="1300" b="0" i="0" u="none" strike="noStrike" kern="1200" cap="none" spc="0" normalizeH="0" baseline="0" noProof="0" dirty="0" err="1">
                <a:ln>
                  <a:noFill/>
                </a:ln>
                <a:solidFill>
                  <a:prstClr val="black"/>
                </a:solidFill>
                <a:effectLst/>
                <a:uLnTx/>
                <a:uFillTx/>
                <a:latin typeface="Calibri" panose="020F0502020204030204"/>
                <a:ea typeface="+mn-ea"/>
                <a:cs typeface="+mn-cs"/>
              </a:rPr>
              <a:t>continuum</a:t>
            </a:r>
            <a:r>
              <a:rPr kumimoji="0" lang="fi-FI"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300" b="0" i="1" u="none" strike="noStrike" kern="1200" cap="none" spc="0" normalizeH="0" baseline="0" noProof="0" dirty="0" err="1">
                <a:ln>
                  <a:noFill/>
                </a:ln>
                <a:solidFill>
                  <a:prstClr val="black"/>
                </a:solidFill>
                <a:effectLst/>
                <a:uLnTx/>
                <a:uFillTx/>
                <a:latin typeface="Calibri" panose="020F0502020204030204"/>
                <a:ea typeface="+mn-ea"/>
                <a:cs typeface="+mn-cs"/>
              </a:rPr>
              <a:t>Zeitschrift</a:t>
            </a:r>
            <a:r>
              <a:rPr kumimoji="0" lang="fi-FI" sz="13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300" b="0" i="1" u="none" strike="noStrike" kern="1200" cap="none" spc="0" normalizeH="0" baseline="0" noProof="0" dirty="0" err="1">
                <a:ln>
                  <a:noFill/>
                </a:ln>
                <a:solidFill>
                  <a:prstClr val="black"/>
                </a:solidFill>
                <a:effectLst/>
                <a:uLnTx/>
                <a:uFillTx/>
                <a:latin typeface="Calibri" panose="020F0502020204030204"/>
                <a:ea typeface="+mn-ea"/>
                <a:cs typeface="+mn-cs"/>
              </a:rPr>
              <a:t>für</a:t>
            </a:r>
            <a:r>
              <a:rPr kumimoji="0" lang="fi-FI" sz="13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300" b="0" i="1" u="none" strike="noStrike" kern="1200" cap="none" spc="0" normalizeH="0" baseline="0" noProof="0" dirty="0" err="1">
                <a:ln>
                  <a:noFill/>
                </a:ln>
                <a:solidFill>
                  <a:prstClr val="black"/>
                </a:solidFill>
                <a:effectLst/>
                <a:uLnTx/>
                <a:uFillTx/>
                <a:latin typeface="Calibri" panose="020F0502020204030204"/>
                <a:ea typeface="+mn-ea"/>
                <a:cs typeface="+mn-cs"/>
              </a:rPr>
              <a:t>Psychologie</a:t>
            </a:r>
            <a:r>
              <a:rPr kumimoji="0" lang="fi-FI" sz="1300" b="0" i="1" u="none" strike="noStrike" kern="1200" cap="none" spc="0" normalizeH="0" baseline="0" noProof="0" dirty="0">
                <a:ln>
                  <a:noFill/>
                </a:ln>
                <a:solidFill>
                  <a:prstClr val="black"/>
                </a:solidFill>
                <a:effectLst/>
                <a:uLnTx/>
                <a:uFillTx/>
                <a:latin typeface="Calibri" panose="020F0502020204030204"/>
                <a:ea typeface="+mn-ea"/>
                <a:cs typeface="+mn-cs"/>
              </a:rPr>
              <a:t>, 223</a:t>
            </a:r>
            <a:r>
              <a:rPr kumimoji="0" lang="fi-FI" sz="1300" b="0" i="0" u="none" strike="noStrike" kern="1200" cap="none" spc="0" normalizeH="0" baseline="0" noProof="0" dirty="0">
                <a:ln>
                  <a:noFill/>
                </a:ln>
                <a:solidFill>
                  <a:prstClr val="black"/>
                </a:solidFill>
                <a:effectLst/>
                <a:uLnTx/>
                <a:uFillTx/>
                <a:latin typeface="Calibri" panose="020F0502020204030204"/>
                <a:ea typeface="+mn-ea"/>
                <a:cs typeface="+mn-cs"/>
              </a:rPr>
              <a:t>(1), 3-13.</a:t>
            </a:r>
            <a:endPar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p:cNvSpPr txBox="1"/>
          <p:nvPr/>
        </p:nvSpPr>
        <p:spPr>
          <a:xfrm>
            <a:off x="-9080" y="3872"/>
            <a:ext cx="7936928" cy="523220"/>
          </a:xfrm>
          <a:prstGeom prst="rect">
            <a:avLst/>
          </a:prstGeom>
          <a:solidFill>
            <a:schemeClr val="accent2">
              <a:lumMod val="10000"/>
              <a:lumOff val="90000"/>
            </a:schemeClr>
          </a:solid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dirty="0" err="1">
                <a:ln>
                  <a:noFill/>
                </a:ln>
                <a:solidFill>
                  <a:srgbClr val="002957">
                    <a:lumMod val="90000"/>
                    <a:lumOff val="10000"/>
                  </a:srgbClr>
                </a:solidFill>
                <a:effectLst/>
                <a:uLnTx/>
                <a:uFillTx/>
                <a:latin typeface="Calibri" panose="020F0502020204030204"/>
                <a:ea typeface="+mn-ea"/>
                <a:cs typeface="+mn-cs"/>
              </a:rPr>
              <a:t>Process</a:t>
            </a:r>
            <a:r>
              <a:rPr kumimoji="0" lang="fi-FI" sz="2800"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rPr>
              <a:t> </a:t>
            </a:r>
            <a:r>
              <a:rPr kumimoji="0" lang="fi-FI" sz="2800" b="1" i="0" u="none" strike="noStrike" kern="1200" cap="none" spc="0" normalizeH="0" baseline="0" noProof="0" dirty="0" err="1">
                <a:ln>
                  <a:noFill/>
                </a:ln>
                <a:solidFill>
                  <a:srgbClr val="002957">
                    <a:lumMod val="90000"/>
                    <a:lumOff val="10000"/>
                  </a:srgbClr>
                </a:solidFill>
                <a:effectLst/>
                <a:uLnTx/>
                <a:uFillTx/>
                <a:latin typeface="Calibri" panose="020F0502020204030204"/>
                <a:ea typeface="+mn-ea"/>
                <a:cs typeface="+mn-cs"/>
              </a:rPr>
              <a:t>model</a:t>
            </a:r>
            <a:r>
              <a:rPr kumimoji="0" lang="fi-FI" sz="2800"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rPr>
              <a:t> of </a:t>
            </a:r>
            <a:r>
              <a:rPr kumimoji="0" lang="fi-FI" sz="2800" b="1" i="0" u="none" strike="noStrike" kern="1200" cap="none" spc="0" normalizeH="0" baseline="0" noProof="0" dirty="0" err="1">
                <a:ln>
                  <a:noFill/>
                </a:ln>
                <a:solidFill>
                  <a:srgbClr val="002957">
                    <a:lumMod val="90000"/>
                    <a:lumOff val="10000"/>
                  </a:srgbClr>
                </a:solidFill>
                <a:effectLst/>
                <a:uLnTx/>
                <a:uFillTx/>
                <a:latin typeface="Calibri" panose="020F0502020204030204"/>
                <a:ea typeface="+mn-ea"/>
                <a:cs typeface="+mn-cs"/>
              </a:rPr>
              <a:t>teacher</a:t>
            </a:r>
            <a:r>
              <a:rPr kumimoji="0" lang="fi-FI" sz="2800"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rPr>
              <a:t> </a:t>
            </a:r>
            <a:r>
              <a:rPr kumimoji="0" lang="fi-FI" sz="2800" b="1" i="0" u="none" strike="noStrike" kern="1200" cap="none" spc="0" normalizeH="0" baseline="0" noProof="0" dirty="0" err="1">
                <a:ln>
                  <a:noFill/>
                </a:ln>
                <a:solidFill>
                  <a:srgbClr val="002957">
                    <a:lumMod val="90000"/>
                    <a:lumOff val="10000"/>
                  </a:srgbClr>
                </a:solidFill>
                <a:effectLst/>
                <a:uLnTx/>
                <a:uFillTx/>
                <a:latin typeface="Calibri" panose="020F0502020204030204"/>
                <a:ea typeface="+mn-ea"/>
                <a:cs typeface="+mn-cs"/>
              </a:rPr>
              <a:t>professional</a:t>
            </a:r>
            <a:r>
              <a:rPr kumimoji="0" lang="fi-FI" sz="2800"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rPr>
              <a:t> </a:t>
            </a:r>
            <a:r>
              <a:rPr kumimoji="0" lang="fi-FI" sz="2800" b="1" i="0" u="none" strike="noStrike" kern="1200" cap="none" spc="0" normalizeH="0" baseline="0" noProof="0" dirty="0" err="1">
                <a:ln>
                  <a:noFill/>
                </a:ln>
                <a:solidFill>
                  <a:srgbClr val="002957">
                    <a:lumMod val="90000"/>
                    <a:lumOff val="10000"/>
                  </a:srgbClr>
                </a:solidFill>
                <a:effectLst/>
                <a:uLnTx/>
                <a:uFillTx/>
                <a:latin typeface="Calibri" panose="020F0502020204030204"/>
                <a:ea typeface="+mn-ea"/>
                <a:cs typeface="+mn-cs"/>
              </a:rPr>
              <a:t>competences</a:t>
            </a:r>
            <a:r>
              <a:rPr kumimoji="0" lang="fi-FI" sz="2800"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rPr>
              <a:t> </a:t>
            </a:r>
          </a:p>
        </p:txBody>
      </p:sp>
      <p:sp>
        <p:nvSpPr>
          <p:cNvPr id="5" name="TextBox 4"/>
          <p:cNvSpPr txBox="1"/>
          <p:nvPr/>
        </p:nvSpPr>
        <p:spPr>
          <a:xfrm>
            <a:off x="0" y="6434477"/>
            <a:ext cx="2841523" cy="461665"/>
          </a:xfrm>
          <a:prstGeom prst="rect">
            <a:avLst/>
          </a:prstGeom>
          <a:solidFill>
            <a:srgbClr val="FFFF00"/>
          </a:solid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prstClr val="black"/>
                </a:solidFill>
                <a:effectLst/>
                <a:uLnTx/>
                <a:uFillTx/>
                <a:latin typeface="Calibri" panose="020F0502020204030204"/>
                <a:ea typeface="+mn-ea"/>
                <a:cs typeface="+mn-cs"/>
              </a:rPr>
              <a:t>Preliminary © OVET</a:t>
            </a:r>
          </a:p>
        </p:txBody>
      </p:sp>
      <p:sp>
        <p:nvSpPr>
          <p:cNvPr id="4" name="Rounded Rectangle 3"/>
          <p:cNvSpPr/>
          <p:nvPr/>
        </p:nvSpPr>
        <p:spPr>
          <a:xfrm>
            <a:off x="148894" y="2083908"/>
            <a:ext cx="7052727" cy="3876256"/>
          </a:xfrm>
          <a:prstGeom prst="round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3008044" y="1293319"/>
            <a:ext cx="2603512" cy="74879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133" b="1" i="0" u="none" strike="noStrike" kern="1200" cap="none" spc="0" normalizeH="0" baseline="0" noProof="0" dirty="0" err="1" smtClean="0">
                <a:ln>
                  <a:noFill/>
                </a:ln>
                <a:solidFill>
                  <a:srgbClr val="002957">
                    <a:lumMod val="90000"/>
                    <a:lumOff val="10000"/>
                  </a:srgbClr>
                </a:solidFill>
                <a:effectLst/>
                <a:uLnTx/>
                <a:uFillTx/>
                <a:latin typeface="Calibri" panose="020F0502020204030204"/>
                <a:ea typeface="+mn-ea"/>
                <a:cs typeface="+mn-cs"/>
              </a:rPr>
              <a:t>Situation-specific</a:t>
            </a:r>
            <a:r>
              <a:rPr kumimoji="0" lang="fi-FI" sz="2133" b="1" i="0" u="none" strike="noStrike" kern="1200" cap="none" spc="0" normalizeH="0" baseline="0" noProof="0" dirty="0" smtClean="0">
                <a:ln>
                  <a:noFill/>
                </a:ln>
                <a:solidFill>
                  <a:srgbClr val="002957">
                    <a:lumMod val="90000"/>
                    <a:lumOff val="10000"/>
                  </a:srgbClr>
                </a:solidFill>
                <a:effectLst/>
                <a:uLnTx/>
                <a:uFillTx/>
                <a:latin typeface="Calibri" panose="020F0502020204030204"/>
                <a:ea typeface="+mn-ea"/>
                <a:cs typeface="+mn-cs"/>
              </a:rPr>
              <a:t> </a:t>
            </a:r>
            <a:r>
              <a:rPr kumimoji="0" lang="fi-FI" sz="2133" b="1" i="0" u="none" strike="noStrike" kern="1200" cap="none" spc="0" normalizeH="0" baseline="0" noProof="0" dirty="0" err="1">
                <a:ln>
                  <a:noFill/>
                </a:ln>
                <a:solidFill>
                  <a:srgbClr val="002957">
                    <a:lumMod val="90000"/>
                    <a:lumOff val="10000"/>
                  </a:srgbClr>
                </a:solidFill>
                <a:effectLst/>
                <a:uLnTx/>
                <a:uFillTx/>
                <a:latin typeface="Calibri" panose="020F0502020204030204"/>
                <a:ea typeface="+mn-ea"/>
                <a:cs typeface="+mn-cs"/>
              </a:rPr>
              <a:t>processing</a:t>
            </a:r>
            <a:r>
              <a:rPr kumimoji="0" lang="fi-FI" sz="2133"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rPr>
              <a:t> </a:t>
            </a:r>
            <a:r>
              <a:rPr kumimoji="0" lang="fi-FI" sz="2133" b="1" i="0" u="none" strike="noStrike" kern="1200" cap="none" spc="0" normalizeH="0" baseline="0" noProof="0" dirty="0" err="1">
                <a:ln>
                  <a:noFill/>
                </a:ln>
                <a:solidFill>
                  <a:srgbClr val="002957">
                    <a:lumMod val="90000"/>
                    <a:lumOff val="10000"/>
                  </a:srgbClr>
                </a:solidFill>
                <a:effectLst/>
                <a:uLnTx/>
                <a:uFillTx/>
                <a:latin typeface="Calibri" panose="020F0502020204030204"/>
                <a:ea typeface="+mn-ea"/>
                <a:cs typeface="+mn-cs"/>
              </a:rPr>
              <a:t>skills</a:t>
            </a:r>
            <a:endParaRPr kumimoji="0" lang="fi-FI" sz="2133"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endParaRPr>
          </a:p>
        </p:txBody>
      </p:sp>
      <p:sp>
        <p:nvSpPr>
          <p:cNvPr id="13" name="Oval 12"/>
          <p:cNvSpPr/>
          <p:nvPr/>
        </p:nvSpPr>
        <p:spPr>
          <a:xfrm>
            <a:off x="3197876" y="3872620"/>
            <a:ext cx="963987" cy="6613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051"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3167186" y="4025165"/>
            <a:ext cx="1045351" cy="323165"/>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err="1">
                <a:ln>
                  <a:noFill/>
                </a:ln>
                <a:solidFill>
                  <a:prstClr val="black"/>
                </a:solidFill>
                <a:effectLst/>
                <a:uLnTx/>
                <a:uFillTx/>
                <a:latin typeface="Calibri" panose="020F0502020204030204"/>
                <a:ea typeface="+mn-ea"/>
                <a:cs typeface="+mn-cs"/>
              </a:rPr>
              <a:t>Perception</a:t>
            </a:r>
            <a:endParaRPr kumimoji="0" lang="fi-FI" sz="15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val 14"/>
          <p:cNvSpPr/>
          <p:nvPr/>
        </p:nvSpPr>
        <p:spPr>
          <a:xfrm>
            <a:off x="3458471" y="3263323"/>
            <a:ext cx="1265132" cy="6613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051"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3454450" y="3412988"/>
            <a:ext cx="1309846" cy="323165"/>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err="1">
                <a:ln>
                  <a:noFill/>
                </a:ln>
                <a:solidFill>
                  <a:prstClr val="black"/>
                </a:solidFill>
                <a:effectLst/>
                <a:uLnTx/>
                <a:uFillTx/>
                <a:latin typeface="Calibri" panose="020F0502020204030204"/>
                <a:ea typeface="+mn-ea"/>
                <a:cs typeface="+mn-cs"/>
              </a:rPr>
              <a:t>Interpretation</a:t>
            </a:r>
            <a:endParaRPr kumimoji="0" lang="fi-FI" sz="15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Oval 16"/>
          <p:cNvSpPr/>
          <p:nvPr/>
        </p:nvSpPr>
        <p:spPr>
          <a:xfrm>
            <a:off x="4109372" y="3813806"/>
            <a:ext cx="931491" cy="6721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051"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4119195" y="3876109"/>
            <a:ext cx="921667" cy="553998"/>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err="1">
                <a:ln>
                  <a:noFill/>
                </a:ln>
                <a:solidFill>
                  <a:prstClr val="black"/>
                </a:solidFill>
                <a:effectLst/>
                <a:uLnTx/>
                <a:uFillTx/>
                <a:latin typeface="Calibri" panose="020F0502020204030204"/>
                <a:ea typeface="+mn-ea"/>
                <a:cs typeface="+mn-cs"/>
              </a:rPr>
              <a:t>Decision-making</a:t>
            </a:r>
            <a:endParaRPr kumimoji="0" lang="fi-FI" sz="15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3" name="Group 22"/>
          <p:cNvGrpSpPr/>
          <p:nvPr/>
        </p:nvGrpSpPr>
        <p:grpSpPr>
          <a:xfrm>
            <a:off x="3796296" y="3692185"/>
            <a:ext cx="423664" cy="397100"/>
            <a:chOff x="6119462" y="3103159"/>
            <a:chExt cx="1104343" cy="982869"/>
          </a:xfrm>
        </p:grpSpPr>
        <p:sp>
          <p:nvSpPr>
            <p:cNvPr id="24" name="Curved Down Arrow 23"/>
            <p:cNvSpPr/>
            <p:nvPr/>
          </p:nvSpPr>
          <p:spPr>
            <a:xfrm>
              <a:off x="6179622" y="3103159"/>
              <a:ext cx="1044183" cy="470709"/>
            </a:xfrm>
            <a:prstGeom prst="curved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051" b="1"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25" name="Curved Down Arrow 24"/>
            <p:cNvSpPr/>
            <p:nvPr/>
          </p:nvSpPr>
          <p:spPr>
            <a:xfrm rot="10800000">
              <a:off x="6119462" y="3607690"/>
              <a:ext cx="1082926" cy="478338"/>
            </a:xfrm>
            <a:prstGeom prst="curved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051" b="1"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grpSp>
      <p:grpSp>
        <p:nvGrpSpPr>
          <p:cNvPr id="12" name="Group 11"/>
          <p:cNvGrpSpPr/>
          <p:nvPr/>
        </p:nvGrpSpPr>
        <p:grpSpPr>
          <a:xfrm>
            <a:off x="7340958" y="1312364"/>
            <a:ext cx="1906134" cy="3149496"/>
            <a:chOff x="7227966" y="916348"/>
            <a:chExt cx="1906133" cy="3149498"/>
          </a:xfrm>
        </p:grpSpPr>
        <p:sp>
          <p:nvSpPr>
            <p:cNvPr id="41" name="TextBox 40"/>
            <p:cNvSpPr txBox="1"/>
            <p:nvPr/>
          </p:nvSpPr>
          <p:spPr>
            <a:xfrm>
              <a:off x="7227966" y="916348"/>
              <a:ext cx="1841980" cy="74879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133" b="1" i="0" u="none" strike="noStrike" kern="1200" cap="none" spc="0" normalizeH="0" baseline="0" noProof="0" dirty="0" err="1" smtClean="0">
                  <a:ln>
                    <a:noFill/>
                  </a:ln>
                  <a:solidFill>
                    <a:srgbClr val="800000"/>
                  </a:solidFill>
                  <a:effectLst/>
                  <a:uLnTx/>
                  <a:uFillTx/>
                  <a:latin typeface="Calibri" panose="020F0502020204030204"/>
                  <a:ea typeface="+mn-ea"/>
                  <a:cs typeface="+mn-cs"/>
                </a:rPr>
                <a:t>Teacher</a:t>
              </a:r>
              <a:endParaRPr kumimoji="0" lang="fi-FI" sz="2133" b="1" i="0" u="none" strike="noStrike" kern="1200" cap="none" spc="0" normalizeH="0" baseline="0" noProof="0" dirty="0">
                <a:ln>
                  <a:noFill/>
                </a:ln>
                <a:solidFill>
                  <a:srgbClr val="800000"/>
                </a:solidFill>
                <a:effectLst/>
                <a:uLnTx/>
                <a:uFillTx/>
                <a:latin typeface="Calibri" panose="020F050202020403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133" b="1" i="0" u="none" strike="noStrike" kern="1200" cap="none" spc="0" normalizeH="0" baseline="0" noProof="0" dirty="0">
                  <a:ln>
                    <a:noFill/>
                  </a:ln>
                  <a:solidFill>
                    <a:srgbClr val="800000"/>
                  </a:solidFill>
                  <a:effectLst/>
                  <a:uLnTx/>
                  <a:uFillTx/>
                  <a:latin typeface="Calibri" panose="020F0502020204030204"/>
                  <a:ea typeface="+mn-ea"/>
                  <a:cs typeface="+mn-cs"/>
                </a:rPr>
                <a:t>e</a:t>
              </a:r>
              <a:r>
                <a:rPr kumimoji="0" lang="fi-FI" sz="2133" b="1" i="0" u="none" strike="noStrike" kern="1200" cap="none" spc="0" normalizeH="0" baseline="0" noProof="0" dirty="0" err="1">
                  <a:ln>
                    <a:noFill/>
                  </a:ln>
                  <a:solidFill>
                    <a:srgbClr val="800000"/>
                  </a:solidFill>
                  <a:effectLst/>
                  <a:uLnTx/>
                  <a:uFillTx/>
                  <a:latin typeface="Calibri" panose="020F0502020204030204"/>
                  <a:ea typeface="+mn-ea"/>
                  <a:cs typeface="+mn-cs"/>
                </a:rPr>
                <a:t>ffectiveness</a:t>
              </a:r>
              <a:endParaRPr kumimoji="0" lang="fi-FI" sz="2133" b="1" i="0" u="none" strike="noStrike" kern="1200" cap="none" spc="0" normalizeH="0" baseline="0" noProof="0" dirty="0">
                <a:ln>
                  <a:noFill/>
                </a:ln>
                <a:solidFill>
                  <a:srgbClr val="800000"/>
                </a:solidFill>
                <a:effectLst/>
                <a:uLnTx/>
                <a:uFillTx/>
                <a:latin typeface="Calibri" panose="020F0502020204030204"/>
                <a:ea typeface="+mn-ea"/>
                <a:cs typeface="+mn-cs"/>
              </a:endParaRPr>
            </a:p>
          </p:txBody>
        </p:sp>
        <p:sp>
          <p:nvSpPr>
            <p:cNvPr id="42" name="Rounded Rectangle 41"/>
            <p:cNvSpPr/>
            <p:nvPr/>
          </p:nvSpPr>
          <p:spPr>
            <a:xfrm>
              <a:off x="7458921" y="2533994"/>
              <a:ext cx="1382682" cy="149064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67"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TextBox 44"/>
            <p:cNvSpPr txBox="1"/>
            <p:nvPr/>
          </p:nvSpPr>
          <p:spPr>
            <a:xfrm>
              <a:off x="7498460" y="2536900"/>
              <a:ext cx="1635639" cy="152894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Student</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outcomes</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smtClean="0">
                  <a:ln>
                    <a:noFill/>
                  </a:ln>
                  <a:solidFill>
                    <a:prstClr val="black"/>
                  </a:solidFill>
                  <a:effectLst/>
                  <a:uLnTx/>
                  <a:uFillTx/>
                  <a:latin typeface="Calibri" panose="020F0502020204030204"/>
                  <a:ea typeface="+mn-ea"/>
                  <a:cs typeface="+mn-cs"/>
                </a:rPr>
                <a:t>individual</a:t>
              </a:r>
              <a:r>
                <a:rPr kumimoji="0" lang="fi-FI" sz="1867"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867" b="1" i="0" u="none" strike="noStrike" kern="1200" cap="none" spc="0" normalizeH="0" baseline="0" noProof="0" dirty="0" smtClean="0">
                  <a:ln>
                    <a:noFill/>
                  </a:ln>
                  <a:solidFill>
                    <a:prstClr val="black"/>
                  </a:solidFill>
                  <a:effectLst/>
                  <a:uLnTx/>
                  <a:uFillTx/>
                  <a:latin typeface="Calibri" panose="020F0502020204030204"/>
                  <a:ea typeface="+mn-ea"/>
                  <a:cs typeface="+mn-cs"/>
                </a:rPr>
                <a:t>and </a:t>
              </a:r>
              <a:r>
                <a:rPr kumimoji="0" lang="fi-FI" sz="1867" b="1" i="0" u="none" strike="noStrike" kern="1200" cap="none" spc="0" normalizeH="0" baseline="0" noProof="0" dirty="0" err="1" smtClean="0">
                  <a:ln>
                    <a:noFill/>
                  </a:ln>
                  <a:solidFill>
                    <a:prstClr val="black"/>
                  </a:solidFill>
                  <a:effectLst/>
                  <a:uLnTx/>
                  <a:uFillTx/>
                  <a:latin typeface="Calibri" panose="020F0502020204030204"/>
                  <a:ea typeface="+mn-ea"/>
                  <a:cs typeface="+mn-cs"/>
                </a:rPr>
                <a:t>group</a:t>
              </a:r>
              <a:r>
                <a:rPr kumimoji="0" lang="fi-FI" sz="1867"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smtClean="0">
                  <a:ln>
                    <a:noFill/>
                  </a:ln>
                  <a:solidFill>
                    <a:prstClr val="black"/>
                  </a:solidFill>
                  <a:effectLst/>
                  <a:uLnTx/>
                  <a:uFillTx/>
                  <a:latin typeface="Calibri" panose="020F0502020204030204"/>
                  <a:ea typeface="+mn-ea"/>
                  <a:cs typeface="+mn-cs"/>
                </a:rPr>
                <a:t>level</a:t>
              </a:r>
              <a:endPar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3" name="TextBox 32"/>
          <p:cNvSpPr txBox="1"/>
          <p:nvPr/>
        </p:nvSpPr>
        <p:spPr>
          <a:xfrm>
            <a:off x="389206" y="1001404"/>
            <a:ext cx="1865479" cy="107702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133" b="1" i="0" u="none" strike="noStrike" kern="1200" cap="none" spc="0" normalizeH="0" baseline="0" noProof="0" dirty="0" err="1" smtClean="0">
                <a:ln>
                  <a:noFill/>
                </a:ln>
                <a:solidFill>
                  <a:srgbClr val="002957">
                    <a:lumMod val="90000"/>
                    <a:lumOff val="10000"/>
                  </a:srgbClr>
                </a:solidFill>
                <a:effectLst/>
                <a:uLnTx/>
                <a:uFillTx/>
                <a:latin typeface="Calibri" panose="020F0502020204030204"/>
                <a:ea typeface="+mn-ea"/>
                <a:cs typeface="+mn-cs"/>
              </a:rPr>
              <a:t>Dimensions</a:t>
            </a:r>
            <a:r>
              <a:rPr kumimoji="0" lang="fi-FI" sz="2133" b="1" i="0" u="none" strike="noStrike" kern="1200" cap="none" spc="0" normalizeH="0" baseline="0" noProof="0" dirty="0" smtClean="0">
                <a:ln>
                  <a:noFill/>
                </a:ln>
                <a:solidFill>
                  <a:srgbClr val="002957">
                    <a:lumMod val="90000"/>
                    <a:lumOff val="10000"/>
                  </a:srgbClr>
                </a:solidFill>
                <a:effectLst/>
                <a:uLnTx/>
                <a:uFillTx/>
                <a:latin typeface="Calibri" panose="020F0502020204030204"/>
                <a:ea typeface="+mn-ea"/>
                <a:cs typeface="+mn-cs"/>
              </a:rPr>
              <a:t> </a:t>
            </a:r>
            <a:r>
              <a:rPr kumimoji="0" lang="fi-FI" sz="2133"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rPr>
              <a:t>of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133" b="1" i="0" u="none" strike="noStrike" kern="1200" cap="none" spc="0" normalizeH="0" baseline="0" noProof="0" dirty="0" err="1" smtClean="0">
                <a:ln>
                  <a:noFill/>
                </a:ln>
                <a:solidFill>
                  <a:srgbClr val="002957">
                    <a:lumMod val="90000"/>
                    <a:lumOff val="10000"/>
                  </a:srgbClr>
                </a:solidFill>
                <a:effectLst/>
                <a:uLnTx/>
                <a:uFillTx/>
                <a:latin typeface="Calibri" panose="020F0502020204030204"/>
                <a:ea typeface="+mn-ea"/>
                <a:cs typeface="+mn-cs"/>
              </a:rPr>
              <a:t>competences</a:t>
            </a:r>
            <a:r>
              <a:rPr kumimoji="0" lang="fi-FI" sz="2133" b="1" i="0" u="none" strike="noStrike" kern="1200" cap="none" spc="0" normalizeH="0" baseline="0" noProof="0" dirty="0" smtClean="0">
                <a:ln>
                  <a:noFill/>
                </a:ln>
                <a:solidFill>
                  <a:srgbClr val="002957">
                    <a:lumMod val="90000"/>
                    <a:lumOff val="10000"/>
                  </a:srgbClr>
                </a:solidFill>
                <a:effectLst/>
                <a:uLnTx/>
                <a:uFillTx/>
                <a:latin typeface="Calibri" panose="020F0502020204030204"/>
                <a:ea typeface="+mn-ea"/>
                <a:cs typeface="+mn-cs"/>
              </a:rPr>
              <a:t>/</a:t>
            </a:r>
            <a:r>
              <a:rPr kumimoji="0" lang="fi-FI" sz="2133" b="1" i="0" u="none" strike="noStrike" kern="1200" cap="none" spc="0" normalizeH="0" baseline="0" noProof="0" dirty="0" err="1" smtClean="0">
                <a:ln>
                  <a:noFill/>
                </a:ln>
                <a:solidFill>
                  <a:srgbClr val="002957">
                    <a:lumMod val="90000"/>
                    <a:lumOff val="10000"/>
                  </a:srgbClr>
                </a:solidFill>
                <a:effectLst/>
                <a:uLnTx/>
                <a:uFillTx/>
                <a:latin typeface="Calibri" panose="020F0502020204030204"/>
                <a:ea typeface="+mn-ea"/>
                <a:cs typeface="+mn-cs"/>
              </a:rPr>
              <a:t>dispositions</a:t>
            </a:r>
            <a:endParaRPr kumimoji="0" lang="fi-FI" sz="2133"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endParaRPr>
          </a:p>
        </p:txBody>
      </p:sp>
      <p:sp>
        <p:nvSpPr>
          <p:cNvPr id="44" name="TextBox 43"/>
          <p:cNvSpPr txBox="1"/>
          <p:nvPr/>
        </p:nvSpPr>
        <p:spPr>
          <a:xfrm>
            <a:off x="5291250" y="1006882"/>
            <a:ext cx="2213260" cy="107702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133" b="1" i="0" u="none" strike="noStrike" kern="1200" cap="none" spc="0" normalizeH="0" baseline="0" noProof="0" dirty="0" err="1" smtClean="0">
                <a:ln>
                  <a:noFill/>
                </a:ln>
                <a:solidFill>
                  <a:srgbClr val="002957">
                    <a:lumMod val="90000"/>
                    <a:lumOff val="10000"/>
                  </a:srgbClr>
                </a:solidFill>
                <a:effectLst/>
                <a:uLnTx/>
                <a:uFillTx/>
                <a:latin typeface="Calibri" panose="020F0502020204030204"/>
                <a:ea typeface="+mn-ea"/>
                <a:cs typeface="+mn-cs"/>
              </a:rPr>
              <a:t>Observable</a:t>
            </a:r>
            <a:r>
              <a:rPr kumimoji="0" lang="fi-FI" sz="2133" b="1" i="0" u="none" strike="noStrike" kern="1200" cap="none" spc="0" normalizeH="0" baseline="0" noProof="0" dirty="0" smtClean="0">
                <a:ln>
                  <a:noFill/>
                </a:ln>
                <a:solidFill>
                  <a:srgbClr val="002957">
                    <a:lumMod val="90000"/>
                    <a:lumOff val="10000"/>
                  </a:srgbClr>
                </a:solidFill>
                <a:effectLst/>
                <a:uLnTx/>
                <a:uFillTx/>
                <a:latin typeface="Calibri" panose="020F0502020204030204"/>
                <a:ea typeface="+mn-ea"/>
                <a:cs typeface="+mn-cs"/>
              </a:rPr>
              <a:t> </a:t>
            </a:r>
            <a:r>
              <a:rPr kumimoji="0" lang="fi-FI" sz="2133" b="1" i="0" u="none" strike="noStrike" kern="1200" cap="none" spc="0" normalizeH="0" baseline="0" noProof="0" dirty="0" err="1">
                <a:ln>
                  <a:noFill/>
                </a:ln>
                <a:solidFill>
                  <a:srgbClr val="002957">
                    <a:lumMod val="90000"/>
                    <a:lumOff val="10000"/>
                  </a:srgbClr>
                </a:solidFill>
                <a:effectLst/>
                <a:uLnTx/>
                <a:uFillTx/>
                <a:latin typeface="Calibri" panose="020F0502020204030204"/>
                <a:ea typeface="+mn-ea"/>
                <a:cs typeface="+mn-cs"/>
              </a:rPr>
              <a:t>professional</a:t>
            </a:r>
            <a:r>
              <a:rPr kumimoji="0" lang="fi-FI" sz="2133"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rPr>
              <a:t> </a:t>
            </a:r>
            <a:r>
              <a:rPr kumimoji="0" lang="fi-FI" sz="2133" b="1" i="0" u="none" strike="noStrike" kern="1200" cap="none" spc="0" normalizeH="0" baseline="0" noProof="0" dirty="0" err="1">
                <a:ln>
                  <a:noFill/>
                </a:ln>
                <a:solidFill>
                  <a:srgbClr val="002957">
                    <a:lumMod val="90000"/>
                    <a:lumOff val="10000"/>
                  </a:srgbClr>
                </a:solidFill>
                <a:effectLst/>
                <a:uLnTx/>
                <a:uFillTx/>
                <a:latin typeface="Calibri" panose="020F0502020204030204"/>
                <a:ea typeface="+mn-ea"/>
                <a:cs typeface="+mn-cs"/>
              </a:rPr>
              <a:t>practices</a:t>
            </a:r>
            <a:endParaRPr kumimoji="0" lang="fi-FI" sz="2133"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endParaRPr>
          </a:p>
        </p:txBody>
      </p:sp>
      <p:sp>
        <p:nvSpPr>
          <p:cNvPr id="30" name="Right Arrow 29"/>
          <p:cNvSpPr/>
          <p:nvPr/>
        </p:nvSpPr>
        <p:spPr>
          <a:xfrm>
            <a:off x="3019934" y="3676436"/>
            <a:ext cx="356405" cy="30312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ounded Rectangle 27"/>
          <p:cNvSpPr/>
          <p:nvPr/>
        </p:nvSpPr>
        <p:spPr>
          <a:xfrm>
            <a:off x="5384442" y="2366189"/>
            <a:ext cx="1567975" cy="10316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p:cNvSpPr txBox="1"/>
          <p:nvPr/>
        </p:nvSpPr>
        <p:spPr>
          <a:xfrm>
            <a:off x="5420700" y="2414831"/>
            <a:ext cx="1412216" cy="95430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Individual</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group</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level</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practices</a:t>
            </a:r>
            <a:endPar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Rounded Rectangle 35"/>
          <p:cNvSpPr/>
          <p:nvPr/>
        </p:nvSpPr>
        <p:spPr>
          <a:xfrm>
            <a:off x="5405187" y="3479544"/>
            <a:ext cx="1547230" cy="9436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Rounded Rectangle 50"/>
          <p:cNvSpPr/>
          <p:nvPr/>
        </p:nvSpPr>
        <p:spPr>
          <a:xfrm>
            <a:off x="5394267" y="4505116"/>
            <a:ext cx="1559218" cy="9898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TextBox 49"/>
          <p:cNvSpPr txBox="1"/>
          <p:nvPr/>
        </p:nvSpPr>
        <p:spPr>
          <a:xfrm>
            <a:off x="5427292" y="4517848"/>
            <a:ext cx="1526193" cy="95430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Community</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societal</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level</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practices</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7" name="TextBox 36"/>
          <p:cNvSpPr txBox="1"/>
          <p:nvPr/>
        </p:nvSpPr>
        <p:spPr>
          <a:xfrm>
            <a:off x="5384958" y="3628518"/>
            <a:ext cx="1720684" cy="66697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Organisation</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level</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practices</a:t>
            </a:r>
            <a:endPar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Left-Right Arrow 18"/>
          <p:cNvSpPr/>
          <p:nvPr/>
        </p:nvSpPr>
        <p:spPr>
          <a:xfrm>
            <a:off x="7125411" y="3473559"/>
            <a:ext cx="431095" cy="268827"/>
          </a:xfrm>
          <a:prstGeom prst="leftRightArrow">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ight Arrow 52"/>
          <p:cNvSpPr/>
          <p:nvPr/>
        </p:nvSpPr>
        <p:spPr>
          <a:xfrm>
            <a:off x="3016812" y="4741849"/>
            <a:ext cx="2357685" cy="265033"/>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p:cNvSpPr/>
          <p:nvPr/>
        </p:nvSpPr>
        <p:spPr>
          <a:xfrm>
            <a:off x="303285" y="2261819"/>
            <a:ext cx="2659020" cy="34824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43" name="Right Arrow 42"/>
          <p:cNvSpPr/>
          <p:nvPr/>
        </p:nvSpPr>
        <p:spPr>
          <a:xfrm>
            <a:off x="5040862" y="3695087"/>
            <a:ext cx="356405" cy="30312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379183" y="2376862"/>
            <a:ext cx="2693519" cy="707886"/>
          </a:xfrm>
          <a:prstGeom prst="rect">
            <a:avLst/>
          </a:prstGeom>
          <a:noFill/>
          <a:ln>
            <a:no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fi-FI" sz="2000" b="1" i="0" u="none" strike="noStrike" kern="1200" cap="none" spc="0" normalizeH="0" baseline="0" noProof="0" dirty="0" err="1">
                <a:ln>
                  <a:noFill/>
                </a:ln>
                <a:solidFill>
                  <a:prstClr val="black"/>
                </a:solidFill>
                <a:effectLst/>
                <a:uLnTx/>
                <a:uFillTx/>
                <a:latin typeface="Calibri" panose="020F0502020204030204"/>
                <a:ea typeface="+mn-ea"/>
                <a:cs typeface="+mn-cs"/>
              </a:rPr>
              <a:t>Cognitive</a:t>
            </a: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fi-FI" sz="2000" b="1" i="0" u="none" strike="noStrike" kern="1200" cap="none" spc="0" normalizeH="0" baseline="0" noProof="0" dirty="0" err="1">
                <a:ln>
                  <a:noFill/>
                </a:ln>
                <a:solidFill>
                  <a:prstClr val="black"/>
                </a:solidFill>
                <a:effectLst/>
                <a:uLnTx/>
                <a:uFillTx/>
                <a:latin typeface="Calibri" panose="020F0502020204030204"/>
                <a:ea typeface="+mn-ea"/>
                <a:cs typeface="+mn-cs"/>
              </a:rPr>
              <a:t>academic</a:t>
            </a: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2000" b="1" i="0" u="none" strike="noStrike" kern="1200" cap="none" spc="0" normalizeH="0" baseline="0" noProof="0" dirty="0" err="1">
                <a:ln>
                  <a:noFill/>
                </a:ln>
                <a:solidFill>
                  <a:prstClr val="black"/>
                </a:solidFill>
                <a:effectLst/>
                <a:uLnTx/>
                <a:uFillTx/>
                <a:latin typeface="Calibri" panose="020F0502020204030204"/>
                <a:ea typeface="+mn-ea"/>
                <a:cs typeface="+mn-cs"/>
              </a:rPr>
              <a:t>skills</a:t>
            </a:r>
            <a:endPar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358096" y="3115527"/>
            <a:ext cx="2699243" cy="707886"/>
          </a:xfrm>
          <a:prstGeom prst="rect">
            <a:avLst/>
          </a:prstGeom>
          <a:noFill/>
          <a:ln>
            <a:noFill/>
          </a:ln>
        </p:spPr>
        <p:txBody>
          <a:bodyPr wrap="square">
            <a:spAutoFit/>
          </a:bodyPr>
          <a:lstStyle/>
          <a:p>
            <a:pPr marL="107997" marR="0" lvl="0" indent="-107997" algn="l" defTabSz="914377"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2 Knowledge </a:t>
            </a:r>
            <a:r>
              <a:rPr kumimoji="0" lang="fi-FI" sz="2000" b="1" i="0" u="none" strike="noStrike" kern="1200" cap="none" spc="0" normalizeH="0" baseline="0" noProof="0" dirty="0" err="1" smtClean="0">
                <a:ln>
                  <a:noFill/>
                </a:ln>
                <a:solidFill>
                  <a:prstClr val="black"/>
                </a:solidFill>
                <a:effectLst/>
                <a:uLnTx/>
                <a:uFillTx/>
                <a:latin typeface="Calibri" panose="020F0502020204030204"/>
                <a:ea typeface="+mn-ea"/>
                <a:cs typeface="+mn-cs"/>
              </a:rPr>
              <a:t>base</a:t>
            </a:r>
            <a:r>
              <a:rPr kumimoji="0" lang="fi-FI" sz="2000" b="1" i="0" u="none" strike="noStrike" kern="1200" cap="none" spc="0" normalizeH="0" baseline="0" noProof="0" dirty="0" smtClean="0">
                <a:ln>
                  <a:noFill/>
                </a:ln>
                <a:solidFill>
                  <a:prstClr val="black"/>
                </a:solidFill>
                <a:effectLst/>
                <a:uLnTx/>
                <a:uFillTx/>
                <a:latin typeface="Calibri" panose="020F0502020204030204"/>
                <a:ea typeface="+mn-ea"/>
                <a:cs typeface="+mn-cs"/>
              </a:rPr>
              <a:t> of </a:t>
            </a:r>
            <a:r>
              <a:rPr kumimoji="0" lang="fi-FI" sz="20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teaching</a:t>
            </a:r>
            <a:endPar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368223" y="3899774"/>
            <a:ext cx="2704703" cy="400110"/>
          </a:xfrm>
          <a:prstGeom prst="rect">
            <a:avLst/>
          </a:prstGeom>
          <a:noFill/>
          <a:ln>
            <a:noFill/>
          </a:ln>
        </p:spPr>
        <p:txBody>
          <a:bodyPr wrap="square" rtlCol="0">
            <a:spAutoFit/>
          </a:bodyPr>
          <a:lstStyle/>
          <a:p>
            <a:pPr marL="107997" marR="0" lvl="0" indent="-107997" algn="l" defTabSz="914377"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fi-FI" sz="2000" b="1" i="0" u="none" strike="noStrike" kern="1200" cap="none" spc="0" normalizeH="0" baseline="0" noProof="0" dirty="0" err="1">
                <a:ln>
                  <a:noFill/>
                </a:ln>
                <a:solidFill>
                  <a:prstClr val="black"/>
                </a:solidFill>
                <a:effectLst/>
                <a:uLnTx/>
                <a:uFillTx/>
                <a:latin typeface="Calibri" panose="020F0502020204030204"/>
                <a:ea typeface="+mn-ea"/>
                <a:cs typeface="+mn-cs"/>
              </a:rPr>
              <a:t>Social</a:t>
            </a: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2000" b="1" i="0" u="none" strike="noStrike" kern="1200" cap="none" spc="0" normalizeH="0" baseline="0" noProof="0" dirty="0" err="1">
                <a:ln>
                  <a:noFill/>
                </a:ln>
                <a:solidFill>
                  <a:prstClr val="black"/>
                </a:solidFill>
                <a:effectLst/>
                <a:uLnTx/>
                <a:uFillTx/>
                <a:latin typeface="Calibri" panose="020F0502020204030204"/>
                <a:ea typeface="+mn-ea"/>
                <a:cs typeface="+mn-cs"/>
              </a:rPr>
              <a:t>skills</a:t>
            </a:r>
            <a:endPar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xtBox 37"/>
          <p:cNvSpPr txBox="1"/>
          <p:nvPr/>
        </p:nvSpPr>
        <p:spPr>
          <a:xfrm>
            <a:off x="384605" y="4420657"/>
            <a:ext cx="2709783" cy="400110"/>
          </a:xfrm>
          <a:prstGeom prst="rect">
            <a:avLst/>
          </a:prstGeom>
          <a:noFill/>
          <a:ln>
            <a:noFill/>
          </a:ln>
        </p:spPr>
        <p:txBody>
          <a:bodyPr wrap="square" rtlCol="0">
            <a:spAutoFit/>
          </a:bodyPr>
          <a:lstStyle/>
          <a:p>
            <a:pPr marL="107997" marR="0" lvl="0" indent="-107997" algn="l" defTabSz="914377"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4</a:t>
            </a: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Personal </a:t>
            </a:r>
            <a:r>
              <a:rPr kumimoji="0" lang="fi-FI" sz="2000" b="1" i="0" u="none" strike="noStrike" kern="1200" cap="none" spc="0" normalizeH="0" baseline="0" noProof="0" dirty="0" err="1">
                <a:ln>
                  <a:noFill/>
                </a:ln>
                <a:solidFill>
                  <a:prstClr val="black"/>
                </a:solidFill>
                <a:effectLst/>
                <a:uLnTx/>
                <a:uFillTx/>
                <a:latin typeface="Calibri" panose="020F0502020204030204"/>
                <a:ea typeface="+mn-ea"/>
                <a:cs typeface="+mn-cs"/>
              </a:rPr>
              <a:t>skills</a:t>
            </a:r>
            <a:endPar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TextBox 45"/>
          <p:cNvSpPr txBox="1"/>
          <p:nvPr/>
        </p:nvSpPr>
        <p:spPr>
          <a:xfrm>
            <a:off x="389206" y="4870345"/>
            <a:ext cx="2708087" cy="707886"/>
          </a:xfrm>
          <a:prstGeom prst="rect">
            <a:avLst/>
          </a:prstGeom>
          <a:noFill/>
          <a:ln>
            <a:noFill/>
          </a:ln>
        </p:spPr>
        <p:txBody>
          <a:bodyPr wrap="square" rtlCol="0">
            <a:spAutoFit/>
          </a:bodyPr>
          <a:lstStyle/>
          <a:p>
            <a:pPr marL="107997" marR="0" lvl="0" indent="-107997" algn="l" defTabSz="914377"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5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Professional ethics, values, and beliefs</a:t>
            </a: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Tekstiruutu 2"/>
          <p:cNvSpPr txBox="1"/>
          <p:nvPr/>
        </p:nvSpPr>
        <p:spPr>
          <a:xfrm>
            <a:off x="3201685" y="2378795"/>
            <a:ext cx="1755609"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Cognitive</a:t>
            </a:r>
            <a:endParaRPr kumimoji="0" lang="fi-FI"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Social-emotional</a:t>
            </a:r>
            <a:endParaRPr kumimoji="0" lang="fi-F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uorakulmio 5"/>
          <p:cNvSpPr/>
          <p:nvPr/>
        </p:nvSpPr>
        <p:spPr>
          <a:xfrm>
            <a:off x="323048" y="953541"/>
            <a:ext cx="2493198" cy="4918894"/>
          </a:xfrm>
          <a:prstGeom prst="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3169238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5527" y="3271890"/>
            <a:ext cx="8598183" cy="2759473"/>
          </a:xfrm>
          <a:prstGeom prst="rect">
            <a:avLst/>
          </a:prstGeom>
          <a:solidFill>
            <a:schemeClr val="bg1"/>
          </a:solidFill>
          <a:ln>
            <a:solidFill>
              <a:schemeClr val="bg1"/>
            </a:solidFill>
          </a:ln>
          <a:effectLst>
            <a:softEdge rad="635000"/>
          </a:effectLst>
        </p:spPr>
        <p:txBody>
          <a:bodyPr wrap="square" rtlCol="0">
            <a:spAutoFit/>
          </a:bodyPr>
          <a:lstStyle/>
          <a:p>
            <a:pPr marL="95248" marR="0" lvl="1" indent="-9525" algn="l" defTabSz="914377"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Teacher competence </a:t>
            </a:r>
            <a:r>
              <a:rPr kumimoji="0" lang="en-US" sz="2933"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 combination of knowledge, skills, attitudes, values and personal characteristics, empowering the teacher to act professionally and effectively in </a:t>
            </a:r>
            <a:r>
              <a:rPr kumimoji="0" lang="en-US" sz="2933" b="0"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situations involving, </a:t>
            </a:r>
            <a:r>
              <a:rPr kumimoji="0" lang="en-US" sz="2933"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instance, </a:t>
            </a:r>
            <a:r>
              <a:rPr kumimoji="0" lang="en-US" sz="2933" b="0"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teaching </a:t>
            </a:r>
            <a:r>
              <a:rPr kumimoji="0" lang="en-US" sz="2933"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student </a:t>
            </a:r>
            <a:r>
              <a:rPr kumimoji="0" lang="en-US" sz="2933" b="0"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learning </a:t>
            </a:r>
            <a:r>
              <a:rPr kumimoji="0" lang="en-US" sz="2400" b="0"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sz="24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Koster</a:t>
            </a:r>
            <a:r>
              <a:rPr kumimoji="0" lang="en-US" sz="24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4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Dengerink</a:t>
            </a:r>
            <a:r>
              <a:rPr kumimoji="0" lang="en-US" sz="24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Korthagen &amp; </a:t>
            </a:r>
            <a:r>
              <a:rPr kumimoji="0" lang="en-US" sz="24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Lunenberg</a:t>
            </a:r>
            <a:r>
              <a:rPr kumimoji="0" lang="en-US" sz="24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400" b="0"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2008)</a:t>
            </a:r>
            <a:endParaRPr kumimoji="0" lang="en-US" sz="24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1026" name="Picture 2" descr="Image result for Finnish teacher">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852"/>
          <a:stretch/>
        </p:blipFill>
        <p:spPr bwMode="auto">
          <a:xfrm>
            <a:off x="4439477" y="1"/>
            <a:ext cx="4704523" cy="282383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37421" y="0"/>
            <a:ext cx="4403847" cy="2869173"/>
          </a:xfrm>
          <a:prstGeom prst="rect">
            <a:avLst/>
          </a:prstGeom>
        </p:spPr>
      </p:pic>
    </p:spTree>
    <p:extLst>
      <p:ext uri="{BB962C8B-B14F-4D97-AF65-F5344CB8AC3E}">
        <p14:creationId xmlns:p14="http://schemas.microsoft.com/office/powerpoint/2010/main" val="841893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53" y="782327"/>
            <a:ext cx="7831012" cy="691174"/>
          </a:xfrm>
          <a:noFill/>
        </p:spPr>
        <p:txBody>
          <a:bodyPr>
            <a:noAutofit/>
          </a:bodyPr>
          <a:lstStyle/>
          <a:p>
            <a:r>
              <a:rPr lang="fi-FI" sz="3200" dirty="0" err="1" smtClean="0">
                <a:cs typeface="Helvetica" panose="020B0604020202020204" pitchFamily="34" charset="0"/>
              </a:rPr>
              <a:t>Dimensions</a:t>
            </a:r>
            <a:r>
              <a:rPr lang="fi-FI" sz="3200" dirty="0" smtClean="0">
                <a:cs typeface="Helvetica" panose="020B0604020202020204" pitchFamily="34" charset="0"/>
              </a:rPr>
              <a:t> of </a:t>
            </a:r>
            <a:r>
              <a:rPr lang="fi-FI" sz="3200" dirty="0" err="1" smtClean="0">
                <a:cs typeface="Helvetica" panose="020B0604020202020204" pitchFamily="34" charset="0"/>
              </a:rPr>
              <a:t>competences</a:t>
            </a:r>
            <a:r>
              <a:rPr lang="fi-FI" sz="3200" dirty="0" smtClean="0">
                <a:cs typeface="Helvetica" panose="020B0604020202020204" pitchFamily="34" charset="0"/>
              </a:rPr>
              <a:t>/</a:t>
            </a:r>
            <a:r>
              <a:rPr lang="fi-FI" sz="3200" dirty="0" err="1" smtClean="0">
                <a:cs typeface="Helvetica" panose="020B0604020202020204" pitchFamily="34" charset="0"/>
              </a:rPr>
              <a:t>dispositions</a:t>
            </a:r>
            <a:r>
              <a:rPr lang="fi-FI" sz="3200" dirty="0" smtClean="0">
                <a:cs typeface="Helvetica" panose="020B0604020202020204" pitchFamily="34" charset="0"/>
              </a:rPr>
              <a:t> </a:t>
            </a:r>
            <a:endParaRPr lang="fi-FI" sz="3200" dirty="0">
              <a:cs typeface="Helvetica" panose="020B0604020202020204" pitchFamily="34" charset="0"/>
            </a:endParaRPr>
          </a:p>
        </p:txBody>
      </p:sp>
      <p:sp>
        <p:nvSpPr>
          <p:cNvPr id="4" name="TextBox 3"/>
          <p:cNvSpPr txBox="1"/>
          <p:nvPr/>
        </p:nvSpPr>
        <p:spPr>
          <a:xfrm>
            <a:off x="155753" y="4190900"/>
            <a:ext cx="5873248" cy="2031325"/>
          </a:xfrm>
          <a:prstGeom prst="rect">
            <a:avLst/>
          </a:prstGeom>
          <a:solidFill>
            <a:schemeClr val="bg1"/>
          </a:solidFill>
          <a:ln>
            <a:solidFill>
              <a:schemeClr val="accent5">
                <a:lumMod val="60000"/>
                <a:lumOff val="40000"/>
              </a:schemeClr>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600" b="1" i="0" u="none" strike="noStrike" kern="1200" cap="none" spc="0" normalizeH="0" baseline="0" noProof="0" dirty="0" err="1" smtClean="0">
                <a:ln>
                  <a:noFill/>
                </a:ln>
                <a:solidFill>
                  <a:srgbClr val="C00000"/>
                </a:solidFill>
                <a:effectLst/>
                <a:uLnTx/>
                <a:uFillTx/>
                <a:latin typeface="Calibri" panose="020F0502020204030204"/>
                <a:ea typeface="+mn-ea"/>
                <a:cs typeface="+mn-cs"/>
              </a:rPr>
              <a:t>Cognitive</a:t>
            </a:r>
            <a:r>
              <a:rPr kumimoji="0" lang="fi-FI" sz="2600" b="1" i="0" u="none" strike="noStrike" kern="1200" cap="none" spc="0" normalizeH="0" baseline="0" noProof="0" dirty="0" smtClean="0">
                <a:ln>
                  <a:noFill/>
                </a:ln>
                <a:solidFill>
                  <a:srgbClr val="C00000"/>
                </a:solidFill>
                <a:effectLst/>
                <a:uLnTx/>
                <a:uFillTx/>
                <a:latin typeface="Calibri" panose="020F0502020204030204"/>
                <a:ea typeface="+mn-ea"/>
                <a:cs typeface="+mn-cs"/>
              </a:rPr>
              <a:t> and </a:t>
            </a:r>
            <a:r>
              <a:rPr kumimoji="0" lang="fi-FI" sz="2600" b="1" i="0" u="none" strike="noStrike" kern="1200" cap="none" spc="0" normalizeH="0" baseline="0" noProof="0" dirty="0" err="1" smtClean="0">
                <a:ln>
                  <a:noFill/>
                </a:ln>
                <a:solidFill>
                  <a:srgbClr val="C00000"/>
                </a:solidFill>
                <a:effectLst/>
                <a:uLnTx/>
                <a:uFillTx/>
                <a:latin typeface="Calibri" panose="020F0502020204030204"/>
                <a:ea typeface="+mn-ea"/>
                <a:cs typeface="+mn-cs"/>
              </a:rPr>
              <a:t>academic</a:t>
            </a:r>
            <a:r>
              <a:rPr kumimoji="0" lang="fi-FI" sz="2600" b="1"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kumimoji="0" lang="fi-FI" sz="2600" b="1" i="0" u="none" strike="noStrike" kern="1200" cap="none" spc="0" normalizeH="0" baseline="0" noProof="0" dirty="0" err="1" smtClean="0">
                <a:ln>
                  <a:noFill/>
                </a:ln>
                <a:solidFill>
                  <a:srgbClr val="C00000"/>
                </a:solidFill>
                <a:effectLst/>
                <a:uLnTx/>
                <a:uFillTx/>
                <a:latin typeface="Calibri" panose="020F0502020204030204"/>
                <a:ea typeface="+mn-ea"/>
                <a:cs typeface="+mn-cs"/>
              </a:rPr>
              <a:t>skills</a:t>
            </a:r>
            <a:endParaRPr kumimoji="0" lang="fi-FI" sz="26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Information </a:t>
            </a:r>
            <a:r>
              <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processing</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Problem-solving</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endPar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Metacognitive knowledge and regulation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Critical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thinking and </a:t>
            </a:r>
            <a:r>
              <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creativity</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Argumentation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and reasoning</a:t>
            </a:r>
            <a:endParaRPr kumimoji="0" lang="fi-FI"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Rectangle 4"/>
          <p:cNvSpPr/>
          <p:nvPr/>
        </p:nvSpPr>
        <p:spPr>
          <a:xfrm>
            <a:off x="155753" y="1976398"/>
            <a:ext cx="5903100" cy="2031325"/>
          </a:xfrm>
          <a:prstGeom prst="rect">
            <a:avLst/>
          </a:prstGeom>
          <a:solidFill>
            <a:schemeClr val="bg1"/>
          </a:solidFill>
          <a:ln>
            <a:solidFill>
              <a:schemeClr val="accent5">
                <a:lumMod val="60000"/>
                <a:lumOff val="40000"/>
              </a:schemeClr>
            </a:solidFill>
          </a:ln>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600" b="1" i="0" u="none" strike="noStrike" kern="1200" cap="none" spc="0" normalizeH="0" baseline="0" noProof="0" dirty="0" smtClean="0">
                <a:ln>
                  <a:noFill/>
                </a:ln>
                <a:solidFill>
                  <a:srgbClr val="C00000"/>
                </a:solidFill>
                <a:effectLst/>
                <a:uLnTx/>
                <a:uFillTx/>
                <a:latin typeface="Calibri" panose="020F0502020204030204"/>
                <a:ea typeface="+mn-ea"/>
                <a:cs typeface="+mn-cs"/>
              </a:rPr>
              <a:t>Knowledge </a:t>
            </a:r>
            <a:r>
              <a:rPr kumimoji="0" lang="fi-FI" sz="2600" b="1" i="0" u="none" strike="noStrike" kern="1200" cap="none" spc="0" normalizeH="0" baseline="0" noProof="0" dirty="0" err="1" smtClean="0">
                <a:ln>
                  <a:noFill/>
                </a:ln>
                <a:solidFill>
                  <a:srgbClr val="C00000"/>
                </a:solidFill>
                <a:effectLst/>
                <a:uLnTx/>
                <a:uFillTx/>
                <a:latin typeface="Calibri" panose="020F0502020204030204"/>
                <a:ea typeface="+mn-ea"/>
                <a:cs typeface="+mn-cs"/>
              </a:rPr>
              <a:t>base</a:t>
            </a:r>
            <a:r>
              <a:rPr kumimoji="0" lang="fi-FI" sz="2600" b="1" i="0" u="none" strike="noStrike" kern="1200" cap="none" spc="0" normalizeH="0" baseline="0" noProof="0" dirty="0" smtClean="0">
                <a:ln>
                  <a:noFill/>
                </a:ln>
                <a:solidFill>
                  <a:srgbClr val="C00000"/>
                </a:solidFill>
                <a:effectLst/>
                <a:uLnTx/>
                <a:uFillTx/>
                <a:latin typeface="Calibri" panose="020F0502020204030204"/>
                <a:ea typeface="+mn-ea"/>
                <a:cs typeface="+mn-cs"/>
              </a:rPr>
              <a:t> of </a:t>
            </a:r>
            <a:r>
              <a:rPr kumimoji="0" lang="fi-FI" sz="2600" b="1" i="0" u="none" strike="noStrike" kern="1200" cap="none" spc="0" normalizeH="0" baseline="0" noProof="0" dirty="0" err="1" smtClean="0">
                <a:ln>
                  <a:noFill/>
                </a:ln>
                <a:solidFill>
                  <a:srgbClr val="C00000"/>
                </a:solidFill>
                <a:effectLst/>
                <a:uLnTx/>
                <a:uFillTx/>
                <a:latin typeface="Calibri" panose="020F0502020204030204"/>
                <a:ea typeface="+mn-ea"/>
                <a:cs typeface="+mn-cs"/>
              </a:rPr>
              <a:t>teaching</a:t>
            </a:r>
            <a:endParaRPr kumimoji="0" lang="fi-FI" sz="26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Content knowledge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Pedagogical knowledge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Pedagogical content knowledge (incl. technological pedagogical content knowledge)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Contextual </a:t>
            </a:r>
            <a:r>
              <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knowledge</a:t>
            </a:r>
            <a:endParaRPr kumimoji="0" lang="fi-FI"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Tekstiruutu 6"/>
          <p:cNvSpPr txBox="1"/>
          <p:nvPr/>
        </p:nvSpPr>
        <p:spPr>
          <a:xfrm>
            <a:off x="9848713" y="1386749"/>
            <a:ext cx="184731" cy="369332"/>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p:cNvGrpSpPr/>
          <p:nvPr/>
        </p:nvGrpSpPr>
        <p:grpSpPr>
          <a:xfrm>
            <a:off x="6152658" y="1740027"/>
            <a:ext cx="2928581" cy="2252687"/>
            <a:chOff x="4581128" y="3110315"/>
            <a:chExt cx="2196436" cy="1689515"/>
          </a:xfrm>
        </p:grpSpPr>
        <p:sp>
          <p:nvSpPr>
            <p:cNvPr id="13" name="Suorakulmio 12"/>
            <p:cNvSpPr/>
            <p:nvPr/>
          </p:nvSpPr>
          <p:spPr>
            <a:xfrm>
              <a:off x="4581128" y="3110315"/>
              <a:ext cx="2196436" cy="168951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p:cNvPicPr>
              <a:picLocks noChangeAspect="1"/>
            </p:cNvPicPr>
            <p:nvPr/>
          </p:nvPicPr>
          <p:blipFill rotWithShape="1">
            <a:blip r:embed="rId3"/>
            <a:srcRect b="15644"/>
            <a:stretch/>
          </p:blipFill>
          <p:spPr>
            <a:xfrm>
              <a:off x="4651482" y="3200532"/>
              <a:ext cx="548318" cy="636899"/>
            </a:xfrm>
            <a:prstGeom prst="rect">
              <a:avLst/>
            </a:prstGeom>
          </p:spPr>
        </p:pic>
        <p:sp>
          <p:nvSpPr>
            <p:cNvPr id="17" name="TextBox 16"/>
            <p:cNvSpPr txBox="1"/>
            <p:nvPr/>
          </p:nvSpPr>
          <p:spPr>
            <a:xfrm>
              <a:off x="5228071" y="3220036"/>
              <a:ext cx="1440882" cy="588623"/>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a:ln>
                    <a:noFill/>
                  </a:ln>
                  <a:solidFill>
                    <a:prstClr val="black"/>
                  </a:solidFill>
                  <a:effectLst/>
                  <a:uLnTx/>
                  <a:uFillTx/>
                  <a:latin typeface="Calibri" panose="020F0502020204030204"/>
                  <a:ea typeface="+mn-ea"/>
                  <a:cs typeface="+mn-cs"/>
                </a:rPr>
                <a:t>Lee S. </a:t>
              </a:r>
              <a:r>
                <a:rPr kumimoji="0" lang="fi-FI" sz="1500" b="1" i="0" u="none" strike="noStrike" kern="1200" cap="none" spc="0" normalizeH="0" baseline="0" noProof="0" dirty="0" err="1">
                  <a:ln>
                    <a:noFill/>
                  </a:ln>
                  <a:solidFill>
                    <a:prstClr val="black"/>
                  </a:solidFill>
                  <a:effectLst/>
                  <a:uLnTx/>
                  <a:uFillTx/>
                  <a:latin typeface="Calibri" panose="020F0502020204030204"/>
                  <a:ea typeface="+mn-ea"/>
                  <a:cs typeface="+mn-cs"/>
                </a:rPr>
                <a:t>Shulman</a:t>
              </a:r>
              <a:endParaRPr kumimoji="0" lang="fi-FI" sz="1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500" b="0" i="0" u="none" strike="noStrike" kern="1200" cap="none" spc="0" normalizeH="0" baseline="0" noProof="0" dirty="0">
                  <a:ln>
                    <a:noFill/>
                  </a:ln>
                  <a:solidFill>
                    <a:prstClr val="black"/>
                  </a:solidFill>
                  <a:effectLst/>
                  <a:uLnTx/>
                  <a:uFillTx/>
                  <a:latin typeface="Calibri" panose="020F0502020204030204"/>
                  <a:ea typeface="+mn-ea"/>
                  <a:cs typeface="+mn-cs"/>
                </a:rPr>
                <a:t>Stanford </a:t>
              </a:r>
              <a:r>
                <a:rPr kumimoji="0" lang="fi-FI" sz="1500" b="0" i="0" u="none" strike="noStrike" kern="1200" cap="none" spc="0" normalizeH="0" baseline="0" noProof="0" dirty="0" err="1">
                  <a:ln>
                    <a:noFill/>
                  </a:ln>
                  <a:solidFill>
                    <a:prstClr val="black"/>
                  </a:solidFill>
                  <a:effectLst/>
                  <a:uLnTx/>
                  <a:uFillTx/>
                  <a:latin typeface="Calibri" panose="020F0502020204030204"/>
                  <a:ea typeface="+mn-ea"/>
                  <a:cs typeface="+mn-cs"/>
                </a:rPr>
                <a:t>University</a:t>
              </a:r>
              <a:endParaRPr kumimoji="0" lang="fi-FI"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500" b="0" i="0" u="none" strike="noStrike" kern="1200" cap="none" spc="0" normalizeH="0" baseline="0" noProof="0" dirty="0">
                  <a:ln>
                    <a:noFill/>
                  </a:ln>
                  <a:solidFill>
                    <a:prstClr val="black"/>
                  </a:solidFill>
                  <a:effectLst/>
                  <a:uLnTx/>
                  <a:uFillTx/>
                  <a:latin typeface="Calibri" panose="020F0502020204030204"/>
                  <a:ea typeface="+mn-ea"/>
                  <a:cs typeface="+mn-cs"/>
                </a:rPr>
                <a:t>USA</a:t>
              </a:r>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kstiruutu 14"/>
            <p:cNvSpPr txBox="1"/>
            <p:nvPr/>
          </p:nvSpPr>
          <p:spPr>
            <a:xfrm>
              <a:off x="4609399" y="3800259"/>
              <a:ext cx="2168165" cy="934871"/>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Teachers integrate knowledge of subject matter – content knowledge – with content-specific pedagogical strategies to produce successful teaching outcomes</a:t>
              </a:r>
              <a:endParaRPr kumimoji="0" lang="fi-FI" sz="15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92059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smtClean="0">
                <a:ln>
                  <a:noFill/>
                </a:ln>
                <a:solidFill>
                  <a:srgbClr val="F1563F"/>
                </a:solidFill>
                <a:effectLst/>
                <a:uLnTx/>
                <a:uFillTx/>
                <a:latin typeface="Helvetica" pitchFamily="34" charset="0"/>
                <a:ea typeface="+mn-ea"/>
                <a:cs typeface="Helvetica" pitchFamily="34" charset="0"/>
              </a:rPr>
              <a:t>JYU. </a:t>
            </a:r>
            <a:r>
              <a:rPr kumimoji="0" lang="fi-FI" sz="900" b="1" i="0" u="none" strike="noStrike" kern="1200" cap="none" spc="0" normalizeH="0" baseline="0" noProof="0" smtClean="0">
                <a:ln>
                  <a:noFill/>
                </a:ln>
                <a:solidFill>
                  <a:prstClr val="white"/>
                </a:solidFill>
                <a:effectLst/>
                <a:uLnTx/>
                <a:uFillTx/>
                <a:latin typeface="Helvetica" pitchFamily="34" charset="0"/>
                <a:ea typeface="+mn-ea"/>
                <a:cs typeface="Helvetica" pitchFamily="34" charset="0"/>
              </a:rPr>
              <a:t>Since 1863.</a:t>
            </a:r>
            <a:endParaRPr kumimoji="0" lang="fi-FI" sz="900" b="1" i="0" u="none" strike="noStrike" kern="1200" cap="none" spc="0" normalizeH="0" baseline="0" noProof="0" dirty="0" smtClean="0">
              <a:ln>
                <a:noFill/>
              </a:ln>
              <a:solidFill>
                <a:prstClr val="white"/>
              </a:solidFill>
              <a:effectLst/>
              <a:uLnTx/>
              <a:uFillTx/>
              <a:latin typeface="Helvetica" pitchFamily="34" charset="0"/>
              <a:ea typeface="+mn-ea"/>
              <a:cs typeface="Helvetica" pitchFamily="34" charset="0"/>
            </a:endParaRPr>
          </a:p>
        </p:txBody>
      </p:sp>
      <p:sp>
        <p:nvSpPr>
          <p:cNvPr id="6" name="Title 5"/>
          <p:cNvSpPr>
            <a:spLocks noGrp="1"/>
          </p:cNvSpPr>
          <p:nvPr>
            <p:ph type="title"/>
          </p:nvPr>
        </p:nvSpPr>
        <p:spPr>
          <a:xfrm>
            <a:off x="261129" y="289608"/>
            <a:ext cx="7356324" cy="1019912"/>
          </a:xfrm>
        </p:spPr>
        <p:txBody>
          <a:bodyPr>
            <a:normAutofit fontScale="90000"/>
          </a:bodyPr>
          <a:lstStyle/>
          <a:p>
            <a:r>
              <a:rPr lang="fi-FI" dirty="0" err="1">
                <a:cs typeface="Helvetica" panose="020B0604020202020204" pitchFamily="34" charset="0"/>
              </a:rPr>
              <a:t>Dimensions</a:t>
            </a:r>
            <a:r>
              <a:rPr lang="fi-FI" dirty="0">
                <a:cs typeface="Helvetica" panose="020B0604020202020204" pitchFamily="34" charset="0"/>
              </a:rPr>
              <a:t> of </a:t>
            </a:r>
            <a:r>
              <a:rPr lang="fi-FI" dirty="0" err="1" smtClean="0">
                <a:cs typeface="Helvetica" panose="020B0604020202020204" pitchFamily="34" charset="0"/>
              </a:rPr>
              <a:t>competences</a:t>
            </a:r>
            <a:r>
              <a:rPr lang="fi-FI" dirty="0" smtClean="0">
                <a:cs typeface="Helvetica" panose="020B0604020202020204" pitchFamily="34" charset="0"/>
              </a:rPr>
              <a:t>/</a:t>
            </a:r>
            <a:r>
              <a:rPr lang="fi-FI" dirty="0" err="1" smtClean="0">
                <a:cs typeface="Helvetica" panose="020B0604020202020204" pitchFamily="34" charset="0"/>
              </a:rPr>
              <a:t>dispositions</a:t>
            </a:r>
            <a:r>
              <a:rPr lang="fi-FI" dirty="0" smtClean="0">
                <a:cs typeface="Helvetica" panose="020B0604020202020204" pitchFamily="34" charset="0"/>
              </a:rPr>
              <a:t> </a:t>
            </a:r>
            <a:endParaRPr lang="fi-FI" dirty="0"/>
          </a:p>
        </p:txBody>
      </p:sp>
      <p:sp>
        <p:nvSpPr>
          <p:cNvPr id="3" name="Slide Number Placeholder 2"/>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23</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4" name="Date Placeholder 3"/>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629496-E812-CC43-9126-819AE9AD3245}"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21.8.2018</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7" name="TextBox 6"/>
          <p:cNvSpPr txBox="1"/>
          <p:nvPr/>
        </p:nvSpPr>
        <p:spPr>
          <a:xfrm>
            <a:off x="242597" y="1549521"/>
            <a:ext cx="8471635" cy="1585049"/>
          </a:xfrm>
          <a:prstGeom prst="rect">
            <a:avLst/>
          </a:prstGeom>
          <a:solidFill>
            <a:schemeClr val="bg1"/>
          </a:solidFill>
          <a:ln>
            <a:noFill/>
          </a:ln>
        </p:spPr>
        <p:txBody>
          <a:bodyPr wrap="square" rtlCol="0">
            <a:spAutoFit/>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fi-FI" sz="2600" b="1" i="0" u="none" strike="noStrike" kern="1200" cap="none" spc="0" normalizeH="0" baseline="0" noProof="0" dirty="0" err="1" smtClean="0">
                <a:ln>
                  <a:noFill/>
                </a:ln>
                <a:solidFill>
                  <a:srgbClr val="C00000"/>
                </a:solidFill>
                <a:effectLst/>
                <a:uLnTx/>
                <a:uFillTx/>
                <a:latin typeface="Calibri" panose="020F0502020204030204" pitchFamily="34" charset="0"/>
                <a:ea typeface="+mn-ea"/>
                <a:cs typeface="Calibri" panose="020F0502020204030204" pitchFamily="34" charset="0"/>
              </a:rPr>
              <a:t>Social</a:t>
            </a:r>
            <a:r>
              <a:rPr kumimoji="0" lang="fi-FI" sz="26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fi-FI" sz="26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skills</a:t>
            </a:r>
            <a:r>
              <a:rPr kumimoji="0" lang="fi-FI" sz="26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fi-FI" sz="2600" b="1" i="1" u="none" strike="noStrike" kern="1200" cap="none" spc="0" normalizeH="0" baseline="0" noProof="0" dirty="0" smtClean="0">
                <a:ln>
                  <a:noFill/>
                </a:ln>
                <a:solidFill>
                  <a:srgbClr val="C00000"/>
                </a:solidFill>
                <a:effectLst/>
                <a:uLnTx/>
                <a:uFillTx/>
                <a:latin typeface="Calibri" panose="020F0502020204030204" pitchFamily="34" charset="0"/>
                <a:ea typeface="+mn-ea"/>
                <a:cs typeface="Calibri" panose="020F0502020204030204" pitchFamily="34" charset="0"/>
              </a:rPr>
              <a:t>(”</a:t>
            </a:r>
            <a:r>
              <a:rPr kumimoji="0" lang="fi-FI" sz="2600" b="1" i="1"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how</a:t>
            </a:r>
            <a:r>
              <a:rPr kumimoji="0" lang="fi-FI" sz="2600" b="1" i="1"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fi-FI" sz="2600" b="1" i="1"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we</a:t>
            </a:r>
            <a:r>
              <a:rPr kumimoji="0" lang="fi-FI" sz="2600" b="1" i="1"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fi-FI" sz="2600" b="1" i="1"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manage</a:t>
            </a:r>
            <a:r>
              <a:rPr kumimoji="0" lang="fi-FI" sz="2600" b="1" i="1"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fi-FI" sz="2600" b="1" i="1"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relationships</a:t>
            </a:r>
            <a:r>
              <a:rPr kumimoji="0" lang="fi-FI" sz="2600" b="1" i="1"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Relational skills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(e.g., teamwork skills, conflict management, negotiation)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Emotional </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competence </a:t>
            </a:r>
            <a:r>
              <a:rPr kumimoji="0" lang="en-US" sz="22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skills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(e.g., emotion regulation, expression of emotions)</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2200" b="1" noProof="0" dirty="0" smtClean="0">
                <a:solidFill>
                  <a:prstClr val="black"/>
                </a:solidFill>
                <a:latin typeface="Calibri" panose="020F0502020204030204" pitchFamily="34" charset="0"/>
                <a:cs typeface="Calibri" panose="020F0502020204030204" pitchFamily="34" charset="0"/>
              </a:rPr>
              <a:t>C</a:t>
            </a:r>
            <a:r>
              <a:rPr kumimoji="0" lang="en-US" sz="22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ultural competences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(e.g., awareness of and attitudes towards diversity)</a:t>
            </a:r>
            <a:endParaRPr kumimoji="0" lang="fi-F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Rectangle 12"/>
          <p:cNvSpPr/>
          <p:nvPr/>
        </p:nvSpPr>
        <p:spPr>
          <a:xfrm>
            <a:off x="242597" y="3321634"/>
            <a:ext cx="8471635" cy="1572225"/>
          </a:xfrm>
          <a:prstGeom prst="rect">
            <a:avLst/>
          </a:prstGeom>
          <a:solidFill>
            <a:schemeClr val="bg1"/>
          </a:solidFill>
        </p:spPr>
        <p:txBody>
          <a:bodyPr wrap="square">
            <a:spAutoFit/>
          </a:bodyPr>
          <a:lstStyle/>
          <a:p>
            <a:pPr marL="0" marR="0" lvl="0" indent="0" algn="l" defTabSz="685800" rtl="0" eaLnBrk="1" fontAlgn="auto" latinLnBrk="0" hangingPunct="1">
              <a:lnSpc>
                <a:spcPct val="100000"/>
              </a:lnSpc>
              <a:spcBef>
                <a:spcPts val="0"/>
              </a:spcBef>
              <a:spcAft>
                <a:spcPts val="450"/>
              </a:spcAft>
              <a:buClrTx/>
              <a:buSzTx/>
              <a:buFontTx/>
              <a:buNone/>
              <a:tabLst/>
              <a:defRPr/>
            </a:pPr>
            <a:r>
              <a:rPr kumimoji="0" lang="fi-FI" sz="26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Calibri" panose="020F0502020204030204" pitchFamily="34" charset="0"/>
              </a:rPr>
              <a:t>Personal </a:t>
            </a:r>
            <a:r>
              <a:rPr kumimoji="0" lang="fi-FI" sz="26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skills</a:t>
            </a:r>
            <a:r>
              <a:rPr kumimoji="0" lang="fi-FI" sz="26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fi-FI" sz="2600" b="1" i="1"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r>
              <a:rPr kumimoji="0" lang="fi-FI" sz="2600" b="1" i="1"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how</a:t>
            </a:r>
            <a:r>
              <a:rPr kumimoji="0" lang="fi-FI" sz="2600" b="1" i="1"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fi-FI" sz="2600" b="1" i="1"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we</a:t>
            </a:r>
            <a:r>
              <a:rPr kumimoji="0" lang="fi-FI" sz="2600" b="1" i="1"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fi-FI" sz="2600" b="1" i="1"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manage</a:t>
            </a:r>
            <a:r>
              <a:rPr kumimoji="0" lang="fi-FI" sz="2600" b="1" i="1"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fi-FI" sz="2600" b="1" i="1"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ourselves</a:t>
            </a:r>
            <a:r>
              <a:rPr kumimoji="0" lang="fi-FI" sz="2600" b="1" i="1"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r>
              <a:rPr kumimoji="0" lang="fi-FI" sz="26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p>
          <a:p>
            <a:pPr lvl="0" defTabSz="685800">
              <a:defRPr/>
            </a:pPr>
            <a:r>
              <a:rPr lang="en-US" sz="2200" b="1" dirty="0">
                <a:solidFill>
                  <a:prstClr val="black"/>
                </a:solidFill>
                <a:latin typeface="Calibri" panose="020F0502020204030204" pitchFamily="34" charset="0"/>
                <a:cs typeface="Calibri" panose="020F0502020204030204" pitchFamily="34" charset="0"/>
              </a:rPr>
              <a:t>Motivation</a:t>
            </a:r>
            <a:r>
              <a:rPr lang="en-US" b="1" dirty="0">
                <a:solidFill>
                  <a:prstClr val="black"/>
                </a:solidFill>
                <a:latin typeface="Calibri" panose="020F0502020204030204" pitchFamily="34" charset="0"/>
                <a:cs typeface="Calibri" panose="020F0502020204030204" pitchFamily="34" charset="0"/>
              </a:rPr>
              <a:t> </a:t>
            </a:r>
            <a:r>
              <a:rPr lang="en-US" dirty="0" smtClean="0">
                <a:solidFill>
                  <a:prstClr val="black"/>
                </a:solidFill>
                <a:latin typeface="Calibri" panose="020F0502020204030204" pitchFamily="34" charset="0"/>
                <a:cs typeface="Calibri" panose="020F0502020204030204" pitchFamily="34" charset="0"/>
              </a:rPr>
              <a:t>(e.g., teacher self-efficacy</a:t>
            </a:r>
            <a:r>
              <a:rPr lang="en-US" dirty="0">
                <a:solidFill>
                  <a:prstClr val="black"/>
                </a:solidFill>
                <a:latin typeface="Calibri" panose="020F0502020204030204" pitchFamily="34" charset="0"/>
                <a:cs typeface="Calibri" panose="020F0502020204030204" pitchFamily="34" charset="0"/>
              </a:rPr>
              <a:t>, </a:t>
            </a:r>
            <a:r>
              <a:rPr lang="en-US" dirty="0" smtClean="0">
                <a:solidFill>
                  <a:prstClr val="black"/>
                </a:solidFill>
                <a:latin typeface="Calibri" panose="020F0502020204030204" pitchFamily="34" charset="0"/>
                <a:cs typeface="Calibri" panose="020F0502020204030204" pitchFamily="34" charset="0"/>
              </a:rPr>
              <a:t>attributions</a:t>
            </a:r>
            <a:r>
              <a:rPr lang="en-US" dirty="0">
                <a:solidFill>
                  <a:prstClr val="black"/>
                </a:solidFill>
                <a:latin typeface="Calibri" panose="020F0502020204030204" pitchFamily="34" charset="0"/>
                <a:cs typeface="Calibri" panose="020F0502020204030204" pitchFamily="34" charset="0"/>
              </a:rPr>
              <a:t>, </a:t>
            </a:r>
            <a:r>
              <a:rPr lang="en-US" dirty="0" smtClean="0">
                <a:solidFill>
                  <a:prstClr val="black"/>
                </a:solidFill>
                <a:latin typeface="Calibri" panose="020F0502020204030204" pitchFamily="34" charset="0"/>
                <a:cs typeface="Calibri" panose="020F0502020204030204" pitchFamily="34" charset="0"/>
              </a:rPr>
              <a:t>goal orientation)</a:t>
            </a:r>
            <a:endParaRPr kumimoji="0" lang="en-US"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Personality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Adaptive </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coping and </a:t>
            </a:r>
            <a:r>
              <a:rPr kumimoji="0" lang="en-US" sz="22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resilience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(e.g., coping with stress)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4" name="Rectangle 13"/>
          <p:cNvSpPr/>
          <p:nvPr/>
        </p:nvSpPr>
        <p:spPr>
          <a:xfrm>
            <a:off x="242597" y="5103607"/>
            <a:ext cx="6423379" cy="492443"/>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2600" b="1" i="0" u="none" strike="noStrike" kern="1200" cap="none" spc="0" normalizeH="0" baseline="0" noProof="0" dirty="0">
                <a:ln>
                  <a:noFill/>
                </a:ln>
                <a:solidFill>
                  <a:srgbClr val="C00000"/>
                </a:solidFill>
                <a:effectLst/>
                <a:uLnTx/>
                <a:uFillTx/>
                <a:latin typeface="Calibri" panose="020F0502020204030204"/>
                <a:ea typeface="+mn-ea"/>
                <a:cs typeface="+mn-cs"/>
              </a:rPr>
              <a:t>Professional </a:t>
            </a:r>
            <a:r>
              <a:rPr kumimoji="0" lang="fi-FI" sz="2600" b="1" i="0" u="none" strike="noStrike" kern="1200" cap="none" spc="0" normalizeH="0" baseline="0" noProof="0" dirty="0" err="1">
                <a:ln>
                  <a:noFill/>
                </a:ln>
                <a:solidFill>
                  <a:srgbClr val="C00000"/>
                </a:solidFill>
                <a:effectLst/>
                <a:uLnTx/>
                <a:uFillTx/>
                <a:latin typeface="Calibri" panose="020F0502020204030204"/>
                <a:ea typeface="+mn-ea"/>
                <a:cs typeface="+mn-cs"/>
              </a:rPr>
              <a:t>ethics</a:t>
            </a:r>
            <a:r>
              <a:rPr kumimoji="0" lang="fi-FI" sz="26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fi-FI" sz="2600" b="1" i="0" u="none" strike="noStrike" kern="1200" cap="none" spc="0" normalizeH="0" baseline="0" noProof="0" dirty="0" err="1">
                <a:ln>
                  <a:noFill/>
                </a:ln>
                <a:solidFill>
                  <a:srgbClr val="C00000"/>
                </a:solidFill>
                <a:effectLst/>
                <a:uLnTx/>
                <a:uFillTx/>
                <a:latin typeface="Calibri" panose="020F0502020204030204"/>
                <a:ea typeface="+mn-ea"/>
                <a:cs typeface="+mn-cs"/>
              </a:rPr>
              <a:t>values</a:t>
            </a:r>
            <a:r>
              <a:rPr kumimoji="0" lang="fi-FI" sz="2600" b="1" i="0" u="none" strike="noStrike" kern="1200" cap="none" spc="0" normalizeH="0" baseline="0" noProof="0" dirty="0">
                <a:ln>
                  <a:noFill/>
                </a:ln>
                <a:solidFill>
                  <a:srgbClr val="C00000"/>
                </a:solidFill>
                <a:effectLst/>
                <a:uLnTx/>
                <a:uFillTx/>
                <a:latin typeface="Calibri" panose="020F0502020204030204"/>
                <a:ea typeface="+mn-ea"/>
                <a:cs typeface="+mn-cs"/>
              </a:rPr>
              <a:t>, and </a:t>
            </a:r>
            <a:r>
              <a:rPr kumimoji="0" lang="fi-FI" sz="2600" b="1" i="0" u="none" strike="noStrike" kern="1200" cap="none" spc="0" normalizeH="0" baseline="0" noProof="0" dirty="0" err="1" smtClean="0">
                <a:ln>
                  <a:noFill/>
                </a:ln>
                <a:solidFill>
                  <a:srgbClr val="C00000"/>
                </a:solidFill>
                <a:effectLst/>
                <a:uLnTx/>
                <a:uFillTx/>
                <a:latin typeface="Calibri" panose="020F0502020204030204"/>
                <a:ea typeface="+mn-ea"/>
                <a:cs typeface="+mn-cs"/>
              </a:rPr>
              <a:t>beliefs</a:t>
            </a:r>
            <a:r>
              <a:rPr kumimoji="0" lang="fi-FI" sz="2600" b="1" i="0" u="none" strike="noStrike" kern="1200" cap="none" spc="0" normalizeH="0" baseline="0" noProof="0" dirty="0" smtClean="0">
                <a:ln>
                  <a:noFill/>
                </a:ln>
                <a:solidFill>
                  <a:srgbClr val="C00000"/>
                </a:solidFill>
                <a:effectLst/>
                <a:uLnTx/>
                <a:uFillTx/>
                <a:latin typeface="Calibri" panose="020F0502020204030204"/>
                <a:ea typeface="+mn-ea"/>
                <a:cs typeface="+mn-cs"/>
              </a:rPr>
              <a:t> </a:t>
            </a:r>
            <a:endParaRPr kumimoji="0" lang="fi-FI" sz="2600" b="0" i="0" u="none" strike="noStrike" kern="1200" cap="none" spc="0" normalizeH="0" baseline="0" noProof="0" dirty="0">
              <a:ln>
                <a:noFill/>
              </a:ln>
              <a:solidFill>
                <a:srgbClr val="C00000"/>
              </a:solidFill>
              <a:effectLst/>
              <a:uLnTx/>
              <a:uFillTx/>
              <a:latin typeface="Palatino Linotype"/>
              <a:ea typeface="+mn-ea"/>
              <a:cs typeface="+mn-cs"/>
            </a:endParaRPr>
          </a:p>
        </p:txBody>
      </p:sp>
    </p:spTree>
    <p:extLst>
      <p:ext uri="{BB962C8B-B14F-4D97-AF65-F5344CB8AC3E}">
        <p14:creationId xmlns:p14="http://schemas.microsoft.com/office/powerpoint/2010/main" val="29623197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2962305" y="6003415"/>
            <a:ext cx="6284787" cy="7232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err="1">
                <a:ln>
                  <a:noFill/>
                </a:ln>
                <a:solidFill>
                  <a:prstClr val="black"/>
                </a:solidFill>
                <a:effectLst/>
                <a:uLnTx/>
                <a:uFillTx/>
                <a:latin typeface="Calibri" panose="020F0502020204030204"/>
                <a:ea typeface="+mn-ea"/>
                <a:cs typeface="+mn-cs"/>
              </a:rPr>
              <a:t>Adapted</a:t>
            </a:r>
            <a:r>
              <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400" b="1" i="0" u="none" strike="noStrike" kern="1200" cap="none" spc="0" normalizeH="0" baseline="0" noProof="0" dirty="0" err="1">
                <a:ln>
                  <a:noFill/>
                </a:ln>
                <a:solidFill>
                  <a:prstClr val="black"/>
                </a:solidFill>
                <a:effectLst/>
                <a:uLnTx/>
                <a:uFillTx/>
                <a:latin typeface="Calibri" panose="020F0502020204030204"/>
                <a:ea typeface="+mn-ea"/>
                <a:cs typeface="+mn-cs"/>
              </a:rPr>
              <a:t>from</a:t>
            </a:r>
            <a:r>
              <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300" b="0" i="0" u="none" strike="noStrike" kern="1200" cap="none" spc="0" normalizeH="0" baseline="0" noProof="0" dirty="0" err="1">
                <a:ln>
                  <a:noFill/>
                </a:ln>
                <a:solidFill>
                  <a:prstClr val="black"/>
                </a:solidFill>
                <a:effectLst/>
                <a:uLnTx/>
                <a:uFillTx/>
                <a:latin typeface="Calibri" panose="020F0502020204030204"/>
                <a:ea typeface="+mn-ea"/>
                <a:cs typeface="+mn-cs"/>
              </a:rPr>
              <a:t>Blömeke</a:t>
            </a:r>
            <a:r>
              <a:rPr kumimoji="0" lang="fi-FI" sz="1300" b="0" i="0" u="none" strike="noStrike" kern="1200" cap="none" spc="0" normalizeH="0" baseline="0" noProof="0" dirty="0">
                <a:ln>
                  <a:noFill/>
                </a:ln>
                <a:solidFill>
                  <a:prstClr val="black"/>
                </a:solidFill>
                <a:effectLst/>
                <a:uLnTx/>
                <a:uFillTx/>
                <a:latin typeface="Calibri" panose="020F0502020204030204"/>
                <a:ea typeface="+mn-ea"/>
                <a:cs typeface="+mn-cs"/>
              </a:rPr>
              <a:t>, S., Gustafsson, J. E., &amp; </a:t>
            </a:r>
            <a:r>
              <a:rPr kumimoji="0" lang="fi-FI" sz="1300" b="0" i="0" u="none" strike="noStrike" kern="1200" cap="none" spc="0" normalizeH="0" baseline="0" noProof="0" dirty="0" err="1">
                <a:ln>
                  <a:noFill/>
                </a:ln>
                <a:solidFill>
                  <a:prstClr val="black"/>
                </a:solidFill>
                <a:effectLst/>
                <a:uLnTx/>
                <a:uFillTx/>
                <a:latin typeface="Calibri" panose="020F0502020204030204"/>
                <a:ea typeface="+mn-ea"/>
                <a:cs typeface="+mn-cs"/>
              </a:rPr>
              <a:t>Shavelson</a:t>
            </a:r>
            <a:r>
              <a:rPr kumimoji="0" lang="fi-FI" sz="1300" b="0" i="0" u="none" strike="noStrike" kern="1200" cap="none" spc="0" normalizeH="0" baseline="0" noProof="0" dirty="0">
                <a:ln>
                  <a:noFill/>
                </a:ln>
                <a:solidFill>
                  <a:prstClr val="black"/>
                </a:solidFill>
                <a:effectLst/>
                <a:uLnTx/>
                <a:uFillTx/>
                <a:latin typeface="Calibri" panose="020F0502020204030204"/>
                <a:ea typeface="+mn-ea"/>
                <a:cs typeface="+mn-cs"/>
              </a:rPr>
              <a:t>, R. J. (2015). Beyond </a:t>
            </a:r>
            <a:r>
              <a:rPr kumimoji="0" lang="fi-FI" sz="1300" b="0" i="0" u="none" strike="noStrike" kern="1200" cap="none" spc="0" normalizeH="0" baseline="0" noProof="0" dirty="0" err="1">
                <a:ln>
                  <a:noFill/>
                </a:ln>
                <a:solidFill>
                  <a:prstClr val="black"/>
                </a:solidFill>
                <a:effectLst/>
                <a:uLnTx/>
                <a:uFillTx/>
                <a:latin typeface="Calibri" panose="020F0502020204030204"/>
                <a:ea typeface="+mn-ea"/>
                <a:cs typeface="+mn-cs"/>
              </a:rPr>
              <a:t>dichotomies</a:t>
            </a:r>
            <a:r>
              <a:rPr kumimoji="0" lang="fi-FI"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300" b="0" i="0" u="none" strike="noStrike" kern="1200" cap="none" spc="0" normalizeH="0" baseline="0" noProof="0" dirty="0" err="1">
                <a:ln>
                  <a:noFill/>
                </a:ln>
                <a:solidFill>
                  <a:prstClr val="black"/>
                </a:solidFill>
                <a:effectLst/>
                <a:uLnTx/>
                <a:uFillTx/>
                <a:latin typeface="Calibri" panose="020F0502020204030204"/>
                <a:ea typeface="+mn-ea"/>
                <a:cs typeface="+mn-cs"/>
              </a:rPr>
              <a:t>Competence</a:t>
            </a:r>
            <a:r>
              <a:rPr kumimoji="0" lang="fi-FI"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300" b="0" i="0" u="none" strike="noStrike" kern="1200" cap="none" spc="0" normalizeH="0" baseline="0" noProof="0" dirty="0" err="1">
                <a:ln>
                  <a:noFill/>
                </a:ln>
                <a:solidFill>
                  <a:prstClr val="black"/>
                </a:solidFill>
                <a:effectLst/>
                <a:uLnTx/>
                <a:uFillTx/>
                <a:latin typeface="Calibri" panose="020F0502020204030204"/>
                <a:ea typeface="+mn-ea"/>
                <a:cs typeface="+mn-cs"/>
              </a:rPr>
              <a:t>viewed</a:t>
            </a:r>
            <a:r>
              <a:rPr kumimoji="0" lang="fi-FI" sz="1300" b="0" i="0" u="none" strike="noStrike" kern="1200" cap="none" spc="0" normalizeH="0" baseline="0" noProof="0" dirty="0">
                <a:ln>
                  <a:noFill/>
                </a:ln>
                <a:solidFill>
                  <a:prstClr val="black"/>
                </a:solidFill>
                <a:effectLst/>
                <a:uLnTx/>
                <a:uFillTx/>
                <a:latin typeface="Calibri" panose="020F0502020204030204"/>
                <a:ea typeface="+mn-ea"/>
                <a:cs typeface="+mn-cs"/>
              </a:rPr>
              <a:t> as a </a:t>
            </a:r>
            <a:r>
              <a:rPr kumimoji="0" lang="fi-FI" sz="1300" b="0" i="0" u="none" strike="noStrike" kern="1200" cap="none" spc="0" normalizeH="0" baseline="0" noProof="0" dirty="0" err="1">
                <a:ln>
                  <a:noFill/>
                </a:ln>
                <a:solidFill>
                  <a:prstClr val="black"/>
                </a:solidFill>
                <a:effectLst/>
                <a:uLnTx/>
                <a:uFillTx/>
                <a:latin typeface="Calibri" panose="020F0502020204030204"/>
                <a:ea typeface="+mn-ea"/>
                <a:cs typeface="+mn-cs"/>
              </a:rPr>
              <a:t>continuum</a:t>
            </a:r>
            <a:r>
              <a:rPr kumimoji="0" lang="fi-FI"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300" b="0" i="1" u="none" strike="noStrike" kern="1200" cap="none" spc="0" normalizeH="0" baseline="0" noProof="0" dirty="0" err="1">
                <a:ln>
                  <a:noFill/>
                </a:ln>
                <a:solidFill>
                  <a:prstClr val="black"/>
                </a:solidFill>
                <a:effectLst/>
                <a:uLnTx/>
                <a:uFillTx/>
                <a:latin typeface="Calibri" panose="020F0502020204030204"/>
                <a:ea typeface="+mn-ea"/>
                <a:cs typeface="+mn-cs"/>
              </a:rPr>
              <a:t>Zeitschrift</a:t>
            </a:r>
            <a:r>
              <a:rPr kumimoji="0" lang="fi-FI" sz="13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300" b="0" i="1" u="none" strike="noStrike" kern="1200" cap="none" spc="0" normalizeH="0" baseline="0" noProof="0" dirty="0" err="1">
                <a:ln>
                  <a:noFill/>
                </a:ln>
                <a:solidFill>
                  <a:prstClr val="black"/>
                </a:solidFill>
                <a:effectLst/>
                <a:uLnTx/>
                <a:uFillTx/>
                <a:latin typeface="Calibri" panose="020F0502020204030204"/>
                <a:ea typeface="+mn-ea"/>
                <a:cs typeface="+mn-cs"/>
              </a:rPr>
              <a:t>für</a:t>
            </a:r>
            <a:r>
              <a:rPr kumimoji="0" lang="fi-FI" sz="13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300" b="0" i="1" u="none" strike="noStrike" kern="1200" cap="none" spc="0" normalizeH="0" baseline="0" noProof="0" dirty="0" err="1">
                <a:ln>
                  <a:noFill/>
                </a:ln>
                <a:solidFill>
                  <a:prstClr val="black"/>
                </a:solidFill>
                <a:effectLst/>
                <a:uLnTx/>
                <a:uFillTx/>
                <a:latin typeface="Calibri" panose="020F0502020204030204"/>
                <a:ea typeface="+mn-ea"/>
                <a:cs typeface="+mn-cs"/>
              </a:rPr>
              <a:t>Psychologie</a:t>
            </a:r>
            <a:r>
              <a:rPr kumimoji="0" lang="fi-FI" sz="1300" b="0" i="1" u="none" strike="noStrike" kern="1200" cap="none" spc="0" normalizeH="0" baseline="0" noProof="0" dirty="0">
                <a:ln>
                  <a:noFill/>
                </a:ln>
                <a:solidFill>
                  <a:prstClr val="black"/>
                </a:solidFill>
                <a:effectLst/>
                <a:uLnTx/>
                <a:uFillTx/>
                <a:latin typeface="Calibri" panose="020F0502020204030204"/>
                <a:ea typeface="+mn-ea"/>
                <a:cs typeface="+mn-cs"/>
              </a:rPr>
              <a:t>, 223</a:t>
            </a:r>
            <a:r>
              <a:rPr kumimoji="0" lang="fi-FI" sz="1300" b="0" i="0" u="none" strike="noStrike" kern="1200" cap="none" spc="0" normalizeH="0" baseline="0" noProof="0" dirty="0">
                <a:ln>
                  <a:noFill/>
                </a:ln>
                <a:solidFill>
                  <a:prstClr val="black"/>
                </a:solidFill>
                <a:effectLst/>
                <a:uLnTx/>
                <a:uFillTx/>
                <a:latin typeface="Calibri" panose="020F0502020204030204"/>
                <a:ea typeface="+mn-ea"/>
                <a:cs typeface="+mn-cs"/>
              </a:rPr>
              <a:t>(1), 3-13.</a:t>
            </a:r>
            <a:endParaRPr kumimoji="0" lang="fi-FI"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p:cNvSpPr txBox="1"/>
          <p:nvPr/>
        </p:nvSpPr>
        <p:spPr>
          <a:xfrm>
            <a:off x="-9080" y="3872"/>
            <a:ext cx="7936928" cy="52322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dirty="0" err="1" smtClean="0">
                <a:ln>
                  <a:noFill/>
                </a:ln>
                <a:solidFill>
                  <a:srgbClr val="002957">
                    <a:lumMod val="90000"/>
                    <a:lumOff val="10000"/>
                  </a:srgbClr>
                </a:solidFill>
                <a:effectLst/>
                <a:uLnTx/>
                <a:uFillTx/>
                <a:latin typeface="Calibri" panose="020F0502020204030204"/>
                <a:ea typeface="+mn-ea"/>
                <a:cs typeface="+mn-cs"/>
              </a:rPr>
              <a:t>Implications</a:t>
            </a:r>
            <a:r>
              <a:rPr kumimoji="0" lang="fi-FI" sz="2800" b="1" i="0" u="none" strike="noStrike" kern="1200" cap="none" spc="0" normalizeH="0" baseline="0" noProof="0" dirty="0" smtClean="0">
                <a:ln>
                  <a:noFill/>
                </a:ln>
                <a:solidFill>
                  <a:srgbClr val="002957">
                    <a:lumMod val="90000"/>
                    <a:lumOff val="10000"/>
                  </a:srgbClr>
                </a:solidFill>
                <a:effectLst/>
                <a:uLnTx/>
                <a:uFillTx/>
                <a:latin typeface="Calibri" panose="020F0502020204030204"/>
                <a:ea typeface="+mn-ea"/>
                <a:cs typeface="+mn-cs"/>
              </a:rPr>
              <a:t> for </a:t>
            </a:r>
            <a:r>
              <a:rPr kumimoji="0" lang="fi-FI" sz="2800" b="1" i="0" u="none" strike="noStrike" kern="1200" cap="none" spc="0" normalizeH="0" baseline="0" noProof="0" dirty="0" err="1" smtClean="0">
                <a:ln>
                  <a:noFill/>
                </a:ln>
                <a:solidFill>
                  <a:srgbClr val="002957">
                    <a:lumMod val="90000"/>
                    <a:lumOff val="10000"/>
                  </a:srgbClr>
                </a:solidFill>
                <a:effectLst/>
                <a:uLnTx/>
                <a:uFillTx/>
                <a:latin typeface="Calibri" panose="020F0502020204030204"/>
                <a:ea typeface="+mn-ea"/>
                <a:cs typeface="+mn-cs"/>
              </a:rPr>
              <a:t>student</a:t>
            </a:r>
            <a:r>
              <a:rPr kumimoji="0" lang="fi-FI" sz="2800" b="1" i="0" u="none" strike="noStrike" kern="1200" cap="none" spc="0" normalizeH="0" baseline="0" noProof="0" dirty="0" smtClean="0">
                <a:ln>
                  <a:noFill/>
                </a:ln>
                <a:solidFill>
                  <a:srgbClr val="002957">
                    <a:lumMod val="90000"/>
                    <a:lumOff val="10000"/>
                  </a:srgbClr>
                </a:solidFill>
                <a:effectLst/>
                <a:uLnTx/>
                <a:uFillTx/>
                <a:latin typeface="Calibri" panose="020F0502020204030204"/>
                <a:ea typeface="+mn-ea"/>
                <a:cs typeface="+mn-cs"/>
              </a:rPr>
              <a:t> </a:t>
            </a:r>
            <a:r>
              <a:rPr kumimoji="0" lang="fi-FI" sz="2800" b="1" i="0" u="none" strike="noStrike" kern="1200" cap="none" spc="0" normalizeH="0" baseline="0" noProof="0" dirty="0" err="1" smtClean="0">
                <a:ln>
                  <a:noFill/>
                </a:ln>
                <a:solidFill>
                  <a:srgbClr val="002957">
                    <a:lumMod val="90000"/>
                    <a:lumOff val="10000"/>
                  </a:srgbClr>
                </a:solidFill>
                <a:effectLst/>
                <a:uLnTx/>
                <a:uFillTx/>
                <a:latin typeface="Calibri" panose="020F0502020204030204"/>
                <a:ea typeface="+mn-ea"/>
                <a:cs typeface="+mn-cs"/>
              </a:rPr>
              <a:t>selections</a:t>
            </a:r>
            <a:endParaRPr kumimoji="0" lang="fi-FI" sz="2800"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endParaRPr>
          </a:p>
        </p:txBody>
      </p:sp>
      <p:sp>
        <p:nvSpPr>
          <p:cNvPr id="5" name="TextBox 4"/>
          <p:cNvSpPr txBox="1"/>
          <p:nvPr/>
        </p:nvSpPr>
        <p:spPr>
          <a:xfrm>
            <a:off x="0" y="6434477"/>
            <a:ext cx="2841523" cy="461665"/>
          </a:xfrm>
          <a:prstGeom prst="rect">
            <a:avLst/>
          </a:prstGeom>
          <a:solidFill>
            <a:srgbClr val="FFFF00"/>
          </a:solid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prstClr val="black"/>
                </a:solidFill>
                <a:effectLst/>
                <a:uLnTx/>
                <a:uFillTx/>
                <a:latin typeface="Calibri" panose="020F0502020204030204"/>
                <a:ea typeface="+mn-ea"/>
                <a:cs typeface="+mn-cs"/>
              </a:rPr>
              <a:t>Preliminary © OVET</a:t>
            </a:r>
          </a:p>
        </p:txBody>
      </p:sp>
      <p:sp>
        <p:nvSpPr>
          <p:cNvPr id="4" name="Rounded Rectangle 3"/>
          <p:cNvSpPr/>
          <p:nvPr/>
        </p:nvSpPr>
        <p:spPr>
          <a:xfrm>
            <a:off x="148894" y="2083908"/>
            <a:ext cx="7052727" cy="3876256"/>
          </a:xfrm>
          <a:prstGeom prst="round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3008044" y="1293319"/>
            <a:ext cx="2603512" cy="74879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133" b="1" i="0" u="none" strike="noStrike" kern="1200" cap="none" spc="0" normalizeH="0" baseline="0" noProof="0" dirty="0" err="1" smtClean="0">
                <a:ln>
                  <a:noFill/>
                </a:ln>
                <a:solidFill>
                  <a:srgbClr val="002957">
                    <a:lumMod val="90000"/>
                    <a:lumOff val="10000"/>
                  </a:srgbClr>
                </a:solidFill>
                <a:effectLst/>
                <a:uLnTx/>
                <a:uFillTx/>
                <a:latin typeface="Calibri" panose="020F0502020204030204"/>
                <a:ea typeface="+mn-ea"/>
                <a:cs typeface="+mn-cs"/>
              </a:rPr>
              <a:t>Situation-specific</a:t>
            </a:r>
            <a:r>
              <a:rPr kumimoji="0" lang="fi-FI" sz="2133" b="1" i="0" u="none" strike="noStrike" kern="1200" cap="none" spc="0" normalizeH="0" baseline="0" noProof="0" dirty="0" smtClean="0">
                <a:ln>
                  <a:noFill/>
                </a:ln>
                <a:solidFill>
                  <a:srgbClr val="002957">
                    <a:lumMod val="90000"/>
                    <a:lumOff val="10000"/>
                  </a:srgbClr>
                </a:solidFill>
                <a:effectLst/>
                <a:uLnTx/>
                <a:uFillTx/>
                <a:latin typeface="Calibri" panose="020F0502020204030204"/>
                <a:ea typeface="+mn-ea"/>
                <a:cs typeface="+mn-cs"/>
              </a:rPr>
              <a:t> </a:t>
            </a:r>
            <a:r>
              <a:rPr kumimoji="0" lang="fi-FI" sz="2133" b="1" i="0" u="none" strike="noStrike" kern="1200" cap="none" spc="0" normalizeH="0" baseline="0" noProof="0" dirty="0" err="1">
                <a:ln>
                  <a:noFill/>
                </a:ln>
                <a:solidFill>
                  <a:srgbClr val="002957">
                    <a:lumMod val="90000"/>
                    <a:lumOff val="10000"/>
                  </a:srgbClr>
                </a:solidFill>
                <a:effectLst/>
                <a:uLnTx/>
                <a:uFillTx/>
                <a:latin typeface="Calibri" panose="020F0502020204030204"/>
                <a:ea typeface="+mn-ea"/>
                <a:cs typeface="+mn-cs"/>
              </a:rPr>
              <a:t>processing</a:t>
            </a:r>
            <a:r>
              <a:rPr kumimoji="0" lang="fi-FI" sz="2133"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rPr>
              <a:t> </a:t>
            </a:r>
            <a:r>
              <a:rPr kumimoji="0" lang="fi-FI" sz="2133" b="1" i="0" u="none" strike="noStrike" kern="1200" cap="none" spc="0" normalizeH="0" baseline="0" noProof="0" dirty="0" err="1">
                <a:ln>
                  <a:noFill/>
                </a:ln>
                <a:solidFill>
                  <a:srgbClr val="002957">
                    <a:lumMod val="90000"/>
                    <a:lumOff val="10000"/>
                  </a:srgbClr>
                </a:solidFill>
                <a:effectLst/>
                <a:uLnTx/>
                <a:uFillTx/>
                <a:latin typeface="Calibri" panose="020F0502020204030204"/>
                <a:ea typeface="+mn-ea"/>
                <a:cs typeface="+mn-cs"/>
              </a:rPr>
              <a:t>skills</a:t>
            </a:r>
            <a:endParaRPr kumimoji="0" lang="fi-FI" sz="2133"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endParaRPr>
          </a:p>
        </p:txBody>
      </p:sp>
      <p:sp>
        <p:nvSpPr>
          <p:cNvPr id="13" name="Oval 12"/>
          <p:cNvSpPr/>
          <p:nvPr/>
        </p:nvSpPr>
        <p:spPr>
          <a:xfrm>
            <a:off x="3197876" y="3872620"/>
            <a:ext cx="963987" cy="6613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051"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3167186" y="4025165"/>
            <a:ext cx="1045351" cy="323165"/>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err="1">
                <a:ln>
                  <a:noFill/>
                </a:ln>
                <a:solidFill>
                  <a:prstClr val="black"/>
                </a:solidFill>
                <a:effectLst/>
                <a:uLnTx/>
                <a:uFillTx/>
                <a:latin typeface="Calibri" panose="020F0502020204030204"/>
                <a:ea typeface="+mn-ea"/>
                <a:cs typeface="+mn-cs"/>
              </a:rPr>
              <a:t>Perception</a:t>
            </a:r>
            <a:endParaRPr kumimoji="0" lang="fi-FI" sz="15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val 14"/>
          <p:cNvSpPr/>
          <p:nvPr/>
        </p:nvSpPr>
        <p:spPr>
          <a:xfrm>
            <a:off x="3458471" y="3263323"/>
            <a:ext cx="1265132" cy="6613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051"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3454450" y="3412988"/>
            <a:ext cx="1309846" cy="323165"/>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err="1">
                <a:ln>
                  <a:noFill/>
                </a:ln>
                <a:solidFill>
                  <a:prstClr val="black"/>
                </a:solidFill>
                <a:effectLst/>
                <a:uLnTx/>
                <a:uFillTx/>
                <a:latin typeface="Calibri" panose="020F0502020204030204"/>
                <a:ea typeface="+mn-ea"/>
                <a:cs typeface="+mn-cs"/>
              </a:rPr>
              <a:t>Interpretation</a:t>
            </a:r>
            <a:endParaRPr kumimoji="0" lang="fi-FI" sz="15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Oval 16"/>
          <p:cNvSpPr/>
          <p:nvPr/>
        </p:nvSpPr>
        <p:spPr>
          <a:xfrm>
            <a:off x="4109372" y="3813806"/>
            <a:ext cx="931491" cy="6721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051"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4119195" y="3876109"/>
            <a:ext cx="921667" cy="553998"/>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err="1">
                <a:ln>
                  <a:noFill/>
                </a:ln>
                <a:solidFill>
                  <a:prstClr val="black"/>
                </a:solidFill>
                <a:effectLst/>
                <a:uLnTx/>
                <a:uFillTx/>
                <a:latin typeface="Calibri" panose="020F0502020204030204"/>
                <a:ea typeface="+mn-ea"/>
                <a:cs typeface="+mn-cs"/>
              </a:rPr>
              <a:t>Decision-making</a:t>
            </a:r>
            <a:endParaRPr kumimoji="0" lang="fi-FI" sz="15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3" name="Group 22"/>
          <p:cNvGrpSpPr/>
          <p:nvPr/>
        </p:nvGrpSpPr>
        <p:grpSpPr>
          <a:xfrm>
            <a:off x="3796296" y="3692185"/>
            <a:ext cx="423664" cy="397100"/>
            <a:chOff x="6119462" y="3103159"/>
            <a:chExt cx="1104343" cy="982869"/>
          </a:xfrm>
        </p:grpSpPr>
        <p:sp>
          <p:nvSpPr>
            <p:cNvPr id="24" name="Curved Down Arrow 23"/>
            <p:cNvSpPr/>
            <p:nvPr/>
          </p:nvSpPr>
          <p:spPr>
            <a:xfrm>
              <a:off x="6179622" y="3103159"/>
              <a:ext cx="1044183" cy="470709"/>
            </a:xfrm>
            <a:prstGeom prst="curved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051" b="1"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25" name="Curved Down Arrow 24"/>
            <p:cNvSpPr/>
            <p:nvPr/>
          </p:nvSpPr>
          <p:spPr>
            <a:xfrm rot="10800000">
              <a:off x="6119462" y="3607690"/>
              <a:ext cx="1082926" cy="478338"/>
            </a:xfrm>
            <a:prstGeom prst="curved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051" b="1"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grpSp>
      <p:grpSp>
        <p:nvGrpSpPr>
          <p:cNvPr id="12" name="Group 11"/>
          <p:cNvGrpSpPr/>
          <p:nvPr/>
        </p:nvGrpSpPr>
        <p:grpSpPr>
          <a:xfrm>
            <a:off x="7340958" y="1312364"/>
            <a:ext cx="1906134" cy="3149496"/>
            <a:chOff x="7227966" y="916348"/>
            <a:chExt cx="1906133" cy="3149498"/>
          </a:xfrm>
        </p:grpSpPr>
        <p:sp>
          <p:nvSpPr>
            <p:cNvPr id="41" name="TextBox 40"/>
            <p:cNvSpPr txBox="1"/>
            <p:nvPr/>
          </p:nvSpPr>
          <p:spPr>
            <a:xfrm>
              <a:off x="7227966" y="916348"/>
              <a:ext cx="1841980" cy="74879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133" b="1" i="0" u="none" strike="noStrike" kern="1200" cap="none" spc="0" normalizeH="0" baseline="0" noProof="0" dirty="0" err="1" smtClean="0">
                  <a:ln>
                    <a:noFill/>
                  </a:ln>
                  <a:solidFill>
                    <a:srgbClr val="800000"/>
                  </a:solidFill>
                  <a:effectLst/>
                  <a:uLnTx/>
                  <a:uFillTx/>
                  <a:latin typeface="Calibri" panose="020F0502020204030204"/>
                  <a:ea typeface="+mn-ea"/>
                  <a:cs typeface="+mn-cs"/>
                </a:rPr>
                <a:t>Teacher</a:t>
              </a:r>
              <a:endParaRPr kumimoji="0" lang="fi-FI" sz="2133" b="1" i="0" u="none" strike="noStrike" kern="1200" cap="none" spc="0" normalizeH="0" baseline="0" noProof="0" dirty="0">
                <a:ln>
                  <a:noFill/>
                </a:ln>
                <a:solidFill>
                  <a:srgbClr val="800000"/>
                </a:solidFill>
                <a:effectLst/>
                <a:uLnTx/>
                <a:uFillTx/>
                <a:latin typeface="Calibri" panose="020F050202020403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133" b="1" i="0" u="none" strike="noStrike" kern="1200" cap="none" spc="0" normalizeH="0" baseline="0" noProof="0" dirty="0">
                  <a:ln>
                    <a:noFill/>
                  </a:ln>
                  <a:solidFill>
                    <a:srgbClr val="800000"/>
                  </a:solidFill>
                  <a:effectLst/>
                  <a:uLnTx/>
                  <a:uFillTx/>
                  <a:latin typeface="Calibri" panose="020F0502020204030204"/>
                  <a:ea typeface="+mn-ea"/>
                  <a:cs typeface="+mn-cs"/>
                </a:rPr>
                <a:t>e</a:t>
              </a:r>
              <a:r>
                <a:rPr kumimoji="0" lang="fi-FI" sz="2133" b="1" i="0" u="none" strike="noStrike" kern="1200" cap="none" spc="0" normalizeH="0" baseline="0" noProof="0" dirty="0" err="1">
                  <a:ln>
                    <a:noFill/>
                  </a:ln>
                  <a:solidFill>
                    <a:srgbClr val="800000"/>
                  </a:solidFill>
                  <a:effectLst/>
                  <a:uLnTx/>
                  <a:uFillTx/>
                  <a:latin typeface="Calibri" panose="020F0502020204030204"/>
                  <a:ea typeface="+mn-ea"/>
                  <a:cs typeface="+mn-cs"/>
                </a:rPr>
                <a:t>ffectiveness</a:t>
              </a:r>
              <a:endParaRPr kumimoji="0" lang="fi-FI" sz="2133" b="1" i="0" u="none" strike="noStrike" kern="1200" cap="none" spc="0" normalizeH="0" baseline="0" noProof="0" dirty="0">
                <a:ln>
                  <a:noFill/>
                </a:ln>
                <a:solidFill>
                  <a:srgbClr val="800000"/>
                </a:solidFill>
                <a:effectLst/>
                <a:uLnTx/>
                <a:uFillTx/>
                <a:latin typeface="Calibri" panose="020F0502020204030204"/>
                <a:ea typeface="+mn-ea"/>
                <a:cs typeface="+mn-cs"/>
              </a:endParaRPr>
            </a:p>
          </p:txBody>
        </p:sp>
        <p:sp>
          <p:nvSpPr>
            <p:cNvPr id="42" name="Rounded Rectangle 41"/>
            <p:cNvSpPr/>
            <p:nvPr/>
          </p:nvSpPr>
          <p:spPr>
            <a:xfrm>
              <a:off x="7458921" y="2533994"/>
              <a:ext cx="1382682" cy="149064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67"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TextBox 44"/>
            <p:cNvSpPr txBox="1"/>
            <p:nvPr/>
          </p:nvSpPr>
          <p:spPr>
            <a:xfrm>
              <a:off x="7498460" y="2536900"/>
              <a:ext cx="1635639" cy="152894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Student</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outcomes</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smtClean="0">
                  <a:ln>
                    <a:noFill/>
                  </a:ln>
                  <a:solidFill>
                    <a:prstClr val="black"/>
                  </a:solidFill>
                  <a:effectLst/>
                  <a:uLnTx/>
                  <a:uFillTx/>
                  <a:latin typeface="Calibri" panose="020F0502020204030204"/>
                  <a:ea typeface="+mn-ea"/>
                  <a:cs typeface="+mn-cs"/>
                </a:rPr>
                <a:t>individual</a:t>
              </a:r>
              <a:r>
                <a:rPr kumimoji="0" lang="fi-FI" sz="1867"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867" b="1" i="0" u="none" strike="noStrike" kern="1200" cap="none" spc="0" normalizeH="0" baseline="0" noProof="0" dirty="0" smtClean="0">
                  <a:ln>
                    <a:noFill/>
                  </a:ln>
                  <a:solidFill>
                    <a:prstClr val="black"/>
                  </a:solidFill>
                  <a:effectLst/>
                  <a:uLnTx/>
                  <a:uFillTx/>
                  <a:latin typeface="Calibri" panose="020F0502020204030204"/>
                  <a:ea typeface="+mn-ea"/>
                  <a:cs typeface="+mn-cs"/>
                </a:rPr>
                <a:t>and </a:t>
              </a:r>
              <a:r>
                <a:rPr kumimoji="0" lang="fi-FI" sz="1867" b="1" i="0" u="none" strike="noStrike" kern="1200" cap="none" spc="0" normalizeH="0" baseline="0" noProof="0" dirty="0" err="1" smtClean="0">
                  <a:ln>
                    <a:noFill/>
                  </a:ln>
                  <a:solidFill>
                    <a:prstClr val="black"/>
                  </a:solidFill>
                  <a:effectLst/>
                  <a:uLnTx/>
                  <a:uFillTx/>
                  <a:latin typeface="Calibri" panose="020F0502020204030204"/>
                  <a:ea typeface="+mn-ea"/>
                  <a:cs typeface="+mn-cs"/>
                </a:rPr>
                <a:t>group</a:t>
              </a:r>
              <a:r>
                <a:rPr kumimoji="0" lang="fi-FI" sz="1867"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smtClean="0">
                  <a:ln>
                    <a:noFill/>
                  </a:ln>
                  <a:solidFill>
                    <a:prstClr val="black"/>
                  </a:solidFill>
                  <a:effectLst/>
                  <a:uLnTx/>
                  <a:uFillTx/>
                  <a:latin typeface="Calibri" panose="020F0502020204030204"/>
                  <a:ea typeface="+mn-ea"/>
                  <a:cs typeface="+mn-cs"/>
                </a:rPr>
                <a:t>level</a:t>
              </a:r>
              <a:endPar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3" name="TextBox 32"/>
          <p:cNvSpPr txBox="1"/>
          <p:nvPr/>
        </p:nvSpPr>
        <p:spPr>
          <a:xfrm>
            <a:off x="389206" y="1001404"/>
            <a:ext cx="1865479" cy="107702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133" b="1" i="0" u="none" strike="noStrike" kern="1200" cap="none" spc="0" normalizeH="0" baseline="0" noProof="0" dirty="0" err="1" smtClean="0">
                <a:ln>
                  <a:noFill/>
                </a:ln>
                <a:solidFill>
                  <a:srgbClr val="002957">
                    <a:lumMod val="90000"/>
                    <a:lumOff val="10000"/>
                  </a:srgbClr>
                </a:solidFill>
                <a:effectLst/>
                <a:uLnTx/>
                <a:uFillTx/>
                <a:latin typeface="Calibri" panose="020F0502020204030204"/>
                <a:ea typeface="+mn-ea"/>
                <a:cs typeface="+mn-cs"/>
              </a:rPr>
              <a:t>Dimensions</a:t>
            </a:r>
            <a:r>
              <a:rPr kumimoji="0" lang="fi-FI" sz="2133" b="1" i="0" u="none" strike="noStrike" kern="1200" cap="none" spc="0" normalizeH="0" baseline="0" noProof="0" dirty="0" smtClean="0">
                <a:ln>
                  <a:noFill/>
                </a:ln>
                <a:solidFill>
                  <a:srgbClr val="002957">
                    <a:lumMod val="90000"/>
                    <a:lumOff val="10000"/>
                  </a:srgbClr>
                </a:solidFill>
                <a:effectLst/>
                <a:uLnTx/>
                <a:uFillTx/>
                <a:latin typeface="Calibri" panose="020F0502020204030204"/>
                <a:ea typeface="+mn-ea"/>
                <a:cs typeface="+mn-cs"/>
              </a:rPr>
              <a:t> </a:t>
            </a:r>
            <a:r>
              <a:rPr kumimoji="0" lang="fi-FI" sz="2133"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rPr>
              <a:t>of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133" b="1" i="0" u="none" strike="noStrike" kern="1200" cap="none" spc="0" normalizeH="0" baseline="0" noProof="0" dirty="0" err="1" smtClean="0">
                <a:ln>
                  <a:noFill/>
                </a:ln>
                <a:solidFill>
                  <a:srgbClr val="002957">
                    <a:lumMod val="90000"/>
                    <a:lumOff val="10000"/>
                  </a:srgbClr>
                </a:solidFill>
                <a:effectLst/>
                <a:uLnTx/>
                <a:uFillTx/>
                <a:latin typeface="Calibri" panose="020F0502020204030204"/>
                <a:ea typeface="+mn-ea"/>
                <a:cs typeface="+mn-cs"/>
              </a:rPr>
              <a:t>competences</a:t>
            </a:r>
            <a:r>
              <a:rPr kumimoji="0" lang="fi-FI" sz="2133" b="1" i="0" u="none" strike="noStrike" kern="1200" cap="none" spc="0" normalizeH="0" baseline="0" noProof="0" dirty="0" smtClean="0">
                <a:ln>
                  <a:noFill/>
                </a:ln>
                <a:solidFill>
                  <a:srgbClr val="002957">
                    <a:lumMod val="90000"/>
                    <a:lumOff val="10000"/>
                  </a:srgbClr>
                </a:solidFill>
                <a:effectLst/>
                <a:uLnTx/>
                <a:uFillTx/>
                <a:latin typeface="Calibri" panose="020F0502020204030204"/>
                <a:ea typeface="+mn-ea"/>
                <a:cs typeface="+mn-cs"/>
              </a:rPr>
              <a:t>/</a:t>
            </a:r>
            <a:r>
              <a:rPr kumimoji="0" lang="fi-FI" sz="2133" b="1" i="0" u="none" strike="noStrike" kern="1200" cap="none" spc="0" normalizeH="0" baseline="0" noProof="0" dirty="0" err="1" smtClean="0">
                <a:ln>
                  <a:noFill/>
                </a:ln>
                <a:solidFill>
                  <a:srgbClr val="002957">
                    <a:lumMod val="90000"/>
                    <a:lumOff val="10000"/>
                  </a:srgbClr>
                </a:solidFill>
                <a:effectLst/>
                <a:uLnTx/>
                <a:uFillTx/>
                <a:latin typeface="Calibri" panose="020F0502020204030204"/>
                <a:ea typeface="+mn-ea"/>
                <a:cs typeface="+mn-cs"/>
              </a:rPr>
              <a:t>dispositions</a:t>
            </a:r>
            <a:endParaRPr kumimoji="0" lang="fi-FI" sz="2133"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endParaRPr>
          </a:p>
        </p:txBody>
      </p:sp>
      <p:sp>
        <p:nvSpPr>
          <p:cNvPr id="44" name="TextBox 43"/>
          <p:cNvSpPr txBox="1"/>
          <p:nvPr/>
        </p:nvSpPr>
        <p:spPr>
          <a:xfrm>
            <a:off x="5291250" y="1006882"/>
            <a:ext cx="2213260" cy="107702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133" b="1" i="0" u="none" strike="noStrike" kern="1200" cap="none" spc="0" normalizeH="0" baseline="0" noProof="0" dirty="0" err="1" smtClean="0">
                <a:ln>
                  <a:noFill/>
                </a:ln>
                <a:solidFill>
                  <a:srgbClr val="002957">
                    <a:lumMod val="90000"/>
                    <a:lumOff val="10000"/>
                  </a:srgbClr>
                </a:solidFill>
                <a:effectLst/>
                <a:uLnTx/>
                <a:uFillTx/>
                <a:latin typeface="Calibri" panose="020F0502020204030204"/>
                <a:ea typeface="+mn-ea"/>
                <a:cs typeface="+mn-cs"/>
              </a:rPr>
              <a:t>Observable</a:t>
            </a:r>
            <a:r>
              <a:rPr kumimoji="0" lang="fi-FI" sz="2133" b="1" i="0" u="none" strike="noStrike" kern="1200" cap="none" spc="0" normalizeH="0" baseline="0" noProof="0" dirty="0" smtClean="0">
                <a:ln>
                  <a:noFill/>
                </a:ln>
                <a:solidFill>
                  <a:srgbClr val="002957">
                    <a:lumMod val="90000"/>
                    <a:lumOff val="10000"/>
                  </a:srgbClr>
                </a:solidFill>
                <a:effectLst/>
                <a:uLnTx/>
                <a:uFillTx/>
                <a:latin typeface="Calibri" panose="020F0502020204030204"/>
                <a:ea typeface="+mn-ea"/>
                <a:cs typeface="+mn-cs"/>
              </a:rPr>
              <a:t> </a:t>
            </a:r>
            <a:r>
              <a:rPr kumimoji="0" lang="fi-FI" sz="2133" b="1" i="0" u="none" strike="noStrike" kern="1200" cap="none" spc="0" normalizeH="0" baseline="0" noProof="0" dirty="0" err="1">
                <a:ln>
                  <a:noFill/>
                </a:ln>
                <a:solidFill>
                  <a:srgbClr val="002957">
                    <a:lumMod val="90000"/>
                    <a:lumOff val="10000"/>
                  </a:srgbClr>
                </a:solidFill>
                <a:effectLst/>
                <a:uLnTx/>
                <a:uFillTx/>
                <a:latin typeface="Calibri" panose="020F0502020204030204"/>
                <a:ea typeface="+mn-ea"/>
                <a:cs typeface="+mn-cs"/>
              </a:rPr>
              <a:t>professional</a:t>
            </a:r>
            <a:r>
              <a:rPr kumimoji="0" lang="fi-FI" sz="2133"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rPr>
              <a:t> </a:t>
            </a:r>
            <a:r>
              <a:rPr kumimoji="0" lang="fi-FI" sz="2133" b="1" i="0" u="none" strike="noStrike" kern="1200" cap="none" spc="0" normalizeH="0" baseline="0" noProof="0" dirty="0" err="1">
                <a:ln>
                  <a:noFill/>
                </a:ln>
                <a:solidFill>
                  <a:srgbClr val="002957">
                    <a:lumMod val="90000"/>
                    <a:lumOff val="10000"/>
                  </a:srgbClr>
                </a:solidFill>
                <a:effectLst/>
                <a:uLnTx/>
                <a:uFillTx/>
                <a:latin typeface="Calibri" panose="020F0502020204030204"/>
                <a:ea typeface="+mn-ea"/>
                <a:cs typeface="+mn-cs"/>
              </a:rPr>
              <a:t>practices</a:t>
            </a:r>
            <a:endParaRPr kumimoji="0" lang="fi-FI" sz="2133" b="1" i="0" u="none" strike="noStrike" kern="1200" cap="none" spc="0" normalizeH="0" baseline="0" noProof="0" dirty="0">
              <a:ln>
                <a:noFill/>
              </a:ln>
              <a:solidFill>
                <a:srgbClr val="002957">
                  <a:lumMod val="90000"/>
                  <a:lumOff val="10000"/>
                </a:srgbClr>
              </a:solidFill>
              <a:effectLst/>
              <a:uLnTx/>
              <a:uFillTx/>
              <a:latin typeface="Calibri" panose="020F0502020204030204"/>
              <a:ea typeface="+mn-ea"/>
              <a:cs typeface="+mn-cs"/>
            </a:endParaRPr>
          </a:p>
        </p:txBody>
      </p:sp>
      <p:sp>
        <p:nvSpPr>
          <p:cNvPr id="30" name="Right Arrow 29"/>
          <p:cNvSpPr/>
          <p:nvPr/>
        </p:nvSpPr>
        <p:spPr>
          <a:xfrm>
            <a:off x="3019934" y="3676436"/>
            <a:ext cx="356405" cy="30312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ounded Rectangle 27"/>
          <p:cNvSpPr/>
          <p:nvPr/>
        </p:nvSpPr>
        <p:spPr>
          <a:xfrm>
            <a:off x="5384442" y="2366189"/>
            <a:ext cx="1567975" cy="10316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p:cNvSpPr txBox="1"/>
          <p:nvPr/>
        </p:nvSpPr>
        <p:spPr>
          <a:xfrm>
            <a:off x="5420700" y="2414831"/>
            <a:ext cx="1412216" cy="95430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Individual</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group</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level</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practices</a:t>
            </a:r>
            <a:endPar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Rounded Rectangle 35"/>
          <p:cNvSpPr/>
          <p:nvPr/>
        </p:nvSpPr>
        <p:spPr>
          <a:xfrm>
            <a:off x="5405187" y="3479544"/>
            <a:ext cx="1547230" cy="9436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Rounded Rectangle 50"/>
          <p:cNvSpPr/>
          <p:nvPr/>
        </p:nvSpPr>
        <p:spPr>
          <a:xfrm>
            <a:off x="5394267" y="4505116"/>
            <a:ext cx="1559218" cy="9898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TextBox 49"/>
          <p:cNvSpPr txBox="1"/>
          <p:nvPr/>
        </p:nvSpPr>
        <p:spPr>
          <a:xfrm>
            <a:off x="5427292" y="4517848"/>
            <a:ext cx="1526193" cy="95430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Community</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societal</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level</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practices</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7" name="TextBox 36"/>
          <p:cNvSpPr txBox="1"/>
          <p:nvPr/>
        </p:nvSpPr>
        <p:spPr>
          <a:xfrm>
            <a:off x="5384958" y="3628518"/>
            <a:ext cx="1720684" cy="66697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Organisation</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level</a:t>
            </a:r>
            <a:r>
              <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67" b="1" i="0" u="none" strike="noStrike" kern="1200" cap="none" spc="0" normalizeH="0" baseline="0" noProof="0" dirty="0" err="1">
                <a:ln>
                  <a:noFill/>
                </a:ln>
                <a:solidFill>
                  <a:prstClr val="black"/>
                </a:solidFill>
                <a:effectLst/>
                <a:uLnTx/>
                <a:uFillTx/>
                <a:latin typeface="Calibri" panose="020F0502020204030204"/>
                <a:ea typeface="+mn-ea"/>
                <a:cs typeface="+mn-cs"/>
              </a:rPr>
              <a:t>practices</a:t>
            </a:r>
            <a:endParaRPr kumimoji="0" lang="fi-FI" sz="1867"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Left-Right Arrow 18"/>
          <p:cNvSpPr/>
          <p:nvPr/>
        </p:nvSpPr>
        <p:spPr>
          <a:xfrm>
            <a:off x="7125411" y="3473559"/>
            <a:ext cx="431095" cy="268827"/>
          </a:xfrm>
          <a:prstGeom prst="leftRightArrow">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ight Arrow 52"/>
          <p:cNvSpPr/>
          <p:nvPr/>
        </p:nvSpPr>
        <p:spPr>
          <a:xfrm>
            <a:off x="3016812" y="4741849"/>
            <a:ext cx="2357685" cy="265033"/>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p:cNvSpPr/>
          <p:nvPr/>
        </p:nvSpPr>
        <p:spPr>
          <a:xfrm>
            <a:off x="303285" y="2261819"/>
            <a:ext cx="2659020" cy="34824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43" name="Right Arrow 42"/>
          <p:cNvSpPr/>
          <p:nvPr/>
        </p:nvSpPr>
        <p:spPr>
          <a:xfrm>
            <a:off x="5040862" y="3695087"/>
            <a:ext cx="356405" cy="30312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379183" y="2376862"/>
            <a:ext cx="2693519" cy="707886"/>
          </a:xfrm>
          <a:prstGeom prst="rect">
            <a:avLst/>
          </a:prstGeom>
          <a:noFill/>
          <a:ln>
            <a:no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fi-FI" sz="2000" b="1" i="0" u="none" strike="noStrike" kern="1200" cap="none" spc="0" normalizeH="0" baseline="0" noProof="0" dirty="0" err="1">
                <a:ln>
                  <a:noFill/>
                </a:ln>
                <a:solidFill>
                  <a:prstClr val="black"/>
                </a:solidFill>
                <a:effectLst/>
                <a:uLnTx/>
                <a:uFillTx/>
                <a:latin typeface="Calibri" panose="020F0502020204030204"/>
                <a:ea typeface="+mn-ea"/>
                <a:cs typeface="+mn-cs"/>
              </a:rPr>
              <a:t>Cognitive</a:t>
            </a: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2000" b="1" i="0" u="none" strike="noStrike" kern="1200" cap="none" spc="0" normalizeH="0" baseline="0" noProof="0" dirty="0" smtClean="0">
                <a:ln>
                  <a:noFill/>
                </a:ln>
                <a:solidFill>
                  <a:prstClr val="black"/>
                </a:solidFill>
                <a:effectLst/>
                <a:uLnTx/>
                <a:uFillTx/>
                <a:latin typeface="Calibri" panose="020F0502020204030204"/>
                <a:ea typeface="+mn-ea"/>
                <a:cs typeface="+mn-cs"/>
              </a:rPr>
              <a:t>and </a:t>
            </a:r>
            <a:r>
              <a:rPr kumimoji="0" lang="fi-FI" sz="2000" b="1" i="0" u="none" strike="noStrike" kern="1200" cap="none" spc="0" normalizeH="0" baseline="0" noProof="0" dirty="0" err="1" smtClean="0">
                <a:ln>
                  <a:noFill/>
                </a:ln>
                <a:solidFill>
                  <a:prstClr val="black"/>
                </a:solidFill>
                <a:effectLst/>
                <a:uLnTx/>
                <a:uFillTx/>
                <a:latin typeface="Calibri" panose="020F0502020204030204"/>
                <a:ea typeface="+mn-ea"/>
                <a:cs typeface="+mn-cs"/>
              </a:rPr>
              <a:t>academic</a:t>
            </a:r>
            <a:r>
              <a:rPr kumimoji="0" lang="fi-FI" sz="20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i-FI" sz="2000" b="1" i="0" u="none" strike="noStrike" kern="1200" cap="none" spc="0" normalizeH="0" baseline="0" noProof="0" dirty="0" err="1" smtClean="0">
                <a:ln>
                  <a:noFill/>
                </a:ln>
                <a:solidFill>
                  <a:prstClr val="black"/>
                </a:solidFill>
                <a:effectLst/>
                <a:uLnTx/>
                <a:uFillTx/>
                <a:latin typeface="Calibri" panose="020F0502020204030204"/>
                <a:ea typeface="+mn-ea"/>
                <a:cs typeface="+mn-cs"/>
              </a:rPr>
              <a:t>skills</a:t>
            </a:r>
            <a:endPar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358096" y="3115527"/>
            <a:ext cx="2699243" cy="707886"/>
          </a:xfrm>
          <a:prstGeom prst="rect">
            <a:avLst/>
          </a:prstGeom>
          <a:noFill/>
          <a:ln>
            <a:noFill/>
          </a:ln>
        </p:spPr>
        <p:txBody>
          <a:bodyPr wrap="square">
            <a:spAutoFit/>
          </a:bodyPr>
          <a:lstStyle/>
          <a:p>
            <a:pPr marL="107997" marR="0" lvl="0" indent="-107997" algn="l" defTabSz="914377"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2 Knowledge </a:t>
            </a:r>
            <a:r>
              <a:rPr kumimoji="0" lang="fi-FI" sz="2000" b="1" i="0" u="none" strike="noStrike" kern="1200" cap="none" spc="0" normalizeH="0" baseline="0" noProof="0" dirty="0" err="1" smtClean="0">
                <a:ln>
                  <a:noFill/>
                </a:ln>
                <a:solidFill>
                  <a:prstClr val="black"/>
                </a:solidFill>
                <a:effectLst/>
                <a:uLnTx/>
                <a:uFillTx/>
                <a:latin typeface="Calibri" panose="020F0502020204030204"/>
                <a:ea typeface="+mn-ea"/>
                <a:cs typeface="+mn-cs"/>
              </a:rPr>
              <a:t>base</a:t>
            </a:r>
            <a:r>
              <a:rPr kumimoji="0" lang="fi-FI" sz="2000" b="1" i="0" u="none" strike="noStrike" kern="1200" cap="none" spc="0" normalizeH="0" baseline="0" noProof="0" dirty="0" smtClean="0">
                <a:ln>
                  <a:noFill/>
                </a:ln>
                <a:solidFill>
                  <a:prstClr val="black"/>
                </a:solidFill>
                <a:effectLst/>
                <a:uLnTx/>
                <a:uFillTx/>
                <a:latin typeface="Calibri" panose="020F0502020204030204"/>
                <a:ea typeface="+mn-ea"/>
                <a:cs typeface="+mn-cs"/>
              </a:rPr>
              <a:t> of </a:t>
            </a:r>
            <a:r>
              <a:rPr kumimoji="0" lang="fi-FI" sz="20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teaching</a:t>
            </a:r>
            <a:endPar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368223" y="3899774"/>
            <a:ext cx="2704703" cy="400110"/>
          </a:xfrm>
          <a:prstGeom prst="rect">
            <a:avLst/>
          </a:prstGeom>
          <a:noFill/>
          <a:ln>
            <a:noFill/>
          </a:ln>
        </p:spPr>
        <p:txBody>
          <a:bodyPr wrap="square" rtlCol="0">
            <a:spAutoFit/>
          </a:bodyPr>
          <a:lstStyle/>
          <a:p>
            <a:pPr marL="107997" marR="0" lvl="0" indent="-107997" algn="l" defTabSz="914377"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fi-FI" sz="2000" b="1" i="0" u="none" strike="noStrike" kern="1200" cap="none" spc="0" normalizeH="0" baseline="0" noProof="0" dirty="0" err="1">
                <a:ln>
                  <a:noFill/>
                </a:ln>
                <a:solidFill>
                  <a:prstClr val="black"/>
                </a:solidFill>
                <a:effectLst/>
                <a:uLnTx/>
                <a:uFillTx/>
                <a:latin typeface="Calibri" panose="020F0502020204030204"/>
                <a:ea typeface="+mn-ea"/>
                <a:cs typeface="+mn-cs"/>
              </a:rPr>
              <a:t>Social</a:t>
            </a: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2000" b="1" i="0" u="none" strike="noStrike" kern="1200" cap="none" spc="0" normalizeH="0" baseline="0" noProof="0" dirty="0" err="1">
                <a:ln>
                  <a:noFill/>
                </a:ln>
                <a:solidFill>
                  <a:prstClr val="black"/>
                </a:solidFill>
                <a:effectLst/>
                <a:uLnTx/>
                <a:uFillTx/>
                <a:latin typeface="Calibri" panose="020F0502020204030204"/>
                <a:ea typeface="+mn-ea"/>
                <a:cs typeface="+mn-cs"/>
              </a:rPr>
              <a:t>skills</a:t>
            </a:r>
            <a:endPar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xtBox 37"/>
          <p:cNvSpPr txBox="1"/>
          <p:nvPr/>
        </p:nvSpPr>
        <p:spPr>
          <a:xfrm>
            <a:off x="384605" y="4420657"/>
            <a:ext cx="2709783" cy="400110"/>
          </a:xfrm>
          <a:prstGeom prst="rect">
            <a:avLst/>
          </a:prstGeom>
          <a:noFill/>
          <a:ln>
            <a:noFill/>
          </a:ln>
        </p:spPr>
        <p:txBody>
          <a:bodyPr wrap="square" rtlCol="0">
            <a:spAutoFit/>
          </a:bodyPr>
          <a:lstStyle/>
          <a:p>
            <a:pPr marL="107997" marR="0" lvl="0" indent="-107997" algn="l" defTabSz="914377"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4</a:t>
            </a: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Personal </a:t>
            </a:r>
            <a:r>
              <a:rPr kumimoji="0" lang="fi-FI" sz="2000" b="1" i="0" u="none" strike="noStrike" kern="1200" cap="none" spc="0" normalizeH="0" baseline="0" noProof="0" dirty="0" err="1">
                <a:ln>
                  <a:noFill/>
                </a:ln>
                <a:solidFill>
                  <a:prstClr val="black"/>
                </a:solidFill>
                <a:effectLst/>
                <a:uLnTx/>
                <a:uFillTx/>
                <a:latin typeface="Calibri" panose="020F0502020204030204"/>
                <a:ea typeface="+mn-ea"/>
                <a:cs typeface="+mn-cs"/>
              </a:rPr>
              <a:t>skills</a:t>
            </a:r>
            <a:endPar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TextBox 45"/>
          <p:cNvSpPr txBox="1"/>
          <p:nvPr/>
        </p:nvSpPr>
        <p:spPr>
          <a:xfrm>
            <a:off x="389206" y="4870345"/>
            <a:ext cx="2708087" cy="707886"/>
          </a:xfrm>
          <a:prstGeom prst="rect">
            <a:avLst/>
          </a:prstGeom>
          <a:noFill/>
          <a:ln>
            <a:noFill/>
          </a:ln>
        </p:spPr>
        <p:txBody>
          <a:bodyPr wrap="square" rtlCol="0">
            <a:spAutoFit/>
          </a:bodyPr>
          <a:lstStyle/>
          <a:p>
            <a:pPr marL="107997" marR="0" lvl="0" indent="-107997" algn="l" defTabSz="914377"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5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Professional ethics, values, and beliefs</a:t>
            </a: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Tekstiruutu 2"/>
          <p:cNvSpPr txBox="1"/>
          <p:nvPr/>
        </p:nvSpPr>
        <p:spPr>
          <a:xfrm>
            <a:off x="3201685" y="2378795"/>
            <a:ext cx="1755609"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Cognitive</a:t>
            </a:r>
            <a:endParaRPr kumimoji="0" lang="fi-FI"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Social-emotional</a:t>
            </a:r>
            <a:endParaRPr kumimoji="0" lang="fi-F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2" name="Suorakulmio 21"/>
          <p:cNvSpPr/>
          <p:nvPr/>
        </p:nvSpPr>
        <p:spPr>
          <a:xfrm>
            <a:off x="3454450" y="5371419"/>
            <a:ext cx="1836800" cy="914400"/>
          </a:xfrm>
          <a:prstGeom prst="rect">
            <a:avLst/>
          </a:prstGeom>
          <a:solidFill>
            <a:schemeClr val="accent5"/>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b="1" dirty="0" err="1" smtClean="0">
                <a:solidFill>
                  <a:schemeClr val="tx1"/>
                </a:solidFill>
              </a:rPr>
              <a:t>Targets</a:t>
            </a:r>
            <a:r>
              <a:rPr lang="fi-FI" b="1" dirty="0" smtClean="0">
                <a:solidFill>
                  <a:schemeClr val="tx1"/>
                </a:solidFill>
              </a:rPr>
              <a:t> of </a:t>
            </a:r>
            <a:r>
              <a:rPr lang="fi-FI" b="1" dirty="0" err="1" smtClean="0">
                <a:solidFill>
                  <a:schemeClr val="tx1"/>
                </a:solidFill>
              </a:rPr>
              <a:t>evaluation</a:t>
            </a:r>
            <a:endParaRPr lang="fi-FI" b="1" dirty="0">
              <a:solidFill>
                <a:schemeClr val="tx1"/>
              </a:solidFill>
            </a:endParaRPr>
          </a:p>
        </p:txBody>
      </p:sp>
      <p:cxnSp>
        <p:nvCxnSpPr>
          <p:cNvPr id="27" name="Suora nuoliyhdysviiva 26"/>
          <p:cNvCxnSpPr/>
          <p:nvPr/>
        </p:nvCxnSpPr>
        <p:spPr>
          <a:xfrm flipH="1" flipV="1">
            <a:off x="3048226" y="5539762"/>
            <a:ext cx="406224" cy="2888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1259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p:cNvSpPr>
            <a:spLocks noGrp="1"/>
          </p:cNvSpPr>
          <p:nvPr>
            <p:ph type="ctrTitle"/>
          </p:nvPr>
        </p:nvSpPr>
        <p:spPr/>
        <p:txBody>
          <a:bodyPr/>
          <a:lstStyle/>
          <a:p>
            <a:r>
              <a:rPr lang="fi-FI" dirty="0" smtClean="0"/>
              <a:t>Kysyttävää?</a:t>
            </a:r>
            <a:br>
              <a:rPr lang="fi-FI" dirty="0" smtClean="0"/>
            </a:br>
            <a:r>
              <a:rPr lang="fi-FI" dirty="0" smtClean="0"/>
              <a:t>Kiitos.</a:t>
            </a:r>
            <a:endParaRPr lang="fi-FI" dirty="0"/>
          </a:p>
        </p:txBody>
      </p:sp>
      <p:sp>
        <p:nvSpPr>
          <p:cNvPr id="2" name="Alatunnisteen paikkamerkki 1"/>
          <p:cNvSpPr>
            <a:spLocks noGrp="1"/>
          </p:cNvSpPr>
          <p:nvPr>
            <p:ph type="ftr" sz="quarter" idx="3"/>
          </p:nvPr>
        </p:nvSpPr>
        <p:spPr/>
        <p:txBody>
          <a:bodyPr/>
          <a:lstStyle/>
          <a:p>
            <a:r>
              <a:rPr lang="fi-FI" b="1" smtClean="0">
                <a:solidFill>
                  <a:schemeClr val="accent1"/>
                </a:solidFill>
              </a:rPr>
              <a:t>JYU. </a:t>
            </a:r>
            <a:r>
              <a:rPr lang="fi-FI" b="1" smtClean="0"/>
              <a:t>Since 1863.</a:t>
            </a:r>
            <a:endParaRPr lang="fi-FI" b="1" dirty="0" smtClean="0"/>
          </a:p>
        </p:txBody>
      </p:sp>
      <p:sp>
        <p:nvSpPr>
          <p:cNvPr id="3" name="Dian numeron paikkamerkki 2"/>
          <p:cNvSpPr>
            <a:spLocks noGrp="1"/>
          </p:cNvSpPr>
          <p:nvPr>
            <p:ph type="sldNum" sz="quarter" idx="4"/>
          </p:nvPr>
        </p:nvSpPr>
        <p:spPr/>
        <p:txBody>
          <a:bodyPr/>
          <a:lstStyle/>
          <a:p>
            <a:fld id="{0FE3988A-0109-0B40-965D-9E0ED41EFEE4}" type="slidenum">
              <a:rPr lang="fi-FI" smtClean="0"/>
              <a:pPr/>
              <a:t>25</a:t>
            </a:fld>
            <a:endParaRPr lang="fi-FI" dirty="0"/>
          </a:p>
        </p:txBody>
      </p:sp>
      <p:sp>
        <p:nvSpPr>
          <p:cNvPr id="6" name="Päivämäärän paikkamerkki 5"/>
          <p:cNvSpPr>
            <a:spLocks noGrp="1"/>
          </p:cNvSpPr>
          <p:nvPr>
            <p:ph type="dt" sz="half" idx="10"/>
          </p:nvPr>
        </p:nvSpPr>
        <p:spPr/>
        <p:txBody>
          <a:bodyPr/>
          <a:lstStyle/>
          <a:p>
            <a:fld id="{F9D46576-D913-A841-B054-014875DAA31A}" type="datetime1">
              <a:rPr lang="fi-FI" smtClean="0"/>
              <a:t>21.8.2018</a:t>
            </a:fld>
            <a:endParaRPr lang="fi-FI" dirty="0"/>
          </a:p>
        </p:txBody>
      </p:sp>
    </p:spTree>
    <p:extLst>
      <p:ext uri="{BB962C8B-B14F-4D97-AF65-F5344CB8AC3E}">
        <p14:creationId xmlns:p14="http://schemas.microsoft.com/office/powerpoint/2010/main" val="2712204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3" name="Dian numeron paikkamerkki 2"/>
          <p:cNvSpPr>
            <a:spLocks noGrp="1"/>
          </p:cNvSpPr>
          <p:nvPr>
            <p:ph type="sldNum" sz="quarter" idx="4"/>
          </p:nvPr>
        </p:nvSpPr>
        <p:spPr/>
        <p:txBody>
          <a:bodyPr/>
          <a:lstStyle/>
          <a:p>
            <a:fld id="{0FE3988A-0109-0B40-965D-9E0ED41EFEE4}" type="slidenum">
              <a:rPr lang="fi-FI" smtClean="0"/>
              <a:pPr/>
              <a:t>3</a:t>
            </a:fld>
            <a:endParaRPr lang="fi-FI" dirty="0"/>
          </a:p>
        </p:txBody>
      </p:sp>
      <p:sp>
        <p:nvSpPr>
          <p:cNvPr id="4" name="Päivämäärän paikkamerkki 3"/>
          <p:cNvSpPr>
            <a:spLocks noGrp="1"/>
          </p:cNvSpPr>
          <p:nvPr>
            <p:ph type="dt" sz="half" idx="10"/>
          </p:nvPr>
        </p:nvSpPr>
        <p:spPr/>
        <p:txBody>
          <a:bodyPr/>
          <a:lstStyle/>
          <a:p>
            <a:fld id="{36629496-E812-CC43-9126-819AE9AD3245}" type="datetime1">
              <a:rPr lang="fi-FI" smtClean="0"/>
              <a:t>21.8.2018</a:t>
            </a:fld>
            <a:endParaRPr lang="fi-FI" dirty="0"/>
          </a:p>
        </p:txBody>
      </p:sp>
      <p:sp>
        <p:nvSpPr>
          <p:cNvPr id="5" name="TextBox 4"/>
          <p:cNvSpPr txBox="1"/>
          <p:nvPr/>
        </p:nvSpPr>
        <p:spPr>
          <a:xfrm>
            <a:off x="133350" y="38143"/>
            <a:ext cx="5355314" cy="646331"/>
          </a:xfrm>
          <a:prstGeom prst="rect">
            <a:avLst/>
          </a:prstGeom>
          <a:solidFill>
            <a:schemeClr val="accent1">
              <a:lumMod val="20000"/>
              <a:lumOff val="80000"/>
            </a:schemeClr>
          </a:solidFill>
        </p:spPr>
        <p:txBody>
          <a:bodyPr wrap="square" rtlCol="0">
            <a:spAutoFit/>
          </a:bodyPr>
          <a:lstStyle/>
          <a:p>
            <a:r>
              <a:rPr lang="fi-FI" b="1" dirty="0">
                <a:latin typeface="Arial" panose="020B0604020202020204" pitchFamily="34" charset="0"/>
                <a:cs typeface="Arial" panose="020B0604020202020204" pitchFamily="34" charset="0"/>
              </a:rPr>
              <a:t>Y</a:t>
            </a:r>
            <a:r>
              <a:rPr lang="fi-FI" b="1" dirty="0" smtClean="0">
                <a:latin typeface="Arial" panose="020B0604020202020204" pitchFamily="34" charset="0"/>
                <a:cs typeface="Arial" panose="020B0604020202020204" pitchFamily="34" charset="0"/>
              </a:rPr>
              <a:t>lioppilastutkinnon arvosanojen pistetaulukko: Kasvatusala</a:t>
            </a:r>
          </a:p>
        </p:txBody>
      </p:sp>
      <p:pic>
        <p:nvPicPr>
          <p:cNvPr id="9" name="Kuva 8"/>
          <p:cNvPicPr>
            <a:picLocks noChangeAspect="1"/>
          </p:cNvPicPr>
          <p:nvPr/>
        </p:nvPicPr>
        <p:blipFill rotWithShape="1">
          <a:blip r:embed="rId3"/>
          <a:srcRect l="27708" t="13518" r="30417" b="7037"/>
          <a:stretch/>
        </p:blipFill>
        <p:spPr>
          <a:xfrm>
            <a:off x="133350" y="781050"/>
            <a:ext cx="5355314" cy="5714999"/>
          </a:xfrm>
          <a:prstGeom prst="rect">
            <a:avLst/>
          </a:prstGeom>
        </p:spPr>
      </p:pic>
      <p:sp>
        <p:nvSpPr>
          <p:cNvPr id="10" name="Suorakulmio 9"/>
          <p:cNvSpPr/>
          <p:nvPr/>
        </p:nvSpPr>
        <p:spPr>
          <a:xfrm>
            <a:off x="5500453" y="1090910"/>
            <a:ext cx="3518537" cy="1354217"/>
          </a:xfrm>
          <a:prstGeom prst="rect">
            <a:avLst/>
          </a:prstGeom>
        </p:spPr>
        <p:txBody>
          <a:bodyPr wrap="square">
            <a:spAutoFit/>
          </a:bodyPr>
          <a:lstStyle/>
          <a:p>
            <a:pPr>
              <a:spcAft>
                <a:spcPts val="1200"/>
              </a:spcAft>
            </a:pPr>
            <a:r>
              <a:rPr lang="fi-FI" b="1" dirty="0" smtClean="0">
                <a:latin typeface="Arial" panose="020B0604020202020204" pitchFamily="34" charset="0"/>
                <a:cs typeface="Arial" panose="020B0604020202020204" pitchFamily="34" charset="0"/>
              </a:rPr>
              <a:t>YO-todistuksella </a:t>
            </a:r>
            <a:r>
              <a:rPr lang="fi-FI" b="1" dirty="0">
                <a:latin typeface="Arial" panose="020B0604020202020204" pitchFamily="34" charset="0"/>
                <a:cs typeface="Arial" panose="020B0604020202020204" pitchFamily="34" charset="0"/>
              </a:rPr>
              <a:t>soveltuvuuskokeeseen valittavien osuus: 60%</a:t>
            </a:r>
          </a:p>
          <a:p>
            <a:pPr>
              <a:spcAft>
                <a:spcPts val="1200"/>
              </a:spcAft>
            </a:pPr>
            <a:r>
              <a:rPr lang="fi-FI" b="1" dirty="0">
                <a:latin typeface="Arial" panose="020B0604020202020204" pitchFamily="34" charset="0"/>
                <a:cs typeface="Arial" panose="020B0604020202020204" pitchFamily="34" charset="0"/>
              </a:rPr>
              <a:t>VAKAVA (+Avoin </a:t>
            </a:r>
            <a:r>
              <a:rPr lang="fi-FI" b="1" dirty="0" smtClean="0">
                <a:latin typeface="Arial" panose="020B0604020202020204" pitchFamily="34" charset="0"/>
                <a:cs typeface="Arial" panose="020B0604020202020204" pitchFamily="34" charset="0"/>
              </a:rPr>
              <a:t>väylä?): </a:t>
            </a:r>
            <a:r>
              <a:rPr lang="fi-FI" b="1" dirty="0">
                <a:latin typeface="Arial" panose="020B0604020202020204" pitchFamily="34" charset="0"/>
                <a:cs typeface="Arial" panose="020B0604020202020204" pitchFamily="34" charset="0"/>
              </a:rPr>
              <a:t>40%</a:t>
            </a:r>
          </a:p>
        </p:txBody>
      </p:sp>
    </p:spTree>
    <p:extLst>
      <p:ext uri="{BB962C8B-B14F-4D97-AF65-F5344CB8AC3E}">
        <p14:creationId xmlns:p14="http://schemas.microsoft.com/office/powerpoint/2010/main" val="4101026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lstStyle/>
          <a:p>
            <a:r>
              <a:rPr lang="fi-FI" dirty="0" smtClean="0"/>
              <a:t>OVET – hanke </a:t>
            </a:r>
            <a:br>
              <a:rPr lang="fi-FI" dirty="0" smtClean="0"/>
            </a:br>
            <a:r>
              <a:rPr lang="fi-FI" dirty="0" smtClean="0"/>
              <a:t>(2017-2020)</a:t>
            </a:r>
            <a:endParaRPr lang="fi-FI" dirty="0"/>
          </a:p>
        </p:txBody>
      </p:sp>
      <p:sp>
        <p:nvSpPr>
          <p:cNvPr id="6" name="Tekstin paikkamerkki 5"/>
          <p:cNvSpPr>
            <a:spLocks noGrp="1"/>
          </p:cNvSpPr>
          <p:nvPr>
            <p:ph type="body" idx="1"/>
          </p:nvPr>
        </p:nvSpPr>
        <p:spPr>
          <a:xfrm>
            <a:off x="821764" y="4607859"/>
            <a:ext cx="3795060" cy="1697317"/>
          </a:xfrm>
        </p:spPr>
        <p:txBody>
          <a:bodyPr>
            <a:normAutofit fontScale="92500"/>
          </a:bodyPr>
          <a:lstStyle/>
          <a:p>
            <a:pPr marL="0" lvl="1">
              <a:spcBef>
                <a:spcPts val="0"/>
              </a:spcBef>
              <a:spcAft>
                <a:spcPts val="1800"/>
              </a:spcAft>
            </a:pPr>
            <a:r>
              <a:rPr lang="fi-FI" sz="2400" dirty="0">
                <a:latin typeface="Calibri" panose="020F0502020204030204" pitchFamily="34" charset="0"/>
                <a:cs typeface="Calibri" panose="020F0502020204030204" pitchFamily="34" charset="0"/>
              </a:rPr>
              <a:t>Opettajankoulutuksen yhtenäiset tutkimusperustaiset valintamenettelyt 2020 </a:t>
            </a:r>
            <a:r>
              <a:rPr lang="fi-FI" sz="2400" dirty="0" smtClean="0">
                <a:latin typeface="Calibri" panose="020F0502020204030204" pitchFamily="34" charset="0"/>
                <a:cs typeface="Calibri" panose="020F0502020204030204" pitchFamily="34" charset="0"/>
              </a:rPr>
              <a:t>lähtien</a:t>
            </a:r>
          </a:p>
          <a:p>
            <a:pPr marL="0" lvl="1">
              <a:spcBef>
                <a:spcPts val="0"/>
              </a:spcBef>
              <a:spcAft>
                <a:spcPts val="1800"/>
              </a:spcAft>
            </a:pPr>
            <a:r>
              <a:rPr lang="fi-FI" sz="2400" dirty="0" smtClean="0">
                <a:latin typeface="Calibri" panose="020F0502020204030204" pitchFamily="34" charset="0"/>
                <a:cs typeface="Calibri" panose="020F0502020204030204" pitchFamily="34" charset="0"/>
              </a:rPr>
              <a:t>Yhteishaussa yhteisvalinta</a:t>
            </a:r>
          </a:p>
        </p:txBody>
      </p:sp>
      <p:sp>
        <p:nvSpPr>
          <p:cNvPr id="4" name="Päivämäärän paikkamerkki 3"/>
          <p:cNvSpPr>
            <a:spLocks noGrp="1"/>
          </p:cNvSpPr>
          <p:nvPr>
            <p:ph type="dt" sz="half" idx="2"/>
          </p:nvPr>
        </p:nvSpPr>
        <p:spPr/>
        <p:txBody>
          <a:bodyPr/>
          <a:lstStyle/>
          <a:p>
            <a:fld id="{36629496-E812-CC43-9126-819AE9AD3245}" type="datetime1">
              <a:rPr lang="fi-FI" smtClean="0"/>
              <a:t>21.8.2018</a:t>
            </a:fld>
            <a:endParaRPr lang="fi-FI" dirty="0"/>
          </a:p>
        </p:txBody>
      </p:sp>
      <p:sp>
        <p:nvSpPr>
          <p:cNvPr id="2" name="Alatunnisteen paikkamerkki 1"/>
          <p:cNvSpPr>
            <a:spLocks noGrp="1"/>
          </p:cNvSpPr>
          <p:nvPr>
            <p:ph type="ftr" sz="quarter" idx="3"/>
          </p:nvPr>
        </p:nvSpPr>
        <p:spPr/>
        <p:txBody>
          <a:bodyPr/>
          <a:lstStyle/>
          <a:p>
            <a:r>
              <a:rPr lang="fi-FI" b="1" smtClean="0">
                <a:solidFill>
                  <a:schemeClr val="accent1"/>
                </a:solidFill>
              </a:rPr>
              <a:t>JYU. </a:t>
            </a:r>
            <a:r>
              <a:rPr lang="fi-FI" b="1" smtClean="0"/>
              <a:t>Since 1863.</a:t>
            </a:r>
            <a:endParaRPr lang="fi-FI" b="1" dirty="0" smtClean="0"/>
          </a:p>
        </p:txBody>
      </p:sp>
      <p:sp>
        <p:nvSpPr>
          <p:cNvPr id="3" name="Dian numeron paikkamerkki 2"/>
          <p:cNvSpPr>
            <a:spLocks noGrp="1"/>
          </p:cNvSpPr>
          <p:nvPr>
            <p:ph type="sldNum" sz="quarter" idx="4"/>
          </p:nvPr>
        </p:nvSpPr>
        <p:spPr/>
        <p:txBody>
          <a:bodyPr/>
          <a:lstStyle/>
          <a:p>
            <a:fld id="{0FE3988A-0109-0B40-965D-9E0ED41EFEE4}" type="slidenum">
              <a:rPr lang="fi-FI" smtClean="0"/>
              <a:pPr/>
              <a:t>4</a:t>
            </a:fld>
            <a:endParaRPr lang="fi-FI" dirty="0"/>
          </a:p>
        </p:txBody>
      </p:sp>
      <p:sp>
        <p:nvSpPr>
          <p:cNvPr id="7" name="Sisällön paikkamerkki 6"/>
          <p:cNvSpPr>
            <a:spLocks noGrp="1"/>
          </p:cNvSpPr>
          <p:nvPr>
            <p:ph sz="half" idx="11"/>
          </p:nvPr>
        </p:nvSpPr>
        <p:spPr>
          <a:xfrm>
            <a:off x="4908175" y="3937000"/>
            <a:ext cx="4110815" cy="2562412"/>
          </a:xfrm>
        </p:spPr>
        <p:txBody>
          <a:bodyPr>
            <a:normAutofit fontScale="47500" lnSpcReduction="20000"/>
          </a:bodyPr>
          <a:lstStyle/>
          <a:p>
            <a:pPr>
              <a:spcBef>
                <a:spcPts val="0"/>
              </a:spcBef>
              <a:spcAft>
                <a:spcPts val="533"/>
              </a:spcAft>
            </a:pPr>
            <a:endParaRPr lang="fi-FI" dirty="0">
              <a:latin typeface="Calibri" panose="020F0502020204030204" pitchFamily="34" charset="0"/>
              <a:cs typeface="Calibri" panose="020F0502020204030204" pitchFamily="34" charset="0"/>
            </a:endParaRPr>
          </a:p>
          <a:p>
            <a:pPr marL="0" lvl="1">
              <a:spcBef>
                <a:spcPts val="0"/>
              </a:spcBef>
              <a:spcAft>
                <a:spcPts val="1200"/>
              </a:spcAft>
            </a:pPr>
            <a:r>
              <a:rPr lang="fi-FI" sz="5100" dirty="0" smtClean="0">
                <a:latin typeface="Calibri" panose="020F0502020204030204" pitchFamily="34" charset="0"/>
                <a:cs typeface="Calibri" panose="020F0502020204030204" pitchFamily="34" charset="0"/>
              </a:rPr>
              <a:t>Opettajankoulutuksen </a:t>
            </a:r>
            <a:r>
              <a:rPr lang="fi-FI" sz="5100" b="1" dirty="0">
                <a:latin typeface="Calibri" panose="020F0502020204030204" pitchFamily="34" charset="0"/>
                <a:cs typeface="Calibri" panose="020F0502020204030204" pitchFamily="34" charset="0"/>
              </a:rPr>
              <a:t>soveltuvuuskokeiden</a:t>
            </a:r>
            <a:r>
              <a:rPr lang="fi-FI" sz="5100" dirty="0">
                <a:latin typeface="Calibri" panose="020F0502020204030204" pitchFamily="34" charset="0"/>
                <a:cs typeface="Calibri" panose="020F0502020204030204" pitchFamily="34" charset="0"/>
              </a:rPr>
              <a:t> kehittäminen</a:t>
            </a:r>
          </a:p>
          <a:p>
            <a:pPr marL="0" lvl="1">
              <a:spcBef>
                <a:spcPts val="0"/>
              </a:spcBef>
              <a:spcAft>
                <a:spcPts val="1200"/>
              </a:spcAft>
            </a:pPr>
            <a:r>
              <a:rPr lang="fi-FI" sz="5100" dirty="0" smtClean="0">
                <a:latin typeface="Calibri" panose="020F0502020204030204" pitchFamily="34" charset="0"/>
                <a:cs typeface="Calibri" panose="020F0502020204030204" pitchFamily="34" charset="0"/>
              </a:rPr>
              <a:t>Hankkeessa mukana Turun (koordinaattori), </a:t>
            </a:r>
            <a:r>
              <a:rPr lang="fi-FI" sz="5100" dirty="0">
                <a:latin typeface="Calibri" panose="020F0502020204030204" pitchFamily="34" charset="0"/>
                <a:cs typeface="Calibri" panose="020F0502020204030204" pitchFamily="34" charset="0"/>
              </a:rPr>
              <a:t>Jyväskylän, Helsingin, Tampereen, Oulun, Itä-Suomen ja Lapin </a:t>
            </a:r>
            <a:r>
              <a:rPr lang="fi-FI" sz="5100" dirty="0" smtClean="0">
                <a:latin typeface="Calibri" panose="020F0502020204030204" pitchFamily="34" charset="0"/>
                <a:cs typeface="Calibri" panose="020F0502020204030204" pitchFamily="34" charset="0"/>
              </a:rPr>
              <a:t>yliopistot</a:t>
            </a:r>
            <a:endParaRPr lang="fi-FI" sz="5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2648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smtClean="0">
                <a:ln>
                  <a:noFill/>
                </a:ln>
                <a:solidFill>
                  <a:srgbClr val="F1563F"/>
                </a:solidFill>
                <a:effectLst/>
                <a:uLnTx/>
                <a:uFillTx/>
                <a:latin typeface="Helvetica" pitchFamily="34" charset="0"/>
                <a:ea typeface="+mn-ea"/>
                <a:cs typeface="Helvetica" pitchFamily="34" charset="0"/>
              </a:rPr>
              <a:t>JYU. </a:t>
            </a:r>
            <a:r>
              <a:rPr kumimoji="0" lang="fi-FI" sz="900" b="1" i="0" u="none" strike="noStrike" kern="1200" cap="none" spc="0" normalizeH="0" baseline="0" noProof="0" smtClean="0">
                <a:ln>
                  <a:noFill/>
                </a:ln>
                <a:solidFill>
                  <a:prstClr val="white"/>
                </a:solidFill>
                <a:effectLst/>
                <a:uLnTx/>
                <a:uFillTx/>
                <a:latin typeface="Helvetica" pitchFamily="34" charset="0"/>
                <a:ea typeface="+mn-ea"/>
                <a:cs typeface="Helvetica" pitchFamily="34" charset="0"/>
              </a:rPr>
              <a:t>Since 1863.</a:t>
            </a:r>
            <a:endParaRPr kumimoji="0" lang="fi-FI" sz="900" b="1" i="0" u="none" strike="noStrike" kern="1200" cap="none" spc="0" normalizeH="0" baseline="0" noProof="0" dirty="0" smtClean="0">
              <a:ln>
                <a:noFill/>
              </a:ln>
              <a:solidFill>
                <a:prstClr val="white"/>
              </a:solidFill>
              <a:effectLst/>
              <a:uLnTx/>
              <a:uFillTx/>
              <a:latin typeface="Helvetica" pitchFamily="34" charset="0"/>
              <a:ea typeface="+mn-ea"/>
              <a:cs typeface="Helvetica" pitchFamily="34" charset="0"/>
            </a:endParaRPr>
          </a:p>
        </p:txBody>
      </p:sp>
      <p:sp>
        <p:nvSpPr>
          <p:cNvPr id="9" name="Title 8"/>
          <p:cNvSpPr>
            <a:spLocks noGrp="1"/>
          </p:cNvSpPr>
          <p:nvPr>
            <p:ph type="title"/>
          </p:nvPr>
        </p:nvSpPr>
        <p:spPr>
          <a:xfrm>
            <a:off x="965802" y="365787"/>
            <a:ext cx="7356324" cy="1019912"/>
          </a:xfrm>
        </p:spPr>
        <p:txBody>
          <a:bodyPr/>
          <a:lstStyle/>
          <a:p>
            <a:pPr algn="ctr"/>
            <a:r>
              <a:rPr lang="fi-FI" dirty="0" smtClean="0"/>
              <a:t>OVET-osahankkeet</a:t>
            </a:r>
            <a:endParaRPr lang="fi-FI" dirty="0"/>
          </a:p>
        </p:txBody>
      </p:sp>
      <p:sp>
        <p:nvSpPr>
          <p:cNvPr id="3" name="Slide Number Placeholder 2"/>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4" name="Date Placeholder 3"/>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629496-E812-CC43-9126-819AE9AD3245}"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21.8.2018</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5" name="Title 1"/>
          <p:cNvSpPr txBox="1">
            <a:spLocks/>
          </p:cNvSpPr>
          <p:nvPr/>
        </p:nvSpPr>
        <p:spPr>
          <a:xfrm>
            <a:off x="457200" y="365787"/>
            <a:ext cx="8218488" cy="1143000"/>
          </a:xfrm>
          <a:prstGeom prst="rect">
            <a:avLst/>
          </a:prstGeom>
        </p:spPr>
        <p:txBody>
          <a:bodyPr/>
          <a:lstStyle>
            <a:lvl1pPr algn="l" defTabSz="457200" rtl="0" eaLnBrk="1" latinLnBrk="0" hangingPunct="1">
              <a:lnSpc>
                <a:spcPct val="100000"/>
              </a:lnSpc>
              <a:spcBef>
                <a:spcPct val="0"/>
              </a:spcBef>
              <a:buNone/>
              <a:defRPr sz="3600" b="1" i="0" kern="1200">
                <a:solidFill>
                  <a:schemeClr val="tx2"/>
                </a:solidFill>
                <a:latin typeface="Helvetica"/>
                <a:ea typeface="+mj-ea"/>
                <a:cs typeface="Helvetica"/>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fi-FI" sz="3600" b="1" i="0" u="none" strike="noStrike" kern="1200" cap="none" spc="0" normalizeH="0" baseline="0" noProof="0" dirty="0">
              <a:ln>
                <a:noFill/>
              </a:ln>
              <a:solidFill>
                <a:srgbClr val="002957"/>
              </a:solidFill>
              <a:effectLst/>
              <a:uLnTx/>
              <a:uFillTx/>
              <a:latin typeface="Helvetica"/>
              <a:ea typeface="+mj-ea"/>
              <a:cs typeface="Helvetica"/>
            </a:endParaRPr>
          </a:p>
        </p:txBody>
      </p:sp>
      <p:graphicFrame>
        <p:nvGraphicFramePr>
          <p:cNvPr id="8" name="Kaaviokuva 4"/>
          <p:cNvGraphicFramePr/>
          <p:nvPr>
            <p:extLst>
              <p:ext uri="{D42A27DB-BD31-4B8C-83A1-F6EECF244321}">
                <p14:modId xmlns:p14="http://schemas.microsoft.com/office/powerpoint/2010/main" val="3895328545"/>
              </p:ext>
            </p:extLst>
          </p:nvPr>
        </p:nvGraphicFramePr>
        <p:xfrm>
          <a:off x="993641" y="1402504"/>
          <a:ext cx="7328485" cy="49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3981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12" name="Title 11"/>
          <p:cNvSpPr>
            <a:spLocks noGrp="1"/>
          </p:cNvSpPr>
          <p:nvPr>
            <p:ph type="title"/>
          </p:nvPr>
        </p:nvSpPr>
        <p:spPr>
          <a:xfrm>
            <a:off x="405926" y="30827"/>
            <a:ext cx="7356324" cy="1019912"/>
          </a:xfrm>
        </p:spPr>
        <p:txBody>
          <a:bodyPr>
            <a:normAutofit/>
          </a:bodyPr>
          <a:lstStyle/>
          <a:p>
            <a:r>
              <a:rPr lang="fi-FI" dirty="0" smtClean="0"/>
              <a:t>Kehittämistoimia</a:t>
            </a:r>
            <a:endParaRPr lang="fi-FI" dirty="0"/>
          </a:p>
        </p:txBody>
      </p:sp>
      <p:sp>
        <p:nvSpPr>
          <p:cNvPr id="4" name="Dian numeron paikkamerkki 3"/>
          <p:cNvSpPr>
            <a:spLocks noGrp="1"/>
          </p:cNvSpPr>
          <p:nvPr>
            <p:ph type="sldNum" sz="quarter" idx="4"/>
          </p:nvPr>
        </p:nvSpPr>
        <p:spPr/>
        <p:txBody>
          <a:bodyPr/>
          <a:lstStyle/>
          <a:p>
            <a:fld id="{0FE3988A-0109-0B40-965D-9E0ED41EFEE4}" type="slidenum">
              <a:rPr lang="fi-FI" smtClean="0"/>
              <a:pPr/>
              <a:t>6</a:t>
            </a:fld>
            <a:endParaRPr lang="fi-FI" dirty="0"/>
          </a:p>
        </p:txBody>
      </p:sp>
      <p:sp>
        <p:nvSpPr>
          <p:cNvPr id="5" name="Päivämäärän paikkamerkki 4"/>
          <p:cNvSpPr>
            <a:spLocks noGrp="1"/>
          </p:cNvSpPr>
          <p:nvPr>
            <p:ph type="dt" sz="half" idx="10"/>
          </p:nvPr>
        </p:nvSpPr>
        <p:spPr/>
        <p:txBody>
          <a:bodyPr/>
          <a:lstStyle/>
          <a:p>
            <a:fld id="{E08EE7EB-9CF6-FA43-A603-2C39D04C89C9}" type="datetime1">
              <a:rPr lang="fi-FI" smtClean="0"/>
              <a:t>21.8.2018</a:t>
            </a:fld>
            <a:endParaRPr lang="fi-FI" dirty="0"/>
          </a:p>
        </p:txBody>
      </p:sp>
      <p:graphicFrame>
        <p:nvGraphicFramePr>
          <p:cNvPr id="6" name="Kaaviokuva 5"/>
          <p:cNvGraphicFramePr/>
          <p:nvPr>
            <p:extLst>
              <p:ext uri="{D42A27DB-BD31-4B8C-83A1-F6EECF244321}">
                <p14:modId xmlns:p14="http://schemas.microsoft.com/office/powerpoint/2010/main" val="13763688"/>
              </p:ext>
            </p:extLst>
          </p:nvPr>
        </p:nvGraphicFramePr>
        <p:xfrm>
          <a:off x="197150" y="1201218"/>
          <a:ext cx="8594833" cy="4799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045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3" name="Dian numeron paikkamerkki 2"/>
          <p:cNvSpPr>
            <a:spLocks noGrp="1"/>
          </p:cNvSpPr>
          <p:nvPr>
            <p:ph type="sldNum" sz="quarter" idx="12"/>
          </p:nvPr>
        </p:nvSpPr>
        <p:spPr/>
        <p:txBody>
          <a:bodyPr/>
          <a:lstStyle/>
          <a:p>
            <a:fld id="{0FE3988A-0109-0B40-965D-9E0ED41EFEE4}" type="slidenum">
              <a:rPr lang="fi-FI" smtClean="0"/>
              <a:pPr/>
              <a:t>7</a:t>
            </a:fld>
            <a:endParaRPr lang="fi-FI" dirty="0"/>
          </a:p>
        </p:txBody>
      </p:sp>
      <p:sp>
        <p:nvSpPr>
          <p:cNvPr id="5" name="Otsikko 4"/>
          <p:cNvSpPr>
            <a:spLocks noGrp="1"/>
          </p:cNvSpPr>
          <p:nvPr>
            <p:ph type="title"/>
          </p:nvPr>
        </p:nvSpPr>
        <p:spPr>
          <a:xfrm>
            <a:off x="457200" y="987201"/>
            <a:ext cx="7368419" cy="1019912"/>
          </a:xfrm>
        </p:spPr>
        <p:txBody>
          <a:bodyPr>
            <a:normAutofit fontScale="90000"/>
          </a:bodyPr>
          <a:lstStyle/>
          <a:p>
            <a:r>
              <a:rPr lang="fi-FI" dirty="0" smtClean="0"/>
              <a:t>JY / Luokanopettajakoulutuksen ja erityispedagogiikan yhteiset  soveltuvuuskokeet 2018</a:t>
            </a:r>
            <a:endParaRPr lang="fi-FI" dirty="0"/>
          </a:p>
        </p:txBody>
      </p:sp>
      <p:sp>
        <p:nvSpPr>
          <p:cNvPr id="6" name="Sisällön paikkamerkki 5"/>
          <p:cNvSpPr>
            <a:spLocks noGrp="1"/>
          </p:cNvSpPr>
          <p:nvPr>
            <p:ph idx="1"/>
          </p:nvPr>
        </p:nvSpPr>
        <p:spPr>
          <a:xfrm>
            <a:off x="457200" y="2830460"/>
            <a:ext cx="7772400" cy="4557156"/>
          </a:xfrm>
        </p:spPr>
        <p:txBody>
          <a:bodyPr/>
          <a:lstStyle/>
          <a:p>
            <a:r>
              <a:rPr lang="fi-FI" dirty="0" smtClean="0"/>
              <a:t>Työteliäs kevät pysäkkien suunnittelussa</a:t>
            </a:r>
          </a:p>
          <a:p>
            <a:r>
              <a:rPr lang="fi-FI" dirty="0" smtClean="0"/>
              <a:t>Pysäkkihaastattelut sujuivat mainiosti</a:t>
            </a:r>
          </a:p>
          <a:p>
            <a:r>
              <a:rPr lang="fi-FI" dirty="0" smtClean="0"/>
              <a:t>Keskustelutilaisuus myöhemmin syksyllä</a:t>
            </a:r>
          </a:p>
          <a:p>
            <a:endParaRPr lang="fi-FI" dirty="0"/>
          </a:p>
        </p:txBody>
      </p:sp>
      <p:sp>
        <p:nvSpPr>
          <p:cNvPr id="4" name="Päivämäärän paikkamerkki 3"/>
          <p:cNvSpPr>
            <a:spLocks noGrp="1"/>
          </p:cNvSpPr>
          <p:nvPr>
            <p:ph type="dt" sz="half" idx="10"/>
          </p:nvPr>
        </p:nvSpPr>
        <p:spPr/>
        <p:txBody>
          <a:bodyPr/>
          <a:lstStyle/>
          <a:p>
            <a:fld id="{36629496-E812-CC43-9126-819AE9AD3245}" type="datetime1">
              <a:rPr lang="fi-FI" smtClean="0"/>
              <a:t>21.8.2018</a:t>
            </a:fld>
            <a:endParaRPr lang="fi-FI" dirty="0"/>
          </a:p>
        </p:txBody>
      </p:sp>
      <p:pic>
        <p:nvPicPr>
          <p:cNvPr id="2050" name="Picture 2" descr="Aiheeseen liittyvÃ¤ kuv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248" y="1497157"/>
            <a:ext cx="2198741" cy="2198741"/>
          </a:xfrm>
          <a:prstGeom prst="rect">
            <a:avLst/>
          </a:prstGeom>
          <a:noFill/>
          <a:effectLst>
            <a:outerShdw blurRad="50800" dist="38100" dir="5400000" algn="t" rotWithShape="0">
              <a:prstClr val="black">
                <a:alpha val="40000"/>
              </a:prstClr>
            </a:outerShdw>
            <a:softEdge rad="127000"/>
          </a:effectLst>
          <a:extLst>
            <a:ext uri="{909E8E84-426E-40DD-AFC4-6F175D3DCCD1}">
              <a14:hiddenFill xmlns:a14="http://schemas.microsoft.com/office/drawing/2010/main">
                <a:solidFill>
                  <a:srgbClr val="FFFFFF"/>
                </a:solidFill>
              </a14:hiddenFill>
            </a:ext>
          </a:extLst>
        </p:spPr>
      </p:pic>
      <p:sp>
        <p:nvSpPr>
          <p:cNvPr id="8" name="Suorakulmio 7"/>
          <p:cNvSpPr/>
          <p:nvPr/>
        </p:nvSpPr>
        <p:spPr>
          <a:xfrm>
            <a:off x="5619404" y="6292795"/>
            <a:ext cx="4572000" cy="215444"/>
          </a:xfrm>
          <a:prstGeom prst="rect">
            <a:avLst/>
          </a:prstGeom>
        </p:spPr>
        <p:txBody>
          <a:bodyPr>
            <a:spAutoFit/>
          </a:bodyPr>
          <a:lstStyle/>
          <a:p>
            <a:r>
              <a:rPr lang="fi-FI" sz="800" dirty="0"/>
              <a:t>https://commons.wikimedia.org/wiki/File:Kiitos!_(TIkkukirjaimin)_01.jpg</a:t>
            </a:r>
          </a:p>
        </p:txBody>
      </p:sp>
    </p:spTree>
    <p:extLst>
      <p:ext uri="{BB962C8B-B14F-4D97-AF65-F5344CB8AC3E}">
        <p14:creationId xmlns:p14="http://schemas.microsoft.com/office/powerpoint/2010/main" val="1735530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3" name="Dian numeron paikkamerkki 2"/>
          <p:cNvSpPr>
            <a:spLocks noGrp="1"/>
          </p:cNvSpPr>
          <p:nvPr>
            <p:ph type="sldNum" sz="quarter" idx="12"/>
          </p:nvPr>
        </p:nvSpPr>
        <p:spPr/>
        <p:txBody>
          <a:bodyPr/>
          <a:lstStyle/>
          <a:p>
            <a:fld id="{0FE3988A-0109-0B40-965D-9E0ED41EFEE4}" type="slidenum">
              <a:rPr lang="fi-FI" smtClean="0"/>
              <a:pPr/>
              <a:t>8</a:t>
            </a:fld>
            <a:endParaRPr lang="fi-FI" dirty="0"/>
          </a:p>
        </p:txBody>
      </p:sp>
      <p:sp>
        <p:nvSpPr>
          <p:cNvPr id="4" name="Otsikko 3"/>
          <p:cNvSpPr>
            <a:spLocks noGrp="1"/>
          </p:cNvSpPr>
          <p:nvPr>
            <p:ph type="title"/>
          </p:nvPr>
        </p:nvSpPr>
        <p:spPr/>
        <p:txBody>
          <a:bodyPr/>
          <a:lstStyle/>
          <a:p>
            <a:r>
              <a:rPr lang="fi-FI" dirty="0" smtClean="0"/>
              <a:t>Alustavia havaintoja pysäkeistä</a:t>
            </a:r>
            <a:endParaRPr lang="fi-FI" dirty="0"/>
          </a:p>
        </p:txBody>
      </p:sp>
      <p:sp>
        <p:nvSpPr>
          <p:cNvPr id="5" name="Sisällön paikkamerkki 4"/>
          <p:cNvSpPr>
            <a:spLocks noGrp="1"/>
          </p:cNvSpPr>
          <p:nvPr>
            <p:ph idx="1"/>
          </p:nvPr>
        </p:nvSpPr>
        <p:spPr/>
        <p:txBody>
          <a:bodyPr>
            <a:normAutofit/>
          </a:bodyPr>
          <a:lstStyle/>
          <a:p>
            <a:r>
              <a:rPr lang="fi-FI" dirty="0" smtClean="0"/>
              <a:t>Haastattelijan merkitys hakijan pysäkkikohtaisissa pistemäärissä laski hieman</a:t>
            </a:r>
            <a:endParaRPr lang="fi-FI" dirty="0"/>
          </a:p>
          <a:p>
            <a:r>
              <a:rPr lang="fi-FI" dirty="0"/>
              <a:t>Pysäkkien välinen vaihtelu edelleen melko suurta</a:t>
            </a:r>
          </a:p>
          <a:p>
            <a:r>
              <a:rPr lang="fi-FI" dirty="0" smtClean="0"/>
              <a:t>Kyselylomake haastattelijoille</a:t>
            </a:r>
          </a:p>
          <a:p>
            <a:pPr lvl="1"/>
            <a:r>
              <a:rPr lang="fi-FI" dirty="0" smtClean="0"/>
              <a:t>Jukka Utriainen (KLA)</a:t>
            </a:r>
          </a:p>
        </p:txBody>
      </p:sp>
      <p:sp>
        <p:nvSpPr>
          <p:cNvPr id="6" name="Päivämäärän paikkamerkki 5"/>
          <p:cNvSpPr>
            <a:spLocks noGrp="1"/>
          </p:cNvSpPr>
          <p:nvPr>
            <p:ph type="dt" sz="half" idx="10"/>
          </p:nvPr>
        </p:nvSpPr>
        <p:spPr/>
        <p:txBody>
          <a:bodyPr/>
          <a:lstStyle/>
          <a:p>
            <a:fld id="{F9D46576-D913-A841-B054-014875DAA31A}" type="datetime1">
              <a:rPr lang="fi-FI" smtClean="0"/>
              <a:t>21.8.2018</a:t>
            </a:fld>
            <a:endParaRPr lang="fi-FI" dirty="0"/>
          </a:p>
        </p:txBody>
      </p:sp>
    </p:spTree>
    <p:extLst>
      <p:ext uri="{BB962C8B-B14F-4D97-AF65-F5344CB8AC3E}">
        <p14:creationId xmlns:p14="http://schemas.microsoft.com/office/powerpoint/2010/main" val="2476004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3" name="Dian numeron paikkamerkki 2"/>
          <p:cNvSpPr>
            <a:spLocks noGrp="1"/>
          </p:cNvSpPr>
          <p:nvPr>
            <p:ph type="sldNum" sz="quarter" idx="12"/>
          </p:nvPr>
        </p:nvSpPr>
        <p:spPr/>
        <p:txBody>
          <a:bodyPr/>
          <a:lstStyle/>
          <a:p>
            <a:fld id="{0FE3988A-0109-0B40-965D-9E0ED41EFEE4}" type="slidenum">
              <a:rPr lang="fi-FI" smtClean="0"/>
              <a:pPr/>
              <a:t>9</a:t>
            </a:fld>
            <a:endParaRPr lang="fi-FI" dirty="0"/>
          </a:p>
        </p:txBody>
      </p:sp>
      <p:sp>
        <p:nvSpPr>
          <p:cNvPr id="5" name="Otsikko 4"/>
          <p:cNvSpPr>
            <a:spLocks noGrp="1"/>
          </p:cNvSpPr>
          <p:nvPr>
            <p:ph type="title"/>
          </p:nvPr>
        </p:nvSpPr>
        <p:spPr>
          <a:xfrm>
            <a:off x="457200" y="637578"/>
            <a:ext cx="8229600" cy="1019912"/>
          </a:xfrm>
        </p:spPr>
        <p:txBody>
          <a:bodyPr>
            <a:noAutofit/>
          </a:bodyPr>
          <a:lstStyle/>
          <a:p>
            <a:r>
              <a:rPr lang="fi-FI" sz="2600" dirty="0" smtClean="0"/>
              <a:t>Luokanopettaja- ja aineenopettajakoulutuksen opiskelijavalinnat 2019</a:t>
            </a:r>
            <a:endParaRPr lang="fi-FI" sz="2600" dirty="0"/>
          </a:p>
        </p:txBody>
      </p:sp>
      <p:sp>
        <p:nvSpPr>
          <p:cNvPr id="6" name="Sisällön paikkamerkki 5"/>
          <p:cNvSpPr>
            <a:spLocks noGrp="1"/>
          </p:cNvSpPr>
          <p:nvPr>
            <p:ph idx="1"/>
          </p:nvPr>
        </p:nvSpPr>
        <p:spPr>
          <a:xfrm>
            <a:off x="457200" y="1846479"/>
            <a:ext cx="8229600" cy="4557156"/>
          </a:xfrm>
        </p:spPr>
        <p:txBody>
          <a:bodyPr>
            <a:normAutofit/>
          </a:bodyPr>
          <a:lstStyle/>
          <a:p>
            <a:r>
              <a:rPr lang="fi-FI" sz="2800" b="1" dirty="0" err="1" smtClean="0"/>
              <a:t>Aikon</a:t>
            </a:r>
            <a:r>
              <a:rPr lang="fi-FI" sz="2800" b="1" dirty="0" smtClean="0"/>
              <a:t> soveltuvuuskokeet 5.2.2019 </a:t>
            </a:r>
          </a:p>
          <a:p>
            <a:r>
              <a:rPr lang="fi-FI" sz="2800" b="1" dirty="0" smtClean="0"/>
              <a:t>VAKAVA </a:t>
            </a:r>
            <a:r>
              <a:rPr lang="fi-FI" sz="2800" b="1" dirty="0"/>
              <a:t>25.4.2019</a:t>
            </a:r>
          </a:p>
          <a:p>
            <a:r>
              <a:rPr lang="fi-FI" sz="2800" b="1" dirty="0" err="1" smtClean="0"/>
              <a:t>Luokon</a:t>
            </a:r>
            <a:r>
              <a:rPr lang="fi-FI" sz="2800" b="1" dirty="0" smtClean="0"/>
              <a:t> soveltuvuuskokeet 5.-10.6.2019</a:t>
            </a:r>
          </a:p>
          <a:p>
            <a:pPr lvl="1"/>
            <a:r>
              <a:rPr lang="fi-FI" sz="2500" dirty="0" smtClean="0"/>
              <a:t>KK </a:t>
            </a:r>
            <a:r>
              <a:rPr lang="fi-FI" sz="2500" dirty="0"/>
              <a:t>+ KM 5.-</a:t>
            </a:r>
            <a:r>
              <a:rPr lang="fi-FI" sz="2500" dirty="0" smtClean="0"/>
              <a:t>7.6.2019</a:t>
            </a:r>
          </a:p>
          <a:p>
            <a:pPr lvl="1"/>
            <a:r>
              <a:rPr lang="fi-FI" sz="2500" dirty="0" smtClean="0"/>
              <a:t>KM </a:t>
            </a:r>
            <a:r>
              <a:rPr lang="fi-FI" sz="2500" dirty="0"/>
              <a:t>+ VEP </a:t>
            </a:r>
            <a:r>
              <a:rPr lang="fi-FI" sz="2500" dirty="0" smtClean="0"/>
              <a:t>10.6.2019</a:t>
            </a:r>
          </a:p>
          <a:p>
            <a:r>
              <a:rPr lang="fi-FI" sz="2800" dirty="0" smtClean="0"/>
              <a:t>Yhteistyö erityispedagogiikan oppiaineen kanssa jatkuu</a:t>
            </a:r>
          </a:p>
          <a:p>
            <a:r>
              <a:rPr lang="fi-FI" sz="2800" dirty="0" smtClean="0"/>
              <a:t>Työsuunnitelma, kalenteri</a:t>
            </a:r>
          </a:p>
          <a:p>
            <a:r>
              <a:rPr lang="fi-FI" sz="2800" dirty="0" smtClean="0"/>
              <a:t>Kysyttävää?</a:t>
            </a:r>
            <a:endParaRPr lang="fi-FI" sz="2800" dirty="0"/>
          </a:p>
        </p:txBody>
      </p:sp>
      <p:sp>
        <p:nvSpPr>
          <p:cNvPr id="4" name="Päivämäärän paikkamerkki 3"/>
          <p:cNvSpPr>
            <a:spLocks noGrp="1"/>
          </p:cNvSpPr>
          <p:nvPr>
            <p:ph type="dt" sz="half" idx="10"/>
          </p:nvPr>
        </p:nvSpPr>
        <p:spPr/>
        <p:txBody>
          <a:bodyPr/>
          <a:lstStyle/>
          <a:p>
            <a:fld id="{36629496-E812-CC43-9126-819AE9AD3245}" type="datetime1">
              <a:rPr lang="fi-FI" smtClean="0"/>
              <a:t>21.8.2018</a:t>
            </a:fld>
            <a:endParaRPr lang="fi-FI" dirty="0"/>
          </a:p>
        </p:txBody>
      </p:sp>
    </p:spTree>
    <p:extLst>
      <p:ext uri="{BB962C8B-B14F-4D97-AF65-F5344CB8AC3E}">
        <p14:creationId xmlns:p14="http://schemas.microsoft.com/office/powerpoint/2010/main" val="3042577222"/>
      </p:ext>
    </p:extLst>
  </p:cSld>
  <p:clrMapOvr>
    <a:masterClrMapping/>
  </p:clrMapOvr>
</p:sld>
</file>

<file path=ppt/theme/theme1.xml><?xml version="1.0" encoding="utf-8"?>
<a:theme xmlns:a="http://schemas.openxmlformats.org/drawingml/2006/main" name="JYU sisältö pohjat">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utu-2013-laajakuva">
  <a:themeElements>
    <a:clrScheme name="UTU">
      <a:dk1>
        <a:sysClr val="windowText" lastClr="000000"/>
      </a:dk1>
      <a:lt1>
        <a:sysClr val="window" lastClr="FFFFFF"/>
      </a:lt1>
      <a:dk2>
        <a:srgbClr val="1F497D"/>
      </a:dk2>
      <a:lt2>
        <a:srgbClr val="78C8D2"/>
      </a:lt2>
      <a:accent1>
        <a:srgbClr val="1437A5"/>
      </a:accent1>
      <a:accent2>
        <a:srgbClr val="00A5EB"/>
      </a:accent2>
      <a:accent3>
        <a:srgbClr val="14AA3C"/>
      </a:accent3>
      <a:accent4>
        <a:srgbClr val="A0D71E"/>
      </a:accent4>
      <a:accent5>
        <a:srgbClr val="A50082"/>
      </a:accent5>
      <a:accent6>
        <a:srgbClr val="F07D00"/>
      </a:accent6>
      <a:hlink>
        <a:srgbClr val="000000"/>
      </a:hlink>
      <a:folHlink>
        <a:srgbClr val="000000"/>
      </a:folHlink>
    </a:clrScheme>
    <a:fontScheme name="UTU">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1706</TotalTime>
  <Words>1536</Words>
  <Application>Microsoft Office PowerPoint</Application>
  <PresentationFormat>On-screen Show (4:3)</PresentationFormat>
  <Paragraphs>292</Paragraphs>
  <Slides>25</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Arial Narrow</vt:lpstr>
      <vt:lpstr>Calibri</vt:lpstr>
      <vt:lpstr>Helvetica</vt:lpstr>
      <vt:lpstr>Palatino Linotype</vt:lpstr>
      <vt:lpstr>JYU sisältö pohjat</vt:lpstr>
      <vt:lpstr>utu-2013-laajakuva</vt:lpstr>
      <vt:lpstr>PowerPoint Presentation</vt:lpstr>
      <vt:lpstr>Yhteishaku KK + KM, kaksivaiheinen opiskelijavalinta (LO, EP, LTO)</vt:lpstr>
      <vt:lpstr>PowerPoint Presentation</vt:lpstr>
      <vt:lpstr>OVET – hanke  (2017-2020)</vt:lpstr>
      <vt:lpstr>OVET-osahankkeet</vt:lpstr>
      <vt:lpstr>Kehittämistoimia</vt:lpstr>
      <vt:lpstr>JY / Luokanopettajakoulutuksen ja erityispedagogiikan yhteiset  soveltuvuuskokeet 2018</vt:lpstr>
      <vt:lpstr>Alustavia havaintoja pysäkeistä</vt:lpstr>
      <vt:lpstr>Luokanopettaja- ja aineenopettajakoulutuksen opiskelijavalinnat 2019</vt:lpstr>
      <vt:lpstr>OVET-osahankkeet</vt:lpstr>
      <vt:lpstr>PowerPoint Presentation</vt:lpstr>
      <vt:lpstr>PowerPoint Presentation</vt:lpstr>
      <vt:lpstr>PowerPoint Presentation</vt:lpstr>
      <vt:lpstr>PowerPoint Presentation</vt:lpstr>
      <vt:lpstr>PowerPoint Presentation</vt:lpstr>
      <vt:lpstr>Observable professional practices: Everyday praxis of teaching</vt:lpstr>
      <vt:lpstr>PowerPoint Presentation</vt:lpstr>
      <vt:lpstr>PowerPoint Presentation</vt:lpstr>
      <vt:lpstr>Situation-specific processing skills</vt:lpstr>
      <vt:lpstr>PowerPoint Presentation</vt:lpstr>
      <vt:lpstr>PowerPoint Presentation</vt:lpstr>
      <vt:lpstr>Dimensions of competences/dispositions </vt:lpstr>
      <vt:lpstr>Dimensions of competences/dispositions </vt:lpstr>
      <vt:lpstr>PowerPoint Presentation</vt:lpstr>
      <vt:lpstr>Kysyttävää? Kiitos.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Riitta-Leena Metsäpelto</dc:creator>
  <cp:lastModifiedBy>Valleala, Ulla Maija</cp:lastModifiedBy>
  <cp:revision>167</cp:revision>
  <dcterms:created xsi:type="dcterms:W3CDTF">2018-08-07T16:07:06Z</dcterms:created>
  <dcterms:modified xsi:type="dcterms:W3CDTF">2018-08-21T07:13:22Z</dcterms:modified>
</cp:coreProperties>
</file>