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18"/>
  </p:normalViewPr>
  <p:slideViewPr>
    <p:cSldViewPr snapToGrid="0" snapToObjects="1">
      <p:cViewPr>
        <p:scale>
          <a:sx n="82" d="100"/>
          <a:sy n="82" d="100"/>
        </p:scale>
        <p:origin x="-24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27906-C579-6E46-B953-EC7B0138A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45606-1136-4A4D-8338-745F45FCF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FABDC-C363-D340-8557-16D0E588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E8502-728B-5142-8B92-921290E53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831CB-E0B6-D14D-B403-93D4F5A3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79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2826-EB69-6E4D-A25C-DBE4C97B2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F8FEDB-DB2B-344B-A946-3491921B7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416D6-2D55-CB4A-9344-D307CD8D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DF55A-821E-CD40-B854-64567EE4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FAC6C-D4D4-264B-B3CF-61A8D80D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471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1BDDA3-3808-A143-B491-29BDB51B1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2E565-275A-0F4D-AFB9-76CCBE9C2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421FF-12E0-DC49-854B-153EC6543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BB62B-99DF-C64F-BFE3-9B6D66E3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89CC5-3933-464B-93A9-62F6FA569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7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27F5-836E-7945-8D59-1C9D57823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5E566-1A4A-1A45-948E-A47AE861F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52AAD-C669-7B4A-8636-4002B8447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B37FE-B455-B94F-9230-C8849F68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21560-780D-4241-B21E-BB3FF938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182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A82A7-4C40-3546-9793-E7B199C50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749BA-94EF-5143-894D-413494DBF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0BC09-A111-9C41-883E-F706CB17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1663D-9A96-FA42-BF51-16D749835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AC27C-1E0E-F44C-A514-1C8F1F2FA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67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2C6A-4308-3D4F-877E-7DD3DC071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E6011-425F-2A47-A307-0D501C959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4E681-A8DB-E146-9985-899961DF6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91FA4-6C9B-6D4D-92ED-640A90016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8EC7C-EB74-F04A-8188-8D2573DD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55EA5-D6A0-AB41-B26D-138C166AB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14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12F62-B2D2-2B4E-9C13-343D420B6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83942-1134-C949-9607-574AC180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28BE1-4621-D54B-AB48-3EF67309D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6DFCF7-FB0B-FE4B-826C-A73E4922F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50E592-AE00-944A-B94C-1E7CF1696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3D76A-E980-F84E-8035-AD15D86B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F5CE7-E274-AD4B-B08E-F1674199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5DAB33-2936-2A4F-B312-D2A606884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62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55FC-4096-4C4B-AE06-8B0FD66E7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D6F43-1DE6-984C-BCF9-9C3BEC796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9ACA2F-7AA1-E349-AC80-55DBEB07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BB737A-0635-4248-86F5-C6ED1A150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09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25D1D-6C5A-7E41-9499-042099ED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4C5374-D463-4E4D-AB4E-24F1261D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1534E3-A30A-D447-B13A-F5AC2996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87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12791-6D90-E240-B1C6-F23F2E3CC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0A437-04EE-7847-A307-6482DF5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7654E-1C96-B246-8063-DCA9E2129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AFA50-7989-D545-A05C-0AAA3789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AFBE65-13B8-C740-8EE4-E1232541A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D947C-D8A3-8A4D-BC75-04A99ADA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54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C48B5-2EE4-C048-BFBC-E859B98A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C6B16-0917-F04A-A8BC-68E86A6A5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DBF72-625B-BD4B-B470-7E9D531B3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DE541-4B30-C04D-8F2B-B346B0FF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C448F-11A0-C74B-9608-E85EC3AF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AE74D-3BDF-5E48-A1F0-03305B77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15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196CEA-CC53-5B44-BE9E-C85ACD754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1A4E2-A1C6-5A4E-BC70-837EF3B54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15B29-D50F-AF44-9D70-9B85C9082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606BB-F241-8244-B48E-1C298F871987}" type="datetimeFigureOut">
              <a:rPr lang="fi-FI" smtClean="0"/>
              <a:t>28.1.2019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AD42-7315-A24D-B77B-EAFC895F5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A618C-6657-6047-84E8-FF0B83FB9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CD632-24E6-9F46-BFEC-110F0CD0BD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55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CC85-DACE-7C48-A0E3-551000DAA4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PEP-</a:t>
            </a:r>
            <a:r>
              <a:rPr lang="fi-FI" dirty="0" err="1"/>
              <a:t>talk</a:t>
            </a:r>
            <a:br>
              <a:rPr lang="fi-FI" dirty="0"/>
            </a:br>
            <a:r>
              <a:rPr lang="fi-FI" dirty="0"/>
              <a:t>musiikki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C6783A-7F07-5E41-A195-7BEB9F7917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29.1.2019</a:t>
            </a:r>
          </a:p>
        </p:txBody>
      </p:sp>
    </p:spTree>
    <p:extLst>
      <p:ext uri="{BB962C8B-B14F-4D97-AF65-F5344CB8AC3E}">
        <p14:creationId xmlns:p14="http://schemas.microsoft.com/office/powerpoint/2010/main" val="326625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3B436-2457-D846-9E66-90CDFFFB8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Opiskelijoiden tuntemuksia ennen musiikin </a:t>
            </a:r>
            <a:r>
              <a:rPr lang="fi-FI" dirty="0" err="1"/>
              <a:t>pom</a:t>
            </a:r>
            <a:r>
              <a:rPr lang="fi-FI" dirty="0"/>
              <a:t> -kurssia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75D66-C965-194D-8992-78C2D9316035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i-FI" dirty="0"/>
              <a:t>”En ole harrastanut musiikkia ikinä. En ole ikinä pitänyt koulun musiikista. Jännittää haastaa itsensä haastavan aineen parissa.”</a:t>
            </a:r>
          </a:p>
          <a:p>
            <a:r>
              <a:rPr lang="fi-FI" dirty="0"/>
              <a:t>”Tuntuu, ettei minulla ole </a:t>
            </a:r>
            <a:r>
              <a:rPr lang="fi-FI" dirty="0" err="1"/>
              <a:t>kauheesti</a:t>
            </a:r>
            <a:r>
              <a:rPr lang="fi-FI" dirty="0"/>
              <a:t> annettavaa oppilaille sisällöllisesti. Hieman jännittää ja pelottaa, kun kokemusta ei lainkaan ole,  että kuinka tulen selviytymään.”</a:t>
            </a:r>
          </a:p>
          <a:p>
            <a:r>
              <a:rPr lang="fi-FI" dirty="0"/>
              <a:t>Ahdistavaa, toivottavasti tehdään tosi matalan kynnyksen juttuja.”</a:t>
            </a:r>
          </a:p>
        </p:txBody>
      </p:sp>
    </p:spTree>
    <p:extLst>
      <p:ext uri="{BB962C8B-B14F-4D97-AF65-F5344CB8AC3E}">
        <p14:creationId xmlns:p14="http://schemas.microsoft.com/office/powerpoint/2010/main" val="90658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A16BA-D640-7B4A-AC72-0EC313071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400" b="1" u="sng" dirty="0"/>
              <a:t>Kurssin jälkeen</a:t>
            </a:r>
            <a:r>
              <a:rPr lang="fi-FI" sz="2400" b="1" dirty="0"/>
              <a:t>: kiitos konkreettisesta tekemisestä ja sovellettavuudesta kouluun, opettajuuden rakentumisesta, rohkeutta käyttää/hyödyntää musiikkia opetuksessa, suhde musiikin opettamiseen positiivinen, siirtovaikutus muiden oppiaineiden/ilmiöiden opetukseen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9222-E696-594A-924B-13BD25734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85141"/>
          </a:xfrm>
          <a:ln w="5715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fi-FI" sz="3200" dirty="0"/>
              <a:t>”Hyvä, kun käymme läpi </a:t>
            </a:r>
            <a:r>
              <a:rPr lang="fi-FI" sz="3200" dirty="0">
                <a:highlight>
                  <a:srgbClr val="FFFF00"/>
                </a:highlight>
              </a:rPr>
              <a:t>konkreettisia</a:t>
            </a:r>
            <a:r>
              <a:rPr lang="fi-FI" sz="3200" dirty="0"/>
              <a:t> keinoja koskien musiikin opettamista.”</a:t>
            </a:r>
          </a:p>
          <a:p>
            <a:r>
              <a:rPr lang="fi-FI" sz="3200" dirty="0"/>
              <a:t>”Opin musiikin </a:t>
            </a:r>
            <a:r>
              <a:rPr lang="fi-FI" sz="3200" dirty="0">
                <a:highlight>
                  <a:srgbClr val="FFFF00"/>
                </a:highlight>
              </a:rPr>
              <a:t>pedagogiikasta</a:t>
            </a:r>
            <a:r>
              <a:rPr lang="fi-FI" sz="3200" dirty="0"/>
              <a:t> ja sain hyödyllisiä </a:t>
            </a:r>
            <a:r>
              <a:rPr lang="fi-FI" sz="3200" dirty="0">
                <a:highlight>
                  <a:srgbClr val="FFFF00"/>
                </a:highlight>
              </a:rPr>
              <a:t>vinkkejä koululuokkaan sovellettavaksi</a:t>
            </a:r>
            <a:r>
              <a:rPr lang="fi-FI" sz="3200" dirty="0"/>
              <a:t>,”</a:t>
            </a:r>
          </a:p>
          <a:p>
            <a:r>
              <a:rPr lang="fi-FI" sz="3200" dirty="0"/>
              <a:t>”Koin, että oma </a:t>
            </a:r>
            <a:r>
              <a:rPr lang="fi-FI" sz="3200" dirty="0">
                <a:highlight>
                  <a:srgbClr val="FFFF00"/>
                </a:highlight>
              </a:rPr>
              <a:t>opettajuuteni kehittyi </a:t>
            </a:r>
            <a:r>
              <a:rPr lang="fi-FI" sz="3200" dirty="0"/>
              <a:t>kurssin aikana valtavasti. Sain myös paljon työkaluja opetukseen”</a:t>
            </a:r>
          </a:p>
          <a:p>
            <a:r>
              <a:rPr lang="fi-FI" sz="3200" dirty="0"/>
              <a:t>”</a:t>
            </a:r>
            <a:r>
              <a:rPr lang="fi-FI" sz="3200" dirty="0">
                <a:highlight>
                  <a:srgbClr val="FFFF00"/>
                </a:highlight>
              </a:rPr>
              <a:t>Rohkeutta</a:t>
            </a:r>
            <a:r>
              <a:rPr lang="fi-FI" sz="3200" dirty="0"/>
              <a:t> tuli lisää, varmuutta omaan opetukseen tuli lisää.”</a:t>
            </a:r>
          </a:p>
          <a:p>
            <a:r>
              <a:rPr lang="fi-FI" sz="3200" dirty="0"/>
              <a:t>”</a:t>
            </a:r>
            <a:r>
              <a:rPr lang="fi-FI" sz="3200" dirty="0">
                <a:highlight>
                  <a:srgbClr val="FFFF00"/>
                </a:highlight>
              </a:rPr>
              <a:t>Suhde musiikin </a:t>
            </a:r>
            <a:r>
              <a:rPr lang="fi-FI" sz="3200" dirty="0"/>
              <a:t>opettamiseen on parantunut entisestää. Aion </a:t>
            </a:r>
            <a:r>
              <a:rPr lang="fi-FI" sz="3200" dirty="0">
                <a:highlight>
                  <a:srgbClr val="FFFF00"/>
                </a:highlight>
              </a:rPr>
              <a:t>varmasti hyödyntää </a:t>
            </a:r>
            <a:r>
              <a:rPr lang="fi-FI" sz="3200" dirty="0"/>
              <a:t>kurssin antimia omassa opetuksessani.”</a:t>
            </a:r>
          </a:p>
          <a:p>
            <a:r>
              <a:rPr lang="fi-FI" sz="3200" dirty="0"/>
              <a:t>”Aivan eri fiilis. Oli </a:t>
            </a:r>
            <a:r>
              <a:rPr lang="fi-FI" sz="3200" dirty="0">
                <a:highlight>
                  <a:srgbClr val="FFFF00"/>
                </a:highlight>
              </a:rPr>
              <a:t>hauskaa, rentoa </a:t>
            </a:r>
            <a:r>
              <a:rPr lang="fi-FI" sz="3200" dirty="0"/>
              <a:t>ja opetus tarkoituksen mukaista omaa opettajuutta edesauttavaa.”</a:t>
            </a:r>
          </a:p>
          <a:p>
            <a:r>
              <a:rPr lang="fi-FI" sz="3200" dirty="0"/>
              <a:t>”Kurssi antoi </a:t>
            </a:r>
            <a:r>
              <a:rPr lang="fi-FI" sz="3200" dirty="0">
                <a:highlight>
                  <a:srgbClr val="FFFF00"/>
                </a:highlight>
              </a:rPr>
              <a:t>valtavasti valmiuksia ja ideoita </a:t>
            </a:r>
            <a:r>
              <a:rPr lang="fi-FI" sz="3200" dirty="0"/>
              <a:t>omaan musiikin opettamiseen. Olen positiivisesti yllättynyt.”</a:t>
            </a:r>
          </a:p>
          <a:p>
            <a:r>
              <a:rPr lang="fi-FI" sz="3200" dirty="0"/>
              <a:t>”Kurssi </a:t>
            </a:r>
            <a:r>
              <a:rPr lang="fi-FI" sz="3200" dirty="0">
                <a:highlight>
                  <a:srgbClr val="FFFF00"/>
                </a:highlight>
              </a:rPr>
              <a:t>konkretisoi</a:t>
            </a:r>
            <a:r>
              <a:rPr lang="fi-FI" sz="3200" dirty="0"/>
              <a:t> hyvin, millaista musiikin opetuksen tulisi olla.”</a:t>
            </a:r>
          </a:p>
          <a:p>
            <a:r>
              <a:rPr lang="fi-FI" sz="3200" dirty="0"/>
              <a:t>”Hyvin </a:t>
            </a:r>
            <a:r>
              <a:rPr lang="fi-FI" sz="3200" dirty="0">
                <a:highlight>
                  <a:srgbClr val="FFFF00"/>
                </a:highlight>
              </a:rPr>
              <a:t>käytännönläheinen</a:t>
            </a:r>
            <a:r>
              <a:rPr lang="fi-FI" sz="3200" dirty="0"/>
              <a:t>, juuri sitä mitä </a:t>
            </a:r>
            <a:r>
              <a:rPr lang="fi-FI" sz="3200" dirty="0" err="1"/>
              <a:t>oon</a:t>
            </a:r>
            <a:r>
              <a:rPr lang="fi-FI" sz="3200" dirty="0"/>
              <a:t> kaivannutkin.”</a:t>
            </a:r>
          </a:p>
          <a:p>
            <a:r>
              <a:rPr lang="fi-FI" sz="3200" dirty="0"/>
              <a:t>”Kiitos </a:t>
            </a:r>
            <a:r>
              <a:rPr lang="fi-FI" sz="3200" dirty="0" err="1">
                <a:highlight>
                  <a:srgbClr val="FFFF00"/>
                </a:highlight>
              </a:rPr>
              <a:t>konkretiasta</a:t>
            </a:r>
            <a:r>
              <a:rPr lang="fi-FI" sz="3200" dirty="0"/>
              <a:t> ja selkeästä opetuksesta. Odotukset ylittyivät!”</a:t>
            </a:r>
          </a:p>
          <a:p>
            <a:r>
              <a:rPr lang="fi-FI" sz="3200" dirty="0"/>
              <a:t>”Kurssi toiminta on </a:t>
            </a:r>
            <a:r>
              <a:rPr lang="fi-FI" sz="3200" dirty="0">
                <a:highlight>
                  <a:srgbClr val="FFFF00"/>
                </a:highlight>
              </a:rPr>
              <a:t>sovellettavissa</a:t>
            </a:r>
            <a:r>
              <a:rPr lang="fi-FI" sz="3200" dirty="0"/>
              <a:t> myös muihin aineisiin. Toiminta oli monipuolista.”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753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1829-3A27-5540-BA6C-8330DA06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82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B6A68-B617-BF4D-8429-3B6878237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3954"/>
            <a:ext cx="10515600" cy="5743009"/>
          </a:xfrm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3300" b="1" dirty="0"/>
              <a:t>Mitä osaamisperusteisuus tarkoittaa ja mitä suosituksia OKL:n opetussuunnitelmaan</a:t>
            </a:r>
          </a:p>
          <a:p>
            <a:r>
              <a:rPr lang="fi-FI" dirty="0"/>
              <a:t>Kokemukseen pohjautuva toimintaa, jota voi soveltaa kouluun; konkreettista tekemistä, eri työtapoja käyttäen ja </a:t>
            </a:r>
            <a:r>
              <a:rPr lang="fi-FI" dirty="0" err="1"/>
              <a:t>pedogogista</a:t>
            </a:r>
            <a:r>
              <a:rPr lang="fi-FI" dirty="0"/>
              <a:t> ymmärrystä eri oppimisen ohjaamiseen liittyviin prosesseihin, jotka kohtaavat ja osallistavat erilaisia </a:t>
            </a:r>
            <a:r>
              <a:rPr lang="fi-FI" dirty="0" err="1"/>
              <a:t>oppijoita</a:t>
            </a:r>
            <a:r>
              <a:rPr lang="fi-FI" dirty="0"/>
              <a:t> </a:t>
            </a:r>
          </a:p>
          <a:p>
            <a:r>
              <a:rPr lang="fi-FI" dirty="0"/>
              <a:t>Ammatillisen identiteetin ja asiantuntijuuden rakentuminen, jota kautta saa rohkeutta, itseluottamusta ja ymmärrystä musiikkiin ja sen opettamiseen </a:t>
            </a:r>
          </a:p>
          <a:p>
            <a:r>
              <a:rPr lang="fi-FI" dirty="0"/>
              <a:t>Identiteetin ja taidon ja tiedon muodostuminen on sidoksissa sosiaalisiin suhteisiin ja vuorovaikutukseen, joka eletään, aistitaan ja tunnetaan sekä tehdään yhdessä tässä ja nyt</a:t>
            </a:r>
          </a:p>
          <a:p>
            <a:r>
              <a:rPr lang="fi-FI" dirty="0"/>
              <a:t>Vaatii opettajalta mm. </a:t>
            </a:r>
            <a:r>
              <a:rPr lang="fi-FI" dirty="0">
                <a:highlight>
                  <a:srgbClr val="FFFF00"/>
                </a:highlight>
              </a:rPr>
              <a:t>vankkaa aineen substanssi osaamista sekä sen pedagogista taitoa</a:t>
            </a:r>
            <a:r>
              <a:rPr lang="fi-FI" dirty="0"/>
              <a:t>, jossa oppijalähtöiset opettamisen ohjaamisen taidot nousevat keskiöön. (esim. Rautiainen K-H. 2017.) </a:t>
            </a:r>
          </a:p>
          <a:p>
            <a:pPr marL="0" indent="0">
              <a:buNone/>
            </a:pPr>
            <a:r>
              <a:rPr lang="fi-FI" sz="3300" b="1" dirty="0"/>
              <a:t>Mitä osaamisperustaisuus tutkimusten perusteella tarkoittaisi?</a:t>
            </a:r>
          </a:p>
          <a:p>
            <a:r>
              <a:rPr lang="fi-FI" sz="3100" b="1" i="1" dirty="0">
                <a:solidFill>
                  <a:srgbClr val="FF0000"/>
                </a:solidFill>
              </a:rPr>
              <a:t>Visio 2025: valmistunut luokanopettaja käyttää musiikkia päivittäin tukemaan tavoitteellista oppimista, kognitiivisten ja motoristen taitojen kehittymistä, vuorovaikutustaitoja, tunteiden säätelyä, luovaa työskentelyä, itseilmaisua sekä yhteisöllisyyden rakentamista.</a:t>
            </a:r>
            <a:endParaRPr lang="fi-FI" sz="31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706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0B45-0065-3942-8263-FB0C7B729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746"/>
          </a:xfrm>
        </p:spPr>
        <p:txBody>
          <a:bodyPr>
            <a:normAutofit/>
          </a:bodyPr>
          <a:lstStyle/>
          <a:p>
            <a:r>
              <a:rPr lang="fi-FI" sz="3600" b="1" dirty="0"/>
              <a:t>Strategia ja ”suosituksia”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93DC6-F10E-5D4C-B945-CE37A35F4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846"/>
            <a:ext cx="10515600" cy="5098027"/>
          </a:xfrm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3300" dirty="0"/>
              <a:t>Kurssit </a:t>
            </a:r>
            <a:r>
              <a:rPr lang="fi-FI" sz="3300" dirty="0">
                <a:highlight>
                  <a:srgbClr val="FFFF00"/>
                </a:highlight>
              </a:rPr>
              <a:t>riittävän laajat, jotta saavutetaan vankka tietopohja ja ymmärrys</a:t>
            </a:r>
            <a:r>
              <a:rPr lang="fi-FI" sz="3300" dirty="0"/>
              <a:t>. Tähän lisäisin, että myös taito. Uutta luova, kriittinen ajattelu, into oppia ja kehittää sekä jakaa osaamistaan, vuorovaikutusosaaminen, hyvinvointi (JYUOpsi2020-23)</a:t>
            </a:r>
          </a:p>
          <a:p>
            <a:pPr lvl="1"/>
            <a:r>
              <a:rPr lang="fi-FI" dirty="0"/>
              <a:t>5-6op musiikkiin, ei eroteta ytimeen ja soveltavaan, kurssin sisällä alusta lähtien sovelletaan ja luodaan uutta käytäntöön. Ilmiölähtöisyys nousee jo musiikin sisältä, joita voi linkittää muihin kokonaisuuksiin. Nykyinen jako on keinotekoinen.</a:t>
            </a:r>
          </a:p>
          <a:p>
            <a:pPr lvl="1"/>
            <a:r>
              <a:rPr lang="fi-FI" dirty="0"/>
              <a:t>Johdannon kokonaisuus uudelleen arvioitavaksi. Nykyisellään se ei tue musiikin </a:t>
            </a:r>
            <a:r>
              <a:rPr lang="fi-FI" dirty="0" err="1"/>
              <a:t>pomia</a:t>
            </a:r>
            <a:r>
              <a:rPr lang="fi-FI" dirty="0"/>
              <a:t>. Ehdotus, että johdannosta pisteitä </a:t>
            </a:r>
            <a:r>
              <a:rPr lang="fi-FI" dirty="0" err="1"/>
              <a:t>pomien</a:t>
            </a:r>
            <a:r>
              <a:rPr lang="fi-FI" dirty="0"/>
              <a:t> loppuun tai musiikin </a:t>
            </a:r>
            <a:r>
              <a:rPr lang="fi-FI" dirty="0" err="1"/>
              <a:t>pomin</a:t>
            </a:r>
            <a:r>
              <a:rPr lang="fi-FI" dirty="0"/>
              <a:t> sisälle laajennettuna pisteinä tai erilliset kurssit, joissa tarjotaan ilmiölähtöisyydelle rakentuvia projekteja. Nykyinen järjestelmä kuormittaa musiikin </a:t>
            </a:r>
            <a:r>
              <a:rPr lang="fi-FI" dirty="0" err="1"/>
              <a:t>pomeja</a:t>
            </a:r>
            <a:r>
              <a:rPr lang="fi-FI" dirty="0"/>
              <a:t>, kun peruskäsitteiden hahmottamiseen menisi enemmän kuin on mahdollista toteuttaa. Musiikin ilmiöt ovat jo kurssin lähtökohtana, joita sovelletaan yliainerajat ylittävällä ja monitieteellisellä näkökulmalla.</a:t>
            </a:r>
          </a:p>
          <a:p>
            <a:pPr marL="914400" lvl="1" indent="-457200">
              <a:buFont typeface="+mj-lt"/>
              <a:buAutoNum type="arabicPeriod"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sz="3300" dirty="0">
                <a:highlight>
                  <a:srgbClr val="FFFF00"/>
                </a:highlight>
              </a:rPr>
              <a:t>Aineryhmän asiantuntijuutta </a:t>
            </a:r>
            <a:r>
              <a:rPr lang="fi-FI" sz="3300" dirty="0"/>
              <a:t>käytetään hyväksi ja annetaan mahdollisuus jopa </a:t>
            </a:r>
            <a:r>
              <a:rPr lang="fi-FI" sz="3300" dirty="0">
                <a:highlight>
                  <a:srgbClr val="FFFF00"/>
                </a:highlight>
              </a:rPr>
              <a:t>erilaiselle toteutukselle </a:t>
            </a:r>
            <a:r>
              <a:rPr lang="fi-FI" sz="3300" dirty="0" err="1"/>
              <a:t>opsissa</a:t>
            </a:r>
            <a:r>
              <a:rPr lang="fi-FI" sz="3300" dirty="0"/>
              <a:t>, koska musiikin tekemisen ja oppimisen strategiset lähtökohdat sitä vaativat.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300" dirty="0" err="1"/>
              <a:t>Opsia</a:t>
            </a:r>
            <a:r>
              <a:rPr lang="fi-FI" sz="3300" dirty="0"/>
              <a:t> on saatava rakentaa </a:t>
            </a:r>
            <a:r>
              <a:rPr lang="fi-FI" sz="3300" dirty="0">
                <a:highlight>
                  <a:srgbClr val="FFFF00"/>
                </a:highlight>
              </a:rPr>
              <a:t>kilpailuhengettömässä ilmapiirissä</a:t>
            </a:r>
            <a:r>
              <a:rPr lang="fi-FI" sz="3300" dirty="0"/>
              <a:t>, jossa ei tarvitse olla jatkuvasti puolustamassa musiikin merkitystä ja olemassa oloa. Demokratia ja dialoginen ymmärrys on myös sitä, että ns. vähemmistöä edustavat saavat toteutumaan laadukkaan opetuksen ilman ylimääräisiä esteitä.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300" dirty="0"/>
              <a:t>Opetus rakentuu </a:t>
            </a:r>
            <a:r>
              <a:rPr lang="fi-FI" sz="3300" dirty="0">
                <a:highlight>
                  <a:srgbClr val="FFFF00"/>
                </a:highlight>
              </a:rPr>
              <a:t>tutkimusperustaiselle</a:t>
            </a:r>
            <a:r>
              <a:rPr lang="fi-FI" sz="3300" dirty="0"/>
              <a:t> lähtökohdalle, jossa hyödynnetään välineenä myös uusinta </a:t>
            </a:r>
            <a:r>
              <a:rPr lang="fi-FI" sz="3300" u="sng" dirty="0"/>
              <a:t>musiikinkasvatusteknologiaa</a:t>
            </a:r>
            <a:r>
              <a:rPr lang="fi-FI" sz="3300" dirty="0"/>
              <a:t> (oppimisympäristönä). 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300" dirty="0"/>
              <a:t>Musiikin </a:t>
            </a:r>
            <a:r>
              <a:rPr lang="fi-FI" sz="3300" dirty="0" err="1"/>
              <a:t>pom</a:t>
            </a:r>
            <a:r>
              <a:rPr lang="fi-FI" sz="3300" dirty="0"/>
              <a:t>-opintojen vuosittainen </a:t>
            </a:r>
            <a:r>
              <a:rPr lang="fi-FI" sz="3300" dirty="0">
                <a:highlight>
                  <a:srgbClr val="FFFF00"/>
                </a:highlight>
              </a:rPr>
              <a:t>jatkumo turvataan </a:t>
            </a:r>
            <a:r>
              <a:rPr lang="fi-FI" sz="3300" dirty="0"/>
              <a:t>sivuaineopintoihin. Ainelaitoksen välinen yhteistyö ja opiskelijoiden osaamisen ja kiinnostuksen hyödyntäminen – saadaan musiikin asiantuntijoita kouluille, (musiikkia pidetään yhtenä vaikeimmista oppiaineista opettaa)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300" dirty="0" err="1">
                <a:highlight>
                  <a:srgbClr val="FFFF00"/>
                </a:highlight>
              </a:rPr>
              <a:t>Edufuturan</a:t>
            </a:r>
            <a:r>
              <a:rPr lang="fi-FI" sz="3300" dirty="0"/>
              <a:t> luomat mahdollisuudet (JAMK, GRADIA, JYU) yhteistyö: opetussuunnitelman yhteiset rajapinnat ja muu yhteistyö (taideterapia, hyvinvointi jne.). Mukana aineryhmät musiikki ja kuvataide.</a:t>
            </a:r>
          </a:p>
          <a:p>
            <a:pPr marL="514350" indent="-514350">
              <a:buFont typeface="+mj-lt"/>
              <a:buAutoNum type="arabicPeriod"/>
            </a:pPr>
            <a:endParaRPr lang="fi-FI" sz="3300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5088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670</Words>
  <Application>Microsoft Macintosh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PEP-talk musiikki</vt:lpstr>
      <vt:lpstr>Opiskelijoiden tuntemuksia ennen musiikin pom -kurssia</vt:lpstr>
      <vt:lpstr>Kurssin jälkeen: kiitos konkreettisesta tekemisestä ja sovellettavuudesta kouluun, opettajuuden rakentumisesta, rohkeutta käyttää/hyödyntää musiikkia opetuksessa, suhde musiikin opettamiseen positiivinen, siirtovaikutus muiden oppiaineiden/ilmiöiden opetukseen</vt:lpstr>
      <vt:lpstr>PowerPoint Presentation</vt:lpstr>
      <vt:lpstr>Strategia ja ”suosituksia”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35</cp:revision>
  <dcterms:created xsi:type="dcterms:W3CDTF">2019-01-28T14:31:29Z</dcterms:created>
  <dcterms:modified xsi:type="dcterms:W3CDTF">2019-01-28T21:28:56Z</dcterms:modified>
</cp:coreProperties>
</file>