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Economica" panose="020B060402020202020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15da494b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15da494b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5da494b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5da494b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5da494b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5da494b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5da494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5da494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15da494b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15da494b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15da494b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15da494b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15da494b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15da494b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5da494b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5da494b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15da494b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15da494b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5da494b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5da494b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15da494b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15da494b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5da494b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5da494b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15da494b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15da494b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15da494b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15da494b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5da494b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5da494b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803149"/>
            <a:ext cx="3054600" cy="18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Janon kysely pedagogisista aineopinnoista 2018-2019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54633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7.5.2019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Opehuonetyöskentely OPEA215, syksy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174575" y="831300"/>
            <a:ext cx="8809800" cy="42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Sopivan kuormittava (20)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Arviointi selkeää, oikeudenmukaista ja siitä kerrottiin riittävästi (21)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Hyödyllinen (23) ja sisällöt tarpeellisia (20)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Vuorovaikutustaidot!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Auttoi opettajana kasvamisessa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Työskentelytavat mielekkäitä (25)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Parasta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Intensiiviviikot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Uudet ihmiset ja keskustelut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Ryhmä ja sen antama tuki (ryhmähenki)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Kehitettävää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Intensiviipäivien raskaus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Enemmän aikaa keskustelulle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Samat suoritustavat kaikille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Enemmän konkreettisia esimerkkejä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Opehuonetyöskentelu OPEA315, kevät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147725" y="831300"/>
            <a:ext cx="89172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Sopivan kuormittava (18)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Arviointi selkeää (14), oikeudenmukaista (11) ja siitä kerrottiin riittävästi (10)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Epäselvää (11)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Hyödyllinen (13) ja sisällöt tarpeellisia (17)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Työskentelytavat mielekkäitä (17)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Ei mielekkäitä (7)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Parasta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Tutulla porukalla toimiminen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Projekti ja sen purku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Kehitettävää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Epäselvyyksien ehkäiseminen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i"/>
              <a:t>Ohjeistus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Samat suoritustavat kaikille!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i"/>
              <a:t>Työmäärät opehuoneiden välillä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Kirjallisuuden funktio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/>
              <a:t>Harjoittelu</a:t>
            </a:r>
            <a:endParaRPr b="1"/>
          </a:p>
        </p:txBody>
      </p:sp>
      <p:sp>
        <p:nvSpPr>
          <p:cNvPr id="141" name="Google Shape;141;p24"/>
          <p:cNvSpPr txBox="1"/>
          <p:nvPr/>
        </p:nvSpPr>
        <p:spPr>
          <a:xfrm>
            <a:off x="53725" y="831300"/>
            <a:ext cx="5586600" cy="3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Open Sans"/>
                <a:ea typeface="Open Sans"/>
                <a:cs typeface="Open Sans"/>
                <a:sym typeface="Open Sans"/>
              </a:rPr>
              <a:t>Millaista ohjausta ja tukea koet tarvitsevasi harjoittelussa? </a:t>
            </a:r>
            <a:r>
              <a:rPr lang="fi">
                <a:latin typeface="Open Sans"/>
                <a:ea typeface="Open Sans"/>
                <a:cs typeface="Open Sans"/>
                <a:sym typeface="Open Sans"/>
              </a:rPr>
              <a:t>(22 vastausta)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Kannustusta ja tukea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Rakentavaa palautetta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Käytännön vinkkejä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Apua tuntien suunnitteluun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l="23366" t="22213" r="25835" b="36718"/>
          <a:stretch/>
        </p:blipFill>
        <p:spPr>
          <a:xfrm>
            <a:off x="3645775" y="1893550"/>
            <a:ext cx="5498225" cy="32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Harjoittelu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/>
              <a:t>Parasta</a:t>
            </a:r>
            <a:endParaRPr sz="24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Oppilaat ja oppitunnit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Konkreettinen tekeminen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Vuorovaikutus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Oma kehittyminen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Virheistä oppiminen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Ohjaavat opettajat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Onnistumisen kokemukset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Toiset harkkarit</a:t>
            </a:r>
            <a:endParaRPr sz="1800"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/>
              <a:t>Kehitettävää</a:t>
            </a:r>
            <a:endParaRPr sz="24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Enemmän opetettavia kokonaisuuksia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Yhdenmukaisuus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Observointi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Aikataulu suhteessa muihin kursseihin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Ohjaajien erot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Kiire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Palaute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Muuallakin kuin norssilla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Ainepedagogiikka OPEA415 ja 615 </a:t>
            </a:r>
            <a:r>
              <a:rPr lang="fi" sz="2400"/>
              <a:t>(24 vastausta)</a:t>
            </a:r>
            <a:endParaRPr sz="2400"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161150" y="752050"/>
            <a:ext cx="8917200" cy="42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Kurssien kuormittavuus sopivaa (13), liian raskasta (10)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Arviointi selvää (14), oikeudenmukaista (11) ja siitä kerrottiin riittävästi (13)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Epäselvyys (9)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Kurssit ovat olleet hyödyllisiä (15) ja sisällöt tarpeellisia (16)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Työskentelytavat ovat olleet mielekkäitä (15), eivät ole olleet (8)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Parasta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Ideoiden jako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Kotiryhmät (opiskelijat ja ohjaajat)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Opet stagella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Kehitettävää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Enemmän sisältöä tapaamisiin tai vähemmän tapaamisia.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Opiskelijoille mahdollisuus keskustella harjoittelusta.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Sekavuuden vähentäminen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Enemmän konkreettisuutta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342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Koitko ainepedagogiikan pienryhmien kehittävän aineosaamistasi tai sen opettamista? </a:t>
            </a:r>
            <a:r>
              <a:rPr lang="fi" sz="2400"/>
              <a:t>(23 vastausta)</a:t>
            </a:r>
            <a:endParaRPr sz="2400"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807325"/>
            <a:ext cx="8520600" cy="28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Kyllä (11)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Jonkin verran (3)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En (3)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Ideoita saatiin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Erityisesti keskustelut hyödyllisiä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Kyselystä</a:t>
            </a:r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137125" y="831300"/>
            <a:ext cx="2697300" cy="22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Kehitettävää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Harjoitteluista eri osiot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Ainepedagogiikan kurssien erottaminen toisistaan syksyyn ja kevääseen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l="23015" t="21809" r="26971" b="35383"/>
          <a:stretch/>
        </p:blipFill>
        <p:spPr>
          <a:xfrm>
            <a:off x="2834425" y="9"/>
            <a:ext cx="6309585" cy="303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443175" y="3196225"/>
            <a:ext cx="8520600" cy="1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fi" sz="1800">
                <a:latin typeface="Open Sans"/>
                <a:ea typeface="Open Sans"/>
                <a:cs typeface="Open Sans"/>
                <a:sym typeface="Open Sans"/>
              </a:rPr>
              <a:t>Muuta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Toivotaan, että näistä asioista keskustellaan.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Muutosta opintojen raskauteen toivotaan.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Pedagogisia aineopintoja voisi laajentaa useammalle vuodelle.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Sisältöjä lisää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Paloharjoitukset, vanhempainvartit...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Taustatietoja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23977" t="30640" r="27572" b="28186"/>
          <a:stretch/>
        </p:blipFill>
        <p:spPr>
          <a:xfrm>
            <a:off x="107450" y="1077213"/>
            <a:ext cx="5694099" cy="27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l="22771" t="34904" r="38808" b="27539"/>
          <a:stretch/>
        </p:blipFill>
        <p:spPr>
          <a:xfrm>
            <a:off x="5327550" y="2927625"/>
            <a:ext cx="3816450" cy="208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l="22518" t="21451" r="25477" b="33013"/>
          <a:stretch/>
        </p:blipFill>
        <p:spPr>
          <a:xfrm>
            <a:off x="5183800" y="0"/>
            <a:ext cx="3960201" cy="195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23245" t="33036" r="32688" b="28247"/>
          <a:stretch/>
        </p:blipFill>
        <p:spPr>
          <a:xfrm>
            <a:off x="0" y="0"/>
            <a:ext cx="6446151" cy="318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l="32772" t="46100" r="51778" b="28586"/>
          <a:stretch/>
        </p:blipFill>
        <p:spPr>
          <a:xfrm>
            <a:off x="0" y="2994775"/>
            <a:ext cx="2215874" cy="2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162150" y="4364600"/>
            <a:ext cx="13698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2018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(47 vastausta)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p15" descr="https://lh6.googleusercontent.com/CWtoCw7cHv3kq1f345nN337ONg-k7Hhvnwue9GmAgEtLX6VIEhPEQVluqSAZoEeM3caQt1vh4DIqMA2Lm8MOBBEaYrNJwgbiwsqQMJyU34FQrHjW_jWOdHNQBqapk6ryxRmlQ1Ac"/>
          <p:cNvPicPr preferRelativeResize="0"/>
          <p:nvPr/>
        </p:nvPicPr>
        <p:blipFill rotWithShape="1">
          <a:blip r:embed="rId5">
            <a:alphaModFix/>
          </a:blip>
          <a:srcRect l="22127" t="21426" r="47335"/>
          <a:stretch/>
        </p:blipFill>
        <p:spPr>
          <a:xfrm>
            <a:off x="4780900" y="3036325"/>
            <a:ext cx="1826425" cy="1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6607325" y="4364600"/>
            <a:ext cx="15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(45 vastausta)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Pääaineiden ja sivuaineiden oppinnot eivät ole olleet yhteensä (80op) näin raskaat.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→ Onko muilla kursseilla työmäärä todellisuudessa liian pieni?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Taakka vaihtelee kurssien välillä.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Aineopinnoista saadut opintopintopisteet eivät riitä Kelalle, mutta vuoden aikana ei ole opeopintojen ohella aikaa tehdä muita opintoja.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→ Vaikea saada kasaan edes 45 op.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Opintopisteissä ei ole huomioitu työmäärää, joka kotona kuluu.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l="23445" t="34460" r="27465" b="23884"/>
          <a:stretch/>
        </p:blipFill>
        <p:spPr>
          <a:xfrm>
            <a:off x="241750" y="0"/>
            <a:ext cx="7628424" cy="36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65300" y="1168375"/>
            <a:ext cx="17460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>
                <a:latin typeface="Open Sans"/>
                <a:ea typeface="Open Sans"/>
                <a:cs typeface="Open Sans"/>
                <a:sym typeface="Open Sans"/>
              </a:rPr>
              <a:t>Kokenut epäonnistumisia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0" y="2793375"/>
            <a:ext cx="25113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>
                <a:latin typeface="Open Sans"/>
                <a:ea typeface="Open Sans"/>
                <a:cs typeface="Open Sans"/>
                <a:sym typeface="Open Sans"/>
              </a:rPr>
              <a:t>oppinut yhteiskunnalisia näkökulmiaa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22300" y="3526300"/>
            <a:ext cx="84471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i="1">
                <a:latin typeface="Open Sans"/>
                <a:ea typeface="Open Sans"/>
                <a:cs typeface="Open Sans"/>
                <a:sym typeface="Open Sans"/>
              </a:rPr>
              <a:t>“Vuosi on ollut yhtä vuoristorataa.”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Vaikka onnistumisen ja oppimisen kokemuksia on ollut paljon, vuosi on koettu ahdistavaksi ja stressaavaksi.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Open Sans"/>
                <a:ea typeface="Open Sans"/>
                <a:cs typeface="Open Sans"/>
                <a:sym typeface="Open Sans"/>
              </a:rPr>
              <a:t>→ Oman väsymisen takia, moni kokee, ettei työpanosta ole täysillä opintoihin pystynyt antamaan.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l="23507" t="29876" r="23749" b="27105"/>
          <a:stretch/>
        </p:blipFill>
        <p:spPr>
          <a:xfrm>
            <a:off x="0" y="0"/>
            <a:ext cx="560807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l="23184" t="35387" r="23689" b="24184"/>
          <a:stretch/>
        </p:blipFill>
        <p:spPr>
          <a:xfrm>
            <a:off x="3132926" y="2571750"/>
            <a:ext cx="601107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83450" y="2833625"/>
            <a:ext cx="2649600" cy="21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i="1">
                <a:latin typeface="Open Sans"/>
                <a:ea typeface="Open Sans"/>
                <a:cs typeface="Open Sans"/>
                <a:sym typeface="Open Sans"/>
              </a:rPr>
              <a:t>Aikataulut ovat saattaneet yhtäkkiä muuttua.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i="1">
                <a:latin typeface="Open Sans"/>
                <a:ea typeface="Open Sans"/>
                <a:cs typeface="Open Sans"/>
                <a:sym typeface="Open Sans"/>
              </a:rPr>
              <a:t>Ainepedagogiikan ryhmissä tieto ei kulje, mikä ei ole tasavertaista.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231300" y="1128075"/>
            <a:ext cx="26496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Vaikea pysyä päällekkäisten kurssien kanssa kärryillä.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5308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Onko luennoilla ja ainepedagogiikan kursseilla opittua helppoa vai vaikeaa hyödyntää harjoittelussa?</a:t>
            </a:r>
            <a:r>
              <a:rPr lang="fi" sz="2400"/>
              <a:t> (28 vastausta)</a:t>
            </a:r>
            <a:endParaRPr sz="240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806300" y="1362100"/>
            <a:ext cx="4337700" cy="19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/>
              <a:t>Vaikeaa: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Oppilaat eivät omia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Kurssien päällekkäisyys sekottaa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Käytännönläheisyys puuttuu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Usein korkealentoisia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Paljon asiaa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80550" y="1362100"/>
            <a:ext cx="4479600" cy="19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/>
              <a:t>Helppoa: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Ainepedagogiikan kurssit valmistavat harjoitteluun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Konkreettiset esimerkit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→ Näitä enemmän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Ideoita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Harjoittelun jälkeen on vasta ymmärtänyt asioita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1504100" y="4312200"/>
            <a:ext cx="676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“Jos kaikki olisi helppoa, miksi pitäisi enää kasvaa opettajana :)”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-139975"/>
            <a:ext cx="8520600" cy="14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Missä asioissa pedagogisissa aineopinnoissa olisi eniten kehitettävää?</a:t>
            </a:r>
            <a:r>
              <a:rPr lang="fi" sz="2400"/>
              <a:t> (28 vastausta)</a:t>
            </a:r>
            <a:endParaRPr sz="24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4630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Enemmän aikaa tiedon sisäistämiseen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Opintopistemäärät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Selkeys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Kurssien välinen viestintä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Kotiryhmien funktio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Aikataulujen ristiriitaisuus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→ Tutkinnon rakenne 					</a:t>
            </a:r>
            <a:r>
              <a:rPr lang="fi" sz="1400"/>
              <a:t>Voisiko pedagogisia aineopintoja jakaa tasaisemmin eri vuosille?</a:t>
            </a:r>
            <a:endParaRPr sz="14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Tasavertaisuus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Työmäärät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Observointi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Ryhmäyttäminen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5774675" y="907525"/>
            <a:ext cx="3156000" cy="3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“Opettajan todellisen arjen käsittelyä enemmän.”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“Enemmän aikaa opetettavien luokkien kanssa.”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“Pienryhmissä kurssien ideointia lisää OKL:n .”puolelle</a:t>
            </a:r>
            <a:endParaRPr sz="18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5148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Mikä oli kaikkein parasta? Mistä kannattaa mielestäsi pitää tiukimmin kiinni kursseja kehitettäessä? </a:t>
            </a:r>
            <a:r>
              <a:rPr lang="fi" sz="2400"/>
              <a:t>(27 vastausta)</a:t>
            </a:r>
            <a:endParaRPr sz="2400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3461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Opehuoneet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Intensiivipäivät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Kokemusten jakaminen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Eri oppiaineiden näkökulmat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Opettaminen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Harkka-aallot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i="1"/>
              <a:t>“Opehuoneet ja omat harjoittelut olivat vuoden antoisimpia kokemuksia ja antoivat paljon konkreettisia työkaluja ja apuja tulevaisuutta varten.”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i="1"/>
              <a:t>“Vertaistuki muilta opiskelijoilta.”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Näytössä katseltava esitys (16:9)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Open Sans</vt:lpstr>
      <vt:lpstr>Arial</vt:lpstr>
      <vt:lpstr>Economica</vt:lpstr>
      <vt:lpstr>Luxe</vt:lpstr>
      <vt:lpstr>Janon kysely pedagogisista aineopinnoista 2018-2019</vt:lpstr>
      <vt:lpstr>Taustatietoja</vt:lpstr>
      <vt:lpstr>PowerPoint-esitys</vt:lpstr>
      <vt:lpstr>PowerPoint-esitys</vt:lpstr>
      <vt:lpstr>PowerPoint-esitys</vt:lpstr>
      <vt:lpstr>PowerPoint-esitys</vt:lpstr>
      <vt:lpstr>Onko luennoilla ja ainepedagogiikan kursseilla opittua helppoa vai vaikeaa hyödyntää harjoittelussa? (28 vastausta)</vt:lpstr>
      <vt:lpstr>Missä asioissa pedagogisissa aineopinnoissa olisi eniten kehitettävää? (28 vastausta)</vt:lpstr>
      <vt:lpstr>Mikä oli kaikkein parasta? Mistä kannattaa mielestäsi pitää tiukimmin kiinni kursseja kehitettäessä? (27 vastausta)</vt:lpstr>
      <vt:lpstr>Opehuonetyöskentely OPEA215, syksy</vt:lpstr>
      <vt:lpstr>Opehuonetyöskentelu OPEA315, kevät</vt:lpstr>
      <vt:lpstr>Harjoittelu</vt:lpstr>
      <vt:lpstr>Harjoittelu</vt:lpstr>
      <vt:lpstr>Ainepedagogiikka OPEA415 ja 615 (24 vastausta)</vt:lpstr>
      <vt:lpstr>Koitko ainepedagogiikan pienryhmien kehittävän aineosaamistasi tai sen opettamista? (23 vastausta)</vt:lpstr>
      <vt:lpstr>Kyselystä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Janon kysely pedagogisista aineopinnoista 2018-2019</dc:title>
  <cp:lastModifiedBy>Forssell, Anna</cp:lastModifiedBy>
  <cp:revision>1</cp:revision>
  <dcterms:modified xsi:type="dcterms:W3CDTF">2019-05-09T12:30:35Z</dcterms:modified>
</cp:coreProperties>
</file>