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701" r:id="rId3"/>
  </p:sldMasterIdLst>
  <p:notesMasterIdLst>
    <p:notesMasterId r:id="rId19"/>
  </p:notesMasterIdLst>
  <p:sldIdLst>
    <p:sldId id="328" r:id="rId4"/>
    <p:sldId id="348" r:id="rId5"/>
    <p:sldId id="349" r:id="rId6"/>
    <p:sldId id="350" r:id="rId7"/>
    <p:sldId id="366" r:id="rId8"/>
    <p:sldId id="367" r:id="rId9"/>
    <p:sldId id="371" r:id="rId10"/>
    <p:sldId id="351" r:id="rId11"/>
    <p:sldId id="355" r:id="rId12"/>
    <p:sldId id="356" r:id="rId13"/>
    <p:sldId id="357" r:id="rId14"/>
    <p:sldId id="359" r:id="rId15"/>
    <p:sldId id="360" r:id="rId16"/>
    <p:sldId id="375" r:id="rId17"/>
    <p:sldId id="3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4" autoAdjust="0"/>
    <p:restoredTop sz="94095" autoAdjust="0"/>
  </p:normalViewPr>
  <p:slideViewPr>
    <p:cSldViewPr snapToGrid="0">
      <p:cViewPr varScale="1">
        <p:scale>
          <a:sx n="59" d="100"/>
          <a:sy n="59" d="100"/>
        </p:scale>
        <p:origin x="1576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BF870-5165-496B-A921-9ED6010D9BF8}" type="datetimeFigureOut">
              <a:rPr lang="fi-FI" smtClean="0"/>
              <a:t>20.1.2026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F9FF5-8DA1-4DC2-BD9D-8D85D57693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49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572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581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20.1.2026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95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20.1.2026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83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6975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071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36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20.1.2026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19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20.1.2026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9980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2779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20.1.2026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998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tx2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08610AC-C6DC-4040-B5DB-3FDA4B18D1E3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782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1009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3607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838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1968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088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79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382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791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755"/>
            <a:ext cx="8229600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5" y="2468038"/>
            <a:ext cx="8207375" cy="1056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468B18-A3F0-C545-9708-C73A7FB1FD06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/>
              <a:t>OVET </a:t>
            </a:r>
            <a:br>
              <a:rPr lang="fi-FI" dirty="0"/>
            </a:br>
            <a:r>
              <a:rPr lang="fi-FI" dirty="0"/>
              <a:t> Opettajankoulutuksen valinnat - ennakoivaa tulevaisuustyötä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1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6059016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5" y="1796820"/>
            <a:ext cx="8208144" cy="364840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48DDFCD-2C69-7C45-9112-07737F23CC30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911613" y="6405335"/>
            <a:ext cx="3320008" cy="366183"/>
          </a:xfrm>
        </p:spPr>
        <p:txBody>
          <a:bodyPr/>
          <a:lstStyle/>
          <a:p>
            <a:r>
              <a:rPr lang="fi-FI"/>
              <a:t>OVET –  Opettajankoulutuksen valinnat - ennakoivaa tulevaisuustyötä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945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67A43509-38E6-B147-9C40-427D60F0ED1A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335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9872" y="5733256"/>
            <a:ext cx="9153872" cy="1124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7545" y="1796819"/>
            <a:ext cx="8208144" cy="452202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28" y="5836638"/>
            <a:ext cx="2088232" cy="9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25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5482952" cy="950979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DFCE-8BD7-A34D-BC7B-EC90CCB3B946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OVET –  Opettajankoulutuksen valinnat - ennakoivaa tulevaisuustyötä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8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7" y="1797052"/>
            <a:ext cx="3960439" cy="364817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fi-FI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1010" y="1797055"/>
            <a:ext cx="3960439" cy="3648175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96D940-8508-6145-8008-7E93C9761269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OVET </a:t>
            </a:r>
            <a:br>
              <a:rPr lang="fi-FI" dirty="0"/>
            </a:br>
            <a:r>
              <a:rPr lang="fi-FI" dirty="0"/>
              <a:t>Opettajankoulutuksen valinnat - ennakoivaa tulevaisuustyötä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1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1 palsta sekä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787"/>
            <a:ext cx="8218488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547" y="1797052"/>
            <a:ext cx="5832647" cy="3552163"/>
          </a:xfrm>
          <a:prstGeom prst="rect">
            <a:avLst/>
          </a:prstGeom>
        </p:spPr>
        <p:txBody>
          <a:bodyPr/>
          <a:lstStyle>
            <a:lvl1pPr marL="342891" indent="-342891">
              <a:buFont typeface="Arial" pitchFamily="34" charset="0"/>
              <a:buChar char="•"/>
              <a:defRPr sz="2400">
                <a:latin typeface="Arial Narrow" pitchFamily="34" charset="0"/>
              </a:defRPr>
            </a:lvl1pPr>
            <a:lvl2pPr marL="742932" indent="-285744">
              <a:buFont typeface="Arial" pitchFamily="34" charset="0"/>
              <a:buChar char="•"/>
              <a:defRPr sz="2000">
                <a:latin typeface="Arial Narrow" pitchFamily="34" charset="0"/>
              </a:defRPr>
            </a:lvl2pPr>
            <a:lvl3pPr marL="1142971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3pPr>
            <a:lvl4pPr marL="1600160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4pPr>
            <a:lvl5pPr marL="2057349" indent="-228594">
              <a:buFont typeface="Arial" pitchFamily="34" charset="0"/>
              <a:buChar char="•"/>
              <a:defRPr sz="20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444211" y="1797049"/>
            <a:ext cx="2448271" cy="22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44211" y="4293096"/>
            <a:ext cx="2448271" cy="22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itchFamily="34" charset="0"/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983A660-1862-F748-B977-81D74D0A3667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OVET </a:t>
            </a:r>
            <a:br>
              <a:rPr lang="fi-FI" dirty="0"/>
            </a:br>
            <a:r>
              <a:rPr lang="fi-FI" dirty="0"/>
              <a:t> Opettajankoulutuksen valinnat - ennakoivaa tulevaisuustyötä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469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AB-77A4-4647-B5C4-BB049BDFC92E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OVET</a:t>
            </a:r>
            <a:br>
              <a:rPr lang="fi-FI" dirty="0"/>
            </a:br>
            <a:r>
              <a:rPr lang="fi-FI" dirty="0"/>
              <a:t>Opettajankoulutuksen valinnat - ennakoivaa tulevaisuustyötä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293C-F710-4AC8-8293-75FBB182E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916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3920"/>
            <a:ext cx="7442755" cy="327183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78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3B5E02C-4786-8946-A4E3-50E8C3A48845}" type="datetime1">
              <a:rPr lang="fi-FI" smtClean="0"/>
              <a:t>20.1.2026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1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46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361EE33-250F-C944-92CC-F2C1829FA0AE}" type="datetime1">
              <a:rPr lang="fi-FI" smtClean="0"/>
              <a:t>20.1.2026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85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20.1.2026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196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20.1.2026</a:t>
            </a:fld>
            <a:endParaRPr lang="fi-FI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7872685" y="0"/>
            <a:ext cx="763388" cy="1028096"/>
            <a:chOff x="457200" y="0"/>
            <a:chExt cx="763388" cy="1028096"/>
          </a:xfrm>
        </p:grpSpPr>
        <p:sp>
          <p:nvSpPr>
            <p:cNvPr id="2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8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292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2D80A2-EC1D-6247-A1E4-7284CE909420}" type="datetime1">
              <a:rPr lang="fi-FI" smtClean="0"/>
              <a:t>20.1.2026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69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69EEB3-F26E-1248-9BC1-8BE55A2C5ECC}" type="datetime1">
              <a:rPr lang="fi-FI" smtClean="0"/>
              <a:t>20.1.2026</a:t>
            </a:fld>
            <a:endParaRPr lang="fi-FI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18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06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0E3AB3E-AD34-0942-B6D3-5868262D7422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170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710" r:id="rId10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37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0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1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fi-FI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2" y="5734365"/>
            <a:ext cx="1505547" cy="57912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-9872" y="6405331"/>
            <a:ext cx="9153872" cy="452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-9872" y="64053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01022E56-CBF0-7542-ABC3-0F948E943004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05335"/>
            <a:ext cx="3536032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OVET – </a:t>
            </a:r>
            <a:br>
              <a:rPr lang="fi-FI"/>
            </a:br>
            <a:r>
              <a:rPr lang="fi-FI"/>
              <a:t>Opettajankoulutuksen valinnat - ennakoivaa tulevaisuustyötä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06560" y="6405335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F9C293C-F710-4AC8-8293-75FBB182E16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48223"/>
            <a:ext cx="1612280" cy="79122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3712" y="5445227"/>
            <a:ext cx="9153872" cy="60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3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hf sldNum="0" hdr="0"/>
  <p:txStyles>
    <p:titleStyle>
      <a:lvl1pPr algn="l" defTabSz="914377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leikattu10.mp4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leikattu30.mp4" TargetMode="Externa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Tervetuloa </a:t>
            </a:r>
            <a:br>
              <a:rPr lang="fi-FI" dirty="0"/>
            </a:br>
            <a:r>
              <a:rPr lang="fi-FI" dirty="0"/>
              <a:t>Video Clubiin!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42946" y="4539932"/>
            <a:ext cx="6858110" cy="1884448"/>
          </a:xfrm>
        </p:spPr>
        <p:txBody>
          <a:bodyPr>
            <a:noAutofit/>
          </a:bodyPr>
          <a:lstStyle/>
          <a:p>
            <a:endParaRPr lang="fi-FI" sz="2800" dirty="0"/>
          </a:p>
          <a:p>
            <a:r>
              <a:rPr lang="fi-FI" sz="2800" dirty="0"/>
              <a:t>Tilannekiinnostus ja tehtäväsuuntautunut käyttäytyminen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996113" y="6592888"/>
            <a:ext cx="2147887" cy="180975"/>
          </a:xfrm>
        </p:spPr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9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937" y="817786"/>
            <a:ext cx="7368419" cy="743090"/>
          </a:xfrm>
        </p:spPr>
        <p:txBody>
          <a:bodyPr>
            <a:normAutofit fontScale="90000"/>
          </a:bodyPr>
          <a:lstStyle/>
          <a:p>
            <a:r>
              <a:rPr lang="fi-FI" dirty="0"/>
              <a:t>Tehtävää välttelevä käyttäytyminen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 err="1"/>
              <a:t>off-task</a:t>
            </a:r>
            <a:r>
              <a:rPr lang="fi-FI" dirty="0"/>
              <a:t> </a:t>
            </a:r>
            <a:r>
              <a:rPr lang="fi-FI" dirty="0" err="1"/>
              <a:t>behavior</a:t>
            </a:r>
            <a:r>
              <a:rPr lang="fi-FI" dirty="0"/>
              <a:t>, </a:t>
            </a:r>
            <a:r>
              <a:rPr lang="fi-FI" dirty="0" err="1"/>
              <a:t>task-avoidance</a:t>
            </a:r>
            <a:r>
              <a:rPr lang="fi-FI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8937" y="2026568"/>
            <a:ext cx="8229600" cy="4001175"/>
          </a:xfrm>
        </p:spPr>
        <p:txBody>
          <a:bodyPr>
            <a:normAutofit/>
          </a:bodyPr>
          <a:lstStyle/>
          <a:p>
            <a:pPr marL="633413" indent="-633413">
              <a:buFont typeface="+mj-lt"/>
              <a:buAutoNum type="arabicParenR"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Tehtävään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liittymätön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aloitteellisuus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esim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häiritsevä käyttäytyminen, opetettavaan asiaan liittymätön keskustelu)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3413" indent="-633413">
              <a:buFont typeface="+mj-lt"/>
              <a:buAutoNum type="arabicParenR"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Tehtävään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liittymätön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puuhastelu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esim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piirtelee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vihkoon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vilkuilee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puhelinta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33413" indent="-633413">
              <a:buFont typeface="+mj-lt"/>
              <a:buAutoNum type="arabicParenR"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Passiivinen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tehtävää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välttelevä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käyttäytyminen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esim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katselee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ikkunasta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ulos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istuu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hiljaa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tekemättä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mitään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i-FI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388937" y="6216037"/>
            <a:ext cx="8366125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Skinner, E. A.,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Kindermann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T.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Furrer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C. J. (2009). A motivational perspective on engagement and disaffection: Conceptualization and assessment of children's behavioral and emotional participation in academic activities in the classroom.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Educational and Psychological Measurement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69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(3), 493-525.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81142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hlinkClick r:id="rId2" action="ppaction://hlinkfile"/>
              </a:rPr>
              <a:t>Video III </a:t>
            </a:r>
            <a:r>
              <a:rPr lang="fi-FI" dirty="0"/>
              <a:t>(nro 10 kohdasta 02.45-&gt;)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Havainnoi missä määrin oppilaat toimivat opettajan ohjeiden mukaan eli tekevät tehtävää.</a:t>
            </a: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Varaudu keskustelemaan havainnoistasi.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268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856" y="809925"/>
            <a:ext cx="7368419" cy="1019912"/>
          </a:xfrm>
        </p:spPr>
        <p:txBody>
          <a:bodyPr>
            <a:normAutofit/>
          </a:bodyPr>
          <a:lstStyle/>
          <a:p>
            <a:r>
              <a:rPr lang="fi-FI" sz="2800" dirty="0"/>
              <a:t>Tilannekohtaisen ja henkilökohtaisen kiinnostuksen havainnoinnin haasteet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399270" y="2108960"/>
            <a:ext cx="799148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Oppilas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saattaa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näyttää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siltä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että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mukana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opetuksessa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vaikka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itse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asiassa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tekee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tiiviisti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ajattelutyötä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856" y="3910928"/>
            <a:ext cx="800306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Oppitunnin aikana oppilaalla voi olla taipumus […] toimia ikään kuin osallistuisi opetukseen, mutta hän tekee oppimistehtäviä mekaanisesti ilman, että todella paneutuisi opittavaan asiaan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856" y="5111257"/>
            <a:ext cx="800306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Cheon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S. H., &amp; Reeve, J. (2015). A classroom-based intervention to help teachers decrease students’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amotivation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Contemporary Educational Psychology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99-111.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270" y="2939957"/>
            <a:ext cx="801465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Swarat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en-US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Ortony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A., &amp; </a:t>
            </a:r>
            <a:r>
              <a:rPr lang="en-US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Revelle</a:t>
            </a:r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W. (2012). Activity matters: Understanding student interest in school science. </a:t>
            </a:r>
            <a:r>
              <a:rPr lang="fi-FI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Research in Science </a:t>
            </a:r>
            <a:r>
              <a:rPr lang="fi-FI" i="1" dirty="0" err="1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fi-FI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fi-FI" i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</a:t>
            </a:r>
            <a:r>
              <a:rPr lang="fi-FI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(4), 515-537.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1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2383" y="229702"/>
            <a:ext cx="7368419" cy="1019912"/>
          </a:xfrm>
        </p:spPr>
        <p:txBody>
          <a:bodyPr/>
          <a:lstStyle/>
          <a:p>
            <a:r>
              <a:rPr lang="fi-FI" dirty="0"/>
              <a:t>Opetus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2383" y="1249614"/>
            <a:ext cx="8229600" cy="4164215"/>
          </a:xfrm>
        </p:spPr>
        <p:txBody>
          <a:bodyPr>
            <a:normAutofit fontScale="92500" lnSpcReduction="10000"/>
          </a:bodyPr>
          <a:lstStyle/>
          <a:p>
            <a:r>
              <a:rPr lang="fi-FI" sz="2800" dirty="0"/>
              <a:t>Opettaja voi vaikuttaa opetuksen suunnittelulla tilannekiinnostuksen syntyyn</a:t>
            </a:r>
          </a:p>
          <a:p>
            <a:pPr lvl="1"/>
            <a:r>
              <a:rPr lang="fi-FI" sz="2400" dirty="0"/>
              <a:t>Haasteena </a:t>
            </a:r>
            <a:r>
              <a:rPr lang="fi-FI" sz="2400" b="1" dirty="0"/>
              <a:t>”</a:t>
            </a:r>
            <a:r>
              <a:rPr lang="fi-FI" sz="2400" b="1" dirty="0" err="1"/>
              <a:t>catch</a:t>
            </a:r>
            <a:r>
              <a:rPr lang="fi-FI" sz="2400" b="1" dirty="0"/>
              <a:t> and </a:t>
            </a:r>
            <a:r>
              <a:rPr lang="fi-FI" sz="2400" b="1" dirty="0" err="1"/>
              <a:t>hold</a:t>
            </a:r>
            <a:r>
              <a:rPr lang="fi-FI" sz="2400" b="1" dirty="0"/>
              <a:t>”</a:t>
            </a:r>
            <a:r>
              <a:rPr lang="fi-FI" sz="2400" dirty="0"/>
              <a:t> eli tilannekiinnostuksen ylläpitäminen</a:t>
            </a:r>
          </a:p>
          <a:p>
            <a:pPr>
              <a:spcBef>
                <a:spcPts val="1200"/>
              </a:spcBef>
            </a:pPr>
            <a:r>
              <a:rPr lang="fi-FI" sz="2800" dirty="0"/>
              <a:t>Tilannekiinnostusta virittävä opetuskerta voi</a:t>
            </a:r>
          </a:p>
          <a:p>
            <a:pPr lvl="1"/>
            <a:r>
              <a:rPr lang="fi-FI" sz="2400" dirty="0"/>
              <a:t>olla vaihteleva ja yllätyksellinen</a:t>
            </a:r>
          </a:p>
          <a:p>
            <a:pPr lvl="1"/>
            <a:r>
              <a:rPr lang="fi-FI" sz="2400" dirty="0"/>
              <a:t>sisältää aktiviteetteja, joissa asioita voi tehdä ”käsin”</a:t>
            </a:r>
          </a:p>
          <a:p>
            <a:pPr lvl="1"/>
            <a:r>
              <a:rPr lang="fi-FI" sz="2400" dirty="0"/>
              <a:t>mahdollistaa luovuuden ja keksimisen</a:t>
            </a:r>
          </a:p>
          <a:p>
            <a:pPr lvl="1"/>
            <a:r>
              <a:rPr lang="fi-FI" sz="2400" dirty="0"/>
              <a:t>sisältää opetusteknologian käyttöä</a:t>
            </a:r>
          </a:p>
          <a:p>
            <a:pPr lvl="1"/>
            <a:r>
              <a:rPr lang="fi-FI" sz="2400" dirty="0"/>
              <a:t>olla oppilaalle sopivan haasteellinen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5699631"/>
            <a:ext cx="914399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Swarat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S.,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Ortony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Revelle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W. (2012). Activity matters: Understanding student interest in school science. </a:t>
            </a:r>
            <a:r>
              <a:rPr lang="fi-FI" sz="1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Research in Science </a:t>
            </a:r>
            <a:r>
              <a:rPr lang="fi-FI" sz="1600" i="1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fi-FI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fi-FI" sz="1600" i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49</a:t>
            </a:r>
            <a:r>
              <a:rPr lang="fi-FI" sz="16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515-537.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299199"/>
            <a:ext cx="914399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Roberts, J. C. (2015). Situational interest of fourth-grade children in music at school. </a:t>
            </a:r>
            <a:r>
              <a:rPr lang="en-US" sz="16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Research in Music Education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600" i="1" dirty="0">
                <a:solidFill>
                  <a:srgbClr val="222222"/>
                </a:solidFill>
                <a:latin typeface="Arial" panose="020B0604020202020204" pitchFamily="34" charset="0"/>
              </a:rPr>
              <a:t>63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(2), 180-197.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90108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375" y="234682"/>
            <a:ext cx="7368419" cy="1019912"/>
          </a:xfrm>
        </p:spPr>
        <p:txBody>
          <a:bodyPr>
            <a:normAutofit fontScale="90000"/>
          </a:bodyPr>
          <a:lstStyle/>
          <a:p>
            <a:r>
              <a:rPr lang="fi-FI" dirty="0"/>
              <a:t>Ohjeistus tilannekiinnostuksen havainnointiin norssilla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375" y="1337450"/>
            <a:ext cx="8229600" cy="3413101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Tee havaintoja tilannekiinnostuksesta oppituntien aikana.</a:t>
            </a:r>
          </a:p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Millä eri tavoilla se näkyy oppilaiden käyttäytymisen tasolla? </a:t>
            </a:r>
          </a:p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Millaiset tekijät voivat selittää kiinnostusta tai sen puutetta? </a:t>
            </a:r>
          </a:p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Millaisia eroja oppilaiden välillä on tilannekiinnostuksessa saman oppitunnin aikana? </a:t>
            </a:r>
          </a:p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Millaisten tehtävien aikana kiinnostus on voimakkainta? </a:t>
            </a:r>
          </a:p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Miten oppilaat vaikuttavat toistensa motivaatioon? </a:t>
            </a:r>
          </a:p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Miten opettaja tukee tilannekiinnostusta?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57200" y="5103473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Club 1 ja 2 sisältävät yhteensä 5 x 75 min observointia norssilla viikkojen 41-44 aikana. Tilannekiinnostusta voi halutessaan havainnoida norssilla jo viikon 41 aikana. Video Club 2 teemoihin liittyvän observaation ohjeistus annetaan ensi kerralla.  </a:t>
            </a:r>
          </a:p>
        </p:txBody>
      </p:sp>
    </p:spTree>
    <p:extLst>
      <p:ext uri="{BB962C8B-B14F-4D97-AF65-F5344CB8AC3E}">
        <p14:creationId xmlns:p14="http://schemas.microsoft.com/office/powerpoint/2010/main" val="215887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6638" y="567892"/>
            <a:ext cx="7356324" cy="731520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Video Club </a:t>
            </a:r>
            <a:br>
              <a:rPr lang="fi-FI" dirty="0"/>
            </a:br>
            <a:r>
              <a:rPr lang="fi-FI" dirty="0"/>
              <a:t>4.2  </a:t>
            </a:r>
            <a:br>
              <a:rPr lang="fi-FI" dirty="0"/>
            </a:br>
            <a:r>
              <a:rPr lang="fi-FI" dirty="0"/>
              <a:t>Formatiivinen arviointi ja palaute</a:t>
            </a:r>
            <a:br>
              <a:rPr lang="fi-FI" dirty="0"/>
            </a:b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10" name="Rectangle 9"/>
          <p:cNvSpPr/>
          <p:nvPr/>
        </p:nvSpPr>
        <p:spPr>
          <a:xfrm>
            <a:off x="436638" y="2055734"/>
            <a:ext cx="81750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500" dirty="0">
                <a:latin typeface="Calibri" panose="020F0502020204030204" pitchFamily="34" charset="0"/>
                <a:cs typeface="Calibri" panose="020F0502020204030204" pitchFamily="34" charset="0"/>
              </a:rPr>
              <a:t>)Ennakkotehtävä </a:t>
            </a:r>
            <a:r>
              <a:rPr lang="fi-FI" sz="2500">
                <a:latin typeface="Calibri" panose="020F0502020204030204" pitchFamily="34" charset="0"/>
                <a:cs typeface="Calibri" panose="020F0502020204030204" pitchFamily="34" charset="0"/>
              </a:rPr>
              <a:t>pedanetissa</a:t>
            </a:r>
            <a:endParaRPr lang="fi-FI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0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  <p:pic>
        <p:nvPicPr>
          <p:cNvPr id="1026" name="Picture 2" descr="Kuvahaun tulos haulle facial expression 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9" y="500859"/>
            <a:ext cx="4325442" cy="552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65404" y="2809541"/>
            <a:ext cx="3751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Mikä tunne? </a:t>
            </a:r>
          </a:p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Mistä sen voi päätellä?</a:t>
            </a:r>
          </a:p>
        </p:txBody>
      </p:sp>
    </p:spTree>
    <p:extLst>
      <p:ext uri="{BB962C8B-B14F-4D97-AF65-F5344CB8AC3E}">
        <p14:creationId xmlns:p14="http://schemas.microsoft.com/office/powerpoint/2010/main" val="408816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97176"/>
            <a:ext cx="7368419" cy="706876"/>
          </a:xfrm>
        </p:spPr>
        <p:txBody>
          <a:bodyPr/>
          <a:lstStyle/>
          <a:p>
            <a:r>
              <a:rPr lang="fi-FI" dirty="0"/>
              <a:t>Tilannekiinnostus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0375" y="1468818"/>
            <a:ext cx="6842961" cy="4557156"/>
          </a:xfrm>
        </p:spPr>
        <p:txBody>
          <a:bodyPr>
            <a:normAutofit/>
          </a:bodyPr>
          <a:lstStyle/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Opittavaan asiaan kohdistuva kiinnostus ja innostuminen, jonka syntymistä voi edistää esim. ympäristön, asian tai ilmiön uutuus, hauskuus tai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yllätyksellisyys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Sisältää myönteisten tunteiden aktivoitumista, tarkkaavuuden kohdistumista asiaan sekä tehtävään suuntautumista</a:t>
            </a:r>
          </a:p>
          <a:p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Usein verrattain lyhytkestoinen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336" y="914498"/>
            <a:ext cx="1655762" cy="1655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7303336" y="2570260"/>
            <a:ext cx="197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Suzanne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Hidi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of Toronto, CA</a:t>
            </a:r>
          </a:p>
        </p:txBody>
      </p:sp>
      <p:pic>
        <p:nvPicPr>
          <p:cNvPr id="1028" name="Picture 4" descr="Kuvahaun tulos haulle Ann Renning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75"/>
          <a:stretch/>
        </p:blipFill>
        <p:spPr bwMode="auto">
          <a:xfrm>
            <a:off x="7303336" y="3648740"/>
            <a:ext cx="1655762" cy="182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8226" y="5504529"/>
            <a:ext cx="1845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Ann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Renninger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Swarthmore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College, US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" y="5863911"/>
            <a:ext cx="7141551" cy="646331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Hidi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S., &amp;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Renninger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K. A. (2006). The four-phase model of interest development.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Educational Psychologist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41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(2), 111-127.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137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7165"/>
            <a:ext cx="7368419" cy="688769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Käyttäytymisen </a:t>
            </a:r>
            <a:r>
              <a:rPr lang="fi-FI"/>
              <a:t>tason indikaattoreita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2383" y="1195398"/>
            <a:ext cx="8229600" cy="455715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fi-FI" sz="2800" b="1" dirty="0"/>
              <a:t>Tehtävään liittyvä tutkiminen</a:t>
            </a:r>
          </a:p>
          <a:p>
            <a:pPr lvl="1"/>
            <a:r>
              <a:rPr lang="fi-FI" sz="2400" dirty="0"/>
              <a:t>Kuinka rivakasti tai viipyillen oppilas tarttuu tehtävään?</a:t>
            </a:r>
          </a:p>
          <a:p>
            <a:pPr lvl="1"/>
            <a:r>
              <a:rPr lang="fi-FI" sz="2400" dirty="0"/>
              <a:t>Vetääkö oppilas tehtävämateriaalin lähelleen?</a:t>
            </a:r>
          </a:p>
          <a:p>
            <a:pPr lvl="1"/>
            <a:r>
              <a:rPr lang="fi-FI" sz="2400" dirty="0"/>
              <a:t>Kuinka aktiivista tai passiivista toiminta on?</a:t>
            </a:r>
          </a:p>
          <a:p>
            <a:pPr lvl="1"/>
            <a:r>
              <a:rPr lang="fi-FI" sz="2400" dirty="0"/>
              <a:t>Kuinka paljon oppilas näkee vaivaa ja kuinka yksityiskohtaisesti hän tutkii tehtävää?</a:t>
            </a:r>
          </a:p>
          <a:p>
            <a:pPr lvl="1"/>
            <a:r>
              <a:rPr lang="fi-FI" sz="2400" dirty="0"/>
              <a:t>Pyrkiikö oppilas hankkimaan muilta lisätietoja?</a:t>
            </a:r>
          </a:p>
          <a:p>
            <a:r>
              <a:rPr lang="fi-FI" sz="2800" b="1" dirty="0"/>
              <a:t>Katseen fokusoiminen</a:t>
            </a:r>
          </a:p>
          <a:p>
            <a:r>
              <a:rPr lang="fi-FI" sz="2800" b="1" dirty="0"/>
              <a:t>Silmien sulkeminen hetkeksi ja/tai laajeneminen</a:t>
            </a:r>
          </a:p>
          <a:p>
            <a:r>
              <a:rPr lang="fi-FI" sz="2800" b="1" dirty="0"/>
              <a:t>Leuan asento ja huulten raottuminen</a:t>
            </a:r>
          </a:p>
          <a:p>
            <a:r>
              <a:rPr lang="en-US" sz="2800" b="1" dirty="0" err="1"/>
              <a:t>Nopea</a:t>
            </a:r>
            <a:r>
              <a:rPr lang="en-US" sz="2800" b="1" dirty="0"/>
              <a:t> </a:t>
            </a:r>
            <a:r>
              <a:rPr lang="en-US" sz="2800" b="1" dirty="0" err="1"/>
              <a:t>puheen</a:t>
            </a:r>
            <a:r>
              <a:rPr lang="en-US" sz="2800" b="1" dirty="0"/>
              <a:t> </a:t>
            </a:r>
            <a:r>
              <a:rPr lang="en-US" sz="2800" b="1" dirty="0" err="1"/>
              <a:t>rytmi</a:t>
            </a:r>
            <a:r>
              <a:rPr lang="en-US" sz="2800" b="1" dirty="0"/>
              <a:t> </a:t>
            </a:r>
          </a:p>
          <a:p>
            <a:r>
              <a:rPr lang="fi-FI" sz="2800" b="1" dirty="0"/>
              <a:t>Vaihteleva äänen käyttö</a:t>
            </a:r>
          </a:p>
          <a:p>
            <a:r>
              <a:rPr lang="en-US" sz="2800" b="1" dirty="0" err="1"/>
              <a:t>Asennon</a:t>
            </a:r>
            <a:r>
              <a:rPr lang="en-US" sz="2800" b="1" dirty="0"/>
              <a:t> </a:t>
            </a:r>
            <a:r>
              <a:rPr lang="en-US" sz="2800" b="1" dirty="0" err="1"/>
              <a:t>kohentaminen</a:t>
            </a:r>
            <a:r>
              <a:rPr lang="en-US" sz="2800" b="1" dirty="0"/>
              <a:t>, </a:t>
            </a:r>
            <a:r>
              <a:rPr lang="en-US" sz="2800" b="1" dirty="0" err="1"/>
              <a:t>aktiivinen</a:t>
            </a:r>
            <a:r>
              <a:rPr lang="en-US" sz="2800" b="1" dirty="0"/>
              <a:t> </a:t>
            </a:r>
            <a:r>
              <a:rPr lang="en-US" sz="2800" b="1" dirty="0" err="1"/>
              <a:t>liikkuminen</a:t>
            </a:r>
            <a:endParaRPr lang="en-US" sz="2800" b="1" dirty="0"/>
          </a:p>
          <a:p>
            <a:endParaRPr lang="fi-FI" sz="28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457200" y="5882019"/>
            <a:ext cx="810777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Reeve, J., &amp; Nix, G. (1997). Expressing intrinsic motivation through acts of exploration and facial displays of interest. </a:t>
            </a:r>
            <a:r>
              <a:rPr lang="en-US" sz="1600" i="1" dirty="0">
                <a:solidFill>
                  <a:srgbClr val="222222"/>
                </a:solidFill>
                <a:latin typeface="Arial" panose="020B0604020202020204" pitchFamily="34" charset="0"/>
              </a:rPr>
              <a:t>Motivation and Emotion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600" i="1" dirty="0">
                <a:solidFill>
                  <a:srgbClr val="222222"/>
                </a:solidFill>
                <a:latin typeface="Arial" panose="020B0604020202020204" pitchFamily="34" charset="0"/>
              </a:rPr>
              <a:t>21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(3), 237-250.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63513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10815"/>
            <a:ext cx="7368419" cy="1019912"/>
          </a:xfrm>
        </p:spPr>
        <p:txBody>
          <a:bodyPr>
            <a:normAutofit/>
          </a:bodyPr>
          <a:lstStyle/>
          <a:p>
            <a:r>
              <a:rPr lang="fi-FI" sz="4700" dirty="0">
                <a:hlinkClick r:id="rId2" action="ppaction://hlinkfile"/>
              </a:rPr>
              <a:t>Video II </a:t>
            </a:r>
            <a:r>
              <a:rPr lang="fi-FI" sz="4700" dirty="0"/>
              <a:t>(nro 30) 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6100" y="2451832"/>
            <a:ext cx="8229600" cy="2489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Havainnoi oppilaiden kiinnostusta ja innostusta opittavaa asiaa kohtaan. Millaisia havaintoja teet?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Varaudu keskustelemaan havainnoistasi.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914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038225"/>
            <a:ext cx="5314949" cy="534306"/>
          </a:xfrm>
        </p:spPr>
        <p:txBody>
          <a:bodyPr>
            <a:normAutofit fontScale="90000"/>
          </a:bodyPr>
          <a:lstStyle/>
          <a:p>
            <a:r>
              <a:rPr lang="fi-FI" sz="3400" dirty="0"/>
              <a:t>Pienryhmäkeskustelu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1428" y="1790229"/>
            <a:ext cx="5314949" cy="470578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0975" lvl="1" indent="-180975"/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Millaisia </a:t>
            </a: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havaintoja teit oppilaiden kiinnostuksesta opetustuokion aikana?</a:t>
            </a:r>
          </a:p>
          <a:p>
            <a:pPr marL="180975" lvl="1" indent="-180975"/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Miksi</a:t>
            </a: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kiinnitit huomiota havaitsemiisi asioihin?</a:t>
            </a:r>
          </a:p>
          <a:p>
            <a:pPr marL="180975" lvl="1" indent="-180975"/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Miksi </a:t>
            </a: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havaitsemasi tilanteet tai asiat tapahtuivat?</a:t>
            </a:r>
          </a:p>
          <a:p>
            <a:pPr marL="180975" lvl="1" indent="-180975"/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niistä </a:t>
            </a:r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seurasi</a:t>
            </a: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oppilaan tai oppilaiden oppimisen kannalta?</a:t>
            </a:r>
          </a:p>
          <a:p>
            <a:pPr marL="180975" lvl="1" indent="-180975"/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Miten lukemasi </a:t>
            </a:r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Juutin &amp; Lavosen artikkeli auttoi sinua ymmärtämään tekemiäsi havaintoja?</a:t>
            </a:r>
          </a:p>
          <a:p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C6FE-2BCB-574D-9E89-D023255ACA90}" type="datetime1">
              <a:rPr lang="fi-FI" smtClean="0"/>
              <a:t>20.1.2026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498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435428" y="2273493"/>
            <a:ext cx="193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1 Tilanne-kiinnostus</a:t>
            </a:r>
          </a:p>
          <a:p>
            <a:endParaRPr lang="fi-FI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fi-FI" i="1" dirty="0">
                <a:latin typeface="Calibri" panose="020F0502020204030204" pitchFamily="34" charset="0"/>
                <a:cs typeface="Calibri" panose="020F0502020204030204" pitchFamily="34" charset="0"/>
              </a:rPr>
              <a:t>”hetkessä viriävä”, tilanteisesti syntyvä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51070" y="2462009"/>
            <a:ext cx="957943" cy="638629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3324693" y="2156151"/>
            <a:ext cx="21619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2 Henkilö-kohtainen</a:t>
            </a:r>
          </a:p>
          <a:p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kiinnostus </a:t>
            </a:r>
            <a:endParaRPr lang="fi-FI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fi-FI" i="1" dirty="0">
                <a:latin typeface="Calibri" panose="020F0502020204030204" pitchFamily="34" charset="0"/>
                <a:cs typeface="Calibri" panose="020F0502020204030204" pitchFamily="34" charset="0"/>
              </a:rPr>
              <a:t>”pysyvämpi orientaatio” suuntautua joihinkin asioihin, arvostaa niitä, nauttii niistä ja ponnistelee niissä tavoitteita asettaen, mutta välttää joitakin toisia</a:t>
            </a: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9784" y="1211663"/>
            <a:ext cx="2624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2a) Tehtävä-suuntautunut toiminta/ käyttäytyminen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2338157" y="-401029"/>
            <a:ext cx="783771" cy="4380608"/>
          </a:xfrm>
          <a:prstGeom prst="leftBrac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ight Arrow 12"/>
          <p:cNvSpPr/>
          <p:nvPr/>
        </p:nvSpPr>
        <p:spPr>
          <a:xfrm>
            <a:off x="5146094" y="2020271"/>
            <a:ext cx="957943" cy="638629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ight Arrow 13"/>
          <p:cNvSpPr/>
          <p:nvPr/>
        </p:nvSpPr>
        <p:spPr>
          <a:xfrm>
            <a:off x="5182522" y="2898664"/>
            <a:ext cx="957943" cy="638629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6390073" y="3217979"/>
            <a:ext cx="262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2b) Tehtävää välttelevä  käyttäytyminen</a:t>
            </a:r>
          </a:p>
        </p:txBody>
      </p:sp>
      <p:sp>
        <p:nvSpPr>
          <p:cNvPr id="16" name="Left Brace 15"/>
          <p:cNvSpPr/>
          <p:nvPr/>
        </p:nvSpPr>
        <p:spPr>
          <a:xfrm rot="16200000">
            <a:off x="7148139" y="3753423"/>
            <a:ext cx="783771" cy="2299903"/>
          </a:xfrm>
          <a:prstGeom prst="leftBrac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1625600" y="746147"/>
            <a:ext cx="291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Pääosin yksilön sisäinen, haastava havainnoida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0073" y="5295260"/>
            <a:ext cx="291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Ilmenee toiminnassa ja ilmaisuissa, helpommin havainnoitavissa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51016"/>
          <a:stretch/>
        </p:blipFill>
        <p:spPr>
          <a:xfrm>
            <a:off x="5221764" y="5295259"/>
            <a:ext cx="1080375" cy="12351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10013" r="52151" b="19295"/>
          <a:stretch/>
        </p:blipFill>
        <p:spPr>
          <a:xfrm>
            <a:off x="539738" y="4869394"/>
            <a:ext cx="1558880" cy="166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4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7424"/>
            <a:ext cx="7368419" cy="1019912"/>
          </a:xfrm>
        </p:spPr>
        <p:txBody>
          <a:bodyPr>
            <a:normAutofit fontScale="90000"/>
          </a:bodyPr>
          <a:lstStyle/>
          <a:p>
            <a:r>
              <a:rPr lang="fi-FI" dirty="0"/>
              <a:t>Tilannekiinnostuksesta henkilökohtaiseen kiinnostukseen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80517"/>
            <a:ext cx="8229600" cy="387159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Toistuessaan tilannekiinnostuksen kokemukset pitävät oppilasta aiheen äärellä ja alkavat </a:t>
            </a:r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ylläpitää pitkäaikaisempaa kiinnostusta</a:t>
            </a: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Oppilas alkaa arvostaa aiheen parissa viettämäänsä aikaa ja hänelle </a:t>
            </a:r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kehkeytyy orastava pysyvämpi henkilökohtainen kiinnostus</a:t>
            </a: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sitä kohtaan</a:t>
            </a:r>
          </a:p>
          <a:p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Toistuvat myönteiset oppimiskokemukset voivat vahvistaa </a:t>
            </a:r>
            <a:r>
              <a:rPr lang="fi-FI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henkilökohtaista kiinnostusta </a:t>
            </a:r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aihetta kohtaan</a:t>
            </a:r>
          </a:p>
          <a:p>
            <a:r>
              <a:rPr lang="fi-F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Henkilökohtainen kiinnostus tarkoittaa sitä että oppilas hakeutuu aiheen pariin itsenäisesti ja vapaaehtoisesti, ja hän jatkaa aiheen parissa työskentelyä vaikka kohtaisikin vastoinkäymisiä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5781661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Juuti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K., &amp; Lavonen, J. (2018). Opettaja voi tukea oppilaan kiinnostuksen kehittymistä. Teoksessa K. Salmela-Aro (toim.). </a:t>
            </a:r>
            <a:r>
              <a:rPr lang="fi-FI" i="1" dirty="0">
                <a:latin typeface="Calibri" panose="020F0502020204030204" pitchFamily="34" charset="0"/>
                <a:cs typeface="Calibri" panose="020F0502020204030204" pitchFamily="34" charset="0"/>
              </a:rPr>
              <a:t>Motivaatio ja oppiminen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(ss. 197-210). Jyväskylä: PS-Kustannus.</a:t>
            </a:r>
          </a:p>
        </p:txBody>
      </p:sp>
    </p:spTree>
    <p:extLst>
      <p:ext uri="{BB962C8B-B14F-4D97-AF65-F5344CB8AC3E}">
        <p14:creationId xmlns:p14="http://schemas.microsoft.com/office/powerpoint/2010/main" val="254138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6260"/>
            <a:ext cx="7368419" cy="1019912"/>
          </a:xfrm>
        </p:spPr>
        <p:txBody>
          <a:bodyPr>
            <a:normAutofit fontScale="90000"/>
          </a:bodyPr>
          <a:lstStyle/>
          <a:p>
            <a:r>
              <a:rPr lang="fi-FI" dirty="0"/>
              <a:t>Tehtäväsuuntautunut käyttäytyminen </a:t>
            </a:r>
            <a:r>
              <a:rPr lang="fi-FI" sz="2200" dirty="0"/>
              <a:t>(on-</a:t>
            </a:r>
            <a:r>
              <a:rPr lang="fi-FI" sz="2200" dirty="0" err="1"/>
              <a:t>task</a:t>
            </a:r>
            <a:r>
              <a:rPr lang="fi-FI" sz="2200" dirty="0"/>
              <a:t> </a:t>
            </a:r>
            <a:r>
              <a:rPr lang="fi-FI" sz="2200" dirty="0" err="1"/>
              <a:t>behavior</a:t>
            </a:r>
            <a:r>
              <a:rPr lang="fi-FI" sz="2200" dirty="0"/>
              <a:t>, </a:t>
            </a:r>
            <a:r>
              <a:rPr lang="fi-FI" sz="2200" dirty="0" err="1"/>
              <a:t>task-focus</a:t>
            </a:r>
            <a:r>
              <a:rPr lang="fi-FI" sz="2200" dirty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20.1.2026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328024" y="5735794"/>
            <a:ext cx="8366125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Skinner, E. A.,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Kindermann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T. A., &amp;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Furrer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C. J. (2009). A motivational perspective on engagement and disaffection: Conceptualization and assessment of children's behavioral and emotional participation in academic activities in the classroom. 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Educational and Psychological Measurement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69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(3), 493-525.</a:t>
            </a:r>
            <a:endParaRPr lang="fi-FI" sz="1400" dirty="0"/>
          </a:p>
        </p:txBody>
      </p:sp>
      <p:sp>
        <p:nvSpPr>
          <p:cNvPr id="8" name="Rectangle 7"/>
          <p:cNvSpPr/>
          <p:nvPr/>
        </p:nvSpPr>
        <p:spPr>
          <a:xfrm>
            <a:off x="457200" y="1924308"/>
            <a:ext cx="81077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Aktiivinen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aloitteellisuus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oppilas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osallistuu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oppitunnilla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omasta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aloitteestaan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esim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viittaa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tai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menee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taululle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esittämään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tehtävän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ratkaisun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30225" indent="-530225"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Tehtäväsuuntautunut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toiminta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esim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lukee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ohjeen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mukaisesti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oppikirjan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kappaletta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ratkoo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tehtävää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30225" indent="-530225">
              <a:spcAft>
                <a:spcPts val="600"/>
              </a:spcAft>
              <a:buFont typeface="+mj-lt"/>
              <a:buAutoNum type="arabicParenR"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Passiivinen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tehtäväsuuntautuneisuus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esim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kuuntelee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opettajaa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katsoo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kun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toinen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oppilas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ratkoo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tehtävää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9243824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tu-2013-laajakuva">
  <a:themeElements>
    <a:clrScheme name="UTU">
      <a:dk1>
        <a:sysClr val="windowText" lastClr="000000"/>
      </a:dk1>
      <a:lt1>
        <a:sysClr val="window" lastClr="FFFFFF"/>
      </a:lt1>
      <a:dk2>
        <a:srgbClr val="1F497D"/>
      </a:dk2>
      <a:lt2>
        <a:srgbClr val="78C8D2"/>
      </a:lt2>
      <a:accent1>
        <a:srgbClr val="1437A5"/>
      </a:accent1>
      <a:accent2>
        <a:srgbClr val="00A5EB"/>
      </a:accent2>
      <a:accent3>
        <a:srgbClr val="14AA3C"/>
      </a:accent3>
      <a:accent4>
        <a:srgbClr val="A0D71E"/>
      </a:accent4>
      <a:accent5>
        <a:srgbClr val="A50082"/>
      </a:accent5>
      <a:accent6>
        <a:srgbClr val="F07D00"/>
      </a:accent6>
      <a:hlink>
        <a:srgbClr val="000000"/>
      </a:hlink>
      <a:folHlink>
        <a:srgbClr val="000000"/>
      </a:folHlink>
    </a:clrScheme>
    <a:fontScheme name="UTU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4420</TotalTime>
  <Words>1109</Words>
  <Application>Microsoft Office PowerPoint</Application>
  <PresentationFormat>On-screen Show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Helvetica</vt:lpstr>
      <vt:lpstr>JYU Otsikkodiat</vt:lpstr>
      <vt:lpstr>JYU sisältö pohjat</vt:lpstr>
      <vt:lpstr>utu-2013-laajakuva</vt:lpstr>
      <vt:lpstr>Tervetuloa  Video Clubiin!</vt:lpstr>
      <vt:lpstr>PowerPoint Presentation</vt:lpstr>
      <vt:lpstr>Tilannekiinnostus</vt:lpstr>
      <vt:lpstr>Käyttäytymisen tason indikaattoreita</vt:lpstr>
      <vt:lpstr>Video II (nro 30) </vt:lpstr>
      <vt:lpstr>Pienryhmäkeskustelu</vt:lpstr>
      <vt:lpstr>PowerPoint Presentation</vt:lpstr>
      <vt:lpstr>Tilannekiinnostuksesta henkilökohtaiseen kiinnostukseen</vt:lpstr>
      <vt:lpstr>Tehtäväsuuntautunut käyttäytyminen (on-task behavior, task-focus)</vt:lpstr>
      <vt:lpstr>Tehtävää välttelevä käyttäytyminen (off-task behavior, task-avoidance)</vt:lpstr>
      <vt:lpstr>Video III (nro 10 kohdasta 02.45-&gt;)</vt:lpstr>
      <vt:lpstr>Tilannekohtaisen ja henkilökohtaisen kiinnostuksen havainnoinnin haasteet</vt:lpstr>
      <vt:lpstr>Opetus</vt:lpstr>
      <vt:lpstr>Ohjeistus tilannekiinnostuksen havainnointiin norssilla</vt:lpstr>
      <vt:lpstr>  Video Club  4.2   Formatiivinen arviointi ja palaute 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aloud protocol</dc:title>
  <dc:creator>Metsäpelto, Riitta-Leena</dc:creator>
  <cp:lastModifiedBy>Kepler-Uotinen, Kaili</cp:lastModifiedBy>
  <cp:revision>678</cp:revision>
  <dcterms:created xsi:type="dcterms:W3CDTF">2018-03-21T14:05:28Z</dcterms:created>
  <dcterms:modified xsi:type="dcterms:W3CDTF">2026-01-20T10:44:53Z</dcterms:modified>
</cp:coreProperties>
</file>