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32" r:id="rId6"/>
  </p:sldMasterIdLst>
  <p:notesMasterIdLst>
    <p:notesMasterId r:id="rId33"/>
  </p:notesMasterIdLst>
  <p:handoutMasterIdLst>
    <p:handoutMasterId r:id="rId34"/>
  </p:handoutMasterIdLst>
  <p:sldIdLst>
    <p:sldId id="256" r:id="rId7"/>
    <p:sldId id="257" r:id="rId8"/>
    <p:sldId id="258" r:id="rId9"/>
    <p:sldId id="397" r:id="rId10"/>
    <p:sldId id="272" r:id="rId11"/>
    <p:sldId id="274" r:id="rId12"/>
    <p:sldId id="273" r:id="rId13"/>
    <p:sldId id="293" r:id="rId14"/>
    <p:sldId id="292" r:id="rId15"/>
    <p:sldId id="294" r:id="rId16"/>
    <p:sldId id="290" r:id="rId17"/>
    <p:sldId id="277" r:id="rId18"/>
    <p:sldId id="278" r:id="rId19"/>
    <p:sldId id="276" r:id="rId20"/>
    <p:sldId id="280" r:id="rId21"/>
    <p:sldId id="281" r:id="rId22"/>
    <p:sldId id="291" r:id="rId23"/>
    <p:sldId id="262" r:id="rId24"/>
    <p:sldId id="261" r:id="rId25"/>
    <p:sldId id="282" r:id="rId26"/>
    <p:sldId id="283" r:id="rId27"/>
    <p:sldId id="284" r:id="rId28"/>
    <p:sldId id="285" r:id="rId29"/>
    <p:sldId id="286" r:id="rId30"/>
    <p:sldId id="287" r:id="rId31"/>
    <p:sldId id="29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i-FI"/>
              <a:t>Jyväskylän normaalikoulu - opetusharjoittelu</a:t>
            </a:r>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7D1EA6-ACC6-4C15-843F-150A1D05C422}" type="datetimeFigureOut">
              <a:rPr lang="fi-FI" smtClean="0"/>
              <a:t>23.9.2025</a:t>
            </a:fld>
            <a:endParaRPr lang="fi-FI"/>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B70C7A-83DF-4496-B89E-C9B675BA97B2}" type="slidenum">
              <a:rPr lang="fi-FI" smtClean="0"/>
              <a:t>‹#›</a:t>
            </a:fld>
            <a:endParaRPr lang="fi-FI"/>
          </a:p>
        </p:txBody>
      </p:sp>
    </p:spTree>
    <p:extLst>
      <p:ext uri="{BB962C8B-B14F-4D97-AF65-F5344CB8AC3E}">
        <p14:creationId xmlns:p14="http://schemas.microsoft.com/office/powerpoint/2010/main" val="21954603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781C5-84E9-41B2-A316-DDB0DE100CCA}" type="datetimeFigureOut">
              <a:rPr lang="fi-FI" smtClean="0"/>
              <a:t>23.9.2025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i-FI"/>
              <a:t>Jyväskylän normaalikoulu - opetusharjoittelu</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5FF4B-1080-4D4B-A5A3-9358989A7E12}" type="slidenum">
              <a:rPr lang="fi-FI" smtClean="0"/>
              <a:t>‹#›</a:t>
            </a:fld>
            <a:endParaRPr lang="fi-FI"/>
          </a:p>
        </p:txBody>
      </p:sp>
    </p:spTree>
    <p:extLst>
      <p:ext uri="{BB962C8B-B14F-4D97-AF65-F5344CB8AC3E}">
        <p14:creationId xmlns:p14="http://schemas.microsoft.com/office/powerpoint/2010/main" val="14897182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DF9FF5-8DA1-4DC2-BD9D-8D85D57693C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9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6"/>
          <p:cNvSpPr>
            <a:spLocks noChangeAspect="1"/>
          </p:cNvSpPr>
          <p:nvPr/>
        </p:nvSpPr>
        <p:spPr bwMode="auto">
          <a:xfrm>
            <a:off x="0" y="4937754"/>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w="9525"/>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rgbClr val="00206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a:xfrm>
            <a:off x="9197396" y="6041367"/>
            <a:ext cx="2184605" cy="365124"/>
          </a:xfrm>
        </p:spPr>
        <p:txBody>
          <a:bodyPr lIns="90000">
            <a:noAutofit/>
          </a:bodyPr>
          <a:lstStyle>
            <a:lvl1pPr>
              <a:defRPr>
                <a:solidFill>
                  <a:srgbClr val="002060"/>
                </a:solidFill>
              </a:defRPr>
            </a:lvl1pPr>
          </a:lstStyle>
          <a:p>
            <a:fld id="{DC84714D-AC5B-4733-9E82-38C99528744D}" type="slidenum">
              <a:rPr lang="fi-FI" smtClean="0"/>
              <a:pPr/>
              <a:t>‹#›</a:t>
            </a:fld>
            <a:endParaRPr lang="fi-FI"/>
          </a:p>
        </p:txBody>
      </p:sp>
      <p:sp>
        <p:nvSpPr>
          <p:cNvPr id="7" name="Title 6"/>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53799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1" y="4800600"/>
            <a:ext cx="10561419" cy="566738"/>
          </a:xfrm>
        </p:spPr>
        <p:txBody>
          <a:bodyPr anchor="b">
            <a:normAutofit/>
          </a:bodyPr>
          <a:lstStyle>
            <a:lvl1pPr algn="l">
              <a:defRPr sz="2400" b="0">
                <a:solidFill>
                  <a:srgbClr val="012F6B"/>
                </a:solidFill>
              </a:defRPr>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endParaRPr lang="en-US"/>
          </a:p>
          <a:p>
            <a:endParaRPr lang="en-US"/>
          </a:p>
          <a:p>
            <a:endParaRPr lang="en-US"/>
          </a:p>
          <a:p>
            <a:endParaRPr lang="en-US"/>
          </a:p>
          <a:p>
            <a:endParaRPr lang="en-US"/>
          </a:p>
          <a:p>
            <a:r>
              <a:rPr lang="en-US"/>
              <a:t>Click icon to add picture</a:t>
            </a:r>
          </a:p>
        </p:txBody>
      </p:sp>
      <p:sp>
        <p:nvSpPr>
          <p:cNvPr id="4" name="Text Placeholder 3"/>
          <p:cNvSpPr>
            <a:spLocks noGrp="1"/>
          </p:cNvSpPr>
          <p:nvPr>
            <p:ph type="body" sz="half" idx="2"/>
          </p:nvPr>
        </p:nvSpPr>
        <p:spPr>
          <a:xfrm>
            <a:off x="810001" y="5367338"/>
            <a:ext cx="10561419" cy="493712"/>
          </a:xfrm>
        </p:spPr>
        <p:txBody>
          <a:bodyPr>
            <a:normAutofit/>
          </a:bodyPr>
          <a:lstStyle>
            <a:lvl1pPr marL="0" indent="0">
              <a:buNone/>
              <a:defRPr sz="1200">
                <a:solidFill>
                  <a:srgbClr val="012F6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3" name="Slide Number Placeholder 2"/>
          <p:cNvSpPr>
            <a:spLocks noGrp="1"/>
          </p:cNvSpPr>
          <p:nvPr>
            <p:ph type="sldNum" sz="quarter" idx="14"/>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308587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53191" y="4443684"/>
            <a:ext cx="5891636" cy="713241"/>
          </a:xfrm>
        </p:spPr>
        <p:txBody>
          <a:bodyPr anchor="t">
            <a:noAutofit/>
          </a:bodyPr>
          <a:lstStyle>
            <a:lvl1pPr marL="0" indent="0" algn="l">
              <a:buNone/>
              <a:defRPr sz="1800">
                <a:solidFill>
                  <a:srgbClr val="00206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5" y="1081460"/>
            <a:ext cx="3810001" cy="4075465"/>
          </a:xfrm>
        </p:spPr>
        <p:txBody>
          <a:bodyPr anchor="t"/>
          <a:lstStyle>
            <a:lvl1pPr marL="0" indent="0">
              <a:buFontTx/>
              <a:buNone/>
              <a:defRPr>
                <a:solidFill>
                  <a:srgbClr val="002060"/>
                </a:solidFill>
              </a:defRPr>
            </a:lvl1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4" name="Slide Number Placeholder 3"/>
          <p:cNvSpPr>
            <a:spLocks noGrp="1"/>
          </p:cNvSpPr>
          <p:nvPr>
            <p:ph type="sldNum" sz="quarter" idx="17"/>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108268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2" y="2435961"/>
            <a:ext cx="4382521" cy="2007789"/>
          </a:xfrm>
        </p:spPr>
        <p:txBody>
          <a:bodyPr/>
          <a:lstStyle>
            <a:lvl1pPr>
              <a:defRPr sz="3200">
                <a:solidFill>
                  <a:schemeClr val="tx1"/>
                </a:solidFill>
              </a:defRPr>
            </a:lvl1pPr>
          </a:lstStyle>
          <a:p>
            <a:r>
              <a:rPr lang="en-US"/>
              <a:t>Click to edit Master title style</a:t>
            </a:r>
          </a:p>
        </p:txBody>
      </p:sp>
      <p:sp>
        <p:nvSpPr>
          <p:cNvPr id="6" name="Text Placeholder 5"/>
          <p:cNvSpPr>
            <a:spLocks noGrp="1"/>
          </p:cNvSpPr>
          <p:nvPr>
            <p:ph type="body" sz="quarter" idx="16"/>
          </p:nvPr>
        </p:nvSpPr>
        <p:spPr>
          <a:xfrm>
            <a:off x="6156002" y="2286003"/>
            <a:ext cx="4880300" cy="2295525"/>
          </a:xfrm>
        </p:spPr>
        <p:txBody>
          <a:bodyPr anchor="t"/>
          <a:lstStyle>
            <a:lvl1pPr marL="0" indent="0">
              <a:buFontTx/>
              <a:buNone/>
              <a:defRPr>
                <a:solidFill>
                  <a:srgbClr val="002060"/>
                </a:solidFill>
              </a:defRPr>
            </a:lvl1pPr>
          </a:lstStyle>
          <a:p>
            <a:pPr lvl="0"/>
            <a:r>
              <a:rPr lang="en-US"/>
              <a:t>Edit Master text styles</a:t>
            </a:r>
          </a:p>
        </p:txBody>
      </p:sp>
      <p:sp>
        <p:nvSpPr>
          <p:cNvPr id="3" name="Footer Placeholder 2"/>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2" name="Slide Number Placeholder 1"/>
          <p:cNvSpPr>
            <a:spLocks noGrp="1"/>
          </p:cNvSpPr>
          <p:nvPr>
            <p:ph type="sldNum" sz="quarter" idx="17"/>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336031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marL="342891" indent="-342891">
              <a:buClr>
                <a:srgbClr val="002060"/>
              </a:buClr>
              <a:buFont typeface="Wingdings 2" panose="05020102010507070707" pitchFamily="18" charset="2"/>
              <a:buChar char="¿"/>
              <a:defRPr>
                <a:solidFill>
                  <a:srgbClr val="002060"/>
                </a:solidFill>
              </a:defRPr>
            </a:lvl1pPr>
            <a:lvl2pPr marL="742932" indent="-285744">
              <a:buClr>
                <a:srgbClr val="002060"/>
              </a:buClr>
              <a:buFont typeface="Wingdings 2" panose="05020102010507070707" pitchFamily="18" charset="2"/>
              <a:buChar char="¿"/>
              <a:defRPr>
                <a:solidFill>
                  <a:srgbClr val="002060"/>
                </a:solidFill>
              </a:defRPr>
            </a:lvl2pPr>
            <a:lvl3pPr marL="1142971" indent="-228594">
              <a:buClr>
                <a:srgbClr val="002060"/>
              </a:buClr>
              <a:buFont typeface="Wingdings 2" panose="05020102010507070707" pitchFamily="18" charset="2"/>
              <a:buChar char="¿"/>
              <a:defRPr>
                <a:solidFill>
                  <a:srgbClr val="002060"/>
                </a:solidFill>
              </a:defRPr>
            </a:lvl3pPr>
            <a:lvl4pPr marL="1600160" indent="-228594">
              <a:buClr>
                <a:srgbClr val="002060"/>
              </a:buClr>
              <a:buFont typeface="Wingdings 2" panose="05020102010507070707" pitchFamily="18" charset="2"/>
              <a:buChar char="¿"/>
              <a:defRPr>
                <a:solidFill>
                  <a:srgbClr val="002060"/>
                </a:solidFill>
              </a:defRPr>
            </a:lvl4pPr>
            <a:lvl5pPr marL="2057349" indent="-228594">
              <a:buClr>
                <a:srgbClr val="002060"/>
              </a:buClr>
              <a:buFont typeface="Wingdings 2" panose="05020102010507070707" pitchFamily="18" charset="2"/>
              <a:buChar char="¿"/>
              <a:defRPr>
                <a:solidFill>
                  <a:srgbClr val="00206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429089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3" y="586171"/>
            <a:ext cx="2494791" cy="5134798"/>
          </a:xfr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10003" y="446089"/>
            <a:ext cx="6611540" cy="5414962"/>
          </a:xfrm>
        </p:spPr>
        <p:txBody>
          <a:bodyPr vert="eaVert" anchor="t"/>
          <a:lstStyle>
            <a:lvl1pPr marL="342891" indent="-342891">
              <a:buClr>
                <a:srgbClr val="002060"/>
              </a:buClr>
              <a:buFont typeface="Wingdings 2" panose="05020102010507070707" pitchFamily="18" charset="2"/>
              <a:buChar char="¿"/>
              <a:defRPr>
                <a:solidFill>
                  <a:srgbClr val="012F6B"/>
                </a:solidFill>
              </a:defRPr>
            </a:lvl1pPr>
            <a:lvl2pPr marL="742932" indent="-285744">
              <a:buClr>
                <a:srgbClr val="002060"/>
              </a:buClr>
              <a:buFont typeface="Wingdings 2" panose="05020102010507070707" pitchFamily="18" charset="2"/>
              <a:buChar char="¿"/>
              <a:defRPr>
                <a:solidFill>
                  <a:srgbClr val="012F6B"/>
                </a:solidFill>
              </a:defRPr>
            </a:lvl2pPr>
            <a:lvl3pPr marL="1142971" indent="-228594">
              <a:buClr>
                <a:srgbClr val="002060"/>
              </a:buClr>
              <a:buFont typeface="Wingdings 2" panose="05020102010507070707" pitchFamily="18" charset="2"/>
              <a:buChar char="¿"/>
              <a:defRPr>
                <a:solidFill>
                  <a:srgbClr val="012F6B"/>
                </a:solidFill>
              </a:defRPr>
            </a:lvl3pPr>
            <a:lvl4pPr marL="1600160" indent="-228594">
              <a:buClr>
                <a:srgbClr val="002060"/>
              </a:buClr>
              <a:buFont typeface="Wingdings 2" panose="05020102010507070707" pitchFamily="18" charset="2"/>
              <a:buChar char="¿"/>
              <a:defRPr>
                <a:solidFill>
                  <a:srgbClr val="012F6B"/>
                </a:solidFill>
              </a:defRPr>
            </a:lvl4pPr>
            <a:lvl5pPr marL="2057349" indent="-228594">
              <a:buClr>
                <a:srgbClr val="002060"/>
              </a:buClr>
              <a:buFont typeface="Wingdings 2" panose="05020102010507070707" pitchFamily="18" charset="2"/>
              <a:buChar char="¿"/>
              <a:defRPr>
                <a:solidFill>
                  <a:srgbClr val="012F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248608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299348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a:t>
            </a:fld>
            <a:endParaRPr lang="fi-FI"/>
          </a:p>
        </p:txBody>
      </p:sp>
      <p:sp>
        <p:nvSpPr>
          <p:cNvPr id="7"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822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a:t>
            </a:fld>
            <a:endParaRPr lang="fi-FI"/>
          </a:p>
        </p:txBody>
      </p:sp>
      <p:sp>
        <p:nvSpPr>
          <p:cNvPr id="7" name="Freeform 6"/>
          <p:cNvSpPr>
            <a:spLocks noChangeAspect="1"/>
          </p:cNvSpPr>
          <p:nvPr userDrawn="1"/>
        </p:nvSpPr>
        <p:spPr bwMode="auto">
          <a:xfrm>
            <a:off x="0" y="4937754"/>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54699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DC84714D-AC5B-4733-9E82-38C99528744D}" type="slidenum">
              <a:rPr lang="fi-FI" smtClean="0"/>
              <a:pPr/>
              <a:t>‹#›</a:t>
            </a:fld>
            <a:endParaRPr lang="fi-FI"/>
          </a:p>
        </p:txBody>
      </p:sp>
      <p:sp>
        <p:nvSpPr>
          <p:cNvPr id="8"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45071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9/23/2025</a:t>
            </a:fld>
            <a:endParaRPr lang="en-US"/>
          </a:p>
        </p:txBody>
      </p:sp>
      <p:sp>
        <p:nvSpPr>
          <p:cNvPr id="8" name="Footer Placeholder 7"/>
          <p:cNvSpPr>
            <a:spLocks noGrp="1"/>
          </p:cNvSpPr>
          <p:nvPr>
            <p:ph type="ftr" sz="quarter" idx="11"/>
          </p:nvPr>
        </p:nvSpPr>
        <p:spPr/>
        <p:txBody>
          <a:bodyPr/>
          <a:lstStyle/>
          <a:p>
            <a:r>
              <a:rPr lang="fi-FI"/>
              <a:t>Jyväskylän normaalikoulu - opetusharjoittelu </a:t>
            </a:r>
          </a:p>
        </p:txBody>
      </p:sp>
      <p:sp>
        <p:nvSpPr>
          <p:cNvPr id="9" name="Slide Number Placeholder 8"/>
          <p:cNvSpPr>
            <a:spLocks noGrp="1"/>
          </p:cNvSpPr>
          <p:nvPr>
            <p:ph type="sldNum" sz="quarter" idx="12"/>
          </p:nvPr>
        </p:nvSpPr>
        <p:spPr/>
        <p:txBody>
          <a:bodyPr/>
          <a:lstStyle/>
          <a:p>
            <a:fld id="{DC84714D-AC5B-4733-9E82-38C99528744D}" type="slidenum">
              <a:rPr lang="fi-FI" smtClean="0"/>
              <a:pPr/>
              <a:t>‹#›</a:t>
            </a:fld>
            <a:endParaRPr lang="fi-FI"/>
          </a:p>
        </p:txBody>
      </p:sp>
      <p:sp>
        <p:nvSpPr>
          <p:cNvPr id="10"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02060"/>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129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14" y="2222287"/>
            <a:ext cx="10554575" cy="3636511"/>
          </a:xfrm>
        </p:spPr>
        <p:txBody>
          <a:bodyPr>
            <a:normAutofit/>
          </a:bodyPr>
          <a:lstStyle>
            <a:lvl1pPr marL="342891" indent="-342891">
              <a:buClr>
                <a:srgbClr val="002060"/>
              </a:buClr>
              <a:buFont typeface="Wingdings 2" panose="05020102010507070707" pitchFamily="18" charset="2"/>
              <a:buChar char=""/>
              <a:defRPr>
                <a:solidFill>
                  <a:srgbClr val="002060"/>
                </a:solidFill>
              </a:defRPr>
            </a:lvl1pPr>
            <a:lvl2pPr marL="742932" indent="-285744">
              <a:buClr>
                <a:srgbClr val="002060"/>
              </a:buClr>
              <a:buFont typeface="Wingdings 2" panose="05020102010507070707" pitchFamily="18" charset="2"/>
              <a:buChar char=""/>
              <a:defRPr>
                <a:solidFill>
                  <a:srgbClr val="002060"/>
                </a:solidFill>
              </a:defRPr>
            </a:lvl2pPr>
            <a:lvl3pPr marL="1142971" indent="-228594">
              <a:buClr>
                <a:srgbClr val="002060"/>
              </a:buClr>
              <a:buFont typeface="Wingdings 2" panose="05020102010507070707" pitchFamily="18" charset="2"/>
              <a:buChar char=""/>
              <a:defRPr>
                <a:solidFill>
                  <a:srgbClr val="002060"/>
                </a:solidFill>
              </a:defRPr>
            </a:lvl3pPr>
            <a:lvl4pPr marL="1600160" indent="-228594">
              <a:buClr>
                <a:srgbClr val="002060"/>
              </a:buClr>
              <a:buFont typeface="Wingdings 2" panose="05020102010507070707" pitchFamily="18" charset="2"/>
              <a:buChar char=""/>
              <a:defRPr>
                <a:solidFill>
                  <a:srgbClr val="002060"/>
                </a:solidFill>
              </a:defRPr>
            </a:lvl4pPr>
            <a:lvl5pPr marL="2057349" indent="-228594">
              <a:buClr>
                <a:srgbClr val="002060"/>
              </a:buClr>
              <a:buFont typeface="Wingdings 2" panose="05020102010507070707" pitchFamily="18" charset="2"/>
              <a:buChar char=""/>
              <a:defRPr>
                <a:solidFill>
                  <a:srgbClr val="00206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8"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nchor="b"/>
          <a:lstStyle/>
          <a:p>
            <a:fld id="{DC84714D-AC5B-4733-9E82-38C99528744D}" type="slidenum">
              <a:rPr lang="fi-FI" smtClean="0"/>
              <a:pPr/>
              <a:t>‹#›</a:t>
            </a:fld>
            <a:endParaRPr lang="fi-FI"/>
          </a:p>
        </p:txBody>
      </p:sp>
      <p:sp>
        <p:nvSpPr>
          <p:cNvPr id="6" name="Title 5"/>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922990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9/23/2025</a:t>
            </a:fld>
            <a:endParaRPr lang="en-US"/>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2"/>
          </p:nvPr>
        </p:nvSpPr>
        <p:spPr/>
        <p:txBody>
          <a:bodyPr/>
          <a:lstStyle/>
          <a:p>
            <a:fld id="{DC84714D-AC5B-4733-9E82-38C99528744D}" type="slidenum">
              <a:rPr lang="fi-FI" smtClean="0"/>
              <a:pPr/>
              <a:t>‹#›</a:t>
            </a:fld>
            <a:endParaRPr lang="fi-FI"/>
          </a:p>
        </p:txBody>
      </p:sp>
      <p:sp>
        <p:nvSpPr>
          <p:cNvPr id="6" name="Freeform 5"/>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3527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06579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247189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396044773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335488347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113265768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FCAC3430-D482-4119-8198-8CC0A86E2A86}" type="slidenum">
              <a:rPr lang="fi-FI" smtClean="0"/>
              <a:pPr/>
              <a:t>‹#›</a:t>
            </a:fld>
            <a:endParaRPr lang="fi-FI"/>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91979387"/>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9/23/2025</a:t>
            </a:fld>
            <a:endParaRPr lang="en-US"/>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7" name="Slide Number Placeholder 6"/>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2552315051"/>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7DE6118-2437-4B30-8E3C-4D2BE6020583}" type="datetimeFigureOut">
              <a:rPr lang="en-US" smtClean="0"/>
              <a:pPr/>
              <a:t>9/23/2025</a:t>
            </a:fld>
            <a:endParaRPr lang="en-US"/>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2750946739"/>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7DE6118-2437-4B30-8E3C-4D2BE6020583}" type="datetimeFigureOut">
              <a:rPr lang="en-US" smtClean="0"/>
              <a:pPr/>
              <a:t>9/23/2025</a:t>
            </a:fld>
            <a:endParaRPr lang="en-US"/>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2"/>
          </p:nvPr>
        </p:nvSpPr>
        <p:spPr/>
        <p:txBody>
          <a:bodyPr/>
          <a:lstStyle/>
          <a:p>
            <a:fld id="{FCAC3430-D482-4119-8198-8CC0A86E2A86}" type="slidenum">
              <a:rPr lang="fi-FI" smtClean="0"/>
              <a:pPr/>
              <a:t>‹#›</a:t>
            </a:fld>
            <a:endParaRPr lang="fi-FI"/>
          </a:p>
        </p:txBody>
      </p:sp>
    </p:spTree>
    <p:extLst>
      <p:ext uri="{BB962C8B-B14F-4D97-AF65-F5344CB8AC3E}">
        <p14:creationId xmlns:p14="http://schemas.microsoft.com/office/powerpoint/2010/main" val="67947592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001" y="2951396"/>
            <a:ext cx="10561419" cy="1468800"/>
          </a:xfrm>
        </p:spPr>
        <p:txBody>
          <a:bodyPr anchor="b"/>
          <a:lstStyle>
            <a:lvl1pPr algn="r">
              <a:defRPr sz="4800" b="1" cap="none">
                <a:solidFill>
                  <a:srgbClr val="012F6B"/>
                </a:solidFill>
              </a:defRPr>
            </a:lvl1pPr>
          </a:lstStyle>
          <a:p>
            <a:r>
              <a:rPr lang="en-US"/>
              <a:t>Click to edit Master title style</a:t>
            </a:r>
          </a:p>
        </p:txBody>
      </p:sp>
      <p:sp>
        <p:nvSpPr>
          <p:cNvPr id="3" name="Text Placeholder 2"/>
          <p:cNvSpPr>
            <a:spLocks noGrp="1"/>
          </p:cNvSpPr>
          <p:nvPr>
            <p:ph type="body" idx="1"/>
          </p:nvPr>
        </p:nvSpPr>
        <p:spPr>
          <a:xfrm>
            <a:off x="810001" y="5281205"/>
            <a:ext cx="10561419" cy="433955"/>
          </a:xfrm>
        </p:spPr>
        <p:txBody>
          <a:bodyPr anchor="t">
            <a:noAutofit/>
          </a:bodyPr>
          <a:lstStyle>
            <a:lvl1pPr marL="0" indent="0" algn="r">
              <a:buNone/>
              <a:defRPr sz="1800">
                <a:solidFill>
                  <a:srgbClr val="012F6B"/>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8" name="Freeform 6"/>
          <p:cNvSpPr>
            <a:spLocks noChangeAspect="1"/>
          </p:cNvSpPr>
          <p:nvPr userDrawn="1"/>
        </p:nvSpPr>
        <p:spPr bwMode="auto">
          <a:xfrm>
            <a:off x="0" y="4937754"/>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nchor="b"/>
          <a:lstStyle>
            <a:lvl1pPr>
              <a:defRPr sz="1000">
                <a:solidFill>
                  <a:srgbClr val="012F6B"/>
                </a:solidFill>
              </a:defRPr>
            </a:lvl1pPr>
          </a:lstStyle>
          <a:p>
            <a:fld id="{DC84714D-AC5B-4733-9E82-38C99528744D}" type="slidenum">
              <a:rPr lang="fi-FI" smtClean="0"/>
              <a:pPr/>
              <a:t>‹#›</a:t>
            </a:fld>
            <a:endParaRPr lang="fi-FI"/>
          </a:p>
        </p:txBody>
      </p:sp>
    </p:spTree>
    <p:extLst>
      <p:ext uri="{BB962C8B-B14F-4D97-AF65-F5344CB8AC3E}">
        <p14:creationId xmlns:p14="http://schemas.microsoft.com/office/powerpoint/2010/main" val="3153970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122410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9/23/2025</a:t>
            </a:fld>
            <a:endParaRPr lang="en-US"/>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3872868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1" y="4800600"/>
            <a:ext cx="10561419" cy="566738"/>
          </a:xfrm>
        </p:spPr>
        <p:txBody>
          <a:bodyPr anchor="b">
            <a:normAutofit/>
          </a:bodyPr>
          <a:lstStyle>
            <a:lvl1pPr algn="l">
              <a:defRPr sz="2400" b="0">
                <a:solidFill>
                  <a:srgbClr val="012F6B"/>
                </a:solidFill>
              </a:defRPr>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rgbClr val="012F6B"/>
          </a:solidFill>
          <a:ln>
            <a:solidFill>
              <a:srgbClr val="012F6B"/>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endParaRPr lang="en-US"/>
          </a:p>
          <a:p>
            <a:endParaRPr lang="en-US"/>
          </a:p>
          <a:p>
            <a:endParaRPr lang="en-US"/>
          </a:p>
          <a:p>
            <a:endParaRPr lang="en-US"/>
          </a:p>
          <a:p>
            <a:endParaRPr lang="en-US"/>
          </a:p>
          <a:p>
            <a:r>
              <a:rPr lang="en-US"/>
              <a:t>Click icon to add picture</a:t>
            </a:r>
          </a:p>
        </p:txBody>
      </p:sp>
      <p:sp>
        <p:nvSpPr>
          <p:cNvPr id="4" name="Text Placeholder 3"/>
          <p:cNvSpPr>
            <a:spLocks noGrp="1"/>
          </p:cNvSpPr>
          <p:nvPr>
            <p:ph type="body" sz="half" idx="2"/>
          </p:nvPr>
        </p:nvSpPr>
        <p:spPr>
          <a:xfrm>
            <a:off x="810001" y="5367338"/>
            <a:ext cx="10561419" cy="493712"/>
          </a:xfrm>
        </p:spPr>
        <p:txBody>
          <a:bodyPr>
            <a:normAutofit/>
          </a:bodyPr>
          <a:lstStyle>
            <a:lvl1pPr marL="0" indent="0">
              <a:buNone/>
              <a:defRPr sz="1200">
                <a:solidFill>
                  <a:srgbClr val="012F6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3" name="Slide Number Placeholder 2"/>
          <p:cNvSpPr>
            <a:spLocks noGrp="1"/>
          </p:cNvSpPr>
          <p:nvPr>
            <p:ph type="sldNum" sz="quarter" idx="14"/>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4232903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Name Card">
    <p:spTree>
      <p:nvGrpSpPr>
        <p:cNvPr id="1" name=""/>
        <p:cNvGrpSpPr/>
        <p:nvPr/>
      </p:nvGrpSpPr>
      <p:grpSpPr>
        <a:xfrm>
          <a:off x="0" y="0"/>
          <a:ext cx="0" cy="0"/>
          <a:chOff x="0" y="0"/>
          <a:chExt cx="0" cy="0"/>
        </a:xfrm>
      </p:grpSpPr>
      <p:sp>
        <p:nvSpPr>
          <p:cNvPr id="38" name="Title 1"/>
          <p:cNvSpPr>
            <a:spLocks noGrp="1"/>
          </p:cNvSpPr>
          <p:nvPr>
            <p:ph type="title"/>
          </p:nvPr>
        </p:nvSpPr>
        <p:spPr>
          <a:xfrm>
            <a:off x="1357092" y="2435961"/>
            <a:ext cx="4382521" cy="2007789"/>
          </a:xfrm>
        </p:spPr>
        <p:txBody>
          <a:bodyPr/>
          <a:lstStyle>
            <a:lvl1pPr>
              <a:defRPr sz="3200">
                <a:solidFill>
                  <a:schemeClr val="tx1"/>
                </a:solidFill>
              </a:defRPr>
            </a:lvl1pPr>
          </a:lstStyle>
          <a:p>
            <a:r>
              <a:rPr lang="en-US"/>
              <a:t>Click to edit Master title style</a:t>
            </a:r>
          </a:p>
        </p:txBody>
      </p:sp>
      <p:sp>
        <p:nvSpPr>
          <p:cNvPr id="6" name="Text Placeholder 5"/>
          <p:cNvSpPr>
            <a:spLocks noGrp="1"/>
          </p:cNvSpPr>
          <p:nvPr>
            <p:ph type="body" sz="quarter" idx="16"/>
          </p:nvPr>
        </p:nvSpPr>
        <p:spPr>
          <a:xfrm>
            <a:off x="6156002" y="2286003"/>
            <a:ext cx="4880300" cy="2295525"/>
          </a:xfrm>
        </p:spPr>
        <p:txBody>
          <a:bodyPr anchor="t"/>
          <a:lstStyle>
            <a:lvl1pPr marL="0" indent="0">
              <a:buFontTx/>
              <a:buNone/>
              <a:defRPr>
                <a:solidFill>
                  <a:srgbClr val="002060"/>
                </a:solidFill>
              </a:defRPr>
            </a:lvl1pPr>
          </a:lstStyle>
          <a:p>
            <a:pPr lvl="0"/>
            <a:r>
              <a:rPr lang="en-US"/>
              <a:t>Edit Master text styles</a:t>
            </a:r>
          </a:p>
        </p:txBody>
      </p:sp>
      <p:sp>
        <p:nvSpPr>
          <p:cNvPr id="3" name="Footer Placeholder 2"/>
          <p:cNvSpPr>
            <a:spLocks noGrp="1"/>
          </p:cNvSpPr>
          <p:nvPr>
            <p:ph type="ftr" sz="quarter" idx="11"/>
          </p:nvPr>
        </p:nvSpPr>
        <p:spPr/>
        <p:txBody>
          <a:bodyPr/>
          <a:lstStyle>
            <a:lvl1pPr>
              <a:defRPr>
                <a:solidFill>
                  <a:srgbClr val="002060"/>
                </a:solidFill>
              </a:defRPr>
            </a:lvl1pPr>
          </a:lstStyle>
          <a:p>
            <a:r>
              <a:rPr lang="fi-FI"/>
              <a:t>Jyväskylän normaalikoulu - opetusharjoittelu </a:t>
            </a:r>
          </a:p>
        </p:txBody>
      </p:sp>
      <p:sp>
        <p:nvSpPr>
          <p:cNvPr id="2" name="Slide Number Placeholder 1"/>
          <p:cNvSpPr>
            <a:spLocks noGrp="1"/>
          </p:cNvSpPr>
          <p:nvPr>
            <p:ph type="sldNum" sz="quarter" idx="17"/>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1134861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30" y="727526"/>
            <a:ext cx="4852988" cy="1617163"/>
          </a:xfrm>
        </p:spPr>
        <p:txBody>
          <a:bodyPr anchor="b">
            <a:normAutofit/>
          </a:bodyPr>
          <a:lstStyle>
            <a:lvl1pPr algn="l">
              <a:defRPr sz="2400" b="0">
                <a:solidFill>
                  <a:srgbClr val="012F6B"/>
                </a:solidFill>
              </a:defRPr>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rgbClr val="012F6B"/>
            </a:solidFill>
            <a:round/>
            <a:headEnd/>
            <a:tailEnd/>
          </a:ln>
          <a:effectLst/>
        </p:spPr>
        <p:txBody>
          <a:bodyPr wrap="square" numCol="1" anchor="t" anchorCtr="0" compatLnSpc="1">
            <a:prstTxWarp prst="textNoShape">
              <a:avLst/>
            </a:prstTxWarp>
            <a:normAutofit/>
          </a:bodyPr>
          <a:lstStyle>
            <a:lvl1pPr algn="ctr">
              <a:buFontTx/>
              <a:buNone/>
              <a:defRPr lang="en-US" dirty="0">
                <a:solidFill>
                  <a:srgbClr val="012F6B"/>
                </a:solidFill>
              </a:defRPr>
            </a:lvl1pPr>
          </a:lstStyle>
          <a:p>
            <a:endParaRPr lang="en-US"/>
          </a:p>
          <a:p>
            <a:endParaRPr lang="en-US"/>
          </a:p>
          <a:p>
            <a:endParaRPr lang="en-US"/>
          </a:p>
          <a:p>
            <a:endParaRPr lang="en-US"/>
          </a:p>
          <a:p>
            <a:endParaRPr lang="en-US"/>
          </a:p>
          <a:p>
            <a:endParaRPr lang="en-US"/>
          </a:p>
          <a:p>
            <a:endParaRPr lang="en-US"/>
          </a:p>
          <a:p>
            <a:r>
              <a:rPr lang="en-US"/>
              <a:t>Click icon to add picture</a:t>
            </a:r>
          </a:p>
        </p:txBody>
      </p:sp>
      <p:sp>
        <p:nvSpPr>
          <p:cNvPr id="4" name="Text Placeholder 3"/>
          <p:cNvSpPr>
            <a:spLocks noGrp="1"/>
          </p:cNvSpPr>
          <p:nvPr>
            <p:ph type="body" sz="half" idx="2"/>
          </p:nvPr>
        </p:nvSpPr>
        <p:spPr>
          <a:xfrm>
            <a:off x="814730" y="2344684"/>
            <a:ext cx="4852988" cy="3516365"/>
          </a:xfrm>
        </p:spPr>
        <p:txBody>
          <a:bodyPr anchor="t">
            <a:normAutofit/>
          </a:bodyPr>
          <a:lstStyle>
            <a:lvl1pPr marL="0" indent="0">
              <a:buNone/>
              <a:defRPr sz="1200">
                <a:solidFill>
                  <a:srgbClr val="012F6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6" name="Footer Placeholder 5"/>
          <p:cNvSpPr>
            <a:spLocks noGrp="1"/>
          </p:cNvSpPr>
          <p:nvPr>
            <p:ph type="ftr" sz="quarter" idx="11"/>
          </p:nvPr>
        </p:nvSpPr>
        <p:spPr>
          <a:xfrm>
            <a:off x="451262" y="6041366"/>
            <a:ext cx="3434548" cy="365125"/>
          </a:xfrm>
        </p:spPr>
        <p:txBody>
          <a:bodyPr/>
          <a:lstStyle>
            <a:lvl1pPr>
              <a:defRPr>
                <a:solidFill>
                  <a:srgbClr val="002060"/>
                </a:solidFill>
              </a:defRPr>
            </a:lvl1pPr>
          </a:lstStyle>
          <a:p>
            <a:r>
              <a:rPr lang="fi-FI"/>
              <a:t>Jyväskylän normaalikoulu - opetusharjoittelu </a:t>
            </a:r>
          </a:p>
        </p:txBody>
      </p:sp>
    </p:spTree>
    <p:extLst>
      <p:ext uri="{BB962C8B-B14F-4D97-AF65-F5344CB8AC3E}">
        <p14:creationId xmlns:p14="http://schemas.microsoft.com/office/powerpoint/2010/main" val="2112180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9" name="Kuv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92" name="Rectangle 20"/>
          <p:cNvSpPr>
            <a:spLocks noGrp="1" noChangeArrowheads="1"/>
          </p:cNvSpPr>
          <p:nvPr>
            <p:ph type="ctrTitle"/>
          </p:nvPr>
        </p:nvSpPr>
        <p:spPr>
          <a:xfrm>
            <a:off x="1199457" y="620689"/>
            <a:ext cx="9793088" cy="1470025"/>
          </a:xfrm>
        </p:spPr>
        <p:txBody>
          <a:bodyPr anchor="b"/>
          <a:lstStyle>
            <a:lvl1pPr algn="ctr">
              <a:defRPr sz="3200" b="1" i="0"/>
            </a:lvl1pPr>
          </a:lstStyle>
          <a:p>
            <a:r>
              <a:rPr lang="en-US" dirty="0"/>
              <a:t>Click to edit Master title style</a:t>
            </a:r>
          </a:p>
        </p:txBody>
      </p:sp>
      <p:sp>
        <p:nvSpPr>
          <p:cNvPr id="3093" name="Rectangle 21"/>
          <p:cNvSpPr>
            <a:spLocks noGrp="1" noChangeArrowheads="1"/>
          </p:cNvSpPr>
          <p:nvPr>
            <p:ph type="subTitle" idx="1"/>
          </p:nvPr>
        </p:nvSpPr>
        <p:spPr>
          <a:xfrm>
            <a:off x="1199457" y="2348880"/>
            <a:ext cx="9793088" cy="936104"/>
          </a:xfrm>
        </p:spPr>
        <p:txBody>
          <a:bodyPr/>
          <a:lstStyle>
            <a:lvl1pPr marL="0" indent="0" algn="ctr">
              <a:buFont typeface="Wingdings" pitchFamily="2" charset="2"/>
              <a:buNone/>
              <a:defRPr i="0"/>
            </a:lvl1pPr>
          </a:lstStyle>
          <a:p>
            <a:r>
              <a:rPr lang="en-US" dirty="0"/>
              <a:t>Click to edit Master subtitle style</a:t>
            </a:r>
          </a:p>
        </p:txBody>
      </p:sp>
      <p:pic>
        <p:nvPicPr>
          <p:cNvPr id="2" name="Picture 1" descr="OKL-fin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890" y="3429001"/>
            <a:ext cx="2602225" cy="1518373"/>
          </a:xfrm>
          <a:prstGeom prst="rect">
            <a:avLst/>
          </a:prstGeom>
        </p:spPr>
      </p:pic>
    </p:spTree>
    <p:extLst>
      <p:ext uri="{BB962C8B-B14F-4D97-AF65-F5344CB8AC3E}">
        <p14:creationId xmlns:p14="http://schemas.microsoft.com/office/powerpoint/2010/main" val="279750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582949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5"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609601" y="637578"/>
            <a:ext cx="982455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609600" y="1844699"/>
            <a:ext cx="109728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29DEA84C-52A5-4B91-80CF-D3B9AA42A455}" type="datetime1">
              <a:rPr lang="fi-FI" smtClean="0"/>
              <a:t>23.9.2025</a:t>
            </a:fld>
            <a:endParaRPr lang="fi-FI" dirty="0"/>
          </a:p>
        </p:txBody>
      </p:sp>
    </p:spTree>
    <p:extLst>
      <p:ext uri="{BB962C8B-B14F-4D97-AF65-F5344CB8AC3E}">
        <p14:creationId xmlns:p14="http://schemas.microsoft.com/office/powerpoint/2010/main" val="3656687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12" name="Suorakulmio 9"/>
          <p:cNvSpPr/>
          <p:nvPr userDrawn="1"/>
        </p:nvSpPr>
        <p:spPr>
          <a:xfrm>
            <a:off x="0" y="6540486"/>
            <a:ext cx="12192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solidFill>
                <a:schemeClr val="accent1"/>
              </a:solidFill>
              <a:latin typeface="Helvetica" pitchFamily="34" charset="0"/>
            </a:endParaRPr>
          </a:p>
        </p:txBody>
      </p:sp>
      <p:sp>
        <p:nvSpPr>
          <p:cNvPr id="13" name="Alatunnisteen paikkamerkki 4"/>
          <p:cNvSpPr>
            <a:spLocks noGrp="1"/>
          </p:cNvSpPr>
          <p:nvPr>
            <p:ph type="ftr" sz="quarter" idx="11"/>
          </p:nvPr>
        </p:nvSpPr>
        <p:spPr>
          <a:xfrm>
            <a:off x="7125209" y="6592626"/>
            <a:ext cx="2863544"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7" name="Dian numeron paikkamerkki 5"/>
          <p:cNvSpPr>
            <a:spLocks noGrp="1"/>
          </p:cNvSpPr>
          <p:nvPr>
            <p:ph type="sldNum" sz="quarter" idx="4"/>
          </p:nvPr>
        </p:nvSpPr>
        <p:spPr>
          <a:xfrm>
            <a:off x="11419967" y="6592626"/>
            <a:ext cx="605355"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9" name="Suora yhdysviiva 8"/>
          <p:cNvCxnSpPr/>
          <p:nvPr userDrawn="1"/>
        </p:nvCxnSpPr>
        <p:spPr>
          <a:xfrm>
            <a:off x="11338532"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10070555" y="6592626"/>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10156605" y="6592626"/>
            <a:ext cx="1108303" cy="180989"/>
          </a:xfrm>
          <a:prstGeom prst="rect">
            <a:avLst/>
          </a:prstGeom>
        </p:spPr>
        <p:txBody>
          <a:bodyPr/>
          <a:lstStyle>
            <a:lvl1pPr algn="ctr">
              <a:defRPr sz="900">
                <a:solidFill>
                  <a:schemeClr val="bg1"/>
                </a:solidFill>
                <a:latin typeface="Helvetica" pitchFamily="34" charset="0"/>
              </a:defRPr>
            </a:lvl1pPr>
          </a:lstStyle>
          <a:p>
            <a:fld id="{05BCA3B8-37F5-48E4-91DC-4221E0670461}" type="datetime1">
              <a:rPr lang="fi-FI" smtClean="0"/>
              <a:t>23.9.2025</a:t>
            </a:fld>
            <a:endParaRPr lang="fi-FI" dirty="0"/>
          </a:p>
        </p:txBody>
      </p:sp>
    </p:spTree>
    <p:extLst>
      <p:ext uri="{BB962C8B-B14F-4D97-AF65-F5344CB8AC3E}">
        <p14:creationId xmlns:p14="http://schemas.microsoft.com/office/powerpoint/2010/main" val="235206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2F6B"/>
                </a:solidFill>
              </a:defRPr>
            </a:lvl1pPr>
          </a:lstStyle>
          <a:p>
            <a:r>
              <a:rPr lang="en-US"/>
              <a:t>Click to edit Master title style</a:t>
            </a:r>
          </a:p>
        </p:txBody>
      </p:sp>
      <p:sp>
        <p:nvSpPr>
          <p:cNvPr id="3" name="Content Placeholder 2"/>
          <p:cNvSpPr>
            <a:spLocks noGrp="1"/>
          </p:cNvSpPr>
          <p:nvPr>
            <p:ph sz="half" idx="1"/>
          </p:nvPr>
        </p:nvSpPr>
        <p:spPr>
          <a:xfrm>
            <a:off x="818714" y="2222291"/>
            <a:ext cx="5185873" cy="3638763"/>
          </a:xfrm>
        </p:spPr>
        <p:txBody>
          <a:bodyPr>
            <a:normAutofit/>
          </a:bodyPr>
          <a:lstStyle>
            <a:lvl1pPr marL="342900" indent="-342900">
              <a:buClr>
                <a:srgbClr val="002060"/>
              </a:buClr>
              <a:buFont typeface="Wingdings 2" panose="05020102010507070707" pitchFamily="18" charset="2"/>
              <a:buChar char="¿"/>
              <a:defRPr>
                <a:solidFill>
                  <a:srgbClr val="012F6B"/>
                </a:solidFill>
              </a:defRPr>
            </a:lvl1pPr>
            <a:lvl2pPr marL="800088" indent="-342900">
              <a:buClr>
                <a:srgbClr val="002060"/>
              </a:buClr>
              <a:buFont typeface="Wingdings 2" panose="05020102010507070707" pitchFamily="18" charset="2"/>
              <a:buChar char="¿"/>
              <a:defRPr>
                <a:solidFill>
                  <a:srgbClr val="012F6B"/>
                </a:solidFill>
              </a:defRPr>
            </a:lvl2pPr>
            <a:lvl3pPr marL="1257277" indent="-342900">
              <a:buClr>
                <a:srgbClr val="002060"/>
              </a:buClr>
              <a:buFont typeface="Wingdings 2" panose="05020102010507070707" pitchFamily="18" charset="2"/>
              <a:buChar char="¿"/>
              <a:defRPr>
                <a:solidFill>
                  <a:srgbClr val="012F6B"/>
                </a:solidFill>
              </a:defRPr>
            </a:lvl3pPr>
            <a:lvl4pPr marL="1600166" indent="-228600">
              <a:buClr>
                <a:srgbClr val="002060"/>
              </a:buClr>
              <a:buFont typeface="Wingdings 2" panose="05020102010507070707" pitchFamily="18" charset="2"/>
              <a:buChar char="¿"/>
              <a:defRPr>
                <a:solidFill>
                  <a:srgbClr val="012F6B"/>
                </a:solidFill>
              </a:defRPr>
            </a:lvl4pPr>
            <a:lvl5pPr marL="2057355" indent="-228600">
              <a:buClr>
                <a:srgbClr val="002060"/>
              </a:buClr>
              <a:buFont typeface="Wingdings 2" panose="05020102010507070707" pitchFamily="18" charset="2"/>
              <a:buChar char="¿"/>
              <a:defRPr>
                <a:solidFill>
                  <a:srgbClr val="012F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8" y="2222287"/>
            <a:ext cx="5194583" cy="3638764"/>
          </a:xfrm>
        </p:spPr>
        <p:txBody>
          <a:bodyPr>
            <a:normAutofit/>
          </a:bodyPr>
          <a:lstStyle>
            <a:lvl1pPr marL="285750" indent="-285750">
              <a:buClr>
                <a:srgbClr val="002060"/>
              </a:buClr>
              <a:buFont typeface="Wingdings 2" panose="05020102010507070707" pitchFamily="18" charset="2"/>
              <a:buChar char="¿"/>
              <a:defRPr>
                <a:solidFill>
                  <a:srgbClr val="012F6B"/>
                </a:solidFill>
              </a:defRPr>
            </a:lvl1pPr>
            <a:lvl2pPr marL="742938" indent="-285750">
              <a:buClr>
                <a:srgbClr val="002060"/>
              </a:buClr>
              <a:buFont typeface="Wingdings 2" panose="05020102010507070707" pitchFamily="18" charset="2"/>
              <a:buChar char="¿"/>
              <a:defRPr>
                <a:solidFill>
                  <a:srgbClr val="012F6B"/>
                </a:solidFill>
              </a:defRPr>
            </a:lvl2pPr>
            <a:lvl3pPr marL="1200127" indent="-285750">
              <a:buClr>
                <a:srgbClr val="002060"/>
              </a:buClr>
              <a:buFont typeface="Wingdings 2" panose="05020102010507070707" pitchFamily="18" charset="2"/>
              <a:buChar char="¿"/>
              <a:defRPr>
                <a:solidFill>
                  <a:srgbClr val="012F6B"/>
                </a:solidFill>
              </a:defRPr>
            </a:lvl3pPr>
            <a:lvl4pPr marL="1543016" indent="-171450">
              <a:buClr>
                <a:srgbClr val="002060"/>
              </a:buClr>
              <a:buFont typeface="Wingdings 2" panose="05020102010507070707" pitchFamily="18" charset="2"/>
              <a:buChar char="¿"/>
              <a:defRPr>
                <a:solidFill>
                  <a:srgbClr val="012F6B"/>
                </a:solidFill>
              </a:defRPr>
            </a:lvl4pPr>
            <a:lvl5pPr marL="2000205" indent="-171450">
              <a:buClr>
                <a:srgbClr val="002060"/>
              </a:buClr>
              <a:buFont typeface="Wingdings 2" panose="05020102010507070707" pitchFamily="18" charset="2"/>
              <a:buChar char="¿"/>
              <a:defRPr>
                <a:solidFill>
                  <a:srgbClr val="012F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rgbClr val="012F6B"/>
                </a:solidFill>
              </a:defRPr>
            </a:lvl1pPr>
          </a:lstStyle>
          <a:p>
            <a:r>
              <a:rPr lang="fi-FI"/>
              <a:t>Jyväskylän normaalikoulu - opetusharjoittelu </a:t>
            </a:r>
          </a:p>
        </p:txBody>
      </p:sp>
      <p:sp>
        <p:nvSpPr>
          <p:cNvPr id="9"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 name="Slide Number Placeholder 4"/>
          <p:cNvSpPr>
            <a:spLocks noGrp="1"/>
          </p:cNvSpPr>
          <p:nvPr>
            <p:ph type="sldNum" sz="quarter" idx="12"/>
          </p:nvPr>
        </p:nvSpPr>
        <p:spPr/>
        <p:txBody>
          <a:bodyPr/>
          <a:lstStyle>
            <a:lvl1pPr>
              <a:defRPr>
                <a:solidFill>
                  <a:srgbClr val="012F6B"/>
                </a:solidFill>
              </a:defRPr>
            </a:lvl1pPr>
          </a:lstStyle>
          <a:p>
            <a:fld id="{DC84714D-AC5B-4733-9E82-38C99528744D}" type="slidenum">
              <a:rPr lang="fi-FI" smtClean="0"/>
              <a:pPr/>
              <a:t>‹#›</a:t>
            </a:fld>
            <a:endParaRPr lang="fi-FI"/>
          </a:p>
        </p:txBody>
      </p:sp>
    </p:spTree>
    <p:extLst>
      <p:ext uri="{BB962C8B-B14F-4D97-AF65-F5344CB8AC3E}">
        <p14:creationId xmlns:p14="http://schemas.microsoft.com/office/powerpoint/2010/main" val="320569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2F6B"/>
                </a:solidFill>
              </a:defRPr>
            </a:lvl1pPr>
          </a:lstStyle>
          <a:p>
            <a:r>
              <a:rPr lang="en-US"/>
              <a:t>Click to edit Master title style</a:t>
            </a:r>
          </a:p>
        </p:txBody>
      </p:sp>
      <p:sp>
        <p:nvSpPr>
          <p:cNvPr id="3" name="Text Placeholder 2"/>
          <p:cNvSpPr>
            <a:spLocks noGrp="1"/>
          </p:cNvSpPr>
          <p:nvPr>
            <p:ph type="body" idx="1"/>
          </p:nvPr>
        </p:nvSpPr>
        <p:spPr>
          <a:xfrm>
            <a:off x="814730" y="2174875"/>
            <a:ext cx="5189857"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42"/>
            <a:ext cx="5189856" cy="3109913"/>
          </a:xfrm>
        </p:spPr>
        <p:txBody>
          <a:bodyPr anchor="t">
            <a:normAutofit/>
          </a:bodyPr>
          <a:lstStyle>
            <a:lvl1pPr marL="285750" indent="-285750">
              <a:buClr>
                <a:srgbClr val="002060"/>
              </a:buClr>
              <a:buFont typeface="Wingdings 2" panose="05020102010507070707" pitchFamily="18" charset="2"/>
              <a:buChar char="¿"/>
              <a:defRPr/>
            </a:lvl1pPr>
            <a:lvl2pPr marL="742938" indent="-285750">
              <a:buClr>
                <a:srgbClr val="002060"/>
              </a:buClr>
              <a:buFont typeface="Wingdings 2" panose="05020102010507070707" pitchFamily="18" charset="2"/>
              <a:buChar char="¿"/>
              <a:defRPr/>
            </a:lvl2pPr>
            <a:lvl3pPr marL="1200127" indent="-285750">
              <a:buClr>
                <a:srgbClr val="002060"/>
              </a:buClr>
              <a:buFont typeface="Wingdings 2" panose="05020102010507070707" pitchFamily="18" charset="2"/>
              <a:buChar char="¿"/>
              <a:defRPr/>
            </a:lvl3pPr>
            <a:lvl4pPr marL="1543016" indent="-171450">
              <a:buClr>
                <a:srgbClr val="002060"/>
              </a:buClr>
              <a:buFont typeface="Wingdings 2" panose="05020102010507070707" pitchFamily="18" charset="2"/>
              <a:buChar char="¿"/>
              <a:defRPr/>
            </a:lvl4pPr>
            <a:lvl5pPr marL="2000205" indent="-171450">
              <a:buClr>
                <a:srgbClr val="002060"/>
              </a:buClr>
              <a:buFont typeface="Wingdings 2" panose="050201020105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8" y="2174875"/>
            <a:ext cx="5194583"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87418" y="2751142"/>
            <a:ext cx="5194583" cy="3109913"/>
          </a:xfrm>
        </p:spPr>
        <p:txBody>
          <a:bodyPr anchor="t">
            <a:normAutofit/>
          </a:bodyPr>
          <a:lstStyle>
            <a:lvl1pPr marL="342891" indent="-342891">
              <a:buClr>
                <a:srgbClr val="002060"/>
              </a:buClr>
              <a:buFont typeface="Wingdings 2" panose="05020102010507070707" pitchFamily="18" charset="2"/>
              <a:buChar char="¿"/>
              <a:defRPr/>
            </a:lvl1pPr>
            <a:lvl2pPr marL="742932" indent="-285744">
              <a:buClr>
                <a:srgbClr val="002060"/>
              </a:buClr>
              <a:buFont typeface="Wingdings 2" panose="05020102010507070707" pitchFamily="18" charset="2"/>
              <a:buChar char="¿"/>
              <a:defRPr/>
            </a:lvl2pPr>
            <a:lvl3pPr marL="1142971" indent="-228594">
              <a:buClr>
                <a:srgbClr val="002060"/>
              </a:buClr>
              <a:buFont typeface="Wingdings 2" panose="05020102010507070707" pitchFamily="18" charset="2"/>
              <a:buChar char="¿"/>
              <a:defRPr/>
            </a:lvl3pPr>
            <a:lvl4pPr marL="1600160" indent="-228594">
              <a:buClr>
                <a:srgbClr val="002060"/>
              </a:buClr>
              <a:buFont typeface="Wingdings 2" panose="05020102010507070707" pitchFamily="18" charset="2"/>
              <a:buChar char="¿"/>
              <a:defRPr/>
            </a:lvl4pPr>
            <a:lvl5pPr marL="2057349" indent="-228594">
              <a:buClr>
                <a:srgbClr val="002060"/>
              </a:buClr>
              <a:buFont typeface="Wingdings 2" panose="05020102010507070707" pitchFamily="18"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solidFill>
                  <a:srgbClr val="012F6B"/>
                </a:solidFill>
              </a:defRPr>
            </a:lvl1pPr>
          </a:lstStyle>
          <a:p>
            <a:r>
              <a:rPr lang="fi-FI"/>
              <a:t>Jyväskylän normaalikoulu - opetusharjoittelu </a:t>
            </a:r>
          </a:p>
        </p:txBody>
      </p:sp>
      <p:sp>
        <p:nvSpPr>
          <p:cNvPr id="11"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02060"/>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220694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2F6B"/>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7" name="Freeform 6"/>
          <p:cNvSpPr>
            <a:spLocks noChangeAspect="1"/>
          </p:cNvSpPr>
          <p:nvPr userDrawn="1"/>
        </p:nvSpPr>
        <p:spPr bwMode="auto">
          <a:xfrm>
            <a:off x="0" y="1417638"/>
            <a:ext cx="12192000" cy="143026"/>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012F6B"/>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Slide Number Placeholder 2"/>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137912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43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3152" y="446088"/>
            <a:ext cx="3547533" cy="1618396"/>
          </a:xfrm>
          <a:solidFill>
            <a:srgbClr val="012F6B"/>
          </a:solidFill>
          <a:ln>
            <a:solidFill>
              <a:srgbClr val="012F6B"/>
            </a:solidFill>
          </a:ln>
        </p:spPr>
        <p:txBody>
          <a:bodyPr anchor="b"/>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4855636" y="446092"/>
            <a:ext cx="6252633" cy="5414963"/>
          </a:xfrm>
        </p:spPr>
        <p:txBody>
          <a:bodyPr>
            <a:normAutofit/>
          </a:bodyPr>
          <a:lstStyle>
            <a:lvl1pPr marL="342891" indent="-342891">
              <a:buClr>
                <a:srgbClr val="002060"/>
              </a:buClr>
              <a:buFont typeface="Wingdings 2" panose="05020102010507070707" pitchFamily="18" charset="2"/>
              <a:buChar char="¿"/>
              <a:defRPr>
                <a:solidFill>
                  <a:srgbClr val="012F6B"/>
                </a:solidFill>
              </a:defRPr>
            </a:lvl1pPr>
            <a:lvl2pPr marL="742932" indent="-285744">
              <a:buClr>
                <a:srgbClr val="002060"/>
              </a:buClr>
              <a:buFont typeface="Wingdings 2" panose="05020102010507070707" pitchFamily="18" charset="2"/>
              <a:buChar char="¿"/>
              <a:defRPr>
                <a:solidFill>
                  <a:srgbClr val="012F6B"/>
                </a:solidFill>
              </a:defRPr>
            </a:lvl2pPr>
            <a:lvl3pPr marL="1142971" indent="-228594">
              <a:buClr>
                <a:srgbClr val="002060"/>
              </a:buClr>
              <a:buFont typeface="Wingdings 2" panose="05020102010507070707" pitchFamily="18" charset="2"/>
              <a:buChar char="¿"/>
              <a:defRPr>
                <a:solidFill>
                  <a:srgbClr val="012F6B"/>
                </a:solidFill>
              </a:defRPr>
            </a:lvl3pPr>
            <a:lvl4pPr marL="1600160" indent="-228594">
              <a:buClr>
                <a:srgbClr val="002060"/>
              </a:buClr>
              <a:buFont typeface="Wingdings 2" panose="05020102010507070707" pitchFamily="18" charset="2"/>
              <a:buChar char="¿"/>
              <a:defRPr>
                <a:solidFill>
                  <a:srgbClr val="012F6B"/>
                </a:solidFill>
              </a:defRPr>
            </a:lvl4pPr>
            <a:lvl5pPr marL="2057349" indent="-228594">
              <a:buClr>
                <a:srgbClr val="002060"/>
              </a:buClr>
              <a:buFont typeface="Wingdings 2" panose="05020102010507070707" pitchFamily="18" charset="2"/>
              <a:buChar char="¿"/>
              <a:defRPr>
                <a:solidFill>
                  <a:srgbClr val="012F6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2" y="2260742"/>
            <a:ext cx="3547533" cy="3600311"/>
          </a:xfrm>
        </p:spPr>
        <p:txBody>
          <a:bodyPr/>
          <a:lstStyle>
            <a:lvl1pPr marL="0" indent="0">
              <a:buNone/>
              <a:defRPr sz="1400">
                <a:solidFill>
                  <a:srgbClr val="012F6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2"/>
          </p:nvPr>
        </p:nvSpPr>
        <p:spPr/>
        <p:txBody>
          <a:bodyPr/>
          <a:lstStyle/>
          <a:p>
            <a:fld id="{DC84714D-AC5B-4733-9E82-38C99528744D}" type="slidenum">
              <a:rPr lang="fi-FI" smtClean="0"/>
              <a:pPr/>
              <a:t>‹#›</a:t>
            </a:fld>
            <a:endParaRPr lang="fi-FI"/>
          </a:p>
        </p:txBody>
      </p:sp>
    </p:spTree>
    <p:extLst>
      <p:ext uri="{BB962C8B-B14F-4D97-AF65-F5344CB8AC3E}">
        <p14:creationId xmlns:p14="http://schemas.microsoft.com/office/powerpoint/2010/main" val="128778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30" y="727526"/>
            <a:ext cx="4852988" cy="1617163"/>
          </a:xfrm>
        </p:spPr>
        <p:txBody>
          <a:bodyPr anchor="b">
            <a:normAutofit/>
          </a:bodyPr>
          <a:lstStyle>
            <a:lvl1pPr algn="l">
              <a:defRPr sz="2400" b="0">
                <a:solidFill>
                  <a:srgbClr val="012F6B"/>
                </a:solidFill>
              </a:defRPr>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rgbClr val="012F6B"/>
            </a:solidFill>
            <a:round/>
            <a:headEnd/>
            <a:tailEnd/>
          </a:ln>
          <a:effectLst/>
        </p:spPr>
        <p:txBody>
          <a:bodyPr wrap="square" numCol="1" anchor="t" anchorCtr="0" compatLnSpc="1">
            <a:prstTxWarp prst="textNoShape">
              <a:avLst/>
            </a:prstTxWarp>
            <a:normAutofit/>
          </a:bodyPr>
          <a:lstStyle>
            <a:lvl1pPr algn="ctr">
              <a:buFontTx/>
              <a:buNone/>
              <a:defRPr lang="en-US" dirty="0">
                <a:solidFill>
                  <a:srgbClr val="012F6B"/>
                </a:solidFill>
              </a:defRPr>
            </a:lvl1pPr>
          </a:lstStyle>
          <a:p>
            <a:endParaRPr lang="en-US"/>
          </a:p>
          <a:p>
            <a:endParaRPr lang="en-US"/>
          </a:p>
          <a:p>
            <a:endParaRPr lang="en-US"/>
          </a:p>
          <a:p>
            <a:endParaRPr lang="en-US"/>
          </a:p>
          <a:p>
            <a:endParaRPr lang="en-US"/>
          </a:p>
          <a:p>
            <a:endParaRPr lang="en-US"/>
          </a:p>
          <a:p>
            <a:endParaRPr lang="en-US"/>
          </a:p>
          <a:p>
            <a:r>
              <a:rPr lang="en-US"/>
              <a:t>Click icon to add picture</a:t>
            </a:r>
          </a:p>
        </p:txBody>
      </p:sp>
      <p:sp>
        <p:nvSpPr>
          <p:cNvPr id="4" name="Text Placeholder 3"/>
          <p:cNvSpPr>
            <a:spLocks noGrp="1"/>
          </p:cNvSpPr>
          <p:nvPr>
            <p:ph type="body" sz="half" idx="2"/>
          </p:nvPr>
        </p:nvSpPr>
        <p:spPr>
          <a:xfrm>
            <a:off x="814730" y="2344684"/>
            <a:ext cx="4852988" cy="3516365"/>
          </a:xfrm>
        </p:spPr>
        <p:txBody>
          <a:bodyPr anchor="t">
            <a:normAutofit/>
          </a:bodyPr>
          <a:lstStyle>
            <a:lvl1pPr marL="0" indent="0">
              <a:buNone/>
              <a:defRPr sz="1200">
                <a:solidFill>
                  <a:srgbClr val="012F6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6" name="Footer Placeholder 5"/>
          <p:cNvSpPr>
            <a:spLocks noGrp="1"/>
          </p:cNvSpPr>
          <p:nvPr>
            <p:ph type="ftr" sz="quarter" idx="11"/>
          </p:nvPr>
        </p:nvSpPr>
        <p:spPr>
          <a:xfrm>
            <a:off x="451262" y="6041366"/>
            <a:ext cx="3434548" cy="365125"/>
          </a:xfrm>
        </p:spPr>
        <p:txBody>
          <a:bodyPr/>
          <a:lstStyle>
            <a:lvl1pPr>
              <a:defRPr>
                <a:solidFill>
                  <a:srgbClr val="002060"/>
                </a:solidFill>
              </a:defRPr>
            </a:lvl1pPr>
          </a:lstStyle>
          <a:p>
            <a:r>
              <a:rPr lang="fi-FI"/>
              <a:t>Jyväskylän normaalikoulu - opetusharjoittelu </a:t>
            </a:r>
          </a:p>
        </p:txBody>
      </p:sp>
    </p:spTree>
    <p:extLst>
      <p:ext uri="{BB962C8B-B14F-4D97-AF65-F5344CB8AC3E}">
        <p14:creationId xmlns:p14="http://schemas.microsoft.com/office/powerpoint/2010/main" val="53139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2"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4"/>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5" y="6041366"/>
            <a:ext cx="8644320" cy="365125"/>
          </a:xfrm>
          <a:prstGeom prst="rect">
            <a:avLst/>
          </a:prstGeom>
        </p:spPr>
        <p:txBody>
          <a:bodyPr vert="horz" lIns="91440" tIns="45720" rIns="91440" bIns="45720" rtlCol="0" anchor="b"/>
          <a:lstStyle>
            <a:lvl1pPr algn="l">
              <a:defRPr sz="900">
                <a:solidFill>
                  <a:srgbClr val="012F6B"/>
                </a:solidFill>
              </a:defRPr>
            </a:lvl1pPr>
          </a:lstStyle>
          <a:p>
            <a:r>
              <a:rPr lang="fi-FI"/>
              <a:t>Jyväskylän normaalikoulu - opetusharjoittelu </a:t>
            </a:r>
          </a:p>
        </p:txBody>
      </p:sp>
      <p:sp>
        <p:nvSpPr>
          <p:cNvPr id="8" name="Slide Number Placeholder 7"/>
          <p:cNvSpPr>
            <a:spLocks noGrp="1"/>
          </p:cNvSpPr>
          <p:nvPr>
            <p:ph type="sldNum" sz="quarter" idx="4"/>
          </p:nvPr>
        </p:nvSpPr>
        <p:spPr>
          <a:xfrm>
            <a:off x="9185564" y="6041365"/>
            <a:ext cx="2196437" cy="365125"/>
          </a:xfrm>
          <a:prstGeom prst="rect">
            <a:avLst/>
          </a:prstGeom>
        </p:spPr>
        <p:txBody>
          <a:bodyPr vert="horz" lIns="91440" tIns="45720" rIns="91440" bIns="45720" rtlCol="0" anchor="b"/>
          <a:lstStyle>
            <a:lvl1pPr algn="r">
              <a:defRPr sz="1000">
                <a:solidFill>
                  <a:srgbClr val="012F6B"/>
                </a:solidFill>
              </a:defRPr>
            </a:lvl1pPr>
          </a:lstStyle>
          <a:p>
            <a:fld id="{FCAC3430-D482-4119-8198-8CC0A86E2A86}" type="slidenum">
              <a:rPr lang="fi-FI" smtClean="0"/>
              <a:pPr/>
              <a:t>‹#›</a:t>
            </a:fld>
            <a:endParaRPr lang="fi-FI"/>
          </a:p>
        </p:txBody>
      </p:sp>
    </p:spTree>
    <p:extLst>
      <p:ext uri="{BB962C8B-B14F-4D97-AF65-F5344CB8AC3E}">
        <p14:creationId xmlns:p14="http://schemas.microsoft.com/office/powerpoint/2010/main" val="32673405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457189" rtl="0" eaLnBrk="1" latinLnBrk="0" hangingPunct="1">
        <a:spcBef>
          <a:spcPct val="0"/>
        </a:spcBef>
        <a:buNone/>
        <a:defRPr sz="4000" b="1" kern="1200">
          <a:solidFill>
            <a:srgbClr val="012F6B"/>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189" rtl="0" eaLnBrk="1" latinLnBrk="0" hangingPunct="1">
        <a:spcBef>
          <a:spcPct val="20000"/>
        </a:spcBef>
        <a:spcAft>
          <a:spcPts val="600"/>
        </a:spcAft>
        <a:buClr>
          <a:srgbClr val="002060"/>
        </a:buClr>
        <a:buFont typeface="Wingdings 2" panose="05020102010507070707" pitchFamily="18" charset="2"/>
        <a:buChar char="¿"/>
        <a:defRPr sz="1800" kern="1200">
          <a:solidFill>
            <a:srgbClr val="012F6B"/>
          </a:solidFill>
          <a:latin typeface="+mn-lt"/>
          <a:ea typeface="+mn-ea"/>
          <a:cs typeface="+mn-cs"/>
        </a:defRPr>
      </a:lvl1pPr>
      <a:lvl2pPr marL="742938" indent="-285750" algn="l" defTabSz="457189" rtl="0" eaLnBrk="1" latinLnBrk="0" hangingPunct="1">
        <a:spcBef>
          <a:spcPct val="20000"/>
        </a:spcBef>
        <a:spcAft>
          <a:spcPts val="600"/>
        </a:spcAft>
        <a:buClr>
          <a:srgbClr val="002060"/>
        </a:buClr>
        <a:buFont typeface="Wingdings 2" panose="05020102010507070707" pitchFamily="18" charset="2"/>
        <a:buChar char="¿"/>
        <a:defRPr sz="1600" kern="1200">
          <a:solidFill>
            <a:srgbClr val="012F6B"/>
          </a:solidFill>
          <a:latin typeface="+mn-lt"/>
          <a:ea typeface="+mn-ea"/>
          <a:cs typeface="+mn-cs"/>
        </a:defRPr>
      </a:lvl2pPr>
      <a:lvl3pPr marL="1200127" indent="-285750" algn="l" defTabSz="457189" rtl="0" eaLnBrk="1" latinLnBrk="0" hangingPunct="1">
        <a:spcBef>
          <a:spcPct val="20000"/>
        </a:spcBef>
        <a:spcAft>
          <a:spcPts val="600"/>
        </a:spcAft>
        <a:buClr>
          <a:srgbClr val="002060"/>
        </a:buClr>
        <a:buFont typeface="Wingdings 2" panose="05020102010507070707" pitchFamily="18" charset="2"/>
        <a:buChar char="¿"/>
        <a:defRPr sz="1400" kern="1200">
          <a:solidFill>
            <a:srgbClr val="012F6B"/>
          </a:solidFill>
          <a:latin typeface="+mn-lt"/>
          <a:ea typeface="+mn-ea"/>
          <a:cs typeface="+mn-cs"/>
        </a:defRPr>
      </a:lvl3pPr>
      <a:lvl4pPr marL="1543016" indent="-171450" algn="l" defTabSz="457189" rtl="0" eaLnBrk="1" latinLnBrk="0" hangingPunct="1">
        <a:spcBef>
          <a:spcPct val="20000"/>
        </a:spcBef>
        <a:spcAft>
          <a:spcPts val="600"/>
        </a:spcAft>
        <a:buClr>
          <a:srgbClr val="002060"/>
        </a:buClr>
        <a:buFont typeface="Wingdings 2" panose="05020102010507070707" pitchFamily="18" charset="2"/>
        <a:buChar char="¿"/>
        <a:defRPr sz="1200" kern="1200">
          <a:solidFill>
            <a:srgbClr val="012F6B"/>
          </a:solidFill>
          <a:latin typeface="+mn-lt"/>
          <a:ea typeface="+mn-ea"/>
          <a:cs typeface="+mn-cs"/>
        </a:defRPr>
      </a:lvl4pPr>
      <a:lvl5pPr marL="2000205" indent="-171450" algn="l" defTabSz="457189" rtl="0" eaLnBrk="1" latinLnBrk="0" hangingPunct="1">
        <a:spcBef>
          <a:spcPct val="20000"/>
        </a:spcBef>
        <a:spcAft>
          <a:spcPts val="600"/>
        </a:spcAft>
        <a:buClr>
          <a:srgbClr val="002060"/>
        </a:buClr>
        <a:buFont typeface="Wingdings 2" panose="05020102010507070707" pitchFamily="18" charset="2"/>
        <a:buChar char="¿"/>
        <a:defRPr sz="1200" kern="1200">
          <a:solidFill>
            <a:srgbClr val="012F6B"/>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9/23/2025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i-FI"/>
              <a:t>Jyväskylän normaalikoulu - opetusharjoittelu </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CAC3430-D482-4119-8198-8CC0A86E2A86}" type="slidenum">
              <a:rPr lang="fi-FI" smtClean="0"/>
              <a:pPr/>
              <a:t>‹#›</a:t>
            </a:fld>
            <a:endParaRPr lang="fi-FI"/>
          </a:p>
        </p:txBody>
      </p:sp>
    </p:spTree>
    <p:extLst>
      <p:ext uri="{BB962C8B-B14F-4D97-AF65-F5344CB8AC3E}">
        <p14:creationId xmlns:p14="http://schemas.microsoft.com/office/powerpoint/2010/main" val="114967136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hf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KTL-pohja 2015.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41" name="Rectangle 11"/>
          <p:cNvSpPr>
            <a:spLocks noGrp="1" noChangeArrowheads="1"/>
          </p:cNvSpPr>
          <p:nvPr>
            <p:ph type="title"/>
          </p:nvPr>
        </p:nvSpPr>
        <p:spPr bwMode="auto">
          <a:xfrm>
            <a:off x="623393" y="476673"/>
            <a:ext cx="10849207" cy="6388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Oman </a:t>
            </a:r>
            <a:r>
              <a:rPr lang="en-US" dirty="0" err="1"/>
              <a:t>esityksesi</a:t>
            </a:r>
            <a:r>
              <a:rPr lang="en-US" dirty="0"/>
              <a:t> </a:t>
            </a:r>
            <a:r>
              <a:rPr lang="en-US" dirty="0" err="1"/>
              <a:t>otsikko</a:t>
            </a:r>
            <a:endParaRPr lang="en-US" dirty="0"/>
          </a:p>
        </p:txBody>
      </p:sp>
      <p:sp>
        <p:nvSpPr>
          <p:cNvPr id="1042" name="Rectangle 16"/>
          <p:cNvSpPr>
            <a:spLocks noGrp="1" noChangeArrowheads="1"/>
          </p:cNvSpPr>
          <p:nvPr>
            <p:ph type="body" idx="1"/>
          </p:nvPr>
        </p:nvSpPr>
        <p:spPr bwMode="auto">
          <a:xfrm>
            <a:off x="623392" y="1268761"/>
            <a:ext cx="10849205" cy="416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0"/>
            <a:endParaRPr lang="en-US" dirty="0"/>
          </a:p>
        </p:txBody>
      </p:sp>
      <p:sp>
        <p:nvSpPr>
          <p:cNvPr id="3" name="Rectangle 2"/>
          <p:cNvSpPr/>
          <p:nvPr userDrawn="1"/>
        </p:nvSpPr>
        <p:spPr>
          <a:xfrm rot="16200000">
            <a:off x="9498998" y="3604702"/>
            <a:ext cx="4782649" cy="338554"/>
          </a:xfrm>
          <a:prstGeom prst="rect">
            <a:avLst/>
          </a:prstGeom>
        </p:spPr>
        <p:txBody>
          <a:bodyPr wrap="square">
            <a:spAutoFit/>
          </a:bodyPr>
          <a:lstStyle/>
          <a:p>
            <a:r>
              <a:rPr lang="fi-FI" sz="1600" dirty="0">
                <a:solidFill>
                  <a:srgbClr val="8D8E8C"/>
                </a:solidFill>
              </a:rPr>
              <a:t>Opettajankoulutuslaitos</a:t>
            </a:r>
            <a:endParaRPr lang="en-US" sz="1600" dirty="0">
              <a:solidFill>
                <a:srgbClr val="8D8E8C"/>
              </a:solidFill>
            </a:endParaRPr>
          </a:p>
        </p:txBody>
      </p:sp>
    </p:spTree>
    <p:extLst>
      <p:ext uri="{BB962C8B-B14F-4D97-AF65-F5344CB8AC3E}">
        <p14:creationId xmlns:p14="http://schemas.microsoft.com/office/powerpoint/2010/main" val="22011276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hf hdr="0" dt="0"/>
  <p:txStyles>
    <p:titleStyle>
      <a:lvl1pPr algn="l" rtl="0" eaLnBrk="1" fontAlgn="base" hangingPunct="1">
        <a:spcBef>
          <a:spcPct val="0"/>
        </a:spcBef>
        <a:spcAft>
          <a:spcPct val="0"/>
        </a:spcAft>
        <a:defRPr sz="2400" i="1">
          <a:solidFill>
            <a:srgbClr val="FF6600"/>
          </a:solidFill>
          <a:latin typeface="+mj-lt"/>
          <a:ea typeface="+mj-ea"/>
          <a:cs typeface="+mj-cs"/>
        </a:defRPr>
      </a:lvl1pPr>
      <a:lvl2pPr algn="ctr" rtl="0" eaLnBrk="1" fontAlgn="base" hangingPunct="1">
        <a:spcBef>
          <a:spcPct val="0"/>
        </a:spcBef>
        <a:spcAft>
          <a:spcPct val="0"/>
        </a:spcAft>
        <a:defRPr sz="4000">
          <a:solidFill>
            <a:schemeClr val="tx1"/>
          </a:solidFill>
          <a:latin typeface="Helvetica" pitchFamily="34" charset="0"/>
          <a:cs typeface="Arial" charset="0"/>
        </a:defRPr>
      </a:lvl2pPr>
      <a:lvl3pPr algn="ctr" rtl="0" eaLnBrk="1" fontAlgn="base" hangingPunct="1">
        <a:spcBef>
          <a:spcPct val="0"/>
        </a:spcBef>
        <a:spcAft>
          <a:spcPct val="0"/>
        </a:spcAft>
        <a:defRPr sz="4000">
          <a:solidFill>
            <a:schemeClr val="tx1"/>
          </a:solidFill>
          <a:latin typeface="Helvetica" pitchFamily="34" charset="0"/>
          <a:cs typeface="Arial" charset="0"/>
        </a:defRPr>
      </a:lvl3pPr>
      <a:lvl4pPr algn="ctr" rtl="0" eaLnBrk="1" fontAlgn="base" hangingPunct="1">
        <a:spcBef>
          <a:spcPct val="0"/>
        </a:spcBef>
        <a:spcAft>
          <a:spcPct val="0"/>
        </a:spcAft>
        <a:defRPr sz="4000">
          <a:solidFill>
            <a:schemeClr val="tx1"/>
          </a:solidFill>
          <a:latin typeface="Helvetica" pitchFamily="34" charset="0"/>
          <a:cs typeface="Arial" charset="0"/>
        </a:defRPr>
      </a:lvl4pPr>
      <a:lvl5pPr algn="ctr" rtl="0" eaLnBrk="1" fontAlgn="base" hangingPunct="1">
        <a:spcBef>
          <a:spcPct val="0"/>
        </a:spcBef>
        <a:spcAft>
          <a:spcPct val="0"/>
        </a:spcAft>
        <a:defRPr sz="4000">
          <a:solidFill>
            <a:schemeClr val="tx1"/>
          </a:solidFill>
          <a:latin typeface="Helvetica" pitchFamily="34" charset="0"/>
          <a:cs typeface="Arial" charset="0"/>
        </a:defRPr>
      </a:lvl5pPr>
      <a:lvl6pPr marL="457200" algn="ctr" rtl="0" eaLnBrk="1" fontAlgn="base" hangingPunct="1">
        <a:spcBef>
          <a:spcPct val="0"/>
        </a:spcBef>
        <a:spcAft>
          <a:spcPct val="0"/>
        </a:spcAft>
        <a:defRPr sz="4000">
          <a:solidFill>
            <a:schemeClr val="tx1"/>
          </a:solidFill>
          <a:latin typeface="Helvetica" pitchFamily="34" charset="0"/>
          <a:cs typeface="Arial" charset="0"/>
        </a:defRPr>
      </a:lvl6pPr>
      <a:lvl7pPr marL="914400" algn="ctr" rtl="0" eaLnBrk="1" fontAlgn="base" hangingPunct="1">
        <a:spcBef>
          <a:spcPct val="0"/>
        </a:spcBef>
        <a:spcAft>
          <a:spcPct val="0"/>
        </a:spcAft>
        <a:defRPr sz="4000">
          <a:solidFill>
            <a:schemeClr val="tx1"/>
          </a:solidFill>
          <a:latin typeface="Helvetica" pitchFamily="34" charset="0"/>
          <a:cs typeface="Arial" charset="0"/>
        </a:defRPr>
      </a:lvl7pPr>
      <a:lvl8pPr marL="1371600" algn="ctr" rtl="0" eaLnBrk="1" fontAlgn="base" hangingPunct="1">
        <a:spcBef>
          <a:spcPct val="0"/>
        </a:spcBef>
        <a:spcAft>
          <a:spcPct val="0"/>
        </a:spcAft>
        <a:defRPr sz="4000">
          <a:solidFill>
            <a:schemeClr val="tx1"/>
          </a:solidFill>
          <a:latin typeface="Helvetica" pitchFamily="34" charset="0"/>
          <a:cs typeface="Arial" charset="0"/>
        </a:defRPr>
      </a:lvl8pPr>
      <a:lvl9pPr marL="1828800" algn="ctr" rtl="0" eaLnBrk="1" fontAlgn="base" hangingPunct="1">
        <a:spcBef>
          <a:spcPct val="0"/>
        </a:spcBef>
        <a:spcAft>
          <a:spcPct val="0"/>
        </a:spcAft>
        <a:defRPr sz="4000">
          <a:solidFill>
            <a:schemeClr val="tx1"/>
          </a:solidFill>
          <a:latin typeface="Helvetica" pitchFamily="34" charset="0"/>
          <a:cs typeface="Arial" charset="0"/>
        </a:defRPr>
      </a:lvl9pPr>
    </p:titleStyle>
    <p:bodyStyle>
      <a:lvl1pPr marL="342900" indent="-342900" algn="l" rtl="0" eaLnBrk="1" fontAlgn="base" hangingPunct="1">
        <a:spcBef>
          <a:spcPct val="20000"/>
        </a:spcBef>
        <a:spcAft>
          <a:spcPct val="0"/>
        </a:spcAft>
        <a:buClr>
          <a:srgbClr val="FF6600"/>
        </a:buClr>
        <a:buSzPct val="85000"/>
        <a:buFont typeface="Wingdings" charset="2"/>
        <a:buChar char="²"/>
        <a:defRPr sz="2000">
          <a:solidFill>
            <a:schemeClr val="tx1"/>
          </a:solidFill>
          <a:latin typeface="+mn-lt"/>
          <a:ea typeface="+mn-ea"/>
          <a:cs typeface="+mn-cs"/>
        </a:defRPr>
      </a:lvl1pPr>
      <a:lvl2pPr marL="576000" indent="-216000" algn="l" rtl="0" eaLnBrk="1" fontAlgn="base" hangingPunct="1">
        <a:spcBef>
          <a:spcPct val="20000"/>
        </a:spcBef>
        <a:spcAft>
          <a:spcPct val="0"/>
        </a:spcAft>
        <a:buClr>
          <a:srgbClr val="FF6600"/>
        </a:buClr>
        <a:buFont typeface="Wingdings" charset="2"/>
        <a:buChar char="§"/>
        <a:defRPr sz="2000" i="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peda.net/jyu/okl/prope-ty%C3%B6skentely/po" TargetMode="External"/><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hyperlink" Target="https://www.norssi.jyu.fi/ohjattu-harjoittelu/luokanopettajaharjoittelu/palautteet"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peda.net/jyu/normaalikoulu/ops/suunnitelmat/j" TargetMode="External"/><Relationship Id="rId2" Type="http://schemas.openxmlformats.org/officeDocument/2006/relationships/hyperlink" Target="https://www.finlex.fi/fi/laki/ajantasa/1998/19980628"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1007/s11092-021-09373-9"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norssi.jyu.fi/"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hyperlink" Target="mailto:jasmin.m.kovanen@jyu.fi"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81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B. OBSERVOINTI NORSSILLA</a:t>
            </a:r>
          </a:p>
        </p:txBody>
      </p:sp>
      <p:sp>
        <p:nvSpPr>
          <p:cNvPr id="3" name="Content Placeholder 2"/>
          <p:cNvSpPr>
            <a:spLocks noGrp="1"/>
          </p:cNvSpPr>
          <p:nvPr>
            <p:ph idx="1"/>
          </p:nvPr>
        </p:nvSpPr>
        <p:spPr>
          <a:xfrm>
            <a:off x="267855" y="1935921"/>
            <a:ext cx="11591636" cy="3855279"/>
          </a:xfrm>
        </p:spPr>
        <p:txBody>
          <a:bodyPr vert="horz" lIns="91440" tIns="45720" rIns="91440" bIns="45720" rtlCol="0" anchor="t">
            <a:normAutofit/>
          </a:bodyPr>
          <a:lstStyle/>
          <a:p>
            <a:pPr marL="0" indent="0">
              <a:buNone/>
            </a:pPr>
            <a:r>
              <a:rPr lang="fi-FI"/>
              <a:t>TAVOITTEET:</a:t>
            </a:r>
          </a:p>
          <a:p>
            <a:r>
              <a:rPr lang="fi-FI"/>
              <a:t>Soveltaa taitoja havainnoimalla itsenäisesti luokkahuone-vuorovaikutusta kunkin periodin teeman mukaan</a:t>
            </a:r>
          </a:p>
          <a:p>
            <a:r>
              <a:rPr lang="fi-FI"/>
              <a:t>Laajentaa luokkahuone-vuorovaikutuksen tilannekohtaisiin tekijöihin liittyvää osaamista perehtymällä tutkimustietoon</a:t>
            </a:r>
          </a:p>
          <a:p>
            <a:r>
              <a:rPr lang="fi-FI"/>
              <a:t>Observoitavien oppituntien määrä: 4 x 45min/periodi </a:t>
            </a:r>
          </a:p>
          <a:p>
            <a:pPr marL="0" indent="0">
              <a:buNone/>
            </a:pPr>
            <a:r>
              <a:rPr lang="fi-FI"/>
              <a:t>    eli yhteensä 16 x 45min (8 x 45min/</a:t>
            </a:r>
            <a:r>
              <a:rPr lang="fi-FI" err="1"/>
              <a:t>sl</a:t>
            </a:r>
            <a:r>
              <a:rPr lang="fi-FI"/>
              <a:t>, 8 x 45min/kl)</a:t>
            </a:r>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2"/>
          </p:nvPr>
        </p:nvSpPr>
        <p:spPr/>
        <p:txBody>
          <a:bodyPr/>
          <a:lstStyle/>
          <a:p>
            <a:fld id="{DC84714D-AC5B-4733-9E82-38C99528744D}" type="slidenum">
              <a:rPr lang="fi-FI" smtClean="0"/>
              <a:pPr/>
              <a:t>10</a:t>
            </a:fld>
            <a:endParaRPr lang="fi-FI"/>
          </a:p>
        </p:txBody>
      </p:sp>
    </p:spTree>
    <p:extLst>
      <p:ext uri="{BB962C8B-B14F-4D97-AF65-F5344CB8AC3E}">
        <p14:creationId xmlns:p14="http://schemas.microsoft.com/office/powerpoint/2010/main" val="3187790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95" y="609600"/>
            <a:ext cx="10353761" cy="1034473"/>
          </a:xfrm>
        </p:spPr>
        <p:txBody>
          <a:bodyPr/>
          <a:lstStyle/>
          <a:p>
            <a:r>
              <a:rPr lang="fi-FI"/>
              <a:t>MUITA Observoitavia asioita</a:t>
            </a:r>
          </a:p>
        </p:txBody>
      </p:sp>
      <p:sp>
        <p:nvSpPr>
          <p:cNvPr id="2" name="Content Placeholder 1"/>
          <p:cNvSpPr>
            <a:spLocks noGrp="1"/>
          </p:cNvSpPr>
          <p:nvPr>
            <p:ph idx="1"/>
          </p:nvPr>
        </p:nvSpPr>
        <p:spPr>
          <a:xfrm>
            <a:off x="314036" y="1570182"/>
            <a:ext cx="11785600" cy="4858327"/>
          </a:xfrm>
        </p:spPr>
        <p:txBody>
          <a:bodyPr numCol="2">
            <a:noAutofit/>
          </a:bodyPr>
          <a:lstStyle/>
          <a:p>
            <a:r>
              <a:rPr lang="fi-FI" sz="1800"/>
              <a:t>Oppitunnin aloitus ja lopetus, siirtymätilanteet</a:t>
            </a:r>
          </a:p>
          <a:p>
            <a:r>
              <a:rPr lang="fi-FI" sz="1800"/>
              <a:t>Opetuksen organisointi</a:t>
            </a:r>
          </a:p>
          <a:p>
            <a:r>
              <a:rPr lang="fi-FI" sz="1800"/>
              <a:t>Luokan rutiinit</a:t>
            </a:r>
          </a:p>
          <a:p>
            <a:r>
              <a:rPr lang="fi-FI" sz="1800"/>
              <a:t>Erilaiset työskentelytavat</a:t>
            </a:r>
          </a:p>
          <a:p>
            <a:r>
              <a:rPr lang="fi-FI" sz="1800"/>
              <a:t>Opetuksen havainnollistaminen, </a:t>
            </a:r>
            <a:r>
              <a:rPr lang="fi-FI" sz="1800" err="1"/>
              <a:t>konkretia</a:t>
            </a:r>
            <a:r>
              <a:rPr lang="fi-FI" sz="1800"/>
              <a:t>, monikanavaisuus</a:t>
            </a:r>
          </a:p>
          <a:p>
            <a:r>
              <a:rPr lang="fi-FI" sz="1800"/>
              <a:t>Ohjeidenanto (suullinen ja kirjallinen/kuvallinen)</a:t>
            </a:r>
          </a:p>
          <a:p>
            <a:r>
              <a:rPr lang="fi-FI" sz="1800"/>
              <a:t>Oppilaiden osallisuus oppimiskokonaisuuden (suunnittelu, toteutus, arviointi) eri vaiheissa </a:t>
            </a:r>
          </a:p>
          <a:p>
            <a:r>
              <a:rPr lang="fi-FI" sz="1800"/>
              <a:t>Yhteistoiminnallisuus, vuorovaikutteisuus</a:t>
            </a:r>
          </a:p>
          <a:p>
            <a:r>
              <a:rPr lang="fi-FI" sz="1800"/>
              <a:t>Oppilaiden yksilöllinen huomioiminen, eriyttäminen</a:t>
            </a:r>
          </a:p>
          <a:p>
            <a:r>
              <a:rPr lang="fi-FI" sz="1800"/>
              <a:t>Työrauhan ylläpito, luokanhallinta</a:t>
            </a:r>
          </a:p>
          <a:p>
            <a:r>
              <a:rPr lang="fi-FI" sz="1800"/>
              <a:t>Oppilaiden motivointi (kiinnostuksen herättäminen ja ylläpito)</a:t>
            </a:r>
          </a:p>
          <a:p>
            <a:r>
              <a:rPr lang="fi-FI" sz="1800" err="1"/>
              <a:t>TVTn</a:t>
            </a:r>
            <a:r>
              <a:rPr lang="fi-FI" sz="1800"/>
              <a:t> pedagoginen hyödyntäminen</a:t>
            </a:r>
          </a:p>
          <a:p>
            <a:r>
              <a:rPr lang="fi-FI" sz="1800"/>
              <a:t>Luokan ilmapiiri</a:t>
            </a:r>
          </a:p>
          <a:p>
            <a:r>
              <a:rPr lang="fi-FI" sz="1800"/>
              <a:t>Kokonaisopetus, ilmiölähtöisyys</a:t>
            </a:r>
          </a:p>
          <a:p>
            <a:r>
              <a:rPr lang="fi-FI" sz="1800"/>
              <a:t>Oppilaiden vapaus tehdä valintoja ja päätöksiä</a:t>
            </a:r>
          </a:p>
          <a:p>
            <a:endParaRPr lang="fi-FI" sz="1000"/>
          </a:p>
        </p:txBody>
      </p:sp>
      <p:sp>
        <p:nvSpPr>
          <p:cNvPr id="4" name="Slide Number Placeholder 3"/>
          <p:cNvSpPr>
            <a:spLocks noGrp="1"/>
          </p:cNvSpPr>
          <p:nvPr>
            <p:ph type="sldNum" sz="quarter" idx="12"/>
          </p:nvPr>
        </p:nvSpPr>
        <p:spPr/>
        <p:txBody>
          <a:bodyPr/>
          <a:lstStyle/>
          <a:p>
            <a:fld id="{DC84714D-AC5B-4733-9E82-38C99528744D}" type="slidenum">
              <a:rPr lang="fi-FI" smtClean="0"/>
              <a:pPr/>
              <a:t>11</a:t>
            </a:fld>
            <a:endParaRPr lang="fi-FI"/>
          </a:p>
        </p:txBody>
      </p:sp>
    </p:spTree>
    <p:extLst>
      <p:ext uri="{BB962C8B-B14F-4D97-AF65-F5344CB8AC3E}">
        <p14:creationId xmlns:p14="http://schemas.microsoft.com/office/powerpoint/2010/main" val="1800320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a:t>C. Opettaminen </a:t>
            </a:r>
          </a:p>
        </p:txBody>
      </p:sp>
      <p:sp>
        <p:nvSpPr>
          <p:cNvPr id="2" name="Content Placeholder 1"/>
          <p:cNvSpPr>
            <a:spLocks noGrp="1"/>
          </p:cNvSpPr>
          <p:nvPr>
            <p:ph idx="1"/>
          </p:nvPr>
        </p:nvSpPr>
        <p:spPr>
          <a:xfrm>
            <a:off x="913795" y="1673525"/>
            <a:ext cx="10353762" cy="4117675"/>
          </a:xfrm>
        </p:spPr>
        <p:txBody>
          <a:bodyPr>
            <a:normAutofit fontScale="25000" lnSpcReduction="20000"/>
          </a:bodyPr>
          <a:lstStyle/>
          <a:p>
            <a:r>
              <a:rPr lang="fi-FI" sz="7400"/>
              <a:t>Omia opetustunteja </a:t>
            </a:r>
            <a:r>
              <a:rPr lang="fi-FI" sz="7400" u="sng"/>
              <a:t>8 x 75min  </a:t>
            </a:r>
            <a:r>
              <a:rPr lang="fi-FI" sz="7400"/>
              <a:t>(3 x 45min/</a:t>
            </a:r>
            <a:r>
              <a:rPr lang="fi-FI" sz="7400" err="1"/>
              <a:t>sl</a:t>
            </a:r>
            <a:r>
              <a:rPr lang="fi-FI" sz="7400"/>
              <a:t>, 5 x 45min/kl)</a:t>
            </a:r>
          </a:p>
          <a:p>
            <a:pPr marL="0" indent="0">
              <a:buNone/>
            </a:pPr>
            <a:r>
              <a:rPr lang="fi-FI" sz="7400"/>
              <a:t>	- Syksyllä: tunne- ja kaveritaidot, ryhmäytyminen (Valmista </a:t>
            </a:r>
          </a:p>
          <a:p>
            <a:pPr marL="0" indent="0">
              <a:buNone/>
            </a:pPr>
            <a:r>
              <a:rPr lang="fi-FI" sz="7400"/>
              <a:t>	  materiaalia: </a:t>
            </a:r>
            <a:r>
              <a:rPr lang="fi-FI" sz="7400" err="1"/>
              <a:t>LionsQuest</a:t>
            </a:r>
            <a:r>
              <a:rPr lang="fi-FI" sz="7400"/>
              <a:t>, Askeleittain, </a:t>
            </a:r>
            <a:r>
              <a:rPr lang="fi-FI" sz="7400" err="1"/>
              <a:t>KiVa</a:t>
            </a:r>
            <a:r>
              <a:rPr lang="fi-FI" sz="7400"/>
              <a:t>-materiaali, Mieli ry, MLL jne.)</a:t>
            </a:r>
          </a:p>
          <a:p>
            <a:pPr marL="0" indent="0">
              <a:buNone/>
            </a:pPr>
            <a:r>
              <a:rPr lang="fi-FI" sz="7400"/>
              <a:t>	- Keväällä: pidettävät tunnit ovat oppiaineiden tunteja</a:t>
            </a:r>
          </a:p>
          <a:p>
            <a:r>
              <a:rPr lang="fi-FI" sz="7400"/>
              <a:t>Opetustunnit yhteisopettajuutena vähintään 2-3 hengen ryhmissä, pistetyöskentely suotavaa</a:t>
            </a:r>
          </a:p>
          <a:p>
            <a:r>
              <a:rPr lang="fi-FI" sz="7400" u="sng"/>
              <a:t>Kevennetty tuntisuunnitelma </a:t>
            </a:r>
            <a:r>
              <a:rPr lang="fi-FI" sz="7400"/>
              <a:t>palautetaan luokanopettajalle suullisesti/kirjallisesti viimeistään edeltävänä koulupäivänä klo 14 mennessä. Tuntisuunnitelmat käydään suullisesti läpi. </a:t>
            </a:r>
          </a:p>
          <a:p>
            <a:r>
              <a:rPr lang="fi-FI" sz="7400"/>
              <a:t>Omaan opetukseen liittyen opiskelija tutustuu normaalikoulun opetussuunnitelmaan ja harjoitteluluokan opiskelusuunnitelmaan</a:t>
            </a:r>
            <a:endParaRPr lang="fi-FI" sz="4000"/>
          </a:p>
          <a:p>
            <a:pPr marL="457200" lvl="1" indent="0">
              <a:buNone/>
            </a:pPr>
            <a:endParaRPr lang="fi-FI" sz="7400"/>
          </a:p>
          <a:p>
            <a:pPr marL="457200" lvl="1" indent="0">
              <a:buNone/>
            </a:pPr>
            <a:endParaRPr lang="fi-FI" sz="7400"/>
          </a:p>
          <a:p>
            <a:pPr marL="0" indent="0">
              <a:buNone/>
            </a:pPr>
            <a:endParaRPr lang="fi-FI"/>
          </a:p>
        </p:txBody>
      </p:sp>
      <p:sp>
        <p:nvSpPr>
          <p:cNvPr id="3" name="Footer Placeholder 2"/>
          <p:cNvSpPr>
            <a:spLocks noGrp="1"/>
          </p:cNvSpPr>
          <p:nvPr>
            <p:ph type="ftr" sz="quarter" idx="11"/>
          </p:nvPr>
        </p:nvSpPr>
        <p:spPr>
          <a:xfrm>
            <a:off x="913795" y="5791200"/>
            <a:ext cx="6672865" cy="365125"/>
          </a:xfrm>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12</a:t>
            </a:fld>
            <a:endParaRPr lang="fi-FI"/>
          </a:p>
        </p:txBody>
      </p:sp>
    </p:spTree>
    <p:extLst>
      <p:ext uri="{BB962C8B-B14F-4D97-AF65-F5344CB8AC3E}">
        <p14:creationId xmlns:p14="http://schemas.microsoft.com/office/powerpoint/2010/main" val="173687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a:t>C. Opettaminen </a:t>
            </a:r>
          </a:p>
        </p:txBody>
      </p:sp>
      <p:sp>
        <p:nvSpPr>
          <p:cNvPr id="2" name="Content Placeholder 1"/>
          <p:cNvSpPr>
            <a:spLocks noGrp="1"/>
          </p:cNvSpPr>
          <p:nvPr>
            <p:ph idx="1"/>
          </p:nvPr>
        </p:nvSpPr>
        <p:spPr>
          <a:xfrm>
            <a:off x="818714" y="2179781"/>
            <a:ext cx="10554575" cy="3131127"/>
          </a:xfrm>
        </p:spPr>
        <p:txBody>
          <a:bodyPr>
            <a:normAutofit/>
          </a:bodyPr>
          <a:lstStyle/>
          <a:p>
            <a:pPr marL="0" indent="0">
              <a:buNone/>
            </a:pPr>
            <a:endParaRPr lang="fi-FI"/>
          </a:p>
          <a:p>
            <a:pPr marL="0" indent="0">
              <a:buNone/>
            </a:pPr>
            <a:r>
              <a:rPr lang="fi-FI"/>
              <a:t>Lisäksi:</a:t>
            </a:r>
          </a:p>
          <a:p>
            <a:r>
              <a:rPr lang="fi-FI"/>
              <a:t>1 ruokailuvalvonta  </a:t>
            </a:r>
          </a:p>
          <a:p>
            <a:r>
              <a:rPr lang="fi-FI"/>
              <a:t>1 välituntivalvonta</a:t>
            </a:r>
          </a:p>
        </p:txBody>
      </p:sp>
      <p:sp>
        <p:nvSpPr>
          <p:cNvPr id="3" name="Footer Placeholder 2"/>
          <p:cNvSpPr>
            <a:spLocks noGrp="1"/>
          </p:cNvSpPr>
          <p:nvPr>
            <p:ph type="ftr" sz="quarter" idx="11"/>
          </p:nvPr>
        </p:nvSpPr>
        <p:spPr>
          <a:xfrm>
            <a:off x="818714" y="6243782"/>
            <a:ext cx="6672865" cy="365125"/>
          </a:xfrm>
        </p:spPr>
        <p:txBody>
          <a:bodyPr/>
          <a:lstStyle/>
          <a:p>
            <a:r>
              <a:rPr lang="fi-FI" sz="1200"/>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13</a:t>
            </a:fld>
            <a:endParaRPr lang="fi-FI"/>
          </a:p>
        </p:txBody>
      </p:sp>
    </p:spTree>
    <p:extLst>
      <p:ext uri="{BB962C8B-B14F-4D97-AF65-F5344CB8AC3E}">
        <p14:creationId xmlns:p14="http://schemas.microsoft.com/office/powerpoint/2010/main" val="178375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a:t>D. Ohjauskeskustelut</a:t>
            </a:r>
          </a:p>
        </p:txBody>
      </p:sp>
      <p:sp>
        <p:nvSpPr>
          <p:cNvPr id="2" name="Content Placeholder 1"/>
          <p:cNvSpPr>
            <a:spLocks noGrp="1"/>
          </p:cNvSpPr>
          <p:nvPr>
            <p:ph idx="1"/>
          </p:nvPr>
        </p:nvSpPr>
        <p:spPr>
          <a:xfrm>
            <a:off x="913795" y="1816274"/>
            <a:ext cx="10353762" cy="3974926"/>
          </a:xfrm>
        </p:spPr>
        <p:txBody>
          <a:bodyPr/>
          <a:lstStyle/>
          <a:p>
            <a:pPr marL="0" indent="0">
              <a:buNone/>
            </a:pPr>
            <a:r>
              <a:rPr lang="fi-FI" sz="2800"/>
              <a:t>Norssin ryhmäohjaus harjoitteluluokassa luokanlehtorin ja muiden samassa luokassa opetusharjoittelussa olevien opiskelijoiden kanssa </a:t>
            </a:r>
            <a:r>
              <a:rPr lang="fi-FI" sz="2800" b="1" u="sng"/>
              <a:t>kunkin periodin (1-4) lopussa </a:t>
            </a:r>
            <a:r>
              <a:rPr lang="fi-FI" sz="2800"/>
              <a:t>periodin teemoista ja niihin liittyvistä opiskelijoiden tekemistä havainnoista. Harjoittelijat tuovat itse aktiivisesti esille merkityksellisinä pitämiään havaintoja / kokemuksia / ilmiöitä.</a:t>
            </a:r>
          </a:p>
          <a:p>
            <a:pPr marL="0" indent="0">
              <a:buNone/>
            </a:pPr>
            <a:endParaRPr lang="fi-FI"/>
          </a:p>
          <a:p>
            <a:endParaRPr lang="fi-FI"/>
          </a:p>
          <a:p>
            <a:endParaRPr lang="fi-FI"/>
          </a:p>
          <a:p>
            <a:endParaRPr lang="fi-FI"/>
          </a:p>
          <a:p>
            <a:endParaRPr lang="fi-FI"/>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14</a:t>
            </a:fld>
            <a:endParaRPr lang="fi-FI"/>
          </a:p>
        </p:txBody>
      </p:sp>
    </p:spTree>
    <p:extLst>
      <p:ext uri="{BB962C8B-B14F-4D97-AF65-F5344CB8AC3E}">
        <p14:creationId xmlns:p14="http://schemas.microsoft.com/office/powerpoint/2010/main" val="229300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198255"/>
          </a:xfrm>
        </p:spPr>
        <p:txBody>
          <a:bodyPr/>
          <a:lstStyle/>
          <a:p>
            <a:r>
              <a:rPr lang="fi-FI"/>
              <a:t>PROPE</a:t>
            </a:r>
          </a:p>
        </p:txBody>
      </p:sp>
      <p:pic>
        <p:nvPicPr>
          <p:cNvPr id="7" name="Picture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953071" y="736847"/>
            <a:ext cx="6861125" cy="5146428"/>
          </a:xfrm>
        </p:spPr>
      </p:pic>
      <p:sp>
        <p:nvSpPr>
          <p:cNvPr id="4" name="Text Placeholder 3"/>
          <p:cNvSpPr>
            <a:spLocks noGrp="1"/>
          </p:cNvSpPr>
          <p:nvPr>
            <p:ph type="body" sz="half" idx="2"/>
          </p:nvPr>
        </p:nvSpPr>
        <p:spPr/>
        <p:txBody>
          <a:bodyPr>
            <a:normAutofit/>
          </a:bodyPr>
          <a:lstStyle/>
          <a:p>
            <a:r>
              <a:rPr lang="fi-FI"/>
              <a:t>Lue ohjeet: </a:t>
            </a:r>
            <a:r>
              <a:rPr lang="fi-FI">
                <a:hlinkClick r:id="rId3"/>
              </a:rPr>
              <a:t>https://peda.net/jyu/okl/prope-ty%C3%B6skentely/po</a:t>
            </a:r>
            <a:endParaRPr lang="fi-FI"/>
          </a:p>
          <a:p>
            <a:r>
              <a:rPr lang="fi-FI"/>
              <a:t>PROPE lähetetään </a:t>
            </a:r>
            <a:r>
              <a:rPr lang="fi-FI" err="1"/>
              <a:t>OKLn</a:t>
            </a:r>
            <a:r>
              <a:rPr lang="fi-FI"/>
              <a:t> kotiryhmäohjaajalle ja se käsitellään kotiryhmissä ohjaajan valitsemalla tavalla.</a:t>
            </a:r>
          </a:p>
          <a:p>
            <a:endParaRPr lang="fi-FI"/>
          </a:p>
          <a:p>
            <a:endParaRPr lang="fi-FI"/>
          </a:p>
          <a:p>
            <a:endParaRPr lang="fi-FI"/>
          </a:p>
          <a:p>
            <a:endParaRPr lang="fi-FI"/>
          </a:p>
          <a:p>
            <a:endParaRPr lang="fi-FI"/>
          </a:p>
          <a:p>
            <a:endParaRPr lang="fi-FI"/>
          </a:p>
          <a:p>
            <a:endParaRPr lang="fi-FI"/>
          </a:p>
        </p:txBody>
      </p:sp>
      <p:sp>
        <p:nvSpPr>
          <p:cNvPr id="5" name="Footer Placeholder 4"/>
          <p:cNvSpPr>
            <a:spLocks noGrp="1"/>
          </p:cNvSpPr>
          <p:nvPr>
            <p:ph type="ftr" sz="quarter" idx="11"/>
          </p:nvPr>
        </p:nvSpPr>
        <p:spPr/>
        <p:txBody>
          <a:bodyPr/>
          <a:lstStyle/>
          <a:p>
            <a:r>
              <a:rPr lang="fi-FI"/>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15</a:t>
            </a:fld>
            <a:endParaRPr lang="fi-FI"/>
          </a:p>
        </p:txBody>
      </p:sp>
    </p:spTree>
    <p:extLst>
      <p:ext uri="{BB962C8B-B14F-4D97-AF65-F5344CB8AC3E}">
        <p14:creationId xmlns:p14="http://schemas.microsoft.com/office/powerpoint/2010/main" val="57525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Harjoittelun lopussa</a:t>
            </a:r>
          </a:p>
        </p:txBody>
      </p:sp>
      <p:sp>
        <p:nvSpPr>
          <p:cNvPr id="3" name="Content Placeholder 2"/>
          <p:cNvSpPr>
            <a:spLocks noGrp="1"/>
          </p:cNvSpPr>
          <p:nvPr>
            <p:ph idx="1"/>
          </p:nvPr>
        </p:nvSpPr>
        <p:spPr>
          <a:xfrm>
            <a:off x="818714" y="1716066"/>
            <a:ext cx="10554575" cy="4167209"/>
          </a:xfrm>
        </p:spPr>
        <p:txBody>
          <a:bodyPr>
            <a:normAutofit fontScale="70000" lnSpcReduction="20000"/>
          </a:bodyPr>
          <a:lstStyle/>
          <a:p>
            <a:pPr marL="0" indent="0">
              <a:buNone/>
            </a:pPr>
            <a:endParaRPr lang="fi-FI" dirty="0"/>
          </a:p>
          <a:p>
            <a:pPr marL="0" indent="0">
              <a:buNone/>
            </a:pPr>
            <a:r>
              <a:rPr lang="fi-FI" sz="3100" u="sng" dirty="0"/>
              <a:t>Norssilla</a:t>
            </a:r>
            <a:r>
              <a:rPr lang="fi-FI" sz="3100" dirty="0"/>
              <a:t>:</a:t>
            </a:r>
          </a:p>
          <a:p>
            <a:pPr marL="0" indent="0">
              <a:buNone/>
            </a:pPr>
            <a:r>
              <a:rPr lang="fi-FI" sz="3100" dirty="0"/>
              <a:t>Norssin lehtori tarkistaa opiskelijan suorituskortin ja allekirjoittaa sen. </a:t>
            </a:r>
          </a:p>
          <a:p>
            <a:pPr marL="0" indent="0">
              <a:buNone/>
            </a:pPr>
            <a:r>
              <a:rPr lang="fi-FI" sz="3100" dirty="0"/>
              <a:t>Opiskelija täyttää itsearviointi- ja palautelomakkeet: </a:t>
            </a:r>
            <a:r>
              <a:rPr lang="fi-FI" sz="3100" dirty="0">
                <a:hlinkClick r:id="rId2"/>
              </a:rPr>
              <a:t>https://www.norssi.jyu.fi/ohjattu-harjoittelu/luokanopettajaharjoittelu/palautteet</a:t>
            </a:r>
            <a:endParaRPr lang="fi-FI" sz="3100" dirty="0"/>
          </a:p>
          <a:p>
            <a:pPr marL="0" indent="0">
              <a:buNone/>
            </a:pPr>
            <a:endParaRPr lang="fi-FI" sz="3100" dirty="0"/>
          </a:p>
          <a:p>
            <a:pPr marL="0" indent="0">
              <a:buNone/>
            </a:pPr>
            <a:r>
              <a:rPr lang="fi-FI" sz="3100" u="sng" dirty="0" err="1"/>
              <a:t>OKLssä</a:t>
            </a:r>
            <a:r>
              <a:rPr lang="fi-FI" sz="3100" dirty="0"/>
              <a:t>:</a:t>
            </a:r>
          </a:p>
          <a:p>
            <a:pPr marL="0" indent="0">
              <a:buNone/>
            </a:pPr>
            <a:r>
              <a:rPr lang="fi-FI" sz="3100" dirty="0"/>
              <a:t>Kotiryhmäohjaaja pitää loppukeskustelun (</a:t>
            </a:r>
            <a:r>
              <a:rPr lang="fi-FI" sz="3100" dirty="0" err="1"/>
              <a:t>Prope</a:t>
            </a:r>
            <a:r>
              <a:rPr lang="fi-FI" sz="3100" dirty="0"/>
              <a:t>) ja kirjaa sen jälkeen opiskelijalle suoritusmerkinnän Sisuun.</a:t>
            </a:r>
          </a:p>
          <a:p>
            <a:pPr marL="0" indent="0">
              <a:buNone/>
            </a:pPr>
            <a:r>
              <a:rPr lang="fi-FI" dirty="0"/>
              <a:t>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16</a:t>
            </a:fld>
            <a:endParaRPr lang="fi-FI"/>
          </a:p>
        </p:txBody>
      </p:sp>
    </p:spTree>
    <p:extLst>
      <p:ext uri="{BB962C8B-B14F-4D97-AF65-F5344CB8AC3E}">
        <p14:creationId xmlns:p14="http://schemas.microsoft.com/office/powerpoint/2010/main" val="232163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a:t>Opettajuuden ydinosaamisalueet</a:t>
            </a:r>
          </a:p>
        </p:txBody>
      </p:sp>
      <p:sp>
        <p:nvSpPr>
          <p:cNvPr id="2" name="Content Placeholder 1"/>
          <p:cNvSpPr>
            <a:spLocks noGrp="1"/>
          </p:cNvSpPr>
          <p:nvPr>
            <p:ph idx="1"/>
          </p:nvPr>
        </p:nvSpPr>
        <p:spPr>
          <a:xfrm>
            <a:off x="818714" y="1637607"/>
            <a:ext cx="10563287" cy="4555375"/>
          </a:xfrm>
        </p:spPr>
        <p:txBody>
          <a:bodyPr>
            <a:normAutofit fontScale="40000" lnSpcReduction="20000"/>
          </a:bodyPr>
          <a:lstStyle/>
          <a:p>
            <a:pPr marL="0" indent="0">
              <a:buNone/>
            </a:pPr>
            <a:r>
              <a:rPr lang="fi-FI" sz="2500"/>
              <a:t>Havainnoinnin pohjaksi sinun tulee hallita riittävästi 7 ydinosaamisaluetta:</a:t>
            </a:r>
          </a:p>
          <a:p>
            <a:pPr marL="0" indent="0">
              <a:buNone/>
            </a:pPr>
            <a:endParaRPr lang="fi-FI" sz="2500"/>
          </a:p>
          <a:p>
            <a:pPr marL="0" indent="0">
              <a:buNone/>
            </a:pPr>
            <a:r>
              <a:rPr lang="fi-FI" sz="2500"/>
              <a:t>1. Eettinen osaaminen: Pystyt tunnistamaan ja analysoimaan toimintaasi eettiseltä kannalta ja toimimaan ristiriitatilanteissa eettisten periaatteiden pohjalta.</a:t>
            </a:r>
          </a:p>
          <a:p>
            <a:pPr marL="0" indent="0">
              <a:buNone/>
            </a:pPr>
            <a:r>
              <a:rPr lang="fi-FI" sz="2500"/>
              <a:t>2. Tieteellinen osaaminen: Perustat toimintasi ja ammatillisen kehittymisesi tieteelliselle ajattelulle. Hankit perustellusti ja järjestelmällisesti tietoa ja arvioit tietoa kriittisesti.</a:t>
            </a:r>
          </a:p>
          <a:p>
            <a:pPr marL="0" indent="0">
              <a:buNone/>
            </a:pPr>
            <a:r>
              <a:rPr lang="fi-FI" sz="2500"/>
              <a:t>3. Vuorovaikutusosaaminen ja moninaisuuteen liittyvä osaaminen: Kykenet toimimaan yhteistoiminnallisesti vuorovaikutustilanteissa ja ryhmissä. Olet kykenevä ja kiinnostunut kuuntelemaan toista ja kykenevä viestimään erilaisissa vuorovaikutussuhteissa. Kykenet tiedostamaan ja haastamaan moninaisuuteen liittyviä asenteitasi ja uskomuksiasi ja toimimaan ymmärtäen, että jokainen ihminen on erityinen ja omanlaisensa edellytyksineen ja taustoineen. Kykenet toimimaan vuorovaikutuksessa kulttuurisesti moninaisissa konteksteissa.</a:t>
            </a:r>
          </a:p>
          <a:p>
            <a:pPr marL="0" indent="0">
              <a:buNone/>
            </a:pPr>
            <a:r>
              <a:rPr lang="fi-FI" sz="2500"/>
              <a:t>4. Yhteisöllinen ja yhteiskunnallinen osaaminen: Kykenet kriittisesti arvioimaan yhteisön arvoja, normeja ja toimintakäytänteitä ja osallistut niiden kehittämiseen. Kykenet tunnistamaan ja arvioimaan laajempia yhteiskunnallisia rakenteita, esimerkiksi poliittisten, kulttuuristen, taloudellisten ja historiallisten tekijöiden merkitystä oppimiselle, oppilaille ja opetukselle sekä koulutuksen tasa-arvolle.</a:t>
            </a:r>
          </a:p>
          <a:p>
            <a:pPr marL="0" indent="0">
              <a:buNone/>
            </a:pPr>
            <a:r>
              <a:rPr lang="fi-FI" sz="2500"/>
              <a:t>5. Pedagoginen osaaminen: Kykenet suunnittelemaan, toteuttamaan, eriyttämään, arvioimaan ja kehittämään erilaisia oppimisprosesseja. Ymmärrät oppimiselle asetettujen tavoitteiden, pedagogisen toiminnan ja arvioinnin välisen yhteyden vuorovaikutteisissa </a:t>
            </a:r>
            <a:r>
              <a:rPr lang="fi-FI" sz="2500" err="1"/>
              <a:t>oppimis</a:t>
            </a:r>
            <a:r>
              <a:rPr lang="fi-FI" sz="2500"/>
              <a:t>- ja ohjausprosesseissa. Osaat ohjata heterogeenisiä opetusryhmiä sekä suunnitella ja toteuttaa oppimistilanteita siten, että ne vahvistavat oppilaiden osallisuutta ja kiinnittymistä oppimiseen ja kouluun.</a:t>
            </a:r>
          </a:p>
          <a:p>
            <a:pPr marL="0" indent="0">
              <a:buNone/>
            </a:pPr>
            <a:r>
              <a:rPr lang="fi-FI" sz="2500"/>
              <a:t>6. Hyvinvointia vahvistava osaaminen: Kykenet tunnistamaan ja kehittämään fyysistä, psyykkistä ja sosiaalista hyvinvointia edistäviä tekijöitä itsessäsi sekä yksilöiden, ryhmien ja kouluyhteisön tasolla. Saat valmiuksia tukea </a:t>
            </a:r>
            <a:r>
              <a:rPr lang="fi-FI" sz="2500" err="1"/>
              <a:t>oppijoiden</a:t>
            </a:r>
            <a:r>
              <a:rPr lang="fi-FI" sz="2500"/>
              <a:t> kokonaisvaltaista hyvinvointia moniammatillisesti ja yhteistyössä huoltajien kanssa.</a:t>
            </a:r>
          </a:p>
          <a:p>
            <a:pPr marL="0" indent="0">
              <a:buNone/>
            </a:pPr>
            <a:r>
              <a:rPr lang="fi-FI" sz="2500"/>
              <a:t>7. Esteettinen osaaminen: Ymmärrät ihmisen kehollisena olentona, jolla on mahdollisuus moniaistiseen ympäristön kokemiseen. Kykenet luovuuteen ja itseilmaisuun, jotka tulevat esiin taitoina, ilmaisuina, tuotoksina ja teoksina. Kykenet rakentamaan sellaisen esteettisen suhteen ympäröivään todellisuuteen, joka sisältää avoimuuden erilaisille tulkinnoille ja arvostuksille.</a:t>
            </a:r>
          </a:p>
          <a:p>
            <a:endParaRPr lang="fi-FI"/>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17</a:t>
            </a:fld>
            <a:endParaRPr lang="fi-FI"/>
          </a:p>
        </p:txBody>
      </p:sp>
    </p:spTree>
    <p:extLst>
      <p:ext uri="{BB962C8B-B14F-4D97-AF65-F5344CB8AC3E}">
        <p14:creationId xmlns:p14="http://schemas.microsoft.com/office/powerpoint/2010/main" val="655032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0909" y="2444274"/>
            <a:ext cx="5588000" cy="2007789"/>
          </a:xfrm>
        </p:spPr>
        <p:txBody>
          <a:bodyPr>
            <a:normAutofit/>
          </a:bodyPr>
          <a:lstStyle/>
          <a:p>
            <a:r>
              <a:rPr lang="fi-FI"/>
              <a:t>Vaitiolovelvollisuus ja</a:t>
            </a:r>
            <a:br>
              <a:rPr lang="fi-FI"/>
            </a:br>
            <a:r>
              <a:rPr lang="fi-FI"/>
              <a:t>koulun järjestyssäännöt</a:t>
            </a:r>
          </a:p>
        </p:txBody>
      </p:sp>
      <p:sp>
        <p:nvSpPr>
          <p:cNvPr id="8" name="Subtitle 7"/>
          <p:cNvSpPr>
            <a:spLocks noGrp="1"/>
          </p:cNvSpPr>
          <p:nvPr>
            <p:ph type="body" sz="quarter" idx="16"/>
          </p:nvPr>
        </p:nvSpPr>
        <p:spPr>
          <a:xfrm>
            <a:off x="6164315" y="2310941"/>
            <a:ext cx="4880300" cy="2295525"/>
          </a:xfrm>
        </p:spPr>
        <p:txBody>
          <a:bodyPr>
            <a:normAutofit/>
          </a:bodyPr>
          <a:lstStyle/>
          <a:p>
            <a:r>
              <a:rPr lang="fi-FI">
                <a:hlinkClick r:id="rId2"/>
              </a:rPr>
              <a:t>https://www.finlex.fi/fi/laki/ajantasa/1998/19980628</a:t>
            </a:r>
            <a:endParaRPr lang="fi-FI"/>
          </a:p>
          <a:p>
            <a:endParaRPr lang="fi-FI"/>
          </a:p>
          <a:p>
            <a:r>
              <a:rPr lang="fi-FI">
                <a:solidFill>
                  <a:schemeClr val="tx2"/>
                </a:solidFill>
                <a:hlinkClick r:id="rId3"/>
              </a:rPr>
              <a:t>https://peda.net/jyu/normaalikoulu/ops/suunnitelmat/j</a:t>
            </a:r>
            <a:endParaRPr lang="fi-FI">
              <a:solidFill>
                <a:schemeClr val="tx2"/>
              </a:solidFill>
            </a:endParaRPr>
          </a:p>
          <a:p>
            <a:endParaRPr lang="fi-FI">
              <a:solidFill>
                <a:schemeClr val="tx2"/>
              </a:solidFill>
            </a:endParaRPr>
          </a:p>
        </p:txBody>
      </p:sp>
      <p:sp>
        <p:nvSpPr>
          <p:cNvPr id="4" name="Footer Placeholder 3"/>
          <p:cNvSpPr>
            <a:spLocks noGrp="1"/>
          </p:cNvSpPr>
          <p:nvPr>
            <p:ph type="ftr" sz="quarter" idx="11"/>
          </p:nvPr>
        </p:nvSpPr>
        <p:spPr>
          <a:xfrm>
            <a:off x="821430" y="6065837"/>
            <a:ext cx="6672865" cy="365125"/>
          </a:xfrm>
        </p:spPr>
        <p:txBody>
          <a:bodyPr/>
          <a:lstStyle/>
          <a:p>
            <a:r>
              <a:rPr lang="fi-FI" sz="1200">
                <a:solidFill>
                  <a:schemeClr val="tx1"/>
                </a:solidFill>
              </a:rPr>
              <a:t>Jyväskylän normaalikoulu - opetusharjoittelu </a:t>
            </a:r>
          </a:p>
        </p:txBody>
      </p:sp>
      <p:sp>
        <p:nvSpPr>
          <p:cNvPr id="5" name="Slide Number Placeholder 4"/>
          <p:cNvSpPr>
            <a:spLocks noGrp="1"/>
          </p:cNvSpPr>
          <p:nvPr>
            <p:ph type="sldNum" sz="quarter" idx="17"/>
          </p:nvPr>
        </p:nvSpPr>
        <p:spPr/>
        <p:txBody>
          <a:bodyPr/>
          <a:lstStyle/>
          <a:p>
            <a:fld id="{DC84714D-AC5B-4733-9E82-38C99528744D}" type="slidenum">
              <a:rPr lang="fi-FI" smtClean="0"/>
              <a:pPr/>
              <a:t>18</a:t>
            </a:fld>
            <a:endParaRPr lang="fi-FI"/>
          </a:p>
        </p:txBody>
      </p:sp>
    </p:spTree>
    <p:extLst>
      <p:ext uri="{BB962C8B-B14F-4D97-AF65-F5344CB8AC3E}">
        <p14:creationId xmlns:p14="http://schemas.microsoft.com/office/powerpoint/2010/main" val="408676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5636" y="166256"/>
            <a:ext cx="11647055" cy="1769666"/>
          </a:xfrm>
        </p:spPr>
        <p:txBody>
          <a:bodyPr>
            <a:normAutofit/>
          </a:bodyPr>
          <a:lstStyle/>
          <a:p>
            <a:r>
              <a:rPr lang="fi-FI" sz="3200"/>
              <a:t>40 § (24.6.2010/642) </a:t>
            </a:r>
            <a:br>
              <a:rPr lang="fi-FI" sz="3200"/>
            </a:br>
            <a:r>
              <a:rPr lang="fi-FI" sz="3200"/>
              <a:t>Henkilötietojen salassapito ja käsittely</a:t>
            </a:r>
          </a:p>
        </p:txBody>
      </p:sp>
      <p:sp>
        <p:nvSpPr>
          <p:cNvPr id="10" name="Content Placeholder 9"/>
          <p:cNvSpPr>
            <a:spLocks noGrp="1"/>
          </p:cNvSpPr>
          <p:nvPr>
            <p:ph idx="1"/>
          </p:nvPr>
        </p:nvSpPr>
        <p:spPr/>
        <p:txBody>
          <a:bodyPr/>
          <a:lstStyle/>
          <a:p>
            <a:pPr marL="0" indent="0">
              <a:buNone/>
            </a:pPr>
            <a:r>
              <a:rPr lang="fi-FI"/>
              <a:t>Opetuksen järjestämisestä vastaavien toimielinten jäsenet, 37 §:ssä tarkoitetut henkilöt, kouluterveydenhuollon edustajat, koulukuraattorit, koulupsykologit ja opetusharjoittelua suorittavat eivät saa sivullisille ilmaista, mitä he ovat tämän lain mukaisia tehtäviä hoitaessaan saaneet tietää oppilaiden tai tässä laissa tarkoitetun henkilöstön taikka heidän perheenjäsentensä henkilökohtaisista oloista ja taloudellisesta asemasta.</a:t>
            </a:r>
          </a:p>
          <a:p>
            <a:pPr marL="0" indent="0">
              <a:buNone/>
            </a:pPr>
            <a:endParaRPr lang="fi-FI"/>
          </a:p>
          <a:p>
            <a:pPr marL="0" indent="0">
              <a:buNone/>
            </a:pPr>
            <a:endParaRPr lang="fi-FI"/>
          </a:p>
          <a:p>
            <a:pPr marL="0" indent="0">
              <a:buNone/>
            </a:pPr>
            <a:endParaRPr lang="fi-FI"/>
          </a:p>
          <a:p>
            <a:pPr marL="0" indent="0">
              <a:buNone/>
            </a:pPr>
            <a:endParaRPr lang="fi-FI"/>
          </a:p>
          <a:p>
            <a:endParaRPr lang="fi-FI"/>
          </a:p>
        </p:txBody>
      </p:sp>
      <p:sp>
        <p:nvSpPr>
          <p:cNvPr id="8" name="Footer Placeholder 7"/>
          <p:cNvSpPr>
            <a:spLocks noGrp="1"/>
          </p:cNvSpPr>
          <p:nvPr>
            <p:ph type="ftr" sz="quarter" idx="11"/>
          </p:nvPr>
        </p:nvSpPr>
        <p:spPr/>
        <p:txBody>
          <a:bodyPr/>
          <a:lstStyle/>
          <a:p>
            <a:r>
              <a:rPr lang="fi-FI"/>
              <a:t>J</a:t>
            </a:r>
            <a:r>
              <a:rPr lang="fi-FI" sz="1200"/>
              <a:t>yväskylän normaalikoulu - opetusharjoittelu </a:t>
            </a:r>
          </a:p>
        </p:txBody>
      </p:sp>
      <p:sp>
        <p:nvSpPr>
          <p:cNvPr id="9" name="Slide Number Placeholder 8"/>
          <p:cNvSpPr>
            <a:spLocks noGrp="1"/>
          </p:cNvSpPr>
          <p:nvPr>
            <p:ph type="sldNum" sz="quarter" idx="12"/>
          </p:nvPr>
        </p:nvSpPr>
        <p:spPr/>
        <p:txBody>
          <a:bodyPr/>
          <a:lstStyle/>
          <a:p>
            <a:fld id="{DC84714D-AC5B-4733-9E82-38C99528744D}" type="slidenum">
              <a:rPr lang="fi-FI" smtClean="0"/>
              <a:pPr/>
              <a:t>19</a:t>
            </a:fld>
            <a:endParaRPr lang="fi-FI"/>
          </a:p>
        </p:txBody>
      </p:sp>
    </p:spTree>
    <p:extLst>
      <p:ext uri="{BB962C8B-B14F-4D97-AF65-F5344CB8AC3E}">
        <p14:creationId xmlns:p14="http://schemas.microsoft.com/office/powerpoint/2010/main" val="209952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fi-FI"/>
            </a:br>
            <a:r>
              <a:rPr lang="fi-FI">
                <a:solidFill>
                  <a:schemeClr val="tx1"/>
                </a:solidFill>
              </a:rPr>
              <a:t>OA1, 5 op</a:t>
            </a:r>
          </a:p>
        </p:txBody>
      </p:sp>
      <p:pic>
        <p:nvPicPr>
          <p:cNvPr id="12" name="Picture Placeholder 11"/>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23754" b="23754"/>
          <a:stretch/>
        </p:blipFill>
        <p:spPr/>
      </p:pic>
      <p:sp>
        <p:nvSpPr>
          <p:cNvPr id="3" name="Subtitle 2"/>
          <p:cNvSpPr>
            <a:spLocks noGrp="1"/>
          </p:cNvSpPr>
          <p:nvPr>
            <p:ph type="body" sz="half" idx="2"/>
          </p:nvPr>
        </p:nvSpPr>
        <p:spPr>
          <a:xfrm>
            <a:off x="810000" y="5405870"/>
            <a:ext cx="10561419" cy="842530"/>
          </a:xfrm>
        </p:spPr>
        <p:txBody>
          <a:bodyPr>
            <a:noAutofit/>
          </a:bodyPr>
          <a:lstStyle/>
          <a:p>
            <a:r>
              <a:rPr lang="fi-FI" sz="1800" dirty="0">
                <a:solidFill>
                  <a:schemeClr val="tx1"/>
                </a:solidFill>
              </a:rPr>
              <a:t>Osaaminen ja asiantuntijuus (KTKP3019)  / Lukuvuosi 2025 - 2026</a:t>
            </a:r>
          </a:p>
        </p:txBody>
      </p:sp>
      <p:sp>
        <p:nvSpPr>
          <p:cNvPr id="13" name="Footer Placeholder 3"/>
          <p:cNvSpPr>
            <a:spLocks noGrp="1"/>
          </p:cNvSpPr>
          <p:nvPr>
            <p:ph type="ftr" sz="quarter" idx="11"/>
          </p:nvPr>
        </p:nvSpPr>
        <p:spPr/>
        <p:txBody>
          <a:bodyPr/>
          <a:lstStyle/>
          <a:p>
            <a:r>
              <a:rPr lang="fi-FI" sz="1800">
                <a:solidFill>
                  <a:schemeClr val="tx1"/>
                </a:solidFill>
              </a:rPr>
              <a:t>Jyväskylän normaalikoulu - opetusharjoittelu </a:t>
            </a:r>
          </a:p>
        </p:txBody>
      </p:sp>
    </p:spTree>
    <p:extLst>
      <p:ext uri="{BB962C8B-B14F-4D97-AF65-F5344CB8AC3E}">
        <p14:creationId xmlns:p14="http://schemas.microsoft.com/office/powerpoint/2010/main" val="318457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b="1">
                <a:solidFill>
                  <a:schemeClr val="tx1"/>
                </a:solidFill>
              </a:rPr>
              <a:t>INTEGROITUMINEN</a:t>
            </a:r>
          </a:p>
        </p:txBody>
      </p:sp>
      <p:pic>
        <p:nvPicPr>
          <p:cNvPr id="8" name="Picture Placeholder 7"/>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0384" r="20384"/>
          <a:stretch/>
        </p:blipFill>
        <p:spPr/>
      </p:pic>
      <p:sp>
        <p:nvSpPr>
          <p:cNvPr id="2" name="Content Placeholder 1"/>
          <p:cNvSpPr>
            <a:spLocks noGrp="1"/>
          </p:cNvSpPr>
          <p:nvPr>
            <p:ph type="body" sz="half" idx="2"/>
          </p:nvPr>
        </p:nvSpPr>
        <p:spPr/>
        <p:txBody>
          <a:bodyPr/>
          <a:lstStyle/>
          <a:p>
            <a:pPr marL="0" indent="0">
              <a:buNone/>
            </a:pPr>
            <a:r>
              <a:rPr lang="fi-FI" sz="1600">
                <a:solidFill>
                  <a:schemeClr val="tx1"/>
                </a:solidFill>
              </a:rPr>
              <a:t>Harjoittelu integroituu seuraaviin OKL:n opintoihin:</a:t>
            </a:r>
          </a:p>
          <a:p>
            <a:pPr marL="0" indent="0">
              <a:buNone/>
            </a:pPr>
            <a:endParaRPr lang="fi-FI" sz="1600">
              <a:solidFill>
                <a:schemeClr val="tx1"/>
              </a:solidFill>
            </a:endParaRPr>
          </a:p>
          <a:p>
            <a:r>
              <a:rPr lang="fi-FI" sz="1600">
                <a:solidFill>
                  <a:schemeClr val="tx1"/>
                </a:solidFill>
              </a:rPr>
              <a:t>Kotiryhmätyöskentely </a:t>
            </a:r>
          </a:p>
          <a:p>
            <a:r>
              <a:rPr lang="fi-FI" sz="1600">
                <a:solidFill>
                  <a:schemeClr val="tx1"/>
                </a:solidFill>
              </a:rPr>
              <a:t>KTKP010 Oppiminen ja ohjaus, 5 op</a:t>
            </a:r>
          </a:p>
          <a:p>
            <a:r>
              <a:rPr lang="fi-FI" sz="1600">
                <a:solidFill>
                  <a:schemeClr val="tx1"/>
                </a:solidFill>
              </a:rPr>
              <a:t>KTKP020 Kasvatus, yhteiskunta ja muutos, 5 op</a:t>
            </a:r>
          </a:p>
          <a:p>
            <a:r>
              <a:rPr lang="fi-FI" sz="1600">
                <a:solidFill>
                  <a:schemeClr val="tx1"/>
                </a:solidFill>
              </a:rPr>
              <a:t>KTKP040 Tieteellinen tieto ja ajattelu, 5 op</a:t>
            </a:r>
          </a:p>
          <a:p>
            <a:r>
              <a:rPr lang="fi-FI" sz="1600">
                <a:solidFill>
                  <a:schemeClr val="tx1"/>
                </a:solidFill>
              </a:rPr>
              <a:t>KTKP050 Vuorovaikutus ja yhteistyö</a:t>
            </a:r>
          </a:p>
          <a:p>
            <a:endParaRPr lang="fi-FI" sz="1600"/>
          </a:p>
          <a:p>
            <a:endParaRPr lang="fi-FI"/>
          </a:p>
        </p:txBody>
      </p:sp>
    </p:spTree>
    <p:extLst>
      <p:ext uri="{BB962C8B-B14F-4D97-AF65-F5344CB8AC3E}">
        <p14:creationId xmlns:p14="http://schemas.microsoft.com/office/powerpoint/2010/main" val="4100321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95" y="609601"/>
            <a:ext cx="10353761" cy="1045464"/>
          </a:xfrm>
        </p:spPr>
        <p:txBody>
          <a:bodyPr/>
          <a:lstStyle/>
          <a:p>
            <a:r>
              <a:rPr lang="fi-FI" dirty="0"/>
              <a:t>Kirjallisuus</a:t>
            </a:r>
          </a:p>
        </p:txBody>
      </p:sp>
      <p:sp>
        <p:nvSpPr>
          <p:cNvPr id="2" name="Content Placeholder 1"/>
          <p:cNvSpPr>
            <a:spLocks noGrp="1"/>
          </p:cNvSpPr>
          <p:nvPr>
            <p:ph idx="1"/>
          </p:nvPr>
        </p:nvSpPr>
        <p:spPr>
          <a:xfrm>
            <a:off x="818714" y="1780674"/>
            <a:ext cx="10554575" cy="4102601"/>
          </a:xfrm>
        </p:spPr>
        <p:txBody>
          <a:bodyPr>
            <a:normAutofit/>
          </a:bodyPr>
          <a:lstStyle/>
          <a:p>
            <a:r>
              <a:rPr lang="fi-FI" dirty="0"/>
              <a:t>Lonka, K. (2015). Oivaltava oppiminen. Helsinki: Otava.</a:t>
            </a:r>
          </a:p>
          <a:p>
            <a:r>
              <a:rPr lang="fi-FI" dirty="0"/>
              <a:t>Perusopetuksen opetussuunnitelman perusteet (2014). Helsinki: Opetushallitus. (yleinen osa)</a:t>
            </a:r>
          </a:p>
          <a:p>
            <a:r>
              <a:rPr lang="fi-FI" dirty="0"/>
              <a:t>Metsäpelto, R.-L., Poikkeus, A.-M., Heikkilä, M. et al. (2022). A </a:t>
            </a:r>
            <a:r>
              <a:rPr lang="fi-FI" dirty="0" err="1"/>
              <a:t>multidimensional</a:t>
            </a:r>
            <a:r>
              <a:rPr lang="fi-FI" dirty="0"/>
              <a:t> </a:t>
            </a:r>
            <a:r>
              <a:rPr lang="fi-FI" dirty="0" err="1"/>
              <a:t>adapted</a:t>
            </a:r>
            <a:r>
              <a:rPr lang="fi-FI" dirty="0"/>
              <a:t> </a:t>
            </a:r>
            <a:r>
              <a:rPr lang="fi-FI" dirty="0" err="1"/>
              <a:t>process</a:t>
            </a:r>
            <a:r>
              <a:rPr lang="fi-FI" dirty="0"/>
              <a:t> </a:t>
            </a:r>
            <a:r>
              <a:rPr lang="fi-FI" dirty="0" err="1"/>
              <a:t>model</a:t>
            </a:r>
            <a:r>
              <a:rPr lang="fi-FI" dirty="0"/>
              <a:t> of </a:t>
            </a:r>
            <a:r>
              <a:rPr lang="fi-FI" dirty="0" err="1"/>
              <a:t>teaching</a:t>
            </a:r>
            <a:r>
              <a:rPr lang="fi-FI" dirty="0"/>
              <a:t>. </a:t>
            </a:r>
            <a:r>
              <a:rPr lang="fi-FI" dirty="0" err="1"/>
              <a:t>Educational</a:t>
            </a:r>
            <a:r>
              <a:rPr lang="fi-FI" dirty="0"/>
              <a:t> </a:t>
            </a:r>
            <a:r>
              <a:rPr lang="fi-FI" dirty="0" err="1"/>
              <a:t>Assessment</a:t>
            </a:r>
            <a:r>
              <a:rPr lang="fi-FI" dirty="0"/>
              <a:t>, Evaluation and </a:t>
            </a:r>
            <a:r>
              <a:rPr lang="fi-FI" dirty="0" err="1"/>
              <a:t>Accountability</a:t>
            </a:r>
            <a:r>
              <a:rPr lang="fi-FI" dirty="0"/>
              <a:t> 34: 143–172 </a:t>
            </a:r>
            <a:r>
              <a:rPr lang="fi-FI" dirty="0">
                <a:hlinkClick r:id="rId2"/>
              </a:rPr>
              <a:t>https://doi.org/10.1007/s11092-021-09373-9</a:t>
            </a:r>
            <a:endParaRPr lang="fi-FI" dirty="0"/>
          </a:p>
          <a:p>
            <a:r>
              <a:rPr lang="fi-FI" dirty="0"/>
              <a:t>Muuta oppimateriaalia, joka tarkennetaan opintojakson toteutuksen yhteydessä </a:t>
            </a:r>
          </a:p>
          <a:p>
            <a:pPr marL="0" indent="0">
              <a:buNone/>
            </a:pPr>
            <a:endParaRPr lang="fi-FI" dirty="0"/>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21</a:t>
            </a:fld>
            <a:endParaRPr lang="fi-FI"/>
          </a:p>
        </p:txBody>
      </p:sp>
    </p:spTree>
    <p:extLst>
      <p:ext uri="{BB962C8B-B14F-4D97-AF65-F5344CB8AC3E}">
        <p14:creationId xmlns:p14="http://schemas.microsoft.com/office/powerpoint/2010/main" val="325357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ARVIOINTI</a:t>
            </a:r>
          </a:p>
        </p:txBody>
      </p:sp>
      <p:sp>
        <p:nvSpPr>
          <p:cNvPr id="3" name="Text Placeholder 2"/>
          <p:cNvSpPr>
            <a:spLocks noGrp="1"/>
          </p:cNvSpPr>
          <p:nvPr>
            <p:ph type="body" sz="quarter" idx="16"/>
          </p:nvPr>
        </p:nvSpPr>
        <p:spPr/>
        <p:txBody>
          <a:bodyPr/>
          <a:lstStyle/>
          <a:p>
            <a:pPr algn="ctr"/>
            <a:endParaRPr lang="fi-FI"/>
          </a:p>
          <a:p>
            <a:pPr algn="ctr"/>
            <a:endParaRPr lang="fi-FI"/>
          </a:p>
          <a:p>
            <a:pPr algn="ctr"/>
            <a:r>
              <a:rPr lang="fi-FI" sz="2400">
                <a:solidFill>
                  <a:schemeClr val="tx1"/>
                </a:solidFill>
              </a:rPr>
              <a:t>hyväksytty</a:t>
            </a:r>
            <a:r>
              <a:rPr lang="fi-FI">
                <a:solidFill>
                  <a:schemeClr val="tx1"/>
                </a:solidFill>
              </a:rPr>
              <a:t> / </a:t>
            </a:r>
            <a:r>
              <a:rPr lang="fi-FI" sz="2400">
                <a:solidFill>
                  <a:schemeClr val="tx1"/>
                </a:solidFill>
              </a:rPr>
              <a:t>hylätty</a:t>
            </a:r>
            <a:r>
              <a:rPr lang="fi-FI">
                <a:solidFill>
                  <a:schemeClr val="tx1"/>
                </a:solidFill>
              </a:rPr>
              <a:t> </a:t>
            </a:r>
          </a:p>
          <a:p>
            <a:endParaRPr lang="fi-FI">
              <a:solidFill>
                <a:schemeClr val="tx1"/>
              </a:solidFill>
            </a:endParaRPr>
          </a:p>
        </p:txBody>
      </p:sp>
      <p:sp>
        <p:nvSpPr>
          <p:cNvPr id="4" name="Footer Placeholder 3"/>
          <p:cNvSpPr>
            <a:spLocks noGrp="1"/>
          </p:cNvSpPr>
          <p:nvPr>
            <p:ph type="ftr" sz="quarter" idx="11"/>
          </p:nvPr>
        </p:nvSpPr>
        <p:spPr/>
        <p:txBody>
          <a:bodyPr/>
          <a:lstStyle/>
          <a:p>
            <a:r>
              <a:rPr lang="fi-FI"/>
              <a:t>Jyväskylän normaalikoulu - opetusharjoittelu </a:t>
            </a:r>
          </a:p>
        </p:txBody>
      </p:sp>
      <p:sp>
        <p:nvSpPr>
          <p:cNvPr id="5" name="Slide Number Placeholder 4"/>
          <p:cNvSpPr>
            <a:spLocks noGrp="1"/>
          </p:cNvSpPr>
          <p:nvPr>
            <p:ph type="sldNum" sz="quarter" idx="17"/>
          </p:nvPr>
        </p:nvSpPr>
        <p:spPr/>
        <p:txBody>
          <a:bodyPr/>
          <a:lstStyle/>
          <a:p>
            <a:fld id="{DC84714D-AC5B-4733-9E82-38C99528744D}" type="slidenum">
              <a:rPr lang="fi-FI" smtClean="0"/>
              <a:pPr/>
              <a:t>22</a:t>
            </a:fld>
            <a:endParaRPr lang="fi-FI"/>
          </a:p>
        </p:txBody>
      </p:sp>
    </p:spTree>
    <p:extLst>
      <p:ext uri="{BB962C8B-B14F-4D97-AF65-F5344CB8AC3E}">
        <p14:creationId xmlns:p14="http://schemas.microsoft.com/office/powerpoint/2010/main" val="387874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OA1</a:t>
            </a:r>
          </a:p>
        </p:txBody>
      </p:sp>
      <p:sp>
        <p:nvSpPr>
          <p:cNvPr id="13" name="Content Placeholder 12"/>
          <p:cNvSpPr>
            <a:spLocks noGrp="1"/>
          </p:cNvSpPr>
          <p:nvPr>
            <p:ph idx="1"/>
          </p:nvPr>
        </p:nvSpPr>
        <p:spPr/>
        <p:txBody>
          <a:bodyPr/>
          <a:lstStyle/>
          <a:p>
            <a:pPr marL="0" indent="0">
              <a:buNone/>
            </a:pPr>
            <a:r>
              <a:rPr lang="fi-FI"/>
              <a:t>Lukuvuoden 2024-2025 harjoittelua koskevat tiedot löytyvät                                   normaalikoulun kotisivuilta </a:t>
            </a:r>
            <a:r>
              <a:rPr lang="fi-FI">
                <a:hlinkClick r:id="rId2"/>
              </a:rPr>
              <a:t>www.norssi.jyu.fi</a:t>
            </a:r>
            <a:r>
              <a:rPr lang="fi-FI"/>
              <a:t> kohdasta:</a:t>
            </a:r>
          </a:p>
          <a:p>
            <a:pPr marL="0" indent="0">
              <a:buNone/>
            </a:pPr>
            <a:r>
              <a:rPr lang="fi-FI"/>
              <a:t>Ohjattu harjoittelu</a:t>
            </a:r>
          </a:p>
          <a:p>
            <a:pPr marL="0" indent="0">
              <a:buNone/>
            </a:pPr>
            <a:r>
              <a:rPr lang="fi-FI"/>
              <a:t>-&gt; Luokanopettajaharjoittelu</a:t>
            </a:r>
          </a:p>
          <a:p>
            <a:pPr marL="0" indent="0">
              <a:buNone/>
            </a:pPr>
            <a:r>
              <a:rPr lang="fi-FI"/>
              <a:t>-&gt; Harjoittelujaksot</a:t>
            </a:r>
          </a:p>
          <a:p>
            <a:pPr marL="0" indent="0">
              <a:buNone/>
            </a:pPr>
            <a:r>
              <a:rPr lang="fi-FI"/>
              <a:t>-&gt; OA1</a:t>
            </a:r>
          </a:p>
          <a:p>
            <a:pPr marL="0" indent="0">
              <a:buNone/>
            </a:pPr>
            <a:r>
              <a:rPr lang="fi-FI"/>
              <a:t>-&gt; Opiskelijat, luokat ja ohjaajat</a:t>
            </a:r>
          </a:p>
          <a:p>
            <a:endParaRPr lang="fi-FI"/>
          </a:p>
          <a:p>
            <a:endParaRPr lang="fi-FI"/>
          </a:p>
        </p:txBody>
      </p:sp>
      <p:sp>
        <p:nvSpPr>
          <p:cNvPr id="16" name="Slide Number Placeholder 15"/>
          <p:cNvSpPr>
            <a:spLocks noGrp="1"/>
          </p:cNvSpPr>
          <p:nvPr>
            <p:ph type="sldNum" sz="quarter" idx="12"/>
          </p:nvPr>
        </p:nvSpPr>
        <p:spPr/>
        <p:txBody>
          <a:bodyPr/>
          <a:lstStyle/>
          <a:p>
            <a:fld id="{DC84714D-AC5B-4733-9E82-38C99528744D}" type="slidenum">
              <a:rPr lang="fi-FI" smtClean="0"/>
              <a:pPr/>
              <a:t>23</a:t>
            </a:fld>
            <a:endParaRPr lang="fi-FI"/>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389" y="2326616"/>
            <a:ext cx="3390900" cy="3714750"/>
          </a:xfrm>
          <a:prstGeom prst="rect">
            <a:avLst/>
          </a:prstGeom>
        </p:spPr>
      </p:pic>
    </p:spTree>
    <p:extLst>
      <p:ext uri="{BB962C8B-B14F-4D97-AF65-F5344CB8AC3E}">
        <p14:creationId xmlns:p14="http://schemas.microsoft.com/office/powerpoint/2010/main" val="1504305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i-FI"/>
              <a:t>VASTUU- ja YHTEYSHENKILÖT</a:t>
            </a:r>
          </a:p>
        </p:txBody>
      </p:sp>
      <p:sp>
        <p:nvSpPr>
          <p:cNvPr id="2" name="Content Placeholder 1"/>
          <p:cNvSpPr>
            <a:spLocks noGrp="1"/>
          </p:cNvSpPr>
          <p:nvPr>
            <p:ph idx="1"/>
          </p:nvPr>
        </p:nvSpPr>
        <p:spPr/>
        <p:txBody>
          <a:bodyPr>
            <a:normAutofit fontScale="77500" lnSpcReduction="20000"/>
          </a:bodyPr>
          <a:lstStyle/>
          <a:p>
            <a:pPr marL="0" indent="0">
              <a:buNone/>
            </a:pPr>
            <a:r>
              <a:rPr lang="fi-FI"/>
              <a:t>Vastuuhenkilöt: </a:t>
            </a:r>
          </a:p>
          <a:p>
            <a:pPr marL="0" indent="0">
              <a:buNone/>
            </a:pPr>
            <a:r>
              <a:rPr lang="fi-FI"/>
              <a:t>Marja Mäensivu / OKL</a:t>
            </a:r>
          </a:p>
          <a:p>
            <a:pPr marL="0" indent="0">
              <a:buNone/>
            </a:pPr>
            <a:r>
              <a:rPr lang="fi-FI" err="1"/>
              <a:t>Jerker</a:t>
            </a:r>
            <a:r>
              <a:rPr lang="fi-FI"/>
              <a:t> </a:t>
            </a:r>
            <a:r>
              <a:rPr lang="fi-FI" err="1"/>
              <a:t>Polso</a:t>
            </a:r>
            <a:r>
              <a:rPr lang="fi-FI"/>
              <a:t> / Norssi</a:t>
            </a:r>
          </a:p>
          <a:p>
            <a:pPr marL="0" indent="0">
              <a:buNone/>
            </a:pPr>
            <a:endParaRPr lang="fi-FI"/>
          </a:p>
          <a:p>
            <a:pPr marL="0" indent="0">
              <a:buNone/>
            </a:pPr>
            <a:r>
              <a:rPr lang="fi-FI"/>
              <a:t>Yhteyshenkilöt:</a:t>
            </a:r>
          </a:p>
          <a:p>
            <a:pPr marL="0" indent="0">
              <a:buNone/>
            </a:pPr>
            <a:r>
              <a:rPr lang="fi-FI"/>
              <a:t>Sanna Pakarinen / Norssi</a:t>
            </a:r>
          </a:p>
          <a:p>
            <a:pPr marL="0" indent="0">
              <a:buNone/>
            </a:pPr>
            <a:r>
              <a:rPr lang="fi-FI"/>
              <a:t>sanna.m.pakarinen@norssi.jyu.fi </a:t>
            </a:r>
          </a:p>
          <a:p>
            <a:pPr marL="0" indent="0">
              <a:buNone/>
            </a:pPr>
            <a:endParaRPr lang="fi-FI"/>
          </a:p>
          <a:p>
            <a:pPr marL="0" indent="0">
              <a:buNone/>
            </a:pPr>
            <a:r>
              <a:rPr lang="fi-FI"/>
              <a:t>Eija Aalto / OKL </a:t>
            </a:r>
          </a:p>
          <a:p>
            <a:pPr marL="0" indent="0">
              <a:buNone/>
            </a:pPr>
            <a:r>
              <a:rPr lang="fi-FI"/>
              <a:t>eija.aalto@jyu.fi</a:t>
            </a:r>
          </a:p>
          <a:p>
            <a:pPr marL="0" indent="0">
              <a:buNone/>
            </a:pPr>
            <a:endParaRPr lang="fi-FI"/>
          </a:p>
          <a:p>
            <a:pPr marL="0" indent="0">
              <a:buNone/>
            </a:pPr>
            <a:endParaRPr lang="fi-FI"/>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24</a:t>
            </a:fld>
            <a:endParaRPr lang="fi-FI"/>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279" y="2222286"/>
            <a:ext cx="6276305" cy="4184203"/>
          </a:xfrm>
          <a:prstGeom prst="rect">
            <a:avLst/>
          </a:prstGeom>
        </p:spPr>
      </p:pic>
    </p:spTree>
    <p:extLst>
      <p:ext uri="{BB962C8B-B14F-4D97-AF65-F5344CB8AC3E}">
        <p14:creationId xmlns:p14="http://schemas.microsoft.com/office/powerpoint/2010/main" val="693052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i-FI">
                <a:solidFill>
                  <a:schemeClr val="tx1"/>
                </a:solidFill>
              </a:rPr>
              <a:t>ANTOISAA ENSIMMÄISTÄ OPETUSHARJOITTELUA!</a:t>
            </a:r>
          </a:p>
        </p:txBody>
      </p:sp>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3642" b="23642"/>
          <a:stretch>
            <a:fillRect/>
          </a:stretch>
        </p:blipFill>
        <p:spPr/>
      </p:pic>
      <p:sp>
        <p:nvSpPr>
          <p:cNvPr id="4" name="Footer Placeholder 3"/>
          <p:cNvSpPr>
            <a:spLocks noGrp="1"/>
          </p:cNvSpPr>
          <p:nvPr>
            <p:ph type="ftr" sz="quarter" idx="11"/>
          </p:nvPr>
        </p:nvSpPr>
        <p:spPr>
          <a:xfrm>
            <a:off x="1006157" y="5917767"/>
            <a:ext cx="6672865" cy="365125"/>
          </a:xfrm>
        </p:spPr>
        <p:txBody>
          <a:bodyPr/>
          <a:lstStyle/>
          <a:p>
            <a:r>
              <a:rPr lang="fi-FI" sz="1200">
                <a:solidFill>
                  <a:schemeClr val="tx1"/>
                </a:solidFill>
              </a:rPr>
              <a:t>Jyväskylän normaalikoulu - opetusharjoittelu </a:t>
            </a:r>
          </a:p>
        </p:txBody>
      </p:sp>
      <p:sp>
        <p:nvSpPr>
          <p:cNvPr id="5" name="Slide Number Placeholder 4"/>
          <p:cNvSpPr>
            <a:spLocks noGrp="1"/>
          </p:cNvSpPr>
          <p:nvPr>
            <p:ph type="sldNum" sz="quarter" idx="14"/>
          </p:nvPr>
        </p:nvSpPr>
        <p:spPr/>
        <p:txBody>
          <a:bodyPr/>
          <a:lstStyle/>
          <a:p>
            <a:fld id="{DC84714D-AC5B-4733-9E82-38C99528744D}" type="slidenum">
              <a:rPr lang="fi-FI" smtClean="0"/>
              <a:pPr/>
              <a:t>25</a:t>
            </a:fld>
            <a:endParaRPr lang="fi-FI"/>
          </a:p>
        </p:txBody>
      </p:sp>
    </p:spTree>
    <p:extLst>
      <p:ext uri="{BB962C8B-B14F-4D97-AF65-F5344CB8AC3E}">
        <p14:creationId xmlns:p14="http://schemas.microsoft.com/office/powerpoint/2010/main" val="420063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AC180E-048B-CD44-60DF-BB55453C798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74E173A-99B6-4E76-5F6B-155FF95E5CA6}"/>
              </a:ext>
            </a:extLst>
          </p:cNvPr>
          <p:cNvSpPr>
            <a:spLocks noGrp="1"/>
          </p:cNvSpPr>
          <p:nvPr>
            <p:ph type="sldNum" sz="quarter" idx="12"/>
          </p:nvPr>
        </p:nvSpPr>
        <p:spPr/>
        <p:txBody>
          <a:bodyPr/>
          <a:lstStyle/>
          <a:p>
            <a:fld id="{6D22F896-40B5-4ADD-8801-0D06FADFA095}" type="slidenum">
              <a:rPr lang="en-US" smtClean="0"/>
              <a:t>26</a:t>
            </a:fld>
            <a:endParaRPr lang="en-US"/>
          </a:p>
        </p:txBody>
      </p:sp>
      <p:sp>
        <p:nvSpPr>
          <p:cNvPr id="5" name="TextBox 4">
            <a:extLst>
              <a:ext uri="{FF2B5EF4-FFF2-40B4-BE49-F238E27FC236}">
                <a16:creationId xmlns:a16="http://schemas.microsoft.com/office/drawing/2014/main" id="{7C7A8BC8-2D37-F9F5-9611-885303E79A06}"/>
              </a:ext>
            </a:extLst>
          </p:cNvPr>
          <p:cNvSpPr txBox="1"/>
          <p:nvPr/>
        </p:nvSpPr>
        <p:spPr>
          <a:xfrm>
            <a:off x="146649" y="232912"/>
            <a:ext cx="11973464" cy="7909858"/>
          </a:xfrm>
          <a:prstGeom prst="rect">
            <a:avLst/>
          </a:prstGeom>
          <a:noFill/>
        </p:spPr>
        <p:txBody>
          <a:bodyPr wrap="square" numCol="2">
            <a:spAutoFit/>
          </a:bodyPr>
          <a:lstStyle/>
          <a:p>
            <a:r>
              <a:rPr lang="fi-FI"/>
              <a:t>						</a:t>
            </a:r>
            <a:r>
              <a:rPr lang="fi-FI" sz="2000"/>
              <a:t>OA1 luokkajako 2024-2025 </a:t>
            </a:r>
          </a:p>
          <a:p>
            <a:endParaRPr lang="fi-FI"/>
          </a:p>
          <a:p>
            <a:endParaRPr lang="fi-FI"/>
          </a:p>
          <a:p>
            <a:r>
              <a:rPr lang="fi-FI" sz="1200" u="sng"/>
              <a:t>1.lk </a:t>
            </a:r>
            <a:r>
              <a:rPr lang="fi-FI" sz="1200" u="sng" err="1"/>
              <a:t>LiikLo</a:t>
            </a:r>
            <a:r>
              <a:rPr lang="fi-FI" sz="1200" u="sng"/>
              <a:t> </a:t>
            </a:r>
          </a:p>
          <a:p>
            <a:endParaRPr lang="fi-FI" sz="1000"/>
          </a:p>
          <a:p>
            <a:r>
              <a:rPr lang="fi-FI" sz="1000"/>
              <a:t>1A Airaksisen Venla, Frank Aaro, Itäpuisto Aarni, Kallio Anssi, Kataja Akseli, Kivikko Hertta </a:t>
            </a:r>
          </a:p>
          <a:p>
            <a:endParaRPr lang="fi-FI" sz="1000"/>
          </a:p>
          <a:p>
            <a:r>
              <a:rPr lang="fi-FI" sz="1000"/>
              <a:t>1B </a:t>
            </a:r>
            <a:r>
              <a:rPr lang="fi-FI" sz="1000" err="1"/>
              <a:t>Konnu</a:t>
            </a:r>
            <a:r>
              <a:rPr lang="fi-FI" sz="1000"/>
              <a:t> Anni, Korhonen Ninnu, Lehtimäkisten Sara, </a:t>
            </a:r>
            <a:r>
              <a:rPr lang="fi-FI" sz="1000" err="1"/>
              <a:t>Läspä</a:t>
            </a:r>
            <a:r>
              <a:rPr lang="fi-FI" sz="1000"/>
              <a:t> Milla, Mantila Samuel, Mäenpää Matias,  </a:t>
            </a:r>
          </a:p>
          <a:p>
            <a:endParaRPr lang="fi-FI" sz="1000"/>
          </a:p>
          <a:p>
            <a:r>
              <a:rPr lang="fi-FI" sz="1000"/>
              <a:t>1C Sallinen Anita, Salminen Heidi, Soini Lotta, Suni Tuukka, Uunimäki Miro </a:t>
            </a:r>
          </a:p>
          <a:p>
            <a:endParaRPr lang="fi-FI" sz="1000"/>
          </a:p>
          <a:p>
            <a:endParaRPr lang="fi-FI" sz="1000"/>
          </a:p>
          <a:p>
            <a:r>
              <a:rPr lang="fi-FI" sz="1200" u="sng"/>
              <a:t>2. </a:t>
            </a:r>
            <a:r>
              <a:rPr lang="fi-FI" sz="1200" u="sng" err="1"/>
              <a:t>lk</a:t>
            </a:r>
            <a:r>
              <a:rPr lang="fi-FI" sz="1200" u="sng"/>
              <a:t> </a:t>
            </a:r>
            <a:r>
              <a:rPr lang="fi-FI" sz="1200" u="sng" err="1"/>
              <a:t>LuMo</a:t>
            </a:r>
            <a:r>
              <a:rPr lang="fi-FI" sz="1200" u="sng"/>
              <a:t> </a:t>
            </a:r>
          </a:p>
          <a:p>
            <a:endParaRPr lang="fi-FI" sz="1000"/>
          </a:p>
          <a:p>
            <a:r>
              <a:rPr lang="fi-FI" sz="1000"/>
              <a:t>2A </a:t>
            </a:r>
            <a:r>
              <a:rPr lang="fi-FI" sz="1000" err="1"/>
              <a:t>Biskop</a:t>
            </a:r>
            <a:r>
              <a:rPr lang="fi-FI" sz="1000"/>
              <a:t> Amanda, Hakala Aliisa, Hedman Emma-Leena, Hyttinen Iiro, Kontio Oula, Rantala Meri, Rovio Fanny </a:t>
            </a:r>
          </a:p>
          <a:p>
            <a:endParaRPr lang="fi-FI" sz="1000"/>
          </a:p>
          <a:p>
            <a:r>
              <a:rPr lang="fi-FI" sz="1000"/>
              <a:t>2B Rautiainen Jenny, </a:t>
            </a:r>
            <a:r>
              <a:rPr lang="fi-FI" sz="1000" err="1"/>
              <a:t>Korkiakangas</a:t>
            </a:r>
            <a:r>
              <a:rPr lang="fi-FI" sz="1000"/>
              <a:t> Nea, Kylävainio Amanda, Mäenpää Hilma, Mäki-Turja Onni, </a:t>
            </a:r>
            <a:r>
              <a:rPr lang="fi-FI" sz="1000" err="1"/>
              <a:t>Pouru</a:t>
            </a:r>
            <a:r>
              <a:rPr lang="fi-FI" sz="1000"/>
              <a:t> Vilma, Olkkonen Veera </a:t>
            </a:r>
          </a:p>
          <a:p>
            <a:endParaRPr lang="fi-FI" sz="1000"/>
          </a:p>
          <a:p>
            <a:r>
              <a:rPr lang="fi-FI" sz="1000"/>
              <a:t>2C (</a:t>
            </a:r>
            <a:r>
              <a:rPr lang="fi-FI" sz="1000" err="1"/>
              <a:t>LuMo</a:t>
            </a:r>
            <a:r>
              <a:rPr lang="fi-FI" sz="1000"/>
              <a:t>): </a:t>
            </a:r>
            <a:r>
              <a:rPr lang="fi-FI" sz="1000" err="1"/>
              <a:t>Sosala</a:t>
            </a:r>
            <a:r>
              <a:rPr lang="fi-FI" sz="1000"/>
              <a:t> Lenni, Tuokko Aatu, (</a:t>
            </a:r>
            <a:r>
              <a:rPr lang="fi-FI" sz="1000" err="1"/>
              <a:t>LuoMus</a:t>
            </a:r>
            <a:r>
              <a:rPr lang="fi-FI" sz="1000"/>
              <a:t>): </a:t>
            </a:r>
            <a:r>
              <a:rPr lang="fi-FI" sz="1000" err="1"/>
              <a:t>Olshin</a:t>
            </a:r>
            <a:r>
              <a:rPr lang="fi-FI" sz="1000"/>
              <a:t> Vera, Kivi Alex, Enroth Ida, Björnbacka Matilda </a:t>
            </a:r>
          </a:p>
          <a:p>
            <a:r>
              <a:rPr lang="fi-FI" sz="1000"/>
              <a:t>  </a:t>
            </a:r>
          </a:p>
          <a:p>
            <a:endParaRPr lang="fi-FI" sz="1000"/>
          </a:p>
          <a:p>
            <a:r>
              <a:rPr lang="fi-FI" sz="1200" u="sng"/>
              <a:t>3. </a:t>
            </a:r>
            <a:r>
              <a:rPr lang="fi-FI" sz="1200" u="sng" err="1"/>
              <a:t>lk</a:t>
            </a:r>
            <a:r>
              <a:rPr lang="fi-FI" sz="1200" u="sng"/>
              <a:t> Integraatio + </a:t>
            </a:r>
            <a:r>
              <a:rPr lang="fi-FI" sz="1200" u="sng" err="1"/>
              <a:t>KiMo</a:t>
            </a:r>
            <a:r>
              <a:rPr lang="fi-FI" sz="1200" u="sng"/>
              <a:t> </a:t>
            </a:r>
          </a:p>
          <a:p>
            <a:endParaRPr lang="fi-FI" sz="1000"/>
          </a:p>
          <a:p>
            <a:r>
              <a:rPr lang="fi-FI" sz="1000"/>
              <a:t>3A Forsberg Peppi, Haapanen Emilia, Hakkarainen Maija, Jussila Elina, Kaari Aada, (</a:t>
            </a:r>
            <a:r>
              <a:rPr lang="fi-FI" sz="1000" err="1"/>
              <a:t>KiMo</a:t>
            </a:r>
            <a:r>
              <a:rPr lang="fi-FI" sz="1000"/>
              <a:t>): Inkeroinen Anna, Laine Elina  </a:t>
            </a:r>
          </a:p>
          <a:p>
            <a:endParaRPr lang="fi-FI" sz="1000"/>
          </a:p>
          <a:p>
            <a:r>
              <a:rPr lang="fi-FI" sz="1000"/>
              <a:t>3B Kaipainen Anni, Karjalainen Taavi, Koski Laura, Malinen Jenna, Mikkola Jura, (</a:t>
            </a:r>
            <a:r>
              <a:rPr lang="fi-FI" sz="1000" err="1"/>
              <a:t>KiMo</a:t>
            </a:r>
            <a:r>
              <a:rPr lang="fi-FI" sz="1000"/>
              <a:t>): Lepistö Sara-Julia, Lampinen Siiri  </a:t>
            </a:r>
          </a:p>
          <a:p>
            <a:endParaRPr lang="fi-FI" sz="1000"/>
          </a:p>
          <a:p>
            <a:r>
              <a:rPr lang="fi-FI" sz="1000"/>
              <a:t>3C Oinonen Emma, Perttilä Petra, Saarimäki Pirita, Sarkkisen Sara, Setälä Milla, Villanen Aino </a:t>
            </a:r>
          </a:p>
          <a:p>
            <a:endParaRPr lang="fi-FI" sz="1000"/>
          </a:p>
          <a:p>
            <a:r>
              <a:rPr lang="fi-FI" sz="1000"/>
              <a:t>  </a:t>
            </a:r>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endParaRPr lang="fi-FI" sz="1000"/>
          </a:p>
          <a:p>
            <a:r>
              <a:rPr lang="fi-FI" sz="1200" u="sng"/>
              <a:t>4. </a:t>
            </a:r>
            <a:r>
              <a:rPr lang="fi-FI" sz="1200" u="sng" err="1"/>
              <a:t>lk</a:t>
            </a:r>
            <a:r>
              <a:rPr lang="fi-FI" sz="1200" u="sng"/>
              <a:t> Derby </a:t>
            </a:r>
          </a:p>
          <a:p>
            <a:endParaRPr lang="fi-FI" sz="1000"/>
          </a:p>
          <a:p>
            <a:r>
              <a:rPr lang="fi-FI" sz="1000"/>
              <a:t>4A </a:t>
            </a:r>
            <a:r>
              <a:rPr lang="fi-FI" sz="1000" err="1"/>
              <a:t>Fabig</a:t>
            </a:r>
            <a:r>
              <a:rPr lang="fi-FI" sz="1000"/>
              <a:t> Linnea, Helminen Tiia, Immonen Alma, Jäntti Lauri, Kyläniemi Meri, Nuija Veli-Matti </a:t>
            </a:r>
          </a:p>
          <a:p>
            <a:endParaRPr lang="fi-FI" sz="1000"/>
          </a:p>
          <a:p>
            <a:r>
              <a:rPr lang="fi-FI" sz="1000"/>
              <a:t>4B Nurhonen Joonatan, Parantainen Kerttu, Peltonen Ukko, </a:t>
            </a:r>
            <a:r>
              <a:rPr lang="fi-FI" sz="1000" err="1"/>
              <a:t>Reitzer</a:t>
            </a:r>
            <a:r>
              <a:rPr lang="fi-FI" sz="1000"/>
              <a:t> Henna, Saarinen Lotta, Mäkinen Amanda </a:t>
            </a:r>
          </a:p>
          <a:p>
            <a:endParaRPr lang="fi-FI" sz="1000"/>
          </a:p>
          <a:p>
            <a:r>
              <a:rPr lang="fi-FI" sz="1000"/>
              <a:t>4C </a:t>
            </a:r>
            <a:r>
              <a:rPr lang="fi-FI" sz="1000" err="1"/>
              <a:t>Sampakoski</a:t>
            </a:r>
            <a:r>
              <a:rPr lang="fi-FI" sz="1000"/>
              <a:t> Anni, Sorjonen Marianna, Vasara Rainer, Virtanen Vilma, Välivaara Ella, Ylitalo Essi </a:t>
            </a:r>
          </a:p>
          <a:p>
            <a:endParaRPr lang="fi-FI" sz="1000"/>
          </a:p>
          <a:p>
            <a:r>
              <a:rPr lang="fi-FI" sz="1000"/>
              <a:t>  </a:t>
            </a:r>
          </a:p>
          <a:p>
            <a:endParaRPr lang="fi-FI" sz="1000"/>
          </a:p>
          <a:p>
            <a:r>
              <a:rPr lang="fi-FI" sz="1200" u="sng"/>
              <a:t>5. </a:t>
            </a:r>
            <a:r>
              <a:rPr lang="fi-FI" sz="1200" u="sng" err="1"/>
              <a:t>lk</a:t>
            </a:r>
            <a:r>
              <a:rPr lang="fi-FI" sz="1200" u="sng"/>
              <a:t> Juliet + </a:t>
            </a:r>
            <a:r>
              <a:rPr lang="fi-FI" sz="1200" u="sng" err="1"/>
              <a:t>KiMo</a:t>
            </a:r>
            <a:r>
              <a:rPr lang="fi-FI" sz="1200" u="sng"/>
              <a:t> </a:t>
            </a:r>
          </a:p>
          <a:p>
            <a:endParaRPr lang="fi-FI" sz="1000"/>
          </a:p>
          <a:p>
            <a:r>
              <a:rPr lang="fi-FI" sz="1000"/>
              <a:t>5A Ala-Lahti Maiju, Harjuntausta Venla, Henna Leevi, </a:t>
            </a:r>
            <a:r>
              <a:rPr lang="fi-FI" sz="1000" err="1"/>
              <a:t>Ingers</a:t>
            </a:r>
            <a:r>
              <a:rPr lang="fi-FI" sz="1000"/>
              <a:t> </a:t>
            </a:r>
            <a:r>
              <a:rPr lang="fi-FI" sz="1000" err="1"/>
              <a:t>Crista</a:t>
            </a:r>
            <a:r>
              <a:rPr lang="fi-FI" sz="1000"/>
              <a:t>, (</a:t>
            </a:r>
            <a:r>
              <a:rPr lang="fi-FI" sz="1000" err="1"/>
              <a:t>KiMo</a:t>
            </a:r>
            <a:r>
              <a:rPr lang="fi-FI" sz="1000"/>
              <a:t>): Ojala Vanamo, Mikkonen Helmi </a:t>
            </a:r>
          </a:p>
          <a:p>
            <a:endParaRPr lang="fi-FI" sz="1000"/>
          </a:p>
          <a:p>
            <a:r>
              <a:rPr lang="fi-FI" sz="1000"/>
              <a:t>5B Keränen Kalle, Kuusela Sara, </a:t>
            </a:r>
            <a:r>
              <a:rPr lang="fi-FI" sz="1000" err="1"/>
              <a:t>Lavila</a:t>
            </a:r>
            <a:r>
              <a:rPr lang="fi-FI" sz="1000"/>
              <a:t> </a:t>
            </a:r>
            <a:r>
              <a:rPr lang="fi-FI" sz="1000" err="1"/>
              <a:t>Elvia</a:t>
            </a:r>
            <a:r>
              <a:rPr lang="fi-FI" sz="1000"/>
              <a:t>, Lehtonen Iina, Mannonen Juulia </a:t>
            </a:r>
          </a:p>
          <a:p>
            <a:endParaRPr lang="fi-FI" sz="1000"/>
          </a:p>
          <a:p>
            <a:r>
              <a:rPr lang="fi-FI" sz="1000"/>
              <a:t>5C Pajula Enni, Pasonen Ninni, </a:t>
            </a:r>
            <a:r>
              <a:rPr lang="fi-FI" sz="1000" err="1"/>
              <a:t>Paulogg</a:t>
            </a:r>
            <a:r>
              <a:rPr lang="fi-FI" sz="1000"/>
              <a:t> Henrietta, Strandman Krista, </a:t>
            </a:r>
            <a:r>
              <a:rPr lang="fi-FI" sz="1000" err="1"/>
              <a:t>Tarvus</a:t>
            </a:r>
            <a:r>
              <a:rPr lang="fi-FI" sz="1000"/>
              <a:t> Siiri </a:t>
            </a:r>
          </a:p>
          <a:p>
            <a:endParaRPr lang="fi-FI" sz="1000"/>
          </a:p>
          <a:p>
            <a:r>
              <a:rPr lang="fi-FI" sz="1000"/>
              <a:t>  </a:t>
            </a:r>
          </a:p>
          <a:p>
            <a:endParaRPr lang="fi-FI" sz="1000"/>
          </a:p>
          <a:p>
            <a:r>
              <a:rPr lang="fi-FI" sz="1200" u="sng"/>
              <a:t>6. </a:t>
            </a:r>
            <a:r>
              <a:rPr lang="fi-FI" sz="1200" u="sng" err="1"/>
              <a:t>lk</a:t>
            </a:r>
            <a:r>
              <a:rPr lang="fi-FI" sz="1200" u="sng"/>
              <a:t> Luomus + </a:t>
            </a:r>
            <a:r>
              <a:rPr lang="fi-FI" sz="1200" u="sng" err="1"/>
              <a:t>KiMo</a:t>
            </a:r>
            <a:r>
              <a:rPr lang="fi-FI" sz="1200" u="sng"/>
              <a:t> </a:t>
            </a:r>
          </a:p>
          <a:p>
            <a:endParaRPr lang="fi-FI" sz="1000"/>
          </a:p>
          <a:p>
            <a:r>
              <a:rPr lang="fi-FI" sz="1000"/>
              <a:t>6A (Luomus): Backman Juho, Mustonen Helmi, Tolonen Elsi, Torniainen Niko, Vasenkari Meri-Tuuli </a:t>
            </a:r>
          </a:p>
          <a:p>
            <a:endParaRPr lang="fi-FI" sz="1000"/>
          </a:p>
          <a:p>
            <a:r>
              <a:rPr lang="fi-FI" sz="1000"/>
              <a:t>6B (</a:t>
            </a:r>
            <a:r>
              <a:rPr lang="fi-FI" sz="1000" err="1"/>
              <a:t>KiMo</a:t>
            </a:r>
            <a:r>
              <a:rPr lang="fi-FI" sz="1000"/>
              <a:t>): Alenius Elli, </a:t>
            </a:r>
            <a:r>
              <a:rPr lang="fi-FI" sz="1000" err="1"/>
              <a:t>Arlin</a:t>
            </a:r>
            <a:r>
              <a:rPr lang="fi-FI" sz="1000"/>
              <a:t> Silja, Aronen Helmi, </a:t>
            </a:r>
            <a:r>
              <a:rPr lang="fi-FI" sz="1000" err="1"/>
              <a:t>Dolisvili</a:t>
            </a:r>
            <a:r>
              <a:rPr lang="fi-FI" sz="1000"/>
              <a:t> </a:t>
            </a:r>
            <a:r>
              <a:rPr lang="fi-FI" sz="1000" err="1"/>
              <a:t>Temuri</a:t>
            </a:r>
            <a:r>
              <a:rPr lang="fi-FI" sz="1000"/>
              <a:t>, Haapala Loviisa, Huuskonen Elli, Hämäläinen Senni </a:t>
            </a:r>
          </a:p>
          <a:p>
            <a:endParaRPr lang="fi-FI" sz="1000"/>
          </a:p>
          <a:p>
            <a:r>
              <a:rPr lang="fi-FI" sz="1000"/>
              <a:t>6C (</a:t>
            </a:r>
            <a:r>
              <a:rPr lang="fi-FI" sz="1000" err="1"/>
              <a:t>KiMo</a:t>
            </a:r>
            <a:r>
              <a:rPr lang="fi-FI" sz="1000"/>
              <a:t>): Toivonen Oili, Silvennoinen Aino, Salo </a:t>
            </a:r>
            <a:r>
              <a:rPr lang="fi-FI" sz="1000" err="1"/>
              <a:t>Bea</a:t>
            </a:r>
            <a:r>
              <a:rPr lang="fi-FI" sz="1000"/>
              <a:t>-Maria, Salminen Emmi, Ranki Iida, Pakarinen Pirita </a:t>
            </a:r>
          </a:p>
          <a:p>
            <a:endParaRPr lang="fi-FI" sz="1000"/>
          </a:p>
          <a:p>
            <a:r>
              <a:rPr lang="fi-FI" sz="1000"/>
              <a:t> </a:t>
            </a:r>
          </a:p>
        </p:txBody>
      </p:sp>
    </p:spTree>
    <p:extLst>
      <p:ext uri="{BB962C8B-B14F-4D97-AF65-F5344CB8AC3E}">
        <p14:creationId xmlns:p14="http://schemas.microsoft.com/office/powerpoint/2010/main" val="3253662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727" y="120074"/>
            <a:ext cx="11628582" cy="1815848"/>
          </a:xfrm>
        </p:spPr>
        <p:txBody>
          <a:bodyPr/>
          <a:lstStyle/>
          <a:p>
            <a:r>
              <a:rPr lang="fi-FI" sz="3200" dirty="0"/>
              <a:t>OA1 (2025 - 2026)</a:t>
            </a:r>
          </a:p>
        </p:txBody>
      </p:sp>
      <p:sp>
        <p:nvSpPr>
          <p:cNvPr id="7" name="Content Placeholder 6"/>
          <p:cNvSpPr>
            <a:spLocks noGrp="1"/>
          </p:cNvSpPr>
          <p:nvPr>
            <p:ph idx="1"/>
          </p:nvPr>
        </p:nvSpPr>
        <p:spPr>
          <a:xfrm>
            <a:off x="818714" y="1644073"/>
            <a:ext cx="10554575" cy="4959927"/>
          </a:xfrm>
        </p:spPr>
        <p:txBody>
          <a:bodyPr>
            <a:normAutofit fontScale="55000" lnSpcReduction="20000"/>
          </a:bodyPr>
          <a:lstStyle/>
          <a:p>
            <a:endParaRPr lang="fi-FI" dirty="0"/>
          </a:p>
          <a:p>
            <a:r>
              <a:rPr lang="fi-FI" sz="2200" dirty="0" err="1"/>
              <a:t>OKLn</a:t>
            </a:r>
            <a:r>
              <a:rPr lang="fi-FI" sz="2200" dirty="0"/>
              <a:t> aloitusinfo ti 16.9.2025 klo 13.30-14.15 (alakoulun ruokala Amanda)</a:t>
            </a:r>
          </a:p>
          <a:p>
            <a:r>
              <a:rPr lang="fi-FI" sz="2200" dirty="0"/>
              <a:t>Norssin aloitusinfo  ti 16.9.2025 klo 14.15-14.45 (alakoulun ruokala Amanda, josta siirrytään luokkiin ensimmäiseen luokanopettajan ohjaukseen.)</a:t>
            </a:r>
          </a:p>
          <a:p>
            <a:r>
              <a:rPr lang="fi-FI" sz="2200" dirty="0"/>
              <a:t>Kirjastoinfo ja kouluopastus (Merkitse kalenteriin</a:t>
            </a:r>
            <a:r>
              <a:rPr lang="fi-FI" sz="2200"/>
              <a:t>!) </a:t>
            </a:r>
          </a:p>
          <a:p>
            <a:endParaRPr lang="fi-FI" sz="2200" dirty="0"/>
          </a:p>
          <a:p>
            <a:pPr marL="0" indent="0">
              <a:buNone/>
            </a:pPr>
            <a:r>
              <a:rPr lang="fi-FI" sz="2200" dirty="0"/>
              <a:t>	ma 22.9. klo 8.15 kirjastoinfo -&gt; 8.45 kouluopastus (1. luokat) </a:t>
            </a:r>
          </a:p>
          <a:p>
            <a:pPr marL="0" indent="0">
              <a:buNone/>
            </a:pPr>
            <a:r>
              <a:rPr lang="fi-FI" sz="2200" dirty="0"/>
              <a:t>	ti 23.9. klo 8.15 kirjastoinfo -&gt; 8.45 kouluopastus (2. luokat)  </a:t>
            </a:r>
          </a:p>
          <a:p>
            <a:pPr marL="0" indent="0">
              <a:buNone/>
            </a:pPr>
            <a:r>
              <a:rPr lang="fi-FI" sz="2200" dirty="0"/>
              <a:t>	ke 24.9. klo 8.15 kirjastoinfo -&gt; 8.45 kouluopastus (3. luokat)  </a:t>
            </a:r>
          </a:p>
          <a:p>
            <a:pPr marL="0" indent="0">
              <a:buNone/>
            </a:pPr>
            <a:r>
              <a:rPr lang="fi-FI" sz="2200" dirty="0"/>
              <a:t>	to 25.9. klo 8.15 kirjastoinfo -&gt; 8.45 kouluopastus (4. luokat) </a:t>
            </a:r>
          </a:p>
          <a:p>
            <a:pPr marL="0" indent="0">
              <a:buNone/>
            </a:pPr>
            <a:r>
              <a:rPr lang="fi-FI" sz="2200" dirty="0"/>
              <a:t>	ma 29.9. klo 8.15 kirjastoinfo -&gt; 8.45 kouluopastus (5. luokat)  </a:t>
            </a:r>
          </a:p>
          <a:p>
            <a:pPr marL="0" indent="0">
              <a:buNone/>
            </a:pPr>
            <a:r>
              <a:rPr lang="fi-FI" sz="2200" dirty="0"/>
              <a:t>	ti 30.9. klo 8.15 kirjastoinfo -&gt; 8.45 kouluopastus (6. luokat)  </a:t>
            </a:r>
          </a:p>
          <a:p>
            <a:pPr marL="0" indent="0">
              <a:buNone/>
            </a:pPr>
            <a:r>
              <a:rPr lang="fi-FI" sz="2200" dirty="0"/>
              <a:t>	ke 1.10. klo 8.15 kirjastoinfo -&gt; 8.45 kouluopastus (varakerta)</a:t>
            </a:r>
          </a:p>
          <a:p>
            <a:pPr marL="0" indent="0">
              <a:buNone/>
            </a:pPr>
            <a:r>
              <a:rPr lang="fi-FI" sz="2200" dirty="0"/>
              <a:t>	</a:t>
            </a:r>
            <a:r>
              <a:rPr lang="fi-FI" sz="2400" dirty="0"/>
              <a:t>Yhteystiedot: kirjastoinfo (</a:t>
            </a:r>
            <a:r>
              <a:rPr lang="fi-FI" sz="2400" dirty="0">
                <a:hlinkClick r:id="rId2"/>
              </a:rPr>
              <a:t>jasmin.m.kovanen@jyu.fi</a:t>
            </a:r>
            <a:r>
              <a:rPr lang="fi-FI" sz="2400" dirty="0"/>
              <a:t>), kouluopastus (mari.kalaja@norssi.jyu.fi)</a:t>
            </a:r>
          </a:p>
          <a:p>
            <a:pPr marL="0" indent="0">
              <a:buNone/>
            </a:pPr>
            <a:endParaRPr lang="fi-FI" sz="2200" dirty="0"/>
          </a:p>
          <a:p>
            <a:pPr marL="0" indent="0">
              <a:buNone/>
            </a:pPr>
            <a:endParaRPr lang="fi-FI" sz="2100" dirty="0"/>
          </a:p>
          <a:p>
            <a:pPr marL="0" indent="0">
              <a:buNone/>
            </a:pPr>
            <a:r>
              <a:rPr lang="fi-FI" sz="2100" dirty="0"/>
              <a:t> 	</a:t>
            </a:r>
          </a:p>
          <a:p>
            <a:pPr marL="0" indent="0">
              <a:buNone/>
            </a:pPr>
            <a:endParaRPr lang="fi-FI" dirty="0"/>
          </a:p>
        </p:txBody>
      </p:sp>
      <p:sp>
        <p:nvSpPr>
          <p:cNvPr id="5" name="Footer Placeholder 4"/>
          <p:cNvSpPr>
            <a:spLocks noGrp="1"/>
          </p:cNvSpPr>
          <p:nvPr>
            <p:ph type="ftr" sz="quarter" idx="11"/>
          </p:nvPr>
        </p:nvSpPr>
        <p:spPr>
          <a:xfrm>
            <a:off x="913794" y="5883275"/>
            <a:ext cx="7617647" cy="563245"/>
          </a:xfrm>
        </p:spPr>
        <p:txBody>
          <a:bodyPr/>
          <a:lstStyle/>
          <a:p>
            <a:endParaRPr lang="fi-FI" dirty="0"/>
          </a:p>
          <a:p>
            <a:endParaRPr lang="fi-FI" dirty="0"/>
          </a:p>
          <a:p>
            <a:r>
              <a:rPr lang="fi-FI" dirty="0"/>
              <a:t>Jyväskylän normaalikoulu - opetusharjoittelu </a:t>
            </a:r>
          </a:p>
        </p:txBody>
      </p:sp>
      <p:sp>
        <p:nvSpPr>
          <p:cNvPr id="6" name="Slide Number Placeholder 5"/>
          <p:cNvSpPr>
            <a:spLocks noGrp="1"/>
          </p:cNvSpPr>
          <p:nvPr>
            <p:ph type="sldNum" sz="quarter" idx="12"/>
          </p:nvPr>
        </p:nvSpPr>
        <p:spPr/>
        <p:txBody>
          <a:bodyPr/>
          <a:lstStyle/>
          <a:p>
            <a:fld id="{DC84714D-AC5B-4733-9E82-38C99528744D}" type="slidenum">
              <a:rPr lang="fi-FI" smtClean="0"/>
              <a:pPr/>
              <a:t>3</a:t>
            </a:fld>
            <a:endParaRPr lang="fi-FI"/>
          </a:p>
        </p:txBody>
      </p:sp>
    </p:spTree>
    <p:extLst>
      <p:ext uri="{BB962C8B-B14F-4D97-AF65-F5344CB8AC3E}">
        <p14:creationId xmlns:p14="http://schemas.microsoft.com/office/powerpoint/2010/main" val="29619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342900">
              <a:defRPr/>
            </a:pPr>
            <a:r>
              <a:rPr lang="fi-FI" sz="675" b="1">
                <a:solidFill>
                  <a:srgbClr val="BBE0E3"/>
                </a:solidFill>
              </a:rPr>
              <a:t>JYU. </a:t>
            </a:r>
            <a:r>
              <a:rPr lang="fi-FI" sz="675" b="1">
                <a:solidFill>
                  <a:srgbClr val="FFFFFF"/>
                </a:solidFill>
              </a:rPr>
              <a:t>Since 1863.</a:t>
            </a:r>
            <a:endParaRPr lang="fi-FI" sz="675" b="1" dirty="0">
              <a:solidFill>
                <a:srgbClr val="FFFFFF"/>
              </a:solidFill>
            </a:endParaRPr>
          </a:p>
        </p:txBody>
      </p:sp>
      <p:sp>
        <p:nvSpPr>
          <p:cNvPr id="3" name="Slide Number Placeholder 2"/>
          <p:cNvSpPr>
            <a:spLocks noGrp="1"/>
          </p:cNvSpPr>
          <p:nvPr>
            <p:ph type="sldNum" sz="quarter" idx="4"/>
          </p:nvPr>
        </p:nvSpPr>
        <p:spPr/>
        <p:txBody>
          <a:bodyPr/>
          <a:lstStyle/>
          <a:p>
            <a:pPr defTabSz="342900">
              <a:defRPr/>
            </a:pPr>
            <a:fld id="{0FE3988A-0109-0B40-965D-9E0ED41EFEE4}" type="slidenum">
              <a:rPr lang="fi-FI" sz="675">
                <a:solidFill>
                  <a:srgbClr val="FFFFFF"/>
                </a:solidFill>
                <a:cs typeface="Arial"/>
              </a:rPr>
              <a:pPr defTabSz="342900">
                <a:defRPr/>
              </a:pPr>
              <a:t>4</a:t>
            </a:fld>
            <a:endParaRPr lang="fi-FI" sz="675" dirty="0">
              <a:solidFill>
                <a:srgbClr val="FFFFFF"/>
              </a:solidFil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1818697705"/>
              </p:ext>
            </p:extLst>
          </p:nvPr>
        </p:nvGraphicFramePr>
        <p:xfrm>
          <a:off x="1488734" y="158013"/>
          <a:ext cx="9143999" cy="6525107"/>
        </p:xfrm>
        <a:graphic>
          <a:graphicData uri="http://schemas.openxmlformats.org/drawingml/2006/table">
            <a:tbl>
              <a:tblPr firstRow="1" bandRow="1">
                <a:tableStyleId>{5940675A-B579-460E-94D1-54222C63F5DA}</a:tableStyleId>
              </a:tblPr>
              <a:tblGrid>
                <a:gridCol w="1389665">
                  <a:extLst>
                    <a:ext uri="{9D8B030D-6E8A-4147-A177-3AD203B41FA5}">
                      <a16:colId xmlns:a16="http://schemas.microsoft.com/office/drawing/2014/main" val="1552835324"/>
                    </a:ext>
                  </a:extLst>
                </a:gridCol>
                <a:gridCol w="1649071">
                  <a:extLst>
                    <a:ext uri="{9D8B030D-6E8A-4147-A177-3AD203B41FA5}">
                      <a16:colId xmlns:a16="http://schemas.microsoft.com/office/drawing/2014/main" val="4130883434"/>
                    </a:ext>
                  </a:extLst>
                </a:gridCol>
                <a:gridCol w="1630541">
                  <a:extLst>
                    <a:ext uri="{9D8B030D-6E8A-4147-A177-3AD203B41FA5}">
                      <a16:colId xmlns:a16="http://schemas.microsoft.com/office/drawing/2014/main" val="3689724029"/>
                    </a:ext>
                  </a:extLst>
                </a:gridCol>
                <a:gridCol w="1610541">
                  <a:extLst>
                    <a:ext uri="{9D8B030D-6E8A-4147-A177-3AD203B41FA5}">
                      <a16:colId xmlns:a16="http://schemas.microsoft.com/office/drawing/2014/main" val="3715201053"/>
                    </a:ext>
                  </a:extLst>
                </a:gridCol>
                <a:gridCol w="1835829">
                  <a:extLst>
                    <a:ext uri="{9D8B030D-6E8A-4147-A177-3AD203B41FA5}">
                      <a16:colId xmlns:a16="http://schemas.microsoft.com/office/drawing/2014/main" val="1707312976"/>
                    </a:ext>
                  </a:extLst>
                </a:gridCol>
                <a:gridCol w="1028352">
                  <a:extLst>
                    <a:ext uri="{9D8B030D-6E8A-4147-A177-3AD203B41FA5}">
                      <a16:colId xmlns:a16="http://schemas.microsoft.com/office/drawing/2014/main" val="4025260522"/>
                    </a:ext>
                  </a:extLst>
                </a:gridCol>
              </a:tblGrid>
              <a:tr h="367862">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tc>
                  <a:txBody>
                    <a:bodyPr/>
                    <a:lstStyle/>
                    <a:p>
                      <a:pPr marL="0" indent="0">
                        <a:lnSpc>
                          <a:spcPct val="107000"/>
                        </a:lnSpc>
                        <a:spcAft>
                          <a:spcPts val="480"/>
                        </a:spcAft>
                      </a:pPr>
                      <a:r>
                        <a:rPr lang="fi-FI" sz="1100" b="1" dirty="0">
                          <a:effectLst/>
                          <a:latin typeface="Calibri" panose="020F0502020204030204" pitchFamily="34" charset="0"/>
                          <a:cs typeface="Calibri" panose="020F0502020204030204" pitchFamily="34" charset="0"/>
                        </a:rPr>
                        <a:t>PERIODI 1 </a:t>
                      </a:r>
                      <a:r>
                        <a:rPr lang="fi-FI" sz="1100" b="1" dirty="0">
                          <a:solidFill>
                            <a:schemeClr val="tx1"/>
                          </a:solidFill>
                          <a:effectLst/>
                          <a:latin typeface="Calibri" panose="020F0502020204030204" pitchFamily="34" charset="0"/>
                          <a:cs typeface="Calibri" panose="020F0502020204030204" pitchFamily="34" charset="0"/>
                        </a:rPr>
                        <a:t>1.8. - 26.10.2025</a:t>
                      </a:r>
                      <a:endParaRPr lang="fi-FI" sz="11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gridSpan="2">
                  <a:txBody>
                    <a:bodyPr/>
                    <a:lstStyle/>
                    <a:p>
                      <a:pPr>
                        <a:lnSpc>
                          <a:spcPct val="107000"/>
                        </a:lnSpc>
                        <a:spcAft>
                          <a:spcPts val="480"/>
                        </a:spcAft>
                      </a:pPr>
                      <a:r>
                        <a:rPr lang="fi-FI" sz="1100" b="1" dirty="0">
                          <a:effectLst/>
                          <a:latin typeface="Calibri" panose="020F0502020204030204" pitchFamily="34" charset="0"/>
                          <a:cs typeface="Calibri" panose="020F0502020204030204" pitchFamily="34" charset="0"/>
                        </a:rPr>
                        <a:t>PERIODI 2 27.10. - 31.12.2025</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hMerge="1">
                  <a:txBody>
                    <a:bodyPr/>
                    <a:lstStyle/>
                    <a:p>
                      <a:pPr>
                        <a:lnSpc>
                          <a:spcPct val="107000"/>
                        </a:lnSpc>
                        <a:spcAft>
                          <a:spcPts val="480"/>
                        </a:spcAft>
                      </a:pPr>
                      <a:endParaRPr lang="fi-FI" sz="900" b="0" dirty="0">
                        <a:effectLst/>
                        <a:latin typeface="Calibri" panose="020F0502020204030204" pitchFamily="34" charset="0"/>
                        <a:ea typeface="Calibri" panose="020F0502020204030204" pitchFamily="34" charset="0"/>
                        <a:cs typeface="Calibri" panose="020F0502020204030204" pitchFamily="34" charset="0"/>
                      </a:endParaRPr>
                    </a:p>
                  </a:txBody>
                  <a:tcPr marL="67829" marR="67829" marT="33915" marB="33915">
                    <a:solidFill>
                      <a:schemeClr val="accent1">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dirty="0">
                          <a:effectLst/>
                          <a:latin typeface="Calibri" panose="020F0502020204030204" pitchFamily="34" charset="0"/>
                          <a:cs typeface="Calibri" panose="020F0502020204030204" pitchFamily="34" charset="0"/>
                        </a:rPr>
                        <a:t>PERIODI 3 1.1. - 15.3.2026</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extLst>
                  <a:ext uri="{0D108BD9-81ED-4DB2-BD59-A6C34878D82A}">
                    <a16:rowId xmlns:a16="http://schemas.microsoft.com/office/drawing/2014/main" val="2034847146"/>
                  </a:ext>
                </a:extLst>
              </a:tr>
              <a:tr h="420148">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dirty="0">
                          <a:effectLst/>
                          <a:latin typeface="Calibri" panose="020F0502020204030204" pitchFamily="34" charset="0"/>
                          <a:cs typeface="Calibri" panose="020F0502020204030204" pitchFamily="34" charset="0"/>
                        </a:rPr>
                        <a:t>KTKP050 Vuorovaikutus ja yhteistyö </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dirty="0">
                          <a:effectLst/>
                          <a:latin typeface="Calibri" panose="020F0502020204030204" pitchFamily="34" charset="0"/>
                          <a:cs typeface="Calibri" panose="020F0502020204030204" pitchFamily="34" charset="0"/>
                        </a:rPr>
                        <a:t>KTKP020 Kestävä kasvatus ja yhteiskunta</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dirty="0">
                          <a:effectLst/>
                          <a:latin typeface="Calibri" panose="020F0502020204030204" pitchFamily="34" charset="0"/>
                          <a:cs typeface="Calibri" panose="020F0502020204030204" pitchFamily="34" charset="0"/>
                        </a:rPr>
                        <a:t>KTKP010 Oppiminen ja ohjaus </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dirty="0">
                          <a:effectLst/>
                          <a:latin typeface="Calibri" panose="020F0502020204030204" pitchFamily="34" charset="0"/>
                          <a:cs typeface="Calibri" panose="020F0502020204030204" pitchFamily="34" charset="0"/>
                        </a:rPr>
                        <a:t>KTKP040 Tieteellinen ajattelu ja tieto   </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extLst>
                  <a:ext uri="{0D108BD9-81ED-4DB2-BD59-A6C34878D82A}">
                    <a16:rowId xmlns:a16="http://schemas.microsoft.com/office/drawing/2014/main" val="54216982"/>
                  </a:ext>
                </a:extLst>
              </a:tr>
              <a:tr h="1266932">
                <a:tc>
                  <a:txBody>
                    <a:bodyPr/>
                    <a:lstStyle/>
                    <a:p>
                      <a:pPr marL="88900" indent="0">
                        <a:lnSpc>
                          <a:spcPct val="107000"/>
                        </a:lnSpc>
                        <a:spcAft>
                          <a:spcPts val="0"/>
                        </a:spcAft>
                      </a:pPr>
                      <a:r>
                        <a:rPr lang="fi-FI" sz="1100" b="1" kern="1200" dirty="0">
                          <a:effectLst/>
                          <a:latin typeface="Calibri" panose="020F0502020204030204" pitchFamily="34" charset="0"/>
                          <a:cs typeface="Calibri" panose="020F0502020204030204" pitchFamily="34" charset="0"/>
                        </a:rPr>
                        <a:t>OKL teemaluennot</a:t>
                      </a:r>
                    </a:p>
                    <a:p>
                      <a:pPr marL="88900" indent="0">
                        <a:lnSpc>
                          <a:spcPct val="107000"/>
                        </a:lnSpc>
                        <a:spcAft>
                          <a:spcPts val="0"/>
                        </a:spcAft>
                      </a:pPr>
                      <a:r>
                        <a:rPr lang="fi-FI" sz="1100" b="1" kern="1200" dirty="0">
                          <a:effectLst/>
                          <a:latin typeface="Calibri" panose="020F0502020204030204" pitchFamily="34" charset="0"/>
                          <a:cs typeface="Calibri" panose="020F0502020204030204" pitchFamily="34" charset="0"/>
                        </a:rPr>
                        <a:t>Klo 12:30-13:30 </a:t>
                      </a:r>
                      <a:endParaRPr lang="fi-FI" sz="1100" b="1" kern="1200" dirty="0">
                        <a:effectLst/>
                        <a:highlight>
                          <a:srgbClr val="FFFF00"/>
                        </a:highlight>
                        <a:latin typeface="Calibri" panose="020F0502020204030204" pitchFamily="34" charset="0"/>
                        <a:cs typeface="Calibri" panose="020F0502020204030204" pitchFamily="34" charset="0"/>
                      </a:endParaRPr>
                    </a:p>
                    <a:p>
                      <a:pPr marL="88900" indent="0">
                        <a:lnSpc>
                          <a:spcPct val="107000"/>
                        </a:lnSpc>
                        <a:spcAft>
                          <a:spcPts val="0"/>
                        </a:spcAft>
                      </a:pPr>
                      <a:r>
                        <a:rPr lang="fi-FI" sz="1100" kern="1200" dirty="0">
                          <a:effectLst/>
                          <a:latin typeface="Calibri" panose="020F0502020204030204" pitchFamily="34" charset="0"/>
                          <a:cs typeface="Calibri" panose="020F0502020204030204" pitchFamily="34" charset="0"/>
                        </a:rPr>
                        <a:t>19.9. </a:t>
                      </a:r>
                      <a:r>
                        <a:rPr lang="fi-FI" sz="1100" kern="1200" dirty="0">
                          <a:solidFill>
                            <a:schemeClr val="tx1"/>
                          </a:solidFill>
                          <a:effectLst/>
                          <a:latin typeface="Calibri" panose="020F0502020204030204" pitchFamily="34" charset="0"/>
                          <a:cs typeface="Calibri" panose="020F0502020204030204" pitchFamily="34" charset="0"/>
                        </a:rPr>
                        <a:t>Pakarinen</a:t>
                      </a:r>
                    </a:p>
                    <a:p>
                      <a:pPr marL="88900" indent="0">
                        <a:lnSpc>
                          <a:spcPct val="107000"/>
                        </a:lnSpc>
                        <a:spcAft>
                          <a:spcPts val="0"/>
                        </a:spcAft>
                      </a:pPr>
                      <a:r>
                        <a:rPr lang="fi-FI" sz="1100" kern="1200" dirty="0">
                          <a:effectLst/>
                          <a:latin typeface="Calibri" panose="020F0502020204030204" pitchFamily="34" charset="0"/>
                          <a:cs typeface="Calibri" panose="020F0502020204030204" pitchFamily="34" charset="0"/>
                        </a:rPr>
                        <a:t>26.9. Pakarinen</a:t>
                      </a:r>
                    </a:p>
                    <a:p>
                      <a:pPr marL="88900" indent="0">
                        <a:lnSpc>
                          <a:spcPct val="107000"/>
                        </a:lnSpc>
                        <a:spcAft>
                          <a:spcPts val="0"/>
                        </a:spcAft>
                      </a:pPr>
                      <a:r>
                        <a:rPr lang="fi-FI" sz="1100" kern="1200" dirty="0">
                          <a:effectLst/>
                          <a:latin typeface="Calibri" panose="020F0502020204030204" pitchFamily="34" charset="0"/>
                          <a:cs typeface="Calibri" panose="020F0502020204030204" pitchFamily="34" charset="0"/>
                        </a:rPr>
                        <a:t>3.10. Moate</a:t>
                      </a:r>
                      <a:endParaRPr lang="fi-FI"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solidFill>
                      <a:schemeClr val="bg1">
                        <a:lumMod val="95000"/>
                      </a:schemeClr>
                    </a:solidFill>
                  </a:tcPr>
                </a:tc>
                <a:tc>
                  <a:txBody>
                    <a:bodyPr/>
                    <a:lstStyle/>
                    <a:p>
                      <a:pPr>
                        <a:lnSpc>
                          <a:spcPct val="100000"/>
                        </a:lnSpc>
                        <a:spcAft>
                          <a:spcPts val="200"/>
                        </a:spcAft>
                      </a:pPr>
                      <a:r>
                        <a:rPr lang="fi-FI" sz="1100" dirty="0">
                          <a:solidFill>
                            <a:schemeClr val="tx1"/>
                          </a:solidFill>
                          <a:effectLst/>
                          <a:latin typeface="Calibri" panose="020F0502020204030204" pitchFamily="34" charset="0"/>
                          <a:cs typeface="Calibri" panose="020F0502020204030204" pitchFamily="34" charset="0"/>
                        </a:rPr>
                        <a:t>LUENNOT, PIENRYHMÄTYÖSKENTELY JA OPPIMISTEHTÄVÄT</a:t>
                      </a:r>
                    </a:p>
                  </a:txBody>
                  <a:tcPr marL="50872" marR="50872" marT="25436" marB="25436">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fi-FI" sz="1100" dirty="0">
                          <a:solidFill>
                            <a:schemeClr val="tx1"/>
                          </a:solidFill>
                          <a:effectLst/>
                          <a:latin typeface="Calibri" panose="020F0502020204030204" pitchFamily="34" charset="0"/>
                          <a:cs typeface="Calibri" panose="020F0502020204030204" pitchFamily="34" charset="0"/>
                        </a:rPr>
                        <a:t>VIDEOLUENNOT, PIENRYHMÄTYÖSKENTELY JA OPPIMISTEHTÄVÄT</a:t>
                      </a:r>
                    </a:p>
                    <a:p>
                      <a:pPr>
                        <a:lnSpc>
                          <a:spcPct val="100000"/>
                        </a:lnSpc>
                        <a:spcAft>
                          <a:spcPts val="200"/>
                        </a:spcAft>
                      </a:pPr>
                      <a:endParaRPr lang="fi-FI" sz="1100" dirty="0">
                        <a:solidFill>
                          <a:srgbClr val="FF0000"/>
                        </a:solidFill>
                        <a:effectLst/>
                        <a:latin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a:lnSpc>
                          <a:spcPct val="100000"/>
                        </a:lnSpc>
                        <a:spcAft>
                          <a:spcPts val="200"/>
                        </a:spcAft>
                      </a:pPr>
                      <a:r>
                        <a:rPr lang="fi-FI" sz="1100" dirty="0">
                          <a:solidFill>
                            <a:schemeClr val="tx1"/>
                          </a:solidFill>
                          <a:effectLst/>
                          <a:latin typeface="Calibri" panose="020F0502020204030204" pitchFamily="34" charset="0"/>
                          <a:cs typeface="Calibri" panose="020F0502020204030204" pitchFamily="34" charset="0"/>
                        </a:rPr>
                        <a:t>LUENNOT, TENTTI, PIENRYHMÄTYÖSKENTELY JA OPPIMISTEHTÄVÄT</a:t>
                      </a:r>
                    </a:p>
                    <a:p>
                      <a:pPr>
                        <a:lnSpc>
                          <a:spcPct val="100000"/>
                        </a:lnSpc>
                        <a:spcAft>
                          <a:spcPts val="200"/>
                        </a:spcAft>
                      </a:pPr>
                      <a:endParaRPr lang="fi-FI"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a:lnSpc>
                          <a:spcPct val="100000"/>
                        </a:lnSpc>
                        <a:spcAft>
                          <a:spcPts val="200"/>
                        </a:spcAft>
                      </a:pPr>
                      <a:r>
                        <a:rPr lang="fi-FI" sz="1100" dirty="0">
                          <a:solidFill>
                            <a:schemeClr val="tx1"/>
                          </a:solidFill>
                          <a:effectLst/>
                          <a:latin typeface="Calibri" panose="020F0502020204030204" pitchFamily="34" charset="0"/>
                          <a:cs typeface="Calibri" panose="020F0502020204030204" pitchFamily="34" charset="0"/>
                        </a:rPr>
                        <a:t>LUENNOT, PIENRYHMÄTYÖSKENTELY JA OPPIMISTEHTÄVÄT</a:t>
                      </a:r>
                    </a:p>
                  </a:txBody>
                  <a:tcPr marL="50872" marR="50872" marT="25436" marB="25436">
                    <a:solidFill>
                      <a:srgbClr val="E5FFF8"/>
                    </a:solidFill>
                  </a:tcPr>
                </a:tc>
                <a:tc>
                  <a:txBody>
                    <a:bodyPr/>
                    <a:lstStyle/>
                    <a:p>
                      <a:pPr marL="87313" indent="0">
                        <a:lnSpc>
                          <a:spcPct val="107000"/>
                        </a:lnSpc>
                        <a:spcAft>
                          <a:spcPts val="480"/>
                        </a:spcAft>
                      </a:pPr>
                      <a:r>
                        <a:rPr lang="fi-FI" sz="1100" b="1" dirty="0">
                          <a:solidFill>
                            <a:schemeClr val="tx1"/>
                          </a:solidFill>
                          <a:latin typeface="Calibri" panose="020F0502020204030204" pitchFamily="34" charset="0"/>
                          <a:cs typeface="Calibri" panose="020F0502020204030204" pitchFamily="34" charset="0"/>
                        </a:rPr>
                        <a:t>Periodit</a:t>
                      </a:r>
                      <a:r>
                        <a:rPr lang="fi-FI" sz="1100" b="1" baseline="0" dirty="0">
                          <a:solidFill>
                            <a:schemeClr val="tx1"/>
                          </a:solidFill>
                          <a:latin typeface="Calibri" panose="020F0502020204030204" pitchFamily="34" charset="0"/>
                          <a:cs typeface="Calibri" panose="020F0502020204030204" pitchFamily="34" charset="0"/>
                        </a:rPr>
                        <a:t> 1-4</a:t>
                      </a:r>
                    </a:p>
                    <a:p>
                      <a:pPr marL="87313" indent="0">
                        <a:lnSpc>
                          <a:spcPct val="107000"/>
                        </a:lnSpc>
                        <a:spcAft>
                          <a:spcPts val="480"/>
                        </a:spcAft>
                      </a:pPr>
                      <a:r>
                        <a:rPr lang="fi-FI" sz="1100" b="1" baseline="0" dirty="0">
                          <a:solidFill>
                            <a:schemeClr val="tx1"/>
                          </a:solidFill>
                          <a:latin typeface="Calibri" panose="020F0502020204030204" pitchFamily="34" charset="0"/>
                          <a:cs typeface="Calibri" panose="020F0502020204030204" pitchFamily="34" charset="0"/>
                        </a:rPr>
                        <a:t>15.4.2026 asti</a:t>
                      </a:r>
                    </a:p>
                    <a:p>
                      <a:pPr marL="87313" indent="0">
                        <a:lnSpc>
                          <a:spcPct val="107000"/>
                        </a:lnSpc>
                        <a:spcAft>
                          <a:spcPts val="480"/>
                        </a:spcAft>
                      </a:pPr>
                      <a:r>
                        <a:rPr lang="fi-FI" sz="1100" dirty="0">
                          <a:solidFill>
                            <a:schemeClr val="tx1"/>
                          </a:solidFill>
                          <a:latin typeface="Calibri" panose="020F0502020204030204" pitchFamily="34" charset="0"/>
                          <a:cs typeface="Calibri" panose="020F0502020204030204" pitchFamily="34" charset="0"/>
                        </a:rPr>
                        <a:t>Oma opetus </a:t>
                      </a:r>
                    </a:p>
                    <a:p>
                      <a:pPr marL="85725" marR="0" lvl="0" indent="0" algn="l" defTabSz="457200" rtl="0" eaLnBrk="1" fontAlgn="auto" latinLnBrk="0" hangingPunct="1">
                        <a:lnSpc>
                          <a:spcPct val="107000"/>
                        </a:lnSpc>
                        <a:spcBef>
                          <a:spcPts val="0"/>
                        </a:spcBef>
                        <a:spcAft>
                          <a:spcPts val="480"/>
                        </a:spcAft>
                        <a:buClrTx/>
                        <a:buSzTx/>
                        <a:buFontTx/>
                        <a:buNone/>
                        <a:tabLst/>
                        <a:defRPr/>
                      </a:pPr>
                      <a:r>
                        <a:rPr lang="fi-FI" sz="1100" dirty="0">
                          <a:latin typeface="Calibri"/>
                          <a:cs typeface="Calibri"/>
                        </a:rPr>
                        <a:t>(8 x 45 min)</a:t>
                      </a:r>
                    </a:p>
                  </a:txBody>
                  <a:tcPr marL="0" marR="0" marT="0" marB="0">
                    <a:solidFill>
                      <a:schemeClr val="bg1">
                        <a:lumMod val="95000"/>
                      </a:schemeClr>
                    </a:solidFill>
                  </a:tcPr>
                </a:tc>
                <a:extLst>
                  <a:ext uri="{0D108BD9-81ED-4DB2-BD59-A6C34878D82A}">
                    <a16:rowId xmlns:a16="http://schemas.microsoft.com/office/drawing/2014/main" val="2165893332"/>
                  </a:ext>
                </a:extLst>
              </a:tr>
              <a:tr h="240126">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KOTIRYHMÄ 6 X 2h</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KOTIRYHMÄ 6 X 2h</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KOTIRYHMÄ 6 X 2h</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KOTIRYHMÄ 6 X 2h</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extLst>
                  <a:ext uri="{0D108BD9-81ED-4DB2-BD59-A6C34878D82A}">
                    <a16:rowId xmlns:a16="http://schemas.microsoft.com/office/drawing/2014/main" val="3812042738"/>
                  </a:ext>
                </a:extLst>
              </a:tr>
              <a:tr h="247984">
                <a:tc gridSpan="6">
                  <a:txBody>
                    <a:bodyPr/>
                    <a:lstStyle/>
                    <a:p>
                      <a:pPr algn="ctr">
                        <a:lnSpc>
                          <a:spcPct val="107000"/>
                        </a:lnSpc>
                        <a:spcAft>
                          <a:spcPts val="480"/>
                        </a:spcAft>
                      </a:pPr>
                      <a:r>
                        <a:rPr lang="fi-FI" sz="1100" b="1" dirty="0">
                          <a:effectLst/>
                          <a:latin typeface="Calibri" panose="020F0502020204030204" pitchFamily="34" charset="0"/>
                          <a:cs typeface="Calibri" panose="020F0502020204030204" pitchFamily="34" charset="0"/>
                        </a:rPr>
                        <a:t>Video Clubit ja muut harjoitteluun kuuluvat ohjaukset</a:t>
                      </a:r>
                      <a:endParaRPr lang="fi-FI" sz="1100" b="1"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20000"/>
                        <a:lumOff val="80000"/>
                      </a:schemeClr>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655653136"/>
                  </a:ext>
                </a:extLst>
              </a:tr>
              <a:tr h="1206601">
                <a:tc rowSpan="3">
                  <a:txBody>
                    <a:bodyPr/>
                    <a:lstStyle/>
                    <a:p>
                      <a:pPr marL="84455">
                        <a:lnSpc>
                          <a:spcPct val="107000"/>
                        </a:lnSpc>
                        <a:spcAft>
                          <a:spcPts val="480"/>
                        </a:spcAft>
                      </a:pPr>
                      <a:r>
                        <a:rPr lang="fi-FI" sz="1100" b="1" dirty="0">
                          <a:effectLst/>
                          <a:latin typeface="Calibri" panose="020F0502020204030204" pitchFamily="34" charset="0"/>
                          <a:cs typeface="Calibri" panose="020F0502020204030204" pitchFamily="34" charset="0"/>
                        </a:rPr>
                        <a:t>Viikko 38</a:t>
                      </a:r>
                    </a:p>
                    <a:p>
                      <a:pPr marL="84455" defTabSz="419100">
                        <a:lnSpc>
                          <a:spcPct val="107000"/>
                        </a:lnSpc>
                        <a:spcAft>
                          <a:spcPts val="480"/>
                        </a:spcAft>
                      </a:pPr>
                      <a:r>
                        <a:rPr lang="fi-FI" sz="1100" b="1" dirty="0">
                          <a:effectLst/>
                          <a:latin typeface="Calibri" panose="020F0502020204030204" pitchFamily="34" charset="0"/>
                          <a:cs typeface="Calibri" panose="020F0502020204030204" pitchFamily="34" charset="0"/>
                        </a:rPr>
                        <a:t>Harjoitteluun liittyvä yleinen harjoitteluinfo </a:t>
                      </a:r>
                      <a:r>
                        <a:rPr lang="fi-FI" sz="1100" b="1" dirty="0">
                          <a:solidFill>
                            <a:srgbClr val="FF0000"/>
                          </a:solidFill>
                          <a:effectLst/>
                          <a:latin typeface="Calibri" panose="020F0502020204030204" pitchFamily="34" charset="0"/>
                          <a:cs typeface="Calibri" panose="020F0502020204030204" pitchFamily="34" charset="0"/>
                        </a:rPr>
                        <a:t>ti</a:t>
                      </a:r>
                      <a:r>
                        <a:rPr lang="fi-FI" sz="1100" b="1" baseline="0" dirty="0">
                          <a:solidFill>
                            <a:srgbClr val="FF0000"/>
                          </a:solidFill>
                          <a:effectLst/>
                          <a:latin typeface="Calibri" panose="020F0502020204030204" pitchFamily="34" charset="0"/>
                          <a:cs typeface="Calibri" panose="020F0502020204030204" pitchFamily="34" charset="0"/>
                        </a:rPr>
                        <a:t> XX</a:t>
                      </a:r>
                      <a:r>
                        <a:rPr lang="fi-FI" sz="1100" b="1" baseline="0" dirty="0">
                          <a:effectLst/>
                          <a:latin typeface="Calibri" panose="020F0502020204030204" pitchFamily="34" charset="0"/>
                          <a:cs typeface="Calibri" panose="020F0502020204030204" pitchFamily="34" charset="0"/>
                        </a:rPr>
                        <a:t>.9</a:t>
                      </a:r>
                      <a:r>
                        <a:rPr lang="fi-FI" sz="1100" b="1" dirty="0">
                          <a:effectLst/>
                          <a:latin typeface="Calibri" panose="020F0502020204030204" pitchFamily="34" charset="0"/>
                          <a:cs typeface="Calibri" panose="020F0502020204030204" pitchFamily="34" charset="0"/>
                        </a:rPr>
                        <a:t>. Norssin </a:t>
                      </a:r>
                      <a:r>
                        <a:rPr lang="fi-FI" sz="1100" b="1" baseline="0" dirty="0">
                          <a:effectLst/>
                          <a:latin typeface="Calibri" panose="020F0502020204030204" pitchFamily="34" charset="0"/>
                          <a:cs typeface="Calibri" panose="020F0502020204030204" pitchFamily="34" charset="0"/>
                        </a:rPr>
                        <a:t>ruokala Amandassa </a:t>
                      </a:r>
                      <a:endParaRPr lang="fi-FI" sz="1100" b="1" dirty="0">
                        <a:effectLst/>
                        <a:latin typeface="Calibri" panose="020F0502020204030204" pitchFamily="34" charset="0"/>
                        <a:cs typeface="Calibri" panose="020F0502020204030204" pitchFamily="34" charset="0"/>
                      </a:endParaRPr>
                    </a:p>
                    <a:p>
                      <a:pPr marL="84455" defTabSz="419100">
                        <a:lnSpc>
                          <a:spcPct val="107000"/>
                        </a:lnSpc>
                        <a:spcAft>
                          <a:spcPts val="0"/>
                        </a:spcAft>
                      </a:pPr>
                      <a:r>
                        <a:rPr lang="fi-FI" sz="1100" b="1" dirty="0">
                          <a:solidFill>
                            <a:schemeClr val="tx1"/>
                          </a:solidFill>
                          <a:effectLst/>
                          <a:latin typeface="Calibri" panose="020F0502020204030204" pitchFamily="34" charset="0"/>
                          <a:cs typeface="Calibri" panose="020F0502020204030204" pitchFamily="34" charset="0"/>
                        </a:rPr>
                        <a:t>klo 13:30-14:15 </a:t>
                      </a:r>
                    </a:p>
                    <a:p>
                      <a:pPr marL="84455" defTabSz="419100">
                        <a:lnSpc>
                          <a:spcPct val="107000"/>
                        </a:lnSpc>
                        <a:spcAft>
                          <a:spcPts val="0"/>
                        </a:spcAft>
                      </a:pPr>
                      <a:r>
                        <a:rPr lang="fi-FI" sz="1100" dirty="0">
                          <a:solidFill>
                            <a:schemeClr val="tx1"/>
                          </a:solidFill>
                          <a:effectLst/>
                          <a:latin typeface="Calibri" panose="020F0502020204030204" pitchFamily="34" charset="0"/>
                          <a:cs typeface="Calibri" panose="020F0502020204030204" pitchFamily="34" charset="0"/>
                        </a:rPr>
                        <a:t>(Eija Aalto, OKL:n info) </a:t>
                      </a:r>
                      <a:br>
                        <a:rPr lang="fi-FI" sz="1100" dirty="0">
                          <a:solidFill>
                            <a:schemeClr val="tx1"/>
                          </a:solidFill>
                          <a:effectLst/>
                          <a:latin typeface="Calibri" panose="020F0502020204030204" pitchFamily="34" charset="0"/>
                          <a:cs typeface="Calibri" panose="020F0502020204030204" pitchFamily="34" charset="0"/>
                        </a:rPr>
                      </a:br>
                      <a:r>
                        <a:rPr lang="fi-FI" sz="1100" b="1" dirty="0">
                          <a:solidFill>
                            <a:schemeClr val="tx1"/>
                          </a:solidFill>
                          <a:effectLst/>
                          <a:latin typeface="Calibri" panose="020F0502020204030204" pitchFamily="34" charset="0"/>
                          <a:cs typeface="Calibri" panose="020F0502020204030204" pitchFamily="34" charset="0"/>
                        </a:rPr>
                        <a:t>n. klo 14:15-15:30</a:t>
                      </a:r>
                      <a:r>
                        <a:rPr lang="fi-FI" sz="1100" b="1" baseline="0" dirty="0">
                          <a:solidFill>
                            <a:schemeClr val="tx1"/>
                          </a:solidFill>
                          <a:effectLst/>
                          <a:latin typeface="Calibri" panose="020F0502020204030204" pitchFamily="34" charset="0"/>
                          <a:cs typeface="Calibri" panose="020F0502020204030204" pitchFamily="34" charset="0"/>
                        </a:rPr>
                        <a:t> </a:t>
                      </a:r>
                      <a:r>
                        <a:rPr lang="fi-FI" sz="1100" baseline="0" dirty="0">
                          <a:effectLst/>
                          <a:latin typeface="Calibri" panose="020F0502020204030204" pitchFamily="34" charset="0"/>
                          <a:cs typeface="Calibri" panose="020F0502020204030204" pitchFamily="34" charset="0"/>
                        </a:rPr>
                        <a:t>(Norssin info ja luokanopettajan ohjaus)</a:t>
                      </a:r>
                    </a:p>
                    <a:p>
                      <a:pPr marL="84455" defTabSz="419100">
                        <a:lnSpc>
                          <a:spcPct val="107000"/>
                        </a:lnSpc>
                        <a:spcAft>
                          <a:spcPts val="0"/>
                        </a:spcAft>
                      </a:pPr>
                      <a:endParaRPr lang="fi-FI" sz="1100" b="1" baseline="0" dirty="0">
                        <a:effectLst/>
                        <a:latin typeface="Calibri" panose="020F0502020204030204" pitchFamily="34" charset="0"/>
                        <a:cs typeface="Calibri" panose="020F0502020204030204" pitchFamily="34" charset="0"/>
                      </a:endParaRPr>
                    </a:p>
                    <a:p>
                      <a:pPr marL="84455" defTabSz="419100">
                        <a:lnSpc>
                          <a:spcPct val="107000"/>
                        </a:lnSpc>
                        <a:spcAft>
                          <a:spcPts val="0"/>
                        </a:spcAft>
                      </a:pPr>
                      <a:r>
                        <a:rPr lang="fi-FI" sz="1100" b="1" dirty="0">
                          <a:effectLst/>
                          <a:latin typeface="Calibri" panose="020F0502020204030204" pitchFamily="34" charset="0"/>
                          <a:cs typeface="Calibri" panose="020F0502020204030204" pitchFamily="34" charset="0"/>
                        </a:rPr>
                        <a:t>Viikko</a:t>
                      </a:r>
                      <a:r>
                        <a:rPr lang="fi-FI" sz="1100" b="1" baseline="0" dirty="0">
                          <a:effectLst/>
                          <a:latin typeface="Calibri" panose="020F0502020204030204" pitchFamily="34" charset="0"/>
                          <a:cs typeface="Calibri" panose="020F0502020204030204" pitchFamily="34" charset="0"/>
                        </a:rPr>
                        <a:t> 39</a:t>
                      </a:r>
                      <a:endParaRPr lang="fi-FI" sz="1100" b="1" dirty="0">
                        <a:effectLst/>
                        <a:latin typeface="Calibri" panose="020F0502020204030204" pitchFamily="34" charset="0"/>
                        <a:cs typeface="Calibri" panose="020F0502020204030204" pitchFamily="34" charset="0"/>
                      </a:endParaRPr>
                    </a:p>
                    <a:p>
                      <a:pPr marL="84455">
                        <a:lnSpc>
                          <a:spcPct val="107000"/>
                        </a:lnSpc>
                        <a:spcAft>
                          <a:spcPts val="480"/>
                        </a:spcAft>
                      </a:pPr>
                      <a:r>
                        <a:rPr lang="fi-FI" sz="1100" dirty="0">
                          <a:effectLst/>
                          <a:latin typeface="Calibri" panose="020F0502020204030204" pitchFamily="34" charset="0"/>
                          <a:cs typeface="Calibri" panose="020F0502020204030204" pitchFamily="34" charset="0"/>
                        </a:rPr>
                        <a:t>1 x 90 min demo: </a:t>
                      </a:r>
                      <a:r>
                        <a:rPr lang="fi-FI" sz="1100" dirty="0" err="1">
                          <a:effectLst/>
                          <a:latin typeface="Calibri" panose="020F0502020204030204" pitchFamily="34" charset="0"/>
                          <a:cs typeface="Calibri" panose="020F0502020204030204" pitchFamily="34" charset="0"/>
                        </a:rPr>
                        <a:t>PROpe</a:t>
                      </a:r>
                      <a:r>
                        <a:rPr lang="fi-FI" sz="1100" dirty="0">
                          <a:effectLst/>
                          <a:latin typeface="Calibri" panose="020F0502020204030204" pitchFamily="34" charset="0"/>
                          <a:cs typeface="Calibri" panose="020F0502020204030204" pitchFamily="34" charset="0"/>
                        </a:rPr>
                        <a:t> työskentely OH1, Video Club -työskentelyn esittely, muut asiat</a:t>
                      </a:r>
                    </a:p>
                  </a:txBody>
                  <a:tcPr marL="0" marR="0" marT="0" marB="0">
                    <a:solidFill>
                      <a:schemeClr val="bg1">
                        <a:lumMod val="95000"/>
                      </a:schemeClr>
                    </a:solidFill>
                  </a:tcPr>
                </a:tc>
                <a:tc>
                  <a:txBody>
                    <a:bodyPr/>
                    <a:lstStyle/>
                    <a:p>
                      <a:pPr>
                        <a:lnSpc>
                          <a:spcPct val="107000"/>
                        </a:lnSpc>
                        <a:spcAft>
                          <a:spcPts val="480"/>
                        </a:spcAft>
                      </a:pPr>
                      <a:r>
                        <a:rPr lang="fi-FI" sz="1100" b="1" u="sng" dirty="0">
                          <a:solidFill>
                            <a:srgbClr val="00B050"/>
                          </a:solidFill>
                          <a:effectLst/>
                          <a:latin typeface="Calibri" panose="020F0502020204030204" pitchFamily="34" charset="0"/>
                          <a:cs typeface="Calibri" panose="020F0502020204030204" pitchFamily="34" charset="0"/>
                        </a:rPr>
                        <a:t>PERIODI 1</a:t>
                      </a:r>
                    </a:p>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1, Viikko 40</a:t>
                      </a:r>
                    </a:p>
                    <a:p>
                      <a:pPr marL="0" marR="0" lvl="0" indent="0" algn="l" defTabSz="914400" rtl="0" eaLnBrk="1" fontAlgn="auto" latinLnBrk="0" hangingPunct="1">
                        <a:lnSpc>
                          <a:spcPct val="107000"/>
                        </a:lnSpc>
                        <a:spcBef>
                          <a:spcPts val="0"/>
                        </a:spcBef>
                        <a:spcAft>
                          <a:spcPts val="480"/>
                        </a:spcAft>
                        <a:buClrTx/>
                        <a:buSzTx/>
                        <a:buFontTx/>
                        <a:buNone/>
                        <a:tabLst/>
                        <a:defRPr/>
                      </a:pPr>
                      <a:r>
                        <a:rPr lang="fi-FI" sz="1200" dirty="0">
                          <a:solidFill>
                            <a:srgbClr val="FF0000"/>
                          </a:solidFill>
                          <a:effectLst/>
                          <a:latin typeface="Calibri" panose="020F0502020204030204" pitchFamily="34" charset="0"/>
                          <a:cs typeface="Calibri" panose="020F0502020204030204" pitchFamily="34" charset="0"/>
                        </a:rPr>
                        <a:t>Ryhmä ja vertaissuhteet luokassa</a:t>
                      </a:r>
                    </a:p>
                    <a:p>
                      <a:pPr>
                        <a:lnSpc>
                          <a:spcPct val="107000"/>
                        </a:lnSpc>
                        <a:spcAft>
                          <a:spcPts val="480"/>
                        </a:spcAft>
                      </a:pPr>
                      <a:r>
                        <a:rPr lang="fi-FI" sz="1100" dirty="0">
                          <a:effectLst/>
                          <a:latin typeface="Calibri" panose="020F0502020204030204" pitchFamily="34" charset="0"/>
                          <a:cs typeface="Calibri" panose="020F0502020204030204" pitchFamily="34" charset="0"/>
                        </a:rPr>
                        <a:t>Ennakkotehtävä</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u="sng" dirty="0">
                          <a:solidFill>
                            <a:srgbClr val="00B050"/>
                          </a:solidFill>
                          <a:effectLst/>
                          <a:latin typeface="Calibri" panose="020F0502020204030204" pitchFamily="34" charset="0"/>
                          <a:cs typeface="Calibri" panose="020F0502020204030204" pitchFamily="34" charset="0"/>
                        </a:rPr>
                        <a:t>PERIODI 2</a:t>
                      </a:r>
                      <a:endParaRPr lang="fi-FI" sz="1100" b="1" u="sng" dirty="0">
                        <a:effectLst/>
                        <a:latin typeface="Calibri" panose="020F0502020204030204" pitchFamily="34" charset="0"/>
                        <a:cs typeface="Calibri" panose="020F0502020204030204" pitchFamily="34" charset="0"/>
                      </a:endParaRPr>
                    </a:p>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3, Viikko 45 </a:t>
                      </a:r>
                    </a:p>
                    <a:p>
                      <a:pPr marL="0" marR="0" lvl="0" indent="0" algn="l" defTabSz="457200" rtl="0" eaLnBrk="1" fontAlgn="auto" latinLnBrk="0" hangingPunct="1">
                        <a:lnSpc>
                          <a:spcPct val="107000"/>
                        </a:lnSpc>
                        <a:spcBef>
                          <a:spcPts val="0"/>
                        </a:spcBef>
                        <a:spcAft>
                          <a:spcPts val="480"/>
                        </a:spcAft>
                        <a:buClrTx/>
                        <a:buSzTx/>
                        <a:buFontTx/>
                        <a:buNone/>
                        <a:tabLst/>
                        <a:defRPr/>
                      </a:pPr>
                      <a:r>
                        <a:rPr lang="fi-FI" sz="1200" dirty="0">
                          <a:solidFill>
                            <a:srgbClr val="FF0000"/>
                          </a:solidFill>
                          <a:effectLst/>
                          <a:latin typeface="Calibri" panose="020F0502020204030204" pitchFamily="34" charset="0"/>
                          <a:cs typeface="Calibri" panose="020F0502020204030204" pitchFamily="34" charset="0"/>
                        </a:rPr>
                        <a:t>Kielitietoisuus</a:t>
                      </a:r>
                      <a:endParaRPr lang="fi-FI" sz="1200" dirty="0">
                        <a:solidFill>
                          <a:schemeClr val="tx1"/>
                        </a:solidFill>
                        <a:effectLst/>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480"/>
                        </a:spcAft>
                        <a:buClrTx/>
                        <a:buSzTx/>
                        <a:buFontTx/>
                        <a:buNone/>
                        <a:tabLst/>
                        <a:defRPr/>
                      </a:pPr>
                      <a:r>
                        <a:rPr lang="fi-FI" sz="1100" dirty="0">
                          <a:solidFill>
                            <a:schemeClr val="tx1"/>
                          </a:solidFill>
                          <a:effectLst/>
                          <a:latin typeface="Calibri" panose="020F0502020204030204" pitchFamily="34" charset="0"/>
                          <a:cs typeface="Calibri" panose="020F0502020204030204" pitchFamily="34" charset="0"/>
                        </a:rPr>
                        <a:t>Ennakkotehtävä</a:t>
                      </a:r>
                    </a:p>
                  </a:txBody>
                  <a:tcPr marL="50872" marR="50872" marT="25436" marB="25436">
                    <a:solidFill>
                      <a:srgbClr val="FFFFCC"/>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u="sng" dirty="0">
                          <a:solidFill>
                            <a:srgbClr val="00B050"/>
                          </a:solidFill>
                          <a:effectLst/>
                          <a:latin typeface="Calibri" panose="020F0502020204030204" pitchFamily="34" charset="0"/>
                          <a:cs typeface="Calibri" panose="020F0502020204030204" pitchFamily="34" charset="0"/>
                        </a:rPr>
                        <a:t>PERIODI 3</a:t>
                      </a:r>
                    </a:p>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5</a:t>
                      </a:r>
                      <a:endParaRPr lang="fi-FI" sz="1100" b="1" dirty="0">
                        <a:effectLst/>
                        <a:highlight>
                          <a:srgbClr val="FF00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480"/>
                        </a:spcAft>
                        <a:buClrTx/>
                        <a:buSzTx/>
                        <a:buFontTx/>
                        <a:buNone/>
                        <a:tabLst/>
                        <a:defRPr/>
                      </a:pPr>
                      <a:r>
                        <a:rPr lang="fi-FI" sz="1200" dirty="0">
                          <a:solidFill>
                            <a:srgbClr val="FF0000"/>
                          </a:solidFill>
                          <a:effectLst/>
                          <a:latin typeface="Calibri" panose="020F0502020204030204" pitchFamily="34" charset="0"/>
                          <a:cs typeface="Calibri" panose="020F0502020204030204" pitchFamily="34" charset="0"/>
                        </a:rPr>
                        <a:t>Tilannekiinnostus ja tehtäväsuuntautunut käyttäytyminen</a:t>
                      </a:r>
                    </a:p>
                    <a:p>
                      <a:pPr>
                        <a:lnSpc>
                          <a:spcPct val="107000"/>
                        </a:lnSpc>
                        <a:spcAft>
                          <a:spcPts val="480"/>
                        </a:spcAft>
                      </a:pPr>
                      <a:r>
                        <a:rPr lang="fi-FI" sz="1100" strike="noStrike" dirty="0">
                          <a:effectLst/>
                          <a:latin typeface="Calibri" panose="020F0502020204030204" pitchFamily="34" charset="0"/>
                          <a:cs typeface="Calibri" panose="020F0502020204030204" pitchFamily="34" charset="0"/>
                        </a:rPr>
                        <a:t>Ennakkotehtävä</a:t>
                      </a:r>
                      <a:endParaRPr lang="fi-FI" sz="1100" dirty="0">
                        <a:effectLst/>
                        <a:latin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marL="0" marR="0" lvl="0" indent="0" algn="l" defTabSz="914400" rtl="0" eaLnBrk="1" fontAlgn="auto" latinLnBrk="0" hangingPunct="1">
                        <a:lnSpc>
                          <a:spcPct val="107000"/>
                        </a:lnSpc>
                        <a:spcBef>
                          <a:spcPts val="0"/>
                        </a:spcBef>
                        <a:spcAft>
                          <a:spcPts val="480"/>
                        </a:spcAft>
                        <a:buClrTx/>
                        <a:buSzTx/>
                        <a:buFontTx/>
                        <a:buNone/>
                        <a:tabLst/>
                        <a:defRPr/>
                      </a:pPr>
                      <a:r>
                        <a:rPr lang="fi-FI" sz="1100" b="1" u="sng" dirty="0">
                          <a:solidFill>
                            <a:srgbClr val="00B050"/>
                          </a:solidFill>
                          <a:effectLst/>
                          <a:latin typeface="Calibri" panose="020F0502020204030204" pitchFamily="34" charset="0"/>
                          <a:cs typeface="Calibri" panose="020F0502020204030204" pitchFamily="34" charset="0"/>
                        </a:rPr>
                        <a:t>PERIODI 4 </a:t>
                      </a:r>
                      <a:r>
                        <a:rPr lang="fi-FI" sz="1100" b="1" u="none" dirty="0">
                          <a:solidFill>
                            <a:schemeClr val="tx1"/>
                          </a:solidFill>
                          <a:effectLst/>
                          <a:latin typeface="Calibri" panose="020F0502020204030204" pitchFamily="34" charset="0"/>
                          <a:cs typeface="Calibri" panose="020F0502020204030204" pitchFamily="34" charset="0"/>
                        </a:rPr>
                        <a:t>17.3.–31.5.2025</a:t>
                      </a:r>
                    </a:p>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7</a:t>
                      </a:r>
                      <a:endParaRPr lang="fi-FI" sz="1100" b="0" dirty="0">
                        <a:effectLst/>
                        <a:highlight>
                          <a:srgbClr val="FFFF00"/>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480"/>
                        </a:spcAft>
                        <a:buClrTx/>
                        <a:buSzTx/>
                        <a:buFontTx/>
                        <a:buNone/>
                        <a:tabLst/>
                        <a:defRPr/>
                      </a:pPr>
                      <a:r>
                        <a:rPr lang="fi-FI" sz="1200" dirty="0">
                          <a:solidFill>
                            <a:srgbClr val="FF0000"/>
                          </a:solidFill>
                          <a:effectLst/>
                          <a:latin typeface="Calibri" panose="020F0502020204030204" pitchFamily="34" charset="0"/>
                          <a:cs typeface="Calibri" panose="020F0502020204030204" pitchFamily="34" charset="0"/>
                        </a:rPr>
                        <a:t>Ajatteluprosessien</a:t>
                      </a:r>
                      <a:r>
                        <a:rPr lang="fi-FI" sz="1200" strike="sngStrike" dirty="0">
                          <a:solidFill>
                            <a:srgbClr val="FF0000"/>
                          </a:solidFill>
                          <a:effectLst/>
                          <a:latin typeface="Calibri" panose="020F0502020204030204" pitchFamily="34" charset="0"/>
                          <a:cs typeface="Calibri" panose="020F0502020204030204" pitchFamily="34" charset="0"/>
                        </a:rPr>
                        <a:t> </a:t>
                      </a:r>
                      <a:r>
                        <a:rPr lang="fi-FI" sz="1200" strike="noStrike" dirty="0">
                          <a:solidFill>
                            <a:srgbClr val="FF0000"/>
                          </a:solidFill>
                          <a:effectLst/>
                          <a:latin typeface="Calibri" panose="020F0502020204030204" pitchFamily="34" charset="0"/>
                          <a:cs typeface="Calibri" panose="020F0502020204030204" pitchFamily="34" charset="0"/>
                        </a:rPr>
                        <a:t>tukeminen </a:t>
                      </a:r>
                      <a:endParaRPr lang="fi-FI" sz="1200" dirty="0">
                        <a:effectLst/>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480"/>
                        </a:spcAft>
                        <a:buClrTx/>
                        <a:buSzTx/>
                        <a:buFontTx/>
                        <a:buNone/>
                        <a:tabLst/>
                        <a:defRPr/>
                      </a:pPr>
                      <a:r>
                        <a:rPr lang="fi-FI" sz="1100" dirty="0">
                          <a:effectLst/>
                          <a:latin typeface="Calibri" panose="020F0502020204030204" pitchFamily="34" charset="0"/>
                          <a:cs typeface="Calibri" panose="020F0502020204030204" pitchFamily="34" charset="0"/>
                        </a:rPr>
                        <a:t>Ennakkotehtävä</a:t>
                      </a:r>
                      <a:endParaRPr lang="fi-FI" sz="1100" dirty="0">
                        <a:solidFill>
                          <a:srgbClr val="FF0000"/>
                        </a:solidFill>
                        <a:effectLst/>
                        <a:latin typeface="Calibri" panose="020F0502020204030204" pitchFamily="34" charset="0"/>
                        <a:cs typeface="Calibri" panose="020F0502020204030204" pitchFamily="34" charset="0"/>
                      </a:endParaRPr>
                    </a:p>
                  </a:txBody>
                  <a:tcPr marL="50872" marR="50872" marT="25436" marB="25436">
                    <a:solidFill>
                      <a:srgbClr val="CCECFF"/>
                    </a:solidFill>
                  </a:tcPr>
                </a:tc>
                <a:tc rowSpan="3">
                  <a:txBody>
                    <a:bodyPr/>
                    <a:lstStyle/>
                    <a:p>
                      <a:pPr marL="93345">
                        <a:lnSpc>
                          <a:spcPct val="107000"/>
                        </a:lnSpc>
                        <a:spcAft>
                          <a:spcPts val="480"/>
                        </a:spcAft>
                      </a:pPr>
                      <a:r>
                        <a:rPr lang="fi-FI" sz="1100" b="1">
                          <a:effectLst/>
                          <a:latin typeface="Calibri"/>
                          <a:cs typeface="Calibri"/>
                        </a:rPr>
                        <a:t>Huhti-toukokuu</a:t>
                      </a:r>
                    </a:p>
                    <a:p>
                      <a:pPr marL="93345" defTabSz="179388">
                        <a:lnSpc>
                          <a:spcPct val="107000"/>
                        </a:lnSpc>
                        <a:spcAft>
                          <a:spcPts val="480"/>
                        </a:spcAft>
                        <a:tabLst>
                          <a:tab pos="533400" algn="l"/>
                          <a:tab pos="898525" algn="l"/>
                        </a:tabLst>
                      </a:pPr>
                      <a:r>
                        <a:rPr lang="fi-FI" sz="1100" b="1">
                          <a:effectLst/>
                          <a:latin typeface="Calibri" panose="020F0502020204030204" pitchFamily="34" charset="0"/>
                          <a:cs typeface="Calibri" panose="020F0502020204030204" pitchFamily="34" charset="0"/>
                        </a:rPr>
                        <a:t>PROpe loppu-keskustelut</a:t>
                      </a:r>
                      <a:r>
                        <a:rPr lang="fi-FI" sz="1100" b="1" baseline="0">
                          <a:effectLst/>
                          <a:latin typeface="Calibri" panose="020F0502020204030204" pitchFamily="34" charset="0"/>
                          <a:cs typeface="Calibri" panose="020F0502020204030204" pitchFamily="34" charset="0"/>
                        </a:rPr>
                        <a:t> </a:t>
                      </a:r>
                      <a:r>
                        <a:rPr lang="fi-FI" sz="1100">
                          <a:effectLst/>
                          <a:latin typeface="Calibri" panose="020F0502020204030204" pitchFamily="34" charset="0"/>
                          <a:cs typeface="Calibri" panose="020F0502020204030204" pitchFamily="34" charset="0"/>
                        </a:rPr>
                        <a:t>toteutetaan kahdessa ryhmässä, </a:t>
                      </a:r>
                    </a:p>
                    <a:p>
                      <a:pPr marL="93345">
                        <a:lnSpc>
                          <a:spcPct val="107000"/>
                        </a:lnSpc>
                        <a:spcAft>
                          <a:spcPts val="480"/>
                        </a:spcAft>
                      </a:pPr>
                      <a:r>
                        <a:rPr lang="fi-FI" sz="1100">
                          <a:effectLst/>
                          <a:latin typeface="Calibri" panose="020F0502020204030204" pitchFamily="34" charset="0"/>
                          <a:cs typeface="Calibri" panose="020F0502020204030204" pitchFamily="34" charset="0"/>
                        </a:rPr>
                        <a:t>1 x 90 min / ryhmä</a:t>
                      </a:r>
                    </a:p>
                    <a:p>
                      <a:pPr>
                        <a:lnSpc>
                          <a:spcPct val="107000"/>
                        </a:lnSpc>
                        <a:spcAft>
                          <a:spcPts val="480"/>
                        </a:spcAft>
                      </a:pPr>
                      <a:endParaRPr lang="fi-FI" sz="1100">
                        <a:effectLst/>
                        <a:latin typeface="Calibri" panose="020F0502020204030204" pitchFamily="34" charset="0"/>
                        <a:cs typeface="Calibri" panose="020F0502020204030204" pitchFamily="34" charset="0"/>
                      </a:endParaRPr>
                    </a:p>
                  </a:txBody>
                  <a:tcPr marL="0" marR="0" marT="0" marB="0">
                    <a:solidFill>
                      <a:schemeClr val="bg1">
                        <a:lumMod val="95000"/>
                      </a:schemeClr>
                    </a:solidFill>
                  </a:tcPr>
                </a:tc>
                <a:extLst>
                  <a:ext uri="{0D108BD9-81ED-4DB2-BD59-A6C34878D82A}">
                    <a16:rowId xmlns:a16="http://schemas.microsoft.com/office/drawing/2014/main" val="420503351"/>
                  </a:ext>
                </a:extLst>
              </a:tr>
              <a:tr h="1021868">
                <a:tc vMerge="1">
                  <a:txBody>
                    <a:bodyPr/>
                    <a:lstStyle/>
                    <a:p>
                      <a:endParaRPr lang="fi-FI"/>
                    </a:p>
                  </a:txBody>
                  <a:tcPr/>
                </a:tc>
                <a:tc>
                  <a:txBody>
                    <a:bodyPr/>
                    <a:lstStyle/>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2, Viikko 41 </a:t>
                      </a:r>
                    </a:p>
                    <a:p>
                      <a:pPr>
                        <a:lnSpc>
                          <a:spcPct val="107000"/>
                        </a:lnSpc>
                        <a:spcAft>
                          <a:spcPts val="480"/>
                        </a:spcAft>
                      </a:pPr>
                      <a:r>
                        <a:rPr lang="fi-FI" sz="1200" dirty="0">
                          <a:solidFill>
                            <a:srgbClr val="FF0000"/>
                          </a:solidFill>
                          <a:effectLst/>
                          <a:latin typeface="Calibri" panose="020F0502020204030204" pitchFamily="34" charset="0"/>
                          <a:cs typeface="Calibri" panose="020F0502020204030204" pitchFamily="34" charset="0"/>
                        </a:rPr>
                        <a:t>Tunteet ja tunteiden säätely </a:t>
                      </a:r>
                    </a:p>
                    <a:p>
                      <a:pPr>
                        <a:lnSpc>
                          <a:spcPct val="107000"/>
                        </a:lnSpc>
                        <a:spcAft>
                          <a:spcPts val="480"/>
                        </a:spcAft>
                      </a:pPr>
                      <a:r>
                        <a:rPr lang="fi-FI" sz="1100" dirty="0">
                          <a:effectLst/>
                          <a:latin typeface="Calibri" panose="020F0502020204030204" pitchFamily="34" charset="0"/>
                          <a:cs typeface="Calibri" panose="020F0502020204030204" pitchFamily="34" charset="0"/>
                        </a:rPr>
                        <a:t>ennakkotehtävä</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a:txBody>
                    <a:bodyPr/>
                    <a:lstStyle/>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4, Viikko 46 </a:t>
                      </a:r>
                    </a:p>
                    <a:p>
                      <a:pPr>
                        <a:lnSpc>
                          <a:spcPct val="107000"/>
                        </a:lnSpc>
                        <a:spcAft>
                          <a:spcPts val="480"/>
                        </a:spcAft>
                      </a:pPr>
                      <a:r>
                        <a:rPr lang="fi-FI" sz="1200" b="0" dirty="0">
                          <a:solidFill>
                            <a:srgbClr val="FF0000"/>
                          </a:solidFill>
                          <a:effectLst/>
                          <a:latin typeface="Calibri" panose="020F0502020204030204" pitchFamily="34" charset="0"/>
                          <a:cs typeface="Calibri" panose="020F0502020204030204" pitchFamily="34" charset="0"/>
                        </a:rPr>
                        <a:t>Demokratiakasvatus</a:t>
                      </a:r>
                    </a:p>
                    <a:p>
                      <a:pPr>
                        <a:lnSpc>
                          <a:spcPct val="107000"/>
                        </a:lnSpc>
                        <a:spcAft>
                          <a:spcPts val="480"/>
                        </a:spcAft>
                      </a:pPr>
                      <a:r>
                        <a:rPr lang="fi-FI" sz="1100" b="0" dirty="0">
                          <a:effectLst/>
                          <a:latin typeface="Calibri" panose="020F0502020204030204" pitchFamily="34" charset="0"/>
                          <a:cs typeface="Calibri" panose="020F0502020204030204" pitchFamily="34" charset="0"/>
                        </a:rPr>
                        <a:t>ennakkotehtävä</a:t>
                      </a:r>
                    </a:p>
                  </a:txBody>
                  <a:tcPr marL="50872" marR="50872" marT="25436" marB="25436">
                    <a:solidFill>
                      <a:srgbClr val="FFFFCC"/>
                    </a:solidFill>
                  </a:tcPr>
                </a:tc>
                <a:tc>
                  <a:txBody>
                    <a:bodyPr/>
                    <a:lstStyle/>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6</a:t>
                      </a:r>
                    </a:p>
                    <a:p>
                      <a:pPr>
                        <a:lnSpc>
                          <a:spcPct val="107000"/>
                        </a:lnSpc>
                        <a:spcAft>
                          <a:spcPts val="480"/>
                        </a:spcAft>
                      </a:pPr>
                      <a:r>
                        <a:rPr lang="fi-FI" sz="1200" dirty="0">
                          <a:solidFill>
                            <a:srgbClr val="FF0000"/>
                          </a:solidFill>
                          <a:effectLst/>
                          <a:latin typeface="Calibri" panose="020F0502020204030204" pitchFamily="34" charset="0"/>
                          <a:cs typeface="Calibri" panose="020F0502020204030204" pitchFamily="34" charset="0"/>
                        </a:rPr>
                        <a:t>Palaute ja jatkuva arviointi</a:t>
                      </a:r>
                    </a:p>
                    <a:p>
                      <a:pPr>
                        <a:lnSpc>
                          <a:spcPct val="107000"/>
                        </a:lnSpc>
                        <a:spcAft>
                          <a:spcPts val="480"/>
                        </a:spcAft>
                      </a:pPr>
                      <a:r>
                        <a:rPr lang="fi-FI" sz="1100" dirty="0">
                          <a:effectLst/>
                          <a:latin typeface="Calibri" panose="020F0502020204030204" pitchFamily="34" charset="0"/>
                          <a:cs typeface="Calibri" panose="020F0502020204030204" pitchFamily="34" charset="0"/>
                        </a:rPr>
                        <a:t>ennakkotehtävä</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480"/>
                        </a:spcAft>
                      </a:pPr>
                      <a:endParaRPr lang="fi-FI" sz="1100" b="0" dirty="0">
                        <a:effectLst/>
                        <a:latin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a:lnSpc>
                          <a:spcPct val="107000"/>
                        </a:lnSpc>
                        <a:spcAft>
                          <a:spcPts val="480"/>
                        </a:spcAft>
                      </a:pPr>
                      <a:r>
                        <a:rPr lang="fi-FI" sz="1100" b="1" dirty="0">
                          <a:effectLst/>
                          <a:latin typeface="Calibri" panose="020F0502020204030204" pitchFamily="34" charset="0"/>
                          <a:cs typeface="Calibri" panose="020F0502020204030204" pitchFamily="34" charset="0"/>
                        </a:rPr>
                        <a:t>Video Club 8</a:t>
                      </a:r>
                      <a:r>
                        <a:rPr lang="fi-FI" sz="1100" dirty="0">
                          <a:effectLst/>
                          <a:latin typeface="Calibri" panose="020F0502020204030204" pitchFamily="34" charset="0"/>
                          <a:cs typeface="Calibri" panose="020F0502020204030204" pitchFamily="34" charset="0"/>
                        </a:rPr>
                        <a:t> </a:t>
                      </a:r>
                    </a:p>
                    <a:p>
                      <a:pPr>
                        <a:lnSpc>
                          <a:spcPct val="107000"/>
                        </a:lnSpc>
                        <a:spcAft>
                          <a:spcPts val="480"/>
                        </a:spcAft>
                      </a:pPr>
                      <a:r>
                        <a:rPr lang="fi-FI" sz="1200" dirty="0">
                          <a:solidFill>
                            <a:srgbClr val="FF0000"/>
                          </a:solidFill>
                          <a:effectLst/>
                          <a:latin typeface="Calibri" panose="020F0502020204030204" pitchFamily="34" charset="0"/>
                          <a:cs typeface="Calibri" panose="020F0502020204030204" pitchFamily="34" charset="0"/>
                        </a:rPr>
                        <a:t>Käyttäytymisen säätely</a:t>
                      </a:r>
                    </a:p>
                    <a:p>
                      <a:pPr marL="0" marR="0" lvl="0" indent="0" algn="l" defTabSz="457200" rtl="0" eaLnBrk="1" fontAlgn="auto" latinLnBrk="0" hangingPunct="1">
                        <a:lnSpc>
                          <a:spcPct val="107000"/>
                        </a:lnSpc>
                        <a:spcBef>
                          <a:spcPts val="0"/>
                        </a:spcBef>
                        <a:spcAft>
                          <a:spcPts val="480"/>
                        </a:spcAft>
                        <a:buClrTx/>
                        <a:buSzTx/>
                        <a:buFontTx/>
                        <a:buNone/>
                        <a:tabLst/>
                        <a:defRPr/>
                      </a:pPr>
                      <a:r>
                        <a:rPr lang="fi-FI" sz="1100" dirty="0">
                          <a:effectLst/>
                          <a:latin typeface="Calibri" panose="020F0502020204030204" pitchFamily="34" charset="0"/>
                          <a:cs typeface="Calibri" panose="020F0502020204030204" pitchFamily="34" charset="0"/>
                        </a:rPr>
                        <a:t>ennakkotehtävä </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CCECFF"/>
                    </a:solidFill>
                  </a:tcPr>
                </a:tc>
                <a:tc vMerge="1">
                  <a:txBody>
                    <a:bodyPr/>
                    <a:lstStyle/>
                    <a:p>
                      <a:endParaRPr lang="fi-FI"/>
                    </a:p>
                  </a:txBody>
                  <a:tcPr/>
                </a:tc>
                <a:extLst>
                  <a:ext uri="{0D108BD9-81ED-4DB2-BD59-A6C34878D82A}">
                    <a16:rowId xmlns:a16="http://schemas.microsoft.com/office/drawing/2014/main" val="2996254119"/>
                  </a:ext>
                </a:extLst>
              </a:tr>
              <a:tr h="480802">
                <a:tc vMerge="1">
                  <a:txBody>
                    <a:bodyPr/>
                    <a:lstStyle/>
                    <a:p>
                      <a:endParaRPr lang="fi-FI"/>
                    </a:p>
                  </a:txBody>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Observaatio Norssilla: 4 x 45 min (observointiaika 4 viikkoa)</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tx2">
                        <a:lumMod val="10000"/>
                        <a:lumOff val="90000"/>
                      </a:schemeClr>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Observaatio Norssilla: 4 x 45 min (observointiaika 4 viikkoa)</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FFFFCC"/>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Observaatio Norssilla: 4 x 45 min (observointiaika 4 viikkoa)</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E5FFF8"/>
                    </a:solidFill>
                  </a:tcPr>
                </a:tc>
                <a:tc>
                  <a:txBody>
                    <a:bodyPr/>
                    <a:lstStyle/>
                    <a:p>
                      <a:pPr>
                        <a:lnSpc>
                          <a:spcPct val="107000"/>
                        </a:lnSpc>
                        <a:spcAft>
                          <a:spcPts val="480"/>
                        </a:spcAft>
                      </a:pPr>
                      <a:r>
                        <a:rPr lang="fi-FI" sz="1100" dirty="0">
                          <a:effectLst/>
                          <a:latin typeface="Calibri" panose="020F0502020204030204" pitchFamily="34" charset="0"/>
                          <a:cs typeface="Calibri" panose="020F0502020204030204" pitchFamily="34" charset="0"/>
                        </a:rPr>
                        <a:t>Observaatio Norssilla: 4 x 45 min (observointiaika 4 viikkoa)</a:t>
                      </a:r>
                      <a:endParaRPr lang="fi-FI" sz="1100" dirty="0">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rgbClr val="CCECFF"/>
                    </a:solidFill>
                  </a:tcPr>
                </a:tc>
                <a:tc vMerge="1">
                  <a:txBody>
                    <a:bodyPr/>
                    <a:lstStyle/>
                    <a:p>
                      <a:endParaRPr lang="fi-FI"/>
                    </a:p>
                  </a:txBody>
                  <a:tcPr/>
                </a:tc>
                <a:extLst>
                  <a:ext uri="{0D108BD9-81ED-4DB2-BD59-A6C34878D82A}">
                    <a16:rowId xmlns:a16="http://schemas.microsoft.com/office/drawing/2014/main" val="2353521057"/>
                  </a:ext>
                </a:extLst>
              </a:tr>
              <a:tr h="600169">
                <a:tc gridSpan="3">
                  <a:txBody>
                    <a:bodyPr/>
                    <a:lstStyle/>
                    <a:p>
                      <a:pPr marL="84455">
                        <a:lnSpc>
                          <a:spcPct val="107000"/>
                        </a:lnSpc>
                        <a:spcAft>
                          <a:spcPts val="480"/>
                        </a:spcAft>
                      </a:pPr>
                      <a:r>
                        <a:rPr lang="fi-FI" sz="1100" dirty="0">
                          <a:solidFill>
                            <a:schemeClr val="tx1"/>
                          </a:solidFill>
                          <a:effectLst/>
                          <a:latin typeface="Calibri" panose="020F0502020204030204" pitchFamily="34" charset="0"/>
                          <a:cs typeface="Calibri" panose="020F0502020204030204" pitchFamily="34" charset="0"/>
                        </a:rPr>
                        <a:t>Lisäksi harjoittelun ohjaukseen varataan 3 x 45 min,</a:t>
                      </a:r>
                      <a:r>
                        <a:rPr lang="fi-FI" sz="1100" baseline="0" dirty="0">
                          <a:solidFill>
                            <a:schemeClr val="tx1"/>
                          </a:solidFill>
                          <a:effectLst/>
                          <a:latin typeface="Calibri" panose="020F0502020204030204" pitchFamily="34" charset="0"/>
                          <a:cs typeface="Calibri" panose="020F0502020204030204" pitchFamily="34" charset="0"/>
                        </a:rPr>
                        <a:t> jolloin järjestetään </a:t>
                      </a:r>
                      <a:r>
                        <a:rPr lang="fi-FI" sz="1100" dirty="0">
                          <a:solidFill>
                            <a:schemeClr val="tx1"/>
                          </a:solidFill>
                          <a:effectLst/>
                          <a:latin typeface="Calibri" panose="020F0502020204030204" pitchFamily="34" charset="0"/>
                          <a:cs typeface="Calibri" panose="020F0502020204030204" pitchFamily="34" charset="0"/>
                        </a:rPr>
                        <a:t>ryhmäkuuntelu sekä siihen pohjautuva keskustelu TAI jokin muu kotiryhmän ohjaajan valitsema harjoitteluun liittyvä ryhmäohjaus.</a:t>
                      </a:r>
                      <a:endParaRPr lang="fi-FI"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1">
                        <a:lumMod val="95000"/>
                      </a:schemeClr>
                    </a:solidFill>
                  </a:tcPr>
                </a:tc>
                <a:tc hMerge="1">
                  <a:txBody>
                    <a:bodyPr/>
                    <a:lstStyle/>
                    <a:p>
                      <a:endParaRPr lang="fi-FI"/>
                    </a:p>
                  </a:txBody>
                  <a:tcPr/>
                </a:tc>
                <a:tc hMerge="1">
                  <a:txBody>
                    <a:bodyPr/>
                    <a:lstStyle/>
                    <a:p>
                      <a:endParaRPr lang="fi-FI"/>
                    </a:p>
                  </a:txBody>
                  <a:tcPr/>
                </a:tc>
                <a:tc gridSpan="3">
                  <a:txBody>
                    <a:bodyPr/>
                    <a:lstStyle/>
                    <a:p>
                      <a:pPr>
                        <a:lnSpc>
                          <a:spcPct val="107000"/>
                        </a:lnSpc>
                        <a:spcAft>
                          <a:spcPts val="480"/>
                        </a:spcAft>
                      </a:pPr>
                      <a:r>
                        <a:rPr lang="fi-FI" sz="1100" dirty="0">
                          <a:solidFill>
                            <a:schemeClr val="tx1"/>
                          </a:solidFill>
                          <a:effectLst/>
                          <a:latin typeface="Calibri" panose="020F0502020204030204" pitchFamily="34" charset="0"/>
                          <a:cs typeface="Calibri" panose="020F0502020204030204" pitchFamily="34" charset="0"/>
                        </a:rPr>
                        <a:t>Lisäksi harjoittelun ohjaukseen varataan 3 x 45 min,</a:t>
                      </a:r>
                      <a:r>
                        <a:rPr lang="fi-FI" sz="1100" baseline="0" dirty="0">
                          <a:solidFill>
                            <a:schemeClr val="tx1"/>
                          </a:solidFill>
                          <a:effectLst/>
                          <a:latin typeface="Calibri" panose="020F0502020204030204" pitchFamily="34" charset="0"/>
                          <a:cs typeface="Calibri" panose="020F0502020204030204" pitchFamily="34" charset="0"/>
                        </a:rPr>
                        <a:t> jolloin järjestetään </a:t>
                      </a:r>
                      <a:r>
                        <a:rPr lang="fi-FI" sz="1100" dirty="0">
                          <a:solidFill>
                            <a:schemeClr val="tx1"/>
                          </a:solidFill>
                          <a:effectLst/>
                          <a:latin typeface="Calibri" panose="020F0502020204030204" pitchFamily="34" charset="0"/>
                          <a:cs typeface="Calibri" panose="020F0502020204030204" pitchFamily="34" charset="0"/>
                        </a:rPr>
                        <a:t>ryhmäkuuntelu sekä siihen pohjautuva keskustelu TAI jokin muu kotiryhmän ohjaajan valitsema harjoitteluun liittyvä ryhmäohjaus.</a:t>
                      </a:r>
                      <a:endParaRPr lang="fi-FI"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0872" marR="50872" marT="25436" marB="25436">
                    <a:solidFill>
                      <a:schemeClr val="bg1">
                        <a:lumMod val="95000"/>
                      </a:schemeClr>
                    </a:solidFill>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034959105"/>
                  </a:ext>
                </a:extLst>
              </a:tr>
            </a:tbl>
          </a:graphicData>
        </a:graphic>
      </p:graphicFrame>
      <p:sp>
        <p:nvSpPr>
          <p:cNvPr id="5" name="Rectangle 4"/>
          <p:cNvSpPr/>
          <p:nvPr/>
        </p:nvSpPr>
        <p:spPr>
          <a:xfrm>
            <a:off x="9657787" y="550957"/>
            <a:ext cx="1045479" cy="430887"/>
          </a:xfrm>
          <a:prstGeom prst="rect">
            <a:avLst/>
          </a:prstGeom>
          <a:solidFill>
            <a:srgbClr val="FFC000"/>
          </a:solidFill>
        </p:spPr>
        <p:txBody>
          <a:bodyPr wrap="none">
            <a:spAutoFit/>
          </a:bodyPr>
          <a:lstStyle/>
          <a:p>
            <a:pPr defTabSz="342900">
              <a:defRPr/>
            </a:pPr>
            <a:r>
              <a:rPr lang="fi-FI" sz="1100" dirty="0">
                <a:solidFill>
                  <a:srgbClr val="212529"/>
                </a:solidFill>
                <a:latin typeface="Calibri" panose="020F0502020204030204" pitchFamily="34" charset="0"/>
                <a:cs typeface="Calibri" panose="020F0502020204030204" pitchFamily="34" charset="0"/>
              </a:rPr>
              <a:t>Pääsiäisloma</a:t>
            </a:r>
          </a:p>
          <a:p>
            <a:pPr defTabSz="342900">
              <a:defRPr/>
            </a:pPr>
            <a:r>
              <a:rPr lang="fi-FI" sz="1100" dirty="0">
                <a:solidFill>
                  <a:srgbClr val="212529"/>
                </a:solidFill>
                <a:latin typeface="Calibri" panose="020F0502020204030204" pitchFamily="34" charset="0"/>
                <a:cs typeface="Calibri" panose="020F0502020204030204" pitchFamily="34" charset="0"/>
              </a:rPr>
              <a:t>30.3.–6.4.2026</a:t>
            </a:r>
            <a:endParaRPr lang="fi-FI" sz="1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13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95" y="157018"/>
            <a:ext cx="10353761" cy="1487055"/>
          </a:xfrm>
        </p:spPr>
        <p:txBody>
          <a:bodyPr/>
          <a:lstStyle/>
          <a:p>
            <a:r>
              <a:rPr lang="fi-FI"/>
              <a:t> </a:t>
            </a:r>
            <a:br>
              <a:rPr lang="fi-FI"/>
            </a:br>
            <a:r>
              <a:rPr lang="fi-FI"/>
              <a:t>Harjoittelun tavoitteet</a:t>
            </a:r>
          </a:p>
        </p:txBody>
      </p:sp>
      <p:sp>
        <p:nvSpPr>
          <p:cNvPr id="2" name="Content Placeholder 1"/>
          <p:cNvSpPr>
            <a:spLocks noGrp="1"/>
          </p:cNvSpPr>
          <p:nvPr>
            <p:ph idx="1"/>
          </p:nvPr>
        </p:nvSpPr>
        <p:spPr>
          <a:xfrm>
            <a:off x="913795" y="1644073"/>
            <a:ext cx="10353762" cy="4396508"/>
          </a:xfrm>
        </p:spPr>
        <p:txBody>
          <a:bodyPr>
            <a:normAutofit lnSpcReduction="10000"/>
          </a:bodyPr>
          <a:lstStyle/>
          <a:p>
            <a:pPr marL="0" indent="0">
              <a:buNone/>
            </a:pPr>
            <a:r>
              <a:rPr lang="fi-FI" sz="2400"/>
              <a:t>Opintojakson suoritettuaan opiskelija osaa:</a:t>
            </a:r>
          </a:p>
          <a:p>
            <a:pPr marL="0" indent="0">
              <a:buNone/>
            </a:pPr>
            <a:endParaRPr lang="fi-FI" sz="2400"/>
          </a:p>
          <a:p>
            <a:pPr lvl="1"/>
            <a:r>
              <a:rPr lang="fi-FI" sz="2400" u="sng"/>
              <a:t>havainnoida</a:t>
            </a:r>
            <a:r>
              <a:rPr lang="fi-FI" sz="2400"/>
              <a:t> oppimisympäristöjä, koulun toimintakulttuuria ja oppijoiden moninaisuutta</a:t>
            </a:r>
          </a:p>
          <a:p>
            <a:pPr lvl="1"/>
            <a:r>
              <a:rPr lang="fi-FI" sz="2400"/>
              <a:t>reflektoida kokemuksiaan ja tunnistaa omia havainnointi- ja toimintatapojaan</a:t>
            </a:r>
          </a:p>
          <a:p>
            <a:pPr lvl="1"/>
            <a:r>
              <a:rPr lang="fi-FI" sz="2400"/>
              <a:t>tunnistaa oman roolinsa aktiivisena asiantuntijuuden rakentajana</a:t>
            </a:r>
          </a:p>
          <a:p>
            <a:pPr lvl="1"/>
            <a:r>
              <a:rPr lang="fi-FI" sz="2400"/>
              <a:t>tunnistaa ja arvioida koulun toimintakulttuurin käytänteitä ja yhteyttä oppimiseen</a:t>
            </a:r>
          </a:p>
          <a:p>
            <a:pPr marL="0" indent="0">
              <a:buNone/>
            </a:pPr>
            <a:endParaRPr lang="fi-FI" sz="2400"/>
          </a:p>
          <a:p>
            <a:endParaRPr lang="fi-FI"/>
          </a:p>
        </p:txBody>
      </p:sp>
      <p:sp>
        <p:nvSpPr>
          <p:cNvPr id="3" name="Footer Placeholder 2"/>
          <p:cNvSpPr>
            <a:spLocks noGrp="1"/>
          </p:cNvSpPr>
          <p:nvPr>
            <p:ph type="ftr" sz="quarter" idx="11"/>
          </p:nvPr>
        </p:nvSpPr>
        <p:spPr>
          <a:xfrm>
            <a:off x="913794" y="6040581"/>
            <a:ext cx="6672865" cy="526473"/>
          </a:xfrm>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5</a:t>
            </a:fld>
            <a:endParaRPr lang="fi-FI"/>
          </a:p>
        </p:txBody>
      </p:sp>
    </p:spTree>
    <p:extLst>
      <p:ext uri="{BB962C8B-B14F-4D97-AF65-F5344CB8AC3E}">
        <p14:creationId xmlns:p14="http://schemas.microsoft.com/office/powerpoint/2010/main" val="417959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545" y="212436"/>
            <a:ext cx="11573164" cy="1723485"/>
          </a:xfrm>
        </p:spPr>
        <p:txBody>
          <a:bodyPr/>
          <a:lstStyle/>
          <a:p>
            <a:r>
              <a:rPr lang="fi-FI" sz="3000"/>
              <a:t>Harjoittelu SISÄLTÄÄ</a:t>
            </a:r>
            <a:endParaRPr lang="fi-FI" sz="2000"/>
          </a:p>
        </p:txBody>
      </p:sp>
      <p:sp>
        <p:nvSpPr>
          <p:cNvPr id="2" name="Content Placeholder 1"/>
          <p:cNvSpPr>
            <a:spLocks noGrp="1"/>
          </p:cNvSpPr>
          <p:nvPr>
            <p:ph idx="1"/>
          </p:nvPr>
        </p:nvSpPr>
        <p:spPr>
          <a:xfrm>
            <a:off x="818714" y="1936865"/>
            <a:ext cx="10554575" cy="3921933"/>
          </a:xfrm>
        </p:spPr>
        <p:txBody>
          <a:bodyPr>
            <a:normAutofit fontScale="70000" lnSpcReduction="20000"/>
          </a:bodyPr>
          <a:lstStyle/>
          <a:p>
            <a:r>
              <a:rPr lang="fi-FI" sz="2300"/>
              <a:t>Omien harjoittelutavoitteiden kirjaaminen</a:t>
            </a:r>
          </a:p>
          <a:p>
            <a:r>
              <a:rPr lang="fi-FI" sz="2300"/>
              <a:t>Koulun arjen, luokan toiminnan, opetuksen ja vuorovaikutustilanteiden havainnointia kotiluokassa, (aineenopetuksessa ja erityisopetuksessa)</a:t>
            </a:r>
          </a:p>
          <a:p>
            <a:r>
              <a:rPr lang="fi-FI" sz="2300"/>
              <a:t>Kokonaiskuvan saaminen oppilaan koulupäivistä (miten päivä alkaa, miten opiskellaan, millainen päivärytmi on, miten oppitunti alkaa / päättyy) -&gt; havaintojen kirjaamista</a:t>
            </a:r>
          </a:p>
          <a:p>
            <a:r>
              <a:rPr lang="fi-FI" sz="2300"/>
              <a:t>Omien havaintojen, tunteiden, tulkintojen ja toimintatapojen monipuolista pohtimista, kun opiskelija:</a:t>
            </a:r>
          </a:p>
          <a:p>
            <a:pPr marL="0" indent="0">
              <a:buNone/>
            </a:pPr>
            <a:r>
              <a:rPr lang="fi-FI" sz="2300"/>
              <a:t>	- lukee ja pohtii/analysoi muistiinpanojaan </a:t>
            </a:r>
          </a:p>
          <a:p>
            <a:pPr marL="0" indent="0">
              <a:buNone/>
            </a:pPr>
            <a:r>
              <a:rPr lang="fi-FI" sz="2300"/>
              <a:t>	- valitsee tehdyistä havainnoista tärkeiksi kokemiaan asioita</a:t>
            </a:r>
          </a:p>
          <a:p>
            <a:pPr marL="0" indent="0">
              <a:buNone/>
            </a:pPr>
            <a:r>
              <a:rPr lang="fi-FI" sz="2300"/>
              <a:t>	- suuntaa analysointinsa avulla havaintojaan ja opetustaan</a:t>
            </a:r>
          </a:p>
          <a:p>
            <a:pPr marL="0" indent="0">
              <a:buNone/>
            </a:pPr>
            <a:r>
              <a:rPr lang="fi-FI" sz="2300"/>
              <a:t>	- miettii, mitä asioita haluaa ottaa käsiteltäviksi harjoitteluun liittyvissä keskusteluissa</a:t>
            </a:r>
          </a:p>
          <a:p>
            <a:pPr marL="0" indent="0">
              <a:buNone/>
            </a:pPr>
            <a:r>
              <a:rPr lang="fi-FI" sz="2300"/>
              <a:t>	- kirjoittaa </a:t>
            </a:r>
            <a:r>
              <a:rPr lang="fi-FI" sz="2300" err="1"/>
              <a:t>Propea</a:t>
            </a:r>
            <a:r>
              <a:rPr lang="fi-FI" sz="2300"/>
              <a:t> https://peda.net/jyu/okl/prope-ty%C3%B6skentely/po</a:t>
            </a:r>
          </a:p>
          <a:p>
            <a:pPr marL="0" indent="0">
              <a:buNone/>
            </a:pPr>
            <a:endParaRPr lang="fi-FI" sz="2300"/>
          </a:p>
          <a:p>
            <a:endParaRPr lang="fi-FI"/>
          </a:p>
          <a:p>
            <a:endParaRPr lang="fi-FI"/>
          </a:p>
          <a:p>
            <a:endParaRPr lang="fi-FI"/>
          </a:p>
          <a:p>
            <a:endParaRPr lang="fi-FI"/>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6</a:t>
            </a:fld>
            <a:endParaRPr lang="fi-FI"/>
          </a:p>
        </p:txBody>
      </p:sp>
    </p:spTree>
    <p:extLst>
      <p:ext uri="{BB962C8B-B14F-4D97-AF65-F5344CB8AC3E}">
        <p14:creationId xmlns:p14="http://schemas.microsoft.com/office/powerpoint/2010/main" val="1010120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27472" y="609600"/>
            <a:ext cx="6340084" cy="1326321"/>
          </a:xfrm>
        </p:spPr>
        <p:txBody>
          <a:bodyPr>
            <a:normAutofit/>
          </a:bodyPr>
          <a:lstStyle/>
          <a:p>
            <a:r>
              <a:rPr lang="fi-FI" sz="2900"/>
              <a:t> </a:t>
            </a:r>
            <a:br>
              <a:rPr lang="fi-FI" sz="2900"/>
            </a:br>
            <a:r>
              <a:rPr lang="fi-FI" sz="2900"/>
              <a:t>OPETUSHARJOITTELUN SISÄLTÖ   </a:t>
            </a:r>
          </a:p>
        </p:txBody>
      </p:sp>
      <p:pic>
        <p:nvPicPr>
          <p:cNvPr id="6" name="Picture 5" descr="A star with people on i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l="23031" r="26437" b="-2"/>
          <a:stretch/>
        </p:blipFill>
        <p:spPr>
          <a:xfrm>
            <a:off x="20" y="10"/>
            <a:ext cx="4635987" cy="6857990"/>
          </a:xfrm>
          <a:prstGeom prst="rect">
            <a:avLst/>
          </a:prstGeom>
        </p:spPr>
      </p:pic>
      <p:sp>
        <p:nvSpPr>
          <p:cNvPr id="2" name="Content Placeholder 1"/>
          <p:cNvSpPr>
            <a:spLocks noGrp="1"/>
          </p:cNvSpPr>
          <p:nvPr>
            <p:ph idx="1"/>
          </p:nvPr>
        </p:nvSpPr>
        <p:spPr>
          <a:xfrm>
            <a:off x="4927471" y="2096064"/>
            <a:ext cx="6340085" cy="3695136"/>
          </a:xfrm>
        </p:spPr>
        <p:txBody>
          <a:bodyPr>
            <a:normAutofit/>
          </a:bodyPr>
          <a:lstStyle/>
          <a:p>
            <a:pPr marL="0" indent="0">
              <a:buNone/>
            </a:pPr>
            <a:r>
              <a:rPr lang="fi-FI" b="1"/>
              <a:t>A. Ohjattu observointi (=</a:t>
            </a:r>
            <a:r>
              <a:rPr lang="fi-FI" b="1" err="1"/>
              <a:t>OKLn</a:t>
            </a:r>
            <a:r>
              <a:rPr lang="fi-FI" b="1"/>
              <a:t> videoclubit)</a:t>
            </a:r>
          </a:p>
          <a:p>
            <a:pPr marL="0" indent="0">
              <a:buNone/>
            </a:pPr>
            <a:r>
              <a:rPr lang="fi-FI" b="1"/>
              <a:t>B. Observointi norssilla </a:t>
            </a:r>
          </a:p>
          <a:p>
            <a:pPr marL="0" indent="0">
              <a:buNone/>
            </a:pPr>
            <a:r>
              <a:rPr lang="fi-FI" b="1"/>
              <a:t>C. Omat opetustunnit</a:t>
            </a:r>
          </a:p>
          <a:p>
            <a:pPr marL="0" indent="0">
              <a:buNone/>
            </a:pPr>
            <a:r>
              <a:rPr lang="fi-FI" b="1"/>
              <a:t>D. Ohjauskeskustelut </a:t>
            </a:r>
          </a:p>
          <a:p>
            <a:pPr marL="0" indent="0">
              <a:buNone/>
            </a:pPr>
            <a:r>
              <a:rPr lang="fi-FI" b="1"/>
              <a:t>E. </a:t>
            </a:r>
            <a:r>
              <a:rPr lang="fi-FI" b="1" err="1"/>
              <a:t>Prope</a:t>
            </a:r>
            <a:endParaRPr lang="fi-FI" b="1"/>
          </a:p>
          <a:p>
            <a:pPr marL="0" indent="0">
              <a:buNone/>
            </a:pPr>
            <a:endParaRPr lang="fi-FI" b="1"/>
          </a:p>
          <a:p>
            <a:pPr marL="0" indent="0">
              <a:buNone/>
            </a:pPr>
            <a:endParaRPr lang="fi-FI"/>
          </a:p>
        </p:txBody>
      </p:sp>
      <p:cxnSp>
        <p:nvCxnSpPr>
          <p:cNvPr id="11" name="Straight Connector 10">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a:xfrm>
            <a:off x="4927471" y="6309360"/>
            <a:ext cx="4842830" cy="365125"/>
          </a:xfrm>
        </p:spPr>
        <p:txBody>
          <a:bodyPr>
            <a:normAutofit/>
          </a:bodyPr>
          <a:lstStyle/>
          <a:p>
            <a:pPr>
              <a:spcAft>
                <a:spcPts val="600"/>
              </a:spcAft>
            </a:pPr>
            <a:r>
              <a:rPr lang="fi-FI"/>
              <a:t>Jyväskylän normaalikoulu - opetusharjoittelu </a:t>
            </a:r>
          </a:p>
        </p:txBody>
      </p:sp>
      <p:sp>
        <p:nvSpPr>
          <p:cNvPr id="4" name="Slide Number Placeholder 3"/>
          <p:cNvSpPr>
            <a:spLocks noGrp="1"/>
          </p:cNvSpPr>
          <p:nvPr>
            <p:ph type="sldNum" sz="quarter" idx="12"/>
          </p:nvPr>
        </p:nvSpPr>
        <p:spPr>
          <a:xfrm>
            <a:off x="10514011" y="6309360"/>
            <a:ext cx="753545" cy="365125"/>
          </a:xfrm>
        </p:spPr>
        <p:txBody>
          <a:bodyPr>
            <a:normAutofit/>
          </a:bodyPr>
          <a:lstStyle/>
          <a:p>
            <a:pPr>
              <a:spcAft>
                <a:spcPts val="600"/>
              </a:spcAft>
            </a:pPr>
            <a:fld id="{DC84714D-AC5B-4733-9E82-38C99528744D}" type="slidenum">
              <a:rPr lang="fi-FI" smtClean="0"/>
              <a:pPr>
                <a:spcAft>
                  <a:spcPts val="600"/>
                </a:spcAft>
              </a:pPr>
              <a:t>7</a:t>
            </a:fld>
            <a:endParaRPr lang="fi-FI"/>
          </a:p>
        </p:txBody>
      </p:sp>
    </p:spTree>
    <p:extLst>
      <p:ext uri="{BB962C8B-B14F-4D97-AF65-F5344CB8AC3E}">
        <p14:creationId xmlns:p14="http://schemas.microsoft.com/office/powerpoint/2010/main" val="172454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z="1200" err="1"/>
              <a:t>Jyväskylän</a:t>
            </a:r>
            <a:r>
              <a:rPr lang="en-US" sz="1200"/>
              <a:t> </a:t>
            </a:r>
            <a:r>
              <a:rPr lang="en-US" sz="1200" err="1"/>
              <a:t>normaalikoulu</a:t>
            </a:r>
            <a:r>
              <a:rPr lang="en-US" sz="1200"/>
              <a:t> - </a:t>
            </a:r>
            <a:r>
              <a:rPr lang="en-US" sz="1200" err="1"/>
              <a:t>opetusharjoittelu</a:t>
            </a:r>
            <a:r>
              <a:rPr lang="en-US" sz="1200"/>
              <a:t> </a:t>
            </a:r>
          </a:p>
          <a:p>
            <a:endParaRPr lang="en-US" sz="1200"/>
          </a:p>
        </p:txBody>
      </p:sp>
      <p:sp>
        <p:nvSpPr>
          <p:cNvPr id="3" name="Slide Number Placeholder 2"/>
          <p:cNvSpPr>
            <a:spLocks noGrp="1"/>
          </p:cNvSpPr>
          <p:nvPr>
            <p:ph type="sldNum" sz="quarter" idx="12"/>
          </p:nvPr>
        </p:nvSpPr>
        <p:spPr/>
        <p:txBody>
          <a:bodyPr/>
          <a:lstStyle/>
          <a:p>
            <a:fld id="{6D22F896-40B5-4ADD-8801-0D06FADFA095}" type="slidenum">
              <a:rPr lang="en-US" smtClean="0"/>
              <a:t>8</a:t>
            </a:fld>
            <a:endParaRPr lang="en-US"/>
          </a:p>
        </p:txBody>
      </p:sp>
      <p:sp>
        <p:nvSpPr>
          <p:cNvPr id="4" name="Rectangle 3"/>
          <p:cNvSpPr/>
          <p:nvPr/>
        </p:nvSpPr>
        <p:spPr>
          <a:xfrm>
            <a:off x="674254" y="862331"/>
            <a:ext cx="10898909" cy="4613571"/>
          </a:xfrm>
          <a:prstGeom prst="rect">
            <a:avLst/>
          </a:prstGeom>
        </p:spPr>
        <p:txBody>
          <a:bodyPr wrap="square">
            <a:spAutoFit/>
          </a:bodyPr>
          <a:lstStyle/>
          <a:p>
            <a:pPr lvl="0" defTabSz="914400">
              <a:lnSpc>
                <a:spcPct val="120000"/>
              </a:lnSpc>
              <a:spcBef>
                <a:spcPts val="1000"/>
              </a:spcBef>
            </a:pPr>
            <a:r>
              <a:rPr lang="fi-FI" sz="2800">
                <a:solidFill>
                  <a:prstClr val="white"/>
                </a:solidFill>
                <a:effectLst>
                  <a:outerShdw blurRad="50800" dist="38100" dir="2700000" algn="tl" rotWithShape="0">
                    <a:srgbClr val="000000">
                      <a:alpha val="48000"/>
                    </a:srgbClr>
                  </a:outerShdw>
                </a:effectLst>
              </a:rPr>
              <a:t>HAVAINNOINTI ELI OBSERVOINTI</a:t>
            </a:r>
          </a:p>
          <a:p>
            <a:pPr lvl="0" defTabSz="914400">
              <a:lnSpc>
                <a:spcPct val="120000"/>
              </a:lnSpc>
              <a:spcBef>
                <a:spcPts val="1000"/>
              </a:spcBef>
            </a:pPr>
            <a:endParaRPr lang="fi-FI" sz="2800">
              <a:solidFill>
                <a:prstClr val="white"/>
              </a:solidFill>
              <a:effectLst>
                <a:outerShdw blurRad="50800" dist="38100" dir="2700000" algn="tl" rotWithShape="0">
                  <a:srgbClr val="000000">
                    <a:alpha val="48000"/>
                  </a:srgbClr>
                </a:outerShdw>
              </a:effectLst>
            </a:endParaRPr>
          </a:p>
          <a:p>
            <a:pPr marL="228600" lvl="0" indent="-228600" defTabSz="914400">
              <a:lnSpc>
                <a:spcPct val="120000"/>
              </a:lnSpc>
              <a:spcBef>
                <a:spcPts val="1000"/>
              </a:spcBef>
              <a:buFont typeface="Arial" panose="020B0604020202020204" pitchFamily="34" charset="0"/>
              <a:buChar char="•"/>
            </a:pPr>
            <a:r>
              <a:rPr lang="fi-FI" sz="2800">
                <a:solidFill>
                  <a:prstClr val="white"/>
                </a:solidFill>
                <a:effectLst>
                  <a:outerShdw blurRad="50800" dist="38100" dir="2700000" algn="tl" rotWithShape="0">
                    <a:srgbClr val="000000">
                      <a:alpha val="48000"/>
                    </a:srgbClr>
                  </a:outerShdw>
                </a:effectLst>
              </a:rPr>
              <a:t>Harjoittelussa aloitetaan tutkimuksellisen otteen soveltaminen opettajan työssä. Tällä tarkoitetaan OA1:ssä </a:t>
            </a:r>
            <a:r>
              <a:rPr lang="fi-FI" sz="2800" u="sng">
                <a:solidFill>
                  <a:prstClr val="white"/>
                </a:solidFill>
                <a:effectLst>
                  <a:outerShdw blurRad="50800" dist="38100" dir="2700000" algn="tl" rotWithShape="0">
                    <a:srgbClr val="000000">
                      <a:alpha val="48000"/>
                    </a:srgbClr>
                  </a:outerShdw>
                </a:effectLst>
              </a:rPr>
              <a:t>observointia</a:t>
            </a:r>
            <a:r>
              <a:rPr lang="fi-FI" sz="2800">
                <a:solidFill>
                  <a:prstClr val="white"/>
                </a:solidFill>
                <a:effectLst>
                  <a:outerShdw blurRad="50800" dist="38100" dir="2700000" algn="tl" rotWithShape="0">
                    <a:srgbClr val="000000">
                      <a:alpha val="48000"/>
                    </a:srgbClr>
                  </a:outerShdw>
                </a:effectLst>
              </a:rPr>
              <a:t>. </a:t>
            </a:r>
          </a:p>
          <a:p>
            <a:pPr marL="228600" lvl="0" indent="-228600" defTabSz="914400">
              <a:lnSpc>
                <a:spcPct val="120000"/>
              </a:lnSpc>
              <a:spcBef>
                <a:spcPts val="1000"/>
              </a:spcBef>
              <a:buFont typeface="Arial" panose="020B0604020202020204" pitchFamily="34" charset="0"/>
              <a:buChar char="•"/>
            </a:pPr>
            <a:r>
              <a:rPr lang="fi-FI" sz="2800">
                <a:solidFill>
                  <a:prstClr val="white"/>
                </a:solidFill>
                <a:effectLst>
                  <a:outerShdw blurRad="50800" dist="38100" dir="2700000" algn="tl" rotWithShape="0">
                    <a:srgbClr val="000000">
                      <a:alpha val="48000"/>
                    </a:srgbClr>
                  </a:outerShdw>
                </a:effectLst>
              </a:rPr>
              <a:t>Opiskelija havainnoi luokan toimintaa, oppilaiden moninaisuutta ja oppimisympäristöä sekä opetuksen että oppimisen näkökulmasta </a:t>
            </a:r>
            <a:r>
              <a:rPr lang="fi-FI" sz="2800" u="sng">
                <a:solidFill>
                  <a:prstClr val="white"/>
                </a:solidFill>
                <a:effectLst>
                  <a:outerShdw blurRad="50800" dist="38100" dir="2700000" algn="tl" rotWithShape="0">
                    <a:srgbClr val="000000">
                      <a:alpha val="48000"/>
                    </a:srgbClr>
                  </a:outerShdw>
                </a:effectLst>
              </a:rPr>
              <a:t>ensin ohjatusti kotiryhmässä (video clubit) ja sitten itsenäisesti norssilla</a:t>
            </a:r>
            <a:r>
              <a:rPr lang="fi-FI" sz="2800">
                <a:solidFill>
                  <a:prstClr val="white"/>
                </a:solidFill>
                <a:effectLst>
                  <a:outerShdw blurRad="50800" dist="38100" dir="2700000" algn="tl" rotWithShape="0">
                    <a:srgbClr val="000000">
                      <a:alpha val="48000"/>
                    </a:srgbClr>
                  </a:outerShdw>
                </a:effectLst>
              </a:rPr>
              <a:t>.</a:t>
            </a:r>
          </a:p>
        </p:txBody>
      </p:sp>
    </p:spTree>
    <p:extLst>
      <p:ext uri="{BB962C8B-B14F-4D97-AF65-F5344CB8AC3E}">
        <p14:creationId xmlns:p14="http://schemas.microsoft.com/office/powerpoint/2010/main" val="182431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2509" y="64655"/>
            <a:ext cx="10935047" cy="1871267"/>
          </a:xfrm>
        </p:spPr>
        <p:txBody>
          <a:bodyPr/>
          <a:lstStyle/>
          <a:p>
            <a:r>
              <a:rPr lang="fi-FI"/>
              <a:t>A. Ohjattu observointi kotiryhmissä</a:t>
            </a:r>
            <a:br>
              <a:rPr lang="fi-FI"/>
            </a:br>
            <a:r>
              <a:rPr lang="fi-FI"/>
              <a:t>(= Video clubit)</a:t>
            </a:r>
          </a:p>
        </p:txBody>
      </p:sp>
      <p:sp>
        <p:nvSpPr>
          <p:cNvPr id="2" name="Content Placeholder 1"/>
          <p:cNvSpPr>
            <a:spLocks noGrp="1"/>
          </p:cNvSpPr>
          <p:nvPr>
            <p:ph idx="1"/>
          </p:nvPr>
        </p:nvSpPr>
        <p:spPr>
          <a:xfrm>
            <a:off x="452582" y="2188139"/>
            <a:ext cx="11046691" cy="3695136"/>
          </a:xfrm>
        </p:spPr>
        <p:txBody>
          <a:bodyPr>
            <a:normAutofit lnSpcReduction="10000"/>
          </a:bodyPr>
          <a:lstStyle/>
          <a:p>
            <a:pPr marL="0" indent="0">
              <a:buNone/>
            </a:pPr>
            <a:r>
              <a:rPr lang="fi-FI"/>
              <a:t>TAVOITTEET:</a:t>
            </a:r>
          </a:p>
          <a:p>
            <a:r>
              <a:rPr lang="fi-FI"/>
              <a:t>Harjoitella ohjatusti luokkahuone-vuorovaikutuksen havainnointitaitoja  </a:t>
            </a:r>
          </a:p>
          <a:p>
            <a:r>
              <a:rPr lang="fi-FI"/>
              <a:t>Laajentaa luokkahuone-vuorovaikutuksen tilannekohtaisiin tekijöihin liittyvää osaamista perehtymällä tutkimustietoon</a:t>
            </a:r>
          </a:p>
          <a:p>
            <a:r>
              <a:rPr lang="fi-FI"/>
              <a:t>PID-teoriataustan (havainto-tulkinta-päätöksenteko) ymmärtäminen</a:t>
            </a:r>
          </a:p>
          <a:p>
            <a:pPr marL="0" indent="0">
              <a:buNone/>
            </a:pPr>
            <a:endParaRPr lang="fi-FI"/>
          </a:p>
          <a:p>
            <a:pPr marL="0" indent="0">
              <a:buNone/>
            </a:pPr>
            <a:endParaRPr lang="fi-FI"/>
          </a:p>
          <a:p>
            <a:pPr marL="0" indent="0">
              <a:buNone/>
            </a:pPr>
            <a:r>
              <a:rPr lang="fi-FI"/>
              <a:t>Videoclubeja on kahdeksan kertaa. Ajat ja paikat ilmoitetaan </a:t>
            </a:r>
            <a:r>
              <a:rPr lang="fi-FI" err="1"/>
              <a:t>KOVSissa</a:t>
            </a:r>
            <a:r>
              <a:rPr lang="fi-FI"/>
              <a:t>/Sisussa.</a:t>
            </a:r>
          </a:p>
          <a:p>
            <a:endParaRPr lang="fi-FI"/>
          </a:p>
        </p:txBody>
      </p:sp>
      <p:sp>
        <p:nvSpPr>
          <p:cNvPr id="3" name="Footer Placeholder 2"/>
          <p:cNvSpPr>
            <a:spLocks noGrp="1"/>
          </p:cNvSpPr>
          <p:nvPr>
            <p:ph type="ftr" sz="quarter" idx="11"/>
          </p:nvPr>
        </p:nvSpPr>
        <p:spPr/>
        <p:txBody>
          <a:bodyPr/>
          <a:lstStyle/>
          <a:p>
            <a:r>
              <a:rPr lang="fi-FI"/>
              <a:t>Jyväskylän normaalikoulu - opetusharjoittelu </a:t>
            </a:r>
          </a:p>
        </p:txBody>
      </p:sp>
      <p:sp>
        <p:nvSpPr>
          <p:cNvPr id="4" name="Slide Number Placeholder 3"/>
          <p:cNvSpPr>
            <a:spLocks noGrp="1"/>
          </p:cNvSpPr>
          <p:nvPr>
            <p:ph type="sldNum" sz="quarter" idx="12"/>
          </p:nvPr>
        </p:nvSpPr>
        <p:spPr/>
        <p:txBody>
          <a:bodyPr/>
          <a:lstStyle/>
          <a:p>
            <a:fld id="{DC84714D-AC5B-4733-9E82-38C99528744D}" type="slidenum">
              <a:rPr lang="fi-FI" smtClean="0"/>
              <a:pPr/>
              <a:t>9</a:t>
            </a:fld>
            <a:endParaRPr lang="fi-FI"/>
          </a:p>
        </p:txBody>
      </p:sp>
    </p:spTree>
    <p:extLst>
      <p:ext uri="{BB962C8B-B14F-4D97-AF65-F5344CB8AC3E}">
        <p14:creationId xmlns:p14="http://schemas.microsoft.com/office/powerpoint/2010/main" val="13725826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Quotable">
  <a:themeElements>
    <a:clrScheme name="Custom 6">
      <a:dk1>
        <a:sysClr val="windowText" lastClr="000000"/>
      </a:dk1>
      <a:lt1>
        <a:sysClr val="window" lastClr="FFFFFF"/>
      </a:lt1>
      <a:dk2>
        <a:srgbClr val="FFFFFF"/>
      </a:dk2>
      <a:lt2>
        <a:srgbClr val="EEECE1"/>
      </a:lt2>
      <a:accent1>
        <a:srgbClr val="FFFFFF"/>
      </a:accent1>
      <a:accent2>
        <a:srgbClr val="C0504D"/>
      </a:accent2>
      <a:accent3>
        <a:srgbClr val="9BBB59"/>
      </a:accent3>
      <a:accent4>
        <a:srgbClr val="8064A2"/>
      </a:accent4>
      <a:accent5>
        <a:srgbClr val="4BACC6"/>
      </a:accent5>
      <a:accent6>
        <a:srgbClr val="FAC08F"/>
      </a:accent6>
      <a:hlink>
        <a:srgbClr val="4BACC6"/>
      </a:hlink>
      <a:folHlink>
        <a:srgbClr val="F79646"/>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vaahtera_mallist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Helvetica"/>
        <a:ea typeface=""/>
        <a:cs typeface="Arial"/>
      </a:majorFont>
      <a:minorFont>
        <a:latin typeface="Helvetic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14645CFEAD6EAD45AB905932C0851CBF" ma:contentTypeVersion="16" ma:contentTypeDescription="Luo uusi asiakirja." ma:contentTypeScope="" ma:versionID="71a97650dea50e3d6d5bf4aa7f9efbaf">
  <xsd:schema xmlns:xsd="http://www.w3.org/2001/XMLSchema" xmlns:xs="http://www.w3.org/2001/XMLSchema" xmlns:p="http://schemas.microsoft.com/office/2006/metadata/properties" xmlns:ns1="http://schemas.microsoft.com/sharepoint/v3" xmlns:ns2="399f55cd-c42d-450e-b75d-9529cc4aa48b" xmlns:ns3="7be1bd33-8111-46a4-a6a8-187e6d1d00e0" targetNamespace="http://schemas.microsoft.com/office/2006/metadata/properties" ma:root="true" ma:fieldsID="0741e8603bb0521b79dd93704bd75286" ns1:_="" ns2:_="" ns3:_="">
    <xsd:import namespace="http://schemas.microsoft.com/sharepoint/v3"/>
    <xsd:import namespace="399f55cd-c42d-450e-b75d-9529cc4aa48b"/>
    <xsd:import namespace="7be1bd33-8111-46a4-a6a8-187e6d1d00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Yhtenäisen yhteensopivuuskäytännön ominaisuudet" ma:hidden="true" ma:internalName="_ip_UnifiedCompliancePolicyProperties">
      <xsd:simpleType>
        <xsd:restriction base="dms:Note"/>
      </xsd:simpleType>
    </xsd:element>
    <xsd:element name="_ip_UnifiedCompliancePolicyUIAction" ma:index="23"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9f55cd-c42d-450e-b75d-9529cc4aa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e1bd33-8111-46a4-a6a8-187e6d1d00e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0beabdc0-8264-4d00-880a-d3d511cf3edc}" ma:internalName="TaxCatchAll" ma:showField="CatchAllData" ma:web="7be1bd33-8111-46a4-a6a8-187e6d1d00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e1bd33-8111-46a4-a6a8-187e6d1d00e0" xsi:nil="true"/>
    <_ip_UnifiedCompliancePolicyUIAction xmlns="http://schemas.microsoft.com/sharepoint/v3" xsi:nil="true"/>
    <_ip_UnifiedCompliancePolicyProperties xmlns="http://schemas.microsoft.com/sharepoint/v3" xsi:nil="true"/>
    <lcf76f155ced4ddcb4097134ff3c332f xmlns="399f55cd-c42d-450e-b75d-9529cc4aa4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1A26239-317B-4657-908A-C9676A718770}">
  <ds:schemaRefs>
    <ds:schemaRef ds:uri="http://schemas.microsoft.com/sharepoint/v3/contenttype/forms"/>
  </ds:schemaRefs>
</ds:datastoreItem>
</file>

<file path=customXml/itemProps2.xml><?xml version="1.0" encoding="utf-8"?>
<ds:datastoreItem xmlns:ds="http://schemas.openxmlformats.org/officeDocument/2006/customXml" ds:itemID="{719F61FB-0D31-4BD3-8169-DA7EF2B06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99f55cd-c42d-450e-b75d-9529cc4aa48b"/>
    <ds:schemaRef ds:uri="7be1bd33-8111-46a4-a6a8-187e6d1d00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150E40-CD67-4582-8B31-926ACBD114B2}">
  <ds:schemaRefs>
    <ds:schemaRef ds:uri="http://purl.org/dc/dcmitype/"/>
    <ds:schemaRef ds:uri="12094c49-28ec-44b8-bd17-b19890e00b14"/>
    <ds:schemaRef ds:uri="http://purl.org/dc/terms/"/>
    <ds:schemaRef ds:uri="http://www.w3.org/XML/1998/namespace"/>
    <ds:schemaRef ds:uri="http://schemas.openxmlformats.org/package/2006/metadata/core-properties"/>
    <ds:schemaRef ds:uri="ff7d4630-00e2-4b1e-96f1-cd41d32c5137"/>
    <ds:schemaRef ds:uri="http://purl.org/dc/elements/1.1/"/>
    <ds:schemaRef ds:uri="http://schemas.microsoft.com/office/2006/metadata/properties"/>
    <ds:schemaRef ds:uri="http://schemas.microsoft.com/office/2006/documentManagement/types"/>
    <ds:schemaRef ds:uri="http://schemas.microsoft.com/office/infopath/2007/PartnerControls"/>
    <ds:schemaRef ds:uri="7be1bd33-8111-46a4-a6a8-187e6d1d00e0"/>
    <ds:schemaRef ds:uri="http://schemas.microsoft.com/sharepoint/v3"/>
    <ds:schemaRef ds:uri="399f55cd-c42d-450e-b75d-9529cc4aa48b"/>
  </ds:schemaRefs>
</ds:datastoreItem>
</file>

<file path=docMetadata/LabelInfo.xml><?xml version="1.0" encoding="utf-8"?>
<clbl:labelList xmlns:clbl="http://schemas.microsoft.com/office/2020/mipLabelMetadata">
  <clbl:label id="{6c167213-36fa-43ce-a5b8-f5dde8fe5ad3}" enabled="1" method="Standard" siteId="{e9662d58-caa4-4bc1-b138-c8b1acab5a11}" removed="0"/>
</clbl:labelList>
</file>

<file path=docProps/app.xml><?xml version="1.0" encoding="utf-8"?>
<Properties xmlns="http://schemas.openxmlformats.org/officeDocument/2006/extended-properties" xmlns:vt="http://schemas.openxmlformats.org/officeDocument/2006/docPropsVTypes">
  <Template>TM03457503[[fn=Quotable]]</Template>
  <TotalTime>3120</TotalTime>
  <Words>2284</Words>
  <Application>Microsoft Office PowerPoint</Application>
  <PresentationFormat>Widescreen</PresentationFormat>
  <Paragraphs>370</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Bookman Old Style</vt:lpstr>
      <vt:lpstr>Calibri</vt:lpstr>
      <vt:lpstr>Century Gothic</vt:lpstr>
      <vt:lpstr>Helvetica</vt:lpstr>
      <vt:lpstr>Rockwell</vt:lpstr>
      <vt:lpstr>Wingdings</vt:lpstr>
      <vt:lpstr>Wingdings 2</vt:lpstr>
      <vt:lpstr>Quotable</vt:lpstr>
      <vt:lpstr>Damask</vt:lpstr>
      <vt:lpstr>vaahtera_mallista</vt:lpstr>
      <vt:lpstr>PowerPoint Presentation</vt:lpstr>
      <vt:lpstr> OA1, 5 op</vt:lpstr>
      <vt:lpstr>OA1 (2025 - 2026)</vt:lpstr>
      <vt:lpstr>PowerPoint Presentation</vt:lpstr>
      <vt:lpstr>  Harjoittelun tavoitteet</vt:lpstr>
      <vt:lpstr>Harjoittelu SISÄLTÄÄ</vt:lpstr>
      <vt:lpstr>  OPETUSHARJOITTELUN SISÄLTÖ   </vt:lpstr>
      <vt:lpstr>PowerPoint Presentation</vt:lpstr>
      <vt:lpstr>A. Ohjattu observointi kotiryhmissä (= Video clubit)</vt:lpstr>
      <vt:lpstr>B. OBSERVOINTI NORSSILLA</vt:lpstr>
      <vt:lpstr>MUITA Observoitavia asioita</vt:lpstr>
      <vt:lpstr>C. Opettaminen </vt:lpstr>
      <vt:lpstr>C. Opettaminen </vt:lpstr>
      <vt:lpstr>D. Ohjauskeskustelut</vt:lpstr>
      <vt:lpstr>PROPE</vt:lpstr>
      <vt:lpstr>Harjoittelun lopussa</vt:lpstr>
      <vt:lpstr>Opettajuuden ydinosaamisalueet</vt:lpstr>
      <vt:lpstr>Vaitiolovelvollisuus ja koulun järjestyssäännöt</vt:lpstr>
      <vt:lpstr>40 § (24.6.2010/642)  Henkilötietojen salassapito ja käsittely</vt:lpstr>
      <vt:lpstr>INTEGROITUMINEN</vt:lpstr>
      <vt:lpstr>Kirjallisuus</vt:lpstr>
      <vt:lpstr>ARVIOINTI</vt:lpstr>
      <vt:lpstr>OA1</vt:lpstr>
      <vt:lpstr>VASTUU- ja YHTEYSHENKILÖT</vt:lpstr>
      <vt:lpstr>ANTOISAA ENSIMMÄISTÄ OPETUSHARJOITTELUA!</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Lietonen, Sampsa</dc:creator>
  <cp:lastModifiedBy>Kepler-Uotinen, Kaili</cp:lastModifiedBy>
  <cp:revision>13</cp:revision>
  <dcterms:created xsi:type="dcterms:W3CDTF">2017-08-01T06:35:47Z</dcterms:created>
  <dcterms:modified xsi:type="dcterms:W3CDTF">2025-09-23T14:27:55Z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0x01010014645CFEAD6EAD45AB905932C0851CBF</vt:lpwstr>
  </property>
  <property fmtid="{D5CDD505-2E9C-101B-9397-08002B2CF9AE}" pid="3" name="MediaServiceImageTags">
    <vt:lpwstr/>
  </property>
</Properties>
</file>