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4"/>
    <p:sldMasterId id="2147483937" r:id="rId5"/>
  </p:sldMasterIdLst>
  <p:notesMasterIdLst>
    <p:notesMasterId r:id="rId26"/>
  </p:notesMasterIdLst>
  <p:sldIdLst>
    <p:sldId id="276" r:id="rId6"/>
    <p:sldId id="301" r:id="rId7"/>
    <p:sldId id="297" r:id="rId8"/>
    <p:sldId id="304" r:id="rId9"/>
    <p:sldId id="279" r:id="rId10"/>
    <p:sldId id="280" r:id="rId11"/>
    <p:sldId id="281" r:id="rId12"/>
    <p:sldId id="282" r:id="rId13"/>
    <p:sldId id="283" r:id="rId14"/>
    <p:sldId id="277" r:id="rId15"/>
    <p:sldId id="284" r:id="rId16"/>
    <p:sldId id="285" r:id="rId17"/>
    <p:sldId id="287" r:id="rId18"/>
    <p:sldId id="293" r:id="rId19"/>
    <p:sldId id="289" r:id="rId20"/>
    <p:sldId id="291" r:id="rId21"/>
    <p:sldId id="295" r:id="rId22"/>
    <p:sldId id="299" r:id="rId23"/>
    <p:sldId id="437" r:id="rId24"/>
    <p:sldId id="413" r:id="rId25"/>
  </p:sldIdLst>
  <p:sldSz cx="9144000" cy="6858000" type="screen4x3"/>
  <p:notesSz cx="6794500" cy="99314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A593A-D381-4EC6-B69F-6278C36BDDAF}" v="1" dt="2024-10-09T11:56:48.453"/>
  </p1510:revLst>
</p1510:revInfo>
</file>

<file path=ppt/tableStyles.xml><?xml version="1.0" encoding="utf-8"?>
<a:tblStyleLst xmlns:a="http://schemas.openxmlformats.org/drawingml/2006/main" def="{5C22544A-7EE6-4342-B048-85BDC9FD1C3A}">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59" d="100"/>
          <a:sy n="59" d="100"/>
        </p:scale>
        <p:origin x="1508"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i-FI"/>
          </a:p>
        </p:txBody>
      </p:sp>
      <p:sp>
        <p:nvSpPr>
          <p:cNvPr id="3" name="Päivämäärän paikkamerkki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F9FC4B0-4534-4693-8387-19FD2E3E8520}" type="datetimeFigureOut">
              <a:rPr lang="fi-FI"/>
              <a:pPr>
                <a:defRPr/>
              </a:pPr>
              <a:t>1.10.2025</a:t>
            </a:fld>
            <a:endParaRPr lang="fi-FI"/>
          </a:p>
        </p:txBody>
      </p:sp>
      <p:sp>
        <p:nvSpPr>
          <p:cNvPr id="4" name="Dian kuvan paikkamerkki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i-FI"/>
          </a:p>
        </p:txBody>
      </p:sp>
      <p:sp>
        <p:nvSpPr>
          <p:cNvPr id="7" name="Dian numeron paikkamerkki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7A6A1B1-D236-431A-A2AE-101649157E99}" type="slidenum">
              <a:rPr lang="fi-FI" altLang="fi-FI"/>
              <a:pPr/>
              <a:t>‹#›</a:t>
            </a:fld>
            <a:endParaRPr lang="fi-FI"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Monimuotoinen kokonaisuus, jonka tukemisessa opettaja voi tehdä paljon. Huomio tässä vaiheessa opintoja myös siihen, että nämä ovat taitoja, jota kunkin meistä on hyvä harjoitella omalla kohdallaan.</a:t>
            </a:r>
          </a:p>
        </p:txBody>
      </p:sp>
      <p:sp>
        <p:nvSpPr>
          <p:cNvPr id="4" name="Slide Number Placeholder 3"/>
          <p:cNvSpPr>
            <a:spLocks noGrp="1"/>
          </p:cNvSpPr>
          <p:nvPr>
            <p:ph type="sldNum" sz="quarter" idx="5"/>
          </p:nvPr>
        </p:nvSpPr>
        <p:spPr/>
        <p:txBody>
          <a:bodyPr/>
          <a:lstStyle/>
          <a:p>
            <a:fld id="{A7A6A1B1-D236-431A-A2AE-101649157E99}" type="slidenum">
              <a:rPr lang="fi-FI" altLang="fi-FI" smtClean="0"/>
              <a:pPr/>
              <a:t>4</a:t>
            </a:fld>
            <a:endParaRPr lang="fi-FI" altLang="fi-FI"/>
          </a:p>
        </p:txBody>
      </p:sp>
    </p:spTree>
    <p:extLst>
      <p:ext uri="{BB962C8B-B14F-4D97-AF65-F5344CB8AC3E}">
        <p14:creationId xmlns:p14="http://schemas.microsoft.com/office/powerpoint/2010/main" val="404205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Kaikki ihmiset oppivat samalla tavalla, jos viisi tekijää täyttyvät:</a:t>
            </a:r>
          </a:p>
          <a:p>
            <a:pPr marL="228600" indent="-228600">
              <a:buAutoNum type="arabicPeriod"/>
            </a:pPr>
            <a:r>
              <a:rPr lang="fi-FI" dirty="0"/>
              <a:t>Real </a:t>
            </a:r>
            <a:r>
              <a:rPr lang="fi-FI" dirty="0" err="1"/>
              <a:t>world</a:t>
            </a:r>
            <a:r>
              <a:rPr lang="fi-FI" dirty="0"/>
              <a:t>: Opetettava asia liittyy todelliseen maailmaan, oppilas pystyy näkemään yhteyden luokkahuoneen ulkopuolelle.</a:t>
            </a:r>
          </a:p>
          <a:p>
            <a:pPr marL="228600" indent="-228600">
              <a:buAutoNum type="arabicPeriod"/>
            </a:pPr>
            <a:r>
              <a:rPr lang="fi-FI" dirty="0" err="1"/>
              <a:t>Hard</a:t>
            </a:r>
            <a:r>
              <a:rPr lang="fi-FI" dirty="0"/>
              <a:t> </a:t>
            </a:r>
            <a:r>
              <a:rPr lang="fi-FI" dirty="0" err="1"/>
              <a:t>work</a:t>
            </a:r>
            <a:r>
              <a:rPr lang="fi-FI" dirty="0"/>
              <a:t>: Asian eteen joutuu näkemään vaivaa ja myös epäonnistuminen on mahdollista.</a:t>
            </a:r>
          </a:p>
          <a:p>
            <a:pPr marL="228600" indent="-228600">
              <a:buAutoNum type="arabicPeriod"/>
            </a:pPr>
            <a:r>
              <a:rPr lang="fi-FI" dirty="0"/>
              <a:t>Ennustamattomuus: vastaus ei löydy sanastosta tai suoraan kirjasta. Oppilas ei suoraan tiedä, mitä hänen tulisi </a:t>
            </a:r>
            <a:r>
              <a:rPr lang="fi-FI" dirty="0" err="1"/>
              <a:t>vastata.Erityisen</a:t>
            </a:r>
            <a:r>
              <a:rPr lang="fi-FI" dirty="0"/>
              <a:t> ennustamatonta, jos edes opettaja ei tiedä vastausta.</a:t>
            </a:r>
          </a:p>
          <a:p>
            <a:pPr marL="228600" indent="-228600">
              <a:buAutoNum type="arabicPeriod"/>
            </a:pPr>
            <a:r>
              <a:rPr lang="fi-FI" dirty="0"/>
              <a:t>Oppijajohtoisuus: Oppija selvittää asian ja päättää, miten demonstroi osaamistaan.</a:t>
            </a:r>
          </a:p>
          <a:p>
            <a:pPr marL="228600" indent="-228600">
              <a:buAutoNum type="arabicPeriod"/>
            </a:pPr>
            <a:r>
              <a:rPr lang="fi-FI" dirty="0" err="1"/>
              <a:t>Emotional</a:t>
            </a:r>
            <a:r>
              <a:rPr lang="fi-FI" dirty="0"/>
              <a:t> </a:t>
            </a:r>
            <a:r>
              <a:rPr lang="fi-FI" dirty="0" err="1"/>
              <a:t>experience</a:t>
            </a:r>
            <a:r>
              <a:rPr lang="fi-FI" dirty="0"/>
              <a:t> for </a:t>
            </a:r>
            <a:r>
              <a:rPr lang="fi-FI" dirty="0" err="1"/>
              <a:t>the</a:t>
            </a:r>
            <a:r>
              <a:rPr lang="fi-FI" dirty="0"/>
              <a:t> </a:t>
            </a:r>
            <a:r>
              <a:rPr lang="fi-FI" dirty="0" err="1"/>
              <a:t>learner</a:t>
            </a:r>
            <a:r>
              <a:rPr lang="fi-FI" dirty="0"/>
              <a:t>: oppija on emotionaalisessa suhteessa oppimansa asian kanssa. Tunnepitoinen oppimiskokemus sivuuttaa normaalin </a:t>
            </a:r>
            <a:r>
              <a:rPr lang="fi-FI" dirty="0" err="1"/>
              <a:t>muistiintallentamisjärjestelmän</a:t>
            </a:r>
            <a:r>
              <a:rPr lang="fi-FI" dirty="0"/>
              <a:t>, johon liittyy mallien etsiminen, ja tallentuu suoraan pitkäkestoiseen muistiin.</a:t>
            </a:r>
          </a:p>
          <a:p>
            <a:pPr marL="0" indent="0">
              <a:buNone/>
            </a:pPr>
            <a:r>
              <a:rPr lang="fi-FI" dirty="0"/>
              <a:t>On mahdollista järjestää oppimisolosuhteet siten, että emotionaalinen yhteys opetettavaan aiheeseen syntyy ja siihen kannattaa panostaa.</a:t>
            </a:r>
          </a:p>
        </p:txBody>
      </p:sp>
      <p:sp>
        <p:nvSpPr>
          <p:cNvPr id="4" name="Slide Number Placeholder 3"/>
          <p:cNvSpPr>
            <a:spLocks noGrp="1"/>
          </p:cNvSpPr>
          <p:nvPr>
            <p:ph type="sldNum" sz="quarter" idx="5"/>
          </p:nvPr>
        </p:nvSpPr>
        <p:spPr/>
        <p:txBody>
          <a:bodyPr/>
          <a:lstStyle/>
          <a:p>
            <a:fld id="{A7A6A1B1-D236-431A-A2AE-101649157E99}" type="slidenum">
              <a:rPr lang="fi-FI" altLang="fi-FI" smtClean="0"/>
              <a:pPr/>
              <a:t>6</a:t>
            </a:fld>
            <a:endParaRPr lang="fi-FI" altLang="fi-FI"/>
          </a:p>
        </p:txBody>
      </p:sp>
    </p:spTree>
    <p:extLst>
      <p:ext uri="{BB962C8B-B14F-4D97-AF65-F5344CB8AC3E}">
        <p14:creationId xmlns:p14="http://schemas.microsoft.com/office/powerpoint/2010/main" val="2358198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E27FF40-B8EF-44D5-A1E0-87F23FB88C8B}" type="datetime1">
              <a:rPr lang="fi-FI" smtClean="0"/>
              <a:pPr/>
              <a:t>1.10.2025</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a:t>
            </a:r>
            <a:r>
              <a:rPr lang="fi-FI" b="1" dirty="0"/>
              <a:t>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69846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dirty="0"/>
              <a:t>Muokkaa perustyylejä naps.</a:t>
            </a:r>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1.10.2025</a:t>
            </a:fld>
            <a:endParaRPr lang="fi-FI" dirty="0"/>
          </a:p>
        </p:txBody>
      </p:sp>
    </p:spTree>
    <p:extLst>
      <p:ext uri="{BB962C8B-B14F-4D97-AF65-F5344CB8AC3E}">
        <p14:creationId xmlns:p14="http://schemas.microsoft.com/office/powerpoint/2010/main" val="211937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dirty="0"/>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1.10.2025</a:t>
            </a:fld>
            <a:endParaRPr lang="fi-FI" dirty="0"/>
          </a:p>
        </p:txBody>
      </p:sp>
    </p:spTree>
    <p:extLst>
      <p:ext uri="{BB962C8B-B14F-4D97-AF65-F5344CB8AC3E}">
        <p14:creationId xmlns:p14="http://schemas.microsoft.com/office/powerpoint/2010/main" val="329701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1.10.2025</a:t>
            </a:fld>
            <a:endParaRPr lang="fi-FI" dirty="0"/>
          </a:p>
        </p:txBody>
      </p:sp>
    </p:spTree>
    <p:extLst>
      <p:ext uri="{BB962C8B-B14F-4D97-AF65-F5344CB8AC3E}">
        <p14:creationId xmlns:p14="http://schemas.microsoft.com/office/powerpoint/2010/main" val="1404592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30" y="1703922"/>
            <a:ext cx="7442755"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2792323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pPr>
              <a:defRPr/>
            </a:pPr>
            <a:endParaRPr lang="fi-FI"/>
          </a:p>
        </p:txBody>
      </p:sp>
      <p:sp>
        <p:nvSpPr>
          <p:cNvPr id="5" name="Footer Placeholder 4"/>
          <p:cNvSpPr>
            <a:spLocks noGrp="1"/>
          </p:cNvSpPr>
          <p:nvPr>
            <p:ph type="ftr" sz="quarter" idx="11"/>
          </p:nvPr>
        </p:nvSpPr>
        <p:spPr/>
        <p:txBody>
          <a:bodyPr/>
          <a:lstStyle/>
          <a:p>
            <a:pPr>
              <a:defRPr/>
            </a:pPr>
            <a:endParaRPr lang="fi-FI"/>
          </a:p>
        </p:txBody>
      </p:sp>
      <p:sp>
        <p:nvSpPr>
          <p:cNvPr id="6" name="Slide Number Placeholder 5"/>
          <p:cNvSpPr>
            <a:spLocks noGrp="1"/>
          </p:cNvSpPr>
          <p:nvPr>
            <p:ph type="sldNum" sz="quarter" idx="12"/>
          </p:nvPr>
        </p:nvSpPr>
        <p:spPr/>
        <p:txBody>
          <a:bodyPr/>
          <a:lstStyle/>
          <a:p>
            <a:fld id="{CB195C5D-86C0-4A26-A606-F2DEEA4A4235}" type="slidenum">
              <a:rPr lang="en-US" altLang="fi-FI" smtClean="0"/>
              <a:pPr/>
              <a:t>‹#›</a:t>
            </a:fld>
            <a:endParaRPr lang="en-US" altLang="fi-FI"/>
          </a:p>
        </p:txBody>
      </p:sp>
    </p:spTree>
    <p:extLst>
      <p:ext uri="{BB962C8B-B14F-4D97-AF65-F5344CB8AC3E}">
        <p14:creationId xmlns:p14="http://schemas.microsoft.com/office/powerpoint/2010/main" val="277904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2F6C6FE-2BCB-574D-9E89-D023255ACA90}" type="datetime1">
              <a:rPr lang="fi-FI" smtClean="0"/>
              <a:t>1.10.2025</a:t>
            </a:fld>
            <a:endParaRPr lang="fi-FI" dirty="0"/>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31283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8" name="Kuva 17"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8807" y="0"/>
            <a:ext cx="5315193" cy="6560858"/>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7597C8C4-6DA1-C742-9D46-E5003B0E5B74}" type="datetime1">
              <a:rPr lang="fi-FI" smtClean="0"/>
              <a:t>1.10.2025</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091669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2F6C6FE-2BCB-574D-9E89-D023255ACA90}" type="datetime1">
              <a:rPr lang="fi-FI" smtClean="0"/>
              <a:t>1.10.2025</a:t>
            </a:fld>
            <a:endParaRPr lang="fi-FI" dirty="0"/>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557914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313B751-1C73-F140-8F4C-4EAC8C7B914C}" type="datetime1">
              <a:rPr lang="fi-FI" smtClean="0"/>
              <a:t>1.10.2025</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929890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9A905CFF-917D-A547-A88A-94A61F8F474F}" type="datetime1">
              <a:rPr lang="fi-FI" smtClean="0"/>
              <a:t>1.10.2025</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422170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dirty="0">
                <a:solidFill>
                  <a:schemeClr val="accent1"/>
                </a:solidFill>
              </a:rPr>
              <a:t>JYU. </a:t>
            </a:r>
            <a:r>
              <a:rPr lang="fi-FI" dirty="0" err="1"/>
              <a:t>Since</a:t>
            </a:r>
            <a:r>
              <a:rPr lang="fi-FI"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1.10.2025</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4076113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4" name="Kuva 3" descr="DSC_05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450"/>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7"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6E5C5AF-6D6F-D644-9C80-9D05F775ED69}" type="datetime1">
              <a:rPr lang="fi-FI" smtClean="0"/>
              <a:t>1.10.2025</a:t>
            </a:fld>
            <a:endParaRPr lang="fi-FI" dirty="0"/>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991780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5" name="Kuva 4" descr="_DSC84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824"/>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9C7791E-4FCD-2640-935C-D1D44CC31DD8}" type="datetime1">
              <a:rPr lang="fi-FI" smtClean="0"/>
              <a:t>1.10.2025</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66429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ysClr val="windowText" lastClr="000000"/>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8BD1B608-F4D6-7042-9326-5751643730CF}" type="datetime1">
              <a:rPr lang="fi-FI" smtClean="0"/>
              <a:t>1.10.2025</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15904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8"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Kuva 15"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764582"/>
          </a:xfrm>
          <a:prstGeom prst="rect">
            <a:avLst/>
          </a:prstGeom>
        </p:spPr>
      </p:pic>
      <p:sp>
        <p:nvSpPr>
          <p:cNvPr id="18"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grpSp>
        <p:nvGrpSpPr>
          <p:cNvPr id="3" name="Group 2"/>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15" name="Päivämäärän paikkamerkki 3"/>
          <p:cNvSpPr>
            <a:spLocks noGrp="1"/>
          </p:cNvSpPr>
          <p:nvPr userDrawn="1">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B7B90E4D-7DF4-1147-9924-C5F332530C45}" type="datetime1">
              <a:rPr lang="fi-FI" smtClean="0"/>
              <a:t>1.10.2025</a:t>
            </a:fld>
            <a:endParaRPr lang="fi-FI" dirty="0"/>
          </a:p>
        </p:txBody>
      </p:sp>
    </p:spTree>
    <p:extLst>
      <p:ext uri="{BB962C8B-B14F-4D97-AF65-F5344CB8AC3E}">
        <p14:creationId xmlns:p14="http://schemas.microsoft.com/office/powerpoint/2010/main" val="323127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Kuva 3" descr="DSC_01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764582"/>
          </a:xfrm>
          <a:prstGeom prst="rect">
            <a:avLst/>
          </a:prstGeom>
        </p:spPr>
      </p:pic>
      <p:sp>
        <p:nvSpPr>
          <p:cNvPr id="7" name="Suorakulmio 6"/>
          <p:cNvSpPr/>
          <p:nvPr userDrawn="1"/>
        </p:nvSpPr>
        <p:spPr>
          <a:xfrm>
            <a:off x="0" y="3877234"/>
            <a:ext cx="9144000" cy="2980766"/>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8"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19"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marL="342900" indent="-342900" algn="l">
              <a:buClr>
                <a:schemeClr val="bg1"/>
              </a:buClr>
              <a:buFont typeface="Arial"/>
              <a:buChar cha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7B9BBA6-F172-434C-89AD-53D81D5D74FD}" type="datetime1">
              <a:rPr lang="fi-FI" smtClean="0"/>
              <a:t>1.10.2025</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02087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1.10.2025</a:t>
            </a:fld>
            <a:endParaRPr lang="fi-FI" dirty="0"/>
          </a:p>
        </p:txBody>
      </p:sp>
    </p:spTree>
    <p:extLst>
      <p:ext uri="{BB962C8B-B14F-4D97-AF65-F5344CB8AC3E}">
        <p14:creationId xmlns:p14="http://schemas.microsoft.com/office/powerpoint/2010/main" val="3434870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368AA11-B73A-2C4F-B8FA-47C8C49BD118}" type="datetime1">
              <a:rPr lang="fi-FI" smtClean="0"/>
              <a:t>1.10.2025</a:t>
            </a:fld>
            <a:endParaRPr lang="fi-FI" dirty="0"/>
          </a:p>
        </p:txBody>
      </p:sp>
    </p:spTree>
    <p:extLst>
      <p:ext uri="{BB962C8B-B14F-4D97-AF65-F5344CB8AC3E}">
        <p14:creationId xmlns:p14="http://schemas.microsoft.com/office/powerpoint/2010/main" val="3072581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124041A-D7AC-0740-969A-8B5B84F7A4B9}" type="datetime1">
              <a:rPr lang="fi-FI" smtClean="0"/>
              <a:t>1.10.2025</a:t>
            </a:fld>
            <a:endParaRPr lang="fi-FI" dirty="0"/>
          </a:p>
        </p:txBody>
      </p:sp>
    </p:spTree>
    <p:extLst>
      <p:ext uri="{BB962C8B-B14F-4D97-AF65-F5344CB8AC3E}">
        <p14:creationId xmlns:p14="http://schemas.microsoft.com/office/powerpoint/2010/main" val="3047477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8EE7EB-9CF6-FA43-A603-2C39D04C89C9}" type="datetime1">
              <a:rPr lang="fi-FI" smtClean="0"/>
              <a:t>1.10.2025</a:t>
            </a:fld>
            <a:endParaRPr lang="fi-FI" dirty="0"/>
          </a:p>
        </p:txBody>
      </p:sp>
    </p:spTree>
    <p:extLst>
      <p:ext uri="{BB962C8B-B14F-4D97-AF65-F5344CB8AC3E}">
        <p14:creationId xmlns:p14="http://schemas.microsoft.com/office/powerpoint/2010/main" val="449195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6629496-E812-CC43-9126-819AE9AD3245}" type="datetime1">
              <a:rPr lang="fi-FI" smtClean="0"/>
              <a:t>1.10.2025</a:t>
            </a:fld>
            <a:endParaRPr lang="fi-FI" dirty="0"/>
          </a:p>
        </p:txBody>
      </p:sp>
    </p:spTree>
    <p:extLst>
      <p:ext uri="{BB962C8B-B14F-4D97-AF65-F5344CB8AC3E}">
        <p14:creationId xmlns:p14="http://schemas.microsoft.com/office/powerpoint/2010/main" val="125685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25"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6" name="Kuvan paikkamerkki 5"/>
          <p:cNvSpPr>
            <a:spLocks noGrp="1"/>
          </p:cNvSpPr>
          <p:nvPr>
            <p:ph type="pic" sz="quarter" idx="12"/>
          </p:nvPr>
        </p:nvSpPr>
        <p:spPr>
          <a:xfrm>
            <a:off x="-2" y="-1"/>
            <a:ext cx="9144001" cy="3769783"/>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363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991824 w 9144000"/>
              <a:gd name="connsiteY9" fmla="*/ 31427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1008757 w 9144000"/>
              <a:gd name="connsiteY9" fmla="*/ 31512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473450 h 3778250"/>
              <a:gd name="connsiteX7" fmla="*/ 0 w 9144000"/>
              <a:gd name="connsiteY7" fmla="*/ 3778250 h 3778250"/>
              <a:gd name="connsiteX8" fmla="*/ 0 w 9144000"/>
              <a:gd name="connsiteY8" fmla="*/ 0 h 37782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769783 h 3778250"/>
              <a:gd name="connsiteX7" fmla="*/ 0 w 9144000"/>
              <a:gd name="connsiteY7" fmla="*/ 3778250 h 3778250"/>
              <a:gd name="connsiteX8" fmla="*/ 0 w 9144000"/>
              <a:gd name="connsiteY8" fmla="*/ 0 h 3778250"/>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638684 h 3769783"/>
              <a:gd name="connsiteX8" fmla="*/ 0 w 9144000"/>
              <a:gd name="connsiteY8" fmla="*/ 0 h 3769783"/>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763813 h 3769783"/>
              <a:gd name="connsiteX8" fmla="*/ 0 w 9144000"/>
              <a:gd name="connsiteY8" fmla="*/ 0 h 3769783"/>
              <a:gd name="connsiteX0" fmla="*/ 1 w 9144001"/>
              <a:gd name="connsiteY0" fmla="*/ 0 h 3769783"/>
              <a:gd name="connsiteX1" fmla="*/ 460679 w 9144001"/>
              <a:gd name="connsiteY1" fmla="*/ 2505 h 3769783"/>
              <a:gd name="connsiteX2" fmla="*/ 463632 w 9144001"/>
              <a:gd name="connsiteY2" fmla="*/ 1023384 h 3769783"/>
              <a:gd name="connsiteX3" fmla="*/ 1217524 w 9144001"/>
              <a:gd name="connsiteY3" fmla="*/ 1024449 h 3769783"/>
              <a:gd name="connsiteX4" fmla="*/ 1213465 w 9144001"/>
              <a:gd name="connsiteY4" fmla="*/ 1935 h 3769783"/>
              <a:gd name="connsiteX5" fmla="*/ 9144001 w 9144001"/>
              <a:gd name="connsiteY5" fmla="*/ 0 h 3769783"/>
              <a:gd name="connsiteX6" fmla="*/ 9144001 w 9144001"/>
              <a:gd name="connsiteY6" fmla="*/ 3769783 h 3769783"/>
              <a:gd name="connsiteX7" fmla="*/ 0 w 9144001"/>
              <a:gd name="connsiteY7" fmla="*/ 3768626 h 3769783"/>
              <a:gd name="connsiteX8" fmla="*/ 1 w 9144001"/>
              <a:gd name="connsiteY8" fmla="*/ 0 h 37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1" h="3769783">
                <a:moveTo>
                  <a:pt x="1" y="0"/>
                </a:moveTo>
                <a:lnTo>
                  <a:pt x="460679" y="2505"/>
                </a:lnTo>
                <a:cubicBezTo>
                  <a:pt x="467259" y="181367"/>
                  <a:pt x="460713" y="888442"/>
                  <a:pt x="463632" y="1023384"/>
                </a:cubicBezTo>
                <a:lnTo>
                  <a:pt x="1217524" y="1024449"/>
                </a:lnTo>
                <a:cubicBezTo>
                  <a:pt x="1217623" y="1021952"/>
                  <a:pt x="1212358" y="439565"/>
                  <a:pt x="1213465" y="1935"/>
                </a:cubicBezTo>
                <a:lnTo>
                  <a:pt x="9144001" y="0"/>
                </a:lnTo>
                <a:lnTo>
                  <a:pt x="9144001" y="3769783"/>
                </a:lnTo>
                <a:lnTo>
                  <a:pt x="0" y="3768626"/>
                </a:lnTo>
                <a:cubicBezTo>
                  <a:pt x="0" y="2512417"/>
                  <a:pt x="1" y="1256209"/>
                  <a:pt x="1" y="0"/>
                </a:cubicBez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endParaRPr lang="fi-FI" b="1" dirty="0"/>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1.10.2025</a:t>
            </a:fld>
            <a:endParaRPr lang="fi-FI" dirty="0"/>
          </a:p>
        </p:txBody>
      </p:sp>
      <p:grpSp>
        <p:nvGrpSpPr>
          <p:cNvPr id="18" name="Group 17"/>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26"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27"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8" name="Tekstin paikkamerkki 2"/>
          <p:cNvSpPr>
            <a:spLocks noGrp="1"/>
          </p:cNvSpPr>
          <p:nvPr>
            <p:ph idx="13"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spTree>
    <p:extLst>
      <p:ext uri="{BB962C8B-B14F-4D97-AF65-F5344CB8AC3E}">
        <p14:creationId xmlns:p14="http://schemas.microsoft.com/office/powerpoint/2010/main" val="4210703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dirty="0"/>
              <a:t>Muokkaa perustyylejä naps.</a:t>
            </a:r>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26E5785-7056-6940-8594-7ED6FA4BE640}" type="datetime1">
              <a:rPr lang="fi-FI" smtClean="0"/>
              <a:t>1.10.2025</a:t>
            </a:fld>
            <a:endParaRPr lang="fi-FI" dirty="0"/>
          </a:p>
        </p:txBody>
      </p:sp>
    </p:spTree>
    <p:extLst>
      <p:ext uri="{BB962C8B-B14F-4D97-AF65-F5344CB8AC3E}">
        <p14:creationId xmlns:p14="http://schemas.microsoft.com/office/powerpoint/2010/main" val="1142520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dirty="0"/>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6BE65F0-2E78-7242-A984-C91FC36F2CCE}" type="datetime1">
              <a:rPr lang="fi-FI" smtClean="0"/>
              <a:t>1.10.2025</a:t>
            </a:fld>
            <a:endParaRPr lang="fi-FI" dirty="0"/>
          </a:p>
        </p:txBody>
      </p:sp>
    </p:spTree>
    <p:extLst>
      <p:ext uri="{BB962C8B-B14F-4D97-AF65-F5344CB8AC3E}">
        <p14:creationId xmlns:p14="http://schemas.microsoft.com/office/powerpoint/2010/main" val="1341808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73A1169-973A-9B40-AE1D-2352ECA8036D}" type="datetime1">
              <a:rPr lang="fi-FI" smtClean="0"/>
              <a:t>1.10.2025</a:t>
            </a:fld>
            <a:endParaRPr lang="fi-FI" dirty="0"/>
          </a:p>
        </p:txBody>
      </p:sp>
    </p:spTree>
    <p:extLst>
      <p:ext uri="{BB962C8B-B14F-4D97-AF65-F5344CB8AC3E}">
        <p14:creationId xmlns:p14="http://schemas.microsoft.com/office/powerpoint/2010/main" val="192446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25" name="Suorakulmio 6"/>
          <p:cNvSpPr/>
          <p:nvPr userDrawn="1"/>
        </p:nvSpPr>
        <p:spPr>
          <a:xfrm>
            <a:off x="0" y="3877234"/>
            <a:ext cx="9144000" cy="29807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6" name="Kuvan paikkamerkki 5"/>
          <p:cNvSpPr>
            <a:spLocks noGrp="1"/>
          </p:cNvSpPr>
          <p:nvPr>
            <p:ph type="pic" sz="quarter" idx="12"/>
          </p:nvPr>
        </p:nvSpPr>
        <p:spPr>
          <a:xfrm>
            <a:off x="-2" y="-1"/>
            <a:ext cx="9144001" cy="3769783"/>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363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991824 w 9144000"/>
              <a:gd name="connsiteY9" fmla="*/ 3142743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1008757 w 9144000"/>
              <a:gd name="connsiteY9" fmla="*/ 31512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473450 h 3778250"/>
              <a:gd name="connsiteX7" fmla="*/ 0 w 9144000"/>
              <a:gd name="connsiteY7" fmla="*/ 3778250 h 3778250"/>
              <a:gd name="connsiteX8" fmla="*/ 0 w 9144000"/>
              <a:gd name="connsiteY8" fmla="*/ 0 h 3778250"/>
              <a:gd name="connsiteX0" fmla="*/ 0 w 9144000"/>
              <a:gd name="connsiteY0" fmla="*/ 0 h 3778250"/>
              <a:gd name="connsiteX1" fmla="*/ 460678 w 9144000"/>
              <a:gd name="connsiteY1" fmla="*/ 2505 h 3778250"/>
              <a:gd name="connsiteX2" fmla="*/ 463631 w 9144000"/>
              <a:gd name="connsiteY2" fmla="*/ 1023384 h 3778250"/>
              <a:gd name="connsiteX3" fmla="*/ 1217523 w 9144000"/>
              <a:gd name="connsiteY3" fmla="*/ 1024449 h 3778250"/>
              <a:gd name="connsiteX4" fmla="*/ 1213464 w 9144000"/>
              <a:gd name="connsiteY4" fmla="*/ 1935 h 3778250"/>
              <a:gd name="connsiteX5" fmla="*/ 9144000 w 9144000"/>
              <a:gd name="connsiteY5" fmla="*/ 0 h 3778250"/>
              <a:gd name="connsiteX6" fmla="*/ 9144000 w 9144000"/>
              <a:gd name="connsiteY6" fmla="*/ 3769783 h 3778250"/>
              <a:gd name="connsiteX7" fmla="*/ 0 w 9144000"/>
              <a:gd name="connsiteY7" fmla="*/ 3778250 h 3778250"/>
              <a:gd name="connsiteX8" fmla="*/ 0 w 9144000"/>
              <a:gd name="connsiteY8" fmla="*/ 0 h 3778250"/>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638684 h 3769783"/>
              <a:gd name="connsiteX8" fmla="*/ 0 w 9144000"/>
              <a:gd name="connsiteY8" fmla="*/ 0 h 3769783"/>
              <a:gd name="connsiteX0" fmla="*/ 0 w 9144000"/>
              <a:gd name="connsiteY0" fmla="*/ 0 h 3769783"/>
              <a:gd name="connsiteX1" fmla="*/ 460678 w 9144000"/>
              <a:gd name="connsiteY1" fmla="*/ 2505 h 3769783"/>
              <a:gd name="connsiteX2" fmla="*/ 463631 w 9144000"/>
              <a:gd name="connsiteY2" fmla="*/ 1023384 h 3769783"/>
              <a:gd name="connsiteX3" fmla="*/ 1217523 w 9144000"/>
              <a:gd name="connsiteY3" fmla="*/ 1024449 h 3769783"/>
              <a:gd name="connsiteX4" fmla="*/ 1213464 w 9144000"/>
              <a:gd name="connsiteY4" fmla="*/ 1935 h 3769783"/>
              <a:gd name="connsiteX5" fmla="*/ 9144000 w 9144000"/>
              <a:gd name="connsiteY5" fmla="*/ 0 h 3769783"/>
              <a:gd name="connsiteX6" fmla="*/ 9144000 w 9144000"/>
              <a:gd name="connsiteY6" fmla="*/ 3769783 h 3769783"/>
              <a:gd name="connsiteX7" fmla="*/ 4812 w 9144000"/>
              <a:gd name="connsiteY7" fmla="*/ 3763813 h 3769783"/>
              <a:gd name="connsiteX8" fmla="*/ 0 w 9144000"/>
              <a:gd name="connsiteY8" fmla="*/ 0 h 3769783"/>
              <a:gd name="connsiteX0" fmla="*/ 1 w 9144001"/>
              <a:gd name="connsiteY0" fmla="*/ 0 h 3769783"/>
              <a:gd name="connsiteX1" fmla="*/ 460679 w 9144001"/>
              <a:gd name="connsiteY1" fmla="*/ 2505 h 3769783"/>
              <a:gd name="connsiteX2" fmla="*/ 463632 w 9144001"/>
              <a:gd name="connsiteY2" fmla="*/ 1023384 h 3769783"/>
              <a:gd name="connsiteX3" fmla="*/ 1217524 w 9144001"/>
              <a:gd name="connsiteY3" fmla="*/ 1024449 h 3769783"/>
              <a:gd name="connsiteX4" fmla="*/ 1213465 w 9144001"/>
              <a:gd name="connsiteY4" fmla="*/ 1935 h 3769783"/>
              <a:gd name="connsiteX5" fmla="*/ 9144001 w 9144001"/>
              <a:gd name="connsiteY5" fmla="*/ 0 h 3769783"/>
              <a:gd name="connsiteX6" fmla="*/ 9144001 w 9144001"/>
              <a:gd name="connsiteY6" fmla="*/ 3769783 h 3769783"/>
              <a:gd name="connsiteX7" fmla="*/ 0 w 9144001"/>
              <a:gd name="connsiteY7" fmla="*/ 3768626 h 3769783"/>
              <a:gd name="connsiteX8" fmla="*/ 1 w 9144001"/>
              <a:gd name="connsiteY8" fmla="*/ 0 h 37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1" h="3769783">
                <a:moveTo>
                  <a:pt x="1" y="0"/>
                </a:moveTo>
                <a:lnTo>
                  <a:pt x="460679" y="2505"/>
                </a:lnTo>
                <a:cubicBezTo>
                  <a:pt x="467259" y="181367"/>
                  <a:pt x="460713" y="888442"/>
                  <a:pt x="463632" y="1023384"/>
                </a:cubicBezTo>
                <a:lnTo>
                  <a:pt x="1217524" y="1024449"/>
                </a:lnTo>
                <a:cubicBezTo>
                  <a:pt x="1217623" y="1021952"/>
                  <a:pt x="1212358" y="439565"/>
                  <a:pt x="1213465" y="1935"/>
                </a:cubicBezTo>
                <a:lnTo>
                  <a:pt x="9144001" y="0"/>
                </a:lnTo>
                <a:lnTo>
                  <a:pt x="9144001" y="3769783"/>
                </a:lnTo>
                <a:lnTo>
                  <a:pt x="0" y="3768626"/>
                </a:lnTo>
                <a:cubicBezTo>
                  <a:pt x="0" y="2512417"/>
                  <a:pt x="1" y="1256209"/>
                  <a:pt x="1" y="0"/>
                </a:cubicBez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1.10.2025</a:t>
            </a:fld>
            <a:endParaRPr lang="fi-FI" dirty="0"/>
          </a:p>
        </p:txBody>
      </p:sp>
      <p:sp>
        <p:nvSpPr>
          <p:cNvPr id="26"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27"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8" name="Tekstin paikkamerkki 2"/>
          <p:cNvSpPr>
            <a:spLocks noGrp="1"/>
          </p:cNvSpPr>
          <p:nvPr>
            <p:ph idx="13"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grpSp>
        <p:nvGrpSpPr>
          <p:cNvPr id="15" name="Group 14"/>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03532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1.10.2025</a:t>
            </a:fld>
            <a:endParaRPr lang="fi-FI" dirty="0"/>
          </a:p>
        </p:txBody>
      </p:sp>
    </p:spTree>
    <p:extLst>
      <p:ext uri="{BB962C8B-B14F-4D97-AF65-F5344CB8AC3E}">
        <p14:creationId xmlns:p14="http://schemas.microsoft.com/office/powerpoint/2010/main" val="29882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1.10.2025</a:t>
            </a:fld>
            <a:endParaRPr lang="fi-FI" dirty="0"/>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Tree>
    <p:extLst>
      <p:ext uri="{BB962C8B-B14F-4D97-AF65-F5344CB8AC3E}">
        <p14:creationId xmlns:p14="http://schemas.microsoft.com/office/powerpoint/2010/main" val="409334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1.10.2025</a:t>
            </a:fld>
            <a:endParaRPr lang="fi-FI" dirty="0"/>
          </a:p>
        </p:txBody>
      </p:sp>
    </p:spTree>
    <p:extLst>
      <p:ext uri="{BB962C8B-B14F-4D97-AF65-F5344CB8AC3E}">
        <p14:creationId xmlns:p14="http://schemas.microsoft.com/office/powerpoint/2010/main" val="399988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1.10.2025</a:t>
            </a:fld>
            <a:endParaRPr lang="fi-FI" dirty="0"/>
          </a:p>
        </p:txBody>
      </p:sp>
    </p:spTree>
    <p:extLst>
      <p:ext uri="{BB962C8B-B14F-4D97-AF65-F5344CB8AC3E}">
        <p14:creationId xmlns:p14="http://schemas.microsoft.com/office/powerpoint/2010/main" val="51755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rgbClr val="FF0000"/>
                </a:solidFill>
              </a:rPr>
              <a:t>JYU. </a:t>
            </a:r>
            <a:r>
              <a:rPr lang="fi-FI" b="1" dirty="0" err="1"/>
              <a:t>Since</a:t>
            </a:r>
            <a:r>
              <a:rPr lang="fi-FI" b="1" dirty="0"/>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1A8D66E-D4C1-438C-8B85-C19A0838289F}" type="datetime1">
              <a:rPr lang="fi-FI" smtClean="0"/>
              <a:pPr/>
              <a:t>1.10.2025</a:t>
            </a:fld>
            <a:endParaRPr lang="fi-FI" dirty="0"/>
          </a:p>
        </p:txBody>
      </p:sp>
    </p:spTree>
    <p:extLst>
      <p:ext uri="{BB962C8B-B14F-4D97-AF65-F5344CB8AC3E}">
        <p14:creationId xmlns:p14="http://schemas.microsoft.com/office/powerpoint/2010/main" val="283821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image" Target="../media/image3.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b="1">
                <a:solidFill>
                  <a:schemeClr val="bg1"/>
                </a:solidFill>
                <a:latin typeface="Helvetica"/>
                <a:cs typeface="Helvetica"/>
              </a:defRPr>
            </a:lvl1pPr>
          </a:lstStyle>
          <a:p>
            <a:fld id="{18F083AE-6A17-432F-8D0A-64661EFCEDA8}" type="datetime1">
              <a:rPr lang="fi-FI" smtClean="0"/>
              <a:pPr/>
              <a:t>1.10.2025</a:t>
            </a:fld>
            <a:endParaRPr lang="fi-FI" dirty="0"/>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1">
                <a:solidFill>
                  <a:schemeClr val="bg1"/>
                </a:solidFill>
                <a:latin typeface="Helvetica"/>
                <a:cs typeface="Helvetica"/>
              </a:defRPr>
            </a:lvl1pPr>
          </a:lstStyle>
          <a:p>
            <a:r>
              <a:rPr lang="fi-FI" dirty="0">
                <a:solidFill>
                  <a:schemeClr val="accent1"/>
                </a:solidFill>
              </a:rPr>
              <a:t>JYU.</a:t>
            </a:r>
            <a:r>
              <a:rPr lang="fi-FI" dirty="0"/>
              <a:t> </a:t>
            </a:r>
            <a:r>
              <a:rPr lang="fi-FI" dirty="0" err="1"/>
              <a:t>Since</a:t>
            </a:r>
            <a:r>
              <a:rPr lang="fi-FI" dirty="0"/>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b="1">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421114554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18"/>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19"/>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a:cs typeface="Helvetica"/>
              </a:defRPr>
            </a:lvl1pPr>
          </a:lstStyle>
          <a:p>
            <a:fld id="{E8D5B848-FBEF-ED40-A8A7-53919FA1F055}" type="datetime1">
              <a:rPr lang="fi-FI" smtClean="0"/>
              <a:t>1.10.2025</a:t>
            </a:fld>
            <a:endParaRPr lang="fi-FI" dirty="0"/>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419960850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0"/>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21"/>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photos/457TEA4YU5U?utm_source=unsplash&amp;utm_medium=referral&amp;utm_content=creditCopyText" TargetMode="External"/><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hyperlink" Target="https://unsplash.com/search/photos/people?utm_source=unsplash&amp;utm_medium=referral&amp;utm_content=creditCopyTex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photos/457TEA4YU5U?utm_source=unsplash&amp;utm_medium=referral&amp;utm_content=creditCopyText" TargetMode="External"/><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hyperlink" Target="https://unsplash.com/search/photos/people?utm_source=unsplash&amp;utm_medium=referral&amp;utm_content=creditCopyTex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eur03.safelinks.protection.outlook.com/?url=https%3A%2F%2Fwww.youtube.com%2Fwatch%3Fv%3D9ZdqjZVRpdk&amp;data=04%7C01%7C%7C46736179f2db4f8b8be008d9621a62f5%7Ce9662d58caa44bc1b138c8b1acab5a11%7C1%7C0%7C637648687724912369%7CUnknown%7CTWFpbGZsb3d8eyJWIjoiMC4wLjAwMDAiLCJQIjoiV2luMzIiLCJBTiI6Ik1haWwiLCJXVCI6Mn0%3D%7C1000&amp;sdata=Z3fK7AAZVJOy6ei%2BAv2Hd9SwEjIO9vrtFLBDwuGDc5s%3D&amp;reserved=0" TargetMode="External"/><Relationship Id="rId2" Type="http://schemas.openxmlformats.org/officeDocument/2006/relationships/hyperlink" Target="https://eur03.safelinks.protection.outlook.com/?url=https%3A%2F%2Fwww.youtube.com%2Fwatch%3Fv%3DVbEzXcyrzXk&amp;data=04%7C01%7C%7C46736179f2db4f8b8be008d9621a62f5%7Ce9662d58caa44bc1b138c8b1acab5a11%7C1%7C0%7C637648687724902376%7CUnknown%7CTWFpbGZsb3d8eyJWIjoiMC4wLjAwMDAiLCJQIjoiV2luMzIiLCJBTiI6Ik1haWwiLCJXVCI6Mn0%3D%7C1000&amp;sdata=duHpIdQpT8zqiPNtOrBSgadLbETqa9ODYPS8%2FXTHFes%3D&amp;reserved=0" TargetMode="External"/><Relationship Id="rId1" Type="http://schemas.openxmlformats.org/officeDocument/2006/relationships/slideLayout" Target="../slideLayouts/slideLayout25.xml"/><Relationship Id="rId4" Type="http://schemas.openxmlformats.org/officeDocument/2006/relationships/hyperlink" Target="https://www.youtube.com/watch?v=0rfp7wcD18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3bKuoH8CkFc"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fXNn51Oox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2476" b="22476"/>
          <a:stretch>
            <a:fillRect/>
          </a:stretch>
        </p:blipFill>
        <p:spPr>
          <a:xfrm>
            <a:off x="-2" y="19257"/>
            <a:ext cx="9144001" cy="3769783"/>
          </a:xfrm>
        </p:spPr>
      </p:pic>
      <p:sp>
        <p:nvSpPr>
          <p:cNvPr id="5" name="Date Placeholder 4"/>
          <p:cNvSpPr>
            <a:spLocks noGrp="1"/>
          </p:cNvSpPr>
          <p:nvPr>
            <p:ph type="dt" sz="half" idx="10"/>
          </p:nvPr>
        </p:nvSpPr>
        <p:spPr/>
        <p:txBody>
          <a:bodyPr/>
          <a:lstStyle/>
          <a:p>
            <a:fld id="{1E27FF40-B8EF-44D5-A1E0-87F23FB88C8B}" type="datetime1">
              <a:rPr lang="fi-FI" smtClean="0"/>
              <a:pPr/>
              <a:t>1.10.2025</a:t>
            </a:fld>
            <a:endParaRPr lang="fi-FI" dirty="0"/>
          </a:p>
        </p:txBody>
      </p:sp>
      <p:sp>
        <p:nvSpPr>
          <p:cNvPr id="8" name="Title 7"/>
          <p:cNvSpPr>
            <a:spLocks noGrp="1"/>
          </p:cNvSpPr>
          <p:nvPr>
            <p:ph type="title"/>
          </p:nvPr>
        </p:nvSpPr>
        <p:spPr/>
        <p:txBody>
          <a:bodyPr>
            <a:normAutofit fontScale="90000"/>
          </a:bodyPr>
          <a:lstStyle/>
          <a:p>
            <a:r>
              <a:rPr lang="fi-FI" dirty="0"/>
              <a:t>Video Club 2</a:t>
            </a:r>
            <a:br>
              <a:rPr lang="fi-FI" dirty="0"/>
            </a:br>
            <a:r>
              <a:rPr lang="fi-FI" dirty="0"/>
              <a:t>Tunteet ja tunteiden säätely </a:t>
            </a:r>
          </a:p>
        </p:txBody>
      </p:sp>
      <p:sp>
        <p:nvSpPr>
          <p:cNvPr id="6" name="Footer Placeholder 5"/>
          <p:cNvSpPr>
            <a:spLocks noGrp="1"/>
          </p:cNvSpPr>
          <p:nvPr>
            <p:ph type="ftr" sz="quarter" idx="4294967295"/>
          </p:nvPr>
        </p:nvSpPr>
        <p:spPr>
          <a:xfrm>
            <a:off x="6300193" y="6592626"/>
            <a:ext cx="2843808" cy="181238"/>
          </a:xfrm>
        </p:spPr>
        <p:txBody>
          <a:bodyPr/>
          <a:lstStyle/>
          <a:p>
            <a:r>
              <a:rPr lang="fi-FI" b="1" dirty="0">
                <a:solidFill>
                  <a:schemeClr val="accent1"/>
                </a:solidFill>
              </a:rPr>
              <a:t>JYU.</a:t>
            </a:r>
            <a:r>
              <a:rPr lang="fi-FI" b="1" dirty="0"/>
              <a:t> </a:t>
            </a:r>
            <a:r>
              <a:rPr lang="fi-FI" b="1" dirty="0" err="1"/>
              <a:t>Since</a:t>
            </a:r>
            <a:r>
              <a:rPr lang="fi-FI" b="1" dirty="0"/>
              <a:t> 1863.</a:t>
            </a:r>
          </a:p>
        </p:txBody>
      </p:sp>
      <p:sp>
        <p:nvSpPr>
          <p:cNvPr id="7" name="Slide Number Placeholder 6"/>
          <p:cNvSpPr>
            <a:spLocks noGrp="1"/>
          </p:cNvSpPr>
          <p:nvPr>
            <p:ph type="sldNum" sz="quarter" idx="4294967295"/>
          </p:nvPr>
        </p:nvSpPr>
        <p:spPr>
          <a:xfrm>
            <a:off x="8689975" y="6592888"/>
            <a:ext cx="454025" cy="180975"/>
          </a:xfrm>
        </p:spPr>
        <p:txBody>
          <a:bodyPr/>
          <a:lstStyle/>
          <a:p>
            <a:fld id="{0FE3988A-0109-0B40-965D-9E0ED41EFEE4}" type="slidenum">
              <a:rPr lang="fi-FI" smtClean="0"/>
              <a:pPr/>
              <a:t>1</a:t>
            </a:fld>
            <a:endParaRPr lang="fi-FI" dirty="0"/>
          </a:p>
        </p:txBody>
      </p:sp>
    </p:spTree>
    <p:extLst>
      <p:ext uri="{BB962C8B-B14F-4D97-AF65-F5344CB8AC3E}">
        <p14:creationId xmlns:p14="http://schemas.microsoft.com/office/powerpoint/2010/main" val="320995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dirty="0">
                <a:latin typeface="Calibri" panose="020F0502020204030204" pitchFamily="34" charset="0"/>
                <a:cs typeface="Calibri" panose="020F0502020204030204" pitchFamily="34" charset="0"/>
              </a:rPr>
              <a:t>Tunteet tunnistetaan</a:t>
            </a:r>
          </a:p>
        </p:txBody>
      </p:sp>
      <p:sp>
        <p:nvSpPr>
          <p:cNvPr id="9" name="Content Placeholder 8"/>
          <p:cNvSpPr>
            <a:spLocks noGrp="1"/>
          </p:cNvSpPr>
          <p:nvPr>
            <p:ph idx="1"/>
          </p:nvPr>
        </p:nvSpPr>
        <p:spPr>
          <a:xfrm>
            <a:off x="457200" y="1663989"/>
            <a:ext cx="8229600" cy="4557156"/>
          </a:xfrm>
        </p:spPr>
        <p:txBody>
          <a:bodyPr>
            <a:normAutofit/>
          </a:bodyPr>
          <a:lstStyle/>
          <a:p>
            <a:r>
              <a:rPr lang="fi-FI" dirty="0">
                <a:latin typeface="Calibri" panose="020F0502020204030204" pitchFamily="34" charset="0"/>
                <a:cs typeface="Calibri" panose="020F0502020204030204" pitchFamily="34" charset="0"/>
              </a:rPr>
              <a:t>Ilmeistä</a:t>
            </a:r>
          </a:p>
          <a:p>
            <a:r>
              <a:rPr lang="fi-FI" dirty="0">
                <a:latin typeface="Calibri" panose="020F0502020204030204" pitchFamily="34" charset="0"/>
                <a:cs typeface="Calibri" panose="020F0502020204030204" pitchFamily="34" charset="0"/>
              </a:rPr>
              <a:t>Äänestä/puheesta</a:t>
            </a:r>
          </a:p>
          <a:p>
            <a:r>
              <a:rPr lang="fi-FI" dirty="0">
                <a:latin typeface="Calibri" panose="020F0502020204030204" pitchFamily="34" charset="0"/>
                <a:cs typeface="Calibri" panose="020F0502020204030204" pitchFamily="34" charset="0"/>
              </a:rPr>
              <a:t>Eleistä, liikkeistä</a:t>
            </a:r>
          </a:p>
          <a:p>
            <a:r>
              <a:rPr lang="fi-FI" dirty="0">
                <a:latin typeface="Calibri" panose="020F0502020204030204" pitchFamily="34" charset="0"/>
                <a:cs typeface="Calibri" panose="020F0502020204030204" pitchFamily="34" charset="0"/>
              </a:rPr>
              <a:t>Kehon asennoista</a:t>
            </a:r>
          </a:p>
          <a:p>
            <a:r>
              <a:rPr lang="fi-FI" dirty="0">
                <a:latin typeface="Calibri" panose="020F0502020204030204" pitchFamily="34" charset="0"/>
                <a:cs typeface="Calibri" panose="020F0502020204030204" pitchFamily="34" charset="0"/>
              </a:rPr>
              <a:t>Silmäterien laajentumisesta</a:t>
            </a:r>
          </a:p>
          <a:p>
            <a:r>
              <a:rPr lang="fi-FI" dirty="0">
                <a:latin typeface="Calibri" panose="020F0502020204030204" pitchFamily="34" charset="0"/>
                <a:cs typeface="Calibri" panose="020F0502020204030204" pitchFamily="34" charset="0"/>
              </a:rPr>
              <a:t>Hengityksen tihentymisestä</a:t>
            </a:r>
          </a:p>
          <a:p>
            <a:pPr marL="0" indent="0">
              <a:buNone/>
            </a:pPr>
            <a:endParaRPr lang="fi-FI" dirty="0">
              <a:latin typeface="Calibri" panose="020F0502020204030204" pitchFamily="34" charset="0"/>
              <a:cs typeface="Calibri" panose="020F0502020204030204" pitchFamily="34" charset="0"/>
            </a:endParaRPr>
          </a:p>
          <a:p>
            <a:pPr marL="0" indent="0">
              <a:buNone/>
            </a:pPr>
            <a:r>
              <a:rPr lang="fi-FI" sz="1600" dirty="0">
                <a:latin typeface="Calibri" panose="020F0502020204030204" pitchFamily="34" charset="0"/>
                <a:cs typeface="Calibri" panose="020F0502020204030204" pitchFamily="34" charset="0"/>
              </a:rPr>
              <a:t>”Tunteet, tunteiden säätely” KTKP050-luento Erja Rautamies &amp; Merja Koivula 2024</a:t>
            </a:r>
          </a:p>
        </p:txBody>
      </p:sp>
      <p:sp>
        <p:nvSpPr>
          <p:cNvPr id="5" name="Date Placeholder 4"/>
          <p:cNvSpPr>
            <a:spLocks noGrp="1"/>
          </p:cNvSpPr>
          <p:nvPr>
            <p:ph type="dt" sz="half" idx="10"/>
          </p:nvPr>
        </p:nvSpPr>
        <p:spPr/>
        <p:txBody>
          <a:bodyPr/>
          <a:lstStyle/>
          <a:p>
            <a:fld id="{21A8D66E-D4C1-438C-8B85-C19A0838289F}" type="datetime1">
              <a:rPr lang="fi-FI" smtClean="0"/>
              <a:pPr/>
              <a:t>1.10.2025</a:t>
            </a:fld>
            <a:endParaRPr lang="fi-FI" dirty="0"/>
          </a:p>
        </p:txBody>
      </p:sp>
      <p:sp>
        <p:nvSpPr>
          <p:cNvPr id="3" name="Footer Placeholder 2"/>
          <p:cNvSpPr>
            <a:spLocks noGrp="1"/>
          </p:cNvSpPr>
          <p:nvPr>
            <p:ph type="ftr" sz="quarter" idx="4294967295"/>
          </p:nvPr>
        </p:nvSpPr>
        <p:spPr>
          <a:xfrm>
            <a:off x="6996113" y="6592888"/>
            <a:ext cx="2147887" cy="180975"/>
          </a:xfrm>
        </p:spPr>
        <p:txBody>
          <a:bodyPr/>
          <a:lstStyle/>
          <a:p>
            <a:r>
              <a:rPr lang="fi-FI" b="1">
                <a:solidFill>
                  <a:srgbClr val="FF0000"/>
                </a:solidFill>
              </a:rPr>
              <a:t>JYU. </a:t>
            </a:r>
            <a:r>
              <a:rPr lang="fi-FI" b="1"/>
              <a:t>Since 1863.</a:t>
            </a:r>
            <a:endParaRPr lang="fi-FI" b="1" dirty="0"/>
          </a:p>
        </p:txBody>
      </p:sp>
      <p:sp>
        <p:nvSpPr>
          <p:cNvPr id="4" name="Slide Number Placeholder 3"/>
          <p:cNvSpPr>
            <a:spLocks noGrp="1"/>
          </p:cNvSpPr>
          <p:nvPr>
            <p:ph type="sldNum" sz="quarter" idx="4294967295"/>
          </p:nvPr>
        </p:nvSpPr>
        <p:spPr>
          <a:xfrm>
            <a:off x="8689975" y="6592888"/>
            <a:ext cx="454025" cy="180975"/>
          </a:xfrm>
        </p:spPr>
        <p:txBody>
          <a:bodyPr/>
          <a:lstStyle/>
          <a:p>
            <a:fld id="{0FE3988A-0109-0B40-965D-9E0ED41EFEE4}" type="slidenum">
              <a:rPr lang="fi-FI" smtClean="0"/>
              <a:pPr/>
              <a:t>10</a:t>
            </a:fld>
            <a:endParaRPr lang="fi-FI" dirty="0"/>
          </a:p>
        </p:txBody>
      </p:sp>
    </p:spTree>
    <p:extLst>
      <p:ext uri="{BB962C8B-B14F-4D97-AF65-F5344CB8AC3E}">
        <p14:creationId xmlns:p14="http://schemas.microsoft.com/office/powerpoint/2010/main" val="213880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7" name="Title 6"/>
          <p:cNvSpPr>
            <a:spLocks noGrp="1"/>
          </p:cNvSpPr>
          <p:nvPr>
            <p:ph type="title"/>
          </p:nvPr>
        </p:nvSpPr>
        <p:spPr>
          <a:xfrm>
            <a:off x="457200" y="632403"/>
            <a:ext cx="7356324" cy="1019912"/>
          </a:xfrm>
        </p:spPr>
        <p:txBody>
          <a:bodyPr>
            <a:normAutofit fontScale="90000"/>
          </a:bodyPr>
          <a:lstStyle/>
          <a:p>
            <a:r>
              <a:rPr lang="fi-FI" dirty="0"/>
              <a:t>Oppilaiden myönteisten tunnekokemusten havainnointi</a:t>
            </a:r>
          </a:p>
        </p:txBody>
      </p:sp>
      <p:sp>
        <p:nvSpPr>
          <p:cNvPr id="9" name="Content Placeholder 8"/>
          <p:cNvSpPr>
            <a:spLocks noGrp="1"/>
          </p:cNvSpPr>
          <p:nvPr>
            <p:ph sz="half" idx="2"/>
          </p:nvPr>
        </p:nvSpPr>
        <p:spPr>
          <a:xfrm>
            <a:off x="488876" y="2044744"/>
            <a:ext cx="7356324" cy="2452338"/>
          </a:xfrm>
        </p:spPr>
        <p:txBody>
          <a:bodyPr>
            <a:noAutofit/>
          </a:bodyPr>
          <a:lstStyle/>
          <a:p>
            <a:pPr>
              <a:lnSpc>
                <a:spcPct val="110000"/>
              </a:lnSpc>
              <a:spcBef>
                <a:spcPts val="0"/>
              </a:spcBef>
              <a:spcAft>
                <a:spcPts val="400"/>
              </a:spcAft>
            </a:pPr>
            <a:r>
              <a:rPr lang="en-US" sz="2400" dirty="0">
                <a:latin typeface="Calibri" panose="020F0502020204030204" pitchFamily="34" charset="0"/>
                <a:ea typeface="Calibri" panose="020F0502020204030204" pitchFamily="34" charset="0"/>
                <a:cs typeface="Times New Roman" panose="02020603050405020304" pitchFamily="18" charset="0"/>
              </a:rPr>
              <a:t>In my class, this student is </a:t>
            </a:r>
            <a:r>
              <a:rPr lang="en-US" sz="2400" b="1" dirty="0">
                <a:latin typeface="Calibri" panose="020F0502020204030204" pitchFamily="34" charset="0"/>
                <a:ea typeface="Calibri" panose="020F0502020204030204" pitchFamily="34" charset="0"/>
                <a:cs typeface="Times New Roman" panose="02020603050405020304" pitchFamily="18" charset="0"/>
              </a:rPr>
              <a:t>enthusiastic</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fi-FI" sz="24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400"/>
              </a:spcAft>
            </a:pPr>
            <a:r>
              <a:rPr lang="en-US" sz="2400" dirty="0">
                <a:latin typeface="Calibri" panose="020F0502020204030204" pitchFamily="34" charset="0"/>
                <a:ea typeface="Calibri" panose="020F0502020204030204" pitchFamily="34" charset="0"/>
                <a:cs typeface="Times New Roman" panose="02020603050405020304" pitchFamily="18" charset="0"/>
              </a:rPr>
              <a:t>This student appears </a:t>
            </a:r>
            <a:r>
              <a:rPr lang="en-US" sz="2400" b="1" dirty="0">
                <a:latin typeface="Calibri" panose="020F0502020204030204" pitchFamily="34" charset="0"/>
                <a:ea typeface="Calibri" panose="020F0502020204030204" pitchFamily="34" charset="0"/>
                <a:cs typeface="Times New Roman" panose="02020603050405020304" pitchFamily="18" charset="0"/>
              </a:rPr>
              <a:t>happy</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fi-FI" sz="24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400"/>
              </a:spcAft>
            </a:pPr>
            <a:r>
              <a:rPr lang="en-US" sz="2400" dirty="0">
                <a:latin typeface="Calibri" panose="020F0502020204030204" pitchFamily="34" charset="0"/>
                <a:ea typeface="Calibri" panose="020F0502020204030204" pitchFamily="34" charset="0"/>
                <a:cs typeface="Times New Roman" panose="02020603050405020304" pitchFamily="18" charset="0"/>
              </a:rPr>
              <a:t>When we start something new in class, this student is </a:t>
            </a:r>
            <a:r>
              <a:rPr lang="en-US" sz="2400" b="1" dirty="0">
                <a:latin typeface="Calibri" panose="020F0502020204030204" pitchFamily="34" charset="0"/>
                <a:ea typeface="Calibri" panose="020F0502020204030204" pitchFamily="34" charset="0"/>
                <a:cs typeface="Times New Roman" panose="02020603050405020304" pitchFamily="18" charset="0"/>
              </a:rPr>
              <a:t>interested</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fi-FI" sz="24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400"/>
              </a:spcAft>
            </a:pPr>
            <a:r>
              <a:rPr lang="en-US" sz="2400" dirty="0">
                <a:latin typeface="Calibri" panose="020F0502020204030204" pitchFamily="34" charset="0"/>
                <a:ea typeface="Calibri" panose="020F0502020204030204" pitchFamily="34" charset="0"/>
                <a:cs typeface="Times New Roman" panose="02020603050405020304" pitchFamily="18" charset="0"/>
              </a:rPr>
              <a:t>When working on classwork, this student seems to </a:t>
            </a:r>
            <a:r>
              <a:rPr lang="en-US" sz="2400" b="1" dirty="0">
                <a:latin typeface="Calibri" panose="020F0502020204030204" pitchFamily="34" charset="0"/>
                <a:ea typeface="Calibri" panose="020F0502020204030204" pitchFamily="34" charset="0"/>
                <a:cs typeface="Times New Roman" panose="02020603050405020304" pitchFamily="18" charset="0"/>
              </a:rPr>
              <a:t>enjoy</a:t>
            </a:r>
            <a:r>
              <a:rPr lang="en-US" sz="2400" dirty="0">
                <a:latin typeface="Calibri" panose="020F0502020204030204" pitchFamily="34" charset="0"/>
                <a:ea typeface="Calibri" panose="020F0502020204030204" pitchFamily="34" charset="0"/>
                <a:cs typeface="Times New Roman" panose="02020603050405020304" pitchFamily="18" charset="0"/>
              </a:rPr>
              <a:t> it. </a:t>
            </a:r>
            <a:endParaRPr lang="fi-FI" sz="24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0"/>
              </a:spcBef>
              <a:spcAft>
                <a:spcPts val="400"/>
              </a:spcAft>
            </a:pPr>
            <a:r>
              <a:rPr lang="en-US" sz="2400" dirty="0">
                <a:latin typeface="Calibri" panose="020F0502020204030204" pitchFamily="34" charset="0"/>
                <a:ea typeface="Calibri" panose="020F0502020204030204" pitchFamily="34" charset="0"/>
                <a:cs typeface="Times New Roman" panose="02020603050405020304" pitchFamily="18" charset="0"/>
              </a:rPr>
              <a:t>For this student, learning seems to be </a:t>
            </a:r>
            <a:r>
              <a:rPr lang="en-US" sz="2400" b="1" dirty="0">
                <a:latin typeface="Calibri" panose="020F0502020204030204" pitchFamily="34" charset="0"/>
                <a:ea typeface="Calibri" panose="020F0502020204030204" pitchFamily="34" charset="0"/>
                <a:cs typeface="Times New Roman" panose="02020603050405020304" pitchFamily="18" charset="0"/>
              </a:rPr>
              <a:t>fun</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fi-FI"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FE3988A-0109-0B40-965D-9E0ED41EFEE4}" type="slidenum">
              <a:rPr lang="fi-FI" smtClean="0"/>
              <a:pPr/>
              <a:t>11</a:t>
            </a:fld>
            <a:endParaRPr lang="fi-FI" dirty="0"/>
          </a:p>
        </p:txBody>
      </p:sp>
      <p:sp>
        <p:nvSpPr>
          <p:cNvPr id="6" name="Date Placeholder 5"/>
          <p:cNvSpPr>
            <a:spLocks noGrp="1"/>
          </p:cNvSpPr>
          <p:nvPr>
            <p:ph type="dt" sz="half" idx="10"/>
          </p:nvPr>
        </p:nvSpPr>
        <p:spPr/>
        <p:txBody>
          <a:bodyPr/>
          <a:lstStyle/>
          <a:p>
            <a:fld id="{21A8D66E-D4C1-438C-8B85-C19A0838289F}" type="datetime1">
              <a:rPr lang="fi-FI" smtClean="0"/>
              <a:pPr/>
              <a:t>1.10.2025</a:t>
            </a:fld>
            <a:endParaRPr lang="fi-FI" dirty="0"/>
          </a:p>
        </p:txBody>
      </p:sp>
      <p:sp>
        <p:nvSpPr>
          <p:cNvPr id="12" name="Rectangle 11"/>
          <p:cNvSpPr/>
          <p:nvPr/>
        </p:nvSpPr>
        <p:spPr>
          <a:xfrm>
            <a:off x="0" y="6200196"/>
            <a:ext cx="9143999" cy="685188"/>
          </a:xfrm>
          <a:prstGeom prst="rect">
            <a:avLst/>
          </a:prstGeom>
          <a:solidFill>
            <a:schemeClr val="bg1">
              <a:lumMod val="95000"/>
            </a:schemeClr>
          </a:solidFill>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Skinner, E. A., </a:t>
            </a:r>
            <a:r>
              <a:rPr lang="en-US" sz="1200" dirty="0" err="1">
                <a:latin typeface="Calibri" panose="020F0502020204030204" pitchFamily="34" charset="0"/>
                <a:ea typeface="Calibri" panose="020F0502020204030204" pitchFamily="34" charset="0"/>
                <a:cs typeface="Times New Roman" panose="02020603050405020304" pitchFamily="18" charset="0"/>
              </a:rPr>
              <a:t>Kindermann</a:t>
            </a:r>
            <a:r>
              <a:rPr lang="en-US" sz="1200" dirty="0">
                <a:latin typeface="Calibri" panose="020F0502020204030204" pitchFamily="34" charset="0"/>
                <a:ea typeface="Calibri" panose="020F0502020204030204" pitchFamily="34" charset="0"/>
                <a:cs typeface="Times New Roman" panose="02020603050405020304" pitchFamily="18" charset="0"/>
              </a:rPr>
              <a:t>, T. A., &amp; </a:t>
            </a:r>
            <a:r>
              <a:rPr lang="en-US" sz="1200" dirty="0" err="1">
                <a:latin typeface="Calibri" panose="020F0502020204030204" pitchFamily="34" charset="0"/>
                <a:ea typeface="Calibri" panose="020F0502020204030204" pitchFamily="34" charset="0"/>
                <a:cs typeface="Times New Roman" panose="02020603050405020304" pitchFamily="18" charset="0"/>
              </a:rPr>
              <a:t>Furrer</a:t>
            </a:r>
            <a:r>
              <a:rPr lang="en-US" sz="1200" dirty="0">
                <a:latin typeface="Calibri" panose="020F0502020204030204" pitchFamily="34" charset="0"/>
                <a:ea typeface="Calibri" panose="020F0502020204030204" pitchFamily="34" charset="0"/>
                <a:cs typeface="Times New Roman" panose="02020603050405020304" pitchFamily="18" charset="0"/>
              </a:rPr>
              <a:t>, C. J. (2009). A motivational perspective on engagement and disaffection: Conceptualization and assessment of children's behavioral and emotional participation in academic activities in the classroom. </a:t>
            </a:r>
            <a:r>
              <a:rPr lang="en-US" sz="1200" i="1" dirty="0">
                <a:latin typeface="Calibri" panose="020F0502020204030204" pitchFamily="34" charset="0"/>
                <a:ea typeface="Calibri" panose="020F0502020204030204" pitchFamily="34" charset="0"/>
                <a:cs typeface="Times New Roman" panose="02020603050405020304" pitchFamily="18" charset="0"/>
              </a:rPr>
              <a:t>Educational and Psychological Measurement, 69</a:t>
            </a:r>
            <a:r>
              <a:rPr lang="en-US" sz="1200" dirty="0">
                <a:latin typeface="Calibri" panose="020F0502020204030204" pitchFamily="34" charset="0"/>
                <a:ea typeface="Calibri" panose="020F0502020204030204" pitchFamily="34" charset="0"/>
                <a:cs typeface="Times New Roman" panose="02020603050405020304" pitchFamily="18" charset="0"/>
              </a:rPr>
              <a:t>(3), 493-525.</a:t>
            </a:r>
            <a:endParaRPr lang="fi-FI"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496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12</a:t>
            </a:fld>
            <a:endParaRPr lang="fi-FI" dirty="0"/>
          </a:p>
        </p:txBody>
      </p:sp>
      <p:sp>
        <p:nvSpPr>
          <p:cNvPr id="4" name="Title 3"/>
          <p:cNvSpPr>
            <a:spLocks noGrp="1"/>
          </p:cNvSpPr>
          <p:nvPr>
            <p:ph type="title"/>
          </p:nvPr>
        </p:nvSpPr>
        <p:spPr>
          <a:xfrm>
            <a:off x="428227" y="1380353"/>
            <a:ext cx="4741260" cy="901894"/>
          </a:xfrm>
        </p:spPr>
        <p:txBody>
          <a:bodyPr>
            <a:normAutofit/>
          </a:bodyPr>
          <a:lstStyle/>
          <a:p>
            <a:r>
              <a:rPr lang="fi-FI" dirty="0"/>
              <a:t>Video I (nro 30)</a:t>
            </a:r>
          </a:p>
        </p:txBody>
      </p:sp>
      <p:sp>
        <p:nvSpPr>
          <p:cNvPr id="6" name="Date Placeholder 5"/>
          <p:cNvSpPr>
            <a:spLocks noGrp="1"/>
          </p:cNvSpPr>
          <p:nvPr>
            <p:ph type="dt" sz="half" idx="10"/>
          </p:nvPr>
        </p:nvSpPr>
        <p:spPr/>
        <p:txBody>
          <a:bodyPr/>
          <a:lstStyle/>
          <a:p>
            <a:fld id="{02F6C6FE-2BCB-574D-9E89-D023255ACA90}" type="datetime1">
              <a:rPr lang="fi-FI" smtClean="0"/>
              <a:t>1.10.2025</a:t>
            </a:fld>
            <a:endParaRPr lang="fi-FI" dirty="0"/>
          </a:p>
        </p:txBody>
      </p:sp>
      <p:sp>
        <p:nvSpPr>
          <p:cNvPr id="5" name="TextBox 4"/>
          <p:cNvSpPr txBox="1"/>
          <p:nvPr/>
        </p:nvSpPr>
        <p:spPr>
          <a:xfrm>
            <a:off x="428227" y="2492896"/>
            <a:ext cx="4574797" cy="2246769"/>
          </a:xfrm>
          <a:prstGeom prst="rect">
            <a:avLst/>
          </a:prstGeom>
          <a:solidFill>
            <a:schemeClr val="accent1">
              <a:lumMod val="20000"/>
              <a:lumOff val="80000"/>
            </a:schemeClr>
          </a:solidFill>
        </p:spPr>
        <p:txBody>
          <a:bodyPr wrap="square" rtlCol="0">
            <a:spAutoFit/>
          </a:bodyPr>
          <a:lstStyle/>
          <a:p>
            <a:pPr>
              <a:spcAft>
                <a:spcPts val="1200"/>
              </a:spcAft>
            </a:pPr>
            <a:r>
              <a:rPr lang="fi-FI" sz="2400" b="1" dirty="0">
                <a:solidFill>
                  <a:srgbClr val="002060"/>
                </a:solidFill>
                <a:latin typeface="Calibri" panose="020F0502020204030204" pitchFamily="34" charset="0"/>
                <a:cs typeface="Calibri" panose="020F0502020204030204" pitchFamily="34" charset="0"/>
              </a:rPr>
              <a:t>Havainnoi oppilaiden myönteisiä tunteita oppimistilanteen aikana.</a:t>
            </a:r>
          </a:p>
          <a:p>
            <a:pPr>
              <a:spcAft>
                <a:spcPts val="1200"/>
              </a:spcAft>
            </a:pPr>
            <a:r>
              <a:rPr lang="fi-FI" sz="2400" b="1" dirty="0">
                <a:solidFill>
                  <a:srgbClr val="002060"/>
                </a:solidFill>
                <a:latin typeface="Calibri" panose="020F0502020204030204" pitchFamily="34" charset="0"/>
                <a:cs typeface="Calibri" panose="020F0502020204030204" pitchFamily="34" charset="0"/>
              </a:rPr>
              <a:t>Millaisia havaintoja teit?</a:t>
            </a:r>
          </a:p>
          <a:p>
            <a:pPr>
              <a:spcAft>
                <a:spcPts val="1200"/>
              </a:spcAft>
            </a:pPr>
            <a:r>
              <a:rPr lang="fi-FI" sz="2400" dirty="0">
                <a:solidFill>
                  <a:srgbClr val="002060"/>
                </a:solidFill>
                <a:latin typeface="Calibri" panose="020F0502020204030204" pitchFamily="34" charset="0"/>
                <a:cs typeface="Calibri" panose="020F0502020204030204" pitchFamily="34" charset="0"/>
              </a:rPr>
              <a:t>Varaudu keskustelemaan ajatuksistasi.</a:t>
            </a:r>
            <a:endParaRPr lang="fi-FI"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491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062" b="8062"/>
          <a:stretch>
            <a:fillRect/>
          </a:stretch>
        </p:blipFill>
        <p:spPr/>
      </p:pic>
      <p:sp>
        <p:nvSpPr>
          <p:cNvPr id="3" name="Title 2"/>
          <p:cNvSpPr>
            <a:spLocks noGrp="1"/>
          </p:cNvSpPr>
          <p:nvPr>
            <p:ph type="title"/>
          </p:nvPr>
        </p:nvSpPr>
        <p:spPr>
          <a:xfrm>
            <a:off x="457201" y="1926325"/>
            <a:ext cx="4610340" cy="3095227"/>
          </a:xfrm>
          <a:solidFill>
            <a:schemeClr val="accent4">
              <a:lumMod val="20000"/>
              <a:lumOff val="80000"/>
            </a:schemeClr>
          </a:solidFill>
        </p:spPr>
        <p:txBody>
          <a:bodyPr>
            <a:normAutofit/>
          </a:bodyPr>
          <a:lstStyle/>
          <a:p>
            <a:pPr>
              <a:spcAft>
                <a:spcPts val="1200"/>
              </a:spcAft>
            </a:pPr>
            <a:r>
              <a:rPr lang="fi-FI" sz="3200" dirty="0">
                <a:latin typeface="Times New Roman Normaali"/>
                <a:ea typeface="Times New Roman" panose="02020603050405020304" pitchFamily="18" charset="0"/>
                <a:cs typeface="Times New Roman" panose="02020603050405020304" pitchFamily="18" charset="0"/>
              </a:rPr>
              <a:t>Koko ryhmän keskustelu</a:t>
            </a:r>
            <a:br>
              <a:rPr lang="fi-FI" sz="3200" dirty="0">
                <a:latin typeface="Times New Roman Normaali"/>
                <a:ea typeface="Times New Roman" panose="02020603050405020304" pitchFamily="18" charset="0"/>
                <a:cs typeface="Times New Roman" panose="02020603050405020304" pitchFamily="18" charset="0"/>
              </a:rPr>
            </a:br>
            <a:br>
              <a:rPr lang="fi-FI" sz="3200" dirty="0">
                <a:latin typeface="Times New Roman Normaali"/>
                <a:ea typeface="Times New Roman" panose="02020603050405020304" pitchFamily="18" charset="0"/>
                <a:cs typeface="Times New Roman" panose="02020603050405020304" pitchFamily="18" charset="0"/>
              </a:rPr>
            </a:br>
            <a:r>
              <a:rPr lang="fi-FI" sz="2800" dirty="0">
                <a:solidFill>
                  <a:srgbClr val="002060"/>
                </a:solidFill>
                <a:latin typeface="Calibri" panose="020F0502020204030204" pitchFamily="34" charset="0"/>
                <a:cs typeface="Calibri" panose="020F0502020204030204" pitchFamily="34" charset="0"/>
              </a:rPr>
              <a:t>Millaisia havaintoja teitte oppilaiden myönteisistä tunteista?</a:t>
            </a:r>
            <a:br>
              <a:rPr lang="fi-FI" sz="2800" dirty="0">
                <a:solidFill>
                  <a:srgbClr val="002060"/>
                </a:solidFill>
                <a:latin typeface="Calibri" panose="020F0502020204030204" pitchFamily="34" charset="0"/>
                <a:cs typeface="Calibri" panose="020F0502020204030204" pitchFamily="34" charset="0"/>
              </a:rPr>
            </a:br>
            <a:endParaRPr lang="fi-FI" sz="3200" b="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A905CFF-917D-A547-A88A-94A61F8F474F}"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1.10.2025</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rPr>
              <a:t> </a:t>
            </a:r>
            <a:r>
              <a:rPr kumimoji="0" lang="fi-FI" sz="900" b="1" i="0" u="none" strike="noStrike" kern="1200" cap="none" spc="0" normalizeH="0" baseline="0" noProof="0" dirty="0" err="1">
                <a:ln>
                  <a:noFill/>
                </a:ln>
                <a:solidFill>
                  <a:prstClr val="white"/>
                </a:solidFill>
                <a:effectLst/>
                <a:uLnTx/>
                <a:uFillTx/>
                <a:latin typeface="Helvetica" pitchFamily="34" charset="0"/>
                <a:ea typeface="+mn-ea"/>
                <a:cs typeface="Helvetica" pitchFamily="34" charset="0"/>
              </a:rPr>
              <a:t>Since</a:t>
            </a:r>
            <a:r>
              <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rPr>
              <a:t> 1863.</a:t>
            </a: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9" name="Rectangle 8"/>
          <p:cNvSpPr/>
          <p:nvPr/>
        </p:nvSpPr>
        <p:spPr>
          <a:xfrm rot="17489520">
            <a:off x="4429809" y="2195978"/>
            <a:ext cx="2351926"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111111"/>
                </a:solidFill>
                <a:effectLst/>
                <a:uLnTx/>
                <a:uFillTx/>
                <a:latin typeface="-apple-system"/>
                <a:ea typeface="+mn-ea"/>
                <a:cs typeface="+mn-cs"/>
              </a:rPr>
              <a:t>Photo </a:t>
            </a:r>
            <a:r>
              <a:rPr kumimoji="0" lang="fi-FI" sz="900" b="0" i="0" u="none" strike="noStrike" kern="1200" cap="none" spc="0" normalizeH="0" baseline="0" noProof="0" dirty="0" err="1">
                <a:ln>
                  <a:noFill/>
                </a:ln>
                <a:solidFill>
                  <a:srgbClr val="111111"/>
                </a:solidFill>
                <a:effectLst/>
                <a:uLnTx/>
                <a:uFillTx/>
                <a:latin typeface="-apple-system"/>
                <a:ea typeface="+mn-ea"/>
                <a:cs typeface="+mn-cs"/>
              </a:rPr>
              <a:t>by</a:t>
            </a:r>
            <a:r>
              <a:rPr kumimoji="0" lang="fi-FI" sz="900" b="0" i="0" u="none" strike="noStrike" kern="1200" cap="none" spc="0" normalizeH="0" baseline="0" noProof="0" dirty="0">
                <a:ln>
                  <a:noFill/>
                </a:ln>
                <a:solidFill>
                  <a:srgbClr val="111111"/>
                </a:solidFill>
                <a:effectLst/>
                <a:uLnTx/>
                <a:uFillTx/>
                <a:latin typeface="-apple-system"/>
                <a:ea typeface="+mn-ea"/>
                <a:cs typeface="+mn-cs"/>
              </a:rPr>
              <a:t> </a:t>
            </a:r>
            <a:r>
              <a:rPr kumimoji="0" lang="fi-FI" sz="900" b="0" i="0" u="none" strike="noStrike" kern="1200" cap="none" spc="0" normalizeH="0" baseline="0" noProof="0" dirty="0">
                <a:ln>
                  <a:noFill/>
                </a:ln>
                <a:solidFill>
                  <a:srgbClr val="999999"/>
                </a:solidFill>
                <a:effectLst/>
                <a:uLnTx/>
                <a:uFillTx/>
                <a:latin typeface="-apple-system"/>
                <a:ea typeface="+mn-ea"/>
                <a:cs typeface="+mn-cs"/>
                <a:hlinkClick r:id="rId3"/>
              </a:rPr>
              <a:t>Nikita </a:t>
            </a:r>
            <a:r>
              <a:rPr kumimoji="0" lang="fi-FI" sz="900" b="0" i="0" u="none" strike="noStrike" kern="1200" cap="none" spc="0" normalizeH="0" baseline="0" noProof="0" dirty="0" err="1">
                <a:ln>
                  <a:noFill/>
                </a:ln>
                <a:solidFill>
                  <a:srgbClr val="999999"/>
                </a:solidFill>
                <a:effectLst/>
                <a:uLnTx/>
                <a:uFillTx/>
                <a:latin typeface="-apple-system"/>
                <a:ea typeface="+mn-ea"/>
                <a:cs typeface="+mn-cs"/>
                <a:hlinkClick r:id="rId3"/>
              </a:rPr>
              <a:t>Kachanovsky</a:t>
            </a:r>
            <a:r>
              <a:rPr kumimoji="0" lang="fi-FI" sz="900" b="0" i="0" u="none" strike="noStrike" kern="1200" cap="none" spc="0" normalizeH="0" baseline="0" noProof="0" dirty="0">
                <a:ln>
                  <a:noFill/>
                </a:ln>
                <a:solidFill>
                  <a:srgbClr val="111111"/>
                </a:solidFill>
                <a:effectLst/>
                <a:uLnTx/>
                <a:uFillTx/>
                <a:latin typeface="-apple-system"/>
                <a:ea typeface="+mn-ea"/>
                <a:cs typeface="+mn-cs"/>
              </a:rPr>
              <a:t> on </a:t>
            </a:r>
            <a:r>
              <a:rPr kumimoji="0" lang="fi-FI" sz="900" b="0" i="0" u="none" strike="noStrike" kern="1200" cap="none" spc="0" normalizeH="0" baseline="0" noProof="0" dirty="0" err="1">
                <a:ln>
                  <a:noFill/>
                </a:ln>
                <a:solidFill>
                  <a:srgbClr val="999999"/>
                </a:solidFill>
                <a:effectLst/>
                <a:uLnTx/>
                <a:uFillTx/>
                <a:latin typeface="-apple-system"/>
                <a:ea typeface="+mn-ea"/>
                <a:cs typeface="+mn-cs"/>
                <a:hlinkClick r:id="rId4"/>
              </a:rPr>
              <a:t>Unsplash</a:t>
            </a:r>
            <a:endParaRPr kumimoji="0" lang="fi-FI" sz="9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376992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7" name="Title 6"/>
          <p:cNvSpPr>
            <a:spLocks noGrp="1"/>
          </p:cNvSpPr>
          <p:nvPr>
            <p:ph type="title"/>
          </p:nvPr>
        </p:nvSpPr>
        <p:spPr>
          <a:xfrm>
            <a:off x="457200" y="632403"/>
            <a:ext cx="7356324" cy="1019912"/>
          </a:xfrm>
        </p:spPr>
        <p:txBody>
          <a:bodyPr>
            <a:normAutofit fontScale="90000"/>
          </a:bodyPr>
          <a:lstStyle/>
          <a:p>
            <a:r>
              <a:rPr lang="fi-FI" dirty="0"/>
              <a:t>Oppilaiden kielteisten tunnekokemusten havainnointi</a:t>
            </a:r>
          </a:p>
        </p:txBody>
      </p:sp>
      <p:sp>
        <p:nvSpPr>
          <p:cNvPr id="11" name="Content Placeholder 10"/>
          <p:cNvSpPr>
            <a:spLocks noGrp="1"/>
          </p:cNvSpPr>
          <p:nvPr>
            <p:ph sz="quarter" idx="4"/>
          </p:nvPr>
        </p:nvSpPr>
        <p:spPr>
          <a:xfrm>
            <a:off x="478955" y="2073873"/>
            <a:ext cx="7693446" cy="3704765"/>
          </a:xfrm>
        </p:spPr>
        <p:txBody>
          <a:bodyPr>
            <a:normAutofit/>
          </a:bodyPr>
          <a:lstStyle/>
          <a:p>
            <a:r>
              <a:rPr lang="en-US" sz="2400" dirty="0">
                <a:latin typeface="Calibri" panose="020F0502020204030204" pitchFamily="34" charset="0"/>
                <a:cs typeface="Calibri" panose="020F0502020204030204" pitchFamily="34" charset="0"/>
              </a:rPr>
              <a:t>When we work on something in class, this student appears to be </a:t>
            </a:r>
            <a:r>
              <a:rPr lang="en-US" sz="2400" b="1" dirty="0">
                <a:latin typeface="Calibri" panose="020F0502020204030204" pitchFamily="34" charset="0"/>
                <a:cs typeface="Calibri" panose="020F0502020204030204" pitchFamily="34" charset="0"/>
              </a:rPr>
              <a:t>bored</a:t>
            </a:r>
            <a:r>
              <a:rPr lang="en-US" sz="2400" dirty="0">
                <a:latin typeface="Calibri" panose="020F0502020204030204" pitchFamily="34" charset="0"/>
                <a:cs typeface="Calibri" panose="020F0502020204030204" pitchFamily="34" charset="0"/>
              </a:rPr>
              <a:t>.</a:t>
            </a:r>
            <a:endParaRPr lang="fi-FI"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working on classwork, this student seems </a:t>
            </a:r>
            <a:r>
              <a:rPr lang="en-US" sz="2400" b="1" dirty="0">
                <a:latin typeface="Calibri" panose="020F0502020204030204" pitchFamily="34" charset="0"/>
                <a:cs typeface="Calibri" panose="020F0502020204030204" pitchFamily="34" charset="0"/>
              </a:rPr>
              <a:t>worried</a:t>
            </a:r>
            <a:r>
              <a:rPr lang="en-US" sz="2400" dirty="0">
                <a:latin typeface="Calibri" panose="020F0502020204030204" pitchFamily="34" charset="0"/>
                <a:cs typeface="Calibri" panose="020F0502020204030204" pitchFamily="34" charset="0"/>
              </a:rPr>
              <a:t>.</a:t>
            </a:r>
            <a:endParaRPr lang="fi-FI"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In class, this student seems </a:t>
            </a:r>
            <a:r>
              <a:rPr lang="en-US" sz="2400" b="1" dirty="0">
                <a:latin typeface="Calibri" panose="020F0502020204030204" pitchFamily="34" charset="0"/>
                <a:cs typeface="Calibri" panose="020F0502020204030204" pitchFamily="34" charset="0"/>
              </a:rPr>
              <a:t>unhappy</a:t>
            </a:r>
            <a:r>
              <a:rPr lang="en-US" sz="2400" dirty="0">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In my class, this student is </a:t>
            </a:r>
            <a:r>
              <a:rPr lang="en-US" sz="2400" b="1" dirty="0">
                <a:latin typeface="Calibri" panose="020F0502020204030204" pitchFamily="34" charset="0"/>
                <a:cs typeface="Calibri" panose="020F0502020204030204" pitchFamily="34" charset="0"/>
              </a:rPr>
              <a:t>angry</a:t>
            </a:r>
            <a:r>
              <a:rPr lang="en-US" sz="2400" dirty="0">
                <a:latin typeface="Calibri" panose="020F0502020204030204" pitchFamily="34" charset="0"/>
                <a:cs typeface="Calibri" panose="020F0502020204030204" pitchFamily="34" charset="0"/>
              </a:rPr>
              <a:t>.</a:t>
            </a:r>
            <a:endParaRPr lang="fi-FI"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When I explain new material, this student </a:t>
            </a:r>
            <a:r>
              <a:rPr lang="en-US" sz="2400" b="1" dirty="0">
                <a:latin typeface="Calibri" panose="020F0502020204030204" pitchFamily="34" charset="0"/>
                <a:cs typeface="Calibri" panose="020F0502020204030204" pitchFamily="34" charset="0"/>
              </a:rPr>
              <a:t>doesn’t seem to care</a:t>
            </a:r>
            <a:r>
              <a:rPr lang="en-US" dirty="0">
                <a:latin typeface="Calibri" panose="020F0502020204030204" pitchFamily="34" charset="0"/>
                <a:cs typeface="Calibri" panose="020F0502020204030204" pitchFamily="34" charset="0"/>
              </a:rPr>
              <a:t>. </a:t>
            </a:r>
            <a:endParaRPr lang="fi-FI"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0FE3988A-0109-0B40-965D-9E0ED41EFEE4}" type="slidenum">
              <a:rPr lang="fi-FI" smtClean="0"/>
              <a:pPr/>
              <a:t>14</a:t>
            </a:fld>
            <a:endParaRPr lang="fi-FI" dirty="0"/>
          </a:p>
        </p:txBody>
      </p:sp>
      <p:sp>
        <p:nvSpPr>
          <p:cNvPr id="6" name="Date Placeholder 5"/>
          <p:cNvSpPr>
            <a:spLocks noGrp="1"/>
          </p:cNvSpPr>
          <p:nvPr>
            <p:ph type="dt" sz="half" idx="10"/>
          </p:nvPr>
        </p:nvSpPr>
        <p:spPr/>
        <p:txBody>
          <a:bodyPr/>
          <a:lstStyle/>
          <a:p>
            <a:fld id="{21A8D66E-D4C1-438C-8B85-C19A0838289F}" type="datetime1">
              <a:rPr lang="fi-FI" smtClean="0"/>
              <a:pPr/>
              <a:t>1.10.2025</a:t>
            </a:fld>
            <a:endParaRPr lang="fi-FI" dirty="0"/>
          </a:p>
        </p:txBody>
      </p:sp>
      <p:sp>
        <p:nvSpPr>
          <p:cNvPr id="12" name="Rectangle 11"/>
          <p:cNvSpPr/>
          <p:nvPr/>
        </p:nvSpPr>
        <p:spPr>
          <a:xfrm>
            <a:off x="0" y="6200196"/>
            <a:ext cx="9143999" cy="685188"/>
          </a:xfrm>
          <a:prstGeom prst="rect">
            <a:avLst/>
          </a:prstGeom>
          <a:solidFill>
            <a:schemeClr val="bg1">
              <a:lumMod val="95000"/>
            </a:schemeClr>
          </a:solidFill>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Skinner, E. A., </a:t>
            </a:r>
            <a:r>
              <a:rPr lang="en-US" sz="1200" dirty="0" err="1">
                <a:latin typeface="Calibri" panose="020F0502020204030204" pitchFamily="34" charset="0"/>
                <a:ea typeface="Calibri" panose="020F0502020204030204" pitchFamily="34" charset="0"/>
                <a:cs typeface="Times New Roman" panose="02020603050405020304" pitchFamily="18" charset="0"/>
              </a:rPr>
              <a:t>Kindermann</a:t>
            </a:r>
            <a:r>
              <a:rPr lang="en-US" sz="1200" dirty="0">
                <a:latin typeface="Calibri" panose="020F0502020204030204" pitchFamily="34" charset="0"/>
                <a:ea typeface="Calibri" panose="020F0502020204030204" pitchFamily="34" charset="0"/>
                <a:cs typeface="Times New Roman" panose="02020603050405020304" pitchFamily="18" charset="0"/>
              </a:rPr>
              <a:t>, T. A., &amp; </a:t>
            </a:r>
            <a:r>
              <a:rPr lang="en-US" sz="1200" dirty="0" err="1">
                <a:latin typeface="Calibri" panose="020F0502020204030204" pitchFamily="34" charset="0"/>
                <a:ea typeface="Calibri" panose="020F0502020204030204" pitchFamily="34" charset="0"/>
                <a:cs typeface="Times New Roman" panose="02020603050405020304" pitchFamily="18" charset="0"/>
              </a:rPr>
              <a:t>Furrer</a:t>
            </a:r>
            <a:r>
              <a:rPr lang="en-US" sz="1200" dirty="0">
                <a:latin typeface="Calibri" panose="020F0502020204030204" pitchFamily="34" charset="0"/>
                <a:ea typeface="Calibri" panose="020F0502020204030204" pitchFamily="34" charset="0"/>
                <a:cs typeface="Times New Roman" panose="02020603050405020304" pitchFamily="18" charset="0"/>
              </a:rPr>
              <a:t>, C. J. (2009). A motivational perspective on engagement and disaffection: Conceptualization and assessment of children's behavioral and emotional participation in academic activities in the classroom. </a:t>
            </a:r>
            <a:r>
              <a:rPr lang="en-US" sz="1200" i="1" dirty="0">
                <a:latin typeface="Calibri" panose="020F0502020204030204" pitchFamily="34" charset="0"/>
                <a:ea typeface="Calibri" panose="020F0502020204030204" pitchFamily="34" charset="0"/>
                <a:cs typeface="Times New Roman" panose="02020603050405020304" pitchFamily="18" charset="0"/>
              </a:rPr>
              <a:t>Educational and Psychological Measurement, 69</a:t>
            </a:r>
            <a:r>
              <a:rPr lang="en-US" sz="1200" dirty="0">
                <a:latin typeface="Calibri" panose="020F0502020204030204" pitchFamily="34" charset="0"/>
                <a:ea typeface="Calibri" panose="020F0502020204030204" pitchFamily="34" charset="0"/>
                <a:cs typeface="Times New Roman" panose="02020603050405020304" pitchFamily="18" charset="0"/>
              </a:rPr>
              <a:t>(3), 493-525.</a:t>
            </a:r>
            <a:endParaRPr lang="fi-FI"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804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15</a:t>
            </a:fld>
            <a:endParaRPr lang="fi-FI" dirty="0"/>
          </a:p>
        </p:txBody>
      </p:sp>
      <p:sp>
        <p:nvSpPr>
          <p:cNvPr id="4" name="Title 3"/>
          <p:cNvSpPr>
            <a:spLocks noGrp="1"/>
          </p:cNvSpPr>
          <p:nvPr>
            <p:ph type="title"/>
          </p:nvPr>
        </p:nvSpPr>
        <p:spPr>
          <a:xfrm>
            <a:off x="447369" y="1020313"/>
            <a:ext cx="4741260" cy="901894"/>
          </a:xfrm>
        </p:spPr>
        <p:txBody>
          <a:bodyPr>
            <a:normAutofit/>
          </a:bodyPr>
          <a:lstStyle/>
          <a:p>
            <a:r>
              <a:rPr lang="fi-FI" dirty="0"/>
              <a:t>Video II</a:t>
            </a:r>
          </a:p>
        </p:txBody>
      </p:sp>
      <p:sp>
        <p:nvSpPr>
          <p:cNvPr id="6" name="Date Placeholder 5"/>
          <p:cNvSpPr>
            <a:spLocks noGrp="1"/>
          </p:cNvSpPr>
          <p:nvPr>
            <p:ph type="dt" sz="half" idx="10"/>
          </p:nvPr>
        </p:nvSpPr>
        <p:spPr/>
        <p:txBody>
          <a:bodyPr/>
          <a:lstStyle/>
          <a:p>
            <a:fld id="{02F6C6FE-2BCB-574D-9E89-D023255ACA90}" type="datetime1">
              <a:rPr lang="fi-FI" smtClean="0"/>
              <a:t>1.10.2025</a:t>
            </a:fld>
            <a:endParaRPr lang="fi-FI" dirty="0"/>
          </a:p>
        </p:txBody>
      </p:sp>
      <p:sp>
        <p:nvSpPr>
          <p:cNvPr id="5" name="TextBox 4"/>
          <p:cNvSpPr txBox="1"/>
          <p:nvPr/>
        </p:nvSpPr>
        <p:spPr>
          <a:xfrm>
            <a:off x="323528" y="2060848"/>
            <a:ext cx="4574797" cy="2246769"/>
          </a:xfrm>
          <a:prstGeom prst="rect">
            <a:avLst/>
          </a:prstGeom>
          <a:solidFill>
            <a:schemeClr val="accent1">
              <a:lumMod val="20000"/>
              <a:lumOff val="80000"/>
            </a:schemeClr>
          </a:solidFill>
        </p:spPr>
        <p:txBody>
          <a:bodyPr wrap="square" rtlCol="0">
            <a:spAutoFit/>
          </a:bodyPr>
          <a:lstStyle/>
          <a:p>
            <a:pPr>
              <a:spcAft>
                <a:spcPts val="1200"/>
              </a:spcAft>
            </a:pPr>
            <a:r>
              <a:rPr lang="fi-FI" sz="2400" b="1" dirty="0">
                <a:solidFill>
                  <a:srgbClr val="002060"/>
                </a:solidFill>
                <a:latin typeface="Calibri" panose="020F0502020204030204" pitchFamily="34" charset="0"/>
                <a:cs typeface="Calibri" panose="020F0502020204030204" pitchFamily="34" charset="0"/>
              </a:rPr>
              <a:t>Havainnoi oppilaiden kielteisiä tunteita oppimistilanteen aikana.</a:t>
            </a:r>
          </a:p>
          <a:p>
            <a:pPr>
              <a:spcAft>
                <a:spcPts val="1200"/>
              </a:spcAft>
            </a:pPr>
            <a:r>
              <a:rPr lang="fi-FI" sz="2400" b="1" dirty="0">
                <a:solidFill>
                  <a:srgbClr val="002060"/>
                </a:solidFill>
                <a:latin typeface="Calibri" panose="020F0502020204030204" pitchFamily="34" charset="0"/>
                <a:cs typeface="Calibri" panose="020F0502020204030204" pitchFamily="34" charset="0"/>
              </a:rPr>
              <a:t>Millaisia havaintoja teit?</a:t>
            </a:r>
          </a:p>
          <a:p>
            <a:pPr>
              <a:spcAft>
                <a:spcPts val="1200"/>
              </a:spcAft>
            </a:pPr>
            <a:r>
              <a:rPr lang="fi-FI" sz="2400" dirty="0">
                <a:solidFill>
                  <a:srgbClr val="002060"/>
                </a:solidFill>
                <a:latin typeface="Calibri" panose="020F0502020204030204" pitchFamily="34" charset="0"/>
                <a:cs typeface="Calibri" panose="020F0502020204030204" pitchFamily="34" charset="0"/>
              </a:rPr>
              <a:t>Varaudu keskustelemaan ajatuksistasi.</a:t>
            </a:r>
          </a:p>
        </p:txBody>
      </p:sp>
    </p:spTree>
    <p:extLst>
      <p:ext uri="{BB962C8B-B14F-4D97-AF65-F5344CB8AC3E}">
        <p14:creationId xmlns:p14="http://schemas.microsoft.com/office/powerpoint/2010/main" val="2731405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062" b="8062"/>
          <a:stretch>
            <a:fillRect/>
          </a:stretch>
        </p:blipFill>
        <p:spPr/>
      </p:pic>
      <p:sp>
        <p:nvSpPr>
          <p:cNvPr id="3" name="Title 2"/>
          <p:cNvSpPr>
            <a:spLocks noGrp="1"/>
          </p:cNvSpPr>
          <p:nvPr>
            <p:ph type="title"/>
          </p:nvPr>
        </p:nvSpPr>
        <p:spPr>
          <a:xfrm>
            <a:off x="457201" y="1926325"/>
            <a:ext cx="4610340" cy="3095227"/>
          </a:xfrm>
          <a:solidFill>
            <a:schemeClr val="accent4">
              <a:lumMod val="20000"/>
              <a:lumOff val="80000"/>
            </a:schemeClr>
          </a:solidFill>
        </p:spPr>
        <p:txBody>
          <a:bodyPr>
            <a:normAutofit/>
          </a:bodyPr>
          <a:lstStyle/>
          <a:p>
            <a:pPr>
              <a:spcAft>
                <a:spcPts val="1200"/>
              </a:spcAft>
            </a:pPr>
            <a:r>
              <a:rPr lang="fi-FI" sz="3200" dirty="0">
                <a:latin typeface="Times New Roman Normaali"/>
                <a:ea typeface="Times New Roman" panose="02020603050405020304" pitchFamily="18" charset="0"/>
                <a:cs typeface="Times New Roman" panose="02020603050405020304" pitchFamily="18" charset="0"/>
              </a:rPr>
              <a:t>Koko ryhmän keskustelu</a:t>
            </a:r>
            <a:br>
              <a:rPr lang="fi-FI" sz="3200" dirty="0">
                <a:latin typeface="Times New Roman Normaali"/>
                <a:ea typeface="Times New Roman" panose="02020603050405020304" pitchFamily="18" charset="0"/>
                <a:cs typeface="Times New Roman" panose="02020603050405020304" pitchFamily="18" charset="0"/>
              </a:rPr>
            </a:br>
            <a:br>
              <a:rPr lang="fi-FI" sz="3200" dirty="0">
                <a:latin typeface="Times New Roman Normaali"/>
                <a:ea typeface="Times New Roman" panose="02020603050405020304" pitchFamily="18" charset="0"/>
                <a:cs typeface="Times New Roman" panose="02020603050405020304" pitchFamily="18" charset="0"/>
              </a:rPr>
            </a:br>
            <a:r>
              <a:rPr lang="fi-FI" sz="2800" dirty="0">
                <a:solidFill>
                  <a:srgbClr val="002060"/>
                </a:solidFill>
                <a:latin typeface="Calibri" panose="020F0502020204030204" pitchFamily="34" charset="0"/>
                <a:cs typeface="Calibri" panose="020F0502020204030204" pitchFamily="34" charset="0"/>
              </a:rPr>
              <a:t>Millaisia havaintoja teitte oppilaiden kielteisistä tunteista?</a:t>
            </a:r>
            <a:br>
              <a:rPr lang="fi-FI" sz="2800" dirty="0">
                <a:solidFill>
                  <a:srgbClr val="002060"/>
                </a:solidFill>
                <a:latin typeface="Calibri" panose="020F0502020204030204" pitchFamily="34" charset="0"/>
                <a:cs typeface="Calibri" panose="020F0502020204030204" pitchFamily="34" charset="0"/>
              </a:rPr>
            </a:br>
            <a:endParaRPr lang="fi-FI" sz="3200" b="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Date Placeholder 4"/>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A905CFF-917D-A547-A88A-94A61F8F474F}"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1.10.2025</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dirty="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rPr>
              <a:t> </a:t>
            </a:r>
            <a:r>
              <a:rPr kumimoji="0" lang="fi-FI" sz="900" b="1" i="0" u="none" strike="noStrike" kern="1200" cap="none" spc="0" normalizeH="0" baseline="0" noProof="0" dirty="0" err="1">
                <a:ln>
                  <a:noFill/>
                </a:ln>
                <a:solidFill>
                  <a:prstClr val="white"/>
                </a:solidFill>
                <a:effectLst/>
                <a:uLnTx/>
                <a:uFillTx/>
                <a:latin typeface="Helvetica" pitchFamily="34" charset="0"/>
                <a:ea typeface="+mn-ea"/>
                <a:cs typeface="Helvetica" pitchFamily="34" charset="0"/>
              </a:rPr>
              <a:t>Since</a:t>
            </a:r>
            <a:r>
              <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rPr>
              <a:t> 1863.</a:t>
            </a: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9" name="Rectangle 8"/>
          <p:cNvSpPr/>
          <p:nvPr/>
        </p:nvSpPr>
        <p:spPr>
          <a:xfrm rot="17489520">
            <a:off x="4429809" y="2195978"/>
            <a:ext cx="2351926"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111111"/>
                </a:solidFill>
                <a:effectLst/>
                <a:uLnTx/>
                <a:uFillTx/>
                <a:latin typeface="-apple-system"/>
                <a:ea typeface="+mn-ea"/>
                <a:cs typeface="+mn-cs"/>
              </a:rPr>
              <a:t>Photo </a:t>
            </a:r>
            <a:r>
              <a:rPr kumimoji="0" lang="fi-FI" sz="900" b="0" i="0" u="none" strike="noStrike" kern="1200" cap="none" spc="0" normalizeH="0" baseline="0" noProof="0" dirty="0" err="1">
                <a:ln>
                  <a:noFill/>
                </a:ln>
                <a:solidFill>
                  <a:srgbClr val="111111"/>
                </a:solidFill>
                <a:effectLst/>
                <a:uLnTx/>
                <a:uFillTx/>
                <a:latin typeface="-apple-system"/>
                <a:ea typeface="+mn-ea"/>
                <a:cs typeface="+mn-cs"/>
              </a:rPr>
              <a:t>by</a:t>
            </a:r>
            <a:r>
              <a:rPr kumimoji="0" lang="fi-FI" sz="900" b="0" i="0" u="none" strike="noStrike" kern="1200" cap="none" spc="0" normalizeH="0" baseline="0" noProof="0" dirty="0">
                <a:ln>
                  <a:noFill/>
                </a:ln>
                <a:solidFill>
                  <a:srgbClr val="111111"/>
                </a:solidFill>
                <a:effectLst/>
                <a:uLnTx/>
                <a:uFillTx/>
                <a:latin typeface="-apple-system"/>
                <a:ea typeface="+mn-ea"/>
                <a:cs typeface="+mn-cs"/>
              </a:rPr>
              <a:t> </a:t>
            </a:r>
            <a:r>
              <a:rPr kumimoji="0" lang="fi-FI" sz="900" b="0" i="0" u="none" strike="noStrike" kern="1200" cap="none" spc="0" normalizeH="0" baseline="0" noProof="0" dirty="0">
                <a:ln>
                  <a:noFill/>
                </a:ln>
                <a:solidFill>
                  <a:srgbClr val="999999"/>
                </a:solidFill>
                <a:effectLst/>
                <a:uLnTx/>
                <a:uFillTx/>
                <a:latin typeface="-apple-system"/>
                <a:ea typeface="+mn-ea"/>
                <a:cs typeface="+mn-cs"/>
                <a:hlinkClick r:id="rId3"/>
              </a:rPr>
              <a:t>Nikita </a:t>
            </a:r>
            <a:r>
              <a:rPr kumimoji="0" lang="fi-FI" sz="900" b="0" i="0" u="none" strike="noStrike" kern="1200" cap="none" spc="0" normalizeH="0" baseline="0" noProof="0" dirty="0" err="1">
                <a:ln>
                  <a:noFill/>
                </a:ln>
                <a:solidFill>
                  <a:srgbClr val="999999"/>
                </a:solidFill>
                <a:effectLst/>
                <a:uLnTx/>
                <a:uFillTx/>
                <a:latin typeface="-apple-system"/>
                <a:ea typeface="+mn-ea"/>
                <a:cs typeface="+mn-cs"/>
                <a:hlinkClick r:id="rId3"/>
              </a:rPr>
              <a:t>Kachanovsky</a:t>
            </a:r>
            <a:r>
              <a:rPr kumimoji="0" lang="fi-FI" sz="900" b="0" i="0" u="none" strike="noStrike" kern="1200" cap="none" spc="0" normalizeH="0" baseline="0" noProof="0" dirty="0">
                <a:ln>
                  <a:noFill/>
                </a:ln>
                <a:solidFill>
                  <a:srgbClr val="111111"/>
                </a:solidFill>
                <a:effectLst/>
                <a:uLnTx/>
                <a:uFillTx/>
                <a:latin typeface="-apple-system"/>
                <a:ea typeface="+mn-ea"/>
                <a:cs typeface="+mn-cs"/>
              </a:rPr>
              <a:t> on </a:t>
            </a:r>
            <a:r>
              <a:rPr kumimoji="0" lang="fi-FI" sz="900" b="0" i="0" u="none" strike="noStrike" kern="1200" cap="none" spc="0" normalizeH="0" baseline="0" noProof="0" dirty="0" err="1">
                <a:ln>
                  <a:noFill/>
                </a:ln>
                <a:solidFill>
                  <a:srgbClr val="999999"/>
                </a:solidFill>
                <a:effectLst/>
                <a:uLnTx/>
                <a:uFillTx/>
                <a:latin typeface="-apple-system"/>
                <a:ea typeface="+mn-ea"/>
                <a:cs typeface="+mn-cs"/>
                <a:hlinkClick r:id="rId4"/>
              </a:rPr>
              <a:t>Unsplash</a:t>
            </a:r>
            <a:endParaRPr kumimoji="0" lang="fi-FI" sz="9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264890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i-FI" dirty="0"/>
              <a:t>Pohdittavaksi</a:t>
            </a:r>
          </a:p>
        </p:txBody>
      </p:sp>
      <p:sp>
        <p:nvSpPr>
          <p:cNvPr id="10" name="Content Placeholder 9"/>
          <p:cNvSpPr>
            <a:spLocks noGrp="1"/>
          </p:cNvSpPr>
          <p:nvPr>
            <p:ph idx="1"/>
          </p:nvPr>
        </p:nvSpPr>
        <p:spPr>
          <a:xfrm>
            <a:off x="457200" y="1844699"/>
            <a:ext cx="8232775" cy="4557156"/>
          </a:xfrm>
        </p:spPr>
        <p:txBody>
          <a:bodyPr>
            <a:normAutofit/>
          </a:bodyPr>
          <a:lstStyle/>
          <a:p>
            <a:r>
              <a:rPr lang="fi-FI" sz="3000" dirty="0">
                <a:latin typeface="Calibri" panose="020F0502020204030204" pitchFamily="34" charset="0"/>
                <a:cs typeface="Calibri" panose="020F0502020204030204" pitchFamily="34" charset="0"/>
              </a:rPr>
              <a:t>Millaisia haastavia oppimiseen/opettamiseen vaikuttavia tunteita oppilas/opettaja voi kokea koulupäivän aikana?</a:t>
            </a:r>
          </a:p>
          <a:p>
            <a:r>
              <a:rPr lang="fi-FI" sz="3000" dirty="0">
                <a:latin typeface="Calibri" panose="020F0502020204030204" pitchFamily="34" charset="0"/>
                <a:cs typeface="Calibri" panose="020F0502020204030204" pitchFamily="34" charset="0"/>
              </a:rPr>
              <a:t>Millainen vaikutus tunnetilalla on oppimiseen/opettamiseen?</a:t>
            </a:r>
          </a:p>
          <a:p>
            <a:r>
              <a:rPr lang="fi-FI" sz="3000" dirty="0">
                <a:latin typeface="Calibri" panose="020F0502020204030204" pitchFamily="34" charset="0"/>
                <a:cs typeface="Calibri" panose="020F0502020204030204" pitchFamily="34" charset="0"/>
              </a:rPr>
              <a:t>Miten opettaja voi auttaa oppilaita säätelemään tunteitaan ja </a:t>
            </a:r>
            <a:r>
              <a:rPr lang="fi-FI" sz="3000">
                <a:latin typeface="Calibri" panose="020F0502020204030204" pitchFamily="34" charset="0"/>
                <a:cs typeface="Calibri" panose="020F0502020204030204" pitchFamily="34" charset="0"/>
              </a:rPr>
              <a:t>toimintaansa?</a:t>
            </a:r>
            <a:endParaRPr lang="fi-FI" dirty="0">
              <a:latin typeface="Calibri" panose="020F0502020204030204" pitchFamily="34" charset="0"/>
              <a:cs typeface="Calibri" panose="020F0502020204030204" pitchFamily="34" charset="0"/>
            </a:endParaRPr>
          </a:p>
        </p:txBody>
      </p:sp>
      <p:sp>
        <p:nvSpPr>
          <p:cNvPr id="8" name="Date Placeholder 7"/>
          <p:cNvSpPr>
            <a:spLocks noGrp="1"/>
          </p:cNvSpPr>
          <p:nvPr>
            <p:ph type="dt" sz="half" idx="10"/>
          </p:nvPr>
        </p:nvSpPr>
        <p:spPr/>
        <p:txBody>
          <a:bodyPr/>
          <a:lstStyle/>
          <a:p>
            <a:fld id="{21A8D66E-D4C1-438C-8B85-C19A0838289F}" type="datetime1">
              <a:rPr lang="fi-FI" smtClean="0"/>
              <a:pPr/>
              <a:t>1.10.2025</a:t>
            </a:fld>
            <a:endParaRPr lang="fi-FI" dirty="0"/>
          </a:p>
        </p:txBody>
      </p:sp>
      <p:sp>
        <p:nvSpPr>
          <p:cNvPr id="5" name="Footer Placeholder 4"/>
          <p:cNvSpPr>
            <a:spLocks noGrp="1"/>
          </p:cNvSpPr>
          <p:nvPr>
            <p:ph type="ftr" sz="quarter" idx="4294967295"/>
          </p:nvPr>
        </p:nvSpPr>
        <p:spPr>
          <a:xfrm>
            <a:off x="6996113" y="6592888"/>
            <a:ext cx="2147887" cy="180975"/>
          </a:xfrm>
        </p:spPr>
        <p:txBody>
          <a:bodyPr/>
          <a:lstStyle/>
          <a:p>
            <a:r>
              <a:rPr lang="fi-FI">
                <a:solidFill>
                  <a:schemeClr val="accent1"/>
                </a:solidFill>
              </a:rPr>
              <a:t>JYU. </a:t>
            </a:r>
            <a:r>
              <a:rPr lang="fi-FI"/>
              <a:t>Since 1863.</a:t>
            </a:r>
            <a:endParaRPr lang="fi-FI" dirty="0"/>
          </a:p>
        </p:txBody>
      </p:sp>
      <p:sp>
        <p:nvSpPr>
          <p:cNvPr id="6" name="Slide Number Placeholder 5"/>
          <p:cNvSpPr>
            <a:spLocks noGrp="1"/>
          </p:cNvSpPr>
          <p:nvPr>
            <p:ph type="sldNum" sz="quarter" idx="4294967295"/>
          </p:nvPr>
        </p:nvSpPr>
        <p:spPr>
          <a:xfrm>
            <a:off x="8689975" y="6592888"/>
            <a:ext cx="454025" cy="180975"/>
          </a:xfrm>
        </p:spPr>
        <p:txBody>
          <a:bodyPr/>
          <a:lstStyle/>
          <a:p>
            <a:fld id="{0FE3988A-0109-0B40-965D-9E0ED41EFEE4}" type="slidenum">
              <a:rPr lang="fi-FI" smtClean="0"/>
              <a:pPr/>
              <a:t>17</a:t>
            </a:fld>
            <a:endParaRPr lang="fi-FI" dirty="0"/>
          </a:p>
        </p:txBody>
      </p:sp>
    </p:spTree>
    <p:extLst>
      <p:ext uri="{BB962C8B-B14F-4D97-AF65-F5344CB8AC3E}">
        <p14:creationId xmlns:p14="http://schemas.microsoft.com/office/powerpoint/2010/main" val="278549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18</a:t>
            </a:fld>
            <a:endParaRPr lang="fi-FI" dirty="0"/>
          </a:p>
        </p:txBody>
      </p:sp>
      <p:sp>
        <p:nvSpPr>
          <p:cNvPr id="4" name="Title 3"/>
          <p:cNvSpPr>
            <a:spLocks noGrp="1"/>
          </p:cNvSpPr>
          <p:nvPr>
            <p:ph type="title"/>
          </p:nvPr>
        </p:nvSpPr>
        <p:spPr>
          <a:xfrm>
            <a:off x="457200" y="284229"/>
            <a:ext cx="7368419" cy="728272"/>
          </a:xfrm>
        </p:spPr>
        <p:txBody>
          <a:bodyPr>
            <a:normAutofit fontScale="90000"/>
          </a:bodyPr>
          <a:lstStyle/>
          <a:p>
            <a:r>
              <a:rPr lang="fi-FI" dirty="0"/>
              <a:t>Ohjeistus havainnointiin (4 x 45 min)</a:t>
            </a:r>
          </a:p>
        </p:txBody>
      </p:sp>
      <p:sp>
        <p:nvSpPr>
          <p:cNvPr id="5" name="Content Placeholder 4"/>
          <p:cNvSpPr>
            <a:spLocks noGrp="1"/>
          </p:cNvSpPr>
          <p:nvPr>
            <p:ph idx="1"/>
          </p:nvPr>
        </p:nvSpPr>
        <p:spPr>
          <a:xfrm>
            <a:off x="485775" y="979866"/>
            <a:ext cx="8561791" cy="5586863"/>
          </a:xfrm>
        </p:spPr>
        <p:txBody>
          <a:bodyPr>
            <a:noAutofit/>
          </a:bodyPr>
          <a:lstStyle/>
          <a:p>
            <a:pPr marL="0" indent="0">
              <a:spcBef>
                <a:spcPts val="0"/>
              </a:spcBef>
              <a:spcAft>
                <a:spcPts val="1200"/>
              </a:spcAft>
              <a:buNone/>
            </a:pPr>
            <a:r>
              <a:rPr lang="fi-FI" sz="2100" b="1" dirty="0">
                <a:latin typeface="Calibri" panose="020F0502020204030204" pitchFamily="34" charset="0"/>
                <a:cs typeface="Calibri" panose="020F0502020204030204" pitchFamily="34" charset="0"/>
              </a:rPr>
              <a:t>Observaatio 1 (ryhmä, vertaissuhteet): </a:t>
            </a:r>
            <a:r>
              <a:rPr lang="fi-FI" sz="2100" dirty="0">
                <a:latin typeface="Calibri" panose="020F0502020204030204" pitchFamily="34" charset="0"/>
                <a:cs typeface="Calibri" panose="020F0502020204030204" pitchFamily="34" charset="0"/>
              </a:rPr>
              <a:t>Tee havaintoja luokan ryhmädynamiikasta ja vertaissuhteista. Miten oppilaat toimivat keskenään? Miltä vertaissuhteet näyttävät? Kiinnitä myös huomiota vertaisoppimiseen. Luodaanko oppitunnilla mahdollisuuksia siihen? Miten?</a:t>
            </a:r>
            <a:endParaRPr lang="fi-FI" sz="2100" b="1" dirty="0">
              <a:latin typeface="Calibri" panose="020F0502020204030204" pitchFamily="34" charset="0"/>
              <a:cs typeface="Calibri" panose="020F0502020204030204" pitchFamily="34" charset="0"/>
            </a:endParaRPr>
          </a:p>
          <a:p>
            <a:pPr marL="0" indent="0">
              <a:spcBef>
                <a:spcPts val="0"/>
              </a:spcBef>
              <a:spcAft>
                <a:spcPts val="1200"/>
              </a:spcAft>
              <a:buNone/>
            </a:pPr>
            <a:r>
              <a:rPr lang="fi-FI" sz="2100" b="1" dirty="0">
                <a:latin typeface="Calibri" panose="020F0502020204030204" pitchFamily="34" charset="0"/>
                <a:cs typeface="Calibri" panose="020F0502020204030204" pitchFamily="34" charset="0"/>
              </a:rPr>
              <a:t>Observaatio 2 (tunteet): </a:t>
            </a:r>
            <a:r>
              <a:rPr lang="fi-FI" sz="2100" dirty="0">
                <a:solidFill>
                  <a:srgbClr val="002060"/>
                </a:solidFill>
                <a:latin typeface="Calibri" panose="020F0502020204030204" pitchFamily="34" charset="0"/>
                <a:cs typeface="Calibri" panose="020F0502020204030204" pitchFamily="34" charset="0"/>
              </a:rPr>
              <a:t>Havainnoi oppilaiden myönteisiä ja kielteisiä tunteita oppimistilanteen aikana. Millaisia havaintoja teet ja mihin havaintosi perustuvat? Millaisissa tilanteissa tunteita näyttää viriävän? Miten niitä ilmaistaan? Mitä niiden ilmaisemisesta seuraa?</a:t>
            </a:r>
            <a:r>
              <a:rPr lang="fi-FI" sz="2100" dirty="0">
                <a:latin typeface="Calibri" panose="020F0502020204030204" pitchFamily="34" charset="0"/>
                <a:cs typeface="Calibri" panose="020F0502020204030204" pitchFamily="34" charset="0"/>
              </a:rPr>
              <a:t> </a:t>
            </a:r>
          </a:p>
          <a:p>
            <a:pPr marL="0" indent="0">
              <a:spcBef>
                <a:spcPts val="0"/>
              </a:spcBef>
              <a:spcAft>
                <a:spcPts val="1200"/>
              </a:spcAft>
              <a:buNone/>
            </a:pPr>
            <a:r>
              <a:rPr lang="fi-FI" sz="2100" b="1" dirty="0">
                <a:latin typeface="Calibri" panose="020F0502020204030204" pitchFamily="34" charset="0"/>
                <a:cs typeface="Calibri" panose="020F0502020204030204" pitchFamily="34" charset="0"/>
              </a:rPr>
              <a:t>Observaatio 3 (tunteet): </a:t>
            </a:r>
            <a:r>
              <a:rPr lang="fi-FI" sz="2100" dirty="0">
                <a:latin typeface="Calibri" panose="020F0502020204030204" pitchFamily="34" charset="0"/>
                <a:cs typeface="Calibri" panose="020F0502020204030204" pitchFamily="34" charset="0"/>
              </a:rPr>
              <a:t>Kiinnitä huomioita seuraaviin asioihin: Miten oppilaiden tunteet vaihtelevat yhden oppitunnin aikana? Valitse yhden observaatiotunnin aikana luokasta yksi lapsi, jota seuraat erityisesti. Jos mahdollista, kysy lapselta oppitunnin jälkeen millaisia tunteita hänellä oli oppitunnin aikana. Pohdi vastausta suhteessa omiin havaintoihisi.  </a:t>
            </a:r>
          </a:p>
          <a:p>
            <a:pPr marL="0" indent="0">
              <a:spcBef>
                <a:spcPts val="0"/>
              </a:spcBef>
              <a:spcAft>
                <a:spcPts val="1200"/>
              </a:spcAft>
              <a:buNone/>
            </a:pPr>
            <a:r>
              <a:rPr lang="fi-FI" sz="2100" b="1" dirty="0">
                <a:latin typeface="Calibri" panose="020F0502020204030204" pitchFamily="34" charset="0"/>
                <a:cs typeface="Calibri" panose="020F0502020204030204" pitchFamily="34" charset="0"/>
              </a:rPr>
              <a:t>Observaatiot 4:</a:t>
            </a:r>
            <a:r>
              <a:rPr lang="fi-FI" sz="2100" dirty="0">
                <a:latin typeface="Calibri" panose="020F0502020204030204" pitchFamily="34" charset="0"/>
                <a:cs typeface="Calibri" panose="020F0502020204030204" pitchFamily="34" charset="0"/>
              </a:rPr>
              <a:t> Valitse observoitava asia edellisistä tehtävistä.</a:t>
            </a:r>
          </a:p>
          <a:p>
            <a:pPr marL="0" indent="0">
              <a:spcBef>
                <a:spcPts val="0"/>
              </a:spcBef>
              <a:spcAft>
                <a:spcPts val="1200"/>
              </a:spcAft>
              <a:buNone/>
            </a:pPr>
            <a:r>
              <a:rPr lang="fi-FI" sz="2100" b="1" dirty="0">
                <a:latin typeface="Calibri" panose="020F0502020204030204" pitchFamily="34" charset="0"/>
                <a:cs typeface="Calibri" panose="020F0502020204030204" pitchFamily="34" charset="0"/>
              </a:rPr>
              <a:t>Aikaa havainnointien tekemiseen 6.11.2024 saakka</a:t>
            </a:r>
          </a:p>
        </p:txBody>
      </p:sp>
      <p:sp>
        <p:nvSpPr>
          <p:cNvPr id="6" name="Date Placeholder 5"/>
          <p:cNvSpPr>
            <a:spLocks noGrp="1"/>
          </p:cNvSpPr>
          <p:nvPr>
            <p:ph type="dt" sz="half" idx="10"/>
          </p:nvPr>
        </p:nvSpPr>
        <p:spPr/>
        <p:txBody>
          <a:bodyPr/>
          <a:lstStyle/>
          <a:p>
            <a:fld id="{F9D46576-D913-A841-B054-014875DAA31A}" type="datetime1">
              <a:rPr lang="fi-FI" smtClean="0"/>
              <a:t>1.10.2025</a:t>
            </a:fld>
            <a:endParaRPr lang="fi-FI" dirty="0"/>
          </a:p>
        </p:txBody>
      </p:sp>
    </p:spTree>
    <p:extLst>
      <p:ext uri="{BB962C8B-B14F-4D97-AF65-F5344CB8AC3E}">
        <p14:creationId xmlns:p14="http://schemas.microsoft.com/office/powerpoint/2010/main" val="187885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p:txBody>
          <a:bodyPr>
            <a:normAutofit/>
          </a:bodyPr>
          <a:lstStyle/>
          <a:p>
            <a:r>
              <a:rPr lang="fi-FI" sz="2800" dirty="0"/>
              <a:t>Ohjeistus tunteiden ja tunteiden säätelyn havainnointiin norssilla</a:t>
            </a:r>
          </a:p>
        </p:txBody>
      </p:sp>
      <p:sp>
        <p:nvSpPr>
          <p:cNvPr id="5" name="Content Placeholder 4"/>
          <p:cNvSpPr>
            <a:spLocks noGrp="1"/>
          </p:cNvSpPr>
          <p:nvPr>
            <p:ph idx="1"/>
          </p:nvPr>
        </p:nvSpPr>
        <p:spPr>
          <a:xfrm>
            <a:off x="457200" y="1913202"/>
            <a:ext cx="8229600" cy="3748045"/>
          </a:xfrm>
        </p:spPr>
        <p:txBody>
          <a:bodyPr>
            <a:normAutofit fontScale="32500" lnSpcReduction="20000"/>
          </a:bodyPr>
          <a:lstStyle/>
          <a:p>
            <a:pPr marL="0" indent="0">
              <a:spcBef>
                <a:spcPts val="0"/>
              </a:spcBef>
              <a:spcAft>
                <a:spcPts val="1200"/>
              </a:spcAft>
              <a:buNone/>
            </a:pPr>
            <a:r>
              <a:rPr lang="fi-FI" sz="5500" b="1" dirty="0">
                <a:latin typeface="Calibri" panose="020F0502020204030204" pitchFamily="34" charset="0"/>
                <a:cs typeface="Calibri" panose="020F0502020204030204" pitchFamily="34" charset="0"/>
              </a:rPr>
              <a:t>Toinen havainnointikerta (tunteet): </a:t>
            </a:r>
            <a:r>
              <a:rPr lang="fi-FI" sz="5500" dirty="0">
                <a:solidFill>
                  <a:srgbClr val="002060"/>
                </a:solidFill>
                <a:latin typeface="Calibri" panose="020F0502020204030204" pitchFamily="34" charset="0"/>
                <a:cs typeface="Calibri" panose="020F0502020204030204" pitchFamily="34" charset="0"/>
              </a:rPr>
              <a:t>Havainnoi oppilaiden myönteisiä ja kielteisiä tunteita oppimistilanteen aikana. Millaisia havaintoja teet ja mihin havaintosi perustuvat? Millaisissa tilanteissa tunteita näyttää viriävän? Miten niitä ilmaistaan? Mitä niiden ilmaisemisesta seuraa?</a:t>
            </a:r>
            <a:r>
              <a:rPr lang="fi-FI" sz="5500" dirty="0">
                <a:latin typeface="Calibri" panose="020F0502020204030204" pitchFamily="34" charset="0"/>
                <a:cs typeface="Calibri" panose="020F0502020204030204" pitchFamily="34" charset="0"/>
              </a:rPr>
              <a:t> </a:t>
            </a:r>
          </a:p>
          <a:p>
            <a:pPr marL="0" indent="0">
              <a:spcBef>
                <a:spcPts val="0"/>
              </a:spcBef>
              <a:spcAft>
                <a:spcPts val="1200"/>
              </a:spcAft>
              <a:buNone/>
            </a:pPr>
            <a:r>
              <a:rPr lang="fi-FI" sz="5500" b="1" dirty="0">
                <a:latin typeface="Calibri" panose="020F0502020204030204" pitchFamily="34" charset="0"/>
                <a:cs typeface="Calibri" panose="020F0502020204030204" pitchFamily="34" charset="0"/>
              </a:rPr>
              <a:t>Kolmas havainnointikerta (tunteet): </a:t>
            </a:r>
            <a:r>
              <a:rPr lang="fi-FI" sz="5500" dirty="0">
                <a:latin typeface="Calibri" panose="020F0502020204030204" pitchFamily="34" charset="0"/>
                <a:cs typeface="Calibri" panose="020F0502020204030204" pitchFamily="34" charset="0"/>
              </a:rPr>
              <a:t>Kiinnitä huomioita seuraaviin asioihin: Miten oppilaiden tunteet vaihtelevat yhden oppitunnin aikana? Valitse yhden observaatiotunnin aikana luokasta yksi lapsi, jota seuraat erityisesti. Jos mahdollista, kysy lapselta oppitunnin jälkeen millaisia tunteita hänellä oli oppitunnin aikana. Pohdi vastausta suhteessa omiin havaintoihisi.  </a:t>
            </a:r>
          </a:p>
          <a:p>
            <a:pPr marL="0" indent="0">
              <a:spcBef>
                <a:spcPts val="0"/>
              </a:spcBef>
              <a:spcAft>
                <a:spcPts val="1200"/>
              </a:spcAft>
              <a:buNone/>
            </a:pPr>
            <a:r>
              <a:rPr lang="fi-FI" sz="5500" b="1" dirty="0">
                <a:latin typeface="Calibri" panose="020F0502020204030204" pitchFamily="34" charset="0"/>
                <a:cs typeface="Calibri" panose="020F0502020204030204" pitchFamily="34" charset="0"/>
              </a:rPr>
              <a:t>Neljäs havainnointikerta:</a:t>
            </a:r>
            <a:r>
              <a:rPr lang="fi-FI" sz="5500" dirty="0">
                <a:latin typeface="Calibri" panose="020F0502020204030204" pitchFamily="34" charset="0"/>
                <a:cs typeface="Calibri" panose="020F0502020204030204" pitchFamily="34" charset="0"/>
              </a:rPr>
              <a:t> Valitse observoitava asia edellisistä tehtävistä.</a:t>
            </a:r>
          </a:p>
          <a:p>
            <a:pPr marL="457200" lvl="1" indent="0">
              <a:buNone/>
            </a:pPr>
            <a:endParaRPr lang="fi-FI" sz="2400" dirty="0">
              <a:latin typeface="Calibri" panose="020F0502020204030204" pitchFamily="34" charset="0"/>
              <a:cs typeface="Calibri" panose="020F0502020204030204" pitchFamily="34" charset="0"/>
            </a:endParaRPr>
          </a:p>
          <a:p>
            <a:pPr marL="0" indent="0">
              <a:buNone/>
            </a:pPr>
            <a:r>
              <a:rPr lang="fi-FI" sz="6200" dirty="0">
                <a:solidFill>
                  <a:srgbClr val="FF0000"/>
                </a:solidFill>
                <a:latin typeface="Calibri" panose="020F0502020204030204" pitchFamily="34" charset="0"/>
                <a:cs typeface="Calibri" panose="020F0502020204030204" pitchFamily="34" charset="0"/>
              </a:rPr>
              <a:t>Muista tehdä muistiinpanoja havainnoistasi </a:t>
            </a:r>
            <a:r>
              <a:rPr lang="fi-FI" sz="6200" dirty="0" err="1">
                <a:solidFill>
                  <a:srgbClr val="FF0000"/>
                </a:solidFill>
                <a:latin typeface="Calibri" panose="020F0502020204030204" pitchFamily="34" charset="0"/>
                <a:cs typeface="Calibri" panose="020F0502020204030204" pitchFamily="34" charset="0"/>
              </a:rPr>
              <a:t>Propea</a:t>
            </a:r>
            <a:r>
              <a:rPr lang="fi-FI" sz="6200" dirty="0">
                <a:solidFill>
                  <a:srgbClr val="FF0000"/>
                </a:solidFill>
                <a:latin typeface="Calibri" panose="020F0502020204030204" pitchFamily="34" charset="0"/>
                <a:cs typeface="Calibri" panose="020F0502020204030204" pitchFamily="34" charset="0"/>
              </a:rPr>
              <a:t> varten!</a:t>
            </a:r>
            <a:endParaRPr lang="fi-FI" sz="3700" dirty="0">
              <a:solidFill>
                <a:srgbClr val="FF0000"/>
              </a:solidFill>
              <a:latin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1.10.2025</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7" name="TextBox 6"/>
          <p:cNvSpPr txBox="1"/>
          <p:nvPr/>
        </p:nvSpPr>
        <p:spPr>
          <a:xfrm flipH="1">
            <a:off x="373440" y="5733256"/>
            <a:ext cx="807524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Video Club 1 ja 2 sisältävät yhteensä 4 x 45 min observointia norssilla viikkojen 40–44 aikana (viikko 42 on syysloma!). </a:t>
            </a:r>
            <a:endParaRPr kumimoji="0" lang="fi-FI"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2691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7" name="Title 6"/>
          <p:cNvSpPr>
            <a:spLocks noGrp="1"/>
          </p:cNvSpPr>
          <p:nvPr>
            <p:ph type="title"/>
          </p:nvPr>
        </p:nvSpPr>
        <p:spPr>
          <a:xfrm>
            <a:off x="457200" y="345211"/>
            <a:ext cx="7543800" cy="1019912"/>
          </a:xfrm>
        </p:spPr>
        <p:txBody>
          <a:bodyPr>
            <a:normAutofit/>
          </a:bodyPr>
          <a:lstStyle/>
          <a:p>
            <a:r>
              <a:rPr lang="fi-FI" sz="2900" dirty="0"/>
              <a:t>Oppimistilanteiden havainnoinnin prosessit </a:t>
            </a:r>
            <a:r>
              <a:rPr lang="fi-FI" sz="2200" dirty="0">
                <a:solidFill>
                  <a:srgbClr val="C00000"/>
                </a:solidFill>
              </a:rPr>
              <a:t>(</a:t>
            </a:r>
            <a:r>
              <a:rPr lang="fi-FI" sz="2200" dirty="0" err="1">
                <a:solidFill>
                  <a:srgbClr val="C00000"/>
                </a:solidFill>
              </a:rPr>
              <a:t>teacher</a:t>
            </a:r>
            <a:r>
              <a:rPr lang="fi-FI" sz="2200" dirty="0">
                <a:solidFill>
                  <a:srgbClr val="C00000"/>
                </a:solidFill>
              </a:rPr>
              <a:t> </a:t>
            </a:r>
            <a:r>
              <a:rPr lang="fi-FI" sz="2200" dirty="0" err="1">
                <a:solidFill>
                  <a:srgbClr val="C00000"/>
                </a:solidFill>
              </a:rPr>
              <a:t>noticing</a:t>
            </a:r>
            <a:r>
              <a:rPr lang="fi-FI" sz="2200" dirty="0">
                <a:solidFill>
                  <a:srgbClr val="C00000"/>
                </a:solidFill>
              </a:rPr>
              <a:t>, </a:t>
            </a:r>
            <a:r>
              <a:rPr lang="fi-FI" sz="2200" dirty="0" err="1">
                <a:solidFill>
                  <a:srgbClr val="C00000"/>
                </a:solidFill>
              </a:rPr>
              <a:t>professional</a:t>
            </a:r>
            <a:r>
              <a:rPr lang="fi-FI" sz="2200" dirty="0">
                <a:solidFill>
                  <a:srgbClr val="C00000"/>
                </a:solidFill>
              </a:rPr>
              <a:t> vision)</a:t>
            </a:r>
          </a:p>
        </p:txBody>
      </p:sp>
      <p:sp>
        <p:nvSpPr>
          <p:cNvPr id="9" name="Content Placeholder 8"/>
          <p:cNvSpPr>
            <a:spLocks noGrp="1"/>
          </p:cNvSpPr>
          <p:nvPr>
            <p:ph idx="1"/>
          </p:nvPr>
        </p:nvSpPr>
        <p:spPr>
          <a:xfrm>
            <a:off x="457200" y="1844699"/>
            <a:ext cx="4225636" cy="4557156"/>
          </a:xfrm>
        </p:spPr>
        <p:txBody>
          <a:bodyPr/>
          <a:lstStyle/>
          <a:p>
            <a:pPr marL="0" indent="0">
              <a:buNone/>
            </a:pPr>
            <a:endParaRPr lang="fi-FI" sz="2800" dirty="0"/>
          </a:p>
          <a:p>
            <a:endParaRPr lang="fi-FI" dirty="0"/>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13B751-1C73-F140-8F4C-4EAC8C7B914C}"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1.10.2025</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6" name="Slide Number Placeholder 5"/>
          <p:cNvSpPr>
            <a:spLocks noGrp="1"/>
          </p:cNvSpPr>
          <p:nvPr>
            <p:ph type="sldNum" sz="quarter" idx="4294967295"/>
          </p:nvPr>
        </p:nvSpPr>
        <p:spPr>
          <a:xfrm>
            <a:off x="8689975" y="6592888"/>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fi-FI" sz="9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8" name="Picture 7"/>
          <p:cNvPicPr>
            <a:picLocks noChangeAspect="1"/>
          </p:cNvPicPr>
          <p:nvPr/>
        </p:nvPicPr>
        <p:blipFill rotWithShape="1">
          <a:blip r:embed="rId2"/>
          <a:srcRect l="29644" t="43121" r="49983" b="23214"/>
          <a:stretch/>
        </p:blipFill>
        <p:spPr>
          <a:xfrm>
            <a:off x="5044217" y="2164903"/>
            <a:ext cx="3888778" cy="3614544"/>
          </a:xfrm>
          <a:prstGeom prst="rect">
            <a:avLst/>
          </a:prstGeom>
        </p:spPr>
      </p:pic>
      <p:sp>
        <p:nvSpPr>
          <p:cNvPr id="11" name="TextBox 10"/>
          <p:cNvSpPr txBox="1"/>
          <p:nvPr/>
        </p:nvSpPr>
        <p:spPr>
          <a:xfrm flipH="1">
            <a:off x="163528" y="1474779"/>
            <a:ext cx="4880689" cy="384720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fi-FI"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Havaitseminen</a:t>
            </a:r>
            <a:r>
              <a:rPr kumimoji="0" lang="fi-FI" sz="19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fi-FI" sz="19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opettajan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huomio</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kohdistuu</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johonkin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vuorovaikutuksen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osatekijään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esim</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oppilaiden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tai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toimintaan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tunnereaktioon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opittavan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asian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ymmärtämiseen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p>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en-US" sz="24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Tulkinta</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opettaja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tulkitsee</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havaitsemaansa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kokemustensa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tietojensa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ja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oppilaan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tuntemuksen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perusteella</a:t>
            </a:r>
            <a:r>
              <a:rPr kumimoji="0" lang="en-US" sz="1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fi-FI"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Päätöksenteko:</a:t>
            </a:r>
            <a:r>
              <a:rPr kumimoji="0" lang="fi-FI"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havaintojen teon ja tulkintojensa pohjalta opettaja päätyy johonkin toimintaan</a:t>
            </a:r>
          </a:p>
        </p:txBody>
      </p:sp>
      <p:sp>
        <p:nvSpPr>
          <p:cNvPr id="2" name="TextBox 1"/>
          <p:cNvSpPr txBox="1"/>
          <p:nvPr/>
        </p:nvSpPr>
        <p:spPr>
          <a:xfrm>
            <a:off x="457201" y="5970380"/>
            <a:ext cx="8459786" cy="430887"/>
          </a:xfrm>
          <a:prstGeom prst="rect">
            <a:avLst/>
          </a:prstGeom>
          <a:solidFill>
            <a:schemeClr val="bg1"/>
          </a:solidFill>
        </p:spPr>
        <p:txBody>
          <a:bodyPr wrap="square" rtlCol="0">
            <a:spAutoFit/>
          </a:bodyPr>
          <a:lstStyle/>
          <a:p>
            <a:r>
              <a:rPr lang="fi-FI" sz="2200" dirty="0">
                <a:latin typeface="Calibri" panose="020F0502020204030204" pitchFamily="34" charset="0"/>
                <a:cs typeface="Calibri" panose="020F0502020204030204" pitchFamily="34" charset="0"/>
              </a:rPr>
              <a:t>Video Clubit tukevat oppimistilanteiden havainnointitaidon kehittymistä</a:t>
            </a:r>
          </a:p>
        </p:txBody>
      </p:sp>
      <p:sp>
        <p:nvSpPr>
          <p:cNvPr id="3" name="Rectangle 2"/>
          <p:cNvSpPr/>
          <p:nvPr/>
        </p:nvSpPr>
        <p:spPr>
          <a:xfrm>
            <a:off x="4896719" y="1475367"/>
            <a:ext cx="4183774" cy="738664"/>
          </a:xfrm>
          <a:prstGeom prst="rect">
            <a:avLst/>
          </a:prstGeom>
        </p:spPr>
        <p:txBody>
          <a:bodyPr wrap="none">
            <a:spAutoFit/>
          </a:bodyPr>
          <a:lstStyle/>
          <a:p>
            <a:r>
              <a:rPr lang="fi-FI" sz="2400" b="1" dirty="0">
                <a:solidFill>
                  <a:prstClr val="black"/>
                </a:solidFill>
                <a:latin typeface="Calibri" panose="020F0502020204030204" pitchFamily="34" charset="0"/>
                <a:cs typeface="Calibri" panose="020F0502020204030204" pitchFamily="34" charset="0"/>
              </a:rPr>
              <a:t>PID-malli</a:t>
            </a:r>
          </a:p>
          <a:p>
            <a:r>
              <a:rPr lang="fi-FI" dirty="0" err="1">
                <a:solidFill>
                  <a:prstClr val="black"/>
                </a:solidFill>
                <a:latin typeface="Calibri" panose="020F0502020204030204" pitchFamily="34" charset="0"/>
                <a:cs typeface="Calibri" panose="020F0502020204030204" pitchFamily="34" charset="0"/>
              </a:rPr>
              <a:t>Perception-Interpretation-Decision-making</a:t>
            </a:r>
            <a:endParaRPr lang="fi-FI" dirty="0"/>
          </a:p>
        </p:txBody>
      </p:sp>
    </p:spTree>
    <p:extLst>
      <p:ext uri="{BB962C8B-B14F-4D97-AF65-F5344CB8AC3E}">
        <p14:creationId xmlns:p14="http://schemas.microsoft.com/office/powerpoint/2010/main" val="1096906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D1B51D3-4F5E-42ED-8646-AB0BD638CFF7}"/>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3" name="Slide Number Placeholder 2">
            <a:extLst>
              <a:ext uri="{FF2B5EF4-FFF2-40B4-BE49-F238E27FC236}">
                <a16:creationId xmlns:a16="http://schemas.microsoft.com/office/drawing/2014/main" id="{A9B9A932-DF17-4B76-A902-E76187823384}"/>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Title 3">
            <a:extLst>
              <a:ext uri="{FF2B5EF4-FFF2-40B4-BE49-F238E27FC236}">
                <a16:creationId xmlns:a16="http://schemas.microsoft.com/office/drawing/2014/main" id="{2253C17D-F4A1-4AFE-B7BA-A2D9385D478C}"/>
              </a:ext>
            </a:extLst>
          </p:cNvPr>
          <p:cNvSpPr>
            <a:spLocks noGrp="1"/>
          </p:cNvSpPr>
          <p:nvPr>
            <p:ph type="title"/>
          </p:nvPr>
        </p:nvSpPr>
        <p:spPr/>
        <p:txBody>
          <a:bodyPr>
            <a:normAutofit fontScale="90000"/>
          </a:bodyPr>
          <a:lstStyle/>
          <a:p>
            <a:r>
              <a:rPr lang="fi-FI" dirty="0"/>
              <a:t>Video club 3</a:t>
            </a:r>
            <a:br>
              <a:rPr lang="fi-FI" dirty="0"/>
            </a:br>
            <a:r>
              <a:rPr lang="fi-FI" dirty="0"/>
              <a:t>Kielitietoisuus</a:t>
            </a:r>
          </a:p>
        </p:txBody>
      </p:sp>
      <p:sp>
        <p:nvSpPr>
          <p:cNvPr id="5" name="Content Placeholder 4">
            <a:extLst>
              <a:ext uri="{FF2B5EF4-FFF2-40B4-BE49-F238E27FC236}">
                <a16:creationId xmlns:a16="http://schemas.microsoft.com/office/drawing/2014/main" id="{0C793CD1-D032-4EEC-B4BF-255F302CFC90}"/>
              </a:ext>
            </a:extLst>
          </p:cNvPr>
          <p:cNvSpPr>
            <a:spLocks noGrp="1"/>
          </p:cNvSpPr>
          <p:nvPr>
            <p:ph idx="1"/>
          </p:nvPr>
        </p:nvSpPr>
        <p:spPr/>
        <p:txBody>
          <a:bodyPr>
            <a:normAutofit lnSpcReduction="10000"/>
          </a:bodyPr>
          <a:lstStyle/>
          <a:p>
            <a:pPr marL="0" indent="0">
              <a:buNone/>
            </a:pPr>
            <a:r>
              <a:rPr lang="en-US" sz="2800" b="1" dirty="0" err="1">
                <a:latin typeface="Calibri" panose="020F0502020204030204" pitchFamily="34" charset="0"/>
                <a:cs typeface="Calibri" panose="020F0502020204030204" pitchFamily="34" charset="0"/>
              </a:rPr>
              <a:t>Ennakkotehtävät</a:t>
            </a:r>
            <a:endParaRPr lang="en-US" sz="2800" b="1" dirty="0">
              <a:latin typeface="Calibri" panose="020F0502020204030204" pitchFamily="34" charset="0"/>
              <a:cs typeface="Calibri" panose="020F0502020204030204" pitchFamily="34" charset="0"/>
            </a:endParaRPr>
          </a:p>
          <a:p>
            <a:r>
              <a:rPr lang="en-US" sz="2400" dirty="0" err="1">
                <a:latin typeface="Calibri" panose="020F0502020204030204" pitchFamily="34" charset="0"/>
                <a:cs typeface="Calibri" panose="020F0502020204030204" pitchFamily="34" charset="0"/>
              </a:rPr>
              <a:t>Katso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seuraavat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videot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kielitietoisuudesta</a:t>
            </a:r>
            <a:r>
              <a:rPr lang="en-US" sz="2400" dirty="0">
                <a:latin typeface="Calibri" panose="020F0502020204030204" pitchFamily="34" charset="0"/>
                <a:cs typeface="Calibri" panose="020F0502020204030204" pitchFamily="34" charset="0"/>
              </a:rPr>
              <a:t> ja </a:t>
            </a:r>
            <a:r>
              <a:rPr lang="en-US" sz="2400" dirty="0" err="1">
                <a:latin typeface="Calibri" panose="020F0502020204030204" pitchFamily="34" charset="0"/>
                <a:cs typeface="Calibri" panose="020F0502020204030204" pitchFamily="34" charset="0"/>
              </a:rPr>
              <a:t>monikielisyydestä</a:t>
            </a:r>
            <a:r>
              <a:rPr lang="en-US" sz="2400" dirty="0">
                <a:latin typeface="Calibri" panose="020F0502020204030204" pitchFamily="34" charset="0"/>
                <a:cs typeface="Calibri" panose="020F0502020204030204" pitchFamily="34" charset="0"/>
              </a:rPr>
              <a:t>:</a:t>
            </a:r>
          </a:p>
          <a:p>
            <a:pPr lvl="1"/>
            <a:r>
              <a:rPr lang="fi-FI" sz="1800" dirty="0">
                <a:effectLst/>
                <a:latin typeface="Calibri" panose="020F0502020204030204" pitchFamily="34" charset="0"/>
                <a:ea typeface="Calibri" panose="020F0502020204030204" pitchFamily="34" charset="0"/>
              </a:rPr>
              <a:t>Merilahden koulun kielivideo </a:t>
            </a:r>
            <a:r>
              <a:rPr lang="fi-FI" sz="1800" u="sng" dirty="0">
                <a:solidFill>
                  <a:srgbClr val="0563C1"/>
                </a:solidFill>
                <a:effectLst/>
                <a:latin typeface="Calibri" panose="020F0502020204030204" pitchFamily="34" charset="0"/>
                <a:ea typeface="Calibri" panose="020F0502020204030204" pitchFamily="34" charset="0"/>
                <a:hlinkClick r:id="rId2"/>
              </a:rPr>
              <a:t>https://www.youtube.com/watch?v=VbEzXcyrzXk</a:t>
            </a:r>
            <a:endParaRPr lang="fi-FI" sz="1800" dirty="0">
              <a:effectLst/>
              <a:latin typeface="Calibri" panose="020F0502020204030204" pitchFamily="34" charset="0"/>
              <a:ea typeface="Calibri" panose="020F0502020204030204" pitchFamily="34" charset="0"/>
            </a:endParaRPr>
          </a:p>
          <a:p>
            <a:pPr lvl="1"/>
            <a:r>
              <a:rPr lang="fi-FI" sz="1800" dirty="0">
                <a:effectLst/>
                <a:latin typeface="Calibri" panose="020F0502020204030204" pitchFamily="34" charset="0"/>
                <a:ea typeface="Calibri" panose="020F0502020204030204" pitchFamily="34" charset="0"/>
              </a:rPr>
              <a:t>Kielitietoista opetusta kaikille </a:t>
            </a:r>
            <a:r>
              <a:rPr lang="fi-FI" sz="1800" u="sng" dirty="0">
                <a:solidFill>
                  <a:srgbClr val="0563C1"/>
                </a:solidFill>
                <a:effectLst/>
                <a:latin typeface="Calibri" panose="020F0502020204030204" pitchFamily="34" charset="0"/>
                <a:ea typeface="Calibri" panose="020F0502020204030204" pitchFamily="34" charset="0"/>
                <a:hlinkClick r:id="rId3"/>
              </a:rPr>
              <a:t>https://www.youtube.com/watch?v=9ZdqjZVRpdk</a:t>
            </a:r>
            <a:endParaRPr lang="fi-FI" sz="1800" dirty="0">
              <a:effectLst/>
              <a:latin typeface="Calibri" panose="020F0502020204030204" pitchFamily="34" charset="0"/>
              <a:ea typeface="Calibri" panose="020F0502020204030204" pitchFamily="34" charset="0"/>
            </a:endParaRPr>
          </a:p>
          <a:p>
            <a:pPr lvl="1"/>
            <a:r>
              <a:rPr lang="fi-FI" sz="1800" dirty="0">
                <a:effectLst/>
                <a:latin typeface="Calibri" panose="020F0502020204030204" pitchFamily="34" charset="0"/>
                <a:ea typeface="Calibri" panose="020F0502020204030204" pitchFamily="34" charset="0"/>
              </a:rPr>
              <a:t>Turun normaalikoulun kielitietoinen opetus </a:t>
            </a:r>
            <a:r>
              <a:rPr lang="fi-FI" sz="1800" u="sng" dirty="0">
                <a:solidFill>
                  <a:srgbClr val="0563C1"/>
                </a:solidFill>
                <a:effectLst/>
                <a:latin typeface="Calibri" panose="020F0502020204030204" pitchFamily="34" charset="0"/>
                <a:ea typeface="Calibri" panose="020F0502020204030204" pitchFamily="34" charset="0"/>
                <a:hlinkClick r:id="rId4"/>
              </a:rPr>
              <a:t>https://www.youtube.com/watch?v=0rfp7wcD18M</a:t>
            </a:r>
            <a:endParaRPr lang="fi-FI" sz="1800" u="sng" dirty="0">
              <a:solidFill>
                <a:srgbClr val="0563C1"/>
              </a:solidFill>
              <a:effectLst/>
              <a:latin typeface="Calibri" panose="020F0502020204030204" pitchFamily="34" charset="0"/>
              <a:ea typeface="Calibri" panose="020F0502020204030204" pitchFamily="34" charset="0"/>
            </a:endParaRPr>
          </a:p>
          <a:p>
            <a:r>
              <a:rPr lang="fi-FI" sz="2400" b="1" dirty="0">
                <a:effectLst/>
                <a:latin typeface="Calibri" panose="020F0502020204030204" pitchFamily="34" charset="0"/>
                <a:ea typeface="Calibri" panose="020F0502020204030204" pitchFamily="34" charset="0"/>
              </a:rPr>
              <a:t>Mitä ajatuksia ja tunteita </a:t>
            </a:r>
            <a:r>
              <a:rPr lang="fi-FI" sz="2400" dirty="0">
                <a:effectLst/>
                <a:latin typeface="Calibri" panose="020F0502020204030204" pitchFamily="34" charset="0"/>
                <a:ea typeface="Calibri" panose="020F0502020204030204" pitchFamily="34" charset="0"/>
              </a:rPr>
              <a:t>videot herättivät?</a:t>
            </a:r>
          </a:p>
          <a:p>
            <a:r>
              <a:rPr lang="fi-FI" sz="2400" b="1" dirty="0">
                <a:effectLst/>
                <a:latin typeface="Calibri" panose="020F0502020204030204" pitchFamily="34" charset="0"/>
                <a:ea typeface="Calibri" panose="020F0502020204030204" pitchFamily="34" charset="0"/>
              </a:rPr>
              <a:t>Pohdi</a:t>
            </a:r>
            <a:r>
              <a:rPr lang="fi-FI" sz="2400" dirty="0">
                <a:effectLst/>
                <a:latin typeface="Calibri" panose="020F0502020204030204" pitchFamily="34" charset="0"/>
                <a:ea typeface="Calibri" panose="020F0502020204030204" pitchFamily="34" charset="0"/>
              </a:rPr>
              <a:t>, mitä nämä näkökulmat merkitsevät oman opettajuuteesi kannalta.</a:t>
            </a:r>
          </a:p>
          <a:p>
            <a:endParaRPr lang="fi-FI" dirty="0"/>
          </a:p>
        </p:txBody>
      </p:sp>
      <p:sp>
        <p:nvSpPr>
          <p:cNvPr id="6" name="Date Placeholder 5">
            <a:extLst>
              <a:ext uri="{FF2B5EF4-FFF2-40B4-BE49-F238E27FC236}">
                <a16:creationId xmlns:a16="http://schemas.microsoft.com/office/drawing/2014/main" id="{DD11C5EA-231C-459B-9ADC-376269792E64}"/>
              </a:ext>
            </a:extLst>
          </p:cNvPr>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1.10.2025</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112161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3</a:t>
            </a:fld>
            <a:endParaRPr lang="fi-FI" dirty="0"/>
          </a:p>
        </p:txBody>
      </p:sp>
      <p:sp>
        <p:nvSpPr>
          <p:cNvPr id="4" name="Title 3"/>
          <p:cNvSpPr>
            <a:spLocks noGrp="1"/>
          </p:cNvSpPr>
          <p:nvPr>
            <p:ph type="title"/>
          </p:nvPr>
        </p:nvSpPr>
        <p:spPr/>
        <p:txBody>
          <a:bodyPr>
            <a:normAutofit fontScale="90000"/>
          </a:bodyPr>
          <a:lstStyle/>
          <a:p>
            <a:r>
              <a:rPr lang="fi-FI" dirty="0"/>
              <a:t>Keskustelua ennakkotehtävästä 1: Tunteiden säätely</a:t>
            </a:r>
          </a:p>
        </p:txBody>
      </p:sp>
      <p:sp>
        <p:nvSpPr>
          <p:cNvPr id="5" name="Content Placeholder 4"/>
          <p:cNvSpPr>
            <a:spLocks noGrp="1"/>
          </p:cNvSpPr>
          <p:nvPr>
            <p:ph idx="1"/>
          </p:nvPr>
        </p:nvSpPr>
        <p:spPr/>
        <p:txBody>
          <a:bodyPr>
            <a:normAutofit fontScale="92500" lnSpcReduction="20000"/>
          </a:bodyPr>
          <a:lstStyle/>
          <a:p>
            <a:pPr marL="0" indent="0" defTabSz="914400">
              <a:spcBef>
                <a:spcPts val="0"/>
              </a:spcBef>
              <a:spcAft>
                <a:spcPts val="1200"/>
              </a:spcAft>
              <a:buClrTx/>
              <a:buNone/>
            </a:pPr>
            <a:r>
              <a:rPr lang="fi-FI" sz="2400" dirty="0" err="1">
                <a:solidFill>
                  <a:srgbClr val="002957"/>
                </a:solidFill>
                <a:latin typeface="Calibri" panose="020F0502020204030204" pitchFamily="34" charset="0"/>
                <a:cs typeface="Calibri" panose="020F0502020204030204" pitchFamily="34" charset="0"/>
              </a:rPr>
              <a:t>Why</a:t>
            </a:r>
            <a:r>
              <a:rPr lang="fi-FI" sz="2400" dirty="0">
                <a:solidFill>
                  <a:srgbClr val="002957"/>
                </a:solidFill>
                <a:latin typeface="Calibri" panose="020F0502020204030204" pitchFamily="34" charset="0"/>
                <a:cs typeface="Calibri" panose="020F0502020204030204" pitchFamily="34" charset="0"/>
              </a:rPr>
              <a:t> </a:t>
            </a:r>
            <a:r>
              <a:rPr lang="fi-FI" sz="2400" dirty="0" err="1">
                <a:solidFill>
                  <a:srgbClr val="002957"/>
                </a:solidFill>
                <a:latin typeface="Calibri" panose="020F0502020204030204" pitchFamily="34" charset="0"/>
                <a:cs typeface="Calibri" panose="020F0502020204030204" pitchFamily="34" charset="0"/>
              </a:rPr>
              <a:t>do</a:t>
            </a:r>
            <a:r>
              <a:rPr lang="fi-FI" sz="2400" dirty="0">
                <a:solidFill>
                  <a:srgbClr val="002957"/>
                </a:solidFill>
                <a:latin typeface="Calibri" panose="020F0502020204030204" pitchFamily="34" charset="0"/>
                <a:cs typeface="Calibri" panose="020F0502020204030204" pitchFamily="34" charset="0"/>
              </a:rPr>
              <a:t> </a:t>
            </a:r>
            <a:r>
              <a:rPr lang="fi-FI" sz="2400" dirty="0" err="1">
                <a:solidFill>
                  <a:srgbClr val="002957"/>
                </a:solidFill>
                <a:latin typeface="Calibri" panose="020F0502020204030204" pitchFamily="34" charset="0"/>
                <a:cs typeface="Calibri" panose="020F0502020204030204" pitchFamily="34" charset="0"/>
              </a:rPr>
              <a:t>we</a:t>
            </a:r>
            <a:r>
              <a:rPr lang="fi-FI" sz="2400" dirty="0">
                <a:solidFill>
                  <a:srgbClr val="002957"/>
                </a:solidFill>
                <a:latin typeface="Calibri" panose="020F0502020204030204" pitchFamily="34" charset="0"/>
                <a:cs typeface="Calibri" panose="020F0502020204030204" pitchFamily="34" charset="0"/>
              </a:rPr>
              <a:t> </a:t>
            </a:r>
            <a:r>
              <a:rPr lang="fi-FI" sz="2400" dirty="0" err="1">
                <a:solidFill>
                  <a:srgbClr val="002957"/>
                </a:solidFill>
                <a:latin typeface="Calibri" panose="020F0502020204030204" pitchFamily="34" charset="0"/>
                <a:cs typeface="Calibri" panose="020F0502020204030204" pitchFamily="34" charset="0"/>
              </a:rPr>
              <a:t>lose</a:t>
            </a:r>
            <a:r>
              <a:rPr lang="fi-FI" sz="2400" dirty="0">
                <a:solidFill>
                  <a:srgbClr val="002957"/>
                </a:solidFill>
                <a:latin typeface="Calibri" panose="020F0502020204030204" pitchFamily="34" charset="0"/>
                <a:cs typeface="Calibri" panose="020F0502020204030204" pitchFamily="34" charset="0"/>
              </a:rPr>
              <a:t> </a:t>
            </a:r>
            <a:r>
              <a:rPr lang="fi-FI" sz="2400" dirty="0" err="1">
                <a:solidFill>
                  <a:srgbClr val="002957"/>
                </a:solidFill>
                <a:latin typeface="Calibri" panose="020F0502020204030204" pitchFamily="34" charset="0"/>
                <a:cs typeface="Calibri" panose="020F0502020204030204" pitchFamily="34" charset="0"/>
              </a:rPr>
              <a:t>control</a:t>
            </a:r>
            <a:r>
              <a:rPr lang="fi-FI" sz="2400" dirty="0">
                <a:solidFill>
                  <a:srgbClr val="002957"/>
                </a:solidFill>
                <a:latin typeface="Calibri" panose="020F0502020204030204" pitchFamily="34" charset="0"/>
                <a:cs typeface="Calibri" panose="020F0502020204030204" pitchFamily="34" charset="0"/>
              </a:rPr>
              <a:t> of </a:t>
            </a:r>
            <a:r>
              <a:rPr lang="fi-FI" sz="2400" dirty="0" err="1">
                <a:solidFill>
                  <a:srgbClr val="002957"/>
                </a:solidFill>
                <a:latin typeface="Calibri" panose="020F0502020204030204" pitchFamily="34" charset="0"/>
                <a:cs typeface="Calibri" panose="020F0502020204030204" pitchFamily="34" charset="0"/>
              </a:rPr>
              <a:t>our</a:t>
            </a:r>
            <a:r>
              <a:rPr lang="fi-FI" sz="2400" dirty="0">
                <a:solidFill>
                  <a:srgbClr val="002957"/>
                </a:solidFill>
                <a:latin typeface="Calibri" panose="020F0502020204030204" pitchFamily="34" charset="0"/>
                <a:cs typeface="Calibri" panose="020F0502020204030204" pitchFamily="34" charset="0"/>
              </a:rPr>
              <a:t> </a:t>
            </a:r>
            <a:r>
              <a:rPr lang="fi-FI" sz="2400" dirty="0" err="1">
                <a:solidFill>
                  <a:srgbClr val="002957"/>
                </a:solidFill>
                <a:latin typeface="Calibri" panose="020F0502020204030204" pitchFamily="34" charset="0"/>
                <a:cs typeface="Calibri" panose="020F0502020204030204" pitchFamily="34" charset="0"/>
              </a:rPr>
              <a:t>emotion</a:t>
            </a:r>
            <a:r>
              <a:rPr lang="fi-FI" sz="2400" dirty="0">
                <a:solidFill>
                  <a:srgbClr val="002957"/>
                </a:solidFill>
                <a:latin typeface="Calibri" panose="020F0502020204030204" pitchFamily="34" charset="0"/>
                <a:cs typeface="Calibri" panose="020F0502020204030204" pitchFamily="34" charset="0"/>
              </a:rPr>
              <a:t>?</a:t>
            </a:r>
            <a:endParaRPr lang="fi-FI" sz="2400" dirty="0">
              <a:solidFill>
                <a:srgbClr val="CD161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pPr marL="0" lvl="0" indent="0" defTabSz="914400">
              <a:spcBef>
                <a:spcPts val="0"/>
              </a:spcBef>
              <a:spcAft>
                <a:spcPts val="1200"/>
              </a:spcAft>
              <a:buClrTx/>
              <a:buNone/>
            </a:pPr>
            <a:r>
              <a:rPr lang="fi-FI" sz="2400" dirty="0">
                <a:solidFill>
                  <a:srgbClr val="CD161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https://www.youtube.com/watch?v=3bKuoH8CkFc</a:t>
            </a:r>
            <a:endParaRPr lang="fi-FI" sz="2400" dirty="0">
              <a:solidFill>
                <a:srgbClr val="002957"/>
              </a:solidFill>
              <a:latin typeface="Calibri" panose="020F0502020204030204" pitchFamily="34" charset="0"/>
              <a:cs typeface="Calibri" panose="020F0502020204030204" pitchFamily="34" charset="0"/>
            </a:endParaRPr>
          </a:p>
          <a:p>
            <a:pPr defTabSz="914400">
              <a:spcBef>
                <a:spcPts val="0"/>
              </a:spcBef>
              <a:spcAft>
                <a:spcPts val="1200"/>
              </a:spcAft>
              <a:buClrTx/>
            </a:pPr>
            <a:r>
              <a:rPr lang="fi-FI" sz="2400" dirty="0">
                <a:solidFill>
                  <a:srgbClr val="002957"/>
                </a:solidFill>
                <a:latin typeface="Calibri" panose="020F0502020204030204" pitchFamily="34" charset="0"/>
                <a:cs typeface="Calibri" panose="020F0502020204030204" pitchFamily="34" charset="0"/>
              </a:rPr>
              <a:t>Millaisia haastavia tunteisiin vaikuttavia tilanteita oppilas voi kokea koulupäivän aikana?</a:t>
            </a:r>
          </a:p>
          <a:p>
            <a:pPr defTabSz="914400">
              <a:spcBef>
                <a:spcPts val="0"/>
              </a:spcBef>
              <a:spcAft>
                <a:spcPts val="1200"/>
              </a:spcAft>
              <a:buClrTx/>
            </a:pPr>
            <a:r>
              <a:rPr lang="fi-FI" sz="2400" dirty="0">
                <a:solidFill>
                  <a:srgbClr val="002957"/>
                </a:solidFill>
                <a:latin typeface="Calibri" panose="020F0502020204030204" pitchFamily="34" charset="0"/>
                <a:cs typeface="Calibri" panose="020F0502020204030204" pitchFamily="34" charset="0"/>
              </a:rPr>
              <a:t>Millaisia haastavia tunteita herättäneitä tilanteita muistat omalta kouluajaltasi? Miten aikuiset suhtautuivat niihin ja/tai miten ajattelet, että niihin voisi suhtautua? Jos tilanne sattui itsellesi, millaisia tunnetaitoja ja tukea olisit tarvinnut tilanteessa?</a:t>
            </a:r>
          </a:p>
          <a:p>
            <a:pPr defTabSz="914400">
              <a:spcBef>
                <a:spcPts val="0"/>
              </a:spcBef>
              <a:spcAft>
                <a:spcPts val="1200"/>
              </a:spcAft>
              <a:buClrTx/>
            </a:pPr>
            <a:r>
              <a:rPr lang="fi-FI" sz="2400" dirty="0">
                <a:solidFill>
                  <a:srgbClr val="002957"/>
                </a:solidFill>
                <a:latin typeface="Calibri" panose="020F0502020204030204" pitchFamily="34" charset="0"/>
                <a:cs typeface="Calibri" panose="020F0502020204030204" pitchFamily="34" charset="0"/>
              </a:rPr>
              <a:t>Millaisia kulttuurisia ja sosiaalisia normeja tunnistat erilaisten tunteiden kokemiseen ja näyttämiseen kouluympäristössä?</a:t>
            </a:r>
          </a:p>
          <a:p>
            <a:pPr defTabSz="914400">
              <a:spcBef>
                <a:spcPts val="0"/>
              </a:spcBef>
              <a:spcAft>
                <a:spcPts val="1200"/>
              </a:spcAft>
              <a:buClrTx/>
            </a:pPr>
            <a:r>
              <a:rPr lang="fi-FI" sz="2400" dirty="0">
                <a:solidFill>
                  <a:srgbClr val="002957"/>
                </a:solidFill>
                <a:latin typeface="Calibri" panose="020F0502020204030204" pitchFamily="34" charset="0"/>
                <a:cs typeface="Calibri" panose="020F0502020204030204" pitchFamily="34" charset="0"/>
              </a:rPr>
              <a:t> Millaisiin tunnetaitoja harjoittaviin menetelmiin, materiaaleihin yms. olet törmännyt koulussa tai muualla?</a:t>
            </a:r>
          </a:p>
          <a:p>
            <a:pPr marL="0" lvl="0" indent="0" defTabSz="914400">
              <a:spcBef>
                <a:spcPts val="0"/>
              </a:spcBef>
              <a:spcAft>
                <a:spcPts val="1200"/>
              </a:spcAft>
              <a:buClrTx/>
              <a:buNone/>
            </a:pPr>
            <a:endParaRPr lang="fi-FI" sz="2400" dirty="0">
              <a:solidFill>
                <a:srgbClr val="002957"/>
              </a:solidFill>
            </a:endParaRPr>
          </a:p>
          <a:p>
            <a:pPr marL="0" lvl="0" indent="0" defTabSz="914400">
              <a:spcBef>
                <a:spcPts val="0"/>
              </a:spcBef>
              <a:spcAft>
                <a:spcPts val="1200"/>
              </a:spcAft>
              <a:buClrTx/>
              <a:buNone/>
            </a:pPr>
            <a:endParaRPr lang="fi-FI" sz="2400" dirty="0">
              <a:solidFill>
                <a:srgbClr val="002957"/>
              </a:solidFill>
            </a:endParaRPr>
          </a:p>
          <a:p>
            <a:pPr marL="0" lvl="0" indent="0" defTabSz="914400">
              <a:spcBef>
                <a:spcPts val="0"/>
              </a:spcBef>
              <a:spcAft>
                <a:spcPts val="1200"/>
              </a:spcAft>
              <a:buClrTx/>
              <a:buNone/>
            </a:pPr>
            <a:endParaRPr lang="fi-FI" sz="2400" dirty="0">
              <a:solidFill>
                <a:srgbClr val="002957"/>
              </a:solidFill>
            </a:endParaRPr>
          </a:p>
          <a:p>
            <a:endParaRPr lang="fi-FI" dirty="0"/>
          </a:p>
        </p:txBody>
      </p:sp>
      <p:sp>
        <p:nvSpPr>
          <p:cNvPr id="6" name="Date Placeholder 5"/>
          <p:cNvSpPr>
            <a:spLocks noGrp="1"/>
          </p:cNvSpPr>
          <p:nvPr>
            <p:ph type="dt" sz="half" idx="10"/>
          </p:nvPr>
        </p:nvSpPr>
        <p:spPr/>
        <p:txBody>
          <a:bodyPr/>
          <a:lstStyle/>
          <a:p>
            <a:fld id="{21A8D66E-D4C1-438C-8B85-C19A0838289F}" type="datetime1">
              <a:rPr lang="fi-FI" smtClean="0"/>
              <a:pPr/>
              <a:t>1.10.2025</a:t>
            </a:fld>
            <a:endParaRPr lang="fi-FI" dirty="0"/>
          </a:p>
        </p:txBody>
      </p:sp>
    </p:spTree>
    <p:extLst>
      <p:ext uri="{BB962C8B-B14F-4D97-AF65-F5344CB8AC3E}">
        <p14:creationId xmlns:p14="http://schemas.microsoft.com/office/powerpoint/2010/main" val="44141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6945C0-1380-A884-FE4D-2438D0FB726D}"/>
              </a:ext>
            </a:extLst>
          </p:cNvPr>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Title 2">
            <a:extLst>
              <a:ext uri="{FF2B5EF4-FFF2-40B4-BE49-F238E27FC236}">
                <a16:creationId xmlns:a16="http://schemas.microsoft.com/office/drawing/2014/main" id="{A10D7B03-0F9A-4A53-BFF6-974A7588108D}"/>
              </a:ext>
            </a:extLst>
          </p:cNvPr>
          <p:cNvSpPr>
            <a:spLocks noGrp="1"/>
          </p:cNvSpPr>
          <p:nvPr>
            <p:ph type="title"/>
          </p:nvPr>
        </p:nvSpPr>
        <p:spPr>
          <a:xfrm>
            <a:off x="538158" y="184508"/>
            <a:ext cx="7356324" cy="1019912"/>
          </a:xfrm>
        </p:spPr>
        <p:txBody>
          <a:bodyPr>
            <a:noAutofit/>
          </a:bodyPr>
          <a:lstStyle/>
          <a:p>
            <a:r>
              <a:rPr lang="fi-FI" sz="2800" dirty="0">
                <a:latin typeface="Calibri" panose="020F0502020204030204" pitchFamily="34" charset="0"/>
                <a:cs typeface="Calibri" panose="020F0502020204030204" pitchFamily="34" charset="0"/>
              </a:rPr>
              <a:t>KTKP050-luennolta: Sosioemotionaalinen kompetenssi (</a:t>
            </a:r>
            <a:r>
              <a:rPr lang="fi-FI" sz="2800" dirty="0" err="1">
                <a:latin typeface="Calibri" panose="020F0502020204030204" pitchFamily="34" charset="0"/>
                <a:cs typeface="Calibri" panose="020F0502020204030204" pitchFamily="34" charset="0"/>
              </a:rPr>
              <a:t>Casell</a:t>
            </a:r>
            <a:r>
              <a:rPr lang="fi-FI" sz="2800" dirty="0">
                <a:latin typeface="Calibri" panose="020F0502020204030204" pitchFamily="34" charset="0"/>
                <a:cs typeface="Calibri" panose="020F0502020204030204" pitchFamily="34" charset="0"/>
              </a:rPr>
              <a:t> 2017)</a:t>
            </a:r>
          </a:p>
        </p:txBody>
      </p:sp>
      <p:sp>
        <p:nvSpPr>
          <p:cNvPr id="4" name="Slide Number Placeholder 3">
            <a:extLst>
              <a:ext uri="{FF2B5EF4-FFF2-40B4-BE49-F238E27FC236}">
                <a16:creationId xmlns:a16="http://schemas.microsoft.com/office/drawing/2014/main" id="{3C789B48-CFF4-5717-3E19-50A6EA8C4385}"/>
              </a:ext>
            </a:extLst>
          </p:cNvPr>
          <p:cNvSpPr>
            <a:spLocks noGrp="1"/>
          </p:cNvSpPr>
          <p:nvPr>
            <p:ph type="sldNum" sz="quarter" idx="4"/>
          </p:nvPr>
        </p:nvSpPr>
        <p:spPr/>
        <p:txBody>
          <a:bodyPr/>
          <a:lstStyle/>
          <a:p>
            <a:fld id="{0FE3988A-0109-0B40-965D-9E0ED41EFEE4}" type="slidenum">
              <a:rPr lang="fi-FI" smtClean="0"/>
              <a:pPr/>
              <a:t>4</a:t>
            </a:fld>
            <a:endParaRPr lang="fi-FI" dirty="0"/>
          </a:p>
        </p:txBody>
      </p:sp>
      <p:sp>
        <p:nvSpPr>
          <p:cNvPr id="5" name="Date Placeholder 4">
            <a:extLst>
              <a:ext uri="{FF2B5EF4-FFF2-40B4-BE49-F238E27FC236}">
                <a16:creationId xmlns:a16="http://schemas.microsoft.com/office/drawing/2014/main" id="{01A679AD-18D0-FD59-94C4-66F0491BCCBF}"/>
              </a:ext>
            </a:extLst>
          </p:cNvPr>
          <p:cNvSpPr>
            <a:spLocks noGrp="1"/>
          </p:cNvSpPr>
          <p:nvPr>
            <p:ph type="dt" sz="half" idx="10"/>
          </p:nvPr>
        </p:nvSpPr>
        <p:spPr/>
        <p:txBody>
          <a:bodyPr/>
          <a:lstStyle/>
          <a:p>
            <a:fld id="{21A8D66E-D4C1-438C-8B85-C19A0838289F}" type="datetime1">
              <a:rPr lang="fi-FI" smtClean="0"/>
              <a:pPr/>
              <a:t>1.10.2025</a:t>
            </a:fld>
            <a:endParaRPr lang="fi-FI" dirty="0"/>
          </a:p>
        </p:txBody>
      </p:sp>
      <p:sp>
        <p:nvSpPr>
          <p:cNvPr id="6" name="TextBox 5">
            <a:extLst>
              <a:ext uri="{FF2B5EF4-FFF2-40B4-BE49-F238E27FC236}">
                <a16:creationId xmlns:a16="http://schemas.microsoft.com/office/drawing/2014/main" id="{AC3EAEE7-C9BF-AB9A-F525-0B78C7ACE3E8}"/>
              </a:ext>
            </a:extLst>
          </p:cNvPr>
          <p:cNvSpPr txBox="1"/>
          <p:nvPr/>
        </p:nvSpPr>
        <p:spPr>
          <a:xfrm>
            <a:off x="689575" y="1289121"/>
            <a:ext cx="2859832" cy="2031325"/>
          </a:xfrm>
          <a:prstGeom prst="rect">
            <a:avLst/>
          </a:prstGeom>
          <a:noFill/>
        </p:spPr>
        <p:txBody>
          <a:bodyPr wrap="square" rtlCol="0">
            <a:spAutoFit/>
          </a:bodyPr>
          <a:lstStyle/>
          <a:p>
            <a:r>
              <a:rPr lang="fi-FI" b="1" dirty="0">
                <a:latin typeface="Calibri" panose="020F0502020204030204" pitchFamily="34" charset="0"/>
                <a:cs typeface="Calibri" panose="020F0502020204030204" pitchFamily="34" charset="0"/>
              </a:rPr>
              <a:t>Itsetietoisuus ja reflektiotaidot:</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Tunteiden tunnistaminen</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Itsehavainnointi (tarkka)</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Itseluottamus</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Minäpystyvyys (</a:t>
            </a:r>
            <a:r>
              <a:rPr lang="fi-FI" dirty="0" err="1">
                <a:latin typeface="Calibri" panose="020F0502020204030204" pitchFamily="34" charset="0"/>
                <a:cs typeface="Calibri" panose="020F0502020204030204" pitchFamily="34" charset="0"/>
              </a:rPr>
              <a:t>self-efficacy</a:t>
            </a:r>
            <a:r>
              <a:rPr lang="fi-FI"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39CFC9E3-8566-61B6-3B96-96BA85D15797}"/>
              </a:ext>
            </a:extLst>
          </p:cNvPr>
          <p:cNvSpPr txBox="1"/>
          <p:nvPr/>
        </p:nvSpPr>
        <p:spPr>
          <a:xfrm>
            <a:off x="695320" y="3597470"/>
            <a:ext cx="3300616" cy="1754326"/>
          </a:xfrm>
          <a:prstGeom prst="rect">
            <a:avLst/>
          </a:prstGeom>
          <a:noFill/>
        </p:spPr>
        <p:txBody>
          <a:bodyPr wrap="square" rtlCol="0">
            <a:spAutoFit/>
          </a:bodyPr>
          <a:lstStyle/>
          <a:p>
            <a:r>
              <a:rPr lang="fi-FI" b="1" dirty="0">
                <a:latin typeface="Calibri" panose="020F0502020204030204" pitchFamily="34" charset="0"/>
                <a:cs typeface="Calibri" panose="020F0502020204030204" pitchFamily="34" charset="0"/>
              </a:rPr>
              <a:t>Itsesäätely ja toiminnan säätely:</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Impulssikontrolli</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Stressin säätely</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Motivaatio</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Päämäärien asettaminen</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Organisaatiotaidot </a:t>
            </a:r>
            <a:endParaRPr lang="fi-FI"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0A467E3-5E75-27F1-553E-DDDC7C7B1A24}"/>
              </a:ext>
            </a:extLst>
          </p:cNvPr>
          <p:cNvSpPr txBox="1"/>
          <p:nvPr/>
        </p:nvSpPr>
        <p:spPr>
          <a:xfrm>
            <a:off x="5012784" y="1217867"/>
            <a:ext cx="3435896" cy="1477328"/>
          </a:xfrm>
          <a:prstGeom prst="rect">
            <a:avLst/>
          </a:prstGeom>
          <a:noFill/>
        </p:spPr>
        <p:txBody>
          <a:bodyPr wrap="square" rtlCol="0">
            <a:spAutoFit/>
          </a:bodyPr>
          <a:lstStyle/>
          <a:p>
            <a:r>
              <a:rPr lang="fi-FI" b="1" dirty="0">
                <a:latin typeface="Calibri" panose="020F0502020204030204" pitchFamily="34" charset="0"/>
                <a:cs typeface="Calibri" panose="020F0502020204030204" pitchFamily="34" charset="0"/>
              </a:rPr>
              <a:t>Sosiaalinen tietoisuus:</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Perspektiivin ottamisen kyky</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Empatia</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Erilaisuuden ymmärtäminen</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Kunnioitus toisia kohtaan</a:t>
            </a:r>
          </a:p>
        </p:txBody>
      </p:sp>
      <p:sp>
        <p:nvSpPr>
          <p:cNvPr id="10" name="TextBox 9">
            <a:extLst>
              <a:ext uri="{FF2B5EF4-FFF2-40B4-BE49-F238E27FC236}">
                <a16:creationId xmlns:a16="http://schemas.microsoft.com/office/drawing/2014/main" id="{40DA1D91-A149-BEF8-C7AB-87D5DD61EBC5}"/>
              </a:ext>
            </a:extLst>
          </p:cNvPr>
          <p:cNvSpPr txBox="1"/>
          <p:nvPr/>
        </p:nvSpPr>
        <p:spPr>
          <a:xfrm>
            <a:off x="5070817" y="2695195"/>
            <a:ext cx="3660656" cy="1477328"/>
          </a:xfrm>
          <a:prstGeom prst="rect">
            <a:avLst/>
          </a:prstGeom>
          <a:noFill/>
        </p:spPr>
        <p:txBody>
          <a:bodyPr wrap="square" rtlCol="0">
            <a:spAutoFit/>
          </a:bodyPr>
          <a:lstStyle/>
          <a:p>
            <a:r>
              <a:rPr lang="fi-FI" b="1" dirty="0">
                <a:latin typeface="Calibri" panose="020F0502020204030204" pitchFamily="34" charset="0"/>
                <a:cs typeface="Calibri" panose="020F0502020204030204" pitchFamily="34" charset="0"/>
              </a:rPr>
              <a:t>Ihmissuhdetaidot:</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Vuorovaikutustaidot</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Sosiaalinen kiinnittyminen</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Ihmissuhteiden rakentaminen</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Tiimityötaidot</a:t>
            </a:r>
          </a:p>
        </p:txBody>
      </p:sp>
      <p:sp>
        <p:nvSpPr>
          <p:cNvPr id="11" name="TextBox 10">
            <a:extLst>
              <a:ext uri="{FF2B5EF4-FFF2-40B4-BE49-F238E27FC236}">
                <a16:creationId xmlns:a16="http://schemas.microsoft.com/office/drawing/2014/main" id="{DB63D1F4-5811-40F1-BA50-016480B01A47}"/>
              </a:ext>
            </a:extLst>
          </p:cNvPr>
          <p:cNvSpPr txBox="1"/>
          <p:nvPr/>
        </p:nvSpPr>
        <p:spPr>
          <a:xfrm>
            <a:off x="5070817" y="4304628"/>
            <a:ext cx="3516640" cy="2031325"/>
          </a:xfrm>
          <a:prstGeom prst="rect">
            <a:avLst/>
          </a:prstGeom>
          <a:noFill/>
        </p:spPr>
        <p:txBody>
          <a:bodyPr wrap="square" rtlCol="0">
            <a:spAutoFit/>
          </a:bodyPr>
          <a:lstStyle/>
          <a:p>
            <a:r>
              <a:rPr lang="fi-FI" b="1" dirty="0">
                <a:latin typeface="Calibri" panose="020F0502020204030204" pitchFamily="34" charset="0"/>
                <a:cs typeface="Calibri" panose="020F0502020204030204" pitchFamily="34" charset="0"/>
              </a:rPr>
              <a:t>Vastuullinen päätöksenteko</a:t>
            </a:r>
            <a:r>
              <a:rPr lang="fi-FI"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Ongelmien tunnistaminen</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Tilanteiden analysointi</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Ongelman ratkaisu</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Arviointi</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Reflektio</a:t>
            </a:r>
          </a:p>
          <a:p>
            <a:pPr marL="285750" indent="-285750">
              <a:buFont typeface="Arial" panose="020B0604020202020204" pitchFamily="34" charset="0"/>
              <a:buChar char="•"/>
            </a:pPr>
            <a:r>
              <a:rPr lang="fi-FI" dirty="0">
                <a:latin typeface="Calibri" panose="020F0502020204030204" pitchFamily="34" charset="0"/>
                <a:cs typeface="Calibri" panose="020F0502020204030204" pitchFamily="34" charset="0"/>
              </a:rPr>
              <a:t>Eettinen vastuullisuus</a:t>
            </a:r>
          </a:p>
        </p:txBody>
      </p:sp>
    </p:spTree>
    <p:extLst>
      <p:ext uri="{BB962C8B-B14F-4D97-AF65-F5344CB8AC3E}">
        <p14:creationId xmlns:p14="http://schemas.microsoft.com/office/powerpoint/2010/main" val="270809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21" name="Title 20"/>
          <p:cNvSpPr>
            <a:spLocks noGrp="1"/>
          </p:cNvSpPr>
          <p:nvPr>
            <p:ph type="title"/>
          </p:nvPr>
        </p:nvSpPr>
        <p:spPr>
          <a:xfrm>
            <a:off x="225706" y="208433"/>
            <a:ext cx="7356324" cy="1019912"/>
          </a:xfrm>
        </p:spPr>
        <p:txBody>
          <a:bodyPr>
            <a:normAutofit fontScale="90000"/>
          </a:bodyPr>
          <a:lstStyle/>
          <a:p>
            <a:r>
              <a:rPr lang="fi-FI" dirty="0" err="1">
                <a:latin typeface="Calibri" panose="020F0502020204030204" pitchFamily="34" charset="0"/>
                <a:cs typeface="Calibri" panose="020F0502020204030204" pitchFamily="34" charset="0"/>
              </a:rPr>
              <a:t>The</a:t>
            </a:r>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circumplex</a:t>
            </a:r>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model</a:t>
            </a:r>
            <a:r>
              <a:rPr lang="fi-FI" dirty="0">
                <a:latin typeface="Calibri" panose="020F0502020204030204" pitchFamily="34" charset="0"/>
                <a:cs typeface="Calibri" panose="020F0502020204030204" pitchFamily="34" charset="0"/>
              </a:rPr>
              <a:t> of </a:t>
            </a:r>
            <a:r>
              <a:rPr lang="fi-FI" dirty="0" err="1">
                <a:latin typeface="Calibri" panose="020F0502020204030204" pitchFamily="34" charset="0"/>
                <a:cs typeface="Calibri" panose="020F0502020204030204" pitchFamily="34" charset="0"/>
              </a:rPr>
              <a:t>affect</a:t>
            </a:r>
            <a:r>
              <a:rPr lang="fi-FI" dirty="0">
                <a:latin typeface="Calibri" panose="020F0502020204030204" pitchFamily="34" charset="0"/>
                <a:cs typeface="Calibri" panose="020F0502020204030204" pitchFamily="34" charset="0"/>
              </a:rPr>
              <a:t> / </a:t>
            </a:r>
            <a:r>
              <a:rPr lang="fi-FI" dirty="0" err="1">
                <a:latin typeface="Calibri" panose="020F0502020204030204" pitchFamily="34" charset="0"/>
                <a:cs typeface="Calibri" panose="020F0502020204030204" pitchFamily="34" charset="0"/>
              </a:rPr>
              <a:t>Posner</a:t>
            </a:r>
            <a:r>
              <a:rPr lang="fi-FI" dirty="0">
                <a:latin typeface="Calibri" panose="020F0502020204030204" pitchFamily="34" charset="0"/>
                <a:cs typeface="Calibri" panose="020F0502020204030204" pitchFamily="34" charset="0"/>
              </a:rPr>
              <a:t>, Russell &amp; </a:t>
            </a:r>
            <a:r>
              <a:rPr lang="fi-FI" dirty="0" err="1">
                <a:latin typeface="Calibri" panose="020F0502020204030204" pitchFamily="34" charset="0"/>
                <a:cs typeface="Calibri" panose="020F0502020204030204" pitchFamily="34" charset="0"/>
              </a:rPr>
              <a:t>Peterson</a:t>
            </a:r>
            <a:r>
              <a:rPr lang="fi-FI" dirty="0">
                <a:latin typeface="Calibri" panose="020F0502020204030204" pitchFamily="34" charset="0"/>
                <a:cs typeface="Calibri" panose="020F0502020204030204" pitchFamily="34" charset="0"/>
              </a:rPr>
              <a:t> 2005</a:t>
            </a:r>
          </a:p>
        </p:txBody>
      </p:sp>
      <p:sp>
        <p:nvSpPr>
          <p:cNvPr id="3" name="Slide Number Placeholder 2"/>
          <p:cNvSpPr>
            <a:spLocks noGrp="1"/>
          </p:cNvSpPr>
          <p:nvPr>
            <p:ph type="sldNum" sz="quarter" idx="4"/>
          </p:nvPr>
        </p:nvSpPr>
        <p:spPr/>
        <p:txBody>
          <a:bodyPr/>
          <a:lstStyle/>
          <a:p>
            <a:fld id="{0FE3988A-0109-0B40-965D-9E0ED41EFEE4}" type="slidenum">
              <a:rPr lang="fi-FI" smtClean="0"/>
              <a:pPr/>
              <a:t>5</a:t>
            </a:fld>
            <a:endParaRPr lang="fi-FI" dirty="0"/>
          </a:p>
        </p:txBody>
      </p:sp>
      <p:sp>
        <p:nvSpPr>
          <p:cNvPr id="6" name="Date Placeholder 5"/>
          <p:cNvSpPr>
            <a:spLocks noGrp="1"/>
          </p:cNvSpPr>
          <p:nvPr>
            <p:ph type="dt" sz="half" idx="10"/>
          </p:nvPr>
        </p:nvSpPr>
        <p:spPr/>
        <p:txBody>
          <a:bodyPr/>
          <a:lstStyle/>
          <a:p>
            <a:fld id="{21A8D66E-D4C1-438C-8B85-C19A0838289F}" type="datetime1">
              <a:rPr lang="fi-FI" smtClean="0"/>
              <a:pPr/>
              <a:t>1.10.2025</a:t>
            </a:fld>
            <a:endParaRPr lang="fi-FI" dirty="0"/>
          </a:p>
        </p:txBody>
      </p:sp>
      <p:pic>
        <p:nvPicPr>
          <p:cNvPr id="4" name="Picture 3"/>
          <p:cNvPicPr>
            <a:picLocks noChangeAspect="1"/>
          </p:cNvPicPr>
          <p:nvPr/>
        </p:nvPicPr>
        <p:blipFill>
          <a:blip r:embed="rId2"/>
          <a:stretch>
            <a:fillRect/>
          </a:stretch>
        </p:blipFill>
        <p:spPr>
          <a:xfrm>
            <a:off x="225706" y="1700808"/>
            <a:ext cx="5599288" cy="4104456"/>
          </a:xfrm>
          <a:prstGeom prst="rect">
            <a:avLst/>
          </a:prstGeom>
        </p:spPr>
      </p:pic>
      <p:sp>
        <p:nvSpPr>
          <p:cNvPr id="5" name="TextBox 4"/>
          <p:cNvSpPr txBox="1"/>
          <p:nvPr/>
        </p:nvSpPr>
        <p:spPr>
          <a:xfrm>
            <a:off x="6081968" y="2539976"/>
            <a:ext cx="2710015" cy="2092881"/>
          </a:xfrm>
          <a:prstGeom prst="rect">
            <a:avLst/>
          </a:prstGeom>
          <a:solidFill>
            <a:srgbClr val="FFFF00"/>
          </a:solidFill>
        </p:spPr>
        <p:txBody>
          <a:bodyPr wrap="square" rtlCol="0">
            <a:spAutoFit/>
          </a:bodyPr>
          <a:lstStyle/>
          <a:p>
            <a:pPr>
              <a:spcAft>
                <a:spcPts val="600"/>
              </a:spcAft>
            </a:pPr>
            <a:r>
              <a:rPr lang="fi-FI" sz="2400" b="1" dirty="0">
                <a:latin typeface="Calibri" panose="020F0502020204030204" pitchFamily="34" charset="0"/>
                <a:cs typeface="Calibri" panose="020F0502020204030204" pitchFamily="34" charset="0"/>
              </a:rPr>
              <a:t>Pohdittavaksi</a:t>
            </a:r>
          </a:p>
          <a:p>
            <a:pPr>
              <a:spcAft>
                <a:spcPts val="600"/>
              </a:spcAft>
            </a:pPr>
            <a:r>
              <a:rPr lang="fi-FI" sz="2400" dirty="0">
                <a:latin typeface="Calibri" panose="020F0502020204030204" pitchFamily="34" charset="0"/>
                <a:cs typeface="Calibri" panose="020F0502020204030204" pitchFamily="34" charset="0"/>
              </a:rPr>
              <a:t>Mikä on oppimisen kannalta suotuisin tunnetila?  </a:t>
            </a:r>
          </a:p>
          <a:p>
            <a:r>
              <a:rPr lang="fi-FI" sz="2400" dirty="0">
                <a:latin typeface="Calibri" panose="020F0502020204030204" pitchFamily="34" charset="0"/>
                <a:cs typeface="Calibri" panose="020F0502020204030204" pitchFamily="34" charset="0"/>
              </a:rPr>
              <a:t>Entä epäsuotuisin?</a:t>
            </a:r>
          </a:p>
        </p:txBody>
      </p:sp>
      <p:sp>
        <p:nvSpPr>
          <p:cNvPr id="7" name="Rectangle 6"/>
          <p:cNvSpPr/>
          <p:nvPr/>
        </p:nvSpPr>
        <p:spPr>
          <a:xfrm>
            <a:off x="323528" y="6093061"/>
            <a:ext cx="8352928" cy="369332"/>
          </a:xfrm>
          <a:prstGeom prst="rect">
            <a:avLst/>
          </a:prstGeom>
        </p:spPr>
        <p:txBody>
          <a:bodyPr wrap="square">
            <a:spAutoFit/>
          </a:bodyPr>
          <a:lstStyle/>
          <a:p>
            <a:r>
              <a:rPr lang="fi-FI" dirty="0">
                <a:latin typeface="Calibri" panose="020F0502020204030204" pitchFamily="34" charset="0"/>
                <a:cs typeface="Calibri" panose="020F0502020204030204" pitchFamily="34" charset="0"/>
              </a:rPr>
              <a:t>”Tunteet, tunteiden säätely” KTKP050 luento Erja Rautamies &amp; Merja </a:t>
            </a:r>
            <a:r>
              <a:rPr lang="fi-FI">
                <a:latin typeface="Calibri" panose="020F0502020204030204" pitchFamily="34" charset="0"/>
                <a:cs typeface="Calibri" panose="020F0502020204030204" pitchFamily="34" charset="0"/>
              </a:rPr>
              <a:t>Koivula 2024</a:t>
            </a:r>
            <a:endParaRPr lang="fi-FI"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AAA9EC7-9892-9615-C2C8-1D9AFCF256E7}"/>
              </a:ext>
            </a:extLst>
          </p:cNvPr>
          <p:cNvSpPr txBox="1"/>
          <p:nvPr/>
        </p:nvSpPr>
        <p:spPr>
          <a:xfrm>
            <a:off x="611560" y="3645024"/>
            <a:ext cx="1218603"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200" dirty="0" err="1"/>
              <a:t>Epämiellyttävä</a:t>
            </a:r>
            <a:endParaRPr lang="en-US" sz="1200" dirty="0"/>
          </a:p>
        </p:txBody>
      </p:sp>
      <p:sp>
        <p:nvSpPr>
          <p:cNvPr id="11" name="TextBox 10">
            <a:extLst>
              <a:ext uri="{FF2B5EF4-FFF2-40B4-BE49-F238E27FC236}">
                <a16:creationId xmlns:a16="http://schemas.microsoft.com/office/drawing/2014/main" id="{C24AC796-4E9F-DB73-E7C0-2CCFEA58E979}"/>
              </a:ext>
            </a:extLst>
          </p:cNvPr>
          <p:cNvSpPr txBox="1"/>
          <p:nvPr/>
        </p:nvSpPr>
        <p:spPr>
          <a:xfrm>
            <a:off x="4355976" y="3645023"/>
            <a:ext cx="963725"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200" dirty="0" err="1"/>
              <a:t>Miellyttävä</a:t>
            </a:r>
            <a:endParaRPr lang="en-US" sz="1200" dirty="0"/>
          </a:p>
        </p:txBody>
      </p:sp>
      <p:sp>
        <p:nvSpPr>
          <p:cNvPr id="12" name="TextBox 11">
            <a:extLst>
              <a:ext uri="{FF2B5EF4-FFF2-40B4-BE49-F238E27FC236}">
                <a16:creationId xmlns:a16="http://schemas.microsoft.com/office/drawing/2014/main" id="{AD39F342-FC66-5947-DB74-317FE26EEAB7}"/>
              </a:ext>
            </a:extLst>
          </p:cNvPr>
          <p:cNvSpPr txBox="1"/>
          <p:nvPr/>
        </p:nvSpPr>
        <p:spPr>
          <a:xfrm>
            <a:off x="2543487" y="1916832"/>
            <a:ext cx="853439"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200" dirty="0" err="1"/>
              <a:t>Voimakas</a:t>
            </a:r>
            <a:endParaRPr lang="en-US" sz="1200" dirty="0"/>
          </a:p>
        </p:txBody>
      </p:sp>
      <p:sp>
        <p:nvSpPr>
          <p:cNvPr id="13" name="TextBox 12">
            <a:extLst>
              <a:ext uri="{FF2B5EF4-FFF2-40B4-BE49-F238E27FC236}">
                <a16:creationId xmlns:a16="http://schemas.microsoft.com/office/drawing/2014/main" id="{3BA7DBD9-31DC-0448-63F2-8C4A17FDEDC4}"/>
              </a:ext>
            </a:extLst>
          </p:cNvPr>
          <p:cNvSpPr txBox="1"/>
          <p:nvPr/>
        </p:nvSpPr>
        <p:spPr>
          <a:xfrm>
            <a:off x="2627784" y="5373216"/>
            <a:ext cx="832728"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200" dirty="0"/>
              <a:t>   </a:t>
            </a:r>
            <a:r>
              <a:rPr lang="en-US" sz="1200" dirty="0" err="1"/>
              <a:t>Vaisu</a:t>
            </a:r>
            <a:r>
              <a:rPr lang="en-US" sz="1200" dirty="0"/>
              <a:t>    </a:t>
            </a:r>
          </a:p>
        </p:txBody>
      </p:sp>
      <p:sp>
        <p:nvSpPr>
          <p:cNvPr id="14" name="TextBox 13">
            <a:extLst>
              <a:ext uri="{FF2B5EF4-FFF2-40B4-BE49-F238E27FC236}">
                <a16:creationId xmlns:a16="http://schemas.microsoft.com/office/drawing/2014/main" id="{8818CB72-7AF1-BAA3-567D-1BA2F59201E3}"/>
              </a:ext>
            </a:extLst>
          </p:cNvPr>
          <p:cNvSpPr txBox="1"/>
          <p:nvPr/>
        </p:nvSpPr>
        <p:spPr>
          <a:xfrm>
            <a:off x="2216017" y="3546575"/>
            <a:ext cx="689612" cy="261610"/>
          </a:xfrm>
          <a:prstGeom prst="rect">
            <a:avLst/>
          </a:prstGeom>
          <a:noFill/>
        </p:spPr>
        <p:txBody>
          <a:bodyPr wrap="none" rtlCol="0">
            <a:spAutoFit/>
          </a:bodyPr>
          <a:lstStyle/>
          <a:p>
            <a:r>
              <a:rPr lang="en-US" sz="1100" dirty="0" err="1">
                <a:latin typeface="Aptos Display" panose="020B0004020202020204" pitchFamily="34" charset="0"/>
              </a:rPr>
              <a:t>tunnetila</a:t>
            </a:r>
            <a:endParaRPr lang="en-US" sz="1100" dirty="0">
              <a:latin typeface="Aptos Display" panose="020B0004020202020204" pitchFamily="34" charset="0"/>
            </a:endParaRPr>
          </a:p>
        </p:txBody>
      </p:sp>
      <p:sp>
        <p:nvSpPr>
          <p:cNvPr id="15" name="TextBox 14">
            <a:extLst>
              <a:ext uri="{FF2B5EF4-FFF2-40B4-BE49-F238E27FC236}">
                <a16:creationId xmlns:a16="http://schemas.microsoft.com/office/drawing/2014/main" id="{E62FE889-0B3B-8CA4-A711-33569ABB8FE0}"/>
              </a:ext>
            </a:extLst>
          </p:cNvPr>
          <p:cNvSpPr txBox="1"/>
          <p:nvPr/>
        </p:nvSpPr>
        <p:spPr>
          <a:xfrm rot="16200000">
            <a:off x="2440541" y="2805912"/>
            <a:ext cx="984565" cy="261610"/>
          </a:xfrm>
          <a:prstGeom prst="rect">
            <a:avLst/>
          </a:prstGeom>
          <a:noFill/>
        </p:spPr>
        <p:txBody>
          <a:bodyPr wrap="none" rtlCol="0">
            <a:spAutoFit/>
          </a:bodyPr>
          <a:lstStyle/>
          <a:p>
            <a:r>
              <a:rPr lang="en-US" sz="1100" dirty="0" err="1">
                <a:latin typeface="Aptos Display" panose="020B0004020202020204" pitchFamily="34" charset="0"/>
              </a:rPr>
              <a:t>aktivaatiotaso</a:t>
            </a:r>
            <a:endParaRPr lang="en-US" sz="1100" dirty="0">
              <a:latin typeface="Aptos Display" panose="020B0004020202020204" pitchFamily="34" charset="0"/>
            </a:endParaRPr>
          </a:p>
        </p:txBody>
      </p:sp>
    </p:spTree>
    <p:extLst>
      <p:ext uri="{BB962C8B-B14F-4D97-AF65-F5344CB8AC3E}">
        <p14:creationId xmlns:p14="http://schemas.microsoft.com/office/powerpoint/2010/main" val="342339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i-FI" dirty="0">
                <a:latin typeface="Calibri" panose="020F0502020204030204" pitchFamily="34" charset="0"/>
                <a:cs typeface="Calibri" panose="020F0502020204030204" pitchFamily="34" charset="0"/>
              </a:rPr>
              <a:t>Keskustelua ennakkotehtävästä 2: Merkityksellinen oppiminen</a:t>
            </a:r>
          </a:p>
        </p:txBody>
      </p:sp>
      <p:sp>
        <p:nvSpPr>
          <p:cNvPr id="9" name="Content Placeholder 8"/>
          <p:cNvSpPr>
            <a:spLocks noGrp="1"/>
          </p:cNvSpPr>
          <p:nvPr>
            <p:ph idx="1"/>
          </p:nvPr>
        </p:nvSpPr>
        <p:spPr/>
        <p:txBody>
          <a:bodyPr/>
          <a:lstStyle/>
          <a:p>
            <a:pPr marL="0" indent="0">
              <a:buNone/>
            </a:pPr>
            <a:r>
              <a:rPr lang="en-US" sz="2800" dirty="0">
                <a:latin typeface="Calibri" panose="020F0502020204030204" pitchFamily="34" charset="0"/>
                <a:cs typeface="Calibri" panose="020F0502020204030204" pitchFamily="34" charset="0"/>
              </a:rPr>
              <a:t>Emotional Engagement in Learning | Mark Thompson</a:t>
            </a:r>
            <a:endParaRPr lang="fi-FI" sz="2800" dirty="0">
              <a:latin typeface="Calibri" panose="020F0502020204030204" pitchFamily="34" charset="0"/>
              <a:cs typeface="Calibri" panose="020F0502020204030204" pitchFamily="34" charset="0"/>
              <a:hlinkClick r:id="rId3"/>
            </a:endParaRPr>
          </a:p>
          <a:p>
            <a:pPr marL="0" indent="0">
              <a:buNone/>
            </a:pPr>
            <a:r>
              <a:rPr lang="fi-FI" sz="2800" dirty="0">
                <a:latin typeface="Calibri" panose="020F0502020204030204" pitchFamily="34" charset="0"/>
                <a:cs typeface="Calibri" panose="020F0502020204030204" pitchFamily="34" charset="0"/>
                <a:hlinkClick r:id="rId3"/>
              </a:rPr>
              <a:t>https://www.youtube.com/watch?v=QfXNn51OoxM</a:t>
            </a:r>
            <a:endParaRPr lang="fi-FI" sz="2800" dirty="0">
              <a:latin typeface="Calibri" panose="020F0502020204030204" pitchFamily="34" charset="0"/>
              <a:cs typeface="Calibri" panose="020F0502020204030204" pitchFamily="34" charset="0"/>
            </a:endParaRPr>
          </a:p>
          <a:p>
            <a:pPr marL="0" indent="0">
              <a:buNone/>
            </a:pPr>
            <a:endParaRPr lang="fi-FI" sz="2800" dirty="0">
              <a:latin typeface="Calibri" panose="020F0502020204030204" pitchFamily="34" charset="0"/>
              <a:cs typeface="Calibri" panose="020F0502020204030204" pitchFamily="34" charset="0"/>
            </a:endParaRPr>
          </a:p>
          <a:p>
            <a:r>
              <a:rPr lang="fi-FI" sz="2800" dirty="0">
                <a:latin typeface="Calibri" panose="020F0502020204030204" pitchFamily="34" charset="0"/>
                <a:cs typeface="Calibri" panose="020F0502020204030204" pitchFamily="34" charset="0"/>
              </a:rPr>
              <a:t>Millaisia merkityksellisiä oppimiskokemuksia olet itse kokenut koulussa tai sen ulkopuolella?</a:t>
            </a:r>
          </a:p>
          <a:p>
            <a:pPr lvl="1"/>
            <a:r>
              <a:rPr lang="fi-FI" sz="2400" dirty="0">
                <a:latin typeface="Calibri" panose="020F0502020204030204" pitchFamily="34" charset="0"/>
                <a:cs typeface="Calibri" panose="020F0502020204030204" pitchFamily="34" charset="0"/>
              </a:rPr>
              <a:t>Mitä mainittuja elementtejä niistä löytyi?</a:t>
            </a:r>
          </a:p>
          <a:p>
            <a:r>
              <a:rPr lang="fi-FI" sz="2800" dirty="0">
                <a:latin typeface="Calibri" panose="020F0502020204030204" pitchFamily="34" charset="0"/>
                <a:cs typeface="Calibri" panose="020F0502020204030204" pitchFamily="34" charset="0"/>
              </a:rPr>
              <a:t>Mitä haasteita koet opettajana merkityksellisten oppimiskokemusten luomisessa?</a:t>
            </a:r>
          </a:p>
          <a:p>
            <a:pPr marL="0" indent="0">
              <a:buNone/>
            </a:pPr>
            <a:endParaRPr lang="fi-FI" dirty="0">
              <a:latin typeface="Calibri" panose="020F0502020204030204" pitchFamily="34" charset="0"/>
              <a:cs typeface="Calibri" panose="020F0502020204030204" pitchFamily="34" charset="0"/>
            </a:endParaRPr>
          </a:p>
        </p:txBody>
      </p:sp>
      <p:sp>
        <p:nvSpPr>
          <p:cNvPr id="5" name="Date Placeholder 4"/>
          <p:cNvSpPr>
            <a:spLocks noGrp="1"/>
          </p:cNvSpPr>
          <p:nvPr>
            <p:ph type="dt" sz="half" idx="10"/>
          </p:nvPr>
        </p:nvSpPr>
        <p:spPr/>
        <p:txBody>
          <a:bodyPr/>
          <a:lstStyle/>
          <a:p>
            <a:fld id="{21A8D66E-D4C1-438C-8B85-C19A0838289F}" type="datetime1">
              <a:rPr lang="fi-FI" smtClean="0"/>
              <a:pPr/>
              <a:t>1.10.2025</a:t>
            </a:fld>
            <a:endParaRPr lang="fi-FI" dirty="0"/>
          </a:p>
        </p:txBody>
      </p:sp>
      <p:sp>
        <p:nvSpPr>
          <p:cNvPr id="3" name="Footer Placeholder 2"/>
          <p:cNvSpPr>
            <a:spLocks noGrp="1"/>
          </p:cNvSpPr>
          <p:nvPr>
            <p:ph type="ftr" sz="quarter" idx="4294967295"/>
          </p:nvPr>
        </p:nvSpPr>
        <p:spPr>
          <a:xfrm>
            <a:off x="6996113" y="6592888"/>
            <a:ext cx="2147887" cy="180975"/>
          </a:xfrm>
        </p:spPr>
        <p:txBody>
          <a:bodyPr/>
          <a:lstStyle/>
          <a:p>
            <a:r>
              <a:rPr lang="fi-FI" b="1">
                <a:solidFill>
                  <a:srgbClr val="FF0000"/>
                </a:solidFill>
              </a:rPr>
              <a:t>JYU. </a:t>
            </a:r>
            <a:r>
              <a:rPr lang="fi-FI" b="1"/>
              <a:t>Since 1863.</a:t>
            </a:r>
            <a:endParaRPr lang="fi-FI" b="1" dirty="0"/>
          </a:p>
        </p:txBody>
      </p:sp>
      <p:sp>
        <p:nvSpPr>
          <p:cNvPr id="4" name="Slide Number Placeholder 3"/>
          <p:cNvSpPr>
            <a:spLocks noGrp="1"/>
          </p:cNvSpPr>
          <p:nvPr>
            <p:ph type="sldNum" sz="quarter" idx="4294967295"/>
          </p:nvPr>
        </p:nvSpPr>
        <p:spPr>
          <a:xfrm>
            <a:off x="8689975" y="6592888"/>
            <a:ext cx="454025" cy="180975"/>
          </a:xfrm>
        </p:spPr>
        <p:txBody>
          <a:bodyPr/>
          <a:lstStyle/>
          <a:p>
            <a:fld id="{0FE3988A-0109-0B40-965D-9E0ED41EFEE4}" type="slidenum">
              <a:rPr lang="fi-FI" smtClean="0"/>
              <a:pPr/>
              <a:t>6</a:t>
            </a:fld>
            <a:endParaRPr lang="fi-FI" dirty="0"/>
          </a:p>
        </p:txBody>
      </p:sp>
    </p:spTree>
    <p:extLst>
      <p:ext uri="{BB962C8B-B14F-4D97-AF65-F5344CB8AC3E}">
        <p14:creationId xmlns:p14="http://schemas.microsoft.com/office/powerpoint/2010/main" val="59540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6" name="Title 5"/>
          <p:cNvSpPr>
            <a:spLocks noGrp="1"/>
          </p:cNvSpPr>
          <p:nvPr>
            <p:ph type="title"/>
          </p:nvPr>
        </p:nvSpPr>
        <p:spPr>
          <a:xfrm>
            <a:off x="434082" y="332656"/>
            <a:ext cx="7368419" cy="1019912"/>
          </a:xfrm>
        </p:spPr>
        <p:txBody>
          <a:bodyPr>
            <a:normAutofit fontScale="90000"/>
          </a:bodyPr>
          <a:lstStyle/>
          <a:p>
            <a:r>
              <a:rPr lang="fi-FI" dirty="0"/>
              <a:t>Oppimiseen liittyvät tunteet vaihtelevat tilanteen mukaan</a:t>
            </a:r>
          </a:p>
        </p:txBody>
      </p:sp>
      <p:sp>
        <p:nvSpPr>
          <p:cNvPr id="7" name="Content Placeholder 6"/>
          <p:cNvSpPr>
            <a:spLocks noGrp="1"/>
          </p:cNvSpPr>
          <p:nvPr>
            <p:ph idx="1"/>
          </p:nvPr>
        </p:nvSpPr>
        <p:spPr>
          <a:xfrm>
            <a:off x="434082" y="1613265"/>
            <a:ext cx="8229600" cy="4557156"/>
          </a:xfrm>
        </p:spPr>
        <p:txBody>
          <a:bodyPr>
            <a:normAutofit fontScale="62500" lnSpcReduction="20000"/>
          </a:bodyPr>
          <a:lstStyle/>
          <a:p>
            <a:r>
              <a:rPr lang="en-US" dirty="0" err="1">
                <a:latin typeface="Calibri" panose="020F0502020204030204" pitchFamily="34" charset="0"/>
                <a:cs typeface="Calibri" panose="020F0502020204030204" pitchFamily="34" charset="0"/>
              </a:rPr>
              <a:t>Luokka</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koti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muu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ympäristö</a:t>
            </a:r>
            <a:endParaRPr lang="en-US" dirty="0">
              <a:latin typeface="Calibri" panose="020F0502020204030204" pitchFamily="34" charset="0"/>
              <a:cs typeface="Calibri" panose="020F0502020204030204" pitchFamily="34" charset="0"/>
            </a:endParaRPr>
          </a:p>
          <a:p>
            <a:r>
              <a:rPr lang="en-US" dirty="0" err="1">
                <a:latin typeface="Calibri" panose="020F0502020204030204" pitchFamily="34" charset="0"/>
                <a:cs typeface="Calibri" panose="020F0502020204030204" pitchFamily="34" charset="0"/>
              </a:rPr>
              <a:t>Ryhmä</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suhde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opettajaan</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itsenäinen</a:t>
            </a:r>
            <a:endParaRPr lang="en-US" dirty="0">
              <a:latin typeface="Calibri" panose="020F0502020204030204" pitchFamily="34" charset="0"/>
              <a:cs typeface="Calibri" panose="020F0502020204030204" pitchFamily="34" charset="0"/>
            </a:endParaRPr>
          </a:p>
          <a:p>
            <a:r>
              <a:rPr lang="en-US" dirty="0" err="1">
                <a:latin typeface="Calibri" panose="020F0502020204030204" pitchFamily="34" charset="0"/>
                <a:cs typeface="Calibri" panose="020F0502020204030204" pitchFamily="34" charset="0"/>
              </a:rPr>
              <a:t>Oppitunti</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kokeet</a:t>
            </a:r>
            <a:endParaRPr lang="en-US" dirty="0">
              <a:latin typeface="Calibri" panose="020F0502020204030204" pitchFamily="34" charset="0"/>
              <a:cs typeface="Calibri" panose="020F0502020204030204" pitchFamily="34" charset="0"/>
            </a:endParaRPr>
          </a:p>
          <a:p>
            <a:r>
              <a:rPr lang="en-US" dirty="0" err="1">
                <a:latin typeface="Calibri" panose="020F0502020204030204" pitchFamily="34" charset="0"/>
                <a:cs typeface="Calibri" panose="020F0502020204030204" pitchFamily="34" charset="0"/>
              </a:rPr>
              <a:t>Oppiaine</a:t>
            </a:r>
            <a:endParaRPr lang="en-US" dirty="0">
              <a:latin typeface="Calibri" panose="020F0502020204030204" pitchFamily="34" charset="0"/>
              <a:cs typeface="Calibri" panose="020F0502020204030204" pitchFamily="34" charset="0"/>
            </a:endParaRPr>
          </a:p>
          <a:p>
            <a:r>
              <a:rPr lang="en-US" dirty="0" err="1">
                <a:latin typeface="Calibri" panose="020F0502020204030204" pitchFamily="34" charset="0"/>
                <a:cs typeface="Calibri" panose="020F0502020204030204" pitchFamily="34" charset="0"/>
              </a:rPr>
              <a:t>Vireystila</a:t>
            </a:r>
            <a:endParaRPr lang="en-US" dirty="0">
              <a:latin typeface="Calibri" panose="020F0502020204030204" pitchFamily="34" charset="0"/>
              <a:cs typeface="Calibri" panose="020F0502020204030204" pitchFamily="34" charset="0"/>
            </a:endParaRPr>
          </a:p>
          <a:p>
            <a:r>
              <a:rPr lang="en-US" dirty="0" err="1">
                <a:latin typeface="Calibri" panose="020F0502020204030204" pitchFamily="34" charset="0"/>
                <a:cs typeface="Calibri" panose="020F0502020204030204" pitchFamily="34" charset="0"/>
              </a:rPr>
              <a:t>Edeltävä</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tunnetila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oma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henkilökohtainen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tunnetila</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err="1">
                <a:latin typeface="Calibri" panose="020F0502020204030204" pitchFamily="34" charset="0"/>
                <a:cs typeface="Calibri" panose="020F0502020204030204" pitchFamily="34" charset="0"/>
              </a:rPr>
              <a:t>Tunteet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sisältävät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monia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puolia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esim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kokeeseen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liittyvä</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ahdistus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sisältää</a:t>
            </a:r>
            <a:r>
              <a:rPr lang="en-US" dirty="0">
                <a:latin typeface="Calibri" panose="020F0502020204030204" pitchFamily="34" charset="0"/>
                <a:cs typeface="Calibri" panose="020F0502020204030204" pitchFamily="34" charset="0"/>
              </a:rPr>
              <a:t>:</a:t>
            </a:r>
          </a:p>
          <a:p>
            <a:pPr lvl="1"/>
            <a:r>
              <a:rPr lang="en-US" dirty="0" err="1">
                <a:latin typeface="Calibri" panose="020F0502020204030204" pitchFamily="34" charset="0"/>
                <a:cs typeface="Calibri" panose="020F0502020204030204" pitchFamily="34" charset="0"/>
              </a:rPr>
              <a:t>Levoton</a:t>
            </a:r>
            <a:r>
              <a:rPr lang="en-US" dirty="0">
                <a:latin typeface="Calibri" panose="020F0502020204030204" pitchFamily="34" charset="0"/>
                <a:cs typeface="Calibri" panose="020F0502020204030204" pitchFamily="34" charset="0"/>
              </a:rPr>
              <a:t> ja </a:t>
            </a:r>
            <a:r>
              <a:rPr lang="en-US" dirty="0" err="1">
                <a:latin typeface="Calibri" panose="020F0502020204030204" pitchFamily="34" charset="0"/>
                <a:cs typeface="Calibri" panose="020F0502020204030204" pitchFamily="34" charset="0"/>
              </a:rPr>
              <a:t>jännittynyt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olo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tunteiden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kokemisen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taso</a:t>
            </a:r>
            <a:r>
              <a:rPr lang="en-US" dirty="0">
                <a:latin typeface="Calibri" panose="020F0502020204030204" pitchFamily="34" charset="0"/>
                <a:cs typeface="Calibri" panose="020F0502020204030204" pitchFamily="34" charset="0"/>
              </a:rPr>
              <a:t>)</a:t>
            </a:r>
          </a:p>
          <a:p>
            <a:pPr lvl="1"/>
            <a:r>
              <a:rPr lang="en-US" dirty="0" err="1">
                <a:latin typeface="Calibri" panose="020F0502020204030204" pitchFamily="34" charset="0"/>
                <a:cs typeface="Calibri" panose="020F0502020204030204" pitchFamily="34" charset="0"/>
              </a:rPr>
              <a:t>Murehtiminen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huolestuneisuus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kognitiivinen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taso</a:t>
            </a:r>
            <a:r>
              <a:rPr lang="en-US" dirty="0">
                <a:latin typeface="Calibri" panose="020F0502020204030204" pitchFamily="34" charset="0"/>
                <a:cs typeface="Calibri" panose="020F0502020204030204" pitchFamily="34" charset="0"/>
              </a:rPr>
              <a:t>)</a:t>
            </a:r>
          </a:p>
          <a:p>
            <a:pPr lvl="1"/>
            <a:r>
              <a:rPr lang="en-US" dirty="0" err="1">
                <a:latin typeface="Calibri" panose="020F0502020204030204" pitchFamily="34" charset="0"/>
                <a:cs typeface="Calibri" panose="020F0502020204030204" pitchFamily="34" charset="0"/>
              </a:rPr>
              <a:t>Ahdistunut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ilme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ilmaisun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taso</a:t>
            </a:r>
            <a:r>
              <a:rPr lang="en-US" dirty="0">
                <a:latin typeface="Calibri" panose="020F0502020204030204" pitchFamily="34" charset="0"/>
                <a:cs typeface="Calibri" panose="020F0502020204030204" pitchFamily="34" charset="0"/>
              </a:rPr>
              <a:t>)</a:t>
            </a:r>
          </a:p>
          <a:p>
            <a:pPr lvl="1"/>
            <a:r>
              <a:rPr lang="en-US" dirty="0" err="1">
                <a:latin typeface="Calibri" panose="020F0502020204030204" pitchFamily="34" charset="0"/>
                <a:cs typeface="Calibri" panose="020F0502020204030204" pitchFamily="34" charset="0"/>
              </a:rPr>
              <a:t>Halu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paeta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tilannetta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motivaation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taso</a:t>
            </a:r>
            <a:r>
              <a:rPr lang="en-US" dirty="0">
                <a:latin typeface="Calibri" panose="020F0502020204030204" pitchFamily="34" charset="0"/>
                <a:cs typeface="Calibri" panose="020F0502020204030204" pitchFamily="34" charset="0"/>
              </a:rPr>
              <a:t>)</a:t>
            </a:r>
          </a:p>
          <a:p>
            <a:pPr lvl="1"/>
            <a:r>
              <a:rPr lang="en-US" dirty="0" err="1">
                <a:latin typeface="Calibri" panose="020F0502020204030204" pitchFamily="34" charset="0"/>
                <a:cs typeface="Calibri" panose="020F0502020204030204" pitchFamily="34" charset="0"/>
              </a:rPr>
              <a:t>Fyysiset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reaktiot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fysiologinen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taso</a:t>
            </a:r>
            <a:r>
              <a:rPr lang="en-US" dirty="0">
                <a:latin typeface="Calibri" panose="020F0502020204030204" pitchFamily="34" charset="0"/>
                <a:cs typeface="Calibri" panose="020F0502020204030204" pitchFamily="34" charset="0"/>
              </a:rPr>
              <a:t>)</a:t>
            </a:r>
          </a:p>
        </p:txBody>
      </p:sp>
      <p:sp>
        <p:nvSpPr>
          <p:cNvPr id="5" name="Date Placeholder 4"/>
          <p:cNvSpPr>
            <a:spLocks noGrp="1"/>
          </p:cNvSpPr>
          <p:nvPr>
            <p:ph type="dt" sz="half" idx="10"/>
          </p:nvPr>
        </p:nvSpPr>
        <p:spPr/>
        <p:txBody>
          <a:bodyPr/>
          <a:lstStyle/>
          <a:p>
            <a:fld id="{21A8D66E-D4C1-438C-8B85-C19A0838289F}" type="datetime1">
              <a:rPr lang="fi-FI" smtClean="0"/>
              <a:pPr/>
              <a:t>1.10.2025</a:t>
            </a:fld>
            <a:endParaRPr lang="fi-FI" dirty="0"/>
          </a:p>
        </p:txBody>
      </p:sp>
      <p:sp>
        <p:nvSpPr>
          <p:cNvPr id="4" name="Slide Number Placeholder 3"/>
          <p:cNvSpPr>
            <a:spLocks noGrp="1"/>
          </p:cNvSpPr>
          <p:nvPr>
            <p:ph type="sldNum" sz="quarter" idx="4294967295"/>
          </p:nvPr>
        </p:nvSpPr>
        <p:spPr>
          <a:xfrm>
            <a:off x="8689975" y="6592888"/>
            <a:ext cx="454025" cy="180975"/>
          </a:xfrm>
        </p:spPr>
        <p:txBody>
          <a:bodyPr/>
          <a:lstStyle/>
          <a:p>
            <a:fld id="{0FE3988A-0109-0B40-965D-9E0ED41EFEE4}" type="slidenum">
              <a:rPr lang="fi-FI" smtClean="0"/>
              <a:pPr/>
              <a:t>7</a:t>
            </a:fld>
            <a:endParaRPr lang="fi-FI" dirty="0"/>
          </a:p>
        </p:txBody>
      </p:sp>
      <p:sp>
        <p:nvSpPr>
          <p:cNvPr id="8" name="Rectangle 7"/>
          <p:cNvSpPr/>
          <p:nvPr/>
        </p:nvSpPr>
        <p:spPr>
          <a:xfrm>
            <a:off x="0" y="6403635"/>
            <a:ext cx="9144000" cy="492443"/>
          </a:xfrm>
          <a:prstGeom prst="rect">
            <a:avLst/>
          </a:prstGeom>
          <a:solidFill>
            <a:schemeClr val="tx2">
              <a:lumMod val="10000"/>
              <a:lumOff val="90000"/>
            </a:schemeClr>
          </a:solidFill>
        </p:spPr>
        <p:txBody>
          <a:bodyPr wrap="square">
            <a:spAutoFit/>
          </a:bodyPr>
          <a:lstStyle/>
          <a:p>
            <a:r>
              <a:rPr lang="fi-FI" sz="1300" dirty="0" err="1">
                <a:solidFill>
                  <a:srgbClr val="222222"/>
                </a:solidFill>
                <a:latin typeface="Calibri" panose="020F0502020204030204" pitchFamily="34" charset="0"/>
                <a:cs typeface="Calibri" panose="020F0502020204030204" pitchFamily="34" charset="0"/>
              </a:rPr>
              <a:t>Pekrun</a:t>
            </a:r>
            <a:r>
              <a:rPr lang="fi-FI" sz="1300" dirty="0">
                <a:solidFill>
                  <a:srgbClr val="222222"/>
                </a:solidFill>
                <a:latin typeface="Calibri" panose="020F0502020204030204" pitchFamily="34" charset="0"/>
                <a:cs typeface="Calibri" panose="020F0502020204030204" pitchFamily="34" charset="0"/>
              </a:rPr>
              <a:t>, R., </a:t>
            </a:r>
            <a:r>
              <a:rPr lang="fi-FI" sz="1300" dirty="0" err="1">
                <a:solidFill>
                  <a:srgbClr val="222222"/>
                </a:solidFill>
                <a:latin typeface="Calibri" panose="020F0502020204030204" pitchFamily="34" charset="0"/>
                <a:cs typeface="Calibri" panose="020F0502020204030204" pitchFamily="34" charset="0"/>
              </a:rPr>
              <a:t>Goetz</a:t>
            </a:r>
            <a:r>
              <a:rPr lang="fi-FI" sz="1300" dirty="0">
                <a:solidFill>
                  <a:srgbClr val="222222"/>
                </a:solidFill>
                <a:latin typeface="Calibri" panose="020F0502020204030204" pitchFamily="34" charset="0"/>
                <a:cs typeface="Calibri" panose="020F0502020204030204" pitchFamily="34" charset="0"/>
              </a:rPr>
              <a:t>, T., </a:t>
            </a:r>
            <a:r>
              <a:rPr lang="fi-FI" sz="1300" dirty="0" err="1">
                <a:solidFill>
                  <a:srgbClr val="222222"/>
                </a:solidFill>
                <a:latin typeface="Calibri" panose="020F0502020204030204" pitchFamily="34" charset="0"/>
                <a:cs typeface="Calibri" panose="020F0502020204030204" pitchFamily="34" charset="0"/>
              </a:rPr>
              <a:t>Frenzel</a:t>
            </a:r>
            <a:r>
              <a:rPr lang="fi-FI" sz="1300" dirty="0">
                <a:solidFill>
                  <a:srgbClr val="222222"/>
                </a:solidFill>
                <a:latin typeface="Calibri" panose="020F0502020204030204" pitchFamily="34" charset="0"/>
                <a:cs typeface="Calibri" panose="020F0502020204030204" pitchFamily="34" charset="0"/>
              </a:rPr>
              <a:t>, A. C., </a:t>
            </a:r>
            <a:r>
              <a:rPr lang="fi-FI" sz="1300" dirty="0" err="1">
                <a:solidFill>
                  <a:srgbClr val="222222"/>
                </a:solidFill>
                <a:latin typeface="Calibri" panose="020F0502020204030204" pitchFamily="34" charset="0"/>
                <a:cs typeface="Calibri" panose="020F0502020204030204" pitchFamily="34" charset="0"/>
              </a:rPr>
              <a:t>Barchfeld</a:t>
            </a:r>
            <a:r>
              <a:rPr lang="fi-FI" sz="1300" dirty="0">
                <a:solidFill>
                  <a:srgbClr val="222222"/>
                </a:solidFill>
                <a:latin typeface="Calibri" panose="020F0502020204030204" pitchFamily="34" charset="0"/>
                <a:cs typeface="Calibri" panose="020F0502020204030204" pitchFamily="34" charset="0"/>
              </a:rPr>
              <a:t>, P., &amp; Perry, R. P. (2011). </a:t>
            </a:r>
            <a:r>
              <a:rPr lang="fi-FI" sz="1300" dirty="0" err="1">
                <a:solidFill>
                  <a:srgbClr val="222222"/>
                </a:solidFill>
                <a:latin typeface="Calibri" panose="020F0502020204030204" pitchFamily="34" charset="0"/>
                <a:cs typeface="Calibri" panose="020F0502020204030204" pitchFamily="34" charset="0"/>
              </a:rPr>
              <a:t>Measuring</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emotions</a:t>
            </a:r>
            <a:r>
              <a:rPr lang="fi-FI" sz="1300" dirty="0">
                <a:solidFill>
                  <a:srgbClr val="222222"/>
                </a:solidFill>
                <a:latin typeface="Calibri" panose="020F0502020204030204" pitchFamily="34" charset="0"/>
                <a:cs typeface="Calibri" panose="020F0502020204030204" pitchFamily="34" charset="0"/>
              </a:rPr>
              <a:t> in </a:t>
            </a:r>
            <a:r>
              <a:rPr lang="fi-FI" sz="1300" dirty="0" err="1">
                <a:solidFill>
                  <a:srgbClr val="222222"/>
                </a:solidFill>
                <a:latin typeface="Calibri" panose="020F0502020204030204" pitchFamily="34" charset="0"/>
                <a:cs typeface="Calibri" panose="020F0502020204030204" pitchFamily="34" charset="0"/>
              </a:rPr>
              <a:t>students</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learning</a:t>
            </a:r>
            <a:r>
              <a:rPr lang="fi-FI" sz="1300" dirty="0">
                <a:solidFill>
                  <a:srgbClr val="222222"/>
                </a:solidFill>
                <a:latin typeface="Calibri" panose="020F0502020204030204" pitchFamily="34" charset="0"/>
                <a:cs typeface="Calibri" panose="020F0502020204030204" pitchFamily="34" charset="0"/>
              </a:rPr>
              <a:t> and </a:t>
            </a:r>
            <a:r>
              <a:rPr lang="fi-FI" sz="1300" dirty="0" err="1">
                <a:solidFill>
                  <a:srgbClr val="222222"/>
                </a:solidFill>
                <a:latin typeface="Calibri" panose="020F0502020204030204" pitchFamily="34" charset="0"/>
                <a:cs typeface="Calibri" panose="020F0502020204030204" pitchFamily="34" charset="0"/>
              </a:rPr>
              <a:t>performance</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The</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Achievement</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Emotions</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Questionnaire</a:t>
            </a:r>
            <a:r>
              <a:rPr lang="fi-FI" sz="1300" dirty="0">
                <a:solidFill>
                  <a:srgbClr val="222222"/>
                </a:solidFill>
                <a:latin typeface="Calibri" panose="020F0502020204030204" pitchFamily="34" charset="0"/>
                <a:cs typeface="Calibri" panose="020F0502020204030204" pitchFamily="34" charset="0"/>
              </a:rPr>
              <a:t> (AEQ). </a:t>
            </a:r>
            <a:r>
              <a:rPr lang="fi-FI" sz="1300" i="1" dirty="0" err="1">
                <a:solidFill>
                  <a:srgbClr val="222222"/>
                </a:solidFill>
                <a:latin typeface="Calibri" panose="020F0502020204030204" pitchFamily="34" charset="0"/>
                <a:cs typeface="Calibri" panose="020F0502020204030204" pitchFamily="34" charset="0"/>
              </a:rPr>
              <a:t>Contemporary</a:t>
            </a:r>
            <a:r>
              <a:rPr lang="fi-FI" sz="1300" i="1" dirty="0">
                <a:solidFill>
                  <a:srgbClr val="222222"/>
                </a:solidFill>
                <a:latin typeface="Calibri" panose="020F0502020204030204" pitchFamily="34" charset="0"/>
                <a:cs typeface="Calibri" panose="020F0502020204030204" pitchFamily="34" charset="0"/>
              </a:rPr>
              <a:t> </a:t>
            </a:r>
            <a:r>
              <a:rPr lang="fi-FI" sz="1300" i="1" dirty="0" err="1">
                <a:solidFill>
                  <a:srgbClr val="222222"/>
                </a:solidFill>
                <a:latin typeface="Calibri" panose="020F0502020204030204" pitchFamily="34" charset="0"/>
                <a:cs typeface="Calibri" panose="020F0502020204030204" pitchFamily="34" charset="0"/>
              </a:rPr>
              <a:t>Educational</a:t>
            </a:r>
            <a:r>
              <a:rPr lang="fi-FI" sz="1300" i="1" dirty="0">
                <a:solidFill>
                  <a:srgbClr val="222222"/>
                </a:solidFill>
                <a:latin typeface="Calibri" panose="020F0502020204030204" pitchFamily="34" charset="0"/>
                <a:cs typeface="Calibri" panose="020F0502020204030204" pitchFamily="34" charset="0"/>
              </a:rPr>
              <a:t> Psychology</a:t>
            </a:r>
            <a:r>
              <a:rPr lang="fi-FI" sz="1300" dirty="0">
                <a:solidFill>
                  <a:srgbClr val="222222"/>
                </a:solidFill>
                <a:latin typeface="Calibri" panose="020F0502020204030204" pitchFamily="34" charset="0"/>
                <a:cs typeface="Calibri" panose="020F0502020204030204" pitchFamily="34" charset="0"/>
              </a:rPr>
              <a:t>, </a:t>
            </a:r>
            <a:r>
              <a:rPr lang="fi-FI" sz="1300" i="1" dirty="0">
                <a:solidFill>
                  <a:srgbClr val="222222"/>
                </a:solidFill>
                <a:latin typeface="Calibri" panose="020F0502020204030204" pitchFamily="34" charset="0"/>
                <a:cs typeface="Calibri" panose="020F0502020204030204" pitchFamily="34" charset="0"/>
              </a:rPr>
              <a:t>36</a:t>
            </a:r>
            <a:r>
              <a:rPr lang="fi-FI" sz="1300" dirty="0">
                <a:solidFill>
                  <a:srgbClr val="222222"/>
                </a:solidFill>
                <a:latin typeface="Calibri" panose="020F0502020204030204" pitchFamily="34" charset="0"/>
                <a:cs typeface="Calibri" panose="020F0502020204030204" pitchFamily="34" charset="0"/>
              </a:rPr>
              <a:t>(1), 36-48.</a:t>
            </a:r>
            <a:endParaRPr lang="fi-FI" sz="1300" dirty="0">
              <a:latin typeface="Calibri" panose="020F0502020204030204" pitchFamily="34" charset="0"/>
              <a:cs typeface="Calibri" panose="020F0502020204030204" pitchFamily="34" charset="0"/>
            </a:endParaRPr>
          </a:p>
        </p:txBody>
      </p:sp>
      <p:sp>
        <p:nvSpPr>
          <p:cNvPr id="9" name="Rectangle 8"/>
          <p:cNvSpPr/>
          <p:nvPr/>
        </p:nvSpPr>
        <p:spPr>
          <a:xfrm>
            <a:off x="6361203" y="5013176"/>
            <a:ext cx="2260724" cy="115724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latin typeface="Calibri" panose="020F0502020204030204" pitchFamily="34" charset="0"/>
                <a:cs typeface="Calibri" panose="020F0502020204030204" pitchFamily="34" charset="0"/>
              </a:rPr>
              <a:t>Mitä näistä opettaja pystyy havaitsemaan? Mihin opettaja pystyy vaikuttamaan?</a:t>
            </a:r>
          </a:p>
        </p:txBody>
      </p:sp>
    </p:spTree>
    <p:extLst>
      <p:ext uri="{BB962C8B-B14F-4D97-AF65-F5344CB8AC3E}">
        <p14:creationId xmlns:p14="http://schemas.microsoft.com/office/powerpoint/2010/main" val="205183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rgbClr val="FF0000"/>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8</a:t>
            </a:fld>
            <a:endParaRPr lang="fi-FI" dirty="0"/>
          </a:p>
        </p:txBody>
      </p:sp>
      <p:sp>
        <p:nvSpPr>
          <p:cNvPr id="4" name="Title 3"/>
          <p:cNvSpPr>
            <a:spLocks noGrp="1"/>
          </p:cNvSpPr>
          <p:nvPr>
            <p:ph type="title"/>
          </p:nvPr>
        </p:nvSpPr>
        <p:spPr/>
        <p:txBody>
          <a:bodyPr/>
          <a:lstStyle/>
          <a:p>
            <a:r>
              <a:rPr lang="fi-FI" dirty="0">
                <a:latin typeface="Calibri" panose="020F0502020204030204" pitchFamily="34" charset="0"/>
                <a:cs typeface="Calibri" panose="020F0502020204030204" pitchFamily="34" charset="0"/>
              </a:rPr>
              <a:t>Oppimiseen liittyviä tunteita</a:t>
            </a:r>
          </a:p>
        </p:txBody>
      </p:sp>
      <p:sp>
        <p:nvSpPr>
          <p:cNvPr id="5" name="Content Placeholder 4"/>
          <p:cNvSpPr>
            <a:spLocks noGrp="1"/>
          </p:cNvSpPr>
          <p:nvPr>
            <p:ph idx="1"/>
          </p:nvPr>
        </p:nvSpPr>
        <p:spPr/>
        <p:txBody>
          <a:bodyPr>
            <a:normAutofit fontScale="92500" lnSpcReduction="10000"/>
          </a:bodyPr>
          <a:lstStyle/>
          <a:p>
            <a:r>
              <a:rPr lang="en-US" b="1" dirty="0" err="1">
                <a:latin typeface="Calibri" panose="020F0502020204030204" pitchFamily="34" charset="0"/>
                <a:cs typeface="Calibri" panose="020F0502020204030204" pitchFamily="34" charset="0"/>
              </a:rPr>
              <a:t>Oppimistilanteeseen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samanaikaisesti</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liittyvät</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tunteet</a:t>
            </a:r>
            <a:endParaRPr lang="en-US" b="1" dirty="0">
              <a:latin typeface="Calibri" panose="020F0502020204030204" pitchFamily="34" charset="0"/>
              <a:cs typeface="Calibri" panose="020F0502020204030204" pitchFamily="34" charset="0"/>
            </a:endParaRPr>
          </a:p>
          <a:p>
            <a:pPr lvl="1"/>
            <a:r>
              <a:rPr lang="en-US" dirty="0" err="1">
                <a:latin typeface="Calibri" panose="020F0502020204030204" pitchFamily="34" charset="0"/>
                <a:cs typeface="Calibri" panose="020F0502020204030204" pitchFamily="34" charset="0"/>
              </a:rPr>
              <a:t>Oppimisen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ilo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kyllästys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viha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turhautuminen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jne</a:t>
            </a:r>
            <a:r>
              <a:rPr lang="en-US" dirty="0">
                <a:latin typeface="Calibri" panose="020F0502020204030204" pitchFamily="34" charset="0"/>
                <a:cs typeface="Calibri" panose="020F0502020204030204" pitchFamily="34" charset="0"/>
              </a:rPr>
              <a:t>.</a:t>
            </a:r>
          </a:p>
          <a:p>
            <a:r>
              <a:rPr lang="en-US" b="1" dirty="0" err="1">
                <a:latin typeface="Calibri" panose="020F0502020204030204" pitchFamily="34" charset="0"/>
                <a:cs typeface="Calibri" panose="020F0502020204030204" pitchFamily="34" charset="0"/>
              </a:rPr>
              <a:t>Ennakoivat</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tunteet</a:t>
            </a:r>
            <a:endParaRPr lang="en-US" b="1" dirty="0">
              <a:latin typeface="Calibri" panose="020F0502020204030204" pitchFamily="34" charset="0"/>
              <a:cs typeface="Calibri" panose="020F0502020204030204" pitchFamily="34" charset="0"/>
            </a:endParaRPr>
          </a:p>
          <a:p>
            <a:pPr lvl="1"/>
            <a:r>
              <a:rPr lang="en-US" dirty="0" err="1">
                <a:latin typeface="Calibri" panose="020F0502020204030204" pitchFamily="34" charset="0"/>
                <a:cs typeface="Calibri" panose="020F0502020204030204" pitchFamily="34" charset="0"/>
              </a:rPr>
              <a:t>Toiveikkuus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optimistisuus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onnistumisen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ennakointi</a:t>
            </a:r>
            <a:r>
              <a:rPr lang="en-US" dirty="0">
                <a:latin typeface="Calibri" panose="020F0502020204030204" pitchFamily="34" charset="0"/>
                <a:cs typeface="Calibri" panose="020F0502020204030204" pitchFamily="34" charset="0"/>
              </a:rPr>
              <a:t>)</a:t>
            </a:r>
          </a:p>
          <a:p>
            <a:pPr lvl="1"/>
            <a:r>
              <a:rPr lang="en-US" dirty="0" err="1">
                <a:latin typeface="Calibri" panose="020F0502020204030204" pitchFamily="34" charset="0"/>
                <a:cs typeface="Calibri" panose="020F0502020204030204" pitchFamily="34" charset="0"/>
              </a:rPr>
              <a:t>Ahdistus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epäonnistumisen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ennakointi</a:t>
            </a:r>
            <a:r>
              <a:rPr lang="en-US" dirty="0">
                <a:latin typeface="Calibri" panose="020F0502020204030204" pitchFamily="34" charset="0"/>
                <a:cs typeface="Calibri" panose="020F0502020204030204" pitchFamily="34" charset="0"/>
              </a:rPr>
              <a:t>)</a:t>
            </a:r>
          </a:p>
          <a:p>
            <a:r>
              <a:rPr lang="en-US" b="1" dirty="0" err="1">
                <a:latin typeface="Calibri" panose="020F0502020204030204" pitchFamily="34" charset="0"/>
                <a:cs typeface="Calibri" panose="020F0502020204030204" pitchFamily="34" charset="0"/>
              </a:rPr>
              <a:t>Takautuvasti</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oppimistilanteisiin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liittyvät</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tunteet</a:t>
            </a:r>
            <a:endParaRPr lang="en-US" b="1" dirty="0">
              <a:latin typeface="Calibri" panose="020F0502020204030204" pitchFamily="34" charset="0"/>
              <a:cs typeface="Calibri" panose="020F0502020204030204" pitchFamily="34" charset="0"/>
            </a:endParaRPr>
          </a:p>
          <a:p>
            <a:pPr lvl="1"/>
            <a:r>
              <a:rPr lang="en-US" dirty="0" err="1">
                <a:latin typeface="Calibri" panose="020F0502020204030204" pitchFamily="34" charset="0"/>
                <a:cs typeface="Calibri" panose="020F0502020204030204" pitchFamily="34" charset="0"/>
              </a:rPr>
              <a:t>Ylpeys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liittyen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onnistumiseen</a:t>
            </a:r>
            <a:r>
              <a:rPr lang="en-US" dirty="0">
                <a:latin typeface="Calibri" panose="020F0502020204030204" pitchFamily="34" charset="0"/>
                <a:cs typeface="Calibri" panose="020F0502020204030204" pitchFamily="34" charset="0"/>
              </a:rPr>
              <a:t>)</a:t>
            </a:r>
          </a:p>
          <a:p>
            <a:pPr lvl="1"/>
            <a:r>
              <a:rPr lang="en-US" dirty="0" err="1">
                <a:latin typeface="Calibri" panose="020F0502020204030204" pitchFamily="34" charset="0"/>
                <a:cs typeface="Calibri" panose="020F0502020204030204" pitchFamily="34" charset="0"/>
              </a:rPr>
              <a:t>Häpeä</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liittyen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epäonnistumiseen</a:t>
            </a:r>
            <a:r>
              <a:rPr lang="en-US" dirty="0">
                <a:latin typeface="Calibri" panose="020F0502020204030204" pitchFamily="34" charset="0"/>
                <a:cs typeface="Calibri" panose="020F0502020204030204" pitchFamily="34" charset="0"/>
              </a:rPr>
              <a:t>)</a:t>
            </a:r>
          </a:p>
        </p:txBody>
      </p:sp>
      <p:sp>
        <p:nvSpPr>
          <p:cNvPr id="6" name="Date Placeholder 5"/>
          <p:cNvSpPr>
            <a:spLocks noGrp="1"/>
          </p:cNvSpPr>
          <p:nvPr>
            <p:ph type="dt" sz="half" idx="10"/>
          </p:nvPr>
        </p:nvSpPr>
        <p:spPr/>
        <p:txBody>
          <a:bodyPr/>
          <a:lstStyle/>
          <a:p>
            <a:fld id="{21A8D66E-D4C1-438C-8B85-C19A0838289F}" type="datetime1">
              <a:rPr lang="fi-FI" smtClean="0"/>
              <a:pPr/>
              <a:t>1.10.2025</a:t>
            </a:fld>
            <a:endParaRPr lang="fi-FI" dirty="0"/>
          </a:p>
        </p:txBody>
      </p:sp>
      <p:sp>
        <p:nvSpPr>
          <p:cNvPr id="7" name="Rectangle 6"/>
          <p:cNvSpPr/>
          <p:nvPr/>
        </p:nvSpPr>
        <p:spPr>
          <a:xfrm>
            <a:off x="0" y="6403635"/>
            <a:ext cx="9144000" cy="492443"/>
          </a:xfrm>
          <a:prstGeom prst="rect">
            <a:avLst/>
          </a:prstGeom>
          <a:solidFill>
            <a:schemeClr val="tx2">
              <a:lumMod val="10000"/>
              <a:lumOff val="90000"/>
            </a:schemeClr>
          </a:solidFill>
        </p:spPr>
        <p:txBody>
          <a:bodyPr wrap="square">
            <a:spAutoFit/>
          </a:bodyPr>
          <a:lstStyle/>
          <a:p>
            <a:r>
              <a:rPr lang="fi-FI" sz="1300" dirty="0" err="1">
                <a:solidFill>
                  <a:srgbClr val="222222"/>
                </a:solidFill>
                <a:latin typeface="Calibri" panose="020F0502020204030204" pitchFamily="34" charset="0"/>
                <a:cs typeface="Calibri" panose="020F0502020204030204" pitchFamily="34" charset="0"/>
              </a:rPr>
              <a:t>Pekrun</a:t>
            </a:r>
            <a:r>
              <a:rPr lang="fi-FI" sz="1300" dirty="0">
                <a:solidFill>
                  <a:srgbClr val="222222"/>
                </a:solidFill>
                <a:latin typeface="Calibri" panose="020F0502020204030204" pitchFamily="34" charset="0"/>
                <a:cs typeface="Calibri" panose="020F0502020204030204" pitchFamily="34" charset="0"/>
              </a:rPr>
              <a:t>, R., </a:t>
            </a:r>
            <a:r>
              <a:rPr lang="fi-FI" sz="1300" dirty="0" err="1">
                <a:solidFill>
                  <a:srgbClr val="222222"/>
                </a:solidFill>
                <a:latin typeface="Calibri" panose="020F0502020204030204" pitchFamily="34" charset="0"/>
                <a:cs typeface="Calibri" panose="020F0502020204030204" pitchFamily="34" charset="0"/>
              </a:rPr>
              <a:t>Goetz</a:t>
            </a:r>
            <a:r>
              <a:rPr lang="fi-FI" sz="1300" dirty="0">
                <a:solidFill>
                  <a:srgbClr val="222222"/>
                </a:solidFill>
                <a:latin typeface="Calibri" panose="020F0502020204030204" pitchFamily="34" charset="0"/>
                <a:cs typeface="Calibri" panose="020F0502020204030204" pitchFamily="34" charset="0"/>
              </a:rPr>
              <a:t>, T., </a:t>
            </a:r>
            <a:r>
              <a:rPr lang="fi-FI" sz="1300" dirty="0" err="1">
                <a:solidFill>
                  <a:srgbClr val="222222"/>
                </a:solidFill>
                <a:latin typeface="Calibri" panose="020F0502020204030204" pitchFamily="34" charset="0"/>
                <a:cs typeface="Calibri" panose="020F0502020204030204" pitchFamily="34" charset="0"/>
              </a:rPr>
              <a:t>Frenzel</a:t>
            </a:r>
            <a:r>
              <a:rPr lang="fi-FI" sz="1300" dirty="0">
                <a:solidFill>
                  <a:srgbClr val="222222"/>
                </a:solidFill>
                <a:latin typeface="Calibri" panose="020F0502020204030204" pitchFamily="34" charset="0"/>
                <a:cs typeface="Calibri" panose="020F0502020204030204" pitchFamily="34" charset="0"/>
              </a:rPr>
              <a:t>, A. C., </a:t>
            </a:r>
            <a:r>
              <a:rPr lang="fi-FI" sz="1300" dirty="0" err="1">
                <a:solidFill>
                  <a:srgbClr val="222222"/>
                </a:solidFill>
                <a:latin typeface="Calibri" panose="020F0502020204030204" pitchFamily="34" charset="0"/>
                <a:cs typeface="Calibri" panose="020F0502020204030204" pitchFamily="34" charset="0"/>
              </a:rPr>
              <a:t>Barchfeld</a:t>
            </a:r>
            <a:r>
              <a:rPr lang="fi-FI" sz="1300" dirty="0">
                <a:solidFill>
                  <a:srgbClr val="222222"/>
                </a:solidFill>
                <a:latin typeface="Calibri" panose="020F0502020204030204" pitchFamily="34" charset="0"/>
                <a:cs typeface="Calibri" panose="020F0502020204030204" pitchFamily="34" charset="0"/>
              </a:rPr>
              <a:t>, P., &amp; Perry, R. P. (2011). </a:t>
            </a:r>
            <a:r>
              <a:rPr lang="fi-FI" sz="1300" dirty="0" err="1">
                <a:solidFill>
                  <a:srgbClr val="222222"/>
                </a:solidFill>
                <a:latin typeface="Calibri" panose="020F0502020204030204" pitchFamily="34" charset="0"/>
                <a:cs typeface="Calibri" panose="020F0502020204030204" pitchFamily="34" charset="0"/>
              </a:rPr>
              <a:t>Measuring</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emotions</a:t>
            </a:r>
            <a:r>
              <a:rPr lang="fi-FI" sz="1300" dirty="0">
                <a:solidFill>
                  <a:srgbClr val="222222"/>
                </a:solidFill>
                <a:latin typeface="Calibri" panose="020F0502020204030204" pitchFamily="34" charset="0"/>
                <a:cs typeface="Calibri" panose="020F0502020204030204" pitchFamily="34" charset="0"/>
              </a:rPr>
              <a:t> in </a:t>
            </a:r>
            <a:r>
              <a:rPr lang="fi-FI" sz="1300" dirty="0" err="1">
                <a:solidFill>
                  <a:srgbClr val="222222"/>
                </a:solidFill>
                <a:latin typeface="Calibri" panose="020F0502020204030204" pitchFamily="34" charset="0"/>
                <a:cs typeface="Calibri" panose="020F0502020204030204" pitchFamily="34" charset="0"/>
              </a:rPr>
              <a:t>students</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learning</a:t>
            </a:r>
            <a:r>
              <a:rPr lang="fi-FI" sz="1300" dirty="0">
                <a:solidFill>
                  <a:srgbClr val="222222"/>
                </a:solidFill>
                <a:latin typeface="Calibri" panose="020F0502020204030204" pitchFamily="34" charset="0"/>
                <a:cs typeface="Calibri" panose="020F0502020204030204" pitchFamily="34" charset="0"/>
              </a:rPr>
              <a:t> and </a:t>
            </a:r>
            <a:r>
              <a:rPr lang="fi-FI" sz="1300" dirty="0" err="1">
                <a:solidFill>
                  <a:srgbClr val="222222"/>
                </a:solidFill>
                <a:latin typeface="Calibri" panose="020F0502020204030204" pitchFamily="34" charset="0"/>
                <a:cs typeface="Calibri" panose="020F0502020204030204" pitchFamily="34" charset="0"/>
              </a:rPr>
              <a:t>performance</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The</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Achievement</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Emotions</a:t>
            </a:r>
            <a:r>
              <a:rPr lang="fi-FI" sz="1300" dirty="0">
                <a:solidFill>
                  <a:srgbClr val="222222"/>
                </a:solidFill>
                <a:latin typeface="Calibri" panose="020F0502020204030204" pitchFamily="34" charset="0"/>
                <a:cs typeface="Calibri" panose="020F0502020204030204" pitchFamily="34" charset="0"/>
              </a:rPr>
              <a:t> </a:t>
            </a:r>
            <a:r>
              <a:rPr lang="fi-FI" sz="1300" dirty="0" err="1">
                <a:solidFill>
                  <a:srgbClr val="222222"/>
                </a:solidFill>
                <a:latin typeface="Calibri" panose="020F0502020204030204" pitchFamily="34" charset="0"/>
                <a:cs typeface="Calibri" panose="020F0502020204030204" pitchFamily="34" charset="0"/>
              </a:rPr>
              <a:t>Questionnaire</a:t>
            </a:r>
            <a:r>
              <a:rPr lang="fi-FI" sz="1300" dirty="0">
                <a:solidFill>
                  <a:srgbClr val="222222"/>
                </a:solidFill>
                <a:latin typeface="Calibri" panose="020F0502020204030204" pitchFamily="34" charset="0"/>
                <a:cs typeface="Calibri" panose="020F0502020204030204" pitchFamily="34" charset="0"/>
              </a:rPr>
              <a:t> (AEQ). </a:t>
            </a:r>
            <a:r>
              <a:rPr lang="fi-FI" sz="1300" i="1" dirty="0" err="1">
                <a:solidFill>
                  <a:srgbClr val="222222"/>
                </a:solidFill>
                <a:latin typeface="Calibri" panose="020F0502020204030204" pitchFamily="34" charset="0"/>
                <a:cs typeface="Calibri" panose="020F0502020204030204" pitchFamily="34" charset="0"/>
              </a:rPr>
              <a:t>Contemporary</a:t>
            </a:r>
            <a:r>
              <a:rPr lang="fi-FI" sz="1300" i="1" dirty="0">
                <a:solidFill>
                  <a:srgbClr val="222222"/>
                </a:solidFill>
                <a:latin typeface="Calibri" panose="020F0502020204030204" pitchFamily="34" charset="0"/>
                <a:cs typeface="Calibri" panose="020F0502020204030204" pitchFamily="34" charset="0"/>
              </a:rPr>
              <a:t> </a:t>
            </a:r>
            <a:r>
              <a:rPr lang="fi-FI" sz="1300" i="1" dirty="0" err="1">
                <a:solidFill>
                  <a:srgbClr val="222222"/>
                </a:solidFill>
                <a:latin typeface="Calibri" panose="020F0502020204030204" pitchFamily="34" charset="0"/>
                <a:cs typeface="Calibri" panose="020F0502020204030204" pitchFamily="34" charset="0"/>
              </a:rPr>
              <a:t>Educational</a:t>
            </a:r>
            <a:r>
              <a:rPr lang="fi-FI" sz="1300" i="1" dirty="0">
                <a:solidFill>
                  <a:srgbClr val="222222"/>
                </a:solidFill>
                <a:latin typeface="Calibri" panose="020F0502020204030204" pitchFamily="34" charset="0"/>
                <a:cs typeface="Calibri" panose="020F0502020204030204" pitchFamily="34" charset="0"/>
              </a:rPr>
              <a:t> Psychology</a:t>
            </a:r>
            <a:r>
              <a:rPr lang="fi-FI" sz="1300" dirty="0">
                <a:solidFill>
                  <a:srgbClr val="222222"/>
                </a:solidFill>
                <a:latin typeface="Calibri" panose="020F0502020204030204" pitchFamily="34" charset="0"/>
                <a:cs typeface="Calibri" panose="020F0502020204030204" pitchFamily="34" charset="0"/>
              </a:rPr>
              <a:t>, </a:t>
            </a:r>
            <a:r>
              <a:rPr lang="fi-FI" sz="1300" i="1" dirty="0">
                <a:solidFill>
                  <a:srgbClr val="222222"/>
                </a:solidFill>
                <a:latin typeface="Calibri" panose="020F0502020204030204" pitchFamily="34" charset="0"/>
                <a:cs typeface="Calibri" panose="020F0502020204030204" pitchFamily="34" charset="0"/>
              </a:rPr>
              <a:t>36</a:t>
            </a:r>
            <a:r>
              <a:rPr lang="fi-FI" sz="1300" dirty="0">
                <a:solidFill>
                  <a:srgbClr val="222222"/>
                </a:solidFill>
                <a:latin typeface="Calibri" panose="020F0502020204030204" pitchFamily="34" charset="0"/>
                <a:cs typeface="Calibri" panose="020F0502020204030204" pitchFamily="34" charset="0"/>
              </a:rPr>
              <a:t>(1), 36-48.</a:t>
            </a:r>
            <a:endParaRPr lang="fi-FI"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22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415916" y="6597352"/>
            <a:ext cx="2147658" cy="180989"/>
          </a:xfrm>
        </p:spPr>
        <p:txBody>
          <a:bodyPr/>
          <a:lstStyle/>
          <a:p>
            <a:r>
              <a:rPr lang="fi-FI" b="1" dirty="0">
                <a:solidFill>
                  <a:srgbClr val="FF0000"/>
                </a:solidFill>
              </a:rPr>
              <a:t>JYU. </a:t>
            </a:r>
            <a:r>
              <a:rPr lang="fi-FI" b="1" dirty="0" err="1"/>
              <a:t>Since</a:t>
            </a:r>
            <a:r>
              <a:rPr lang="fi-FI" b="1" dirty="0"/>
              <a:t> 1863.</a:t>
            </a:r>
          </a:p>
        </p:txBody>
      </p:sp>
      <p:sp>
        <p:nvSpPr>
          <p:cNvPr id="6" name="Date Placeholder 5"/>
          <p:cNvSpPr>
            <a:spLocks noGrp="1"/>
          </p:cNvSpPr>
          <p:nvPr>
            <p:ph type="dt" sz="half" idx="10"/>
          </p:nvPr>
        </p:nvSpPr>
        <p:spPr>
          <a:xfrm>
            <a:off x="7689462" y="6560379"/>
            <a:ext cx="831227" cy="180989"/>
          </a:xfrm>
        </p:spPr>
        <p:txBody>
          <a:bodyPr/>
          <a:lstStyle/>
          <a:p>
            <a:fld id="{21A8D66E-D4C1-438C-8B85-C19A0838289F}" type="datetime1">
              <a:rPr lang="fi-FI" smtClean="0"/>
              <a:pPr/>
              <a:t>1.10.2025</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9</a:t>
            </a:fld>
            <a:endParaRPr lang="fi-FI" dirty="0"/>
          </a:p>
        </p:txBody>
      </p:sp>
      <p:sp>
        <p:nvSpPr>
          <p:cNvPr id="7" name="Rectangle 6"/>
          <p:cNvSpPr/>
          <p:nvPr/>
        </p:nvSpPr>
        <p:spPr>
          <a:xfrm>
            <a:off x="107504" y="116632"/>
            <a:ext cx="3096344" cy="2662267"/>
          </a:xfrm>
          <a:prstGeom prst="rect">
            <a:avLst/>
          </a:prstGeom>
        </p:spPr>
        <p:txBody>
          <a:bodyPr wrap="square">
            <a:spAutoFit/>
          </a:bodyPr>
          <a:lstStyle/>
          <a:p>
            <a:pPr>
              <a:spcAft>
                <a:spcPts val="600"/>
              </a:spcAft>
            </a:pPr>
            <a:r>
              <a:rPr lang="fi-FI" dirty="0">
                <a:latin typeface="Calibri" panose="020F0502020204030204" pitchFamily="34" charset="0"/>
                <a:cs typeface="Calibri" panose="020F0502020204030204" pitchFamily="34" charset="0"/>
              </a:rPr>
              <a:t>Tunteet linkittyvät muun muassa siihen miten paljon oppija kokee voivansa </a:t>
            </a:r>
            <a:r>
              <a:rPr lang="fi-FI" b="1" dirty="0">
                <a:latin typeface="Calibri" panose="020F0502020204030204" pitchFamily="34" charset="0"/>
                <a:cs typeface="Calibri" panose="020F0502020204030204" pitchFamily="34" charset="0"/>
              </a:rPr>
              <a:t>vaikuttaa</a:t>
            </a:r>
            <a:r>
              <a:rPr lang="fi-FI" dirty="0">
                <a:latin typeface="Calibri" panose="020F0502020204030204" pitchFamily="34" charset="0"/>
                <a:cs typeface="Calibri" panose="020F0502020204030204" pitchFamily="34" charset="0"/>
              </a:rPr>
              <a:t> lopputulokseen (</a:t>
            </a:r>
            <a:r>
              <a:rPr lang="fi-FI" dirty="0" err="1">
                <a:latin typeface="Calibri" panose="020F0502020204030204" pitchFamily="34" charset="0"/>
                <a:cs typeface="Calibri" panose="020F0502020204030204" pitchFamily="34" charset="0"/>
              </a:rPr>
              <a:t>control</a:t>
            </a:r>
            <a:r>
              <a:rPr lang="fi-FI" dirty="0">
                <a:latin typeface="Calibri" panose="020F0502020204030204" pitchFamily="34" charset="0"/>
                <a:cs typeface="Calibri" panose="020F0502020204030204" pitchFamily="34" charset="0"/>
              </a:rPr>
              <a:t>) ja mikä hänelle on </a:t>
            </a:r>
            <a:r>
              <a:rPr lang="fi-FI" b="1" dirty="0">
                <a:latin typeface="Calibri" panose="020F0502020204030204" pitchFamily="34" charset="0"/>
                <a:cs typeface="Calibri" panose="020F0502020204030204" pitchFamily="34" charset="0"/>
              </a:rPr>
              <a:t>tärkeää</a:t>
            </a:r>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values</a:t>
            </a:r>
            <a:r>
              <a:rPr lang="fi-FI"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The Control-Value Theory of Achievement Emotions (</a:t>
            </a:r>
            <a:r>
              <a:rPr lang="en-US" dirty="0" err="1">
                <a:latin typeface="Calibri" panose="020F0502020204030204" pitchFamily="34" charset="0"/>
                <a:cs typeface="Calibri" panose="020F0502020204030204" pitchFamily="34" charset="0"/>
              </a:rPr>
              <a:t>Pekrun</a:t>
            </a:r>
            <a:r>
              <a:rPr lang="en-US" dirty="0">
                <a:latin typeface="Calibri" panose="020F0502020204030204" pitchFamily="34" charset="0"/>
                <a:cs typeface="Calibri" panose="020F0502020204030204" pitchFamily="34" charset="0"/>
              </a:rPr>
              <a:t>, 2006)</a:t>
            </a:r>
            <a:endParaRPr lang="fi-FI" dirty="0">
              <a:latin typeface="Calibri" panose="020F0502020204030204" pitchFamily="34" charset="0"/>
              <a:cs typeface="Calibri" panose="020F0502020204030204" pitchFamily="34" charset="0"/>
            </a:endParaRPr>
          </a:p>
        </p:txBody>
      </p:sp>
      <p:grpSp>
        <p:nvGrpSpPr>
          <p:cNvPr id="94" name="Group 93"/>
          <p:cNvGrpSpPr/>
          <p:nvPr/>
        </p:nvGrpSpPr>
        <p:grpSpPr>
          <a:xfrm>
            <a:off x="1625428" y="194747"/>
            <a:ext cx="6895261" cy="6128474"/>
            <a:chOff x="1625428" y="194747"/>
            <a:chExt cx="6895261" cy="6128474"/>
          </a:xfrm>
        </p:grpSpPr>
        <p:sp>
          <p:nvSpPr>
            <p:cNvPr id="9" name="Rectangle 8"/>
            <p:cNvSpPr/>
            <p:nvPr/>
          </p:nvSpPr>
          <p:spPr>
            <a:xfrm>
              <a:off x="3347864" y="620688"/>
              <a:ext cx="2068051" cy="720080"/>
            </a:xfrm>
            <a:prstGeom prst="rect">
              <a:avLst/>
            </a:prstGeom>
            <a:solidFill>
              <a:schemeClr val="tx2">
                <a:lumMod val="10000"/>
                <a:lumOff val="9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700" dirty="0">
                  <a:solidFill>
                    <a:schemeClr val="tx1"/>
                  </a:solidFill>
                  <a:latin typeface="Calibri" panose="020F0502020204030204" pitchFamily="34" charset="0"/>
                  <a:cs typeface="Calibri" panose="020F0502020204030204" pitchFamily="34" charset="0"/>
                </a:rPr>
                <a:t>Oppilas ennakoi epäonnistumista</a:t>
              </a:r>
            </a:p>
          </p:txBody>
        </p:sp>
        <p:cxnSp>
          <p:nvCxnSpPr>
            <p:cNvPr id="11" name="Straight Arrow Connector 10"/>
            <p:cNvCxnSpPr>
              <a:stCxn id="9" idx="3"/>
            </p:cNvCxnSpPr>
            <p:nvPr/>
          </p:nvCxnSpPr>
          <p:spPr>
            <a:xfrm>
              <a:off x="5415915" y="980728"/>
              <a:ext cx="10738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555462" y="836712"/>
              <a:ext cx="1688947" cy="50405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700" dirty="0">
                  <a:solidFill>
                    <a:schemeClr val="tx1"/>
                  </a:solidFill>
                  <a:latin typeface="Calibri" panose="020F0502020204030204" pitchFamily="34" charset="0"/>
                  <a:cs typeface="Calibri" panose="020F0502020204030204" pitchFamily="34" charset="0"/>
                </a:rPr>
                <a:t>Ei → ei kielteisiä tunteita</a:t>
              </a:r>
            </a:p>
          </p:txBody>
        </p:sp>
        <p:sp>
          <p:nvSpPr>
            <p:cNvPr id="16" name="Rectangle 15"/>
            <p:cNvSpPr/>
            <p:nvPr/>
          </p:nvSpPr>
          <p:spPr>
            <a:xfrm>
              <a:off x="3347864" y="1736520"/>
              <a:ext cx="2090911" cy="725041"/>
            </a:xfrm>
            <a:prstGeom prst="rect">
              <a:avLst/>
            </a:prstGeom>
            <a:solidFill>
              <a:schemeClr val="tx2">
                <a:lumMod val="10000"/>
                <a:lumOff val="9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700" dirty="0">
                  <a:solidFill>
                    <a:schemeClr val="tx1"/>
                  </a:solidFill>
                  <a:latin typeface="Calibri" panose="020F0502020204030204" pitchFamily="34" charset="0"/>
                  <a:cs typeface="Calibri" panose="020F0502020204030204" pitchFamily="34" charset="0"/>
                </a:rPr>
                <a:t>”Epäonnistuminen on minulle haitallista”</a:t>
              </a:r>
            </a:p>
          </p:txBody>
        </p:sp>
        <p:cxnSp>
          <p:nvCxnSpPr>
            <p:cNvPr id="18" name="Straight Arrow Connector 17"/>
            <p:cNvCxnSpPr>
              <a:stCxn id="9" idx="2"/>
              <a:endCxn id="16" idx="0"/>
            </p:cNvCxnSpPr>
            <p:nvPr/>
          </p:nvCxnSpPr>
          <p:spPr>
            <a:xfrm>
              <a:off x="4381890" y="1340768"/>
              <a:ext cx="11430" cy="395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459250" y="2122654"/>
              <a:ext cx="10738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598797" y="1954932"/>
              <a:ext cx="1688947" cy="50405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700" dirty="0">
                  <a:solidFill>
                    <a:schemeClr val="tx1"/>
                  </a:solidFill>
                  <a:latin typeface="Calibri" panose="020F0502020204030204" pitchFamily="34" charset="0"/>
                  <a:cs typeface="Calibri" panose="020F0502020204030204" pitchFamily="34" charset="0"/>
                </a:rPr>
                <a:t>Ei → ei kielteisiä tunteita</a:t>
              </a:r>
            </a:p>
          </p:txBody>
        </p:sp>
        <p:sp>
          <p:nvSpPr>
            <p:cNvPr id="24" name="TextBox 23"/>
            <p:cNvSpPr txBox="1"/>
            <p:nvPr/>
          </p:nvSpPr>
          <p:spPr>
            <a:xfrm>
              <a:off x="4453897" y="1388477"/>
              <a:ext cx="834488" cy="353943"/>
            </a:xfrm>
            <a:prstGeom prst="rect">
              <a:avLst/>
            </a:prstGeom>
            <a:noFill/>
          </p:spPr>
          <p:txBody>
            <a:bodyPr wrap="square" rtlCol="0">
              <a:spAutoFit/>
            </a:bodyPr>
            <a:lstStyle/>
            <a:p>
              <a:r>
                <a:rPr lang="fi-FI" sz="1700" dirty="0">
                  <a:latin typeface="Calibri" panose="020F0502020204030204" pitchFamily="34" charset="0"/>
                  <a:cs typeface="Calibri" panose="020F0502020204030204" pitchFamily="34" charset="0"/>
                </a:rPr>
                <a:t>Kyllä</a:t>
              </a:r>
            </a:p>
          </p:txBody>
        </p:sp>
        <p:sp>
          <p:nvSpPr>
            <p:cNvPr id="26" name="Rectangle 25"/>
            <p:cNvSpPr/>
            <p:nvPr/>
          </p:nvSpPr>
          <p:spPr>
            <a:xfrm>
              <a:off x="3275857" y="2854831"/>
              <a:ext cx="2376263" cy="934209"/>
            </a:xfrm>
            <a:prstGeom prst="rect">
              <a:avLst/>
            </a:prstGeom>
            <a:solidFill>
              <a:schemeClr val="tx2">
                <a:lumMod val="10000"/>
                <a:lumOff val="9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700" dirty="0">
                  <a:solidFill>
                    <a:schemeClr val="tx1"/>
                  </a:solidFill>
                  <a:latin typeface="Calibri" panose="020F0502020204030204" pitchFamily="34" charset="0"/>
                  <a:cs typeface="Calibri" panose="020F0502020204030204" pitchFamily="34" charset="0"/>
                </a:rPr>
                <a:t>”Pystyn omalla toiminnallani estämään epäonnistumisen”</a:t>
              </a:r>
            </a:p>
          </p:txBody>
        </p:sp>
        <p:sp>
          <p:nvSpPr>
            <p:cNvPr id="27" name="TextBox 26"/>
            <p:cNvSpPr txBox="1"/>
            <p:nvPr/>
          </p:nvSpPr>
          <p:spPr>
            <a:xfrm>
              <a:off x="4453897" y="2495437"/>
              <a:ext cx="834488" cy="353943"/>
            </a:xfrm>
            <a:prstGeom prst="rect">
              <a:avLst/>
            </a:prstGeom>
            <a:noFill/>
          </p:spPr>
          <p:txBody>
            <a:bodyPr wrap="square" rtlCol="0">
              <a:spAutoFit/>
            </a:bodyPr>
            <a:lstStyle/>
            <a:p>
              <a:r>
                <a:rPr lang="fi-FI" sz="1700" dirty="0">
                  <a:latin typeface="Calibri" panose="020F0502020204030204" pitchFamily="34" charset="0"/>
                  <a:cs typeface="Calibri" panose="020F0502020204030204" pitchFamily="34" charset="0"/>
                </a:rPr>
                <a:t>Kyllä</a:t>
              </a:r>
            </a:p>
          </p:txBody>
        </p:sp>
        <p:cxnSp>
          <p:nvCxnSpPr>
            <p:cNvPr id="29" name="Straight Arrow Connector 28"/>
            <p:cNvCxnSpPr>
              <a:stCxn id="16" idx="2"/>
            </p:cNvCxnSpPr>
            <p:nvPr/>
          </p:nvCxnSpPr>
          <p:spPr>
            <a:xfrm>
              <a:off x="4393320" y="2461561"/>
              <a:ext cx="0" cy="3878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625428" y="4797152"/>
              <a:ext cx="1656184" cy="504056"/>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latin typeface="Calibri" panose="020F0502020204030204" pitchFamily="34" charset="0"/>
                  <a:cs typeface="Calibri" panose="020F0502020204030204" pitchFamily="34" charset="0"/>
                </a:rPr>
                <a:t>Toivottomuus</a:t>
              </a:r>
            </a:p>
          </p:txBody>
        </p:sp>
        <p:sp>
          <p:nvSpPr>
            <p:cNvPr id="31" name="Rectangle 30"/>
            <p:cNvSpPr/>
            <p:nvPr/>
          </p:nvSpPr>
          <p:spPr>
            <a:xfrm>
              <a:off x="3648225" y="4797152"/>
              <a:ext cx="1656184" cy="504056"/>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latin typeface="Calibri" panose="020F0502020204030204" pitchFamily="34" charset="0"/>
                  <a:cs typeface="Calibri" panose="020F0502020204030204" pitchFamily="34" charset="0"/>
                </a:rPr>
                <a:t>Ahdistus</a:t>
              </a:r>
            </a:p>
          </p:txBody>
        </p:sp>
        <p:sp>
          <p:nvSpPr>
            <p:cNvPr id="32" name="Rectangle 31"/>
            <p:cNvSpPr/>
            <p:nvPr/>
          </p:nvSpPr>
          <p:spPr>
            <a:xfrm>
              <a:off x="5580113" y="4797152"/>
              <a:ext cx="1656184" cy="504056"/>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latin typeface="Calibri" panose="020F0502020204030204" pitchFamily="34" charset="0"/>
                  <a:cs typeface="Calibri" panose="020F0502020204030204" pitchFamily="34" charset="0"/>
                </a:rPr>
                <a:t>Helpotus</a:t>
              </a:r>
            </a:p>
          </p:txBody>
        </p:sp>
        <p:cxnSp>
          <p:nvCxnSpPr>
            <p:cNvPr id="37" name="Straight Arrow Connector 36"/>
            <p:cNvCxnSpPr>
              <a:endCxn id="30" idx="0"/>
            </p:cNvCxnSpPr>
            <p:nvPr/>
          </p:nvCxnSpPr>
          <p:spPr>
            <a:xfrm flipH="1">
              <a:off x="2453520" y="3789040"/>
              <a:ext cx="1194705" cy="1008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6" idx="2"/>
              <a:endCxn id="31" idx="0"/>
            </p:cNvCxnSpPr>
            <p:nvPr/>
          </p:nvCxnSpPr>
          <p:spPr>
            <a:xfrm>
              <a:off x="4463989" y="3789040"/>
              <a:ext cx="12328" cy="1008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32" idx="0"/>
            </p:cNvCxnSpPr>
            <p:nvPr/>
          </p:nvCxnSpPr>
          <p:spPr>
            <a:xfrm>
              <a:off x="5288385" y="3789040"/>
              <a:ext cx="1119820" cy="1008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798536" y="4038042"/>
              <a:ext cx="834488" cy="353943"/>
            </a:xfrm>
            <a:prstGeom prst="rect">
              <a:avLst/>
            </a:prstGeom>
            <a:noFill/>
          </p:spPr>
          <p:txBody>
            <a:bodyPr wrap="square" rtlCol="0">
              <a:spAutoFit/>
            </a:bodyPr>
            <a:lstStyle/>
            <a:p>
              <a:r>
                <a:rPr lang="fi-FI" sz="1700" dirty="0">
                  <a:latin typeface="Calibri" panose="020F0502020204030204" pitchFamily="34" charset="0"/>
                  <a:cs typeface="Calibri" panose="020F0502020204030204" pitchFamily="34" charset="0"/>
                </a:rPr>
                <a:t>Kyllä</a:t>
              </a:r>
            </a:p>
          </p:txBody>
        </p:sp>
        <p:sp>
          <p:nvSpPr>
            <p:cNvPr id="46" name="TextBox 45"/>
            <p:cNvSpPr txBox="1"/>
            <p:nvPr/>
          </p:nvSpPr>
          <p:spPr>
            <a:xfrm>
              <a:off x="4453897" y="4031727"/>
              <a:ext cx="834488" cy="353943"/>
            </a:xfrm>
            <a:prstGeom prst="rect">
              <a:avLst/>
            </a:prstGeom>
            <a:noFill/>
          </p:spPr>
          <p:txBody>
            <a:bodyPr wrap="square" rtlCol="0">
              <a:spAutoFit/>
            </a:bodyPr>
            <a:lstStyle/>
            <a:p>
              <a:r>
                <a:rPr lang="fi-FI" sz="1700" dirty="0">
                  <a:latin typeface="Calibri" panose="020F0502020204030204" pitchFamily="34" charset="0"/>
                  <a:cs typeface="Calibri" panose="020F0502020204030204" pitchFamily="34" charset="0"/>
                </a:rPr>
                <a:t>Ehkä</a:t>
              </a:r>
            </a:p>
          </p:txBody>
        </p:sp>
        <p:sp>
          <p:nvSpPr>
            <p:cNvPr id="47" name="TextBox 46"/>
            <p:cNvSpPr txBox="1"/>
            <p:nvPr/>
          </p:nvSpPr>
          <p:spPr>
            <a:xfrm>
              <a:off x="3241073" y="4029397"/>
              <a:ext cx="834488" cy="353943"/>
            </a:xfrm>
            <a:prstGeom prst="rect">
              <a:avLst/>
            </a:prstGeom>
            <a:noFill/>
          </p:spPr>
          <p:txBody>
            <a:bodyPr wrap="square" rtlCol="0">
              <a:spAutoFit/>
            </a:bodyPr>
            <a:lstStyle/>
            <a:p>
              <a:r>
                <a:rPr lang="fi-FI" sz="1700" dirty="0">
                  <a:latin typeface="Calibri" panose="020F0502020204030204" pitchFamily="34" charset="0"/>
                  <a:cs typeface="Calibri" panose="020F0502020204030204" pitchFamily="34" charset="0"/>
                </a:rPr>
                <a:t>Ei</a:t>
              </a:r>
            </a:p>
          </p:txBody>
        </p:sp>
        <p:sp>
          <p:nvSpPr>
            <p:cNvPr id="56" name="Rectangle 55"/>
            <p:cNvSpPr/>
            <p:nvPr/>
          </p:nvSpPr>
          <p:spPr>
            <a:xfrm>
              <a:off x="3333398" y="5770306"/>
              <a:ext cx="2246716" cy="552915"/>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latin typeface="Calibri" panose="020F0502020204030204" pitchFamily="34" charset="0"/>
                  <a:cs typeface="Calibri" panose="020F0502020204030204" pitchFamily="34" charset="0"/>
                </a:rPr>
                <a:t>Toiminta, tunteet, lopputulos</a:t>
              </a:r>
            </a:p>
          </p:txBody>
        </p:sp>
        <p:cxnSp>
          <p:nvCxnSpPr>
            <p:cNvPr id="58" name="Straight Arrow Connector 57"/>
            <p:cNvCxnSpPr>
              <a:stCxn id="30" idx="2"/>
            </p:cNvCxnSpPr>
            <p:nvPr/>
          </p:nvCxnSpPr>
          <p:spPr>
            <a:xfrm>
              <a:off x="2453520" y="5301208"/>
              <a:ext cx="1194705" cy="4301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31" idx="2"/>
              <a:endCxn id="56" idx="0"/>
            </p:cNvCxnSpPr>
            <p:nvPr/>
          </p:nvCxnSpPr>
          <p:spPr>
            <a:xfrm flipH="1">
              <a:off x="4456756" y="5301208"/>
              <a:ext cx="19561" cy="4690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32" idx="2"/>
            </p:cNvCxnSpPr>
            <p:nvPr/>
          </p:nvCxnSpPr>
          <p:spPr>
            <a:xfrm flipH="1">
              <a:off x="5415915" y="5301208"/>
              <a:ext cx="992290" cy="4301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56" idx="3"/>
            </p:cNvCxnSpPr>
            <p:nvPr/>
          </p:nvCxnSpPr>
          <p:spPr>
            <a:xfrm>
              <a:off x="5580114" y="6046764"/>
              <a:ext cx="2940575" cy="46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8476257" y="247911"/>
              <a:ext cx="22216" cy="5845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4283968" y="200708"/>
              <a:ext cx="4214505" cy="30291"/>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4283968" y="194747"/>
              <a:ext cx="0" cy="3896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98" name="Rectangle 97"/>
          <p:cNvSpPr/>
          <p:nvPr/>
        </p:nvSpPr>
        <p:spPr>
          <a:xfrm>
            <a:off x="127372" y="2894528"/>
            <a:ext cx="3056608" cy="938719"/>
          </a:xfrm>
          <a:prstGeom prst="rect">
            <a:avLst/>
          </a:prstGeom>
          <a:solidFill>
            <a:schemeClr val="bg1">
              <a:lumMod val="95000"/>
            </a:schemeClr>
          </a:solidFill>
        </p:spPr>
        <p:txBody>
          <a:bodyPr wrap="square">
            <a:spAutoFit/>
          </a:bodyPr>
          <a:lstStyle/>
          <a:p>
            <a:r>
              <a:rPr lang="en-US" sz="1100" dirty="0" err="1">
                <a:solidFill>
                  <a:srgbClr val="222222"/>
                </a:solidFill>
                <a:latin typeface="Calibri" panose="020F0502020204030204" pitchFamily="34" charset="0"/>
                <a:cs typeface="Calibri" panose="020F0502020204030204" pitchFamily="34" charset="0"/>
              </a:rPr>
              <a:t>Pekrun</a:t>
            </a:r>
            <a:r>
              <a:rPr lang="en-US" sz="1100" dirty="0">
                <a:solidFill>
                  <a:srgbClr val="222222"/>
                </a:solidFill>
                <a:latin typeface="Calibri" panose="020F0502020204030204" pitchFamily="34" charset="0"/>
                <a:cs typeface="Calibri" panose="020F0502020204030204" pitchFamily="34" charset="0"/>
              </a:rPr>
              <a:t>, R. (2006). The control-value theory of achievement emotions: Assumptions, corollaries, and implications for educational research and practice. </a:t>
            </a:r>
            <a:r>
              <a:rPr lang="en-US" sz="1100" i="1" dirty="0">
                <a:solidFill>
                  <a:srgbClr val="222222"/>
                </a:solidFill>
                <a:latin typeface="Calibri" panose="020F0502020204030204" pitchFamily="34" charset="0"/>
                <a:cs typeface="Calibri" panose="020F0502020204030204" pitchFamily="34" charset="0"/>
              </a:rPr>
              <a:t>Educational Psychology Review</a:t>
            </a:r>
            <a:r>
              <a:rPr lang="en-US" sz="1100" dirty="0">
                <a:solidFill>
                  <a:srgbClr val="222222"/>
                </a:solidFill>
                <a:latin typeface="Calibri" panose="020F0502020204030204" pitchFamily="34" charset="0"/>
                <a:cs typeface="Calibri" panose="020F0502020204030204" pitchFamily="34" charset="0"/>
              </a:rPr>
              <a:t>, </a:t>
            </a:r>
            <a:r>
              <a:rPr lang="en-US" sz="1100" i="1" dirty="0">
                <a:solidFill>
                  <a:srgbClr val="222222"/>
                </a:solidFill>
                <a:latin typeface="Calibri" panose="020F0502020204030204" pitchFamily="34" charset="0"/>
                <a:cs typeface="Calibri" panose="020F0502020204030204" pitchFamily="34" charset="0"/>
              </a:rPr>
              <a:t>18</a:t>
            </a:r>
            <a:r>
              <a:rPr lang="en-US" sz="1100" dirty="0">
                <a:solidFill>
                  <a:srgbClr val="222222"/>
                </a:solidFill>
                <a:latin typeface="Calibri" panose="020F0502020204030204" pitchFamily="34" charset="0"/>
                <a:cs typeface="Calibri" panose="020F0502020204030204" pitchFamily="34" charset="0"/>
              </a:rPr>
              <a:t>(4), 315-341.</a:t>
            </a:r>
            <a:endParaRPr lang="fi-FI" sz="1100" dirty="0">
              <a:latin typeface="Calibri" panose="020F0502020204030204" pitchFamily="34" charset="0"/>
              <a:cs typeface="Calibri" panose="020F0502020204030204" pitchFamily="34" charset="0"/>
            </a:endParaRPr>
          </a:p>
        </p:txBody>
      </p:sp>
      <p:sp>
        <p:nvSpPr>
          <p:cNvPr id="4" name="TextBox 3"/>
          <p:cNvSpPr txBox="1"/>
          <p:nvPr/>
        </p:nvSpPr>
        <p:spPr>
          <a:xfrm flipH="1">
            <a:off x="140669" y="4887597"/>
            <a:ext cx="1209053" cy="323165"/>
          </a:xfrm>
          <a:prstGeom prst="rect">
            <a:avLst/>
          </a:prstGeom>
          <a:noFill/>
        </p:spPr>
        <p:txBody>
          <a:bodyPr wrap="square" rtlCol="0">
            <a:spAutoFit/>
          </a:bodyPr>
          <a:lstStyle/>
          <a:p>
            <a:r>
              <a:rPr lang="fi-FI" sz="1500" b="1" dirty="0">
                <a:latin typeface="Calibri" panose="020F0502020204030204" pitchFamily="34" charset="0"/>
                <a:cs typeface="Calibri" panose="020F0502020204030204" pitchFamily="34" charset="0"/>
              </a:rPr>
              <a:t>Esimerkkejä:</a:t>
            </a:r>
          </a:p>
        </p:txBody>
      </p:sp>
    </p:spTree>
    <p:extLst>
      <p:ext uri="{BB962C8B-B14F-4D97-AF65-F5344CB8AC3E}">
        <p14:creationId xmlns:p14="http://schemas.microsoft.com/office/powerpoint/2010/main" val="2072167609"/>
      </p:ext>
    </p:extLst>
  </p:cSld>
  <p:clrMapOvr>
    <a:masterClrMapping/>
  </p:clrMapOvr>
</p:sld>
</file>

<file path=ppt/theme/theme1.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YU_ppt-eikuvia_kevyt_Helvetica.potx" id="{9280246C-8154-4742-BA74-FA58D652E538}" vid="{2DE237A3-F387-42F7-8438-1775296BE603}"/>
    </a:ext>
  </a:extLst>
</a:theme>
</file>

<file path=ppt/theme/theme2.xml><?xml version="1.0" encoding="utf-8"?>
<a:theme xmlns:a="http://schemas.openxmlformats.org/drawingml/2006/main" name="1_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08d3aeba-70ec-4fda-8fb5-41d865a3bafb" xsi:nil="true"/>
    <_ip_UnifiedCompliancePolicyProperties xmlns="http://schemas.microsoft.com/sharepoint/v3" xsi:nil="true"/>
    <lcf76f155ced4ddcb4097134ff3c332f xmlns="f614ec27-3931-49f9-a414-263afd844c8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7A83D467DF9054E94CB04796189DB8E" ma:contentTypeVersion="21" ma:contentTypeDescription="Luo uusi asiakirja." ma:contentTypeScope="" ma:versionID="4621e1ef279188ec75db8d7085092282">
  <xsd:schema xmlns:xsd="http://www.w3.org/2001/XMLSchema" xmlns:xs="http://www.w3.org/2001/XMLSchema" xmlns:p="http://schemas.microsoft.com/office/2006/metadata/properties" xmlns:ns1="http://schemas.microsoft.com/sharepoint/v3" xmlns:ns2="f614ec27-3931-49f9-a414-263afd844c8d" xmlns:ns3="08d3aeba-70ec-4fda-8fb5-41d865a3bafb" targetNamespace="http://schemas.microsoft.com/office/2006/metadata/properties" ma:root="true" ma:fieldsID="006c553b6e7fd686cacf88277f6070df" ns1:_="" ns2:_="" ns3:_="">
    <xsd:import namespace="http://schemas.microsoft.com/sharepoint/v3"/>
    <xsd:import namespace="f614ec27-3931-49f9-a414-263afd844c8d"/>
    <xsd:import namespace="08d3aeba-70ec-4fda-8fb5-41d865a3ba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Yhtenäisen yhteensopivuuskäytännön ominaisuudet" ma:hidden="true" ma:internalName="_ip_UnifiedCompliancePolicyProperties">
      <xsd:simpleType>
        <xsd:restriction base="dms:Note"/>
      </xsd:simpleType>
    </xsd:element>
    <xsd:element name="_ip_UnifiedCompliancePolicyUIAction" ma:index="27"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14ec27-3931-49f9-a414-263afd844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d3aeba-70ec-4fda-8fb5-41d865a3baf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d374f958-a1d1-4d95-9f8d-5e34673cd14f}" ma:internalName="TaxCatchAll" ma:showField="CatchAllData" ma:web="08d3aeba-70ec-4fda-8fb5-41d865a3ba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5B9391-A751-49D6-BAC5-154557F4998B}">
  <ds:schemaRefs>
    <ds:schemaRef ds:uri="http://schemas.microsoft.com/office/2006/metadata/properties"/>
    <ds:schemaRef ds:uri="http://schemas.microsoft.com/office/infopath/2007/PartnerControls"/>
    <ds:schemaRef ds:uri="http://schemas.microsoft.com/sharepoint/v3"/>
    <ds:schemaRef ds:uri="08d3aeba-70ec-4fda-8fb5-41d865a3bafb"/>
    <ds:schemaRef ds:uri="f614ec27-3931-49f9-a414-263afd844c8d"/>
  </ds:schemaRefs>
</ds:datastoreItem>
</file>

<file path=customXml/itemProps2.xml><?xml version="1.0" encoding="utf-8"?>
<ds:datastoreItem xmlns:ds="http://schemas.openxmlformats.org/officeDocument/2006/customXml" ds:itemID="{CE15883C-9AE3-4A46-8E2D-9205D07CD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14ec27-3931-49f9-a414-263afd844c8d"/>
    <ds:schemaRef ds:uri="08d3aeba-70ec-4fda-8fb5-41d865a3ba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CAE33F-17EE-40E5-AAC2-71AB168C4CBE}">
  <ds:schemaRefs>
    <ds:schemaRef ds:uri="http://schemas.microsoft.com/sharepoint/v3/contenttype/forms"/>
  </ds:schemaRefs>
</ds:datastoreItem>
</file>

<file path=docMetadata/LabelInfo.xml><?xml version="1.0" encoding="utf-8"?>
<clbl:labelList xmlns:clbl="http://schemas.microsoft.com/office/2020/mipLabelMetadata">
  <clbl:label id="{6c167213-36fa-43ce-a5b8-f5dde8fe5ad3}" enabled="1" method="Standard" siteId="{e9662d58-caa4-4bc1-b138-c8b1acab5a11}" removed="0"/>
</clbl:labelList>
</file>

<file path=docProps/app.xml><?xml version="1.0" encoding="utf-8"?>
<Properties xmlns="http://schemas.openxmlformats.org/officeDocument/2006/extended-properties" xmlns:vt="http://schemas.openxmlformats.org/officeDocument/2006/docPropsVTypes">
  <Template/>
  <TotalTime>5179</TotalTime>
  <Words>1704</Words>
  <Application>Microsoft Office PowerPoint</Application>
  <PresentationFormat>On-screen Show (4:3)</PresentationFormat>
  <Paragraphs>238</Paragraphs>
  <Slides>20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-apple-system</vt:lpstr>
      <vt:lpstr>Aptos Display</vt:lpstr>
      <vt:lpstr>Arial</vt:lpstr>
      <vt:lpstr>Calibri</vt:lpstr>
      <vt:lpstr>Helvetica</vt:lpstr>
      <vt:lpstr>Palatino Linotype</vt:lpstr>
      <vt:lpstr>Times New Roman Normaali</vt:lpstr>
      <vt:lpstr>JYU sisältö pohjat</vt:lpstr>
      <vt:lpstr>1_JYU sisältö pohjat</vt:lpstr>
      <vt:lpstr>Video Club 2 Tunteet ja tunteiden säätely </vt:lpstr>
      <vt:lpstr>Oppimistilanteiden havainnoinnin prosessit (teacher noticing, professional vision)</vt:lpstr>
      <vt:lpstr>Keskustelua ennakkotehtävästä 1: Tunteiden säätely</vt:lpstr>
      <vt:lpstr>KTKP050-luennolta: Sosioemotionaalinen kompetenssi (Casell 2017)</vt:lpstr>
      <vt:lpstr>The circumplex model of affect / Posner, Russell &amp; Peterson 2005</vt:lpstr>
      <vt:lpstr>Keskustelua ennakkotehtävästä 2: Merkityksellinen oppiminen</vt:lpstr>
      <vt:lpstr>Oppimiseen liittyvät tunteet vaihtelevat tilanteen mukaan</vt:lpstr>
      <vt:lpstr>Oppimiseen liittyviä tunteita</vt:lpstr>
      <vt:lpstr>PowerPoint Presentation</vt:lpstr>
      <vt:lpstr>Tunteet tunnistetaan</vt:lpstr>
      <vt:lpstr>Oppilaiden myönteisten tunnekokemusten havainnointi</vt:lpstr>
      <vt:lpstr>Video I (nro 30)</vt:lpstr>
      <vt:lpstr>Koko ryhmän keskustelu  Millaisia havaintoja teitte oppilaiden myönteisistä tunteista? </vt:lpstr>
      <vt:lpstr>Oppilaiden kielteisten tunnekokemusten havainnointi</vt:lpstr>
      <vt:lpstr>Video II</vt:lpstr>
      <vt:lpstr>Koko ryhmän keskustelu  Millaisia havaintoja teitte oppilaiden kielteisistä tunteista? </vt:lpstr>
      <vt:lpstr>Pohdittavaksi</vt:lpstr>
      <vt:lpstr>Ohjeistus havainnointiin (4 x 45 min)</vt:lpstr>
      <vt:lpstr>Ohjeistus tunteiden ja tunteiden säätelyn havainnointiin norssilla</vt:lpstr>
      <vt:lpstr>Video club 3 Kielitietoisuus</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Metsäpelto, Riitta-Leena</dc:creator>
  <cp:lastModifiedBy>Kepler-Uotinen, Kaili</cp:lastModifiedBy>
  <cp:revision>250</cp:revision>
  <dcterms:created xsi:type="dcterms:W3CDTF">2009-10-05T07:00:00Z</dcterms:created>
  <dcterms:modified xsi:type="dcterms:W3CDTF">2025-10-01T11:49:18Z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0x010100F7A83D467DF9054E94CB04796189DB8E</vt:lpwstr>
  </property>
  <property fmtid="{D5CDD505-2E9C-101B-9397-08002B2CF9AE}" pid="3" name="MediaServiceImageTags">
    <vt:lpwstr/>
  </property>
</Properties>
</file>